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12"/>
  </p:notesMasterIdLst>
  <p:sldIdLst>
    <p:sldId id="256" r:id="rId2"/>
    <p:sldId id="275" r:id="rId3"/>
    <p:sldId id="259" r:id="rId4"/>
    <p:sldId id="262" r:id="rId5"/>
    <p:sldId id="266" r:id="rId6"/>
    <p:sldId id="274" r:id="rId7"/>
    <p:sldId id="261" r:id="rId8"/>
    <p:sldId id="271" r:id="rId9"/>
    <p:sldId id="270" r:id="rId10"/>
    <p:sldId id="272"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4185"/>
    <a:srgbClr val="385D8B"/>
    <a:srgbClr val="002060"/>
    <a:srgbClr val="0134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3081" autoAdjust="0"/>
  </p:normalViewPr>
  <p:slideViewPr>
    <p:cSldViewPr>
      <p:cViewPr varScale="1">
        <p:scale>
          <a:sx n="91" d="100"/>
          <a:sy n="91" d="100"/>
        </p:scale>
        <p:origin x="123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2" csCatId="accent1" phldr="1"/>
      <dgm:spPr/>
      <dgm:t>
        <a:bodyPr/>
        <a:lstStyle/>
        <a:p>
          <a:endParaRPr lang="de-DE"/>
        </a:p>
      </dgm:t>
    </dgm:pt>
    <dgm:pt modelId="{75CB6E3E-093A-4732-A47D-7C18ED4C68FA}">
      <dgm:prSet phldrT="[Text]" custT="1"/>
      <dgm:spPr/>
      <dgm:t>
        <a:bodyPr/>
        <a:lstStyle/>
        <a:p>
          <a:r>
            <a:rPr lang="de-DE" sz="1700" dirty="0" smtClean="0">
              <a:latin typeface="Arial Narrow" pitchFamily="34" charset="0"/>
            </a:rPr>
            <a:t>Bezug Experiment </a:t>
          </a:r>
          <a:br>
            <a:rPr lang="de-DE" sz="1700" dirty="0" smtClean="0">
              <a:latin typeface="Arial Narrow" pitchFamily="34" charset="0"/>
            </a:rPr>
          </a:br>
          <a:r>
            <a:rPr lang="de-DE" sz="1700" dirty="0" smtClean="0">
              <a:latin typeface="Arial Narrow" pitchFamily="34" charset="0"/>
              <a:sym typeface="Symbol" panose="05050102010706020507" pitchFamily="18" charset="2"/>
            </a:rPr>
            <a:t>↕</a:t>
          </a:r>
          <a:br>
            <a:rPr lang="de-DE" sz="1700" dirty="0" smtClean="0">
              <a:latin typeface="Arial Narrow" pitchFamily="34" charset="0"/>
              <a:sym typeface="Symbol" panose="05050102010706020507" pitchFamily="18" charset="2"/>
            </a:rPr>
          </a:br>
          <a:r>
            <a:rPr lang="de-DE" sz="1700" dirty="0" smtClean="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smtClean="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dirty="0" smtClean="0">
              <a:latin typeface="Arial Narrow" pitchFamily="34" charset="0"/>
            </a:rPr>
            <a:t>Forscher/in für einen Tag</a:t>
          </a:r>
          <a:endParaRPr lang="de-DE" sz="1800" b="1" dirty="0">
            <a:latin typeface="Arial Narrow" pitchFamily="34" charset="0"/>
          </a:endParaRP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dirty="0" smtClean="0">
              <a:latin typeface="Arial Narrow" pitchFamily="34" charset="0"/>
              <a:ea typeface="+mn-ea"/>
              <a:cs typeface="+mn-cs"/>
            </a:rPr>
            <a:t>Analyse </a:t>
          </a:r>
          <a:br>
            <a:rPr lang="de-DE" sz="1700" kern="1200" dirty="0" smtClean="0">
              <a:latin typeface="Arial Narrow" pitchFamily="34" charset="0"/>
              <a:ea typeface="+mn-ea"/>
              <a:cs typeface="+mn-cs"/>
            </a:rPr>
          </a:br>
          <a:r>
            <a:rPr lang="de-DE" sz="1700" kern="1200" dirty="0" smtClean="0">
              <a:latin typeface="Arial Narrow" pitchFamily="34" charset="0"/>
              <a:ea typeface="+mn-ea"/>
              <a:cs typeface="+mn-cs"/>
            </a:rPr>
            <a:t>echter Daten</a:t>
          </a:r>
          <a:endParaRPr lang="de-DE" sz="1700" kern="1200" dirty="0">
            <a:latin typeface="Arial Narrow" pitchFamily="34" charset="0"/>
            <a:ea typeface="+mn-ea"/>
            <a:cs typeface="+mn-cs"/>
          </a:endParaRP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t>
        <a:bodyPr/>
        <a:lstStyle/>
        <a:p>
          <a:endParaRPr lang="de-DE"/>
        </a:p>
      </dgm:t>
    </dgm:pt>
    <dgm:pt modelId="{38E1037A-305F-4B63-A211-4EB03145AD14}" type="pres">
      <dgm:prSet presAssocID="{75CB6E3E-093A-4732-A47D-7C18ED4C68FA}" presName="text1" presStyleCnt="0"/>
      <dgm:spPr/>
      <dgm:t>
        <a:bodyPr/>
        <a:lstStyle/>
        <a:p>
          <a:endParaRPr lang="de-DE"/>
        </a:p>
      </dgm:t>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t>
        <a:bodyPr/>
        <a:lstStyle/>
        <a:p>
          <a:endParaRPr lang="de-DE"/>
        </a:p>
      </dgm:t>
    </dgm:pt>
    <dgm:pt modelId="{7622C626-1A03-422C-8576-9C8DCDB2B80E}" type="pres">
      <dgm:prSet presAssocID="{75CB6E3E-093A-4732-A47D-7C18ED4C68FA}" presName="textaccent1" presStyleCnt="0"/>
      <dgm:spPr/>
      <dgm:t>
        <a:bodyPr/>
        <a:lstStyle/>
        <a:p>
          <a:endParaRPr lang="de-DE"/>
        </a:p>
      </dgm:t>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t>
        <a:bodyPr/>
        <a:lstStyle/>
        <a:p>
          <a:endParaRPr lang="de-DE"/>
        </a:p>
      </dgm:t>
    </dgm:pt>
    <dgm:pt modelId="{CA3C88AC-D547-4A84-BA49-00CF9EEF7042}" type="pres">
      <dgm:prSet presAssocID="{CCC45A92-C31A-47B1-BC89-D296375BB5BE}" presName="image1" presStyleCnt="0"/>
      <dgm:spPr/>
      <dgm:t>
        <a:bodyPr/>
        <a:lstStyle/>
        <a:p>
          <a:endParaRPr lang="de-DE"/>
        </a:p>
      </dgm:t>
    </dgm:pt>
    <dgm:pt modelId="{FE931CAF-C9B8-46AD-8AD8-3D85C0BD5641}" type="pres">
      <dgm:prSet presAssocID="{CCC45A92-C31A-47B1-BC89-D296375BB5BE}" presName="imageRepeatNode" presStyleLbl="alignAcc1" presStyleIdx="0" presStyleCnt="4" custLinFactNeighborX="-187" custLinFactNeighborY="-1219"/>
      <dgm:spPr/>
      <dgm:t>
        <a:bodyPr/>
        <a:lstStyle/>
        <a:p>
          <a:endParaRPr lang="de-DE"/>
        </a:p>
      </dgm:t>
    </dgm:pt>
    <dgm:pt modelId="{CC5B6B07-2C64-4E09-AF98-4FD364750EAA}" type="pres">
      <dgm:prSet presAssocID="{CCC45A92-C31A-47B1-BC89-D296375BB5BE}" presName="imageaccent1" presStyleCnt="0"/>
      <dgm:spPr/>
      <dgm:t>
        <a:bodyPr/>
        <a:lstStyle/>
        <a:p>
          <a:endParaRPr lang="de-DE"/>
        </a:p>
      </dgm:t>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t>
        <a:bodyPr/>
        <a:lstStyle/>
        <a:p>
          <a:endParaRPr lang="de-DE"/>
        </a:p>
      </dgm:t>
    </dgm:pt>
    <dgm:pt modelId="{2DD44C08-136E-46BA-9ACA-A10ABD8A27B0}" type="pres">
      <dgm:prSet presAssocID="{8B6CCDDB-74DF-4606-95A8-5427FBBA1F78}" presName="text2" presStyleCnt="0"/>
      <dgm:spPr/>
      <dgm:t>
        <a:bodyPr/>
        <a:lstStyle/>
        <a:p>
          <a:endParaRPr lang="de-DE"/>
        </a:p>
      </dgm:t>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t>
        <a:bodyPr/>
        <a:lstStyle/>
        <a:p>
          <a:endParaRPr lang="de-DE"/>
        </a:p>
      </dgm:t>
    </dgm:pt>
    <dgm:pt modelId="{793D8D98-1818-4C5E-AA26-F1D71DC52AC1}" type="pres">
      <dgm:prSet presAssocID="{8B6CCDDB-74DF-4606-95A8-5427FBBA1F78}" presName="textaccent2" presStyleCnt="0"/>
      <dgm:spPr/>
      <dgm:t>
        <a:bodyPr/>
        <a:lstStyle/>
        <a:p>
          <a:endParaRPr lang="de-DE"/>
        </a:p>
      </dgm:t>
    </dgm:pt>
    <dgm:pt modelId="{62877E04-BA84-47A4-9842-03C4205B065A}" type="pres">
      <dgm:prSet presAssocID="{8B6CCDDB-74DF-4606-95A8-5427FBBA1F78}" presName="accentRepeatNode" presStyleLbl="solidAlignAcc1" presStyleIdx="2" presStyleCnt="8" custLinFactX="77557" custLinFactNeighborX="100000" custLinFactNeighborY="88717"/>
      <dgm:spPr/>
      <dgm:t>
        <a:bodyPr/>
        <a:lstStyle/>
        <a:p>
          <a:endParaRPr lang="de-DE"/>
        </a:p>
      </dgm:t>
    </dgm:pt>
    <dgm:pt modelId="{658C009D-B687-4D93-99A4-976BDEB79E5B}" type="pres">
      <dgm:prSet presAssocID="{CAB4046E-5EE2-49DE-8AC5-796415AD6598}" presName="image2" presStyleCnt="0"/>
      <dgm:spPr/>
      <dgm:t>
        <a:bodyPr/>
        <a:lstStyle/>
        <a:p>
          <a:endParaRPr lang="de-DE"/>
        </a:p>
      </dgm:t>
    </dgm:pt>
    <dgm:pt modelId="{4B8038C2-B847-4368-AFAB-09996E583C9F}" type="pres">
      <dgm:prSet presAssocID="{CAB4046E-5EE2-49DE-8AC5-796415AD6598}" presName="imageRepeatNode" presStyleLbl="alignAcc1" presStyleIdx="1" presStyleCnt="4"/>
      <dgm:spPr/>
      <dgm:t>
        <a:bodyPr/>
        <a:lstStyle/>
        <a:p>
          <a:endParaRPr lang="de-DE"/>
        </a:p>
      </dgm:t>
    </dgm:pt>
    <dgm:pt modelId="{8264E26B-9F75-4020-B639-633F8270C314}" type="pres">
      <dgm:prSet presAssocID="{CAB4046E-5EE2-49DE-8AC5-796415AD6598}" presName="imageaccent2" presStyleCnt="0"/>
      <dgm:spPr/>
      <dgm:t>
        <a:bodyPr/>
        <a:lstStyle/>
        <a:p>
          <a:endParaRPr lang="de-DE"/>
        </a:p>
      </dgm:t>
    </dgm:pt>
    <dgm:pt modelId="{9C81A809-4D13-4448-9235-90FC3E0A780B}" type="pres">
      <dgm:prSet presAssocID="{CAB4046E-5EE2-49DE-8AC5-796415AD6598}" presName="accentRepeatNode" presStyleLbl="solidAlignAcc1" presStyleIdx="3" presStyleCnt="8"/>
      <dgm:spPr/>
      <dgm:t>
        <a:bodyPr/>
        <a:lstStyle/>
        <a:p>
          <a:endParaRPr lang="de-DE"/>
        </a:p>
      </dgm:t>
    </dgm:pt>
    <dgm:pt modelId="{13E3E530-4AE3-4CC4-8D83-0BF6F949735C}" type="pres">
      <dgm:prSet presAssocID="{5CF26EBA-8207-4793-8CFB-1679A77AE17F}" presName="text3" presStyleCnt="0"/>
      <dgm:spPr/>
      <dgm:t>
        <a:bodyPr/>
        <a:lstStyle/>
        <a:p>
          <a:endParaRPr lang="de-DE"/>
        </a:p>
      </dgm:t>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t>
        <a:bodyPr/>
        <a:lstStyle/>
        <a:p>
          <a:endParaRPr lang="de-DE"/>
        </a:p>
      </dgm:t>
    </dgm:pt>
    <dgm:pt modelId="{35CB6EC4-2117-4028-AEFF-936E7F62E4A9}" type="pres">
      <dgm:prSet presAssocID="{5CF26EBA-8207-4793-8CFB-1679A77AE17F}" presName="textaccent3" presStyleCnt="0"/>
      <dgm:spPr/>
      <dgm:t>
        <a:bodyPr/>
        <a:lstStyle/>
        <a:p>
          <a:endParaRPr lang="de-DE"/>
        </a:p>
      </dgm:t>
    </dgm:pt>
    <dgm:pt modelId="{6F7890AE-450B-4232-B221-61DCFBFE0D59}" type="pres">
      <dgm:prSet presAssocID="{5CF26EBA-8207-4793-8CFB-1679A77AE17F}" presName="accentRepeatNode" presStyleLbl="solidAlignAcc1" presStyleIdx="4" presStyleCnt="8" custLinFactX="-200000" custLinFactY="303693" custLinFactNeighborX="-203899" custLinFactNeighborY="400000"/>
      <dgm:spPr/>
      <dgm:t>
        <a:bodyPr/>
        <a:lstStyle/>
        <a:p>
          <a:endParaRPr lang="de-DE"/>
        </a:p>
      </dgm:t>
    </dgm:pt>
    <dgm:pt modelId="{577B3261-7F02-4339-BC31-65E9F271D568}" type="pres">
      <dgm:prSet presAssocID="{2FE4B088-91AF-4C60-90D9-F1845358B4A6}" presName="image3" presStyleCnt="0"/>
      <dgm:spPr/>
      <dgm:t>
        <a:bodyPr/>
        <a:lstStyle/>
        <a:p>
          <a:endParaRPr lang="de-DE"/>
        </a:p>
      </dgm:t>
    </dgm:pt>
    <dgm:pt modelId="{5FD1B85F-8B53-480C-B1A2-B84E56D39E2D}" type="pres">
      <dgm:prSet presAssocID="{2FE4B088-91AF-4C60-90D9-F1845358B4A6}" presName="imageRepeatNode" presStyleLbl="alignAcc1" presStyleIdx="2" presStyleCnt="4" custLinFactNeighborX="910" custLinFactNeighborY="2424"/>
      <dgm:spPr/>
      <dgm:t>
        <a:bodyPr/>
        <a:lstStyle/>
        <a:p>
          <a:endParaRPr lang="de-DE"/>
        </a:p>
      </dgm:t>
    </dgm:pt>
    <dgm:pt modelId="{AF406653-0D07-46C8-B018-421446F0BF2C}" type="pres">
      <dgm:prSet presAssocID="{2FE4B088-91AF-4C60-90D9-F1845358B4A6}" presName="imageaccent3" presStyleCnt="0"/>
      <dgm:spPr/>
      <dgm:t>
        <a:bodyPr/>
        <a:lstStyle/>
        <a:p>
          <a:endParaRPr lang="de-DE"/>
        </a:p>
      </dgm:t>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t>
        <a:bodyPr/>
        <a:lstStyle/>
        <a:p>
          <a:endParaRPr lang="de-DE"/>
        </a:p>
      </dgm:t>
    </dgm:pt>
    <dgm:pt modelId="{56DBABC2-83B6-48C1-9BC2-0084068D8C3D}" type="pres">
      <dgm:prSet presAssocID="{9E022DEE-37B5-4EC5-8616-FDC85D684BEA}" presName="text4" presStyleCnt="0"/>
      <dgm:spPr/>
      <dgm:t>
        <a:bodyPr/>
        <a:lstStyle/>
        <a:p>
          <a:endParaRPr lang="de-DE"/>
        </a:p>
      </dgm:t>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t>
        <a:bodyPr/>
        <a:lstStyle/>
        <a:p>
          <a:endParaRPr lang="de-DE"/>
        </a:p>
      </dgm:t>
    </dgm:pt>
    <dgm:pt modelId="{B83DFFC3-2FE7-4FE8-ADA9-97D5D5560B13}" type="pres">
      <dgm:prSet presAssocID="{9E022DEE-37B5-4EC5-8616-FDC85D684BEA}" presName="textaccent4" presStyleCnt="0"/>
      <dgm:spPr/>
      <dgm:t>
        <a:bodyPr/>
        <a:lstStyle/>
        <a:p>
          <a:endParaRPr lang="de-DE"/>
        </a:p>
      </dgm:t>
    </dgm:pt>
    <dgm:pt modelId="{73F1EF9C-EAB7-43AE-9D46-FE21A89878A0}" type="pres">
      <dgm:prSet presAssocID="{9E022DEE-37B5-4EC5-8616-FDC85D684BEA}" presName="accentRepeatNode" presStyleLbl="solidAlignAcc1" presStyleIdx="6" presStyleCnt="8" custLinFactX="-407112" custLinFactY="40500" custLinFactNeighborX="-500000" custLinFactNeighborY="100000"/>
      <dgm:spPr/>
      <dgm:t>
        <a:bodyPr/>
        <a:lstStyle/>
        <a:p>
          <a:endParaRPr lang="de-DE"/>
        </a:p>
      </dgm:t>
    </dgm:pt>
    <dgm:pt modelId="{1A1E3B75-2E25-4E58-81C5-53379722EB09}" type="pres">
      <dgm:prSet presAssocID="{00985782-41B8-4292-AAF5-0AD7C01FB718}" presName="image4" presStyleCnt="0"/>
      <dgm:spPr/>
      <dgm:t>
        <a:bodyPr/>
        <a:lstStyle/>
        <a:p>
          <a:endParaRPr lang="de-DE"/>
        </a:p>
      </dgm:t>
    </dgm:pt>
    <dgm:pt modelId="{F18B6638-1376-41A5-A292-C896C3C1A063}" type="pres">
      <dgm:prSet presAssocID="{00985782-41B8-4292-AAF5-0AD7C01FB718}" presName="imageRepeatNode" presStyleLbl="alignAcc1" presStyleIdx="3" presStyleCnt="4" custLinFactX="-70817" custLinFactY="7554" custLinFactNeighborX="-100000" custLinFactNeighborY="100000"/>
      <dgm:spPr/>
      <dgm:t>
        <a:bodyPr/>
        <a:lstStyle/>
        <a:p>
          <a:endParaRPr lang="de-DE"/>
        </a:p>
      </dgm:t>
    </dgm:pt>
    <dgm:pt modelId="{F2171A39-53B6-4386-BE14-2C45B33B5484}" type="pres">
      <dgm:prSet presAssocID="{00985782-41B8-4292-AAF5-0AD7C01FB718}" presName="imageaccent4" presStyleCnt="0"/>
      <dgm:spPr/>
      <dgm:t>
        <a:bodyPr/>
        <a:lstStyle/>
        <a:p>
          <a:endParaRPr lang="de-DE"/>
        </a:p>
      </dgm:t>
    </dgm:pt>
    <dgm:pt modelId="{CB145C1A-6571-4A7F-9F95-A6CE061ECB51}" type="pres">
      <dgm:prSet presAssocID="{00985782-41B8-4292-AAF5-0AD7C01FB718}" presName="accentRepeatNode" presStyleLbl="solidAlignAcc1" presStyleIdx="7" presStyleCnt="8" custLinFactX="-400000" custLinFactY="-4988" custLinFactNeighborX="-469854" custLinFactNeighborY="-100000"/>
      <dgm:spPr/>
      <dgm:t>
        <a:bodyPr/>
        <a:lstStyle/>
        <a:p>
          <a:endParaRPr lang="de-DE"/>
        </a:p>
      </dgm:t>
    </dgm:pt>
  </dgm:ptLst>
  <dgm:cxnLst>
    <dgm:cxn modelId="{13BD4532-C5CD-4496-8990-7A8CFB0BC4E2}" type="presOf" srcId="{00985782-41B8-4292-AAF5-0AD7C01FB718}" destId="{F18B6638-1376-41A5-A292-C896C3C1A063}"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8533BD3D-6437-43F8-BE93-91364229897A}" type="presOf" srcId="{2FE4B088-91AF-4C60-90D9-F1845358B4A6}" destId="{5FD1B85F-8B53-480C-B1A2-B84E56D39E2D}" srcOrd="0" destOrd="0" presId="urn:microsoft.com/office/officeart/2008/layout/HexagonCluster"/>
    <dgm:cxn modelId="{F54F20A5-176A-4A42-BE1F-06A223658E01}" type="presOf" srcId="{CAB4046E-5EE2-49DE-8AC5-796415AD6598}" destId="{4B8038C2-B847-4368-AFAB-09996E583C9F}" srcOrd="0" destOrd="0" presId="urn:microsoft.com/office/officeart/2008/layout/HexagonCluster"/>
    <dgm:cxn modelId="{0511EAC3-D67B-4090-9EF7-41B97398C9F5}" type="presOf" srcId="{75CB6E3E-093A-4732-A47D-7C18ED4C68FA}" destId="{D24EC1C9-C488-4C5B-A5C5-22A538BB5C6B}" srcOrd="0" destOrd="0" presId="urn:microsoft.com/office/officeart/2008/layout/HexagonCluster"/>
    <dgm:cxn modelId="{25D315AC-D5A4-414D-A670-26A58A8DC598}" type="presOf" srcId="{9E022DEE-37B5-4EC5-8616-FDC85D684BEA}" destId="{8755060A-56DF-4340-8762-21503156815E}" srcOrd="0" destOrd="0" presId="urn:microsoft.com/office/officeart/2008/layout/HexagonCluster"/>
    <dgm:cxn modelId="{FB1014FB-6A52-4558-B20F-90C55DA59D6D}" type="presOf" srcId="{97B6EC56-A1EB-464A-9BA1-92DDD1E38F81}" destId="{0882C069-770B-4329-B70F-E619499FA032}"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E6C0B4AC-634C-47C5-ADB2-27EC7C0CF182}" srcId="{97B6EC56-A1EB-464A-9BA1-92DDD1E38F81}" destId="{8B6CCDDB-74DF-4606-95A8-5427FBBA1F78}" srcOrd="1" destOrd="0" parTransId="{3C09FBED-1F52-4E20-9CA2-72F5881D2872}" sibTransId="{CAB4046E-5EE2-49DE-8AC5-796415AD6598}"/>
    <dgm:cxn modelId="{DA7FCACA-81F5-44E1-B567-FBF83750D5C0}" type="presOf" srcId="{CCC45A92-C31A-47B1-BC89-D296375BB5BE}" destId="{FE931CAF-C9B8-46AD-8AD8-3D85C0BD5641}" srcOrd="0" destOrd="0" presId="urn:microsoft.com/office/officeart/2008/layout/HexagonCluster"/>
    <dgm:cxn modelId="{99FF5F62-4F94-4873-A905-35040A111268}" type="presOf" srcId="{5CF26EBA-8207-4793-8CFB-1679A77AE17F}" destId="{B76E189B-4AD2-4BC3-BA07-50D2BA062F4E}" srcOrd="0" destOrd="0" presId="urn:microsoft.com/office/officeart/2008/layout/HexagonCluster"/>
    <dgm:cxn modelId="{20BF91C1-E8A5-4A2D-99A0-A33794193474}" srcId="{97B6EC56-A1EB-464A-9BA1-92DDD1E38F81}" destId="{5CF26EBA-8207-4793-8CFB-1679A77AE17F}" srcOrd="2" destOrd="0" parTransId="{99EDB99A-BE2E-4C14-B8E8-A7DF51F8F001}" sibTransId="{2FE4B088-91AF-4C60-90D9-F1845358B4A6}"/>
    <dgm:cxn modelId="{627E2095-CC5F-46D0-ADD2-6B3F1EC7300C}" type="presOf" srcId="{8B6CCDDB-74DF-4606-95A8-5427FBBA1F78}" destId="{66DA27CE-D5B8-4D8F-BC29-8124604D1263}" srcOrd="0" destOrd="0" presId="urn:microsoft.com/office/officeart/2008/layout/HexagonCluster"/>
    <dgm:cxn modelId="{95F6A351-95BA-479E-A2EA-91206D69A483}" type="presParOf" srcId="{0882C069-770B-4329-B70F-E619499FA032}" destId="{38E1037A-305F-4B63-A211-4EB03145AD14}" srcOrd="0" destOrd="0" presId="urn:microsoft.com/office/officeart/2008/layout/HexagonCluster"/>
    <dgm:cxn modelId="{E5DF5CAE-0ED7-4D71-9259-259AFE4DDF49}" type="presParOf" srcId="{38E1037A-305F-4B63-A211-4EB03145AD14}" destId="{D24EC1C9-C488-4C5B-A5C5-22A538BB5C6B}" srcOrd="0" destOrd="0" presId="urn:microsoft.com/office/officeart/2008/layout/HexagonCluster"/>
    <dgm:cxn modelId="{B0937A44-1217-4445-A7B1-DF23F0509F47}" type="presParOf" srcId="{0882C069-770B-4329-B70F-E619499FA032}" destId="{7622C626-1A03-422C-8576-9C8DCDB2B80E}" srcOrd="1" destOrd="0" presId="urn:microsoft.com/office/officeart/2008/layout/HexagonCluster"/>
    <dgm:cxn modelId="{922CF486-2969-4017-8F7A-487B837B5AC9}" type="presParOf" srcId="{7622C626-1A03-422C-8576-9C8DCDB2B80E}" destId="{0C723E31-99CC-4179-9DD1-263100DC3F30}" srcOrd="0" destOrd="0" presId="urn:microsoft.com/office/officeart/2008/layout/HexagonCluster"/>
    <dgm:cxn modelId="{BAA491A8-B728-4645-AE50-72D9B17CBCDA}" type="presParOf" srcId="{0882C069-770B-4329-B70F-E619499FA032}" destId="{CA3C88AC-D547-4A84-BA49-00CF9EEF7042}" srcOrd="2" destOrd="0" presId="urn:microsoft.com/office/officeart/2008/layout/HexagonCluster"/>
    <dgm:cxn modelId="{55B373CF-50C6-413A-A90C-3AAE97C6A540}" type="presParOf" srcId="{CA3C88AC-D547-4A84-BA49-00CF9EEF7042}" destId="{FE931CAF-C9B8-46AD-8AD8-3D85C0BD5641}" srcOrd="0" destOrd="0" presId="urn:microsoft.com/office/officeart/2008/layout/HexagonCluster"/>
    <dgm:cxn modelId="{0C152EB8-4C81-4594-91B5-D3FA8565ABB2}" type="presParOf" srcId="{0882C069-770B-4329-B70F-E619499FA032}" destId="{CC5B6B07-2C64-4E09-AF98-4FD364750EAA}" srcOrd="3" destOrd="0" presId="urn:microsoft.com/office/officeart/2008/layout/HexagonCluster"/>
    <dgm:cxn modelId="{99D181BC-4D34-413C-85E9-21CF8E162F67}" type="presParOf" srcId="{CC5B6B07-2C64-4E09-AF98-4FD364750EAA}" destId="{79FC27B3-1437-40A2-B1F4-188E148751A7}" srcOrd="0" destOrd="0" presId="urn:microsoft.com/office/officeart/2008/layout/HexagonCluster"/>
    <dgm:cxn modelId="{06079A25-CB26-4C67-9C85-EA37F408E799}" type="presParOf" srcId="{0882C069-770B-4329-B70F-E619499FA032}" destId="{2DD44C08-136E-46BA-9ACA-A10ABD8A27B0}" srcOrd="4" destOrd="0" presId="urn:microsoft.com/office/officeart/2008/layout/HexagonCluster"/>
    <dgm:cxn modelId="{EEF04FFF-6ADA-412E-B29E-9AC4E246151A}" type="presParOf" srcId="{2DD44C08-136E-46BA-9ACA-A10ABD8A27B0}" destId="{66DA27CE-D5B8-4D8F-BC29-8124604D1263}" srcOrd="0" destOrd="0" presId="urn:microsoft.com/office/officeart/2008/layout/HexagonCluster"/>
    <dgm:cxn modelId="{D55642D4-10A7-4AFB-9639-960D95BE06C0}" type="presParOf" srcId="{0882C069-770B-4329-B70F-E619499FA032}" destId="{793D8D98-1818-4C5E-AA26-F1D71DC52AC1}" srcOrd="5" destOrd="0" presId="urn:microsoft.com/office/officeart/2008/layout/HexagonCluster"/>
    <dgm:cxn modelId="{416BAA76-4015-4E21-BE21-87BA52D6058C}" type="presParOf" srcId="{793D8D98-1818-4C5E-AA26-F1D71DC52AC1}" destId="{62877E04-BA84-47A4-9842-03C4205B065A}" srcOrd="0" destOrd="0" presId="urn:microsoft.com/office/officeart/2008/layout/HexagonCluster"/>
    <dgm:cxn modelId="{231CADF0-60DD-45FC-9D3B-D3DA624B1F8D}" type="presParOf" srcId="{0882C069-770B-4329-B70F-E619499FA032}" destId="{658C009D-B687-4D93-99A4-976BDEB79E5B}" srcOrd="6" destOrd="0" presId="urn:microsoft.com/office/officeart/2008/layout/HexagonCluster"/>
    <dgm:cxn modelId="{97A18C3A-FA62-4F73-B666-FD7543E1387F}" type="presParOf" srcId="{658C009D-B687-4D93-99A4-976BDEB79E5B}" destId="{4B8038C2-B847-4368-AFAB-09996E583C9F}" srcOrd="0" destOrd="0" presId="urn:microsoft.com/office/officeart/2008/layout/HexagonCluster"/>
    <dgm:cxn modelId="{508E0C6F-3811-4D6F-AC86-A77EC6A6DA51}" type="presParOf" srcId="{0882C069-770B-4329-B70F-E619499FA032}" destId="{8264E26B-9F75-4020-B639-633F8270C314}" srcOrd="7" destOrd="0" presId="urn:microsoft.com/office/officeart/2008/layout/HexagonCluster"/>
    <dgm:cxn modelId="{C40999D3-7F20-49D9-9820-5029EB295051}" type="presParOf" srcId="{8264E26B-9F75-4020-B639-633F8270C314}" destId="{9C81A809-4D13-4448-9235-90FC3E0A780B}" srcOrd="0" destOrd="0" presId="urn:microsoft.com/office/officeart/2008/layout/HexagonCluster"/>
    <dgm:cxn modelId="{67D830C5-82DD-4671-AB78-BC862BBAE079}" type="presParOf" srcId="{0882C069-770B-4329-B70F-E619499FA032}" destId="{13E3E530-4AE3-4CC4-8D83-0BF6F949735C}" srcOrd="8" destOrd="0" presId="urn:microsoft.com/office/officeart/2008/layout/HexagonCluster"/>
    <dgm:cxn modelId="{ED0AFE84-916B-47E4-A071-4ED056C592EE}" type="presParOf" srcId="{13E3E530-4AE3-4CC4-8D83-0BF6F949735C}" destId="{B76E189B-4AD2-4BC3-BA07-50D2BA062F4E}" srcOrd="0" destOrd="0" presId="urn:microsoft.com/office/officeart/2008/layout/HexagonCluster"/>
    <dgm:cxn modelId="{9FD86EB9-EF75-41AE-9D72-C5C16B0EA704}" type="presParOf" srcId="{0882C069-770B-4329-B70F-E619499FA032}" destId="{35CB6EC4-2117-4028-AEFF-936E7F62E4A9}" srcOrd="9" destOrd="0" presId="urn:microsoft.com/office/officeart/2008/layout/HexagonCluster"/>
    <dgm:cxn modelId="{1651CE2E-EF7E-44F4-82DB-278BC36294EA}" type="presParOf" srcId="{35CB6EC4-2117-4028-AEFF-936E7F62E4A9}" destId="{6F7890AE-450B-4232-B221-61DCFBFE0D59}" srcOrd="0" destOrd="0" presId="urn:microsoft.com/office/officeart/2008/layout/HexagonCluster"/>
    <dgm:cxn modelId="{4808EC70-13EC-4960-AA1B-A89208D1F1F9}" type="presParOf" srcId="{0882C069-770B-4329-B70F-E619499FA032}" destId="{577B3261-7F02-4339-BC31-65E9F271D568}" srcOrd="10" destOrd="0" presId="urn:microsoft.com/office/officeart/2008/layout/HexagonCluster"/>
    <dgm:cxn modelId="{B8C4FD5C-DAD1-499B-9D37-8B1FE26FE02B}" type="presParOf" srcId="{577B3261-7F02-4339-BC31-65E9F271D568}" destId="{5FD1B85F-8B53-480C-B1A2-B84E56D39E2D}" srcOrd="0" destOrd="0" presId="urn:microsoft.com/office/officeart/2008/layout/HexagonCluster"/>
    <dgm:cxn modelId="{779F03A7-858F-42AC-A5F9-4FE0D333007B}" type="presParOf" srcId="{0882C069-770B-4329-B70F-E619499FA032}" destId="{AF406653-0D07-46C8-B018-421446F0BF2C}" srcOrd="11" destOrd="0" presId="urn:microsoft.com/office/officeart/2008/layout/HexagonCluster"/>
    <dgm:cxn modelId="{DC5717FA-73D4-475B-BA63-A44DE78EF47B}" type="presParOf" srcId="{AF406653-0D07-46C8-B018-421446F0BF2C}" destId="{5437E028-7363-4D41-8FB1-729C521DAC22}" srcOrd="0" destOrd="0" presId="urn:microsoft.com/office/officeart/2008/layout/HexagonCluster"/>
    <dgm:cxn modelId="{48A30E2C-9A41-45EE-A855-B866C12ABAA2}" type="presParOf" srcId="{0882C069-770B-4329-B70F-E619499FA032}" destId="{56DBABC2-83B6-48C1-9BC2-0084068D8C3D}" srcOrd="12" destOrd="0" presId="urn:microsoft.com/office/officeart/2008/layout/HexagonCluster"/>
    <dgm:cxn modelId="{AE3B3AEC-EA19-414E-8A07-E5F5BCEB22AA}" type="presParOf" srcId="{56DBABC2-83B6-48C1-9BC2-0084068D8C3D}" destId="{8755060A-56DF-4340-8762-21503156815E}" srcOrd="0" destOrd="0" presId="urn:microsoft.com/office/officeart/2008/layout/HexagonCluster"/>
    <dgm:cxn modelId="{793CC136-90EB-472D-9B33-0F71287DAFC2}" type="presParOf" srcId="{0882C069-770B-4329-B70F-E619499FA032}" destId="{B83DFFC3-2FE7-4FE8-ADA9-97D5D5560B13}" srcOrd="13" destOrd="0" presId="urn:microsoft.com/office/officeart/2008/layout/HexagonCluster"/>
    <dgm:cxn modelId="{A1A3A13F-2105-4553-9207-7A994722FCB9}" type="presParOf" srcId="{B83DFFC3-2FE7-4FE8-ADA9-97D5D5560B13}" destId="{73F1EF9C-EAB7-43AE-9D46-FE21A89878A0}" srcOrd="0" destOrd="0" presId="urn:microsoft.com/office/officeart/2008/layout/HexagonCluster"/>
    <dgm:cxn modelId="{EC0D6D0B-4F40-4319-A973-E5DE87025807}" type="presParOf" srcId="{0882C069-770B-4329-B70F-E619499FA032}" destId="{1A1E3B75-2E25-4E58-81C5-53379722EB09}" srcOrd="14" destOrd="0" presId="urn:microsoft.com/office/officeart/2008/layout/HexagonCluster"/>
    <dgm:cxn modelId="{EE4D42F2-58EA-4EA4-809C-52966979A9BD}" type="presParOf" srcId="{1A1E3B75-2E25-4E58-81C5-53379722EB09}" destId="{F18B6638-1376-41A5-A292-C896C3C1A063}" srcOrd="0" destOrd="0" presId="urn:microsoft.com/office/officeart/2008/layout/HexagonCluster"/>
    <dgm:cxn modelId="{F22BCADE-04CA-4F0E-8B86-32349B9B8BD6}" type="presParOf" srcId="{0882C069-770B-4329-B70F-E619499FA032}" destId="{F2171A39-53B6-4386-BE14-2C45B33B5484}" srcOrd="15" destOrd="0" presId="urn:microsoft.com/office/officeart/2008/layout/HexagonCluster"/>
    <dgm:cxn modelId="{2D8BAAD0-C9D2-4540-A4F3-5E3B308B5F27}"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53764" y="340451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rPr>
            <a:t>Bezug Experiment </a:t>
          </a:r>
          <a:br>
            <a:rPr lang="de-DE" sz="1700" kern="1200" dirty="0" smtClean="0">
              <a:latin typeface="Arial Narrow" pitchFamily="34" charset="0"/>
            </a:rPr>
          </a:br>
          <a:r>
            <a:rPr lang="de-DE" sz="1700" kern="1200" dirty="0" smtClean="0">
              <a:latin typeface="Arial Narrow" pitchFamily="34" charset="0"/>
              <a:sym typeface="Symbol" panose="05050102010706020507" pitchFamily="18" charset="2"/>
            </a:rPr>
            <a:t>↕</a:t>
          </a:r>
          <a:br>
            <a:rPr lang="de-DE" sz="1700" kern="1200" dirty="0" smtClean="0">
              <a:latin typeface="Arial Narrow" pitchFamily="34" charset="0"/>
              <a:sym typeface="Symbol" panose="05050102010706020507" pitchFamily="18" charset="2"/>
            </a:rPr>
          </a:br>
          <a:r>
            <a:rPr lang="de-DE" sz="1700" kern="1200" dirty="0" smtClean="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719561" y="3632668"/>
        <a:ext cx="1184716" cy="1016942"/>
      </dsp:txXfrm>
    </dsp:sp>
    <dsp:sp modelId="{0C723E31-99CC-4179-9DD1-263100DC3F30}">
      <dsp:nvSpPr>
        <dsp:cNvPr id="0" name=""/>
        <dsp:cNvSpPr/>
      </dsp:nvSpPr>
      <dsp:spPr>
        <a:xfrm>
          <a:off x="1811087" y="345265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603677"/>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51261" y="32472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912435" y="261035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de-DE" sz="1800" b="1" kern="1200" dirty="0" smtClean="0">
              <a:latin typeface="Arial Narrow" pitchFamily="34" charset="0"/>
            </a:rPr>
            <a:t>Forscher/in für einen Tag</a:t>
          </a:r>
          <a:endParaRPr lang="de-DE" sz="1800" b="1" kern="1200" dirty="0">
            <a:latin typeface="Arial Narrow" pitchFamily="34" charset="0"/>
          </a:endParaRPr>
        </a:p>
      </dsp:txBody>
      <dsp:txXfrm>
        <a:off x="3178232" y="2838508"/>
        <a:ext cx="1184716" cy="1016942"/>
      </dsp:txXfrm>
    </dsp:sp>
    <dsp:sp modelId="{62877E04-BA84-47A4-9842-03C4205B065A}">
      <dsp:nvSpPr>
        <dsp:cNvPr id="0" name=""/>
        <dsp:cNvSpPr/>
      </dsp:nvSpPr>
      <dsp:spPr>
        <a:xfrm>
          <a:off x="4443903" y="403103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375458" y="342013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414774" y="4080104"/>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53764" y="1798563"/>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rPr>
            <a:t>Unmittelbarer Kontakt zur Grundlagen-forschung</a:t>
          </a:r>
        </a:p>
      </dsp:txBody>
      <dsp:txXfrm>
        <a:off x="1719561" y="2026719"/>
        <a:ext cx="1184716" cy="1016942"/>
      </dsp:txXfrm>
    </dsp:sp>
    <dsp:sp modelId="{6F7890AE-450B-4232-B221-61DCFBFE0D59}">
      <dsp:nvSpPr>
        <dsp:cNvPr id="0" name=""/>
        <dsp:cNvSpPr/>
      </dsp:nvSpPr>
      <dsp:spPr>
        <a:xfrm>
          <a:off x="1815862" y="3062678"/>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928053" y="1040114"/>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4062832" y="22938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375458" y="1814187"/>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ea typeface="+mn-ea"/>
              <a:cs typeface="+mn-cs"/>
            </a:rPr>
            <a:t>Analyse </a:t>
          </a:r>
          <a:br>
            <a:rPr lang="de-DE" sz="1700" kern="1200" dirty="0" smtClean="0">
              <a:latin typeface="Arial Narrow" pitchFamily="34" charset="0"/>
              <a:ea typeface="+mn-ea"/>
              <a:cs typeface="+mn-cs"/>
            </a:rPr>
          </a:br>
          <a:r>
            <a:rPr lang="de-DE" sz="1700" kern="1200" dirty="0" smtClean="0">
              <a:latin typeface="Arial Narrow" pitchFamily="34" charset="0"/>
              <a:ea typeface="+mn-ea"/>
              <a:cs typeface="+mn-cs"/>
            </a:rPr>
            <a:t>echter Daten</a:t>
          </a:r>
          <a:endParaRPr lang="de-DE" sz="1700" kern="1200" dirty="0">
            <a:latin typeface="Arial Narrow" pitchFamily="34" charset="0"/>
            <a:ea typeface="+mn-ea"/>
            <a:cs typeface="+mn-cs"/>
          </a:endParaRPr>
        </a:p>
      </dsp:txBody>
      <dsp:txXfrm>
        <a:off x="4641255" y="2042343"/>
        <a:ext cx="1184716" cy="1016942"/>
      </dsp:txXfrm>
    </dsp:sp>
    <dsp:sp modelId="{73F1EF9C-EAB7-43AE-9D46-FE21A89878A0}">
      <dsp:nvSpPr>
        <dsp:cNvPr id="0" name=""/>
        <dsp:cNvSpPr/>
      </dsp:nvSpPr>
      <dsp:spPr>
        <a:xfrm>
          <a:off x="4033823" y="2707175"/>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2912778" y="420851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4447956" y="2468650"/>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05.11.2019</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a:t>
            </a:fld>
            <a:endParaRPr lang="de-DE"/>
          </a:p>
        </p:txBody>
      </p:sp>
    </p:spTree>
    <p:extLst>
      <p:ext uri="{BB962C8B-B14F-4D97-AF65-F5344CB8AC3E}">
        <p14:creationId xmlns:p14="http://schemas.microsoft.com/office/powerpoint/2010/main" val="24361293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1166940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buNone/>
            </a:pPr>
            <a:r>
              <a:rPr lang="de-DE" sz="1200" dirty="0" smtClean="0"/>
              <a:t>Im NTW haben sich </a:t>
            </a:r>
            <a:r>
              <a:rPr lang="de-DE" sz="1200" dirty="0" err="1" smtClean="0"/>
              <a:t>WissenschaftlerInnen</a:t>
            </a:r>
            <a:r>
              <a:rPr lang="de-DE" sz="1200" dirty="0" smtClean="0"/>
              <a:t> aus 30 Forschungsinstituten in ganz Deutschland und CERN zusammengeschlossen.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NTW ist ein Projekt zur Vermittlung von Astroteilchen- und Teilchenphysik durch Wissenschaftler/innen an Jugendliche im Alter von 15 – 19 Jahren sowie Lehrkräfte</a:t>
            </a:r>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4124199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cs typeface="Arial" panose="020B0604020202020204" pitchFamily="34" charset="0"/>
              </a:rPr>
              <a:t>Das </a:t>
            </a:r>
            <a:r>
              <a:rPr lang="de-DE" sz="1300" b="1" dirty="0">
                <a:cs typeface="Arial" panose="020B0604020202020204" pitchFamily="34" charset="0"/>
              </a:rPr>
              <a:t>Konzept</a:t>
            </a:r>
            <a:r>
              <a:rPr lang="de-DE" sz="1300" dirty="0">
                <a:cs typeface="Arial" panose="020B0604020202020204" pitchFamily="34" charset="0"/>
              </a:rPr>
              <a:t>:</a:t>
            </a:r>
          </a:p>
          <a:p>
            <a:pPr>
              <a:lnSpc>
                <a:spcPct val="150000"/>
              </a:lnSpc>
            </a:pPr>
            <a:r>
              <a:rPr lang="de-DE" sz="1300" dirty="0">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sz="1300" b="1" dirty="0">
                <a:cs typeface="Arial" panose="020B0604020202020204" pitchFamily="34" charset="0"/>
              </a:rPr>
              <a:t>für einen Tag als Forscher handeln</a:t>
            </a:r>
            <a:r>
              <a:rPr lang="de-DE" sz="1300" dirty="0">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sz="1300" dirty="0" err="1">
                <a:cs typeface="Arial" panose="020B0604020202020204" pitchFamily="34" charset="0"/>
              </a:rPr>
              <a:t>Higgs</a:t>
            </a:r>
            <a:r>
              <a:rPr lang="de-DE" sz="1300" dirty="0">
                <a:cs typeface="Arial" panose="020B0604020202020204" pitchFamily="34" charset="0"/>
              </a:rPr>
              <a:t>-Teilchen nicht fehlen.</a:t>
            </a:r>
          </a:p>
          <a:p>
            <a:endParaRPr lang="de-DE" b="0" baseline="0" dirty="0" smtClean="0">
              <a:latin typeface="Arial" panose="020B0604020202020204" pitchFamily="34" charset="0"/>
              <a:cs typeface="Arial" panose="020B0604020202020204" pitchFamily="34" charset="0"/>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a:t>
            </a:fld>
            <a:endParaRPr lang="de-DE"/>
          </a:p>
        </p:txBody>
      </p:sp>
    </p:spTree>
    <p:extLst>
      <p:ext uri="{BB962C8B-B14F-4D97-AF65-F5344CB8AC3E}">
        <p14:creationId xmlns:p14="http://schemas.microsoft.com/office/powerpoint/2010/main" val="2934223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a:buFont typeface="Arial" panose="020B0604020202020204" pitchFamily="34" charset="0"/>
              <a:buChar char="•"/>
            </a:pPr>
            <a:r>
              <a:rPr lang="de-DE" baseline="0" dirty="0" smtClean="0"/>
              <a:t>Jugendliche nehmen im Basisprogramm z.B. an einer </a:t>
            </a:r>
            <a:r>
              <a:rPr lang="de-DE" baseline="0" dirty="0" err="1" smtClean="0"/>
              <a:t>Masterclass</a:t>
            </a:r>
            <a:r>
              <a:rPr lang="de-DE" baseline="0" dirty="0" smtClean="0"/>
              <a:t> (Teilchenphysik oder Astroteilchenphysik) teil. </a:t>
            </a:r>
          </a:p>
          <a:p>
            <a:pPr marL="180143" indent="-180143">
              <a:buFont typeface="Arial" panose="020B0604020202020204" pitchFamily="34" charset="0"/>
              <a:buChar char="•"/>
            </a:pPr>
            <a:r>
              <a:rPr lang="de-DE" baseline="0" dirty="0" smtClean="0"/>
              <a:t>Im Qualifizierungsprogramm steht die Vermittlung ihres bereits erworbenen Wissens im Vordergrund. Das kann z.B. durch eine Präsentation in der Schule zum Thema Astro-/Teilchenphysik, eine Projektarbeit oder die Unterstützung als Tutor bei einer </a:t>
            </a:r>
            <a:r>
              <a:rPr lang="de-DE" baseline="0" dirty="0" err="1" smtClean="0"/>
              <a:t>Masterclass</a:t>
            </a:r>
            <a:r>
              <a:rPr lang="de-DE" baseline="0" dirty="0" smtClean="0"/>
              <a:t> geschehen. </a:t>
            </a:r>
          </a:p>
          <a:p>
            <a:pPr marL="180143" indent="-180143">
              <a:buFont typeface="Arial" panose="020B0604020202020204" pitchFamily="34" charset="0"/>
              <a:buChar char="•"/>
            </a:pPr>
            <a:r>
              <a:rPr lang="de-DE" dirty="0" smtClean="0"/>
              <a:t>Aktive Mitglieder des Netzwerks Teilchenwelt können sich für </a:t>
            </a:r>
            <a:r>
              <a:rPr lang="de-DE" b="1" dirty="0" smtClean="0"/>
              <a:t>Workshops am CERN</a:t>
            </a:r>
            <a:r>
              <a:rPr lang="de-DE" dirty="0" smtClean="0"/>
              <a:t> bewerben, um neue Kenntnisse zu vertiefen und den Forscher/innen über die Schulter zu schauen. Reise und Unterkunft werden vom Netzwerk finanziert.</a:t>
            </a:r>
          </a:p>
          <a:p>
            <a:pPr marL="180143" indent="-180143">
              <a:buFont typeface="Arial" panose="020B0604020202020204" pitchFamily="34" charset="0"/>
              <a:buChar char="•"/>
            </a:pPr>
            <a:r>
              <a:rPr lang="de-DE" dirty="0" smtClean="0"/>
              <a:t>Nach den Workshops ist es möglich, Forschungsarbeiten für die Schule oder einen Wettbewerb wie Jugend forscht von Teilchenwelt-Vermittler/innen vor Ort betreuen zu lassen</a:t>
            </a:r>
            <a:r>
              <a:rPr lang="de-DE" baseline="0" dirty="0" smtClean="0"/>
              <a:t> und einen Teil dieser Arbeit während der</a:t>
            </a:r>
            <a:r>
              <a:rPr lang="de-DE" dirty="0" smtClean="0"/>
              <a:t> </a:t>
            </a:r>
            <a:r>
              <a:rPr lang="de-DE" b="1" dirty="0" smtClean="0"/>
              <a:t>Projektwochen am CERN</a:t>
            </a:r>
            <a:r>
              <a:rPr lang="de-DE" dirty="0" smtClean="0"/>
              <a:t> durchzuführen, wo ein Wissenschaftler die Jugendlichen unterstützt.</a:t>
            </a:r>
          </a:p>
          <a:p>
            <a:pPr marL="180143" indent="-180143">
              <a:buFont typeface="Arial" panose="020B0604020202020204" pitchFamily="34" charset="0"/>
              <a:buChar char="•"/>
            </a:pPr>
            <a:r>
              <a:rPr lang="de-DE" dirty="0" smtClean="0"/>
              <a:t>Darüber</a:t>
            </a:r>
            <a:r>
              <a:rPr lang="de-DE" baseline="0" dirty="0" smtClean="0"/>
              <a:t> hinaus </a:t>
            </a:r>
            <a:r>
              <a:rPr lang="de-DE" dirty="0" smtClean="0"/>
              <a:t>kann man sich im Studium</a:t>
            </a:r>
            <a:r>
              <a:rPr lang="de-DE" baseline="0" dirty="0" smtClean="0"/>
              <a:t> </a:t>
            </a:r>
            <a:r>
              <a:rPr lang="de-DE" dirty="0" smtClean="0"/>
              <a:t>für unser </a:t>
            </a:r>
            <a:r>
              <a:rPr lang="de-DE" b="1" dirty="0" smtClean="0"/>
              <a:t>Fellow-Programm</a:t>
            </a:r>
            <a:r>
              <a:rPr lang="de-DE" b="1" baseline="0" dirty="0" smtClean="0"/>
              <a:t> </a:t>
            </a:r>
            <a:r>
              <a:rPr lang="de-DE" baseline="0" dirty="0" smtClean="0"/>
              <a:t>anmelden und dadurch direkten Zugang zu Forschungsgruppen in der Astro-/Teilchenphysik zu bekommen. </a:t>
            </a:r>
            <a:endParaRPr lang="de-DE" dirty="0" smtClean="0"/>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549627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a:buFont typeface="Arial" panose="020B0604020202020204" pitchFamily="34" charset="0"/>
              <a:buChar char="•"/>
            </a:pPr>
            <a:r>
              <a:rPr lang="de-DE" dirty="0" smtClean="0"/>
              <a:t>Im NTW wurden ca. 100 Experimentiersets</a:t>
            </a:r>
            <a:r>
              <a:rPr lang="de-DE" baseline="0" dirty="0" smtClean="0"/>
              <a:t> gebaut und an die einzelnen Astroteilchen-Standorte verteilt</a:t>
            </a:r>
          </a:p>
          <a:p>
            <a:pPr marL="180143" indent="-180143">
              <a:buFont typeface="Arial" panose="020B0604020202020204" pitchFamily="34" charset="0"/>
              <a:buChar char="•"/>
            </a:pPr>
            <a:r>
              <a:rPr lang="de-DE" baseline="0" dirty="0" smtClean="0"/>
              <a:t>Experimente bestehen aus Komponenten wie sie auch in den originalen Forschungsgeräten, z.B. </a:t>
            </a:r>
            <a:r>
              <a:rPr lang="de-DE" dirty="0" smtClean="0"/>
              <a:t>dem </a:t>
            </a:r>
            <a:r>
              <a:rPr lang="de-DE" dirty="0" err="1" smtClean="0"/>
              <a:t>IceCube</a:t>
            </a:r>
            <a:r>
              <a:rPr lang="de-DE" dirty="0" smtClean="0"/>
              <a:t>-Experiment am Südpol, verwendet werden.</a:t>
            </a:r>
          </a:p>
          <a:p>
            <a:pPr marL="180143" indent="-180143">
              <a:buFont typeface="Arial" panose="020B0604020202020204" pitchFamily="34" charset="0"/>
              <a:buChar char="•"/>
            </a:pPr>
            <a:r>
              <a:rPr lang="de-DE" dirty="0" err="1" smtClean="0"/>
              <a:t>Datennahme</a:t>
            </a:r>
            <a:r>
              <a:rPr lang="de-DE" baseline="0" dirty="0" smtClean="0"/>
              <a:t> und Auswertung kann selbstständig von Schülern durchgeführt werden. Wurde so konzipiert, dass das ohne schulisches Vorwissen möglich ist</a:t>
            </a:r>
          </a:p>
          <a:p>
            <a:pPr marL="180143" indent="-180143">
              <a:buFont typeface="Arial" panose="020B0604020202020204" pitchFamily="34" charset="0"/>
              <a:buChar char="•"/>
            </a:pPr>
            <a:r>
              <a:rPr lang="de-DE" baseline="0" dirty="0" smtClean="0"/>
              <a:t>Über die Experimente erfahren die J wie wissenschaftliches Arbeiten eins Physikers in all seinen Facetten funktioniert, erlernen neues Wissen und erhalten Einblick in aktuelle Forschungsfragen</a:t>
            </a:r>
            <a:r>
              <a:rPr lang="de-DE" dirty="0" smtClean="0"/>
              <a:t> </a:t>
            </a: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5</a:t>
            </a:fld>
            <a:endParaRPr lang="de-DE"/>
          </a:p>
        </p:txBody>
      </p:sp>
    </p:spTree>
    <p:extLst>
      <p:ext uri="{BB962C8B-B14F-4D97-AF65-F5344CB8AC3E}">
        <p14:creationId xmlns:p14="http://schemas.microsoft.com/office/powerpoint/2010/main" val="3472585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80143" indent="-180143">
              <a:buFontTx/>
              <a:buChar char="-"/>
            </a:pPr>
            <a:endParaRPr lang="de-DE" sz="1300"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6</a:t>
            </a:fld>
            <a:endParaRPr lang="de-DE"/>
          </a:p>
        </p:txBody>
      </p:sp>
    </p:spTree>
    <p:extLst>
      <p:ext uri="{BB962C8B-B14F-4D97-AF65-F5344CB8AC3E}">
        <p14:creationId xmlns:p14="http://schemas.microsoft.com/office/powerpoint/2010/main" val="2666938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defTabSz="960760">
              <a:lnSpc>
                <a:spcPct val="150000"/>
              </a:lnSpc>
              <a:buFont typeface="Arial" panose="020B0604020202020204" pitchFamily="34" charset="0"/>
              <a:buChar char="•"/>
              <a:defRPr/>
            </a:pPr>
            <a:r>
              <a:rPr lang="de-DE" sz="1300" dirty="0"/>
              <a:t>Im Basisprogramm haben Sie die Möglichkeit, </a:t>
            </a:r>
            <a:r>
              <a:rPr lang="de-DE" sz="1300" dirty="0" smtClean="0"/>
              <a:t>am Fortbildungsprogramm von NTW und der Dr. Hans Riegel-Stiftung „Forschung trifft Schule“ oder anderen Fortbildungen zu Teilchenphysik </a:t>
            </a:r>
            <a:r>
              <a:rPr lang="de-DE" sz="1300" dirty="0"/>
              <a:t>und Astroteilchenphysik </a:t>
            </a:r>
            <a:r>
              <a:rPr lang="de-DE" sz="1300" dirty="0" smtClean="0"/>
              <a:t>teilzunehmen</a:t>
            </a:r>
            <a:r>
              <a:rPr lang="de-DE" sz="1300" dirty="0"/>
              <a:t>. </a:t>
            </a:r>
          </a:p>
          <a:p>
            <a:pPr marL="180143" indent="-180143" defTabSz="960760">
              <a:lnSpc>
                <a:spcPct val="150000"/>
              </a:lnSpc>
              <a:buFont typeface="Arial" panose="020B0604020202020204" pitchFamily="34" charset="0"/>
              <a:buChar char="•"/>
              <a:defRPr/>
            </a:pPr>
            <a:r>
              <a:rPr lang="de-DE" sz="1300" dirty="0"/>
              <a:t>Im Qualifizierungsprogramm steht die aktive Weitergabe von (Astro-) Teilchenphysik an Ihre Schüler im Mittelpunkt. Als Lehrkraft können Sie </a:t>
            </a:r>
            <a:r>
              <a:rPr lang="de-DE" sz="1300" b="1" dirty="0"/>
              <a:t>Teilchenphysik-Masterclasses</a:t>
            </a:r>
            <a:r>
              <a:rPr lang="de-DE" sz="1300" dirty="0"/>
              <a:t> oder </a:t>
            </a:r>
            <a:r>
              <a:rPr lang="de-DE" sz="1300" b="1" dirty="0"/>
              <a:t>Projekte zur Messung kosmischer Teilchen</a:t>
            </a:r>
            <a:r>
              <a:rPr lang="de-DE" sz="1300" dirty="0"/>
              <a:t> an Ihrer Einrichtung durchführen. </a:t>
            </a:r>
          </a:p>
          <a:p>
            <a:pPr marL="180143" indent="-180143" defTabSz="960760">
              <a:lnSpc>
                <a:spcPct val="150000"/>
              </a:lnSpc>
              <a:buFont typeface="Arial" panose="020B0604020202020204" pitchFamily="34" charset="0"/>
              <a:buChar char="•"/>
              <a:defRPr/>
            </a:pPr>
            <a:r>
              <a:rPr lang="de-DE" dirty="0" smtClean="0"/>
              <a:t>Im Vertiefungsprogramm</a:t>
            </a:r>
            <a:r>
              <a:rPr lang="de-DE" baseline="0" dirty="0" smtClean="0"/>
              <a:t> haben Sie</a:t>
            </a:r>
            <a:r>
              <a:rPr lang="de-DE" dirty="0" smtClean="0"/>
              <a:t> dann die Möglichkeit</a:t>
            </a:r>
            <a:r>
              <a:rPr lang="de-DE" baseline="0" dirty="0" smtClean="0"/>
              <a:t> an einem</a:t>
            </a:r>
            <a:r>
              <a:rPr lang="de-DE" dirty="0" smtClean="0"/>
              <a:t> </a:t>
            </a:r>
            <a:r>
              <a:rPr lang="de-DE" b="1" dirty="0" smtClean="0"/>
              <a:t>Workshop am CERN</a:t>
            </a:r>
            <a:r>
              <a:rPr lang="de-DE" b="0" baseline="0" dirty="0" smtClean="0"/>
              <a:t> f</a:t>
            </a:r>
            <a:r>
              <a:rPr lang="de-DE" dirty="0" smtClean="0"/>
              <a:t>ür Lehrkräfte teilzunehmen</a:t>
            </a:r>
            <a:r>
              <a:rPr lang="de-DE" baseline="0" dirty="0" smtClean="0"/>
              <a:t>, der „CERN Summer School Forschung trifft Schule“ </a:t>
            </a:r>
            <a:endParaRPr lang="de-DE" dirty="0" smtClean="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7</a:t>
            </a:fld>
            <a:endParaRPr lang="de-DE"/>
          </a:p>
        </p:txBody>
      </p:sp>
    </p:spTree>
    <p:extLst>
      <p:ext uri="{BB962C8B-B14F-4D97-AF65-F5344CB8AC3E}">
        <p14:creationId xmlns:p14="http://schemas.microsoft.com/office/powerpoint/2010/main" val="2127626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pPr marL="180143" indent="-180143">
              <a:buFontTx/>
              <a:buChar char="-"/>
            </a:pPr>
            <a:r>
              <a:rPr lang="de-DE" sz="1300" dirty="0"/>
              <a:t>bestehen aus einer modularen Sammlung, die in 4 Broschüren bereitgestellt werden sollen. </a:t>
            </a:r>
          </a:p>
          <a:p>
            <a:pPr marL="180143" indent="-180143">
              <a:buFontTx/>
              <a:buChar char="-"/>
            </a:pPr>
            <a:r>
              <a:rPr lang="de-DE" sz="1300" dirty="0"/>
              <a:t>wurden unabhängig vom Bundesland und damit auch weitestgehend unabhängig von den Rahmenlehrplänen, aufbauend auf allgemein voraussetzbare Wissensinhalte der Sekundarstufe II entwickelt. </a:t>
            </a:r>
          </a:p>
          <a:p>
            <a:pPr marL="180143" indent="-180143">
              <a:buFontTx/>
              <a:buChar char="-"/>
            </a:pPr>
            <a:r>
              <a:rPr lang="de-DE" sz="1300" dirty="0"/>
              <a:t>Ziel war es dabei, Unterrichtsmaterialien anzufertigen, die </a:t>
            </a:r>
          </a:p>
          <a:p>
            <a:pPr marL="660523" lvl="1" indent="-180143">
              <a:buFont typeface="Arial" panose="020B0604020202020204" pitchFamily="34" charset="0"/>
              <a:buChar char="•"/>
            </a:pPr>
            <a:r>
              <a:rPr lang="de-DE" sz="1300" dirty="0"/>
              <a:t>vielseitig im Unterricht einsetzbar sind,</a:t>
            </a:r>
          </a:p>
          <a:p>
            <a:pPr marL="660523" lvl="1" indent="-180143">
              <a:buFont typeface="Arial" panose="020B0604020202020204" pitchFamily="34" charset="0"/>
              <a:buChar char="•"/>
            </a:pPr>
            <a:r>
              <a:rPr lang="de-DE" sz="1300" dirty="0"/>
              <a:t>verschiedene Formate zur Wissensvermittlung und Übung enthalten,</a:t>
            </a:r>
          </a:p>
          <a:p>
            <a:pPr marL="660523" lvl="1" indent="-180143">
              <a:buFont typeface="Arial" panose="020B0604020202020204" pitchFamily="34" charset="0"/>
              <a:buChar char="•"/>
            </a:pPr>
            <a:r>
              <a:rPr lang="de-DE" sz="1300" dirty="0"/>
              <a:t>sinnvoll zu Einheiten zusammengesetzt werden können,</a:t>
            </a:r>
          </a:p>
          <a:p>
            <a:pPr marL="660523" lvl="1" indent="-180143">
              <a:buFont typeface="Arial" panose="020B0604020202020204" pitchFamily="34" charset="0"/>
              <a:buChar char="•"/>
            </a:pPr>
            <a:r>
              <a:rPr lang="de-DE" sz="1300" dirty="0"/>
              <a:t>methodische Handreichungen zum möglichen Einsatz im Unterricht enthalten und</a:t>
            </a:r>
          </a:p>
          <a:p>
            <a:pPr marL="660523" lvl="1" indent="-180143">
              <a:buFont typeface="Arial" panose="020B0604020202020204" pitchFamily="34" charset="0"/>
              <a:buChar char="•"/>
            </a:pPr>
            <a:r>
              <a:rPr lang="de-DE" sz="1300" dirty="0"/>
              <a:t>perspektivisch für den Einsatz an interaktiven Whiteboards weiterentwickelt werden können.</a:t>
            </a:r>
          </a:p>
          <a:p>
            <a:pPr marL="180143" indent="-180143" defTabSz="960760">
              <a:buFontTx/>
              <a:buChar char="-"/>
              <a:defRPr/>
            </a:pPr>
            <a:r>
              <a:rPr lang="de-DE" sz="1300" dirty="0"/>
              <a:t>Erstmalig liegt damit eine Sammlung von Materialien vor, die es ermöglicht, Teilchen- und Astroteilchenphysik auf Schulniveau umfassend und tiefgehend zu behandeln.</a:t>
            </a:r>
          </a:p>
          <a:p>
            <a:pPr marL="180143" indent="-180143">
              <a:buFontTx/>
              <a:buChar char="-"/>
            </a:pPr>
            <a:r>
              <a:rPr lang="de-DE" sz="1300" dirty="0"/>
              <a:t>Das Material beinhaltet eine Vielzahl von Texten, Abbildungen, Aufgaben- und Lösungsblättern und geht dabei insbesondere dem Anspruch nach, möglichen alternativen Vorstellungen und Konzepten der Schüler entgegen zu wirken sowie eine einheitliche, zugängliche und für die Schule geeignete Begriffsbildung zu erreichen.</a:t>
            </a:r>
          </a:p>
          <a:p>
            <a:pPr marL="180143" indent="-180143">
              <a:buFontTx/>
              <a:buChar char="-"/>
            </a:pPr>
            <a:r>
              <a:rPr lang="de-DE" sz="1300" dirty="0"/>
              <a:t>Der dritte Band „Kosmische Strahlung“ ist im März 2016 erschienen. Er steht sowohl digital unter www.leifiphysik.de/tp zum Download sowie als gedruckte Broschüre </a:t>
            </a:r>
            <a:r>
              <a:rPr lang="de-DE" sz="1300" dirty="0" err="1"/>
              <a:t>konstenfrei</a:t>
            </a:r>
            <a:r>
              <a:rPr lang="de-DE" sz="1300" dirty="0"/>
              <a:t> auf Anfrage zur Verfügung. Die anderen drei Bände befinden sich derzeit im Satz und werden in diesem Jahr ebenfalls digital und in gedruckter Form veröffentlicht werden. </a:t>
            </a:r>
          </a:p>
        </p:txBody>
      </p:sp>
      <p:sp>
        <p:nvSpPr>
          <p:cNvPr id="4" name="Foliennummernplatzhalter 3"/>
          <p:cNvSpPr>
            <a:spLocks noGrp="1"/>
          </p:cNvSpPr>
          <p:nvPr>
            <p:ph type="sldNum" sz="quarter" idx="10"/>
          </p:nvPr>
        </p:nvSpPr>
        <p:spPr/>
        <p:txBody>
          <a:bodyPr/>
          <a:lstStyle/>
          <a:p>
            <a:fld id="{C58334F4-BBE0-466D-8A8D-8869AE82A8CE}" type="slidenum">
              <a:rPr lang="de-DE" smtClean="0"/>
              <a:pPr/>
              <a:t>8</a:t>
            </a:fld>
            <a:endParaRPr lang="de-DE"/>
          </a:p>
        </p:txBody>
      </p:sp>
    </p:spTree>
    <p:extLst>
      <p:ext uri="{BB962C8B-B14F-4D97-AF65-F5344CB8AC3E}">
        <p14:creationId xmlns:p14="http://schemas.microsoft.com/office/powerpoint/2010/main" val="2666938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smtClean="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9</a:t>
            </a:fld>
            <a:endParaRPr lang="de-DE"/>
          </a:p>
        </p:txBody>
      </p:sp>
    </p:spTree>
    <p:extLst>
      <p:ext uri="{BB962C8B-B14F-4D97-AF65-F5344CB8AC3E}">
        <p14:creationId xmlns:p14="http://schemas.microsoft.com/office/powerpoint/2010/main" val="2563193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screen">
            <a:lum/>
            <a:extLst>
              <a:ext uri="{28A0092B-C50C-407E-A947-70E740481C1C}">
                <a14:useLocalDpi xmlns:a14="http://schemas.microsoft.com/office/drawing/2010/main"/>
              </a:ext>
            </a:extLst>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Tree>
    <p:extLst>
      <p:ext uri="{BB962C8B-B14F-4D97-AF65-F5344CB8AC3E}">
        <p14:creationId xmlns:p14="http://schemas.microsoft.com/office/powerpoint/2010/main" val="286856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Tree>
    <p:extLst>
      <p:ext uri="{BB962C8B-B14F-4D97-AF65-F5344CB8AC3E}">
        <p14:creationId xmlns:p14="http://schemas.microsoft.com/office/powerpoint/2010/main" val="1400022456"/>
      </p:ext>
    </p:extLst>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xmlns=""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xmlns=""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C5C7484C-D063-43CD-B90D-F7A2A203E1D1}" type="datetime1">
              <a:rPr lang="de-DE" smtClean="0"/>
              <a:t>05.11.2019</a:t>
            </a:fld>
            <a:endParaRPr lang="de-DE" dirty="0"/>
          </a:p>
        </p:txBody>
      </p:sp>
      <p:sp>
        <p:nvSpPr>
          <p:cNvPr id="20" name="Footer Placeholder 4">
            <a:extLst>
              <a:ext uri="{FF2B5EF4-FFF2-40B4-BE49-F238E27FC236}">
                <a16:creationId xmlns:a16="http://schemas.microsoft.com/office/drawing/2014/main" xmlns=""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Fußzeile</a:t>
            </a:r>
            <a:endParaRPr lang="de-DE" dirty="0"/>
          </a:p>
        </p:txBody>
      </p:sp>
      <p:sp>
        <p:nvSpPr>
          <p:cNvPr id="4" name="Inhaltsplatzhalter 3">
            <a:extLst>
              <a:ext uri="{FF2B5EF4-FFF2-40B4-BE49-F238E27FC236}">
                <a16:creationId xmlns:a16="http://schemas.microsoft.com/office/drawing/2014/main" xmlns=""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1017405906"/>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xmlns=""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xmlns=""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C5C7484C-D063-43CD-B90D-F7A2A203E1D1}" type="datetime1">
              <a:rPr lang="de-DE" smtClean="0"/>
              <a:t>05.11.2019</a:t>
            </a:fld>
            <a:endParaRPr lang="de-DE" dirty="0"/>
          </a:p>
        </p:txBody>
      </p:sp>
      <p:sp>
        <p:nvSpPr>
          <p:cNvPr id="8" name="Footer Placeholder 4">
            <a:extLst>
              <a:ext uri="{FF2B5EF4-FFF2-40B4-BE49-F238E27FC236}">
                <a16:creationId xmlns:a16="http://schemas.microsoft.com/office/drawing/2014/main" xmlns=""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Fußzeile</a:t>
            </a:r>
            <a:endParaRPr lang="de-DE" dirty="0"/>
          </a:p>
        </p:txBody>
      </p:sp>
    </p:spTree>
    <p:extLst>
      <p:ext uri="{BB962C8B-B14F-4D97-AF65-F5344CB8AC3E}">
        <p14:creationId xmlns:p14="http://schemas.microsoft.com/office/powerpoint/2010/main" val="3280569207"/>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xmlns=""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xmlns=""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2761232B-0ECD-4B18-8EF0-55B93D30FCAE}" type="datetime1">
              <a:rPr lang="de-DE" smtClean="0"/>
              <a:t>05.11.2019</a:t>
            </a:fld>
            <a:endParaRPr lang="de-DE"/>
          </a:p>
        </p:txBody>
      </p:sp>
      <p:sp>
        <p:nvSpPr>
          <p:cNvPr id="10" name="Footer Placeholder 4">
            <a:extLst>
              <a:ext uri="{FF2B5EF4-FFF2-40B4-BE49-F238E27FC236}">
                <a16:creationId xmlns:a16="http://schemas.microsoft.com/office/drawing/2014/main" xmlns=""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smtClean="0"/>
              <a:t>Fußzeile</a:t>
            </a:r>
            <a:endParaRPr lang="de-DE" dirty="0"/>
          </a:p>
        </p:txBody>
      </p:sp>
    </p:spTree>
    <p:extLst>
      <p:ext uri="{BB962C8B-B14F-4D97-AF65-F5344CB8AC3E}">
        <p14:creationId xmlns:p14="http://schemas.microsoft.com/office/powerpoint/2010/main" val="753423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475926"/>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xmlns=""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xmlns=""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C5C7484C-D063-43CD-B90D-F7A2A203E1D1}" type="datetime1">
              <a:rPr lang="de-DE" smtClean="0"/>
              <a:t>05.11.2019</a:t>
            </a:fld>
            <a:endParaRPr lang="de-DE" dirty="0"/>
          </a:p>
        </p:txBody>
      </p:sp>
      <p:sp>
        <p:nvSpPr>
          <p:cNvPr id="20" name="Footer Placeholder 4">
            <a:extLst>
              <a:ext uri="{FF2B5EF4-FFF2-40B4-BE49-F238E27FC236}">
                <a16:creationId xmlns:a16="http://schemas.microsoft.com/office/drawing/2014/main" xmlns=""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Fußzeile</a:t>
            </a:r>
            <a:endParaRPr lang="de-DE" dirty="0"/>
          </a:p>
        </p:txBody>
      </p:sp>
      <p:sp>
        <p:nvSpPr>
          <p:cNvPr id="4" name="Inhaltsplatzhalter 3">
            <a:extLst>
              <a:ext uri="{FF2B5EF4-FFF2-40B4-BE49-F238E27FC236}">
                <a16:creationId xmlns:a16="http://schemas.microsoft.com/office/drawing/2014/main" xmlns=""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
        <p:nvSpPr>
          <p:cNvPr id="5" name="Bildplatzhalter 4">
            <a:extLst>
              <a:ext uri="{FF2B5EF4-FFF2-40B4-BE49-F238E27FC236}">
                <a16:creationId xmlns:a16="http://schemas.microsoft.com/office/drawing/2014/main" xmlns="" id="{CF19C38A-B708-41FE-8226-9488F93E26CD}"/>
              </a:ext>
            </a:extLst>
          </p:cNvPr>
          <p:cNvSpPr>
            <a:spLocks noGrp="1"/>
          </p:cNvSpPr>
          <p:nvPr>
            <p:ph type="pic" sz="quarter" idx="14"/>
          </p:nvPr>
        </p:nvSpPr>
        <p:spPr>
          <a:xfrm>
            <a:off x="5724128" y="1773237"/>
            <a:ext cx="2774132" cy="1789025"/>
          </a:xfrm>
        </p:spPr>
        <p:txBody>
          <a:bodyPr/>
          <a:lstStyle/>
          <a:p>
            <a:r>
              <a:rPr lang="de-DE" smtClean="0"/>
              <a:t>Bild durch Klicken auf Symbol hinzufügen</a:t>
            </a:r>
            <a:endParaRPr lang="de-DE"/>
          </a:p>
        </p:txBody>
      </p:sp>
      <p:sp>
        <p:nvSpPr>
          <p:cNvPr id="9" name="Bildplatzhalter 4">
            <a:extLst>
              <a:ext uri="{FF2B5EF4-FFF2-40B4-BE49-F238E27FC236}">
                <a16:creationId xmlns:a16="http://schemas.microsoft.com/office/drawing/2014/main" xmlns="" id="{2B0AF6C5-57B8-401F-9145-93CD131EDF2F}"/>
              </a:ext>
            </a:extLst>
          </p:cNvPr>
          <p:cNvSpPr>
            <a:spLocks noGrp="1"/>
          </p:cNvSpPr>
          <p:nvPr>
            <p:ph type="pic" sz="quarter" idx="15"/>
          </p:nvPr>
        </p:nvSpPr>
        <p:spPr>
          <a:xfrm>
            <a:off x="5724128" y="4016239"/>
            <a:ext cx="2774132" cy="1789025"/>
          </a:xfrm>
        </p:spPr>
        <p:txBody>
          <a:bodyPr/>
          <a:lstStyle/>
          <a:p>
            <a:r>
              <a:rPr lang="de-DE" smtClean="0"/>
              <a:t>Bild durch Klicken auf Symbol hinzufügen</a:t>
            </a:r>
            <a:endParaRPr lang="de-DE"/>
          </a:p>
        </p:txBody>
      </p:sp>
    </p:spTree>
    <p:extLst>
      <p:ext uri="{BB962C8B-B14F-4D97-AF65-F5344CB8AC3E}">
        <p14:creationId xmlns:p14="http://schemas.microsoft.com/office/powerpoint/2010/main" val="678434930"/>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1" name="Foliennummernplatzhalter 4">
            <a:extLst>
              <a:ext uri="{FF2B5EF4-FFF2-40B4-BE49-F238E27FC236}">
                <a16:creationId xmlns:a16="http://schemas.microsoft.com/office/drawing/2014/main" xmlns=""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xmlns=""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D4B03864-AF11-4F4F-BBDA-46C54F443319}" type="datetime1">
              <a:rPr lang="de-DE" smtClean="0"/>
              <a:t>05.11.2019</a:t>
            </a:fld>
            <a:endParaRPr lang="de-DE"/>
          </a:p>
        </p:txBody>
      </p:sp>
      <p:sp>
        <p:nvSpPr>
          <p:cNvPr id="13" name="Footer Placeholder 4">
            <a:extLst>
              <a:ext uri="{FF2B5EF4-FFF2-40B4-BE49-F238E27FC236}">
                <a16:creationId xmlns:a16="http://schemas.microsoft.com/office/drawing/2014/main" xmlns=""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smtClean="0"/>
              <a:t>Fußzeile</a:t>
            </a:r>
            <a:endParaRPr lang="de-DE" dirty="0"/>
          </a:p>
        </p:txBody>
      </p:sp>
    </p:spTree>
    <p:extLst>
      <p:ext uri="{BB962C8B-B14F-4D97-AF65-F5344CB8AC3E}">
        <p14:creationId xmlns:p14="http://schemas.microsoft.com/office/powerpoint/2010/main" val="59769201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cSld name="4_Letzte Foli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Fußzeile</a:t>
            </a:r>
            <a:endParaRPr lang="de-DE" dirty="0"/>
          </a:p>
        </p:txBody>
      </p:sp>
      <p:pic>
        <p:nvPicPr>
          <p:cNvPr id="18" name="Grafik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50343" y="1484784"/>
            <a:ext cx="540000" cy="540000"/>
          </a:xfrm>
          <a:prstGeom prst="rect">
            <a:avLst/>
          </a:prstGeom>
        </p:spPr>
      </p:pic>
      <p:sp>
        <p:nvSpPr>
          <p:cNvPr id="19" name="Textfeld 18"/>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5705" y="447668"/>
            <a:ext cx="1570964" cy="461052"/>
          </a:xfrm>
          <a:prstGeom prst="rect">
            <a:avLst/>
          </a:prstGeom>
        </p:spPr>
      </p:pic>
      <p:sp>
        <p:nvSpPr>
          <p:cNvPr id="22" name="Textfeld 21"/>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92216" y="2640110"/>
            <a:ext cx="1009505" cy="428850"/>
          </a:xfrm>
          <a:prstGeom prst="rect">
            <a:avLst/>
          </a:prstGeom>
        </p:spPr>
      </p:pic>
      <p:pic>
        <p:nvPicPr>
          <p:cNvPr id="25" name="Grafik 24"/>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7390852" y="4848081"/>
            <a:ext cx="1575816" cy="597143"/>
          </a:xfrm>
          <a:prstGeom prst="rect">
            <a:avLst/>
          </a:prstGeom>
        </p:spPr>
      </p:pic>
      <p:pic>
        <p:nvPicPr>
          <p:cNvPr id="26" name="Grafik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90852" y="3627864"/>
            <a:ext cx="1575816" cy="1097280"/>
          </a:xfrm>
          <a:prstGeom prst="rect">
            <a:avLst/>
          </a:prstGeom>
        </p:spPr>
      </p:pic>
      <p:sp>
        <p:nvSpPr>
          <p:cNvPr id="13" name="Textfeld 1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14" name="Grafik 13">
            <a:extLst>
              <a:ext uri="{FF2B5EF4-FFF2-40B4-BE49-F238E27FC236}">
                <a16:creationId xmlns:a16="http://schemas.microsoft.com/office/drawing/2014/main" xmlns="" id="{ADB11F86-256A-4BFA-AD2F-072C052B672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294357253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Letzte Foli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fld id="{C5C7484C-D063-43CD-B90D-F7A2A203E1D1}" type="datetime1">
              <a:rPr lang="de-DE" smtClean="0"/>
              <a:t>05.11.2019</a:t>
            </a:fld>
            <a:endParaRPr lang="de-DE" dirty="0"/>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92216" y="2640110"/>
            <a:ext cx="1009505" cy="428850"/>
          </a:xfrm>
          <a:prstGeom prst="rect">
            <a:avLst/>
          </a:prstGeom>
        </p:spPr>
      </p:pic>
      <p:pic>
        <p:nvPicPr>
          <p:cNvPr id="21" name="Grafik 20"/>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xmlns="" id="{4184E6D1-E163-4704-B428-C25C082A8AA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3018993065"/>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xmlns=""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xmlns=""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xmlns=""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xmlns=""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C5C7484C-D063-43CD-B90D-F7A2A203E1D1}" type="datetime1">
              <a:rPr lang="de-DE" smtClean="0"/>
              <a:t>05.11.2019</a:t>
            </a:fld>
            <a:endParaRPr lang="de-DE" dirty="0"/>
          </a:p>
        </p:txBody>
      </p:sp>
      <p:sp>
        <p:nvSpPr>
          <p:cNvPr id="12" name="Footer Placeholder 4">
            <a:extLst>
              <a:ext uri="{FF2B5EF4-FFF2-40B4-BE49-F238E27FC236}">
                <a16:creationId xmlns:a16="http://schemas.microsoft.com/office/drawing/2014/main" xmlns=""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Fußzeile</a:t>
            </a:r>
            <a:endParaRPr lang="de-DE" dirty="0"/>
          </a:p>
        </p:txBody>
      </p:sp>
    </p:spTree>
    <p:extLst>
      <p:ext uri="{BB962C8B-B14F-4D97-AF65-F5344CB8AC3E}">
        <p14:creationId xmlns:p14="http://schemas.microsoft.com/office/powerpoint/2010/main" val="164507012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7.jpeg"/><Relationship Id="rId4" Type="http://schemas.openxmlformats.org/officeDocument/2006/relationships/diagramLayout" Target="../diagrams/layout1.xml"/><Relationship Id="rId9" Type="http://schemas.openxmlformats.org/officeDocument/2006/relationships/image" Target="../media/image16.tiff"/></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hyperlink" Target="http://www.teilchenwelt.de/mitmache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hyperlink" Target="http://www.teilchenwelt.de/" TargetMode="External"/><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www.leifiphysik.de/themenbereiche/teilchenphysik" TargetMode="External"/><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ctrTitle"/>
          </p:nvPr>
        </p:nvSpPr>
        <p:spPr>
          <a:xfrm>
            <a:off x="1835696" y="908720"/>
            <a:ext cx="5825202" cy="1646302"/>
          </a:xfrm>
        </p:spPr>
        <p:txBody>
          <a:bodyPr/>
          <a:lstStyle/>
          <a:p>
            <a:r>
              <a:rPr lang="de-DE" sz="5000" b="1" dirty="0">
                <a:solidFill>
                  <a:srgbClr val="013476"/>
                </a:solidFill>
              </a:rPr>
              <a:t>Netzwerk Teilchenwelt</a:t>
            </a:r>
          </a:p>
        </p:txBody>
      </p:sp>
      <p:sp>
        <p:nvSpPr>
          <p:cNvPr id="6" name="Untertitel 2"/>
          <p:cNvSpPr>
            <a:spLocks noGrp="1"/>
          </p:cNvSpPr>
          <p:nvPr>
            <p:ph type="subTitle" idx="1"/>
          </p:nvPr>
        </p:nvSpPr>
        <p:spPr>
          <a:xfrm>
            <a:off x="2411760" y="2564904"/>
            <a:ext cx="5256584" cy="1096899"/>
          </a:xfrm>
        </p:spPr>
        <p:txBody>
          <a:bodyPr>
            <a:normAutofit/>
          </a:bodyPr>
          <a:lstStyle/>
          <a:p>
            <a:pPr>
              <a:lnSpc>
                <a:spcPct val="100000"/>
              </a:lnSpc>
              <a:spcBef>
                <a:spcPts val="0"/>
              </a:spcBef>
            </a:pPr>
            <a:r>
              <a:rPr lang="de-DE" dirty="0">
                <a:solidFill>
                  <a:srgbClr val="013476"/>
                </a:solidFill>
              </a:rPr>
              <a:t>Astro-/Teilchenphysik für </a:t>
            </a:r>
            <a:r>
              <a:rPr lang="de-DE" dirty="0" smtClean="0">
                <a:solidFill>
                  <a:srgbClr val="013476"/>
                </a:solidFill>
              </a:rPr>
              <a:t>  </a:t>
            </a:r>
          </a:p>
          <a:p>
            <a:pPr>
              <a:lnSpc>
                <a:spcPct val="100000"/>
              </a:lnSpc>
              <a:spcBef>
                <a:spcPts val="0"/>
              </a:spcBef>
            </a:pPr>
            <a:r>
              <a:rPr lang="de-DE" dirty="0" smtClean="0">
                <a:solidFill>
                  <a:srgbClr val="013476"/>
                </a:solidFill>
              </a:rPr>
              <a:t>Jugendliche </a:t>
            </a:r>
            <a:r>
              <a:rPr lang="de-DE" dirty="0">
                <a:solidFill>
                  <a:srgbClr val="013476"/>
                </a:solidFill>
              </a:rPr>
              <a:t>und Lehrkräfte</a:t>
            </a:r>
            <a:endParaRPr lang="de-DE" dirty="0"/>
          </a:p>
        </p:txBody>
      </p:sp>
      <p:sp>
        <p:nvSpPr>
          <p:cNvPr id="4" name="Textfeld 3"/>
          <p:cNvSpPr txBox="1"/>
          <p:nvPr/>
        </p:nvSpPr>
        <p:spPr>
          <a:xfrm>
            <a:off x="1331640" y="6093296"/>
            <a:ext cx="1872208" cy="578620"/>
          </a:xfrm>
          <a:prstGeom prst="rect">
            <a:avLst/>
          </a:prstGeom>
          <a:noFill/>
        </p:spPr>
        <p:txBody>
          <a:bodyPr wrap="square" rtlCol="0">
            <a:spAutoFit/>
          </a:bodyPr>
          <a:lstStyle/>
          <a:p>
            <a:pPr>
              <a:lnSpc>
                <a:spcPct val="90000"/>
              </a:lnSpc>
              <a:spcBef>
                <a:spcPts val="1000"/>
              </a:spcBef>
              <a:buClr>
                <a:srgbClr val="CCCC00"/>
              </a:buClr>
              <a:buSzPct val="90000"/>
            </a:pPr>
            <a:r>
              <a:rPr lang="de-DE" sz="1400" dirty="0" smtClean="0">
                <a:latin typeface="Arial Narrow" panose="020B0606020202030204" pitchFamily="34" charset="0"/>
              </a:rPr>
              <a:t>@</a:t>
            </a:r>
            <a:r>
              <a:rPr lang="de-DE" sz="1400" dirty="0" err="1" smtClean="0">
                <a:latin typeface="Arial Narrow" panose="020B0606020202030204" pitchFamily="34" charset="0"/>
              </a:rPr>
              <a:t>netzwerk_teilchenwelt</a:t>
            </a:r>
            <a:endParaRPr lang="de-DE" sz="1400" dirty="0" smtClean="0">
              <a:latin typeface="Arial Narrow" panose="020B0606020202030204" pitchFamily="34" charset="0"/>
            </a:endParaRPr>
          </a:p>
          <a:p>
            <a:pPr>
              <a:spcBef>
                <a:spcPts val="600"/>
              </a:spcBef>
              <a:buClr>
                <a:srgbClr val="CCCC00"/>
              </a:buClr>
              <a:buSzPct val="90000"/>
            </a:pPr>
            <a:r>
              <a:rPr lang="de-DE" sz="1400" dirty="0" smtClean="0">
                <a:latin typeface="Arial Narrow" panose="020B0606020202030204" pitchFamily="34" charset="0"/>
              </a:rPr>
              <a:t> #</a:t>
            </a:r>
            <a:r>
              <a:rPr lang="de-DE" sz="1400" dirty="0" err="1" smtClean="0">
                <a:latin typeface="Arial Narrow" panose="020B0606020202030204" pitchFamily="34" charset="0"/>
              </a:rPr>
              <a:t>teilchenwelt</a:t>
            </a:r>
            <a:endParaRPr lang="de-DE" sz="1400" dirty="0">
              <a:latin typeface="Arial Narrow" panose="020B0606020202030204" pitchFamily="34" charset="0"/>
            </a:endParaRPr>
          </a:p>
        </p:txBody>
      </p:sp>
      <p:pic>
        <p:nvPicPr>
          <p:cNvPr id="8" name="Grafik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3716" y="6149492"/>
            <a:ext cx="466228" cy="466228"/>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576" y="6149492"/>
            <a:ext cx="466228" cy="466228"/>
          </a:xfrm>
          <a:prstGeom prst="rect">
            <a:avLst/>
          </a:prstGeom>
        </p:spPr>
      </p:pic>
      <p:sp>
        <p:nvSpPr>
          <p:cNvPr id="11" name="Textfeld 10"/>
          <p:cNvSpPr txBox="1"/>
          <p:nvPr/>
        </p:nvSpPr>
        <p:spPr>
          <a:xfrm>
            <a:off x="3851920" y="6275931"/>
            <a:ext cx="1872208"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smtClean="0">
                <a:latin typeface="Arial Narrow" panose="020B0606020202030204" pitchFamily="34" charset="0"/>
              </a:rPr>
              <a:t>www.teilchenwelt.de</a:t>
            </a:r>
          </a:p>
        </p:txBody>
      </p:sp>
    </p:spTree>
    <p:extLst>
      <p:ext uri="{BB962C8B-B14F-4D97-AF65-F5344CB8AC3E}">
        <p14:creationId xmlns:p14="http://schemas.microsoft.com/office/powerpoint/2010/main" val="2533319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smtClean="0"/>
              <a:t>Wir freuen uns, Euch wiederzusehen</a:t>
            </a:r>
            <a:r>
              <a:rPr lang="de-DE" dirty="0" smtClean="0"/>
              <a:t>!</a:t>
            </a:r>
          </a:p>
          <a:p>
            <a:r>
              <a:rPr lang="de-DE" dirty="0" smtClean="0">
                <a:hlinkClick r:id="rId3"/>
              </a:rPr>
              <a:t>www.teilchenwelt.de</a:t>
            </a:r>
            <a:endParaRPr lang="de-DE" dirty="0" smtClean="0"/>
          </a:p>
          <a:p>
            <a:r>
              <a:rPr lang="de-DE" dirty="0" smtClean="0"/>
              <a:t>          </a:t>
            </a:r>
            <a:endParaRPr lang="de-DE" sz="1400" dirty="0">
              <a:solidFill>
                <a:schemeClr val="accent4">
                  <a:lumMod val="75000"/>
                </a:schemeClr>
              </a:solidFill>
            </a:endParaRPr>
          </a:p>
        </p:txBody>
      </p:sp>
      <p:sp>
        <p:nvSpPr>
          <p:cNvPr id="6" name="Textfeld 5"/>
          <p:cNvSpPr txBox="1"/>
          <p:nvPr/>
        </p:nvSpPr>
        <p:spPr>
          <a:xfrm>
            <a:off x="3741982" y="2492896"/>
            <a:ext cx="3096344" cy="578620"/>
          </a:xfrm>
          <a:prstGeom prst="rect">
            <a:avLst/>
          </a:prstGeom>
          <a:noFill/>
        </p:spPr>
        <p:txBody>
          <a:bodyPr wrap="square" rtlCol="0">
            <a:spAutoFit/>
          </a:bodyPr>
          <a:lstStyle/>
          <a:p>
            <a:pPr>
              <a:lnSpc>
                <a:spcPct val="90000"/>
              </a:lnSpc>
              <a:spcBef>
                <a:spcPts val="1000"/>
              </a:spcBef>
              <a:buClr>
                <a:srgbClr val="CCCC00"/>
              </a:buClr>
              <a:buSzPct val="90000"/>
            </a:pPr>
            <a:r>
              <a:rPr lang="de-DE" sz="1400" dirty="0" smtClean="0">
                <a:solidFill>
                  <a:schemeClr val="accent4">
                    <a:lumMod val="75000"/>
                  </a:schemeClr>
                </a:solidFill>
                <a:latin typeface="Arial Narrow" panose="020B0606020202030204" pitchFamily="34" charset="0"/>
              </a:rPr>
              <a:t> @</a:t>
            </a:r>
            <a:r>
              <a:rPr lang="de-DE" sz="1400" dirty="0" err="1" smtClean="0">
                <a:solidFill>
                  <a:schemeClr val="accent4">
                    <a:lumMod val="75000"/>
                  </a:schemeClr>
                </a:solidFill>
                <a:latin typeface="Arial Narrow" panose="020B0606020202030204" pitchFamily="34" charset="0"/>
              </a:rPr>
              <a:t>netzwerk_teilchenwelt</a:t>
            </a:r>
            <a:endParaRPr lang="de-DE" sz="1400" dirty="0" smtClean="0">
              <a:solidFill>
                <a:schemeClr val="accent4">
                  <a:lumMod val="75000"/>
                </a:schemeClr>
              </a:solidFill>
              <a:latin typeface="Arial Narrow" panose="020B0606020202030204" pitchFamily="34" charset="0"/>
            </a:endParaRPr>
          </a:p>
          <a:p>
            <a:pPr>
              <a:spcBef>
                <a:spcPts val="600"/>
              </a:spcBef>
              <a:buClr>
                <a:srgbClr val="CCCC00"/>
              </a:buClr>
              <a:buSzPct val="90000"/>
            </a:pPr>
            <a:r>
              <a:rPr lang="de-DE" sz="1400" dirty="0" smtClean="0">
                <a:solidFill>
                  <a:schemeClr val="accent4">
                    <a:lumMod val="75000"/>
                  </a:schemeClr>
                </a:solidFill>
                <a:latin typeface="Arial Narrow" panose="020B0606020202030204" pitchFamily="34" charset="0"/>
              </a:rPr>
              <a:t> #</a:t>
            </a:r>
            <a:r>
              <a:rPr lang="de-DE" sz="1400" dirty="0" err="1" smtClean="0">
                <a:solidFill>
                  <a:schemeClr val="accent4">
                    <a:lumMod val="75000"/>
                  </a:schemeClr>
                </a:solidFill>
                <a:latin typeface="Arial Narrow" panose="020B0606020202030204" pitchFamily="34" charset="0"/>
              </a:rPr>
              <a:t>teilchenwelt</a:t>
            </a:r>
            <a:endParaRPr lang="de-DE" sz="1400" dirty="0">
              <a:solidFill>
                <a:schemeClr val="accent4">
                  <a:lumMod val="75000"/>
                </a:schemeClr>
              </a:solidFill>
              <a:latin typeface="Arial Narrow" panose="020B0606020202030204" pitchFamily="34" charset="0"/>
            </a:endParaRPr>
          </a:p>
        </p:txBody>
      </p:sp>
      <p:sp>
        <p:nvSpPr>
          <p:cNvPr id="10" name="Bildplatzhalter 9"/>
          <p:cNvSpPr>
            <a:spLocks noGrp="1"/>
          </p:cNvSpPr>
          <p:nvPr>
            <p:ph type="pic" sz="quarter" idx="12"/>
          </p:nvPr>
        </p:nvSpPr>
        <p:spPr/>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3768" y="2530724"/>
            <a:ext cx="466228" cy="466228"/>
          </a:xfrm>
          <a:prstGeom prst="rect">
            <a:avLst/>
          </a:prstGeom>
        </p:spPr>
      </p:pic>
      <p:pic>
        <p:nvPicPr>
          <p:cNvPr id="13" name="Grafik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00507" y="2541432"/>
            <a:ext cx="455520" cy="455520"/>
          </a:xfrm>
          <a:prstGeom prst="rect">
            <a:avLst/>
          </a:prstGeom>
        </p:spPr>
      </p:pic>
    </p:spTree>
    <p:extLst>
      <p:ext uri="{BB962C8B-B14F-4D97-AF65-F5344CB8AC3E}">
        <p14:creationId xmlns:p14="http://schemas.microsoft.com/office/powerpoint/2010/main" val="332798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Dies ist eine Veranstaltung von… </a:t>
            </a:r>
            <a:br>
              <a:rPr lang="de-DE" dirty="0" smtClean="0"/>
            </a:br>
            <a:endParaRPr lang="de-DE" dirty="0"/>
          </a:p>
        </p:txBody>
      </p:sp>
      <p:sp>
        <p:nvSpPr>
          <p:cNvPr id="6" name="Inhaltsplatzhalter 5"/>
          <p:cNvSpPr>
            <a:spLocks noGrp="1"/>
          </p:cNvSpPr>
          <p:nvPr>
            <p:ph sz="quarter" idx="13"/>
          </p:nvPr>
        </p:nvSpPr>
        <p:spPr/>
        <p:txBody>
          <a:bodyPr/>
          <a:lstStyle/>
          <a:p>
            <a:r>
              <a:rPr lang="de-DE" dirty="0" smtClean="0"/>
              <a:t>TU Dresden</a:t>
            </a:r>
            <a:endParaRPr lang="de-DE" dirty="0" smtClean="0"/>
          </a:p>
          <a:p>
            <a:r>
              <a:rPr lang="de-DE" dirty="0"/>
              <a:t>a</a:t>
            </a:r>
            <a:r>
              <a:rPr lang="de-DE" dirty="0" smtClean="0"/>
              <a:t>ls Teil von Netzwerk Teilchenwelt</a:t>
            </a:r>
          </a:p>
          <a:p>
            <a:pPr lvl="1"/>
            <a:r>
              <a:rPr lang="de-DE" dirty="0" smtClean="0"/>
              <a:t>Verbund aus 30 Forschungseinrichtungen in Deutschland</a:t>
            </a:r>
          </a:p>
          <a:p>
            <a:pPr lvl="1"/>
            <a:r>
              <a:rPr lang="de-DE" dirty="0"/>
              <a:t>~</a:t>
            </a:r>
            <a:r>
              <a:rPr lang="de-DE" dirty="0" smtClean="0"/>
              <a:t> 200 engagierte Wissenschaftler/innen der Astroteilchen- und Teilchenphysik </a:t>
            </a:r>
          </a:p>
          <a:p>
            <a:pPr lvl="1"/>
            <a:r>
              <a:rPr lang="de-DE" dirty="0" smtClean="0"/>
              <a:t>~ 4.000 Jugendliche und Lehrkräfte nehmen pro Jahr an unseren Veranstaltungen teil</a:t>
            </a:r>
          </a:p>
          <a:p>
            <a:pPr lvl="1"/>
            <a:r>
              <a:rPr lang="de-DE" dirty="0" smtClean="0"/>
              <a:t>Gemeinsames Ziel: Begeisterung für unsere Forschung wecken!</a:t>
            </a:r>
          </a:p>
          <a:p>
            <a:pPr marL="355600" lvl="1" indent="0">
              <a:buNone/>
            </a:pPr>
            <a:endParaRPr lang="de-DE" dirty="0" smtClean="0"/>
          </a:p>
          <a:p>
            <a:pPr marL="355600" lvl="1" indent="0">
              <a:buNone/>
            </a:pPr>
            <a:endParaRPr lang="de-DE" dirty="0"/>
          </a:p>
        </p:txBody>
      </p:sp>
      <p:pic>
        <p:nvPicPr>
          <p:cNvPr id="3" name="Grafik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4088" y="1772816"/>
            <a:ext cx="3592788" cy="4437112"/>
          </a:xfrm>
          <a:prstGeom prst="rect">
            <a:avLst/>
          </a:prstGeom>
        </p:spPr>
      </p:pic>
    </p:spTree>
    <p:extLst>
      <p:ext uri="{BB962C8B-B14F-4D97-AF65-F5344CB8AC3E}">
        <p14:creationId xmlns:p14="http://schemas.microsoft.com/office/powerpoint/2010/main" val="3841199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Das Konzept</a:t>
            </a:r>
            <a:endParaRPr lang="de-DE" dirty="0"/>
          </a:p>
        </p:txBody>
      </p:sp>
      <p:sp>
        <p:nvSpPr>
          <p:cNvPr id="2" name="Foliennummernplatzhalter 1"/>
          <p:cNvSpPr>
            <a:spLocks noGrp="1"/>
          </p:cNvSpPr>
          <p:nvPr>
            <p:ph type="sldNum" sz="quarter" idx="12"/>
          </p:nvPr>
        </p:nvSpPr>
        <p:spPr/>
        <p:txBody>
          <a:bodyPr/>
          <a:lstStyle/>
          <a:p>
            <a:fld id="{AA4825B5-DC0C-4BFA-8FFC-67C442E42376}" type="slidenum">
              <a:rPr lang="de-DE" smtClean="0"/>
              <a:pPr/>
              <a:t>3</a:t>
            </a:fld>
            <a:endParaRPr lang="de-DE" dirty="0"/>
          </a:p>
        </p:txBody>
      </p:sp>
      <p:graphicFrame>
        <p:nvGraphicFramePr>
          <p:cNvPr id="6" name="Diagramm 5"/>
          <p:cNvGraphicFramePr/>
          <p:nvPr>
            <p:extLst>
              <p:ext uri="{D42A27DB-BD31-4B8C-83A1-F6EECF244321}">
                <p14:modId xmlns:p14="http://schemas.microsoft.com/office/powerpoint/2010/main" val="716563390"/>
              </p:ext>
            </p:extLst>
          </p:nvPr>
        </p:nvGraphicFramePr>
        <p:xfrm>
          <a:off x="323528" y="625215"/>
          <a:ext cx="7560840" cy="59001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3575074" y="2093367"/>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8" name="Textfeld 7"/>
          <p:cNvSpPr txBox="1"/>
          <p:nvPr/>
        </p:nvSpPr>
        <p:spPr>
          <a:xfrm>
            <a:off x="4860032" y="4279072"/>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9" name="Textfeld 8"/>
          <p:cNvSpPr txBox="1"/>
          <p:nvPr/>
        </p:nvSpPr>
        <p:spPr>
          <a:xfrm>
            <a:off x="428270" y="3559949"/>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2" name="Grafik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31768" y="4717654"/>
            <a:ext cx="2401762" cy="1598165"/>
          </a:xfrm>
          <a:prstGeom prst="rect">
            <a:avLst/>
          </a:prstGeom>
        </p:spPr>
      </p:pic>
      <p:sp>
        <p:nvSpPr>
          <p:cNvPr id="17" name="Textfeld 16"/>
          <p:cNvSpPr txBox="1"/>
          <p:nvPr/>
        </p:nvSpPr>
        <p:spPr>
          <a:xfrm>
            <a:off x="3383639" y="5026531"/>
            <a:ext cx="1404385" cy="1138773"/>
          </a:xfrm>
          <a:prstGeom prst="rect">
            <a:avLst/>
          </a:prstGeom>
          <a:noFill/>
        </p:spPr>
        <p:txBody>
          <a:bodyPr wrap="square" rtlCol="0">
            <a:spAutoFit/>
          </a:bodyPr>
          <a:lstStyle/>
          <a:p>
            <a:pPr lvl="0" algn="ctr"/>
            <a:r>
              <a:rPr lang="de-DE" sz="1700" dirty="0" smtClean="0">
                <a:latin typeface="Arial Narrow" pitchFamily="34" charset="0"/>
              </a:rPr>
              <a:t>Persönlicher Kontakt zu Wissen-</a:t>
            </a:r>
            <a:r>
              <a:rPr lang="de-DE" sz="1700" dirty="0" err="1" smtClean="0">
                <a:latin typeface="Arial Narrow" pitchFamily="34" charset="0"/>
              </a:rPr>
              <a:t>schaftlern</a:t>
            </a:r>
            <a:endParaRPr lang="de-DE" sz="1700" dirty="0">
              <a:latin typeface="Arial Narrow" pitchFamily="34" charset="0"/>
            </a:endParaRPr>
          </a:p>
        </p:txBody>
      </p:sp>
      <p:pic>
        <p:nvPicPr>
          <p:cNvPr id="4" name="Grafik 3"/>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624227" y="2882062"/>
            <a:ext cx="2409303" cy="1635924"/>
          </a:xfrm>
          <a:prstGeom prst="rect">
            <a:avLst/>
          </a:prstGeom>
        </p:spPr>
      </p:pic>
      <p:pic>
        <p:nvPicPr>
          <p:cNvPr id="13" name="Grafik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600122" y="1053953"/>
            <a:ext cx="2447261" cy="1628441"/>
          </a:xfrm>
          <a:prstGeom prst="rect">
            <a:avLst/>
          </a:prstGeom>
        </p:spPr>
      </p:pic>
    </p:spTree>
    <p:extLst>
      <p:ext uri="{BB962C8B-B14F-4D97-AF65-F5344CB8AC3E}">
        <p14:creationId xmlns:p14="http://schemas.microsoft.com/office/powerpoint/2010/main" val="6695574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Mehrstufiges Angebot für Jugendliche</a:t>
            </a:r>
            <a:endParaRPr lang="de-DE" dirty="0"/>
          </a:p>
        </p:txBody>
      </p:sp>
      <p:sp>
        <p:nvSpPr>
          <p:cNvPr id="3" name="Foliennummernplatzhalter 2"/>
          <p:cNvSpPr>
            <a:spLocks noGrp="1"/>
          </p:cNvSpPr>
          <p:nvPr>
            <p:ph type="sldNum" sz="quarter" idx="12"/>
          </p:nvPr>
        </p:nvSpPr>
        <p:spPr/>
        <p:txBody>
          <a:bodyPr/>
          <a:lstStyle/>
          <a:p>
            <a:fld id="{AA4825B5-DC0C-4BFA-8FFC-67C442E42376}" type="slidenum">
              <a:rPr lang="de-DE" smtClean="0"/>
              <a:pPr/>
              <a:t>4</a:t>
            </a:fld>
            <a:endParaRPr lang="de-DE" dirty="0"/>
          </a:p>
        </p:txBody>
      </p:sp>
      <p:pic>
        <p:nvPicPr>
          <p:cNvPr id="5" name="Inhaltsplatzhalter 4"/>
          <p:cNvPicPr>
            <a:picLocks noGrp="1" noChangeAspect="1"/>
          </p:cNvPicPr>
          <p:nvPr>
            <p:ph sz="quarter" idx="13"/>
          </p:nvPr>
        </p:nvPicPr>
        <p:blipFill>
          <a:blip r:embed="rId3" cstate="screen">
            <a:extLst>
              <a:ext uri="{28A0092B-C50C-407E-A947-70E740481C1C}">
                <a14:useLocalDpi xmlns:a14="http://schemas.microsoft.com/office/drawing/2010/main"/>
              </a:ext>
            </a:extLst>
          </a:blip>
          <a:stretch>
            <a:fillRect/>
          </a:stretch>
        </p:blipFill>
        <p:spPr>
          <a:xfrm>
            <a:off x="6588224" y="4468521"/>
            <a:ext cx="2348342" cy="1565561"/>
          </a:xfrm>
        </p:spPr>
      </p:pic>
      <p:pic>
        <p:nvPicPr>
          <p:cNvPr id="9" name="Grafik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9592" y="1631774"/>
            <a:ext cx="8107680" cy="2560320"/>
          </a:xfrm>
          <a:prstGeom prst="rect">
            <a:avLst/>
          </a:prstGeom>
        </p:spPr>
      </p:pic>
      <p:sp>
        <p:nvSpPr>
          <p:cNvPr id="13" name="Pfeil nach rechts 12"/>
          <p:cNvSpPr/>
          <p:nvPr/>
        </p:nvSpPr>
        <p:spPr>
          <a:xfrm rot="1797045">
            <a:off x="5831966" y="3616752"/>
            <a:ext cx="188300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solidFill>
                  <a:schemeClr val="dk1"/>
                </a:solidFill>
              </a:rPr>
              <a:t>Wie kommst Du da hin??</a:t>
            </a:r>
          </a:p>
        </p:txBody>
      </p:sp>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14201" y="4536743"/>
            <a:ext cx="2268362" cy="1497339"/>
          </a:xfrm>
          <a:prstGeom prst="rect">
            <a:avLst/>
          </a:prstGeom>
        </p:spPr>
      </p:pic>
      <p:pic>
        <p:nvPicPr>
          <p:cNvPr id="12" name="Grafik 11"/>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4067944" y="4523166"/>
            <a:ext cx="2139786" cy="1521439"/>
          </a:xfrm>
          <a:prstGeom prst="rect">
            <a:avLst/>
          </a:prstGeom>
        </p:spPr>
      </p:pic>
      <p:sp>
        <p:nvSpPr>
          <p:cNvPr id="11" name="Pfeil nach rechts 10"/>
          <p:cNvSpPr/>
          <p:nvPr/>
        </p:nvSpPr>
        <p:spPr>
          <a:xfrm rot="1637574">
            <a:off x="151709" y="3662595"/>
            <a:ext cx="194421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t>Du bist hier!</a:t>
            </a:r>
            <a:endParaRPr lang="de-DE" dirty="0"/>
          </a:p>
        </p:txBody>
      </p:sp>
    </p:spTree>
    <p:extLst>
      <p:ext uri="{BB962C8B-B14F-4D97-AF65-F5344CB8AC3E}">
        <p14:creationId xmlns:p14="http://schemas.microsoft.com/office/powerpoint/2010/main" val="412029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Beispiel für Vertiefung: Astroteilchen-Projekte</a:t>
            </a:r>
            <a:endParaRPr lang="de-DE" dirty="0"/>
          </a:p>
        </p:txBody>
      </p:sp>
      <p:sp>
        <p:nvSpPr>
          <p:cNvPr id="2" name="Foliennummernplatzhalter 1"/>
          <p:cNvSpPr>
            <a:spLocks noGrp="1"/>
          </p:cNvSpPr>
          <p:nvPr>
            <p:ph type="sldNum" sz="quarter" idx="12"/>
          </p:nvPr>
        </p:nvSpPr>
        <p:spPr/>
        <p:txBody>
          <a:bodyPr/>
          <a:lstStyle/>
          <a:p>
            <a:fld id="{AA4825B5-DC0C-4BFA-8FFC-67C442E42376}" type="slidenum">
              <a:rPr lang="de-DE" smtClean="0"/>
              <a:pPr/>
              <a:t>5</a:t>
            </a:fld>
            <a:endParaRPr lang="de-DE" dirty="0"/>
          </a:p>
        </p:txBody>
      </p:sp>
      <p:sp>
        <p:nvSpPr>
          <p:cNvPr id="6" name="Textplatzhalter 2"/>
          <p:cNvSpPr>
            <a:spLocks noGrp="1"/>
          </p:cNvSpPr>
          <p:nvPr>
            <p:ph sz="quarter" idx="13"/>
          </p:nvPr>
        </p:nvSpPr>
        <p:spPr>
          <a:xfrm>
            <a:off x="971600" y="1772816"/>
            <a:ext cx="5468888" cy="4535487"/>
          </a:xfrm>
        </p:spPr>
        <p:txBody>
          <a:bodyPr/>
          <a:lstStyle/>
          <a:p>
            <a:pPr>
              <a:lnSpc>
                <a:spcPct val="100000"/>
              </a:lnSpc>
              <a:spcBef>
                <a:spcPts val="600"/>
              </a:spcBef>
            </a:pPr>
            <a:r>
              <a:rPr lang="de-DE" dirty="0" err="1">
                <a:solidFill>
                  <a:srgbClr val="003882"/>
                </a:solidFill>
              </a:rPr>
              <a:t>Szintillator</a:t>
            </a:r>
            <a:r>
              <a:rPr lang="de-DE" dirty="0">
                <a:solidFill>
                  <a:srgbClr val="003882"/>
                </a:solidFill>
              </a:rPr>
              <a:t>-Experiment „</a:t>
            </a:r>
            <a:r>
              <a:rPr lang="de-DE" dirty="0" err="1">
                <a:solidFill>
                  <a:srgbClr val="003882"/>
                </a:solidFill>
              </a:rPr>
              <a:t>CosMO</a:t>
            </a:r>
            <a:r>
              <a:rPr lang="de-DE" dirty="0">
                <a:solidFill>
                  <a:srgbClr val="003882"/>
                </a:solidFill>
              </a:rPr>
              <a:t>“ und </a:t>
            </a:r>
            <a:r>
              <a:rPr lang="de-DE" dirty="0" smtClean="0">
                <a:solidFill>
                  <a:srgbClr val="003882"/>
                </a:solidFill>
              </a:rPr>
              <a:t>„</a:t>
            </a:r>
            <a:r>
              <a:rPr lang="de-DE" dirty="0" err="1" smtClean="0">
                <a:solidFill>
                  <a:srgbClr val="003882"/>
                </a:solidFill>
              </a:rPr>
              <a:t>Kamiokanne</a:t>
            </a:r>
            <a:r>
              <a:rPr lang="de-DE" dirty="0">
                <a:solidFill>
                  <a:srgbClr val="003882"/>
                </a:solidFill>
              </a:rPr>
              <a:t>“-</a:t>
            </a:r>
            <a:r>
              <a:rPr lang="de-DE" dirty="0" smtClean="0">
                <a:solidFill>
                  <a:srgbClr val="003882"/>
                </a:solidFill>
              </a:rPr>
              <a:t>Experiment</a:t>
            </a:r>
          </a:p>
          <a:p>
            <a:pPr lvl="1">
              <a:lnSpc>
                <a:spcPct val="100000"/>
              </a:lnSpc>
              <a:spcBef>
                <a:spcPts val="600"/>
              </a:spcBef>
            </a:pPr>
            <a:r>
              <a:rPr lang="de-DE" dirty="0" smtClean="0">
                <a:solidFill>
                  <a:srgbClr val="003882"/>
                </a:solidFill>
              </a:rPr>
              <a:t>Zur </a:t>
            </a:r>
            <a:r>
              <a:rPr lang="de-DE" dirty="0">
                <a:solidFill>
                  <a:srgbClr val="003882"/>
                </a:solidFill>
              </a:rPr>
              <a:t>Ausleihe nach vorheriger Fortbildung</a:t>
            </a:r>
          </a:p>
          <a:p>
            <a:pPr lvl="1">
              <a:lnSpc>
                <a:spcPct val="100000"/>
              </a:lnSpc>
              <a:spcBef>
                <a:spcPts val="600"/>
              </a:spcBef>
            </a:pPr>
            <a:r>
              <a:rPr lang="de-DE" dirty="0">
                <a:solidFill>
                  <a:srgbClr val="003882"/>
                </a:solidFill>
              </a:rPr>
              <a:t>Geeignet für kleinere Gruppen </a:t>
            </a:r>
            <a:r>
              <a:rPr lang="de-DE" dirty="0" smtClean="0">
                <a:solidFill>
                  <a:srgbClr val="003882"/>
                </a:solidFill>
              </a:rPr>
              <a:t/>
            </a:r>
            <a:br>
              <a:rPr lang="de-DE" dirty="0" smtClean="0">
                <a:solidFill>
                  <a:srgbClr val="003882"/>
                </a:solidFill>
              </a:rPr>
            </a:br>
            <a:r>
              <a:rPr lang="de-DE" dirty="0" smtClean="0">
                <a:solidFill>
                  <a:srgbClr val="003882"/>
                </a:solidFill>
              </a:rPr>
              <a:t>in </a:t>
            </a:r>
            <a:r>
              <a:rPr lang="de-DE" dirty="0">
                <a:solidFill>
                  <a:srgbClr val="003882"/>
                </a:solidFill>
              </a:rPr>
              <a:t>allen Programmstufen</a:t>
            </a:r>
          </a:p>
          <a:p>
            <a:pPr lvl="1">
              <a:lnSpc>
                <a:spcPct val="100000"/>
              </a:lnSpc>
              <a:spcBef>
                <a:spcPts val="600"/>
              </a:spcBef>
            </a:pPr>
            <a:r>
              <a:rPr lang="de-DE" dirty="0">
                <a:solidFill>
                  <a:srgbClr val="003882"/>
                </a:solidFill>
              </a:rPr>
              <a:t>Verschiedene </a:t>
            </a:r>
            <a:r>
              <a:rPr lang="de-DE" dirty="0" smtClean="0">
                <a:solidFill>
                  <a:srgbClr val="003882"/>
                </a:solidFill>
              </a:rPr>
              <a:t>Messungen (Winkel</a:t>
            </a:r>
            <a:r>
              <a:rPr lang="de-DE" dirty="0">
                <a:solidFill>
                  <a:srgbClr val="003882"/>
                </a:solidFill>
              </a:rPr>
              <a:t>, Lebensdauer, Abschirmung</a:t>
            </a:r>
            <a:r>
              <a:rPr lang="de-DE" dirty="0" smtClean="0">
                <a:solidFill>
                  <a:srgbClr val="003882"/>
                </a:solidFill>
              </a:rPr>
              <a:t>)</a:t>
            </a:r>
            <a:endParaRPr lang="de-DE" dirty="0">
              <a:solidFill>
                <a:srgbClr val="003882"/>
              </a:solidFill>
            </a:endParaRPr>
          </a:p>
          <a:p>
            <a:pPr>
              <a:lnSpc>
                <a:spcPct val="100000"/>
              </a:lnSpc>
              <a:spcBef>
                <a:spcPts val="600"/>
              </a:spcBef>
            </a:pPr>
            <a:r>
              <a:rPr lang="de-DE" dirty="0">
                <a:solidFill>
                  <a:srgbClr val="003882"/>
                </a:solidFill>
              </a:rPr>
              <a:t>Nebelkammer-Sets</a:t>
            </a:r>
          </a:p>
          <a:p>
            <a:pPr>
              <a:lnSpc>
                <a:spcPct val="100000"/>
              </a:lnSpc>
              <a:spcBef>
                <a:spcPts val="600"/>
              </a:spcBef>
            </a:pPr>
            <a:r>
              <a:rPr lang="de-DE" dirty="0" err="1" smtClean="0">
                <a:solidFill>
                  <a:srgbClr val="003882"/>
                </a:solidFill>
              </a:rPr>
              <a:t>Auger</a:t>
            </a:r>
            <a:r>
              <a:rPr lang="de-DE" dirty="0" smtClean="0">
                <a:solidFill>
                  <a:srgbClr val="003882"/>
                </a:solidFill>
              </a:rPr>
              <a:t>-Masterclasses </a:t>
            </a:r>
            <a:endParaRPr lang="de-DE" dirty="0">
              <a:solidFill>
                <a:srgbClr val="003882"/>
              </a:solidFill>
            </a:endParaRPr>
          </a:p>
          <a:p>
            <a:pPr>
              <a:lnSpc>
                <a:spcPct val="100000"/>
              </a:lnSpc>
              <a:spcBef>
                <a:spcPts val="600"/>
              </a:spcBef>
            </a:pPr>
            <a:r>
              <a:rPr lang="de-DE" dirty="0" err="1" smtClean="0">
                <a:solidFill>
                  <a:srgbClr val="003882"/>
                </a:solidFill>
              </a:rPr>
              <a:t>IceCube</a:t>
            </a:r>
            <a:r>
              <a:rPr lang="de-DE" dirty="0" smtClean="0">
                <a:solidFill>
                  <a:srgbClr val="003882"/>
                </a:solidFill>
              </a:rPr>
              <a:t> Masterclasses</a:t>
            </a:r>
            <a:endParaRPr lang="de-DE" dirty="0">
              <a:solidFill>
                <a:srgbClr val="003882"/>
              </a:solidFill>
            </a:endParaRPr>
          </a:p>
        </p:txBody>
      </p:sp>
      <p:pic>
        <p:nvPicPr>
          <p:cNvPr id="7" name="Picture 8" descr="http://physik-begreifen-zeuthen.desy.de/sites2009/site_PhyBegZ/content/e2198/e2451/e6374/e53710/Sc_Web_1815_ger.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2588" y="3084513"/>
            <a:ext cx="2159000"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http://physik-begreifen-zeuthen.desy.de/sites2009/site_PhyBegZ/content/e2198/e2451/e6374/e6382/Web_neu_1804_ge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32588" y="1606550"/>
            <a:ext cx="21590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8"/>
          <p:cNvSpPr/>
          <p:nvPr/>
        </p:nvSpPr>
        <p:spPr>
          <a:xfrm>
            <a:off x="7208838" y="2668588"/>
            <a:ext cx="1208087" cy="338137"/>
          </a:xfrm>
          <a:prstGeom prst="rect">
            <a:avLst/>
          </a:prstGeom>
        </p:spPr>
        <p:txBody>
          <a:bodyPr wrap="none">
            <a:spAutoFit/>
          </a:bodyPr>
          <a:lstStyle/>
          <a:p>
            <a:pPr algn="ctr">
              <a:defRPr/>
            </a:pPr>
            <a:r>
              <a:rPr lang="en-US" sz="1600" dirty="0" err="1">
                <a:solidFill>
                  <a:srgbClr val="1F497D"/>
                </a:solidFill>
                <a:latin typeface="Arial Narrow"/>
                <a:cs typeface="+mn-cs"/>
              </a:rPr>
              <a:t>Kamiokannen</a:t>
            </a:r>
            <a:endParaRPr lang="en-US" sz="1600" dirty="0">
              <a:latin typeface="Arial" pitchFamily="34" charset="0"/>
              <a:cs typeface="Arial" pitchFamily="34" charset="0"/>
            </a:endParaRPr>
          </a:p>
        </p:txBody>
      </p:sp>
      <p:sp>
        <p:nvSpPr>
          <p:cNvPr id="10" name="Rechteck 9"/>
          <p:cNvSpPr/>
          <p:nvPr/>
        </p:nvSpPr>
        <p:spPr>
          <a:xfrm>
            <a:off x="7026275" y="3935413"/>
            <a:ext cx="1573213" cy="339725"/>
          </a:xfrm>
          <a:prstGeom prst="rect">
            <a:avLst/>
          </a:prstGeom>
        </p:spPr>
        <p:txBody>
          <a:bodyPr wrap="none">
            <a:spAutoFit/>
          </a:bodyPr>
          <a:lstStyle/>
          <a:p>
            <a:pPr algn="ctr">
              <a:defRPr/>
            </a:pPr>
            <a:r>
              <a:rPr lang="en-US" sz="1600" dirty="0" err="1">
                <a:solidFill>
                  <a:srgbClr val="1F497D"/>
                </a:solidFill>
                <a:latin typeface="Arial Narrow"/>
                <a:cs typeface="+mn-cs"/>
              </a:rPr>
              <a:t>Szintillationszähler</a:t>
            </a:r>
            <a:endParaRPr lang="en-US" sz="1600" dirty="0">
              <a:latin typeface="Arial" pitchFamily="34" charset="0"/>
              <a:cs typeface="Arial" pitchFamily="34" charset="0"/>
            </a:endParaRPr>
          </a:p>
        </p:txBody>
      </p:sp>
      <p:pic>
        <p:nvPicPr>
          <p:cNvPr id="11" name="Picture 11" descr="C:\Users\Fabian\Dropbox\Netzwerk Teilchenwelt\Nebelkammer_final\Bilder Nebelkammer\CIMG500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32588" y="4362450"/>
            <a:ext cx="21590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hteck 11"/>
          <p:cNvSpPr/>
          <p:nvPr/>
        </p:nvSpPr>
        <p:spPr>
          <a:xfrm>
            <a:off x="7197725" y="6180138"/>
            <a:ext cx="1228725" cy="338137"/>
          </a:xfrm>
          <a:prstGeom prst="rect">
            <a:avLst/>
          </a:prstGeom>
        </p:spPr>
        <p:txBody>
          <a:bodyPr wrap="none">
            <a:spAutoFit/>
          </a:bodyPr>
          <a:lstStyle/>
          <a:p>
            <a:pPr algn="ctr">
              <a:defRPr/>
            </a:pPr>
            <a:r>
              <a:rPr lang="en-US" sz="1600" dirty="0" err="1">
                <a:solidFill>
                  <a:srgbClr val="1F497D"/>
                </a:solidFill>
                <a:latin typeface="Arial Narrow"/>
                <a:cs typeface="+mn-cs"/>
              </a:rPr>
              <a:t>Nebelkammer</a:t>
            </a:r>
            <a:endParaRPr lang="en-US" sz="1600" dirty="0">
              <a:latin typeface="Arial" pitchFamily="34" charset="0"/>
              <a:cs typeface="Arial" pitchFamily="34" charset="0"/>
            </a:endParaRPr>
          </a:p>
        </p:txBody>
      </p:sp>
    </p:spTree>
    <p:extLst>
      <p:ext uri="{BB962C8B-B14F-4D97-AF65-F5344CB8AC3E}">
        <p14:creationId xmlns:p14="http://schemas.microsoft.com/office/powerpoint/2010/main" val="33906940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Mitmachen bei Netzwerk Teilchenwelt</a:t>
            </a:r>
            <a:endParaRPr lang="de-DE" dirty="0"/>
          </a:p>
        </p:txBody>
      </p:sp>
      <p:sp>
        <p:nvSpPr>
          <p:cNvPr id="2" name="Foliennummernplatzhalter 1"/>
          <p:cNvSpPr>
            <a:spLocks noGrp="1"/>
          </p:cNvSpPr>
          <p:nvPr>
            <p:ph type="sldNum" sz="quarter" idx="12"/>
          </p:nvPr>
        </p:nvSpPr>
        <p:spPr/>
        <p:txBody>
          <a:bodyPr/>
          <a:lstStyle/>
          <a:p>
            <a:fld id="{AA4825B5-DC0C-4BFA-8FFC-67C442E42376}" type="slidenum">
              <a:rPr lang="de-DE" smtClean="0"/>
              <a:pPr/>
              <a:t>6</a:t>
            </a:fld>
            <a:endParaRPr lang="de-DE" dirty="0"/>
          </a:p>
        </p:txBody>
      </p:sp>
      <p:sp>
        <p:nvSpPr>
          <p:cNvPr id="6" name="Textplatzhalter 2"/>
          <p:cNvSpPr>
            <a:spLocks noGrp="1"/>
          </p:cNvSpPr>
          <p:nvPr>
            <p:ph sz="quarter" idx="13"/>
          </p:nvPr>
        </p:nvSpPr>
        <p:spPr/>
        <p:txBody>
          <a:bodyPr/>
          <a:lstStyle/>
          <a:p>
            <a:pPr lvl="0">
              <a:lnSpc>
                <a:spcPct val="100000"/>
              </a:lnSpc>
              <a:spcBef>
                <a:spcPts val="0"/>
              </a:spcBef>
              <a:tabLst>
                <a:tab pos="269875" algn="l"/>
              </a:tabLst>
            </a:pPr>
            <a:r>
              <a:rPr lang="de-DE" sz="2200" dirty="0" smtClean="0">
                <a:solidFill>
                  <a:srgbClr val="013476"/>
                </a:solidFill>
              </a:rPr>
              <a:t>Besucht unsere Webseite</a:t>
            </a:r>
          </a:p>
          <a:p>
            <a:pPr lvl="1">
              <a:lnSpc>
                <a:spcPct val="100000"/>
              </a:lnSpc>
              <a:spcBef>
                <a:spcPts val="0"/>
              </a:spcBef>
              <a:tabLst>
                <a:tab pos="269875" algn="l"/>
              </a:tabLst>
            </a:pPr>
            <a:r>
              <a:rPr lang="de-DE" sz="1800" dirty="0" smtClean="0">
                <a:solidFill>
                  <a:srgbClr val="013476"/>
                </a:solidFill>
                <a:hlinkClick r:id="rId3"/>
              </a:rPr>
              <a:t>www.teilchenwelt.de</a:t>
            </a:r>
            <a:r>
              <a:rPr lang="de-DE" sz="1800" dirty="0" smtClean="0">
                <a:solidFill>
                  <a:srgbClr val="013476"/>
                </a:solidFill>
              </a:rPr>
              <a:t> </a:t>
            </a:r>
          </a:p>
          <a:p>
            <a:pPr lvl="1">
              <a:lnSpc>
                <a:spcPct val="100000"/>
              </a:lnSpc>
              <a:spcBef>
                <a:spcPts val="0"/>
              </a:spcBef>
              <a:tabLst>
                <a:tab pos="269875" algn="l"/>
              </a:tabLst>
            </a:pPr>
            <a:r>
              <a:rPr lang="de-DE" sz="1800" dirty="0"/>
              <a:t>m</a:t>
            </a:r>
            <a:r>
              <a:rPr lang="de-DE" sz="1800" dirty="0" smtClean="0"/>
              <a:t>itmachen, Vertiefung, Fellow-Programm..</a:t>
            </a:r>
            <a:endParaRPr lang="de-DE" sz="1800" dirty="0" smtClean="0">
              <a:solidFill>
                <a:srgbClr val="013476"/>
              </a:solidFill>
            </a:endParaRPr>
          </a:p>
          <a:p>
            <a:pPr lvl="1">
              <a:lnSpc>
                <a:spcPct val="100000"/>
              </a:lnSpc>
              <a:spcBef>
                <a:spcPts val="0"/>
              </a:spcBef>
              <a:tabLst>
                <a:tab pos="269875" algn="l"/>
              </a:tabLst>
            </a:pPr>
            <a:r>
              <a:rPr lang="de-DE" sz="1800" dirty="0" smtClean="0"/>
              <a:t>…viele </a:t>
            </a:r>
            <a:r>
              <a:rPr lang="de-DE" sz="1800" dirty="0" smtClean="0">
                <a:solidFill>
                  <a:srgbClr val="013476"/>
                </a:solidFill>
              </a:rPr>
              <a:t>Materialien (auch für Lehrkräfte)</a:t>
            </a:r>
          </a:p>
          <a:p>
            <a:pPr lvl="0">
              <a:lnSpc>
                <a:spcPct val="100000"/>
              </a:lnSpc>
              <a:spcBef>
                <a:spcPts val="0"/>
              </a:spcBef>
              <a:tabLst>
                <a:tab pos="269875" algn="l"/>
              </a:tabLst>
            </a:pPr>
            <a:r>
              <a:rPr lang="de-DE" sz="2200" dirty="0" smtClean="0">
                <a:solidFill>
                  <a:srgbClr val="013476"/>
                </a:solidFill>
              </a:rPr>
              <a:t>Jetzt anmelden im Netzwerk Teilchenwelt </a:t>
            </a:r>
          </a:p>
          <a:p>
            <a:pPr lvl="1">
              <a:lnSpc>
                <a:spcPct val="100000"/>
              </a:lnSpc>
              <a:spcBef>
                <a:spcPts val="0"/>
              </a:spcBef>
              <a:tabLst>
                <a:tab pos="269875" algn="l"/>
              </a:tabLst>
            </a:pPr>
            <a:r>
              <a:rPr lang="de-DE" sz="1800" dirty="0" smtClean="0">
                <a:solidFill>
                  <a:srgbClr val="013476"/>
                </a:solidFill>
                <a:hlinkClick r:id="rId4"/>
              </a:rPr>
              <a:t>www.teilchenwelt.de/mitmachen</a:t>
            </a:r>
            <a:endParaRPr lang="de-DE" sz="1800" dirty="0" smtClean="0">
              <a:solidFill>
                <a:srgbClr val="013476"/>
              </a:solidFill>
            </a:endParaRPr>
          </a:p>
          <a:p>
            <a:pPr marL="0" lvl="0" indent="0">
              <a:lnSpc>
                <a:spcPct val="100000"/>
              </a:lnSpc>
              <a:spcBef>
                <a:spcPts val="0"/>
              </a:spcBef>
              <a:buNone/>
              <a:tabLst>
                <a:tab pos="269875" algn="l"/>
              </a:tabLst>
            </a:pPr>
            <a:endParaRPr lang="de-DE" sz="1600" dirty="0"/>
          </a:p>
          <a:p>
            <a:pPr lvl="0">
              <a:lnSpc>
                <a:spcPct val="100000"/>
              </a:lnSpc>
              <a:spcBef>
                <a:spcPts val="0"/>
              </a:spcBef>
              <a:tabLst>
                <a:tab pos="269875" algn="l"/>
              </a:tabLst>
            </a:pPr>
            <a:endParaRPr lang="de-DE" sz="2200" dirty="0" smtClean="0">
              <a:solidFill>
                <a:srgbClr val="013476"/>
              </a:solidFill>
            </a:endParaRPr>
          </a:p>
        </p:txBody>
      </p:sp>
      <p:pic>
        <p:nvPicPr>
          <p:cNvPr id="3" name="Grafik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551555">
            <a:off x="5731053" y="1985647"/>
            <a:ext cx="2922134" cy="2042908"/>
          </a:xfrm>
          <a:prstGeom prst="rect">
            <a:avLst/>
          </a:prstGeom>
        </p:spPr>
      </p:pic>
      <p:pic>
        <p:nvPicPr>
          <p:cNvPr id="4" name="Grafik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608" y="3728709"/>
            <a:ext cx="4467969" cy="2940651"/>
          </a:xfrm>
          <a:prstGeom prst="rect">
            <a:avLst/>
          </a:prstGeom>
        </p:spPr>
      </p:pic>
    </p:spTree>
    <p:extLst>
      <p:ext uri="{BB962C8B-B14F-4D97-AF65-F5344CB8AC3E}">
        <p14:creationId xmlns:p14="http://schemas.microsoft.com/office/powerpoint/2010/main" val="327065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Mehrstufiges Angebot für Lehrkräfte</a:t>
            </a:r>
            <a:endParaRPr lang="de-DE" dirty="0"/>
          </a:p>
        </p:txBody>
      </p:sp>
      <p:sp>
        <p:nvSpPr>
          <p:cNvPr id="3" name="Foliennummernplatzhalter 2"/>
          <p:cNvSpPr>
            <a:spLocks noGrp="1"/>
          </p:cNvSpPr>
          <p:nvPr>
            <p:ph type="sldNum" sz="quarter" idx="12"/>
          </p:nvPr>
        </p:nvSpPr>
        <p:spPr/>
        <p:txBody>
          <a:bodyPr/>
          <a:lstStyle/>
          <a:p>
            <a:fld id="{AA4825B5-DC0C-4BFA-8FFC-67C442E42376}" type="slidenum">
              <a:rPr lang="de-DE" smtClean="0"/>
              <a:pPr/>
              <a:t>7</a:t>
            </a:fld>
            <a:endParaRPr lang="de-DE" dirty="0"/>
          </a:p>
        </p:txBody>
      </p:sp>
      <p:pic>
        <p:nvPicPr>
          <p:cNvPr id="10" name="Inhaltsplatzhalter 9"/>
          <p:cNvPicPr>
            <a:picLocks noGrp="1" noChangeAspect="1"/>
          </p:cNvPicPr>
          <p:nvPr>
            <p:ph sz="quarter" idx="13"/>
          </p:nvPr>
        </p:nvPicPr>
        <p:blipFill>
          <a:blip r:embed="rId3" cstate="screen">
            <a:extLst>
              <a:ext uri="{28A0092B-C50C-407E-A947-70E740481C1C}">
                <a14:useLocalDpi xmlns:a14="http://schemas.microsoft.com/office/drawing/2010/main"/>
              </a:ext>
            </a:extLst>
          </a:blip>
          <a:stretch>
            <a:fillRect/>
          </a:stretch>
        </p:blipFill>
        <p:spPr>
          <a:xfrm>
            <a:off x="971550" y="1908082"/>
            <a:ext cx="7546975" cy="2457022"/>
          </a:xfrm>
        </p:spPr>
      </p:pic>
      <p:pic>
        <p:nvPicPr>
          <p:cNvPr id="7" name="Picture 5" descr="Gruppe von Menschen beim Besuch am CERN, im Hintergrund ist ein großes CERN-Logo an der Wand zu sehen."/>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407696" y="4537050"/>
            <a:ext cx="2250250" cy="15121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43400" y="4537050"/>
            <a:ext cx="2274880" cy="1524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133110" y="4537050"/>
            <a:ext cx="2250250"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Grafik 10">
            <a:extLst>
              <a:ext uri="{FF2B5EF4-FFF2-40B4-BE49-F238E27FC236}">
                <a16:creationId xmlns:a16="http://schemas.microsoft.com/office/drawing/2014/main" xmlns="" id="{B378259D-606B-47CA-BAB4-384D5F5C9242}"/>
              </a:ext>
            </a:extLst>
          </p:cNvPr>
          <p:cNvPicPr>
            <a:picLocks noChangeAspect="1"/>
          </p:cNvPicPr>
          <p:nvPr/>
        </p:nvPicPr>
        <p:blipFill>
          <a:blip r:embed="rId7"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6890433" y="1174536"/>
            <a:ext cx="1575816" cy="597143"/>
          </a:xfrm>
          <a:prstGeom prst="rect">
            <a:avLst/>
          </a:prstGeom>
        </p:spPr>
      </p:pic>
    </p:spTree>
    <p:extLst>
      <p:ext uri="{BB962C8B-B14F-4D97-AF65-F5344CB8AC3E}">
        <p14:creationId xmlns:p14="http://schemas.microsoft.com/office/powerpoint/2010/main" val="4088442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Unterrichtsmaterial zur Teilchenphysik</a:t>
            </a:r>
            <a:endParaRPr lang="de-DE" dirty="0"/>
          </a:p>
        </p:txBody>
      </p:sp>
      <p:sp>
        <p:nvSpPr>
          <p:cNvPr id="2" name="Foliennummernplatzhalter 1"/>
          <p:cNvSpPr>
            <a:spLocks noGrp="1"/>
          </p:cNvSpPr>
          <p:nvPr>
            <p:ph type="sldNum" sz="quarter" idx="12"/>
          </p:nvPr>
        </p:nvSpPr>
        <p:spPr/>
        <p:txBody>
          <a:bodyPr/>
          <a:lstStyle/>
          <a:p>
            <a:fld id="{AA4825B5-DC0C-4BFA-8FFC-67C442E42376}" type="slidenum">
              <a:rPr lang="de-DE" smtClean="0"/>
              <a:pPr/>
              <a:t>8</a:t>
            </a:fld>
            <a:endParaRPr lang="de-DE" dirty="0"/>
          </a:p>
        </p:txBody>
      </p:sp>
      <p:sp>
        <p:nvSpPr>
          <p:cNvPr id="6" name="Textplatzhalter 2"/>
          <p:cNvSpPr>
            <a:spLocks noGrp="1"/>
          </p:cNvSpPr>
          <p:nvPr>
            <p:ph sz="quarter" idx="13"/>
          </p:nvPr>
        </p:nvSpPr>
        <p:spPr>
          <a:xfrm>
            <a:off x="971600" y="1772816"/>
            <a:ext cx="5040560" cy="4619687"/>
          </a:xfrm>
        </p:spPr>
        <p:txBody>
          <a:bodyPr/>
          <a:lstStyle/>
          <a:p>
            <a:pPr lvl="0">
              <a:lnSpc>
                <a:spcPct val="100000"/>
              </a:lnSpc>
              <a:spcBef>
                <a:spcPts val="0"/>
              </a:spcBef>
              <a:tabLst>
                <a:tab pos="269875" algn="l"/>
              </a:tabLst>
            </a:pPr>
            <a:r>
              <a:rPr lang="de-DE" sz="2200" dirty="0" smtClean="0">
                <a:solidFill>
                  <a:srgbClr val="013476"/>
                </a:solidFill>
              </a:rPr>
              <a:t>Materialien für </a:t>
            </a:r>
            <a:r>
              <a:rPr lang="de-DE" sz="2200" dirty="0">
                <a:solidFill>
                  <a:srgbClr val="013476"/>
                </a:solidFill>
              </a:rPr>
              <a:t>Lehrkräfte und Schüler, Aufgaben, Arbeitsblätter </a:t>
            </a:r>
            <a:r>
              <a:rPr lang="de-DE" sz="2200" dirty="0" err="1">
                <a:solidFill>
                  <a:srgbClr val="013476"/>
                </a:solidFill>
              </a:rPr>
              <a:t>uvm</a:t>
            </a:r>
            <a:r>
              <a:rPr lang="de-DE" sz="2200" dirty="0">
                <a:solidFill>
                  <a:srgbClr val="013476"/>
                </a:solidFill>
              </a:rPr>
              <a:t>., </a:t>
            </a:r>
            <a:r>
              <a:rPr lang="de-DE" sz="2200" dirty="0" smtClean="0">
                <a:solidFill>
                  <a:srgbClr val="013476"/>
                </a:solidFill>
              </a:rPr>
              <a:t>dazu</a:t>
            </a:r>
            <a:endParaRPr lang="de-DE" sz="2200" dirty="0">
              <a:solidFill>
                <a:srgbClr val="013476"/>
              </a:solidFill>
            </a:endParaRP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Anknüpfung an den Lehrplan</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Lernziele</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Methodische und fachliche Hinweise</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Spiralcurriculum</a:t>
            </a:r>
          </a:p>
          <a:p>
            <a:pPr lvl="0">
              <a:lnSpc>
                <a:spcPct val="100000"/>
              </a:lnSpc>
              <a:spcBef>
                <a:spcPts val="0"/>
              </a:spcBef>
              <a:tabLst>
                <a:tab pos="269875" algn="l"/>
              </a:tabLst>
            </a:pPr>
            <a:endParaRPr lang="de-DE" sz="2200" dirty="0" smtClean="0">
              <a:solidFill>
                <a:srgbClr val="013476"/>
              </a:solidFill>
            </a:endParaRPr>
          </a:p>
          <a:p>
            <a:pPr lvl="0">
              <a:lnSpc>
                <a:spcPct val="100000"/>
              </a:lnSpc>
              <a:spcBef>
                <a:spcPts val="0"/>
              </a:spcBef>
              <a:tabLst>
                <a:tab pos="269875" algn="l"/>
              </a:tabLst>
            </a:pPr>
            <a:r>
              <a:rPr lang="de-DE" sz="2200" dirty="0" smtClean="0">
                <a:solidFill>
                  <a:srgbClr val="013476"/>
                </a:solidFill>
              </a:rPr>
              <a:t>4 Bände Unterrichtsmaterialien</a:t>
            </a:r>
            <a:endParaRPr lang="en-US" sz="2200" kern="0" dirty="0" smtClean="0">
              <a:solidFill>
                <a:srgbClr val="013476"/>
              </a:solidFill>
            </a:endParaRPr>
          </a:p>
          <a:p>
            <a:pPr marL="800100" lvl="1" indent="-342900">
              <a:lnSpc>
                <a:spcPct val="100000"/>
              </a:lnSpc>
              <a:spcBef>
                <a:spcPts val="0"/>
              </a:spcBef>
              <a:buClr>
                <a:srgbClr val="1F497D"/>
              </a:buClr>
              <a:buSzPct val="100000"/>
              <a:tabLst>
                <a:tab pos="269875" algn="l"/>
              </a:tabLst>
            </a:pPr>
            <a:r>
              <a:rPr lang="en-US" sz="1800" kern="0" dirty="0" err="1" smtClean="0">
                <a:solidFill>
                  <a:srgbClr val="013476"/>
                </a:solidFill>
                <a:latin typeface="Arial Narrow" panose="020B0606020202030204" pitchFamily="34" charset="0"/>
              </a:rPr>
              <a:t>Wechselwirkungen</a:t>
            </a:r>
            <a:r>
              <a:rPr lang="en-US" sz="1800" kern="0" dirty="0">
                <a:solidFill>
                  <a:srgbClr val="013476"/>
                </a:solidFill>
                <a:latin typeface="Arial Narrow" panose="020B0606020202030204" pitchFamily="34" charset="0"/>
              </a:rPr>
              <a:t>, </a:t>
            </a:r>
            <a:r>
              <a:rPr lang="en-US" sz="1800" kern="0" dirty="0" err="1">
                <a:solidFill>
                  <a:srgbClr val="013476"/>
                </a:solidFill>
                <a:latin typeface="Arial Narrow" panose="020B0606020202030204" pitchFamily="34" charset="0"/>
              </a:rPr>
              <a:t>Ladungen</a:t>
            </a:r>
            <a:r>
              <a:rPr lang="en-US" sz="1800" kern="0" dirty="0">
                <a:solidFill>
                  <a:srgbClr val="013476"/>
                </a:solidFill>
                <a:latin typeface="Arial Narrow" panose="020B0606020202030204" pitchFamily="34" charset="0"/>
              </a:rPr>
              <a:t> und </a:t>
            </a:r>
            <a:r>
              <a:rPr lang="en-US" sz="1800" kern="0" dirty="0" err="1">
                <a:solidFill>
                  <a:srgbClr val="013476"/>
                </a:solidFill>
                <a:latin typeface="Arial Narrow" panose="020B0606020202030204" pitchFamily="34" charset="0"/>
              </a:rPr>
              <a:t>Teilchen</a:t>
            </a:r>
            <a:endParaRPr lang="en-US" sz="1800" kern="0" dirty="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a:solidFill>
                  <a:srgbClr val="013476"/>
                </a:solidFill>
                <a:latin typeface="Arial Narrow" panose="020B0606020202030204" pitchFamily="34" charset="0"/>
              </a:rPr>
              <a:t>Forschungsmethoden</a:t>
            </a:r>
            <a:r>
              <a:rPr lang="en-US" sz="1800" kern="0" dirty="0">
                <a:solidFill>
                  <a:srgbClr val="013476"/>
                </a:solidFill>
                <a:latin typeface="Arial Narrow" panose="020B0606020202030204" pitchFamily="34" charset="0"/>
              </a:rPr>
              <a:t> der </a:t>
            </a:r>
            <a:r>
              <a:rPr lang="en-US" sz="1800" kern="0" dirty="0" err="1" smtClean="0">
                <a:solidFill>
                  <a:srgbClr val="013476"/>
                </a:solidFill>
                <a:latin typeface="Arial Narrow" panose="020B0606020202030204" pitchFamily="34" charset="0"/>
              </a:rPr>
              <a:t>Teilchenphysik</a:t>
            </a:r>
            <a:endParaRPr lang="en-US" sz="1800" kern="0" dirty="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a:solidFill>
                  <a:srgbClr val="013476"/>
                </a:solidFill>
                <a:latin typeface="Arial Narrow" panose="020B0606020202030204" pitchFamily="34" charset="0"/>
              </a:rPr>
              <a:t>Kosmische</a:t>
            </a:r>
            <a:r>
              <a:rPr lang="en-US" sz="1800" kern="0" dirty="0">
                <a:solidFill>
                  <a:srgbClr val="013476"/>
                </a:solidFill>
                <a:latin typeface="Arial Narrow" panose="020B0606020202030204" pitchFamily="34" charset="0"/>
              </a:rPr>
              <a:t> </a:t>
            </a:r>
            <a:r>
              <a:rPr lang="en-US" sz="1800" kern="0" dirty="0" err="1" smtClean="0">
                <a:solidFill>
                  <a:srgbClr val="013476"/>
                </a:solidFill>
                <a:latin typeface="Arial Narrow" panose="020B0606020202030204" pitchFamily="34" charset="0"/>
              </a:rPr>
              <a:t>Strahlung</a:t>
            </a:r>
            <a:r>
              <a:rPr lang="en-US" sz="1800" kern="0" dirty="0">
                <a:solidFill>
                  <a:srgbClr val="013476"/>
                </a:solidFill>
                <a:latin typeface="Arial Narrow" panose="020B0606020202030204" pitchFamily="34" charset="0"/>
              </a:rPr>
              <a:t> </a:t>
            </a:r>
            <a:endParaRPr lang="en-US" sz="1400" kern="0" dirty="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smtClean="0">
                <a:solidFill>
                  <a:srgbClr val="013476"/>
                </a:solidFill>
                <a:latin typeface="Arial Narrow" panose="020B0606020202030204" pitchFamily="34" charset="0"/>
              </a:rPr>
              <a:t>Mikrokurse</a:t>
            </a:r>
            <a:endParaRPr lang="en-US" sz="1800" kern="0" dirty="0" smtClean="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a:t>z</a:t>
            </a:r>
            <a:r>
              <a:rPr lang="en-US" sz="1800" kern="0" dirty="0" err="1" smtClean="0"/>
              <a:t>um</a:t>
            </a:r>
            <a:r>
              <a:rPr lang="en-US" sz="1800" kern="0" dirty="0" smtClean="0"/>
              <a:t> download und </a:t>
            </a:r>
            <a:r>
              <a:rPr lang="en-US" sz="1800" kern="0" dirty="0" err="1" smtClean="0"/>
              <a:t>kostenfrei</a:t>
            </a:r>
            <a:r>
              <a:rPr lang="en-US" sz="1800" kern="0" dirty="0" smtClean="0"/>
              <a:t> </a:t>
            </a:r>
            <a:r>
              <a:rPr lang="en-US" sz="1800" kern="0" dirty="0" err="1" smtClean="0"/>
              <a:t>bestellbar</a:t>
            </a:r>
            <a:endParaRPr lang="en-US" sz="1800" kern="0" dirty="0" smtClean="0">
              <a:solidFill>
                <a:srgbClr val="013476"/>
              </a:solidFill>
              <a:latin typeface="Arial Narrow" panose="020B0606020202030204" pitchFamily="34" charset="0"/>
            </a:endParaRPr>
          </a:p>
          <a:p>
            <a:pPr marL="457200" lvl="1" indent="0">
              <a:lnSpc>
                <a:spcPct val="100000"/>
              </a:lnSpc>
              <a:spcBef>
                <a:spcPts val="0"/>
              </a:spcBef>
              <a:buClr>
                <a:srgbClr val="1F497D"/>
              </a:buClr>
              <a:buSzPct val="100000"/>
              <a:buNone/>
              <a:tabLst>
                <a:tab pos="269875" algn="l"/>
              </a:tabLst>
            </a:pPr>
            <a:endParaRPr lang="en-US" sz="1800" kern="0" dirty="0" smtClean="0">
              <a:solidFill>
                <a:srgbClr val="013476"/>
              </a:solidFill>
              <a:latin typeface="Arial Narrow" panose="020B0606020202030204" pitchFamily="34" charset="0"/>
            </a:endParaRPr>
          </a:p>
          <a:p>
            <a:pPr lvl="0">
              <a:lnSpc>
                <a:spcPct val="100000"/>
              </a:lnSpc>
              <a:spcBef>
                <a:spcPts val="0"/>
              </a:spcBef>
              <a:tabLst>
                <a:tab pos="269875" algn="l"/>
              </a:tabLst>
            </a:pPr>
            <a:r>
              <a:rPr lang="en-US" sz="2200" kern="0" dirty="0" smtClean="0">
                <a:hlinkClick r:id="rId3"/>
              </a:rPr>
              <a:t>www.teilchenwelt.de</a:t>
            </a:r>
            <a:endParaRPr lang="en-US" sz="2200" dirty="0"/>
          </a:p>
        </p:txBody>
      </p:sp>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6689" y="1844824"/>
            <a:ext cx="881980" cy="1246570"/>
          </a:xfrm>
          <a:prstGeom prst="rect">
            <a:avLst/>
          </a:prstGeom>
        </p:spPr>
      </p:pic>
      <p:pic>
        <p:nvPicPr>
          <p:cNvPr id="10" name="Grafik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05583" y="1967080"/>
            <a:ext cx="881980" cy="1246570"/>
          </a:xfrm>
          <a:prstGeom prst="rect">
            <a:avLst/>
          </a:prstGeom>
        </p:spPr>
      </p:pic>
      <p:pic>
        <p:nvPicPr>
          <p:cNvPr id="11" name="Grafik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5797" y="1876795"/>
            <a:ext cx="881980" cy="1246570"/>
          </a:xfrm>
          <a:prstGeom prst="rect">
            <a:avLst/>
          </a:prstGeom>
        </p:spPr>
      </p:pic>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6484" y="2057364"/>
            <a:ext cx="881980" cy="1246570"/>
          </a:xfrm>
          <a:prstGeom prst="rect">
            <a:avLst/>
          </a:prstGeom>
        </p:spPr>
      </p:pic>
      <p:pic>
        <p:nvPicPr>
          <p:cNvPr id="13" name="Grafik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94086" y="4994587"/>
            <a:ext cx="1815403" cy="1202410"/>
          </a:xfrm>
          <a:prstGeom prst="rect">
            <a:avLst/>
          </a:prstGeom>
        </p:spPr>
      </p:pic>
      <p:pic>
        <p:nvPicPr>
          <p:cNvPr id="14" name="Picture 4"/>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7345797" y="3545453"/>
            <a:ext cx="1284309" cy="1823261"/>
          </a:xfrm>
          <a:prstGeom prst="rect">
            <a:avLst/>
          </a:prstGeom>
          <a:noFill/>
          <a:ln>
            <a:solidFill>
              <a:srgbClr val="013476"/>
            </a:solidFill>
          </a:ln>
          <a:effectLst/>
        </p:spPr>
      </p:pic>
      <p:pic>
        <p:nvPicPr>
          <p:cNvPr id="15" name="Grafik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07211" y="3353013"/>
            <a:ext cx="1603321" cy="1379179"/>
          </a:xfrm>
          <a:prstGeom prst="rect">
            <a:avLst/>
          </a:prstGeom>
        </p:spPr>
      </p:pic>
    </p:spTree>
    <p:extLst>
      <p:ext uri="{BB962C8B-B14F-4D97-AF65-F5344CB8AC3E}">
        <p14:creationId xmlns:p14="http://schemas.microsoft.com/office/powerpoint/2010/main" val="3734971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LEIFI Physik Portal</a:t>
            </a:r>
            <a:endParaRPr lang="de-DE" dirty="0"/>
          </a:p>
        </p:txBody>
      </p:sp>
      <p:sp>
        <p:nvSpPr>
          <p:cNvPr id="2" name="Foliennummernplatzhalter 1"/>
          <p:cNvSpPr>
            <a:spLocks noGrp="1"/>
          </p:cNvSpPr>
          <p:nvPr>
            <p:ph type="sldNum" sz="quarter" idx="12"/>
          </p:nvPr>
        </p:nvSpPr>
        <p:spPr/>
        <p:txBody>
          <a:bodyPr/>
          <a:lstStyle/>
          <a:p>
            <a:fld id="{AA4825B5-DC0C-4BFA-8FFC-67C442E42376}" type="slidenum">
              <a:rPr lang="de-DE" smtClean="0"/>
              <a:pPr/>
              <a:t>9</a:t>
            </a:fld>
            <a:endParaRPr lang="de-DE" dirty="0"/>
          </a:p>
        </p:txBody>
      </p:sp>
      <p:sp>
        <p:nvSpPr>
          <p:cNvPr id="6" name="Textplatzhalter 2"/>
          <p:cNvSpPr>
            <a:spLocks noGrp="1"/>
          </p:cNvSpPr>
          <p:nvPr>
            <p:ph sz="quarter" idx="13"/>
          </p:nvPr>
        </p:nvSpPr>
        <p:spPr/>
        <p:txBody>
          <a:bodyPr/>
          <a:lstStyle/>
          <a:p>
            <a:pPr marL="0" indent="0">
              <a:spcBef>
                <a:spcPts val="0"/>
              </a:spcBef>
              <a:buNone/>
            </a:pPr>
            <a:r>
              <a:rPr lang="de-DE" dirty="0">
                <a:hlinkClick r:id="rId3"/>
              </a:rPr>
              <a:t>www.leifiphysik.de/themenbereiche</a:t>
            </a:r>
            <a:r>
              <a:rPr lang="de-DE" dirty="0" smtClean="0">
                <a:hlinkClick r:id="rId3"/>
              </a:rPr>
              <a:t>/</a:t>
            </a:r>
            <a:br>
              <a:rPr lang="de-DE" dirty="0" smtClean="0">
                <a:hlinkClick r:id="rId3"/>
              </a:rPr>
            </a:br>
            <a:r>
              <a:rPr lang="de-DE" dirty="0" err="1" smtClean="0">
                <a:hlinkClick r:id="rId3"/>
              </a:rPr>
              <a:t>teilchenphysik</a:t>
            </a:r>
            <a:r>
              <a:rPr lang="de-DE" dirty="0" smtClean="0"/>
              <a:t> </a:t>
            </a:r>
            <a:endParaRPr lang="de-DE" dirty="0"/>
          </a:p>
          <a:p>
            <a:pPr lvl="1"/>
            <a:r>
              <a:rPr lang="de-DE" dirty="0">
                <a:solidFill>
                  <a:schemeClr val="tx1"/>
                </a:solidFill>
              </a:rPr>
              <a:t>seit 9/2013 mit Joachim Herz Stiftung</a:t>
            </a:r>
          </a:p>
          <a:p>
            <a:pPr lvl="1"/>
            <a:r>
              <a:rPr lang="de-DE" dirty="0">
                <a:solidFill>
                  <a:schemeClr val="tx1"/>
                </a:solidFill>
              </a:rPr>
              <a:t>über 40 Seiten Texte u. Animationen </a:t>
            </a:r>
          </a:p>
          <a:p>
            <a:pPr marL="0" indent="0">
              <a:buNone/>
            </a:pPr>
            <a:endParaRPr lang="de-DE" sz="2000" dirty="0"/>
          </a:p>
        </p:txBody>
      </p:sp>
      <p:pic>
        <p:nvPicPr>
          <p:cNvPr id="7" name="Grafik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936161" y="4031462"/>
            <a:ext cx="3083782" cy="2294907"/>
          </a:xfrm>
          <a:prstGeom prst="rect">
            <a:avLst/>
          </a:prstGeom>
          <a:ln>
            <a:solidFill>
              <a:srgbClr val="013476"/>
            </a:solidFill>
          </a:ln>
        </p:spPr>
      </p:pic>
      <p:pic>
        <p:nvPicPr>
          <p:cNvPr id="8" name="Grafik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938888" y="2080733"/>
            <a:ext cx="3081055" cy="1839436"/>
          </a:xfrm>
          <a:prstGeom prst="rect">
            <a:avLst/>
          </a:prstGeom>
          <a:ln>
            <a:solidFill>
              <a:srgbClr val="013476"/>
            </a:solidFill>
          </a:ln>
        </p:spPr>
      </p:pic>
      <p:pic>
        <p:nvPicPr>
          <p:cNvPr id="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70969" y="4259197"/>
            <a:ext cx="2964762" cy="1839436"/>
          </a:xfrm>
          <a:prstGeom prst="rect">
            <a:avLst/>
          </a:prstGeom>
          <a:noFill/>
          <a:ln w="9525">
            <a:solidFill>
              <a:srgbClr val="002060"/>
            </a:solidFill>
            <a:miter lim="800000"/>
            <a:headEnd/>
            <a:tailEnd/>
          </a:ln>
        </p:spPr>
      </p:pic>
      <p:pic>
        <p:nvPicPr>
          <p:cNvPr id="10" name="Grafik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936161" y="231242"/>
            <a:ext cx="3069061" cy="1737204"/>
          </a:xfrm>
          <a:prstGeom prst="rect">
            <a:avLst/>
          </a:prstGeom>
          <a:ln>
            <a:solidFill>
              <a:srgbClr val="013476"/>
            </a:solidFill>
          </a:ln>
        </p:spPr>
      </p:pic>
      <p:pic>
        <p:nvPicPr>
          <p:cNvPr id="11" name="Grafik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55976" y="761223"/>
            <a:ext cx="1130763" cy="619505"/>
          </a:xfrm>
          <a:prstGeom prst="rect">
            <a:avLst/>
          </a:prstGeom>
        </p:spPr>
      </p:pic>
    </p:spTree>
    <p:extLst>
      <p:ext uri="{BB962C8B-B14F-4D97-AF65-F5344CB8AC3E}">
        <p14:creationId xmlns:p14="http://schemas.microsoft.com/office/powerpoint/2010/main" val="289719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NTW-Master-20180905</Template>
  <TotalTime>0</TotalTime>
  <Words>900</Words>
  <Application>Microsoft Office PowerPoint</Application>
  <PresentationFormat>Bildschirmpräsentation (4:3)</PresentationFormat>
  <Paragraphs>117</Paragraphs>
  <Slides>10</Slides>
  <Notes>10</Notes>
  <HiddenSlides>4</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10</vt:i4>
      </vt:variant>
    </vt:vector>
  </HeadingPairs>
  <TitlesOfParts>
    <vt:vector size="16" baseType="lpstr">
      <vt:lpstr>Arial</vt:lpstr>
      <vt:lpstr>Arial Narrow</vt:lpstr>
      <vt:lpstr>Calibri</vt:lpstr>
      <vt:lpstr>Symbol</vt:lpstr>
      <vt:lpstr>Wingdings</vt:lpstr>
      <vt:lpstr>NTW</vt:lpstr>
      <vt:lpstr>Netzwerk Teilchenwelt</vt:lpstr>
      <vt:lpstr>Dies ist eine Veranstaltung von…  </vt:lpstr>
      <vt:lpstr>Das Konzept</vt:lpstr>
      <vt:lpstr>Mehrstufiges Angebot für Jugendliche</vt:lpstr>
      <vt:lpstr>Beispiel für Vertiefung: Astroteilchen-Projekte</vt:lpstr>
      <vt:lpstr>Mitmachen bei Netzwerk Teilchenwelt</vt:lpstr>
      <vt:lpstr>Mehrstufiges Angebot für Lehrkräfte</vt:lpstr>
      <vt:lpstr>Unterrichtsmaterial zur Teilchenphysik</vt:lpstr>
      <vt:lpstr>LEIFI Physik Portal</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Netzwerk Teilchenwelt</dc:title>
  <dc:creator>Marcel Neugebauer</dc:creator>
  <cp:lastModifiedBy>Anne Rockstroh</cp:lastModifiedBy>
  <cp:revision>36</cp:revision>
  <dcterms:created xsi:type="dcterms:W3CDTF">2016-08-22T11:33:15Z</dcterms:created>
  <dcterms:modified xsi:type="dcterms:W3CDTF">2019-11-05T13:52:58Z</dcterms:modified>
</cp:coreProperties>
</file>