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29"/>
  </p:notesMasterIdLst>
  <p:sldIdLst>
    <p:sldId id="436" r:id="rId5"/>
    <p:sldId id="779" r:id="rId6"/>
    <p:sldId id="757" r:id="rId7"/>
    <p:sldId id="784" r:id="rId8"/>
    <p:sldId id="780" r:id="rId9"/>
    <p:sldId id="793" r:id="rId10"/>
    <p:sldId id="799" r:id="rId11"/>
    <p:sldId id="791" r:id="rId12"/>
    <p:sldId id="795" r:id="rId13"/>
    <p:sldId id="794" r:id="rId14"/>
    <p:sldId id="798" r:id="rId15"/>
    <p:sldId id="796" r:id="rId16"/>
    <p:sldId id="760" r:id="rId17"/>
    <p:sldId id="764" r:id="rId18"/>
    <p:sldId id="792" r:id="rId19"/>
    <p:sldId id="790" r:id="rId20"/>
    <p:sldId id="800" r:id="rId21"/>
    <p:sldId id="797" r:id="rId22"/>
    <p:sldId id="787" r:id="rId23"/>
    <p:sldId id="788" r:id="rId24"/>
    <p:sldId id="789" r:id="rId25"/>
    <p:sldId id="782" r:id="rId26"/>
    <p:sldId id="767" r:id="rId27"/>
    <p:sldId id="76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0144ECD-9923-47EB-8912-969C523FE3D0}">
          <p14:sldIdLst>
            <p14:sldId id="436"/>
            <p14:sldId id="779"/>
            <p14:sldId id="757"/>
            <p14:sldId id="784"/>
            <p14:sldId id="780"/>
            <p14:sldId id="793"/>
            <p14:sldId id="799"/>
            <p14:sldId id="791"/>
            <p14:sldId id="795"/>
            <p14:sldId id="794"/>
            <p14:sldId id="798"/>
            <p14:sldId id="796"/>
            <p14:sldId id="760"/>
            <p14:sldId id="764"/>
            <p14:sldId id="792"/>
            <p14:sldId id="790"/>
            <p14:sldId id="800"/>
            <p14:sldId id="797"/>
            <p14:sldId id="787"/>
            <p14:sldId id="788"/>
            <p14:sldId id="789"/>
            <p14:sldId id="782"/>
            <p14:sldId id="767"/>
            <p14:sldId id="7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esco velotti" initials="fv" lastIdx="5" clrIdx="0">
    <p:extLst>
      <p:ext uri="{19B8F6BF-5375-455C-9EA6-DF929625EA0E}">
        <p15:presenceInfo xmlns:p15="http://schemas.microsoft.com/office/powerpoint/2012/main" userId="97768515be0e2e7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E7F00"/>
    <a:srgbClr val="1720DD"/>
    <a:srgbClr val="8004A8"/>
    <a:srgbClr val="0053A1"/>
    <a:srgbClr val="008000"/>
    <a:srgbClr val="D6925A"/>
    <a:srgbClr val="248D24"/>
    <a:srgbClr val="00BF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660"/>
  </p:normalViewPr>
  <p:slideViewPr>
    <p:cSldViewPr snapToGrid="0">
      <p:cViewPr>
        <p:scale>
          <a:sx n="100" d="100"/>
          <a:sy n="100" d="100"/>
        </p:scale>
        <p:origin x="672" y="30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F7527-712F-4B48-BBD3-F024E92904E7}" type="datetimeFigureOut">
              <a:rPr lang="en-GB" smtClean="0"/>
              <a:t>15/10/2021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D2B59-89F6-42E5-AED1-8AF2CC7286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13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F09E8-9CF5-457D-A196-B0A6DD69BAA2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887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1A1CF-F6D4-4BBC-929A-57A4B70C3BED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11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6E803-0174-496B-95AC-46B22001D411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588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37777"/>
          </a:xfrm>
        </p:spPr>
        <p:txBody>
          <a:bodyPr/>
          <a:lstStyle>
            <a:lvl1pPr marL="228600" indent="-228600">
              <a:buClr>
                <a:srgbClr val="FF9933"/>
              </a:buClr>
              <a:buFont typeface="Wingdings" panose="05000000000000000000" pitchFamily="2" charset="2"/>
              <a:buChar char="§"/>
              <a:defRPr>
                <a:latin typeface="+mj-lt"/>
              </a:defRPr>
            </a:lvl1pPr>
            <a:lvl2pPr marL="685800" indent="-228600">
              <a:buClr>
                <a:srgbClr val="FF9933"/>
              </a:buClr>
              <a:buFont typeface="Wingdings" panose="05000000000000000000" pitchFamily="2" charset="2"/>
              <a:buChar char="§"/>
              <a:defRPr>
                <a:latin typeface="+mj-lt"/>
              </a:defRPr>
            </a:lvl2pPr>
            <a:lvl3pPr marL="1143000" indent="-228600">
              <a:buClr>
                <a:srgbClr val="FF9933"/>
              </a:buClr>
              <a:buFont typeface="Wingdings" panose="05000000000000000000" pitchFamily="2" charset="2"/>
              <a:buChar char="§"/>
              <a:defRPr>
                <a:latin typeface="+mj-lt"/>
              </a:defRPr>
            </a:lvl3pPr>
            <a:lvl4pPr marL="1600200" indent="-228600">
              <a:buClr>
                <a:srgbClr val="FF9933"/>
              </a:buClr>
              <a:buFont typeface="Wingdings" panose="05000000000000000000" pitchFamily="2" charset="2"/>
              <a:buChar char="§"/>
              <a:defRPr>
                <a:latin typeface="+mj-lt"/>
              </a:defRPr>
            </a:lvl4pPr>
            <a:lvl5pPr marL="2057400" indent="-228600">
              <a:buClr>
                <a:srgbClr val="FF9933"/>
              </a:buClr>
              <a:buFont typeface="Wingdings" panose="05000000000000000000" pitchFamily="2" charset="2"/>
              <a:buChar char="§"/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BFCBA-E2B0-4753-B339-A8B97E12B864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10" name="Flowchart: Document 9"/>
          <p:cNvSpPr/>
          <p:nvPr/>
        </p:nvSpPr>
        <p:spPr>
          <a:xfrm flipH="1">
            <a:off x="-2" y="122011"/>
            <a:ext cx="12192001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12" name="Flowchart: Document 11"/>
          <p:cNvSpPr/>
          <p:nvPr/>
        </p:nvSpPr>
        <p:spPr>
          <a:xfrm>
            <a:off x="-1" y="87661"/>
            <a:ext cx="12192001" cy="1134000"/>
          </a:xfrm>
          <a:prstGeom prst="flowChartDocument">
            <a:avLst/>
          </a:prstGeom>
          <a:gradFill>
            <a:gsLst>
              <a:gs pos="826">
                <a:srgbClr val="0053A1"/>
              </a:gs>
              <a:gs pos="56000">
                <a:srgbClr val="0053A1"/>
              </a:gs>
              <a:gs pos="100000">
                <a:srgbClr val="002060"/>
              </a:gs>
              <a:gs pos="100000">
                <a:srgbClr val="002060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>
            <a:normAutofit/>
          </a:bodyPr>
          <a:lstStyle>
            <a:lvl1pPr>
              <a:defRPr sz="38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Template Title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53A1"/>
              </a:clrFrom>
              <a:clrTo>
                <a:srgbClr val="0053A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07366" y="94566"/>
            <a:ext cx="853940" cy="853940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38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5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2AB5-21E1-4F0E-9732-3BB566BE1013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97988" y="108977"/>
            <a:ext cx="1262623" cy="1262623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831850" y="4589463"/>
            <a:ext cx="10521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245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1091-6259-42DF-B78E-8DDB741137D7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24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EDDD-84E0-49EB-A620-20F7B1D202D1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836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898FA-88A0-4BF2-954E-94A88C9F096D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231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0884-38F0-458F-AAB9-7AA31B7B577E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34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792DD-A304-48F1-B753-FD0E4A0A4A42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6979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96EB-38B2-42EA-BE58-376B523FADBA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359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98DEC-F947-4D1F-AAF0-154FC38BC748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Rebecca Ramjiawan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24E94-4F11-492B-A18A-0701E42B24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99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indico.cern.ch/event/643268/contributions/2610648/attachments/1602193/2557334/Kickers_and_Septa.pdf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inspirehep.net/files/571f9a8f34ddfbede4b67f25e9ae9ad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ds.cern.ch/record/1334285/files/167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as.web.cern.ch/sites/cas.web.cern.ch/files/lectures/erice-2017/paralievii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1334285/files/167.pdf" TargetMode="External"/><Relationship Id="rId5" Type="http://schemas.openxmlformats.org/officeDocument/2006/relationships/hyperlink" Target="https://link.springer.com/content/pdf/10.1140/epjst/e2019-900045-4.pdf" TargetMode="External"/><Relationship Id="rId4" Type="http://schemas.openxmlformats.org/officeDocument/2006/relationships/hyperlink" Target="https://cds.cern.ch/record/2679408/files/CERN-THESIS-2019-064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dico.cern.ch/event/276062/contributions/624965/attachments/500717/691598/BARNES_CAS_Septa-Kickers_Chevannes_Feb2014_V1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as.web.cern.ch/sites/cas.web.cern.ch/files/lectures/erice-2017/paralievii.pdf" TargetMode="External"/><Relationship Id="rId2" Type="http://schemas.openxmlformats.org/officeDocument/2006/relationships/hyperlink" Target="https://cds.cern.ch/record/2666853/files/tupaf037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accelconf.web.cern.ch/e08/papers/tupd00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4540" y="96581"/>
            <a:ext cx="935001" cy="93344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378821"/>
            <a:ext cx="12192000" cy="77611"/>
          </a:xfrm>
          <a:prstGeom prst="rect">
            <a:avLst/>
          </a:prstGeom>
          <a:solidFill>
            <a:srgbClr val="1B3665"/>
          </a:solidFill>
          <a:ln w="28575">
            <a:solidFill>
              <a:srgbClr val="2252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223751" y="1063304"/>
            <a:ext cx="10185545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300" dirty="0">
                <a:solidFill>
                  <a:srgbClr val="1B3665"/>
                </a:solidFill>
              </a:rPr>
              <a:t>FCC-</a:t>
            </a:r>
            <a:r>
              <a:rPr lang="en-GB" sz="4300" dirty="0" err="1">
                <a:solidFill>
                  <a:srgbClr val="1B3665"/>
                </a:solidFill>
              </a:rPr>
              <a:t>ee</a:t>
            </a:r>
            <a:r>
              <a:rPr lang="en-GB" sz="4300" dirty="0">
                <a:solidFill>
                  <a:srgbClr val="1B3665"/>
                </a:solidFill>
              </a:rPr>
              <a:t> injection studies:</a:t>
            </a:r>
          </a:p>
          <a:p>
            <a:r>
              <a:rPr lang="en-GB" sz="4300" dirty="0">
                <a:solidFill>
                  <a:srgbClr val="1B3665"/>
                </a:solidFill>
              </a:rPr>
              <a:t>Septa technologies</a:t>
            </a:r>
          </a:p>
        </p:txBody>
      </p:sp>
      <p:sp>
        <p:nvSpPr>
          <p:cNvPr id="11" name="Subtitle 3"/>
          <p:cNvSpPr>
            <a:spLocks noGrp="1"/>
          </p:cNvSpPr>
          <p:nvPr>
            <p:ph type="subTitle" idx="1"/>
          </p:nvPr>
        </p:nvSpPr>
        <p:spPr>
          <a:xfrm>
            <a:off x="1511300" y="412970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sz="2600" kern="0" dirty="0">
                <a:latin typeface="Calibri" panose="020F0502020204030204" pitchFamily="34" charset="0"/>
                <a:cs typeface="Calibri"/>
              </a:rPr>
              <a:t>R. Ramjiawan, Y. </a:t>
            </a:r>
            <a:r>
              <a:rPr lang="en-US" altLang="en-US" sz="2600" kern="0" dirty="0" err="1">
                <a:latin typeface="Calibri" panose="020F0502020204030204" pitchFamily="34" charset="0"/>
                <a:cs typeface="Calibri"/>
              </a:rPr>
              <a:t>Dutheil</a:t>
            </a:r>
            <a:endParaRPr lang="en-US" altLang="en-US" sz="2600" kern="0" dirty="0">
              <a:latin typeface="Calibri" panose="020F0502020204030204" pitchFamily="34" charset="0"/>
              <a:cs typeface="Calibri"/>
            </a:endParaRPr>
          </a:p>
          <a:p>
            <a:r>
              <a:rPr lang="en-US" altLang="en-US" sz="2300" i="1" kern="0" dirty="0">
                <a:latin typeface="Calibri" panose="020F0502020204030204" pitchFamily="34" charset="0"/>
                <a:cs typeface="Calibri"/>
              </a:rPr>
              <a:t>Tuesday 19</a:t>
            </a:r>
            <a:r>
              <a:rPr lang="en-US" altLang="en-US" sz="2300" i="1" kern="0" baseline="30000" dirty="0">
                <a:latin typeface="Calibri" panose="020F0502020204030204" pitchFamily="34" charset="0"/>
                <a:cs typeface="Calibri"/>
              </a:rPr>
              <a:t>th</a:t>
            </a:r>
            <a:r>
              <a:rPr lang="en-US" altLang="en-US" sz="2300" i="1" kern="0" dirty="0">
                <a:latin typeface="Calibri" panose="020F0502020204030204" pitchFamily="34" charset="0"/>
                <a:cs typeface="Calibri"/>
              </a:rPr>
              <a:t> October</a:t>
            </a:r>
          </a:p>
          <a:p>
            <a:r>
              <a:rPr lang="en-US" altLang="en-US" sz="2100" i="1" kern="0" dirty="0">
                <a:latin typeface="Calibri" panose="020F0502020204030204" pitchFamily="34" charset="0"/>
                <a:cs typeface="Calibri"/>
              </a:rPr>
              <a:t>FCC-</a:t>
            </a:r>
            <a:r>
              <a:rPr lang="en-US" altLang="en-US" sz="2100" i="1" kern="0" dirty="0" err="1">
                <a:latin typeface="Calibri" panose="020F0502020204030204" pitchFamily="34" charset="0"/>
                <a:cs typeface="Calibri"/>
              </a:rPr>
              <a:t>ee</a:t>
            </a:r>
            <a:r>
              <a:rPr lang="en-US" altLang="en-US" sz="2100" i="1" kern="0" dirty="0">
                <a:latin typeface="Calibri" panose="020F0502020204030204" pitchFamily="34" charset="0"/>
                <a:cs typeface="Calibri"/>
              </a:rPr>
              <a:t> injection meeting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48345C-C707-4136-BFDF-A4264D19AB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747" y="75991"/>
            <a:ext cx="2281221" cy="95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58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24EADA3B-E298-4B58-B2FC-A854A95741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339" t="27560" r="17978" b="14766"/>
          <a:stretch/>
        </p:blipFill>
        <p:spPr>
          <a:xfrm>
            <a:off x="569952" y="2311564"/>
            <a:ext cx="5571340" cy="416762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7C616F-6BC9-43F8-96FA-D034AEC44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6F7C8-BDF0-480B-8E35-64A8A5BCC64A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5B4FC2-E68E-462D-8F38-36D2AA012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4C11AE-4708-49E3-B439-C3730870C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Gap width &amp; deflecting field region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BF693-7B62-410B-A31D-396AB8D0F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9424E94-4F11-492B-A18A-0701E42B24AA}" type="slidenum">
              <a:rPr lang="en-GB" smtClean="0"/>
              <a:t>10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DE8A36-EE39-4BD3-A122-01D2FE6C9518}"/>
              </a:ext>
            </a:extLst>
          </p:cNvPr>
          <p:cNvSpPr txBox="1"/>
          <p:nvPr/>
        </p:nvSpPr>
        <p:spPr>
          <a:xfrm>
            <a:off x="10862078" y="598701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[7]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5AAA6D-6B8A-4A08-A474-33A2A8A5DCAC}"/>
                  </a:ext>
                </a:extLst>
              </p:cNvPr>
              <p:cNvSpPr txBox="1"/>
              <p:nvPr/>
            </p:nvSpPr>
            <p:spPr>
              <a:xfrm>
                <a:off x="7728126" y="3896168"/>
                <a:ext cx="4463874" cy="1077218"/>
              </a:xfrm>
              <a:prstGeom prst="rect">
                <a:avLst/>
              </a:prstGeom>
              <a:noFill/>
            </p:spPr>
            <p:txBody>
              <a:bodyPr wrap="square" numCol="2" rtlCol="0">
                <a:spAutoFit/>
              </a:bodyPr>
              <a:lstStyle/>
              <a:p>
                <a:pPr marL="285750" indent="-285750">
                  <a:buClr>
                    <a:srgbClr val="FF9933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b="0" dirty="0"/>
                  <a:t> deflecting angle</a:t>
                </a:r>
              </a:p>
              <a:p>
                <a:pPr marL="285750" indent="-285750">
                  <a:buClr>
                    <a:srgbClr val="FF9933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/>
                  <a:t> gap width</a:t>
                </a:r>
              </a:p>
              <a:p>
                <a:pPr marL="285750" indent="-285750">
                  <a:buClr>
                    <a:srgbClr val="FF9933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/>
                  <a:t>septum thickness</a:t>
                </a:r>
              </a:p>
              <a:p>
                <a:pPr marL="285750" indent="-285750">
                  <a:buClr>
                    <a:srgbClr val="FF9933"/>
                  </a:buCl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600" dirty="0"/>
                  <a:t> septum length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5AAA6D-6B8A-4A08-A474-33A2A8A5D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8126" y="3896168"/>
                <a:ext cx="4463874" cy="1077218"/>
              </a:xfrm>
              <a:prstGeom prst="rect">
                <a:avLst/>
              </a:prstGeom>
              <a:blipFill>
                <a:blip r:embed="rId4"/>
                <a:stretch>
                  <a:fillRect l="-546" t="-1695" b="-62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DB9C59-DA21-49AC-84CA-564A7C73B8B3}"/>
                  </a:ext>
                </a:extLst>
              </p:cNvPr>
              <p:cNvSpPr txBox="1"/>
              <p:nvPr/>
            </p:nvSpPr>
            <p:spPr>
              <a:xfrm flipH="1">
                <a:off x="7877388" y="3239392"/>
                <a:ext cx="15094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DB9C59-DA21-49AC-84CA-564A7C73B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877388" y="3239392"/>
                <a:ext cx="150948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4D067D9-EF23-4164-8296-65DD872D19AC}"/>
                  </a:ext>
                </a:extLst>
              </p:cNvPr>
              <p:cNvSpPr txBox="1"/>
              <p:nvPr/>
            </p:nvSpPr>
            <p:spPr>
              <a:xfrm flipH="1">
                <a:off x="6695229" y="2554119"/>
                <a:ext cx="15094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4D067D9-EF23-4164-8296-65DD872D1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695229" y="2554119"/>
                <a:ext cx="150948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D9948861-B4C9-4141-8480-A566A47F07ED}"/>
              </a:ext>
            </a:extLst>
          </p:cNvPr>
          <p:cNvGrpSpPr/>
          <p:nvPr/>
        </p:nvGrpSpPr>
        <p:grpSpPr>
          <a:xfrm flipH="1">
            <a:off x="7015832" y="2333894"/>
            <a:ext cx="5653336" cy="3992439"/>
            <a:chOff x="-2329565" y="2327783"/>
            <a:chExt cx="8593405" cy="489869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3D106AC-90D3-4EB5-A279-BBDC94B3DA58}"/>
                </a:ext>
              </a:extLst>
            </p:cNvPr>
            <p:cNvSpPr/>
            <p:nvPr/>
          </p:nvSpPr>
          <p:spPr>
            <a:xfrm>
              <a:off x="1886625" y="2339188"/>
              <a:ext cx="3467861" cy="1021108"/>
            </a:xfrm>
            <a:prstGeom prst="rect">
              <a:avLst/>
            </a:prstGeom>
            <a:noFill/>
            <a:ln w="28575">
              <a:solidFill>
                <a:srgbClr val="FE7F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13778B5-971A-4643-8578-1916A8954B46}"/>
                </a:ext>
              </a:extLst>
            </p:cNvPr>
            <p:cNvGrpSpPr/>
            <p:nvPr/>
          </p:nvGrpSpPr>
          <p:grpSpPr>
            <a:xfrm>
              <a:off x="-2329565" y="2327783"/>
              <a:ext cx="8593405" cy="4898691"/>
              <a:chOff x="-2330340" y="3428999"/>
              <a:chExt cx="8593405" cy="4898691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17F4896D-E25B-4BD4-B8FF-B89285BFB65A}"/>
                  </a:ext>
                </a:extLst>
              </p:cNvPr>
              <p:cNvCxnSpPr/>
              <p:nvPr/>
            </p:nvCxnSpPr>
            <p:spPr>
              <a:xfrm>
                <a:off x="555186" y="3428999"/>
                <a:ext cx="1411952" cy="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5F0951F-8E98-42A4-A026-36CD8294E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53712" y="4461513"/>
                <a:ext cx="909353" cy="798532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626347E0-216C-49A0-93F4-C12136BAE3A8}"/>
                  </a:ext>
                </a:extLst>
              </p:cNvPr>
              <p:cNvSpPr/>
              <p:nvPr/>
            </p:nvSpPr>
            <p:spPr>
              <a:xfrm>
                <a:off x="-2330340" y="3428999"/>
                <a:ext cx="8468766" cy="4898691"/>
              </a:xfrm>
              <a:prstGeom prst="arc">
                <a:avLst>
                  <a:gd name="adj1" fmla="val 16195694"/>
                  <a:gd name="adj2" fmla="val 19998088"/>
                </a:avLst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5AF412D-ACD9-4E41-86F6-762D92C19F15}"/>
                  </a:ext>
                </a:extLst>
              </p:cNvPr>
              <p:cNvSpPr txBox="1"/>
              <p:nvPr/>
            </p:nvSpPr>
            <p:spPr>
              <a:xfrm flipH="1">
                <a:off x="7644104" y="2330352"/>
                <a:ext cx="9644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5AF412D-ACD9-4E41-86F6-762D92C19F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7644104" y="2330352"/>
                <a:ext cx="96448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Arc 31">
            <a:extLst>
              <a:ext uri="{FF2B5EF4-FFF2-40B4-BE49-F238E27FC236}">
                <a16:creationId xmlns:a16="http://schemas.microsoft.com/office/drawing/2014/main" id="{285F232B-1234-4E80-997B-AB079EA4E8B3}"/>
              </a:ext>
            </a:extLst>
          </p:cNvPr>
          <p:cNvSpPr/>
          <p:nvPr/>
        </p:nvSpPr>
        <p:spPr>
          <a:xfrm rot="17664180" flipH="1">
            <a:off x="8303043" y="2165070"/>
            <a:ext cx="612000" cy="610331"/>
          </a:xfrm>
          <a:prstGeom prst="arc">
            <a:avLst>
              <a:gd name="adj1" fmla="val 16200000"/>
              <a:gd name="adj2" fmla="val 19711029"/>
            </a:avLst>
          </a:prstGeom>
          <a:ln w="381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98E5013-20D2-4E1B-8979-DDF2D36EA937}"/>
              </a:ext>
            </a:extLst>
          </p:cNvPr>
          <p:cNvCxnSpPr>
            <a:cxnSpLocks/>
          </p:cNvCxnSpPr>
          <p:nvPr/>
        </p:nvCxnSpPr>
        <p:spPr>
          <a:xfrm flipH="1">
            <a:off x="6501389" y="2065493"/>
            <a:ext cx="4301546" cy="0"/>
          </a:xfrm>
          <a:prstGeom prst="line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A264619-5408-4B61-BBE1-5F2111A20963}"/>
              </a:ext>
            </a:extLst>
          </p:cNvPr>
          <p:cNvSpPr/>
          <p:nvPr/>
        </p:nvSpPr>
        <p:spPr>
          <a:xfrm>
            <a:off x="7614067" y="2142271"/>
            <a:ext cx="2281400" cy="122753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CC02287-0215-48AD-9EC6-BCFAFE0FDACA}"/>
              </a:ext>
            </a:extLst>
          </p:cNvPr>
          <p:cNvCxnSpPr/>
          <p:nvPr/>
        </p:nvCxnSpPr>
        <p:spPr>
          <a:xfrm>
            <a:off x="7508875" y="1866569"/>
            <a:ext cx="0" cy="2677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BE75750-5E12-4D9A-8300-A18979E8F8A7}"/>
              </a:ext>
            </a:extLst>
          </p:cNvPr>
          <p:cNvCxnSpPr>
            <a:cxnSpLocks/>
          </p:cNvCxnSpPr>
          <p:nvPr/>
        </p:nvCxnSpPr>
        <p:spPr>
          <a:xfrm flipV="1">
            <a:off x="7508875" y="2265024"/>
            <a:ext cx="0" cy="2677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89B299-FFC0-45C4-9D3F-CDF54825E6C1}"/>
              </a:ext>
            </a:extLst>
          </p:cNvPr>
          <p:cNvCxnSpPr/>
          <p:nvPr/>
        </p:nvCxnSpPr>
        <p:spPr>
          <a:xfrm>
            <a:off x="7451725" y="2134301"/>
            <a:ext cx="114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F31A964-4F07-4E17-8974-1025E4535BCC}"/>
              </a:ext>
            </a:extLst>
          </p:cNvPr>
          <p:cNvCxnSpPr/>
          <p:nvPr/>
        </p:nvCxnSpPr>
        <p:spPr>
          <a:xfrm>
            <a:off x="7451725" y="2262093"/>
            <a:ext cx="114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AAFC6CF-C4B0-40A4-926B-1E8646046BF4}"/>
                  </a:ext>
                </a:extLst>
              </p:cNvPr>
              <p:cNvSpPr txBox="1"/>
              <p:nvPr/>
            </p:nvSpPr>
            <p:spPr>
              <a:xfrm flipH="1">
                <a:off x="6587172" y="2000435"/>
                <a:ext cx="15094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AAFC6CF-C4B0-40A4-926B-1E8646046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587172" y="2000435"/>
                <a:ext cx="150948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43">
            <a:extLst>
              <a:ext uri="{FF2B5EF4-FFF2-40B4-BE49-F238E27FC236}">
                <a16:creationId xmlns:a16="http://schemas.microsoft.com/office/drawing/2014/main" id="{EE5A2115-DB53-4C25-B509-A4592AE433B9}"/>
              </a:ext>
            </a:extLst>
          </p:cNvPr>
          <p:cNvSpPr/>
          <p:nvPr/>
        </p:nvSpPr>
        <p:spPr>
          <a:xfrm>
            <a:off x="8844284" y="2599912"/>
            <a:ext cx="11667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/>
              <a:t>deflecting field region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5FAC2DE-B672-4C7F-B49E-8E711C968CF0}"/>
              </a:ext>
            </a:extLst>
          </p:cNvPr>
          <p:cNvSpPr txBox="1"/>
          <p:nvPr/>
        </p:nvSpPr>
        <p:spPr>
          <a:xfrm>
            <a:off x="9685020" y="1651379"/>
            <a:ext cx="2146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FF0000"/>
                </a:solidFill>
              </a:rPr>
              <a:t>stored beam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8909E81-6BFF-4D95-9D7E-2B51521BBEAD}"/>
              </a:ext>
            </a:extLst>
          </p:cNvPr>
          <p:cNvSpPr txBox="1"/>
          <p:nvPr/>
        </p:nvSpPr>
        <p:spPr>
          <a:xfrm>
            <a:off x="9985748" y="2375776"/>
            <a:ext cx="876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rgbClr val="0053A1"/>
                </a:solidFill>
              </a:rPr>
              <a:t>injected beam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FA61A0B-34E2-413F-B08E-3FF2601797C6}"/>
              </a:ext>
            </a:extLst>
          </p:cNvPr>
          <p:cNvSpPr txBox="1"/>
          <p:nvPr/>
        </p:nvSpPr>
        <p:spPr>
          <a:xfrm>
            <a:off x="3429000" y="4731318"/>
            <a:ext cx="992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8004A8"/>
                </a:solidFill>
              </a:rPr>
              <a:t>&gt; 8 mm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1D727E8-DF94-4BFF-AEBF-81DF340B8A1E}"/>
              </a:ext>
            </a:extLst>
          </p:cNvPr>
          <p:cNvSpPr txBox="1"/>
          <p:nvPr/>
        </p:nvSpPr>
        <p:spPr>
          <a:xfrm>
            <a:off x="6475498" y="5220238"/>
            <a:ext cx="5008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Gap width 10-30 mm is common for Eddy Septa.</a:t>
            </a:r>
          </a:p>
          <a:p>
            <a:r>
              <a:rPr lang="en-GB" dirty="0">
                <a:solidFill>
                  <a:srgbClr val="FF9933"/>
                </a:solidFill>
              </a:rPr>
              <a:t>→</a:t>
            </a:r>
            <a:r>
              <a:rPr lang="en-GB" dirty="0"/>
              <a:t> What field </a:t>
            </a:r>
            <a:r>
              <a:rPr lang="en-GB" dirty="0">
                <a:solidFill>
                  <a:srgbClr val="FF9933"/>
                </a:solidFill>
              </a:rPr>
              <a:t>homogeneity</a:t>
            </a:r>
            <a:r>
              <a:rPr lang="en-GB" dirty="0"/>
              <a:t> can be achieved over this region?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2344AB-CC74-407E-97DD-93E5DDED49E9}"/>
              </a:ext>
            </a:extLst>
          </p:cNvPr>
          <p:cNvSpPr txBox="1"/>
          <p:nvPr/>
        </p:nvSpPr>
        <p:spPr>
          <a:xfrm>
            <a:off x="838200" y="1487970"/>
            <a:ext cx="5008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Must include beam envelopes and start and end of septum and beam trajectory from bending. </a:t>
            </a:r>
          </a:p>
        </p:txBody>
      </p:sp>
    </p:spTree>
    <p:extLst>
      <p:ext uri="{BB962C8B-B14F-4D97-AF65-F5344CB8AC3E}">
        <p14:creationId xmlns:p14="http://schemas.microsoft.com/office/powerpoint/2010/main" val="1991209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A4403A7-FA99-4420-81F2-5C1648C18D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95913" y="1914926"/>
                <a:ext cx="4660900" cy="3987800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/>
                  <a:t>Primarily low-frequency components that leak through. Need to study frequency components of the main field. </a:t>
                </a:r>
              </a:p>
              <a:p>
                <a:r>
                  <a:rPr lang="en-GB" sz="2000" dirty="0"/>
                  <a:t>Maximum leakage field has delay, several times magnetic pulse length </a:t>
                </a:r>
                <a:r>
                  <a:rPr lang="en-GB" sz="2000" dirty="0">
                    <a:hlinkClick r:id="rId2"/>
                  </a:rPr>
                  <a:t>[8]</a:t>
                </a:r>
                <a:r>
                  <a:rPr lang="en-GB" sz="2000" dirty="0"/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0" i="0" smtClean="0">
                            <a:latin typeface="Cambria Math" panose="02040503050406030204" pitchFamily="18" charset="0"/>
                          </a:rPr>
                          <m:t>delay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𝜎𝜇</m:t>
                    </m:r>
                  </m:oMath>
                </a14:m>
                <a:endParaRPr lang="en-GB" sz="22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2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num>
                      <m:den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𝜎𝜇</m:t>
                        </m:r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</m:rad>
                      </m:den>
                    </m:f>
                  </m:oMath>
                </a14:m>
                <a:endParaRPr lang="en-GB" sz="2200" b="0" dirty="0"/>
              </a:p>
              <a:p>
                <a:pPr marL="0" indent="0">
                  <a:buNone/>
                </a:pPr>
                <a:endParaRPr lang="en-GB" sz="1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1600" dirty="0"/>
                  <a:t> =  septum thickness, </a:t>
                </a:r>
                <a:r>
                  <a:rPr lang="el-GR" sz="1600" dirty="0"/>
                  <a:t>σ</a:t>
                </a:r>
                <a:r>
                  <a:rPr lang="en-GB" sz="1600" dirty="0"/>
                  <a:t>=conductivity, µ=permeability,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/>
                  <a:t>= amplitude of main field,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1600" dirty="0"/>
                  <a:t>=width of pulse,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600" dirty="0"/>
                  <a:t>=characteristic length of stray field delay. 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A4403A7-FA99-4420-81F2-5C1648C18D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5913" y="1914926"/>
                <a:ext cx="4660900" cy="3987800"/>
              </a:xfrm>
              <a:blipFill>
                <a:blip r:embed="rId3"/>
                <a:stretch>
                  <a:fillRect l="-1176" t="-1529" r="-1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7F974-17A2-4423-9D04-CC9F11737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F5FD-1C8E-4822-B3F8-3D248505CC0C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8BF7C-1ED4-4C1A-9C75-834A64FB1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CAFDD5D-7BF2-4FAC-8150-31A9BC819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Leakage field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35A4E-5E36-469A-AA8D-994990B80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11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32902A-0F67-4BEB-B974-BD77AC33FA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792" t="28146" r="15330" b="25185"/>
          <a:stretch/>
        </p:blipFill>
        <p:spPr>
          <a:xfrm>
            <a:off x="5720863" y="1972076"/>
            <a:ext cx="6039338" cy="39878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7B24B19-BF88-4C51-9990-257FA8EA6D37}"/>
              </a:ext>
            </a:extLst>
          </p:cNvPr>
          <p:cNvCxnSpPr>
            <a:cxnSpLocks/>
          </p:cNvCxnSpPr>
          <p:nvPr/>
        </p:nvCxnSpPr>
        <p:spPr>
          <a:xfrm>
            <a:off x="6616700" y="2425700"/>
            <a:ext cx="2857500" cy="0"/>
          </a:xfrm>
          <a:prstGeom prst="line">
            <a:avLst/>
          </a:prstGeom>
          <a:ln w="381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70CEAF-7AC8-4420-A85D-A2562728FE60}"/>
              </a:ext>
            </a:extLst>
          </p:cNvPr>
          <p:cNvCxnSpPr>
            <a:cxnSpLocks/>
          </p:cNvCxnSpPr>
          <p:nvPr/>
        </p:nvCxnSpPr>
        <p:spPr>
          <a:xfrm>
            <a:off x="9474200" y="2425700"/>
            <a:ext cx="0" cy="2743200"/>
          </a:xfrm>
          <a:prstGeom prst="line">
            <a:avLst/>
          </a:prstGeom>
          <a:ln w="38100">
            <a:solidFill>
              <a:srgbClr val="FF993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331D29C-CD84-4042-ADB5-95F1DFD0C410}"/>
                  </a:ext>
                </a:extLst>
              </p:cNvPr>
              <p:cNvSpPr/>
              <p:nvPr/>
            </p:nvSpPr>
            <p:spPr>
              <a:xfrm>
                <a:off x="5647736" y="2114034"/>
                <a:ext cx="89652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rgbClr val="FE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rgbClr val="FE7F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rgbClr val="FE7F0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rgbClr val="FE7F00"/>
                  </a:solidFill>
                </a:endParaRPr>
              </a:p>
            </p:txBody>
          </p:sp>
        </mc:Choice>
        <mc:Fallback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331D29C-CD84-4042-ADB5-95F1DFD0C4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7736" y="2114034"/>
                <a:ext cx="896527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3D3F5C4-11D8-4D4D-9105-24433EF1E6D6}"/>
                  </a:ext>
                </a:extLst>
              </p:cNvPr>
              <p:cNvSpPr/>
              <p:nvPr/>
            </p:nvSpPr>
            <p:spPr>
              <a:xfrm>
                <a:off x="9085673" y="5391691"/>
                <a:ext cx="971997" cy="4956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solidFill>
                                <a:srgbClr val="FE7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rgbClr val="FE7F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rgbClr val="FE7F00"/>
                              </a:solidFill>
                              <a:latin typeface="Cambria Math" panose="02040503050406030204" pitchFamily="18" charset="0"/>
                            </a:rPr>
                            <m:t>delay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rgbClr val="FE7F00"/>
                  </a:solidFill>
                </a:endParaRPr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3D3F5C4-11D8-4D4D-9105-24433EF1E6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5673" y="5391691"/>
                <a:ext cx="971997" cy="495649"/>
              </a:xfrm>
              <a:prstGeom prst="rect">
                <a:avLst/>
              </a:prstGeom>
              <a:blipFill>
                <a:blip r:embed="rId6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48C5AA1A-3EE6-427B-8EE0-53802D3D729B}"/>
              </a:ext>
            </a:extLst>
          </p:cNvPr>
          <p:cNvSpPr txBox="1"/>
          <p:nvPr/>
        </p:nvSpPr>
        <p:spPr>
          <a:xfrm>
            <a:off x="7155963" y="1448078"/>
            <a:ext cx="382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Example stray field time structure</a:t>
            </a:r>
          </a:p>
        </p:txBody>
      </p:sp>
    </p:spTree>
    <p:extLst>
      <p:ext uri="{BB962C8B-B14F-4D97-AF65-F5344CB8AC3E}">
        <p14:creationId xmlns:p14="http://schemas.microsoft.com/office/powerpoint/2010/main" val="88646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38DF28-E70A-4AB0-9C95-767C752B1E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38325"/>
            <a:ext cx="10140463" cy="4092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>
                <a:solidFill>
                  <a:srgbClr val="FE7F00"/>
                </a:solidFill>
              </a:rPr>
              <a:t>Need to determine if there are any key parameters likely to be show-stoppers.</a:t>
            </a:r>
          </a:p>
          <a:p>
            <a:r>
              <a:rPr lang="en-GB" sz="2200" dirty="0"/>
              <a:t>Pulsed power supply design.</a:t>
            </a:r>
          </a:p>
          <a:p>
            <a:r>
              <a:rPr lang="en-GB" sz="2200" dirty="0"/>
              <a:t>Additional magnetic shielding, </a:t>
            </a:r>
            <a:r>
              <a:rPr lang="en-GB" sz="2200" dirty="0" err="1"/>
              <a:t>e.g</a:t>
            </a:r>
            <a:r>
              <a:rPr lang="en-GB" sz="2200" dirty="0"/>
              <a:t> mu-metal?, study saturation of the material. Shield thickness in addition to septum thickness.</a:t>
            </a:r>
          </a:p>
          <a:p>
            <a:r>
              <a:rPr lang="en-GB" sz="2200" dirty="0"/>
              <a:t>Pole geometry to be designed to optimise field homogeneity. </a:t>
            </a:r>
          </a:p>
          <a:p>
            <a:r>
              <a:rPr lang="en-GB" sz="2200" dirty="0"/>
              <a:t>Beam impedance.</a:t>
            </a:r>
          </a:p>
          <a:p>
            <a:r>
              <a:rPr lang="en-GB" sz="2200" dirty="0"/>
              <a:t>Vacuum level.</a:t>
            </a:r>
          </a:p>
          <a:p>
            <a:r>
              <a:rPr lang="en-GB" sz="2200" dirty="0"/>
              <a:t>Edge cooling may be needed. </a:t>
            </a:r>
          </a:p>
          <a:p>
            <a:r>
              <a:rPr lang="en-GB" sz="2200" dirty="0"/>
              <a:t>Septum mechanical and thermal stress - pressure on the coil in the aperture. </a:t>
            </a:r>
          </a:p>
          <a:p>
            <a:endParaRPr lang="en-GB" sz="2200" dirty="0"/>
          </a:p>
          <a:p>
            <a:endParaRPr lang="en-GB" sz="2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3B10C-FD8C-45AB-B078-8A5384DCE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00C8-09F3-4462-B1A6-62B885623AA8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169597-70A7-41F3-B887-D4010BFD8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572EDA-08D2-44E5-BF33-FA52A3DAD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63" y="108152"/>
            <a:ext cx="10515600" cy="1061729"/>
          </a:xfrm>
        </p:spPr>
        <p:txBody>
          <a:bodyPr/>
          <a:lstStyle/>
          <a:p>
            <a:r>
              <a:rPr lang="en-GB" dirty="0"/>
              <a:t>Additional considerations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96D9F-CF9A-415C-91D8-D0C75B356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972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Conventional : on-energy : off-axis</a:t>
            </a:r>
          </a:p>
        </p:txBody>
      </p:sp>
    </p:spTree>
    <p:extLst>
      <p:ext uri="{BB962C8B-B14F-4D97-AF65-F5344CB8AC3E}">
        <p14:creationId xmlns:p14="http://schemas.microsoft.com/office/powerpoint/2010/main" val="3840329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045CA75C-623C-4C88-A5D8-A737073D96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4346" y="1726520"/>
                <a:ext cx="4323469" cy="4378530"/>
              </a:xfrm>
            </p:spPr>
            <p:txBody>
              <a:bodyPr>
                <a:noAutofit/>
              </a:bodyPr>
              <a:lstStyle/>
              <a:p>
                <a:r>
                  <a:rPr lang="en-GB" sz="1800" dirty="0"/>
                  <a:t>Uses static electrostatic septum 0.2 mm and a dynamic magnetic chicane/ kicker bump.</a:t>
                </a:r>
              </a:p>
              <a:p>
                <a:r>
                  <a:rPr lang="en-GB" sz="1800" dirty="0"/>
                  <a:t>Kicker pulse rises to bump the closed orbit at the time of injection and falls within one electron beam revolution.</a:t>
                </a:r>
              </a:p>
              <a:p>
                <a:r>
                  <a:rPr lang="en-GB" sz="1800" dirty="0"/>
                  <a:t>Separation between the two beams at the septa of more than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+5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1800" dirty="0"/>
                  <a:t>, and bump height of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10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GB" sz="1800" dirty="0"/>
                  <a:t>. </a:t>
                </a:r>
              </a:p>
              <a:p>
                <a:r>
                  <a:rPr lang="en-GB" sz="1800" dirty="0"/>
                  <a:t>0.2 mm septum width means the beam-beam separation is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∴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10.3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sz="1800" dirty="0"/>
                  <a:t>as beam size is: </a:t>
                </a:r>
                <a:r>
                  <a:rPr lang="en-US" altLang="en-US" sz="1800" dirty="0"/>
                  <a:t>0.75 mm.</a:t>
                </a:r>
                <a:endParaRPr lang="en-GB" sz="1800" dirty="0"/>
              </a:p>
              <a:p>
                <a:r>
                  <a:rPr lang="en-GB" sz="1800" dirty="0"/>
                  <a:t>Kicker deflection 12.5 µrad to clear 10 sigma at injection, bump height </a:t>
                </a:r>
                <a:r>
                  <a:rPr lang="en-US" altLang="en-US" sz="1800" dirty="0"/>
                  <a:t>7.6 mm</a:t>
                </a:r>
                <a:r>
                  <a:rPr lang="en-GB" sz="1800" dirty="0"/>
                  <a:t>. Injected beam offset at septum 15.7 mm.</a:t>
                </a:r>
              </a:p>
              <a:p>
                <a:endParaRPr lang="en-GB" sz="1800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045CA75C-623C-4C88-A5D8-A737073D96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4346" y="1726520"/>
                <a:ext cx="4323469" cy="4378530"/>
              </a:xfrm>
              <a:blipFill>
                <a:blip r:embed="rId2"/>
                <a:stretch>
                  <a:fillRect l="-846" t="-1253" r="-987" b="-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F346E-70E8-4DA2-BC6D-2122CEA7F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9386E-1011-496D-BB85-A640CFD738F2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80529-7EDB-4FF4-9735-16320B154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CFEE2D6-3D7A-4318-80D8-BE2427511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Conventional bump orbit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EAB6A-DBCF-424F-82FD-B4BD221E1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14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396E2D-AAF1-4BDC-905F-9745FBC3EC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042" t="21852" r="15521" b="16296"/>
          <a:stretch/>
        </p:blipFill>
        <p:spPr>
          <a:xfrm>
            <a:off x="5455298" y="1573850"/>
            <a:ext cx="6310603" cy="46838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5589F56-E012-41EC-92DB-0086F0A56124}"/>
              </a:ext>
            </a:extLst>
          </p:cNvPr>
          <p:cNvSpPr txBox="1"/>
          <p:nvPr/>
        </p:nvSpPr>
        <p:spPr>
          <a:xfrm>
            <a:off x="6959599" y="2726508"/>
            <a:ext cx="165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Kicker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CB4D91-1B9F-40D6-89AA-C5C12456CCA5}"/>
              </a:ext>
            </a:extLst>
          </p:cNvPr>
          <p:cNvSpPr txBox="1"/>
          <p:nvPr/>
        </p:nvSpPr>
        <p:spPr>
          <a:xfrm>
            <a:off x="8918082" y="2726508"/>
            <a:ext cx="165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Kicker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D42AD8-F41B-4A7B-9FD7-75396E38FD56}"/>
              </a:ext>
            </a:extLst>
          </p:cNvPr>
          <p:cNvSpPr txBox="1"/>
          <p:nvPr/>
        </p:nvSpPr>
        <p:spPr>
          <a:xfrm>
            <a:off x="7938841" y="2726508"/>
            <a:ext cx="165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Septum</a:t>
            </a:r>
          </a:p>
        </p:txBody>
      </p:sp>
    </p:spTree>
    <p:extLst>
      <p:ext uri="{BB962C8B-B14F-4D97-AF65-F5344CB8AC3E}">
        <p14:creationId xmlns:p14="http://schemas.microsoft.com/office/powerpoint/2010/main" val="2919025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9F8272C-A212-421A-A508-512C29F11F3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200706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/>
                        </m:ctrlPr>
                      </m:sSubPr>
                      <m:e>
                        <m:r>
                          <a:rPr lang="en-GB" sz="2000" i="1"/>
                          <m:t>𝜃</m:t>
                        </m:r>
                      </m:e>
                      <m:sub>
                        <m:r>
                          <a:rPr lang="en-GB" sz="2000" i="1"/>
                          <m:t>𝐸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sz="2000" i="1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000"/>
                          <m:t>rad</m:t>
                        </m:r>
                      </m:e>
                    </m:d>
                    <m:r>
                      <a:rPr lang="en-GB" sz="2000" i="1"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sz="2000" i="1"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ea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ea typeface="Cambria Math" panose="02040503050406030204" pitchFamily="18" charset="0"/>
                              </a:rPr>
                              <m:t>V</m:t>
                            </m:r>
                            <m:r>
                              <a:rPr lang="en-GB" sz="2000" b="0" i="0" smtClean="0"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ea typeface="Cambria Math" panose="02040503050406030204" pitchFamily="18" charset="0"/>
                              </a:rPr>
                              <m:t>m</m:t>
                            </m:r>
                          </m:e>
                        </m:d>
                        <m:sSub>
                          <m:sSubPr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𝑒𝑓𝑓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ea typeface="Cambria Math" panose="02040503050406030204" pitchFamily="18" charset="0"/>
                              </a:rPr>
                              <m:t>m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9</m:t>
                            </m:r>
                          </m:sup>
                        </m:sSup>
                        <m:r>
                          <a:rPr lang="en-GB" sz="2000" i="1"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2000" i="1">
                            <a:ea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i="1"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ea typeface="Cambria Math" panose="02040503050406030204" pitchFamily="18" charset="0"/>
                                  </a:rPr>
                                  <m:t>GeV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ea typeface="Cambria Math" panose="02040503050406030204" pitchFamily="18" charset="0"/>
                                  </a:rPr>
                                  <m:t>c</m:t>
                                </m:r>
                              </m:den>
                            </m:f>
                          </m:e>
                        </m:d>
                      </m:den>
                    </m:f>
                    <m:r>
                      <a:rPr lang="en-GB" sz="2000" i="1">
                        <a:ea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GB" sz="2000" i="1"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ea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ea typeface="Cambria Math" panose="02040503050406030204" pitchFamily="18" charset="0"/>
                              </a:rPr>
                              <m:t>V</m:t>
                            </m:r>
                            <m:r>
                              <a:rPr lang="en-GB" sz="2000" b="0" i="0" smtClean="0"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m:rPr>
                                <m:sty m:val="p"/>
                              </m:rPr>
                              <a:rPr lang="en-GB" sz="2000" b="0" i="0" smtClean="0">
                                <a:ea typeface="Cambria Math" panose="02040503050406030204" pitchFamily="18" charset="0"/>
                              </a:rPr>
                              <m:t>m</m:t>
                            </m:r>
                          </m:e>
                        </m:d>
                        <m:sSub>
                          <m:sSubPr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𝑒𝑓𝑓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ea typeface="Cambria Math" panose="02040503050406030204" pitchFamily="18" charset="0"/>
                              </a:rPr>
                              <m:t>m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182.5×10</m:t>
                            </m:r>
                          </m:e>
                          <m:sup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9</m:t>
                            </m:r>
                          </m:sup>
                        </m:sSup>
                      </m:den>
                    </m:f>
                  </m:oMath>
                </a14:m>
                <a:endParaRPr lang="en-GB" sz="2000" dirty="0"/>
              </a:p>
              <a:p>
                <a:r>
                  <a:rPr lang="en-GB" sz="2000" dirty="0"/>
                  <a:t>In the CDR, wire septum deflection over two modules, each of length 3 m:</a:t>
                </a:r>
              </a:p>
              <a:p>
                <a:pPr lvl="1"/>
                <a:r>
                  <a:rPr lang="en-GB" sz="2000" dirty="0"/>
                  <a:t> 65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000" i="1"/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000" b="0" i="0" smtClean="0"/>
                          <m:t>μ</m:t>
                        </m:r>
                        <m:r>
                          <m:rPr>
                            <m:sty m:val="p"/>
                          </m:rPr>
                          <a:rPr lang="en-GB" sz="2000"/>
                          <m:t>rad</m:t>
                        </m:r>
                      </m:e>
                    </m:d>
                    <m:r>
                      <a:rPr lang="en-GB" sz="2000" i="1"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sz="2000" i="1"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ea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b="0" i="0" smtClean="0"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ea typeface="Cambria Math" panose="02040503050406030204" pitchFamily="18" charset="0"/>
                                  </a:rPr>
                                  <m:t>V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</m:den>
                            </m:f>
                          </m:e>
                        </m:d>
                        <m:r>
                          <a:rPr lang="en-GB" sz="2000" b="0" i="1" smtClean="0">
                            <a:ea typeface="Cambria Math" panose="02040503050406030204" pitchFamily="18" charset="0"/>
                          </a:rPr>
                          <m:t>(2∗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2000" b="0" i="1" smtClean="0">
                            <a:ea typeface="Cambria Math" panose="02040503050406030204" pitchFamily="18" charset="0"/>
                          </a:rPr>
                          <m:t>)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ea typeface="Cambria Math" panose="02040503050406030204" pitchFamily="18" charset="0"/>
                              </a:rPr>
                              <m:t>m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2000" i="1">
                                <a:ea typeface="Cambria Math" panose="02040503050406030204" pitchFamily="18" charset="0"/>
                              </a:rPr>
                              <m:t>9</m:t>
                            </m:r>
                          </m:sup>
                        </m:sSup>
                        <m:r>
                          <a:rPr lang="en-GB" sz="2000" i="1"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2000" b="0" i="1" smtClean="0">
                            <a:ea typeface="Cambria Math" panose="02040503050406030204" pitchFamily="18" charset="0"/>
                          </a:rPr>
                          <m:t>×182.5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0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i="1"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ea typeface="Cambria Math" panose="02040503050406030204" pitchFamily="18" charset="0"/>
                                  </a:rPr>
                                  <m:t>GeV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ea typeface="Cambria Math" panose="02040503050406030204" pitchFamily="18" charset="0"/>
                                  </a:rPr>
                                  <m:t>c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GB" sz="2000" dirty="0"/>
                  <a:t>, so that </a:t>
                </a:r>
                <a14:m>
                  <m:oMath xmlns:m="http://schemas.openxmlformats.org/officeDocument/2006/math">
                    <m:r>
                      <a:rPr lang="en-GB" sz="2000" b="0" i="1" smtClean="0"/>
                      <m:t>𝐸</m:t>
                    </m:r>
                    <m:r>
                      <a:rPr lang="en-GB" sz="2000" b="0" i="1" smtClean="0"/>
                      <m:t>=2</m:t>
                    </m:r>
                    <m:f>
                      <m:fPr>
                        <m:ctrlPr>
                          <a:rPr lang="en-GB" sz="2000" b="0" i="0" smtClean="0"/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2000" b="0" i="0" smtClean="0"/>
                          <m:t>MV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000" b="0" i="0" smtClean="0"/>
                          <m:t>m</m:t>
                        </m:r>
                      </m:den>
                    </m:f>
                  </m:oMath>
                </a14:m>
                <a:endParaRPr lang="en-GB" sz="2000" b="0" dirty="0"/>
              </a:p>
              <a:p>
                <a:r>
                  <a:rPr lang="en-GB" sz="2000" dirty="0"/>
                  <a:t>Comment on dipole kicker from [</a:t>
                </a:r>
                <a:r>
                  <a:rPr lang="en-GB" sz="2000" i="1" dirty="0" err="1"/>
                  <a:t>Aiba</a:t>
                </a:r>
                <a:r>
                  <a:rPr lang="en-GB" sz="2000" i="1" dirty="0"/>
                  <a:t>, et al., 2018. NIM A, 880, pp.98-106</a:t>
                </a:r>
                <a:r>
                  <a:rPr lang="en-GB" sz="2000" dirty="0"/>
                  <a:t>.]: </a:t>
                </a:r>
              </a:p>
              <a:p>
                <a:pPr lvl="1"/>
                <a:r>
                  <a:rPr lang="en-GB" sz="2000" dirty="0"/>
                  <a:t>“The required bump height is 6.6 mm achieved with a deflection angle of 21𝜇rad. The corresponding integrated field of the kicker is then ∼0.012 Tm for 175GeV beam, which is feasible using conventional kicker technology (for example, magnetic length of 0.4 m and field of 0.03 T).”</a:t>
                </a:r>
              </a:p>
              <a:p>
                <a:endParaRPr lang="en-GB" sz="2000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9F8272C-A212-421A-A508-512C29F11F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200706"/>
              </a:xfrm>
              <a:blipFill>
                <a:blip r:embed="rId2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A98479-E402-4A02-880B-D5757C90A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9D19-C83D-40FB-AAC3-4A95A678995E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83556A-440C-4BEE-96E4-9B86063BB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Rebecca Ramjiawan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9DCA3B-5CFC-4EB4-A004-C5DCC3C99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Wire septa, dipole kicker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DEEC3-655A-426F-B063-CF614108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5877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9A8977A2-50B6-42E0-A4A8-3E88BC6756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286" t="32925" r="21928" b="16032"/>
          <a:stretch/>
        </p:blipFill>
        <p:spPr>
          <a:xfrm>
            <a:off x="5720863" y="1742844"/>
            <a:ext cx="5883979" cy="44965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C390465-9E54-4476-AED3-9369947FA6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9518" y="1757640"/>
                <a:ext cx="4666758" cy="373777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1800" b="1" dirty="0">
                    <a:solidFill>
                      <a:srgbClr val="FE7F00"/>
                    </a:solidFill>
                  </a:rPr>
                  <a:t>J. </a:t>
                </a:r>
                <a:r>
                  <a:rPr lang="en-GB" sz="1800" b="1" dirty="0" err="1">
                    <a:solidFill>
                      <a:srgbClr val="FE7F00"/>
                    </a:solidFill>
                  </a:rPr>
                  <a:t>Borbugh</a:t>
                </a:r>
                <a:r>
                  <a:rPr lang="en-GB" sz="1800" b="1" dirty="0">
                    <a:solidFill>
                      <a:srgbClr val="FE7F00"/>
                    </a:solidFill>
                  </a:rPr>
                  <a:t> </a:t>
                </a:r>
                <a:r>
                  <a:rPr lang="en-GB" sz="1800" dirty="0">
                    <a:solidFill>
                      <a:srgbClr val="FE7F00"/>
                    </a:solidFill>
                  </a:rPr>
                  <a:t>(SY-ABT-SE) has agreed to look into the effect of </a:t>
                </a:r>
                <a:r>
                  <a:rPr lang="en-GB" sz="1800" dirty="0" err="1">
                    <a:solidFill>
                      <a:srgbClr val="FE7F00"/>
                    </a:solidFill>
                  </a:rPr>
                  <a:t>Xrays</a:t>
                </a:r>
                <a:r>
                  <a:rPr lang="en-GB" sz="1800" dirty="0">
                    <a:solidFill>
                      <a:srgbClr val="FE7F00"/>
                    </a:solidFill>
                  </a:rPr>
                  <a:t> on electrostatic septum sparking rates as a function of voltages.</a:t>
                </a:r>
                <a:endParaRPr lang="en-GB" sz="1800" b="0" dirty="0"/>
              </a:p>
              <a:p>
                <a:r>
                  <a:rPr lang="en-GB" sz="1800" b="0" dirty="0"/>
                  <a:t>SR beam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𝑆𝑅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~11.2 </m:t>
                    </m:r>
                    <m:r>
                      <m:rPr>
                        <m:sty m:val="p"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μrad</m:t>
                    </m:r>
                  </m:oMath>
                </a14:m>
                <a:r>
                  <a:rPr lang="en-GB" sz="1800" dirty="0"/>
                  <a:t> at 45.6 GeV</a:t>
                </a:r>
              </a:p>
              <a:p>
                <a:r>
                  <a:rPr lang="en-GB" sz="1800" dirty="0"/>
                  <a:t>SR fan1 for 5 sigma beam ~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>
                        <a:latin typeface="Cambria Math" panose="02040503050406030204" pitchFamily="18" charset="0"/>
                      </a:rPr>
                      <m:t>μrad</m:t>
                    </m:r>
                  </m:oMath>
                </a14:m>
                <a:endParaRPr lang="en-GB" sz="1800" dirty="0"/>
              </a:p>
              <a:p>
                <a:r>
                  <a:rPr lang="en-GB" sz="1800" dirty="0"/>
                  <a:t>SR fan2 for 2 sigma beam ~ </a:t>
                </a:r>
                <a14:m>
                  <m:oMath xmlns:m="http://schemas.openxmlformats.org/officeDocument/2006/math">
                    <m:r>
                      <a:rPr lang="en-GB" sz="1800" i="1" dirty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GB" sz="1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800">
                        <a:latin typeface="Cambria Math" panose="02040503050406030204" pitchFamily="18" charset="0"/>
                      </a:rPr>
                      <m:t>μrad</m:t>
                    </m:r>
                  </m:oMath>
                </a14:m>
                <a:r>
                  <a:rPr lang="en-GB" sz="1800" dirty="0"/>
                  <a:t> </a:t>
                </a:r>
              </a:p>
              <a:p>
                <a:r>
                  <a:rPr lang="en-GB" sz="1800" dirty="0"/>
                  <a:t>To calculate: </a:t>
                </a:r>
                <a:r>
                  <a:rPr lang="en-GB" sz="1800" b="1" dirty="0"/>
                  <a:t>how much SR hits septa</a:t>
                </a:r>
                <a:r>
                  <a:rPr lang="en-GB" sz="1800" dirty="0"/>
                  <a:t>? Only &gt;4σ SR fans, so very small fraction.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0C390465-9E54-4476-AED3-9369947FA6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9518" y="1757640"/>
                <a:ext cx="4666758" cy="3737777"/>
              </a:xfrm>
              <a:blipFill>
                <a:blip r:embed="rId3"/>
                <a:stretch>
                  <a:fillRect l="-1044" t="-14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8E34AF-497B-46C1-A3AB-5649C980EE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297BFDC-2E9C-48F1-BEFF-1A3A88D2FE27}" type="datetime1">
              <a:rPr lang="en-GB" sz="1800" smtClean="0"/>
              <a:t>19/10/2021</a:t>
            </a:fld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0213F1-4105-4B26-9D2A-2911CA31E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z="1800"/>
              <a:t>Rebecca Ramjiawan</a:t>
            </a:r>
            <a:endParaRPr lang="en-GB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90971D-319C-4611-9690-F1B0A681A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63" y="108152"/>
            <a:ext cx="10515600" cy="1061729"/>
          </a:xfrm>
        </p:spPr>
        <p:txBody>
          <a:bodyPr>
            <a:normAutofit/>
          </a:bodyPr>
          <a:lstStyle/>
          <a:p>
            <a:r>
              <a:rPr lang="en-GB" dirty="0"/>
              <a:t>Synchrotron radiation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608C9-F508-4AF6-BE2C-D743C955B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9424E94-4F11-492B-A18A-0701E42B24AA}" type="slidenum">
              <a:rPr lang="en-GB" sz="1800" smtClean="0"/>
              <a:t>16</a:t>
            </a:fld>
            <a:endParaRPr lang="en-GB" sz="18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71BD8CD-15D6-44F9-8354-F0CE87D3C6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854" t="56916" r="44852" b="17333"/>
          <a:stretch/>
        </p:blipFill>
        <p:spPr>
          <a:xfrm>
            <a:off x="1141706" y="4561164"/>
            <a:ext cx="3601911" cy="1667199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D2D4D36D-EFD1-4547-A79D-D62631897681}"/>
              </a:ext>
            </a:extLst>
          </p:cNvPr>
          <p:cNvSpPr/>
          <p:nvPr/>
        </p:nvSpPr>
        <p:spPr>
          <a:xfrm>
            <a:off x="8892341" y="5622591"/>
            <a:ext cx="52251" cy="45719"/>
          </a:xfrm>
          <a:prstGeom prst="rect">
            <a:avLst/>
          </a:prstGeom>
          <a:solidFill>
            <a:srgbClr val="8004A8"/>
          </a:solidFill>
          <a:ln>
            <a:solidFill>
              <a:srgbClr val="8004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B9809E4-7107-471B-B56F-2B66AA9E6A0C}"/>
              </a:ext>
            </a:extLst>
          </p:cNvPr>
          <p:cNvCxnSpPr>
            <a:cxnSpLocks/>
          </p:cNvCxnSpPr>
          <p:nvPr/>
        </p:nvCxnSpPr>
        <p:spPr>
          <a:xfrm>
            <a:off x="8273773" y="3223222"/>
            <a:ext cx="914400" cy="968829"/>
          </a:xfrm>
          <a:prstGeom prst="line">
            <a:avLst/>
          </a:prstGeom>
          <a:ln w="19050">
            <a:solidFill>
              <a:srgbClr val="1720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E0F5F79-848E-4FBB-A181-DA7C3E78487C}"/>
              </a:ext>
            </a:extLst>
          </p:cNvPr>
          <p:cNvCxnSpPr>
            <a:cxnSpLocks/>
          </p:cNvCxnSpPr>
          <p:nvPr/>
        </p:nvCxnSpPr>
        <p:spPr>
          <a:xfrm>
            <a:off x="8411315" y="3823411"/>
            <a:ext cx="520362" cy="1371879"/>
          </a:xfrm>
          <a:prstGeom prst="line">
            <a:avLst/>
          </a:prstGeom>
          <a:ln w="19050">
            <a:solidFill>
              <a:srgbClr val="1720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2EB8BE3-32BC-4D8B-8B59-DFF63A04C2E2}"/>
              </a:ext>
            </a:extLst>
          </p:cNvPr>
          <p:cNvCxnSpPr>
            <a:cxnSpLocks/>
          </p:cNvCxnSpPr>
          <p:nvPr/>
        </p:nvCxnSpPr>
        <p:spPr>
          <a:xfrm>
            <a:off x="8477570" y="3435439"/>
            <a:ext cx="963874" cy="124285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3376EB1-D804-4844-BEC8-DB1011AF7063}"/>
              </a:ext>
            </a:extLst>
          </p:cNvPr>
          <p:cNvCxnSpPr>
            <a:cxnSpLocks/>
          </p:cNvCxnSpPr>
          <p:nvPr/>
        </p:nvCxnSpPr>
        <p:spPr>
          <a:xfrm>
            <a:off x="8475958" y="3975629"/>
            <a:ext cx="426977" cy="1746633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id="{81236234-5F15-46D1-BD61-0E9AA33ABD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355" t="24086" r="32097" b="63751"/>
          <a:stretch/>
        </p:blipFill>
        <p:spPr>
          <a:xfrm>
            <a:off x="6096617" y="1529336"/>
            <a:ext cx="5419725" cy="733047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E69B5D3D-906E-4BE9-987E-6EB01321B8BF}"/>
              </a:ext>
            </a:extLst>
          </p:cNvPr>
          <p:cNvCxnSpPr>
            <a:cxnSpLocks/>
          </p:cNvCxnSpPr>
          <p:nvPr/>
        </p:nvCxnSpPr>
        <p:spPr>
          <a:xfrm>
            <a:off x="8806479" y="5328664"/>
            <a:ext cx="223221" cy="902420"/>
          </a:xfrm>
          <a:prstGeom prst="line">
            <a:avLst/>
          </a:prstGeom>
          <a:ln w="1905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D8C36A2-5C14-45E3-87CD-656871D5AA13}"/>
              </a:ext>
            </a:extLst>
          </p:cNvPr>
          <p:cNvCxnSpPr>
            <a:cxnSpLocks/>
          </p:cNvCxnSpPr>
          <p:nvPr/>
        </p:nvCxnSpPr>
        <p:spPr>
          <a:xfrm>
            <a:off x="8806479" y="4009551"/>
            <a:ext cx="634965" cy="0"/>
          </a:xfrm>
          <a:prstGeom prst="line">
            <a:avLst/>
          </a:prstGeom>
          <a:ln w="1905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BD41886E-45FB-4AA5-9E6D-7E13F9DBD924}"/>
              </a:ext>
            </a:extLst>
          </p:cNvPr>
          <p:cNvSpPr txBox="1"/>
          <p:nvPr/>
        </p:nvSpPr>
        <p:spPr>
          <a:xfrm>
            <a:off x="9545030" y="4509350"/>
            <a:ext cx="1505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 sigma </a:t>
            </a:r>
          </a:p>
          <a:p>
            <a:r>
              <a:rPr lang="en-GB" dirty="0"/>
              <a:t>fans </a:t>
            </a:r>
            <a:r>
              <a:rPr lang="en-GB" dirty="0">
                <a:solidFill>
                  <a:srgbClr val="1720DD"/>
                </a:solidFill>
              </a:rPr>
              <a:t>1</a:t>
            </a:r>
            <a:r>
              <a:rPr lang="en-GB" dirty="0"/>
              <a:t>, </a:t>
            </a:r>
            <a:r>
              <a:rPr lang="en-GB" dirty="0">
                <a:solidFill>
                  <a:srgbClr val="00B050"/>
                </a:solidFill>
              </a:rPr>
              <a:t>2</a:t>
            </a:r>
            <a:r>
              <a:rPr lang="en-GB" dirty="0"/>
              <a:t>, </a:t>
            </a:r>
            <a:r>
              <a:rPr lang="en-GB" dirty="0">
                <a:solidFill>
                  <a:srgbClr val="FE7F00"/>
                </a:solidFill>
              </a:rPr>
              <a:t>3</a:t>
            </a:r>
          </a:p>
        </p:txBody>
      </p:sp>
      <p:sp>
        <p:nvSpPr>
          <p:cNvPr id="100" name="Star: 5 Points 99">
            <a:extLst>
              <a:ext uri="{FF2B5EF4-FFF2-40B4-BE49-F238E27FC236}">
                <a16:creationId xmlns:a16="http://schemas.microsoft.com/office/drawing/2014/main" id="{37FA227E-2752-41F9-B786-EC12D7309C72}"/>
              </a:ext>
            </a:extLst>
          </p:cNvPr>
          <p:cNvSpPr/>
          <p:nvPr/>
        </p:nvSpPr>
        <p:spPr>
          <a:xfrm>
            <a:off x="8503856" y="2107727"/>
            <a:ext cx="213488" cy="264351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Star: 5 Points 100">
            <a:extLst>
              <a:ext uri="{FF2B5EF4-FFF2-40B4-BE49-F238E27FC236}">
                <a16:creationId xmlns:a16="http://schemas.microsoft.com/office/drawing/2014/main" id="{968C9D1F-887F-4206-B35F-8DE8092BC935}"/>
              </a:ext>
            </a:extLst>
          </p:cNvPr>
          <p:cNvSpPr/>
          <p:nvPr/>
        </p:nvSpPr>
        <p:spPr>
          <a:xfrm>
            <a:off x="8782467" y="1276388"/>
            <a:ext cx="213488" cy="264351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838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1378B6-C3AC-4339-9E8E-7D637BD6B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/>
              <a:t>Study energy deposition from wakefields to the wire, what are the limits?</a:t>
            </a:r>
          </a:p>
          <a:p>
            <a:r>
              <a:rPr lang="en-GB" sz="2200" dirty="0"/>
              <a:t>Field homogeneity for the deflected bunch.</a:t>
            </a:r>
          </a:p>
          <a:p>
            <a:r>
              <a:rPr lang="en-GB" sz="2200" dirty="0"/>
              <a:t>Alignment requirements and alignment method.</a:t>
            </a:r>
          </a:p>
          <a:p>
            <a:r>
              <a:rPr lang="en-GB" sz="2200" dirty="0"/>
              <a:t>Surface coating.</a:t>
            </a:r>
          </a:p>
          <a:p>
            <a:r>
              <a:rPr lang="en-GB" sz="2200" dirty="0"/>
              <a:t>Activation.</a:t>
            </a:r>
          </a:p>
          <a:p>
            <a:r>
              <a:rPr lang="en-GB" sz="2200" dirty="0"/>
              <a:t>Wire material.</a:t>
            </a:r>
          </a:p>
          <a:p>
            <a:r>
              <a:rPr lang="en-GB" sz="2200" dirty="0"/>
              <a:t>Leakage fields.</a:t>
            </a:r>
          </a:p>
          <a:p>
            <a:r>
              <a:rPr lang="en-GB" sz="2200" dirty="0"/>
              <a:t>Vacuum requirements.</a:t>
            </a:r>
          </a:p>
          <a:p>
            <a:endParaRPr lang="en-GB" sz="2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6D9F16-B211-4BB3-9580-F8167F95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CAD6-09C7-432E-910C-6CAD5C81F826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3B88E8-144F-43A5-883B-5E8CB8F29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CB926EC-C278-43B4-A827-DB7BE5089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considerations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5B58C-A9B4-4526-9A88-A0DBFF077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3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A0C33A3-C5C2-461F-ADE0-C0D8E39875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/>
                  <a:t>A preliminary look into magnetic and electrostatic septa options for FCC-</a:t>
                </a:r>
                <a:r>
                  <a:rPr lang="en-GB" sz="2000" dirty="0" err="1"/>
                  <a:t>ee</a:t>
                </a:r>
                <a:r>
                  <a:rPr lang="en-GB" sz="2000" dirty="0"/>
                  <a:t>, with Z-mode optics. N.B technology demands may be higher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sz="2000" dirty="0"/>
                  <a:t> operation. </a:t>
                </a:r>
              </a:p>
              <a:p>
                <a:r>
                  <a:rPr lang="en-GB" sz="2000" dirty="0"/>
                  <a:t>Collating what we need to focus on moving forward. </a:t>
                </a:r>
              </a:p>
              <a:p>
                <a:r>
                  <a:rPr lang="en-GB" sz="2000" dirty="0"/>
                  <a:t>Overview of the key parameters for the septa and their interdependencies.</a:t>
                </a:r>
              </a:p>
              <a:p>
                <a:r>
                  <a:rPr lang="en-GB" sz="2000" dirty="0"/>
                  <a:t>(The septa equations have inherent assumptions and full 3D simulations would be needed.)</a:t>
                </a:r>
              </a:p>
              <a:p>
                <a:r>
                  <a:rPr lang="en-GB" sz="2000" dirty="0"/>
                  <a:t>Next steps:</a:t>
                </a:r>
              </a:p>
              <a:p>
                <a:pPr lvl="1"/>
                <a:r>
                  <a:rPr lang="en-GB" sz="2000" dirty="0"/>
                  <a:t>Study kicker technology, in particular, the multipole kickers. </a:t>
                </a:r>
              </a:p>
              <a:p>
                <a:pPr lvl="1"/>
                <a:r>
                  <a:rPr lang="en-GB" sz="2000" dirty="0"/>
                  <a:t>Understand the tolerances for the kickers/septa.</a:t>
                </a:r>
              </a:p>
              <a:p>
                <a:pPr lvl="1"/>
                <a:r>
                  <a:rPr lang="en-GB" sz="2000" dirty="0"/>
                  <a:t>Z, W, H,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sz="2000" dirty="0"/>
                  <a:t> </a:t>
                </a:r>
              </a:p>
              <a:p>
                <a:pPr lvl="1"/>
                <a:r>
                  <a:rPr lang="en-GB" sz="2000" dirty="0"/>
                  <a:t>Off-energy MKI and CBI injection.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A0C33A3-C5C2-461F-ADE0-C0D8E39875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16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516137-BC98-4509-9A8D-DD4C551DC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2658E-A9D3-46DA-83D9-23A9784E84AA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9CC327-9CD3-4A36-AFDC-DAB2A3007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06EDC6A-0B4C-497A-921A-DA688EDF8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4BEF6-C9CE-456B-ADB4-3713D5A9D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122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143569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006474-50E4-4E6C-A584-9E9078766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/>
              <a:t>Considering different technology options for septa</a:t>
            </a:r>
          </a:p>
          <a:p>
            <a:r>
              <a:rPr lang="en-GB" sz="2600" dirty="0"/>
              <a:t>Key parameters for the septa designs and a discussion of the dependencies.</a:t>
            </a:r>
          </a:p>
          <a:p>
            <a:r>
              <a:rPr lang="en-GB" sz="2600" b="1" dirty="0"/>
              <a:t>Multipole kicker injection</a:t>
            </a:r>
            <a:r>
              <a:rPr lang="en-GB" sz="2600" dirty="0"/>
              <a:t>, on-energy, off-axis, Z-mode optics</a:t>
            </a:r>
          </a:p>
          <a:p>
            <a:r>
              <a:rPr lang="en-GB" sz="2600" b="1" dirty="0"/>
              <a:t>Conventional orbit bump</a:t>
            </a:r>
            <a:r>
              <a:rPr lang="en-GB" sz="2600" dirty="0"/>
              <a:t>, on-energy, off-axis, Z-mode optics</a:t>
            </a:r>
          </a:p>
          <a:p>
            <a:endParaRPr lang="en-GB" sz="2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05D91-86FD-47F2-BDA0-B2F236F63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A16E-3E1E-4DB0-852C-389FA3674722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CB485-3F6D-475D-84E1-4920B4F3A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46EA203-AC6C-4C7B-AB51-49973F222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FD5CB-3569-4BD0-A584-AED251AF7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525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F07CD5F4-794B-4F8F-AF70-E9AA21BD904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96408765"/>
                  </p:ext>
                </p:extLst>
              </p:nvPr>
            </p:nvGraphicFramePr>
            <p:xfrm>
              <a:off x="567267" y="1299272"/>
              <a:ext cx="11447750" cy="5330763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3798256">
                      <a:extLst>
                        <a:ext uri="{9D8B030D-6E8A-4147-A177-3AD203B41FA5}">
                          <a16:colId xmlns:a16="http://schemas.microsoft.com/office/drawing/2014/main" val="1820605666"/>
                        </a:ext>
                      </a:extLst>
                    </a:gridCol>
                    <a:gridCol w="1700980">
                      <a:extLst>
                        <a:ext uri="{9D8B030D-6E8A-4147-A177-3AD203B41FA5}">
                          <a16:colId xmlns:a16="http://schemas.microsoft.com/office/drawing/2014/main" val="1080554052"/>
                        </a:ext>
                      </a:extLst>
                    </a:gridCol>
                    <a:gridCol w="2005781">
                      <a:extLst>
                        <a:ext uri="{9D8B030D-6E8A-4147-A177-3AD203B41FA5}">
                          <a16:colId xmlns:a16="http://schemas.microsoft.com/office/drawing/2014/main" val="2898582977"/>
                        </a:ext>
                      </a:extLst>
                    </a:gridCol>
                    <a:gridCol w="2015613">
                      <a:extLst>
                        <a:ext uri="{9D8B030D-6E8A-4147-A177-3AD203B41FA5}">
                          <a16:colId xmlns:a16="http://schemas.microsoft.com/office/drawing/2014/main" val="1244441230"/>
                        </a:ext>
                      </a:extLst>
                    </a:gridCol>
                    <a:gridCol w="1927120">
                      <a:extLst>
                        <a:ext uri="{9D8B030D-6E8A-4147-A177-3AD203B41FA5}">
                          <a16:colId xmlns:a16="http://schemas.microsoft.com/office/drawing/2014/main" val="2062663891"/>
                        </a:ext>
                      </a:extLst>
                    </a:gridCol>
                  </a:tblGrid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 err="1"/>
                            <a:t>tt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39299497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septum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1981.43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6608811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septum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312.89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25261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septum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0.7314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8274628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septum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0.01769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465509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septum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17.43 2pi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1752959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septum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16.89 2pi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1641762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Horizontal clearance at septum 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14.62 + S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974980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Deflection (</a:t>
                          </a:r>
                          <a:r>
                            <a:rPr lang="en-GB" sz="1600" dirty="0" err="1"/>
                            <a:t>mrad</a:t>
                          </a:r>
                          <a:r>
                            <a:rPr lang="en-GB" sz="16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8981104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8821822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>
                              <a:solidFill>
                                <a:schemeClr val="tx1"/>
                              </a:solidFill>
                            </a:rPr>
                            <a:t>Integrated field Tm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6580029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567725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Repetition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221847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Amplitude tolerance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713771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Timing tolerance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439041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F07CD5F4-794B-4F8F-AF70-E9AA21BD904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596408765"/>
                  </p:ext>
                </p:extLst>
              </p:nvPr>
            </p:nvGraphicFramePr>
            <p:xfrm>
              <a:off x="567267" y="1299272"/>
              <a:ext cx="11447750" cy="5330763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3798256">
                      <a:extLst>
                        <a:ext uri="{9D8B030D-6E8A-4147-A177-3AD203B41FA5}">
                          <a16:colId xmlns:a16="http://schemas.microsoft.com/office/drawing/2014/main" val="1820605666"/>
                        </a:ext>
                      </a:extLst>
                    </a:gridCol>
                    <a:gridCol w="1700980">
                      <a:extLst>
                        <a:ext uri="{9D8B030D-6E8A-4147-A177-3AD203B41FA5}">
                          <a16:colId xmlns:a16="http://schemas.microsoft.com/office/drawing/2014/main" val="1080554052"/>
                        </a:ext>
                      </a:extLst>
                    </a:gridCol>
                    <a:gridCol w="2005781">
                      <a:extLst>
                        <a:ext uri="{9D8B030D-6E8A-4147-A177-3AD203B41FA5}">
                          <a16:colId xmlns:a16="http://schemas.microsoft.com/office/drawing/2014/main" val="2898582977"/>
                        </a:ext>
                      </a:extLst>
                    </a:gridCol>
                    <a:gridCol w="2015613">
                      <a:extLst>
                        <a:ext uri="{9D8B030D-6E8A-4147-A177-3AD203B41FA5}">
                          <a16:colId xmlns:a16="http://schemas.microsoft.com/office/drawing/2014/main" val="1244441230"/>
                        </a:ext>
                      </a:extLst>
                    </a:gridCol>
                    <a:gridCol w="1927120">
                      <a:extLst>
                        <a:ext uri="{9D8B030D-6E8A-4147-A177-3AD203B41FA5}">
                          <a16:colId xmlns:a16="http://schemas.microsoft.com/office/drawing/2014/main" val="2062663891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 err="1"/>
                            <a:t>tt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3929949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05455" r="-201926" b="-141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1981.43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6608811"/>
                      </a:ext>
                    </a:extLst>
                  </a:tr>
                  <a:tr h="3545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94828" r="-201926" b="-12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312.89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2526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10909" r="-201926" b="-120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0.7314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8274628"/>
                      </a:ext>
                    </a:extLst>
                  </a:tr>
                  <a:tr h="3545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89655" r="-201926" b="-10465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0.01769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46550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507143" r="-201926" b="-9839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17.43 2pi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1752959"/>
                      </a:ext>
                    </a:extLst>
                  </a:tr>
                  <a:tr h="3545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586207" r="-201926" b="-8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16.89 2pi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1641762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418947" r="-201926" b="-4189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14.62 + S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97498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Deflection (</a:t>
                          </a:r>
                          <a:r>
                            <a:rPr lang="en-GB" sz="1600" dirty="0" err="1"/>
                            <a:t>mrad</a:t>
                          </a:r>
                          <a:r>
                            <a:rPr lang="en-GB" sz="16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89811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882182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>
                              <a:solidFill>
                                <a:schemeClr val="tx1"/>
                              </a:solidFill>
                            </a:rPr>
                            <a:t>Integrated field Tm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658002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56772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Repetition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22184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Amplitude tolerance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71377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Timing tolerance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43904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2C671-F11B-4EF6-9435-33F8D8364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E79EA-0F7B-4AD3-9642-3476F86C3E5C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ADE89-39BF-448F-B0EA-F6ABF70A7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768AB9-E190-47FA-93F1-D08C82248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 on-momentum add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69F9E-424F-4066-965D-C1822648A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4204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F07CD5F4-794B-4F8F-AF70-E9AA21BD904C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694267" y="1521438"/>
              <a:ext cx="10515600" cy="4732402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1820605666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08055405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898582977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24444123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62663891"/>
                        </a:ext>
                      </a:extLst>
                    </a:gridCol>
                  </a:tblGrid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 err="1"/>
                            <a:t>tt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39299497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MKI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1981.43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6608811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MKI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312.89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25261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MKI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0.7314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8274628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at MKI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0.01769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465509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Vertical clearance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17.43 2pi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1842605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Horizontal clearance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16.89 2pi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974980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Deflection (</a:t>
                          </a:r>
                          <a:r>
                            <a:rPr lang="en-GB" sz="1600" dirty="0" err="1"/>
                            <a:t>mrad</a:t>
                          </a:r>
                          <a:r>
                            <a:rPr lang="en-GB" sz="16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8981104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8821822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Integrated field Tm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6580029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567725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Repetition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221847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Amplitude tolerance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713771"/>
                      </a:ext>
                    </a:extLst>
                  </a:tr>
                  <a:tr h="329174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Timing tolerance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439041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F07CD5F4-794B-4F8F-AF70-E9AA21BD904C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694267" y="1521438"/>
              <a:ext cx="10515600" cy="4732402"/>
            </p:xfrm>
            <a:graphic>
              <a:graphicData uri="http://schemas.openxmlformats.org/drawingml/2006/table">
                <a:tbl>
                  <a:tblPr firstRow="1" bandRow="1">
                    <a:tableStyleId>{85BE263C-DBD7-4A20-BB59-AAB30ACAA65A}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1820605666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08055405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898582977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124444123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62663891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 err="1"/>
                            <a:t>tt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3929949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03636" r="-400870" b="-123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1981.43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6608811"/>
                      </a:ext>
                    </a:extLst>
                  </a:tr>
                  <a:tr h="3545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193103" r="-400870" b="-107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312.89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3862526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09091" r="-400870" b="-103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0.7314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8274628"/>
                      </a:ext>
                    </a:extLst>
                  </a:tr>
                  <a:tr h="35452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381356" r="-400870" b="-8610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0.01769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246550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Vertical clearance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17.43 2pi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18426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Horizontal clearance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16.89 2pi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97498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Deflection (</a:t>
                          </a:r>
                          <a:r>
                            <a:rPr lang="en-GB" sz="1600" dirty="0" err="1"/>
                            <a:t>mrad</a:t>
                          </a:r>
                          <a:r>
                            <a:rPr lang="en-GB" sz="16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89811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3882182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Integrated field Tm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9658002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Pulse duration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2156772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Repetition rate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22184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Amplitude tolerance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571377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GB" sz="1600" dirty="0"/>
                            <a:t>Timing tolerance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43904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2C671-F11B-4EF6-9435-33F8D8364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66EB-EE89-4E3D-8023-72461DD6B9BA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ADE89-39BF-448F-B0EA-F6ABF70A7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768AB9-E190-47FA-93F1-D08C82248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 off-momentum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69F9E-424F-4066-965D-C1822648A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876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MKI - off energy</a:t>
            </a:r>
          </a:p>
        </p:txBody>
      </p:sp>
    </p:spTree>
    <p:extLst>
      <p:ext uri="{BB962C8B-B14F-4D97-AF65-F5344CB8AC3E}">
        <p14:creationId xmlns:p14="http://schemas.microsoft.com/office/powerpoint/2010/main" val="1137098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9C344D-DF70-4C89-8384-F98BB250B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injection orbit is designed so as to cross the corresponding off-momentum closed orbit at the position of the multipole kicker.</a:t>
            </a:r>
          </a:p>
          <a:p>
            <a:r>
              <a:rPr lang="en-GB" dirty="0"/>
              <a:t>The kick brings the injected bunch onto the off-momentum closed orbit, which then merges into the circulating beam as the momentum offset is damped. </a:t>
            </a:r>
          </a:p>
          <a:p>
            <a:r>
              <a:rPr lang="en-GB" dirty="0"/>
              <a:t>Dispersion at the kicker of 0.3 m to widen off-momentum orbit.</a:t>
            </a:r>
          </a:p>
          <a:p>
            <a:r>
              <a:rPr lang="en-GB" dirty="0"/>
              <a:t>Beam injected into off-momentum closed orbit in dispersive region. Merge as momentum deviation is damped. </a:t>
            </a:r>
          </a:p>
          <a:p>
            <a:r>
              <a:rPr lang="en-GB" dirty="0"/>
              <a:t>2% momentum offset, used dispersion to calculate offset.</a:t>
            </a:r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A0E71-EBEB-487C-80EA-FC75B86BE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266DC-2813-4B59-B8A7-17AAB4A34D95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7B7AE3-B259-4955-8231-8050EED39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C855A3-ED6B-42AA-83EF-50C9C5C4B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 off-energy (still to do)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245FE-EDBC-413B-B9D1-E31EA49A1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756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4A283A6-62AD-4D5D-AFB2-E40E6BA6E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81700" cy="3737777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How many injections per pulse?</a:t>
            </a:r>
          </a:p>
          <a:p>
            <a:r>
              <a:rPr lang="en-GB" dirty="0"/>
              <a:t>Rise time?</a:t>
            </a:r>
          </a:p>
          <a:p>
            <a:r>
              <a:rPr lang="en-GB" dirty="0"/>
              <a:t>Flat-top time?</a:t>
            </a:r>
          </a:p>
          <a:p>
            <a:r>
              <a:rPr lang="en-GB" dirty="0"/>
              <a:t>Impedance</a:t>
            </a:r>
          </a:p>
          <a:p>
            <a:r>
              <a:rPr lang="en-GB" dirty="0"/>
              <a:t>Tolerance?</a:t>
            </a:r>
          </a:p>
          <a:p>
            <a:r>
              <a:rPr lang="en-GB" dirty="0"/>
              <a:t>With the multipole kicker an integrated field of about 0.03 Tm CDR</a:t>
            </a:r>
          </a:p>
          <a:p>
            <a:r>
              <a:rPr lang="en-GB" dirty="0"/>
              <a:t>Multipole kicker alignment tolerance and beam-based alignment methods. </a:t>
            </a:r>
          </a:p>
          <a:p>
            <a:r>
              <a:rPr lang="en-GB" dirty="0"/>
              <a:t>Kicker technology: needs </a:t>
            </a:r>
            <a:r>
              <a:rPr lang="en-GB" dirty="0" err="1"/>
              <a:t>r&amp;d</a:t>
            </a:r>
            <a:endParaRPr lang="en-GB" dirty="0"/>
          </a:p>
          <a:p>
            <a:r>
              <a:rPr lang="en-GB" dirty="0"/>
              <a:t>Injection kicker: 3 us flat top, </a:t>
            </a:r>
          </a:p>
          <a:p>
            <a:r>
              <a:rPr lang="en-GB" dirty="0"/>
              <a:t>Abort kicker pulse 350 us, rise time 50 us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DF347-1CEC-4564-AB42-B1370DD45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0497-7844-49F2-9EC7-98B7CEF7C7E8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22A7F-6EB4-42B9-B59D-905D8C014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E6D843B-E2FA-4C4B-A30B-FFFE5EA05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Pulse magnetic multipole kicker technologies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FA737-73D0-4854-AAFC-042D36E5C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24</a:t>
            </a:fld>
            <a:endParaRPr lang="en-GB" dirty="0"/>
          </a:p>
        </p:txBody>
      </p:sp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CB10B16B-2A91-44D8-8F87-6C2592A95F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22" t="14618" r="25741" b="16027"/>
          <a:stretch/>
        </p:blipFill>
        <p:spPr>
          <a:xfrm>
            <a:off x="6565900" y="2105765"/>
            <a:ext cx="50546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220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MKI : on energy : off-axis</a:t>
            </a:r>
          </a:p>
        </p:txBody>
      </p:sp>
    </p:spTree>
    <p:extLst>
      <p:ext uri="{BB962C8B-B14F-4D97-AF65-F5344CB8AC3E}">
        <p14:creationId xmlns:p14="http://schemas.microsoft.com/office/powerpoint/2010/main" val="1808687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018194-E823-472D-B878-6ED00F83B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511FD-0E46-4B8C-A281-554481F02678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F9EB0-87D1-48EE-A894-12C10EC40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23E3D23-F327-411F-86E9-8C8B2FFAD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 optics Z-energy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B7175-B7CC-4408-8B45-025B854C0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1CF8CC5B-B882-4A74-BD57-B37C92BD81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650" t="22279" r="22866" b="9327"/>
          <a:stretch/>
        </p:blipFill>
        <p:spPr>
          <a:xfrm>
            <a:off x="1519426" y="1493538"/>
            <a:ext cx="6633974" cy="48628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FB3E01-6136-4395-BC65-7F6BB5AF0C57}"/>
              </a:ext>
            </a:extLst>
          </p:cNvPr>
          <p:cNvSpPr txBox="1"/>
          <p:nvPr/>
        </p:nvSpPr>
        <p:spPr>
          <a:xfrm>
            <a:off x="2630688" y="3105834"/>
            <a:ext cx="165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Compensation kicker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671AD8-728D-41E6-80F9-EB61F28A5153}"/>
              </a:ext>
            </a:extLst>
          </p:cNvPr>
          <p:cNvSpPr txBox="1"/>
          <p:nvPr/>
        </p:nvSpPr>
        <p:spPr>
          <a:xfrm>
            <a:off x="5100850" y="3105833"/>
            <a:ext cx="165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kicker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458DEE-5889-44BB-B229-DA49A1C7283D}"/>
              </a:ext>
            </a:extLst>
          </p:cNvPr>
          <p:cNvSpPr txBox="1"/>
          <p:nvPr/>
        </p:nvSpPr>
        <p:spPr>
          <a:xfrm>
            <a:off x="4010913" y="3105834"/>
            <a:ext cx="165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E9EB1F-637B-400F-A070-AB3E586A24C3}"/>
              </a:ext>
            </a:extLst>
          </p:cNvPr>
          <p:cNvSpPr txBox="1"/>
          <p:nvPr/>
        </p:nvSpPr>
        <p:spPr>
          <a:xfrm>
            <a:off x="8972562" y="3428998"/>
            <a:ext cx="27432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Z-mode optics for the CBI and MKI injection:</a:t>
            </a:r>
          </a:p>
          <a:p>
            <a:r>
              <a:rPr lang="en-GB" dirty="0"/>
              <a:t>FCCee_z_216_nosol_1.seq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53666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53B1930-8B8D-4D56-9A4D-76E1374489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68" t="23149" r="15713" b="14687"/>
          <a:stretch/>
        </p:blipFill>
        <p:spPr>
          <a:xfrm>
            <a:off x="5479632" y="1567279"/>
            <a:ext cx="6261935" cy="48402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1A8D106D-0338-486E-A558-82C8DA158D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43539"/>
                <a:ext cx="4114800" cy="3607952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/>
                  <a:t>Separation at septum must be </a:t>
                </a:r>
                <a14:m>
                  <m:oMath xmlns:m="http://schemas.openxmlformats.org/officeDocument/2006/math">
                    <m:r>
                      <a:rPr lang="en-GB" sz="200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+10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+5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sz="2000" dirty="0"/>
                  <a:t>as the injected beam performs </a:t>
                </a:r>
                <a:r>
                  <a:rPr lang="en-GB" sz="2000" dirty="0" err="1"/>
                  <a:t>betatron</a:t>
                </a:r>
                <a:r>
                  <a:rPr lang="en-GB" sz="2000" dirty="0"/>
                  <a:t> oscillations with magnitude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10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2000" b="0" dirty="0"/>
              </a:p>
              <a:p>
                <a:r>
                  <a:rPr lang="en-GB" sz="2000" dirty="0"/>
                  <a:t>Plot showing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000" dirty="0"/>
                  <a:t> and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000" dirty="0"/>
                  <a:t> (</a:t>
                </a:r>
                <a:r>
                  <a:rPr lang="en-GB" sz="2000" dirty="0">
                    <a:solidFill>
                      <a:srgbClr val="FF0000"/>
                    </a:solidFill>
                  </a:rPr>
                  <a:t>--</a:t>
                </a:r>
                <a:r>
                  <a:rPr lang="en-GB" sz="2000" dirty="0"/>
                  <a:t>) envelopes with 3 mm septum.</a:t>
                </a:r>
              </a:p>
              <a:p>
                <a:r>
                  <a:rPr lang="en-GB" sz="2000" dirty="0"/>
                  <a:t>Here, showing MKI kick strength for injected beam of 29 µrad for 3 mm width septum.</a:t>
                </a:r>
              </a:p>
              <a:p>
                <a:r>
                  <a:rPr lang="en-GB" sz="2000" dirty="0"/>
                  <a:t>Septum deflection of injected beam here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GB" sz="2000" dirty="0"/>
                  <a:t>.</a:t>
                </a:r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1A8D106D-0338-486E-A558-82C8DA158D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43539"/>
                <a:ext cx="4114800" cy="3607952"/>
              </a:xfrm>
              <a:blipFill>
                <a:blip r:embed="rId3"/>
                <a:stretch>
                  <a:fillRect l="-1333" t="-1689" r="-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48666-5B5A-4995-A7DF-AC760CD73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DDE3-1753-4A37-9040-206A44592523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7AF72-3538-471B-AA43-F3A7D56A6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3BAA2DA-C6CC-4913-85C7-06F5BF004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MKI configuration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07596-43C6-440C-BCCA-FC7383BAB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5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8A3260-35D8-410C-8C4C-86C044649318}"/>
              </a:ext>
            </a:extLst>
          </p:cNvPr>
          <p:cNvSpPr txBox="1"/>
          <p:nvPr/>
        </p:nvSpPr>
        <p:spPr>
          <a:xfrm>
            <a:off x="6847982" y="5224780"/>
            <a:ext cx="165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Compensation kicker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B1D0BF-EF68-4FB6-B76D-B8D7A2A89C47}"/>
              </a:ext>
            </a:extLst>
          </p:cNvPr>
          <p:cNvSpPr txBox="1"/>
          <p:nvPr/>
        </p:nvSpPr>
        <p:spPr>
          <a:xfrm>
            <a:off x="9063646" y="5235051"/>
            <a:ext cx="1441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 kicker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D5EC08-C7EE-496C-9829-E1B2E61B519C}"/>
              </a:ext>
            </a:extLst>
          </p:cNvPr>
          <p:cNvSpPr txBox="1"/>
          <p:nvPr/>
        </p:nvSpPr>
        <p:spPr>
          <a:xfrm>
            <a:off x="7955814" y="5235051"/>
            <a:ext cx="165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Septum</a:t>
            </a:r>
          </a:p>
        </p:txBody>
      </p:sp>
    </p:spTree>
    <p:extLst>
      <p:ext uri="{BB962C8B-B14F-4D97-AF65-F5344CB8AC3E}">
        <p14:creationId xmlns:p14="http://schemas.microsoft.com/office/powerpoint/2010/main" val="2874451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55CE06-D7E5-48CD-BD64-B70E3BAD2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940" y="1824037"/>
            <a:ext cx="4665901" cy="4714875"/>
          </a:xfrm>
        </p:spPr>
        <p:txBody>
          <a:bodyPr>
            <a:noAutofit/>
          </a:bodyPr>
          <a:lstStyle/>
          <a:p>
            <a:r>
              <a:rPr lang="en-GB" sz="1800" dirty="0"/>
              <a:t>Premise: if the magnetic field changes inside of a solid conductor, eddy currents will be induced to oppose the magnetic field change. </a:t>
            </a:r>
          </a:p>
          <a:p>
            <a:r>
              <a:rPr lang="en-GB" sz="1800" dirty="0"/>
              <a:t>These septa use eddy currents to shield the leakage field. </a:t>
            </a:r>
          </a:p>
          <a:p>
            <a:r>
              <a:rPr lang="en-GB" sz="1800" dirty="0"/>
              <a:t>Eddy currents induced by pulsing the magnet, their magnitude depend on this frequency.</a:t>
            </a:r>
          </a:p>
          <a:p>
            <a:r>
              <a:rPr lang="en-GB" sz="1800" dirty="0"/>
              <a:t>Leakage fields can be down to 0.01%, requiring additional magnetic shielding (e.g. mu-metal) and a box for the return magnetic field lines. </a:t>
            </a:r>
          </a:p>
          <a:p>
            <a:r>
              <a:rPr lang="en-GB" sz="1800" dirty="0"/>
              <a:t>The coil is often single-turn, to minimize inductance, with the coil around the back leg of the C-shaped yoke </a:t>
            </a:r>
            <a:r>
              <a:rPr lang="en-GB" sz="1800" dirty="0">
                <a:hlinkClick r:id="rId2"/>
              </a:rPr>
              <a:t>[1]</a:t>
            </a:r>
            <a:r>
              <a:rPr lang="en-GB" sz="1800" dirty="0"/>
              <a:t>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9831EC-8A96-42C4-95B9-85FE38A71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4EA44-F8C7-4DCE-8295-AFA574F18B55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DBE500-95AF-40CC-A5DE-124BA366B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0B99B8E-B82F-437C-932F-71BF2241A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Magnetic eddy septa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D8D01-BABC-4443-A328-738E3C034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1F954F-9F21-40DB-B477-4F70DE4891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238" t="25344" r="25119" b="14127"/>
          <a:stretch/>
        </p:blipFill>
        <p:spPr>
          <a:xfrm>
            <a:off x="6511071" y="1962829"/>
            <a:ext cx="4467592" cy="3871914"/>
          </a:xfrm>
          <a:prstGeom prst="rect">
            <a:avLst/>
          </a:prstGeom>
        </p:spPr>
      </p:pic>
      <p:sp>
        <p:nvSpPr>
          <p:cNvPr id="8" name="TextBox 7">
            <a:hlinkClick r:id="rId4"/>
            <a:extLst>
              <a:ext uri="{FF2B5EF4-FFF2-40B4-BE49-F238E27FC236}">
                <a16:creationId xmlns:a16="http://schemas.microsoft.com/office/drawing/2014/main" id="{D2862791-EC70-4097-907D-7DE62C52FB84}"/>
              </a:ext>
            </a:extLst>
          </p:cNvPr>
          <p:cNvSpPr txBox="1"/>
          <p:nvPr/>
        </p:nvSpPr>
        <p:spPr>
          <a:xfrm>
            <a:off x="10624036" y="5765737"/>
            <a:ext cx="1251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[2]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550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3621999-5260-4FBF-87FE-E59A9D0D2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391" t="29975" r="13165" b="30649"/>
          <a:stretch/>
        </p:blipFill>
        <p:spPr>
          <a:xfrm>
            <a:off x="446552" y="1778163"/>
            <a:ext cx="5732905" cy="326514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3F848F-E6EB-433A-BA52-F299152F3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65D3-DB1B-4CC8-9485-43127182431D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CA4475-B82D-4D00-8B7B-D6989CA3D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64C8E8-F215-475B-8A8E-247E5092C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CDR magnetic septum parameters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9933E-0AD5-4E69-9A40-FB1B3E60D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BF21F1-2ADF-467E-9C3C-3B3741B973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229" t="38259" r="20521" b="35185"/>
          <a:stretch/>
        </p:blipFill>
        <p:spPr>
          <a:xfrm>
            <a:off x="6751129" y="2359765"/>
            <a:ext cx="4227534" cy="2806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189172-6993-47A5-9DE0-4C2B6D0699DA}"/>
              </a:ext>
            </a:extLst>
          </p:cNvPr>
          <p:cNvSpPr txBox="1"/>
          <p:nvPr/>
        </p:nvSpPr>
        <p:spPr>
          <a:xfrm>
            <a:off x="10660724" y="4968620"/>
            <a:ext cx="97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[4]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DF327D-490C-4F2E-B9E5-5495FB174C6F}"/>
              </a:ext>
            </a:extLst>
          </p:cNvPr>
          <p:cNvSpPr txBox="1"/>
          <p:nvPr/>
        </p:nvSpPr>
        <p:spPr>
          <a:xfrm>
            <a:off x="7104724" y="1659202"/>
            <a:ext cx="453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9933"/>
                </a:solidFill>
              </a:rPr>
              <a:t>Typical parameters for an eddy septum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4A4FA9-B642-432A-A832-0323A765764C}"/>
              </a:ext>
            </a:extLst>
          </p:cNvPr>
          <p:cNvSpPr txBox="1"/>
          <p:nvPr/>
        </p:nvSpPr>
        <p:spPr>
          <a:xfrm>
            <a:off x="921657" y="1659202"/>
            <a:ext cx="453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9933"/>
                </a:solidFill>
              </a:rPr>
              <a:t>CDR magnetic septum “tentative” parameters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14F594-6013-430E-B053-C5D0C70D3F48}"/>
              </a:ext>
            </a:extLst>
          </p:cNvPr>
          <p:cNvSpPr txBox="1"/>
          <p:nvPr/>
        </p:nvSpPr>
        <p:spPr>
          <a:xfrm>
            <a:off x="5817507" y="4792932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[3]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BFD89E-B155-4F15-B372-D64A58AB7505}"/>
              </a:ext>
            </a:extLst>
          </p:cNvPr>
          <p:cNvSpPr/>
          <p:nvPr/>
        </p:nvSpPr>
        <p:spPr>
          <a:xfrm>
            <a:off x="6863863" y="5378735"/>
            <a:ext cx="411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6"/>
              </a:rPr>
              <a:t>Here</a:t>
            </a:r>
            <a:r>
              <a:rPr lang="en-GB" dirty="0"/>
              <a:t> are some additional information on typical ranges for parameters of magnetic and electrostatic septa.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AAAA7D-2180-470A-92DA-ABBEA453E84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2422" t="47500" r="11172" b="31667"/>
          <a:stretch/>
        </p:blipFill>
        <p:spPr>
          <a:xfrm>
            <a:off x="709319" y="4977598"/>
            <a:ext cx="5108188" cy="11334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010FC0C-804C-481B-9510-B211A3851E75}"/>
              </a:ext>
            </a:extLst>
          </p:cNvPr>
          <p:cNvSpPr txBox="1"/>
          <p:nvPr/>
        </p:nvSpPr>
        <p:spPr>
          <a:xfrm>
            <a:off x="1984131" y="6134156"/>
            <a:ext cx="35564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i="1" dirty="0"/>
              <a:t>Rough </a:t>
            </a:r>
            <a:r>
              <a:rPr lang="en-GB" sz="1500" i="1" dirty="0">
                <a:hlinkClick r:id="rId4"/>
              </a:rPr>
              <a:t>flow </a:t>
            </a:r>
            <a:r>
              <a:rPr lang="en-GB" sz="1500" i="1" dirty="0"/>
              <a:t>of design process</a:t>
            </a:r>
          </a:p>
        </p:txBody>
      </p:sp>
    </p:spTree>
    <p:extLst>
      <p:ext uri="{BB962C8B-B14F-4D97-AF65-F5344CB8AC3E}">
        <p14:creationId xmlns:p14="http://schemas.microsoft.com/office/powerpoint/2010/main" val="296715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C467231-D0FD-4A1C-962F-1AEA7833A3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90588" y="1920875"/>
                <a:ext cx="6296024" cy="4270375"/>
              </a:xfrm>
            </p:spPr>
            <p:txBody>
              <a:bodyPr>
                <a:noAutofit/>
              </a:bodyPr>
              <a:lstStyle/>
              <a:p>
                <a:r>
                  <a:rPr lang="en-GB" sz="2000" dirty="0"/>
                  <a:t>Calculate the magnetic field from the deflecting angle.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rad</m:t>
                        </m:r>
                      </m:e>
                    </m:d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0.2998×</m:t>
                        </m:r>
                        <m:sSub>
                          <m:sSubPr>
                            <m:ctrlP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𝑒𝑓𝑓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sz="22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</m:t>
                            </m:r>
                          </m:e>
                        </m:d>
                      </m:num>
                      <m:den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 sz="22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GeV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2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</m:t>
                                </m:r>
                              </m:den>
                            </m:f>
                          </m:e>
                        </m:d>
                      </m:den>
                    </m:f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2200" dirty="0"/>
              </a:p>
              <a:p>
                <a:pPr lvl="1"/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]≈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num>
                              <m:den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𝑁𝐼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en-GB" sz="2200" b="0" dirty="0"/>
              </a:p>
              <a:p>
                <a:endParaRPr lang="en-GB" sz="2000" b="0" dirty="0"/>
              </a:p>
              <a:p>
                <a:r>
                  <a:rPr lang="en-GB" sz="2000" dirty="0"/>
                  <a:t>If we need </a:t>
                </a:r>
                <a:r>
                  <a:rPr lang="en-GB" sz="2000" dirty="0" err="1"/>
                  <a:t>e.g</a:t>
                </a: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μrad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=0.015/0.061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GB" sz="2000" dirty="0"/>
                  <a:t>;  for 1 m septum at Z/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sz="2000" dirty="0"/>
                  <a:t> beam energy.</a:t>
                </a:r>
              </a:p>
              <a:p>
                <a:r>
                  <a:rPr lang="en-GB" sz="2000" dirty="0"/>
                  <a:t>If we say max. current of 3 kA (as in CDR) then d = 6 cm.</a:t>
                </a:r>
              </a:p>
              <a:p>
                <a:r>
                  <a:rPr lang="en-GB" sz="2000" dirty="0">
                    <a:hlinkClick r:id="rId2"/>
                  </a:rPr>
                  <a:t>Here</a:t>
                </a:r>
                <a:r>
                  <a:rPr lang="en-GB" sz="2000" dirty="0"/>
                  <a:t> there is a good comparison of the parameters of septa and kickers in the CERN complex.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C467231-D0FD-4A1C-962F-1AEA7833A3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0588" y="1920875"/>
                <a:ext cx="6296024" cy="4270375"/>
              </a:xfrm>
              <a:blipFill>
                <a:blip r:embed="rId3"/>
                <a:stretch>
                  <a:fillRect l="-871" t="-14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F3BB11-1BD2-4F9C-9CFB-2C6574E47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DEB5C-3A1C-4380-A5B1-757C206A20E7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652A01-B7FD-4ADF-94AF-FA25B3A1B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20DB1DF-3DFE-4D07-B604-AAB515AEF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field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D4EA6-A83D-4423-8326-DD6046925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8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01C48E6-62D2-4964-83DC-342B142480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238" t="25344" r="25119" b="14127"/>
          <a:stretch/>
        </p:blipFill>
        <p:spPr>
          <a:xfrm>
            <a:off x="7648575" y="2213715"/>
            <a:ext cx="3828317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846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87806E3-9C1A-4FA8-9742-9BD2E4E9EF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23925" y="1854735"/>
                <a:ext cx="10429875" cy="4337050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/>
                  <a:t>The higher the magnetic field change rate is, the thinner the septum need be.</a:t>
                </a:r>
              </a:p>
              <a:p>
                <a:r>
                  <a:rPr lang="en-GB" sz="2000" dirty="0"/>
                  <a:t>Typically powered by half or full sine wave current.</a:t>
                </a:r>
              </a:p>
              <a:p>
                <a:r>
                  <a:rPr lang="en-GB" sz="2000" dirty="0"/>
                  <a:t>Skin depth for eddy currents typically between 10%-20% of the septum width </a:t>
                </a:r>
                <a:r>
                  <a:rPr lang="en-GB" sz="2000" dirty="0">
                    <a:hlinkClick r:id="rId2"/>
                  </a:rPr>
                  <a:t>[5]</a:t>
                </a:r>
                <a:r>
                  <a:rPr lang="en-GB" sz="2000" dirty="0"/>
                  <a:t>,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rad>
                        </m:den>
                      </m:f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r>
                  <a:rPr lang="en-GB" sz="1700" dirty="0"/>
                  <a:t>Where f is the magnetic field frequency [Hz],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GB" sz="17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1700" dirty="0"/>
                  <a:t> are the vacuum [H/m] and relative magnetic permeabilities and </a:t>
                </a:r>
                <a:r>
                  <a:rPr lang="el-GR" sz="1700" dirty="0"/>
                  <a:t>σ</a:t>
                </a:r>
                <a:r>
                  <a:rPr lang="en-GB" sz="1700" dirty="0"/>
                  <a:t> is the material conductivity [S/m] </a:t>
                </a:r>
                <a:r>
                  <a:rPr lang="en-GB" sz="1700" dirty="0">
                    <a:hlinkClick r:id="rId3"/>
                  </a:rPr>
                  <a:t>[6]</a:t>
                </a:r>
                <a:r>
                  <a:rPr lang="en-GB" sz="1700" dirty="0"/>
                  <a:t>.</a:t>
                </a:r>
              </a:p>
              <a:p>
                <a:r>
                  <a:rPr lang="en-GB" sz="2000" dirty="0"/>
                  <a:t>Laminations of core &lt; skin depth in core material, to prevent eddy currents in core. </a:t>
                </a:r>
              </a:p>
              <a:p>
                <a:r>
                  <a:rPr lang="en-GB" sz="2000" b="1" dirty="0">
                    <a:solidFill>
                      <a:srgbClr val="FF9933"/>
                    </a:solidFill>
                  </a:rPr>
                  <a:t>To determine: </a:t>
                </a:r>
                <a:r>
                  <a:rPr lang="en-GB" sz="2000" dirty="0"/>
                  <a:t>desired pulse frequency and duration.</a:t>
                </a:r>
              </a:p>
              <a:p>
                <a:r>
                  <a:rPr lang="en-GB" sz="2000" dirty="0"/>
                  <a:t>E.g. simulations </a:t>
                </a:r>
                <a:r>
                  <a:rPr lang="en-GB" sz="2000" dirty="0">
                    <a:hlinkClick r:id="rId4"/>
                  </a:rPr>
                  <a:t>LINAC4</a:t>
                </a:r>
                <a:r>
                  <a:rPr lang="en-GB" sz="2000" dirty="0"/>
                  <a:t> copper septum blade: 9 kHz; this corresponds to a skin-depth of ~0.7 mm - powered by a slow capacitor discharge power supply.  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87806E3-9C1A-4FA8-9742-9BD2E4E9EF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3925" y="1854735"/>
                <a:ext cx="10429875" cy="4337050"/>
              </a:xfrm>
              <a:blipFill>
                <a:blip r:embed="rId5"/>
                <a:stretch>
                  <a:fillRect l="-526" t="-1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AD402C-2BC5-4C20-BF82-5F3EE71EA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12A5-E081-42A6-8EA4-6A02FB7D6D48}" type="datetime1">
              <a:rPr lang="en-GB" smtClean="0"/>
              <a:t>19/10/2021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13B945-A3D1-437F-A6E1-1A2AFB010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Rebecca Ramjiawan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824546-FB6B-48F7-8781-5E97703F9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Frequency of magnetic field change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DDC5C-80C9-4694-A8D1-7FB5C781B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4E94-4F11-492B-A18A-0701E42B24AA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BE2DBD-D42D-415A-B068-27AE71C69D1F}"/>
              </a:ext>
            </a:extLst>
          </p:cNvPr>
          <p:cNvSpPr txBox="1"/>
          <p:nvPr/>
        </p:nvSpPr>
        <p:spPr>
          <a:xfrm>
            <a:off x="6300074" y="5394497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853847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FONT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BB012C9D1B24489D49F4F0C2CE25A" ma:contentTypeVersion="13" ma:contentTypeDescription="Create a new document." ma:contentTypeScope="" ma:versionID="ca72fbac9c7e48f6232131ed869098d8">
  <xsd:schema xmlns:xsd="http://www.w3.org/2001/XMLSchema" xmlns:xs="http://www.w3.org/2001/XMLSchema" xmlns:p="http://schemas.microsoft.com/office/2006/metadata/properties" xmlns:ns3="b0532637-0502-487b-9754-da6d5bfa02b5" xmlns:ns4="0cecb498-8be2-4858-809e-0b68e7aad605" targetNamespace="http://schemas.microsoft.com/office/2006/metadata/properties" ma:root="true" ma:fieldsID="e7b258b3d41952e1e4d50a6ffe019a8b" ns3:_="" ns4:_="">
    <xsd:import namespace="b0532637-0502-487b-9754-da6d5bfa02b5"/>
    <xsd:import namespace="0cecb498-8be2-4858-809e-0b68e7aad60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532637-0502-487b-9754-da6d5bfa02b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ecb498-8be2-4858-809e-0b68e7aad6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375D3E-DE7E-4077-AA8D-6682FEEE2F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D8B3D5-B6A9-4415-A556-EA014AC3AABD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b0532637-0502-487b-9754-da6d5bfa02b5"/>
    <ds:schemaRef ds:uri="0cecb498-8be2-4858-809e-0b68e7aad60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523F9D4-C983-4A65-A9C4-E9CD69C444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532637-0502-487b-9754-da6d5bfa02b5"/>
    <ds:schemaRef ds:uri="0cecb498-8be2-4858-809e-0b68e7aad6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165222</TotalTime>
  <Words>1631</Words>
  <Application>Microsoft Office PowerPoint</Application>
  <PresentationFormat>Widescreen</PresentationFormat>
  <Paragraphs>266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Century Gothic</vt:lpstr>
      <vt:lpstr>Times New Roman</vt:lpstr>
      <vt:lpstr>Wingdings</vt:lpstr>
      <vt:lpstr>PurpleFONTTheme</vt:lpstr>
      <vt:lpstr>PowerPoint Presentation</vt:lpstr>
      <vt:lpstr>Outline</vt:lpstr>
      <vt:lpstr>MKI : on energy : off-axis</vt:lpstr>
      <vt:lpstr>Injection optics Z-energy</vt:lpstr>
      <vt:lpstr>MKI configuration</vt:lpstr>
      <vt:lpstr> Magnetic eddy septa</vt:lpstr>
      <vt:lpstr>CDR magnetic septum parameters</vt:lpstr>
      <vt:lpstr>Magnetic field</vt:lpstr>
      <vt:lpstr>Frequency of magnetic field change</vt:lpstr>
      <vt:lpstr>Gap width &amp; deflecting field region</vt:lpstr>
      <vt:lpstr>Leakage field</vt:lpstr>
      <vt:lpstr>Additional considerations</vt:lpstr>
      <vt:lpstr>Conventional : on-energy : off-axis</vt:lpstr>
      <vt:lpstr>Conventional bump orbit</vt:lpstr>
      <vt:lpstr>Wire septa, dipole kicker</vt:lpstr>
      <vt:lpstr>Synchrotron radiation</vt:lpstr>
      <vt:lpstr>Additional considerations</vt:lpstr>
      <vt:lpstr>Conclusion</vt:lpstr>
      <vt:lpstr>Extra slides</vt:lpstr>
      <vt:lpstr>MKI on-momentum add</vt:lpstr>
      <vt:lpstr>MKI off-momentum</vt:lpstr>
      <vt:lpstr>MKI - off energy</vt:lpstr>
      <vt:lpstr>MKI off-energy (still to do)</vt:lpstr>
      <vt:lpstr>Pulse magnetic multipole kicker technologies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3076</cp:revision>
  <dcterms:created xsi:type="dcterms:W3CDTF">2019-07-29T06:58:56Z</dcterms:created>
  <dcterms:modified xsi:type="dcterms:W3CDTF">2021-10-19T14:18:04Z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