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mp4" ContentType="video/unknown"/>
  <Default Extension="vml" ContentType="application/vnd.openxmlformats-officedocument.vmlDrawing"/>
  <Default Extension="avi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20.bin" ContentType="application/vnd.openxmlformats-officedocument.oleObject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embeddings/oleObject21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4154" r:id="rId2"/>
    <p:sldMasterId id="2147484167" r:id="rId3"/>
    <p:sldMasterId id="2147484179" r:id="rId4"/>
    <p:sldMasterId id="2147484199" r:id="rId5"/>
    <p:sldMasterId id="2147484216" r:id="rId6"/>
  </p:sldMasterIdLst>
  <p:notesMasterIdLst>
    <p:notesMasterId r:id="rId89"/>
  </p:notesMasterIdLst>
  <p:sldIdLst>
    <p:sldId id="580" r:id="rId7"/>
    <p:sldId id="830" r:id="rId8"/>
    <p:sldId id="812" r:id="rId9"/>
    <p:sldId id="817" r:id="rId10"/>
    <p:sldId id="818" r:id="rId11"/>
    <p:sldId id="819" r:id="rId12"/>
    <p:sldId id="670" r:id="rId13"/>
    <p:sldId id="671" r:id="rId14"/>
    <p:sldId id="672" r:id="rId15"/>
    <p:sldId id="749" r:id="rId16"/>
    <p:sldId id="750" r:id="rId17"/>
    <p:sldId id="751" r:id="rId18"/>
    <p:sldId id="765" r:id="rId19"/>
    <p:sldId id="668" r:id="rId20"/>
    <p:sldId id="703" r:id="rId21"/>
    <p:sldId id="704" r:id="rId22"/>
    <p:sldId id="794" r:id="rId23"/>
    <p:sldId id="790" r:id="rId24"/>
    <p:sldId id="791" r:id="rId25"/>
    <p:sldId id="788" r:id="rId26"/>
    <p:sldId id="784" r:id="rId27"/>
    <p:sldId id="789" r:id="rId28"/>
    <p:sldId id="666" r:id="rId29"/>
    <p:sldId id="658" r:id="rId30"/>
    <p:sldId id="673" r:id="rId31"/>
    <p:sldId id="661" r:id="rId32"/>
    <p:sldId id="755" r:id="rId33"/>
    <p:sldId id="674" r:id="rId34"/>
    <p:sldId id="795" r:id="rId35"/>
    <p:sldId id="825" r:id="rId36"/>
    <p:sldId id="676" r:id="rId37"/>
    <p:sldId id="677" r:id="rId38"/>
    <p:sldId id="678" r:id="rId39"/>
    <p:sldId id="679" r:id="rId40"/>
    <p:sldId id="814" r:id="rId41"/>
    <p:sldId id="786" r:id="rId42"/>
    <p:sldId id="691" r:id="rId43"/>
    <p:sldId id="680" r:id="rId44"/>
    <p:sldId id="659" r:id="rId45"/>
    <p:sldId id="667" r:id="rId46"/>
    <p:sldId id="649" r:id="rId47"/>
    <p:sldId id="650" r:id="rId48"/>
    <p:sldId id="683" r:id="rId49"/>
    <p:sldId id="822" r:id="rId50"/>
    <p:sldId id="823" r:id="rId51"/>
    <p:sldId id="824" r:id="rId52"/>
    <p:sldId id="700" r:id="rId53"/>
    <p:sldId id="698" r:id="rId54"/>
    <p:sldId id="684" r:id="rId55"/>
    <p:sldId id="752" r:id="rId56"/>
    <p:sldId id="753" r:id="rId57"/>
    <p:sldId id="754" r:id="rId58"/>
    <p:sldId id="744" r:id="rId59"/>
    <p:sldId id="688" r:id="rId60"/>
    <p:sldId id="699" r:id="rId61"/>
    <p:sldId id="692" r:id="rId62"/>
    <p:sldId id="693" r:id="rId63"/>
    <p:sldId id="694" r:id="rId64"/>
    <p:sldId id="701" r:id="rId65"/>
    <p:sldId id="689" r:id="rId66"/>
    <p:sldId id="716" r:id="rId67"/>
    <p:sldId id="717" r:id="rId68"/>
    <p:sldId id="718" r:id="rId69"/>
    <p:sldId id="686" r:id="rId70"/>
    <p:sldId id="687" r:id="rId71"/>
    <p:sldId id="726" r:id="rId72"/>
    <p:sldId id="725" r:id="rId73"/>
    <p:sldId id="727" r:id="rId74"/>
    <p:sldId id="708" r:id="rId75"/>
    <p:sldId id="715" r:id="rId76"/>
    <p:sldId id="719" r:id="rId77"/>
    <p:sldId id="720" r:id="rId78"/>
    <p:sldId id="709" r:id="rId79"/>
    <p:sldId id="710" r:id="rId80"/>
    <p:sldId id="711" r:id="rId81"/>
    <p:sldId id="712" r:id="rId82"/>
    <p:sldId id="714" r:id="rId83"/>
    <p:sldId id="706" r:id="rId84"/>
    <p:sldId id="707" r:id="rId85"/>
    <p:sldId id="828" r:id="rId86"/>
    <p:sldId id="829" r:id="rId87"/>
    <p:sldId id="827" r:id="rId88"/>
  </p:sldIdLst>
  <p:sldSz cx="9144000" cy="6858000" type="screen4x3"/>
  <p:notesSz cx="6727825" cy="98599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D9EDEF"/>
    <a:srgbClr val="FF3399"/>
    <a:srgbClr val="009900"/>
    <a:srgbClr val="F76841"/>
    <a:srgbClr val="3399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4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90" Type="http://schemas.openxmlformats.org/officeDocument/2006/relationships/printerSettings" Target="printerSettings/printerSettings1.bin"/><Relationship Id="rId91" Type="http://schemas.openxmlformats.org/officeDocument/2006/relationships/presProps" Target="presProps.xml"/><Relationship Id="rId92" Type="http://schemas.openxmlformats.org/officeDocument/2006/relationships/viewProps" Target="viewProps.xml"/><Relationship Id="rId93" Type="http://schemas.openxmlformats.org/officeDocument/2006/relationships/theme" Target="theme/theme1.xml"/><Relationship Id="rId94" Type="http://schemas.openxmlformats.org/officeDocument/2006/relationships/tableStyles" Target="tableStyles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4" Type="http://schemas.openxmlformats.org/officeDocument/2006/relationships/image" Target="../media/image51.wmf"/><Relationship Id="rId5" Type="http://schemas.openxmlformats.org/officeDocument/2006/relationships/image" Target="../media/image52.wmf"/><Relationship Id="rId6" Type="http://schemas.openxmlformats.org/officeDocument/2006/relationships/image" Target="../media/image53.wmf"/><Relationship Id="rId7" Type="http://schemas.openxmlformats.org/officeDocument/2006/relationships/image" Target="../media/image54.wmf"/><Relationship Id="rId1" Type="http://schemas.openxmlformats.org/officeDocument/2006/relationships/image" Target="../media/image48.png"/><Relationship Id="rId2" Type="http://schemas.openxmlformats.org/officeDocument/2006/relationships/image" Target="../media/image4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Relationship Id="rId2" Type="http://schemas.openxmlformats.org/officeDocument/2006/relationships/image" Target="../media/image5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4" Type="http://schemas.openxmlformats.org/officeDocument/2006/relationships/image" Target="../media/image67.wmf"/><Relationship Id="rId5" Type="http://schemas.openxmlformats.org/officeDocument/2006/relationships/image" Target="../media/image68.wmf"/><Relationship Id="rId6" Type="http://schemas.openxmlformats.org/officeDocument/2006/relationships/image" Target="../media/image69.wmf"/><Relationship Id="rId1" Type="http://schemas.openxmlformats.org/officeDocument/2006/relationships/image" Target="../media/image64.wmf"/><Relationship Id="rId2" Type="http://schemas.openxmlformats.org/officeDocument/2006/relationships/image" Target="../media/image6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1588" y="0"/>
            <a:ext cx="29146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29187" cy="36972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3125"/>
            <a:ext cx="5381625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4663"/>
            <a:ext cx="29146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1588" y="9364663"/>
            <a:ext cx="29146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0C69399-446A-CA42-929E-44568B6995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30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271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3619EAA-205D-D340-A6D6-FD269474DEAB}" type="slidenum">
              <a:rPr lang="en-US" sz="1200" b="0">
                <a:solidFill>
                  <a:prstClr val="black"/>
                </a:solidFill>
              </a:rPr>
              <a:pPr/>
              <a:t>13</a:t>
            </a:fld>
            <a:endParaRPr lang="en-US" sz="1200" b="0">
              <a:solidFill>
                <a:prstClr val="black"/>
              </a:solidFill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75" y="739775"/>
            <a:ext cx="4927600" cy="3697288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451" y="4685172"/>
            <a:ext cx="4932924" cy="443529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2939" tIns="46471" rIns="92939" bIns="46471"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39BD5C5-828C-AE49-A03D-0404F1C408ED}" type="slidenum">
              <a:rPr lang="en-US" sz="1200" b="0"/>
              <a:pPr eaLnBrk="1" hangingPunct="1"/>
              <a:t>76</a:t>
            </a:fld>
            <a:endParaRPr lang="en-US" sz="1200" b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de-DE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9C5DB50-30F7-284F-87D2-03DBD3C449D8}" type="slidenum">
              <a:rPr lang="en-US" sz="1200" b="0"/>
              <a:pPr eaLnBrk="1" hangingPunct="1"/>
              <a:t>77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"/>
          <p:cNvSpPr txBox="1">
            <a:spLocks noGrp="1" noChangeArrowheads="1"/>
          </p:cNvSpPr>
          <p:nvPr/>
        </p:nvSpPr>
        <p:spPr bwMode="auto">
          <a:xfrm>
            <a:off x="3809320" y="9385795"/>
            <a:ext cx="2918506" cy="463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546" tIns="0" rIns="18546" bIns="0" anchor="b"/>
          <a:lstStyle>
            <a:lvl1pPr defTabSz="8905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8905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68E64B27-C168-C542-8837-1DAC58FF9F24}" type="slidenum">
              <a:rPr lang="en-US" sz="1000" i="1">
                <a:solidFill>
                  <a:prstClr val="black"/>
                </a:solidFill>
              </a:rPr>
              <a:pPr algn="r"/>
              <a:t>54</a:t>
            </a:fld>
            <a:endParaRPr lang="en-US" sz="1000" i="1">
              <a:solidFill>
                <a:prstClr val="black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1FAE3F4-47FB-BD40-81CE-5A8F1D800A91}" type="slidenum">
              <a:rPr lang="en-US" sz="1200" b="0">
                <a:solidFill>
                  <a:prstClr val="black"/>
                </a:solidFill>
              </a:rPr>
              <a:pPr eaLnBrk="1" hangingPunct="1"/>
              <a:t>60</a:t>
            </a:fld>
            <a:endParaRPr lang="en-US" sz="1200" b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5"/>
          <p:cNvSpPr txBox="1">
            <a:spLocks noGrp="1" noChangeArrowheads="1"/>
          </p:cNvSpPr>
          <p:nvPr/>
        </p:nvSpPr>
        <p:spPr bwMode="auto">
          <a:xfrm>
            <a:off x="3809320" y="9385795"/>
            <a:ext cx="2918506" cy="463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546" tIns="0" rIns="18546" bIns="0" anchor="b"/>
          <a:lstStyle>
            <a:lvl1pPr defTabSz="8905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8905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D8B68DE3-96EC-5443-B41E-C1DA0E2E3C35}" type="slidenum">
              <a:rPr lang="en-US" sz="1000" i="1">
                <a:solidFill>
                  <a:prstClr val="black"/>
                </a:solidFill>
              </a:rPr>
              <a:pPr algn="r"/>
              <a:t>61</a:t>
            </a:fld>
            <a:endParaRPr lang="en-US" sz="1000" i="1">
              <a:solidFill>
                <a:prstClr val="black"/>
              </a:solidFill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9775"/>
            <a:ext cx="4929188" cy="3698875"/>
          </a:xfrm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226" y="4685195"/>
            <a:ext cx="5385375" cy="443527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5"/>
          <p:cNvSpPr txBox="1">
            <a:spLocks noGrp="1" noChangeArrowheads="1"/>
          </p:cNvSpPr>
          <p:nvPr/>
        </p:nvSpPr>
        <p:spPr bwMode="auto">
          <a:xfrm>
            <a:off x="3809320" y="9385795"/>
            <a:ext cx="2918506" cy="463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546" tIns="0" rIns="18546" bIns="0" anchor="b"/>
          <a:lstStyle>
            <a:lvl1pPr defTabSz="8905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8905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C7249D9F-2741-9A41-91DC-745EBF1942E3}" type="slidenum">
              <a:rPr lang="en-US" sz="1000" i="1">
                <a:solidFill>
                  <a:prstClr val="black"/>
                </a:solidFill>
              </a:rPr>
              <a:pPr algn="r"/>
              <a:t>63</a:t>
            </a:fld>
            <a:endParaRPr lang="en-US" sz="1000" i="1">
              <a:solidFill>
                <a:prstClr val="black"/>
              </a:solidFill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0113" y="739775"/>
            <a:ext cx="4927600" cy="36972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2783" y="4684118"/>
            <a:ext cx="5382260" cy="44366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0113" y="739775"/>
            <a:ext cx="4927600" cy="36972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3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2783" y="4684118"/>
            <a:ext cx="5382260" cy="44366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2C9F0CA-AA70-164A-9D13-06C9F680B10E}" type="slidenum">
              <a:rPr lang="en-US" sz="1200" b="0"/>
              <a:pPr eaLnBrk="1" hangingPunct="1"/>
              <a:t>75</a:t>
            </a:fld>
            <a:endParaRPr lang="en-US" sz="1200" b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de-DE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5.wmf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DCCE7EE-D948-D547-AD1D-613C112200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171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E7141B-22AD-9445-B4DC-E4BE470A0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815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76200"/>
            <a:ext cx="22098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76200"/>
            <a:ext cx="64770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24A57E-9C1F-FA48-A311-00DADFB07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68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914400"/>
            <a:ext cx="8839200" cy="54864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9B08A97-E76A-4B46-99FF-449A78738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39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52400" y="76200"/>
            <a:ext cx="8839200" cy="632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330929-6801-1647-B8A5-55BDBDAD92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940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24.9.09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ATLAS Meeting, Uni Bonn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BFB3BE-9B12-B34C-AC08-E1BBBCCBA59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2162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24.9.09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ATLAS Meeting, Uni Bonn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17AFB-B1CB-3946-9E9A-E7836D8A300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543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24.9.09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ATLAS Meeting, Uni Bonn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63478-6C39-774E-BA19-E81AAAC84A6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778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24.9.09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ATLAS Meeting, Uni Bonn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07CEB9-DDCA-A04F-B3BA-9C296AAF5A9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9418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24.9.09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ATLAS Meeting, Uni Bonn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D22430-B2AE-F44E-A0CB-73FCD46C926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140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24.9.09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ATLAS Meeting, Uni Bonn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63FE7-EEF1-C34E-A2A9-17C8AEAE744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384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2D1724-3937-5C41-B507-603CFB828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7434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24.9.09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ATLAS Meeting, Uni Bonn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4CE05-ACDE-D94F-B491-C8B05CE1B83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1948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24.9.09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ATLAS Meeting, Uni Bonn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8CEFA-AF56-224C-9419-6F7B9DA898A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4151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24.9.09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ATLAS Meeting, Uni Bonn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764FD-17AD-FA4E-8466-AAF898AD028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1068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24.9.09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ATLAS Meeting, Uni Bonn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4CE62-0496-8E4B-98A7-1391558335D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0381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24.9.09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ATLAS Meeting, Uni Bonn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A496F-BD75-1443-9852-EC98E6E75F0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4341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4489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sz="1400" b="1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8077200" y="0"/>
            <a:ext cx="1066800" cy="1066800"/>
          </a:xfrm>
          <a:prstGeom prst="rect">
            <a:avLst/>
          </a:prstGeom>
          <a:solidFill>
            <a:srgbClr val="DDDDDD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400" b="1">
              <a:solidFill>
                <a:srgbClr val="000000"/>
              </a:solidFill>
            </a:endParaRPr>
          </a:p>
        </p:txBody>
      </p:sp>
      <p:pic>
        <p:nvPicPr>
          <p:cNvPr id="6" name="Picture 8" descr="CERN-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coll-project-logo-transp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0"/>
            <a:ext cx="1047750" cy="106045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8677" name="Rectangle 5"/>
          <p:cNvSpPr>
            <a:spLocks noGrp="1" noChangeArrowheads="1"/>
          </p:cNvSpPr>
          <p:nvPr>
            <p:ph type="ctrTitle"/>
          </p:nvPr>
        </p:nvSpPr>
        <p:spPr>
          <a:solidFill>
            <a:srgbClr val="EAEAEA"/>
          </a:solidFill>
        </p:spPr>
        <p:txBody>
          <a:bodyPr/>
          <a:lstStyle>
            <a:lvl1pPr>
              <a:defRPr sz="3600">
                <a:latin typeface="Arial Black" pitchFamily="-107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086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5867400" y="4267200"/>
            <a:ext cx="2971800" cy="1752600"/>
          </a:xfrm>
          <a:solidFill>
            <a:srgbClr val="EAEAEA"/>
          </a:solidFill>
        </p:spPr>
        <p:txBody>
          <a:bodyPr/>
          <a:lstStyle>
            <a:lvl1pPr marL="0" indent="0" algn="ctr">
              <a:buFontTx/>
              <a:buNone/>
              <a:defRPr sz="2400" b="1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R. Assmann, 12JUN09</a:t>
            </a:r>
          </a:p>
        </p:txBody>
      </p:sp>
    </p:spTree>
    <p:extLst>
      <p:ext uri="{BB962C8B-B14F-4D97-AF65-F5344CB8AC3E}">
        <p14:creationId xmlns:p14="http://schemas.microsoft.com/office/powerpoint/2010/main" val="20342147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R. Assmann, 12JUN09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0210CF-3EE5-374B-81F1-8554D401FC6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5501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R. Assmann, 12JUN09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F76B84-6003-0B4C-89A6-7562756ABE9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0523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434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R. Assmann, 12JUN09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DC244D-5875-CA44-A085-D1709095BD2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027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D31F7DF-6EDE-0C4F-9E00-683581B184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394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R. Assmann, 12JUN09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428C68-F6DA-9C4E-89B6-7C881A152F6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8127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R. Assmann, 12JUN09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D60897-B8A2-EF44-A41C-61ADA83E7C7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1067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R. Assmann, 12JUN09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CAF3CA-2415-5B44-8B42-6761E4C094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780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R. Assmann, 12JUN09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75080-C415-C741-9E62-68BDF7D612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4816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R. Assmann, 12JUN09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19C591-FDC9-864B-B868-64BCE14011D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705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R. Assmann, 12JUN09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52F45D-6C65-9D42-BA08-D212008A8B0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3267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22098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770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R. Assmann, 12JUN09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BB1029-8964-6C42-B9CE-80CBDCB580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2470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677988" y="2362200"/>
            <a:ext cx="7466012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Master title style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09800" y="4114800"/>
            <a:ext cx="6400800" cy="1752600"/>
          </a:xfrm>
        </p:spPr>
        <p:txBody>
          <a:bodyPr/>
          <a:lstStyle>
            <a:lvl1pPr marL="0" indent="0" algn="ctr">
              <a:buFont typeface="Monotype Sorts" charset="0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95588" name="Rectangle 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370013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 New Roman" charset="0"/>
              </a:defRPr>
            </a:lvl1pPr>
          </a:lstStyle>
          <a:p>
            <a:r>
              <a:rPr lang="en-US">
                <a:solidFill>
                  <a:srgbClr val="FFFFFF"/>
                </a:solidFill>
                <a:cs typeface="+mn-cs"/>
              </a:rPr>
              <a:t>R. Assmann</a:t>
            </a:r>
          </a:p>
        </p:txBody>
      </p:sp>
      <p:sp>
        <p:nvSpPr>
          <p:cNvPr id="19558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08413" y="6248400"/>
            <a:ext cx="2895600" cy="457200"/>
          </a:xfrm>
        </p:spPr>
        <p:txBody>
          <a:bodyPr wrap="none" lIns="92075" tIns="46038" rIns="92075" bIns="46038" anchor="ctr"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9559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7413" y="6248400"/>
            <a:ext cx="1905000" cy="457200"/>
          </a:xfrm>
        </p:spPr>
        <p:txBody>
          <a:bodyPr wrap="none" lIns="92075" tIns="46038" rIns="92075" bIns="46038" anchor="ctr"/>
          <a:lstStyle>
            <a:lvl1pPr>
              <a:defRPr/>
            </a:lvl1pPr>
          </a:lstStyle>
          <a:p>
            <a:fld id="{265824CB-2B8A-DF45-9B64-74A0144CCAE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195591" name="Picture 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622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2722954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431F59-142B-F148-B905-DEEA77F0BE6E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671484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3164E10-CB24-204D-A63B-9F8A5B6A845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600119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14400"/>
            <a:ext cx="43434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3434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186D81-D502-7D4B-9CDF-8279518E6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8462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478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4478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612700-E657-A84A-A9B6-C6658182943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57418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F3109D-314B-3F46-A226-9BBDCFA36EB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646607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478F00-4BD0-0B41-AB68-8293ACDDF2F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37266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397FB1-D6BB-A743-853B-818C55A3391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856290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AFEF55-41C1-4F40-A557-3585926BF89E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530869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C6367D-33F6-6E49-94BC-8DE11877571E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87320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AD688A-562E-6443-9FFB-FDE829EA95C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602476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52400"/>
            <a:ext cx="21336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2484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8AD8A5-14FD-B849-999F-7CE8ADAB695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142960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Assmann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B3087-CB78-0D45-A92B-EB94AC7FCDA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118358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Assmann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B3087-CB78-0D45-A92B-EB94AC7FCDA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2893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BFE2AC-ED6B-B44E-9067-AD3A4D0F0A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2977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Assmann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B3087-CB78-0D45-A92B-EB94AC7FCDA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95961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Assmann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B3087-CB78-0D45-A92B-EB94AC7FCDA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3413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Assmann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B3087-CB78-0D45-A92B-EB94AC7FCDA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02939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Assmann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B3087-CB78-0D45-A92B-EB94AC7FCDA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38341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Assmann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B3087-CB78-0D45-A92B-EB94AC7FCDA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63153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Assmann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B3087-CB78-0D45-A92B-EB94AC7FCDA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896984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Assmann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B3087-CB78-0D45-A92B-EB94AC7FCDA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327009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Assmann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B3087-CB78-0D45-A92B-EB94AC7FCDA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24962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Assmann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B3087-CB78-0D45-A92B-EB94AC7FCDA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581182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609600" y="1981200"/>
            <a:ext cx="815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400" b="1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67200" y="5943600"/>
            <a:ext cx="4495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Thomas Roser</a:t>
            </a:r>
            <a:br>
              <a:rPr lang="en-US" sz="1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</a:br>
            <a:r>
              <a:rPr lang="en-US" sz="1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RBRC Review</a:t>
            </a:r>
            <a:br>
              <a:rPr lang="en-US" sz="1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</a:br>
            <a:r>
              <a:rPr lang="en-US" sz="1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October 28, 2010</a:t>
            </a: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609600" y="5943600"/>
          <a:ext cx="1943100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037" name="Document" r:id="rId3" imgW="1943640" imgH="723600" progId="Word.Document.8">
                  <p:embed/>
                </p:oleObj>
              </mc:Choice>
              <mc:Fallback>
                <p:oleObj name="Document" r:id="rId3" imgW="1943640" imgH="7236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943600"/>
                        <a:ext cx="1943100" cy="72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209800"/>
            <a:ext cx="8077200" cy="33528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7435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AC7FE6-1D3A-0D48-A54E-36C8FD6E6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8018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5394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49126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132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914400"/>
            <a:ext cx="40132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4039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452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38984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771499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264907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21441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6531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228600"/>
            <a:ext cx="2044700" cy="5695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5981700" cy="5695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579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A0B7AB-A541-BA4A-934D-6010F0F7F7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413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540EC4D-CF7F-734A-9836-7B98921D78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39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A5D7FA-0EA8-E24D-92D5-7FF7B8DECA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48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8.xml"/><Relationship Id="rId12" Type="http://schemas.openxmlformats.org/officeDocument/2006/relationships/theme" Target="../theme/theme5.xml"/><Relationship Id="rId13" Type="http://schemas.openxmlformats.org/officeDocument/2006/relationships/image" Target="../media/image4.jpeg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9.xml"/><Relationship Id="rId12" Type="http://schemas.openxmlformats.org/officeDocument/2006/relationships/theme" Target="../theme/theme6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5.wmf"/><Relationship Id="rId1" Type="http://schemas.openxmlformats.org/officeDocument/2006/relationships/slideLayout" Target="../slideLayouts/slideLayout59.xml"/><Relationship Id="rId2" Type="http://schemas.openxmlformats.org/officeDocument/2006/relationships/slideLayout" Target="../slideLayouts/slideLayout60.xml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7731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975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914400"/>
            <a:ext cx="88392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7325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Maria </a:t>
            </a:r>
            <a:r>
              <a:rPr lang="en-US" err="1"/>
              <a:t>Laach</a:t>
            </a:r>
            <a:r>
              <a:rPr lang="en-US"/>
              <a:t> 2010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37325"/>
            <a:ext cx="21336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848AC5D-3362-4747-9F10-11E91F7A6A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  <p:sldLayoutId id="2147484152" r:id="rId12"/>
    <p:sldLayoutId id="2147484153" r:id="rId1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0090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66FF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rPr lang="en-US"/>
              <a:t>24.9.09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r>
              <a:rPr lang="en-US"/>
              <a:t>ATLAS Meeting, Uni Bonn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EA60BB9-0DB5-0E4A-BCE5-3D4F75E3393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725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62" r:id="rId8"/>
    <p:sldLayoutId id="2147484163" r:id="rId9"/>
    <p:sldLayoutId id="2147484164" r:id="rId10"/>
    <p:sldLayoutId id="2147484165" r:id="rId11"/>
    <p:sldLayoutId id="2147484166" r:id="rId12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650" name="Rectangle 2"/>
          <p:cNvSpPr>
            <a:spLocks noChangeArrowheads="1"/>
          </p:cNvSpPr>
          <p:nvPr userDrawn="1"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307651" name="Rectangle 3"/>
          <p:cNvSpPr>
            <a:spLocks noChangeArrowheads="1"/>
          </p:cNvSpPr>
          <p:nvPr userDrawn="1"/>
        </p:nvSpPr>
        <p:spPr bwMode="auto">
          <a:xfrm>
            <a:off x="8077200" y="0"/>
            <a:ext cx="1066800" cy="1066800"/>
          </a:xfrm>
          <a:prstGeom prst="rect">
            <a:avLst/>
          </a:prstGeom>
          <a:solidFill>
            <a:srgbClr val="DDDDDD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0"/>
            <a:ext cx="7010400" cy="10668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392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0765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0"/>
            </a:lvl1pPr>
          </a:lstStyle>
          <a:p>
            <a:r>
              <a:rPr lang="en-US" sz="1400">
                <a:solidFill>
                  <a:srgbClr val="000000"/>
                </a:solidFill>
              </a:rPr>
              <a:t>R. Assmann, 12JUN09</a:t>
            </a:r>
          </a:p>
        </p:txBody>
      </p:sp>
      <p:sp>
        <p:nvSpPr>
          <p:cNvPr id="130765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b="0"/>
            </a:lvl1pPr>
          </a:lstStyle>
          <a:p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30765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1968E3CA-AE66-A840-865A-026E9F6B761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3" name="Picture 9" descr="CERN-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oll-project-logo-transp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0"/>
            <a:ext cx="1047750" cy="106045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3120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8" r:id="rId1"/>
    <p:sldLayoutId id="2147484169" r:id="rId2"/>
    <p:sldLayoutId id="2147484170" r:id="rId3"/>
    <p:sldLayoutId id="2147484171" r:id="rId4"/>
    <p:sldLayoutId id="2147484172" r:id="rId5"/>
    <p:sldLayoutId id="2147484173" r:id="rId6"/>
    <p:sldLayoutId id="2147484174" r:id="rId7"/>
    <p:sldLayoutId id="2147484175" r:id="rId8"/>
    <p:sldLayoutId id="2147484176" r:id="rId9"/>
    <p:sldLayoutId id="2147484177" r:id="rId10"/>
    <p:sldLayoutId id="2147484178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52400"/>
            <a:ext cx="6629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title style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447800"/>
            <a:ext cx="8534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94564" name="Picture 4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533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945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97650"/>
            <a:ext cx="2895600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 New Roman" charset="0"/>
              </a:defRPr>
            </a:lvl1pPr>
          </a:lstStyle>
          <a:p>
            <a:endParaRPr lang="en-GB">
              <a:solidFill>
                <a:srgbClr val="FFFFFF"/>
              </a:solidFill>
              <a:cs typeface="+mn-cs"/>
            </a:endParaRPr>
          </a:p>
        </p:txBody>
      </p:sp>
      <p:sp>
        <p:nvSpPr>
          <p:cNvPr id="1945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97650"/>
            <a:ext cx="2133600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 New Roman" charset="0"/>
              </a:defRPr>
            </a:lvl1pPr>
          </a:lstStyle>
          <a:p>
            <a:fld id="{AAEB16B3-5E35-9342-9246-E390FA40CD31}" type="slidenum">
              <a:rPr lang="en-GB">
                <a:solidFill>
                  <a:srgbClr val="FFFFFF"/>
                </a:solidFill>
                <a:cs typeface="+mn-cs"/>
              </a:rPr>
              <a:pPr/>
              <a:t>‹#›</a:t>
            </a:fld>
            <a:endParaRPr lang="en-GB">
              <a:solidFill>
                <a:srgbClr val="FFFFFF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753406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180" r:id="rId1"/>
    <p:sldLayoutId id="2147484181" r:id="rId2"/>
    <p:sldLayoutId id="2147484182" r:id="rId3"/>
    <p:sldLayoutId id="2147484183" r:id="rId4"/>
    <p:sldLayoutId id="2147484184" r:id="rId5"/>
    <p:sldLayoutId id="2147484185" r:id="rId6"/>
    <p:sldLayoutId id="2147484186" r:id="rId7"/>
    <p:sldLayoutId id="2147484187" r:id="rId8"/>
    <p:sldLayoutId id="2147484188" r:id="rId9"/>
    <p:sldLayoutId id="2147484189" r:id="rId10"/>
    <p:sldLayoutId id="2147484190" r:id="rId11"/>
  </p:sldLayoutIdLst>
  <p:transition xmlns:p14="http://schemas.microsoft.com/office/powerpoint/2010/main">
    <p:dissolve/>
  </p:transition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charset="0"/>
        <a:buChar char="l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120000"/>
        <a:buChar char="•"/>
        <a:defRPr sz="2000" b="1">
          <a:solidFill>
            <a:schemeClr val="hlink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charset="0"/>
        <a:buChar char="u"/>
        <a:defRPr sz="2000">
          <a:solidFill>
            <a:schemeClr val="hlink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charset="0"/>
        <a:buChar char="u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charset="0"/>
        <a:buChar char="u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charset="0"/>
        <a:buChar char="u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charset="0"/>
        <a:buChar char="u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charset="0"/>
        <a:buChar char="u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charset="0"/>
        <a:buChar char="u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43395"/>
            <a:ext cx="9144000" cy="948270"/>
          </a:xfrm>
          <a:prstGeom prst="rect">
            <a:avLst/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76200"/>
            <a:ext cx="6096000" cy="666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066800"/>
            <a:ext cx="8686800" cy="5289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Assmann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69AB3087-CB78-0D45-A92B-EB94AC7FCDA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1" name="Picture 10" descr="logo-eucard copy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239000" y="0"/>
            <a:ext cx="1905000" cy="90487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6999"/>
            <a:ext cx="9144000" cy="353485"/>
          </a:xfrm>
          <a:prstGeom prst="rect">
            <a:avLst/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2" name="Picture 9" descr="CERN-logo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048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22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blurRad="63500" dist="107763" dir="2700000" algn="ctr" rotWithShape="0">
            <a:srgbClr val="000000">
              <a:alpha val="74998"/>
            </a:srgbClr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153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178800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Line 4"/>
          <p:cNvSpPr>
            <a:spLocks noChangeShapeType="1"/>
          </p:cNvSpPr>
          <p:nvPr/>
        </p:nvSpPr>
        <p:spPr bwMode="auto">
          <a:xfrm>
            <a:off x="457200" y="762000"/>
            <a:ext cx="815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400" b="1">
              <a:solidFill>
                <a:srgbClr val="000000"/>
              </a:solidFill>
              <a:latin typeface="Times New Roman" pitchFamily="-109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57200" y="6291263"/>
          <a:ext cx="1524000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5013" name="Document" r:id="rId14" imgW="1943640" imgH="723600" progId="Word.Document.8">
                  <p:embed/>
                </p:oleObj>
              </mc:Choice>
              <mc:Fallback>
                <p:oleObj name="Document" r:id="rId14" imgW="1943640" imgH="7236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6291263"/>
                        <a:ext cx="1524000" cy="56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66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5E574E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8753475" y="0"/>
            <a:ext cx="390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fld id="{666778F6-B028-684C-9E23-00E93FD00ECE}" type="slidenum">
              <a:rPr lang="en-US" sz="1400" b="0" smtClean="0">
                <a:solidFill>
                  <a:srgbClr val="000000"/>
                </a:solidFill>
              </a:rPr>
              <a:pPr algn="ctr"/>
              <a:t>‹#›</a:t>
            </a:fld>
            <a:endParaRPr lang="en-US" sz="1400" b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28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7" r:id="rId1"/>
    <p:sldLayoutId id="2147484218" r:id="rId2"/>
    <p:sldLayoutId id="2147484219" r:id="rId3"/>
    <p:sldLayoutId id="2147484220" r:id="rId4"/>
    <p:sldLayoutId id="2147484221" r:id="rId5"/>
    <p:sldLayoutId id="2147484222" r:id="rId6"/>
    <p:sldLayoutId id="2147484223" r:id="rId7"/>
    <p:sldLayoutId id="2147484224" r:id="rId8"/>
    <p:sldLayoutId id="2147484225" r:id="rId9"/>
    <p:sldLayoutId id="2147484226" r:id="rId10"/>
    <p:sldLayoutId id="21474842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Times New Roman" pitchFamily="-109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Times New Roman" pitchFamily="-109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Times New Roman" pitchFamily="-109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Times New Roman" pitchFamily="-109" charset="0"/>
          <a:ea typeface="ＭＳ Ｐゴシック" pitchFamily="-65" charset="-128"/>
          <a:cs typeface="ＭＳ Ｐゴシック" pitchFamily="-65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Times New Roman" pitchFamily="-109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Times New Roman" pitchFamily="-109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Times New Roman" pitchFamily="-109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Times New Roman" pitchFamily="-10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Monotype Sorts" charset="0"/>
        <a:defRPr kumimoji="1" sz="2000">
          <a:solidFill>
            <a:srgbClr val="0000CC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447675" indent="-2238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Monotype Sorts" charset="0"/>
        <a:buChar char="l"/>
        <a:defRPr kumimoji="1" sz="2000">
          <a:solidFill>
            <a:srgbClr val="0000CC"/>
          </a:solidFill>
          <a:latin typeface="+mn-lt"/>
          <a:ea typeface="ＭＳ Ｐゴシック" pitchFamily="-109" charset="-128"/>
        </a:defRPr>
      </a:lvl2pPr>
      <a:lvl3pPr marL="914400" indent="-2238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Monotype Sorts" charset="0"/>
        <a:buChar char="n"/>
        <a:defRPr kumimoji="1" sz="2000">
          <a:solidFill>
            <a:schemeClr val="tx1"/>
          </a:solidFill>
          <a:latin typeface="+mn-lt"/>
          <a:ea typeface="ＭＳ Ｐゴシック" pitchFamily="-109" charset="-128"/>
        </a:defRPr>
      </a:lvl3pPr>
      <a:lvl4pPr marL="1363663" indent="-2238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Monotype Sorts" charset="0"/>
        <a:buChar char="m"/>
        <a:defRPr kumimoji="1" sz="2000">
          <a:solidFill>
            <a:schemeClr val="tx1"/>
          </a:solidFill>
          <a:latin typeface="+mn-lt"/>
          <a:ea typeface="ＭＳ Ｐゴシック" pitchFamily="-109" charset="-128"/>
        </a:defRPr>
      </a:lvl4pPr>
      <a:lvl5pPr marL="1828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Monotype Sorts" charset="0"/>
        <a:buChar char="u"/>
        <a:defRPr kumimoji="1" sz="2000">
          <a:solidFill>
            <a:schemeClr val="tx1"/>
          </a:solidFill>
          <a:latin typeface="+mn-lt"/>
          <a:ea typeface="ＭＳ Ｐゴシック" pitchFamily="-109" charset="-128"/>
        </a:defRPr>
      </a:lvl5pPr>
      <a:lvl6pPr marL="2286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Monotype Sorts" pitchFamily="-109" charset="2"/>
        <a:buChar char="u"/>
        <a:defRPr kumimoji="1"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743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Monotype Sorts" pitchFamily="-109" charset="2"/>
        <a:buChar char="u"/>
        <a:defRPr kumimoji="1"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200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Monotype Sorts" pitchFamily="-109" charset="2"/>
        <a:buChar char="u"/>
        <a:defRPr kumimoji="1"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657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Monotype Sorts" pitchFamily="-109" charset="2"/>
        <a:buChar char="u"/>
        <a:defRPr kumimoji="1"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49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E:%5CCollimation%20Picture%20Gallery%5CIMG_3385.JPG" TargetMode="External"/><Relationship Id="rId3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28.wmf"/><Relationship Id="rId5" Type="http://schemas.openxmlformats.org/officeDocument/2006/relationships/image" Target="../media/image29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6" Type="http://schemas.openxmlformats.org/officeDocument/2006/relationships/image" Target="../media/image34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emf"/><Relationship Id="rId3" Type="http://schemas.openxmlformats.org/officeDocument/2006/relationships/image" Target="../media/image36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emf"/><Relationship Id="rId3" Type="http://schemas.openxmlformats.org/officeDocument/2006/relationships/image" Target="../media/image38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1.doc"/><Relationship Id="rId4" Type="http://schemas.openxmlformats.org/officeDocument/2006/relationships/image" Target="../media/image40.wmf"/><Relationship Id="rId5" Type="http://schemas.openxmlformats.org/officeDocument/2006/relationships/image" Target="../media/image41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emf"/><Relationship Id="rId3" Type="http://schemas.openxmlformats.org/officeDocument/2006/relationships/image" Target="../media/image4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Relationship Id="rId3" Type="http://schemas.openxmlformats.org/officeDocument/2006/relationships/image" Target="../media/image45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oleObject" Target="../embeddings/oleObject4.bin"/><Relationship Id="rId5" Type="http://schemas.openxmlformats.org/officeDocument/2006/relationships/image" Target="../media/image46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9.bin"/><Relationship Id="rId12" Type="http://schemas.openxmlformats.org/officeDocument/2006/relationships/image" Target="../media/image52.wmf"/><Relationship Id="rId13" Type="http://schemas.openxmlformats.org/officeDocument/2006/relationships/oleObject" Target="../embeddings/oleObject10.bin"/><Relationship Id="rId14" Type="http://schemas.openxmlformats.org/officeDocument/2006/relationships/image" Target="../media/image53.wmf"/><Relationship Id="rId15" Type="http://schemas.openxmlformats.org/officeDocument/2006/relationships/oleObject" Target="../embeddings/oleObject11.bin"/><Relationship Id="rId16" Type="http://schemas.openxmlformats.org/officeDocument/2006/relationships/image" Target="../media/image54.wmf"/><Relationship Id="rId17" Type="http://schemas.openxmlformats.org/officeDocument/2006/relationships/image" Target="../media/image44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5.bin"/><Relationship Id="rId4" Type="http://schemas.openxmlformats.org/officeDocument/2006/relationships/image" Target="../media/image48.png"/><Relationship Id="rId5" Type="http://schemas.openxmlformats.org/officeDocument/2006/relationships/oleObject" Target="../embeddings/oleObject6.bin"/><Relationship Id="rId6" Type="http://schemas.openxmlformats.org/officeDocument/2006/relationships/image" Target="../media/image49.wmf"/><Relationship Id="rId7" Type="http://schemas.openxmlformats.org/officeDocument/2006/relationships/oleObject" Target="../embeddings/oleObject7.bin"/><Relationship Id="rId8" Type="http://schemas.openxmlformats.org/officeDocument/2006/relationships/image" Target="../media/image50.wmf"/><Relationship Id="rId9" Type="http://schemas.openxmlformats.org/officeDocument/2006/relationships/oleObject" Target="../embeddings/oleObject8.bin"/><Relationship Id="rId10" Type="http://schemas.openxmlformats.org/officeDocument/2006/relationships/image" Target="../media/image51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video" Target="../media/media1.avi"/><Relationship Id="rId4" Type="http://schemas.openxmlformats.org/officeDocument/2006/relationships/slideLayout" Target="../slideLayouts/slideLayout7.xml"/><Relationship Id="rId5" Type="http://schemas.openxmlformats.org/officeDocument/2006/relationships/oleObject" Target="../embeddings/oleObject12.bin"/><Relationship Id="rId6" Type="http://schemas.openxmlformats.org/officeDocument/2006/relationships/image" Target="../media/image55.wmf"/><Relationship Id="rId7" Type="http://schemas.openxmlformats.org/officeDocument/2006/relationships/oleObject" Target="../embeddings/oleObject13.bin"/><Relationship Id="rId8" Type="http://schemas.openxmlformats.org/officeDocument/2006/relationships/image" Target="../media/image56.wmf"/><Relationship Id="rId9" Type="http://schemas.openxmlformats.org/officeDocument/2006/relationships/image" Target="../media/image57.png"/><Relationship Id="rId1" Type="http://schemas.openxmlformats.org/officeDocument/2006/relationships/vmlDrawing" Target="../drawings/vmlDrawing7.vml"/><Relationship Id="rId2" Type="http://schemas.microsoft.com/office/2007/relationships/media" Target="../media/media1.avi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4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wmf"/></Relationships>
</file>

<file path=ppt/slides/_rels/slide4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7.wmf"/><Relationship Id="rId12" Type="http://schemas.openxmlformats.org/officeDocument/2006/relationships/oleObject" Target="../embeddings/oleObject18.bin"/><Relationship Id="rId13" Type="http://schemas.openxmlformats.org/officeDocument/2006/relationships/image" Target="../media/image68.wmf"/><Relationship Id="rId14" Type="http://schemas.openxmlformats.org/officeDocument/2006/relationships/oleObject" Target="../embeddings/oleObject19.bin"/><Relationship Id="rId15" Type="http://schemas.openxmlformats.org/officeDocument/2006/relationships/image" Target="../media/image69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14.bin"/><Relationship Id="rId4" Type="http://schemas.openxmlformats.org/officeDocument/2006/relationships/image" Target="../media/image64.wmf"/><Relationship Id="rId5" Type="http://schemas.openxmlformats.org/officeDocument/2006/relationships/oleObject" Target="../embeddings/oleObject15.bin"/><Relationship Id="rId6" Type="http://schemas.openxmlformats.org/officeDocument/2006/relationships/image" Target="../media/image65.wmf"/><Relationship Id="rId7" Type="http://schemas.openxmlformats.org/officeDocument/2006/relationships/image" Target="../media/image70.jpeg"/><Relationship Id="rId8" Type="http://schemas.openxmlformats.org/officeDocument/2006/relationships/oleObject" Target="../embeddings/oleObject16.bin"/><Relationship Id="rId9" Type="http://schemas.openxmlformats.org/officeDocument/2006/relationships/image" Target="../media/image66.wmf"/><Relationship Id="rId10" Type="http://schemas.openxmlformats.org/officeDocument/2006/relationships/oleObject" Target="../embeddings/oleObject17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71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2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4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5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76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77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77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77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20.bin"/><Relationship Id="rId5" Type="http://schemas.openxmlformats.org/officeDocument/2006/relationships/image" Target="../media/image81.emf"/><Relationship Id="rId6" Type="http://schemas.openxmlformats.org/officeDocument/2006/relationships/image" Target="../media/image1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0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4" Type="http://schemas.openxmlformats.org/officeDocument/2006/relationships/image" Target="../media/image83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image" Target="../media/image84.png"/><Relationship Id="rId5" Type="http://schemas.openxmlformats.org/officeDocument/2006/relationships/image" Target="../media/image85.png"/><Relationship Id="rId6" Type="http://schemas.openxmlformats.org/officeDocument/2006/relationships/image" Target="../media/image1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0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4" Type="http://schemas.openxmlformats.org/officeDocument/2006/relationships/image" Target="../media/image88.jpeg"/><Relationship Id="rId5" Type="http://schemas.openxmlformats.org/officeDocument/2006/relationships/oleObject" Target="../embeddings/oleObject21.bin"/><Relationship Id="rId6" Type="http://schemas.openxmlformats.org/officeDocument/2006/relationships/image" Target="../media/image86.w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9.jpeg"/><Relationship Id="rId3" Type="http://schemas.openxmlformats.org/officeDocument/2006/relationships/image" Target="../media/image90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4" Type="http://schemas.openxmlformats.org/officeDocument/2006/relationships/image" Target="../media/image9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3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4.jpe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6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4" Type="http://schemas.openxmlformats.org/officeDocument/2006/relationships/image" Target="../media/image10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9.jpeg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media" Target="file://localhost/Users/ralphassmann/Desktop/EUCARD/2010-plasma-school/future-accelerators/beamOnTed_4x72.wav" TargetMode="External"/><Relationship Id="rId4" Type="http://schemas.openxmlformats.org/officeDocument/2006/relationships/audio" Target="file://localhost/Users/ralphassmann/Desktop/EUCARD/2010-plasma-school/future-accelerators/beamOnTed_4x72.wav" TargetMode="External"/><Relationship Id="rId5" Type="http://schemas.openxmlformats.org/officeDocument/2006/relationships/slideLayout" Target="../slideLayouts/slideLayout6.xml"/><Relationship Id="rId6" Type="http://schemas.openxmlformats.org/officeDocument/2006/relationships/image" Target="../media/image102.png"/><Relationship Id="rId1" Type="http://schemas.microsoft.com/office/2007/relationships/media" Target="file://localhost/Users/ralphassmann/Desktop/EUCARD/2010-plasma-school/future-accelerators/beamOnColl_4x72.wav" TargetMode="External"/><Relationship Id="rId2" Type="http://schemas.openxmlformats.org/officeDocument/2006/relationships/audio" Target="file://localhost/Users/ralphassmann/Desktop/EUCARD/2010-plasma-school/future-accelerators/beamOnColl_4x72.wav" TargetMode="Externa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jpe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hyperlink" Target="E:%5C%5CCollimation%20Picture%20Gallery%5CIMG_3385.JPG" TargetMode="External"/><Relationship Id="rId4" Type="http://schemas.openxmlformats.org/officeDocument/2006/relationships/image" Target="../media/image10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4" Type="http://schemas.openxmlformats.org/officeDocument/2006/relationships/image" Target="../media/image106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7.jpe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9.emf"/><Relationship Id="rId3" Type="http://schemas.openxmlformats.org/officeDocument/2006/relationships/image" Target="../media/image1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2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61373"/>
            <a:ext cx="9144000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51764"/>
            <a:ext cx="9144000" cy="26670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6600" dirty="0" smtClean="0"/>
              <a:t>Hadron Accelerators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5058" y="5067562"/>
            <a:ext cx="8342087" cy="1790438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R.W. </a:t>
            </a:r>
            <a:r>
              <a:rPr lang="en-US" dirty="0" err="1"/>
              <a:t>Aßmann</a:t>
            </a:r>
            <a:r>
              <a:rPr lang="en-US" dirty="0"/>
              <a:t> </a:t>
            </a:r>
          </a:p>
          <a:p>
            <a:pPr eaLnBrk="1" hangingPunct="1">
              <a:defRPr/>
            </a:pPr>
            <a:r>
              <a:rPr lang="en-US" dirty="0"/>
              <a:t>2011 CERN-</a:t>
            </a:r>
            <a:r>
              <a:rPr lang="en-US" dirty="0" err="1"/>
              <a:t>Fermilab</a:t>
            </a:r>
            <a:r>
              <a:rPr lang="en-US" dirty="0"/>
              <a:t> HCP Summer </a:t>
            </a:r>
            <a:r>
              <a:rPr lang="en-US" dirty="0" smtClean="0"/>
              <a:t>School </a:t>
            </a:r>
            <a:r>
              <a:rPr lang="en-US" sz="2000" i="1" dirty="0" smtClean="0"/>
              <a:t>Accelerator </a:t>
            </a:r>
            <a:r>
              <a:rPr lang="en-US" sz="2000" i="1" dirty="0"/>
              <a:t>Beam Physics Group</a:t>
            </a:r>
          </a:p>
          <a:p>
            <a:pPr eaLnBrk="1" hangingPunct="1">
              <a:defRPr/>
            </a:pPr>
            <a:r>
              <a:rPr lang="en-US" sz="2000" i="1" dirty="0"/>
              <a:t>Beams Department - CERN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899592" y="1"/>
            <a:ext cx="6336704" cy="9087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908720"/>
            <a:ext cx="9144000" cy="2947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6096000" cy="1196752"/>
          </a:xfrm>
        </p:spPr>
        <p:txBody>
          <a:bodyPr>
            <a:noAutofit/>
          </a:bodyPr>
          <a:lstStyle/>
          <a:p>
            <a:r>
              <a:rPr lang="en-US" sz="2500" dirty="0" smtClean="0"/>
              <a:t>Technology as Base for Innovation</a:t>
            </a:r>
            <a:r>
              <a:rPr lang="en-US" sz="2500" dirty="0"/>
              <a:t/>
            </a:r>
            <a:br>
              <a:rPr lang="en-US" sz="2500" dirty="0"/>
            </a:br>
            <a:r>
              <a:rPr lang="en-US" sz="2500" dirty="0" smtClean="0"/>
              <a:t>or:     The Connection Between a </a:t>
            </a:r>
            <a:br>
              <a:rPr lang="en-US" sz="2500" dirty="0" smtClean="0"/>
            </a:br>
            <a:r>
              <a:rPr lang="en-US" sz="2500" dirty="0" smtClean="0"/>
              <a:t>Washing Machine and an </a:t>
            </a:r>
            <a:r>
              <a:rPr lang="en-US" sz="2500" dirty="0"/>
              <a:t>iPhone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245096"/>
            <a:ext cx="5976664" cy="511413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Steve Jobs:</a:t>
            </a:r>
          </a:p>
          <a:p>
            <a:pPr lvl="1"/>
            <a:r>
              <a:rPr lang="en-US" sz="2000" dirty="0"/>
              <a:t>“We ended up opting for these </a:t>
            </a:r>
            <a:r>
              <a:rPr lang="en-US" sz="2000" dirty="0" err="1"/>
              <a:t>Miele</a:t>
            </a:r>
            <a:r>
              <a:rPr lang="en-US" sz="2000" dirty="0"/>
              <a:t> appliances, made in Germany... These guys really thought the process through. They did such a great job designing these washers and dryers. </a:t>
            </a:r>
            <a:r>
              <a:rPr lang="en-US" sz="2000" b="1" dirty="0">
                <a:solidFill>
                  <a:srgbClr val="FF0000"/>
                </a:solidFill>
              </a:rPr>
              <a:t>I got more thrill out of them than I have out of any piece of high tech in years. </a:t>
            </a:r>
            <a:r>
              <a:rPr lang="en-US" sz="2000" dirty="0"/>
              <a:t>” (1996)</a:t>
            </a:r>
          </a:p>
          <a:p>
            <a:pPr lvl="1"/>
            <a:r>
              <a:rPr lang="en-US" sz="2000" dirty="0" smtClean="0"/>
              <a:t>“</a:t>
            </a:r>
            <a:r>
              <a:rPr lang="en-US" sz="2000" dirty="0"/>
              <a:t>We're both busy and we both don't have a lot of time to learn </a:t>
            </a:r>
            <a:r>
              <a:rPr lang="en-US" sz="2000" b="1" dirty="0">
                <a:solidFill>
                  <a:srgbClr val="FF0000"/>
                </a:solidFill>
              </a:rPr>
              <a:t>how to use a washing machine or to use a phone </a:t>
            </a:r>
            <a:r>
              <a:rPr lang="en-US" sz="2000" dirty="0"/>
              <a:t>- you get one of the phones now and you're never going to learn more than 5 per cent of the features.</a:t>
            </a:r>
            <a:r>
              <a:rPr lang="en-US" sz="2000" dirty="0" smtClean="0"/>
              <a:t>” (Oct 2005)</a:t>
            </a:r>
          </a:p>
          <a:p>
            <a:r>
              <a:rPr lang="en-US" sz="2400" dirty="0" smtClean="0"/>
              <a:t>Let’s look at the washing machines (accelerators) to make an iPhone (new territory in physics)!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R. Assmann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B3087-CB78-0D45-A92B-EB94AC7FCDA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6697"/>
          <a:stretch/>
        </p:blipFill>
        <p:spPr>
          <a:xfrm>
            <a:off x="7092280" y="1439376"/>
            <a:ext cx="2016224" cy="33804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7304" y="967467"/>
            <a:ext cx="1189112" cy="4421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6336" y="5517232"/>
            <a:ext cx="687908" cy="8419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4128" y="1124744"/>
            <a:ext cx="1150708" cy="14847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2098" y="4318000"/>
            <a:ext cx="1384300" cy="254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519757" y="5157192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2007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4185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Tevatron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C7FE6-1D3A-0D48-A54E-36C8FD6E6DC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120" y="851204"/>
            <a:ext cx="7505968" cy="56308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7985760" y="5730240"/>
            <a:ext cx="1135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V. </a:t>
            </a:r>
            <a:r>
              <a:rPr lang="en-US" dirty="0" err="1" smtClean="0"/>
              <a:t>Shiltsev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32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Tevatron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C7FE6-1D3A-0D48-A54E-36C8FD6E6DC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815678"/>
            <a:ext cx="7670800" cy="575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121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2488"/>
            <a:ext cx="9144000" cy="600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Oval 3"/>
          <p:cNvSpPr>
            <a:spLocks noChangeArrowheads="1"/>
          </p:cNvSpPr>
          <p:nvPr/>
        </p:nvSpPr>
        <p:spPr bwMode="auto">
          <a:xfrm>
            <a:off x="914400" y="1182688"/>
            <a:ext cx="7924800" cy="1676400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914400" y="1214438"/>
            <a:ext cx="7924800" cy="1676400"/>
          </a:xfrm>
          <a:prstGeom prst="ellips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 flipH="1">
            <a:off x="3200400" y="3087688"/>
            <a:ext cx="304800" cy="4572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3200400" y="3544888"/>
            <a:ext cx="76200" cy="5334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15" name="Arc 7"/>
          <p:cNvSpPr>
            <a:spLocks/>
          </p:cNvSpPr>
          <p:nvPr/>
        </p:nvSpPr>
        <p:spPr bwMode="auto">
          <a:xfrm>
            <a:off x="3200400" y="2782888"/>
            <a:ext cx="304800" cy="304800"/>
          </a:xfrm>
          <a:custGeom>
            <a:avLst/>
            <a:gdLst>
              <a:gd name="T0" fmla="*/ 0 w 21600"/>
              <a:gd name="T1" fmla="*/ 0 h 25397"/>
              <a:gd name="T2" fmla="*/ 2147483647 w 21600"/>
              <a:gd name="T3" fmla="*/ 2147483647 h 25397"/>
              <a:gd name="T4" fmla="*/ 0 w 21600"/>
              <a:gd name="T5" fmla="*/ 2147483647 h 25397"/>
              <a:gd name="T6" fmla="*/ 0 60000 65536"/>
              <a:gd name="T7" fmla="*/ 0 60000 65536"/>
              <a:gd name="T8" fmla="*/ 0 60000 65536"/>
              <a:gd name="T9" fmla="*/ 0 w 21600"/>
              <a:gd name="T10" fmla="*/ 0 h 25397"/>
              <a:gd name="T11" fmla="*/ 21600 w 21600"/>
              <a:gd name="T12" fmla="*/ 25397 h 253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397" fill="none" extrusionOk="0">
                <a:moveTo>
                  <a:pt x="0" y="-1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73"/>
                  <a:pt x="21487" y="24143"/>
                  <a:pt x="21263" y="25396"/>
                </a:cubicBezTo>
              </a:path>
              <a:path w="21600" h="25397" stroke="0" extrusionOk="0">
                <a:moveTo>
                  <a:pt x="0" y="-1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73"/>
                  <a:pt x="21487" y="24143"/>
                  <a:pt x="21263" y="25396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16" name="Freeform 8"/>
          <p:cNvSpPr>
            <a:spLocks/>
          </p:cNvSpPr>
          <p:nvPr/>
        </p:nvSpPr>
        <p:spPr bwMode="auto">
          <a:xfrm>
            <a:off x="3505200" y="2870200"/>
            <a:ext cx="539750" cy="228600"/>
          </a:xfrm>
          <a:custGeom>
            <a:avLst/>
            <a:gdLst>
              <a:gd name="T0" fmla="*/ 0 w 288"/>
              <a:gd name="T1" fmla="*/ 2147483647 h 144"/>
              <a:gd name="T2" fmla="*/ 2147483647 w 288"/>
              <a:gd name="T3" fmla="*/ 2147483647 h 144"/>
              <a:gd name="T4" fmla="*/ 2147483647 w 288"/>
              <a:gd name="T5" fmla="*/ 0 h 144"/>
              <a:gd name="T6" fmla="*/ 0 60000 65536"/>
              <a:gd name="T7" fmla="*/ 0 60000 65536"/>
              <a:gd name="T8" fmla="*/ 0 60000 65536"/>
              <a:gd name="T9" fmla="*/ 0 w 288"/>
              <a:gd name="T10" fmla="*/ 0 h 144"/>
              <a:gd name="T11" fmla="*/ 288 w 288"/>
              <a:gd name="T12" fmla="*/ 144 h 1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144">
                <a:moveTo>
                  <a:pt x="0" y="144"/>
                </a:moveTo>
                <a:cubicBezTo>
                  <a:pt x="24" y="108"/>
                  <a:pt x="48" y="72"/>
                  <a:pt x="96" y="48"/>
                </a:cubicBezTo>
                <a:cubicBezTo>
                  <a:pt x="144" y="24"/>
                  <a:pt x="256" y="8"/>
                  <a:pt x="288" y="0"/>
                </a:cubicBezTo>
              </a:path>
            </a:pathLst>
          </a:cu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rot="20365824" flipH="1">
            <a:off x="1274763" y="3884613"/>
            <a:ext cx="233362" cy="133350"/>
          </a:xfrm>
          <a:prstGeom prst="line">
            <a:avLst/>
          </a:prstGeom>
          <a:noFill/>
          <a:ln w="25400">
            <a:solidFill>
              <a:srgbClr val="33CC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277813" y="3529013"/>
            <a:ext cx="733425" cy="3238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rot="855002" flipV="1">
            <a:off x="1016000" y="3776663"/>
            <a:ext cx="26988" cy="793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>
            <a:off x="1066800" y="37734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 rot="855002" flipV="1">
            <a:off x="149225" y="3489325"/>
            <a:ext cx="150813" cy="1301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 rot="855002" flipV="1">
            <a:off x="44450" y="3436938"/>
            <a:ext cx="150813" cy="1301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 rot="-741322">
            <a:off x="44450" y="3527425"/>
            <a:ext cx="92075" cy="76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 rot="-369779">
            <a:off x="200025" y="3444875"/>
            <a:ext cx="109538" cy="76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25" name="Line 17"/>
          <p:cNvSpPr>
            <a:spLocks noChangeShapeType="1"/>
          </p:cNvSpPr>
          <p:nvPr/>
        </p:nvSpPr>
        <p:spPr bwMode="auto">
          <a:xfrm rot="344547">
            <a:off x="1031875" y="3825875"/>
            <a:ext cx="26988" cy="344488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>
            <a:off x="1041400" y="4168775"/>
            <a:ext cx="101600" cy="138113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>
            <a:off x="1143000" y="4306888"/>
            <a:ext cx="1066800" cy="7620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>
            <a:off x="2209800" y="5068888"/>
            <a:ext cx="304800" cy="1524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>
            <a:off x="2514600" y="5221288"/>
            <a:ext cx="3200400" cy="1524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30" name="Line 22"/>
          <p:cNvSpPr>
            <a:spLocks noChangeShapeType="1"/>
          </p:cNvSpPr>
          <p:nvPr/>
        </p:nvSpPr>
        <p:spPr bwMode="auto">
          <a:xfrm flipH="1">
            <a:off x="5638800" y="5373688"/>
            <a:ext cx="76200" cy="109537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31" name="Rectangle 23"/>
          <p:cNvSpPr>
            <a:spLocks noChangeArrowheads="1"/>
          </p:cNvSpPr>
          <p:nvPr/>
        </p:nvSpPr>
        <p:spPr bwMode="auto">
          <a:xfrm rot="183840">
            <a:off x="4572000" y="5373688"/>
            <a:ext cx="304800" cy="76200"/>
          </a:xfrm>
          <a:prstGeom prst="rect">
            <a:avLst/>
          </a:prstGeom>
          <a:solidFill>
            <a:srgbClr val="FFCC00"/>
          </a:solidFill>
          <a:ln w="9525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32" name="Rectangle 24"/>
          <p:cNvSpPr>
            <a:spLocks noChangeArrowheads="1"/>
          </p:cNvSpPr>
          <p:nvPr/>
        </p:nvSpPr>
        <p:spPr bwMode="auto">
          <a:xfrm rot="183840">
            <a:off x="5105400" y="5410200"/>
            <a:ext cx="304800" cy="76200"/>
          </a:xfrm>
          <a:prstGeom prst="rect">
            <a:avLst/>
          </a:prstGeom>
          <a:solidFill>
            <a:srgbClr val="FFCC00"/>
          </a:solidFill>
          <a:ln w="9525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33" name="Line 25"/>
          <p:cNvSpPr>
            <a:spLocks noChangeShapeType="1"/>
          </p:cNvSpPr>
          <p:nvPr/>
        </p:nvSpPr>
        <p:spPr bwMode="auto">
          <a:xfrm rot="216884" flipH="1">
            <a:off x="5410200" y="5465763"/>
            <a:ext cx="2555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34" name="Line 26"/>
          <p:cNvSpPr>
            <a:spLocks noChangeShapeType="1"/>
          </p:cNvSpPr>
          <p:nvPr/>
        </p:nvSpPr>
        <p:spPr bwMode="auto">
          <a:xfrm rot="216884" flipH="1">
            <a:off x="4876800" y="5419725"/>
            <a:ext cx="152400" cy="0"/>
          </a:xfrm>
          <a:prstGeom prst="line">
            <a:avLst/>
          </a:prstGeom>
          <a:noFill/>
          <a:ln w="25400">
            <a:solidFill>
              <a:srgbClr val="FFCC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35" name="Line 27"/>
          <p:cNvSpPr>
            <a:spLocks noChangeShapeType="1"/>
          </p:cNvSpPr>
          <p:nvPr/>
        </p:nvSpPr>
        <p:spPr bwMode="auto">
          <a:xfrm rot="216884" flipH="1">
            <a:off x="5030788" y="5370513"/>
            <a:ext cx="76200" cy="76200"/>
          </a:xfrm>
          <a:prstGeom prst="line">
            <a:avLst/>
          </a:prstGeom>
          <a:noFill/>
          <a:ln w="25400">
            <a:solidFill>
              <a:srgbClr val="FFCC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36" name="Line 28"/>
          <p:cNvSpPr>
            <a:spLocks noChangeShapeType="1"/>
          </p:cNvSpPr>
          <p:nvPr/>
        </p:nvSpPr>
        <p:spPr bwMode="auto">
          <a:xfrm rot="274163" flipH="1">
            <a:off x="5105400" y="5378450"/>
            <a:ext cx="381000" cy="9525"/>
          </a:xfrm>
          <a:prstGeom prst="line">
            <a:avLst/>
          </a:prstGeom>
          <a:noFill/>
          <a:ln w="25400">
            <a:solidFill>
              <a:srgbClr val="FFCC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37" name="Line 29"/>
          <p:cNvSpPr>
            <a:spLocks noChangeShapeType="1"/>
          </p:cNvSpPr>
          <p:nvPr/>
        </p:nvSpPr>
        <p:spPr bwMode="auto">
          <a:xfrm rot="216884" flipH="1" flipV="1">
            <a:off x="5480050" y="5383213"/>
            <a:ext cx="76200" cy="76200"/>
          </a:xfrm>
          <a:prstGeom prst="line">
            <a:avLst/>
          </a:prstGeom>
          <a:noFill/>
          <a:ln w="25400">
            <a:solidFill>
              <a:srgbClr val="FFCC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38" name="Line 30"/>
          <p:cNvSpPr>
            <a:spLocks noChangeShapeType="1"/>
          </p:cNvSpPr>
          <p:nvPr/>
        </p:nvSpPr>
        <p:spPr bwMode="auto">
          <a:xfrm rot="-318485" flipH="1" flipV="1">
            <a:off x="2819400" y="3697288"/>
            <a:ext cx="381000" cy="22860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39" name="Line 31"/>
          <p:cNvSpPr>
            <a:spLocks noChangeShapeType="1"/>
          </p:cNvSpPr>
          <p:nvPr/>
        </p:nvSpPr>
        <p:spPr bwMode="auto">
          <a:xfrm flipH="1">
            <a:off x="2514600" y="3719513"/>
            <a:ext cx="304800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40" name="Line 32"/>
          <p:cNvSpPr>
            <a:spLocks noChangeShapeType="1"/>
          </p:cNvSpPr>
          <p:nvPr/>
        </p:nvSpPr>
        <p:spPr bwMode="auto">
          <a:xfrm flipH="1" flipV="1">
            <a:off x="2362200" y="3646488"/>
            <a:ext cx="152400" cy="7620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41" name="Oval 33"/>
          <p:cNvSpPr>
            <a:spLocks noChangeArrowheads="1"/>
          </p:cNvSpPr>
          <p:nvPr/>
        </p:nvSpPr>
        <p:spPr bwMode="auto">
          <a:xfrm>
            <a:off x="2286000" y="3573463"/>
            <a:ext cx="152400" cy="76200"/>
          </a:xfrm>
          <a:prstGeom prst="ellips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42" name="Line 34"/>
          <p:cNvSpPr>
            <a:spLocks noChangeShapeType="1"/>
          </p:cNvSpPr>
          <p:nvPr/>
        </p:nvSpPr>
        <p:spPr bwMode="auto">
          <a:xfrm flipH="1">
            <a:off x="3200400" y="4154488"/>
            <a:ext cx="228600" cy="123825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43" name="Line 35"/>
          <p:cNvSpPr>
            <a:spLocks noChangeShapeType="1"/>
          </p:cNvSpPr>
          <p:nvPr/>
        </p:nvSpPr>
        <p:spPr bwMode="auto">
          <a:xfrm flipH="1">
            <a:off x="3276600" y="3849688"/>
            <a:ext cx="304800" cy="3810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44" name="Line 36"/>
          <p:cNvSpPr>
            <a:spLocks noChangeShapeType="1"/>
          </p:cNvSpPr>
          <p:nvPr/>
        </p:nvSpPr>
        <p:spPr bwMode="auto">
          <a:xfrm flipH="1">
            <a:off x="3429000" y="4002088"/>
            <a:ext cx="152400" cy="1524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45" name="Line 37"/>
          <p:cNvSpPr>
            <a:spLocks noChangeShapeType="1"/>
          </p:cNvSpPr>
          <p:nvPr/>
        </p:nvSpPr>
        <p:spPr bwMode="auto">
          <a:xfrm flipH="1">
            <a:off x="3429000" y="4002088"/>
            <a:ext cx="381000" cy="1524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46" name="Line 38"/>
          <p:cNvSpPr>
            <a:spLocks noChangeShapeType="1"/>
          </p:cNvSpPr>
          <p:nvPr/>
        </p:nvSpPr>
        <p:spPr bwMode="auto">
          <a:xfrm rot="20674670" flipH="1">
            <a:off x="3733800" y="3925888"/>
            <a:ext cx="152400" cy="762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47" name="Line 39"/>
          <p:cNvSpPr>
            <a:spLocks noChangeShapeType="1"/>
          </p:cNvSpPr>
          <p:nvPr/>
        </p:nvSpPr>
        <p:spPr bwMode="auto">
          <a:xfrm rot="21278497" flipH="1">
            <a:off x="3808413" y="3829050"/>
            <a:ext cx="393700" cy="1524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48" name="Line 40"/>
          <p:cNvSpPr>
            <a:spLocks noChangeShapeType="1"/>
          </p:cNvSpPr>
          <p:nvPr/>
        </p:nvSpPr>
        <p:spPr bwMode="auto">
          <a:xfrm rot="1243533" flipH="1" flipV="1">
            <a:off x="3189288" y="3921125"/>
            <a:ext cx="92075" cy="7620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49" name="Line 41"/>
          <p:cNvSpPr>
            <a:spLocks noChangeShapeType="1"/>
          </p:cNvSpPr>
          <p:nvPr/>
        </p:nvSpPr>
        <p:spPr bwMode="auto">
          <a:xfrm flipH="1" flipV="1">
            <a:off x="3124200" y="3316288"/>
            <a:ext cx="76200" cy="228600"/>
          </a:xfrm>
          <a:prstGeom prst="line">
            <a:avLst/>
          </a:prstGeom>
          <a:noFill/>
          <a:ln w="2540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50" name="Line 42"/>
          <p:cNvSpPr>
            <a:spLocks noChangeShapeType="1"/>
          </p:cNvSpPr>
          <p:nvPr/>
        </p:nvSpPr>
        <p:spPr bwMode="auto">
          <a:xfrm rot="13263285" flipV="1">
            <a:off x="1322388" y="3652838"/>
            <a:ext cx="215900" cy="160337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51" name="Rectangle 43"/>
          <p:cNvSpPr>
            <a:spLocks noChangeArrowheads="1"/>
          </p:cNvSpPr>
          <p:nvPr/>
        </p:nvSpPr>
        <p:spPr bwMode="auto">
          <a:xfrm rot="4257526">
            <a:off x="1873250" y="3584575"/>
            <a:ext cx="76200" cy="152400"/>
          </a:xfrm>
          <a:prstGeom prst="rect">
            <a:avLst/>
          </a:prstGeom>
          <a:solidFill>
            <a:srgbClr val="80008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52" name="Line 44"/>
          <p:cNvSpPr>
            <a:spLocks noChangeShapeType="1"/>
          </p:cNvSpPr>
          <p:nvPr/>
        </p:nvSpPr>
        <p:spPr bwMode="auto">
          <a:xfrm rot="21414741" flipH="1">
            <a:off x="1555750" y="3692525"/>
            <a:ext cx="284163" cy="49213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53" name="Text Box 45"/>
          <p:cNvSpPr txBox="1">
            <a:spLocks noChangeArrowheads="1"/>
          </p:cNvSpPr>
          <p:nvPr/>
        </p:nvSpPr>
        <p:spPr bwMode="auto">
          <a:xfrm>
            <a:off x="4191000" y="1616075"/>
            <a:ext cx="11128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smtClean="0">
                <a:solidFill>
                  <a:srgbClr val="FFFFFF"/>
                </a:solidFill>
              </a:rPr>
              <a:t>RHIC</a:t>
            </a:r>
          </a:p>
        </p:txBody>
      </p:sp>
      <p:sp>
        <p:nvSpPr>
          <p:cNvPr id="17454" name="Text Box 46"/>
          <p:cNvSpPr txBox="1">
            <a:spLocks noChangeArrowheads="1"/>
          </p:cNvSpPr>
          <p:nvPr/>
        </p:nvSpPr>
        <p:spPr bwMode="auto">
          <a:xfrm>
            <a:off x="1485900" y="3284538"/>
            <a:ext cx="6588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FFFFFF"/>
                </a:solidFill>
              </a:rPr>
              <a:t>NSRL</a:t>
            </a:r>
          </a:p>
        </p:txBody>
      </p:sp>
      <p:sp>
        <p:nvSpPr>
          <p:cNvPr id="17455" name="Text Box 47"/>
          <p:cNvSpPr txBox="1">
            <a:spLocks noChangeArrowheads="1"/>
          </p:cNvSpPr>
          <p:nvPr/>
        </p:nvSpPr>
        <p:spPr bwMode="auto">
          <a:xfrm>
            <a:off x="-52388" y="3175000"/>
            <a:ext cx="758826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FFFFFF"/>
                </a:solidFill>
              </a:rPr>
              <a:t>LINAC</a:t>
            </a:r>
          </a:p>
        </p:txBody>
      </p:sp>
      <p:sp>
        <p:nvSpPr>
          <p:cNvPr id="17456" name="Text Box 48"/>
          <p:cNvSpPr txBox="1">
            <a:spLocks noChangeArrowheads="1"/>
          </p:cNvSpPr>
          <p:nvPr/>
        </p:nvSpPr>
        <p:spPr bwMode="auto">
          <a:xfrm>
            <a:off x="971550" y="3476625"/>
            <a:ext cx="768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FFFFFF"/>
                </a:solidFill>
              </a:rPr>
              <a:t>Booster</a:t>
            </a:r>
          </a:p>
        </p:txBody>
      </p:sp>
      <p:sp>
        <p:nvSpPr>
          <p:cNvPr id="17457" name="Text Box 49"/>
          <p:cNvSpPr txBox="1">
            <a:spLocks noChangeArrowheads="1"/>
          </p:cNvSpPr>
          <p:nvPr/>
        </p:nvSpPr>
        <p:spPr bwMode="auto">
          <a:xfrm>
            <a:off x="1936750" y="3886200"/>
            <a:ext cx="654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smtClean="0">
                <a:solidFill>
                  <a:srgbClr val="FFFFFF"/>
                </a:solidFill>
              </a:rPr>
              <a:t>AGS</a:t>
            </a:r>
          </a:p>
        </p:txBody>
      </p:sp>
      <p:sp>
        <p:nvSpPr>
          <p:cNvPr id="17458" name="Text Box 50"/>
          <p:cNvSpPr txBox="1">
            <a:spLocks noChangeArrowheads="1"/>
          </p:cNvSpPr>
          <p:nvPr/>
        </p:nvSpPr>
        <p:spPr bwMode="auto">
          <a:xfrm>
            <a:off x="4495800" y="5029200"/>
            <a:ext cx="885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FFFFFF"/>
                </a:solidFill>
              </a:rPr>
              <a:t>Tandems</a:t>
            </a: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 rot="219660">
            <a:off x="3581400" y="2782888"/>
            <a:ext cx="152400" cy="9842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 rot="3112852">
            <a:off x="900113" y="2151062"/>
            <a:ext cx="152400" cy="9842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61" name="Rectangle 53"/>
          <p:cNvSpPr>
            <a:spLocks noChangeArrowheads="1"/>
          </p:cNvSpPr>
          <p:nvPr/>
        </p:nvSpPr>
        <p:spPr bwMode="auto">
          <a:xfrm rot="-771096">
            <a:off x="7829550" y="2525713"/>
            <a:ext cx="152400" cy="9842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62" name="Rectangle 54"/>
          <p:cNvSpPr>
            <a:spLocks noChangeArrowheads="1"/>
          </p:cNvSpPr>
          <p:nvPr/>
        </p:nvSpPr>
        <p:spPr bwMode="auto">
          <a:xfrm rot="1180436">
            <a:off x="8226425" y="1570038"/>
            <a:ext cx="152400" cy="9842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63" name="Rectangle 55"/>
          <p:cNvSpPr>
            <a:spLocks noChangeArrowheads="1"/>
          </p:cNvSpPr>
          <p:nvPr/>
        </p:nvSpPr>
        <p:spPr bwMode="auto">
          <a:xfrm rot="181585">
            <a:off x="5627688" y="1166813"/>
            <a:ext cx="152400" cy="9842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64" name="Rectangle 56"/>
          <p:cNvSpPr>
            <a:spLocks noChangeArrowheads="1"/>
          </p:cNvSpPr>
          <p:nvPr/>
        </p:nvSpPr>
        <p:spPr bwMode="auto">
          <a:xfrm rot="-581619">
            <a:off x="2498725" y="1303338"/>
            <a:ext cx="152400" cy="9842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65" name="Text Box 57"/>
          <p:cNvSpPr txBox="1">
            <a:spLocks noChangeArrowheads="1"/>
          </p:cNvSpPr>
          <p:nvPr/>
        </p:nvSpPr>
        <p:spPr bwMode="auto">
          <a:xfrm>
            <a:off x="3810000" y="2859088"/>
            <a:ext cx="1230313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u="sng" smtClean="0">
                <a:solidFill>
                  <a:srgbClr val="FFFFFF"/>
                </a:solidFill>
              </a:rPr>
              <a:t>STAR</a:t>
            </a:r>
          </a:p>
          <a:p>
            <a:pPr eaLnBrk="1" hangingPunct="1"/>
            <a:r>
              <a:rPr lang="en-US" sz="1600" smtClean="0">
                <a:solidFill>
                  <a:srgbClr val="FFFF00"/>
                </a:solidFill>
              </a:rPr>
              <a:t>6:00 o</a:t>
            </a:r>
            <a:r>
              <a:rPr lang="ja-JP" altLang="en-US" sz="1600" smtClean="0">
                <a:solidFill>
                  <a:srgbClr val="FFFF00"/>
                </a:solidFill>
              </a:rPr>
              <a:t>’</a:t>
            </a:r>
            <a:r>
              <a:rPr lang="en-US" sz="1600" smtClean="0">
                <a:solidFill>
                  <a:srgbClr val="FFFF00"/>
                </a:solidFill>
              </a:rPr>
              <a:t>clock</a:t>
            </a:r>
          </a:p>
        </p:txBody>
      </p:sp>
      <p:sp>
        <p:nvSpPr>
          <p:cNvPr id="17466" name="Text Box 58"/>
          <p:cNvSpPr txBox="1">
            <a:spLocks noChangeArrowheads="1"/>
          </p:cNvSpPr>
          <p:nvPr/>
        </p:nvSpPr>
        <p:spPr bwMode="auto">
          <a:xfrm>
            <a:off x="152400" y="2325688"/>
            <a:ext cx="1230313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u="sng" smtClean="0">
                <a:solidFill>
                  <a:srgbClr val="FFFFFF"/>
                </a:solidFill>
              </a:rPr>
              <a:t>PHENIX</a:t>
            </a:r>
          </a:p>
          <a:p>
            <a:pPr eaLnBrk="1" hangingPunct="1"/>
            <a:r>
              <a:rPr lang="en-US" sz="1600" smtClean="0">
                <a:solidFill>
                  <a:srgbClr val="FFFF00"/>
                </a:solidFill>
              </a:rPr>
              <a:t>8:00 o</a:t>
            </a:r>
            <a:r>
              <a:rPr lang="ja-JP" altLang="en-US" sz="1600" smtClean="0">
                <a:solidFill>
                  <a:srgbClr val="FFFF00"/>
                </a:solidFill>
              </a:rPr>
              <a:t>’</a:t>
            </a:r>
            <a:r>
              <a:rPr lang="en-US" sz="1600" smtClean="0">
                <a:solidFill>
                  <a:srgbClr val="FFFF00"/>
                </a:solidFill>
              </a:rPr>
              <a:t>clock</a:t>
            </a:r>
          </a:p>
        </p:txBody>
      </p:sp>
      <p:sp>
        <p:nvSpPr>
          <p:cNvPr id="17467" name="Text Box 59"/>
          <p:cNvSpPr txBox="1">
            <a:spLocks noChangeArrowheads="1"/>
          </p:cNvSpPr>
          <p:nvPr/>
        </p:nvSpPr>
        <p:spPr bwMode="auto">
          <a:xfrm>
            <a:off x="2173288" y="1393825"/>
            <a:ext cx="13414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smtClean="0">
                <a:solidFill>
                  <a:srgbClr val="FFFF00"/>
                </a:solidFill>
              </a:rPr>
              <a:t>10:00 o</a:t>
            </a:r>
            <a:r>
              <a:rPr lang="ja-JP" altLang="en-US" sz="1600" smtClean="0">
                <a:solidFill>
                  <a:srgbClr val="FFFF00"/>
                </a:solidFill>
              </a:rPr>
              <a:t>’</a:t>
            </a:r>
            <a:r>
              <a:rPr lang="en-US" sz="1600" smtClean="0">
                <a:solidFill>
                  <a:srgbClr val="FFFF00"/>
                </a:solidFill>
              </a:rPr>
              <a:t>clock</a:t>
            </a:r>
          </a:p>
        </p:txBody>
      </p:sp>
      <p:sp>
        <p:nvSpPr>
          <p:cNvPr id="17468" name="Text Box 60"/>
          <p:cNvSpPr txBox="1">
            <a:spLocks noChangeArrowheads="1"/>
          </p:cNvSpPr>
          <p:nvPr/>
        </p:nvSpPr>
        <p:spPr bwMode="auto">
          <a:xfrm>
            <a:off x="5297488" y="1258888"/>
            <a:ext cx="13319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u="sng" smtClean="0">
                <a:solidFill>
                  <a:srgbClr val="FFFFFF"/>
                </a:solidFill>
              </a:rPr>
              <a:t>Jet Target</a:t>
            </a:r>
          </a:p>
          <a:p>
            <a:pPr eaLnBrk="1" hangingPunct="1"/>
            <a:r>
              <a:rPr lang="en-US" sz="1600" smtClean="0">
                <a:solidFill>
                  <a:srgbClr val="FFFF00"/>
                </a:solidFill>
              </a:rPr>
              <a:t>12:00 o</a:t>
            </a:r>
            <a:r>
              <a:rPr lang="ja-JP" altLang="en-US" sz="1600" smtClean="0">
                <a:solidFill>
                  <a:srgbClr val="FFFF00"/>
                </a:solidFill>
              </a:rPr>
              <a:t>’</a:t>
            </a:r>
            <a:r>
              <a:rPr lang="en-US" sz="1600" smtClean="0">
                <a:solidFill>
                  <a:srgbClr val="FFFF00"/>
                </a:solidFill>
              </a:rPr>
              <a:t>clock</a:t>
            </a:r>
          </a:p>
        </p:txBody>
      </p:sp>
      <p:sp>
        <p:nvSpPr>
          <p:cNvPr id="17469" name="Text Box 61"/>
          <p:cNvSpPr txBox="1">
            <a:spLocks noChangeArrowheads="1"/>
          </p:cNvSpPr>
          <p:nvPr/>
        </p:nvSpPr>
        <p:spPr bwMode="auto">
          <a:xfrm>
            <a:off x="7742238" y="2590800"/>
            <a:ext cx="12303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u="sng" smtClean="0">
                <a:solidFill>
                  <a:srgbClr val="FFFFFF"/>
                </a:solidFill>
              </a:rPr>
              <a:t>RF</a:t>
            </a:r>
          </a:p>
          <a:p>
            <a:pPr eaLnBrk="1" hangingPunct="1"/>
            <a:r>
              <a:rPr lang="en-US" sz="1600" smtClean="0">
                <a:solidFill>
                  <a:srgbClr val="FFFF00"/>
                </a:solidFill>
              </a:rPr>
              <a:t>4:00 o</a:t>
            </a:r>
            <a:r>
              <a:rPr lang="ja-JP" altLang="en-US" sz="1600" smtClean="0">
                <a:solidFill>
                  <a:srgbClr val="FFFF00"/>
                </a:solidFill>
              </a:rPr>
              <a:t>’</a:t>
            </a:r>
            <a:r>
              <a:rPr lang="en-US" sz="1600" smtClean="0">
                <a:solidFill>
                  <a:srgbClr val="FFFF00"/>
                </a:solidFill>
              </a:rPr>
              <a:t>clock</a:t>
            </a:r>
          </a:p>
        </p:txBody>
      </p:sp>
      <p:sp>
        <p:nvSpPr>
          <p:cNvPr id="17470" name="Text Box 62"/>
          <p:cNvSpPr txBox="1">
            <a:spLocks noChangeArrowheads="1"/>
          </p:cNvSpPr>
          <p:nvPr/>
        </p:nvSpPr>
        <p:spPr bwMode="auto">
          <a:xfrm>
            <a:off x="7080250" y="1552575"/>
            <a:ext cx="12382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smtClean="0">
                <a:solidFill>
                  <a:srgbClr val="FFFF00"/>
                </a:solidFill>
              </a:rPr>
              <a:t>2:00 o</a:t>
            </a:r>
            <a:r>
              <a:rPr lang="ja-JP" altLang="en-US" sz="1600" smtClean="0">
                <a:solidFill>
                  <a:srgbClr val="FFFF00"/>
                </a:solidFill>
              </a:rPr>
              <a:t>’</a:t>
            </a:r>
            <a:r>
              <a:rPr lang="en-US" sz="1600" smtClean="0">
                <a:solidFill>
                  <a:srgbClr val="FFFF00"/>
                </a:solidFill>
              </a:rPr>
              <a:t>clock</a:t>
            </a:r>
          </a:p>
        </p:txBody>
      </p:sp>
      <p:sp>
        <p:nvSpPr>
          <p:cNvPr id="17471" name="Rectangle 6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RHIC – a High Luminosity (Polarized) Hadron Collider</a:t>
            </a:r>
          </a:p>
        </p:txBody>
      </p:sp>
      <p:sp>
        <p:nvSpPr>
          <p:cNvPr id="17472" name="Text Box 64"/>
          <p:cNvSpPr txBox="1">
            <a:spLocks noChangeArrowheads="1"/>
          </p:cNvSpPr>
          <p:nvPr/>
        </p:nvSpPr>
        <p:spPr bwMode="auto">
          <a:xfrm>
            <a:off x="5334000" y="4152900"/>
            <a:ext cx="3810000" cy="27019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FF"/>
            </a:solidFill>
            <a:miter lim="800000"/>
            <a:headEnd type="none" w="sm" len="sm"/>
            <a:tailEnd type="none" w="med" len="lg"/>
          </a:ln>
        </p:spPr>
        <p:txBody>
          <a:bodyPr>
            <a:spAutoFit/>
          </a:bodyPr>
          <a:lstStyle>
            <a:lvl1pPr eaLnBrk="0" hangingPunct="0">
              <a:tabLst>
                <a:tab pos="863600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863600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tabLst>
                <a:tab pos="863600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tabLst>
                <a:tab pos="863600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tabLst>
                <a:tab pos="863600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000000"/>
              </a:buClr>
              <a:buSzPct val="70000"/>
              <a:buFont typeface="Monotype Sorts" charset="0"/>
              <a:buNone/>
            </a:pPr>
            <a:r>
              <a:rPr kumimoji="1" lang="en-US" sz="1600" smtClean="0">
                <a:solidFill>
                  <a:srgbClr val="0000FF"/>
                </a:solidFill>
              </a:rPr>
              <a:t>Operated modes (beam energies):</a:t>
            </a:r>
          </a:p>
          <a:p>
            <a:pPr>
              <a:spcBef>
                <a:spcPct val="20000"/>
              </a:spcBef>
              <a:buClr>
                <a:srgbClr val="000000"/>
              </a:buClr>
              <a:buSzPct val="70000"/>
              <a:buFont typeface="Monotype Sorts" charset="0"/>
              <a:buNone/>
            </a:pPr>
            <a:r>
              <a:rPr kumimoji="1" lang="en-US" sz="1600" b="0" smtClean="0">
                <a:solidFill>
                  <a:srgbClr val="0000FF"/>
                </a:solidFill>
              </a:rPr>
              <a:t>Au–Au  3.8, 4.6, 5.8, 10, 32, 65, </a:t>
            </a:r>
            <a:r>
              <a:rPr kumimoji="1" lang="en-US" sz="1600" b="0" u="sng" smtClean="0">
                <a:solidFill>
                  <a:srgbClr val="0000FF"/>
                </a:solidFill>
              </a:rPr>
              <a:t>100 </a:t>
            </a:r>
            <a:r>
              <a:rPr kumimoji="1" lang="en-US" sz="1600" b="0" smtClean="0">
                <a:solidFill>
                  <a:srgbClr val="0000FF"/>
                </a:solidFill>
              </a:rPr>
              <a:t>GeV/n</a:t>
            </a:r>
          </a:p>
          <a:p>
            <a:pPr>
              <a:spcBef>
                <a:spcPct val="20000"/>
              </a:spcBef>
              <a:buClr>
                <a:srgbClr val="FFFFFF"/>
              </a:buClr>
              <a:buSzPct val="25000"/>
              <a:buFont typeface="Wingdings" charset="0"/>
              <a:buNone/>
            </a:pPr>
            <a:r>
              <a:rPr kumimoji="1" lang="en-US" sz="1600" b="0" smtClean="0">
                <a:solidFill>
                  <a:srgbClr val="0000FF"/>
                </a:solidFill>
              </a:rPr>
              <a:t>d–Au*   </a:t>
            </a:r>
            <a:r>
              <a:rPr kumimoji="1" lang="en-US" sz="1600" b="0" u="sng" smtClean="0">
                <a:solidFill>
                  <a:srgbClr val="0000FF"/>
                </a:solidFill>
              </a:rPr>
              <a:t>100</a:t>
            </a:r>
            <a:r>
              <a:rPr kumimoji="1" lang="en-US" sz="1600" b="0" smtClean="0">
                <a:solidFill>
                  <a:srgbClr val="0000FF"/>
                </a:solidFill>
              </a:rPr>
              <a:t> GeV/n      </a:t>
            </a:r>
          </a:p>
          <a:p>
            <a:pPr>
              <a:spcBef>
                <a:spcPct val="20000"/>
              </a:spcBef>
              <a:buClr>
                <a:srgbClr val="FFFFFF"/>
              </a:buClr>
              <a:buSzPct val="25000"/>
              <a:buFont typeface="Wingdings" charset="0"/>
              <a:buNone/>
            </a:pPr>
            <a:r>
              <a:rPr kumimoji="1" lang="en-US" sz="1600" b="0" smtClean="0">
                <a:solidFill>
                  <a:srgbClr val="0000FF"/>
                </a:solidFill>
              </a:rPr>
              <a:t>Cu–Cu	11, 31, </a:t>
            </a:r>
            <a:r>
              <a:rPr kumimoji="1" lang="en-US" sz="1600" b="0" u="sng" smtClean="0">
                <a:solidFill>
                  <a:srgbClr val="0000FF"/>
                </a:solidFill>
              </a:rPr>
              <a:t>100</a:t>
            </a:r>
            <a:r>
              <a:rPr kumimoji="1" lang="en-US" sz="1600" b="0" smtClean="0">
                <a:solidFill>
                  <a:srgbClr val="0000FF"/>
                </a:solidFill>
              </a:rPr>
              <a:t> GeV/n</a:t>
            </a:r>
          </a:p>
          <a:p>
            <a:pPr>
              <a:spcBef>
                <a:spcPct val="20000"/>
              </a:spcBef>
              <a:buClr>
                <a:srgbClr val="FFFFFF"/>
              </a:buClr>
              <a:buSzPct val="25000"/>
              <a:buFont typeface="Wingdings" charset="0"/>
              <a:buNone/>
            </a:pPr>
            <a:r>
              <a:rPr kumimoji="1" lang="en-US" sz="1600" b="0" smtClean="0">
                <a:solidFill>
                  <a:srgbClr val="0000FF"/>
                </a:solidFill>
              </a:rPr>
              <a:t>p</a:t>
            </a:r>
            <a:r>
              <a:rPr kumimoji="1" lang="en-US" sz="1600" b="0" smtClean="0">
                <a:solidFill>
                  <a:srgbClr val="0000FF"/>
                </a:solidFill>
                <a:sym typeface="Symbol" charset="0"/>
              </a:rPr>
              <a:t></a:t>
            </a:r>
            <a:r>
              <a:rPr kumimoji="1" lang="en-US" sz="1600" b="0" smtClean="0">
                <a:solidFill>
                  <a:srgbClr val="0000FF"/>
                </a:solidFill>
              </a:rPr>
              <a:t>–p</a:t>
            </a:r>
            <a:r>
              <a:rPr kumimoji="1" lang="en-US" sz="1600" b="0" smtClean="0">
                <a:solidFill>
                  <a:srgbClr val="0000FF"/>
                </a:solidFill>
                <a:sym typeface="Symbol" charset="0"/>
              </a:rPr>
              <a:t></a:t>
            </a:r>
            <a:r>
              <a:rPr kumimoji="1" lang="en-US" sz="1600" b="0" smtClean="0">
                <a:solidFill>
                  <a:srgbClr val="0000FF"/>
                </a:solidFill>
              </a:rPr>
              <a:t> 	11, 31, </a:t>
            </a:r>
            <a:r>
              <a:rPr kumimoji="1" lang="en-US" sz="1600" b="0" u="sng" smtClean="0">
                <a:solidFill>
                  <a:srgbClr val="0000FF"/>
                </a:solidFill>
              </a:rPr>
              <a:t>100</a:t>
            </a:r>
            <a:r>
              <a:rPr kumimoji="1" lang="en-US" sz="1600" b="0" smtClean="0">
                <a:solidFill>
                  <a:srgbClr val="0000FF"/>
                </a:solidFill>
              </a:rPr>
              <a:t>, 250 GeV </a:t>
            </a:r>
          </a:p>
          <a:p>
            <a:pPr>
              <a:spcBef>
                <a:spcPct val="20000"/>
              </a:spcBef>
              <a:buClr>
                <a:srgbClr val="FFFFFF"/>
              </a:buClr>
              <a:buSzPct val="25000"/>
              <a:buFont typeface="Wingdings" charset="0"/>
              <a:buNone/>
            </a:pPr>
            <a:r>
              <a:rPr kumimoji="1" lang="en-US" sz="1600" smtClean="0">
                <a:solidFill>
                  <a:srgbClr val="0000FF"/>
                </a:solidFill>
              </a:rPr>
              <a:t>Planned or possible future modes:</a:t>
            </a:r>
          </a:p>
          <a:p>
            <a:pPr>
              <a:spcBef>
                <a:spcPct val="20000"/>
              </a:spcBef>
              <a:buClr>
                <a:srgbClr val="FFFFFF"/>
              </a:buClr>
              <a:buSzPct val="25000"/>
            </a:pPr>
            <a:r>
              <a:rPr kumimoji="1" lang="en-US" sz="1600" b="0" smtClean="0">
                <a:solidFill>
                  <a:srgbClr val="0000FF"/>
                </a:solidFill>
              </a:rPr>
              <a:t>U – U      100 GeV/n</a:t>
            </a:r>
          </a:p>
          <a:p>
            <a:pPr>
              <a:spcBef>
                <a:spcPct val="20000"/>
              </a:spcBef>
              <a:buClr>
                <a:srgbClr val="FFFFFF"/>
              </a:buClr>
              <a:buSzPct val="25000"/>
              <a:buFont typeface="Wingdings" charset="0"/>
              <a:buNone/>
            </a:pPr>
            <a:r>
              <a:rPr kumimoji="1" lang="en-US" sz="1600" b="0" smtClean="0">
                <a:solidFill>
                  <a:srgbClr val="0000FF"/>
                </a:solidFill>
              </a:rPr>
              <a:t>Au – Au	2.5 GeV/n (~ SPS cm energy)</a:t>
            </a:r>
          </a:p>
          <a:p>
            <a:pPr>
              <a:spcBef>
                <a:spcPct val="20000"/>
              </a:spcBef>
              <a:buClr>
                <a:srgbClr val="FFFFFF"/>
              </a:buClr>
              <a:buSzPct val="25000"/>
              <a:buFont typeface="Wingdings" charset="0"/>
              <a:buNone/>
            </a:pPr>
            <a:r>
              <a:rPr kumimoji="1" lang="en-US" sz="1600" b="0" smtClean="0">
                <a:solidFill>
                  <a:srgbClr val="0000FF"/>
                </a:solidFill>
              </a:rPr>
              <a:t>p</a:t>
            </a:r>
            <a:r>
              <a:rPr kumimoji="1" lang="en-US" sz="1600" b="0" smtClean="0">
                <a:solidFill>
                  <a:srgbClr val="0000FF"/>
                </a:solidFill>
                <a:sym typeface="Symbol" charset="0"/>
              </a:rPr>
              <a:t></a:t>
            </a:r>
            <a:r>
              <a:rPr kumimoji="1" lang="en-US" sz="1600" b="0" smtClean="0">
                <a:solidFill>
                  <a:srgbClr val="0000FF"/>
                </a:solidFill>
              </a:rPr>
              <a:t> – Au*	100 GeV/n         </a:t>
            </a:r>
            <a:r>
              <a:rPr kumimoji="1" lang="en-US" sz="1200" b="0" smtClean="0">
                <a:solidFill>
                  <a:srgbClr val="0000FF"/>
                </a:solidFill>
              </a:rPr>
              <a:t>(*asymmetric rigidity)</a:t>
            </a:r>
          </a:p>
        </p:txBody>
      </p:sp>
      <p:sp>
        <p:nvSpPr>
          <p:cNvPr id="17473" name="Text Box 65"/>
          <p:cNvSpPr txBox="1">
            <a:spLocks noChangeArrowheads="1"/>
          </p:cNvSpPr>
          <p:nvPr/>
        </p:nvSpPr>
        <p:spPr bwMode="auto">
          <a:xfrm>
            <a:off x="0" y="5053013"/>
            <a:ext cx="4495800" cy="1830387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FF"/>
            </a:solidFill>
            <a:miter lim="800000"/>
            <a:headEnd type="none" w="sm" len="sm"/>
            <a:tailEnd type="none" w="med" len="lg"/>
          </a:ln>
        </p:spPr>
        <p:txBody>
          <a:bodyPr>
            <a:spAutoFit/>
          </a:bodyPr>
          <a:lstStyle>
            <a:lvl1pPr eaLnBrk="0" hangingPunct="0">
              <a:tabLst>
                <a:tab pos="911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911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tabLst>
                <a:tab pos="911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tabLst>
                <a:tab pos="911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tabLst>
                <a:tab pos="911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000000"/>
              </a:buClr>
              <a:buSzPct val="70000"/>
              <a:buFont typeface="Monotype Sorts" charset="0"/>
              <a:buNone/>
            </a:pPr>
            <a:r>
              <a:rPr kumimoji="1" lang="en-US" sz="1600" smtClean="0">
                <a:solidFill>
                  <a:srgbClr val="0000FF"/>
                </a:solidFill>
              </a:rPr>
              <a:t>Achieved peak luminosities (100 GeV, nucl.-pair):</a:t>
            </a:r>
          </a:p>
          <a:p>
            <a:pPr>
              <a:spcBef>
                <a:spcPct val="20000"/>
              </a:spcBef>
              <a:buClr>
                <a:srgbClr val="000000"/>
              </a:buClr>
              <a:buSzPct val="70000"/>
              <a:buFont typeface="Monotype Sorts" charset="0"/>
              <a:buNone/>
            </a:pPr>
            <a:r>
              <a:rPr kumimoji="1" lang="en-US" sz="1600" b="0" smtClean="0">
                <a:solidFill>
                  <a:srgbClr val="0000FF"/>
                </a:solidFill>
              </a:rPr>
              <a:t>Au–Au  		 	</a:t>
            </a:r>
            <a:r>
              <a:rPr kumimoji="1" lang="en-US" sz="1600" b="0" smtClean="0">
                <a:solidFill>
                  <a:srgbClr val="0000FF"/>
                </a:solidFill>
                <a:cs typeface="Times New Roman" charset="0"/>
              </a:rPr>
              <a:t>155</a:t>
            </a:r>
            <a:r>
              <a:rPr kumimoji="1" lang="en-US" sz="1600" b="0" smtClean="0">
                <a:solidFill>
                  <a:srgbClr val="0000FF"/>
                </a:solidFill>
                <a:cs typeface="Times New Roman" charset="0"/>
                <a:sym typeface="Symbol" charset="0"/>
              </a:rPr>
              <a:t></a:t>
            </a:r>
            <a:r>
              <a:rPr kumimoji="1" lang="en-US" sz="1600" b="0" smtClean="0">
                <a:solidFill>
                  <a:srgbClr val="0000FF"/>
                </a:solidFill>
                <a:cs typeface="Times New Roman" charset="0"/>
              </a:rPr>
              <a:t>10</a:t>
            </a:r>
            <a:r>
              <a:rPr kumimoji="1" lang="en-US" sz="1600" b="0" baseline="30000" smtClean="0">
                <a:solidFill>
                  <a:srgbClr val="0000FF"/>
                </a:solidFill>
                <a:cs typeface="Times New Roman" charset="0"/>
              </a:rPr>
              <a:t>30</a:t>
            </a:r>
            <a:r>
              <a:rPr kumimoji="1" lang="en-US" sz="1600" b="0" smtClean="0">
                <a:solidFill>
                  <a:srgbClr val="0000FF"/>
                </a:solidFill>
              </a:rPr>
              <a:t> cm</a:t>
            </a:r>
            <a:r>
              <a:rPr kumimoji="1" lang="en-US" sz="1600" b="0" baseline="30000" smtClean="0">
                <a:solidFill>
                  <a:srgbClr val="0000FF"/>
                </a:solidFill>
              </a:rPr>
              <a:t>-2</a:t>
            </a:r>
            <a:r>
              <a:rPr kumimoji="1" lang="en-US" sz="1600" b="0" smtClean="0">
                <a:solidFill>
                  <a:srgbClr val="0000FF"/>
                </a:solidFill>
              </a:rPr>
              <a:t> s </a:t>
            </a:r>
            <a:r>
              <a:rPr kumimoji="1" lang="en-US" sz="1600" b="0" baseline="30000" smtClean="0">
                <a:solidFill>
                  <a:srgbClr val="0000FF"/>
                </a:solidFill>
              </a:rPr>
              <a:t>-1</a:t>
            </a:r>
            <a:endParaRPr kumimoji="1" lang="en-US" sz="1600" b="0" smtClean="0">
              <a:solidFill>
                <a:srgbClr val="0000FF"/>
              </a:solidFill>
            </a:endParaRPr>
          </a:p>
          <a:p>
            <a:pPr>
              <a:spcBef>
                <a:spcPct val="20000"/>
              </a:spcBef>
              <a:buClr>
                <a:srgbClr val="FFFFFF"/>
              </a:buClr>
              <a:buSzPct val="25000"/>
              <a:buFont typeface="Wingdings" charset="0"/>
              <a:buNone/>
            </a:pPr>
            <a:r>
              <a:rPr kumimoji="1" lang="en-US" sz="1600" b="0" smtClean="0">
                <a:solidFill>
                  <a:srgbClr val="0000FF"/>
                </a:solidFill>
              </a:rPr>
              <a:t>p</a:t>
            </a:r>
            <a:r>
              <a:rPr kumimoji="1" lang="en-US" sz="1600" b="0" smtClean="0">
                <a:solidFill>
                  <a:srgbClr val="0000FF"/>
                </a:solidFill>
                <a:sym typeface="Symbol" charset="0"/>
              </a:rPr>
              <a:t></a:t>
            </a:r>
            <a:r>
              <a:rPr kumimoji="1" lang="en-US" sz="1600" b="0" smtClean="0">
                <a:solidFill>
                  <a:srgbClr val="0000FF"/>
                </a:solidFill>
              </a:rPr>
              <a:t>–p</a:t>
            </a:r>
            <a:r>
              <a:rPr kumimoji="1" lang="en-US" sz="1600" b="0" smtClean="0">
                <a:solidFill>
                  <a:srgbClr val="0000FF"/>
                </a:solidFill>
                <a:sym typeface="Symbol" charset="0"/>
              </a:rPr>
              <a:t></a:t>
            </a:r>
            <a:r>
              <a:rPr kumimoji="1" lang="en-US" sz="1600" b="0" smtClean="0">
                <a:solidFill>
                  <a:srgbClr val="0000FF"/>
                </a:solidFill>
              </a:rPr>
              <a:t> 			  50</a:t>
            </a:r>
            <a:r>
              <a:rPr kumimoji="1" lang="en-US" sz="1600" b="0" smtClean="0">
                <a:solidFill>
                  <a:srgbClr val="0000FF"/>
                </a:solidFill>
                <a:cs typeface="Times New Roman" charset="0"/>
                <a:sym typeface="Symbol" charset="0"/>
              </a:rPr>
              <a:t></a:t>
            </a:r>
            <a:r>
              <a:rPr kumimoji="1" lang="en-US" sz="1600" b="0" smtClean="0">
                <a:solidFill>
                  <a:srgbClr val="0000FF"/>
                </a:solidFill>
                <a:cs typeface="Times New Roman" charset="0"/>
              </a:rPr>
              <a:t>10</a:t>
            </a:r>
            <a:r>
              <a:rPr kumimoji="1" lang="en-US" sz="1600" b="0" baseline="30000" smtClean="0">
                <a:solidFill>
                  <a:srgbClr val="0000FF"/>
                </a:solidFill>
                <a:cs typeface="Times New Roman" charset="0"/>
              </a:rPr>
              <a:t>30</a:t>
            </a:r>
            <a:r>
              <a:rPr kumimoji="1" lang="en-US" sz="1600" b="0" smtClean="0">
                <a:solidFill>
                  <a:srgbClr val="0000FF"/>
                </a:solidFill>
              </a:rPr>
              <a:t> cm</a:t>
            </a:r>
            <a:r>
              <a:rPr kumimoji="1" lang="en-US" sz="1600" b="0" baseline="30000" smtClean="0">
                <a:solidFill>
                  <a:srgbClr val="0000FF"/>
                </a:solidFill>
              </a:rPr>
              <a:t>-2</a:t>
            </a:r>
            <a:r>
              <a:rPr kumimoji="1" lang="en-US" sz="1600" b="0" smtClean="0">
                <a:solidFill>
                  <a:srgbClr val="0000FF"/>
                </a:solidFill>
              </a:rPr>
              <a:t> s </a:t>
            </a:r>
            <a:r>
              <a:rPr kumimoji="1" lang="en-US" sz="1600" b="0" baseline="30000" smtClean="0">
                <a:solidFill>
                  <a:srgbClr val="0000FF"/>
                </a:solidFill>
              </a:rPr>
              <a:t>-1</a:t>
            </a:r>
            <a:endParaRPr kumimoji="1" lang="en-US" sz="1600" b="0" smtClean="0">
              <a:solidFill>
                <a:srgbClr val="0000FF"/>
              </a:solidFill>
            </a:endParaRPr>
          </a:p>
          <a:p>
            <a:pPr>
              <a:spcBef>
                <a:spcPct val="20000"/>
              </a:spcBef>
              <a:buClr>
                <a:srgbClr val="FFFFFF"/>
              </a:buClr>
              <a:buSzPct val="25000"/>
              <a:buFont typeface="Wingdings" charset="0"/>
              <a:buNone/>
            </a:pPr>
            <a:r>
              <a:rPr kumimoji="1" lang="en-US" sz="1600" smtClean="0">
                <a:solidFill>
                  <a:srgbClr val="0000FF"/>
                </a:solidFill>
              </a:rPr>
              <a:t>Other large hadron colliders (scaled to 100 GeV):</a:t>
            </a:r>
          </a:p>
          <a:p>
            <a:pPr>
              <a:spcBef>
                <a:spcPct val="20000"/>
              </a:spcBef>
              <a:buClr>
                <a:srgbClr val="FFFFFF"/>
              </a:buClr>
              <a:buSzPct val="25000"/>
              <a:buFont typeface="Wingdings" charset="0"/>
              <a:buNone/>
            </a:pPr>
            <a:r>
              <a:rPr kumimoji="1" lang="en-US" sz="1600" b="0" smtClean="0">
                <a:solidFill>
                  <a:srgbClr val="0000FF"/>
                </a:solidFill>
              </a:rPr>
              <a:t>Tevatron (p – pbar)	  35</a:t>
            </a:r>
            <a:r>
              <a:rPr kumimoji="1" lang="en-US" sz="1600" b="0" smtClean="0">
                <a:solidFill>
                  <a:srgbClr val="0000FF"/>
                </a:solidFill>
                <a:cs typeface="Times New Roman" charset="0"/>
                <a:sym typeface="Symbol" charset="0"/>
              </a:rPr>
              <a:t></a:t>
            </a:r>
            <a:r>
              <a:rPr kumimoji="1" lang="en-US" sz="1600" b="0" smtClean="0">
                <a:solidFill>
                  <a:srgbClr val="0000FF"/>
                </a:solidFill>
                <a:cs typeface="Times New Roman" charset="0"/>
              </a:rPr>
              <a:t>10</a:t>
            </a:r>
            <a:r>
              <a:rPr kumimoji="1" lang="en-US" sz="1600" b="0" baseline="30000" smtClean="0">
                <a:solidFill>
                  <a:srgbClr val="0000FF"/>
                </a:solidFill>
                <a:cs typeface="Times New Roman" charset="0"/>
              </a:rPr>
              <a:t>30</a:t>
            </a:r>
            <a:r>
              <a:rPr kumimoji="1" lang="en-US" sz="1600" b="0" smtClean="0">
                <a:solidFill>
                  <a:srgbClr val="0000FF"/>
                </a:solidFill>
              </a:rPr>
              <a:t> cm</a:t>
            </a:r>
            <a:r>
              <a:rPr kumimoji="1" lang="en-US" sz="1600" b="0" baseline="30000" smtClean="0">
                <a:solidFill>
                  <a:srgbClr val="0000FF"/>
                </a:solidFill>
              </a:rPr>
              <a:t>-2</a:t>
            </a:r>
            <a:r>
              <a:rPr kumimoji="1" lang="en-US" sz="1600" b="0" smtClean="0">
                <a:solidFill>
                  <a:srgbClr val="0000FF"/>
                </a:solidFill>
              </a:rPr>
              <a:t> s </a:t>
            </a:r>
            <a:r>
              <a:rPr kumimoji="1" lang="en-US" sz="1600" b="0" baseline="30000" smtClean="0">
                <a:solidFill>
                  <a:srgbClr val="0000FF"/>
                </a:solidFill>
              </a:rPr>
              <a:t>-1</a:t>
            </a:r>
            <a:endParaRPr kumimoji="1" lang="en-US" sz="1600" b="0" smtClean="0">
              <a:solidFill>
                <a:srgbClr val="0000FF"/>
              </a:solidFill>
            </a:endParaRPr>
          </a:p>
          <a:p>
            <a:pPr>
              <a:spcBef>
                <a:spcPct val="20000"/>
              </a:spcBef>
              <a:buClr>
                <a:srgbClr val="FFFFFF"/>
              </a:buClr>
              <a:buSzPct val="25000"/>
              <a:buFont typeface="Wingdings" charset="0"/>
              <a:buNone/>
            </a:pPr>
            <a:r>
              <a:rPr kumimoji="1" lang="en-US" sz="1600" b="0" smtClean="0">
                <a:solidFill>
                  <a:srgbClr val="0000FF"/>
                </a:solidFill>
              </a:rPr>
              <a:t>LHC (p – p, design)	140</a:t>
            </a:r>
            <a:r>
              <a:rPr kumimoji="1" lang="en-US" sz="1600" b="0" smtClean="0">
                <a:solidFill>
                  <a:srgbClr val="0000FF"/>
                </a:solidFill>
                <a:cs typeface="Times New Roman" charset="0"/>
                <a:sym typeface="Symbol" charset="0"/>
              </a:rPr>
              <a:t></a:t>
            </a:r>
            <a:r>
              <a:rPr kumimoji="1" lang="en-US" sz="1600" b="0" smtClean="0">
                <a:solidFill>
                  <a:srgbClr val="0000FF"/>
                </a:solidFill>
                <a:cs typeface="Times New Roman" charset="0"/>
              </a:rPr>
              <a:t>10</a:t>
            </a:r>
            <a:r>
              <a:rPr kumimoji="1" lang="en-US" sz="1600" b="0" baseline="30000" smtClean="0">
                <a:solidFill>
                  <a:srgbClr val="0000FF"/>
                </a:solidFill>
                <a:cs typeface="Times New Roman" charset="0"/>
              </a:rPr>
              <a:t>30</a:t>
            </a:r>
            <a:r>
              <a:rPr kumimoji="1" lang="en-US" sz="1600" b="0" smtClean="0">
                <a:solidFill>
                  <a:srgbClr val="0000FF"/>
                </a:solidFill>
              </a:rPr>
              <a:t> cm</a:t>
            </a:r>
            <a:r>
              <a:rPr kumimoji="1" lang="en-US" sz="1600" b="0" baseline="30000" smtClean="0">
                <a:solidFill>
                  <a:srgbClr val="0000FF"/>
                </a:solidFill>
              </a:rPr>
              <a:t>-2</a:t>
            </a:r>
            <a:r>
              <a:rPr kumimoji="1" lang="en-US" sz="1600" b="0" smtClean="0">
                <a:solidFill>
                  <a:srgbClr val="0000FF"/>
                </a:solidFill>
              </a:rPr>
              <a:t> s </a:t>
            </a:r>
            <a:r>
              <a:rPr kumimoji="1" lang="en-US" sz="1600" b="0" baseline="30000" smtClean="0">
                <a:solidFill>
                  <a:srgbClr val="0000FF"/>
                </a:solidFill>
              </a:rPr>
              <a:t>-1</a:t>
            </a:r>
          </a:p>
        </p:txBody>
      </p:sp>
      <p:sp>
        <p:nvSpPr>
          <p:cNvPr id="17474" name="Line 66"/>
          <p:cNvSpPr>
            <a:spLocks noChangeShapeType="1"/>
          </p:cNvSpPr>
          <p:nvPr/>
        </p:nvSpPr>
        <p:spPr bwMode="auto">
          <a:xfrm>
            <a:off x="836613" y="3741738"/>
            <a:ext cx="220662" cy="100012"/>
          </a:xfrm>
          <a:prstGeom prst="line">
            <a:avLst/>
          </a:prstGeom>
          <a:noFill/>
          <a:ln w="25400">
            <a:solidFill>
              <a:srgbClr val="00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75" name="Oval 67"/>
          <p:cNvSpPr>
            <a:spLocks noChangeArrowheads="1"/>
          </p:cNvSpPr>
          <p:nvPr/>
        </p:nvSpPr>
        <p:spPr bwMode="auto">
          <a:xfrm>
            <a:off x="1044575" y="3722688"/>
            <a:ext cx="473075" cy="166687"/>
          </a:xfrm>
          <a:prstGeom prst="ellipse">
            <a:avLst/>
          </a:prstGeom>
          <a:noFill/>
          <a:ln w="25400">
            <a:solidFill>
              <a:srgbClr val="33CC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76" name="Oval 68"/>
          <p:cNvSpPr>
            <a:spLocks noChangeArrowheads="1"/>
          </p:cNvSpPr>
          <p:nvPr/>
        </p:nvSpPr>
        <p:spPr bwMode="auto">
          <a:xfrm>
            <a:off x="1295400" y="3746500"/>
            <a:ext cx="1981200" cy="758825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77" name="Freeform 69"/>
          <p:cNvSpPr>
            <a:spLocks/>
          </p:cNvSpPr>
          <p:nvPr/>
        </p:nvSpPr>
        <p:spPr bwMode="auto">
          <a:xfrm>
            <a:off x="706438" y="3656013"/>
            <a:ext cx="246062" cy="107950"/>
          </a:xfrm>
          <a:custGeom>
            <a:avLst/>
            <a:gdLst>
              <a:gd name="T0" fmla="*/ 0 w 126"/>
              <a:gd name="T1" fmla="*/ 2147483647 h 67"/>
              <a:gd name="T2" fmla="*/ 2147483647 w 126"/>
              <a:gd name="T3" fmla="*/ 2147483647 h 67"/>
              <a:gd name="T4" fmla="*/ 2147483647 w 126"/>
              <a:gd name="T5" fmla="*/ 2147483647 h 67"/>
              <a:gd name="T6" fmla="*/ 2147483647 w 126"/>
              <a:gd name="T7" fmla="*/ 0 h 67"/>
              <a:gd name="T8" fmla="*/ 0 w 126"/>
              <a:gd name="T9" fmla="*/ 2147483647 h 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6"/>
              <a:gd name="T16" fmla="*/ 0 h 67"/>
              <a:gd name="T17" fmla="*/ 126 w 126"/>
              <a:gd name="T18" fmla="*/ 67 h 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6" h="67">
                <a:moveTo>
                  <a:pt x="0" y="24"/>
                </a:moveTo>
                <a:lnTo>
                  <a:pt x="93" y="67"/>
                </a:lnTo>
                <a:lnTo>
                  <a:pt x="126" y="45"/>
                </a:lnTo>
                <a:lnTo>
                  <a:pt x="33" y="0"/>
                </a:lnTo>
                <a:lnTo>
                  <a:pt x="0" y="24"/>
                </a:lnTo>
                <a:close/>
              </a:path>
            </a:pathLst>
          </a:cu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sz="2400" b="1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7478" name="Text Box 70"/>
          <p:cNvSpPr txBox="1">
            <a:spLocks noChangeArrowheads="1"/>
          </p:cNvSpPr>
          <p:nvPr/>
        </p:nvSpPr>
        <p:spPr bwMode="auto">
          <a:xfrm>
            <a:off x="552450" y="3352800"/>
            <a:ext cx="5905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FFFFFF"/>
                </a:solidFill>
              </a:rPr>
              <a:t>EBIS</a:t>
            </a:r>
          </a:p>
        </p:txBody>
      </p:sp>
      <p:sp>
        <p:nvSpPr>
          <p:cNvPr id="2" name="Rectangle 1"/>
          <p:cNvSpPr/>
          <p:nvPr/>
        </p:nvSpPr>
        <p:spPr>
          <a:xfrm>
            <a:off x="22086" y="883743"/>
            <a:ext cx="4572000" cy="58477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 superconducting 3.8 km rings</a:t>
            </a:r>
          </a:p>
          <a:p>
            <a:r>
              <a:rPr lang="en-US" dirty="0">
                <a:solidFill>
                  <a:schemeClr val="bg1"/>
                </a:solidFill>
              </a:rPr>
              <a:t>2 large experiments 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426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LHC: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The Biggest Machine on Earth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0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2737248-AC7B-CF42-8B50-87C0E39456E5}" type="slidenum">
              <a:rPr lang="en-US" sz="1000">
                <a:solidFill>
                  <a:srgbClr val="000000"/>
                </a:solidFill>
              </a:rPr>
              <a:pPr eaLnBrk="1" hangingPunct="1"/>
              <a:t>14</a:t>
            </a:fld>
            <a:endParaRPr lang="en-US" sz="1000">
              <a:solidFill>
                <a:srgbClr val="000000"/>
              </a:solidFill>
            </a:endParaRPr>
          </a:p>
        </p:txBody>
      </p:sp>
      <p:pic>
        <p:nvPicPr>
          <p:cNvPr id="5120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8713"/>
            <a:ext cx="9144000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00860" y="4718050"/>
            <a:ext cx="6180298" cy="150810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200"/>
              </a:spcAft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Diameter:	27 km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Depth:		~ 100 m below ground surface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LHC:		“collider”</a:t>
            </a:r>
          </a:p>
        </p:txBody>
      </p:sp>
    </p:spTree>
    <p:extLst>
      <p:ext uri="{BB962C8B-B14F-4D97-AF65-F5344CB8AC3E}">
        <p14:creationId xmlns:p14="http://schemas.microsoft.com/office/powerpoint/2010/main" val="1395001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>
          <a:xfrm>
            <a:off x="330200" y="90488"/>
            <a:ext cx="8686800" cy="6858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Limit: The D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ipole 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agnets</a:t>
            </a:r>
            <a:endParaRPr lang="en-US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8130" name="Date Placeholder 2"/>
          <p:cNvSpPr>
            <a:spLocks noGrp="1"/>
          </p:cNvSpPr>
          <p:nvPr>
            <p:ph type="dt" sz="quarter" idx="10"/>
          </p:nvPr>
        </p:nvSpPr>
        <p:spPr>
          <a:xfrm>
            <a:off x="76200" y="6551613"/>
            <a:ext cx="2133600" cy="244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481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34200" y="6551613"/>
            <a:ext cx="21336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7F45A5D-3C81-F143-A0F2-9C8B7CE1AFA4}" type="slidenum">
              <a:rPr lang="en-US" sz="1000">
                <a:solidFill>
                  <a:srgbClr val="000000"/>
                </a:solidFill>
              </a:rPr>
              <a:pPr eaLnBrk="1" hangingPunct="1"/>
              <a:t>15</a:t>
            </a:fld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48132" name="Rectangle 5"/>
          <p:cNvSpPr>
            <a:spLocks noChangeArrowheads="1"/>
          </p:cNvSpPr>
          <p:nvPr/>
        </p:nvSpPr>
        <p:spPr bwMode="auto">
          <a:xfrm>
            <a:off x="381000" y="944563"/>
            <a:ext cx="8458200" cy="1905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2758" name="Text Box 6"/>
          <p:cNvSpPr txBox="1">
            <a:spLocks noChangeArrowheads="1"/>
          </p:cNvSpPr>
          <p:nvPr/>
        </p:nvSpPr>
        <p:spPr bwMode="auto">
          <a:xfrm>
            <a:off x="381000" y="1020763"/>
            <a:ext cx="3794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40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Hadron (p) circular collider</a:t>
            </a:r>
          </a:p>
        </p:txBody>
      </p:sp>
      <p:sp>
        <p:nvSpPr>
          <p:cNvPr id="48134" name="Text Box 7"/>
          <p:cNvSpPr txBox="1">
            <a:spLocks noChangeArrowheads="1"/>
          </p:cNvSpPr>
          <p:nvPr/>
        </p:nvSpPr>
        <p:spPr bwMode="auto">
          <a:xfrm>
            <a:off x="441325" y="1717675"/>
            <a:ext cx="6257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00"/>
                </a:solidFill>
              </a:rPr>
              <a:t>Limited by available bending field strength (even SC):</a:t>
            </a:r>
          </a:p>
        </p:txBody>
      </p:sp>
      <p:sp>
        <p:nvSpPr>
          <p:cNvPr id="48135" name="Text Box 9"/>
          <p:cNvSpPr txBox="1">
            <a:spLocks noChangeArrowheads="1"/>
          </p:cNvSpPr>
          <p:nvPr/>
        </p:nvSpPr>
        <p:spPr bwMode="auto">
          <a:xfrm>
            <a:off x="4856163" y="2616200"/>
            <a:ext cx="3730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(increase momentum by increasing radius times bending field)</a:t>
            </a:r>
          </a:p>
        </p:txBody>
      </p:sp>
      <p:sp>
        <p:nvSpPr>
          <p:cNvPr id="202763" name="Text Box 11"/>
          <p:cNvSpPr txBox="1">
            <a:spLocks noChangeArrowheads="1"/>
          </p:cNvSpPr>
          <p:nvPr/>
        </p:nvSpPr>
        <p:spPr bwMode="auto">
          <a:xfrm>
            <a:off x="2338388" y="3962400"/>
            <a:ext cx="635635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LHC: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8.3 T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bending field from 1232 magnets!</a:t>
            </a:r>
          </a:p>
          <a:p>
            <a:pPr eaLnBrk="1" hangingPunct="1">
              <a:defRPr/>
            </a:pPr>
            <a:endParaRPr lang="en-US" sz="3200" b="1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1" hangingPunct="1">
              <a:defRPr/>
            </a:pP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56 mm holes for beams.</a:t>
            </a:r>
          </a:p>
        </p:txBody>
      </p:sp>
      <p:pic>
        <p:nvPicPr>
          <p:cNvPr id="48137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2443163"/>
            <a:ext cx="4079875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 flipV="1">
            <a:off x="2944813" y="3251200"/>
            <a:ext cx="836612" cy="657225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2976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491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2A00349-AC64-5E4C-810A-57B2821BB00B}" type="slidenum">
              <a:rPr lang="en-US" sz="1000">
                <a:solidFill>
                  <a:srgbClr val="000000"/>
                </a:solidFill>
              </a:rPr>
              <a:pPr eaLnBrk="1" hangingPunct="1"/>
              <a:t>16</a:t>
            </a:fld>
            <a:endParaRPr lang="en-US" sz="1000">
              <a:solidFill>
                <a:srgbClr val="000000"/>
              </a:solidFill>
            </a:endParaRPr>
          </a:p>
        </p:txBody>
      </p:sp>
      <p:grpSp>
        <p:nvGrpSpPr>
          <p:cNvPr id="49155" name="Group 5"/>
          <p:cNvGrpSpPr>
            <a:grpSpLocks/>
          </p:cNvGrpSpPr>
          <p:nvPr/>
        </p:nvGrpSpPr>
        <p:grpSpPr bwMode="auto">
          <a:xfrm>
            <a:off x="0" y="904875"/>
            <a:ext cx="7467600" cy="4911725"/>
            <a:chOff x="432" y="380"/>
            <a:chExt cx="4896" cy="3220"/>
          </a:xfrm>
        </p:grpSpPr>
        <p:pic>
          <p:nvPicPr>
            <p:cNvPr id="49162" name="Picture 6" descr="storede-vs-momentu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380"/>
              <a:ext cx="4896" cy="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163" name="Line 7"/>
            <p:cNvSpPr>
              <a:spLocks noChangeShapeType="1"/>
            </p:cNvSpPr>
            <p:nvPr/>
          </p:nvSpPr>
          <p:spPr bwMode="auto">
            <a:xfrm>
              <a:off x="1248" y="1872"/>
              <a:ext cx="37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64" name="Line 8"/>
            <p:cNvSpPr>
              <a:spLocks noChangeShapeType="1"/>
            </p:cNvSpPr>
            <p:nvPr/>
          </p:nvSpPr>
          <p:spPr bwMode="auto">
            <a:xfrm>
              <a:off x="1248" y="768"/>
              <a:ext cx="37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65" name="AutoShape 9"/>
            <p:cNvSpPr>
              <a:spLocks noChangeArrowheads="1"/>
            </p:cNvSpPr>
            <p:nvPr/>
          </p:nvSpPr>
          <p:spPr bwMode="auto">
            <a:xfrm>
              <a:off x="1824" y="768"/>
              <a:ext cx="240" cy="1104"/>
            </a:xfrm>
            <a:prstGeom prst="upArrow">
              <a:avLst>
                <a:gd name="adj1" fmla="val 50000"/>
                <a:gd name="adj2" fmla="val 11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05834" name="Rectangle 10"/>
          <p:cNvSpPr>
            <a:spLocks noChangeArrowheads="1"/>
          </p:cNvSpPr>
          <p:nvPr/>
        </p:nvSpPr>
        <p:spPr bwMode="auto">
          <a:xfrm>
            <a:off x="1201738" y="5921375"/>
            <a:ext cx="6724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800" i="1">
                <a:solidFill>
                  <a:srgbClr val="000000"/>
                </a:solidFill>
              </a:rPr>
              <a:t>At </a:t>
            </a:r>
            <a:r>
              <a:rPr lang="en-US" sz="1800" i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less than 1%</a:t>
            </a:r>
            <a:r>
              <a:rPr lang="en-US" sz="1800" i="1">
                <a:solidFill>
                  <a:srgbClr val="000000"/>
                </a:solidFill>
              </a:rPr>
              <a:t> of nominal intensity LHC enters </a:t>
            </a:r>
            <a:r>
              <a:rPr lang="en-US" sz="1800" i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new territory</a:t>
            </a:r>
            <a:r>
              <a:rPr lang="en-US" sz="1800" i="1">
                <a:solidFill>
                  <a:srgbClr val="000000"/>
                </a:solidFill>
              </a:rPr>
              <a:t>. </a:t>
            </a:r>
            <a:br>
              <a:rPr lang="en-US" sz="1800" i="1">
                <a:solidFill>
                  <a:srgbClr val="000000"/>
                </a:solidFill>
              </a:rPr>
            </a:br>
            <a:r>
              <a:rPr lang="en-US" sz="1800" i="1">
                <a:solidFill>
                  <a:srgbClr val="000000"/>
                </a:solidFill>
              </a:rPr>
              <a:t>Collimators must </a:t>
            </a:r>
            <a:r>
              <a:rPr lang="en-US" sz="1800" i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survive</a:t>
            </a:r>
            <a:r>
              <a:rPr lang="en-US" sz="1800" i="1">
                <a:solidFill>
                  <a:srgbClr val="000000"/>
                </a:solidFill>
              </a:rPr>
              <a:t> expected beam loss…</a:t>
            </a:r>
          </a:p>
        </p:txBody>
      </p:sp>
      <p:sp>
        <p:nvSpPr>
          <p:cNvPr id="205835" name="Rectangle 11"/>
          <p:cNvSpPr>
            <a:spLocks noChangeArrowheads="1"/>
          </p:cNvSpPr>
          <p:nvPr/>
        </p:nvSpPr>
        <p:spPr bwMode="auto">
          <a:xfrm>
            <a:off x="609600" y="23813"/>
            <a:ext cx="8229600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Limit: Power of the B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eams</a:t>
            </a:r>
            <a:endParaRPr 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pSp>
        <p:nvGrpSpPr>
          <p:cNvPr id="49158" name="Group 10"/>
          <p:cNvGrpSpPr>
            <a:grpSpLocks/>
          </p:cNvGrpSpPr>
          <p:nvPr/>
        </p:nvGrpSpPr>
        <p:grpSpPr bwMode="auto">
          <a:xfrm>
            <a:off x="7327900" y="1103313"/>
            <a:ext cx="1816100" cy="1763712"/>
            <a:chOff x="365125" y="1066800"/>
            <a:chExt cx="3749675" cy="3641042"/>
          </a:xfrm>
        </p:grpSpPr>
        <p:pic>
          <p:nvPicPr>
            <p:cNvPr id="49159" name="Picture 6" descr="defaul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066800"/>
              <a:ext cx="1814513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0" name="Picture 7" descr="defaul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1875" y="1066800"/>
              <a:ext cx="1812925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365125" y="3006942"/>
              <a:ext cx="3749675" cy="1700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rgbClr val="000000"/>
                  </a:solidFill>
                  <a:ea typeface="+mn-ea"/>
                  <a:cs typeface="+mn-cs"/>
                </a:rPr>
                <a:t>Entry and exit holes of an electron beam impacting on a spoiler</a:t>
              </a:r>
              <a:br>
                <a:rPr lang="en-US" sz="1050" i="1" dirty="0">
                  <a:solidFill>
                    <a:srgbClr val="000000"/>
                  </a:solidFill>
                  <a:ea typeface="+mn-ea"/>
                  <a:cs typeface="+mn-cs"/>
                </a:rPr>
              </a:br>
              <a:endParaRPr lang="en-US" sz="500" i="1" dirty="0">
                <a:solidFill>
                  <a:srgbClr val="000000"/>
                </a:solidFill>
                <a:ea typeface="+mn-ea"/>
                <a:cs typeface="+mn-cs"/>
              </a:endParaRPr>
            </a:p>
            <a:p>
              <a:pPr>
                <a:defRPr/>
              </a:pPr>
              <a:r>
                <a:rPr lang="en-US" sz="1050" dirty="0">
                  <a:solidFill>
                    <a:srgbClr val="000000"/>
                  </a:solidFill>
                  <a:ea typeface="+mn-ea"/>
                  <a:cs typeface="+mn-cs"/>
                </a:rPr>
                <a:t>(courtesy P. </a:t>
              </a:r>
              <a:r>
                <a:rPr lang="en-US" sz="1050" dirty="0" err="1">
                  <a:solidFill>
                    <a:srgbClr val="000000"/>
                  </a:solidFill>
                  <a:ea typeface="+mn-ea"/>
                  <a:cs typeface="+mn-cs"/>
                </a:rPr>
                <a:t>Tenenbaum</a:t>
              </a:r>
              <a:r>
                <a:rPr lang="en-US" sz="1050" dirty="0">
                  <a:solidFill>
                    <a:srgbClr val="000000"/>
                  </a:solidFill>
                  <a:ea typeface="+mn-ea"/>
                  <a:cs typeface="+mn-cs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9361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Tech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and other challenges are addressed with high tech solutions.</a:t>
            </a:r>
          </a:p>
          <a:p>
            <a:r>
              <a:rPr lang="en-US" dirty="0" smtClean="0"/>
              <a:t>Fundamental research as a driver for technology…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D1724-3937-5C41-B507-603CFB82874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98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RHIC: Siberian Snakes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C7FE6-1D3A-0D48-A54E-36C8FD6E6DC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5" name="Picture 490" descr="AGScoldhelix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1" t="15564" r="6863" b="13627"/>
          <a:stretch/>
        </p:blipFill>
        <p:spPr bwMode="auto">
          <a:xfrm>
            <a:off x="198782" y="850348"/>
            <a:ext cx="8743092" cy="4130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9" descr="IMG_11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84" y="3798956"/>
            <a:ext cx="3946202" cy="2959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704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Tevatron</a:t>
            </a:r>
            <a:r>
              <a:rPr lang="en-US" dirty="0" smtClean="0"/>
              <a:t>: Electron Beam Lens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-37" b="-37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C7FE6-1D3A-0D48-A54E-36C8FD6E6DC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814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W. Fischer (RHIC)</a:t>
            </a:r>
          </a:p>
          <a:p>
            <a:r>
              <a:rPr lang="en-US" dirty="0" smtClean="0"/>
              <a:t>T. </a:t>
            </a:r>
            <a:r>
              <a:rPr lang="en-US" dirty="0" err="1" smtClean="0"/>
              <a:t>Roser</a:t>
            </a:r>
            <a:r>
              <a:rPr lang="en-US" dirty="0" smtClean="0"/>
              <a:t> (RHIC)</a:t>
            </a:r>
          </a:p>
          <a:p>
            <a:r>
              <a:rPr lang="en-US" dirty="0" smtClean="0"/>
              <a:t>R. Schmidt (LHC)</a:t>
            </a:r>
          </a:p>
          <a:p>
            <a:r>
              <a:rPr lang="en-US" dirty="0" smtClean="0"/>
              <a:t>V. </a:t>
            </a:r>
            <a:r>
              <a:rPr lang="en-US" dirty="0" err="1" smtClean="0"/>
              <a:t>Shiltsev</a:t>
            </a:r>
            <a:r>
              <a:rPr lang="en-US" dirty="0" smtClean="0"/>
              <a:t> (</a:t>
            </a:r>
            <a:r>
              <a:rPr lang="en-US" dirty="0" err="1" smtClean="0"/>
              <a:t>Tevatron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D1724-3937-5C41-B507-603CFB82874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113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LHC: SC Magnets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C7FE6-1D3A-0D48-A54E-36C8FD6E6DC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03" y="872436"/>
            <a:ext cx="8556533" cy="5734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3487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LHC: Super-Conducting RF Cavities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C7FE6-1D3A-0D48-A54E-36C8FD6E6DC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450" y="879968"/>
            <a:ext cx="8426174" cy="552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676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LHC: Collimators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C7FE6-1D3A-0D48-A54E-36C8FD6E6DC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5" name="Picture 11" descr="Click for original image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83" y="914055"/>
            <a:ext cx="7348331" cy="550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7769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Arial" charset="0"/>
                <a:ea typeface="ＭＳ Ｐゴシック" charset="0"/>
                <a:cs typeface="ＭＳ Ｐゴシック" charset="0"/>
              </a:rPr>
              <a:t>What Are Beams?</a:t>
            </a:r>
          </a:p>
        </p:txBody>
      </p:sp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87B5244-F64C-C049-90CB-9D2BE33CC0C1}" type="slidenum">
              <a:rPr lang="en-US" sz="1000">
                <a:solidFill>
                  <a:srgbClr val="000000"/>
                </a:solidFill>
              </a:rPr>
              <a:pPr eaLnBrk="1" hangingPunct="1"/>
              <a:t>23</a:t>
            </a:fld>
            <a:endParaRPr lang="en-US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49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 Charged Particle Beam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56101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The accelerator </a:t>
            </a:r>
            <a:r>
              <a:rPr lang="en-US" sz="240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generates, accelerates, transports and delivers beams </a:t>
            </a: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to the user (e.g. HEP exp).</a:t>
            </a:r>
          </a:p>
          <a:p>
            <a:pPr>
              <a:spcAft>
                <a:spcPts val="1200"/>
              </a:spcAft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Beam are transported in </a:t>
            </a:r>
            <a:r>
              <a:rPr lang="en-US" sz="240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ultra-high vacuum</a:t>
            </a: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A beam can consist of individual </a:t>
            </a:r>
            <a:r>
              <a:rPr lang="en-US" sz="240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bunches</a:t>
            </a: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Each </a:t>
            </a:r>
            <a:r>
              <a:rPr lang="ja-JP" altLang="en-US" sz="24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2400">
                <a:latin typeface="Arial" charset="0"/>
                <a:ea typeface="ＭＳ Ｐゴシック" charset="0"/>
                <a:cs typeface="ＭＳ Ｐゴシック" charset="0"/>
              </a:rPr>
              <a:t>bunch</a:t>
            </a:r>
            <a:r>
              <a:rPr lang="ja-JP" altLang="en-US" sz="24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2400">
                <a:latin typeface="Arial" charset="0"/>
                <a:ea typeface="ＭＳ Ｐゴシック" charset="0"/>
                <a:cs typeface="ＭＳ Ｐゴシック" charset="0"/>
              </a:rPr>
              <a:t> is an ensemble of charged particles that are </a:t>
            </a:r>
            <a:r>
              <a:rPr lang="en-US" altLang="ja-JP" sz="240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grouped together in space and carry the same (very similar) energy</a:t>
            </a:r>
            <a:r>
              <a:rPr lang="en-US" altLang="ja-JP" sz="240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sz="240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Radio-frequency fields</a:t>
            </a: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 are used to accelerate particles coherently and to group them together longitudinally.</a:t>
            </a:r>
          </a:p>
          <a:p>
            <a:pPr>
              <a:spcAft>
                <a:spcPts val="1200"/>
              </a:spcAft>
            </a:pPr>
            <a:r>
              <a:rPr lang="en-US" sz="240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Magnetic fields </a:t>
            </a: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are used to guide the beam particles on well defined paths and to focus them into a small transverse area.</a:t>
            </a:r>
          </a:p>
          <a:p>
            <a:pPr>
              <a:spcAft>
                <a:spcPts val="1200"/>
              </a:spcAft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266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CEAA3CD-8927-C348-9D46-C30A5F36502A}" type="slidenum">
              <a:rPr lang="en-US" sz="1000">
                <a:solidFill>
                  <a:srgbClr val="000000"/>
                </a:solidFill>
              </a:rPr>
              <a:pPr eaLnBrk="1" hangingPunct="1"/>
              <a:t>24</a:t>
            </a:fld>
            <a:endParaRPr lang="en-US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079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Purpose of accelerators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389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FC554B6-D379-2246-B780-E2D9DDC2183B}" type="slidenum">
              <a:rPr lang="en-US" sz="1000">
                <a:solidFill>
                  <a:srgbClr val="000000"/>
                </a:solidFill>
              </a:rPr>
              <a:pPr eaLnBrk="1" hangingPunct="1"/>
              <a:t>25</a:t>
            </a:fld>
            <a:endParaRPr lang="en-US" sz="1000">
              <a:solidFill>
                <a:srgbClr val="000000"/>
              </a:solidFill>
            </a:endParaRPr>
          </a:p>
        </p:txBody>
      </p:sp>
      <p:grpSp>
        <p:nvGrpSpPr>
          <p:cNvPr id="38916" name="Group 231"/>
          <p:cNvGrpSpPr>
            <a:grpSpLocks/>
          </p:cNvGrpSpPr>
          <p:nvPr/>
        </p:nvGrpSpPr>
        <p:grpSpPr bwMode="auto">
          <a:xfrm>
            <a:off x="2776538" y="1004888"/>
            <a:ext cx="3559175" cy="2528887"/>
            <a:chOff x="1805" y="1690"/>
            <a:chExt cx="2242" cy="1593"/>
          </a:xfrm>
        </p:grpSpPr>
        <p:sp>
          <p:nvSpPr>
            <p:cNvPr id="38922" name="Oval 222"/>
            <p:cNvSpPr>
              <a:spLocks noChangeArrowheads="1"/>
            </p:cNvSpPr>
            <p:nvPr/>
          </p:nvSpPr>
          <p:spPr bwMode="auto">
            <a:xfrm>
              <a:off x="2016" y="1690"/>
              <a:ext cx="2027" cy="97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3" name="AutoShape 230"/>
            <p:cNvSpPr>
              <a:spLocks noChangeArrowheads="1"/>
            </p:cNvSpPr>
            <p:nvPr/>
          </p:nvSpPr>
          <p:spPr bwMode="auto">
            <a:xfrm flipV="1">
              <a:off x="1807" y="2160"/>
              <a:ext cx="411" cy="61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200 w 21600"/>
                <a:gd name="T13" fmla="*/ 7212 h 21600"/>
                <a:gd name="T14" fmla="*/ 14400 w 21600"/>
                <a:gd name="T15" fmla="*/ 1438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4" name="AutoShape 226"/>
            <p:cNvSpPr>
              <a:spLocks noChangeArrowheads="1"/>
            </p:cNvSpPr>
            <p:nvPr/>
          </p:nvSpPr>
          <p:spPr bwMode="auto">
            <a:xfrm>
              <a:off x="2024" y="2160"/>
              <a:ext cx="2023" cy="63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264 w 21600"/>
                <a:gd name="T13" fmla="*/ 2272 h 21600"/>
                <a:gd name="T14" fmla="*/ 19336 w 21600"/>
                <a:gd name="T15" fmla="*/ 193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934" y="21600"/>
                  </a:lnTo>
                  <a:lnTo>
                    <a:pt x="206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5" name="Oval 4"/>
            <p:cNvSpPr>
              <a:spLocks noChangeArrowheads="1"/>
            </p:cNvSpPr>
            <p:nvPr/>
          </p:nvSpPr>
          <p:spPr bwMode="auto">
            <a:xfrm>
              <a:off x="1805" y="2308"/>
              <a:ext cx="2150" cy="97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6" name="Oval 6"/>
            <p:cNvSpPr>
              <a:spLocks noChangeArrowheads="1"/>
            </p:cNvSpPr>
            <p:nvPr/>
          </p:nvSpPr>
          <p:spPr bwMode="auto">
            <a:xfrm>
              <a:off x="2880" y="2503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7" name="Oval 13"/>
            <p:cNvSpPr>
              <a:spLocks noChangeArrowheads="1"/>
            </p:cNvSpPr>
            <p:nvPr/>
          </p:nvSpPr>
          <p:spPr bwMode="auto">
            <a:xfrm>
              <a:off x="2684" y="255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8" name="Oval 17"/>
            <p:cNvSpPr>
              <a:spLocks noChangeArrowheads="1"/>
            </p:cNvSpPr>
            <p:nvPr/>
          </p:nvSpPr>
          <p:spPr bwMode="auto">
            <a:xfrm>
              <a:off x="3253" y="2376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9" name="Oval 22"/>
            <p:cNvSpPr>
              <a:spLocks noChangeArrowheads="1"/>
            </p:cNvSpPr>
            <p:nvPr/>
          </p:nvSpPr>
          <p:spPr bwMode="auto">
            <a:xfrm>
              <a:off x="2997" y="309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0" name="Oval 25"/>
            <p:cNvSpPr>
              <a:spLocks noChangeArrowheads="1"/>
            </p:cNvSpPr>
            <p:nvPr/>
          </p:nvSpPr>
          <p:spPr bwMode="auto">
            <a:xfrm>
              <a:off x="2880" y="2367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1" name="Oval 30"/>
            <p:cNvSpPr>
              <a:spLocks noChangeArrowheads="1"/>
            </p:cNvSpPr>
            <p:nvPr/>
          </p:nvSpPr>
          <p:spPr bwMode="auto">
            <a:xfrm>
              <a:off x="3159" y="2940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b="1">
                <a:solidFill>
                  <a:srgbClr val="000000"/>
                </a:solidFill>
              </a:endParaRPr>
            </a:p>
          </p:txBody>
        </p:sp>
        <p:sp>
          <p:nvSpPr>
            <p:cNvPr id="38932" name="Oval 35"/>
            <p:cNvSpPr>
              <a:spLocks noChangeArrowheads="1"/>
            </p:cNvSpPr>
            <p:nvPr/>
          </p:nvSpPr>
          <p:spPr bwMode="auto">
            <a:xfrm>
              <a:off x="3092" y="2400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3" name="Oval 36"/>
            <p:cNvSpPr>
              <a:spLocks noChangeArrowheads="1"/>
            </p:cNvSpPr>
            <p:nvPr/>
          </p:nvSpPr>
          <p:spPr bwMode="auto">
            <a:xfrm>
              <a:off x="3090" y="271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4" name="Oval 37"/>
            <p:cNvSpPr>
              <a:spLocks noChangeArrowheads="1"/>
            </p:cNvSpPr>
            <p:nvPr/>
          </p:nvSpPr>
          <p:spPr bwMode="auto">
            <a:xfrm>
              <a:off x="3318" y="2488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5" name="Oval 44"/>
            <p:cNvSpPr>
              <a:spLocks noChangeArrowheads="1"/>
            </p:cNvSpPr>
            <p:nvPr/>
          </p:nvSpPr>
          <p:spPr bwMode="auto">
            <a:xfrm>
              <a:off x="3204" y="305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6" name="Oval 47"/>
            <p:cNvSpPr>
              <a:spLocks noChangeArrowheads="1"/>
            </p:cNvSpPr>
            <p:nvPr/>
          </p:nvSpPr>
          <p:spPr bwMode="auto">
            <a:xfrm>
              <a:off x="3082" y="254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7" name="Oval 48"/>
            <p:cNvSpPr>
              <a:spLocks noChangeArrowheads="1"/>
            </p:cNvSpPr>
            <p:nvPr/>
          </p:nvSpPr>
          <p:spPr bwMode="auto">
            <a:xfrm>
              <a:off x="3483" y="2548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8" name="Oval 54"/>
            <p:cNvSpPr>
              <a:spLocks noChangeArrowheads="1"/>
            </p:cNvSpPr>
            <p:nvPr/>
          </p:nvSpPr>
          <p:spPr bwMode="auto">
            <a:xfrm>
              <a:off x="3739" y="2829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9" name="Oval 57"/>
            <p:cNvSpPr>
              <a:spLocks noChangeArrowheads="1"/>
            </p:cNvSpPr>
            <p:nvPr/>
          </p:nvSpPr>
          <p:spPr bwMode="auto">
            <a:xfrm>
              <a:off x="3187" y="2666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0" name="Oval 69"/>
            <p:cNvSpPr>
              <a:spLocks noChangeArrowheads="1"/>
            </p:cNvSpPr>
            <p:nvPr/>
          </p:nvSpPr>
          <p:spPr bwMode="auto">
            <a:xfrm>
              <a:off x="3740" y="266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1" name="Oval 165"/>
            <p:cNvSpPr>
              <a:spLocks noChangeArrowheads="1"/>
            </p:cNvSpPr>
            <p:nvPr/>
          </p:nvSpPr>
          <p:spPr bwMode="auto">
            <a:xfrm>
              <a:off x="2657" y="304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2" name="Oval 166"/>
            <p:cNvSpPr>
              <a:spLocks noChangeArrowheads="1"/>
            </p:cNvSpPr>
            <p:nvPr/>
          </p:nvSpPr>
          <p:spPr bwMode="auto">
            <a:xfrm>
              <a:off x="2573" y="315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3" name="Oval 175"/>
            <p:cNvSpPr>
              <a:spLocks noChangeArrowheads="1"/>
            </p:cNvSpPr>
            <p:nvPr/>
          </p:nvSpPr>
          <p:spPr bwMode="auto">
            <a:xfrm>
              <a:off x="3664" y="249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4" name="Oval 176"/>
            <p:cNvSpPr>
              <a:spLocks noChangeArrowheads="1"/>
            </p:cNvSpPr>
            <p:nvPr/>
          </p:nvSpPr>
          <p:spPr bwMode="auto">
            <a:xfrm>
              <a:off x="3288" y="2844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5" name="Oval 177"/>
            <p:cNvSpPr>
              <a:spLocks noChangeArrowheads="1"/>
            </p:cNvSpPr>
            <p:nvPr/>
          </p:nvSpPr>
          <p:spPr bwMode="auto">
            <a:xfrm>
              <a:off x="2790" y="3100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6" name="Oval 178"/>
            <p:cNvSpPr>
              <a:spLocks noChangeArrowheads="1"/>
            </p:cNvSpPr>
            <p:nvPr/>
          </p:nvSpPr>
          <p:spPr bwMode="auto">
            <a:xfrm>
              <a:off x="3432" y="307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7" name="Oval 182"/>
            <p:cNvSpPr>
              <a:spLocks noChangeArrowheads="1"/>
            </p:cNvSpPr>
            <p:nvPr/>
          </p:nvSpPr>
          <p:spPr bwMode="auto">
            <a:xfrm>
              <a:off x="2790" y="2786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8" name="Oval 183"/>
            <p:cNvSpPr>
              <a:spLocks noChangeArrowheads="1"/>
            </p:cNvSpPr>
            <p:nvPr/>
          </p:nvSpPr>
          <p:spPr bwMode="auto">
            <a:xfrm>
              <a:off x="2886" y="288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9" name="Oval 184"/>
            <p:cNvSpPr>
              <a:spLocks noChangeArrowheads="1"/>
            </p:cNvSpPr>
            <p:nvPr/>
          </p:nvSpPr>
          <p:spPr bwMode="auto">
            <a:xfrm>
              <a:off x="2880" y="2665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0" name="Oval 185"/>
            <p:cNvSpPr>
              <a:spLocks noChangeArrowheads="1"/>
            </p:cNvSpPr>
            <p:nvPr/>
          </p:nvSpPr>
          <p:spPr bwMode="auto">
            <a:xfrm>
              <a:off x="2976" y="276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1" name="Oval 186"/>
            <p:cNvSpPr>
              <a:spLocks noChangeArrowheads="1"/>
            </p:cNvSpPr>
            <p:nvPr/>
          </p:nvSpPr>
          <p:spPr bwMode="auto">
            <a:xfrm>
              <a:off x="2697" y="2669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2" name="Oval 187"/>
            <p:cNvSpPr>
              <a:spLocks noChangeArrowheads="1"/>
            </p:cNvSpPr>
            <p:nvPr/>
          </p:nvSpPr>
          <p:spPr bwMode="auto">
            <a:xfrm>
              <a:off x="2655" y="2807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3" name="Oval 188"/>
            <p:cNvSpPr>
              <a:spLocks noChangeArrowheads="1"/>
            </p:cNvSpPr>
            <p:nvPr/>
          </p:nvSpPr>
          <p:spPr bwMode="auto">
            <a:xfrm>
              <a:off x="2748" y="295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4" name="Oval 189"/>
            <p:cNvSpPr>
              <a:spLocks noChangeArrowheads="1"/>
            </p:cNvSpPr>
            <p:nvPr/>
          </p:nvSpPr>
          <p:spPr bwMode="auto">
            <a:xfrm>
              <a:off x="3024" y="290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5" name="Oval 190"/>
            <p:cNvSpPr>
              <a:spLocks noChangeArrowheads="1"/>
            </p:cNvSpPr>
            <p:nvPr/>
          </p:nvSpPr>
          <p:spPr bwMode="auto">
            <a:xfrm>
              <a:off x="2995" y="2658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6" name="Oval 191"/>
            <p:cNvSpPr>
              <a:spLocks noChangeArrowheads="1"/>
            </p:cNvSpPr>
            <p:nvPr/>
          </p:nvSpPr>
          <p:spPr bwMode="auto">
            <a:xfrm>
              <a:off x="2880" y="2776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7" name="Oval 192"/>
            <p:cNvSpPr>
              <a:spLocks noChangeArrowheads="1"/>
            </p:cNvSpPr>
            <p:nvPr/>
          </p:nvSpPr>
          <p:spPr bwMode="auto">
            <a:xfrm>
              <a:off x="3314" y="2714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8" name="Oval 193"/>
            <p:cNvSpPr>
              <a:spLocks noChangeArrowheads="1"/>
            </p:cNvSpPr>
            <p:nvPr/>
          </p:nvSpPr>
          <p:spPr bwMode="auto">
            <a:xfrm>
              <a:off x="3549" y="2776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9" name="Oval 194"/>
            <p:cNvSpPr>
              <a:spLocks noChangeArrowheads="1"/>
            </p:cNvSpPr>
            <p:nvPr/>
          </p:nvSpPr>
          <p:spPr bwMode="auto">
            <a:xfrm>
              <a:off x="3367" y="296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0" name="Oval 195"/>
            <p:cNvSpPr>
              <a:spLocks noChangeArrowheads="1"/>
            </p:cNvSpPr>
            <p:nvPr/>
          </p:nvSpPr>
          <p:spPr bwMode="auto">
            <a:xfrm>
              <a:off x="3567" y="296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1" name="Oval 196"/>
            <p:cNvSpPr>
              <a:spLocks noChangeArrowheads="1"/>
            </p:cNvSpPr>
            <p:nvPr/>
          </p:nvSpPr>
          <p:spPr bwMode="auto">
            <a:xfrm>
              <a:off x="3084" y="2817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2" name="Oval 197"/>
            <p:cNvSpPr>
              <a:spLocks noChangeArrowheads="1"/>
            </p:cNvSpPr>
            <p:nvPr/>
          </p:nvSpPr>
          <p:spPr bwMode="auto">
            <a:xfrm>
              <a:off x="2790" y="260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3" name="Oval 198"/>
            <p:cNvSpPr>
              <a:spLocks noChangeArrowheads="1"/>
            </p:cNvSpPr>
            <p:nvPr/>
          </p:nvSpPr>
          <p:spPr bwMode="auto">
            <a:xfrm>
              <a:off x="2963" y="2954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4" name="Oval 199"/>
            <p:cNvSpPr>
              <a:spLocks noChangeArrowheads="1"/>
            </p:cNvSpPr>
            <p:nvPr/>
          </p:nvSpPr>
          <p:spPr bwMode="auto">
            <a:xfrm>
              <a:off x="2663" y="291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5" name="Oval 200"/>
            <p:cNvSpPr>
              <a:spLocks noChangeArrowheads="1"/>
            </p:cNvSpPr>
            <p:nvPr/>
          </p:nvSpPr>
          <p:spPr bwMode="auto">
            <a:xfrm>
              <a:off x="2592" y="2716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6" name="Oval 201"/>
            <p:cNvSpPr>
              <a:spLocks noChangeArrowheads="1"/>
            </p:cNvSpPr>
            <p:nvPr/>
          </p:nvSpPr>
          <p:spPr bwMode="auto">
            <a:xfrm>
              <a:off x="2880" y="2973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7" name="Oval 202"/>
            <p:cNvSpPr>
              <a:spLocks noChangeArrowheads="1"/>
            </p:cNvSpPr>
            <p:nvPr/>
          </p:nvSpPr>
          <p:spPr bwMode="auto">
            <a:xfrm>
              <a:off x="2546" y="2819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8" name="Oval 203"/>
            <p:cNvSpPr>
              <a:spLocks noChangeArrowheads="1"/>
            </p:cNvSpPr>
            <p:nvPr/>
          </p:nvSpPr>
          <p:spPr bwMode="auto">
            <a:xfrm>
              <a:off x="2496" y="2735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9" name="Oval 204"/>
            <p:cNvSpPr>
              <a:spLocks noChangeArrowheads="1"/>
            </p:cNvSpPr>
            <p:nvPr/>
          </p:nvSpPr>
          <p:spPr bwMode="auto">
            <a:xfrm>
              <a:off x="2530" y="2567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0" name="Oval 205"/>
            <p:cNvSpPr>
              <a:spLocks noChangeArrowheads="1"/>
            </p:cNvSpPr>
            <p:nvPr/>
          </p:nvSpPr>
          <p:spPr bwMode="auto">
            <a:xfrm>
              <a:off x="2348" y="2636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1" name="Oval 206"/>
            <p:cNvSpPr>
              <a:spLocks noChangeArrowheads="1"/>
            </p:cNvSpPr>
            <p:nvPr/>
          </p:nvSpPr>
          <p:spPr bwMode="auto">
            <a:xfrm>
              <a:off x="2271" y="280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2" name="Oval 207"/>
            <p:cNvSpPr>
              <a:spLocks noChangeArrowheads="1"/>
            </p:cNvSpPr>
            <p:nvPr/>
          </p:nvSpPr>
          <p:spPr bwMode="auto">
            <a:xfrm>
              <a:off x="2429" y="2918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3" name="Oval 208"/>
            <p:cNvSpPr>
              <a:spLocks noChangeArrowheads="1"/>
            </p:cNvSpPr>
            <p:nvPr/>
          </p:nvSpPr>
          <p:spPr bwMode="auto">
            <a:xfrm>
              <a:off x="2525" y="3014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4" name="Oval 209"/>
            <p:cNvSpPr>
              <a:spLocks noChangeArrowheads="1"/>
            </p:cNvSpPr>
            <p:nvPr/>
          </p:nvSpPr>
          <p:spPr bwMode="auto">
            <a:xfrm>
              <a:off x="2281" y="2999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5" name="Oval 210"/>
            <p:cNvSpPr>
              <a:spLocks noChangeArrowheads="1"/>
            </p:cNvSpPr>
            <p:nvPr/>
          </p:nvSpPr>
          <p:spPr bwMode="auto">
            <a:xfrm>
              <a:off x="2072" y="2887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6" name="Oval 211"/>
            <p:cNvSpPr>
              <a:spLocks noChangeArrowheads="1"/>
            </p:cNvSpPr>
            <p:nvPr/>
          </p:nvSpPr>
          <p:spPr bwMode="auto">
            <a:xfrm>
              <a:off x="2147" y="266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7" name="Oval 212"/>
            <p:cNvSpPr>
              <a:spLocks noChangeArrowheads="1"/>
            </p:cNvSpPr>
            <p:nvPr/>
          </p:nvSpPr>
          <p:spPr bwMode="auto">
            <a:xfrm>
              <a:off x="1991" y="2687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8" name="Oval 213"/>
            <p:cNvSpPr>
              <a:spLocks noChangeArrowheads="1"/>
            </p:cNvSpPr>
            <p:nvPr/>
          </p:nvSpPr>
          <p:spPr bwMode="auto">
            <a:xfrm>
              <a:off x="1863" y="2783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9" name="Oval 214"/>
            <p:cNvSpPr>
              <a:spLocks noChangeArrowheads="1"/>
            </p:cNvSpPr>
            <p:nvPr/>
          </p:nvSpPr>
          <p:spPr bwMode="auto">
            <a:xfrm>
              <a:off x="2120" y="3033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80" name="Oval 215"/>
            <p:cNvSpPr>
              <a:spLocks noChangeArrowheads="1"/>
            </p:cNvSpPr>
            <p:nvPr/>
          </p:nvSpPr>
          <p:spPr bwMode="auto">
            <a:xfrm>
              <a:off x="2216" y="249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81" name="Oval 216"/>
            <p:cNvSpPr>
              <a:spLocks noChangeArrowheads="1"/>
            </p:cNvSpPr>
            <p:nvPr/>
          </p:nvSpPr>
          <p:spPr bwMode="auto">
            <a:xfrm>
              <a:off x="2025" y="2497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82" name="Oval 217"/>
            <p:cNvSpPr>
              <a:spLocks noChangeArrowheads="1"/>
            </p:cNvSpPr>
            <p:nvPr/>
          </p:nvSpPr>
          <p:spPr bwMode="auto">
            <a:xfrm>
              <a:off x="2373" y="2740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83" name="Oval 218"/>
            <p:cNvSpPr>
              <a:spLocks noChangeArrowheads="1"/>
            </p:cNvSpPr>
            <p:nvPr/>
          </p:nvSpPr>
          <p:spPr bwMode="auto">
            <a:xfrm>
              <a:off x="2469" y="2360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84" name="Oval 219"/>
            <p:cNvSpPr>
              <a:spLocks noChangeArrowheads="1"/>
            </p:cNvSpPr>
            <p:nvPr/>
          </p:nvSpPr>
          <p:spPr bwMode="auto">
            <a:xfrm>
              <a:off x="2565" y="2456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85" name="Oval 220"/>
            <p:cNvSpPr>
              <a:spLocks noChangeArrowheads="1"/>
            </p:cNvSpPr>
            <p:nvPr/>
          </p:nvSpPr>
          <p:spPr bwMode="auto">
            <a:xfrm>
              <a:off x="2724" y="241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38917" name="Line 232"/>
          <p:cNvSpPr>
            <a:spLocks noChangeShapeType="1"/>
          </p:cNvSpPr>
          <p:nvPr/>
        </p:nvSpPr>
        <p:spPr bwMode="auto">
          <a:xfrm flipV="1">
            <a:off x="2182813" y="2971800"/>
            <a:ext cx="881062" cy="274638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8" name="Text Box 233"/>
          <p:cNvSpPr txBox="1">
            <a:spLocks noChangeArrowheads="1"/>
          </p:cNvSpPr>
          <p:nvPr/>
        </p:nvSpPr>
        <p:spPr bwMode="auto">
          <a:xfrm>
            <a:off x="342900" y="3184525"/>
            <a:ext cx="1663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Transverse area</a:t>
            </a:r>
          </a:p>
        </p:txBody>
      </p:sp>
      <p:sp>
        <p:nvSpPr>
          <p:cNvPr id="38919" name="Line 234"/>
          <p:cNvSpPr>
            <a:spLocks noChangeShapeType="1"/>
          </p:cNvSpPr>
          <p:nvPr/>
        </p:nvSpPr>
        <p:spPr bwMode="auto">
          <a:xfrm flipH="1">
            <a:off x="6462713" y="1784350"/>
            <a:ext cx="138112" cy="1119188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0" name="Text Box 235"/>
          <p:cNvSpPr txBox="1">
            <a:spLocks noChangeArrowheads="1"/>
          </p:cNvSpPr>
          <p:nvPr/>
        </p:nvSpPr>
        <p:spPr bwMode="auto">
          <a:xfrm>
            <a:off x="6700838" y="2122488"/>
            <a:ext cx="16414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Length of bunch</a:t>
            </a:r>
          </a:p>
          <a:p>
            <a:pPr eaLnBrk="1" hangingPunct="1"/>
            <a:r>
              <a:rPr lang="en-US">
                <a:solidFill>
                  <a:srgbClr val="000000"/>
                </a:solidFill>
              </a:rPr>
              <a:t>(packet)</a:t>
            </a:r>
          </a:p>
        </p:txBody>
      </p:sp>
      <p:sp>
        <p:nvSpPr>
          <p:cNvPr id="164077" name="Text Box 237"/>
          <p:cNvSpPr txBox="1">
            <a:spLocks noChangeArrowheads="1"/>
          </p:cNvSpPr>
          <p:nvPr/>
        </p:nvSpPr>
        <p:spPr bwMode="auto">
          <a:xfrm>
            <a:off x="1976438" y="3670300"/>
            <a:ext cx="4678209" cy="267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70000"/>
              </a:lnSpc>
              <a:defRPr/>
            </a:pPr>
            <a:r>
              <a:rPr lang="en-US" sz="2000" dirty="0" smtClean="0">
                <a:solidFill>
                  <a:srgbClr val="000000"/>
                </a:solidFill>
                <a:sym typeface="Wingdings" charset="0"/>
              </a:rPr>
              <a:t>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Increase kinetic energy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of particles </a:t>
            </a:r>
          </a:p>
          <a:p>
            <a:pPr marL="342900" indent="-342900" eaLnBrk="1" hangingPunct="1">
              <a:lnSpc>
                <a:spcPct val="170000"/>
              </a:lnSpc>
              <a:buFont typeface="Wingdings" charset="0"/>
              <a:buChar char="è"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More particles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per bunch</a:t>
            </a:r>
          </a:p>
          <a:p>
            <a:pPr marL="342900" indent="-342900" eaLnBrk="1" hangingPunct="1">
              <a:lnSpc>
                <a:spcPct val="170000"/>
              </a:lnSpc>
              <a:buFont typeface="Wingdings" charset="0"/>
              <a:buChar char="è"/>
              <a:defRPr/>
            </a:pPr>
            <a:r>
              <a:rPr lang="en-US" sz="2000" dirty="0" smtClean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Smaller transverse areas</a:t>
            </a:r>
            <a:r>
              <a:rPr lang="en-US" sz="2000" dirty="0" smtClean="0">
                <a:solidFill>
                  <a:srgbClr val="FF0000"/>
                </a:solidFill>
                <a:sym typeface="Wingdings" charset="0"/>
              </a:rPr>
              <a:t> </a:t>
            </a:r>
          </a:p>
          <a:p>
            <a:pPr marL="342900" indent="-342900" eaLnBrk="1" hangingPunct="1">
              <a:lnSpc>
                <a:spcPct val="170000"/>
              </a:lnSpc>
              <a:buFont typeface="Wingdings" charset="0"/>
              <a:buChar char="è"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</a:rPr>
              <a:t>Shorter bunches</a:t>
            </a:r>
            <a:r>
              <a:rPr lang="en-US" sz="2000" dirty="0" smtClean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170000"/>
              </a:lnSpc>
              <a:defRPr/>
            </a:pPr>
            <a:r>
              <a:rPr lang="en-US" sz="2000" dirty="0" smtClean="0">
                <a:solidFill>
                  <a:srgbClr val="000000"/>
                </a:solidFill>
                <a:ea typeface="Arial" charset="0"/>
                <a:cs typeface="Arial" charset="0"/>
                <a:sym typeface="Wingdings" charset="0"/>
              </a:rPr>
              <a:t>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More bunches</a:t>
            </a:r>
            <a:endParaRPr lang="en-US" sz="2000" dirty="0" smtClean="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348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The choice of particle type</a:t>
            </a:r>
          </a:p>
        </p:txBody>
      </p:sp>
      <p:sp>
        <p:nvSpPr>
          <p:cNvPr id="2969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D67E713-77E4-0742-AD32-24B6BFE911C2}" type="slidenum">
              <a:rPr lang="en-US" sz="1000">
                <a:solidFill>
                  <a:srgbClr val="000000"/>
                </a:solidFill>
              </a:rPr>
              <a:pPr eaLnBrk="1" hangingPunct="1"/>
              <a:t>26</a:t>
            </a:fld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181253" name="Text Box 5"/>
          <p:cNvSpPr txBox="1">
            <a:spLocks noChangeArrowheads="1"/>
          </p:cNvSpPr>
          <p:nvPr/>
        </p:nvSpPr>
        <p:spPr bwMode="auto">
          <a:xfrm>
            <a:off x="547688" y="1017588"/>
            <a:ext cx="37623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Hadron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 colliders</a:t>
            </a:r>
          </a:p>
          <a:p>
            <a:pPr>
              <a:defRPr/>
            </a:pPr>
            <a:r>
              <a:rPr lang="en-US" sz="2400" dirty="0">
                <a:solidFill>
                  <a:srgbClr val="000000"/>
                </a:solidFill>
                <a:ea typeface="+mn-ea"/>
                <a:cs typeface="+mn-cs"/>
              </a:rPr>
              <a:t>(</a:t>
            </a:r>
            <a:r>
              <a:rPr lang="en-US" sz="2400" dirty="0" smtClean="0">
                <a:solidFill>
                  <a:srgbClr val="000000"/>
                </a:solidFill>
                <a:ea typeface="+mn-ea"/>
                <a:cs typeface="+mn-cs"/>
              </a:rPr>
              <a:t>p-</a:t>
            </a:r>
            <a:r>
              <a:rPr lang="en-US" sz="2400" dirty="0" err="1" smtClean="0">
                <a:solidFill>
                  <a:srgbClr val="000000"/>
                </a:solidFill>
                <a:ea typeface="+mn-ea"/>
                <a:cs typeface="+mn-cs"/>
              </a:rPr>
              <a:t>pbar</a:t>
            </a:r>
            <a:r>
              <a:rPr lang="en-US" sz="2400" dirty="0" smtClean="0">
                <a:solidFill>
                  <a:srgbClr val="000000"/>
                </a:solidFill>
                <a:ea typeface="+mn-ea"/>
                <a:cs typeface="+mn-cs"/>
              </a:rPr>
              <a:t> </a:t>
            </a:r>
            <a:r>
              <a:rPr lang="en-US" sz="2400" dirty="0">
                <a:solidFill>
                  <a:srgbClr val="000000"/>
                </a:solidFill>
                <a:ea typeface="+mn-ea"/>
                <a:cs typeface="+mn-cs"/>
              </a:rPr>
              <a:t>or pp or ions)</a:t>
            </a:r>
          </a:p>
          <a:p>
            <a:pPr>
              <a:defRPr/>
            </a:pPr>
            <a:endParaRPr lang="en-US" sz="2400" dirty="0">
              <a:solidFill>
                <a:srgbClr val="000000"/>
              </a:solidFill>
              <a:ea typeface="+mn-ea"/>
              <a:cs typeface="+mn-cs"/>
            </a:endParaRPr>
          </a:p>
          <a:p>
            <a:pPr>
              <a:defRPr/>
            </a:pP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“Discovery” machines</a:t>
            </a:r>
          </a:p>
          <a:p>
            <a:pPr>
              <a:defRPr/>
            </a:pPr>
            <a:endParaRPr 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>
              <a:defRPr/>
            </a:pPr>
            <a:r>
              <a:rPr 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LHC </a:t>
            </a: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2009</a:t>
            </a:r>
            <a:endParaRPr lang="en-US" sz="2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>
              <a:defRPr/>
            </a:pPr>
            <a:r>
              <a:rPr lang="en-US" sz="2400" b="1" dirty="0" err="1">
                <a:solidFill>
                  <a:srgbClr val="FF0000"/>
                </a:solidFill>
                <a:ea typeface="+mn-ea"/>
                <a:cs typeface="+mn-cs"/>
              </a:rPr>
              <a:t>p-p</a:t>
            </a:r>
            <a:r>
              <a:rPr lang="en-US" sz="2400" b="1" dirty="0">
                <a:solidFill>
                  <a:srgbClr val="FF0000"/>
                </a:solidFill>
                <a:ea typeface="+mn-ea"/>
                <a:cs typeface="+mn-cs"/>
              </a:rPr>
              <a:t>: 		2 </a:t>
            </a:r>
            <a:r>
              <a:rPr lang="en-US" sz="2400" b="1" dirty="0">
                <a:solidFill>
                  <a:srgbClr val="FF0000"/>
                </a:solidFill>
                <a:ea typeface="Arial" charset="0"/>
                <a:cs typeface="Arial" charset="0"/>
              </a:rPr>
              <a:t>× 7 </a:t>
            </a:r>
            <a:r>
              <a:rPr lang="en-US" sz="2400" b="1" dirty="0" err="1">
                <a:solidFill>
                  <a:srgbClr val="FF0000"/>
                </a:solidFill>
                <a:ea typeface="Arial" charset="0"/>
                <a:cs typeface="Arial" charset="0"/>
              </a:rPr>
              <a:t>TeV</a:t>
            </a:r>
            <a:endParaRPr lang="en-US" sz="2400" b="1" dirty="0">
              <a:solidFill>
                <a:srgbClr val="FF0000"/>
              </a:solidFill>
              <a:ea typeface="Arial" charset="0"/>
              <a:cs typeface="Arial" charset="0"/>
            </a:endParaRPr>
          </a:p>
          <a:p>
            <a:pPr>
              <a:defRPr/>
            </a:pPr>
            <a:r>
              <a:rPr lang="en-US" sz="2400" b="1" dirty="0" err="1">
                <a:solidFill>
                  <a:srgbClr val="FF0000"/>
                </a:solidFill>
                <a:ea typeface="Arial" charset="0"/>
                <a:cs typeface="Arial" charset="0"/>
              </a:rPr>
              <a:t>Pb-Pb</a:t>
            </a:r>
            <a:r>
              <a:rPr lang="en-US" sz="2400" b="1" dirty="0">
                <a:solidFill>
                  <a:srgbClr val="FF0000"/>
                </a:solidFill>
                <a:ea typeface="Arial" charset="0"/>
                <a:cs typeface="Arial" charset="0"/>
              </a:rPr>
              <a:t>:	2 × 2.76 </a:t>
            </a:r>
            <a:r>
              <a:rPr lang="en-US" sz="2400" b="1" dirty="0" err="1">
                <a:solidFill>
                  <a:srgbClr val="FF0000"/>
                </a:solidFill>
                <a:ea typeface="Arial" charset="0"/>
                <a:cs typeface="Arial" charset="0"/>
              </a:rPr>
              <a:t>TeV</a:t>
            </a:r>
            <a:endParaRPr lang="en-US" sz="2400" b="1" dirty="0">
              <a:solidFill>
                <a:srgbClr val="FF0000"/>
              </a:solidFill>
              <a:ea typeface="Arial" charset="0"/>
              <a:cs typeface="Arial" charset="0"/>
            </a:endParaRPr>
          </a:p>
          <a:p>
            <a:pPr>
              <a:defRPr/>
            </a:pPr>
            <a:endParaRPr lang="en-US" sz="2400" dirty="0">
              <a:solidFill>
                <a:srgbClr val="000000"/>
              </a:solidFill>
              <a:ea typeface="Arial" charset="0"/>
              <a:cs typeface="Arial" charset="0"/>
            </a:endParaRPr>
          </a:p>
          <a:p>
            <a:pPr>
              <a:defRPr/>
            </a:pPr>
            <a:r>
              <a:rPr lang="en-US" sz="2400" u="sng" dirty="0">
                <a:solidFill>
                  <a:srgbClr val="000000"/>
                </a:solidFill>
                <a:ea typeface="Arial" charset="0"/>
                <a:cs typeface="Arial" charset="0"/>
              </a:rPr>
              <a:t>VLHC study</a:t>
            </a:r>
          </a:p>
          <a:p>
            <a:pPr>
              <a:defRPr/>
            </a:pPr>
            <a:r>
              <a:rPr lang="en-US" sz="2400" dirty="0" err="1">
                <a:solidFill>
                  <a:srgbClr val="000000"/>
                </a:solidFill>
                <a:ea typeface="Arial" charset="0"/>
                <a:cs typeface="Arial" charset="0"/>
              </a:rPr>
              <a:t>p-p</a:t>
            </a:r>
            <a:r>
              <a:rPr lang="en-US" sz="2400" dirty="0">
                <a:solidFill>
                  <a:srgbClr val="000000"/>
                </a:solidFill>
                <a:ea typeface="Arial" charset="0"/>
                <a:cs typeface="Arial" charset="0"/>
              </a:rPr>
              <a:t>:		2 × 20 </a:t>
            </a:r>
            <a:r>
              <a:rPr lang="en-US" sz="2400" dirty="0" err="1">
                <a:solidFill>
                  <a:srgbClr val="000000"/>
                </a:solidFill>
                <a:ea typeface="Arial" charset="0"/>
                <a:cs typeface="Arial" charset="0"/>
              </a:rPr>
              <a:t>TeV</a:t>
            </a:r>
            <a:endParaRPr lang="en-US" sz="2400" dirty="0">
              <a:solidFill>
                <a:srgbClr val="000000"/>
              </a:solidFill>
              <a:ea typeface="Arial" charset="0"/>
              <a:cs typeface="Arial" charset="0"/>
            </a:endParaRPr>
          </a:p>
          <a:p>
            <a:pPr>
              <a:defRPr/>
            </a:pPr>
            <a:r>
              <a:rPr lang="en-US" sz="2400" dirty="0">
                <a:solidFill>
                  <a:srgbClr val="000000"/>
                </a:solidFill>
                <a:ea typeface="Arial" charset="0"/>
                <a:cs typeface="Arial" charset="0"/>
              </a:rPr>
              <a:t>		2 ×100 </a:t>
            </a:r>
            <a:r>
              <a:rPr lang="en-US" sz="2400" dirty="0" err="1">
                <a:solidFill>
                  <a:srgbClr val="000000"/>
                </a:solidFill>
                <a:ea typeface="Arial" charset="0"/>
                <a:cs typeface="Arial" charset="0"/>
              </a:rPr>
              <a:t>TeV</a:t>
            </a:r>
            <a:endParaRPr lang="en-US" sz="2400" dirty="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181254" name="Text Box 6"/>
          <p:cNvSpPr txBox="1">
            <a:spLocks noChangeArrowheads="1"/>
          </p:cNvSpPr>
          <p:nvPr/>
        </p:nvSpPr>
        <p:spPr bwMode="auto">
          <a:xfrm>
            <a:off x="5018088" y="1027113"/>
            <a:ext cx="3675062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Lepton colliders</a:t>
            </a:r>
          </a:p>
          <a:p>
            <a:pPr eaLnBrk="1" hangingPunct="1"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(e</a:t>
            </a:r>
            <a:r>
              <a:rPr lang="en-US" sz="2400" baseline="30000" dirty="0" smtClean="0">
                <a:solidFill>
                  <a:srgbClr val="000000"/>
                </a:solidFill>
              </a:rPr>
              <a:t>-</a:t>
            </a:r>
            <a:r>
              <a:rPr lang="en-US" sz="2400" dirty="0" smtClean="0">
                <a:solidFill>
                  <a:srgbClr val="000000"/>
                </a:solidFill>
              </a:rPr>
              <a:t>e</a:t>
            </a:r>
            <a:r>
              <a:rPr lang="en-US" sz="2400" baseline="30000" dirty="0" smtClean="0">
                <a:solidFill>
                  <a:srgbClr val="000000"/>
                </a:solidFill>
              </a:rPr>
              <a:t>+</a:t>
            </a:r>
            <a:r>
              <a:rPr lang="en-US" sz="2400" dirty="0" smtClean="0">
                <a:solidFill>
                  <a:srgbClr val="000000"/>
                </a:solidFill>
              </a:rPr>
              <a:t> or </a:t>
            </a:r>
            <a:r>
              <a:rPr lang="en-US" sz="2400" dirty="0" err="1" smtClean="0">
                <a:solidFill>
                  <a:srgbClr val="000000"/>
                </a:solidFill>
                <a:latin typeface="Symbol" charset="0"/>
              </a:rPr>
              <a:t>gg</a:t>
            </a:r>
            <a:r>
              <a:rPr lang="en-US" sz="2400" dirty="0" smtClean="0">
                <a:solidFill>
                  <a:srgbClr val="000000"/>
                </a:solidFill>
              </a:rPr>
              <a:t>)</a:t>
            </a:r>
          </a:p>
          <a:p>
            <a:pPr eaLnBrk="1" hangingPunct="1">
              <a:defRPr/>
            </a:pPr>
            <a:endParaRPr lang="en-US" sz="2400" dirty="0" smtClean="0">
              <a:solidFill>
                <a:srgbClr val="000000"/>
              </a:solidFill>
            </a:endParaRPr>
          </a:p>
          <a:p>
            <a:pPr eaLnBrk="1" hangingPunct="1">
              <a:defRPr/>
            </a:pPr>
            <a:r>
              <a:rPr lang="ja-JP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“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Precision</a:t>
            </a:r>
            <a:r>
              <a:rPr lang="ja-JP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”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studies</a:t>
            </a:r>
          </a:p>
          <a:p>
            <a:pPr eaLnBrk="1" hangingPunct="1">
              <a:defRPr/>
            </a:pPr>
            <a:endParaRPr lang="en-US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1" hangingPunct="1"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B factory upgrade studies</a:t>
            </a:r>
          </a:p>
          <a:p>
            <a:pPr eaLnBrk="1" hangingPunct="1">
              <a:defRPr/>
            </a:pPr>
            <a:endParaRPr lang="en-US" sz="2400" dirty="0" smtClean="0">
              <a:solidFill>
                <a:srgbClr val="000000"/>
              </a:solidFill>
            </a:endParaRPr>
          </a:p>
          <a:p>
            <a:pPr eaLnBrk="1" hangingPunct="1">
              <a:defRPr/>
            </a:pPr>
            <a:r>
              <a:rPr 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Linear collider study</a:t>
            </a:r>
          </a:p>
          <a:p>
            <a:pPr eaLnBrk="1" hangingPunct="1">
              <a:defRPr/>
            </a:pPr>
            <a:r>
              <a:rPr lang="en-US" sz="2400" dirty="0" err="1" smtClean="0">
                <a:solidFill>
                  <a:srgbClr val="000000"/>
                </a:solidFill>
              </a:rPr>
              <a:t>e</a:t>
            </a:r>
            <a:r>
              <a:rPr lang="en-US" sz="2400" baseline="30000" dirty="0" err="1" smtClean="0">
                <a:solidFill>
                  <a:srgbClr val="000000"/>
                </a:solidFill>
              </a:rPr>
              <a:t>+</a:t>
            </a:r>
            <a:r>
              <a:rPr lang="en-US" sz="2400" dirty="0" err="1" smtClean="0">
                <a:solidFill>
                  <a:srgbClr val="000000"/>
                </a:solidFill>
              </a:rPr>
              <a:t>e</a:t>
            </a:r>
            <a:r>
              <a:rPr lang="en-US" sz="2400" baseline="30000" dirty="0" smtClean="0">
                <a:solidFill>
                  <a:srgbClr val="000000"/>
                </a:solidFill>
              </a:rPr>
              <a:t>-</a:t>
            </a:r>
            <a:r>
              <a:rPr lang="en-US" sz="2400" dirty="0" smtClean="0">
                <a:solidFill>
                  <a:srgbClr val="000000"/>
                </a:solidFill>
              </a:rPr>
              <a:t>:		0.5-1.5 </a:t>
            </a:r>
            <a:r>
              <a:rPr lang="en-US" sz="2400" dirty="0" err="1" smtClean="0">
                <a:solidFill>
                  <a:srgbClr val="000000"/>
                </a:solidFill>
              </a:rPr>
              <a:t>TeV</a:t>
            </a:r>
            <a:r>
              <a:rPr lang="en-US" sz="2400" dirty="0" smtClean="0">
                <a:solidFill>
                  <a:srgbClr val="000000"/>
                </a:solidFill>
              </a:rPr>
              <a:t/>
            </a:r>
            <a:br>
              <a:rPr lang="en-US" sz="2400" dirty="0" smtClean="0">
                <a:solidFill>
                  <a:srgbClr val="000000"/>
                </a:solidFill>
              </a:rPr>
            </a:br>
            <a:r>
              <a:rPr lang="en-US" sz="2400" dirty="0" smtClean="0">
                <a:solidFill>
                  <a:srgbClr val="000000"/>
                </a:solidFill>
              </a:rPr>
              <a:t>(</a:t>
            </a:r>
            <a:r>
              <a:rPr lang="en-US" sz="2400" dirty="0" err="1" smtClean="0">
                <a:solidFill>
                  <a:srgbClr val="000000"/>
                </a:solidFill>
              </a:rPr>
              <a:t>e</a:t>
            </a:r>
            <a:r>
              <a:rPr lang="en-US" sz="2400" dirty="0" err="1" smtClean="0">
                <a:solidFill>
                  <a:srgbClr val="000000"/>
                </a:solidFill>
                <a:latin typeface="Symbol" charset="0"/>
              </a:rPr>
              <a:t>g</a:t>
            </a:r>
            <a:r>
              <a:rPr lang="en-US" sz="2400" dirty="0" smtClean="0">
                <a:solidFill>
                  <a:srgbClr val="000000"/>
                </a:solidFill>
              </a:rPr>
              <a:t>, </a:t>
            </a:r>
            <a:r>
              <a:rPr lang="en-US" sz="2400" dirty="0" err="1" smtClean="0">
                <a:solidFill>
                  <a:srgbClr val="000000"/>
                </a:solidFill>
                <a:latin typeface="Symbol" charset="0"/>
              </a:rPr>
              <a:t>gg</a:t>
            </a:r>
            <a:r>
              <a:rPr lang="en-US" sz="2400" dirty="0" smtClean="0">
                <a:solidFill>
                  <a:srgbClr val="000000"/>
                </a:solidFill>
              </a:rPr>
              <a:t>, e-e- options)</a:t>
            </a:r>
          </a:p>
          <a:p>
            <a:pPr eaLnBrk="1" hangingPunct="1">
              <a:defRPr/>
            </a:pPr>
            <a:endParaRPr lang="en-US" sz="2400" dirty="0" smtClean="0">
              <a:solidFill>
                <a:srgbClr val="000000"/>
              </a:solidFill>
            </a:endParaRPr>
          </a:p>
          <a:p>
            <a:pPr eaLnBrk="1" hangingPunct="1">
              <a:defRPr/>
            </a:pPr>
            <a:r>
              <a:rPr lang="en-US" sz="2400" dirty="0" smtClean="0">
                <a:solidFill>
                  <a:srgbClr val="000000"/>
                </a:solidFill>
                <a:latin typeface="Symbol" charset="0"/>
              </a:rPr>
              <a:t>mm</a:t>
            </a:r>
            <a:r>
              <a:rPr lang="en-US" sz="2400" dirty="0" smtClean="0">
                <a:solidFill>
                  <a:srgbClr val="000000"/>
                </a:solidFill>
              </a:rPr>
              <a:t> collider study</a:t>
            </a:r>
          </a:p>
          <a:p>
            <a:pPr eaLnBrk="1" hangingPunct="1"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2 </a:t>
            </a:r>
            <a:r>
              <a:rPr lang="en-US" sz="2400" dirty="0" smtClean="0">
                <a:solidFill>
                  <a:srgbClr val="000000"/>
                </a:solidFill>
                <a:cs typeface="Arial" charset="0"/>
              </a:rPr>
              <a:t>× 0.15/4.0 </a:t>
            </a:r>
            <a:r>
              <a:rPr lang="en-US" sz="2400" dirty="0" err="1" smtClean="0">
                <a:solidFill>
                  <a:srgbClr val="000000"/>
                </a:solidFill>
                <a:cs typeface="Arial" charset="0"/>
              </a:rPr>
              <a:t>TeV</a:t>
            </a:r>
            <a:endParaRPr lang="en-US" sz="2400" dirty="0" smtClean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defRPr/>
            </a:pPr>
            <a:endParaRPr lang="en-US" sz="2400" dirty="0" smtClean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defRPr/>
            </a:pPr>
            <a:r>
              <a:rPr 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Plasma accelerators</a:t>
            </a:r>
          </a:p>
        </p:txBody>
      </p:sp>
      <p:sp>
        <p:nvSpPr>
          <p:cNvPr id="29702" name="Line 8"/>
          <p:cNvSpPr>
            <a:spLocks noChangeShapeType="1"/>
          </p:cNvSpPr>
          <p:nvPr/>
        </p:nvSpPr>
        <p:spPr bwMode="auto">
          <a:xfrm>
            <a:off x="1704975" y="1525588"/>
            <a:ext cx="168275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15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Tevatron</a:t>
            </a:r>
            <a:r>
              <a:rPr lang="en-US" dirty="0" smtClean="0"/>
              <a:t>: Anti-Proton Beam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C7FE6-1D3A-0D48-A54E-36C8FD6E6DC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720" y="834294"/>
            <a:ext cx="7640320" cy="5731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23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The LHC Beam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389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FC554B6-D379-2246-B780-E2D9DDC2183B}" type="slidenum">
              <a:rPr lang="en-US" sz="1000">
                <a:solidFill>
                  <a:srgbClr val="000000"/>
                </a:solidFill>
              </a:rPr>
              <a:pPr eaLnBrk="1" hangingPunct="1"/>
              <a:t>28</a:t>
            </a:fld>
            <a:endParaRPr lang="en-US" sz="1000">
              <a:solidFill>
                <a:srgbClr val="000000"/>
              </a:solidFill>
            </a:endParaRPr>
          </a:p>
        </p:txBody>
      </p:sp>
      <p:grpSp>
        <p:nvGrpSpPr>
          <p:cNvPr id="38916" name="Group 231"/>
          <p:cNvGrpSpPr>
            <a:grpSpLocks/>
          </p:cNvGrpSpPr>
          <p:nvPr/>
        </p:nvGrpSpPr>
        <p:grpSpPr bwMode="auto">
          <a:xfrm>
            <a:off x="2776538" y="1004888"/>
            <a:ext cx="3559175" cy="2528887"/>
            <a:chOff x="1805" y="1690"/>
            <a:chExt cx="2242" cy="1593"/>
          </a:xfrm>
        </p:grpSpPr>
        <p:sp>
          <p:nvSpPr>
            <p:cNvPr id="38922" name="Oval 222"/>
            <p:cNvSpPr>
              <a:spLocks noChangeArrowheads="1"/>
            </p:cNvSpPr>
            <p:nvPr/>
          </p:nvSpPr>
          <p:spPr bwMode="auto">
            <a:xfrm>
              <a:off x="2016" y="1690"/>
              <a:ext cx="2027" cy="97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3" name="AutoShape 230"/>
            <p:cNvSpPr>
              <a:spLocks noChangeArrowheads="1"/>
            </p:cNvSpPr>
            <p:nvPr/>
          </p:nvSpPr>
          <p:spPr bwMode="auto">
            <a:xfrm flipV="1">
              <a:off x="1807" y="2160"/>
              <a:ext cx="411" cy="61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200 w 21600"/>
                <a:gd name="T13" fmla="*/ 7212 h 21600"/>
                <a:gd name="T14" fmla="*/ 14400 w 21600"/>
                <a:gd name="T15" fmla="*/ 1438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4" name="AutoShape 226"/>
            <p:cNvSpPr>
              <a:spLocks noChangeArrowheads="1"/>
            </p:cNvSpPr>
            <p:nvPr/>
          </p:nvSpPr>
          <p:spPr bwMode="auto">
            <a:xfrm>
              <a:off x="2024" y="2160"/>
              <a:ext cx="2023" cy="63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264 w 21600"/>
                <a:gd name="T13" fmla="*/ 2272 h 21600"/>
                <a:gd name="T14" fmla="*/ 19336 w 21600"/>
                <a:gd name="T15" fmla="*/ 193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934" y="21600"/>
                  </a:lnTo>
                  <a:lnTo>
                    <a:pt x="206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5" name="Oval 4"/>
            <p:cNvSpPr>
              <a:spLocks noChangeArrowheads="1"/>
            </p:cNvSpPr>
            <p:nvPr/>
          </p:nvSpPr>
          <p:spPr bwMode="auto">
            <a:xfrm>
              <a:off x="1805" y="2308"/>
              <a:ext cx="2150" cy="97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6" name="Oval 6"/>
            <p:cNvSpPr>
              <a:spLocks noChangeArrowheads="1"/>
            </p:cNvSpPr>
            <p:nvPr/>
          </p:nvSpPr>
          <p:spPr bwMode="auto">
            <a:xfrm>
              <a:off x="2880" y="2503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7" name="Oval 13"/>
            <p:cNvSpPr>
              <a:spLocks noChangeArrowheads="1"/>
            </p:cNvSpPr>
            <p:nvPr/>
          </p:nvSpPr>
          <p:spPr bwMode="auto">
            <a:xfrm>
              <a:off x="2684" y="255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8" name="Oval 17"/>
            <p:cNvSpPr>
              <a:spLocks noChangeArrowheads="1"/>
            </p:cNvSpPr>
            <p:nvPr/>
          </p:nvSpPr>
          <p:spPr bwMode="auto">
            <a:xfrm>
              <a:off x="3253" y="2376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9" name="Oval 22"/>
            <p:cNvSpPr>
              <a:spLocks noChangeArrowheads="1"/>
            </p:cNvSpPr>
            <p:nvPr/>
          </p:nvSpPr>
          <p:spPr bwMode="auto">
            <a:xfrm>
              <a:off x="2997" y="309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0" name="Oval 25"/>
            <p:cNvSpPr>
              <a:spLocks noChangeArrowheads="1"/>
            </p:cNvSpPr>
            <p:nvPr/>
          </p:nvSpPr>
          <p:spPr bwMode="auto">
            <a:xfrm>
              <a:off x="2880" y="2367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1" name="Oval 30"/>
            <p:cNvSpPr>
              <a:spLocks noChangeArrowheads="1"/>
            </p:cNvSpPr>
            <p:nvPr/>
          </p:nvSpPr>
          <p:spPr bwMode="auto">
            <a:xfrm>
              <a:off x="3159" y="2940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b="1">
                <a:solidFill>
                  <a:srgbClr val="000000"/>
                </a:solidFill>
              </a:endParaRPr>
            </a:p>
          </p:txBody>
        </p:sp>
        <p:sp>
          <p:nvSpPr>
            <p:cNvPr id="38932" name="Oval 35"/>
            <p:cNvSpPr>
              <a:spLocks noChangeArrowheads="1"/>
            </p:cNvSpPr>
            <p:nvPr/>
          </p:nvSpPr>
          <p:spPr bwMode="auto">
            <a:xfrm>
              <a:off x="3092" y="2400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3" name="Oval 36"/>
            <p:cNvSpPr>
              <a:spLocks noChangeArrowheads="1"/>
            </p:cNvSpPr>
            <p:nvPr/>
          </p:nvSpPr>
          <p:spPr bwMode="auto">
            <a:xfrm>
              <a:off x="3090" y="271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4" name="Oval 37"/>
            <p:cNvSpPr>
              <a:spLocks noChangeArrowheads="1"/>
            </p:cNvSpPr>
            <p:nvPr/>
          </p:nvSpPr>
          <p:spPr bwMode="auto">
            <a:xfrm>
              <a:off x="3318" y="2488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5" name="Oval 44"/>
            <p:cNvSpPr>
              <a:spLocks noChangeArrowheads="1"/>
            </p:cNvSpPr>
            <p:nvPr/>
          </p:nvSpPr>
          <p:spPr bwMode="auto">
            <a:xfrm>
              <a:off x="3204" y="305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6" name="Oval 47"/>
            <p:cNvSpPr>
              <a:spLocks noChangeArrowheads="1"/>
            </p:cNvSpPr>
            <p:nvPr/>
          </p:nvSpPr>
          <p:spPr bwMode="auto">
            <a:xfrm>
              <a:off x="3082" y="254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7" name="Oval 48"/>
            <p:cNvSpPr>
              <a:spLocks noChangeArrowheads="1"/>
            </p:cNvSpPr>
            <p:nvPr/>
          </p:nvSpPr>
          <p:spPr bwMode="auto">
            <a:xfrm>
              <a:off x="3483" y="2548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8" name="Oval 54"/>
            <p:cNvSpPr>
              <a:spLocks noChangeArrowheads="1"/>
            </p:cNvSpPr>
            <p:nvPr/>
          </p:nvSpPr>
          <p:spPr bwMode="auto">
            <a:xfrm>
              <a:off x="3739" y="2829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9" name="Oval 57"/>
            <p:cNvSpPr>
              <a:spLocks noChangeArrowheads="1"/>
            </p:cNvSpPr>
            <p:nvPr/>
          </p:nvSpPr>
          <p:spPr bwMode="auto">
            <a:xfrm>
              <a:off x="3187" y="2666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0" name="Oval 69"/>
            <p:cNvSpPr>
              <a:spLocks noChangeArrowheads="1"/>
            </p:cNvSpPr>
            <p:nvPr/>
          </p:nvSpPr>
          <p:spPr bwMode="auto">
            <a:xfrm>
              <a:off x="3740" y="266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1" name="Oval 165"/>
            <p:cNvSpPr>
              <a:spLocks noChangeArrowheads="1"/>
            </p:cNvSpPr>
            <p:nvPr/>
          </p:nvSpPr>
          <p:spPr bwMode="auto">
            <a:xfrm>
              <a:off x="2657" y="304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2" name="Oval 166"/>
            <p:cNvSpPr>
              <a:spLocks noChangeArrowheads="1"/>
            </p:cNvSpPr>
            <p:nvPr/>
          </p:nvSpPr>
          <p:spPr bwMode="auto">
            <a:xfrm>
              <a:off x="2573" y="315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3" name="Oval 175"/>
            <p:cNvSpPr>
              <a:spLocks noChangeArrowheads="1"/>
            </p:cNvSpPr>
            <p:nvPr/>
          </p:nvSpPr>
          <p:spPr bwMode="auto">
            <a:xfrm>
              <a:off x="3664" y="249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4" name="Oval 176"/>
            <p:cNvSpPr>
              <a:spLocks noChangeArrowheads="1"/>
            </p:cNvSpPr>
            <p:nvPr/>
          </p:nvSpPr>
          <p:spPr bwMode="auto">
            <a:xfrm>
              <a:off x="3288" y="2844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5" name="Oval 177"/>
            <p:cNvSpPr>
              <a:spLocks noChangeArrowheads="1"/>
            </p:cNvSpPr>
            <p:nvPr/>
          </p:nvSpPr>
          <p:spPr bwMode="auto">
            <a:xfrm>
              <a:off x="2790" y="3100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6" name="Oval 178"/>
            <p:cNvSpPr>
              <a:spLocks noChangeArrowheads="1"/>
            </p:cNvSpPr>
            <p:nvPr/>
          </p:nvSpPr>
          <p:spPr bwMode="auto">
            <a:xfrm>
              <a:off x="3432" y="307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7" name="Oval 182"/>
            <p:cNvSpPr>
              <a:spLocks noChangeArrowheads="1"/>
            </p:cNvSpPr>
            <p:nvPr/>
          </p:nvSpPr>
          <p:spPr bwMode="auto">
            <a:xfrm>
              <a:off x="2790" y="2786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8" name="Oval 183"/>
            <p:cNvSpPr>
              <a:spLocks noChangeArrowheads="1"/>
            </p:cNvSpPr>
            <p:nvPr/>
          </p:nvSpPr>
          <p:spPr bwMode="auto">
            <a:xfrm>
              <a:off x="2886" y="288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9" name="Oval 184"/>
            <p:cNvSpPr>
              <a:spLocks noChangeArrowheads="1"/>
            </p:cNvSpPr>
            <p:nvPr/>
          </p:nvSpPr>
          <p:spPr bwMode="auto">
            <a:xfrm>
              <a:off x="2880" y="2665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0" name="Oval 185"/>
            <p:cNvSpPr>
              <a:spLocks noChangeArrowheads="1"/>
            </p:cNvSpPr>
            <p:nvPr/>
          </p:nvSpPr>
          <p:spPr bwMode="auto">
            <a:xfrm>
              <a:off x="2976" y="276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1" name="Oval 186"/>
            <p:cNvSpPr>
              <a:spLocks noChangeArrowheads="1"/>
            </p:cNvSpPr>
            <p:nvPr/>
          </p:nvSpPr>
          <p:spPr bwMode="auto">
            <a:xfrm>
              <a:off x="2697" y="2669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2" name="Oval 187"/>
            <p:cNvSpPr>
              <a:spLocks noChangeArrowheads="1"/>
            </p:cNvSpPr>
            <p:nvPr/>
          </p:nvSpPr>
          <p:spPr bwMode="auto">
            <a:xfrm>
              <a:off x="2655" y="2807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3" name="Oval 188"/>
            <p:cNvSpPr>
              <a:spLocks noChangeArrowheads="1"/>
            </p:cNvSpPr>
            <p:nvPr/>
          </p:nvSpPr>
          <p:spPr bwMode="auto">
            <a:xfrm>
              <a:off x="2748" y="295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4" name="Oval 189"/>
            <p:cNvSpPr>
              <a:spLocks noChangeArrowheads="1"/>
            </p:cNvSpPr>
            <p:nvPr/>
          </p:nvSpPr>
          <p:spPr bwMode="auto">
            <a:xfrm>
              <a:off x="3024" y="290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5" name="Oval 190"/>
            <p:cNvSpPr>
              <a:spLocks noChangeArrowheads="1"/>
            </p:cNvSpPr>
            <p:nvPr/>
          </p:nvSpPr>
          <p:spPr bwMode="auto">
            <a:xfrm>
              <a:off x="2995" y="2658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6" name="Oval 191"/>
            <p:cNvSpPr>
              <a:spLocks noChangeArrowheads="1"/>
            </p:cNvSpPr>
            <p:nvPr/>
          </p:nvSpPr>
          <p:spPr bwMode="auto">
            <a:xfrm>
              <a:off x="2880" y="2776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7" name="Oval 192"/>
            <p:cNvSpPr>
              <a:spLocks noChangeArrowheads="1"/>
            </p:cNvSpPr>
            <p:nvPr/>
          </p:nvSpPr>
          <p:spPr bwMode="auto">
            <a:xfrm>
              <a:off x="3314" y="2714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8" name="Oval 193"/>
            <p:cNvSpPr>
              <a:spLocks noChangeArrowheads="1"/>
            </p:cNvSpPr>
            <p:nvPr/>
          </p:nvSpPr>
          <p:spPr bwMode="auto">
            <a:xfrm>
              <a:off x="3549" y="2776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9" name="Oval 194"/>
            <p:cNvSpPr>
              <a:spLocks noChangeArrowheads="1"/>
            </p:cNvSpPr>
            <p:nvPr/>
          </p:nvSpPr>
          <p:spPr bwMode="auto">
            <a:xfrm>
              <a:off x="3367" y="296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0" name="Oval 195"/>
            <p:cNvSpPr>
              <a:spLocks noChangeArrowheads="1"/>
            </p:cNvSpPr>
            <p:nvPr/>
          </p:nvSpPr>
          <p:spPr bwMode="auto">
            <a:xfrm>
              <a:off x="3567" y="296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1" name="Oval 196"/>
            <p:cNvSpPr>
              <a:spLocks noChangeArrowheads="1"/>
            </p:cNvSpPr>
            <p:nvPr/>
          </p:nvSpPr>
          <p:spPr bwMode="auto">
            <a:xfrm>
              <a:off x="3084" y="2817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2" name="Oval 197"/>
            <p:cNvSpPr>
              <a:spLocks noChangeArrowheads="1"/>
            </p:cNvSpPr>
            <p:nvPr/>
          </p:nvSpPr>
          <p:spPr bwMode="auto">
            <a:xfrm>
              <a:off x="2790" y="260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3" name="Oval 198"/>
            <p:cNvSpPr>
              <a:spLocks noChangeArrowheads="1"/>
            </p:cNvSpPr>
            <p:nvPr/>
          </p:nvSpPr>
          <p:spPr bwMode="auto">
            <a:xfrm>
              <a:off x="2963" y="2954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4" name="Oval 199"/>
            <p:cNvSpPr>
              <a:spLocks noChangeArrowheads="1"/>
            </p:cNvSpPr>
            <p:nvPr/>
          </p:nvSpPr>
          <p:spPr bwMode="auto">
            <a:xfrm>
              <a:off x="2663" y="291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5" name="Oval 200"/>
            <p:cNvSpPr>
              <a:spLocks noChangeArrowheads="1"/>
            </p:cNvSpPr>
            <p:nvPr/>
          </p:nvSpPr>
          <p:spPr bwMode="auto">
            <a:xfrm>
              <a:off x="2592" y="2716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6" name="Oval 201"/>
            <p:cNvSpPr>
              <a:spLocks noChangeArrowheads="1"/>
            </p:cNvSpPr>
            <p:nvPr/>
          </p:nvSpPr>
          <p:spPr bwMode="auto">
            <a:xfrm>
              <a:off x="2880" y="2973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7" name="Oval 202"/>
            <p:cNvSpPr>
              <a:spLocks noChangeArrowheads="1"/>
            </p:cNvSpPr>
            <p:nvPr/>
          </p:nvSpPr>
          <p:spPr bwMode="auto">
            <a:xfrm>
              <a:off x="2546" y="2819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8" name="Oval 203"/>
            <p:cNvSpPr>
              <a:spLocks noChangeArrowheads="1"/>
            </p:cNvSpPr>
            <p:nvPr/>
          </p:nvSpPr>
          <p:spPr bwMode="auto">
            <a:xfrm>
              <a:off x="2496" y="2735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69" name="Oval 204"/>
            <p:cNvSpPr>
              <a:spLocks noChangeArrowheads="1"/>
            </p:cNvSpPr>
            <p:nvPr/>
          </p:nvSpPr>
          <p:spPr bwMode="auto">
            <a:xfrm>
              <a:off x="2530" y="2567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0" name="Oval 205"/>
            <p:cNvSpPr>
              <a:spLocks noChangeArrowheads="1"/>
            </p:cNvSpPr>
            <p:nvPr/>
          </p:nvSpPr>
          <p:spPr bwMode="auto">
            <a:xfrm>
              <a:off x="2348" y="2636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1" name="Oval 206"/>
            <p:cNvSpPr>
              <a:spLocks noChangeArrowheads="1"/>
            </p:cNvSpPr>
            <p:nvPr/>
          </p:nvSpPr>
          <p:spPr bwMode="auto">
            <a:xfrm>
              <a:off x="2271" y="280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2" name="Oval 207"/>
            <p:cNvSpPr>
              <a:spLocks noChangeArrowheads="1"/>
            </p:cNvSpPr>
            <p:nvPr/>
          </p:nvSpPr>
          <p:spPr bwMode="auto">
            <a:xfrm>
              <a:off x="2429" y="2918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3" name="Oval 208"/>
            <p:cNvSpPr>
              <a:spLocks noChangeArrowheads="1"/>
            </p:cNvSpPr>
            <p:nvPr/>
          </p:nvSpPr>
          <p:spPr bwMode="auto">
            <a:xfrm>
              <a:off x="2525" y="3014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4" name="Oval 209"/>
            <p:cNvSpPr>
              <a:spLocks noChangeArrowheads="1"/>
            </p:cNvSpPr>
            <p:nvPr/>
          </p:nvSpPr>
          <p:spPr bwMode="auto">
            <a:xfrm>
              <a:off x="2281" y="2999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5" name="Oval 210"/>
            <p:cNvSpPr>
              <a:spLocks noChangeArrowheads="1"/>
            </p:cNvSpPr>
            <p:nvPr/>
          </p:nvSpPr>
          <p:spPr bwMode="auto">
            <a:xfrm>
              <a:off x="2072" y="2887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6" name="Oval 211"/>
            <p:cNvSpPr>
              <a:spLocks noChangeArrowheads="1"/>
            </p:cNvSpPr>
            <p:nvPr/>
          </p:nvSpPr>
          <p:spPr bwMode="auto">
            <a:xfrm>
              <a:off x="2147" y="2661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7" name="Oval 212"/>
            <p:cNvSpPr>
              <a:spLocks noChangeArrowheads="1"/>
            </p:cNvSpPr>
            <p:nvPr/>
          </p:nvSpPr>
          <p:spPr bwMode="auto">
            <a:xfrm>
              <a:off x="1991" y="2687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8" name="Oval 213"/>
            <p:cNvSpPr>
              <a:spLocks noChangeArrowheads="1"/>
            </p:cNvSpPr>
            <p:nvPr/>
          </p:nvSpPr>
          <p:spPr bwMode="auto">
            <a:xfrm>
              <a:off x="1863" y="2783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79" name="Oval 214"/>
            <p:cNvSpPr>
              <a:spLocks noChangeArrowheads="1"/>
            </p:cNvSpPr>
            <p:nvPr/>
          </p:nvSpPr>
          <p:spPr bwMode="auto">
            <a:xfrm>
              <a:off x="2120" y="3033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80" name="Oval 215"/>
            <p:cNvSpPr>
              <a:spLocks noChangeArrowheads="1"/>
            </p:cNvSpPr>
            <p:nvPr/>
          </p:nvSpPr>
          <p:spPr bwMode="auto">
            <a:xfrm>
              <a:off x="2216" y="249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81" name="Oval 216"/>
            <p:cNvSpPr>
              <a:spLocks noChangeArrowheads="1"/>
            </p:cNvSpPr>
            <p:nvPr/>
          </p:nvSpPr>
          <p:spPr bwMode="auto">
            <a:xfrm>
              <a:off x="2025" y="2497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82" name="Oval 217"/>
            <p:cNvSpPr>
              <a:spLocks noChangeArrowheads="1"/>
            </p:cNvSpPr>
            <p:nvPr/>
          </p:nvSpPr>
          <p:spPr bwMode="auto">
            <a:xfrm>
              <a:off x="2373" y="2740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83" name="Oval 218"/>
            <p:cNvSpPr>
              <a:spLocks noChangeArrowheads="1"/>
            </p:cNvSpPr>
            <p:nvPr/>
          </p:nvSpPr>
          <p:spPr bwMode="auto">
            <a:xfrm>
              <a:off x="2469" y="2360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84" name="Oval 219"/>
            <p:cNvSpPr>
              <a:spLocks noChangeArrowheads="1"/>
            </p:cNvSpPr>
            <p:nvPr/>
          </p:nvSpPr>
          <p:spPr bwMode="auto">
            <a:xfrm>
              <a:off x="2565" y="2456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85" name="Oval 220"/>
            <p:cNvSpPr>
              <a:spLocks noChangeArrowheads="1"/>
            </p:cNvSpPr>
            <p:nvPr/>
          </p:nvSpPr>
          <p:spPr bwMode="auto">
            <a:xfrm>
              <a:off x="2724" y="2412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38917" name="Line 232"/>
          <p:cNvSpPr>
            <a:spLocks noChangeShapeType="1"/>
          </p:cNvSpPr>
          <p:nvPr/>
        </p:nvSpPr>
        <p:spPr bwMode="auto">
          <a:xfrm flipV="1">
            <a:off x="2182813" y="2971800"/>
            <a:ext cx="881062" cy="2746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8" name="Text Box 233"/>
          <p:cNvSpPr txBox="1">
            <a:spLocks noChangeArrowheads="1"/>
          </p:cNvSpPr>
          <p:nvPr/>
        </p:nvSpPr>
        <p:spPr bwMode="auto">
          <a:xfrm>
            <a:off x="342900" y="3184525"/>
            <a:ext cx="1663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Transverse area</a:t>
            </a:r>
          </a:p>
        </p:txBody>
      </p:sp>
      <p:sp>
        <p:nvSpPr>
          <p:cNvPr id="38919" name="Line 234"/>
          <p:cNvSpPr>
            <a:spLocks noChangeShapeType="1"/>
          </p:cNvSpPr>
          <p:nvPr/>
        </p:nvSpPr>
        <p:spPr bwMode="auto">
          <a:xfrm flipH="1">
            <a:off x="6462713" y="1784350"/>
            <a:ext cx="138112" cy="11191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0" name="Text Box 235"/>
          <p:cNvSpPr txBox="1">
            <a:spLocks noChangeArrowheads="1"/>
          </p:cNvSpPr>
          <p:nvPr/>
        </p:nvSpPr>
        <p:spPr bwMode="auto">
          <a:xfrm>
            <a:off x="6700838" y="2122488"/>
            <a:ext cx="16414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Length of bunch</a:t>
            </a:r>
          </a:p>
          <a:p>
            <a:pPr eaLnBrk="1" hangingPunct="1"/>
            <a:r>
              <a:rPr lang="en-US">
                <a:solidFill>
                  <a:srgbClr val="000000"/>
                </a:solidFill>
              </a:rPr>
              <a:t>(packet)</a:t>
            </a:r>
          </a:p>
        </p:txBody>
      </p:sp>
      <p:sp>
        <p:nvSpPr>
          <p:cNvPr id="164077" name="Text Box 237"/>
          <p:cNvSpPr txBox="1">
            <a:spLocks noChangeArrowheads="1"/>
          </p:cNvSpPr>
          <p:nvPr/>
        </p:nvSpPr>
        <p:spPr bwMode="auto">
          <a:xfrm>
            <a:off x="1487168" y="3670300"/>
            <a:ext cx="6589289" cy="267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70000"/>
              </a:lnSpc>
              <a:defRPr/>
            </a:pPr>
            <a:r>
              <a:rPr lang="en-US" sz="2000" dirty="0" smtClean="0">
                <a:solidFill>
                  <a:srgbClr val="000000"/>
                </a:solidFill>
                <a:sym typeface="Wingdings" charset="0"/>
              </a:rPr>
              <a:t>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Increase kinetic energy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of particles (3.5 – 7 </a:t>
            </a:r>
            <a:r>
              <a:rPr lang="en-US" sz="2000" dirty="0" err="1" smtClean="0">
                <a:solidFill>
                  <a:srgbClr val="000000"/>
                </a:solidFill>
              </a:rPr>
              <a:t>TeV</a:t>
            </a:r>
            <a:r>
              <a:rPr lang="en-US" sz="2000" dirty="0" smtClean="0">
                <a:solidFill>
                  <a:srgbClr val="000000"/>
                </a:solidFill>
              </a:rPr>
              <a:t>)</a:t>
            </a:r>
          </a:p>
          <a:p>
            <a:pPr eaLnBrk="1" hangingPunct="1">
              <a:lnSpc>
                <a:spcPct val="170000"/>
              </a:lnSpc>
              <a:defRPr/>
            </a:pPr>
            <a:r>
              <a:rPr lang="en-US" sz="2000" dirty="0" smtClean="0">
                <a:solidFill>
                  <a:srgbClr val="000000"/>
                </a:solidFill>
                <a:sym typeface="Wingdings" charset="0"/>
              </a:rPr>
              <a:t>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More protons </a:t>
            </a:r>
            <a:r>
              <a:rPr lang="en-US" sz="2000" dirty="0" smtClean="0">
                <a:solidFill>
                  <a:srgbClr val="000000"/>
                </a:solidFill>
              </a:rPr>
              <a:t>per bunch (150,000 – 300,000 billion)</a:t>
            </a:r>
          </a:p>
          <a:p>
            <a:pPr eaLnBrk="1" hangingPunct="1">
              <a:lnSpc>
                <a:spcPct val="170000"/>
              </a:lnSpc>
              <a:buFont typeface="Wingdings" charset="0"/>
              <a:buChar char="è"/>
              <a:defRPr/>
            </a:pPr>
            <a:r>
              <a:rPr lang="en-US" sz="2000" dirty="0" smtClean="0">
                <a:solidFill>
                  <a:srgbClr val="000000"/>
                </a:solidFill>
                <a:sym typeface="Wingdings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Smaller transverse areas</a:t>
            </a:r>
            <a:r>
              <a:rPr lang="en-US" sz="2000" dirty="0" smtClean="0">
                <a:solidFill>
                  <a:srgbClr val="FF0000"/>
                </a:solidFill>
                <a:sym typeface="Wingdings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sym typeface="Wingdings" charset="0"/>
              </a:rPr>
              <a:t>(~ 30 </a:t>
            </a:r>
            <a:r>
              <a:rPr lang="en-US" sz="2000" dirty="0" smtClean="0">
                <a:solidFill>
                  <a:srgbClr val="000000"/>
                </a:solidFill>
                <a:latin typeface="Symbol" charset="2"/>
                <a:cs typeface="Symbol" charset="2"/>
                <a:sym typeface="Wingdings" charset="0"/>
              </a:rPr>
              <a:t>m</a:t>
            </a:r>
            <a:r>
              <a:rPr lang="en-US" sz="2000" dirty="0" smtClean="0">
                <a:solidFill>
                  <a:srgbClr val="000000"/>
                </a:solidFill>
                <a:sym typeface="Wingdings" charset="0"/>
              </a:rPr>
              <a:t>m – width of hair</a:t>
            </a:r>
            <a:r>
              <a:rPr lang="en-US" sz="2000" dirty="0" smtClean="0">
                <a:solidFill>
                  <a:srgbClr val="000000"/>
                </a:solidFill>
                <a:ea typeface="Arial" charset="0"/>
                <a:cs typeface="Arial" charset="0"/>
                <a:sym typeface="Wingdings" charset="0"/>
              </a:rPr>
              <a:t>)</a:t>
            </a:r>
          </a:p>
          <a:p>
            <a:pPr eaLnBrk="1" hangingPunct="1">
              <a:lnSpc>
                <a:spcPct val="170000"/>
              </a:lnSpc>
              <a:buFont typeface="Wingdings" charset="0"/>
              <a:buChar char="è"/>
              <a:defRPr/>
            </a:pPr>
            <a:r>
              <a:rPr lang="en-US" sz="2000" dirty="0" smtClean="0">
                <a:solidFill>
                  <a:srgbClr val="000000"/>
                </a:solidFill>
                <a:ea typeface="Arial" charset="0"/>
                <a:cs typeface="Arial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</a:rPr>
              <a:t>Shorter bunches</a:t>
            </a:r>
            <a:r>
              <a:rPr lang="en-US" sz="2000" dirty="0" smtClean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ea typeface="Arial" charset="0"/>
                <a:cs typeface="Arial" charset="0"/>
              </a:rPr>
              <a:t>(~ 7 cm)</a:t>
            </a:r>
          </a:p>
          <a:p>
            <a:pPr eaLnBrk="1" hangingPunct="1">
              <a:lnSpc>
                <a:spcPct val="170000"/>
              </a:lnSpc>
              <a:defRPr/>
            </a:pPr>
            <a:r>
              <a:rPr lang="en-US" sz="2000" dirty="0" smtClean="0">
                <a:solidFill>
                  <a:srgbClr val="000000"/>
                </a:solidFill>
                <a:ea typeface="Arial" charset="0"/>
                <a:cs typeface="Arial" charset="0"/>
                <a:sym typeface="Wingdings" charset="0"/>
              </a:rPr>
              <a:t>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More bunches</a:t>
            </a:r>
            <a:r>
              <a:rPr lang="en-US" sz="2000" dirty="0" smtClean="0">
                <a:solidFill>
                  <a:srgbClr val="FF0000"/>
                </a:solidFill>
                <a:ea typeface="Arial" charset="0"/>
                <a:cs typeface="Arial" charset="0"/>
                <a:sym typeface="Wingdings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ea typeface="Arial" charset="0"/>
                <a:cs typeface="Arial" charset="0"/>
                <a:sym typeface="Wingdings" charset="0"/>
              </a:rPr>
              <a:t>(~ 400 – 2808)</a:t>
            </a:r>
            <a:endParaRPr lang="en-US" sz="2000" dirty="0" smtClean="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217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RHIC: Polarized Proton Beams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C7FE6-1D3A-0D48-A54E-36C8FD6E6DC2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grpSp>
        <p:nvGrpSpPr>
          <p:cNvPr id="148" name="Group 147"/>
          <p:cNvGrpSpPr/>
          <p:nvPr/>
        </p:nvGrpSpPr>
        <p:grpSpPr>
          <a:xfrm>
            <a:off x="784624" y="2970608"/>
            <a:ext cx="7999413" cy="2528887"/>
            <a:chOff x="342900" y="1104275"/>
            <a:chExt cx="7999413" cy="2528887"/>
          </a:xfrm>
        </p:grpSpPr>
        <p:grpSp>
          <p:nvGrpSpPr>
            <p:cNvPr id="5" name="Group 231"/>
            <p:cNvGrpSpPr>
              <a:grpSpLocks/>
            </p:cNvGrpSpPr>
            <p:nvPr/>
          </p:nvGrpSpPr>
          <p:grpSpPr bwMode="auto">
            <a:xfrm>
              <a:off x="2776538" y="1104275"/>
              <a:ext cx="3559175" cy="2528887"/>
              <a:chOff x="1805" y="1690"/>
              <a:chExt cx="2242" cy="1593"/>
            </a:xfrm>
          </p:grpSpPr>
          <p:sp>
            <p:nvSpPr>
              <p:cNvPr id="6" name="Oval 222"/>
              <p:cNvSpPr>
                <a:spLocks noChangeArrowheads="1"/>
              </p:cNvSpPr>
              <p:nvPr/>
            </p:nvSpPr>
            <p:spPr bwMode="auto">
              <a:xfrm>
                <a:off x="2016" y="1690"/>
                <a:ext cx="2027" cy="97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" name="AutoShape 230"/>
              <p:cNvSpPr>
                <a:spLocks noChangeArrowheads="1"/>
              </p:cNvSpPr>
              <p:nvPr/>
            </p:nvSpPr>
            <p:spPr bwMode="auto">
              <a:xfrm flipV="1">
                <a:off x="1807" y="2160"/>
                <a:ext cx="411" cy="61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7200 w 21600"/>
                  <a:gd name="T13" fmla="*/ 7212 h 21600"/>
                  <a:gd name="T14" fmla="*/ 14400 w 21600"/>
                  <a:gd name="T15" fmla="*/ 1438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08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AutoShape 226"/>
              <p:cNvSpPr>
                <a:spLocks noChangeArrowheads="1"/>
              </p:cNvSpPr>
              <p:nvPr/>
            </p:nvSpPr>
            <p:spPr bwMode="auto">
              <a:xfrm>
                <a:off x="2024" y="2160"/>
                <a:ext cx="2023" cy="63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264 w 21600"/>
                  <a:gd name="T13" fmla="*/ 2272 h 21600"/>
                  <a:gd name="T14" fmla="*/ 19336 w 21600"/>
                  <a:gd name="T15" fmla="*/ 1932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934" y="21600"/>
                    </a:lnTo>
                    <a:lnTo>
                      <a:pt x="2066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Oval 4"/>
              <p:cNvSpPr>
                <a:spLocks noChangeArrowheads="1"/>
              </p:cNvSpPr>
              <p:nvPr/>
            </p:nvSpPr>
            <p:spPr bwMode="auto">
              <a:xfrm>
                <a:off x="1805" y="2308"/>
                <a:ext cx="2150" cy="97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Oval 6"/>
              <p:cNvSpPr>
                <a:spLocks noChangeArrowheads="1"/>
              </p:cNvSpPr>
              <p:nvPr/>
            </p:nvSpPr>
            <p:spPr bwMode="auto">
              <a:xfrm>
                <a:off x="2880" y="2503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Oval 13"/>
              <p:cNvSpPr>
                <a:spLocks noChangeArrowheads="1"/>
              </p:cNvSpPr>
              <p:nvPr/>
            </p:nvSpPr>
            <p:spPr bwMode="auto">
              <a:xfrm>
                <a:off x="2684" y="255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Oval 17"/>
              <p:cNvSpPr>
                <a:spLocks noChangeArrowheads="1"/>
              </p:cNvSpPr>
              <p:nvPr/>
            </p:nvSpPr>
            <p:spPr bwMode="auto">
              <a:xfrm>
                <a:off x="3253" y="2376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Oval 22"/>
              <p:cNvSpPr>
                <a:spLocks noChangeArrowheads="1"/>
              </p:cNvSpPr>
              <p:nvPr/>
            </p:nvSpPr>
            <p:spPr bwMode="auto">
              <a:xfrm>
                <a:off x="2997" y="309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Oval 25"/>
              <p:cNvSpPr>
                <a:spLocks noChangeArrowheads="1"/>
              </p:cNvSpPr>
              <p:nvPr/>
            </p:nvSpPr>
            <p:spPr bwMode="auto">
              <a:xfrm>
                <a:off x="2880" y="2367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Oval 30"/>
              <p:cNvSpPr>
                <a:spLocks noChangeArrowheads="1"/>
              </p:cNvSpPr>
              <p:nvPr/>
            </p:nvSpPr>
            <p:spPr bwMode="auto">
              <a:xfrm>
                <a:off x="3159" y="2940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Oval 35"/>
              <p:cNvSpPr>
                <a:spLocks noChangeArrowheads="1"/>
              </p:cNvSpPr>
              <p:nvPr/>
            </p:nvSpPr>
            <p:spPr bwMode="auto">
              <a:xfrm>
                <a:off x="3092" y="2400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Oval 36"/>
              <p:cNvSpPr>
                <a:spLocks noChangeArrowheads="1"/>
              </p:cNvSpPr>
              <p:nvPr/>
            </p:nvSpPr>
            <p:spPr bwMode="auto">
              <a:xfrm>
                <a:off x="3090" y="271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Oval 37"/>
              <p:cNvSpPr>
                <a:spLocks noChangeArrowheads="1"/>
              </p:cNvSpPr>
              <p:nvPr/>
            </p:nvSpPr>
            <p:spPr bwMode="auto">
              <a:xfrm>
                <a:off x="3318" y="2488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Oval 44"/>
              <p:cNvSpPr>
                <a:spLocks noChangeArrowheads="1"/>
              </p:cNvSpPr>
              <p:nvPr/>
            </p:nvSpPr>
            <p:spPr bwMode="auto">
              <a:xfrm>
                <a:off x="3204" y="305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Oval 47"/>
              <p:cNvSpPr>
                <a:spLocks noChangeArrowheads="1"/>
              </p:cNvSpPr>
              <p:nvPr/>
            </p:nvSpPr>
            <p:spPr bwMode="auto">
              <a:xfrm>
                <a:off x="3082" y="254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Oval 48"/>
              <p:cNvSpPr>
                <a:spLocks noChangeArrowheads="1"/>
              </p:cNvSpPr>
              <p:nvPr/>
            </p:nvSpPr>
            <p:spPr bwMode="auto">
              <a:xfrm>
                <a:off x="3483" y="2548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Oval 54"/>
              <p:cNvSpPr>
                <a:spLocks noChangeArrowheads="1"/>
              </p:cNvSpPr>
              <p:nvPr/>
            </p:nvSpPr>
            <p:spPr bwMode="auto">
              <a:xfrm>
                <a:off x="3739" y="2829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Oval 57"/>
              <p:cNvSpPr>
                <a:spLocks noChangeArrowheads="1"/>
              </p:cNvSpPr>
              <p:nvPr/>
            </p:nvSpPr>
            <p:spPr bwMode="auto">
              <a:xfrm>
                <a:off x="3187" y="2666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Oval 69"/>
              <p:cNvSpPr>
                <a:spLocks noChangeArrowheads="1"/>
              </p:cNvSpPr>
              <p:nvPr/>
            </p:nvSpPr>
            <p:spPr bwMode="auto">
              <a:xfrm>
                <a:off x="3740" y="266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Oval 165"/>
              <p:cNvSpPr>
                <a:spLocks noChangeArrowheads="1"/>
              </p:cNvSpPr>
              <p:nvPr/>
            </p:nvSpPr>
            <p:spPr bwMode="auto">
              <a:xfrm>
                <a:off x="2657" y="304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Oval 166"/>
              <p:cNvSpPr>
                <a:spLocks noChangeArrowheads="1"/>
              </p:cNvSpPr>
              <p:nvPr/>
            </p:nvSpPr>
            <p:spPr bwMode="auto">
              <a:xfrm>
                <a:off x="2573" y="315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Oval 175"/>
              <p:cNvSpPr>
                <a:spLocks noChangeArrowheads="1"/>
              </p:cNvSpPr>
              <p:nvPr/>
            </p:nvSpPr>
            <p:spPr bwMode="auto">
              <a:xfrm>
                <a:off x="3664" y="249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Oval 176"/>
              <p:cNvSpPr>
                <a:spLocks noChangeArrowheads="1"/>
              </p:cNvSpPr>
              <p:nvPr/>
            </p:nvSpPr>
            <p:spPr bwMode="auto">
              <a:xfrm>
                <a:off x="3288" y="2844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Oval 177"/>
              <p:cNvSpPr>
                <a:spLocks noChangeArrowheads="1"/>
              </p:cNvSpPr>
              <p:nvPr/>
            </p:nvSpPr>
            <p:spPr bwMode="auto">
              <a:xfrm>
                <a:off x="2790" y="3100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Oval 178"/>
              <p:cNvSpPr>
                <a:spLocks noChangeArrowheads="1"/>
              </p:cNvSpPr>
              <p:nvPr/>
            </p:nvSpPr>
            <p:spPr bwMode="auto">
              <a:xfrm>
                <a:off x="3432" y="307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Oval 182"/>
              <p:cNvSpPr>
                <a:spLocks noChangeArrowheads="1"/>
              </p:cNvSpPr>
              <p:nvPr/>
            </p:nvSpPr>
            <p:spPr bwMode="auto">
              <a:xfrm>
                <a:off x="2790" y="2786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Oval 183"/>
              <p:cNvSpPr>
                <a:spLocks noChangeArrowheads="1"/>
              </p:cNvSpPr>
              <p:nvPr/>
            </p:nvSpPr>
            <p:spPr bwMode="auto">
              <a:xfrm>
                <a:off x="2886" y="288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Oval 184"/>
              <p:cNvSpPr>
                <a:spLocks noChangeArrowheads="1"/>
              </p:cNvSpPr>
              <p:nvPr/>
            </p:nvSpPr>
            <p:spPr bwMode="auto">
              <a:xfrm>
                <a:off x="2880" y="2665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Oval 185"/>
              <p:cNvSpPr>
                <a:spLocks noChangeArrowheads="1"/>
              </p:cNvSpPr>
              <p:nvPr/>
            </p:nvSpPr>
            <p:spPr bwMode="auto">
              <a:xfrm>
                <a:off x="2976" y="276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Oval 186"/>
              <p:cNvSpPr>
                <a:spLocks noChangeArrowheads="1"/>
              </p:cNvSpPr>
              <p:nvPr/>
            </p:nvSpPr>
            <p:spPr bwMode="auto">
              <a:xfrm>
                <a:off x="2697" y="2669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Oval 187"/>
              <p:cNvSpPr>
                <a:spLocks noChangeArrowheads="1"/>
              </p:cNvSpPr>
              <p:nvPr/>
            </p:nvSpPr>
            <p:spPr bwMode="auto">
              <a:xfrm>
                <a:off x="2655" y="2807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Oval 188"/>
              <p:cNvSpPr>
                <a:spLocks noChangeArrowheads="1"/>
              </p:cNvSpPr>
              <p:nvPr/>
            </p:nvSpPr>
            <p:spPr bwMode="auto">
              <a:xfrm>
                <a:off x="2748" y="295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Oval 189"/>
              <p:cNvSpPr>
                <a:spLocks noChangeArrowheads="1"/>
              </p:cNvSpPr>
              <p:nvPr/>
            </p:nvSpPr>
            <p:spPr bwMode="auto">
              <a:xfrm>
                <a:off x="3024" y="290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Oval 190"/>
              <p:cNvSpPr>
                <a:spLocks noChangeArrowheads="1"/>
              </p:cNvSpPr>
              <p:nvPr/>
            </p:nvSpPr>
            <p:spPr bwMode="auto">
              <a:xfrm>
                <a:off x="2995" y="2658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Oval 191"/>
              <p:cNvSpPr>
                <a:spLocks noChangeArrowheads="1"/>
              </p:cNvSpPr>
              <p:nvPr/>
            </p:nvSpPr>
            <p:spPr bwMode="auto">
              <a:xfrm>
                <a:off x="2880" y="2776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Oval 192"/>
              <p:cNvSpPr>
                <a:spLocks noChangeArrowheads="1"/>
              </p:cNvSpPr>
              <p:nvPr/>
            </p:nvSpPr>
            <p:spPr bwMode="auto">
              <a:xfrm>
                <a:off x="3314" y="2714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Oval 193"/>
              <p:cNvSpPr>
                <a:spLocks noChangeArrowheads="1"/>
              </p:cNvSpPr>
              <p:nvPr/>
            </p:nvSpPr>
            <p:spPr bwMode="auto">
              <a:xfrm>
                <a:off x="3549" y="2776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Oval 194"/>
              <p:cNvSpPr>
                <a:spLocks noChangeArrowheads="1"/>
              </p:cNvSpPr>
              <p:nvPr/>
            </p:nvSpPr>
            <p:spPr bwMode="auto">
              <a:xfrm>
                <a:off x="3367" y="296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Oval 195"/>
              <p:cNvSpPr>
                <a:spLocks noChangeArrowheads="1"/>
              </p:cNvSpPr>
              <p:nvPr/>
            </p:nvSpPr>
            <p:spPr bwMode="auto">
              <a:xfrm>
                <a:off x="3567" y="296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Oval 196"/>
              <p:cNvSpPr>
                <a:spLocks noChangeArrowheads="1"/>
              </p:cNvSpPr>
              <p:nvPr/>
            </p:nvSpPr>
            <p:spPr bwMode="auto">
              <a:xfrm>
                <a:off x="3084" y="2817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Oval 197"/>
              <p:cNvSpPr>
                <a:spLocks noChangeArrowheads="1"/>
              </p:cNvSpPr>
              <p:nvPr/>
            </p:nvSpPr>
            <p:spPr bwMode="auto">
              <a:xfrm>
                <a:off x="2790" y="260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Oval 198"/>
              <p:cNvSpPr>
                <a:spLocks noChangeArrowheads="1"/>
              </p:cNvSpPr>
              <p:nvPr/>
            </p:nvSpPr>
            <p:spPr bwMode="auto">
              <a:xfrm>
                <a:off x="2963" y="2954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Oval 199"/>
              <p:cNvSpPr>
                <a:spLocks noChangeArrowheads="1"/>
              </p:cNvSpPr>
              <p:nvPr/>
            </p:nvSpPr>
            <p:spPr bwMode="auto">
              <a:xfrm>
                <a:off x="2663" y="291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Oval 200"/>
              <p:cNvSpPr>
                <a:spLocks noChangeArrowheads="1"/>
              </p:cNvSpPr>
              <p:nvPr/>
            </p:nvSpPr>
            <p:spPr bwMode="auto">
              <a:xfrm>
                <a:off x="2592" y="2716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Oval 201"/>
              <p:cNvSpPr>
                <a:spLocks noChangeArrowheads="1"/>
              </p:cNvSpPr>
              <p:nvPr/>
            </p:nvSpPr>
            <p:spPr bwMode="auto">
              <a:xfrm>
                <a:off x="2880" y="2973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Oval 202"/>
              <p:cNvSpPr>
                <a:spLocks noChangeArrowheads="1"/>
              </p:cNvSpPr>
              <p:nvPr/>
            </p:nvSpPr>
            <p:spPr bwMode="auto">
              <a:xfrm>
                <a:off x="2546" y="2819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Oval 203"/>
              <p:cNvSpPr>
                <a:spLocks noChangeArrowheads="1"/>
              </p:cNvSpPr>
              <p:nvPr/>
            </p:nvSpPr>
            <p:spPr bwMode="auto">
              <a:xfrm>
                <a:off x="2496" y="2735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Oval 204"/>
              <p:cNvSpPr>
                <a:spLocks noChangeArrowheads="1"/>
              </p:cNvSpPr>
              <p:nvPr/>
            </p:nvSpPr>
            <p:spPr bwMode="auto">
              <a:xfrm>
                <a:off x="2530" y="2567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Oval 205"/>
              <p:cNvSpPr>
                <a:spLocks noChangeArrowheads="1"/>
              </p:cNvSpPr>
              <p:nvPr/>
            </p:nvSpPr>
            <p:spPr bwMode="auto">
              <a:xfrm>
                <a:off x="2348" y="2636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Oval 206"/>
              <p:cNvSpPr>
                <a:spLocks noChangeArrowheads="1"/>
              </p:cNvSpPr>
              <p:nvPr/>
            </p:nvSpPr>
            <p:spPr bwMode="auto">
              <a:xfrm>
                <a:off x="2271" y="280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Oval 207"/>
              <p:cNvSpPr>
                <a:spLocks noChangeArrowheads="1"/>
              </p:cNvSpPr>
              <p:nvPr/>
            </p:nvSpPr>
            <p:spPr bwMode="auto">
              <a:xfrm>
                <a:off x="2429" y="2918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Oval 208"/>
              <p:cNvSpPr>
                <a:spLocks noChangeArrowheads="1"/>
              </p:cNvSpPr>
              <p:nvPr/>
            </p:nvSpPr>
            <p:spPr bwMode="auto">
              <a:xfrm>
                <a:off x="2525" y="3014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Oval 209"/>
              <p:cNvSpPr>
                <a:spLocks noChangeArrowheads="1"/>
              </p:cNvSpPr>
              <p:nvPr/>
            </p:nvSpPr>
            <p:spPr bwMode="auto">
              <a:xfrm>
                <a:off x="2281" y="2999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Oval 210"/>
              <p:cNvSpPr>
                <a:spLocks noChangeArrowheads="1"/>
              </p:cNvSpPr>
              <p:nvPr/>
            </p:nvSpPr>
            <p:spPr bwMode="auto">
              <a:xfrm>
                <a:off x="2072" y="2887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Oval 211"/>
              <p:cNvSpPr>
                <a:spLocks noChangeArrowheads="1"/>
              </p:cNvSpPr>
              <p:nvPr/>
            </p:nvSpPr>
            <p:spPr bwMode="auto">
              <a:xfrm>
                <a:off x="2147" y="2661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Oval 212"/>
              <p:cNvSpPr>
                <a:spLocks noChangeArrowheads="1"/>
              </p:cNvSpPr>
              <p:nvPr/>
            </p:nvSpPr>
            <p:spPr bwMode="auto">
              <a:xfrm>
                <a:off x="1991" y="2687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Oval 213"/>
              <p:cNvSpPr>
                <a:spLocks noChangeArrowheads="1"/>
              </p:cNvSpPr>
              <p:nvPr/>
            </p:nvSpPr>
            <p:spPr bwMode="auto">
              <a:xfrm>
                <a:off x="1863" y="2783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Oval 214"/>
              <p:cNvSpPr>
                <a:spLocks noChangeArrowheads="1"/>
              </p:cNvSpPr>
              <p:nvPr/>
            </p:nvSpPr>
            <p:spPr bwMode="auto">
              <a:xfrm>
                <a:off x="2120" y="3033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Oval 215"/>
              <p:cNvSpPr>
                <a:spLocks noChangeArrowheads="1"/>
              </p:cNvSpPr>
              <p:nvPr/>
            </p:nvSpPr>
            <p:spPr bwMode="auto">
              <a:xfrm>
                <a:off x="2216" y="249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Oval 216"/>
              <p:cNvSpPr>
                <a:spLocks noChangeArrowheads="1"/>
              </p:cNvSpPr>
              <p:nvPr/>
            </p:nvSpPr>
            <p:spPr bwMode="auto">
              <a:xfrm>
                <a:off x="2025" y="2497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Oval 217"/>
              <p:cNvSpPr>
                <a:spLocks noChangeArrowheads="1"/>
              </p:cNvSpPr>
              <p:nvPr/>
            </p:nvSpPr>
            <p:spPr bwMode="auto">
              <a:xfrm>
                <a:off x="2373" y="2740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Oval 218"/>
              <p:cNvSpPr>
                <a:spLocks noChangeArrowheads="1"/>
              </p:cNvSpPr>
              <p:nvPr/>
            </p:nvSpPr>
            <p:spPr bwMode="auto">
              <a:xfrm>
                <a:off x="2469" y="2360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Oval 219"/>
              <p:cNvSpPr>
                <a:spLocks noChangeArrowheads="1"/>
              </p:cNvSpPr>
              <p:nvPr/>
            </p:nvSpPr>
            <p:spPr bwMode="auto">
              <a:xfrm>
                <a:off x="2565" y="2456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Oval 220"/>
              <p:cNvSpPr>
                <a:spLocks noChangeArrowheads="1"/>
              </p:cNvSpPr>
              <p:nvPr/>
            </p:nvSpPr>
            <p:spPr bwMode="auto">
              <a:xfrm>
                <a:off x="2724" y="2412"/>
                <a:ext cx="90" cy="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0" name="Line 232"/>
            <p:cNvSpPr>
              <a:spLocks noChangeShapeType="1"/>
            </p:cNvSpPr>
            <p:nvPr/>
          </p:nvSpPr>
          <p:spPr bwMode="auto">
            <a:xfrm flipV="1">
              <a:off x="2182813" y="3071187"/>
              <a:ext cx="881062" cy="2746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 Box 233"/>
            <p:cNvSpPr txBox="1">
              <a:spLocks noChangeArrowheads="1"/>
            </p:cNvSpPr>
            <p:nvPr/>
          </p:nvSpPr>
          <p:spPr bwMode="auto">
            <a:xfrm>
              <a:off x="342900" y="3283912"/>
              <a:ext cx="16637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Transverse area</a:t>
              </a:r>
            </a:p>
          </p:txBody>
        </p:sp>
        <p:sp>
          <p:nvSpPr>
            <p:cNvPr id="72" name="Line 234"/>
            <p:cNvSpPr>
              <a:spLocks noChangeShapeType="1"/>
            </p:cNvSpPr>
            <p:nvPr/>
          </p:nvSpPr>
          <p:spPr bwMode="auto">
            <a:xfrm flipH="1">
              <a:off x="6462713" y="1883737"/>
              <a:ext cx="138112" cy="11191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Text Box 235"/>
            <p:cNvSpPr txBox="1">
              <a:spLocks noChangeArrowheads="1"/>
            </p:cNvSpPr>
            <p:nvPr/>
          </p:nvSpPr>
          <p:spPr bwMode="auto">
            <a:xfrm>
              <a:off x="6700838" y="2221875"/>
              <a:ext cx="1641475" cy="58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Length of bunch</a:t>
              </a:r>
            </a:p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(packet)</a:t>
              </a:r>
            </a:p>
          </p:txBody>
        </p:sp>
        <p:cxnSp>
          <p:nvCxnSpPr>
            <p:cNvPr id="79" name="Straight Arrow Connector 78"/>
            <p:cNvCxnSpPr>
              <a:stCxn id="67" idx="0"/>
            </p:cNvCxnSpPr>
            <p:nvPr/>
          </p:nvCxnSpPr>
          <p:spPr>
            <a:xfrm flipV="1">
              <a:off x="3902076" y="1733826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flipV="1">
              <a:off x="4054476" y="1919355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flipV="1">
              <a:off x="4306263" y="1895067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flipV="1">
              <a:off x="4547007" y="1815564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flipV="1">
              <a:off x="4887138" y="1868577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flipV="1">
              <a:off x="5149968" y="1833246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flipV="1">
              <a:off x="5258196" y="1996689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V="1">
              <a:off x="5521026" y="2104917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 flipV="1">
              <a:off x="5805942" y="2014371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 flipV="1">
              <a:off x="5914170" y="2266158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V="1">
              <a:off x="5923011" y="2540031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flipV="1">
              <a:off x="5655777" y="2758689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flipV="1">
              <a:off x="5631489" y="2458326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V="1">
              <a:off x="5441556" y="2919930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V="1">
              <a:off x="5339967" y="2763126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 flipV="1">
              <a:off x="5260464" y="2363376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 flipV="1">
              <a:off x="5214090" y="2559948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 flipV="1">
              <a:off x="5057286" y="2292714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flipV="1">
              <a:off x="4999869" y="2710146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 flipV="1">
              <a:off x="5086011" y="2895675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>
            <a:xfrm flipV="1">
              <a:off x="4885035" y="2087334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 flipV="1">
              <a:off x="4893876" y="2339121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 flipV="1">
              <a:off x="4891674" y="2524650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 flipV="1">
              <a:off x="4790085" y="2666007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/>
            <p:nvPr/>
          </p:nvCxnSpPr>
          <p:spPr>
            <a:xfrm flipV="1">
              <a:off x="4743711" y="2266257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 flipV="1">
              <a:off x="4752552" y="2959764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flipV="1">
              <a:off x="4684092" y="2758788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/>
            <p:nvPr/>
          </p:nvCxnSpPr>
          <p:spPr>
            <a:xfrm flipV="1">
              <a:off x="4571460" y="2778672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 flipV="1">
              <a:off x="4569258" y="2621868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 flipV="1">
              <a:off x="4567056" y="2465064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/>
            <p:nvPr/>
          </p:nvCxnSpPr>
          <p:spPr>
            <a:xfrm flipV="1">
              <a:off x="4575897" y="2286174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V="1">
              <a:off x="4573695" y="2029983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flipV="1">
              <a:off x="4416891" y="2193426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 flipV="1">
              <a:off x="4414689" y="2467299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 flipV="1">
              <a:off x="4423530" y="2973075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 flipV="1">
              <a:off x="4355070" y="2738970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 flipV="1">
              <a:off x="4275567" y="2295048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 flipV="1">
              <a:off x="4251279" y="2105115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V="1">
              <a:off x="4006131" y="2124999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flipV="1">
              <a:off x="4103316" y="2354700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 flipV="1">
              <a:off x="4211544" y="2507100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 flipV="1">
              <a:off x="4220385" y="2659500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>
            <a:xfrm flipV="1">
              <a:off x="4207140" y="2889201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>
            <a:xfrm flipV="1">
              <a:off x="4072422" y="3052644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/>
            <p:nvPr/>
          </p:nvCxnSpPr>
          <p:spPr>
            <a:xfrm flipV="1">
              <a:off x="4037091" y="2531421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>
            <a:xfrm flipV="1">
              <a:off x="3946545" y="2407746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>
            <a:xfrm flipV="1">
              <a:off x="3999558" y="2847264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>
            <a:xfrm flipV="1">
              <a:off x="3842754" y="2690460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>
            <a:xfrm flipV="1">
              <a:off x="3763251" y="2401140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/>
            <p:nvPr/>
          </p:nvCxnSpPr>
          <p:spPr>
            <a:xfrm flipV="1">
              <a:off x="3716877" y="2233293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/>
            <p:nvPr/>
          </p:nvCxnSpPr>
          <p:spPr>
            <a:xfrm flipV="1">
              <a:off x="3504858" y="1999188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/>
            <p:cNvCxnSpPr/>
            <p:nvPr/>
          </p:nvCxnSpPr>
          <p:spPr>
            <a:xfrm flipV="1">
              <a:off x="3591000" y="2493921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/>
            <p:cNvCxnSpPr/>
            <p:nvPr/>
          </p:nvCxnSpPr>
          <p:spPr>
            <a:xfrm flipV="1">
              <a:off x="3610884" y="2800923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Arrow Connector 131"/>
            <p:cNvCxnSpPr/>
            <p:nvPr/>
          </p:nvCxnSpPr>
          <p:spPr>
            <a:xfrm flipV="1">
              <a:off x="3354693" y="2864979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Arrow Connector 132"/>
            <p:cNvCxnSpPr/>
            <p:nvPr/>
          </p:nvCxnSpPr>
          <p:spPr>
            <a:xfrm flipV="1">
              <a:off x="3275190" y="2630874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/>
            <p:cNvCxnSpPr/>
            <p:nvPr/>
          </p:nvCxnSpPr>
          <p:spPr>
            <a:xfrm flipV="1">
              <a:off x="3394461" y="2286339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Arrow Connector 134"/>
            <p:cNvCxnSpPr/>
            <p:nvPr/>
          </p:nvCxnSpPr>
          <p:spPr>
            <a:xfrm flipV="1">
              <a:off x="3204528" y="2019105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Arrow Connector 135"/>
            <p:cNvCxnSpPr/>
            <p:nvPr/>
          </p:nvCxnSpPr>
          <p:spPr>
            <a:xfrm flipV="1">
              <a:off x="3147111" y="2315064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 flipV="1">
              <a:off x="2946135" y="2467464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oup 146"/>
          <p:cNvGrpSpPr/>
          <p:nvPr/>
        </p:nvGrpSpPr>
        <p:grpSpPr>
          <a:xfrm>
            <a:off x="287139" y="1082262"/>
            <a:ext cx="2286000" cy="1822174"/>
            <a:chOff x="1755913" y="4008783"/>
            <a:chExt cx="2286000" cy="1822174"/>
          </a:xfrm>
        </p:grpSpPr>
        <p:sp>
          <p:nvSpPr>
            <p:cNvPr id="146" name="Rectangle 145"/>
            <p:cNvSpPr/>
            <p:nvPr/>
          </p:nvSpPr>
          <p:spPr>
            <a:xfrm>
              <a:off x="1755913" y="4008783"/>
              <a:ext cx="2286000" cy="182217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8" name="Straight Arrow Connector 137"/>
            <p:cNvCxnSpPr/>
            <p:nvPr/>
          </p:nvCxnSpPr>
          <p:spPr>
            <a:xfrm flipV="1">
              <a:off x="2491144" y="4707082"/>
              <a:ext cx="7315" cy="434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Oval 17"/>
            <p:cNvSpPr>
              <a:spLocks noChangeArrowheads="1"/>
            </p:cNvSpPr>
            <p:nvPr/>
          </p:nvSpPr>
          <p:spPr bwMode="auto">
            <a:xfrm>
              <a:off x="2411552" y="5084484"/>
              <a:ext cx="142875" cy="1428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42" name="Group 141"/>
            <p:cNvGrpSpPr/>
            <p:nvPr/>
          </p:nvGrpSpPr>
          <p:grpSpPr>
            <a:xfrm flipV="1">
              <a:off x="2840039" y="5080352"/>
              <a:ext cx="142875" cy="520277"/>
              <a:chOff x="3193431" y="4693830"/>
              <a:chExt cx="142875" cy="520277"/>
            </a:xfrm>
          </p:grpSpPr>
          <p:cxnSp>
            <p:nvCxnSpPr>
              <p:cNvPr id="140" name="Straight Arrow Connector 139"/>
              <p:cNvCxnSpPr/>
              <p:nvPr/>
            </p:nvCxnSpPr>
            <p:spPr>
              <a:xfrm flipV="1">
                <a:off x="3273023" y="4693830"/>
                <a:ext cx="7315" cy="43407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Oval 17"/>
              <p:cNvSpPr>
                <a:spLocks noChangeArrowheads="1"/>
              </p:cNvSpPr>
              <p:nvPr/>
            </p:nvSpPr>
            <p:spPr bwMode="auto">
              <a:xfrm>
                <a:off x="3193431" y="5071232"/>
                <a:ext cx="142875" cy="14287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3" name="TextBox 142"/>
            <p:cNvSpPr txBox="1"/>
            <p:nvPr/>
          </p:nvSpPr>
          <p:spPr>
            <a:xfrm>
              <a:off x="1888435" y="4803918"/>
              <a:ext cx="4667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UP</a:t>
              </a:r>
              <a:endParaRPr lang="en-US" dirty="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3012661" y="5188231"/>
              <a:ext cx="8342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DOWN</a:t>
              </a:r>
              <a:endParaRPr lang="en-US" dirty="0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2098270" y="4097138"/>
              <a:ext cx="15249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 smtClean="0"/>
                <a:t>Proton Spin</a:t>
              </a:r>
              <a:endParaRPr lang="en-US" sz="2000" u="sng" dirty="0"/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3036962" y="1424609"/>
            <a:ext cx="5777781" cy="10177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200" dirty="0" smtClean="0"/>
              <a:t>Goal: Fully polarized beam, e.g. all spins UP.</a:t>
            </a:r>
          </a:p>
          <a:p>
            <a:pPr>
              <a:lnSpc>
                <a:spcPct val="140000"/>
              </a:lnSpc>
            </a:pPr>
            <a:r>
              <a:rPr lang="en-US" sz="2200" dirty="0" smtClean="0"/>
              <a:t>Manipulation of polarization vector needed!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42726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Contents – Lecture 1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Scope of lecture. What is an accelerator? </a:t>
            </a:r>
            <a:r>
              <a:rPr lang="en-US" dirty="0" err="1" smtClean="0"/>
              <a:t>Tevatron</a:t>
            </a:r>
            <a:r>
              <a:rPr lang="en-US" dirty="0" smtClean="0"/>
              <a:t>, RHIC, LHC. Limits and high tech solutions</a:t>
            </a:r>
          </a:p>
          <a:p>
            <a:r>
              <a:rPr lang="en-US" dirty="0" smtClean="0"/>
              <a:t>What are beams?</a:t>
            </a:r>
          </a:p>
          <a:p>
            <a:r>
              <a:rPr lang="en-US" dirty="0" smtClean="0"/>
              <a:t>Collider goals: Energy, event rate and luminosity</a:t>
            </a:r>
          </a:p>
          <a:p>
            <a:r>
              <a:rPr lang="en-US" dirty="0" smtClean="0"/>
              <a:t>Generating beams</a:t>
            </a:r>
            <a:endParaRPr lang="en-US" dirty="0"/>
          </a:p>
          <a:p>
            <a:r>
              <a:rPr lang="en-US" dirty="0" smtClean="0"/>
              <a:t>Proton bending</a:t>
            </a:r>
          </a:p>
          <a:p>
            <a:r>
              <a:rPr lang="en-US" dirty="0" smtClean="0"/>
              <a:t>Beam acceleration</a:t>
            </a:r>
          </a:p>
          <a:p>
            <a:r>
              <a:rPr lang="en-US" dirty="0" smtClean="0"/>
              <a:t>Collimation</a:t>
            </a:r>
          </a:p>
          <a:p>
            <a:r>
              <a:rPr lang="en-US" dirty="0" smtClean="0"/>
              <a:t>Beam dump</a:t>
            </a:r>
          </a:p>
          <a:p>
            <a:r>
              <a:rPr lang="en-US" dirty="0" smtClean="0"/>
              <a:t>Colliding beams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D1724-3937-5C41-B507-603CFB82874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884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Collider Goals</a:t>
            </a:r>
            <a:endParaRPr lang="en-US" u="sng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C7FE6-1D3A-0D48-A54E-36C8FD6E6DC2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1520456"/>
            <a:ext cx="5004048" cy="362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843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High &amp; well-defined beam energies</a:t>
            </a:r>
          </a:p>
        </p:txBody>
      </p:sp>
      <p:sp>
        <p:nvSpPr>
          <p:cNvPr id="3481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E4FD40E-5E44-F54E-9CE6-46A03DB96F41}" type="slidenum">
              <a:rPr lang="en-US" sz="1000">
                <a:solidFill>
                  <a:srgbClr val="000000"/>
                </a:solidFill>
              </a:rPr>
              <a:pPr eaLnBrk="1" hangingPunct="1"/>
              <a:t>31</a:t>
            </a:fld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60423" name="Rectangle 4"/>
          <p:cNvSpPr>
            <a:spLocks noChangeArrowheads="1"/>
          </p:cNvSpPr>
          <p:nvPr/>
        </p:nvSpPr>
        <p:spPr bwMode="auto">
          <a:xfrm>
            <a:off x="685800" y="1828800"/>
            <a:ext cx="7543800" cy="2133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4821" name="Text Box 6"/>
          <p:cNvSpPr txBox="1">
            <a:spLocks noChangeArrowheads="1"/>
          </p:cNvSpPr>
          <p:nvPr/>
        </p:nvSpPr>
        <p:spPr bwMode="auto">
          <a:xfrm>
            <a:off x="228600" y="914400"/>
            <a:ext cx="37607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000000"/>
                </a:solidFill>
              </a:rPr>
              <a:t>Einstein</a:t>
            </a:r>
            <a:r>
              <a:rPr lang="ja-JP" altLang="en-US" sz="2400">
                <a:solidFill>
                  <a:srgbClr val="000000"/>
                </a:solidFill>
              </a:rPr>
              <a:t>’</a:t>
            </a:r>
            <a:r>
              <a:rPr lang="en-US" altLang="ja-JP" sz="2400">
                <a:solidFill>
                  <a:srgbClr val="000000"/>
                </a:solidFill>
              </a:rPr>
              <a:t>s famous formula:</a:t>
            </a: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34822" name="Text Box 8"/>
          <p:cNvSpPr txBox="1">
            <a:spLocks noChangeArrowheads="1"/>
          </p:cNvSpPr>
          <p:nvPr/>
        </p:nvSpPr>
        <p:spPr bwMode="auto">
          <a:xfrm>
            <a:off x="6248400" y="866775"/>
            <a:ext cx="22860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Mass can be converted into energy!</a:t>
            </a:r>
          </a:p>
        </p:txBody>
      </p:sp>
      <p:sp>
        <p:nvSpPr>
          <p:cNvPr id="34823" name="Text Box 9"/>
          <p:cNvSpPr txBox="1">
            <a:spLocks noChangeArrowheads="1"/>
          </p:cNvSpPr>
          <p:nvPr/>
        </p:nvSpPr>
        <p:spPr bwMode="auto">
          <a:xfrm>
            <a:off x="685800" y="1905000"/>
            <a:ext cx="7337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000000"/>
                </a:solidFill>
              </a:rPr>
              <a:t>Collide electrons (matter) and positrons (anti-matter):</a:t>
            </a:r>
          </a:p>
        </p:txBody>
      </p:sp>
      <p:sp>
        <p:nvSpPr>
          <p:cNvPr id="34824" name="Text Box 11"/>
          <p:cNvSpPr txBox="1">
            <a:spLocks noChangeArrowheads="1"/>
          </p:cNvSpPr>
          <p:nvPr/>
        </p:nvSpPr>
        <p:spPr bwMode="auto">
          <a:xfrm>
            <a:off x="414338" y="4419600"/>
            <a:ext cx="79676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000000"/>
                </a:solidFill>
              </a:rPr>
              <a:t>If energy is high enough new particles can be produced…</a:t>
            </a:r>
          </a:p>
        </p:txBody>
      </p:sp>
      <p:sp>
        <p:nvSpPr>
          <p:cNvPr id="166924" name="Text Box 12"/>
          <p:cNvSpPr txBox="1">
            <a:spLocks noChangeArrowheads="1"/>
          </p:cNvSpPr>
          <p:nvPr/>
        </p:nvSpPr>
        <p:spPr bwMode="auto">
          <a:xfrm>
            <a:off x="2346325" y="5137150"/>
            <a:ext cx="4516438" cy="13843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28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Maximum beam energy </a:t>
            </a:r>
          </a:p>
          <a:p>
            <a:pPr algn="ctr" eaLnBrk="1" hangingPunct="1">
              <a:defRPr/>
            </a:pPr>
            <a:r>
              <a:rPr lang="en-US" sz="28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for </a:t>
            </a:r>
          </a:p>
          <a:p>
            <a:pPr algn="ctr" eaLnBrk="1" hangingPunct="1">
              <a:defRPr/>
            </a:pPr>
            <a:r>
              <a:rPr lang="en-US" sz="28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highest discovery potential!</a:t>
            </a:r>
          </a:p>
        </p:txBody>
      </p:sp>
      <p:sp>
        <p:nvSpPr>
          <p:cNvPr id="71694" name="Rectangle 14"/>
          <p:cNvSpPr>
            <a:spLocks noChangeArrowheads="1"/>
          </p:cNvSpPr>
          <p:nvPr/>
        </p:nvSpPr>
        <p:spPr bwMode="auto">
          <a:xfrm>
            <a:off x="2590800" y="2514600"/>
            <a:ext cx="4267200" cy="609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1695" name="Line 15"/>
          <p:cNvSpPr>
            <a:spLocks noChangeShapeType="1"/>
          </p:cNvSpPr>
          <p:nvPr/>
        </p:nvSpPr>
        <p:spPr bwMode="auto">
          <a:xfrm>
            <a:off x="2649538" y="2701925"/>
            <a:ext cx="4149725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696" name="Oval 16"/>
          <p:cNvSpPr>
            <a:spLocks noChangeArrowheads="1"/>
          </p:cNvSpPr>
          <p:nvPr/>
        </p:nvSpPr>
        <p:spPr bwMode="auto">
          <a:xfrm>
            <a:off x="2887663" y="2608263"/>
            <a:ext cx="1422400" cy="23495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electrons</a:t>
            </a:r>
          </a:p>
        </p:txBody>
      </p:sp>
      <p:sp>
        <p:nvSpPr>
          <p:cNvPr id="71697" name="Oval 17"/>
          <p:cNvSpPr>
            <a:spLocks noChangeArrowheads="1"/>
          </p:cNvSpPr>
          <p:nvPr/>
        </p:nvSpPr>
        <p:spPr bwMode="auto">
          <a:xfrm>
            <a:off x="5080000" y="2608263"/>
            <a:ext cx="1422400" cy="23495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positrons</a:t>
            </a:r>
          </a:p>
        </p:txBody>
      </p:sp>
      <p:sp>
        <p:nvSpPr>
          <p:cNvPr id="71698" name="AutoShape 18"/>
          <p:cNvSpPr>
            <a:spLocks noChangeArrowheads="1"/>
          </p:cNvSpPr>
          <p:nvPr/>
        </p:nvSpPr>
        <p:spPr bwMode="auto">
          <a:xfrm>
            <a:off x="4605338" y="2608263"/>
            <a:ext cx="238125" cy="234950"/>
          </a:xfrm>
          <a:prstGeom prst="irregularSeal1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1699" name="Line 19"/>
          <p:cNvSpPr>
            <a:spLocks noChangeShapeType="1"/>
          </p:cNvSpPr>
          <p:nvPr/>
        </p:nvSpPr>
        <p:spPr bwMode="auto">
          <a:xfrm>
            <a:off x="3360738" y="2982913"/>
            <a:ext cx="5937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700" name="Line 20"/>
          <p:cNvSpPr>
            <a:spLocks noChangeShapeType="1"/>
          </p:cNvSpPr>
          <p:nvPr/>
        </p:nvSpPr>
        <p:spPr bwMode="auto">
          <a:xfrm flipH="1">
            <a:off x="5494338" y="2982913"/>
            <a:ext cx="5937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graphicFrame>
        <p:nvGraphicFramePr>
          <p:cNvPr id="34833" name="Object 2"/>
          <p:cNvGraphicFramePr>
            <a:graphicFrameLocks noChangeAspect="1"/>
          </p:cNvGraphicFramePr>
          <p:nvPr/>
        </p:nvGraphicFramePr>
        <p:xfrm>
          <a:off x="4297363" y="812800"/>
          <a:ext cx="1690687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211" name="Equation" r:id="rId3" imgW="533169" imgH="190417" progId="Equation.DSMT4">
                  <p:embed/>
                </p:oleObj>
              </mc:Choice>
              <mc:Fallback>
                <p:oleObj name="Equation" r:id="rId3" imgW="533169" imgH="19041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7363" y="812800"/>
                        <a:ext cx="1690687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834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3111500"/>
            <a:ext cx="654050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2982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Example: Producing the Z-boson</a:t>
            </a:r>
          </a:p>
        </p:txBody>
      </p:sp>
      <p:sp>
        <p:nvSpPr>
          <p:cNvPr id="3584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358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4A73071-797C-CD43-8CE9-2D2140BAE814}" type="slidenum">
              <a:rPr lang="en-US" sz="1000">
                <a:solidFill>
                  <a:srgbClr val="000000"/>
                </a:solidFill>
              </a:rPr>
              <a:pPr eaLnBrk="1" hangingPunct="1"/>
              <a:t>32</a:t>
            </a:fld>
            <a:endParaRPr lang="en-US" sz="1000">
              <a:solidFill>
                <a:srgbClr val="000000"/>
              </a:solidFill>
            </a:endParaRPr>
          </a:p>
        </p:txBody>
      </p:sp>
      <p:grpSp>
        <p:nvGrpSpPr>
          <p:cNvPr id="35844" name="Group 5"/>
          <p:cNvGrpSpPr>
            <a:grpSpLocks/>
          </p:cNvGrpSpPr>
          <p:nvPr/>
        </p:nvGrpSpPr>
        <p:grpSpPr bwMode="auto">
          <a:xfrm>
            <a:off x="161925" y="857250"/>
            <a:ext cx="3078163" cy="2243138"/>
            <a:chOff x="3888" y="1238"/>
            <a:chExt cx="1824" cy="1209"/>
          </a:xfrm>
        </p:grpSpPr>
        <p:pic>
          <p:nvPicPr>
            <p:cNvPr id="35852" name="Picture 6" descr="dc017246_006119_york_qq_rz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1238"/>
              <a:ext cx="1824" cy="1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3" name="Line 7"/>
            <p:cNvSpPr>
              <a:spLocks noChangeShapeType="1"/>
            </p:cNvSpPr>
            <p:nvPr/>
          </p:nvSpPr>
          <p:spPr bwMode="auto">
            <a:xfrm>
              <a:off x="3888" y="1872"/>
              <a:ext cx="192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5854" name="Line 8"/>
            <p:cNvSpPr>
              <a:spLocks noChangeShapeType="1"/>
            </p:cNvSpPr>
            <p:nvPr/>
          </p:nvSpPr>
          <p:spPr bwMode="auto">
            <a:xfrm flipH="1">
              <a:off x="5520" y="1872"/>
              <a:ext cx="192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35845" name="Text Box 9"/>
          <p:cNvSpPr txBox="1">
            <a:spLocks noChangeArrowheads="1"/>
          </p:cNvSpPr>
          <p:nvPr/>
        </p:nvSpPr>
        <p:spPr bwMode="auto">
          <a:xfrm>
            <a:off x="238125" y="3070225"/>
            <a:ext cx="28352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i="1">
                <a:solidFill>
                  <a:srgbClr val="000000"/>
                </a:solidFill>
                <a:latin typeface="Arial Unicode MS" charset="0"/>
              </a:rPr>
              <a:t>Example from the LEP-ALEPH detector</a:t>
            </a:r>
          </a:p>
        </p:txBody>
      </p:sp>
      <p:sp>
        <p:nvSpPr>
          <p:cNvPr id="171023" name="Rectangle 15"/>
          <p:cNvSpPr>
            <a:spLocks noChangeArrowheads="1"/>
          </p:cNvSpPr>
          <p:nvPr/>
        </p:nvSpPr>
        <p:spPr bwMode="auto">
          <a:xfrm>
            <a:off x="3749675" y="1004888"/>
            <a:ext cx="2282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</a:rPr>
              <a:t>The Z boson:</a:t>
            </a:r>
          </a:p>
        </p:txBody>
      </p:sp>
      <p:sp>
        <p:nvSpPr>
          <p:cNvPr id="35847" name="Text Box 17"/>
          <p:cNvSpPr txBox="1">
            <a:spLocks noChangeArrowheads="1"/>
          </p:cNvSpPr>
          <p:nvPr/>
        </p:nvSpPr>
        <p:spPr bwMode="auto">
          <a:xfrm>
            <a:off x="3817938" y="2455863"/>
            <a:ext cx="483711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000000"/>
                </a:solidFill>
              </a:rPr>
              <a:t>Discovered in the SppS with proton and anti-protons (nobel prize C. Rubbia and S. van de Meer 1984) </a:t>
            </a:r>
            <a:r>
              <a:rPr lang="en-US" sz="2400">
                <a:solidFill>
                  <a:srgbClr val="000000"/>
                </a:solidFill>
                <a:sym typeface="Wingdings" charset="0"/>
              </a:rPr>
              <a:t> </a:t>
            </a:r>
            <a:r>
              <a:rPr lang="en-US" sz="2400">
                <a:solidFill>
                  <a:srgbClr val="FF0000"/>
                </a:solidFill>
                <a:sym typeface="Wingdings" charset="0"/>
              </a:rPr>
              <a:t>accelerator innovation</a:t>
            </a:r>
            <a:r>
              <a:rPr lang="en-US" sz="2400">
                <a:solidFill>
                  <a:srgbClr val="000000"/>
                </a:solidFill>
                <a:sym typeface="Wingdings" charset="0"/>
              </a:rPr>
              <a:t>!</a:t>
            </a:r>
            <a:endParaRPr lang="en-US" sz="2400">
              <a:solidFill>
                <a:srgbClr val="000000"/>
              </a:solidFill>
            </a:endParaRPr>
          </a:p>
          <a:p>
            <a:pPr eaLnBrk="1" hangingPunct="1"/>
            <a:r>
              <a:rPr lang="en-US" sz="2400">
                <a:solidFill>
                  <a:srgbClr val="000000"/>
                </a:solidFill>
              </a:rPr>
              <a:t/>
            </a:r>
            <a:br>
              <a:rPr lang="en-US" sz="2400">
                <a:solidFill>
                  <a:srgbClr val="000000"/>
                </a:solidFill>
              </a:rPr>
            </a:br>
            <a:r>
              <a:rPr lang="en-US" sz="2400">
                <a:solidFill>
                  <a:srgbClr val="000000"/>
                </a:solidFill>
              </a:rPr>
              <a:t>Detailed studies at the LEP collider with electrons and positrons. </a:t>
            </a:r>
          </a:p>
        </p:txBody>
      </p:sp>
      <p:pic>
        <p:nvPicPr>
          <p:cNvPr id="35848" name="Picture 26" descr="Pictur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25681" r="62030" b="19583"/>
          <a:stretch>
            <a:fillRect/>
          </a:stretch>
        </p:blipFill>
        <p:spPr bwMode="auto">
          <a:xfrm>
            <a:off x="555625" y="3836988"/>
            <a:ext cx="2268538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413" y="1682750"/>
            <a:ext cx="309562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325" y="5945188"/>
            <a:ext cx="3092450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1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050" y="5861050"/>
            <a:ext cx="16605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7210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The need for high event rate</a:t>
            </a:r>
          </a:p>
        </p:txBody>
      </p:sp>
      <p:sp>
        <p:nvSpPr>
          <p:cNvPr id="3686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368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BD56BE9-833B-2341-82A5-01E6F35C3AE4}" type="slidenum">
              <a:rPr lang="en-US" sz="1000">
                <a:solidFill>
                  <a:srgbClr val="000000"/>
                </a:solidFill>
              </a:rPr>
              <a:pPr eaLnBrk="1" hangingPunct="1"/>
              <a:t>33</a:t>
            </a:fld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168996" name="Rectangle 36"/>
          <p:cNvSpPr>
            <a:spLocks noChangeArrowheads="1"/>
          </p:cNvSpPr>
          <p:nvPr/>
        </p:nvSpPr>
        <p:spPr bwMode="auto">
          <a:xfrm>
            <a:off x="609600" y="1263650"/>
            <a:ext cx="7620000" cy="23225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6869" name="Group 37"/>
          <p:cNvGrpSpPr>
            <a:grpSpLocks/>
          </p:cNvGrpSpPr>
          <p:nvPr/>
        </p:nvGrpSpPr>
        <p:grpSpPr bwMode="auto">
          <a:xfrm>
            <a:off x="604838" y="3006725"/>
            <a:ext cx="3200400" cy="577850"/>
            <a:chOff x="-3769" y="591"/>
            <a:chExt cx="3456" cy="624"/>
          </a:xfrm>
        </p:grpSpPr>
        <p:sp>
          <p:nvSpPr>
            <p:cNvPr id="73750" name="Rectangle 38"/>
            <p:cNvSpPr>
              <a:spLocks noChangeArrowheads="1"/>
            </p:cNvSpPr>
            <p:nvPr/>
          </p:nvSpPr>
          <p:spPr bwMode="auto">
            <a:xfrm>
              <a:off x="-3769" y="591"/>
              <a:ext cx="3456" cy="62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6876" name="Line 39"/>
            <p:cNvSpPr>
              <a:spLocks noChangeShapeType="1"/>
            </p:cNvSpPr>
            <p:nvPr/>
          </p:nvSpPr>
          <p:spPr bwMode="auto">
            <a:xfrm>
              <a:off x="-3721" y="768"/>
              <a:ext cx="33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7" name="Oval 40"/>
            <p:cNvSpPr>
              <a:spLocks noChangeArrowheads="1"/>
            </p:cNvSpPr>
            <p:nvPr/>
          </p:nvSpPr>
          <p:spPr bwMode="auto">
            <a:xfrm>
              <a:off x="-3529" y="672"/>
              <a:ext cx="1152" cy="24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</a:rPr>
                <a:t>proton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36878" name="Oval 41"/>
            <p:cNvSpPr>
              <a:spLocks noChangeArrowheads="1"/>
            </p:cNvSpPr>
            <p:nvPr/>
          </p:nvSpPr>
          <p:spPr bwMode="auto">
            <a:xfrm>
              <a:off x="-1753" y="672"/>
              <a:ext cx="1152" cy="240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</a:rPr>
                <a:t>proton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36879" name="AutoShape 42"/>
            <p:cNvSpPr>
              <a:spLocks noChangeArrowheads="1"/>
            </p:cNvSpPr>
            <p:nvPr/>
          </p:nvSpPr>
          <p:spPr bwMode="auto">
            <a:xfrm>
              <a:off x="-2137" y="672"/>
              <a:ext cx="192" cy="240"/>
            </a:xfrm>
            <a:prstGeom prst="irregularSeal1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6880" name="Line 43"/>
            <p:cNvSpPr>
              <a:spLocks noChangeShapeType="1"/>
            </p:cNvSpPr>
            <p:nvPr/>
          </p:nvSpPr>
          <p:spPr bwMode="auto">
            <a:xfrm>
              <a:off x="-3145" y="1056"/>
              <a:ext cx="480" cy="0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1" name="Line 44"/>
            <p:cNvSpPr>
              <a:spLocks noChangeShapeType="1"/>
            </p:cNvSpPr>
            <p:nvPr/>
          </p:nvSpPr>
          <p:spPr bwMode="auto">
            <a:xfrm flipH="1">
              <a:off x="-1417" y="1056"/>
              <a:ext cx="480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870" name="AutoShape 53"/>
          <p:cNvSpPr>
            <a:spLocks/>
          </p:cNvSpPr>
          <p:nvPr/>
        </p:nvSpPr>
        <p:spPr bwMode="auto">
          <a:xfrm rot="5400000">
            <a:off x="4530726" y="1363662"/>
            <a:ext cx="330200" cy="2581275"/>
          </a:xfrm>
          <a:prstGeom prst="rightBrace">
            <a:avLst>
              <a:gd name="adj1" fmla="val 4162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69014" name="Text Box 54"/>
          <p:cNvSpPr txBox="1">
            <a:spLocks noChangeArrowheads="1"/>
          </p:cNvSpPr>
          <p:nvPr/>
        </p:nvSpPr>
        <p:spPr bwMode="auto">
          <a:xfrm>
            <a:off x="4397375" y="2855913"/>
            <a:ext cx="190658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40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Luminosity L</a:t>
            </a:r>
          </a:p>
        </p:txBody>
      </p:sp>
      <p:pic>
        <p:nvPicPr>
          <p:cNvPr id="36872" name="Pictur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1516063"/>
            <a:ext cx="6702425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3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138" y="3990975"/>
            <a:ext cx="4970462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4" name="TextBox 30"/>
          <p:cNvSpPr txBox="1">
            <a:spLocks noChangeArrowheads="1"/>
          </p:cNvSpPr>
          <p:nvPr/>
        </p:nvSpPr>
        <p:spPr bwMode="auto">
          <a:xfrm>
            <a:off x="823913" y="5903913"/>
            <a:ext cx="7456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  <a:sym typeface="Wingdings" charset="0"/>
              </a:rPr>
              <a:t> Determines how long the PhD student has to wait for his data…</a:t>
            </a:r>
            <a:endParaRPr lang="en-US" sz="1800" b="1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98130" y="1957189"/>
            <a:ext cx="66624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/>
              <a:t>p</a:t>
            </a:r>
            <a:r>
              <a:rPr lang="en-US" baseline="30000" dirty="0" err="1" smtClean="0"/>
              <a:t>+</a:t>
            </a:r>
            <a:r>
              <a:rPr lang="en-US" dirty="0" err="1" smtClean="0"/>
              <a:t>p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3987081" y="5288592"/>
            <a:ext cx="42681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err="1"/>
              <a:t>p</a:t>
            </a:r>
            <a:r>
              <a:rPr lang="en-US" sz="900" baseline="30000" dirty="0" err="1" smtClean="0"/>
              <a:t>+</a:t>
            </a:r>
            <a:r>
              <a:rPr lang="en-US" sz="900" dirty="0" err="1" smtClean="0"/>
              <a:t>p</a:t>
            </a:r>
            <a:r>
              <a:rPr lang="en-US" sz="900" baseline="30000" dirty="0" smtClean="0"/>
              <a:t>+</a:t>
            </a:r>
            <a:endParaRPr lang="en-US" sz="900" baseline="30000" dirty="0"/>
          </a:p>
        </p:txBody>
      </p:sp>
    </p:spTree>
    <p:extLst>
      <p:ext uri="{BB962C8B-B14F-4D97-AF65-F5344CB8AC3E}">
        <p14:creationId xmlns:p14="http://schemas.microsoft.com/office/powerpoint/2010/main" val="823586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Luminosity</a:t>
            </a:r>
          </a:p>
        </p:txBody>
      </p:sp>
      <p:sp>
        <p:nvSpPr>
          <p:cNvPr id="3789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3789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8F85C36-9B13-604A-A9A3-271D3BA86509}" type="slidenum">
              <a:rPr lang="en-US" sz="1000">
                <a:solidFill>
                  <a:srgbClr val="000000"/>
                </a:solidFill>
              </a:rPr>
              <a:pPr eaLnBrk="1" hangingPunct="1"/>
              <a:t>34</a:t>
            </a:fld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168996" name="Rectangle 36"/>
          <p:cNvSpPr>
            <a:spLocks noChangeArrowheads="1"/>
          </p:cNvSpPr>
          <p:nvPr/>
        </p:nvSpPr>
        <p:spPr bwMode="auto">
          <a:xfrm>
            <a:off x="776288" y="2030413"/>
            <a:ext cx="7620000" cy="2324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893" name="Text Box 56"/>
          <p:cNvSpPr txBox="1">
            <a:spLocks noChangeArrowheads="1"/>
          </p:cNvSpPr>
          <p:nvPr/>
        </p:nvSpPr>
        <p:spPr bwMode="auto">
          <a:xfrm>
            <a:off x="420688" y="1028700"/>
            <a:ext cx="8229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00"/>
                </a:solidFill>
              </a:rPr>
              <a:t>Gaussian transverse distributions (neglecting effect of self-focusing of beams):</a:t>
            </a:r>
          </a:p>
        </p:txBody>
      </p:sp>
      <p:sp>
        <p:nvSpPr>
          <p:cNvPr id="37894" name="Text Box 58"/>
          <p:cNvSpPr txBox="1">
            <a:spLocks noChangeArrowheads="1"/>
          </p:cNvSpPr>
          <p:nvPr/>
        </p:nvSpPr>
        <p:spPr bwMode="auto">
          <a:xfrm>
            <a:off x="2760833" y="5986463"/>
            <a:ext cx="38372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i="1" dirty="0" smtClean="0">
                <a:solidFill>
                  <a:srgbClr val="000000"/>
                </a:solidFill>
              </a:rPr>
              <a:t>Neglecting geometric factor F…</a:t>
            </a:r>
            <a:endParaRPr lang="en-US" sz="2000" i="1" baseline="30000" dirty="0">
              <a:solidFill>
                <a:srgbClr val="000000"/>
              </a:solidFill>
            </a:endParaRPr>
          </a:p>
        </p:txBody>
      </p:sp>
      <p:pic>
        <p:nvPicPr>
          <p:cNvPr id="37895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75" y="2322513"/>
            <a:ext cx="7239000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5" y="4522788"/>
            <a:ext cx="42037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944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Generating Beams</a:t>
            </a:r>
            <a:endParaRPr lang="en-US" u="sng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C7FE6-1D3A-0D48-A54E-36C8FD6E6DC2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615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Fermilab</a:t>
            </a:r>
            <a:r>
              <a:rPr lang="en-US" dirty="0" smtClean="0"/>
              <a:t> Example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10375" r="-10375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C7FE6-1D3A-0D48-A54E-36C8FD6E6DC2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494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Assmann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523CE-DA81-144B-A43A-93A787E31017}" type="slidenum">
              <a:rPr lang="en-US"/>
              <a:pPr/>
              <a:t>37</a:t>
            </a:fld>
            <a:endParaRPr lang="en-US"/>
          </a:p>
        </p:txBody>
      </p:sp>
      <p:sp>
        <p:nvSpPr>
          <p:cNvPr id="185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Producing the LHC beams</a:t>
            </a:r>
          </a:p>
        </p:txBody>
      </p:sp>
      <p:graphicFrame>
        <p:nvGraphicFramePr>
          <p:cNvPr id="185352" name="Object 8"/>
          <p:cNvGraphicFramePr>
            <a:graphicFrameLocks noChangeAspect="1"/>
          </p:cNvGraphicFramePr>
          <p:nvPr/>
        </p:nvGraphicFramePr>
        <p:xfrm>
          <a:off x="295275" y="925513"/>
          <a:ext cx="8534400" cy="574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969" name="Document" r:id="rId3" imgW="5479560" imgH="3687840" progId="Word.Document.8">
                  <p:embed/>
                </p:oleObj>
              </mc:Choice>
              <mc:Fallback>
                <p:oleObj name="Document" r:id="rId3" imgW="5479560" imgH="368784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275" y="925513"/>
                        <a:ext cx="8534400" cy="574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435" y="2824258"/>
            <a:ext cx="1391478" cy="11966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610" y="2164522"/>
            <a:ext cx="7206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H gas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945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Proton bending (circular)</a:t>
            </a:r>
            <a:endParaRPr lang="en-US" u="sng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C7FE6-1D3A-0D48-A54E-36C8FD6E6DC2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34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Governed by Maxwell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>
                <a:latin typeface="Arial" charset="0"/>
                <a:ea typeface="ＭＳ Ｐゴシック" charset="0"/>
                <a:cs typeface="ＭＳ Ｐゴシック" charset="0"/>
              </a:rPr>
              <a:t>s Equations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BBC8E04-6DFD-8F42-A1F2-13AA9FE5DBC7}" type="slidenum">
              <a:rPr lang="en-US" sz="1000">
                <a:solidFill>
                  <a:srgbClr val="000000"/>
                </a:solidFill>
              </a:rPr>
              <a:pPr eaLnBrk="1" hangingPunct="1"/>
              <a:t>39</a:t>
            </a:fld>
            <a:endParaRPr lang="en-US" sz="1000">
              <a:solidFill>
                <a:srgbClr val="000000"/>
              </a:solidFill>
            </a:endParaRPr>
          </a:p>
        </p:txBody>
      </p:sp>
      <p:pic>
        <p:nvPicPr>
          <p:cNvPr id="27652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3" y="1225550"/>
            <a:ext cx="8172450" cy="2138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363" y="3498850"/>
            <a:ext cx="4216400" cy="258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TextBox 10"/>
          <p:cNvSpPr txBox="1">
            <a:spLocks noChangeArrowheads="1"/>
          </p:cNvSpPr>
          <p:nvPr/>
        </p:nvSpPr>
        <p:spPr bwMode="auto">
          <a:xfrm>
            <a:off x="460375" y="5094288"/>
            <a:ext cx="30416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i="1"/>
              <a:t>Very few acceleration issues require quantum mechanics (e.g. spin polarization).</a:t>
            </a:r>
          </a:p>
        </p:txBody>
      </p:sp>
    </p:spTree>
    <p:extLst>
      <p:ext uri="{BB962C8B-B14F-4D97-AF65-F5344CB8AC3E}">
        <p14:creationId xmlns:p14="http://schemas.microsoft.com/office/powerpoint/2010/main" val="3048701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Latest News: 1 fb</a:t>
            </a:r>
            <a:r>
              <a:rPr lang="en-US" baseline="30000" dirty="0" smtClean="0"/>
              <a:t>-1</a:t>
            </a:r>
            <a:r>
              <a:rPr lang="en-US" dirty="0" smtClean="0"/>
              <a:t> Produced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54" r="10657" b="6763"/>
          <a:stretch/>
        </p:blipFill>
        <p:spPr>
          <a:xfrm>
            <a:off x="209835" y="903356"/>
            <a:ext cx="7608956" cy="578730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D1724-3937-5C41-B507-603CFB82874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4019826" y="1756140"/>
            <a:ext cx="47263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94354" y="1829013"/>
            <a:ext cx="10722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Goal for year 2011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23639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Lorentz Force F</a:t>
            </a:r>
          </a:p>
        </p:txBody>
      </p:sp>
      <p:sp>
        <p:nvSpPr>
          <p:cNvPr id="727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727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C6020B1-C857-D749-A495-422F1FA0C3D8}" type="slidenum">
              <a:rPr lang="en-US" sz="1000">
                <a:solidFill>
                  <a:srgbClr val="000000"/>
                </a:solidFill>
              </a:rPr>
              <a:pPr eaLnBrk="1" hangingPunct="1"/>
              <a:t>40</a:t>
            </a:fld>
            <a:endParaRPr lang="en-US" sz="1000">
              <a:solidFill>
                <a:srgbClr val="000000"/>
              </a:solidFill>
            </a:endParaRPr>
          </a:p>
        </p:txBody>
      </p:sp>
      <p:pic>
        <p:nvPicPr>
          <p:cNvPr id="72708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263" y="1174750"/>
            <a:ext cx="5719762" cy="9572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09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2620963"/>
            <a:ext cx="2151063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rot="5400000" flipH="1" flipV="1">
            <a:off x="2755900" y="2728913"/>
            <a:ext cx="25400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46088" y="4494213"/>
            <a:ext cx="3419475" cy="12001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/>
              <a:t>Longitudinal electrical field to accelerate a particle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5455444" y="3180556"/>
            <a:ext cx="252730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868863" y="4506913"/>
            <a:ext cx="3419475" cy="8302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/>
              <a:t>Transverse magnetic field to guide a particle</a:t>
            </a:r>
          </a:p>
        </p:txBody>
      </p:sp>
    </p:spTree>
    <p:extLst>
      <p:ext uri="{BB962C8B-B14F-4D97-AF65-F5344CB8AC3E}">
        <p14:creationId xmlns:p14="http://schemas.microsoft.com/office/powerpoint/2010/main" val="3100611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72-1C75-4645-AD57-D20F3C1DDDAD}" type="slidenum">
              <a:rPr lang="en-US"/>
              <a:pPr/>
              <a:t>41</a:t>
            </a:fld>
            <a:endParaRPr lang="en-US"/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38578" y="152400"/>
            <a:ext cx="88641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dirty="0"/>
              <a:t>The electron accelerator in your </a:t>
            </a:r>
            <a:r>
              <a:rPr lang="en-US" sz="2800" b="1" dirty="0" smtClean="0"/>
              <a:t>(past) living room</a:t>
            </a:r>
            <a:endParaRPr lang="en-US" sz="2800" b="1" dirty="0"/>
          </a:p>
        </p:txBody>
      </p:sp>
      <p:pic>
        <p:nvPicPr>
          <p:cNvPr id="30723" name="Picture 3" descr="1931%20May-June%20TV%20New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95350"/>
            <a:ext cx="3889375" cy="550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4403725" y="5907088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(1931)</a:t>
            </a:r>
          </a:p>
        </p:txBody>
      </p:sp>
      <p:grpSp>
        <p:nvGrpSpPr>
          <p:cNvPr id="30728" name="Group 8"/>
          <p:cNvGrpSpPr>
            <a:grpSpLocks/>
          </p:cNvGrpSpPr>
          <p:nvPr/>
        </p:nvGrpSpPr>
        <p:grpSpPr bwMode="auto">
          <a:xfrm>
            <a:off x="5246688" y="914400"/>
            <a:ext cx="3211512" cy="5105400"/>
            <a:chOff x="3305" y="576"/>
            <a:chExt cx="2023" cy="3216"/>
          </a:xfrm>
        </p:grpSpPr>
        <p:graphicFrame>
          <p:nvGraphicFramePr>
            <p:cNvPr id="30726" name="Object 6"/>
            <p:cNvGraphicFramePr>
              <a:graphicFrameLocks noChangeAspect="1"/>
            </p:cNvGraphicFramePr>
            <p:nvPr/>
          </p:nvGraphicFramePr>
          <p:xfrm>
            <a:off x="3305" y="576"/>
            <a:ext cx="2023" cy="29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394" name="Photo Editor Photo" r:id="rId4" imgW="7763959" imgH="11238095" progId="MSPhotoEd.3">
                    <p:embed/>
                  </p:oleObj>
                </mc:Choice>
                <mc:Fallback>
                  <p:oleObj name="Photo Editor Photo" r:id="rId4" imgW="7763959" imgH="11238095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05" y="576"/>
                          <a:ext cx="2023" cy="29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727" name="Text Box 7"/>
            <p:cNvSpPr txBox="1">
              <a:spLocks noChangeArrowheads="1"/>
            </p:cNvSpPr>
            <p:nvPr/>
          </p:nvSpPr>
          <p:spPr bwMode="auto">
            <a:xfrm>
              <a:off x="4656" y="3504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FF00"/>
                  </a:solidFill>
                </a:rPr>
                <a:t>(1938)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824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E1E4-F869-A14D-8B30-D9551881AA5F}" type="slidenum">
              <a:rPr lang="en-US"/>
              <a:pPr/>
              <a:t>42</a:t>
            </a:fld>
            <a:endParaRPr lang="en-US"/>
          </a:p>
        </p:txBody>
      </p:sp>
      <p:sp>
        <p:nvSpPr>
          <p:cNvPr id="31769" name="Rectangle 25"/>
          <p:cNvSpPr>
            <a:spLocks noChangeArrowheads="1"/>
          </p:cNvSpPr>
          <p:nvPr/>
        </p:nvSpPr>
        <p:spPr bwMode="auto">
          <a:xfrm>
            <a:off x="304800" y="4876800"/>
            <a:ext cx="8382000" cy="167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31766" name="Group 22"/>
          <p:cNvGrpSpPr>
            <a:grpSpLocks/>
          </p:cNvGrpSpPr>
          <p:nvPr/>
        </p:nvGrpSpPr>
        <p:grpSpPr bwMode="auto">
          <a:xfrm>
            <a:off x="304800" y="955040"/>
            <a:ext cx="8702675" cy="3838575"/>
            <a:chOff x="192" y="192"/>
            <a:chExt cx="5482" cy="2418"/>
          </a:xfrm>
        </p:grpSpPr>
        <p:graphicFrame>
          <p:nvGraphicFramePr>
            <p:cNvPr id="31748" name="Object 4"/>
            <p:cNvGraphicFramePr>
              <a:graphicFrameLocks noChangeAspect="1"/>
            </p:cNvGraphicFramePr>
            <p:nvPr/>
          </p:nvGraphicFramePr>
          <p:xfrm>
            <a:off x="192" y="192"/>
            <a:ext cx="2652" cy="24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752" name="Photo Editor Photo" r:id="rId3" imgW="4210638" imgH="3839111" progId="MSPhotoEd.3">
                    <p:embed/>
                  </p:oleObj>
                </mc:Choice>
                <mc:Fallback>
                  <p:oleObj name="Photo Editor Photo" r:id="rId3" imgW="4210638" imgH="3839111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" y="192"/>
                          <a:ext cx="2652" cy="24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753" name="Text Box 9"/>
            <p:cNvSpPr txBox="1">
              <a:spLocks noChangeArrowheads="1"/>
            </p:cNvSpPr>
            <p:nvPr/>
          </p:nvSpPr>
          <p:spPr bwMode="auto">
            <a:xfrm>
              <a:off x="3072" y="192"/>
              <a:ext cx="2602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Cathode Ray Tube (CRT) has the basic ingredients of a scientific accelerator:</a:t>
              </a:r>
            </a:p>
          </p:txBody>
        </p:sp>
      </p:grp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5140960" y="1772920"/>
            <a:ext cx="342900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>
                <a:solidFill>
                  <a:srgbClr val="000000"/>
                </a:solidFill>
              </a:rPr>
              <a:t>Particle source</a:t>
            </a:r>
          </a:p>
          <a:p>
            <a:pPr>
              <a:spcBef>
                <a:spcPct val="50000"/>
              </a:spcBef>
            </a:pPr>
            <a:r>
              <a:rPr lang="en-US" i="1" dirty="0">
                <a:solidFill>
                  <a:srgbClr val="000000"/>
                </a:solidFill>
              </a:rPr>
              <a:t>Acceleration scheme</a:t>
            </a:r>
          </a:p>
          <a:p>
            <a:pPr>
              <a:spcBef>
                <a:spcPct val="50000"/>
              </a:spcBef>
            </a:pPr>
            <a:r>
              <a:rPr lang="en-US" i="1" dirty="0">
                <a:solidFill>
                  <a:srgbClr val="000000"/>
                </a:solidFill>
              </a:rPr>
              <a:t>Focusing scheme</a:t>
            </a:r>
          </a:p>
          <a:p>
            <a:pPr>
              <a:spcBef>
                <a:spcPct val="50000"/>
              </a:spcBef>
            </a:pPr>
            <a:r>
              <a:rPr lang="en-US" i="1" dirty="0">
                <a:solidFill>
                  <a:srgbClr val="000000"/>
                </a:solidFill>
              </a:rPr>
              <a:t>Beam steering</a:t>
            </a:r>
          </a:p>
          <a:p>
            <a:pPr>
              <a:spcBef>
                <a:spcPct val="50000"/>
              </a:spcBef>
            </a:pPr>
            <a:r>
              <a:rPr lang="en-US" i="1" dirty="0">
                <a:solidFill>
                  <a:srgbClr val="000000"/>
                </a:solidFill>
              </a:rPr>
              <a:t>Beam observation</a:t>
            </a:r>
          </a:p>
        </p:txBody>
      </p:sp>
      <p:grpSp>
        <p:nvGrpSpPr>
          <p:cNvPr id="31768" name="Group 24"/>
          <p:cNvGrpSpPr>
            <a:grpSpLocks/>
          </p:cNvGrpSpPr>
          <p:nvPr/>
        </p:nvGrpSpPr>
        <p:grpSpPr bwMode="auto">
          <a:xfrm>
            <a:off x="304800" y="5013960"/>
            <a:ext cx="8382000" cy="1610360"/>
            <a:chOff x="192" y="3024"/>
            <a:chExt cx="5280" cy="1152"/>
          </a:xfrm>
        </p:grpSpPr>
        <p:sp>
          <p:nvSpPr>
            <p:cNvPr id="31764" name="Rectangle 20"/>
            <p:cNvSpPr>
              <a:spLocks noChangeArrowheads="1"/>
            </p:cNvSpPr>
            <p:nvPr/>
          </p:nvSpPr>
          <p:spPr bwMode="auto">
            <a:xfrm>
              <a:off x="192" y="3024"/>
              <a:ext cx="5280" cy="1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31751" name="Object 7"/>
            <p:cNvGraphicFramePr>
              <a:graphicFrameLocks noChangeAspect="1"/>
            </p:cNvGraphicFramePr>
            <p:nvPr/>
          </p:nvGraphicFramePr>
          <p:xfrm>
            <a:off x="3223" y="3082"/>
            <a:ext cx="2201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753" name="Equation" r:id="rId5" imgW="1358640" imgH="355320" progId="Equation.DSMT4">
                    <p:embed/>
                  </p:oleObj>
                </mc:Choice>
                <mc:Fallback>
                  <p:oleObj name="Equation" r:id="rId5" imgW="1358640" imgH="3553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23" y="3082"/>
                          <a:ext cx="2201" cy="5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756" name="Text Box 12"/>
            <p:cNvSpPr txBox="1">
              <a:spLocks noChangeArrowheads="1"/>
            </p:cNvSpPr>
            <p:nvPr/>
          </p:nvSpPr>
          <p:spPr bwMode="auto">
            <a:xfrm>
              <a:off x="192" y="3072"/>
              <a:ext cx="3376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000000"/>
                  </a:solidFill>
                </a:rPr>
                <a:t>Particle </a:t>
              </a:r>
              <a:r>
                <a:rPr lang="en-US" sz="2000" dirty="0" smtClean="0">
                  <a:solidFill>
                    <a:srgbClr val="000000"/>
                  </a:solidFill>
                </a:rPr>
                <a:t>momentum </a:t>
              </a:r>
              <a:r>
                <a:rPr lang="en-US" sz="2000" b="1" dirty="0" smtClean="0">
                  <a:solidFill>
                    <a:srgbClr val="000000"/>
                  </a:solidFill>
                </a:rPr>
                <a:t>p</a:t>
              </a:r>
              <a:r>
                <a:rPr lang="en-US" sz="2000" dirty="0" smtClean="0">
                  <a:solidFill>
                    <a:srgbClr val="000000"/>
                  </a:solidFill>
                </a:rPr>
                <a:t> given </a:t>
              </a:r>
              <a:r>
                <a:rPr lang="en-US" sz="2000" dirty="0">
                  <a:solidFill>
                    <a:srgbClr val="000000"/>
                  </a:solidFill>
                </a:rPr>
                <a:t>by Lorentz Force:</a:t>
              </a:r>
            </a:p>
          </p:txBody>
        </p:sp>
        <p:graphicFrame>
          <p:nvGraphicFramePr>
            <p:cNvPr id="31758" name="Object 14"/>
            <p:cNvGraphicFramePr>
              <a:graphicFrameLocks noChangeAspect="1"/>
            </p:cNvGraphicFramePr>
            <p:nvPr/>
          </p:nvGraphicFramePr>
          <p:xfrm>
            <a:off x="500" y="3589"/>
            <a:ext cx="1464" cy="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754" name="Equation" r:id="rId7" imgW="1396800" imgH="203040" progId="Equation.DSMT4">
                    <p:embed/>
                  </p:oleObj>
                </mc:Choice>
                <mc:Fallback>
                  <p:oleObj name="Equation" r:id="rId7" imgW="1396800" imgH="2030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" y="3589"/>
                          <a:ext cx="1464" cy="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759" name="Object 15"/>
            <p:cNvGraphicFramePr>
              <a:graphicFrameLocks noChangeAspect="1"/>
            </p:cNvGraphicFramePr>
            <p:nvPr/>
          </p:nvGraphicFramePr>
          <p:xfrm>
            <a:off x="3140" y="3840"/>
            <a:ext cx="1038" cy="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755" name="Equation" r:id="rId9" imgW="990360" imgH="203040" progId="Equation.DSMT4">
                    <p:embed/>
                  </p:oleObj>
                </mc:Choice>
                <mc:Fallback>
                  <p:oleObj name="Equation" r:id="rId9" imgW="990360" imgH="2030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40" y="3840"/>
                          <a:ext cx="1038" cy="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760" name="Object 16"/>
            <p:cNvGraphicFramePr>
              <a:graphicFrameLocks noChangeAspect="1"/>
            </p:cNvGraphicFramePr>
            <p:nvPr/>
          </p:nvGraphicFramePr>
          <p:xfrm>
            <a:off x="4292" y="3840"/>
            <a:ext cx="1132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756" name="Equation" r:id="rId11" imgW="1079280" imgH="228600" progId="Equation.DSMT4">
                    <p:embed/>
                  </p:oleObj>
                </mc:Choice>
                <mc:Fallback>
                  <p:oleObj name="Equation" r:id="rId11" imgW="107928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92" y="3840"/>
                          <a:ext cx="1132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761" name="Object 17"/>
            <p:cNvGraphicFramePr>
              <a:graphicFrameLocks noChangeAspect="1"/>
            </p:cNvGraphicFramePr>
            <p:nvPr/>
          </p:nvGraphicFramePr>
          <p:xfrm>
            <a:off x="1844" y="3880"/>
            <a:ext cx="1187" cy="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757" name="Equation" r:id="rId13" imgW="1130040" imgH="190440" progId="Equation.DSMT4">
                    <p:embed/>
                  </p:oleObj>
                </mc:Choice>
                <mc:Fallback>
                  <p:oleObj name="Equation" r:id="rId13" imgW="1130040" imgH="1904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44" y="3880"/>
                          <a:ext cx="1187" cy="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762" name="Object 18"/>
            <p:cNvGraphicFramePr>
              <a:graphicFrameLocks noChangeAspect="1"/>
            </p:cNvGraphicFramePr>
            <p:nvPr/>
          </p:nvGraphicFramePr>
          <p:xfrm>
            <a:off x="500" y="3877"/>
            <a:ext cx="1238" cy="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758" name="Equation" r:id="rId15" imgW="1180800" imgH="203040" progId="Equation.DSMT4">
                    <p:embed/>
                  </p:oleObj>
                </mc:Choice>
                <mc:Fallback>
                  <p:oleObj name="Equation" r:id="rId15" imgW="1180800" imgH="2030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" y="3877"/>
                          <a:ext cx="1238" cy="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7" name="Picture 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679" y="5755510"/>
            <a:ext cx="3542665" cy="592903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251200" y="5821680"/>
            <a:ext cx="1322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d</a:t>
            </a:r>
            <a:r>
              <a:rPr lang="en-US" sz="2400" b="1" dirty="0" err="1" smtClean="0"/>
              <a:t>p</a:t>
            </a:r>
            <a:r>
              <a:rPr lang="en-US" sz="2400" dirty="0" smtClean="0"/>
              <a:t> / </a:t>
            </a:r>
            <a:r>
              <a:rPr lang="en-US" sz="2400" dirty="0" err="1" smtClean="0"/>
              <a:t>dt</a:t>
            </a:r>
            <a:r>
              <a:rPr lang="en-US" sz="2400" dirty="0" smtClean="0"/>
              <a:t> =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45708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AE0D1-BBEF-004A-8B2C-CB0F64425D3E}" type="slidenum">
              <a:rPr lang="en-US"/>
              <a:pPr/>
              <a:t>43</a:t>
            </a:fld>
            <a:endParaRPr lang="en-US"/>
          </a:p>
        </p:txBody>
      </p:sp>
      <p:sp>
        <p:nvSpPr>
          <p:cNvPr id="32794" name="Rectangle 26"/>
          <p:cNvSpPr>
            <a:spLocks noChangeArrowheads="1"/>
          </p:cNvSpPr>
          <p:nvPr/>
        </p:nvSpPr>
        <p:spPr bwMode="auto">
          <a:xfrm>
            <a:off x="4572000" y="1981200"/>
            <a:ext cx="4267200" cy="152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92100" y="152400"/>
            <a:ext cx="4184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Transverse deflections: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304800" y="1159944"/>
            <a:ext cx="80767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Transverse magnetic fields are used for beam deflections!</a:t>
            </a:r>
          </a:p>
        </p:txBody>
      </p:sp>
      <p:graphicFrame>
        <p:nvGraphicFramePr>
          <p:cNvPr id="32775" name="Object 7"/>
          <p:cNvGraphicFramePr>
            <a:graphicFrameLocks noChangeAspect="1"/>
          </p:cNvGraphicFramePr>
          <p:nvPr/>
        </p:nvGraphicFramePr>
        <p:xfrm>
          <a:off x="4606925" y="2044700"/>
          <a:ext cx="19462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621" name="Equation" r:id="rId5" imgW="723600" imgH="203040" progId="Equation.DSMT4">
                  <p:embed/>
                </p:oleObj>
              </mc:Choice>
              <mc:Fallback>
                <p:oleObj name="Equation" r:id="rId5" imgW="7236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6925" y="2044700"/>
                        <a:ext cx="194627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7" name="Object 9"/>
          <p:cNvGraphicFramePr>
            <a:graphicFrameLocks noChangeAspect="1"/>
          </p:cNvGraphicFramePr>
          <p:nvPr/>
        </p:nvGraphicFramePr>
        <p:xfrm>
          <a:off x="4606925" y="2882900"/>
          <a:ext cx="19462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622" name="Equation" r:id="rId7" imgW="723600" imgH="203040" progId="Equation.DSMT4">
                  <p:embed/>
                </p:oleObj>
              </mc:Choice>
              <mc:Fallback>
                <p:oleObj name="Equation" r:id="rId7" imgW="7236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6925" y="2882900"/>
                        <a:ext cx="194627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788" name="Group 20"/>
          <p:cNvGrpSpPr>
            <a:grpSpLocks/>
          </p:cNvGrpSpPr>
          <p:nvPr/>
        </p:nvGrpSpPr>
        <p:grpSpPr bwMode="auto">
          <a:xfrm>
            <a:off x="457200" y="1981200"/>
            <a:ext cx="3657600" cy="2438400"/>
            <a:chOff x="2544" y="1248"/>
            <a:chExt cx="2304" cy="1536"/>
          </a:xfrm>
        </p:grpSpPr>
        <p:sp>
          <p:nvSpPr>
            <p:cNvPr id="32785" name="Line 17"/>
            <p:cNvSpPr>
              <a:spLocks noChangeShapeType="1"/>
            </p:cNvSpPr>
            <p:nvPr/>
          </p:nvSpPr>
          <p:spPr bwMode="auto">
            <a:xfrm rot="5400000" flipV="1">
              <a:off x="4151" y="1897"/>
              <a:ext cx="1" cy="1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78" name="Line 10"/>
            <p:cNvSpPr>
              <a:spLocks noChangeShapeType="1"/>
            </p:cNvSpPr>
            <p:nvPr/>
          </p:nvSpPr>
          <p:spPr bwMode="auto">
            <a:xfrm flipV="1">
              <a:off x="2832" y="1344"/>
              <a:ext cx="0" cy="1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79" name="Line 11"/>
            <p:cNvSpPr>
              <a:spLocks noChangeShapeType="1"/>
            </p:cNvSpPr>
            <p:nvPr/>
          </p:nvSpPr>
          <p:spPr bwMode="auto">
            <a:xfrm rot="5400000" flipV="1">
              <a:off x="3383" y="1896"/>
              <a:ext cx="1" cy="1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80" name="Line 12"/>
            <p:cNvSpPr>
              <a:spLocks noChangeShapeType="1"/>
            </p:cNvSpPr>
            <p:nvPr/>
          </p:nvSpPr>
          <p:spPr bwMode="auto">
            <a:xfrm rot="2700000" flipV="1">
              <a:off x="3072" y="1824"/>
              <a:ext cx="1" cy="7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81" name="Text Box 13"/>
            <p:cNvSpPr txBox="1">
              <a:spLocks noChangeArrowheads="1"/>
            </p:cNvSpPr>
            <p:nvPr/>
          </p:nvSpPr>
          <p:spPr bwMode="auto">
            <a:xfrm>
              <a:off x="3360" y="1776"/>
              <a:ext cx="18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x</a:t>
              </a:r>
            </a:p>
          </p:txBody>
        </p:sp>
        <p:sp>
          <p:nvSpPr>
            <p:cNvPr id="32782" name="Text Box 14"/>
            <p:cNvSpPr txBox="1">
              <a:spLocks noChangeArrowheads="1"/>
            </p:cNvSpPr>
            <p:nvPr/>
          </p:nvSpPr>
          <p:spPr bwMode="auto">
            <a:xfrm>
              <a:off x="2572" y="1248"/>
              <a:ext cx="18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y</a:t>
              </a:r>
            </a:p>
          </p:txBody>
        </p:sp>
        <p:sp>
          <p:nvSpPr>
            <p:cNvPr id="32783" name="Text Box 15"/>
            <p:cNvSpPr txBox="1">
              <a:spLocks noChangeArrowheads="1"/>
            </p:cNvSpPr>
            <p:nvPr/>
          </p:nvSpPr>
          <p:spPr bwMode="auto">
            <a:xfrm>
              <a:off x="3888" y="2448"/>
              <a:ext cx="18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z</a:t>
              </a:r>
            </a:p>
          </p:txBody>
        </p:sp>
        <p:sp>
          <p:nvSpPr>
            <p:cNvPr id="32786" name="Text Box 18"/>
            <p:cNvSpPr txBox="1">
              <a:spLocks noChangeArrowheads="1"/>
            </p:cNvSpPr>
            <p:nvPr/>
          </p:nvSpPr>
          <p:spPr bwMode="auto">
            <a:xfrm>
              <a:off x="3936" y="2064"/>
              <a:ext cx="497" cy="213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Proton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32787" name="Rectangle 19"/>
            <p:cNvSpPr>
              <a:spLocks noChangeArrowheads="1"/>
            </p:cNvSpPr>
            <p:nvPr/>
          </p:nvSpPr>
          <p:spPr bwMode="auto">
            <a:xfrm>
              <a:off x="2544" y="1248"/>
              <a:ext cx="2304" cy="15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90" name="Text Box 22"/>
          <p:cNvSpPr txBox="1">
            <a:spLocks noChangeArrowheads="1"/>
          </p:cNvSpPr>
          <p:nvPr/>
        </p:nvSpPr>
        <p:spPr bwMode="auto">
          <a:xfrm>
            <a:off x="7010400" y="2286000"/>
            <a:ext cx="18446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Depends on particle energy and transverse field</a:t>
            </a:r>
          </a:p>
        </p:txBody>
      </p:sp>
      <p:sp>
        <p:nvSpPr>
          <p:cNvPr id="32791" name="Text Box 23"/>
          <p:cNvSpPr txBox="1">
            <a:spLocks noChangeArrowheads="1"/>
          </p:cNvSpPr>
          <p:nvPr/>
        </p:nvSpPr>
        <p:spPr bwMode="auto">
          <a:xfrm>
            <a:off x="365125" y="5165725"/>
            <a:ext cx="27241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Focusing lattice</a:t>
            </a:r>
          </a:p>
          <a:p>
            <a:r>
              <a:rPr lang="en-US" sz="200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Bending (esp. circular)</a:t>
            </a:r>
          </a:p>
          <a:p>
            <a:r>
              <a:rPr lang="en-US" sz="200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De-magnifying</a:t>
            </a:r>
          </a:p>
          <a:p>
            <a:r>
              <a:rPr lang="en-US" sz="200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Steering</a:t>
            </a:r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339725" y="4648200"/>
            <a:ext cx="3448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Transverse fields used for:</a:t>
            </a:r>
          </a:p>
        </p:txBody>
      </p:sp>
      <p:pic>
        <p:nvPicPr>
          <p:cNvPr id="2" name="rohr.avi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825923" y="3606358"/>
            <a:ext cx="3406687" cy="255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158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PSI Cyclotron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5229" r="-5229"/>
          <a:stretch>
            <a:fillRect/>
          </a:stretch>
        </p:blipFill>
        <p:spPr>
          <a:xfrm>
            <a:off x="594120" y="914400"/>
            <a:ext cx="8839200" cy="54864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D1724-3937-5C41-B507-603CFB828748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07842"/>
            <a:ext cx="2849217" cy="19534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63472" y="971827"/>
            <a:ext cx="2955218" cy="92333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590 MeV protons, 1.3 MW</a:t>
            </a:r>
          </a:p>
          <a:p>
            <a:r>
              <a:rPr lang="en-US" sz="1800" b="1" dirty="0" smtClean="0"/>
              <a:t>Fixed target physics</a:t>
            </a:r>
          </a:p>
          <a:p>
            <a:r>
              <a:rPr lang="en-US" sz="1800" b="1" dirty="0"/>
              <a:t>n</a:t>
            </a:r>
            <a:r>
              <a:rPr lang="en-US" sz="1800" b="1" dirty="0" smtClean="0"/>
              <a:t>eutrons, </a:t>
            </a:r>
            <a:r>
              <a:rPr lang="en-US" sz="1800" b="1" dirty="0" err="1" smtClean="0"/>
              <a:t>muons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456798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Cyclotron Principle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3010" r="-3010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D1724-3937-5C41-B507-603CFB828748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55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Limited in Energy Reach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Constant bending field B with time </a:t>
            </a:r>
            <a:r>
              <a:rPr lang="en-US" dirty="0" smtClean="0">
                <a:sym typeface="Wingdings"/>
              </a:rPr>
              <a:t> Radius R will change during acceleration (increase of momentum p):</a:t>
            </a:r>
            <a:r>
              <a:rPr lang="en-US" dirty="0">
                <a:sym typeface="Wingdings"/>
              </a:rPr>
              <a:t/>
            </a:r>
            <a:br>
              <a:rPr lang="en-US" dirty="0">
                <a:sym typeface="Wingdings"/>
              </a:rPr>
            </a:br>
            <a:r>
              <a:rPr lang="en-US" dirty="0" smtClean="0">
                <a:sym typeface="Wingdings"/>
              </a:rPr>
              <a:t> 			p = R e B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Solution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: Increase bending field synchronous with momentum gain </a:t>
            </a:r>
            <a:r>
              <a:rPr lang="en-US" dirty="0" smtClean="0">
                <a:sym typeface="Wingdings"/>
              </a:rPr>
              <a:t> constant radius  large rings with a vacuum pipe become possible.</a:t>
            </a:r>
          </a:p>
          <a:p>
            <a:r>
              <a:rPr lang="en-US" dirty="0" smtClean="0">
                <a:sym typeface="Wingdings"/>
              </a:rPr>
              <a:t>See also: Large accelerators (big R) are required to reach high momentum if bend fields are limited!</a:t>
            </a:r>
          </a:p>
          <a:p>
            <a:r>
              <a:rPr lang="en-US" dirty="0" smtClean="0">
                <a:sym typeface="Wingdings"/>
              </a:rPr>
              <a:t>Large synchrotrons (LHC, …).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D1724-3937-5C41-B507-603CFB828748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27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Dipolmagnet</a:t>
            </a:r>
            <a:r>
              <a:rPr lang="en-US" dirty="0" smtClean="0"/>
              <a:t> Coils in Synchrotrons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R. Assmann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4D616-0647-5642-9AE7-A40757819BCC}" type="slidenum">
              <a:rPr lang="en-US">
                <a:solidFill>
                  <a:srgbClr val="FFFFFF"/>
                </a:solidFill>
              </a:rPr>
              <a:pPr/>
              <a:t>47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18842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8842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88424" name="Picture 8" descr="LHCCoils9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43000"/>
            <a:ext cx="7391400" cy="519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02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0B03-C081-914F-8F8B-7587355304B0}" type="slidenum">
              <a:rPr lang="en-US"/>
              <a:pPr/>
              <a:t>48</a:t>
            </a:fld>
            <a:endParaRPr lang="en-US"/>
          </a:p>
        </p:txBody>
      </p:sp>
      <p:sp>
        <p:nvSpPr>
          <p:cNvPr id="35894" name="Rectangle 54"/>
          <p:cNvSpPr>
            <a:spLocks noChangeArrowheads="1"/>
          </p:cNvSpPr>
          <p:nvPr/>
        </p:nvSpPr>
        <p:spPr bwMode="auto">
          <a:xfrm>
            <a:off x="304800" y="1290320"/>
            <a:ext cx="5105400" cy="1371600"/>
          </a:xfrm>
          <a:prstGeom prst="rect">
            <a:avLst/>
          </a:prstGeom>
          <a:solidFill>
            <a:srgbClr val="40404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304800" y="152400"/>
            <a:ext cx="68406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Strong focusing </a:t>
            </a:r>
            <a:r>
              <a:rPr lang="en-US" sz="2800" b="1" dirty="0" smtClean="0">
                <a:solidFill>
                  <a:srgbClr val="000000"/>
                </a:solidFill>
              </a:rPr>
              <a:t>lattice </a:t>
            </a:r>
            <a:r>
              <a:rPr lang="en-US" sz="2800" b="1" dirty="0" smtClean="0">
                <a:solidFill>
                  <a:srgbClr val="000000"/>
                </a:solidFill>
                <a:sym typeface="Wingdings"/>
              </a:rPr>
              <a:t> </a:t>
            </a:r>
            <a:r>
              <a:rPr lang="en-US" sz="2800" b="1" dirty="0" err="1" smtClean="0">
                <a:solidFill>
                  <a:srgbClr val="000000"/>
                </a:solidFill>
                <a:sym typeface="Wingdings"/>
              </a:rPr>
              <a:t>Quadrupoles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300038" y="762000"/>
            <a:ext cx="4576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Built with quadrupole magnets…</a:t>
            </a:r>
          </a:p>
        </p:txBody>
      </p:sp>
      <p:graphicFrame>
        <p:nvGraphicFramePr>
          <p:cNvPr id="3584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5906249"/>
              </p:ext>
            </p:extLst>
          </p:nvPr>
        </p:nvGraphicFramePr>
        <p:xfrm>
          <a:off x="2971800" y="1320483"/>
          <a:ext cx="1576388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337" name="Equation" r:id="rId3" imgW="583920" imgH="203040" progId="Equation.DSMT4">
                  <p:embed/>
                </p:oleObj>
              </mc:Choice>
              <mc:Fallback>
                <p:oleObj name="Equation" r:id="rId3" imgW="5839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320483"/>
                        <a:ext cx="1576388" cy="547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6001842"/>
              </p:ext>
            </p:extLst>
          </p:nvPr>
        </p:nvGraphicFramePr>
        <p:xfrm>
          <a:off x="376238" y="1366520"/>
          <a:ext cx="1576387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338" name="Equation" r:id="rId5" imgW="583920" imgH="190440" progId="Equation.DSMT4">
                  <p:embed/>
                </p:oleObj>
              </mc:Choice>
              <mc:Fallback>
                <p:oleObj name="Equation" r:id="rId5" imgW="58392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238" y="1366520"/>
                        <a:ext cx="1576387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5861" name="Group 21"/>
          <p:cNvGrpSpPr>
            <a:grpSpLocks/>
          </p:cNvGrpSpPr>
          <p:nvPr/>
        </p:nvGrpSpPr>
        <p:grpSpPr bwMode="auto">
          <a:xfrm>
            <a:off x="6324600" y="918607"/>
            <a:ext cx="2455863" cy="2743200"/>
            <a:chOff x="3781" y="528"/>
            <a:chExt cx="1547" cy="1728"/>
          </a:xfrm>
        </p:grpSpPr>
        <p:pic>
          <p:nvPicPr>
            <p:cNvPr id="35845" name="Picture 5" descr="quad-sext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430"/>
            <a:stretch>
              <a:fillRect/>
            </a:stretch>
          </p:blipFill>
          <p:spPr bwMode="auto">
            <a:xfrm>
              <a:off x="3781" y="528"/>
              <a:ext cx="1307" cy="1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848" name="Line 8"/>
            <p:cNvSpPr>
              <a:spLocks noChangeShapeType="1"/>
            </p:cNvSpPr>
            <p:nvPr/>
          </p:nvSpPr>
          <p:spPr bwMode="auto">
            <a:xfrm>
              <a:off x="3792" y="1488"/>
              <a:ext cx="1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849" name="Line 9"/>
            <p:cNvSpPr>
              <a:spLocks noChangeShapeType="1"/>
            </p:cNvSpPr>
            <p:nvPr/>
          </p:nvSpPr>
          <p:spPr bwMode="auto">
            <a:xfrm>
              <a:off x="4416" y="816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853" name="Rectangle 13"/>
            <p:cNvSpPr>
              <a:spLocks noChangeArrowheads="1"/>
            </p:cNvSpPr>
            <p:nvPr/>
          </p:nvSpPr>
          <p:spPr bwMode="auto">
            <a:xfrm>
              <a:off x="5088" y="528"/>
              <a:ext cx="240" cy="17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0" name="Text Box 10"/>
            <p:cNvSpPr txBox="1">
              <a:spLocks noChangeArrowheads="1"/>
            </p:cNvSpPr>
            <p:nvPr/>
          </p:nvSpPr>
          <p:spPr bwMode="auto">
            <a:xfrm>
              <a:off x="5068" y="1440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x</a:t>
              </a:r>
            </a:p>
          </p:txBody>
        </p:sp>
        <p:sp>
          <p:nvSpPr>
            <p:cNvPr id="35852" name="Rectangle 12"/>
            <p:cNvSpPr>
              <a:spLocks noChangeArrowheads="1"/>
            </p:cNvSpPr>
            <p:nvPr/>
          </p:nvSpPr>
          <p:spPr bwMode="auto">
            <a:xfrm>
              <a:off x="3792" y="528"/>
              <a:ext cx="129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1" name="Text Box 11"/>
            <p:cNvSpPr txBox="1">
              <a:spLocks noChangeArrowheads="1"/>
            </p:cNvSpPr>
            <p:nvPr/>
          </p:nvSpPr>
          <p:spPr bwMode="auto">
            <a:xfrm>
              <a:off x="4444" y="528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y</a:t>
              </a:r>
            </a:p>
          </p:txBody>
        </p:sp>
        <p:sp>
          <p:nvSpPr>
            <p:cNvPr id="35854" name="Rectangle 14"/>
            <p:cNvSpPr>
              <a:spLocks noChangeArrowheads="1"/>
            </p:cNvSpPr>
            <p:nvPr/>
          </p:nvSpPr>
          <p:spPr bwMode="auto">
            <a:xfrm>
              <a:off x="3792" y="2160"/>
              <a:ext cx="1488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5855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8194617"/>
              </p:ext>
            </p:extLst>
          </p:nvPr>
        </p:nvGraphicFramePr>
        <p:xfrm>
          <a:off x="382588" y="2111058"/>
          <a:ext cx="21590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339" name="Equation" r:id="rId8" imgW="799920" imgH="190440" progId="Equation.DSMT4">
                  <p:embed/>
                </p:oleObj>
              </mc:Choice>
              <mc:Fallback>
                <p:oleObj name="Equation" r:id="rId8" imgW="79992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588" y="2111058"/>
                        <a:ext cx="2159000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5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0590892"/>
              </p:ext>
            </p:extLst>
          </p:nvPr>
        </p:nvGraphicFramePr>
        <p:xfrm>
          <a:off x="2938463" y="2082483"/>
          <a:ext cx="2365375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340" name="Equation" r:id="rId10" imgW="876240" imgH="203040" progId="Equation.DSMT4">
                  <p:embed/>
                </p:oleObj>
              </mc:Choice>
              <mc:Fallback>
                <p:oleObj name="Equation" r:id="rId10" imgW="87624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8463" y="2082483"/>
                        <a:ext cx="2365375" cy="547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304800" y="2971800"/>
            <a:ext cx="525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dirty="0"/>
              <a:t>Force is restoring in one, anti-restoring in the other plane. </a:t>
            </a:r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304800" y="3886200"/>
            <a:ext cx="3962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/>
              <a:t>More focusing (beam size larger) than defocusing!</a:t>
            </a:r>
          </a:p>
        </p:txBody>
      </p:sp>
      <p:grpSp>
        <p:nvGrpSpPr>
          <p:cNvPr id="35889" name="Group 49"/>
          <p:cNvGrpSpPr>
            <a:grpSpLocks/>
          </p:cNvGrpSpPr>
          <p:nvPr/>
        </p:nvGrpSpPr>
        <p:grpSpPr bwMode="auto">
          <a:xfrm>
            <a:off x="5029200" y="3906282"/>
            <a:ext cx="3810000" cy="1219200"/>
            <a:chOff x="3168" y="2256"/>
            <a:chExt cx="2400" cy="768"/>
          </a:xfrm>
        </p:grpSpPr>
        <p:sp>
          <p:nvSpPr>
            <p:cNvPr id="35888" name="Rectangle 48"/>
            <p:cNvSpPr>
              <a:spLocks noChangeArrowheads="1"/>
            </p:cNvSpPr>
            <p:nvPr/>
          </p:nvSpPr>
          <p:spPr bwMode="auto">
            <a:xfrm>
              <a:off x="3168" y="2256"/>
              <a:ext cx="2352" cy="28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5883" name="Group 43"/>
            <p:cNvGrpSpPr>
              <a:grpSpLocks/>
            </p:cNvGrpSpPr>
            <p:nvPr/>
          </p:nvGrpSpPr>
          <p:grpSpPr bwMode="auto">
            <a:xfrm>
              <a:off x="3168" y="2446"/>
              <a:ext cx="2352" cy="578"/>
              <a:chOff x="2256" y="2400"/>
              <a:chExt cx="3024" cy="912"/>
            </a:xfrm>
          </p:grpSpPr>
          <p:sp>
            <p:nvSpPr>
              <p:cNvPr id="35873" name="Rectangle 33"/>
              <p:cNvSpPr>
                <a:spLocks noChangeArrowheads="1"/>
              </p:cNvSpPr>
              <p:nvPr/>
            </p:nvSpPr>
            <p:spPr bwMode="auto">
              <a:xfrm>
                <a:off x="2496" y="2400"/>
                <a:ext cx="2448" cy="91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62" name="Oval 22"/>
              <p:cNvSpPr>
                <a:spLocks noChangeArrowheads="1"/>
              </p:cNvSpPr>
              <p:nvPr/>
            </p:nvSpPr>
            <p:spPr bwMode="auto">
              <a:xfrm>
                <a:off x="3984" y="2448"/>
                <a:ext cx="96" cy="81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65" name="Oval 25"/>
              <p:cNvSpPr>
                <a:spLocks noChangeArrowheads="1"/>
              </p:cNvSpPr>
              <p:nvPr/>
            </p:nvSpPr>
            <p:spPr bwMode="auto">
              <a:xfrm>
                <a:off x="2832" y="2448"/>
                <a:ext cx="96" cy="81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63" name="Rectangle 23"/>
              <p:cNvSpPr>
                <a:spLocks noChangeArrowheads="1"/>
              </p:cNvSpPr>
              <p:nvPr/>
            </p:nvSpPr>
            <p:spPr bwMode="auto">
              <a:xfrm>
                <a:off x="3360" y="2448"/>
                <a:ext cx="144" cy="816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66" name="Oval 26"/>
              <p:cNvSpPr>
                <a:spLocks noChangeArrowheads="1"/>
              </p:cNvSpPr>
              <p:nvPr/>
            </p:nvSpPr>
            <p:spPr bwMode="auto">
              <a:xfrm>
                <a:off x="3312" y="2448"/>
                <a:ext cx="96" cy="81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67" name="Oval 27"/>
              <p:cNvSpPr>
                <a:spLocks noChangeArrowheads="1"/>
              </p:cNvSpPr>
              <p:nvPr/>
            </p:nvSpPr>
            <p:spPr bwMode="auto">
              <a:xfrm>
                <a:off x="3456" y="2448"/>
                <a:ext cx="96" cy="81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70" name="Rectangle 30"/>
              <p:cNvSpPr>
                <a:spLocks noChangeArrowheads="1"/>
              </p:cNvSpPr>
              <p:nvPr/>
            </p:nvSpPr>
            <p:spPr bwMode="auto">
              <a:xfrm>
                <a:off x="4560" y="2448"/>
                <a:ext cx="144" cy="816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71" name="Oval 31"/>
              <p:cNvSpPr>
                <a:spLocks noChangeArrowheads="1"/>
              </p:cNvSpPr>
              <p:nvPr/>
            </p:nvSpPr>
            <p:spPr bwMode="auto">
              <a:xfrm>
                <a:off x="4512" y="2448"/>
                <a:ext cx="96" cy="81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72" name="Oval 32"/>
              <p:cNvSpPr>
                <a:spLocks noChangeArrowheads="1"/>
              </p:cNvSpPr>
              <p:nvPr/>
            </p:nvSpPr>
            <p:spPr bwMode="auto">
              <a:xfrm>
                <a:off x="4656" y="2448"/>
                <a:ext cx="96" cy="81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76" name="AutoShape 36"/>
              <p:cNvSpPr>
                <a:spLocks noChangeArrowheads="1"/>
              </p:cNvSpPr>
              <p:nvPr/>
            </p:nvSpPr>
            <p:spPr bwMode="auto">
              <a:xfrm rot="-5400000">
                <a:off x="3024" y="2544"/>
                <a:ext cx="288" cy="576"/>
              </a:xfrm>
              <a:custGeom>
                <a:avLst/>
                <a:gdLst>
                  <a:gd name="G0" fmla="+- 8550 0 0"/>
                  <a:gd name="G1" fmla="+- 21600 0 8550"/>
                  <a:gd name="G2" fmla="*/ 8550 1 2"/>
                  <a:gd name="G3" fmla="+- 21600 0 G2"/>
                  <a:gd name="G4" fmla="+/ 8550 21600 2"/>
                  <a:gd name="G5" fmla="+/ G1 0 2"/>
                  <a:gd name="G6" fmla="*/ 21600 21600 8550"/>
                  <a:gd name="G7" fmla="*/ G6 1 2"/>
                  <a:gd name="G8" fmla="+- 21600 0 G7"/>
                  <a:gd name="G9" fmla="*/ 21600 1 2"/>
                  <a:gd name="G10" fmla="+- 8550 0 G9"/>
                  <a:gd name="G11" fmla="?: G10 G8 0"/>
                  <a:gd name="G12" fmla="?: G10 G7 21600"/>
                  <a:gd name="T0" fmla="*/ 17325 w 21600"/>
                  <a:gd name="T1" fmla="*/ 10800 h 21600"/>
                  <a:gd name="T2" fmla="*/ 10800 w 21600"/>
                  <a:gd name="T3" fmla="*/ 21600 h 21600"/>
                  <a:gd name="T4" fmla="*/ 4275 w 21600"/>
                  <a:gd name="T5" fmla="*/ 10800 h 21600"/>
                  <a:gd name="T6" fmla="*/ 10800 w 21600"/>
                  <a:gd name="T7" fmla="*/ 0 h 21600"/>
                  <a:gd name="T8" fmla="*/ 6075 w 21600"/>
                  <a:gd name="T9" fmla="*/ 6075 h 21600"/>
                  <a:gd name="T10" fmla="*/ 15525 w 21600"/>
                  <a:gd name="T11" fmla="*/ 1552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550" y="21600"/>
                    </a:lnTo>
                    <a:lnTo>
                      <a:pt x="1305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77" name="AutoShape 37"/>
              <p:cNvSpPr>
                <a:spLocks noChangeArrowheads="1"/>
              </p:cNvSpPr>
              <p:nvPr/>
            </p:nvSpPr>
            <p:spPr bwMode="auto">
              <a:xfrm rot="-5400000">
                <a:off x="4176" y="2544"/>
                <a:ext cx="288" cy="576"/>
              </a:xfrm>
              <a:custGeom>
                <a:avLst/>
                <a:gdLst>
                  <a:gd name="G0" fmla="+- 8550 0 0"/>
                  <a:gd name="G1" fmla="+- 21600 0 8550"/>
                  <a:gd name="G2" fmla="*/ 8550 1 2"/>
                  <a:gd name="G3" fmla="+- 21600 0 G2"/>
                  <a:gd name="G4" fmla="+/ 8550 21600 2"/>
                  <a:gd name="G5" fmla="+/ G1 0 2"/>
                  <a:gd name="G6" fmla="*/ 21600 21600 8550"/>
                  <a:gd name="G7" fmla="*/ G6 1 2"/>
                  <a:gd name="G8" fmla="+- 21600 0 G7"/>
                  <a:gd name="G9" fmla="*/ 21600 1 2"/>
                  <a:gd name="G10" fmla="+- 8550 0 G9"/>
                  <a:gd name="G11" fmla="?: G10 G8 0"/>
                  <a:gd name="G12" fmla="?: G10 G7 21600"/>
                  <a:gd name="T0" fmla="*/ 17325 w 21600"/>
                  <a:gd name="T1" fmla="*/ 10800 h 21600"/>
                  <a:gd name="T2" fmla="*/ 10800 w 21600"/>
                  <a:gd name="T3" fmla="*/ 21600 h 21600"/>
                  <a:gd name="T4" fmla="*/ 4275 w 21600"/>
                  <a:gd name="T5" fmla="*/ 10800 h 21600"/>
                  <a:gd name="T6" fmla="*/ 10800 w 21600"/>
                  <a:gd name="T7" fmla="*/ 0 h 21600"/>
                  <a:gd name="T8" fmla="*/ 6075 w 21600"/>
                  <a:gd name="T9" fmla="*/ 6075 h 21600"/>
                  <a:gd name="T10" fmla="*/ 15525 w 21600"/>
                  <a:gd name="T11" fmla="*/ 1552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550" y="21600"/>
                    </a:lnTo>
                    <a:lnTo>
                      <a:pt x="1305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78" name="AutoShape 38"/>
              <p:cNvSpPr>
                <a:spLocks noChangeArrowheads="1"/>
              </p:cNvSpPr>
              <p:nvPr/>
            </p:nvSpPr>
            <p:spPr bwMode="auto">
              <a:xfrm rot="5400000" flipH="1">
                <a:off x="3600" y="2544"/>
                <a:ext cx="288" cy="576"/>
              </a:xfrm>
              <a:custGeom>
                <a:avLst/>
                <a:gdLst>
                  <a:gd name="G0" fmla="+- 8550 0 0"/>
                  <a:gd name="G1" fmla="+- 21600 0 8550"/>
                  <a:gd name="G2" fmla="*/ 8550 1 2"/>
                  <a:gd name="G3" fmla="+- 21600 0 G2"/>
                  <a:gd name="G4" fmla="+/ 8550 21600 2"/>
                  <a:gd name="G5" fmla="+/ G1 0 2"/>
                  <a:gd name="G6" fmla="*/ 21600 21600 8550"/>
                  <a:gd name="G7" fmla="*/ G6 1 2"/>
                  <a:gd name="G8" fmla="+- 21600 0 G7"/>
                  <a:gd name="G9" fmla="*/ 21600 1 2"/>
                  <a:gd name="G10" fmla="+- 8550 0 G9"/>
                  <a:gd name="G11" fmla="?: G10 G8 0"/>
                  <a:gd name="G12" fmla="?: G10 G7 21600"/>
                  <a:gd name="T0" fmla="*/ 17325 w 21600"/>
                  <a:gd name="T1" fmla="*/ 10800 h 21600"/>
                  <a:gd name="T2" fmla="*/ 10800 w 21600"/>
                  <a:gd name="T3" fmla="*/ 21600 h 21600"/>
                  <a:gd name="T4" fmla="*/ 4275 w 21600"/>
                  <a:gd name="T5" fmla="*/ 10800 h 21600"/>
                  <a:gd name="T6" fmla="*/ 10800 w 21600"/>
                  <a:gd name="T7" fmla="*/ 0 h 21600"/>
                  <a:gd name="T8" fmla="*/ 6075 w 21600"/>
                  <a:gd name="T9" fmla="*/ 6075 h 21600"/>
                  <a:gd name="T10" fmla="*/ 15525 w 21600"/>
                  <a:gd name="T11" fmla="*/ 1552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550" y="21600"/>
                    </a:lnTo>
                    <a:lnTo>
                      <a:pt x="1305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79" name="AutoShape 39"/>
              <p:cNvSpPr>
                <a:spLocks noChangeArrowheads="1"/>
              </p:cNvSpPr>
              <p:nvPr/>
            </p:nvSpPr>
            <p:spPr bwMode="auto">
              <a:xfrm rot="5400000" flipH="1">
                <a:off x="4752" y="2544"/>
                <a:ext cx="288" cy="576"/>
              </a:xfrm>
              <a:custGeom>
                <a:avLst/>
                <a:gdLst>
                  <a:gd name="G0" fmla="+- 8550 0 0"/>
                  <a:gd name="G1" fmla="+- 21600 0 8550"/>
                  <a:gd name="G2" fmla="*/ 8550 1 2"/>
                  <a:gd name="G3" fmla="+- 21600 0 G2"/>
                  <a:gd name="G4" fmla="+/ 8550 21600 2"/>
                  <a:gd name="G5" fmla="+/ G1 0 2"/>
                  <a:gd name="G6" fmla="*/ 21600 21600 8550"/>
                  <a:gd name="G7" fmla="*/ G6 1 2"/>
                  <a:gd name="G8" fmla="+- 21600 0 G7"/>
                  <a:gd name="G9" fmla="*/ 21600 1 2"/>
                  <a:gd name="G10" fmla="+- 8550 0 G9"/>
                  <a:gd name="G11" fmla="?: G10 G8 0"/>
                  <a:gd name="G12" fmla="?: G10 G7 21600"/>
                  <a:gd name="T0" fmla="*/ 17325 w 21600"/>
                  <a:gd name="T1" fmla="*/ 10800 h 21600"/>
                  <a:gd name="T2" fmla="*/ 10800 w 21600"/>
                  <a:gd name="T3" fmla="*/ 21600 h 21600"/>
                  <a:gd name="T4" fmla="*/ 4275 w 21600"/>
                  <a:gd name="T5" fmla="*/ 10800 h 21600"/>
                  <a:gd name="T6" fmla="*/ 10800 w 21600"/>
                  <a:gd name="T7" fmla="*/ 0 h 21600"/>
                  <a:gd name="T8" fmla="*/ 6075 w 21600"/>
                  <a:gd name="T9" fmla="*/ 6075 h 21600"/>
                  <a:gd name="T10" fmla="*/ 15525 w 21600"/>
                  <a:gd name="T11" fmla="*/ 1552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550" y="21600"/>
                    </a:lnTo>
                    <a:lnTo>
                      <a:pt x="1305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80" name="AutoShape 40"/>
              <p:cNvSpPr>
                <a:spLocks noChangeArrowheads="1"/>
              </p:cNvSpPr>
              <p:nvPr/>
            </p:nvSpPr>
            <p:spPr bwMode="auto">
              <a:xfrm rot="5400000" flipH="1">
                <a:off x="2448" y="2544"/>
                <a:ext cx="288" cy="576"/>
              </a:xfrm>
              <a:custGeom>
                <a:avLst/>
                <a:gdLst>
                  <a:gd name="G0" fmla="+- 8550 0 0"/>
                  <a:gd name="G1" fmla="+- 21600 0 8550"/>
                  <a:gd name="G2" fmla="*/ 8550 1 2"/>
                  <a:gd name="G3" fmla="+- 21600 0 G2"/>
                  <a:gd name="G4" fmla="+/ 8550 21600 2"/>
                  <a:gd name="G5" fmla="+/ G1 0 2"/>
                  <a:gd name="G6" fmla="*/ 21600 21600 8550"/>
                  <a:gd name="G7" fmla="*/ G6 1 2"/>
                  <a:gd name="G8" fmla="+- 21600 0 G7"/>
                  <a:gd name="G9" fmla="*/ 21600 1 2"/>
                  <a:gd name="G10" fmla="+- 8550 0 G9"/>
                  <a:gd name="G11" fmla="?: G10 G8 0"/>
                  <a:gd name="G12" fmla="?: G10 G7 21600"/>
                  <a:gd name="T0" fmla="*/ 17325 w 21600"/>
                  <a:gd name="T1" fmla="*/ 10800 h 21600"/>
                  <a:gd name="T2" fmla="*/ 10800 w 21600"/>
                  <a:gd name="T3" fmla="*/ 21600 h 21600"/>
                  <a:gd name="T4" fmla="*/ 4275 w 21600"/>
                  <a:gd name="T5" fmla="*/ 10800 h 21600"/>
                  <a:gd name="T6" fmla="*/ 10800 w 21600"/>
                  <a:gd name="T7" fmla="*/ 0 h 21600"/>
                  <a:gd name="T8" fmla="*/ 6075 w 21600"/>
                  <a:gd name="T9" fmla="*/ 6075 h 21600"/>
                  <a:gd name="T10" fmla="*/ 15525 w 21600"/>
                  <a:gd name="T11" fmla="*/ 1552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550" y="21600"/>
                    </a:lnTo>
                    <a:lnTo>
                      <a:pt x="1305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81" name="Rectangle 41"/>
              <p:cNvSpPr>
                <a:spLocks noChangeArrowheads="1"/>
              </p:cNvSpPr>
              <p:nvPr/>
            </p:nvSpPr>
            <p:spPr bwMode="auto">
              <a:xfrm>
                <a:off x="2256" y="2400"/>
                <a:ext cx="336" cy="91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82" name="Rectangle 42"/>
              <p:cNvSpPr>
                <a:spLocks noChangeArrowheads="1"/>
              </p:cNvSpPr>
              <p:nvPr/>
            </p:nvSpPr>
            <p:spPr bwMode="auto">
              <a:xfrm>
                <a:off x="4944" y="2400"/>
                <a:ext cx="336" cy="91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5886" name="Text Box 46"/>
            <p:cNvSpPr txBox="1">
              <a:spLocks noChangeArrowheads="1"/>
            </p:cNvSpPr>
            <p:nvPr/>
          </p:nvSpPr>
          <p:spPr bwMode="auto">
            <a:xfrm>
              <a:off x="4128" y="2265"/>
              <a:ext cx="10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Quadrupoles</a:t>
              </a:r>
            </a:p>
          </p:txBody>
        </p:sp>
        <p:sp>
          <p:nvSpPr>
            <p:cNvPr id="35887" name="Text Box 47"/>
            <p:cNvSpPr txBox="1">
              <a:spLocks noChangeArrowheads="1"/>
            </p:cNvSpPr>
            <p:nvPr/>
          </p:nvSpPr>
          <p:spPr bwMode="auto">
            <a:xfrm>
              <a:off x="5060" y="2784"/>
              <a:ext cx="50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rgbClr val="FF5050"/>
                  </a:solidFill>
                </a:rPr>
                <a:t>Beam</a:t>
              </a:r>
            </a:p>
          </p:txBody>
        </p:sp>
      </p:grpSp>
      <p:sp>
        <p:nvSpPr>
          <p:cNvPr id="35890" name="Line 50"/>
          <p:cNvSpPr>
            <a:spLocks noChangeShapeType="1"/>
          </p:cNvSpPr>
          <p:nvPr/>
        </p:nvSpPr>
        <p:spPr bwMode="auto">
          <a:xfrm>
            <a:off x="381000" y="5029200"/>
            <a:ext cx="8382000" cy="0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5898" name="Group 58"/>
          <p:cNvGrpSpPr>
            <a:grpSpLocks/>
          </p:cNvGrpSpPr>
          <p:nvPr/>
        </p:nvGrpSpPr>
        <p:grpSpPr bwMode="auto">
          <a:xfrm>
            <a:off x="304800" y="5029200"/>
            <a:ext cx="8305800" cy="1524000"/>
            <a:chOff x="192" y="3168"/>
            <a:chExt cx="5232" cy="960"/>
          </a:xfrm>
        </p:grpSpPr>
        <p:sp>
          <p:nvSpPr>
            <p:cNvPr id="35895" name="Rectangle 55"/>
            <p:cNvSpPr>
              <a:spLocks noChangeArrowheads="1"/>
            </p:cNvSpPr>
            <p:nvPr/>
          </p:nvSpPr>
          <p:spPr bwMode="auto">
            <a:xfrm>
              <a:off x="480" y="3456"/>
              <a:ext cx="4944" cy="672"/>
            </a:xfrm>
            <a:prstGeom prst="rect">
              <a:avLst/>
            </a:prstGeom>
            <a:solidFill>
              <a:srgbClr val="40404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85" name="Text Box 45"/>
            <p:cNvSpPr txBox="1">
              <a:spLocks noChangeArrowheads="1"/>
            </p:cNvSpPr>
            <p:nvPr/>
          </p:nvSpPr>
          <p:spPr bwMode="auto">
            <a:xfrm>
              <a:off x="192" y="3168"/>
              <a:ext cx="254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/>
                <a:t>Equation of particle motion:</a:t>
              </a:r>
            </a:p>
          </p:txBody>
        </p:sp>
        <p:graphicFrame>
          <p:nvGraphicFramePr>
            <p:cNvPr id="35893" name="Object 53"/>
            <p:cNvGraphicFramePr>
              <a:graphicFrameLocks noChangeAspect="1"/>
            </p:cNvGraphicFramePr>
            <p:nvPr/>
          </p:nvGraphicFramePr>
          <p:xfrm>
            <a:off x="642" y="3500"/>
            <a:ext cx="1710" cy="6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0341" name="Equation" r:id="rId12" imgW="1002960" imgH="368280" progId="Equation.DSMT4">
                    <p:embed/>
                  </p:oleObj>
                </mc:Choice>
                <mc:Fallback>
                  <p:oleObj name="Equation" r:id="rId12" imgW="1002960" imgH="3682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2" y="3500"/>
                          <a:ext cx="1710" cy="6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896" name="Object 56"/>
            <p:cNvGraphicFramePr>
              <a:graphicFrameLocks noChangeAspect="1"/>
            </p:cNvGraphicFramePr>
            <p:nvPr/>
          </p:nvGraphicFramePr>
          <p:xfrm>
            <a:off x="2976" y="3583"/>
            <a:ext cx="2050" cy="4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0342" name="Equation" r:id="rId14" imgW="1625400" imgH="355320" progId="Equation.DSMT4">
                    <p:embed/>
                  </p:oleObj>
                </mc:Choice>
                <mc:Fallback>
                  <p:oleObj name="Equation" r:id="rId14" imgW="1625400" imgH="3553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6" y="3583"/>
                          <a:ext cx="2050" cy="4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TextBox 1"/>
          <p:cNvSpPr txBox="1"/>
          <p:nvPr/>
        </p:nvSpPr>
        <p:spPr>
          <a:xfrm>
            <a:off x="7328733" y="5871591"/>
            <a:ext cx="269024" cy="3385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g</a:t>
            </a:r>
            <a:endParaRPr lang="en-US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44370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0B7AB-A541-BA4A-934D-6010F0F7F725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pic>
        <p:nvPicPr>
          <p:cNvPr id="4" name="fadenstrahlroh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6865" y="968694"/>
            <a:ext cx="4673600" cy="3733800"/>
          </a:xfrm>
          <a:prstGeom prst="rect">
            <a:avLst/>
          </a:prstGeom>
        </p:spPr>
      </p:pic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5334001" y="2565923"/>
            <a:ext cx="342900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cs typeface="+mn-cs"/>
              </a:rPr>
              <a:t>Fit the LHC ring into the LEP tunnel</a:t>
            </a:r>
          </a:p>
          <a:p>
            <a:endParaRPr lang="en-US" dirty="0">
              <a:cs typeface="+mn-cs"/>
            </a:endParaRPr>
          </a:p>
          <a:p>
            <a:r>
              <a:rPr lang="en-US" sz="3200" b="1" dirty="0">
                <a:solidFill>
                  <a:srgbClr val="FF0000"/>
                </a:solidFill>
                <a:cs typeface="+mn-cs"/>
              </a:rPr>
              <a:t>8.3 T bending field</a:t>
            </a:r>
            <a:r>
              <a:rPr lang="en-US" sz="3200" b="1" dirty="0">
                <a:cs typeface="+mn-cs"/>
              </a:rPr>
              <a:t> from </a:t>
            </a:r>
            <a:r>
              <a:rPr lang="en-US" sz="3200" b="1" dirty="0" smtClean="0">
                <a:cs typeface="+mn-cs"/>
              </a:rPr>
              <a:t>1232 </a:t>
            </a:r>
            <a:r>
              <a:rPr lang="en-US" sz="3200" b="1" dirty="0">
                <a:cs typeface="+mn-cs"/>
              </a:rPr>
              <a:t>magnets!</a:t>
            </a:r>
          </a:p>
          <a:p>
            <a:endParaRPr lang="en-US" sz="3200" b="1" dirty="0">
              <a:cs typeface="+mn-cs"/>
            </a:endParaRPr>
          </a:p>
          <a:p>
            <a:r>
              <a:rPr lang="en-US" sz="3200" b="1" dirty="0">
                <a:cs typeface="+mn-cs"/>
              </a:rPr>
              <a:t>56 mm holes for beams.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55174" y="1121849"/>
            <a:ext cx="20317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LHC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351850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Latest News: 1 fb</a:t>
            </a:r>
            <a:r>
              <a:rPr lang="en-US" baseline="30000" dirty="0" smtClean="0"/>
              <a:t>-1</a:t>
            </a:r>
            <a:r>
              <a:rPr lang="en-US" dirty="0" smtClean="0"/>
              <a:t> Produced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54" r="10657" b="6763"/>
          <a:stretch/>
        </p:blipFill>
        <p:spPr>
          <a:xfrm>
            <a:off x="209835" y="903356"/>
            <a:ext cx="7608956" cy="578730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D1724-3937-5C41-B507-603CFB82874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4019826" y="1756140"/>
            <a:ext cx="47263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94354" y="1829013"/>
            <a:ext cx="10722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Goal for year 2011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 rot="21224835">
            <a:off x="2295326" y="3710412"/>
            <a:ext cx="6440585" cy="1200328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LHC performance discussed in lecture 2!</a:t>
            </a:r>
          </a:p>
          <a:p>
            <a:endParaRPr lang="en-US" sz="2400" dirty="0"/>
          </a:p>
          <a:p>
            <a:r>
              <a:rPr lang="en-US" sz="2400" dirty="0" smtClean="0"/>
              <a:t>First: Let’s get an idea of hadron accelerators!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53006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Tevatron</a:t>
            </a:r>
            <a:r>
              <a:rPr lang="en-US" dirty="0" smtClean="0"/>
              <a:t> Magnet Technology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0B7AB-A541-BA4A-934D-6010F0F7F725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839" y="811428"/>
            <a:ext cx="7599621" cy="57011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21255463">
            <a:off x="142241" y="1036319"/>
            <a:ext cx="1991360" cy="13512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Two colliding beams in the same vacuum pipe!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7985760" y="5730240"/>
            <a:ext cx="1135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V. </a:t>
            </a:r>
            <a:r>
              <a:rPr lang="en-US" dirty="0" err="1" smtClean="0"/>
              <a:t>Shiltsev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725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Tevatron</a:t>
            </a:r>
            <a:r>
              <a:rPr lang="en-US" dirty="0" smtClean="0"/>
              <a:t> Ring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C7FE6-1D3A-0D48-A54E-36C8FD6E6DC2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" y="833558"/>
            <a:ext cx="7660640" cy="57469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7985760" y="5730240"/>
            <a:ext cx="1135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V. </a:t>
            </a:r>
            <a:r>
              <a:rPr lang="en-US" dirty="0" err="1" smtClean="0"/>
              <a:t>Shiltsev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550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Tevatron</a:t>
            </a:r>
            <a:r>
              <a:rPr lang="en-US" dirty="0" smtClean="0"/>
              <a:t> Cooling System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C7FE6-1D3A-0D48-A54E-36C8FD6E6DC2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80" y="854621"/>
            <a:ext cx="7548880" cy="56630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7985760" y="5730240"/>
            <a:ext cx="1135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V. </a:t>
            </a:r>
            <a:r>
              <a:rPr lang="en-US" dirty="0" err="1" smtClean="0"/>
              <a:t>Shiltsev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379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Super-Conducting?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For LHC we need </a:t>
            </a:r>
            <a:r>
              <a:rPr lang="en-US" b="1" dirty="0" smtClean="0">
                <a:solidFill>
                  <a:srgbClr val="FF0000"/>
                </a:solidFill>
              </a:rPr>
              <a:t>12,000 A current </a:t>
            </a:r>
            <a:r>
              <a:rPr lang="en-US" dirty="0" smtClean="0"/>
              <a:t>to generate the bending fields required for 7 </a:t>
            </a:r>
            <a:r>
              <a:rPr lang="en-US" dirty="0" err="1" smtClean="0"/>
              <a:t>TeV</a:t>
            </a:r>
            <a:r>
              <a:rPr lang="en-US" dirty="0" smtClean="0"/>
              <a:t> protons!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A resistive magnet would just over-heat and melt.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We need to build </a:t>
            </a:r>
            <a:r>
              <a:rPr lang="en-US" b="1" dirty="0" smtClean="0">
                <a:solidFill>
                  <a:srgbClr val="FF0000"/>
                </a:solidFill>
              </a:rPr>
              <a:t>super-conducting magnets</a:t>
            </a:r>
            <a:r>
              <a:rPr lang="en-US" dirty="0" smtClean="0"/>
              <a:t>: no resistance </a:t>
            </a:r>
            <a:r>
              <a:rPr lang="en-US" dirty="0" smtClean="0">
                <a:sym typeface="Wingdings"/>
              </a:rPr>
              <a:t> high currents and fields are possible.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ym typeface="Wingdings"/>
              </a:rPr>
              <a:t>Magnets cooled to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1.9 K</a:t>
            </a:r>
            <a:r>
              <a:rPr lang="en-US" dirty="0" smtClean="0">
                <a:sym typeface="Wingdings"/>
              </a:rPr>
              <a:t> and some to 4.5 K  biggest refrigerator on earth (Helium).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ym typeface="Wingdings"/>
              </a:rPr>
              <a:t>CERN is the coldest place on earth (inside the magnets).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0B7AB-A541-BA4A-934D-6010F0F7F725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33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F5572AFF-BCD4-F643-B824-DAEC6C7F5B06}" type="slidenum">
              <a:rPr lang="en-US" sz="1400">
                <a:solidFill>
                  <a:prstClr val="blac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pPr algn="r" eaLnBrk="1" hangingPunct="1"/>
              <a:t>54</a:t>
            </a:fld>
            <a:endParaRPr lang="en-US" sz="140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43000"/>
            <a:ext cx="7315200" cy="548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9460" name="TextBox 7"/>
          <p:cNvSpPr txBox="1">
            <a:spLocks noChangeArrowheads="1"/>
          </p:cNvSpPr>
          <p:nvPr/>
        </p:nvSpPr>
        <p:spPr bwMode="auto">
          <a:xfrm>
            <a:off x="247650" y="0"/>
            <a:ext cx="86677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b="1">
                <a:solidFill>
                  <a:srgbClr val="0000FF"/>
                </a:solidFill>
              </a:rPr>
              <a:t>High Beam Energy with Super-Conducting </a:t>
            </a:r>
            <a:br>
              <a:rPr lang="en-US" sz="3200" b="1">
                <a:solidFill>
                  <a:srgbClr val="0000FF"/>
                </a:solidFill>
              </a:rPr>
            </a:br>
            <a:r>
              <a:rPr lang="en-US" sz="3200" b="1">
                <a:solidFill>
                  <a:srgbClr val="0000FF"/>
                </a:solidFill>
              </a:rPr>
              <a:t>Magnets: </a:t>
            </a:r>
            <a:r>
              <a:rPr lang="en-US" sz="2000" b="1">
                <a:solidFill>
                  <a:srgbClr val="0000FF"/>
                </a:solidFill>
              </a:rPr>
              <a:t>Handle High Currents and Large Stored Energy</a:t>
            </a:r>
            <a:endParaRPr lang="en-US" sz="3200" b="1">
              <a:solidFill>
                <a:srgbClr val="0000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898989"/>
                </a:solidFill>
              </a:rPr>
              <a:t>24.9.09</a:t>
            </a:r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30404E6-AAFD-8244-83A1-931AA2F89C51}" type="slidenum">
              <a:rPr lang="en-GB" sz="1200">
                <a:solidFill>
                  <a:srgbClr val="898989"/>
                </a:solidFill>
              </a:rPr>
              <a:pPr eaLnBrk="1" hangingPunct="1"/>
              <a:t>54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21255463">
            <a:off x="159657" y="1280814"/>
            <a:ext cx="1991360" cy="1090139"/>
          </a:xfrm>
          <a:prstGeom prst="rect">
            <a:avLst/>
          </a:prstGeom>
          <a:gradFill rotWithShape="1">
            <a:gsLst>
              <a:gs pos="0">
                <a:srgbClr val="BBE0E3">
                  <a:tint val="100000"/>
                  <a:shade val="100000"/>
                  <a:satMod val="130000"/>
                </a:srgbClr>
              </a:gs>
              <a:gs pos="100000">
                <a:srgbClr val="BBE0E3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BBE0E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Each beam in a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separate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vacuum pipe!</a:t>
            </a:r>
          </a:p>
        </p:txBody>
      </p:sp>
    </p:spTree>
    <p:extLst>
      <p:ext uri="{BB962C8B-B14F-4D97-AF65-F5344CB8AC3E}">
        <p14:creationId xmlns:p14="http://schemas.microsoft.com/office/powerpoint/2010/main" val="21777082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Assmann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A370-9D38-904A-8BB9-E5A459D42CF9}" type="slidenum">
              <a:rPr lang="en-US"/>
              <a:pPr/>
              <a:t>55</a:t>
            </a:fld>
            <a:endParaRPr lang="en-US"/>
          </a:p>
        </p:txBody>
      </p:sp>
      <p:pic>
        <p:nvPicPr>
          <p:cNvPr id="225284" name="Picture 4" descr="baldy4_b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569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4731C3-7B29-104D-9A0B-BBB5A99D84AF}" type="slidenum">
              <a:rPr lang="en-GB">
                <a:solidFill>
                  <a:srgbClr val="FFFFFF"/>
                </a:solidFill>
              </a:rPr>
              <a:pPr/>
              <a:t>56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96610" name="Picture 2" descr="3d-tunnel-picture-with-S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6611" name="Group 3"/>
          <p:cNvGrpSpPr>
            <a:grpSpLocks/>
          </p:cNvGrpSpPr>
          <p:nvPr/>
        </p:nvGrpSpPr>
        <p:grpSpPr bwMode="auto">
          <a:xfrm>
            <a:off x="7132638" y="3200400"/>
            <a:ext cx="1782762" cy="3378200"/>
            <a:chOff x="4493" y="2016"/>
            <a:chExt cx="1123" cy="2128"/>
          </a:xfrm>
        </p:grpSpPr>
        <p:sp>
          <p:nvSpPr>
            <p:cNvPr id="196612" name="Text Box 4"/>
            <p:cNvSpPr txBox="1">
              <a:spLocks noChangeArrowheads="1"/>
            </p:cNvSpPr>
            <p:nvPr/>
          </p:nvSpPr>
          <p:spPr bwMode="auto">
            <a:xfrm>
              <a:off x="4493" y="2830"/>
              <a:ext cx="1123" cy="1314"/>
            </a:xfrm>
            <a:prstGeom prst="rect">
              <a:avLst/>
            </a:prstGeom>
            <a:solidFill>
              <a:srgbClr val="DDDDDD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000" b="1">
                  <a:solidFill>
                    <a:srgbClr val="500093"/>
                  </a:solidFill>
                  <a:cs typeface="+mn-cs"/>
                </a:rPr>
                <a:t>1232 main dipoles +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GB" sz="2000" b="1">
                  <a:solidFill>
                    <a:srgbClr val="500093"/>
                  </a:solidFill>
                  <a:cs typeface="+mn-cs"/>
                </a:rPr>
                <a:t>3700 multipole corrector magnets</a:t>
              </a:r>
            </a:p>
          </p:txBody>
        </p:sp>
        <p:sp>
          <p:nvSpPr>
            <p:cNvPr id="196613" name="Line 5"/>
            <p:cNvSpPr>
              <a:spLocks noChangeShapeType="1"/>
            </p:cNvSpPr>
            <p:nvPr/>
          </p:nvSpPr>
          <p:spPr bwMode="auto">
            <a:xfrm flipV="1">
              <a:off x="4820" y="2016"/>
              <a:ext cx="0" cy="8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FFFF"/>
                </a:solidFill>
                <a:cs typeface="+mn-cs"/>
              </a:endParaRPr>
            </a:p>
          </p:txBody>
        </p:sp>
      </p:grpSp>
      <p:grpSp>
        <p:nvGrpSpPr>
          <p:cNvPr id="196614" name="Group 6"/>
          <p:cNvGrpSpPr>
            <a:grpSpLocks/>
          </p:cNvGrpSpPr>
          <p:nvPr/>
        </p:nvGrpSpPr>
        <p:grpSpPr bwMode="auto">
          <a:xfrm>
            <a:off x="4267200" y="3376613"/>
            <a:ext cx="2060575" cy="3205162"/>
            <a:chOff x="2688" y="2127"/>
            <a:chExt cx="1298" cy="2019"/>
          </a:xfrm>
        </p:grpSpPr>
        <p:sp>
          <p:nvSpPr>
            <p:cNvPr id="196615" name="Text Box 7"/>
            <p:cNvSpPr txBox="1">
              <a:spLocks noChangeArrowheads="1"/>
            </p:cNvSpPr>
            <p:nvPr/>
          </p:nvSpPr>
          <p:spPr bwMode="auto">
            <a:xfrm>
              <a:off x="2688" y="3216"/>
              <a:ext cx="1298" cy="930"/>
            </a:xfrm>
            <a:prstGeom prst="rect">
              <a:avLst/>
            </a:prstGeom>
            <a:solidFill>
              <a:srgbClr val="DDDDDD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000" b="1">
                  <a:solidFill>
                    <a:srgbClr val="500093"/>
                  </a:solidFill>
                  <a:cs typeface="+mn-cs"/>
                </a:rPr>
                <a:t>392 main quadrupoles +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GB" sz="2000" b="1">
                  <a:solidFill>
                    <a:srgbClr val="500093"/>
                  </a:solidFill>
                  <a:cs typeface="+mn-cs"/>
                </a:rPr>
                <a:t>2500 corrector magnets</a:t>
              </a:r>
            </a:p>
          </p:txBody>
        </p:sp>
        <p:sp>
          <p:nvSpPr>
            <p:cNvPr id="196616" name="Line 8"/>
            <p:cNvSpPr>
              <a:spLocks noChangeShapeType="1"/>
            </p:cNvSpPr>
            <p:nvPr/>
          </p:nvSpPr>
          <p:spPr bwMode="auto">
            <a:xfrm flipV="1">
              <a:off x="3120" y="2127"/>
              <a:ext cx="0" cy="108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FFFF"/>
                </a:solidFill>
                <a:cs typeface="+mn-cs"/>
              </a:endParaRPr>
            </a:p>
          </p:txBody>
        </p:sp>
      </p:grpSp>
      <p:sp>
        <p:nvSpPr>
          <p:cNvPr id="196617" name="Text Box 9"/>
          <p:cNvSpPr txBox="1">
            <a:spLocks noChangeArrowheads="1"/>
          </p:cNvSpPr>
          <p:nvPr/>
        </p:nvSpPr>
        <p:spPr bwMode="auto">
          <a:xfrm>
            <a:off x="6477000" y="152400"/>
            <a:ext cx="2514600" cy="1173163"/>
          </a:xfrm>
          <a:prstGeom prst="rect">
            <a:avLst/>
          </a:prstGeom>
          <a:solidFill>
            <a:srgbClr val="EAEAEA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800" b="1">
                <a:solidFill>
                  <a:srgbClr val="FF0000"/>
                </a:solidFill>
                <a:cs typeface="+mn-cs"/>
              </a:rPr>
              <a:t>Regular arc:</a:t>
            </a:r>
          </a:p>
          <a:p>
            <a:pPr eaLnBrk="0" hangingPunct="0">
              <a:spcBef>
                <a:spcPct val="50000"/>
              </a:spcBef>
            </a:pPr>
            <a:r>
              <a:rPr lang="en-GB" sz="2800" b="1">
                <a:solidFill>
                  <a:srgbClr val="FF0000"/>
                </a:solidFill>
                <a:cs typeface="+mn-cs"/>
              </a:rPr>
              <a:t>Magnets</a:t>
            </a:r>
          </a:p>
        </p:txBody>
      </p:sp>
      <p:sp>
        <p:nvSpPr>
          <p:cNvPr id="196618" name="Text Box 10"/>
          <p:cNvSpPr txBox="1">
            <a:spLocks noChangeArrowheads="1"/>
          </p:cNvSpPr>
          <p:nvPr/>
        </p:nvSpPr>
        <p:spPr bwMode="auto">
          <a:xfrm>
            <a:off x="258763" y="6423025"/>
            <a:ext cx="1177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2A004E"/>
                </a:solidFill>
                <a:cs typeface="+mn-cs"/>
              </a:rPr>
              <a:t>R. Schmidt</a:t>
            </a:r>
          </a:p>
        </p:txBody>
      </p:sp>
    </p:spTree>
    <p:extLst>
      <p:ext uri="{BB962C8B-B14F-4D97-AF65-F5344CB8AC3E}">
        <p14:creationId xmlns:p14="http://schemas.microsoft.com/office/powerpoint/2010/main" val="911169337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BA592D-66A9-064F-9873-317ED171B934}" type="slidenum">
              <a:rPr lang="en-GB">
                <a:solidFill>
                  <a:srgbClr val="FFFFFF"/>
                </a:solidFill>
              </a:rPr>
              <a:pPr/>
              <a:t>57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97634" name="Picture 2" descr="3d-tunnel-picture-with-S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7635" name="Text Box 3"/>
          <p:cNvSpPr txBox="1">
            <a:spLocks noChangeArrowheads="1"/>
          </p:cNvSpPr>
          <p:nvPr/>
        </p:nvSpPr>
        <p:spPr bwMode="auto">
          <a:xfrm>
            <a:off x="6477000" y="152400"/>
            <a:ext cx="2514600" cy="1173163"/>
          </a:xfrm>
          <a:prstGeom prst="rect">
            <a:avLst/>
          </a:prstGeom>
          <a:solidFill>
            <a:srgbClr val="EAEAEA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800" b="1">
                <a:solidFill>
                  <a:srgbClr val="FF0000"/>
                </a:solidFill>
                <a:cs typeface="+mn-cs"/>
              </a:rPr>
              <a:t>Regular arc:</a:t>
            </a:r>
          </a:p>
          <a:p>
            <a:pPr eaLnBrk="0" hangingPunct="0">
              <a:spcBef>
                <a:spcPct val="50000"/>
              </a:spcBef>
            </a:pPr>
            <a:r>
              <a:rPr lang="en-GB" sz="2800" b="1">
                <a:solidFill>
                  <a:srgbClr val="FF0000"/>
                </a:solidFill>
                <a:cs typeface="+mn-cs"/>
              </a:rPr>
              <a:t>Cryogenics</a:t>
            </a:r>
          </a:p>
        </p:txBody>
      </p:sp>
      <p:grpSp>
        <p:nvGrpSpPr>
          <p:cNvPr id="197636" name="Group 4"/>
          <p:cNvGrpSpPr>
            <a:grpSpLocks/>
          </p:cNvGrpSpPr>
          <p:nvPr/>
        </p:nvGrpSpPr>
        <p:grpSpPr bwMode="auto">
          <a:xfrm>
            <a:off x="381000" y="4800600"/>
            <a:ext cx="3300413" cy="1860550"/>
            <a:chOff x="240" y="3024"/>
            <a:chExt cx="2079" cy="1172"/>
          </a:xfrm>
        </p:grpSpPr>
        <p:sp>
          <p:nvSpPr>
            <p:cNvPr id="197637" name="Text Box 5"/>
            <p:cNvSpPr txBox="1">
              <a:spLocks noChangeArrowheads="1"/>
            </p:cNvSpPr>
            <p:nvPr/>
          </p:nvSpPr>
          <p:spPr bwMode="auto">
            <a:xfrm>
              <a:off x="384" y="3362"/>
              <a:ext cx="1935" cy="834"/>
            </a:xfrm>
            <a:prstGeom prst="rect">
              <a:avLst/>
            </a:prstGeom>
            <a:solidFill>
              <a:srgbClr val="DDDDDD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000" b="1">
                  <a:solidFill>
                    <a:srgbClr val="500093"/>
                  </a:solidFill>
                  <a:cs typeface="+mn-cs"/>
                </a:rPr>
                <a:t>Supply and recovery of helium with 26 km long cryogenic distribution line</a:t>
              </a:r>
            </a:p>
          </p:txBody>
        </p:sp>
        <p:sp>
          <p:nvSpPr>
            <p:cNvPr id="197638" name="Line 6"/>
            <p:cNvSpPr>
              <a:spLocks noChangeShapeType="1"/>
            </p:cNvSpPr>
            <p:nvPr/>
          </p:nvSpPr>
          <p:spPr bwMode="auto">
            <a:xfrm flipH="1" flipV="1">
              <a:off x="240" y="3024"/>
              <a:ext cx="411" cy="36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FFFF"/>
                </a:solidFill>
                <a:cs typeface="+mn-cs"/>
              </a:endParaRPr>
            </a:p>
          </p:txBody>
        </p:sp>
      </p:grpSp>
      <p:grpSp>
        <p:nvGrpSpPr>
          <p:cNvPr id="197639" name="Group 7"/>
          <p:cNvGrpSpPr>
            <a:grpSpLocks/>
          </p:cNvGrpSpPr>
          <p:nvPr/>
        </p:nvGrpSpPr>
        <p:grpSpPr bwMode="auto">
          <a:xfrm>
            <a:off x="4495800" y="3581400"/>
            <a:ext cx="3505200" cy="2470150"/>
            <a:chOff x="2832" y="2256"/>
            <a:chExt cx="2208" cy="1556"/>
          </a:xfrm>
        </p:grpSpPr>
        <p:sp>
          <p:nvSpPr>
            <p:cNvPr id="197640" name="Text Box 8"/>
            <p:cNvSpPr txBox="1">
              <a:spLocks noChangeArrowheads="1"/>
            </p:cNvSpPr>
            <p:nvPr/>
          </p:nvSpPr>
          <p:spPr bwMode="auto">
            <a:xfrm>
              <a:off x="2832" y="3170"/>
              <a:ext cx="2208" cy="642"/>
            </a:xfrm>
            <a:prstGeom prst="rect">
              <a:avLst/>
            </a:prstGeom>
            <a:solidFill>
              <a:srgbClr val="DDDDDD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000" b="1">
                  <a:solidFill>
                    <a:srgbClr val="500093"/>
                  </a:solidFill>
                  <a:cs typeface="+mn-cs"/>
                </a:rPr>
                <a:t>Static bath of superfluid helium at 1.9 K in cooling loops of 110 m length</a:t>
              </a:r>
            </a:p>
          </p:txBody>
        </p:sp>
        <p:sp>
          <p:nvSpPr>
            <p:cNvPr id="197641" name="Line 9"/>
            <p:cNvSpPr>
              <a:spLocks noChangeShapeType="1"/>
            </p:cNvSpPr>
            <p:nvPr/>
          </p:nvSpPr>
          <p:spPr bwMode="auto">
            <a:xfrm flipV="1">
              <a:off x="3099" y="2256"/>
              <a:ext cx="0" cy="94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FFFF"/>
                </a:solidFill>
                <a:cs typeface="+mn-cs"/>
              </a:endParaRPr>
            </a:p>
          </p:txBody>
        </p:sp>
      </p:grpSp>
      <p:grpSp>
        <p:nvGrpSpPr>
          <p:cNvPr id="197642" name="Group 10"/>
          <p:cNvGrpSpPr>
            <a:grpSpLocks/>
          </p:cNvGrpSpPr>
          <p:nvPr/>
        </p:nvGrpSpPr>
        <p:grpSpPr bwMode="auto">
          <a:xfrm>
            <a:off x="1143000" y="609600"/>
            <a:ext cx="3681413" cy="2819400"/>
            <a:chOff x="720" y="384"/>
            <a:chExt cx="2319" cy="1776"/>
          </a:xfrm>
        </p:grpSpPr>
        <p:grpSp>
          <p:nvGrpSpPr>
            <p:cNvPr id="197643" name="Group 11"/>
            <p:cNvGrpSpPr>
              <a:grpSpLocks/>
            </p:cNvGrpSpPr>
            <p:nvPr/>
          </p:nvGrpSpPr>
          <p:grpSpPr bwMode="auto">
            <a:xfrm>
              <a:off x="720" y="384"/>
              <a:ext cx="2319" cy="1776"/>
              <a:chOff x="720" y="384"/>
              <a:chExt cx="2319" cy="1776"/>
            </a:xfrm>
          </p:grpSpPr>
          <p:grpSp>
            <p:nvGrpSpPr>
              <p:cNvPr id="197644" name="Group 12"/>
              <p:cNvGrpSpPr>
                <a:grpSpLocks/>
              </p:cNvGrpSpPr>
              <p:nvPr/>
            </p:nvGrpSpPr>
            <p:grpSpPr bwMode="auto">
              <a:xfrm>
                <a:off x="720" y="384"/>
                <a:ext cx="2319" cy="1776"/>
                <a:chOff x="720" y="384"/>
                <a:chExt cx="2319" cy="1776"/>
              </a:xfrm>
            </p:grpSpPr>
            <p:sp>
              <p:nvSpPr>
                <p:cNvPr id="197645" name="Line 13"/>
                <p:cNvSpPr>
                  <a:spLocks noChangeShapeType="1"/>
                </p:cNvSpPr>
                <p:nvPr/>
              </p:nvSpPr>
              <p:spPr bwMode="auto">
                <a:xfrm>
                  <a:off x="1200" y="1536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rgbClr val="99CCFF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FFFFFF"/>
                    </a:solidFill>
                    <a:cs typeface="+mn-cs"/>
                  </a:endParaRPr>
                </a:p>
              </p:txBody>
            </p:sp>
            <p:sp>
              <p:nvSpPr>
                <p:cNvPr id="197646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1488" y="1536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rgbClr val="99CCFF"/>
                  </a:solidFill>
                  <a:round/>
                  <a:headEnd type="none" w="sm" len="sm"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FFFFFF"/>
                    </a:solidFill>
                    <a:cs typeface="+mn-cs"/>
                  </a:endParaRPr>
                </a:p>
              </p:txBody>
            </p:sp>
            <p:sp>
              <p:nvSpPr>
                <p:cNvPr id="197647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104" y="384"/>
                  <a:ext cx="1935" cy="450"/>
                </a:xfrm>
                <a:prstGeom prst="rect">
                  <a:avLst/>
                </a:prstGeom>
                <a:solidFill>
                  <a:srgbClr val="DDDDDD"/>
                </a:solidFill>
                <a:ln w="127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en-GB" sz="2000" b="1">
                      <a:solidFill>
                        <a:srgbClr val="500093"/>
                      </a:solidFill>
                      <a:cs typeface="+mn-cs"/>
                    </a:rPr>
                    <a:t>Connection via service module and jumper </a:t>
                  </a:r>
                </a:p>
              </p:txBody>
            </p:sp>
            <p:sp>
              <p:nvSpPr>
                <p:cNvPr id="197648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720" y="816"/>
                  <a:ext cx="672" cy="100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FFFFFF"/>
                    </a:solidFill>
                    <a:cs typeface="+mn-cs"/>
                  </a:endParaRPr>
                </a:p>
              </p:txBody>
            </p:sp>
            <p:sp>
              <p:nvSpPr>
                <p:cNvPr id="197649" name="Line 17"/>
                <p:cNvSpPr>
                  <a:spLocks noChangeShapeType="1"/>
                </p:cNvSpPr>
                <p:nvPr/>
              </p:nvSpPr>
              <p:spPr bwMode="auto">
                <a:xfrm>
                  <a:off x="1680" y="864"/>
                  <a:ext cx="0" cy="720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FFFFFF"/>
                    </a:solidFill>
                    <a:cs typeface="+mn-cs"/>
                  </a:endParaRPr>
                </a:p>
              </p:txBody>
            </p:sp>
          </p:grpSp>
          <p:sp>
            <p:nvSpPr>
              <p:cNvPr id="197650" name="Line 18"/>
              <p:cNvSpPr>
                <a:spLocks noChangeShapeType="1"/>
              </p:cNvSpPr>
              <p:nvPr/>
            </p:nvSpPr>
            <p:spPr bwMode="auto">
              <a:xfrm flipV="1">
                <a:off x="1392" y="1623"/>
                <a:ext cx="0" cy="528"/>
              </a:xfrm>
              <a:prstGeom prst="line">
                <a:avLst/>
              </a:prstGeom>
              <a:noFill/>
              <a:ln w="38100">
                <a:solidFill>
                  <a:srgbClr val="99CCFF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FFFFF"/>
                  </a:solidFill>
                  <a:cs typeface="+mn-cs"/>
                </a:endParaRPr>
              </a:p>
            </p:txBody>
          </p:sp>
        </p:grpSp>
        <p:sp>
          <p:nvSpPr>
            <p:cNvPr id="197651" name="Line 19"/>
            <p:cNvSpPr>
              <a:spLocks noChangeShapeType="1"/>
            </p:cNvSpPr>
            <p:nvPr/>
          </p:nvSpPr>
          <p:spPr bwMode="auto">
            <a:xfrm flipH="1" flipV="1">
              <a:off x="1104" y="1632"/>
              <a:ext cx="288" cy="0"/>
            </a:xfrm>
            <a:prstGeom prst="line">
              <a:avLst/>
            </a:prstGeom>
            <a:noFill/>
            <a:ln w="38100">
              <a:solidFill>
                <a:srgbClr val="99CCFF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FFFFFF"/>
                </a:solidFill>
                <a:cs typeface="+mn-cs"/>
              </a:endParaRPr>
            </a:p>
          </p:txBody>
        </p:sp>
      </p:grpSp>
      <p:sp>
        <p:nvSpPr>
          <p:cNvPr id="197652" name="Text Box 20"/>
          <p:cNvSpPr txBox="1">
            <a:spLocks noChangeArrowheads="1"/>
          </p:cNvSpPr>
          <p:nvPr/>
        </p:nvSpPr>
        <p:spPr bwMode="auto">
          <a:xfrm>
            <a:off x="212725" y="234950"/>
            <a:ext cx="1177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2A004E"/>
                </a:solidFill>
                <a:cs typeface="+mn-cs"/>
              </a:rPr>
              <a:t>R. Schmidt</a:t>
            </a:r>
          </a:p>
        </p:txBody>
      </p:sp>
    </p:spTree>
    <p:extLst>
      <p:ext uri="{BB962C8B-B14F-4D97-AF65-F5344CB8AC3E}">
        <p14:creationId xmlns:p14="http://schemas.microsoft.com/office/powerpoint/2010/main" val="53467004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4311FB-E647-784A-820C-981DB739BE44}" type="slidenum">
              <a:rPr lang="en-GB">
                <a:solidFill>
                  <a:srgbClr val="FFFFFF"/>
                </a:solidFill>
              </a:rPr>
              <a:pPr/>
              <a:t>58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98658" name="Picture 2" descr="3d-tunnel-picture-with-S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8659" name="Group 3"/>
          <p:cNvGrpSpPr>
            <a:grpSpLocks/>
          </p:cNvGrpSpPr>
          <p:nvPr/>
        </p:nvGrpSpPr>
        <p:grpSpPr bwMode="auto">
          <a:xfrm>
            <a:off x="381000" y="4800600"/>
            <a:ext cx="3300413" cy="1555750"/>
            <a:chOff x="240" y="3024"/>
            <a:chExt cx="2079" cy="980"/>
          </a:xfrm>
        </p:grpSpPr>
        <p:sp>
          <p:nvSpPr>
            <p:cNvPr id="198660" name="Text Box 4"/>
            <p:cNvSpPr txBox="1">
              <a:spLocks noChangeArrowheads="1"/>
            </p:cNvSpPr>
            <p:nvPr/>
          </p:nvSpPr>
          <p:spPr bwMode="auto">
            <a:xfrm>
              <a:off x="384" y="3362"/>
              <a:ext cx="1935" cy="642"/>
            </a:xfrm>
            <a:prstGeom prst="rect">
              <a:avLst/>
            </a:prstGeom>
            <a:solidFill>
              <a:srgbClr val="DDDDDD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000" b="1">
                  <a:solidFill>
                    <a:srgbClr val="500093"/>
                  </a:solidFill>
                  <a:cs typeface="+mn-cs"/>
                </a:rPr>
                <a:t>Insulation vacuum for the cryogenic distribution line</a:t>
              </a:r>
            </a:p>
          </p:txBody>
        </p:sp>
        <p:sp>
          <p:nvSpPr>
            <p:cNvPr id="198661" name="Line 5"/>
            <p:cNvSpPr>
              <a:spLocks noChangeShapeType="1"/>
            </p:cNvSpPr>
            <p:nvPr/>
          </p:nvSpPr>
          <p:spPr bwMode="auto">
            <a:xfrm flipH="1" flipV="1">
              <a:off x="240" y="3024"/>
              <a:ext cx="411" cy="369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FFFF"/>
                </a:solidFill>
                <a:cs typeface="+mn-cs"/>
              </a:endParaRPr>
            </a:p>
          </p:txBody>
        </p:sp>
      </p:grpSp>
      <p:sp>
        <p:nvSpPr>
          <p:cNvPr id="198662" name="Text Box 6"/>
          <p:cNvSpPr txBox="1">
            <a:spLocks noChangeArrowheads="1"/>
          </p:cNvSpPr>
          <p:nvPr/>
        </p:nvSpPr>
        <p:spPr bwMode="auto">
          <a:xfrm>
            <a:off x="6477000" y="152400"/>
            <a:ext cx="2514600" cy="1173163"/>
          </a:xfrm>
          <a:prstGeom prst="rect">
            <a:avLst/>
          </a:prstGeom>
          <a:solidFill>
            <a:srgbClr val="EAEAEA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800" b="1">
                <a:solidFill>
                  <a:srgbClr val="FF0000"/>
                </a:solidFill>
                <a:cs typeface="+mn-cs"/>
              </a:rPr>
              <a:t>Regular arc:</a:t>
            </a:r>
          </a:p>
          <a:p>
            <a:pPr eaLnBrk="0" hangingPunct="0">
              <a:spcBef>
                <a:spcPct val="50000"/>
              </a:spcBef>
            </a:pPr>
            <a:r>
              <a:rPr lang="en-GB" sz="2800" b="1">
                <a:solidFill>
                  <a:srgbClr val="FF0000"/>
                </a:solidFill>
                <a:cs typeface="+mn-cs"/>
              </a:rPr>
              <a:t>Vacuum</a:t>
            </a:r>
          </a:p>
        </p:txBody>
      </p:sp>
      <p:grpSp>
        <p:nvGrpSpPr>
          <p:cNvPr id="198663" name="Group 7"/>
          <p:cNvGrpSpPr>
            <a:grpSpLocks/>
          </p:cNvGrpSpPr>
          <p:nvPr/>
        </p:nvGrpSpPr>
        <p:grpSpPr bwMode="auto">
          <a:xfrm>
            <a:off x="4495800" y="3581400"/>
            <a:ext cx="3505200" cy="2165350"/>
            <a:chOff x="2832" y="2256"/>
            <a:chExt cx="2208" cy="1364"/>
          </a:xfrm>
        </p:grpSpPr>
        <p:sp>
          <p:nvSpPr>
            <p:cNvPr id="198664" name="Text Box 8"/>
            <p:cNvSpPr txBox="1">
              <a:spLocks noChangeArrowheads="1"/>
            </p:cNvSpPr>
            <p:nvPr/>
          </p:nvSpPr>
          <p:spPr bwMode="auto">
            <a:xfrm>
              <a:off x="2832" y="3170"/>
              <a:ext cx="2208" cy="450"/>
            </a:xfrm>
            <a:prstGeom prst="rect">
              <a:avLst/>
            </a:prstGeom>
            <a:solidFill>
              <a:srgbClr val="DDDDDD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000" b="1">
                  <a:solidFill>
                    <a:srgbClr val="500093"/>
                  </a:solidFill>
                  <a:cs typeface="+mn-cs"/>
                </a:rPr>
                <a:t>Insulation vacuum for the magnet cryostats</a:t>
              </a:r>
            </a:p>
          </p:txBody>
        </p:sp>
        <p:sp>
          <p:nvSpPr>
            <p:cNvPr id="198665" name="Line 9"/>
            <p:cNvSpPr>
              <a:spLocks noChangeShapeType="1"/>
            </p:cNvSpPr>
            <p:nvPr/>
          </p:nvSpPr>
          <p:spPr bwMode="auto">
            <a:xfrm flipV="1">
              <a:off x="3099" y="2256"/>
              <a:ext cx="0" cy="94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FFFF"/>
                </a:solidFill>
                <a:cs typeface="+mn-cs"/>
              </a:endParaRPr>
            </a:p>
          </p:txBody>
        </p:sp>
      </p:grpSp>
      <p:grpSp>
        <p:nvGrpSpPr>
          <p:cNvPr id="198666" name="Group 10"/>
          <p:cNvGrpSpPr>
            <a:grpSpLocks/>
          </p:cNvGrpSpPr>
          <p:nvPr/>
        </p:nvGrpSpPr>
        <p:grpSpPr bwMode="auto">
          <a:xfrm>
            <a:off x="1066800" y="609600"/>
            <a:ext cx="3071813" cy="2971800"/>
            <a:chOff x="672" y="384"/>
            <a:chExt cx="1935" cy="1872"/>
          </a:xfrm>
        </p:grpSpPr>
        <p:sp>
          <p:nvSpPr>
            <p:cNvPr id="198667" name="Text Box 11"/>
            <p:cNvSpPr txBox="1">
              <a:spLocks noChangeArrowheads="1"/>
            </p:cNvSpPr>
            <p:nvPr/>
          </p:nvSpPr>
          <p:spPr bwMode="auto">
            <a:xfrm>
              <a:off x="672" y="384"/>
              <a:ext cx="1935" cy="546"/>
            </a:xfrm>
            <a:prstGeom prst="rect">
              <a:avLst/>
            </a:prstGeom>
            <a:solidFill>
              <a:srgbClr val="DDDDDD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000" b="1">
                  <a:solidFill>
                    <a:srgbClr val="500093"/>
                  </a:solidFill>
                  <a:cs typeface="+mn-cs"/>
                </a:rPr>
                <a:t>Beam vacuum for 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GB" sz="2000" b="1">
                  <a:solidFill>
                    <a:srgbClr val="500093"/>
                  </a:solidFill>
                  <a:cs typeface="+mn-cs"/>
                </a:rPr>
                <a:t>Beam 1 + Beam 2 </a:t>
              </a:r>
            </a:p>
          </p:txBody>
        </p:sp>
        <p:sp>
          <p:nvSpPr>
            <p:cNvPr id="198668" name="Line 12"/>
            <p:cNvSpPr>
              <a:spLocks noChangeShapeType="1"/>
            </p:cNvSpPr>
            <p:nvPr/>
          </p:nvSpPr>
          <p:spPr bwMode="auto">
            <a:xfrm>
              <a:off x="1296" y="912"/>
              <a:ext cx="0" cy="1344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FFFF"/>
                </a:solidFill>
                <a:cs typeface="+mn-cs"/>
              </a:endParaRPr>
            </a:p>
          </p:txBody>
        </p:sp>
        <p:sp>
          <p:nvSpPr>
            <p:cNvPr id="198669" name="Line 13"/>
            <p:cNvSpPr>
              <a:spLocks noChangeShapeType="1"/>
            </p:cNvSpPr>
            <p:nvPr/>
          </p:nvSpPr>
          <p:spPr bwMode="auto">
            <a:xfrm flipH="1">
              <a:off x="1488" y="912"/>
              <a:ext cx="0" cy="1344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FFFF"/>
                </a:solidFill>
                <a:cs typeface="+mn-cs"/>
              </a:endParaRPr>
            </a:p>
          </p:txBody>
        </p:sp>
      </p:grpSp>
      <p:sp>
        <p:nvSpPr>
          <p:cNvPr id="198670" name="Text Box 14"/>
          <p:cNvSpPr txBox="1">
            <a:spLocks noChangeArrowheads="1"/>
          </p:cNvSpPr>
          <p:nvPr/>
        </p:nvSpPr>
        <p:spPr bwMode="auto">
          <a:xfrm>
            <a:off x="258763" y="6423025"/>
            <a:ext cx="1177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2A004E"/>
                </a:solidFill>
                <a:cs typeface="+mn-cs"/>
              </a:rPr>
              <a:t>R. Schmidt</a:t>
            </a:r>
          </a:p>
        </p:txBody>
      </p:sp>
    </p:spTree>
    <p:extLst>
      <p:ext uri="{BB962C8B-B14F-4D97-AF65-F5344CB8AC3E}">
        <p14:creationId xmlns:p14="http://schemas.microsoft.com/office/powerpoint/2010/main" val="2163108113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R. Assmann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FCEA9-6A8E-7B42-A655-C63D1C653AF5}" type="slidenum">
              <a:rPr lang="en-US">
                <a:solidFill>
                  <a:srgbClr val="FFFFFF"/>
                </a:solidFill>
              </a:rPr>
              <a:pPr/>
              <a:t>59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212996" name="Picture 4" descr="ALSTOMMvc-001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3" y="295275"/>
            <a:ext cx="6384925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503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Introduction</a:t>
            </a:r>
            <a:r>
              <a:rPr lang="en-US" dirty="0" smtClean="0"/>
              <a:t> – Scope of Lecture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hadron accelerators around the world: </a:t>
            </a:r>
          </a:p>
          <a:p>
            <a:pPr lvl="1"/>
            <a:r>
              <a:rPr lang="en-US" dirty="0" smtClean="0"/>
              <a:t>Hadron synchrotron colliders (</a:t>
            </a:r>
            <a:r>
              <a:rPr lang="en-US" dirty="0" err="1" smtClean="0"/>
              <a:t>Tevatron</a:t>
            </a:r>
            <a:r>
              <a:rPr lang="en-US" dirty="0" smtClean="0"/>
              <a:t>, RHIC, LHC)</a:t>
            </a:r>
          </a:p>
          <a:p>
            <a:pPr lvl="1"/>
            <a:r>
              <a:rPr lang="en-US" dirty="0" smtClean="0"/>
              <a:t>Hadron synchrotrons without collisions (SIS, …)</a:t>
            </a:r>
          </a:p>
          <a:p>
            <a:pPr lvl="1"/>
            <a:r>
              <a:rPr lang="en-US" dirty="0" smtClean="0"/>
              <a:t>Hadron </a:t>
            </a:r>
            <a:r>
              <a:rPr lang="en-US" dirty="0" err="1" smtClean="0"/>
              <a:t>linacs</a:t>
            </a:r>
            <a:r>
              <a:rPr lang="en-US" dirty="0" smtClean="0"/>
              <a:t> (SNS, UNILAC, medical applications, …)</a:t>
            </a:r>
          </a:p>
          <a:p>
            <a:pPr lvl="1"/>
            <a:r>
              <a:rPr lang="en-US" dirty="0" smtClean="0"/>
              <a:t>Hadron cyclotrons (PSI, medical applications, …)</a:t>
            </a:r>
          </a:p>
          <a:p>
            <a:r>
              <a:rPr lang="en-US" dirty="0" smtClean="0"/>
              <a:t>Very broad field. Here focus on hadron colliders.</a:t>
            </a:r>
          </a:p>
          <a:p>
            <a:r>
              <a:rPr lang="en-US" dirty="0" smtClean="0"/>
              <a:t>As we are at CERN: Particular focus on LHC, including latest news from the control room.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D1724-3937-5C41-B507-603CFB82874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676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Quench Limit of LHC Super-Conducting Magnets</a:t>
            </a:r>
          </a:p>
        </p:txBody>
      </p:sp>
      <p:sp>
        <p:nvSpPr>
          <p:cNvPr id="2969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>
                <a:solidFill>
                  <a:srgbClr val="000000"/>
                </a:solidFill>
              </a:rPr>
              <a:t>R. Assmann, 12JUN09</a:t>
            </a:r>
          </a:p>
        </p:txBody>
      </p:sp>
      <p:pic>
        <p:nvPicPr>
          <p:cNvPr id="29700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6"/>
          <a:stretch>
            <a:fillRect/>
          </a:stretch>
        </p:blipFill>
        <p:spPr bwMode="auto">
          <a:xfrm>
            <a:off x="0" y="1077913"/>
            <a:ext cx="9144000" cy="578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54250"/>
            <a:ext cx="3946525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TextBox 6"/>
          <p:cNvSpPr txBox="1">
            <a:spLocks noChangeArrowheads="1"/>
          </p:cNvSpPr>
          <p:nvPr/>
        </p:nvSpPr>
        <p:spPr bwMode="auto">
          <a:xfrm>
            <a:off x="1235075" y="1316038"/>
            <a:ext cx="1211263" cy="8318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400" b="0">
                <a:solidFill>
                  <a:srgbClr val="000000"/>
                </a:solidFill>
              </a:rPr>
              <a:t>Beam</a:t>
            </a:r>
          </a:p>
          <a:p>
            <a:pPr algn="ctr" eaLnBrk="1" hangingPunct="1"/>
            <a:r>
              <a:rPr lang="en-US" sz="2400">
                <a:solidFill>
                  <a:srgbClr val="FF0000"/>
                </a:solidFill>
              </a:rPr>
              <a:t>362 MJ</a:t>
            </a:r>
          </a:p>
        </p:txBody>
      </p:sp>
      <p:sp>
        <p:nvSpPr>
          <p:cNvPr id="29703" name="TextBox 7"/>
          <p:cNvSpPr txBox="1">
            <a:spLocks noChangeArrowheads="1"/>
          </p:cNvSpPr>
          <p:nvPr/>
        </p:nvSpPr>
        <p:spPr bwMode="auto">
          <a:xfrm>
            <a:off x="146362" y="5537745"/>
            <a:ext cx="2317662" cy="120032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400" b="0" dirty="0">
                <a:solidFill>
                  <a:srgbClr val="000000"/>
                </a:solidFill>
              </a:rPr>
              <a:t>SC Coil:</a:t>
            </a:r>
          </a:p>
          <a:p>
            <a:pPr algn="ctr" eaLnBrk="1" hangingPunct="1"/>
            <a:r>
              <a:rPr lang="en-US" sz="2400" b="0" dirty="0">
                <a:solidFill>
                  <a:srgbClr val="000000"/>
                </a:solidFill>
              </a:rPr>
              <a:t>quench limit</a:t>
            </a:r>
          </a:p>
          <a:p>
            <a:pPr algn="ctr" eaLnBrk="1" hangingPunct="1"/>
            <a:r>
              <a:rPr lang="en-US" sz="2400" dirty="0" smtClean="0">
                <a:solidFill>
                  <a:srgbClr val="FF0000"/>
                </a:solidFill>
              </a:rPr>
              <a:t>12 - 41 </a:t>
            </a:r>
            <a:r>
              <a:rPr lang="en-US" sz="2400" dirty="0" err="1">
                <a:solidFill>
                  <a:srgbClr val="FF0000"/>
                </a:solidFill>
              </a:rPr>
              <a:t>mJ</a:t>
            </a:r>
            <a:r>
              <a:rPr lang="en-US" sz="2400" dirty="0">
                <a:solidFill>
                  <a:srgbClr val="FF0000"/>
                </a:solidFill>
              </a:rPr>
              <a:t>/cm</a:t>
            </a:r>
            <a:r>
              <a:rPr lang="en-US" sz="2400" baseline="30000" dirty="0">
                <a:solidFill>
                  <a:srgbClr val="FF0000"/>
                </a:solidFill>
              </a:rPr>
              <a:t>3</a:t>
            </a:r>
          </a:p>
        </p:txBody>
      </p:sp>
      <p:cxnSp>
        <p:nvCxnSpPr>
          <p:cNvPr id="10" name="Straight Arrow Connector 9"/>
          <p:cNvCxnSpPr>
            <a:stCxn id="29702" idx="2"/>
          </p:cNvCxnSpPr>
          <p:nvPr/>
        </p:nvCxnSpPr>
        <p:spPr bwMode="auto">
          <a:xfrm rot="16200000" flipH="1">
            <a:off x="1004888" y="2984500"/>
            <a:ext cx="2465387" cy="792163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7440000">
              <a:srgbClr val="FFFFFF">
                <a:alpha val="43000"/>
              </a:srgbClr>
            </a:outerShdw>
          </a:effectLst>
        </p:spPr>
      </p:cxnSp>
      <p:cxnSp>
        <p:nvCxnSpPr>
          <p:cNvPr id="12" name="Straight Arrow Connector 11"/>
          <p:cNvCxnSpPr>
            <a:stCxn id="29703" idx="0"/>
          </p:cNvCxnSpPr>
          <p:nvPr/>
        </p:nvCxnSpPr>
        <p:spPr bwMode="auto">
          <a:xfrm flipV="1">
            <a:off x="1305193" y="4813845"/>
            <a:ext cx="1189037" cy="72390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9900000" algn="br">
              <a:srgbClr val="FFFFFF">
                <a:alpha val="43000"/>
              </a:srgbClr>
            </a:outerShdw>
          </a:effectLst>
        </p:spPr>
      </p:cxnSp>
      <p:cxnSp>
        <p:nvCxnSpPr>
          <p:cNvPr id="29706" name="Straight Arrow Connector 14"/>
          <p:cNvCxnSpPr>
            <a:cxnSpLocks noChangeShapeType="1"/>
          </p:cNvCxnSpPr>
          <p:nvPr/>
        </p:nvCxnSpPr>
        <p:spPr bwMode="auto">
          <a:xfrm>
            <a:off x="2400300" y="4975225"/>
            <a:ext cx="373063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2214563" y="4951413"/>
            <a:ext cx="752475" cy="307975"/>
          </a:xfrm>
          <a:prstGeom prst="rect">
            <a:avLst/>
          </a:prstGeom>
          <a:noFill/>
          <a:effectLst>
            <a:outerShdw blurRad="50800" dist="38100" dir="1800000">
              <a:srgbClr val="FFFFFF">
                <a:alpha val="43000"/>
              </a:srgb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bg1"/>
                </a:solidFill>
              </a:rPr>
              <a:t>56 mm</a:t>
            </a:r>
          </a:p>
        </p:txBody>
      </p:sp>
    </p:spTree>
    <p:extLst>
      <p:ext uri="{BB962C8B-B14F-4D97-AF65-F5344CB8AC3E}">
        <p14:creationId xmlns:p14="http://schemas.microsoft.com/office/powerpoint/2010/main" val="1940902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E53FAD76-B045-E148-823D-179FC6D1F132}" type="slidenum">
              <a:rPr lang="en-US" sz="1400">
                <a:solidFill>
                  <a:prstClr val="blac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pPr algn="r" eaLnBrk="1" hangingPunct="1"/>
              <a:t>61</a:t>
            </a:fld>
            <a:endParaRPr lang="en-US" sz="140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200"/>
            <a:ext cx="8229600" cy="8382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latin typeface="Arial" charset="0"/>
                <a:ea typeface="ＭＳ Ｐゴシック" charset="0"/>
                <a:cs typeface="Arial" charset="0"/>
              </a:rPr>
              <a:t>If Resistance Develops…</a:t>
            </a:r>
            <a:endParaRPr lang="en-US" sz="3600" b="1" dirty="0">
              <a:latin typeface="Arial" charset="0"/>
              <a:ea typeface="ＭＳ Ｐゴシック" charset="0"/>
              <a:cs typeface="Arial" charset="0"/>
            </a:endParaRPr>
          </a:p>
        </p:txBody>
      </p:sp>
      <p:graphicFrame>
        <p:nvGraphicFramePr>
          <p:cNvPr id="57346" name="Object 4"/>
          <p:cNvGraphicFramePr>
            <a:graphicFrameLocks noChangeAspect="1"/>
          </p:cNvGraphicFramePr>
          <p:nvPr/>
        </p:nvGraphicFramePr>
        <p:xfrm>
          <a:off x="669925" y="990600"/>
          <a:ext cx="7788275" cy="552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039" name="Visio" r:id="rId4" imgW="6464342" imgH="4599364" progId="Visio.Drawing.11">
                  <p:embed/>
                </p:oleObj>
              </mc:Choice>
              <mc:Fallback>
                <p:oleObj name="Visio" r:id="rId4" imgW="6464342" imgH="459936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925" y="990600"/>
                        <a:ext cx="7788275" cy="5522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7349" name="Picture 9" descr="CERN-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898989"/>
                </a:solidFill>
              </a:rPr>
              <a:t>24.9.09</a:t>
            </a:r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5373E50-590C-F34F-AB8C-B225C8569C09}" type="slidenum">
              <a:rPr lang="en-GB" sz="1200">
                <a:solidFill>
                  <a:srgbClr val="898989"/>
                </a:solidFill>
              </a:rPr>
              <a:pPr eaLnBrk="1" hangingPunct="1"/>
              <a:t>61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898989"/>
                </a:solidFill>
              </a:rPr>
              <a:t>ATLAS Meeting, Uni Bonn</a:t>
            </a:r>
          </a:p>
        </p:txBody>
      </p:sp>
    </p:spTree>
    <p:extLst>
      <p:ext uri="{BB962C8B-B14F-4D97-AF65-F5344CB8AC3E}">
        <p14:creationId xmlns:p14="http://schemas.microsoft.com/office/powerpoint/2010/main" val="875897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 idx="4294967295"/>
          </p:nvPr>
        </p:nvSpPr>
        <p:spPr>
          <a:xfrm>
            <a:off x="1371600" y="0"/>
            <a:ext cx="7391400" cy="838200"/>
          </a:xfrm>
        </p:spPr>
        <p:txBody>
          <a:bodyPr/>
          <a:lstStyle/>
          <a:p>
            <a:pPr eaLnBrk="1" hangingPunct="1"/>
            <a:r>
              <a:rPr lang="en-US" sz="32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Electrical arc between C24 and Q24</a:t>
            </a:r>
            <a:endParaRPr lang="en-US" sz="4000" b="1" dirty="0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pic>
        <p:nvPicPr>
          <p:cNvPr id="59395" name="Picture 4" descr="QBQ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575050"/>
            <a:ext cx="4038600" cy="328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" r="1852"/>
          <a:stretch>
            <a:fillRect/>
          </a:stretch>
        </p:blipFill>
        <p:spPr bwMode="auto">
          <a:xfrm>
            <a:off x="0" y="914400"/>
            <a:ext cx="5105400" cy="397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2987675" y="3573463"/>
            <a:ext cx="1047750" cy="36671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prstClr val="black"/>
                </a:solidFill>
              </a:rPr>
              <a:t>M3 line  </a:t>
            </a:r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7543800" y="6324600"/>
            <a:ext cx="996950" cy="36671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prstClr val="black"/>
                </a:solidFill>
              </a:rPr>
              <a:t>V lines  </a:t>
            </a:r>
          </a:p>
        </p:txBody>
      </p:sp>
      <p:sp>
        <p:nvSpPr>
          <p:cNvPr id="59399" name="TextBox 6"/>
          <p:cNvSpPr txBox="1">
            <a:spLocks noChangeArrowheads="1"/>
          </p:cNvSpPr>
          <p:nvPr/>
        </p:nvSpPr>
        <p:spPr bwMode="auto">
          <a:xfrm>
            <a:off x="5257800" y="914400"/>
            <a:ext cx="38100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en-US" sz="1800">
                <a:solidFill>
                  <a:prstClr val="black"/>
                </a:solidFill>
              </a:rPr>
              <a:t>Resistance </a:t>
            </a:r>
            <a:r>
              <a:rPr lang="en-US" sz="1800">
                <a:solidFill>
                  <a:prstClr val="black"/>
                </a:solidFill>
                <a:sym typeface="Wingdings" charset="0"/>
              </a:rPr>
              <a:t> c</a:t>
            </a:r>
            <a:r>
              <a:rPr lang="en-US" sz="1800">
                <a:solidFill>
                  <a:prstClr val="black"/>
                </a:solidFill>
              </a:rPr>
              <a:t>urrent cannot flow as foreseen </a:t>
            </a:r>
            <a:r>
              <a:rPr lang="en-US" sz="1800">
                <a:solidFill>
                  <a:prstClr val="black"/>
                </a:solidFill>
                <a:sym typeface="Wingdings" charset="0"/>
              </a:rPr>
              <a:t> electrical arc!</a:t>
            </a:r>
            <a:endParaRPr lang="en-US" sz="1800">
              <a:solidFill>
                <a:prstClr val="black"/>
              </a:solidFill>
            </a:endParaRPr>
          </a:p>
          <a:p>
            <a:pPr eaLnBrk="1" hangingPunct="1">
              <a:spcAft>
                <a:spcPts val="1200"/>
              </a:spcAft>
            </a:pPr>
            <a:r>
              <a:rPr lang="en-US" sz="1800">
                <a:solidFill>
                  <a:prstClr val="black"/>
                </a:solidFill>
              </a:rPr>
              <a:t>Local material is destroyed by electrical arc.</a:t>
            </a:r>
          </a:p>
          <a:p>
            <a:pPr eaLnBrk="1" hangingPunct="1">
              <a:spcAft>
                <a:spcPts val="1200"/>
              </a:spcAft>
            </a:pPr>
            <a:r>
              <a:rPr lang="en-US" sz="1800">
                <a:solidFill>
                  <a:prstClr val="black"/>
                </a:solidFill>
              </a:rPr>
              <a:t>Liquid Helium escapes and inflates.</a:t>
            </a:r>
          </a:p>
        </p:txBody>
      </p:sp>
      <p:sp>
        <p:nvSpPr>
          <p:cNvPr id="59400" name="TextBox 6"/>
          <p:cNvSpPr txBox="1">
            <a:spLocks noChangeArrowheads="1"/>
          </p:cNvSpPr>
          <p:nvPr/>
        </p:nvSpPr>
        <p:spPr bwMode="auto">
          <a:xfrm>
            <a:off x="152400" y="5122863"/>
            <a:ext cx="4648200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en-US" sz="1800">
                <a:solidFill>
                  <a:prstClr val="black"/>
                </a:solidFill>
              </a:rPr>
              <a:t>What is not taken out by safety valves runs as pressure wave along the accelerator!</a:t>
            </a:r>
          </a:p>
          <a:p>
            <a:pPr eaLnBrk="1" hangingPunct="1">
              <a:spcAft>
                <a:spcPts val="1200"/>
              </a:spcAft>
            </a:pPr>
            <a:r>
              <a:rPr lang="en-US" sz="1800">
                <a:solidFill>
                  <a:prstClr val="black"/>
                </a:solidFill>
              </a:rPr>
              <a:t>Pressure waves hit the vacuum barriers that are located every two cells.</a:t>
            </a:r>
          </a:p>
        </p:txBody>
      </p:sp>
      <p:sp>
        <p:nvSpPr>
          <p:cNvPr id="9" name="Down Arrow 8"/>
          <p:cNvSpPr/>
          <p:nvPr/>
        </p:nvSpPr>
        <p:spPr>
          <a:xfrm rot="1588178">
            <a:off x="5008563" y="2611438"/>
            <a:ext cx="381000" cy="26701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9402" name="Picture 9" descr="CERN-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ate Placeholder 10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898989"/>
                </a:solidFill>
              </a:rPr>
              <a:t>24.9.09</a:t>
            </a:r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F51D5CB-EDD3-8D4D-8F6A-8DDDD2C4C721}" type="slidenum">
              <a:rPr lang="en-GB" sz="1200">
                <a:solidFill>
                  <a:srgbClr val="898989"/>
                </a:solidFill>
              </a:rPr>
              <a:pPr eaLnBrk="1" hangingPunct="1"/>
              <a:t>62</a:t>
            </a:fld>
            <a:endParaRPr lang="en-GB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1435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CBFA438A-8058-F44B-B85A-D9429EE0B231}" type="slidenum">
              <a:rPr lang="en-US" sz="1400">
                <a:solidFill>
                  <a:prstClr val="blac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pPr algn="r" eaLnBrk="1" hangingPunct="1"/>
              <a:t>63</a:t>
            </a:fld>
            <a:endParaRPr lang="en-US" sz="140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195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713" y="685800"/>
            <a:ext cx="4103687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685800"/>
            <a:ext cx="41687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TextBox 6"/>
          <p:cNvSpPr txBox="1">
            <a:spLocks noChangeArrowheads="1"/>
          </p:cNvSpPr>
          <p:nvPr/>
        </p:nvSpPr>
        <p:spPr bwMode="auto">
          <a:xfrm>
            <a:off x="228600" y="6324600"/>
            <a:ext cx="6356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prstClr val="black"/>
                </a:solidFill>
              </a:rPr>
              <a:t>Magnet supports cannot handle pressure wave and buckle…</a:t>
            </a:r>
          </a:p>
        </p:txBody>
      </p:sp>
      <p:sp>
        <p:nvSpPr>
          <p:cNvPr id="61446" name="TextBox 6"/>
          <p:cNvSpPr txBox="1">
            <a:spLocks noChangeArrowheads="1"/>
          </p:cNvSpPr>
          <p:nvPr/>
        </p:nvSpPr>
        <p:spPr bwMode="auto">
          <a:xfrm>
            <a:off x="2992438" y="0"/>
            <a:ext cx="31035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1" dirty="0">
                <a:solidFill>
                  <a:srgbClr val="000000"/>
                </a:solidFill>
              </a:rPr>
              <a:t>Consequences</a:t>
            </a:r>
          </a:p>
        </p:txBody>
      </p:sp>
      <p:pic>
        <p:nvPicPr>
          <p:cNvPr id="61447" name="Picture 9" descr="CERN-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898989"/>
                </a:solidFill>
              </a:rPr>
              <a:t>24.9.09</a:t>
            </a:r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9010F30-A86A-2341-BCB9-1A410014110E}" type="slidenum">
              <a:rPr lang="en-GB" sz="1200">
                <a:solidFill>
                  <a:srgbClr val="898989"/>
                </a:solidFill>
              </a:rPr>
              <a:pPr eaLnBrk="1" hangingPunct="1"/>
              <a:t>63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871604">
            <a:off x="6644294" y="377541"/>
            <a:ext cx="1780856" cy="58477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All fixed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308090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037"/>
          <p:cNvSpPr>
            <a:spLocks noChangeArrowheads="1"/>
          </p:cNvSpPr>
          <p:nvPr/>
        </p:nvSpPr>
        <p:spPr bwMode="auto">
          <a:xfrm>
            <a:off x="6489700" y="5029200"/>
            <a:ext cx="2501900" cy="609600"/>
          </a:xfrm>
          <a:prstGeom prst="rect">
            <a:avLst/>
          </a:prstGeom>
          <a:solidFill>
            <a:srgbClr val="0000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8370" name="Picture 1027" descr="leduff_widero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14400"/>
            <a:ext cx="6096000" cy="15017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Text Box 1028"/>
          <p:cNvSpPr txBox="1">
            <a:spLocks noChangeArrowheads="1"/>
          </p:cNvSpPr>
          <p:nvPr/>
        </p:nvSpPr>
        <p:spPr bwMode="auto">
          <a:xfrm>
            <a:off x="5467350" y="2438400"/>
            <a:ext cx="2228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000000"/>
                </a:solidFill>
              </a:rPr>
              <a:t>Wideroe accelerator</a:t>
            </a:r>
          </a:p>
        </p:txBody>
      </p:sp>
      <p:sp>
        <p:nvSpPr>
          <p:cNvPr id="58372" name="Text Box 1029"/>
          <p:cNvSpPr txBox="1">
            <a:spLocks noChangeArrowheads="1"/>
          </p:cNvSpPr>
          <p:nvPr/>
        </p:nvSpPr>
        <p:spPr bwMode="auto">
          <a:xfrm>
            <a:off x="457200" y="2895600"/>
            <a:ext cx="1712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Cylindrical cavity</a:t>
            </a:r>
          </a:p>
        </p:txBody>
      </p:sp>
      <p:pic>
        <p:nvPicPr>
          <p:cNvPr id="58373" name="Picture 1030" descr="kjkim-cyl-cavit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971800"/>
            <a:ext cx="4587875" cy="16875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4" name="Text Box 1031"/>
          <p:cNvSpPr txBox="1">
            <a:spLocks noChangeArrowheads="1"/>
          </p:cNvSpPr>
          <p:nvPr/>
        </p:nvSpPr>
        <p:spPr bwMode="auto">
          <a:xfrm>
            <a:off x="525463" y="5029200"/>
            <a:ext cx="571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1238" algn="l"/>
              </a:tabLs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2281238" algn="l"/>
              </a:tabLs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2281238" algn="l"/>
              </a:tabLs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2281238" algn="l"/>
              </a:tabLs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2281238" algn="l"/>
              </a:tabLs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1238" algn="l"/>
              </a:tabLs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1238" algn="l"/>
              </a:tabLs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1238" algn="l"/>
              </a:tabLs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1238" algn="l"/>
              </a:tabLs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00"/>
                </a:solidFill>
              </a:rPr>
              <a:t>E.g. d = </a:t>
            </a:r>
            <a:r>
              <a:rPr lang="en-US" sz="2000">
                <a:solidFill>
                  <a:srgbClr val="000000"/>
                </a:solidFill>
                <a:latin typeface="Symbol" charset="0"/>
              </a:rPr>
              <a:t>l</a:t>
            </a:r>
            <a:r>
              <a:rPr lang="en-US" sz="2000" baseline="-25000">
                <a:solidFill>
                  <a:srgbClr val="000000"/>
                </a:solidFill>
              </a:rPr>
              <a:t>RF</a:t>
            </a:r>
            <a:r>
              <a:rPr lang="en-US" sz="2000">
                <a:solidFill>
                  <a:srgbClr val="000000"/>
                </a:solidFill>
              </a:rPr>
              <a:t>/2:	</a:t>
            </a:r>
            <a:r>
              <a:rPr lang="en-US" sz="2000">
                <a:solidFill>
                  <a:srgbClr val="000000"/>
                </a:solidFill>
                <a:latin typeface="Symbol" charset="0"/>
              </a:rPr>
              <a:t>l</a:t>
            </a:r>
            <a:r>
              <a:rPr lang="en-US" sz="2000" baseline="-25000">
                <a:solidFill>
                  <a:srgbClr val="000000"/>
                </a:solidFill>
              </a:rPr>
              <a:t>RF</a:t>
            </a:r>
            <a:r>
              <a:rPr lang="en-US" sz="2000">
                <a:solidFill>
                  <a:srgbClr val="000000"/>
                </a:solidFill>
              </a:rPr>
              <a:t> is the RF wavelength </a:t>
            </a:r>
            <a:r>
              <a:rPr lang="en-US" sz="2000">
                <a:solidFill>
                  <a:srgbClr val="000000"/>
                </a:solidFill>
                <a:sym typeface="Wingdings" charset="0"/>
              </a:rPr>
              <a:t></a:t>
            </a:r>
            <a:endParaRPr lang="en-US" sz="2000">
              <a:solidFill>
                <a:srgbClr val="000000"/>
              </a:solidFill>
            </a:endParaRPr>
          </a:p>
        </p:txBody>
      </p:sp>
      <p:graphicFrame>
        <p:nvGraphicFramePr>
          <p:cNvPr id="58375" name="Object 2"/>
          <p:cNvGraphicFramePr>
            <a:graphicFrameLocks noChangeAspect="1"/>
          </p:cNvGraphicFramePr>
          <p:nvPr/>
        </p:nvGraphicFramePr>
        <p:xfrm>
          <a:off x="6629400" y="5038725"/>
          <a:ext cx="222567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422" name="Equation" r:id="rId5" imgW="1511300" imgH="355600" progId="Equation.DSMT4">
                  <p:embed/>
                </p:oleObj>
              </mc:Choice>
              <mc:Fallback>
                <p:oleObj name="Equation" r:id="rId5" imgW="1511300" imgH="355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5038725"/>
                        <a:ext cx="2225675" cy="52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25" name="Text Box 1033"/>
          <p:cNvSpPr txBox="1">
            <a:spLocks noChangeArrowheads="1"/>
          </p:cNvSpPr>
          <p:nvPr/>
        </p:nvSpPr>
        <p:spPr bwMode="auto">
          <a:xfrm>
            <a:off x="519113" y="5867400"/>
            <a:ext cx="21260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400" dirty="0" err="1" smtClean="0">
                <a:solidFill>
                  <a:srgbClr val="000000"/>
                </a:solidFill>
              </a:rPr>
              <a:t>f</a:t>
            </a:r>
            <a:r>
              <a:rPr lang="en-US" sz="2400" baseline="-25000" dirty="0" err="1" smtClean="0">
                <a:solidFill>
                  <a:srgbClr val="000000"/>
                </a:solidFill>
              </a:rPr>
              <a:t>RF</a:t>
            </a:r>
            <a:r>
              <a:rPr lang="en-US" sz="2400" dirty="0" smtClean="0">
                <a:solidFill>
                  <a:srgbClr val="000000"/>
                </a:solidFill>
              </a:rPr>
              <a:t> = 400 MHz</a:t>
            </a:r>
            <a:endParaRPr lang="en-US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58379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Beam Acceleration: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RF System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338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62000" y="914400"/>
            <a:ext cx="7467600" cy="1981200"/>
            <a:chOff x="240" y="240"/>
            <a:chExt cx="4704" cy="1248"/>
          </a:xfrm>
          <a:solidFill>
            <a:srgbClr val="FFFFFF"/>
          </a:solidFill>
        </p:grpSpPr>
        <p:sp>
          <p:nvSpPr>
            <p:cNvPr id="62467" name="Rectangle 3"/>
            <p:cNvSpPr>
              <a:spLocks noChangeArrowheads="1"/>
            </p:cNvSpPr>
            <p:nvPr/>
          </p:nvSpPr>
          <p:spPr bwMode="auto">
            <a:xfrm>
              <a:off x="240" y="240"/>
              <a:ext cx="4704" cy="124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pic>
          <p:nvPicPr>
            <p:cNvPr id="62466" name="Picture 2" descr="kjkim-multicell-cavity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4" y="336"/>
              <a:ext cx="4397" cy="1044"/>
            </a:xfrm>
            <a:prstGeom prst="rect">
              <a:avLst/>
            </a:prstGeom>
            <a:grpFill/>
          </p:spPr>
        </p:pic>
      </p:grpSp>
      <p:sp>
        <p:nvSpPr>
          <p:cNvPr id="60418" name="Line 6"/>
          <p:cNvSpPr>
            <a:spLocks noChangeShapeType="1"/>
          </p:cNvSpPr>
          <p:nvPr/>
        </p:nvSpPr>
        <p:spPr bwMode="auto">
          <a:xfrm flipH="1" flipV="1">
            <a:off x="4572000" y="1371600"/>
            <a:ext cx="2865438" cy="1908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19" name="Line 7"/>
          <p:cNvSpPr>
            <a:spLocks noChangeShapeType="1"/>
          </p:cNvSpPr>
          <p:nvPr/>
        </p:nvSpPr>
        <p:spPr bwMode="auto">
          <a:xfrm flipH="1" flipV="1">
            <a:off x="5556250" y="1595438"/>
            <a:ext cx="1881188" cy="1684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20" name="Text Box 8"/>
          <p:cNvSpPr txBox="1">
            <a:spLocks noChangeArrowheads="1"/>
          </p:cNvSpPr>
          <p:nvPr/>
        </p:nvSpPr>
        <p:spPr bwMode="auto">
          <a:xfrm>
            <a:off x="7462838" y="3109913"/>
            <a:ext cx="595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FF0000"/>
                </a:solidFill>
              </a:rPr>
              <a:t>Iris</a:t>
            </a:r>
          </a:p>
        </p:txBody>
      </p:sp>
      <p:sp>
        <p:nvSpPr>
          <p:cNvPr id="60421" name="Text Box 9"/>
          <p:cNvSpPr txBox="1">
            <a:spLocks noChangeArrowheads="1"/>
          </p:cNvSpPr>
          <p:nvPr/>
        </p:nvSpPr>
        <p:spPr bwMode="auto">
          <a:xfrm>
            <a:off x="533400" y="3089275"/>
            <a:ext cx="6276975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00"/>
                </a:solidFill>
              </a:rPr>
              <a:t>Smooth waveguide:		</a:t>
            </a:r>
            <a:r>
              <a:rPr lang="en-US" sz="3200">
                <a:solidFill>
                  <a:srgbClr val="000000"/>
                </a:solidFill>
              </a:rPr>
              <a:t>v</a:t>
            </a:r>
            <a:r>
              <a:rPr lang="en-US" sz="3200" baseline="-25000">
                <a:solidFill>
                  <a:srgbClr val="000000"/>
                </a:solidFill>
              </a:rPr>
              <a:t>ph</a:t>
            </a:r>
            <a:r>
              <a:rPr lang="en-US" sz="3200">
                <a:solidFill>
                  <a:srgbClr val="000000"/>
                </a:solidFill>
              </a:rPr>
              <a:t> &gt; c</a:t>
            </a:r>
            <a:endParaRPr lang="en-US" sz="2000">
              <a:solidFill>
                <a:srgbClr val="000000"/>
              </a:solidFill>
            </a:endParaRPr>
          </a:p>
          <a:p>
            <a:pPr eaLnBrk="1" hangingPunct="1"/>
            <a:endParaRPr lang="en-US" sz="1400">
              <a:solidFill>
                <a:srgbClr val="000000"/>
              </a:solidFill>
            </a:endParaRPr>
          </a:p>
          <a:p>
            <a:pPr eaLnBrk="1" hangingPunct="1"/>
            <a:r>
              <a:rPr lang="en-US" sz="2000">
                <a:solidFill>
                  <a:srgbClr val="000000"/>
                </a:solidFill>
              </a:rPr>
              <a:t>Obstacles (irises) to slow down accelerating wave for synchronous acceleration:</a:t>
            </a:r>
          </a:p>
        </p:txBody>
      </p:sp>
      <p:pic>
        <p:nvPicPr>
          <p:cNvPr id="60422" name="Picture 10" descr="kjkim-rf-wav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724400"/>
            <a:ext cx="6696075" cy="13938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3" name="Text Box 11"/>
          <p:cNvSpPr txBox="1">
            <a:spLocks noChangeArrowheads="1"/>
          </p:cNvSpPr>
          <p:nvPr/>
        </p:nvSpPr>
        <p:spPr bwMode="auto">
          <a:xfrm>
            <a:off x="7604125" y="4800600"/>
            <a:ext cx="13112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Bunch length shorter than </a:t>
            </a:r>
            <a:r>
              <a:rPr lang="en-US" sz="1800" b="1">
                <a:solidFill>
                  <a:srgbClr val="FF0000"/>
                </a:solidFill>
                <a:latin typeface="Symbol" charset="0"/>
              </a:rPr>
              <a:t>l</a:t>
            </a:r>
            <a:r>
              <a:rPr lang="en-US" sz="1800" b="1" baseline="-25000">
                <a:solidFill>
                  <a:srgbClr val="FF0000"/>
                </a:solidFill>
              </a:rPr>
              <a:t>RF</a:t>
            </a:r>
          </a:p>
        </p:txBody>
      </p:sp>
      <p:sp>
        <p:nvSpPr>
          <p:cNvPr id="60424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Multiple cavity structure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174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Rüdiger Schmidt CERN September 2009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B499B5-DCE6-664E-B841-419415A0E155}" type="slidenum">
              <a:rPr lang="en-GB"/>
              <a:pPr/>
              <a:t>66</a:t>
            </a:fld>
            <a:endParaRPr lang="en-GB"/>
          </a:p>
        </p:txBody>
      </p:sp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830280" y="89934"/>
            <a:ext cx="7467600" cy="586754"/>
          </a:xfrm>
        </p:spPr>
        <p:txBody>
          <a:bodyPr/>
          <a:lstStyle/>
          <a:p>
            <a:r>
              <a:rPr lang="en-US" b="1" dirty="0" smtClean="0"/>
              <a:t>LHC RF </a:t>
            </a:r>
            <a:r>
              <a:rPr lang="en-US" b="1" dirty="0"/>
              <a:t>systems</a:t>
            </a:r>
            <a:r>
              <a:rPr lang="en-US" dirty="0"/>
              <a:t>: 400 MHz </a:t>
            </a:r>
          </a:p>
        </p:txBody>
      </p:sp>
      <p:pic>
        <p:nvPicPr>
          <p:cNvPr id="54784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268413"/>
            <a:ext cx="6011862" cy="403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785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957263"/>
            <a:ext cx="7872412" cy="590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47843" name="Text Box 3"/>
          <p:cNvSpPr txBox="1">
            <a:spLocks noChangeArrowheads="1"/>
          </p:cNvSpPr>
          <p:nvPr/>
        </p:nvSpPr>
        <p:spPr bwMode="auto">
          <a:xfrm>
            <a:off x="0" y="5445125"/>
            <a:ext cx="4343400" cy="1412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>
                <a:solidFill>
                  <a:srgbClr val="000000"/>
                </a:solidFill>
                <a:latin typeface="Arial" charset="0"/>
              </a:rPr>
              <a:t>400 MHz system: </a:t>
            </a:r>
          </a:p>
          <a:p>
            <a:pPr algn="l">
              <a:lnSpc>
                <a:spcPct val="30000"/>
              </a:lnSpc>
            </a:pPr>
            <a:endParaRPr lang="en-US" sz="2000">
              <a:solidFill>
                <a:srgbClr val="000000"/>
              </a:solidFill>
              <a:latin typeface="Arial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latin typeface="Arial" charset="0"/>
              </a:rPr>
              <a:t>16 sc cavities (copper sputtered with niobium) for 16 MV/beam were built and assembled in four modules</a:t>
            </a:r>
          </a:p>
        </p:txBody>
      </p:sp>
    </p:spTree>
    <p:extLst>
      <p:ext uri="{BB962C8B-B14F-4D97-AF65-F5344CB8AC3E}">
        <p14:creationId xmlns:p14="http://schemas.microsoft.com/office/powerpoint/2010/main" val="177045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128826" y="926547"/>
            <a:ext cx="8931893" cy="2873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Fitting Beam in RF Buckets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C7FE6-1D3A-0D48-A54E-36C8FD6E6DC2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  <p:grpSp>
        <p:nvGrpSpPr>
          <p:cNvPr id="57" name="Group 24"/>
          <p:cNvGrpSpPr>
            <a:grpSpLocks/>
          </p:cNvGrpSpPr>
          <p:nvPr/>
        </p:nvGrpSpPr>
        <p:grpSpPr bwMode="auto">
          <a:xfrm>
            <a:off x="246554" y="1226381"/>
            <a:ext cx="1981200" cy="862012"/>
            <a:chOff x="1371600" y="4495800"/>
            <a:chExt cx="1981199" cy="862934"/>
          </a:xfrm>
        </p:grpSpPr>
        <p:sp>
          <p:nvSpPr>
            <p:cNvPr id="58" name="Freeform 8"/>
            <p:cNvSpPr>
              <a:spLocks/>
            </p:cNvSpPr>
            <p:nvPr/>
          </p:nvSpPr>
          <p:spPr bwMode="auto">
            <a:xfrm rot="10800000">
              <a:off x="1371600" y="4928393"/>
              <a:ext cx="1948720" cy="430341"/>
            </a:xfrm>
            <a:custGeom>
              <a:avLst/>
              <a:gdLst>
                <a:gd name="T0" fmla="*/ 0 w 2880"/>
                <a:gd name="T1" fmla="*/ 2147483647 h 764"/>
                <a:gd name="T2" fmla="*/ 2147483647 w 2880"/>
                <a:gd name="T3" fmla="*/ 0 h 764"/>
                <a:gd name="T4" fmla="*/ 2147483647 w 2880"/>
                <a:gd name="T5" fmla="*/ 2147483647 h 764"/>
                <a:gd name="T6" fmla="*/ 0 60000 65536"/>
                <a:gd name="T7" fmla="*/ 0 60000 65536"/>
                <a:gd name="T8" fmla="*/ 0 60000 65536"/>
                <a:gd name="T9" fmla="*/ 0 w 2880"/>
                <a:gd name="T10" fmla="*/ 0 h 764"/>
                <a:gd name="T11" fmla="*/ 2880 w 2880"/>
                <a:gd name="T12" fmla="*/ 764 h 7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4">
                  <a:moveTo>
                    <a:pt x="0" y="764"/>
                  </a:moveTo>
                  <a:cubicBezTo>
                    <a:pt x="456" y="380"/>
                    <a:pt x="977" y="0"/>
                    <a:pt x="1457" y="0"/>
                  </a:cubicBezTo>
                  <a:cubicBezTo>
                    <a:pt x="1937" y="0"/>
                    <a:pt x="2656" y="595"/>
                    <a:pt x="2880" y="764"/>
                  </a:cubicBezTo>
                </a:path>
              </a:pathLst>
            </a:cu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charset="0"/>
              </a:endParaRPr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 rot="19017">
              <a:off x="1404079" y="4495800"/>
              <a:ext cx="1948720" cy="432594"/>
            </a:xfrm>
            <a:custGeom>
              <a:avLst/>
              <a:gdLst>
                <a:gd name="T0" fmla="*/ 0 w 2880"/>
                <a:gd name="T1" fmla="*/ 2147483647 h 768"/>
                <a:gd name="T2" fmla="*/ 2147483647 w 2880"/>
                <a:gd name="T3" fmla="*/ 0 h 768"/>
                <a:gd name="T4" fmla="*/ 2147483647 w 2880"/>
                <a:gd name="T5" fmla="*/ 2147483647 h 768"/>
                <a:gd name="T6" fmla="*/ 0 60000 65536"/>
                <a:gd name="T7" fmla="*/ 0 60000 65536"/>
                <a:gd name="T8" fmla="*/ 0 60000 65536"/>
                <a:gd name="T9" fmla="*/ 0 w 2880"/>
                <a:gd name="T10" fmla="*/ 0 h 768"/>
                <a:gd name="T11" fmla="*/ 2880 w 2880"/>
                <a:gd name="T12" fmla="*/ 768 h 7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charset="0"/>
              </a:endParaRPr>
            </a:p>
          </p:txBody>
        </p:sp>
        <p:sp>
          <p:nvSpPr>
            <p:cNvPr id="60" name="Oval 10"/>
            <p:cNvSpPr>
              <a:spLocks noChangeArrowheads="1"/>
            </p:cNvSpPr>
            <p:nvPr/>
          </p:nvSpPr>
          <p:spPr bwMode="auto">
            <a:xfrm>
              <a:off x="2313481" y="4901357"/>
              <a:ext cx="64957" cy="54074"/>
            </a:xfrm>
            <a:prstGeom prst="ellipse">
              <a:avLst/>
            </a:prstGeom>
            <a:solidFill>
              <a:srgbClr val="D60093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charset="0"/>
              </a:endParaRPr>
            </a:p>
          </p:txBody>
        </p:sp>
        <p:sp>
          <p:nvSpPr>
            <p:cNvPr id="61" name="Oval 11"/>
            <p:cNvSpPr>
              <a:spLocks noChangeArrowheads="1"/>
            </p:cNvSpPr>
            <p:nvPr/>
          </p:nvSpPr>
          <p:spPr bwMode="auto">
            <a:xfrm>
              <a:off x="1858780" y="4712097"/>
              <a:ext cx="1039318" cy="432594"/>
            </a:xfrm>
            <a:prstGeom prst="ellipse">
              <a:avLst/>
            </a:prstGeom>
            <a:gradFill rotWithShape="0">
              <a:gsLst>
                <a:gs pos="0">
                  <a:srgbClr val="5E5E76"/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charset="0"/>
              </a:endParaRPr>
            </a:p>
          </p:txBody>
        </p:sp>
      </p:grpSp>
      <p:grpSp>
        <p:nvGrpSpPr>
          <p:cNvPr id="62" name="Group 25"/>
          <p:cNvGrpSpPr>
            <a:grpSpLocks/>
          </p:cNvGrpSpPr>
          <p:nvPr/>
        </p:nvGrpSpPr>
        <p:grpSpPr bwMode="auto">
          <a:xfrm>
            <a:off x="2227754" y="1226381"/>
            <a:ext cx="1981200" cy="862012"/>
            <a:chOff x="1371600" y="4495800"/>
            <a:chExt cx="1981199" cy="862934"/>
          </a:xfrm>
        </p:grpSpPr>
        <p:sp>
          <p:nvSpPr>
            <p:cNvPr id="63" name="Freeform 8"/>
            <p:cNvSpPr>
              <a:spLocks/>
            </p:cNvSpPr>
            <p:nvPr/>
          </p:nvSpPr>
          <p:spPr bwMode="auto">
            <a:xfrm rot="10800000">
              <a:off x="1371600" y="4928393"/>
              <a:ext cx="1948720" cy="430341"/>
            </a:xfrm>
            <a:custGeom>
              <a:avLst/>
              <a:gdLst>
                <a:gd name="T0" fmla="*/ 0 w 2880"/>
                <a:gd name="T1" fmla="*/ 2147483647 h 764"/>
                <a:gd name="T2" fmla="*/ 2147483647 w 2880"/>
                <a:gd name="T3" fmla="*/ 0 h 764"/>
                <a:gd name="T4" fmla="*/ 2147483647 w 2880"/>
                <a:gd name="T5" fmla="*/ 2147483647 h 764"/>
                <a:gd name="T6" fmla="*/ 0 60000 65536"/>
                <a:gd name="T7" fmla="*/ 0 60000 65536"/>
                <a:gd name="T8" fmla="*/ 0 60000 65536"/>
                <a:gd name="T9" fmla="*/ 0 w 2880"/>
                <a:gd name="T10" fmla="*/ 0 h 764"/>
                <a:gd name="T11" fmla="*/ 2880 w 2880"/>
                <a:gd name="T12" fmla="*/ 764 h 7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4">
                  <a:moveTo>
                    <a:pt x="0" y="764"/>
                  </a:moveTo>
                  <a:cubicBezTo>
                    <a:pt x="456" y="380"/>
                    <a:pt x="977" y="0"/>
                    <a:pt x="1457" y="0"/>
                  </a:cubicBezTo>
                  <a:cubicBezTo>
                    <a:pt x="1937" y="0"/>
                    <a:pt x="2656" y="595"/>
                    <a:pt x="2880" y="764"/>
                  </a:cubicBezTo>
                </a:path>
              </a:pathLst>
            </a:cu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charset="0"/>
              </a:endParaRPr>
            </a:p>
          </p:txBody>
        </p:sp>
        <p:sp>
          <p:nvSpPr>
            <p:cNvPr id="64" name="Freeform 9"/>
            <p:cNvSpPr>
              <a:spLocks/>
            </p:cNvSpPr>
            <p:nvPr/>
          </p:nvSpPr>
          <p:spPr bwMode="auto">
            <a:xfrm rot="19017">
              <a:off x="1404079" y="4495800"/>
              <a:ext cx="1948720" cy="432594"/>
            </a:xfrm>
            <a:custGeom>
              <a:avLst/>
              <a:gdLst>
                <a:gd name="T0" fmla="*/ 0 w 2880"/>
                <a:gd name="T1" fmla="*/ 2147483647 h 768"/>
                <a:gd name="T2" fmla="*/ 2147483647 w 2880"/>
                <a:gd name="T3" fmla="*/ 0 h 768"/>
                <a:gd name="T4" fmla="*/ 2147483647 w 2880"/>
                <a:gd name="T5" fmla="*/ 2147483647 h 768"/>
                <a:gd name="T6" fmla="*/ 0 60000 65536"/>
                <a:gd name="T7" fmla="*/ 0 60000 65536"/>
                <a:gd name="T8" fmla="*/ 0 60000 65536"/>
                <a:gd name="T9" fmla="*/ 0 w 2880"/>
                <a:gd name="T10" fmla="*/ 0 h 768"/>
                <a:gd name="T11" fmla="*/ 2880 w 2880"/>
                <a:gd name="T12" fmla="*/ 768 h 7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charset="0"/>
              </a:endParaRPr>
            </a:p>
          </p:txBody>
        </p:sp>
      </p:grpSp>
      <p:grpSp>
        <p:nvGrpSpPr>
          <p:cNvPr id="65" name="Group 30"/>
          <p:cNvGrpSpPr>
            <a:grpSpLocks/>
          </p:cNvGrpSpPr>
          <p:nvPr/>
        </p:nvGrpSpPr>
        <p:grpSpPr bwMode="auto">
          <a:xfrm>
            <a:off x="4539154" y="1229556"/>
            <a:ext cx="1981200" cy="862012"/>
            <a:chOff x="1371600" y="4495800"/>
            <a:chExt cx="1981199" cy="862934"/>
          </a:xfrm>
        </p:grpSpPr>
        <p:sp>
          <p:nvSpPr>
            <p:cNvPr id="66" name="Freeform 8"/>
            <p:cNvSpPr>
              <a:spLocks/>
            </p:cNvSpPr>
            <p:nvPr/>
          </p:nvSpPr>
          <p:spPr bwMode="auto">
            <a:xfrm rot="10800000">
              <a:off x="1371600" y="4928393"/>
              <a:ext cx="1948720" cy="430341"/>
            </a:xfrm>
            <a:custGeom>
              <a:avLst/>
              <a:gdLst>
                <a:gd name="T0" fmla="*/ 0 w 2880"/>
                <a:gd name="T1" fmla="*/ 2147483647 h 764"/>
                <a:gd name="T2" fmla="*/ 2147483647 w 2880"/>
                <a:gd name="T3" fmla="*/ 0 h 764"/>
                <a:gd name="T4" fmla="*/ 2147483647 w 2880"/>
                <a:gd name="T5" fmla="*/ 2147483647 h 764"/>
                <a:gd name="T6" fmla="*/ 0 60000 65536"/>
                <a:gd name="T7" fmla="*/ 0 60000 65536"/>
                <a:gd name="T8" fmla="*/ 0 60000 65536"/>
                <a:gd name="T9" fmla="*/ 0 w 2880"/>
                <a:gd name="T10" fmla="*/ 0 h 764"/>
                <a:gd name="T11" fmla="*/ 2880 w 2880"/>
                <a:gd name="T12" fmla="*/ 764 h 7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4">
                  <a:moveTo>
                    <a:pt x="0" y="764"/>
                  </a:moveTo>
                  <a:cubicBezTo>
                    <a:pt x="456" y="380"/>
                    <a:pt x="977" y="0"/>
                    <a:pt x="1457" y="0"/>
                  </a:cubicBezTo>
                  <a:cubicBezTo>
                    <a:pt x="1937" y="0"/>
                    <a:pt x="2656" y="595"/>
                    <a:pt x="2880" y="764"/>
                  </a:cubicBezTo>
                </a:path>
              </a:pathLst>
            </a:cu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charset="0"/>
              </a:endParaRPr>
            </a:p>
          </p:txBody>
        </p:sp>
        <p:sp>
          <p:nvSpPr>
            <p:cNvPr id="67" name="Freeform 9"/>
            <p:cNvSpPr>
              <a:spLocks/>
            </p:cNvSpPr>
            <p:nvPr/>
          </p:nvSpPr>
          <p:spPr bwMode="auto">
            <a:xfrm rot="19017">
              <a:off x="1404079" y="4495800"/>
              <a:ext cx="1948720" cy="432594"/>
            </a:xfrm>
            <a:custGeom>
              <a:avLst/>
              <a:gdLst>
                <a:gd name="T0" fmla="*/ 0 w 2880"/>
                <a:gd name="T1" fmla="*/ 2147483647 h 768"/>
                <a:gd name="T2" fmla="*/ 2147483647 w 2880"/>
                <a:gd name="T3" fmla="*/ 0 h 768"/>
                <a:gd name="T4" fmla="*/ 2147483647 w 2880"/>
                <a:gd name="T5" fmla="*/ 2147483647 h 768"/>
                <a:gd name="T6" fmla="*/ 0 60000 65536"/>
                <a:gd name="T7" fmla="*/ 0 60000 65536"/>
                <a:gd name="T8" fmla="*/ 0 60000 65536"/>
                <a:gd name="T9" fmla="*/ 0 w 2880"/>
                <a:gd name="T10" fmla="*/ 0 h 768"/>
                <a:gd name="T11" fmla="*/ 2880 w 2880"/>
                <a:gd name="T12" fmla="*/ 768 h 7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charset="0"/>
              </a:endParaRPr>
            </a:p>
          </p:txBody>
        </p:sp>
      </p:grpSp>
      <p:grpSp>
        <p:nvGrpSpPr>
          <p:cNvPr id="68" name="Group 35"/>
          <p:cNvGrpSpPr>
            <a:grpSpLocks/>
          </p:cNvGrpSpPr>
          <p:nvPr/>
        </p:nvGrpSpPr>
        <p:grpSpPr bwMode="auto">
          <a:xfrm>
            <a:off x="6494954" y="1226381"/>
            <a:ext cx="1981200" cy="862012"/>
            <a:chOff x="1371600" y="4495800"/>
            <a:chExt cx="1981199" cy="862934"/>
          </a:xfrm>
        </p:grpSpPr>
        <p:sp>
          <p:nvSpPr>
            <p:cNvPr id="69" name="Freeform 8"/>
            <p:cNvSpPr>
              <a:spLocks/>
            </p:cNvSpPr>
            <p:nvPr/>
          </p:nvSpPr>
          <p:spPr bwMode="auto">
            <a:xfrm rot="10800000">
              <a:off x="1371600" y="4928393"/>
              <a:ext cx="1948720" cy="430341"/>
            </a:xfrm>
            <a:custGeom>
              <a:avLst/>
              <a:gdLst>
                <a:gd name="T0" fmla="*/ 0 w 2880"/>
                <a:gd name="T1" fmla="*/ 2147483647 h 764"/>
                <a:gd name="T2" fmla="*/ 2147483647 w 2880"/>
                <a:gd name="T3" fmla="*/ 0 h 764"/>
                <a:gd name="T4" fmla="*/ 2147483647 w 2880"/>
                <a:gd name="T5" fmla="*/ 2147483647 h 764"/>
                <a:gd name="T6" fmla="*/ 0 60000 65536"/>
                <a:gd name="T7" fmla="*/ 0 60000 65536"/>
                <a:gd name="T8" fmla="*/ 0 60000 65536"/>
                <a:gd name="T9" fmla="*/ 0 w 2880"/>
                <a:gd name="T10" fmla="*/ 0 h 764"/>
                <a:gd name="T11" fmla="*/ 2880 w 2880"/>
                <a:gd name="T12" fmla="*/ 764 h 7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4">
                  <a:moveTo>
                    <a:pt x="0" y="764"/>
                  </a:moveTo>
                  <a:cubicBezTo>
                    <a:pt x="456" y="380"/>
                    <a:pt x="977" y="0"/>
                    <a:pt x="1457" y="0"/>
                  </a:cubicBezTo>
                  <a:cubicBezTo>
                    <a:pt x="1937" y="0"/>
                    <a:pt x="2656" y="595"/>
                    <a:pt x="2880" y="764"/>
                  </a:cubicBezTo>
                </a:path>
              </a:pathLst>
            </a:cu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charset="0"/>
              </a:endParaRPr>
            </a:p>
          </p:txBody>
        </p:sp>
        <p:sp>
          <p:nvSpPr>
            <p:cNvPr id="70" name="Freeform 9"/>
            <p:cNvSpPr>
              <a:spLocks/>
            </p:cNvSpPr>
            <p:nvPr/>
          </p:nvSpPr>
          <p:spPr bwMode="auto">
            <a:xfrm rot="19017">
              <a:off x="1404079" y="4495800"/>
              <a:ext cx="1948720" cy="432594"/>
            </a:xfrm>
            <a:custGeom>
              <a:avLst/>
              <a:gdLst>
                <a:gd name="T0" fmla="*/ 0 w 2880"/>
                <a:gd name="T1" fmla="*/ 2147483647 h 768"/>
                <a:gd name="T2" fmla="*/ 2147483647 w 2880"/>
                <a:gd name="T3" fmla="*/ 0 h 768"/>
                <a:gd name="T4" fmla="*/ 2147483647 w 2880"/>
                <a:gd name="T5" fmla="*/ 2147483647 h 768"/>
                <a:gd name="T6" fmla="*/ 0 60000 65536"/>
                <a:gd name="T7" fmla="*/ 0 60000 65536"/>
                <a:gd name="T8" fmla="*/ 0 60000 65536"/>
                <a:gd name="T9" fmla="*/ 0 w 2880"/>
                <a:gd name="T10" fmla="*/ 0 h 768"/>
                <a:gd name="T11" fmla="*/ 2880 w 2880"/>
                <a:gd name="T12" fmla="*/ 768 h 7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charset="0"/>
              </a:endParaRPr>
            </a:p>
          </p:txBody>
        </p:sp>
        <p:sp>
          <p:nvSpPr>
            <p:cNvPr id="71" name="Oval 10"/>
            <p:cNvSpPr>
              <a:spLocks noChangeArrowheads="1"/>
            </p:cNvSpPr>
            <p:nvPr/>
          </p:nvSpPr>
          <p:spPr bwMode="auto">
            <a:xfrm>
              <a:off x="2313481" y="4901357"/>
              <a:ext cx="64957" cy="54074"/>
            </a:xfrm>
            <a:prstGeom prst="ellipse">
              <a:avLst/>
            </a:prstGeom>
            <a:solidFill>
              <a:srgbClr val="D60093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charset="0"/>
              </a:endParaRPr>
            </a:p>
          </p:txBody>
        </p:sp>
        <p:sp>
          <p:nvSpPr>
            <p:cNvPr id="72" name="Oval 11"/>
            <p:cNvSpPr>
              <a:spLocks noChangeArrowheads="1"/>
            </p:cNvSpPr>
            <p:nvPr/>
          </p:nvSpPr>
          <p:spPr bwMode="auto">
            <a:xfrm>
              <a:off x="1858780" y="4712097"/>
              <a:ext cx="1039318" cy="432594"/>
            </a:xfrm>
            <a:prstGeom prst="ellipse">
              <a:avLst/>
            </a:prstGeom>
            <a:gradFill rotWithShape="0">
              <a:gsLst>
                <a:gs pos="0">
                  <a:srgbClr val="5E5E76"/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 charset="0"/>
              </a:endParaRPr>
            </a:p>
          </p:txBody>
        </p:sp>
      </p:grpSp>
      <p:cxnSp>
        <p:nvCxnSpPr>
          <p:cNvPr id="73" name="Straight Connector 83"/>
          <p:cNvCxnSpPr>
            <a:cxnSpLocks noChangeShapeType="1"/>
          </p:cNvCxnSpPr>
          <p:nvPr/>
        </p:nvCxnSpPr>
        <p:spPr bwMode="auto">
          <a:xfrm rot="5400000">
            <a:off x="3832717" y="1548643"/>
            <a:ext cx="990600" cy="3048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" name="Straight Connector 84"/>
          <p:cNvCxnSpPr>
            <a:cxnSpLocks noChangeShapeType="1"/>
          </p:cNvCxnSpPr>
          <p:nvPr/>
        </p:nvCxnSpPr>
        <p:spPr bwMode="auto">
          <a:xfrm rot="5400000">
            <a:off x="3942254" y="1569281"/>
            <a:ext cx="990600" cy="3048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5" name="Text Box 7"/>
          <p:cNvSpPr txBox="1">
            <a:spLocks noChangeArrowheads="1"/>
          </p:cNvSpPr>
          <p:nvPr/>
        </p:nvSpPr>
        <p:spPr bwMode="auto">
          <a:xfrm>
            <a:off x="8247554" y="1912181"/>
            <a:ext cx="6207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sym typeface="Symbol" pitchFamily="18" charset="2"/>
              </a:rPr>
              <a:t>time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cxnSp>
        <p:nvCxnSpPr>
          <p:cNvPr id="76" name="Straight Arrow Connector 101"/>
          <p:cNvCxnSpPr>
            <a:cxnSpLocks noChangeShapeType="1"/>
          </p:cNvCxnSpPr>
          <p:nvPr/>
        </p:nvCxnSpPr>
        <p:spPr bwMode="auto">
          <a:xfrm>
            <a:off x="94154" y="1683581"/>
            <a:ext cx="8686800" cy="1587"/>
          </a:xfrm>
          <a:prstGeom prst="straightConnector1">
            <a:avLst/>
          </a:prstGeom>
          <a:noFill/>
          <a:ln w="9525">
            <a:solidFill>
              <a:srgbClr val="FFFFFF"/>
            </a:solidFill>
            <a:prstDash val="sys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7" name="Text Box 17"/>
          <p:cNvSpPr txBox="1">
            <a:spLocks noChangeArrowheads="1"/>
          </p:cNvSpPr>
          <p:nvPr/>
        </p:nvSpPr>
        <p:spPr bwMode="auto">
          <a:xfrm>
            <a:off x="1703879" y="2875793"/>
            <a:ext cx="44910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>
                <a:solidFill>
                  <a:srgbClr val="CCFFFF"/>
                </a:solidFill>
                <a:latin typeface="Comic Sans MS" charset="0"/>
              </a:rPr>
              <a:t>RMS bunch length        11.2 cm   	7.6 cm</a:t>
            </a:r>
          </a:p>
          <a:p>
            <a:r>
              <a:rPr lang="en-US" sz="1600">
                <a:solidFill>
                  <a:srgbClr val="CCFFFF"/>
                </a:solidFill>
                <a:latin typeface="Comic Sans MS" charset="0"/>
              </a:rPr>
              <a:t>RMS energy spread      0.031%	0.011%</a:t>
            </a:r>
          </a:p>
        </p:txBody>
      </p:sp>
      <p:sp>
        <p:nvSpPr>
          <p:cNvPr id="78" name="Text Box 17"/>
          <p:cNvSpPr txBox="1">
            <a:spLocks noChangeArrowheads="1"/>
          </p:cNvSpPr>
          <p:nvPr/>
        </p:nvSpPr>
        <p:spPr bwMode="auto">
          <a:xfrm>
            <a:off x="3685079" y="2494793"/>
            <a:ext cx="25781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 u="sng">
                <a:solidFill>
                  <a:srgbClr val="CCFFFF"/>
                </a:solidFill>
                <a:latin typeface="Comic Sans MS" charset="0"/>
              </a:rPr>
              <a:t>450 GeV 		7 TeV</a:t>
            </a:r>
          </a:p>
        </p:txBody>
      </p:sp>
      <p:sp>
        <p:nvSpPr>
          <p:cNvPr id="79" name="TextBox 99"/>
          <p:cNvSpPr txBox="1">
            <a:spLocks noChangeArrowheads="1"/>
          </p:cNvSpPr>
          <p:nvPr/>
        </p:nvSpPr>
        <p:spPr bwMode="auto">
          <a:xfrm>
            <a:off x="2545254" y="1393068"/>
            <a:ext cx="1298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rgbClr val="CCFFFF"/>
                </a:solidFill>
                <a:latin typeface="Comic Sans MS" charset="0"/>
              </a:rPr>
              <a:t>RF bucket</a:t>
            </a:r>
          </a:p>
        </p:txBody>
      </p:sp>
      <p:cxnSp>
        <p:nvCxnSpPr>
          <p:cNvPr id="80" name="Straight Arrow Connector 94"/>
          <p:cNvCxnSpPr>
            <a:cxnSpLocks noChangeShapeType="1"/>
          </p:cNvCxnSpPr>
          <p:nvPr/>
        </p:nvCxnSpPr>
        <p:spPr bwMode="auto">
          <a:xfrm>
            <a:off x="1245092" y="2166181"/>
            <a:ext cx="1905000" cy="1587"/>
          </a:xfrm>
          <a:prstGeom prst="straightConnector1">
            <a:avLst/>
          </a:prstGeom>
          <a:noFill/>
          <a:ln w="9525">
            <a:solidFill>
              <a:srgbClr val="FFFF99"/>
            </a:solidFill>
            <a:prstDash val="sys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TextBox 100"/>
          <p:cNvSpPr txBox="1">
            <a:spLocks noChangeArrowheads="1"/>
          </p:cNvSpPr>
          <p:nvPr/>
        </p:nvSpPr>
        <p:spPr bwMode="auto">
          <a:xfrm>
            <a:off x="1791192" y="2177293"/>
            <a:ext cx="828675" cy="376238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rgbClr val="FFFF99"/>
                </a:solidFill>
                <a:latin typeface="Comic Sans MS" charset="0"/>
              </a:rPr>
              <a:t>2.5 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479" y="3863216"/>
            <a:ext cx="4118664" cy="260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922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Rüdiger Schmidt CERN September 2009</a:t>
            </a:r>
          </a:p>
        </p:txBody>
      </p:sp>
      <p:sp>
        <p:nvSpPr>
          <p:cNvPr id="16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124200" y="6110474"/>
            <a:ext cx="2895600" cy="228600"/>
          </a:xfrm>
        </p:spPr>
        <p:txBody>
          <a:bodyPr/>
          <a:lstStyle/>
          <a:p>
            <a:fld id="{6ABECA50-5970-354B-8874-4CCF93BC63AF}" type="slidenum">
              <a:rPr lang="en-GB"/>
              <a:pPr/>
              <a:t>68</a:t>
            </a:fld>
            <a:endParaRPr lang="en-GB"/>
          </a:p>
        </p:txBody>
      </p:sp>
      <p:grpSp>
        <p:nvGrpSpPr>
          <p:cNvPr id="295099" name="Group 187"/>
          <p:cNvGrpSpPr>
            <a:grpSpLocks/>
          </p:cNvGrpSpPr>
          <p:nvPr/>
        </p:nvGrpSpPr>
        <p:grpSpPr bwMode="auto">
          <a:xfrm>
            <a:off x="1143000" y="2290949"/>
            <a:ext cx="6705600" cy="4140200"/>
            <a:chOff x="720" y="1712"/>
            <a:chExt cx="4224" cy="2608"/>
          </a:xfrm>
        </p:grpSpPr>
        <p:pic>
          <p:nvPicPr>
            <p:cNvPr id="295100" name="Picture 188" descr="components-of-lep-accelerato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1712"/>
              <a:ext cx="4224" cy="2608"/>
            </a:xfrm>
            <a:prstGeom prst="rect">
              <a:avLst/>
            </a:prstGeom>
            <a:noFill/>
            <a:ln w="9525">
              <a:solidFill>
                <a:srgbClr val="0033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95101" name="Group 189"/>
            <p:cNvGrpSpPr>
              <a:grpSpLocks/>
            </p:cNvGrpSpPr>
            <p:nvPr/>
          </p:nvGrpSpPr>
          <p:grpSpPr bwMode="auto">
            <a:xfrm>
              <a:off x="2245" y="2371"/>
              <a:ext cx="1176" cy="1398"/>
              <a:chOff x="2245" y="2371"/>
              <a:chExt cx="1176" cy="1398"/>
            </a:xfrm>
          </p:grpSpPr>
          <p:sp>
            <p:nvSpPr>
              <p:cNvPr id="295102" name="Rectangle 190"/>
              <p:cNvSpPr>
                <a:spLocks noChangeArrowheads="1"/>
              </p:cNvSpPr>
              <p:nvPr/>
            </p:nvSpPr>
            <p:spPr bwMode="auto">
              <a:xfrm rot="-338489">
                <a:off x="2245" y="2371"/>
                <a:ext cx="363" cy="182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3399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5103" name="Rectangle 191"/>
              <p:cNvSpPr>
                <a:spLocks noChangeArrowheads="1"/>
              </p:cNvSpPr>
              <p:nvPr/>
            </p:nvSpPr>
            <p:spPr bwMode="auto">
              <a:xfrm rot="605515">
                <a:off x="2336" y="3587"/>
                <a:ext cx="363" cy="182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3399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5104" name="Rectangle 192"/>
              <p:cNvSpPr>
                <a:spLocks noChangeArrowheads="1"/>
              </p:cNvSpPr>
              <p:nvPr/>
            </p:nvSpPr>
            <p:spPr bwMode="auto">
              <a:xfrm rot="-413125">
                <a:off x="2907" y="3578"/>
                <a:ext cx="363" cy="182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3399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5105" name="Rectangle 193"/>
              <p:cNvSpPr>
                <a:spLocks noChangeArrowheads="1"/>
              </p:cNvSpPr>
              <p:nvPr/>
            </p:nvSpPr>
            <p:spPr bwMode="auto">
              <a:xfrm rot="464423">
                <a:off x="3104" y="2427"/>
                <a:ext cx="317" cy="145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3399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95106" name="Rectangle 194"/>
            <p:cNvSpPr>
              <a:spLocks noChangeArrowheads="1"/>
            </p:cNvSpPr>
            <p:nvPr/>
          </p:nvSpPr>
          <p:spPr bwMode="auto">
            <a:xfrm rot="-172204">
              <a:off x="3561" y="1888"/>
              <a:ext cx="317" cy="219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3399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101" y="79523"/>
            <a:ext cx="8887499" cy="597165"/>
          </a:xfrm>
        </p:spPr>
        <p:txBody>
          <a:bodyPr/>
          <a:lstStyle/>
          <a:p>
            <a:r>
              <a:rPr lang="en-GB" sz="2800" dirty="0">
                <a:solidFill>
                  <a:schemeClr val="tx1"/>
                </a:solidFill>
              </a:rPr>
              <a:t>To get to 7 </a:t>
            </a:r>
            <a:r>
              <a:rPr lang="en-GB" sz="2800" dirty="0" err="1">
                <a:solidFill>
                  <a:schemeClr val="tx1"/>
                </a:solidFill>
              </a:rPr>
              <a:t>TeV</a:t>
            </a:r>
            <a:r>
              <a:rPr lang="en-GB" sz="2800" dirty="0">
                <a:solidFill>
                  <a:schemeClr val="tx1"/>
                </a:solidFill>
              </a:rPr>
              <a:t>: Synchrotron – circular accelerator and many passages in RF cavities</a:t>
            </a:r>
          </a:p>
        </p:txBody>
      </p:sp>
      <p:sp>
        <p:nvSpPr>
          <p:cNvPr id="294919" name="Line 7"/>
          <p:cNvSpPr>
            <a:spLocks noChangeShapeType="1"/>
          </p:cNvSpPr>
          <p:nvPr/>
        </p:nvSpPr>
        <p:spPr bwMode="auto">
          <a:xfrm>
            <a:off x="69850" y="1646424"/>
            <a:ext cx="8875713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294920" name="Group 8"/>
          <p:cNvGrpSpPr>
            <a:grpSpLocks/>
          </p:cNvGrpSpPr>
          <p:nvPr/>
        </p:nvGrpSpPr>
        <p:grpSpPr bwMode="auto">
          <a:xfrm>
            <a:off x="957263" y="1441637"/>
            <a:ext cx="250825" cy="415925"/>
            <a:chOff x="944" y="1270"/>
            <a:chExt cx="158" cy="262"/>
          </a:xfrm>
        </p:grpSpPr>
        <p:sp>
          <p:nvSpPr>
            <p:cNvPr id="294921" name="Oval 9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22" name="Oval 10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23" name="Line 11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24" name="Line 12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25" name="Line 13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4926" name="Group 14"/>
          <p:cNvGrpSpPr>
            <a:grpSpLocks/>
          </p:cNvGrpSpPr>
          <p:nvPr/>
        </p:nvGrpSpPr>
        <p:grpSpPr bwMode="auto">
          <a:xfrm>
            <a:off x="1246188" y="1441637"/>
            <a:ext cx="250825" cy="415925"/>
            <a:chOff x="944" y="1270"/>
            <a:chExt cx="158" cy="262"/>
          </a:xfrm>
        </p:grpSpPr>
        <p:sp>
          <p:nvSpPr>
            <p:cNvPr id="294927" name="Oval 15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28" name="Oval 16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29" name="Line 17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30" name="Line 18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31" name="Line 19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4932" name="Group 20"/>
          <p:cNvGrpSpPr>
            <a:grpSpLocks/>
          </p:cNvGrpSpPr>
          <p:nvPr/>
        </p:nvGrpSpPr>
        <p:grpSpPr bwMode="auto">
          <a:xfrm>
            <a:off x="1560513" y="1438462"/>
            <a:ext cx="250825" cy="415925"/>
            <a:chOff x="944" y="1270"/>
            <a:chExt cx="158" cy="262"/>
          </a:xfrm>
        </p:grpSpPr>
        <p:sp>
          <p:nvSpPr>
            <p:cNvPr id="294933" name="Oval 21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34" name="Oval 22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35" name="Line 23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36" name="Line 24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37" name="Line 25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4938" name="Group 26"/>
          <p:cNvGrpSpPr>
            <a:grpSpLocks/>
          </p:cNvGrpSpPr>
          <p:nvPr/>
        </p:nvGrpSpPr>
        <p:grpSpPr bwMode="auto">
          <a:xfrm>
            <a:off x="1897063" y="1440049"/>
            <a:ext cx="250825" cy="415925"/>
            <a:chOff x="944" y="1270"/>
            <a:chExt cx="158" cy="262"/>
          </a:xfrm>
        </p:grpSpPr>
        <p:sp>
          <p:nvSpPr>
            <p:cNvPr id="294939" name="Oval 27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40" name="Oval 28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41" name="Line 29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42" name="Line 30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43" name="Line 31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4944" name="Group 32"/>
          <p:cNvGrpSpPr>
            <a:grpSpLocks/>
          </p:cNvGrpSpPr>
          <p:nvPr/>
        </p:nvGrpSpPr>
        <p:grpSpPr bwMode="auto">
          <a:xfrm>
            <a:off x="2185988" y="1440049"/>
            <a:ext cx="250825" cy="415925"/>
            <a:chOff x="944" y="1270"/>
            <a:chExt cx="158" cy="262"/>
          </a:xfrm>
        </p:grpSpPr>
        <p:sp>
          <p:nvSpPr>
            <p:cNvPr id="294945" name="Oval 33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46" name="Oval 34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47" name="Line 35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48" name="Line 36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49" name="Line 37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4950" name="Group 38"/>
          <p:cNvGrpSpPr>
            <a:grpSpLocks/>
          </p:cNvGrpSpPr>
          <p:nvPr/>
        </p:nvGrpSpPr>
        <p:grpSpPr bwMode="auto">
          <a:xfrm>
            <a:off x="2500313" y="1436874"/>
            <a:ext cx="250825" cy="415925"/>
            <a:chOff x="944" y="1270"/>
            <a:chExt cx="158" cy="262"/>
          </a:xfrm>
        </p:grpSpPr>
        <p:sp>
          <p:nvSpPr>
            <p:cNvPr id="294951" name="Oval 39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52" name="Oval 40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53" name="Line 41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54" name="Line 42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55" name="Line 43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4956" name="Group 44"/>
          <p:cNvGrpSpPr>
            <a:grpSpLocks/>
          </p:cNvGrpSpPr>
          <p:nvPr/>
        </p:nvGrpSpPr>
        <p:grpSpPr bwMode="auto">
          <a:xfrm>
            <a:off x="2800350" y="1438462"/>
            <a:ext cx="250825" cy="415925"/>
            <a:chOff x="944" y="1270"/>
            <a:chExt cx="158" cy="262"/>
          </a:xfrm>
        </p:grpSpPr>
        <p:sp>
          <p:nvSpPr>
            <p:cNvPr id="294957" name="Oval 45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58" name="Oval 46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59" name="Line 47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60" name="Line 48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61" name="Line 49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4962" name="Group 50"/>
          <p:cNvGrpSpPr>
            <a:grpSpLocks/>
          </p:cNvGrpSpPr>
          <p:nvPr/>
        </p:nvGrpSpPr>
        <p:grpSpPr bwMode="auto">
          <a:xfrm>
            <a:off x="3089275" y="1438462"/>
            <a:ext cx="250825" cy="415925"/>
            <a:chOff x="944" y="1270"/>
            <a:chExt cx="158" cy="262"/>
          </a:xfrm>
        </p:grpSpPr>
        <p:sp>
          <p:nvSpPr>
            <p:cNvPr id="294963" name="Oval 51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64" name="Oval 52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65" name="Line 53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66" name="Line 54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67" name="Line 55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4968" name="Group 56"/>
          <p:cNvGrpSpPr>
            <a:grpSpLocks/>
          </p:cNvGrpSpPr>
          <p:nvPr/>
        </p:nvGrpSpPr>
        <p:grpSpPr bwMode="auto">
          <a:xfrm>
            <a:off x="3403600" y="1435287"/>
            <a:ext cx="250825" cy="415925"/>
            <a:chOff x="944" y="1270"/>
            <a:chExt cx="158" cy="262"/>
          </a:xfrm>
        </p:grpSpPr>
        <p:sp>
          <p:nvSpPr>
            <p:cNvPr id="294969" name="Oval 57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70" name="Oval 58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71" name="Line 59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72" name="Line 60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73" name="Line 61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4974" name="Group 62"/>
          <p:cNvGrpSpPr>
            <a:grpSpLocks/>
          </p:cNvGrpSpPr>
          <p:nvPr/>
        </p:nvGrpSpPr>
        <p:grpSpPr bwMode="auto">
          <a:xfrm>
            <a:off x="3740150" y="1436874"/>
            <a:ext cx="250825" cy="415925"/>
            <a:chOff x="944" y="1270"/>
            <a:chExt cx="158" cy="262"/>
          </a:xfrm>
        </p:grpSpPr>
        <p:sp>
          <p:nvSpPr>
            <p:cNvPr id="294975" name="Oval 63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76" name="Oval 64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77" name="Line 65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78" name="Line 66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79" name="Line 67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4980" name="Group 68"/>
          <p:cNvGrpSpPr>
            <a:grpSpLocks/>
          </p:cNvGrpSpPr>
          <p:nvPr/>
        </p:nvGrpSpPr>
        <p:grpSpPr bwMode="auto">
          <a:xfrm>
            <a:off x="4029075" y="1436874"/>
            <a:ext cx="250825" cy="415925"/>
            <a:chOff x="944" y="1270"/>
            <a:chExt cx="158" cy="262"/>
          </a:xfrm>
        </p:grpSpPr>
        <p:sp>
          <p:nvSpPr>
            <p:cNvPr id="294981" name="Oval 69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82" name="Oval 70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83" name="Line 71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84" name="Line 72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85" name="Line 73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4986" name="Group 74"/>
          <p:cNvGrpSpPr>
            <a:grpSpLocks/>
          </p:cNvGrpSpPr>
          <p:nvPr/>
        </p:nvGrpSpPr>
        <p:grpSpPr bwMode="auto">
          <a:xfrm>
            <a:off x="4343400" y="1433699"/>
            <a:ext cx="250825" cy="415925"/>
            <a:chOff x="944" y="1270"/>
            <a:chExt cx="158" cy="262"/>
          </a:xfrm>
        </p:grpSpPr>
        <p:sp>
          <p:nvSpPr>
            <p:cNvPr id="294987" name="Oval 75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88" name="Oval 76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89" name="Line 77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90" name="Line 78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91" name="Line 79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4992" name="Group 80"/>
          <p:cNvGrpSpPr>
            <a:grpSpLocks/>
          </p:cNvGrpSpPr>
          <p:nvPr/>
        </p:nvGrpSpPr>
        <p:grpSpPr bwMode="auto">
          <a:xfrm>
            <a:off x="4691063" y="1443224"/>
            <a:ext cx="250825" cy="415925"/>
            <a:chOff x="944" y="1270"/>
            <a:chExt cx="158" cy="262"/>
          </a:xfrm>
        </p:grpSpPr>
        <p:sp>
          <p:nvSpPr>
            <p:cNvPr id="294993" name="Oval 81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94" name="Oval 82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95" name="Line 83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96" name="Line 84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4997" name="Line 85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4998" name="Group 86"/>
          <p:cNvGrpSpPr>
            <a:grpSpLocks/>
          </p:cNvGrpSpPr>
          <p:nvPr/>
        </p:nvGrpSpPr>
        <p:grpSpPr bwMode="auto">
          <a:xfrm>
            <a:off x="4979988" y="1443224"/>
            <a:ext cx="250825" cy="415925"/>
            <a:chOff x="944" y="1270"/>
            <a:chExt cx="158" cy="262"/>
          </a:xfrm>
        </p:grpSpPr>
        <p:sp>
          <p:nvSpPr>
            <p:cNvPr id="294999" name="Oval 87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00" name="Oval 88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01" name="Line 89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02" name="Line 90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03" name="Line 91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5004" name="Group 92"/>
          <p:cNvGrpSpPr>
            <a:grpSpLocks/>
          </p:cNvGrpSpPr>
          <p:nvPr/>
        </p:nvGrpSpPr>
        <p:grpSpPr bwMode="auto">
          <a:xfrm>
            <a:off x="5294313" y="1440049"/>
            <a:ext cx="250825" cy="415925"/>
            <a:chOff x="944" y="1270"/>
            <a:chExt cx="158" cy="262"/>
          </a:xfrm>
        </p:grpSpPr>
        <p:sp>
          <p:nvSpPr>
            <p:cNvPr id="295005" name="Oval 93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06" name="Oval 94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07" name="Line 95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08" name="Line 96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09" name="Line 97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5010" name="Group 98"/>
          <p:cNvGrpSpPr>
            <a:grpSpLocks/>
          </p:cNvGrpSpPr>
          <p:nvPr/>
        </p:nvGrpSpPr>
        <p:grpSpPr bwMode="auto">
          <a:xfrm>
            <a:off x="5630863" y="1441637"/>
            <a:ext cx="250825" cy="415925"/>
            <a:chOff x="944" y="1270"/>
            <a:chExt cx="158" cy="262"/>
          </a:xfrm>
        </p:grpSpPr>
        <p:sp>
          <p:nvSpPr>
            <p:cNvPr id="295011" name="Oval 99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12" name="Oval 100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13" name="Line 101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14" name="Line 102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15" name="Line 103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5016" name="Group 104"/>
          <p:cNvGrpSpPr>
            <a:grpSpLocks/>
          </p:cNvGrpSpPr>
          <p:nvPr/>
        </p:nvGrpSpPr>
        <p:grpSpPr bwMode="auto">
          <a:xfrm>
            <a:off x="5919788" y="1441637"/>
            <a:ext cx="250825" cy="415925"/>
            <a:chOff x="944" y="1270"/>
            <a:chExt cx="158" cy="262"/>
          </a:xfrm>
        </p:grpSpPr>
        <p:sp>
          <p:nvSpPr>
            <p:cNvPr id="295017" name="Oval 105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18" name="Oval 106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19" name="Line 107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20" name="Line 108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21" name="Line 109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5022" name="Group 110"/>
          <p:cNvGrpSpPr>
            <a:grpSpLocks/>
          </p:cNvGrpSpPr>
          <p:nvPr/>
        </p:nvGrpSpPr>
        <p:grpSpPr bwMode="auto">
          <a:xfrm>
            <a:off x="6234113" y="1438462"/>
            <a:ext cx="250825" cy="415925"/>
            <a:chOff x="944" y="1270"/>
            <a:chExt cx="158" cy="262"/>
          </a:xfrm>
        </p:grpSpPr>
        <p:sp>
          <p:nvSpPr>
            <p:cNvPr id="295023" name="Oval 111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24" name="Oval 112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25" name="Line 113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26" name="Line 114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27" name="Line 115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5028" name="Group 116"/>
          <p:cNvGrpSpPr>
            <a:grpSpLocks/>
          </p:cNvGrpSpPr>
          <p:nvPr/>
        </p:nvGrpSpPr>
        <p:grpSpPr bwMode="auto">
          <a:xfrm>
            <a:off x="6534150" y="1440049"/>
            <a:ext cx="250825" cy="415925"/>
            <a:chOff x="944" y="1270"/>
            <a:chExt cx="158" cy="262"/>
          </a:xfrm>
        </p:grpSpPr>
        <p:sp>
          <p:nvSpPr>
            <p:cNvPr id="295029" name="Oval 117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30" name="Oval 118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31" name="Line 119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32" name="Line 120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33" name="Line 121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5034" name="Group 122"/>
          <p:cNvGrpSpPr>
            <a:grpSpLocks/>
          </p:cNvGrpSpPr>
          <p:nvPr/>
        </p:nvGrpSpPr>
        <p:grpSpPr bwMode="auto">
          <a:xfrm>
            <a:off x="6823075" y="1440049"/>
            <a:ext cx="250825" cy="415925"/>
            <a:chOff x="944" y="1270"/>
            <a:chExt cx="158" cy="262"/>
          </a:xfrm>
        </p:grpSpPr>
        <p:sp>
          <p:nvSpPr>
            <p:cNvPr id="295035" name="Oval 123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36" name="Oval 124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37" name="Line 125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38" name="Line 126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39" name="Line 127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5040" name="Group 128"/>
          <p:cNvGrpSpPr>
            <a:grpSpLocks/>
          </p:cNvGrpSpPr>
          <p:nvPr/>
        </p:nvGrpSpPr>
        <p:grpSpPr bwMode="auto">
          <a:xfrm>
            <a:off x="7137400" y="1436874"/>
            <a:ext cx="250825" cy="415925"/>
            <a:chOff x="944" y="1270"/>
            <a:chExt cx="158" cy="262"/>
          </a:xfrm>
        </p:grpSpPr>
        <p:sp>
          <p:nvSpPr>
            <p:cNvPr id="295041" name="Oval 129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42" name="Oval 130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43" name="Line 131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44" name="Line 132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45" name="Line 133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5046" name="Group 134"/>
          <p:cNvGrpSpPr>
            <a:grpSpLocks/>
          </p:cNvGrpSpPr>
          <p:nvPr/>
        </p:nvGrpSpPr>
        <p:grpSpPr bwMode="auto">
          <a:xfrm>
            <a:off x="7473950" y="1438462"/>
            <a:ext cx="250825" cy="415925"/>
            <a:chOff x="944" y="1270"/>
            <a:chExt cx="158" cy="262"/>
          </a:xfrm>
        </p:grpSpPr>
        <p:sp>
          <p:nvSpPr>
            <p:cNvPr id="295047" name="Oval 135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48" name="Oval 136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49" name="Line 137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50" name="Line 138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51" name="Line 139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5052" name="Group 140"/>
          <p:cNvGrpSpPr>
            <a:grpSpLocks/>
          </p:cNvGrpSpPr>
          <p:nvPr/>
        </p:nvGrpSpPr>
        <p:grpSpPr bwMode="auto">
          <a:xfrm>
            <a:off x="7762875" y="1438462"/>
            <a:ext cx="250825" cy="415925"/>
            <a:chOff x="944" y="1270"/>
            <a:chExt cx="158" cy="262"/>
          </a:xfrm>
        </p:grpSpPr>
        <p:sp>
          <p:nvSpPr>
            <p:cNvPr id="295053" name="Oval 141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54" name="Oval 142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55" name="Line 143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56" name="Line 144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57" name="Line 145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5058" name="Group 146"/>
          <p:cNvGrpSpPr>
            <a:grpSpLocks/>
          </p:cNvGrpSpPr>
          <p:nvPr/>
        </p:nvGrpSpPr>
        <p:grpSpPr bwMode="auto">
          <a:xfrm>
            <a:off x="8077200" y="1435287"/>
            <a:ext cx="250825" cy="415925"/>
            <a:chOff x="944" y="1270"/>
            <a:chExt cx="158" cy="262"/>
          </a:xfrm>
        </p:grpSpPr>
        <p:sp>
          <p:nvSpPr>
            <p:cNvPr id="295059" name="Oval 147"/>
            <p:cNvSpPr>
              <a:spLocks noChangeArrowheads="1"/>
            </p:cNvSpPr>
            <p:nvPr/>
          </p:nvSpPr>
          <p:spPr bwMode="auto">
            <a:xfrm>
              <a:off x="1008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60" name="Oval 148"/>
            <p:cNvSpPr>
              <a:spLocks noChangeArrowheads="1"/>
            </p:cNvSpPr>
            <p:nvPr/>
          </p:nvSpPr>
          <p:spPr bwMode="auto">
            <a:xfrm>
              <a:off x="946" y="1270"/>
              <a:ext cx="94" cy="262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61" name="Line 149"/>
            <p:cNvSpPr>
              <a:spLocks noChangeShapeType="1"/>
            </p:cNvSpPr>
            <p:nvPr/>
          </p:nvSpPr>
          <p:spPr bwMode="auto">
            <a:xfrm>
              <a:off x="990" y="127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62" name="Line 150"/>
            <p:cNvSpPr>
              <a:spLocks noChangeShapeType="1"/>
            </p:cNvSpPr>
            <p:nvPr/>
          </p:nvSpPr>
          <p:spPr bwMode="auto">
            <a:xfrm>
              <a:off x="994" y="1530"/>
              <a:ext cx="6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5063" name="Line 151"/>
            <p:cNvSpPr>
              <a:spLocks noChangeShapeType="1"/>
            </p:cNvSpPr>
            <p:nvPr/>
          </p:nvSpPr>
          <p:spPr bwMode="auto">
            <a:xfrm>
              <a:off x="944" y="1400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295064" name="Group 152"/>
          <p:cNvGrpSpPr>
            <a:grpSpLocks/>
          </p:cNvGrpSpPr>
          <p:nvPr/>
        </p:nvGrpSpPr>
        <p:grpSpPr bwMode="auto">
          <a:xfrm>
            <a:off x="228600" y="1541649"/>
            <a:ext cx="228600" cy="228600"/>
            <a:chOff x="2784" y="96"/>
            <a:chExt cx="816" cy="768"/>
          </a:xfrm>
        </p:grpSpPr>
        <p:sp>
          <p:nvSpPr>
            <p:cNvPr id="295065" name="Oval 153"/>
            <p:cNvSpPr>
              <a:spLocks noChangeArrowheads="1"/>
            </p:cNvSpPr>
            <p:nvPr/>
          </p:nvSpPr>
          <p:spPr bwMode="auto">
            <a:xfrm>
              <a:off x="2784" y="96"/>
              <a:ext cx="816" cy="768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66" name="Line 154"/>
            <p:cNvSpPr>
              <a:spLocks noChangeShapeType="1"/>
            </p:cNvSpPr>
            <p:nvPr/>
          </p:nvSpPr>
          <p:spPr bwMode="auto">
            <a:xfrm>
              <a:off x="2928" y="480"/>
              <a:ext cx="5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5067" name="Line 155"/>
            <p:cNvSpPr>
              <a:spLocks noChangeShapeType="1"/>
            </p:cNvSpPr>
            <p:nvPr/>
          </p:nvSpPr>
          <p:spPr bwMode="auto">
            <a:xfrm>
              <a:off x="3202" y="192"/>
              <a:ext cx="0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5068" name="Text Box 156"/>
          <p:cNvSpPr txBox="1">
            <a:spLocks noChangeArrowheads="1"/>
          </p:cNvSpPr>
          <p:nvPr/>
        </p:nvSpPr>
        <p:spPr bwMode="auto">
          <a:xfrm>
            <a:off x="1116013" y="841562"/>
            <a:ext cx="769620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fr-CH">
                <a:latin typeface="Arial" charset="0"/>
              </a:rPr>
              <a:t>LINAC (planned for several hundred GeV - but not above 1 TeV, e.g ILC)</a:t>
            </a:r>
            <a:endParaRPr lang="en-GB">
              <a:latin typeface="Arial" charset="0"/>
            </a:endParaRPr>
          </a:p>
        </p:txBody>
      </p:sp>
      <p:sp>
        <p:nvSpPr>
          <p:cNvPr id="295069" name="Text Box 157"/>
          <p:cNvSpPr txBox="1">
            <a:spLocks noChangeArrowheads="1"/>
          </p:cNvSpPr>
          <p:nvPr/>
        </p:nvSpPr>
        <p:spPr bwMode="auto">
          <a:xfrm>
            <a:off x="1144588" y="2065524"/>
            <a:ext cx="6704012" cy="650875"/>
          </a:xfrm>
          <a:prstGeom prst="rect">
            <a:avLst/>
          </a:prstGeom>
          <a:solidFill>
            <a:srgbClr val="FFFFCC"/>
          </a:solidFill>
          <a:ln w="9525">
            <a:solidFill>
              <a:srgbClr val="00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fr-CH">
                <a:solidFill>
                  <a:schemeClr val="bg2"/>
                </a:solidFill>
                <a:latin typeface="Arial" charset="0"/>
              </a:rPr>
              <a:t>LHC </a:t>
            </a:r>
            <a:r>
              <a:rPr lang="fr-CH" b="1">
                <a:solidFill>
                  <a:srgbClr val="FF3300"/>
                </a:solidFill>
                <a:latin typeface="Arial" charset="0"/>
              </a:rPr>
              <a:t>circular machine</a:t>
            </a:r>
            <a:r>
              <a:rPr lang="fr-CH">
                <a:solidFill>
                  <a:schemeClr val="bg2"/>
                </a:solidFill>
                <a:latin typeface="Arial" charset="0"/>
              </a:rPr>
              <a:t> with energy gain per turn ~0.5 MeV</a:t>
            </a:r>
          </a:p>
          <a:p>
            <a:pPr algn="l" eaLnBrk="1" hangingPunct="1"/>
            <a:r>
              <a:rPr lang="fr-CH">
                <a:solidFill>
                  <a:schemeClr val="bg2"/>
                </a:solidFill>
                <a:latin typeface="Arial" charset="0"/>
              </a:rPr>
              <a:t>acceleration from 450 GeV to 7 TeV takes about 20 minutes </a:t>
            </a:r>
            <a:endParaRPr lang="en-GB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95095" name="Text Box 183"/>
          <p:cNvSpPr txBox="1">
            <a:spLocks noChangeArrowheads="1"/>
          </p:cNvSpPr>
          <p:nvPr/>
        </p:nvSpPr>
        <p:spPr bwMode="auto">
          <a:xfrm>
            <a:off x="3068638" y="6064437"/>
            <a:ext cx="4752975" cy="36671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fr-CH">
                <a:solidFill>
                  <a:schemeClr val="bg2"/>
                </a:solidFill>
                <a:latin typeface="Arial" charset="0"/>
              </a:rPr>
              <a:t> ..</a:t>
            </a:r>
            <a:r>
              <a:rPr lang="fr-CH" b="1">
                <a:solidFill>
                  <a:srgbClr val="FF3300"/>
                </a:solidFill>
                <a:latin typeface="Arial" charset="0"/>
              </a:rPr>
              <a:t>..requires deflecting magnets (dipoles)</a:t>
            </a:r>
            <a:r>
              <a:rPr lang="fr-CH">
                <a:solidFill>
                  <a:schemeClr val="bg2"/>
                </a:solidFill>
                <a:latin typeface="Arial" charset="0"/>
              </a:rPr>
              <a:t>  </a:t>
            </a:r>
            <a:endParaRPr lang="en-GB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2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/>
              <a:t>R. Assmann, 12JUN09</a:t>
            </a:r>
          </a:p>
        </p:txBody>
      </p:sp>
      <p:sp>
        <p:nvSpPr>
          <p:cNvPr id="44035" name="Rectangle 7"/>
          <p:cNvSpPr>
            <a:spLocks noChangeArrowheads="1"/>
          </p:cNvSpPr>
          <p:nvPr/>
        </p:nvSpPr>
        <p:spPr bwMode="auto">
          <a:xfrm>
            <a:off x="3710983" y="2733860"/>
            <a:ext cx="2133600" cy="7620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36" name="Rectangle 6"/>
          <p:cNvSpPr>
            <a:spLocks noChangeArrowheads="1"/>
          </p:cNvSpPr>
          <p:nvPr/>
        </p:nvSpPr>
        <p:spPr bwMode="auto">
          <a:xfrm>
            <a:off x="2014200" y="4762243"/>
            <a:ext cx="2782888" cy="7620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rial" charset="0"/>
                <a:ea typeface="ＭＳ Ｐゴシック" charset="0"/>
                <a:cs typeface="ＭＳ Ｐゴシック" charset="0"/>
              </a:rPr>
              <a:t>Collimation</a:t>
            </a:r>
            <a:endParaRPr lang="en-US" u="sng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Shock beam impact: </a:t>
            </a:r>
            <a:r>
              <a:rPr lang="en-US" sz="2400" b="1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</a:rPr>
              <a:t>2 MJ/mm</a:t>
            </a:r>
            <a:r>
              <a:rPr lang="en-US" sz="2400" b="1" baseline="30000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sz="2400" b="1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</a:rPr>
              <a:t> in 200 ns    (0.5 kg TNT)</a:t>
            </a:r>
            <a:br>
              <a:rPr lang="en-US" sz="2400" b="1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11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Maximum </a:t>
            </a:r>
            <a:r>
              <a:rPr lang="en-US" sz="2400" b="1" u="sng" dirty="0">
                <a:latin typeface="Arial" charset="0"/>
                <a:ea typeface="ＭＳ Ｐゴシック" charset="0"/>
                <a:cs typeface="ＭＳ Ｐゴシック" charset="0"/>
              </a:rPr>
              <a:t>beam loss at 7 </a:t>
            </a:r>
            <a:r>
              <a:rPr lang="en-US" sz="2400" b="1" u="sng" dirty="0" err="1">
                <a:latin typeface="Arial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:  	0.1% of beam (360 MJ) per second</a:t>
            </a:r>
            <a:b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1400" i="1" dirty="0">
                <a:latin typeface="Arial" charset="0"/>
                <a:ea typeface="ＭＳ Ｐゴシック" charset="0"/>
                <a:cs typeface="ＭＳ Ｐゴシック" charset="0"/>
              </a:rPr>
              <a:t>(assumed lower than </a:t>
            </a:r>
            <a:r>
              <a:rPr lang="en-US" sz="1400" i="1" dirty="0" err="1">
                <a:latin typeface="Arial" charset="0"/>
                <a:ea typeface="ＭＳ Ｐゴシック" charset="0"/>
                <a:cs typeface="ＭＳ Ｐゴシック" charset="0"/>
              </a:rPr>
              <a:t>Tevatron</a:t>
            </a:r>
            <a:r>
              <a:rPr lang="en-US" sz="1400" i="1" dirty="0">
                <a:latin typeface="Arial" charset="0"/>
                <a:ea typeface="ＭＳ Ｐゴシック" charset="0"/>
                <a:cs typeface="ＭＳ Ｐゴシック" charset="0"/>
              </a:rPr>
              <a:t>/HERA)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5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en-US" sz="1600" dirty="0">
                <a:solidFill>
                  <a:srgbClr val="00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					</a:t>
            </a:r>
            <a:r>
              <a:rPr lang="en-US" sz="1600" b="1" dirty="0">
                <a:solidFill>
                  <a:srgbClr val="006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     </a:t>
            </a:r>
            <a:r>
              <a:rPr 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360 kW</a:t>
            </a:r>
          </a:p>
          <a:p>
            <a:pPr>
              <a:buFontTx/>
              <a:buNone/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400" b="1" u="sng" dirty="0">
                <a:latin typeface="Arial" charset="0"/>
                <a:ea typeface="ＭＳ Ｐゴシック" charset="0"/>
                <a:cs typeface="ＭＳ Ｐゴシック" charset="0"/>
              </a:rPr>
              <a:t>Quench limit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of </a:t>
            </a:r>
            <a:b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SC LHC magnet:</a:t>
            </a:r>
          </a:p>
          <a:p>
            <a:endParaRPr lang="en-US" sz="9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en-US" sz="3200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</a:rPr>
              <a:t>		</a:t>
            </a:r>
            <a:r>
              <a:rPr lang="en-US" sz="3200" b="1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          </a:t>
            </a:r>
            <a:r>
              <a:rPr lang="en-US" sz="3200" b="1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~</a:t>
            </a:r>
            <a:r>
              <a:rPr lang="en-US" sz="3200" b="1" dirty="0">
                <a:solidFill>
                  <a:srgbClr val="0066FF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 </a:t>
            </a:r>
            <a:r>
              <a:rPr 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5 </a:t>
            </a:r>
            <a:r>
              <a:rPr lang="en-US" sz="3200" b="1" dirty="0" err="1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mW</a:t>
            </a:r>
            <a:r>
              <a:rPr 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/cm</a:t>
            </a:r>
            <a:r>
              <a:rPr lang="en-US" sz="3200" b="1" baseline="30000" dirty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3</a:t>
            </a:r>
            <a:endParaRPr lang="en-US" sz="3200" b="1" baseline="30000" dirty="0">
              <a:solidFill>
                <a:srgbClr val="FF33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4039" name="Picture 4" descr="3d-tunnel-picture-with-S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733800"/>
            <a:ext cx="3429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0" name="AutoShape 5"/>
          <p:cNvSpPr>
            <a:spLocks noChangeArrowheads="1"/>
          </p:cNvSpPr>
          <p:nvPr/>
        </p:nvSpPr>
        <p:spPr bwMode="auto">
          <a:xfrm rot="1870107">
            <a:off x="3940175" y="3500918"/>
            <a:ext cx="381000" cy="1239838"/>
          </a:xfrm>
          <a:prstGeom prst="upDownArrow">
            <a:avLst>
              <a:gd name="adj1" fmla="val 50000"/>
              <a:gd name="adj2" fmla="val 103998"/>
            </a:avLst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1" name="TextBox 8"/>
          <p:cNvSpPr txBox="1">
            <a:spLocks noChangeArrowheads="1"/>
          </p:cNvSpPr>
          <p:nvPr/>
        </p:nvSpPr>
        <p:spPr bwMode="auto">
          <a:xfrm>
            <a:off x="5756275" y="2921000"/>
            <a:ext cx="30845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0">
                <a:sym typeface="Wingdings" charset="0"/>
              </a:rPr>
              <a:t> </a:t>
            </a:r>
            <a:r>
              <a:rPr lang="en-US" sz="1600" b="0"/>
              <a:t>proportional to stored energy</a:t>
            </a:r>
          </a:p>
        </p:txBody>
      </p:sp>
    </p:spTree>
    <p:extLst>
      <p:ext uri="{BB962C8B-B14F-4D97-AF65-F5344CB8AC3E}">
        <p14:creationId xmlns:p14="http://schemas.microsoft.com/office/powerpoint/2010/main" val="1786188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Accelerator?</a:t>
            </a:r>
            <a:endParaRPr lang="en-US" dirty="0"/>
          </a:p>
        </p:txBody>
      </p:sp>
      <p:sp>
        <p:nvSpPr>
          <p:cNvPr id="20481" name="Date Placeholder 2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2048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86075AC-7B97-5649-A407-CACAAEA63DD3}" type="slidenum">
              <a:rPr lang="en-US" sz="1000">
                <a:solidFill>
                  <a:srgbClr val="000000"/>
                </a:solidFill>
              </a:rPr>
              <a:pPr eaLnBrk="1" hangingPunct="1"/>
              <a:t>7</a:t>
            </a:fld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156679" name="Rectangle 7"/>
          <p:cNvSpPr>
            <a:spLocks noChangeArrowheads="1"/>
          </p:cNvSpPr>
          <p:nvPr/>
        </p:nvSpPr>
        <p:spPr bwMode="auto">
          <a:xfrm>
            <a:off x="211138" y="1425136"/>
            <a:ext cx="8653462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70000"/>
              </a:spcBef>
              <a:defRPr/>
            </a:pPr>
            <a:r>
              <a:rPr lang="en-US" sz="2800" dirty="0">
                <a:solidFill>
                  <a:srgbClr val="000000"/>
                </a:solidFill>
              </a:rPr>
              <a:t>The 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accelerator</a:t>
            </a:r>
            <a:r>
              <a:rPr lang="en-US" sz="2800" dirty="0">
                <a:solidFill>
                  <a:srgbClr val="000000"/>
                </a:solidFill>
              </a:rPr>
              <a:t> (</a:t>
            </a:r>
            <a:r>
              <a:rPr lang="ja-JP" altLang="en-US" sz="2800" dirty="0">
                <a:solidFill>
                  <a:srgbClr val="000000"/>
                </a:solidFill>
              </a:rPr>
              <a:t>“</a:t>
            </a:r>
            <a:r>
              <a:rPr lang="en-US" sz="2800" dirty="0">
                <a:solidFill>
                  <a:srgbClr val="000000"/>
                </a:solidFill>
              </a:rPr>
              <a:t>atom smasher</a:t>
            </a:r>
            <a:r>
              <a:rPr lang="ja-JP" altLang="en-US" sz="2800" dirty="0">
                <a:solidFill>
                  <a:srgbClr val="000000"/>
                </a:solidFill>
              </a:rPr>
              <a:t>”</a:t>
            </a:r>
            <a:r>
              <a:rPr lang="en-US" sz="2800" dirty="0">
                <a:solidFill>
                  <a:srgbClr val="000000"/>
                </a:solidFill>
              </a:rPr>
              <a:t>)</a:t>
            </a:r>
          </a:p>
          <a:p>
            <a:pPr algn="ctr">
              <a:spcBef>
                <a:spcPct val="70000"/>
              </a:spcBef>
              <a:defRPr/>
            </a:pPr>
            <a:endParaRPr lang="en-US" sz="2800" dirty="0">
              <a:solidFill>
                <a:srgbClr val="000000"/>
              </a:solidFill>
            </a:endParaRPr>
          </a:p>
          <a:p>
            <a:pPr algn="ctr">
              <a:spcBef>
                <a:spcPct val="70000"/>
              </a:spcBef>
              <a:defRPr/>
            </a:pPr>
            <a:endParaRPr lang="en-US" sz="2800" dirty="0">
              <a:solidFill>
                <a:srgbClr val="000000"/>
              </a:solidFill>
            </a:endParaRPr>
          </a:p>
          <a:p>
            <a:pPr algn="ctr">
              <a:spcBef>
                <a:spcPct val="70000"/>
              </a:spcBef>
              <a:defRPr/>
            </a:pPr>
            <a:endParaRPr lang="en-US" sz="2800" dirty="0">
              <a:solidFill>
                <a:srgbClr val="000000"/>
              </a:solidFill>
            </a:endParaRPr>
          </a:p>
          <a:p>
            <a:pPr algn="ctr">
              <a:spcBef>
                <a:spcPct val="70000"/>
              </a:spcBef>
              <a:defRPr/>
            </a:pPr>
            <a:r>
              <a:rPr lang="en-US" sz="2800" dirty="0">
                <a:solidFill>
                  <a:srgbClr val="000000"/>
                </a:solidFill>
              </a:rPr>
              <a:t>A 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scientific instrument</a:t>
            </a:r>
            <a:r>
              <a:rPr lang="en-US" sz="2800" dirty="0">
                <a:solidFill>
                  <a:srgbClr val="000000"/>
                </a:solidFill>
              </a:rPr>
              <a:t> that 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increases the kinetic energy</a:t>
            </a:r>
            <a:r>
              <a:rPr lang="en-US" sz="2800" dirty="0">
                <a:solidFill>
                  <a:srgbClr val="000000"/>
                </a:solidFill>
              </a:rPr>
              <a:t> of charged particles!</a:t>
            </a:r>
            <a:endParaRPr lang="en-US" sz="2800" dirty="0">
              <a:solidFill>
                <a:srgbClr val="000000"/>
              </a:solidFill>
              <a:sym typeface="Wingdings" charset="0"/>
            </a:endParaRPr>
          </a:p>
        </p:txBody>
      </p:sp>
      <p:sp>
        <p:nvSpPr>
          <p:cNvPr id="20484" name="AutoShape 8"/>
          <p:cNvSpPr>
            <a:spLocks noChangeArrowheads="1"/>
          </p:cNvSpPr>
          <p:nvPr/>
        </p:nvSpPr>
        <p:spPr bwMode="auto">
          <a:xfrm>
            <a:off x="4349750" y="2609411"/>
            <a:ext cx="639763" cy="1098550"/>
          </a:xfrm>
          <a:prstGeom prst="downArrow">
            <a:avLst>
              <a:gd name="adj1" fmla="val 50000"/>
              <a:gd name="adj2" fmla="val 429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122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491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2A00349-AC64-5E4C-810A-57B2821BB00B}" type="slidenum">
              <a:rPr lang="en-US" sz="1000">
                <a:solidFill>
                  <a:srgbClr val="000000"/>
                </a:solidFill>
              </a:rPr>
              <a:pPr eaLnBrk="1" hangingPunct="1"/>
              <a:t>70</a:t>
            </a:fld>
            <a:endParaRPr lang="en-US" sz="1000">
              <a:solidFill>
                <a:srgbClr val="000000"/>
              </a:solidFill>
            </a:endParaRPr>
          </a:p>
        </p:txBody>
      </p:sp>
      <p:grpSp>
        <p:nvGrpSpPr>
          <p:cNvPr id="49155" name="Group 5"/>
          <p:cNvGrpSpPr>
            <a:grpSpLocks/>
          </p:cNvGrpSpPr>
          <p:nvPr/>
        </p:nvGrpSpPr>
        <p:grpSpPr bwMode="auto">
          <a:xfrm>
            <a:off x="0" y="904875"/>
            <a:ext cx="7467600" cy="4911725"/>
            <a:chOff x="432" y="380"/>
            <a:chExt cx="4896" cy="3220"/>
          </a:xfrm>
        </p:grpSpPr>
        <p:pic>
          <p:nvPicPr>
            <p:cNvPr id="49162" name="Picture 6" descr="storede-vs-momentu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380"/>
              <a:ext cx="4896" cy="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163" name="Line 7"/>
            <p:cNvSpPr>
              <a:spLocks noChangeShapeType="1"/>
            </p:cNvSpPr>
            <p:nvPr/>
          </p:nvSpPr>
          <p:spPr bwMode="auto">
            <a:xfrm>
              <a:off x="1248" y="1872"/>
              <a:ext cx="37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64" name="Line 8"/>
            <p:cNvSpPr>
              <a:spLocks noChangeShapeType="1"/>
            </p:cNvSpPr>
            <p:nvPr/>
          </p:nvSpPr>
          <p:spPr bwMode="auto">
            <a:xfrm>
              <a:off x="1248" y="768"/>
              <a:ext cx="37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65" name="AutoShape 9"/>
            <p:cNvSpPr>
              <a:spLocks noChangeArrowheads="1"/>
            </p:cNvSpPr>
            <p:nvPr/>
          </p:nvSpPr>
          <p:spPr bwMode="auto">
            <a:xfrm>
              <a:off x="1824" y="768"/>
              <a:ext cx="240" cy="1104"/>
            </a:xfrm>
            <a:prstGeom prst="upArrow">
              <a:avLst>
                <a:gd name="adj1" fmla="val 50000"/>
                <a:gd name="adj2" fmla="val 11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05834" name="Rectangle 10"/>
          <p:cNvSpPr>
            <a:spLocks noChangeArrowheads="1"/>
          </p:cNvSpPr>
          <p:nvPr/>
        </p:nvSpPr>
        <p:spPr bwMode="auto">
          <a:xfrm>
            <a:off x="1201738" y="5921375"/>
            <a:ext cx="6724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800" i="1">
                <a:solidFill>
                  <a:srgbClr val="000000"/>
                </a:solidFill>
              </a:rPr>
              <a:t>At </a:t>
            </a:r>
            <a:r>
              <a:rPr lang="en-US" sz="1800" i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less than 1%</a:t>
            </a:r>
            <a:r>
              <a:rPr lang="en-US" sz="1800" i="1">
                <a:solidFill>
                  <a:srgbClr val="000000"/>
                </a:solidFill>
              </a:rPr>
              <a:t> of nominal intensity LHC enters </a:t>
            </a:r>
            <a:r>
              <a:rPr lang="en-US" sz="1800" i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new territory</a:t>
            </a:r>
            <a:r>
              <a:rPr lang="en-US" sz="1800" i="1">
                <a:solidFill>
                  <a:srgbClr val="000000"/>
                </a:solidFill>
              </a:rPr>
              <a:t>. </a:t>
            </a:r>
            <a:br>
              <a:rPr lang="en-US" sz="1800" i="1">
                <a:solidFill>
                  <a:srgbClr val="000000"/>
                </a:solidFill>
              </a:rPr>
            </a:br>
            <a:r>
              <a:rPr lang="en-US" sz="1800" i="1">
                <a:solidFill>
                  <a:srgbClr val="000000"/>
                </a:solidFill>
              </a:rPr>
              <a:t>Collimators must </a:t>
            </a:r>
            <a:r>
              <a:rPr lang="en-US" sz="1800" i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survive</a:t>
            </a:r>
            <a:r>
              <a:rPr lang="en-US" sz="1800" i="1">
                <a:solidFill>
                  <a:srgbClr val="000000"/>
                </a:solidFill>
              </a:rPr>
              <a:t> expected beam loss…</a:t>
            </a:r>
          </a:p>
        </p:txBody>
      </p:sp>
      <p:sp>
        <p:nvSpPr>
          <p:cNvPr id="205835" name="Rectangle 11"/>
          <p:cNvSpPr>
            <a:spLocks noChangeArrowheads="1"/>
          </p:cNvSpPr>
          <p:nvPr/>
        </p:nvSpPr>
        <p:spPr bwMode="auto">
          <a:xfrm>
            <a:off x="609600" y="23813"/>
            <a:ext cx="8229600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600" b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Limit: Power of the LHC beams</a:t>
            </a:r>
          </a:p>
        </p:txBody>
      </p:sp>
      <p:grpSp>
        <p:nvGrpSpPr>
          <p:cNvPr id="49158" name="Group 10"/>
          <p:cNvGrpSpPr>
            <a:grpSpLocks/>
          </p:cNvGrpSpPr>
          <p:nvPr/>
        </p:nvGrpSpPr>
        <p:grpSpPr bwMode="auto">
          <a:xfrm>
            <a:off x="7327900" y="1103313"/>
            <a:ext cx="1816100" cy="1763712"/>
            <a:chOff x="365125" y="1066800"/>
            <a:chExt cx="3749675" cy="3641042"/>
          </a:xfrm>
        </p:grpSpPr>
        <p:pic>
          <p:nvPicPr>
            <p:cNvPr id="49159" name="Picture 6" descr="defaul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066800"/>
              <a:ext cx="1814513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0" name="Picture 7" descr="defaul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1875" y="1066800"/>
              <a:ext cx="1812925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365125" y="3006942"/>
              <a:ext cx="3749675" cy="1700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rgbClr val="000000"/>
                  </a:solidFill>
                  <a:ea typeface="+mn-ea"/>
                  <a:cs typeface="+mn-cs"/>
                </a:rPr>
                <a:t>Entry and exit holes of an electron beam impacting on a spoiler</a:t>
              </a:r>
              <a:br>
                <a:rPr lang="en-US" sz="1050" i="1" dirty="0">
                  <a:solidFill>
                    <a:srgbClr val="000000"/>
                  </a:solidFill>
                  <a:ea typeface="+mn-ea"/>
                  <a:cs typeface="+mn-cs"/>
                </a:rPr>
              </a:br>
              <a:endParaRPr lang="en-US" sz="500" i="1" dirty="0">
                <a:solidFill>
                  <a:srgbClr val="000000"/>
                </a:solidFill>
                <a:ea typeface="+mn-ea"/>
                <a:cs typeface="+mn-cs"/>
              </a:endParaRPr>
            </a:p>
            <a:p>
              <a:pPr>
                <a:defRPr/>
              </a:pPr>
              <a:r>
                <a:rPr lang="en-US" sz="1050" dirty="0">
                  <a:solidFill>
                    <a:srgbClr val="000000"/>
                  </a:solidFill>
                  <a:ea typeface="+mn-ea"/>
                  <a:cs typeface="+mn-cs"/>
                </a:rPr>
                <a:t>(courtesy P. </a:t>
              </a:r>
              <a:r>
                <a:rPr lang="en-US" sz="1050" dirty="0" err="1">
                  <a:solidFill>
                    <a:srgbClr val="000000"/>
                  </a:solidFill>
                  <a:ea typeface="+mn-ea"/>
                  <a:cs typeface="+mn-cs"/>
                </a:rPr>
                <a:t>Tenenbaum</a:t>
              </a:r>
              <a:r>
                <a:rPr lang="en-US" sz="1050" dirty="0">
                  <a:solidFill>
                    <a:srgbClr val="000000"/>
                  </a:solidFill>
                  <a:ea typeface="+mn-ea"/>
                  <a:cs typeface="+mn-cs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4327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Assmann</a:t>
            </a:r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3869-2D4B-2647-A64B-AD3EFBE38ECE}" type="slidenum">
              <a:rPr lang="en-US"/>
              <a:pPr/>
              <a:t>71</a:t>
            </a:fld>
            <a:endParaRPr lang="en-US"/>
          </a:p>
        </p:txBody>
      </p:sp>
      <p:sp>
        <p:nvSpPr>
          <p:cNvPr id="210949" name="Rectangle 5"/>
          <p:cNvSpPr>
            <a:spLocks noChangeArrowheads="1"/>
          </p:cNvSpPr>
          <p:nvPr/>
        </p:nvSpPr>
        <p:spPr bwMode="auto">
          <a:xfrm>
            <a:off x="457200" y="76200"/>
            <a:ext cx="82296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60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Examples of damage from beams</a:t>
            </a:r>
          </a:p>
        </p:txBody>
      </p:sp>
      <p:pic>
        <p:nvPicPr>
          <p:cNvPr id="210950" name="Picture 6" descr="defaul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1814513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51" name="Picture 7" descr="defaul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5" y="1066800"/>
            <a:ext cx="18129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52" name="Picture 8" descr="defaul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419600"/>
            <a:ext cx="3886200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5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44" t="39943" r="46944" b="32066"/>
          <a:stretch>
            <a:fillRect/>
          </a:stretch>
        </p:blipFill>
        <p:spPr bwMode="auto">
          <a:xfrm>
            <a:off x="7239000" y="1012825"/>
            <a:ext cx="1362075" cy="272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10954" name="Text Box 10"/>
          <p:cNvSpPr txBox="1">
            <a:spLocks noChangeArrowheads="1"/>
          </p:cNvSpPr>
          <p:nvPr/>
        </p:nvSpPr>
        <p:spPr bwMode="auto">
          <a:xfrm>
            <a:off x="5457162" y="1066800"/>
            <a:ext cx="17818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1400" i="1">
                <a:solidFill>
                  <a:srgbClr val="000000"/>
                </a:solidFill>
              </a:rPr>
              <a:t>Tungsten collimator </a:t>
            </a:r>
          </a:p>
          <a:p>
            <a:pPr algn="r"/>
            <a:r>
              <a:rPr lang="en-US" sz="1400" i="1">
                <a:solidFill>
                  <a:srgbClr val="000000"/>
                </a:solidFill>
              </a:rPr>
              <a:t>in the SPS</a:t>
            </a:r>
          </a:p>
        </p:txBody>
      </p:sp>
      <p:pic>
        <p:nvPicPr>
          <p:cNvPr id="21095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8" t="20909" r="24821" b="26816"/>
          <a:stretch>
            <a:fillRect/>
          </a:stretch>
        </p:blipFill>
        <p:spPr bwMode="auto">
          <a:xfrm>
            <a:off x="5334000" y="3886200"/>
            <a:ext cx="3276600" cy="223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10956" name="Text Box 12"/>
          <p:cNvSpPr txBox="1">
            <a:spLocks noChangeArrowheads="1"/>
          </p:cNvSpPr>
          <p:nvPr/>
        </p:nvSpPr>
        <p:spPr bwMode="auto">
          <a:xfrm>
            <a:off x="5318125" y="3079750"/>
            <a:ext cx="176847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i="1">
                <a:solidFill>
                  <a:srgbClr val="000000"/>
                </a:solidFill>
              </a:rPr>
              <a:t>Lead block accidentally put into a p beam</a:t>
            </a:r>
          </a:p>
        </p:txBody>
      </p:sp>
      <p:sp>
        <p:nvSpPr>
          <p:cNvPr id="210957" name="Text Box 13"/>
          <p:cNvSpPr txBox="1">
            <a:spLocks noChangeArrowheads="1"/>
          </p:cNvSpPr>
          <p:nvPr/>
        </p:nvSpPr>
        <p:spPr bwMode="auto">
          <a:xfrm>
            <a:off x="5981700" y="6172200"/>
            <a:ext cx="212046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(courtesy G. Stevenson)</a:t>
            </a:r>
          </a:p>
        </p:txBody>
      </p:sp>
      <p:sp>
        <p:nvSpPr>
          <p:cNvPr id="210958" name="Text Box 14"/>
          <p:cNvSpPr txBox="1">
            <a:spLocks noChangeArrowheads="1"/>
          </p:cNvSpPr>
          <p:nvPr/>
        </p:nvSpPr>
        <p:spPr bwMode="auto">
          <a:xfrm>
            <a:off x="609600" y="5768975"/>
            <a:ext cx="330178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i="1">
                <a:solidFill>
                  <a:srgbClr val="000000"/>
                </a:solidFill>
              </a:rPr>
              <a:t>Damage of coating of a SLC collimator</a:t>
            </a:r>
          </a:p>
        </p:txBody>
      </p:sp>
      <p:sp>
        <p:nvSpPr>
          <p:cNvPr id="210959" name="Text Box 15"/>
          <p:cNvSpPr txBox="1">
            <a:spLocks noChangeArrowheads="1"/>
          </p:cNvSpPr>
          <p:nvPr/>
        </p:nvSpPr>
        <p:spPr bwMode="auto">
          <a:xfrm>
            <a:off x="365125" y="3008313"/>
            <a:ext cx="3749675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i="1" dirty="0">
                <a:solidFill>
                  <a:srgbClr val="000000"/>
                </a:solidFill>
              </a:rPr>
              <a:t>Entry and exit holes of an electron beam impacting on a spoiler</a:t>
            </a:r>
            <a:br>
              <a:rPr lang="en-US" sz="1400" i="1" dirty="0">
                <a:solidFill>
                  <a:srgbClr val="000000"/>
                </a:solidFill>
              </a:rPr>
            </a:br>
            <a:endParaRPr lang="en-US" sz="800" i="1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(courtesy P. </a:t>
            </a:r>
            <a:r>
              <a:rPr lang="en-US" sz="1400" dirty="0" err="1">
                <a:solidFill>
                  <a:srgbClr val="000000"/>
                </a:solidFill>
              </a:rPr>
              <a:t>Tenenbaum</a:t>
            </a:r>
            <a:r>
              <a:rPr lang="en-US" sz="1400" dirty="0">
                <a:solidFill>
                  <a:srgbClr val="0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74914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Assmann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E9658-F970-604D-BD91-8A79F77D58E2}" type="slidenum">
              <a:rPr lang="en-US"/>
              <a:pPr/>
              <a:t>72</a:t>
            </a:fld>
            <a:endParaRPr lang="en-US"/>
          </a:p>
        </p:txBody>
      </p:sp>
      <p:sp>
        <p:nvSpPr>
          <p:cNvPr id="218116" name="Rectangle 4"/>
          <p:cNvSpPr>
            <a:spLocks noChangeArrowheads="1"/>
          </p:cNvSpPr>
          <p:nvPr/>
        </p:nvSpPr>
        <p:spPr bwMode="auto">
          <a:xfrm>
            <a:off x="457200" y="76200"/>
            <a:ext cx="82296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60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Examples of damage from beams</a:t>
            </a:r>
          </a:p>
        </p:txBody>
      </p:sp>
      <p:pic>
        <p:nvPicPr>
          <p:cNvPr id="218117" name="Picture 5" descr="D49damamgewithpennywithtex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0738"/>
            <a:ext cx="4764088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8118" name="Picture 6" descr="e03H%20da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163" y="4403725"/>
            <a:ext cx="2192337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8119" name="Picture 7" descr="C19%20frosty%20conning%20tow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809625"/>
            <a:ext cx="4876800" cy="365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8120" name="Text Box 8"/>
          <p:cNvSpPr txBox="1">
            <a:spLocks noChangeArrowheads="1"/>
          </p:cNvSpPr>
          <p:nvPr/>
        </p:nvSpPr>
        <p:spPr bwMode="auto">
          <a:xfrm>
            <a:off x="4814888" y="5165725"/>
            <a:ext cx="368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>
                <a:solidFill>
                  <a:srgbClr val="000000"/>
                </a:solidFill>
              </a:rPr>
              <a:t>TEVATRON Dec 2003 Photographs courtesy D. Still</a:t>
            </a:r>
          </a:p>
        </p:txBody>
      </p:sp>
    </p:spTree>
    <p:extLst>
      <p:ext uri="{BB962C8B-B14F-4D97-AF65-F5344CB8AC3E}">
        <p14:creationId xmlns:p14="http://schemas.microsoft.com/office/powerpoint/2010/main" val="1974297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3277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4795630-A6C2-0546-BB50-0C6FE3B496B8}" type="slidenum">
              <a:rPr lang="en-US" sz="1000">
                <a:solidFill>
                  <a:srgbClr val="000000"/>
                </a:solidFill>
              </a:rPr>
              <a:pPr eaLnBrk="1" hangingPunct="1"/>
              <a:t>73</a:t>
            </a:fld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86021" name="Rectangle 3"/>
          <p:cNvSpPr>
            <a:spLocks noChangeArrowheads="1"/>
          </p:cNvSpPr>
          <p:nvPr/>
        </p:nvSpPr>
        <p:spPr bwMode="auto">
          <a:xfrm>
            <a:off x="5568950" y="2120900"/>
            <a:ext cx="2438400" cy="1295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2800" b="1" dirty="0">
                <a:solidFill>
                  <a:srgbClr val="000000"/>
                </a:solidFill>
              </a:rPr>
              <a:t>Collimator</a:t>
            </a:r>
          </a:p>
        </p:txBody>
      </p:sp>
      <p:sp>
        <p:nvSpPr>
          <p:cNvPr id="86036" name="Rectangle 18"/>
          <p:cNvSpPr>
            <a:spLocks noChangeArrowheads="1"/>
          </p:cNvSpPr>
          <p:nvPr/>
        </p:nvSpPr>
        <p:spPr bwMode="auto">
          <a:xfrm>
            <a:off x="5572125" y="4478338"/>
            <a:ext cx="2438400" cy="14112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</a:rPr>
              <a:t>Beam Dump</a:t>
            </a:r>
          </a:p>
        </p:txBody>
      </p:sp>
      <p:sp>
        <p:nvSpPr>
          <p:cNvPr id="343059" name="Text Box 19"/>
          <p:cNvSpPr txBox="1">
            <a:spLocks noChangeArrowheads="1"/>
          </p:cNvSpPr>
          <p:nvPr/>
        </p:nvSpPr>
        <p:spPr bwMode="auto">
          <a:xfrm>
            <a:off x="2146300" y="3235325"/>
            <a:ext cx="30813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450 GeV</a:t>
            </a:r>
          </a:p>
          <a:p>
            <a:pPr eaLnBrk="1" hangingPunct="1">
              <a:defRPr/>
            </a:pP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3 10</a:t>
            </a:r>
            <a:r>
              <a:rPr lang="en-US" sz="2400" b="1" baseline="300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13</a:t>
            </a: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p in the beam</a:t>
            </a:r>
          </a:p>
          <a:p>
            <a:pPr eaLnBrk="1" hangingPunct="1">
              <a:defRPr/>
            </a:pP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 MJ</a:t>
            </a:r>
          </a:p>
          <a:p>
            <a:pPr eaLnBrk="1" hangingPunct="1">
              <a:defRPr/>
            </a:pP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0.7 x 1.2 mm</a:t>
            </a:r>
            <a:r>
              <a:rPr lang="en-US" sz="2400" b="1" baseline="300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</a:p>
        </p:txBody>
      </p:sp>
      <p:sp>
        <p:nvSpPr>
          <p:cNvPr id="32774" name="Text Box 21"/>
          <p:cNvSpPr txBox="1">
            <a:spLocks noChangeArrowheads="1"/>
          </p:cNvSpPr>
          <p:nvPr/>
        </p:nvSpPr>
        <p:spPr bwMode="auto">
          <a:xfrm>
            <a:off x="2968625" y="5451475"/>
            <a:ext cx="2071688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sz="1800" b="1" i="1">
                <a:solidFill>
                  <a:srgbClr val="FF0000"/>
                </a:solidFill>
                <a:cs typeface="Arial" charset="0"/>
              </a:rPr>
              <a:t>~ Tevatron beam</a:t>
            </a:r>
          </a:p>
          <a:p>
            <a:pPr eaLnBrk="1" hangingPunct="1">
              <a:lnSpc>
                <a:spcPct val="120000"/>
              </a:lnSpc>
            </a:pPr>
            <a:r>
              <a:rPr lang="en-US" sz="1800" b="1" i="1">
                <a:solidFill>
                  <a:srgbClr val="FF0000"/>
                </a:solidFill>
                <a:cs typeface="Arial" charset="0"/>
              </a:rPr>
              <a:t>~ ½ kg TNT</a:t>
            </a:r>
          </a:p>
        </p:txBody>
      </p:sp>
      <p:grpSp>
        <p:nvGrpSpPr>
          <p:cNvPr id="32775" name="Group 30"/>
          <p:cNvGrpSpPr>
            <a:grpSpLocks/>
          </p:cNvGrpSpPr>
          <p:nvPr/>
        </p:nvGrpSpPr>
        <p:grpSpPr bwMode="auto">
          <a:xfrm>
            <a:off x="3614738" y="1217613"/>
            <a:ext cx="1527175" cy="569912"/>
            <a:chOff x="0" y="2292744"/>
            <a:chExt cx="1527175" cy="569913"/>
          </a:xfrm>
        </p:grpSpPr>
        <p:sp>
          <p:nvSpPr>
            <p:cNvPr id="32782" name="Oval 22"/>
            <p:cNvSpPr>
              <a:spLocks noChangeArrowheads="1"/>
            </p:cNvSpPr>
            <p:nvPr/>
          </p:nvSpPr>
          <p:spPr bwMode="auto">
            <a:xfrm>
              <a:off x="430212" y="2713432"/>
              <a:ext cx="150813" cy="149225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783" name="Freeform 23"/>
            <p:cNvSpPr>
              <a:spLocks/>
            </p:cNvSpPr>
            <p:nvPr/>
          </p:nvSpPr>
          <p:spPr bwMode="auto">
            <a:xfrm>
              <a:off x="0" y="2292744"/>
              <a:ext cx="441325" cy="463550"/>
            </a:xfrm>
            <a:custGeom>
              <a:avLst/>
              <a:gdLst>
                <a:gd name="T0" fmla="*/ 2147483647 w 278"/>
                <a:gd name="T1" fmla="*/ 2147483647 h 292"/>
                <a:gd name="T2" fmla="*/ 2147483647 w 278"/>
                <a:gd name="T3" fmla="*/ 2147483647 h 292"/>
                <a:gd name="T4" fmla="*/ 2147483647 w 278"/>
                <a:gd name="T5" fmla="*/ 2147483647 h 292"/>
                <a:gd name="T6" fmla="*/ 2147483647 w 278"/>
                <a:gd name="T7" fmla="*/ 2147483647 h 292"/>
                <a:gd name="T8" fmla="*/ 0 w 278"/>
                <a:gd name="T9" fmla="*/ 0 h 2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8"/>
                <a:gd name="T16" fmla="*/ 0 h 292"/>
                <a:gd name="T17" fmla="*/ 278 w 278"/>
                <a:gd name="T18" fmla="*/ 292 h 2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8" h="292">
                  <a:moveTo>
                    <a:pt x="278" y="292"/>
                  </a:moveTo>
                  <a:cubicBezTo>
                    <a:pt x="240" y="262"/>
                    <a:pt x="203" y="233"/>
                    <a:pt x="169" y="210"/>
                  </a:cubicBezTo>
                  <a:cubicBezTo>
                    <a:pt x="135" y="187"/>
                    <a:pt x="94" y="177"/>
                    <a:pt x="75" y="156"/>
                  </a:cubicBezTo>
                  <a:cubicBezTo>
                    <a:pt x="56" y="135"/>
                    <a:pt x="67" y="108"/>
                    <a:pt x="54" y="82"/>
                  </a:cubicBezTo>
                  <a:cubicBezTo>
                    <a:pt x="41" y="56"/>
                    <a:pt x="8" y="15"/>
                    <a:pt x="0" y="0"/>
                  </a:cubicBezTo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84" name="Text Box 24"/>
            <p:cNvSpPr txBox="1">
              <a:spLocks noChangeArrowheads="1"/>
            </p:cNvSpPr>
            <p:nvPr/>
          </p:nvSpPr>
          <p:spPr bwMode="auto">
            <a:xfrm>
              <a:off x="360362" y="2356244"/>
              <a:ext cx="116681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i="1">
                  <a:solidFill>
                    <a:srgbClr val="000000"/>
                  </a:solidFill>
                </a:rPr>
                <a:t>Microphone</a:t>
              </a:r>
            </a:p>
          </p:txBody>
        </p:sp>
      </p:grpSp>
      <p:pic>
        <p:nvPicPr>
          <p:cNvPr id="343065" name="beamOnColl_4x7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838" y="30019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3066" name="beamOnTed_4x72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46370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3067" name="Text Box 27"/>
          <p:cNvSpPr txBox="1">
            <a:spLocks noChangeArrowheads="1"/>
          </p:cNvSpPr>
          <p:nvPr/>
        </p:nvSpPr>
        <p:spPr bwMode="auto">
          <a:xfrm>
            <a:off x="234950" y="1758950"/>
            <a:ext cx="3468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3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Proton beam…</a:t>
            </a:r>
          </a:p>
        </p:txBody>
      </p:sp>
      <p:sp>
        <p:nvSpPr>
          <p:cNvPr id="32779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Hearing Proton Beam…</a:t>
            </a:r>
          </a:p>
        </p:txBody>
      </p:sp>
      <p:sp>
        <p:nvSpPr>
          <p:cNvPr id="32" name="Right Arrow 31"/>
          <p:cNvSpPr/>
          <p:nvPr/>
        </p:nvSpPr>
        <p:spPr>
          <a:xfrm>
            <a:off x="1828800" y="2511425"/>
            <a:ext cx="3781425" cy="5445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Right Arrow 32"/>
          <p:cNvSpPr/>
          <p:nvPr/>
        </p:nvSpPr>
        <p:spPr>
          <a:xfrm>
            <a:off x="1771650" y="4953000"/>
            <a:ext cx="3781425" cy="5445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728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30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3430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306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306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3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000" fill="hold"/>
                                        <p:tgtEl>
                                          <p:spTgt spid="3430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306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3066"/>
                </p:tgtEl>
              </p:cMediaNode>
            </p:audio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/>
              <a:t>R. Assmann, 12JUN09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LHC Collimators: Dilute and Stop</a:t>
            </a:r>
          </a:p>
        </p:txBody>
      </p:sp>
      <p:pic>
        <p:nvPicPr>
          <p:cNvPr id="45060" name="Picture 2" descr="CIMG04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1716088"/>
            <a:ext cx="4240213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TextBox 10"/>
          <p:cNvSpPr txBox="1">
            <a:spLocks noChangeArrowheads="1"/>
          </p:cNvSpPr>
          <p:nvPr/>
        </p:nvSpPr>
        <p:spPr bwMode="auto">
          <a:xfrm>
            <a:off x="2955925" y="2351088"/>
            <a:ext cx="742950" cy="3381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Jaw 2</a:t>
            </a:r>
          </a:p>
        </p:txBody>
      </p:sp>
      <p:sp>
        <p:nvSpPr>
          <p:cNvPr id="45062" name="TextBox 11"/>
          <p:cNvSpPr txBox="1">
            <a:spLocks noChangeArrowheads="1"/>
          </p:cNvSpPr>
          <p:nvPr/>
        </p:nvSpPr>
        <p:spPr bwMode="auto">
          <a:xfrm>
            <a:off x="1327150" y="2217738"/>
            <a:ext cx="744538" cy="3381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Jaw 1</a:t>
            </a:r>
          </a:p>
        </p:txBody>
      </p:sp>
      <p:cxnSp>
        <p:nvCxnSpPr>
          <p:cNvPr id="45063" name="Straight Connector 13"/>
          <p:cNvCxnSpPr>
            <a:cxnSpLocks noChangeShapeType="1"/>
          </p:cNvCxnSpPr>
          <p:nvPr/>
        </p:nvCxnSpPr>
        <p:spPr bwMode="auto">
          <a:xfrm rot="5400000" flipH="1" flipV="1">
            <a:off x="-314324" y="3649662"/>
            <a:ext cx="5283200" cy="2381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4" name="Straight Connector 14"/>
          <p:cNvCxnSpPr>
            <a:cxnSpLocks noChangeShapeType="1"/>
          </p:cNvCxnSpPr>
          <p:nvPr/>
        </p:nvCxnSpPr>
        <p:spPr bwMode="auto">
          <a:xfrm rot="16200000" flipV="1">
            <a:off x="135732" y="3521868"/>
            <a:ext cx="5219700" cy="48101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065" name="TextBox 17"/>
          <p:cNvSpPr txBox="1">
            <a:spLocks noChangeArrowheads="1"/>
          </p:cNvSpPr>
          <p:nvPr/>
        </p:nvSpPr>
        <p:spPr bwMode="auto">
          <a:xfrm>
            <a:off x="2779713" y="6076950"/>
            <a:ext cx="5576887" cy="4000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/>
              <a:t>Incoming: up to </a:t>
            </a:r>
            <a:r>
              <a:rPr lang="en-US" sz="2000">
                <a:solidFill>
                  <a:srgbClr val="0000FF"/>
                </a:solidFill>
              </a:rPr>
              <a:t>~ 50 MJ/mm</a:t>
            </a:r>
            <a:r>
              <a:rPr lang="en-US" sz="2000" baseline="30000">
                <a:solidFill>
                  <a:srgbClr val="0000FF"/>
                </a:solidFill>
              </a:rPr>
              <a:t>2 </a:t>
            </a:r>
            <a:r>
              <a:rPr lang="en-US" sz="2000">
                <a:solidFill>
                  <a:srgbClr val="0000FF"/>
                </a:solidFill>
              </a:rPr>
              <a:t>   </a:t>
            </a:r>
            <a:r>
              <a:rPr lang="en-US" sz="1800" b="0"/>
              <a:t>(primary collimator)</a:t>
            </a:r>
          </a:p>
        </p:txBody>
      </p:sp>
      <p:sp>
        <p:nvSpPr>
          <p:cNvPr id="45066" name="TextBox 18"/>
          <p:cNvSpPr txBox="1">
            <a:spLocks noChangeArrowheads="1"/>
          </p:cNvSpPr>
          <p:nvPr/>
        </p:nvSpPr>
        <p:spPr bwMode="auto">
          <a:xfrm>
            <a:off x="3105150" y="1162050"/>
            <a:ext cx="4981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/>
              <a:t>Quench limit: </a:t>
            </a:r>
            <a:r>
              <a:rPr lang="en-US" sz="2000">
                <a:solidFill>
                  <a:srgbClr val="0000FF"/>
                </a:solidFill>
              </a:rPr>
              <a:t>~ 5 mJ/mm</a:t>
            </a:r>
            <a:r>
              <a:rPr lang="en-US" sz="2000" baseline="30000">
                <a:solidFill>
                  <a:srgbClr val="0000FF"/>
                </a:solidFill>
              </a:rPr>
              <a:t>2</a:t>
            </a:r>
            <a:r>
              <a:rPr lang="en-US" sz="2000">
                <a:solidFill>
                  <a:srgbClr val="FF0000"/>
                </a:solidFill>
              </a:rPr>
              <a:t>   </a:t>
            </a:r>
            <a:r>
              <a:rPr lang="en-US" sz="1800" b="0"/>
              <a:t>(any SC magnet)  </a:t>
            </a:r>
          </a:p>
        </p:txBody>
      </p:sp>
      <p:sp>
        <p:nvSpPr>
          <p:cNvPr id="45067" name="Up Arrow 12"/>
          <p:cNvSpPr>
            <a:spLocks noChangeArrowheads="1"/>
          </p:cNvSpPr>
          <p:nvPr/>
        </p:nvSpPr>
        <p:spPr bwMode="auto">
          <a:xfrm>
            <a:off x="4938713" y="1681163"/>
            <a:ext cx="328612" cy="4244975"/>
          </a:xfrm>
          <a:prstGeom prst="upArrow">
            <a:avLst>
              <a:gd name="adj1" fmla="val 50000"/>
              <a:gd name="adj2" fmla="val 50117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8" name="TextBox 13"/>
          <p:cNvSpPr txBox="1">
            <a:spLocks noChangeArrowheads="1"/>
          </p:cNvSpPr>
          <p:nvPr/>
        </p:nvSpPr>
        <p:spPr bwMode="auto">
          <a:xfrm>
            <a:off x="5397500" y="2163763"/>
            <a:ext cx="3551238" cy="357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/>
              <a:t>Required </a:t>
            </a:r>
            <a:r>
              <a:rPr lang="ja-JP" altLang="en-US" sz="1800" b="0"/>
              <a:t>“</a:t>
            </a:r>
            <a:r>
              <a:rPr lang="en-US" sz="1800" b="0"/>
              <a:t>filter</a:t>
            </a:r>
            <a:r>
              <a:rPr lang="ja-JP" altLang="en-US" sz="1800" b="0"/>
              <a:t>”</a:t>
            </a:r>
            <a:r>
              <a:rPr lang="en-US" sz="1800" b="0"/>
              <a:t> factor:</a:t>
            </a:r>
          </a:p>
          <a:p>
            <a:pPr eaLnBrk="1" hangingPunct="1"/>
            <a:endParaRPr lang="en-US" sz="1600" b="0"/>
          </a:p>
          <a:p>
            <a:pPr eaLnBrk="1" hangingPunct="1"/>
            <a:r>
              <a:rPr lang="en-US" sz="2400">
                <a:solidFill>
                  <a:srgbClr val="FF0000"/>
                </a:solidFill>
              </a:rPr>
              <a:t>1 × 10</a:t>
            </a:r>
            <a:r>
              <a:rPr lang="en-US" sz="2400" baseline="30000">
                <a:solidFill>
                  <a:srgbClr val="FF0000"/>
                </a:solidFill>
              </a:rPr>
              <a:t>-10</a:t>
            </a:r>
            <a:r>
              <a:rPr lang="en-US" sz="2000" b="0" baseline="30000"/>
              <a:t> </a:t>
            </a:r>
            <a:r>
              <a:rPr lang="en-US" sz="1800" b="0" baseline="30000"/>
              <a:t>  </a:t>
            </a:r>
            <a:r>
              <a:rPr lang="en-US" sz="1600" b="0"/>
              <a:t>=     Leakage / Dilution</a:t>
            </a:r>
          </a:p>
          <a:p>
            <a:pPr eaLnBrk="1" hangingPunct="1"/>
            <a:endParaRPr lang="en-US" sz="1600" b="0"/>
          </a:p>
          <a:p>
            <a:pPr eaLnBrk="1" hangingPunct="1"/>
            <a:endParaRPr lang="en-US" sz="1600" b="0"/>
          </a:p>
          <a:p>
            <a:pPr eaLnBrk="1" hangingPunct="1"/>
            <a:r>
              <a:rPr lang="en-US" sz="1600" b="0" u="sng"/>
              <a:t>Leakage factor (inefficiency):</a:t>
            </a:r>
            <a:r>
              <a:rPr lang="en-US" sz="1600">
                <a:solidFill>
                  <a:srgbClr val="FF0000"/>
                </a:solidFill>
              </a:rPr>
              <a:t>	</a:t>
            </a:r>
            <a:r>
              <a:rPr lang="en-US" sz="2000">
                <a:solidFill>
                  <a:srgbClr val="FF0000"/>
                </a:solidFill>
              </a:rPr>
              <a:t>10</a:t>
            </a:r>
            <a:r>
              <a:rPr lang="en-US" sz="2000" baseline="30000">
                <a:solidFill>
                  <a:srgbClr val="FF0000"/>
                </a:solidFill>
              </a:rPr>
              <a:t>-4</a:t>
            </a:r>
            <a:endParaRPr lang="en-US" sz="1600" baseline="30000">
              <a:solidFill>
                <a:srgbClr val="FF0000"/>
              </a:solidFill>
            </a:endParaRPr>
          </a:p>
          <a:p>
            <a:pPr eaLnBrk="1" hangingPunct="1"/>
            <a:endParaRPr lang="en-US" sz="1600" b="0"/>
          </a:p>
          <a:p>
            <a:pPr eaLnBrk="1" hangingPunct="1"/>
            <a:r>
              <a:rPr lang="en-US" sz="1600" b="0" u="sng"/>
              <a:t>Dilution factor:</a:t>
            </a:r>
            <a:r>
              <a:rPr lang="en-US" sz="1600" b="0"/>
              <a:t>		</a:t>
            </a:r>
            <a:r>
              <a:rPr lang="en-US" sz="2000">
                <a:solidFill>
                  <a:srgbClr val="FF0000"/>
                </a:solidFill>
              </a:rPr>
              <a:t>10</a:t>
            </a:r>
            <a:r>
              <a:rPr lang="en-US" sz="2000" baseline="30000">
                <a:solidFill>
                  <a:srgbClr val="FF0000"/>
                </a:solidFill>
              </a:rPr>
              <a:t>6</a:t>
            </a:r>
            <a:endParaRPr lang="en-US" sz="1600" baseline="30000">
              <a:solidFill>
                <a:srgbClr val="FF0000"/>
              </a:solidFill>
            </a:endParaRPr>
          </a:p>
          <a:p>
            <a:pPr eaLnBrk="1" hangingPunct="1"/>
            <a:endParaRPr lang="en-US" sz="1600" b="0"/>
          </a:p>
          <a:p>
            <a:pPr eaLnBrk="1" hangingPunct="1"/>
            <a:r>
              <a:rPr lang="en-US" sz="1600" b="0"/>
              <a:t>Cannot be achieved with single collimator </a:t>
            </a:r>
            <a:r>
              <a:rPr lang="en-US" sz="1600" b="0">
                <a:sym typeface="Wingdings" charset="0"/>
              </a:rPr>
              <a:t> therefore multi-stage collimation for betatron cleaning (x, y, skew) and momentum cleaning.</a:t>
            </a:r>
            <a:endParaRPr lang="en-US" sz="1600" b="0"/>
          </a:p>
        </p:txBody>
      </p:sp>
    </p:spTree>
    <p:extLst>
      <p:ext uri="{BB962C8B-B14F-4D97-AF65-F5344CB8AC3E}">
        <p14:creationId xmlns:p14="http://schemas.microsoft.com/office/powerpoint/2010/main" val="3128958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Multi-Stage Cleaning &amp; Protection</a:t>
            </a:r>
            <a:br>
              <a:rPr lang="en-US" sz="280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000" i="1">
                <a:latin typeface="Arial" charset="0"/>
                <a:ea typeface="ＭＳ Ｐゴシック" charset="0"/>
                <a:cs typeface="ＭＳ Ｐゴシック" charset="0"/>
              </a:rPr>
              <a:t>3-4 Stages</a:t>
            </a:r>
            <a:endParaRPr lang="en-US" sz="2800" i="1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1143000"/>
            <a:ext cx="9144000" cy="51816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de-DE" sz="1800" b="0"/>
          </a:p>
        </p:txBody>
      </p:sp>
      <p:sp>
        <p:nvSpPr>
          <p:cNvPr id="46084" name="Rectangle 4" descr="Dark downward diagonal"/>
          <p:cNvSpPr>
            <a:spLocks noChangeArrowheads="1"/>
          </p:cNvSpPr>
          <p:nvPr/>
        </p:nvSpPr>
        <p:spPr bwMode="auto">
          <a:xfrm>
            <a:off x="1828800" y="3995738"/>
            <a:ext cx="533400" cy="2252662"/>
          </a:xfrm>
          <a:prstGeom prst="rect">
            <a:avLst/>
          </a:prstGeom>
          <a:pattFill prst="dk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600" b="0" i="1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304800" y="4148138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2362200" y="4148138"/>
            <a:ext cx="1752600" cy="428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87" name="Line 7"/>
          <p:cNvSpPr>
            <a:spLocks noChangeShapeType="1"/>
          </p:cNvSpPr>
          <p:nvPr/>
        </p:nvSpPr>
        <p:spPr bwMode="auto">
          <a:xfrm flipV="1">
            <a:off x="2362200" y="3886200"/>
            <a:ext cx="685800" cy="414338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>
            <a:off x="2362200" y="4452938"/>
            <a:ext cx="457200" cy="576262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1929" name="Text Box 9"/>
          <p:cNvSpPr txBox="1">
            <a:spLocks noChangeArrowheads="1"/>
          </p:cNvSpPr>
          <p:nvPr/>
        </p:nvSpPr>
        <p:spPr bwMode="auto">
          <a:xfrm>
            <a:off x="3371850" y="3373438"/>
            <a:ext cx="14684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>
                <a:solidFill>
                  <a:srgbClr val="00FF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Secondary </a:t>
            </a:r>
            <a:br>
              <a:rPr lang="en-US" sz="2000" b="0">
                <a:solidFill>
                  <a:srgbClr val="00FF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0">
                <a:solidFill>
                  <a:srgbClr val="00FF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halo</a:t>
            </a:r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4094163" y="3962400"/>
            <a:ext cx="339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FF00"/>
                </a:solidFill>
              </a:rPr>
              <a:t>p</a:t>
            </a:r>
          </a:p>
        </p:txBody>
      </p:sp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3275013" y="4876800"/>
            <a:ext cx="339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FF00"/>
                </a:solidFill>
              </a:rPr>
              <a:t>p</a:t>
            </a:r>
          </a:p>
        </p:txBody>
      </p:sp>
      <p:sp>
        <p:nvSpPr>
          <p:cNvPr id="46092" name="Text Box 12"/>
          <p:cNvSpPr txBox="1">
            <a:spLocks noChangeArrowheads="1"/>
          </p:cNvSpPr>
          <p:nvPr/>
        </p:nvSpPr>
        <p:spPr bwMode="auto">
          <a:xfrm>
            <a:off x="2874963" y="4845050"/>
            <a:ext cx="3254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>
                <a:solidFill>
                  <a:srgbClr val="0066FF"/>
                </a:solidFill>
              </a:rPr>
              <a:t>e</a:t>
            </a:r>
          </a:p>
        </p:txBody>
      </p: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3032125" y="3641725"/>
            <a:ext cx="323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>
                <a:solidFill>
                  <a:srgbClr val="0066FF"/>
                </a:solidFill>
                <a:latin typeface="Symbol" charset="0"/>
              </a:rPr>
              <a:t>p</a:t>
            </a: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 rot="-5400000">
            <a:off x="1435100" y="4964113"/>
            <a:ext cx="1276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Primary</a:t>
            </a:r>
          </a:p>
          <a:p>
            <a:pPr algn="ctr" eaLnBrk="1" hangingPunct="1"/>
            <a:r>
              <a:rPr lang="en-US" sz="1800"/>
              <a:t>collimator</a:t>
            </a:r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>
            <a:off x="304800" y="402272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>
            <a:off x="304800" y="341312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97" name="Line 17"/>
          <p:cNvSpPr>
            <a:spLocks noChangeShapeType="1"/>
          </p:cNvSpPr>
          <p:nvPr/>
        </p:nvSpPr>
        <p:spPr bwMode="auto">
          <a:xfrm>
            <a:off x="304800" y="356552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98" name="Line 18"/>
          <p:cNvSpPr>
            <a:spLocks noChangeShapeType="1"/>
          </p:cNvSpPr>
          <p:nvPr/>
        </p:nvSpPr>
        <p:spPr bwMode="auto">
          <a:xfrm>
            <a:off x="304800" y="371792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99" name="Line 19"/>
          <p:cNvSpPr>
            <a:spLocks noChangeShapeType="1"/>
          </p:cNvSpPr>
          <p:nvPr/>
        </p:nvSpPr>
        <p:spPr bwMode="auto">
          <a:xfrm>
            <a:off x="304800" y="387032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00" name="Line 20"/>
          <p:cNvSpPr>
            <a:spLocks noChangeShapeType="1"/>
          </p:cNvSpPr>
          <p:nvPr/>
        </p:nvSpPr>
        <p:spPr bwMode="auto">
          <a:xfrm>
            <a:off x="304800" y="3287713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01" name="Line 21"/>
          <p:cNvSpPr>
            <a:spLocks noChangeShapeType="1"/>
          </p:cNvSpPr>
          <p:nvPr/>
        </p:nvSpPr>
        <p:spPr bwMode="auto">
          <a:xfrm>
            <a:off x="304800" y="2700338"/>
            <a:ext cx="15240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02" name="Line 22"/>
          <p:cNvSpPr>
            <a:spLocks noChangeShapeType="1"/>
          </p:cNvSpPr>
          <p:nvPr/>
        </p:nvSpPr>
        <p:spPr bwMode="auto">
          <a:xfrm>
            <a:off x="304800" y="2852738"/>
            <a:ext cx="1524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03" name="Line 23"/>
          <p:cNvSpPr>
            <a:spLocks noChangeShapeType="1"/>
          </p:cNvSpPr>
          <p:nvPr/>
        </p:nvSpPr>
        <p:spPr bwMode="auto">
          <a:xfrm>
            <a:off x="304800" y="3005138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04" name="Line 24"/>
          <p:cNvSpPr>
            <a:spLocks noChangeShapeType="1"/>
          </p:cNvSpPr>
          <p:nvPr/>
        </p:nvSpPr>
        <p:spPr bwMode="auto">
          <a:xfrm>
            <a:off x="304800" y="3157538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05" name="Line 25"/>
          <p:cNvSpPr>
            <a:spLocks noChangeShapeType="1"/>
          </p:cNvSpPr>
          <p:nvPr/>
        </p:nvSpPr>
        <p:spPr bwMode="auto">
          <a:xfrm>
            <a:off x="304800" y="2574925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06" name="Line 26"/>
          <p:cNvSpPr>
            <a:spLocks noChangeShapeType="1"/>
          </p:cNvSpPr>
          <p:nvPr/>
        </p:nvSpPr>
        <p:spPr bwMode="auto">
          <a:xfrm>
            <a:off x="304800" y="1981200"/>
            <a:ext cx="1524000" cy="0"/>
          </a:xfrm>
          <a:prstGeom prst="line">
            <a:avLst/>
          </a:prstGeom>
          <a:noFill/>
          <a:ln w="1270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07" name="Line 27"/>
          <p:cNvSpPr>
            <a:spLocks noChangeShapeType="1"/>
          </p:cNvSpPr>
          <p:nvPr/>
        </p:nvSpPr>
        <p:spPr bwMode="auto">
          <a:xfrm>
            <a:off x="304800" y="2133600"/>
            <a:ext cx="1524000" cy="0"/>
          </a:xfrm>
          <a:prstGeom prst="line">
            <a:avLst/>
          </a:prstGeom>
          <a:noFill/>
          <a:ln w="1524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08" name="Line 28"/>
          <p:cNvSpPr>
            <a:spLocks noChangeShapeType="1"/>
          </p:cNvSpPr>
          <p:nvPr/>
        </p:nvSpPr>
        <p:spPr bwMode="auto">
          <a:xfrm>
            <a:off x="304800" y="2286000"/>
            <a:ext cx="1524000" cy="0"/>
          </a:xfrm>
          <a:prstGeom prst="line">
            <a:avLst/>
          </a:prstGeom>
          <a:noFill/>
          <a:ln w="1270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09" name="Line 29"/>
          <p:cNvSpPr>
            <a:spLocks noChangeShapeType="1"/>
          </p:cNvSpPr>
          <p:nvPr/>
        </p:nvSpPr>
        <p:spPr bwMode="auto">
          <a:xfrm>
            <a:off x="304800" y="2422525"/>
            <a:ext cx="1524000" cy="0"/>
          </a:xfrm>
          <a:prstGeom prst="line">
            <a:avLst/>
          </a:prstGeom>
          <a:noFill/>
          <a:ln w="1016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10" name="Line 30"/>
          <p:cNvSpPr>
            <a:spLocks noChangeShapeType="1"/>
          </p:cNvSpPr>
          <p:nvPr/>
        </p:nvSpPr>
        <p:spPr bwMode="auto">
          <a:xfrm>
            <a:off x="304800" y="1855788"/>
            <a:ext cx="1524000" cy="0"/>
          </a:xfrm>
          <a:prstGeom prst="line">
            <a:avLst/>
          </a:prstGeom>
          <a:noFill/>
          <a:ln w="1016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11" name="Line 31"/>
          <p:cNvSpPr>
            <a:spLocks noChangeShapeType="1"/>
          </p:cNvSpPr>
          <p:nvPr/>
        </p:nvSpPr>
        <p:spPr bwMode="auto">
          <a:xfrm>
            <a:off x="304800" y="1725613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12" name="Line 32"/>
          <p:cNvSpPr>
            <a:spLocks noChangeShapeType="1"/>
          </p:cNvSpPr>
          <p:nvPr/>
        </p:nvSpPr>
        <p:spPr bwMode="auto">
          <a:xfrm>
            <a:off x="304800" y="1600200"/>
            <a:ext cx="15240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13" name="Line 33"/>
          <p:cNvSpPr>
            <a:spLocks noChangeShapeType="1"/>
          </p:cNvSpPr>
          <p:nvPr/>
        </p:nvSpPr>
        <p:spPr bwMode="auto">
          <a:xfrm>
            <a:off x="304800" y="1447800"/>
            <a:ext cx="1524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14" name="Line 34"/>
          <p:cNvSpPr>
            <a:spLocks noChangeShapeType="1"/>
          </p:cNvSpPr>
          <p:nvPr/>
        </p:nvSpPr>
        <p:spPr bwMode="auto">
          <a:xfrm>
            <a:off x="304800" y="1295400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15" name="Rectangle 35"/>
          <p:cNvSpPr>
            <a:spLocks noChangeArrowheads="1"/>
          </p:cNvSpPr>
          <p:nvPr/>
        </p:nvSpPr>
        <p:spPr bwMode="auto">
          <a:xfrm>
            <a:off x="1676400" y="1508125"/>
            <a:ext cx="152400" cy="1295400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61956" name="Text Box 36"/>
          <p:cNvSpPr txBox="1">
            <a:spLocks noChangeArrowheads="1"/>
          </p:cNvSpPr>
          <p:nvPr/>
        </p:nvSpPr>
        <p:spPr bwMode="auto">
          <a:xfrm>
            <a:off x="636588" y="1873250"/>
            <a:ext cx="763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</a:rPr>
              <a:t>Core</a:t>
            </a:r>
          </a:p>
        </p:txBody>
      </p:sp>
      <p:sp>
        <p:nvSpPr>
          <p:cNvPr id="46117" name="Line 37"/>
          <p:cNvSpPr>
            <a:spLocks noChangeShapeType="1"/>
          </p:cNvSpPr>
          <p:nvPr/>
        </p:nvSpPr>
        <p:spPr bwMode="auto">
          <a:xfrm>
            <a:off x="1981200" y="26670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18" name="Text Box 38"/>
          <p:cNvSpPr txBox="1">
            <a:spLocks noChangeArrowheads="1"/>
          </p:cNvSpPr>
          <p:nvPr/>
        </p:nvSpPr>
        <p:spPr bwMode="auto">
          <a:xfrm>
            <a:off x="2014538" y="2819400"/>
            <a:ext cx="19415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0" i="1"/>
              <a:t>Unavoidable losses</a:t>
            </a:r>
          </a:p>
        </p:txBody>
      </p:sp>
      <p:sp>
        <p:nvSpPr>
          <p:cNvPr id="1361959" name="Text Box 39"/>
          <p:cNvSpPr txBox="1">
            <a:spLocks noChangeArrowheads="1"/>
          </p:cNvSpPr>
          <p:nvPr/>
        </p:nvSpPr>
        <p:spPr bwMode="auto">
          <a:xfrm>
            <a:off x="2484438" y="5226050"/>
            <a:ext cx="1046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>
                <a:solidFill>
                  <a:srgbClr val="00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Shower</a:t>
            </a:r>
          </a:p>
        </p:txBody>
      </p:sp>
      <p:sp>
        <p:nvSpPr>
          <p:cNvPr id="46120" name="Line 40"/>
          <p:cNvSpPr>
            <a:spLocks noChangeShapeType="1"/>
          </p:cNvSpPr>
          <p:nvPr/>
        </p:nvSpPr>
        <p:spPr bwMode="auto">
          <a:xfrm>
            <a:off x="1828800" y="2117725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21" name="Text Box 41"/>
          <p:cNvSpPr txBox="1">
            <a:spLocks noChangeArrowheads="1"/>
          </p:cNvSpPr>
          <p:nvPr/>
        </p:nvSpPr>
        <p:spPr bwMode="auto">
          <a:xfrm>
            <a:off x="1966913" y="1644650"/>
            <a:ext cx="1843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0" i="1"/>
              <a:t>Beam propagation</a:t>
            </a:r>
          </a:p>
        </p:txBody>
      </p:sp>
      <p:sp>
        <p:nvSpPr>
          <p:cNvPr id="46122" name="Line 42"/>
          <p:cNvSpPr>
            <a:spLocks noChangeShapeType="1"/>
          </p:cNvSpPr>
          <p:nvPr/>
        </p:nvSpPr>
        <p:spPr bwMode="auto">
          <a:xfrm>
            <a:off x="152400" y="4022725"/>
            <a:ext cx="0" cy="244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23" name="Text Box 43"/>
          <p:cNvSpPr txBox="1">
            <a:spLocks noChangeArrowheads="1"/>
          </p:cNvSpPr>
          <p:nvPr/>
        </p:nvSpPr>
        <p:spPr bwMode="auto">
          <a:xfrm>
            <a:off x="76200" y="4343400"/>
            <a:ext cx="9906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0" i="1"/>
              <a:t>Impact </a:t>
            </a:r>
            <a:br>
              <a:rPr lang="en-US" b="0" i="1"/>
            </a:br>
            <a:r>
              <a:rPr lang="en-US" b="0" i="1"/>
              <a:t>parameter</a:t>
            </a:r>
          </a:p>
          <a:p>
            <a:pPr algn="ctr" eaLnBrk="1" hangingPunct="1"/>
            <a:r>
              <a:rPr lang="en-US" b="0" i="1">
                <a:cs typeface="Arial" charset="0"/>
              </a:rPr>
              <a:t>≤ 1 </a:t>
            </a:r>
            <a:r>
              <a:rPr lang="en-US" b="0" i="1">
                <a:latin typeface="Symbol" charset="0"/>
                <a:cs typeface="Arial" charset="0"/>
              </a:rPr>
              <a:t>m</a:t>
            </a:r>
            <a:r>
              <a:rPr lang="en-US" b="0" i="1">
                <a:cs typeface="Arial" charset="0"/>
              </a:rPr>
              <a:t>m</a:t>
            </a:r>
          </a:p>
        </p:txBody>
      </p:sp>
      <p:sp>
        <p:nvSpPr>
          <p:cNvPr id="1361966" name="Text Box 46"/>
          <p:cNvSpPr txBox="1">
            <a:spLocks noChangeArrowheads="1"/>
          </p:cNvSpPr>
          <p:nvPr/>
        </p:nvSpPr>
        <p:spPr bwMode="auto">
          <a:xfrm>
            <a:off x="457200" y="3032125"/>
            <a:ext cx="11985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</a:rPr>
              <a:t>Primary </a:t>
            </a:r>
          </a:p>
          <a:p>
            <a:pPr eaLnBrk="1" hangingPunct="1"/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</a:rPr>
              <a:t>halo (p)</a:t>
            </a:r>
          </a:p>
        </p:txBody>
      </p:sp>
      <p:sp>
        <p:nvSpPr>
          <p:cNvPr id="46125" name="Rectangle 47" descr="Dark downward diagonal"/>
          <p:cNvSpPr>
            <a:spLocks noChangeArrowheads="1"/>
          </p:cNvSpPr>
          <p:nvPr/>
        </p:nvSpPr>
        <p:spPr bwMode="auto">
          <a:xfrm>
            <a:off x="3600450" y="4724400"/>
            <a:ext cx="609600" cy="1524000"/>
          </a:xfrm>
          <a:prstGeom prst="rect">
            <a:avLst/>
          </a:prstGeom>
          <a:pattFill prst="dk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600" b="0" i="1"/>
          </a:p>
        </p:txBody>
      </p:sp>
      <p:sp>
        <p:nvSpPr>
          <p:cNvPr id="46126" name="Line 48"/>
          <p:cNvSpPr>
            <a:spLocks noChangeShapeType="1"/>
          </p:cNvSpPr>
          <p:nvPr/>
        </p:nvSpPr>
        <p:spPr bwMode="auto">
          <a:xfrm flipV="1">
            <a:off x="4210050" y="4462463"/>
            <a:ext cx="685800" cy="414337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27" name="Line 49"/>
          <p:cNvSpPr>
            <a:spLocks noChangeShapeType="1"/>
          </p:cNvSpPr>
          <p:nvPr/>
        </p:nvSpPr>
        <p:spPr bwMode="auto">
          <a:xfrm>
            <a:off x="4210050" y="4876800"/>
            <a:ext cx="525463" cy="541338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28" name="Text Box 50"/>
          <p:cNvSpPr txBox="1">
            <a:spLocks noChangeArrowheads="1"/>
          </p:cNvSpPr>
          <p:nvPr/>
        </p:nvSpPr>
        <p:spPr bwMode="auto">
          <a:xfrm>
            <a:off x="4462463" y="5394325"/>
            <a:ext cx="3254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>
                <a:solidFill>
                  <a:srgbClr val="0066FF"/>
                </a:solidFill>
              </a:rPr>
              <a:t>e</a:t>
            </a:r>
          </a:p>
        </p:txBody>
      </p:sp>
      <p:sp>
        <p:nvSpPr>
          <p:cNvPr id="46129" name="Text Box 51"/>
          <p:cNvSpPr txBox="1">
            <a:spLocks noChangeArrowheads="1"/>
          </p:cNvSpPr>
          <p:nvPr/>
        </p:nvSpPr>
        <p:spPr bwMode="auto">
          <a:xfrm>
            <a:off x="4895850" y="4267200"/>
            <a:ext cx="323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>
                <a:solidFill>
                  <a:srgbClr val="0066FF"/>
                </a:solidFill>
                <a:latin typeface="Symbol" charset="0"/>
              </a:rPr>
              <a:t>p</a:t>
            </a:r>
          </a:p>
        </p:txBody>
      </p:sp>
      <p:sp>
        <p:nvSpPr>
          <p:cNvPr id="1361972" name="Text Box 52"/>
          <p:cNvSpPr txBox="1">
            <a:spLocks noChangeArrowheads="1"/>
          </p:cNvSpPr>
          <p:nvPr/>
        </p:nvSpPr>
        <p:spPr bwMode="auto">
          <a:xfrm>
            <a:off x="4591050" y="3962400"/>
            <a:ext cx="1046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>
                <a:solidFill>
                  <a:srgbClr val="00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Shower</a:t>
            </a:r>
          </a:p>
        </p:txBody>
      </p:sp>
      <p:sp>
        <p:nvSpPr>
          <p:cNvPr id="46131" name="Line 53"/>
          <p:cNvSpPr>
            <a:spLocks noChangeShapeType="1"/>
          </p:cNvSpPr>
          <p:nvPr/>
        </p:nvSpPr>
        <p:spPr bwMode="auto">
          <a:xfrm>
            <a:off x="4198938" y="4876800"/>
            <a:ext cx="2606675" cy="244475"/>
          </a:xfrm>
          <a:prstGeom prst="line">
            <a:avLst/>
          </a:prstGeom>
          <a:noFill/>
          <a:ln w="38100">
            <a:solidFill>
              <a:srgbClr val="FF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32" name="Text Box 54"/>
          <p:cNvSpPr txBox="1">
            <a:spLocks noChangeArrowheads="1"/>
          </p:cNvSpPr>
          <p:nvPr/>
        </p:nvSpPr>
        <p:spPr bwMode="auto">
          <a:xfrm>
            <a:off x="7204075" y="4648200"/>
            <a:ext cx="339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F33CC"/>
                </a:solidFill>
              </a:rPr>
              <a:t>p</a:t>
            </a:r>
          </a:p>
        </p:txBody>
      </p:sp>
      <p:sp>
        <p:nvSpPr>
          <p:cNvPr id="46133" name="Line 55"/>
          <p:cNvSpPr>
            <a:spLocks noChangeShapeType="1"/>
          </p:cNvSpPr>
          <p:nvPr/>
        </p:nvSpPr>
        <p:spPr bwMode="auto">
          <a:xfrm>
            <a:off x="2362200" y="4300538"/>
            <a:ext cx="1752600" cy="428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34" name="Line 56"/>
          <p:cNvSpPr>
            <a:spLocks noChangeShapeType="1"/>
          </p:cNvSpPr>
          <p:nvPr/>
        </p:nvSpPr>
        <p:spPr bwMode="auto">
          <a:xfrm flipV="1">
            <a:off x="2362200" y="4495800"/>
            <a:ext cx="1752600" cy="3333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1977" name="Text Box 57"/>
          <p:cNvSpPr txBox="1">
            <a:spLocks noChangeArrowheads="1"/>
          </p:cNvSpPr>
          <p:nvPr/>
        </p:nvSpPr>
        <p:spPr bwMode="auto">
          <a:xfrm>
            <a:off x="7010400" y="4267200"/>
            <a:ext cx="159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>
                <a:solidFill>
                  <a:srgbClr val="FF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Tertiary halo</a:t>
            </a:r>
          </a:p>
        </p:txBody>
      </p:sp>
      <p:sp>
        <p:nvSpPr>
          <p:cNvPr id="46136" name="Text Box 58"/>
          <p:cNvSpPr txBox="1">
            <a:spLocks noChangeArrowheads="1"/>
          </p:cNvSpPr>
          <p:nvPr/>
        </p:nvSpPr>
        <p:spPr bwMode="auto">
          <a:xfrm rot="-5400000">
            <a:off x="3213100" y="5164138"/>
            <a:ext cx="1352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Secondary</a:t>
            </a:r>
          </a:p>
          <a:p>
            <a:pPr algn="ctr" eaLnBrk="1" hangingPunct="1"/>
            <a:r>
              <a:rPr lang="en-US" sz="1800"/>
              <a:t>collimator</a:t>
            </a:r>
          </a:p>
        </p:txBody>
      </p:sp>
      <p:grpSp>
        <p:nvGrpSpPr>
          <p:cNvPr id="46137" name="Group 59"/>
          <p:cNvGrpSpPr>
            <a:grpSpLocks/>
          </p:cNvGrpSpPr>
          <p:nvPr/>
        </p:nvGrpSpPr>
        <p:grpSpPr bwMode="auto">
          <a:xfrm>
            <a:off x="2301875" y="4311650"/>
            <a:ext cx="1303338" cy="641350"/>
            <a:chOff x="1450" y="2716"/>
            <a:chExt cx="1152" cy="452"/>
          </a:xfrm>
        </p:grpSpPr>
        <p:sp>
          <p:nvSpPr>
            <p:cNvPr id="46157" name="Line 60"/>
            <p:cNvSpPr>
              <a:spLocks noChangeShapeType="1"/>
            </p:cNvSpPr>
            <p:nvPr/>
          </p:nvSpPr>
          <p:spPr bwMode="auto">
            <a:xfrm>
              <a:off x="1488" y="2901"/>
              <a:ext cx="1104" cy="267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58" name="Line 61"/>
            <p:cNvSpPr>
              <a:spLocks noChangeShapeType="1"/>
            </p:cNvSpPr>
            <p:nvPr/>
          </p:nvSpPr>
          <p:spPr bwMode="auto">
            <a:xfrm>
              <a:off x="1450" y="2716"/>
              <a:ext cx="1152" cy="288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59" name="Line 62"/>
            <p:cNvSpPr>
              <a:spLocks noChangeShapeType="1"/>
            </p:cNvSpPr>
            <p:nvPr/>
          </p:nvSpPr>
          <p:spPr bwMode="auto">
            <a:xfrm>
              <a:off x="1488" y="2832"/>
              <a:ext cx="1104" cy="24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6138" name="Rectangle 64"/>
          <p:cNvSpPr>
            <a:spLocks noChangeArrowheads="1"/>
          </p:cNvSpPr>
          <p:nvPr/>
        </p:nvSpPr>
        <p:spPr bwMode="auto">
          <a:xfrm>
            <a:off x="4752975" y="5218113"/>
            <a:ext cx="609600" cy="1030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600" b="0" i="1">
              <a:solidFill>
                <a:schemeClr val="bg1"/>
              </a:solidFill>
            </a:endParaRPr>
          </a:p>
        </p:txBody>
      </p:sp>
      <p:sp>
        <p:nvSpPr>
          <p:cNvPr id="46139" name="Text Box 65"/>
          <p:cNvSpPr txBox="1">
            <a:spLocks noChangeArrowheads="1"/>
          </p:cNvSpPr>
          <p:nvPr/>
        </p:nvSpPr>
        <p:spPr bwMode="auto">
          <a:xfrm rot="-5400000">
            <a:off x="4360863" y="5565775"/>
            <a:ext cx="1352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>
                <a:solidFill>
                  <a:schemeClr val="bg1"/>
                </a:solidFill>
              </a:rPr>
              <a:t>High Z coll</a:t>
            </a:r>
          </a:p>
        </p:txBody>
      </p:sp>
      <p:sp>
        <p:nvSpPr>
          <p:cNvPr id="46140" name="Line 66"/>
          <p:cNvSpPr>
            <a:spLocks noChangeShapeType="1"/>
          </p:cNvSpPr>
          <p:nvPr/>
        </p:nvSpPr>
        <p:spPr bwMode="auto">
          <a:xfrm>
            <a:off x="4210050" y="4876800"/>
            <a:ext cx="533400" cy="385763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41" name="Text Box 67"/>
          <p:cNvSpPr txBox="1">
            <a:spLocks noChangeArrowheads="1"/>
          </p:cNvSpPr>
          <p:nvPr/>
        </p:nvSpPr>
        <p:spPr bwMode="auto">
          <a:xfrm>
            <a:off x="1776413" y="6238875"/>
            <a:ext cx="5492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CFC</a:t>
            </a:r>
          </a:p>
        </p:txBody>
      </p:sp>
      <p:sp>
        <p:nvSpPr>
          <p:cNvPr id="46142" name="Text Box 68"/>
          <p:cNvSpPr txBox="1">
            <a:spLocks noChangeArrowheads="1"/>
          </p:cNvSpPr>
          <p:nvPr/>
        </p:nvSpPr>
        <p:spPr bwMode="auto">
          <a:xfrm>
            <a:off x="3632200" y="6230938"/>
            <a:ext cx="5492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CFC</a:t>
            </a:r>
          </a:p>
        </p:txBody>
      </p:sp>
      <p:sp>
        <p:nvSpPr>
          <p:cNvPr id="46143" name="Text Box 69"/>
          <p:cNvSpPr txBox="1">
            <a:spLocks noChangeArrowheads="1"/>
          </p:cNvSpPr>
          <p:nvPr/>
        </p:nvSpPr>
        <p:spPr bwMode="auto">
          <a:xfrm>
            <a:off x="4757738" y="6223000"/>
            <a:ext cx="638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W/Cu</a:t>
            </a:r>
          </a:p>
        </p:txBody>
      </p:sp>
      <p:sp>
        <p:nvSpPr>
          <p:cNvPr id="46144" name="Rectangle 70"/>
          <p:cNvSpPr>
            <a:spLocks noChangeArrowheads="1"/>
          </p:cNvSpPr>
          <p:nvPr/>
        </p:nvSpPr>
        <p:spPr bwMode="auto">
          <a:xfrm>
            <a:off x="6813550" y="5097463"/>
            <a:ext cx="609600" cy="1143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600" b="0" i="1">
              <a:solidFill>
                <a:schemeClr val="bg1"/>
              </a:solidFill>
            </a:endParaRPr>
          </a:p>
        </p:txBody>
      </p:sp>
      <p:sp>
        <p:nvSpPr>
          <p:cNvPr id="46145" name="Text Box 71"/>
          <p:cNvSpPr txBox="1">
            <a:spLocks noChangeArrowheads="1"/>
          </p:cNvSpPr>
          <p:nvPr/>
        </p:nvSpPr>
        <p:spPr bwMode="auto">
          <a:xfrm>
            <a:off x="6818313" y="6215063"/>
            <a:ext cx="638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W/Cu</a:t>
            </a:r>
          </a:p>
        </p:txBody>
      </p:sp>
      <p:sp>
        <p:nvSpPr>
          <p:cNvPr id="46146" name="Text Box 72"/>
          <p:cNvSpPr txBox="1">
            <a:spLocks noChangeArrowheads="1"/>
          </p:cNvSpPr>
          <p:nvPr/>
        </p:nvSpPr>
        <p:spPr bwMode="auto">
          <a:xfrm rot="-5400000">
            <a:off x="6431757" y="5482431"/>
            <a:ext cx="1352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>
                <a:solidFill>
                  <a:schemeClr val="bg1"/>
                </a:solidFill>
              </a:rPr>
              <a:t>High Z coll</a:t>
            </a:r>
          </a:p>
        </p:txBody>
      </p:sp>
      <p:sp>
        <p:nvSpPr>
          <p:cNvPr id="46147" name="Rectangle 73" descr="Small checker board"/>
          <p:cNvSpPr>
            <a:spLocks noChangeArrowheads="1"/>
          </p:cNvSpPr>
          <p:nvPr/>
        </p:nvSpPr>
        <p:spPr bwMode="auto">
          <a:xfrm>
            <a:off x="5418138" y="5273675"/>
            <a:ext cx="1027112" cy="950913"/>
          </a:xfrm>
          <a:prstGeom prst="rect">
            <a:avLst/>
          </a:prstGeom>
          <a:pattFill prst="smCheck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48" name="Rectangle 74"/>
          <p:cNvSpPr>
            <a:spLocks noChangeArrowheads="1"/>
          </p:cNvSpPr>
          <p:nvPr/>
        </p:nvSpPr>
        <p:spPr bwMode="auto">
          <a:xfrm>
            <a:off x="5492750" y="5502275"/>
            <a:ext cx="884238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i="1"/>
              <a:t>Super-conducting magnets</a:t>
            </a:r>
          </a:p>
        </p:txBody>
      </p:sp>
      <p:sp>
        <p:nvSpPr>
          <p:cNvPr id="46149" name="Rectangle 75" descr="Small checker board"/>
          <p:cNvSpPr>
            <a:spLocks noChangeArrowheads="1"/>
          </p:cNvSpPr>
          <p:nvPr/>
        </p:nvSpPr>
        <p:spPr bwMode="auto">
          <a:xfrm>
            <a:off x="7570788" y="5140325"/>
            <a:ext cx="1108075" cy="1085850"/>
          </a:xfrm>
          <a:prstGeom prst="rect">
            <a:avLst/>
          </a:prstGeom>
          <a:pattFill prst="smCheck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50" name="Rectangle 76"/>
          <p:cNvSpPr>
            <a:spLocks noChangeArrowheads="1"/>
          </p:cNvSpPr>
          <p:nvPr/>
        </p:nvSpPr>
        <p:spPr bwMode="auto">
          <a:xfrm>
            <a:off x="7645400" y="5402263"/>
            <a:ext cx="957263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i="1"/>
              <a:t>SC magnets and particle physics exp.</a:t>
            </a:r>
          </a:p>
        </p:txBody>
      </p:sp>
      <p:pic>
        <p:nvPicPr>
          <p:cNvPr id="46151" name="Picture 11" descr="Click for original image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0" r="7581" b="9663"/>
          <a:stretch>
            <a:fillRect/>
          </a:stretch>
        </p:blipFill>
        <p:spPr bwMode="auto">
          <a:xfrm>
            <a:off x="5738813" y="1312863"/>
            <a:ext cx="2751137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Picture 11" descr="Click for original image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0" r="7581" b="9663"/>
          <a:stretch>
            <a:fillRect/>
          </a:stretch>
        </p:blipFill>
        <p:spPr bwMode="auto">
          <a:xfrm rot="-5400000">
            <a:off x="5726906" y="1466057"/>
            <a:ext cx="2751137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Picture 11" descr="Click for original image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0" r="7581" b="9663"/>
          <a:stretch>
            <a:fillRect/>
          </a:stretch>
        </p:blipFill>
        <p:spPr bwMode="auto">
          <a:xfrm rot="-2700000">
            <a:off x="5713413" y="1617663"/>
            <a:ext cx="275272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11" descr="Click for original image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0" r="7581" b="9663"/>
          <a:stretch>
            <a:fillRect/>
          </a:stretch>
        </p:blipFill>
        <p:spPr bwMode="auto">
          <a:xfrm rot="-8100000">
            <a:off x="5677694" y="1523207"/>
            <a:ext cx="2751137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55" name="TextBox 82"/>
          <p:cNvSpPr txBox="1">
            <a:spLocks noChangeArrowheads="1"/>
          </p:cNvSpPr>
          <p:nvPr/>
        </p:nvSpPr>
        <p:spPr bwMode="auto">
          <a:xfrm>
            <a:off x="7454900" y="1211263"/>
            <a:ext cx="1466850" cy="307975"/>
          </a:xfrm>
          <a:prstGeom prst="rect">
            <a:avLst/>
          </a:prstGeom>
          <a:solidFill>
            <a:srgbClr val="FFFFFF">
              <a:alpha val="6196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CFC collimator</a:t>
            </a:r>
          </a:p>
        </p:txBody>
      </p:sp>
      <p:sp>
        <p:nvSpPr>
          <p:cNvPr id="46156" name="Date Placeholder 8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/>
              <a:t>R. Assmann, 12JUN09</a:t>
            </a:r>
          </a:p>
        </p:txBody>
      </p:sp>
    </p:spTree>
    <p:extLst>
      <p:ext uri="{BB962C8B-B14F-4D97-AF65-F5344CB8AC3E}">
        <p14:creationId xmlns:p14="http://schemas.microsoft.com/office/powerpoint/2010/main" val="3231563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/>
              <a:t>R. Assmann, 12JUN09</a:t>
            </a:r>
          </a:p>
        </p:txBody>
      </p:sp>
      <p:sp>
        <p:nvSpPr>
          <p:cNvPr id="4813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System Design</a:t>
            </a:r>
          </a:p>
        </p:txBody>
      </p:sp>
      <p:pic>
        <p:nvPicPr>
          <p:cNvPr id="48132" name="Picture 5" descr="Pictur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934200" cy="645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Oval 15"/>
          <p:cNvSpPr>
            <a:spLocks noChangeArrowheads="1"/>
          </p:cNvSpPr>
          <p:nvPr/>
        </p:nvSpPr>
        <p:spPr bwMode="auto">
          <a:xfrm>
            <a:off x="1219200" y="1905000"/>
            <a:ext cx="2057400" cy="2362200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4" name="Oval 16"/>
          <p:cNvSpPr>
            <a:spLocks noChangeArrowheads="1"/>
          </p:cNvSpPr>
          <p:nvPr/>
        </p:nvSpPr>
        <p:spPr bwMode="auto">
          <a:xfrm>
            <a:off x="5867400" y="1676400"/>
            <a:ext cx="2286000" cy="2895600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5" name="Text Box 17"/>
          <p:cNvSpPr txBox="1">
            <a:spLocks noChangeArrowheads="1"/>
          </p:cNvSpPr>
          <p:nvPr/>
        </p:nvSpPr>
        <p:spPr bwMode="auto">
          <a:xfrm>
            <a:off x="342900" y="1447800"/>
            <a:ext cx="1403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/>
              <a:t>Momentum</a:t>
            </a:r>
          </a:p>
          <a:p>
            <a:pPr algn="ctr" eaLnBrk="1" hangingPunct="1"/>
            <a:r>
              <a:rPr lang="en-US"/>
              <a:t>Cleaning</a:t>
            </a:r>
          </a:p>
        </p:txBody>
      </p:sp>
      <p:sp>
        <p:nvSpPr>
          <p:cNvPr id="48136" name="Text Box 18"/>
          <p:cNvSpPr txBox="1">
            <a:spLocks noChangeArrowheads="1"/>
          </p:cNvSpPr>
          <p:nvPr/>
        </p:nvSpPr>
        <p:spPr bwMode="auto">
          <a:xfrm>
            <a:off x="7467600" y="4540250"/>
            <a:ext cx="1149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/>
              <a:t>Betatron</a:t>
            </a:r>
          </a:p>
          <a:p>
            <a:pPr algn="ctr" eaLnBrk="1" hangingPunct="1"/>
            <a:r>
              <a:rPr lang="en-US"/>
              <a:t>Cleaning</a:t>
            </a:r>
          </a:p>
        </p:txBody>
      </p:sp>
      <p:sp>
        <p:nvSpPr>
          <p:cNvPr id="48137" name="Text Box 20"/>
          <p:cNvSpPr txBox="1">
            <a:spLocks noChangeArrowheads="1"/>
          </p:cNvSpPr>
          <p:nvPr/>
        </p:nvSpPr>
        <p:spPr bwMode="auto">
          <a:xfrm>
            <a:off x="1246188" y="77788"/>
            <a:ext cx="20320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 sz="3200"/>
              <a:t>“</a:t>
            </a:r>
            <a:r>
              <a:rPr lang="en-US" sz="3200"/>
              <a:t>Phase I</a:t>
            </a:r>
            <a:r>
              <a:rPr lang="ja-JP" altLang="en-US" sz="3200"/>
              <a:t>”</a:t>
            </a:r>
            <a:endParaRPr lang="en-US" sz="3200"/>
          </a:p>
        </p:txBody>
      </p:sp>
      <p:sp>
        <p:nvSpPr>
          <p:cNvPr id="48138" name="TextBox 11"/>
          <p:cNvSpPr txBox="1">
            <a:spLocks noChangeArrowheads="1"/>
          </p:cNvSpPr>
          <p:nvPr/>
        </p:nvSpPr>
        <p:spPr bwMode="auto">
          <a:xfrm>
            <a:off x="166688" y="5038725"/>
            <a:ext cx="189865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0000"/>
                </a:solidFill>
              </a:rPr>
              <a:t>108 collimators and absorbers in phase I</a:t>
            </a:r>
            <a:r>
              <a:rPr lang="en-US" sz="1800"/>
              <a:t> </a:t>
            </a:r>
            <a:r>
              <a:rPr lang="en-US"/>
              <a:t>(only movable shown in sketch)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911475" y="2919413"/>
            <a:ext cx="3192463" cy="3838575"/>
            <a:chOff x="2739989" y="1726539"/>
            <a:chExt cx="3193087" cy="3838340"/>
          </a:xfrm>
        </p:grpSpPr>
        <p:sp>
          <p:nvSpPr>
            <p:cNvPr id="48140" name="Rectangle 15"/>
            <p:cNvSpPr>
              <a:spLocks noChangeArrowheads="1"/>
            </p:cNvSpPr>
            <p:nvPr/>
          </p:nvSpPr>
          <p:spPr bwMode="auto">
            <a:xfrm>
              <a:off x="2739989" y="1726539"/>
              <a:ext cx="2839885" cy="383834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pic>
          <p:nvPicPr>
            <p:cNvPr id="48141" name="Picture 5" descr="euro-dimensio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77" r="62883" b="45058"/>
            <a:stretch>
              <a:fillRect/>
            </a:stretch>
          </p:blipFill>
          <p:spPr bwMode="auto">
            <a:xfrm>
              <a:off x="2956513" y="1775300"/>
              <a:ext cx="2139950" cy="2017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8142" name="Straight Connector 15"/>
            <p:cNvCxnSpPr>
              <a:cxnSpLocks noChangeShapeType="1"/>
            </p:cNvCxnSpPr>
            <p:nvPr/>
          </p:nvCxnSpPr>
          <p:spPr bwMode="auto">
            <a:xfrm rot="5400000">
              <a:off x="3266870" y="3589018"/>
              <a:ext cx="1397000" cy="1587"/>
            </a:xfrm>
            <a:prstGeom prst="line">
              <a:avLst/>
            </a:prstGeom>
            <a:noFill/>
            <a:ln w="603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143" name="Straight Connector 16"/>
            <p:cNvCxnSpPr>
              <a:cxnSpLocks noChangeShapeType="1"/>
            </p:cNvCxnSpPr>
            <p:nvPr/>
          </p:nvCxnSpPr>
          <p:spPr bwMode="auto">
            <a:xfrm rot="5400000">
              <a:off x="3475625" y="3588225"/>
              <a:ext cx="1395413" cy="1588"/>
            </a:xfrm>
            <a:prstGeom prst="line">
              <a:avLst/>
            </a:prstGeom>
            <a:noFill/>
            <a:ln w="603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8144" name="TextBox 17"/>
            <p:cNvSpPr txBox="1">
              <a:spLocks noChangeArrowheads="1"/>
            </p:cNvSpPr>
            <p:nvPr/>
          </p:nvSpPr>
          <p:spPr bwMode="auto">
            <a:xfrm>
              <a:off x="3002551" y="4412137"/>
              <a:ext cx="2930525" cy="862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885825" eaLnBrk="0" hangingPunct="0">
                <a:tabLst>
                  <a:tab pos="1158875" algn="l"/>
                </a:tabLst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885825" eaLnBrk="0" hangingPunct="0">
                <a:tabLst>
                  <a:tab pos="1158875" algn="l"/>
                </a:tabLst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1158875" algn="l"/>
                </a:tabLst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1158875" algn="l"/>
                </a:tabLst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1158875" algn="l"/>
                </a:tabLst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58875" algn="l"/>
                </a:tabLst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58875" algn="l"/>
                </a:tabLst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58875" algn="l"/>
                </a:tabLst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58875" algn="l"/>
                </a:tabLst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Aft>
                  <a:spcPts val="1200"/>
                </a:spcAft>
              </a:pPr>
              <a:r>
                <a:rPr lang="en-US" sz="1600" b="0"/>
                <a:t>Gaps: 	</a:t>
              </a:r>
              <a:r>
                <a:rPr lang="en-US" sz="2000">
                  <a:solidFill>
                    <a:srgbClr val="0000FF"/>
                  </a:solidFill>
                </a:rPr>
                <a:t>± 6/7 </a:t>
              </a:r>
              <a:r>
                <a:rPr lang="en-US" sz="2000">
                  <a:solidFill>
                    <a:srgbClr val="0000FF"/>
                  </a:solidFill>
                  <a:latin typeface="Symbol" charset="0"/>
                  <a:cs typeface="Symbol" charset="0"/>
                </a:rPr>
                <a:t>s</a:t>
              </a:r>
              <a:endParaRPr lang="en-US" sz="1800">
                <a:solidFill>
                  <a:srgbClr val="0000FF"/>
                </a:solidFill>
                <a:latin typeface="Symbol" charset="0"/>
                <a:cs typeface="Symbol" charset="0"/>
              </a:endParaRPr>
            </a:p>
            <a:p>
              <a:pPr eaLnBrk="1" hangingPunct="1">
                <a:spcAft>
                  <a:spcPts val="1200"/>
                </a:spcAft>
              </a:pPr>
              <a:r>
                <a:rPr lang="en-US" sz="1800" b="0"/>
                <a:t>	</a:t>
              </a:r>
              <a:r>
                <a:rPr lang="en-US" sz="2000">
                  <a:solidFill>
                    <a:srgbClr val="0000FF"/>
                  </a:solidFill>
                </a:rPr>
                <a:t>2-3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8859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7010400" cy="779463"/>
          </a:xfrm>
        </p:spPr>
        <p:txBody>
          <a:bodyPr/>
          <a:lstStyle/>
          <a:p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Tunnel: Cleaning Insertion IR7</a:t>
            </a:r>
          </a:p>
        </p:txBody>
      </p:sp>
      <p:sp>
        <p:nvSpPr>
          <p:cNvPr id="52227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/>
              <a:t>R. Assmann, 12JUN09</a:t>
            </a:r>
          </a:p>
        </p:txBody>
      </p:sp>
      <p:pic>
        <p:nvPicPr>
          <p:cNvPr id="5222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8188"/>
            <a:ext cx="9180513" cy="611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43825" y="6062663"/>
            <a:ext cx="1435100" cy="336550"/>
          </a:xfrm>
          <a:prstGeom prst="rect">
            <a:avLst/>
          </a:prstGeom>
          <a:solidFill>
            <a:srgbClr val="000000">
              <a:alpha val="49000"/>
            </a:srgbClr>
          </a:solidFill>
          <a:effectLst>
            <a:outerShdw blurRad="50800" dist="38100" dir="2700000">
              <a:schemeClr val="tx1">
                <a:alpha val="43000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</a:rPr>
              <a:t>BEAM PIPES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24675" y="3951288"/>
            <a:ext cx="1538288" cy="336550"/>
          </a:xfrm>
          <a:prstGeom prst="rect">
            <a:avLst/>
          </a:prstGeom>
          <a:solidFill>
            <a:srgbClr val="000000">
              <a:alpha val="49000"/>
            </a:srgbClr>
          </a:solidFill>
          <a:effectLst>
            <a:outerShdw blurRad="50800" dist="38100" dir="2700000">
              <a:schemeClr val="tx1">
                <a:alpha val="43000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</a:rPr>
              <a:t>COLLIMATOR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1613" y="6272213"/>
            <a:ext cx="2065337" cy="336550"/>
          </a:xfrm>
          <a:prstGeom prst="rect">
            <a:avLst/>
          </a:prstGeom>
          <a:solidFill>
            <a:srgbClr val="000000">
              <a:alpha val="49000"/>
            </a:srgbClr>
          </a:solidFill>
          <a:effectLst>
            <a:outerShdw blurRad="50800" dist="38100" dir="2700000">
              <a:schemeClr val="tx1">
                <a:alpha val="43000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</a:rPr>
              <a:t>TRANSPORT ZONE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825" y="4746625"/>
            <a:ext cx="3035300" cy="336550"/>
          </a:xfrm>
          <a:prstGeom prst="rect">
            <a:avLst/>
          </a:prstGeom>
          <a:solidFill>
            <a:srgbClr val="000000">
              <a:alpha val="49000"/>
            </a:srgbClr>
          </a:solidFill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</a:rPr>
              <a:t>COLLIMATOR CABLE TRAYS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30438" y="993775"/>
            <a:ext cx="3325812" cy="336550"/>
          </a:xfrm>
          <a:prstGeom prst="rect">
            <a:avLst/>
          </a:prstGeom>
          <a:solidFill>
            <a:srgbClr val="000000">
              <a:alpha val="49000"/>
            </a:srgbClr>
          </a:solidFill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</a:rPr>
              <a:t>RADIATION-HARD CABLE PATH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89513" y="2697163"/>
            <a:ext cx="1658937" cy="336550"/>
          </a:xfrm>
          <a:prstGeom prst="rect">
            <a:avLst/>
          </a:prstGeom>
          <a:solidFill>
            <a:srgbClr val="000000">
              <a:alpha val="49000"/>
            </a:srgbClr>
          </a:solidFill>
          <a:effectLst>
            <a:outerShdw blurRad="50800" dist="38100" dir="2700000">
              <a:schemeClr val="tx1">
                <a:alpha val="43000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bg1"/>
                </a:solidFill>
              </a:rPr>
              <a:t>WATER FEEDS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03650" y="4914900"/>
            <a:ext cx="1447800" cy="730250"/>
          </a:xfrm>
          <a:prstGeom prst="rect">
            <a:avLst/>
          </a:prstGeom>
          <a:solidFill>
            <a:srgbClr val="000000">
              <a:alpha val="49000"/>
            </a:srgbClr>
          </a:solidFill>
          <a:effectLst>
            <a:outerShdw blurRad="50800" dist="38100" dir="2700000">
              <a:schemeClr val="tx1">
                <a:alpha val="43000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>
                <a:solidFill>
                  <a:schemeClr val="bg1"/>
                </a:solidFill>
              </a:rPr>
              <a:t>PHASE I/II </a:t>
            </a:r>
          </a:p>
          <a:p>
            <a:pPr algn="r" eaLnBrk="1" hangingPunct="1"/>
            <a:r>
              <a:rPr lang="en-US">
                <a:solidFill>
                  <a:schemeClr val="bg1"/>
                </a:solidFill>
              </a:rPr>
              <a:t>WATER</a:t>
            </a:r>
          </a:p>
          <a:p>
            <a:pPr algn="r" eaLnBrk="1" hangingPunct="1"/>
            <a:r>
              <a:rPr lang="en-US">
                <a:solidFill>
                  <a:schemeClr val="bg1"/>
                </a:solidFill>
              </a:rPr>
              <a:t>DISTRIBUTION</a:t>
            </a:r>
          </a:p>
        </p:txBody>
      </p:sp>
    </p:spTree>
    <p:extLst>
      <p:ext uri="{BB962C8B-B14F-4D97-AF65-F5344CB8AC3E}">
        <p14:creationId xmlns:p14="http://schemas.microsoft.com/office/powerpoint/2010/main" val="2235888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FFFF66"/>
                </a:solidFill>
              </a:rPr>
              <a:t>B. Goddard</a:t>
            </a: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338" y="1290638"/>
            <a:ext cx="6302375" cy="4725987"/>
          </a:xfrm>
          <a:prstGeom prst="rect">
            <a:avLst/>
          </a:prstGeom>
          <a:noFill/>
          <a:ln w="44450">
            <a:solidFill>
              <a:srgbClr val="CC99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700"/>
            <a:ext cx="8229600" cy="830561"/>
          </a:xfrm>
        </p:spPr>
        <p:txBody>
          <a:bodyPr/>
          <a:lstStyle/>
          <a:p>
            <a:pPr eaLnBrk="1" hangingPunct="1"/>
            <a:r>
              <a:rPr lang="en-US" u="sng" dirty="0" smtClean="0">
                <a:latin typeface="Arial" charset="0"/>
              </a:rPr>
              <a:t>Beam Dump:</a:t>
            </a:r>
            <a:r>
              <a:rPr lang="en-US" dirty="0" smtClean="0">
                <a:latin typeface="Arial" charset="0"/>
              </a:rPr>
              <a:t> Disposing the Beam</a:t>
            </a:r>
            <a:endParaRPr lang="en-US" dirty="0">
              <a:latin typeface="Arial" charset="0"/>
            </a:endParaRPr>
          </a:p>
        </p:txBody>
      </p:sp>
      <p:sp>
        <p:nvSpPr>
          <p:cNvPr id="41989" name="Text Box 4"/>
          <p:cNvSpPr txBox="1">
            <a:spLocks noChangeArrowheads="1"/>
          </p:cNvSpPr>
          <p:nvPr/>
        </p:nvSpPr>
        <p:spPr bwMode="auto">
          <a:xfrm>
            <a:off x="4840288" y="5611813"/>
            <a:ext cx="2847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chemeClr val="bg1"/>
                </a:solidFill>
                <a:sym typeface="Symbol" charset="0"/>
              </a:rPr>
              <a:t> 0.</a:t>
            </a:r>
            <a:r>
              <a:rPr lang="en-US">
                <a:solidFill>
                  <a:schemeClr val="bg1"/>
                </a:solidFill>
              </a:rPr>
              <a:t>7m </a:t>
            </a:r>
            <a:r>
              <a:rPr lang="en-US">
                <a:solidFill>
                  <a:schemeClr val="bg1"/>
                </a:solidFill>
                <a:sym typeface="Symbol" charset="0"/>
              </a:rPr>
              <a:t> 7.7 m C cylinder</a:t>
            </a:r>
          </a:p>
        </p:txBody>
      </p:sp>
    </p:spTree>
    <p:extLst>
      <p:ext uri="{BB962C8B-B14F-4D97-AF65-F5344CB8AC3E}">
        <p14:creationId xmlns:p14="http://schemas.microsoft.com/office/powerpoint/2010/main" val="1603496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B. Goddard</a:t>
            </a:r>
          </a:p>
        </p:txBody>
      </p:sp>
      <p:pic>
        <p:nvPicPr>
          <p:cNvPr id="43011" name="Picture 1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18016" y="2211204"/>
            <a:ext cx="3244850" cy="3024188"/>
          </a:xfrm>
          <a:noFill/>
          <a:ln w="38100">
            <a:solidFill>
              <a:srgbClr val="CC99FF"/>
            </a:solidFill>
            <a:miter lim="800000"/>
            <a:headEnd/>
            <a:tailEnd/>
          </a:ln>
        </p:spPr>
      </p:pic>
      <p:sp>
        <p:nvSpPr>
          <p:cNvPr id="43012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57150"/>
            <a:ext cx="8229600" cy="848358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Dilution with spiral sweep</a:t>
            </a:r>
          </a:p>
        </p:txBody>
      </p:sp>
      <p:pic>
        <p:nvPicPr>
          <p:cNvPr id="43013" name="Picture 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20766" y="2204854"/>
            <a:ext cx="3254375" cy="3021013"/>
          </a:xfrm>
          <a:noFill/>
          <a:ln w="38100">
            <a:solidFill>
              <a:srgbClr val="CC99FF"/>
            </a:solidFill>
            <a:miter lim="800000"/>
            <a:headEnd/>
            <a:tailEnd/>
          </a:ln>
        </p:spPr>
      </p:pic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1912551" y="4863917"/>
            <a:ext cx="1868487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108 cm sweep length</a:t>
            </a:r>
          </a:p>
        </p:txBody>
      </p:sp>
      <p:sp>
        <p:nvSpPr>
          <p:cNvPr id="43015" name="Text Box 14"/>
          <p:cNvSpPr txBox="1">
            <a:spLocks noChangeArrowheads="1"/>
          </p:cNvSpPr>
          <p:nvPr/>
        </p:nvSpPr>
        <p:spPr bwMode="auto">
          <a:xfrm>
            <a:off x="5271701" y="4871854"/>
            <a:ext cx="1868487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400 cm sweep length</a:t>
            </a:r>
          </a:p>
        </p:txBody>
      </p:sp>
      <p:sp>
        <p:nvSpPr>
          <p:cNvPr id="43016" name="Rectangle 16"/>
          <p:cNvSpPr>
            <a:spLocks noChangeArrowheads="1"/>
          </p:cNvSpPr>
          <p:nvPr/>
        </p:nvSpPr>
        <p:spPr bwMode="auto">
          <a:xfrm>
            <a:off x="546100" y="977900"/>
            <a:ext cx="8229600" cy="376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ct val="25000"/>
              </a:spcAft>
              <a:buFontTx/>
              <a:buChar char="•"/>
            </a:pPr>
            <a:r>
              <a:rPr lang="en-US" sz="2400" dirty="0"/>
              <a:t>Dilution </a:t>
            </a:r>
            <a:r>
              <a:rPr lang="en-US" sz="2400" dirty="0" smtClean="0"/>
              <a:t>kicker</a:t>
            </a:r>
            <a:endParaRPr lang="en-US" sz="2000" dirty="0"/>
          </a:p>
        </p:txBody>
      </p:sp>
      <p:sp>
        <p:nvSpPr>
          <p:cNvPr id="43017" name="Rectangle 20"/>
          <p:cNvSpPr>
            <a:spLocks noChangeArrowheads="1"/>
          </p:cNvSpPr>
          <p:nvPr/>
        </p:nvSpPr>
        <p:spPr bwMode="auto">
          <a:xfrm>
            <a:off x="436563" y="5526679"/>
            <a:ext cx="8229600" cy="5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spcAft>
                <a:spcPct val="25000"/>
              </a:spcAft>
              <a:buFontTx/>
              <a:buChar char="–"/>
            </a:pPr>
            <a:r>
              <a:rPr lang="en-US" sz="2000" dirty="0">
                <a:solidFill>
                  <a:srgbClr val="000000"/>
                </a:solidFill>
              </a:rPr>
              <a:t>At 7 </a:t>
            </a:r>
            <a:r>
              <a:rPr lang="en-US" sz="2000" dirty="0" err="1">
                <a:solidFill>
                  <a:srgbClr val="000000"/>
                </a:solidFill>
              </a:rPr>
              <a:t>TeV</a:t>
            </a:r>
            <a:r>
              <a:rPr lang="en-US" sz="2000" dirty="0">
                <a:solidFill>
                  <a:srgbClr val="000000"/>
                </a:solidFill>
              </a:rPr>
              <a:t> would allow currents of ~4 A in distributed </a:t>
            </a:r>
            <a:r>
              <a:rPr lang="en-US" sz="2000" dirty="0" smtClean="0">
                <a:solidFill>
                  <a:srgbClr val="000000"/>
                </a:solidFill>
              </a:rPr>
              <a:t>bunches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875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Particle beams find many usages</a:t>
            </a:r>
          </a:p>
        </p:txBody>
      </p:sp>
      <p:sp>
        <p:nvSpPr>
          <p:cNvPr id="21506" name="Content Placeholder 5"/>
          <p:cNvSpPr>
            <a:spLocks noGrp="1"/>
          </p:cNvSpPr>
          <p:nvPr>
            <p:ph idx="1"/>
          </p:nvPr>
        </p:nvSpPr>
        <p:spPr>
          <a:xfrm>
            <a:off x="152400" y="873125"/>
            <a:ext cx="8839200" cy="5630863"/>
          </a:xfrm>
        </p:spPr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Use particle beams:</a:t>
            </a:r>
          </a:p>
          <a:p>
            <a:pPr lvl="1"/>
            <a:r>
              <a:rPr lang="en-US" sz="2000">
                <a:latin typeface="Arial" charset="0"/>
                <a:ea typeface="ＭＳ Ｐゴシック" charset="0"/>
              </a:rPr>
              <a:t>for scattering experiments (Transmission Electron Microscopy)</a:t>
            </a:r>
          </a:p>
          <a:p>
            <a:pPr lvl="1"/>
            <a:r>
              <a:rPr lang="en-US" sz="2000">
                <a:latin typeface="Arial" charset="0"/>
                <a:ea typeface="ＭＳ Ｐゴシック" charset="0"/>
              </a:rPr>
              <a:t>to destroy cancer (medical accelerators).</a:t>
            </a:r>
          </a:p>
          <a:p>
            <a:pPr lvl="1"/>
            <a:r>
              <a:rPr lang="en-US" sz="2000">
                <a:latin typeface="Arial" charset="0"/>
                <a:ea typeface="ＭＳ Ｐゴシック" charset="0"/>
              </a:rPr>
              <a:t>to produce high temperature, high density plasmas (plasma physics).</a:t>
            </a:r>
          </a:p>
          <a:p>
            <a:pPr lvl="1"/>
            <a:r>
              <a:rPr lang="en-US" sz="2000">
                <a:latin typeface="Arial" charset="0"/>
                <a:ea typeface="ＭＳ Ｐゴシック" charset="0"/>
              </a:rPr>
              <a:t>to produce diamonds (high temperature – high pressure).</a:t>
            </a:r>
          </a:p>
          <a:p>
            <a:pPr lvl="1"/>
            <a:r>
              <a:rPr lang="en-US" sz="2000">
                <a:latin typeface="Arial" charset="0"/>
                <a:ea typeface="ＭＳ Ｐゴシック" charset="0"/>
              </a:rPr>
              <a:t>to build a fusion reactor (high temperature – high pressure)</a:t>
            </a:r>
          </a:p>
          <a:p>
            <a:pPr lvl="1"/>
            <a:r>
              <a:rPr lang="en-US" sz="2000">
                <a:latin typeface="Arial" charset="0"/>
                <a:ea typeface="ＭＳ Ｐゴシック" charset="0"/>
              </a:rPr>
              <a:t>to initiate a nuclear chain reaction or to get rid of nuclear waste (transmutation).</a:t>
            </a:r>
          </a:p>
          <a:p>
            <a:pPr lvl="1"/>
            <a:r>
              <a:rPr lang="en-US" sz="2000">
                <a:latin typeface="Arial" charset="0"/>
                <a:ea typeface="ＭＳ Ｐゴシック" charset="0"/>
              </a:rPr>
              <a:t>to produce neutrons (neutron spallation sources – material science).</a:t>
            </a:r>
          </a:p>
          <a:p>
            <a:pPr lvl="1"/>
            <a:r>
              <a:rPr lang="en-US" sz="2000">
                <a:latin typeface="Arial" charset="0"/>
                <a:ea typeface="ＭＳ Ｐゴシック" charset="0"/>
              </a:rPr>
              <a:t>to produce neutrinos (neutrino physics).</a:t>
            </a:r>
          </a:p>
          <a:p>
            <a:pPr lvl="1"/>
            <a:r>
              <a:rPr lang="en-US" sz="2000">
                <a:latin typeface="Arial" charset="0"/>
                <a:ea typeface="ＭＳ Ｐゴシック" charset="0"/>
              </a:rPr>
              <a:t>to </a:t>
            </a:r>
            <a:r>
              <a:rPr lang="en-US" sz="2000">
                <a:solidFill>
                  <a:srgbClr val="FF0000"/>
                </a:solidFill>
                <a:latin typeface="Arial" charset="0"/>
                <a:ea typeface="ＭＳ Ｐゴシック" charset="0"/>
              </a:rPr>
              <a:t>produce new particles in colliding beam experiments</a:t>
            </a:r>
            <a:r>
              <a:rPr lang="en-US" sz="2000">
                <a:latin typeface="Arial" charset="0"/>
                <a:ea typeface="ＭＳ Ｐゴシック" charset="0"/>
              </a:rPr>
              <a:t> (high energy physics).</a:t>
            </a:r>
          </a:p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Use emitted light:</a:t>
            </a:r>
          </a:p>
          <a:p>
            <a:pPr lvl="1"/>
            <a:r>
              <a:rPr lang="en-US" sz="2000">
                <a:latin typeface="Arial" charset="0"/>
                <a:ea typeface="ＭＳ Ｐゴシック" charset="0"/>
              </a:rPr>
              <a:t>for applied research (synchrotron light facilities).</a:t>
            </a:r>
          </a:p>
          <a:p>
            <a:pPr lvl="1"/>
            <a:r>
              <a:rPr lang="en-US" sz="2000">
                <a:latin typeface="Arial" charset="0"/>
                <a:ea typeface="ＭＳ Ｐゴシック" charset="0"/>
              </a:rPr>
              <a:t>for lithography (microchip production).</a:t>
            </a:r>
            <a:br>
              <a:rPr lang="en-US" sz="2000">
                <a:latin typeface="Arial" charset="0"/>
                <a:ea typeface="ＭＳ Ｐゴシック" charset="0"/>
              </a:rPr>
            </a:br>
            <a:endParaRPr lang="en-US" sz="2000">
              <a:latin typeface="Arial" charset="0"/>
              <a:ea typeface="ＭＳ Ｐゴシック" charset="0"/>
            </a:endParaRPr>
          </a:p>
          <a:p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7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6357600-A109-7F4E-82C6-5B82DB4392F6}" type="slidenum">
              <a:rPr lang="en-US" sz="1000">
                <a:solidFill>
                  <a:srgbClr val="000000"/>
                </a:solidFill>
              </a:rPr>
              <a:pPr eaLnBrk="1" hangingPunct="1"/>
              <a:t>8</a:t>
            </a:fld>
            <a:endParaRPr lang="en-US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546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Colliding the Beams</a:t>
            </a:r>
            <a:endParaRPr lang="en-US" u="sng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rcRect l="-18870" r="-18870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86D81-D502-7D4B-9CDF-8279518E6CB6}" type="slidenum">
              <a:rPr lang="en-US" smtClean="0"/>
              <a:pPr>
                <a:defRPr/>
              </a:pPr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044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Crossing Angles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-26616" b="-26616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D1724-3937-5C41-B507-603CFB828748}" type="slidenum">
              <a:rPr lang="en-US" smtClean="0"/>
              <a:pPr>
                <a:defRPr/>
              </a:pPr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41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 continued tomorrow…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86D81-D502-7D4B-9CDF-8279518E6CB6}" type="slidenum">
              <a:rPr lang="en-US" smtClean="0"/>
              <a:pPr>
                <a:defRPr/>
              </a:pPr>
              <a:t>82</a:t>
            </a:fld>
            <a:endParaRPr lang="en-US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2"/>
          <a:srcRect l="1254" t="9821" r="10657" b="6763"/>
          <a:stretch/>
        </p:blipFill>
        <p:spPr>
          <a:xfrm>
            <a:off x="541140" y="1104349"/>
            <a:ext cx="7608956" cy="5177704"/>
          </a:xfrm>
          <a:prstGeom prst="rect">
            <a:avLst/>
          </a:prstGeom>
          <a:noFill/>
        </p:spPr>
      </p:pic>
      <p:sp>
        <p:nvSpPr>
          <p:cNvPr id="3" name="Oval 2"/>
          <p:cNvSpPr/>
          <p:nvPr/>
        </p:nvSpPr>
        <p:spPr>
          <a:xfrm>
            <a:off x="905566" y="1104347"/>
            <a:ext cx="806174" cy="5300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28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ccelerators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826807"/>
            <a:ext cx="8839200" cy="5731471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Beams of charged particles are a very </a:t>
            </a:r>
            <a:r>
              <a:rPr lang="en-US" sz="24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powerful tool for science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Many applications exist with new ideas coming up regularly.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Different types of accelerators: </a:t>
            </a:r>
            <a:b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Protons, anti-protons, electrons, positrons, ions! 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Hundreds of accelerators </a:t>
            </a:r>
            <a:r>
              <a:rPr lang="en-US" sz="24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support scientific advance around the globe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The future of accelerators will be very active and diverse.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RHIC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 – Collider for ion physics and polarized protons. </a:t>
            </a:r>
          </a:p>
          <a:p>
            <a:pPr>
              <a:spcAft>
                <a:spcPts val="1200"/>
              </a:spcAft>
            </a:pPr>
            <a:r>
              <a:rPr lang="en-US" sz="2400" dirty="0" err="1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Tevatron</a:t>
            </a:r>
            <a:r>
              <a:rPr lang="en-US" sz="2400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– Discovery of the top. To be switched off in 2011.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LHC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 is the new flagship accelerator </a:t>
            </a:r>
            <a:r>
              <a:rPr lang="en-US" sz="2400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for </a:t>
            </a:r>
            <a:r>
              <a:rPr lang="en-US" sz="24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high energy physics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!</a:t>
            </a:r>
          </a:p>
        </p:txBody>
      </p:sp>
      <p:sp>
        <p:nvSpPr>
          <p:cNvPr id="22531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CCEA05B-F4E7-514C-A3BF-65BA9266E5E7}" type="slidenum">
              <a:rPr lang="en-US" sz="1000">
                <a:solidFill>
                  <a:srgbClr val="000000"/>
                </a:solidFill>
              </a:rPr>
              <a:pPr eaLnBrk="1" hangingPunct="1"/>
              <a:t>9</a:t>
            </a:fld>
            <a:endParaRPr lang="en-US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717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n-Screen Presentation 1">
  <a:themeElements>
    <a:clrScheme name="1_On-Screen Presentation 1 1">
      <a:dk1>
        <a:srgbClr val="2A004E"/>
      </a:dk1>
      <a:lt1>
        <a:srgbClr val="FFFFFF"/>
      </a:lt1>
      <a:dk2>
        <a:srgbClr val="500093"/>
      </a:dk2>
      <a:lt2>
        <a:srgbClr val="00CCCC"/>
      </a:lt2>
      <a:accent1>
        <a:srgbClr val="D60093"/>
      </a:accent1>
      <a:accent2>
        <a:srgbClr val="0000FF"/>
      </a:accent2>
      <a:accent3>
        <a:srgbClr val="B3AAC8"/>
      </a:accent3>
      <a:accent4>
        <a:srgbClr val="DADADA"/>
      </a:accent4>
      <a:accent5>
        <a:srgbClr val="E8AAC8"/>
      </a:accent5>
      <a:accent6>
        <a:srgbClr val="0000E7"/>
      </a:accent6>
      <a:hlink>
        <a:srgbClr val="FFFF00"/>
      </a:hlink>
      <a:folHlink>
        <a:srgbClr val="7500D7"/>
      </a:folHlink>
    </a:clrScheme>
    <a:fontScheme name="1_On-Screen Presentation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n-Screen Presentation 1 1">
        <a:dk1>
          <a:srgbClr val="2A004E"/>
        </a:dk1>
        <a:lt1>
          <a:srgbClr val="FFFFFF"/>
        </a:lt1>
        <a:dk2>
          <a:srgbClr val="500093"/>
        </a:dk2>
        <a:lt2>
          <a:srgbClr val="00CCCC"/>
        </a:lt2>
        <a:accent1>
          <a:srgbClr val="D60093"/>
        </a:accent1>
        <a:accent2>
          <a:srgbClr val="0000FF"/>
        </a:accent2>
        <a:accent3>
          <a:srgbClr val="B3AAC8"/>
        </a:accent3>
        <a:accent4>
          <a:srgbClr val="DADADA"/>
        </a:accent4>
        <a:accent5>
          <a:srgbClr val="E8AAC8"/>
        </a:accent5>
        <a:accent6>
          <a:srgbClr val="0000E7"/>
        </a:accent6>
        <a:hlink>
          <a:srgbClr val="FFFF00"/>
        </a:hlink>
        <a:folHlink>
          <a:srgbClr val="7500D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n-Screen Presentation 1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CC99FF"/>
        </a:accent1>
        <a:accent2>
          <a:srgbClr val="3366FF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n-Screen Presentation 1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777777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BDBDBD"/>
        </a:accent5>
        <a:accent6>
          <a:srgbClr val="B8B8B8"/>
        </a:accent6>
        <a:hlink>
          <a:srgbClr val="4D4D4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n-Screen Presentation 1 4">
        <a:dk1>
          <a:srgbClr val="000000"/>
        </a:dk1>
        <a:lt1>
          <a:srgbClr val="00CCCC"/>
        </a:lt1>
        <a:dk2>
          <a:srgbClr val="FFFFCC"/>
        </a:dk2>
        <a:lt2>
          <a:srgbClr val="009999"/>
        </a:lt2>
        <a:accent1>
          <a:srgbClr val="CC99FF"/>
        </a:accent1>
        <a:accent2>
          <a:srgbClr val="3366FF"/>
        </a:accent2>
        <a:accent3>
          <a:srgbClr val="AAE2E2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n-Screen Presentation 1 5">
        <a:dk1>
          <a:srgbClr val="003300"/>
        </a:dk1>
        <a:lt1>
          <a:srgbClr val="FFFFFF"/>
        </a:lt1>
        <a:dk2>
          <a:srgbClr val="669900"/>
        </a:dk2>
        <a:lt2>
          <a:srgbClr val="FFCC66"/>
        </a:lt2>
        <a:accent1>
          <a:srgbClr val="990033"/>
        </a:accent1>
        <a:accent2>
          <a:srgbClr val="FF9933"/>
        </a:accent2>
        <a:accent3>
          <a:srgbClr val="B8CAAA"/>
        </a:accent3>
        <a:accent4>
          <a:srgbClr val="DADADA"/>
        </a:accent4>
        <a:accent5>
          <a:srgbClr val="CAAAAD"/>
        </a:accent5>
        <a:accent6>
          <a:srgbClr val="E78A2D"/>
        </a:accent6>
        <a:hlink>
          <a:srgbClr val="CCCC00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n-Screen Presentation 1 6">
        <a:dk1>
          <a:srgbClr val="663300"/>
        </a:dk1>
        <a:lt1>
          <a:srgbClr val="FFFFFF"/>
        </a:lt1>
        <a:dk2>
          <a:srgbClr val="CC6600"/>
        </a:dk2>
        <a:lt2>
          <a:srgbClr val="FFCC00"/>
        </a:lt2>
        <a:accent1>
          <a:srgbClr val="990033"/>
        </a:accent1>
        <a:accent2>
          <a:srgbClr val="FF0033"/>
        </a:accent2>
        <a:accent3>
          <a:srgbClr val="E2B8AA"/>
        </a:accent3>
        <a:accent4>
          <a:srgbClr val="DADADA"/>
        </a:accent4>
        <a:accent5>
          <a:srgbClr val="CAAAAD"/>
        </a:accent5>
        <a:accent6>
          <a:srgbClr val="E7002D"/>
        </a:accent6>
        <a:hlink>
          <a:srgbClr val="CC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n-Screen Presentation 1 7">
        <a:dk1>
          <a:srgbClr val="660033"/>
        </a:dk1>
        <a:lt1>
          <a:srgbClr val="FFFFFF"/>
        </a:lt1>
        <a:dk2>
          <a:srgbClr val="990066"/>
        </a:dk2>
        <a:lt2>
          <a:srgbClr val="FFFF66"/>
        </a:lt2>
        <a:accent1>
          <a:srgbClr val="9933FF"/>
        </a:accent1>
        <a:accent2>
          <a:srgbClr val="00CCCC"/>
        </a:accent2>
        <a:accent3>
          <a:srgbClr val="CAAAB8"/>
        </a:accent3>
        <a:accent4>
          <a:srgbClr val="DADADA"/>
        </a:accent4>
        <a:accent5>
          <a:srgbClr val="CAADFF"/>
        </a:accent5>
        <a:accent6>
          <a:srgbClr val="00B9B9"/>
        </a:accent6>
        <a:hlink>
          <a:srgbClr val="CC66FF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Pressure rise WS Dec 03">
  <a:themeElements>
    <a:clrScheme name="Pressure rise WS Dec 03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Pressure rise WS Dec 0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Pressure rise WS Dec 03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sure rise WS Dec 03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sure rise WS Dec 03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sure rise WS Dec 03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sure rise WS Dec 03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sure rise WS Dec 03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sure rise WS Dec 03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4598</TotalTime>
  <Words>2634</Words>
  <Application>Microsoft Macintosh PowerPoint</Application>
  <PresentationFormat>On-screen Show (4:3)</PresentationFormat>
  <Paragraphs>626</Paragraphs>
  <Slides>82</Slides>
  <Notes>11</Notes>
  <HiddenSlides>0</HiddenSlides>
  <MMClips>4</MMClips>
  <ScaleCrop>false</ScaleCrop>
  <HeadingPairs>
    <vt:vector size="6" baseType="variant">
      <vt:variant>
        <vt:lpstr>Theme</vt:lpstr>
      </vt:variant>
      <vt:variant>
        <vt:i4>6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82</vt:i4>
      </vt:variant>
    </vt:vector>
  </HeadingPairs>
  <TitlesOfParts>
    <vt:vector size="92" baseType="lpstr">
      <vt:lpstr>Default Design</vt:lpstr>
      <vt:lpstr>Office Theme</vt:lpstr>
      <vt:lpstr>1_Default Design</vt:lpstr>
      <vt:lpstr>1_On-Screen Presentation 1</vt:lpstr>
      <vt:lpstr>1_Office Theme</vt:lpstr>
      <vt:lpstr>Pressure rise WS Dec 03</vt:lpstr>
      <vt:lpstr>Document</vt:lpstr>
      <vt:lpstr>Equation</vt:lpstr>
      <vt:lpstr>Photo Editor Photo</vt:lpstr>
      <vt:lpstr>Visio</vt:lpstr>
      <vt:lpstr>Hadron Accelerators</vt:lpstr>
      <vt:lpstr>Acknowledgements</vt:lpstr>
      <vt:lpstr>Contents – Lecture 1</vt:lpstr>
      <vt:lpstr>LHC Latest News: 1 fb-1 Produced</vt:lpstr>
      <vt:lpstr>LHC Latest News: 1 fb-1 Produced</vt:lpstr>
      <vt:lpstr>Introduction – Scope of Lecture</vt:lpstr>
      <vt:lpstr>What is an Accelerator?</vt:lpstr>
      <vt:lpstr>Particle beams find many usages</vt:lpstr>
      <vt:lpstr>Accelerators</vt:lpstr>
      <vt:lpstr>Technology as Base for Innovation or:     The Connection Between a  Washing Machine and an iPhone </vt:lpstr>
      <vt:lpstr>Tevatron</vt:lpstr>
      <vt:lpstr>Tevatron</vt:lpstr>
      <vt:lpstr>RHIC – a High Luminosity (Polarized) Hadron Collider</vt:lpstr>
      <vt:lpstr>LHC: The Biggest Machine on Earth</vt:lpstr>
      <vt:lpstr>Limit: The Dipole Magnets</vt:lpstr>
      <vt:lpstr>PowerPoint Presentation</vt:lpstr>
      <vt:lpstr>High Tech Solutions</vt:lpstr>
      <vt:lpstr>RHIC: Siberian Snakes</vt:lpstr>
      <vt:lpstr>Tevatron: Electron Beam Lens</vt:lpstr>
      <vt:lpstr>LHC: SC Magnets</vt:lpstr>
      <vt:lpstr>LHC: Super-Conducting RF Cavities</vt:lpstr>
      <vt:lpstr>LHC: Collimators</vt:lpstr>
      <vt:lpstr>What Are Beams?</vt:lpstr>
      <vt:lpstr>The Charged Particle Beam</vt:lpstr>
      <vt:lpstr>Purpose of accelerators</vt:lpstr>
      <vt:lpstr>The choice of particle type</vt:lpstr>
      <vt:lpstr>Tevatron: Anti-Proton Beam</vt:lpstr>
      <vt:lpstr>The LHC Beam</vt:lpstr>
      <vt:lpstr>RHIC: Polarized Proton Beams</vt:lpstr>
      <vt:lpstr>Collider Goals</vt:lpstr>
      <vt:lpstr>High &amp; well-defined beam energies</vt:lpstr>
      <vt:lpstr>Example: Producing the Z-boson</vt:lpstr>
      <vt:lpstr>The need for high event rate</vt:lpstr>
      <vt:lpstr>Luminosity</vt:lpstr>
      <vt:lpstr>Generating Beams</vt:lpstr>
      <vt:lpstr>Fermilab Example</vt:lpstr>
      <vt:lpstr>Producing the LHC beams</vt:lpstr>
      <vt:lpstr>Proton bending (circular)</vt:lpstr>
      <vt:lpstr>Governed by Maxwell’s Equations</vt:lpstr>
      <vt:lpstr>Lorentz Force F</vt:lpstr>
      <vt:lpstr>PowerPoint Presentation</vt:lpstr>
      <vt:lpstr>PowerPoint Presentation</vt:lpstr>
      <vt:lpstr>PowerPoint Presentation</vt:lpstr>
      <vt:lpstr>The PSI Cyclotron</vt:lpstr>
      <vt:lpstr>Cyclotron Principle</vt:lpstr>
      <vt:lpstr>Limited in Energy Reach</vt:lpstr>
      <vt:lpstr>Dipolmagnet Coils in Synchrotrons</vt:lpstr>
      <vt:lpstr>PowerPoint Presentation</vt:lpstr>
      <vt:lpstr>PowerPoint Presentation</vt:lpstr>
      <vt:lpstr>Tevatron Magnet Technology</vt:lpstr>
      <vt:lpstr>Tevatron Ring</vt:lpstr>
      <vt:lpstr>Tevatron Cooling System</vt:lpstr>
      <vt:lpstr>Why Super-Conducting?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Quench Limit of LHC Super-Conducting Magnets</vt:lpstr>
      <vt:lpstr>If Resistance Develops…</vt:lpstr>
      <vt:lpstr>Electrical arc between C24 and Q24</vt:lpstr>
      <vt:lpstr>PowerPoint Presentation</vt:lpstr>
      <vt:lpstr>Beam Acceleration: RF System</vt:lpstr>
      <vt:lpstr>Multiple cavity structure</vt:lpstr>
      <vt:lpstr>LHC RF systems: 400 MHz </vt:lpstr>
      <vt:lpstr>Fitting Beam in RF Buckets</vt:lpstr>
      <vt:lpstr>To get to 7 TeV: Synchrotron – circular accelerator and many passages in RF cavities</vt:lpstr>
      <vt:lpstr>Collimation</vt:lpstr>
      <vt:lpstr>PowerPoint Presentation</vt:lpstr>
      <vt:lpstr>PowerPoint Presentation</vt:lpstr>
      <vt:lpstr>PowerPoint Presentation</vt:lpstr>
      <vt:lpstr>Hearing Proton Beam…</vt:lpstr>
      <vt:lpstr>LHC Collimators: Dilute and Stop</vt:lpstr>
      <vt:lpstr>Multi-Stage Cleaning &amp; Protection 3-4 Stages</vt:lpstr>
      <vt:lpstr>System Design</vt:lpstr>
      <vt:lpstr>Tunnel: Cleaning Insertion IR7</vt:lpstr>
      <vt:lpstr>Beam Dump: Disposing the Beam</vt:lpstr>
      <vt:lpstr>Dilution with spiral sweep</vt:lpstr>
      <vt:lpstr>Colliding the Beams</vt:lpstr>
      <vt:lpstr>Crossing Angles</vt:lpstr>
      <vt:lpstr>To be continued tomorrow…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Choices for the  Collimation System  &amp; Collimation Impedance Issues</dc:title>
  <dc:creator>Ralph Assmann</dc:creator>
  <cp:lastModifiedBy>Ralph Assmann</cp:lastModifiedBy>
  <cp:revision>466</cp:revision>
  <dcterms:created xsi:type="dcterms:W3CDTF">2010-09-14T20:22:53Z</dcterms:created>
  <dcterms:modified xsi:type="dcterms:W3CDTF">2011-06-16T06:14:01Z</dcterms:modified>
</cp:coreProperties>
</file>