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38" r:id="rId2"/>
    <p:sldMasterId id="2147483751" r:id="rId3"/>
    <p:sldMasterId id="2147483763" r:id="rId4"/>
    <p:sldMasterId id="2147483775" r:id="rId5"/>
  </p:sldMasterIdLst>
  <p:notesMasterIdLst>
    <p:notesMasterId r:id="rId52"/>
  </p:notesMasterIdLst>
  <p:handoutMasterIdLst>
    <p:handoutMasterId r:id="rId53"/>
  </p:handoutMasterIdLst>
  <p:sldIdLst>
    <p:sldId id="331" r:id="rId6"/>
    <p:sldId id="639" r:id="rId7"/>
    <p:sldId id="640" r:id="rId8"/>
    <p:sldId id="641" r:id="rId9"/>
    <p:sldId id="645" r:id="rId10"/>
    <p:sldId id="646" r:id="rId11"/>
    <p:sldId id="647" r:id="rId12"/>
    <p:sldId id="652" r:id="rId13"/>
    <p:sldId id="466" r:id="rId14"/>
    <p:sldId id="649" r:id="rId15"/>
    <p:sldId id="653" r:id="rId16"/>
    <p:sldId id="665" r:id="rId17"/>
    <p:sldId id="666" r:id="rId18"/>
    <p:sldId id="489" r:id="rId19"/>
    <p:sldId id="621" r:id="rId20"/>
    <p:sldId id="623" r:id="rId21"/>
    <p:sldId id="624" r:id="rId22"/>
    <p:sldId id="622" r:id="rId23"/>
    <p:sldId id="495" r:id="rId24"/>
    <p:sldId id="497" r:id="rId25"/>
    <p:sldId id="499" r:id="rId26"/>
    <p:sldId id="508" r:id="rId27"/>
    <p:sldId id="512" r:id="rId28"/>
    <p:sldId id="513" r:id="rId29"/>
    <p:sldId id="515" r:id="rId30"/>
    <p:sldId id="517" r:id="rId31"/>
    <p:sldId id="654" r:id="rId32"/>
    <p:sldId id="655" r:id="rId33"/>
    <p:sldId id="656" r:id="rId34"/>
    <p:sldId id="657" r:id="rId35"/>
    <p:sldId id="661" r:id="rId36"/>
    <p:sldId id="662" r:id="rId37"/>
    <p:sldId id="664" r:id="rId38"/>
    <p:sldId id="524" r:id="rId39"/>
    <p:sldId id="525" r:id="rId40"/>
    <p:sldId id="527" r:id="rId41"/>
    <p:sldId id="534" r:id="rId42"/>
    <p:sldId id="613" r:id="rId43"/>
    <p:sldId id="667" r:id="rId44"/>
    <p:sldId id="668" r:id="rId45"/>
    <p:sldId id="545" r:id="rId46"/>
    <p:sldId id="614" r:id="rId47"/>
    <p:sldId id="669" r:id="rId48"/>
    <p:sldId id="670" r:id="rId49"/>
    <p:sldId id="671" r:id="rId50"/>
    <p:sldId id="672" r:id="rId51"/>
  </p:sldIdLst>
  <p:sldSz cx="9144000" cy="6858000" type="overhead"/>
  <p:notesSz cx="6858000" cy="9021763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 Rounded MT Bold" pitchFamily="32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 Rounded MT Bold" pitchFamily="32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 Rounded MT Bold" pitchFamily="32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 Rounded MT Bold" pitchFamily="32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200" kern="1200">
        <a:solidFill>
          <a:schemeClr val="tx1"/>
        </a:solidFill>
        <a:latin typeface="Arial Rounded MT Bold" pitchFamily="3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 Rounded MT Bold" pitchFamily="32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 Rounded MT Bold" pitchFamily="32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 Rounded MT Bold" pitchFamily="32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 Rounded MT Bold" pitchFamily="3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3399FF"/>
    <a:srgbClr val="FF9966"/>
    <a:srgbClr val="FFCC66"/>
    <a:srgbClr val="FF6600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7698" autoAdjust="0"/>
  </p:normalViewPr>
  <p:slideViewPr>
    <p:cSldViewPr snapToGrid="0">
      <p:cViewPr>
        <p:scale>
          <a:sx n="66" d="100"/>
          <a:sy n="66" d="100"/>
        </p:scale>
        <p:origin x="-1692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8.xml"/><Relationship Id="rId2" Type="http://schemas.openxmlformats.org/officeDocument/2006/relationships/slide" Target="slides/slide10.xml"/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image" Target="NULL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4" Type="http://schemas.openxmlformats.org/officeDocument/2006/relationships/image" Target="../media/image5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496" tIns="44747" rIns="89496" bIns="44747" numCol="1" anchor="t" anchorCtr="0" compatLnSpc="1">
            <a:prstTxWarp prst="textNoShape">
              <a:avLst/>
            </a:prstTxWarp>
          </a:bodyPr>
          <a:lstStyle>
            <a:lvl1pPr algn="l" defTabSz="892175" eaLnBrk="0" hangingPunct="0">
              <a:spcBef>
                <a:spcPct val="0"/>
              </a:spcBef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496" tIns="44747" rIns="89496" bIns="44747" numCol="1" anchor="t" anchorCtr="0" compatLnSpc="1">
            <a:prstTxWarp prst="textNoShape">
              <a:avLst/>
            </a:prstTxWarp>
          </a:bodyPr>
          <a:lstStyle>
            <a:lvl1pPr algn="r" defTabSz="892175" eaLnBrk="0" hangingPunct="0">
              <a:spcBef>
                <a:spcPct val="0"/>
              </a:spcBef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24875"/>
            <a:ext cx="2938463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496" tIns="44747" rIns="89496" bIns="44747" numCol="1" anchor="b" anchorCtr="0" compatLnSpc="1">
            <a:prstTxWarp prst="textNoShape">
              <a:avLst/>
            </a:prstTxWarp>
          </a:bodyPr>
          <a:lstStyle>
            <a:lvl1pPr algn="l" defTabSz="892175" eaLnBrk="0" hangingPunct="0">
              <a:spcBef>
                <a:spcPct val="0"/>
              </a:spcBef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524875"/>
            <a:ext cx="2938462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496" tIns="44747" rIns="89496" bIns="44747" numCol="1" anchor="b" anchorCtr="0" compatLnSpc="1">
            <a:prstTxWarp prst="textNoShape">
              <a:avLst/>
            </a:prstTxWarp>
          </a:bodyPr>
          <a:lstStyle>
            <a:lvl1pPr algn="r" defTabSz="892175" eaLnBrk="0" hangingPunct="0">
              <a:spcBef>
                <a:spcPct val="0"/>
              </a:spcBef>
              <a:defRPr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DADC0D99-BFA5-4759-8791-A28A54D23E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07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78721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9038" y="671513"/>
            <a:ext cx="4481512" cy="336073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0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256088"/>
            <a:ext cx="5048250" cy="410686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39" tIns="44969" rIns="89939" bIns="44969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4750" y="676275"/>
            <a:ext cx="4510088" cy="33829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284663"/>
            <a:ext cx="5029200" cy="40608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/>
              <a:t>Get better plot from Eun-Joo, put equqtion down.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8882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569109"/>
            <a:ext cx="2971800" cy="4510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fld id="{1FE3162E-7E75-4583-9165-F48CC1E67E2B}" type="slidenum">
              <a:rPr lang="en-US" sz="1200">
                <a:solidFill>
                  <a:schemeClr val="tx1"/>
                </a:solidFill>
              </a:rPr>
              <a:pPr/>
              <a:t>3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6275"/>
            <a:ext cx="4511675" cy="3382963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32772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285338"/>
            <a:ext cx="5486400" cy="40597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357" tIns="45180" rIns="90357" bIns="45180"/>
          <a:lstStyle/>
          <a:p>
            <a:endParaRPr lang="en-US" sz="1000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0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93800" y="685800"/>
            <a:ext cx="4470400" cy="3352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82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2672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906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930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0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02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6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5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7925" y="676275"/>
            <a:ext cx="4514850" cy="3386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286250"/>
            <a:ext cx="5035550" cy="4059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666" tIns="44833" rIns="89666" bIns="44833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7925" y="676275"/>
            <a:ext cx="4514850" cy="3386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286250"/>
            <a:ext cx="5035550" cy="4059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666" tIns="44833" rIns="89666" bIns="44833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7925" y="676275"/>
            <a:ext cx="4514850" cy="3386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286250"/>
            <a:ext cx="5035550" cy="4059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666" tIns="44833" rIns="89666" bIns="44833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7925" y="676275"/>
            <a:ext cx="4514850" cy="3386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286250"/>
            <a:ext cx="5035550" cy="4059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666" tIns="44833" rIns="89666" bIns="44833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956" y="8569203"/>
            <a:ext cx="2972478" cy="451010"/>
          </a:xfrm>
          <a:prstGeom prst="rect">
            <a:avLst/>
          </a:prstGeom>
          <a:ln/>
        </p:spPr>
        <p:txBody>
          <a:bodyPr lIns="89666" tIns="44833" rIns="89666" bIns="44833"/>
          <a:lstStyle/>
          <a:p>
            <a:fld id="{72B1D4AE-A2FA-4CA5-8DCC-5DEC4D3792AD}" type="slidenum">
              <a:rPr lang="en-US"/>
              <a:pPr/>
              <a:t>38</a:t>
            </a:fld>
            <a:endParaRPr lang="en-US"/>
          </a:p>
        </p:txBody>
      </p:sp>
      <p:sp>
        <p:nvSpPr>
          <p:cNvPr id="67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77863"/>
            <a:ext cx="4508500" cy="3381375"/>
          </a:xfrm>
          <a:prstGeom prst="rect">
            <a:avLst/>
          </a:prstGeom>
          <a:ln/>
        </p:spPr>
      </p:sp>
      <p:sp>
        <p:nvSpPr>
          <p:cNvPr id="67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957" y="4285377"/>
            <a:ext cx="5486087" cy="4059095"/>
          </a:xfrm>
          <a:prstGeom prst="rect">
            <a:avLst/>
          </a:prstGeom>
        </p:spPr>
        <p:txBody>
          <a:bodyPr lIns="89666" tIns="44833" rIns="89666" bIns="4483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569109"/>
            <a:ext cx="2971800" cy="4510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fld id="{ECEAC092-16AA-4BA4-93A9-38BE5DB3217A}" type="slidenum">
              <a:rPr lang="en-US" sz="1200">
                <a:solidFill>
                  <a:schemeClr val="tx1"/>
                </a:solidFill>
              </a:rPr>
              <a:pPr/>
              <a:t>4</a:t>
            </a:fld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76632"/>
            <a:ext cx="4572000" cy="3383161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33796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285338"/>
            <a:ext cx="5486400" cy="40597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357" tIns="45180" rIns="90357" bIns="45180"/>
          <a:lstStyle/>
          <a:p>
            <a:endParaRPr lang="en-US" sz="1000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7925" y="676275"/>
            <a:ext cx="4514850" cy="3386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4286250"/>
            <a:ext cx="5035550" cy="4059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666" tIns="44833" rIns="89666" bIns="44833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956" y="8569203"/>
            <a:ext cx="2972478" cy="451010"/>
          </a:xfrm>
          <a:prstGeom prst="rect">
            <a:avLst/>
          </a:prstGeom>
          <a:ln/>
        </p:spPr>
        <p:txBody>
          <a:bodyPr lIns="89666" tIns="44833" rIns="89666" bIns="44833"/>
          <a:lstStyle/>
          <a:p>
            <a:fld id="{205CC45F-C491-489D-BDA1-6271C59ED7C2}" type="slidenum">
              <a:rPr lang="en-US"/>
              <a:pPr/>
              <a:t>42</a:t>
            </a:fld>
            <a:endParaRPr lang="en-US"/>
          </a:p>
        </p:txBody>
      </p:sp>
      <p:sp>
        <p:nvSpPr>
          <p:cNvPr id="622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4750" y="677863"/>
            <a:ext cx="4508500" cy="3381375"/>
          </a:xfrm>
          <a:prstGeom prst="rect">
            <a:avLst/>
          </a:prstGeom>
          <a:ln/>
        </p:spPr>
      </p:sp>
      <p:sp>
        <p:nvSpPr>
          <p:cNvPr id="622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957" y="4285377"/>
            <a:ext cx="5486087" cy="4059095"/>
          </a:xfrm>
          <a:prstGeom prst="rect">
            <a:avLst/>
          </a:prstGeom>
        </p:spPr>
        <p:txBody>
          <a:bodyPr lIns="89666" tIns="44833" rIns="89666" bIns="44833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569109"/>
            <a:ext cx="2971800" cy="4510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fld id="{AF2B4609-A7C5-47A2-827F-DBD3CF1A45C4}" type="slidenum">
              <a:rPr lang="en-US" sz="1200">
                <a:solidFill>
                  <a:prstClr val="black"/>
                </a:solidFill>
              </a:rPr>
              <a:pPr/>
              <a:t>5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6275"/>
            <a:ext cx="4511675" cy="3382963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34820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285338"/>
            <a:ext cx="5486400" cy="40597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361" tIns="45181" rIns="90361" bIns="45181"/>
          <a:lstStyle/>
          <a:p>
            <a:endParaRPr lang="en-US" sz="100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569109"/>
            <a:ext cx="2971800" cy="4510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 defTabSz="912813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fld id="{105792B2-4680-482B-BAC2-936EA06C0885}" type="slidenum">
              <a:rPr lang="en-US" sz="1200">
                <a:solidFill>
                  <a:prstClr val="black"/>
                </a:solidFill>
              </a:rPr>
              <a:pPr/>
              <a:t>6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73163" y="676275"/>
            <a:ext cx="4511675" cy="3382963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35844" name="Rectangle 3"/>
          <p:cNvSpPr>
            <a:spLocks noChangeArrowheads="1"/>
          </p:cNvSpPr>
          <p:nvPr>
            <p:ph type="body" idx="1"/>
          </p:nvPr>
        </p:nvSpPr>
        <p:spPr>
          <a:xfrm>
            <a:off x="685800" y="4285338"/>
            <a:ext cx="5486400" cy="405979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0361" tIns="45181" rIns="90361" bIns="45181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73163" y="676275"/>
            <a:ext cx="4511675" cy="338296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284663"/>
            <a:ext cx="5486400" cy="40608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93800" y="685800"/>
            <a:ext cx="4470400" cy="3352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37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2672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7925" y="676275"/>
            <a:ext cx="4514850" cy="33861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22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1225" y="4286250"/>
            <a:ext cx="5035550" cy="40592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666" tIns="44833" rIns="89666" bIns="44833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457200" y="2368550"/>
            <a:ext cx="8154988" cy="1600200"/>
            <a:chOff x="216" y="1989"/>
            <a:chExt cx="3853" cy="1344"/>
          </a:xfrm>
        </p:grpSpPr>
        <p:sp>
          <p:nvSpPr>
            <p:cNvPr id="5" name="Arc 2"/>
            <p:cNvSpPr>
              <a:spLocks/>
            </p:cNvSpPr>
            <p:nvPr/>
          </p:nvSpPr>
          <p:spPr bwMode="invGray">
            <a:xfrm>
              <a:off x="2692" y="1989"/>
              <a:ext cx="1377" cy="1344"/>
            </a:xfrm>
            <a:custGeom>
              <a:avLst/>
              <a:gdLst>
                <a:gd name="T0" fmla="*/ 26 w 21984"/>
                <a:gd name="T1" fmla="*/ 0 h 43200"/>
                <a:gd name="T2" fmla="*/ 0 w 21984"/>
                <a:gd name="T3" fmla="*/ 1344 h 43200"/>
                <a:gd name="T4" fmla="*/ 24 w 21984"/>
                <a:gd name="T5" fmla="*/ 672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984" h="43200" fill="none" extrusionOk="0">
                  <a:moveTo>
                    <a:pt x="415" y="0"/>
                  </a:moveTo>
                  <a:cubicBezTo>
                    <a:pt x="12332" y="17"/>
                    <a:pt x="21984" y="9683"/>
                    <a:pt x="21984" y="21600"/>
                  </a:cubicBezTo>
                  <a:cubicBezTo>
                    <a:pt x="21984" y="33529"/>
                    <a:pt x="12313" y="43200"/>
                    <a:pt x="384" y="43200"/>
                  </a:cubicBezTo>
                  <a:cubicBezTo>
                    <a:pt x="255" y="43200"/>
                    <a:pt x="127" y="43198"/>
                    <a:pt x="0" y="43196"/>
                  </a:cubicBezTo>
                </a:path>
                <a:path w="21984" h="43200" stroke="0" extrusionOk="0">
                  <a:moveTo>
                    <a:pt x="415" y="0"/>
                  </a:moveTo>
                  <a:cubicBezTo>
                    <a:pt x="12332" y="17"/>
                    <a:pt x="21984" y="9683"/>
                    <a:pt x="21984" y="21600"/>
                  </a:cubicBezTo>
                  <a:cubicBezTo>
                    <a:pt x="21984" y="33529"/>
                    <a:pt x="12313" y="43200"/>
                    <a:pt x="384" y="43200"/>
                  </a:cubicBezTo>
                  <a:cubicBezTo>
                    <a:pt x="255" y="43200"/>
                    <a:pt x="127" y="43198"/>
                    <a:pt x="0" y="43196"/>
                  </a:cubicBezTo>
                  <a:lnTo>
                    <a:pt x="384" y="21600"/>
                  </a:lnTo>
                  <a:lnTo>
                    <a:pt x="41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rc 3"/>
            <p:cNvSpPr>
              <a:spLocks/>
            </p:cNvSpPr>
            <p:nvPr/>
          </p:nvSpPr>
          <p:spPr bwMode="invGray">
            <a:xfrm>
              <a:off x="2656" y="2128"/>
              <a:ext cx="1379" cy="1066"/>
            </a:xfrm>
            <a:custGeom>
              <a:avLst/>
              <a:gdLst>
                <a:gd name="T0" fmla="*/ 30 w 22016"/>
                <a:gd name="T1" fmla="*/ 0 h 43200"/>
                <a:gd name="T2" fmla="*/ 0 w 22016"/>
                <a:gd name="T3" fmla="*/ 1066 h 43200"/>
                <a:gd name="T4" fmla="*/ 26 w 22016"/>
                <a:gd name="T5" fmla="*/ 533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016" h="43200" fill="none" extrusionOk="0">
                  <a:moveTo>
                    <a:pt x="479" y="0"/>
                  </a:moveTo>
                  <a:cubicBezTo>
                    <a:pt x="12384" y="35"/>
                    <a:pt x="22016" y="9695"/>
                    <a:pt x="22016" y="21600"/>
                  </a:cubicBezTo>
                  <a:cubicBezTo>
                    <a:pt x="22016" y="33529"/>
                    <a:pt x="12345" y="43200"/>
                    <a:pt x="416" y="43200"/>
                  </a:cubicBezTo>
                  <a:cubicBezTo>
                    <a:pt x="277" y="43200"/>
                    <a:pt x="138" y="43198"/>
                    <a:pt x="0" y="43195"/>
                  </a:cubicBezTo>
                </a:path>
                <a:path w="22016" h="43200" stroke="0" extrusionOk="0">
                  <a:moveTo>
                    <a:pt x="479" y="0"/>
                  </a:moveTo>
                  <a:cubicBezTo>
                    <a:pt x="12384" y="35"/>
                    <a:pt x="22016" y="9695"/>
                    <a:pt x="22016" y="21600"/>
                  </a:cubicBezTo>
                  <a:cubicBezTo>
                    <a:pt x="22016" y="33529"/>
                    <a:pt x="12345" y="43200"/>
                    <a:pt x="416" y="43200"/>
                  </a:cubicBezTo>
                  <a:cubicBezTo>
                    <a:pt x="277" y="43200"/>
                    <a:pt x="138" y="43198"/>
                    <a:pt x="0" y="43195"/>
                  </a:cubicBezTo>
                  <a:lnTo>
                    <a:pt x="416" y="21600"/>
                  </a:lnTo>
                  <a:lnTo>
                    <a:pt x="479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rc 4"/>
            <p:cNvSpPr>
              <a:spLocks/>
            </p:cNvSpPr>
            <p:nvPr/>
          </p:nvSpPr>
          <p:spPr bwMode="invGray">
            <a:xfrm>
              <a:off x="2636" y="2313"/>
              <a:ext cx="1378" cy="696"/>
            </a:xfrm>
            <a:custGeom>
              <a:avLst/>
              <a:gdLst>
                <a:gd name="T0" fmla="*/ 30 w 22017"/>
                <a:gd name="T1" fmla="*/ 0 h 43200"/>
                <a:gd name="T2" fmla="*/ 0 w 22017"/>
                <a:gd name="T3" fmla="*/ 696 h 43200"/>
                <a:gd name="T4" fmla="*/ 26 w 22017"/>
                <a:gd name="T5" fmla="*/ 348 h 43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017" h="43200" fill="none" extrusionOk="0">
                  <a:moveTo>
                    <a:pt x="480" y="0"/>
                  </a:moveTo>
                  <a:cubicBezTo>
                    <a:pt x="12385" y="35"/>
                    <a:pt x="22017" y="9695"/>
                    <a:pt x="22017" y="21600"/>
                  </a:cubicBezTo>
                  <a:cubicBezTo>
                    <a:pt x="22017" y="33529"/>
                    <a:pt x="12346" y="43200"/>
                    <a:pt x="417" y="43200"/>
                  </a:cubicBezTo>
                  <a:cubicBezTo>
                    <a:pt x="277" y="43200"/>
                    <a:pt x="138" y="43198"/>
                    <a:pt x="0" y="43195"/>
                  </a:cubicBezTo>
                </a:path>
                <a:path w="22017" h="43200" stroke="0" extrusionOk="0">
                  <a:moveTo>
                    <a:pt x="480" y="0"/>
                  </a:moveTo>
                  <a:cubicBezTo>
                    <a:pt x="12385" y="35"/>
                    <a:pt x="22017" y="9695"/>
                    <a:pt x="22017" y="21600"/>
                  </a:cubicBezTo>
                  <a:cubicBezTo>
                    <a:pt x="22017" y="33529"/>
                    <a:pt x="12346" y="43200"/>
                    <a:pt x="417" y="43200"/>
                  </a:cubicBezTo>
                  <a:cubicBezTo>
                    <a:pt x="277" y="43200"/>
                    <a:pt x="138" y="43198"/>
                    <a:pt x="0" y="43195"/>
                  </a:cubicBezTo>
                  <a:lnTo>
                    <a:pt x="417" y="21600"/>
                  </a:lnTo>
                  <a:lnTo>
                    <a:pt x="48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invGray">
            <a:xfrm>
              <a:off x="216" y="2586"/>
              <a:ext cx="3741" cy="139"/>
            </a:xfrm>
            <a:prstGeom prst="roundRect">
              <a:avLst>
                <a:gd name="adj" fmla="val 49977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z="1400"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14-Jan-01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fld id="{09A5A076-50B3-4048-84F6-5BBFA4968F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3520"/>
      </p:ext>
    </p:extLst>
  </p:cSld>
  <p:clrMapOvr>
    <a:masterClrMapping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EC9D7-7FFF-4A0F-9246-9EEFFB5E9A85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558148068"/>
      </p:ext>
    </p:extLst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9850" y="304800"/>
            <a:ext cx="18859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04800"/>
            <a:ext cx="55054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E3A0C-9095-485E-8B73-428873945EA4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614677306"/>
      </p:ext>
    </p:extLst>
  </p:cSld>
  <p:clrMapOvr>
    <a:masterClrMapping/>
  </p:clrMapOvr>
  <p:transition spd="med">
    <p:pull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550" y="304800"/>
            <a:ext cx="6902450" cy="342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066800"/>
            <a:ext cx="36957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066800"/>
            <a:ext cx="36957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6957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8981B-78A9-46D1-BC61-72EC3411299C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2260625254"/>
      </p:ext>
    </p:extLst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550" y="304800"/>
            <a:ext cx="6902450" cy="342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066800"/>
            <a:ext cx="36957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36957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02899-6514-4499-BAF3-B70B90D4925F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2098047005"/>
      </p:ext>
    </p:extLst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8550" y="304800"/>
            <a:ext cx="6902450" cy="342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066800"/>
            <a:ext cx="36957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066800"/>
            <a:ext cx="36957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62000" y="3733800"/>
            <a:ext cx="36957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6957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35640-8100-4381-83F1-8CF331C21150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374622587"/>
      </p:ext>
    </p:extLst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8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4" name="Clip" r:id="rId3" imgW="0" imgH="0" progId="MS_ClipArt_Gallery.2">
                  <p:embed/>
                </p:oleObj>
              </mc:Choice>
              <mc:Fallback>
                <p:oleObj name="Clip" r:id="rId3" imgW="0" imgH="0" progId="MS_ClipArt_Gallery.2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14" descr="rainbow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598613"/>
            <a:ext cx="85328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5" descr="rainbow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79388"/>
            <a:ext cx="8532813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063" y="177800"/>
            <a:ext cx="8618537" cy="762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3500" y="2209800"/>
            <a:ext cx="6400800" cy="1752600"/>
          </a:xfrm>
        </p:spPr>
        <p:txBody>
          <a:bodyPr/>
          <a:lstStyle>
            <a:lvl1pPr marL="508000" indent="-508000">
              <a:buClr>
                <a:schemeClr val="tx1"/>
              </a:buClr>
              <a:buSzTx/>
              <a:buFont typeface="Monotype Sorts" pitchFamily="2" charset="2"/>
              <a:buAutoNum type="romanUcPeriod"/>
              <a:defRPr/>
            </a:lvl1pPr>
            <a:lvl2pPr marL="914400" lvl="1" indent="-457200">
              <a:buSzTx/>
              <a:defRPr/>
            </a:lvl2pPr>
          </a:lstStyle>
          <a:p>
            <a:r>
              <a:rPr lang="en-US"/>
              <a:t>  Click to edit Master subtitle style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-533400" y="1300163"/>
            <a:ext cx="80264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solidFill>
                  <a:schemeClr val="tx1"/>
                </a:solidFill>
              </a:defRPr>
            </a:lvl1pPr>
          </a:lstStyle>
          <a:p>
            <a:pPr eaLnBrk="0" hangingPunct="0">
              <a:spcBef>
                <a:spcPct val="0"/>
              </a:spcBef>
              <a:defRPr/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Axel Drees,    Stony Brook University,   Lectures at Trento June 16-20, 2008 </a:t>
            </a:r>
          </a:p>
        </p:txBody>
      </p:sp>
    </p:spTree>
    <p:extLst>
      <p:ext uri="{BB962C8B-B14F-4D97-AF65-F5344CB8AC3E}">
        <p14:creationId xmlns:p14="http://schemas.microsoft.com/office/powerpoint/2010/main" val="2900973993"/>
      </p:ext>
    </p:extLst>
  </p:cSld>
  <p:clrMapOvr>
    <a:masterClrMapping/>
  </p:clrMapOvr>
  <p:transition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17599"/>
      </p:ext>
    </p:extLst>
  </p:cSld>
  <p:clrMapOvr>
    <a:masterClrMapping/>
  </p:clrMapOvr>
  <p:transition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8421083"/>
      </p:ext>
    </p:extLst>
  </p:cSld>
  <p:clrMapOvr>
    <a:masterClrMapping/>
  </p:clrMapOvr>
  <p:transition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295400"/>
            <a:ext cx="3810000" cy="421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295400"/>
            <a:ext cx="3810000" cy="421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070195"/>
      </p:ext>
    </p:extLst>
  </p:cSld>
  <p:clrMapOvr>
    <a:masterClrMapping/>
  </p:clrMapOvr>
  <p:transition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465167"/>
      </p:ext>
    </p:extLst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E5942-8BE4-42E6-8B68-E46F3D0CBD24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323453379"/>
      </p:ext>
    </p:extLst>
  </p:cSld>
  <p:clrMapOvr>
    <a:masterClrMapping/>
  </p:clrMapOvr>
  <p:transition spd="med">
    <p:pull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343873"/>
      </p:ext>
    </p:extLst>
  </p:cSld>
  <p:clrMapOvr>
    <a:masterClrMapping/>
  </p:clrMapOvr>
  <p:transition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7620347"/>
      </p:ext>
    </p:extLst>
  </p:cSld>
  <p:clrMapOvr>
    <a:masterClrMapping/>
  </p:clrMapOvr>
  <p:transition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7202467"/>
      </p:ext>
    </p:extLst>
  </p:cSld>
  <p:clrMapOvr>
    <a:masterClrMapping/>
  </p:clrMapOvr>
  <p:transition>
    <p:pull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035143"/>
      </p:ext>
    </p:extLst>
  </p:cSld>
  <p:clrMapOvr>
    <a:masterClrMapping/>
  </p:clrMapOvr>
  <p:transition>
    <p:pull dir="r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854948"/>
      </p:ext>
    </p:extLst>
  </p:cSld>
  <p:clrMapOvr>
    <a:masterClrMapping/>
  </p:clrMapOvr>
  <p:transition>
    <p:pull dir="r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07163" y="133350"/>
            <a:ext cx="1946275" cy="5378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8338" y="133350"/>
            <a:ext cx="5686425" cy="5378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81397"/>
      </p:ext>
    </p:extLst>
  </p:cSld>
  <p:clrMapOvr>
    <a:masterClrMapping/>
  </p:clrMapOvr>
  <p:transition>
    <p:pull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338" y="133350"/>
            <a:ext cx="77724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1038" y="1295400"/>
            <a:ext cx="3810000" cy="421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295400"/>
            <a:ext cx="3810000" cy="421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90924"/>
      </p:ext>
    </p:extLst>
  </p:cSld>
  <p:clrMapOvr>
    <a:masterClrMapping/>
  </p:clrMapOvr>
  <p:transition>
    <p:pull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457200" y="2368550"/>
            <a:ext cx="8154988" cy="1600200"/>
            <a:chOff x="216" y="1989"/>
            <a:chExt cx="3853" cy="1344"/>
          </a:xfrm>
        </p:grpSpPr>
        <p:sp>
          <p:nvSpPr>
            <p:cNvPr id="3074" name="Arc 2"/>
            <p:cNvSpPr>
              <a:spLocks/>
            </p:cNvSpPr>
            <p:nvPr/>
          </p:nvSpPr>
          <p:spPr bwMode="invGray">
            <a:xfrm>
              <a:off x="2692" y="1989"/>
              <a:ext cx="1377" cy="1344"/>
            </a:xfrm>
            <a:custGeom>
              <a:avLst/>
              <a:gdLst>
                <a:gd name="G0" fmla="+- 384 0 0"/>
                <a:gd name="G1" fmla="+- 21600 0 0"/>
                <a:gd name="G2" fmla="+- 21600 0 0"/>
                <a:gd name="T0" fmla="*/ 416 w 21984"/>
                <a:gd name="T1" fmla="*/ 0 h 43200"/>
                <a:gd name="T2" fmla="*/ 0 w 21984"/>
                <a:gd name="T3" fmla="*/ 43197 h 43200"/>
                <a:gd name="T4" fmla="*/ 384 w 2198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84" h="43200" fill="none" extrusionOk="0">
                  <a:moveTo>
                    <a:pt x="415" y="0"/>
                  </a:moveTo>
                  <a:cubicBezTo>
                    <a:pt x="12332" y="17"/>
                    <a:pt x="21984" y="9683"/>
                    <a:pt x="21984" y="21600"/>
                  </a:cubicBezTo>
                  <a:cubicBezTo>
                    <a:pt x="21984" y="33529"/>
                    <a:pt x="12313" y="43200"/>
                    <a:pt x="384" y="43200"/>
                  </a:cubicBezTo>
                  <a:cubicBezTo>
                    <a:pt x="255" y="43200"/>
                    <a:pt x="127" y="43198"/>
                    <a:pt x="0" y="43196"/>
                  </a:cubicBezTo>
                </a:path>
                <a:path w="21984" h="43200" stroke="0" extrusionOk="0">
                  <a:moveTo>
                    <a:pt x="415" y="0"/>
                  </a:moveTo>
                  <a:cubicBezTo>
                    <a:pt x="12332" y="17"/>
                    <a:pt x="21984" y="9683"/>
                    <a:pt x="21984" y="21600"/>
                  </a:cubicBezTo>
                  <a:cubicBezTo>
                    <a:pt x="21984" y="33529"/>
                    <a:pt x="12313" y="43200"/>
                    <a:pt x="384" y="43200"/>
                  </a:cubicBezTo>
                  <a:cubicBezTo>
                    <a:pt x="255" y="43200"/>
                    <a:pt x="127" y="43198"/>
                    <a:pt x="0" y="43196"/>
                  </a:cubicBezTo>
                  <a:lnTo>
                    <a:pt x="38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  <p:sp>
          <p:nvSpPr>
            <p:cNvPr id="3075" name="Arc 3"/>
            <p:cNvSpPr>
              <a:spLocks/>
            </p:cNvSpPr>
            <p:nvPr/>
          </p:nvSpPr>
          <p:spPr bwMode="invGray">
            <a:xfrm>
              <a:off x="2656" y="2128"/>
              <a:ext cx="1379" cy="1066"/>
            </a:xfrm>
            <a:custGeom>
              <a:avLst/>
              <a:gdLst>
                <a:gd name="G0" fmla="+- 416 0 0"/>
                <a:gd name="G1" fmla="+- 21600 0 0"/>
                <a:gd name="G2" fmla="+- 21600 0 0"/>
                <a:gd name="T0" fmla="*/ 480 w 22016"/>
                <a:gd name="T1" fmla="*/ 0 h 43200"/>
                <a:gd name="T2" fmla="*/ 0 w 22016"/>
                <a:gd name="T3" fmla="*/ 43196 h 43200"/>
                <a:gd name="T4" fmla="*/ 416 w 22016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16" h="43200" fill="none" extrusionOk="0">
                  <a:moveTo>
                    <a:pt x="479" y="0"/>
                  </a:moveTo>
                  <a:cubicBezTo>
                    <a:pt x="12384" y="35"/>
                    <a:pt x="22016" y="9695"/>
                    <a:pt x="22016" y="21600"/>
                  </a:cubicBezTo>
                  <a:cubicBezTo>
                    <a:pt x="22016" y="33529"/>
                    <a:pt x="12345" y="43200"/>
                    <a:pt x="416" y="43200"/>
                  </a:cubicBezTo>
                  <a:cubicBezTo>
                    <a:pt x="277" y="43200"/>
                    <a:pt x="138" y="43198"/>
                    <a:pt x="0" y="43195"/>
                  </a:cubicBezTo>
                </a:path>
                <a:path w="22016" h="43200" stroke="0" extrusionOk="0">
                  <a:moveTo>
                    <a:pt x="479" y="0"/>
                  </a:moveTo>
                  <a:cubicBezTo>
                    <a:pt x="12384" y="35"/>
                    <a:pt x="22016" y="9695"/>
                    <a:pt x="22016" y="21600"/>
                  </a:cubicBezTo>
                  <a:cubicBezTo>
                    <a:pt x="22016" y="33529"/>
                    <a:pt x="12345" y="43200"/>
                    <a:pt x="416" y="43200"/>
                  </a:cubicBezTo>
                  <a:cubicBezTo>
                    <a:pt x="277" y="43200"/>
                    <a:pt x="138" y="43198"/>
                    <a:pt x="0" y="43195"/>
                  </a:cubicBezTo>
                  <a:lnTo>
                    <a:pt x="416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  <p:sp>
          <p:nvSpPr>
            <p:cNvPr id="3076" name="Arc 4"/>
            <p:cNvSpPr>
              <a:spLocks/>
            </p:cNvSpPr>
            <p:nvPr/>
          </p:nvSpPr>
          <p:spPr bwMode="invGray">
            <a:xfrm>
              <a:off x="2636" y="2313"/>
              <a:ext cx="1378" cy="696"/>
            </a:xfrm>
            <a:custGeom>
              <a:avLst/>
              <a:gdLst>
                <a:gd name="G0" fmla="+- 417 0 0"/>
                <a:gd name="G1" fmla="+- 21600 0 0"/>
                <a:gd name="G2" fmla="+- 21600 0 0"/>
                <a:gd name="T0" fmla="*/ 481 w 22017"/>
                <a:gd name="T1" fmla="*/ 0 h 43200"/>
                <a:gd name="T2" fmla="*/ 0 w 22017"/>
                <a:gd name="T3" fmla="*/ 43196 h 43200"/>
                <a:gd name="T4" fmla="*/ 417 w 22017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17" h="43200" fill="none" extrusionOk="0">
                  <a:moveTo>
                    <a:pt x="480" y="0"/>
                  </a:moveTo>
                  <a:cubicBezTo>
                    <a:pt x="12385" y="35"/>
                    <a:pt x="22017" y="9695"/>
                    <a:pt x="22017" y="21600"/>
                  </a:cubicBezTo>
                  <a:cubicBezTo>
                    <a:pt x="22017" y="33529"/>
                    <a:pt x="12346" y="43200"/>
                    <a:pt x="417" y="43200"/>
                  </a:cubicBezTo>
                  <a:cubicBezTo>
                    <a:pt x="277" y="43200"/>
                    <a:pt x="138" y="43198"/>
                    <a:pt x="0" y="43195"/>
                  </a:cubicBezTo>
                </a:path>
                <a:path w="22017" h="43200" stroke="0" extrusionOk="0">
                  <a:moveTo>
                    <a:pt x="480" y="0"/>
                  </a:moveTo>
                  <a:cubicBezTo>
                    <a:pt x="12385" y="35"/>
                    <a:pt x="22017" y="9695"/>
                    <a:pt x="22017" y="21600"/>
                  </a:cubicBezTo>
                  <a:cubicBezTo>
                    <a:pt x="22017" y="33529"/>
                    <a:pt x="12346" y="43200"/>
                    <a:pt x="417" y="43200"/>
                  </a:cubicBezTo>
                  <a:cubicBezTo>
                    <a:pt x="277" y="43200"/>
                    <a:pt x="138" y="43198"/>
                    <a:pt x="0" y="43195"/>
                  </a:cubicBezTo>
                  <a:lnTo>
                    <a:pt x="417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invGray">
            <a:xfrm>
              <a:off x="216" y="2586"/>
              <a:ext cx="3741" cy="139"/>
            </a:xfrm>
            <a:prstGeom prst="roundRect">
              <a:avLst>
                <a:gd name="adj" fmla="val 49977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14-Jan-01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 algn="ct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W.A. Zajc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b="0"/>
            </a:lvl1pPr>
          </a:lstStyle>
          <a:p>
            <a:fld id="{773DFCF1-5220-4313-A6CF-652098596FC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481947"/>
      </p:ext>
    </p:extLst>
  </p:cSld>
  <p:clrMapOvr>
    <a:masterClrMapping/>
  </p:clrMapOvr>
  <p:transition spd="med">
    <p:pull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1E425-389F-4559-82FA-16B1D3925F26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956360"/>
      </p:ext>
    </p:extLst>
  </p:cSld>
  <p:clrMapOvr>
    <a:masterClrMapping/>
  </p:clrMapOvr>
  <p:transition spd="med">
    <p:pull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23EC7C-527E-4211-85B0-187300D0D62D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124863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E69D9-B408-4793-974D-AA8A07E3B9EF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2643467935"/>
      </p:ext>
    </p:extLst>
  </p:cSld>
  <p:clrMapOvr>
    <a:masterClrMapping/>
  </p:clrMapOvr>
  <p:transition spd="med">
    <p:pull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066800"/>
            <a:ext cx="36957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36957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7BA8F-9F6E-4D3A-AEEC-675BD19B3E50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57454"/>
      </p:ext>
    </p:extLst>
  </p:cSld>
  <p:clrMapOvr>
    <a:masterClrMapping/>
  </p:clrMapOvr>
  <p:transition spd="med">
    <p:pull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D9234-DC65-48E8-9CDC-FC0BB72F8DA4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617162"/>
      </p:ext>
    </p:extLst>
  </p:cSld>
  <p:clrMapOvr>
    <a:masterClrMapping/>
  </p:clrMapOvr>
  <p:transition spd="med">
    <p:pull dir="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DE5C1-1566-4E4B-BB86-17CF33B3DC9B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108917"/>
      </p:ext>
    </p:extLst>
  </p:cSld>
  <p:clrMapOvr>
    <a:masterClrMapping/>
  </p:clrMapOvr>
  <p:transition spd="med">
    <p:pull dir="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AD563-55AD-457E-9DFE-2C35CB726918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437627"/>
      </p:ext>
    </p:extLst>
  </p:cSld>
  <p:clrMapOvr>
    <a:masterClrMapping/>
  </p:clrMapOvr>
  <p:transition spd="med">
    <p:pull dir="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BFB93-4864-4763-8EF4-1451A0707755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62041"/>
      </p:ext>
    </p:extLst>
  </p:cSld>
  <p:clrMapOvr>
    <a:masterClrMapping/>
  </p:clrMapOvr>
  <p:transition spd="med">
    <p:pull dir="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79E15-C0EF-4250-8000-31EDB1C86C08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481204"/>
      </p:ext>
    </p:extLst>
  </p:cSld>
  <p:clrMapOvr>
    <a:masterClrMapping/>
  </p:clrMapOvr>
  <p:transition spd="med">
    <p:pull dir="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8FF43-2CDC-4758-9C9D-060630AC44C6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510885"/>
      </p:ext>
    </p:extLst>
  </p:cSld>
  <p:clrMapOvr>
    <a:masterClrMapping/>
  </p:clrMapOvr>
  <p:transition spd="med">
    <p:pull dir="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9850" y="304800"/>
            <a:ext cx="18859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04800"/>
            <a:ext cx="55054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B382A-8FFB-45F8-A21E-90DD5C45B812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837726"/>
      </p:ext>
    </p:extLst>
  </p:cSld>
  <p:clrMapOvr>
    <a:masterClrMapping/>
  </p:clrMapOvr>
  <p:transition spd="med">
    <p:pull dir="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457200" y="2368550"/>
            <a:ext cx="8154988" cy="1600200"/>
            <a:chOff x="216" y="1989"/>
            <a:chExt cx="3853" cy="1344"/>
          </a:xfrm>
        </p:grpSpPr>
        <p:sp>
          <p:nvSpPr>
            <p:cNvPr id="3074" name="Arc 2"/>
            <p:cNvSpPr>
              <a:spLocks/>
            </p:cNvSpPr>
            <p:nvPr/>
          </p:nvSpPr>
          <p:spPr bwMode="invGray">
            <a:xfrm>
              <a:off x="2692" y="1989"/>
              <a:ext cx="1377" cy="1344"/>
            </a:xfrm>
            <a:custGeom>
              <a:avLst/>
              <a:gdLst>
                <a:gd name="G0" fmla="+- 384 0 0"/>
                <a:gd name="G1" fmla="+- 21600 0 0"/>
                <a:gd name="G2" fmla="+- 21600 0 0"/>
                <a:gd name="T0" fmla="*/ 416 w 21984"/>
                <a:gd name="T1" fmla="*/ 0 h 43200"/>
                <a:gd name="T2" fmla="*/ 0 w 21984"/>
                <a:gd name="T3" fmla="*/ 43197 h 43200"/>
                <a:gd name="T4" fmla="*/ 384 w 2198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84" h="43200" fill="none" extrusionOk="0">
                  <a:moveTo>
                    <a:pt x="415" y="0"/>
                  </a:moveTo>
                  <a:cubicBezTo>
                    <a:pt x="12332" y="17"/>
                    <a:pt x="21984" y="9683"/>
                    <a:pt x="21984" y="21600"/>
                  </a:cubicBezTo>
                  <a:cubicBezTo>
                    <a:pt x="21984" y="33529"/>
                    <a:pt x="12313" y="43200"/>
                    <a:pt x="384" y="43200"/>
                  </a:cubicBezTo>
                  <a:cubicBezTo>
                    <a:pt x="255" y="43200"/>
                    <a:pt x="127" y="43198"/>
                    <a:pt x="0" y="43196"/>
                  </a:cubicBezTo>
                </a:path>
                <a:path w="21984" h="43200" stroke="0" extrusionOk="0">
                  <a:moveTo>
                    <a:pt x="415" y="0"/>
                  </a:moveTo>
                  <a:cubicBezTo>
                    <a:pt x="12332" y="17"/>
                    <a:pt x="21984" y="9683"/>
                    <a:pt x="21984" y="21600"/>
                  </a:cubicBezTo>
                  <a:cubicBezTo>
                    <a:pt x="21984" y="33529"/>
                    <a:pt x="12313" y="43200"/>
                    <a:pt x="384" y="43200"/>
                  </a:cubicBezTo>
                  <a:cubicBezTo>
                    <a:pt x="255" y="43200"/>
                    <a:pt x="127" y="43198"/>
                    <a:pt x="0" y="43196"/>
                  </a:cubicBezTo>
                  <a:lnTo>
                    <a:pt x="38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  <p:sp>
          <p:nvSpPr>
            <p:cNvPr id="3075" name="Arc 3"/>
            <p:cNvSpPr>
              <a:spLocks/>
            </p:cNvSpPr>
            <p:nvPr/>
          </p:nvSpPr>
          <p:spPr bwMode="invGray">
            <a:xfrm>
              <a:off x="2656" y="2128"/>
              <a:ext cx="1379" cy="1066"/>
            </a:xfrm>
            <a:custGeom>
              <a:avLst/>
              <a:gdLst>
                <a:gd name="G0" fmla="+- 416 0 0"/>
                <a:gd name="G1" fmla="+- 21600 0 0"/>
                <a:gd name="G2" fmla="+- 21600 0 0"/>
                <a:gd name="T0" fmla="*/ 480 w 22016"/>
                <a:gd name="T1" fmla="*/ 0 h 43200"/>
                <a:gd name="T2" fmla="*/ 0 w 22016"/>
                <a:gd name="T3" fmla="*/ 43196 h 43200"/>
                <a:gd name="T4" fmla="*/ 416 w 22016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16" h="43200" fill="none" extrusionOk="0">
                  <a:moveTo>
                    <a:pt x="479" y="0"/>
                  </a:moveTo>
                  <a:cubicBezTo>
                    <a:pt x="12384" y="35"/>
                    <a:pt x="22016" y="9695"/>
                    <a:pt x="22016" y="21600"/>
                  </a:cubicBezTo>
                  <a:cubicBezTo>
                    <a:pt x="22016" y="33529"/>
                    <a:pt x="12345" y="43200"/>
                    <a:pt x="416" y="43200"/>
                  </a:cubicBezTo>
                  <a:cubicBezTo>
                    <a:pt x="277" y="43200"/>
                    <a:pt x="138" y="43198"/>
                    <a:pt x="0" y="43195"/>
                  </a:cubicBezTo>
                </a:path>
                <a:path w="22016" h="43200" stroke="0" extrusionOk="0">
                  <a:moveTo>
                    <a:pt x="479" y="0"/>
                  </a:moveTo>
                  <a:cubicBezTo>
                    <a:pt x="12384" y="35"/>
                    <a:pt x="22016" y="9695"/>
                    <a:pt x="22016" y="21600"/>
                  </a:cubicBezTo>
                  <a:cubicBezTo>
                    <a:pt x="22016" y="33529"/>
                    <a:pt x="12345" y="43200"/>
                    <a:pt x="416" y="43200"/>
                  </a:cubicBezTo>
                  <a:cubicBezTo>
                    <a:pt x="277" y="43200"/>
                    <a:pt x="138" y="43198"/>
                    <a:pt x="0" y="43195"/>
                  </a:cubicBezTo>
                  <a:lnTo>
                    <a:pt x="416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  <p:sp>
          <p:nvSpPr>
            <p:cNvPr id="3076" name="Arc 4"/>
            <p:cNvSpPr>
              <a:spLocks/>
            </p:cNvSpPr>
            <p:nvPr/>
          </p:nvSpPr>
          <p:spPr bwMode="invGray">
            <a:xfrm>
              <a:off x="2636" y="2313"/>
              <a:ext cx="1378" cy="696"/>
            </a:xfrm>
            <a:custGeom>
              <a:avLst/>
              <a:gdLst>
                <a:gd name="G0" fmla="+- 417 0 0"/>
                <a:gd name="G1" fmla="+- 21600 0 0"/>
                <a:gd name="G2" fmla="+- 21600 0 0"/>
                <a:gd name="T0" fmla="*/ 481 w 22017"/>
                <a:gd name="T1" fmla="*/ 0 h 43200"/>
                <a:gd name="T2" fmla="*/ 0 w 22017"/>
                <a:gd name="T3" fmla="*/ 43196 h 43200"/>
                <a:gd name="T4" fmla="*/ 417 w 22017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17" h="43200" fill="none" extrusionOk="0">
                  <a:moveTo>
                    <a:pt x="480" y="0"/>
                  </a:moveTo>
                  <a:cubicBezTo>
                    <a:pt x="12385" y="35"/>
                    <a:pt x="22017" y="9695"/>
                    <a:pt x="22017" y="21600"/>
                  </a:cubicBezTo>
                  <a:cubicBezTo>
                    <a:pt x="22017" y="33529"/>
                    <a:pt x="12346" y="43200"/>
                    <a:pt x="417" y="43200"/>
                  </a:cubicBezTo>
                  <a:cubicBezTo>
                    <a:pt x="277" y="43200"/>
                    <a:pt x="138" y="43198"/>
                    <a:pt x="0" y="43195"/>
                  </a:cubicBezTo>
                </a:path>
                <a:path w="22017" h="43200" stroke="0" extrusionOk="0">
                  <a:moveTo>
                    <a:pt x="480" y="0"/>
                  </a:moveTo>
                  <a:cubicBezTo>
                    <a:pt x="12385" y="35"/>
                    <a:pt x="22017" y="9695"/>
                    <a:pt x="22017" y="21600"/>
                  </a:cubicBezTo>
                  <a:cubicBezTo>
                    <a:pt x="22017" y="33529"/>
                    <a:pt x="12346" y="43200"/>
                    <a:pt x="417" y="43200"/>
                  </a:cubicBezTo>
                  <a:cubicBezTo>
                    <a:pt x="277" y="43200"/>
                    <a:pt x="138" y="43198"/>
                    <a:pt x="0" y="43195"/>
                  </a:cubicBezTo>
                  <a:lnTo>
                    <a:pt x="417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invGray">
            <a:xfrm>
              <a:off x="216" y="2586"/>
              <a:ext cx="3741" cy="139"/>
            </a:xfrm>
            <a:prstGeom prst="roundRect">
              <a:avLst>
                <a:gd name="adj" fmla="val 49977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14-Jan-01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 algn="ct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W.A. Zajc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b="0"/>
            </a:lvl1pPr>
          </a:lstStyle>
          <a:p>
            <a:fld id="{773DFCF1-5220-4313-A6CF-652098596FC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804114"/>
      </p:ext>
    </p:extLst>
  </p:cSld>
  <p:clrMapOvr>
    <a:masterClrMapping/>
  </p:clrMapOvr>
  <p:transition spd="med">
    <p:pull dir="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1E425-389F-4559-82FA-16B1D3925F26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921992"/>
      </p:ext>
    </p:extLst>
  </p:cSld>
  <p:clrMapOvr>
    <a:masterClrMapping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066800"/>
            <a:ext cx="36957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36957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5327E-F17A-4239-8DCC-AF50E18091E5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2157186795"/>
      </p:ext>
    </p:extLst>
  </p:cSld>
  <p:clrMapOvr>
    <a:masterClrMapping/>
  </p:clrMapOvr>
  <p:transition spd="med">
    <p:pull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23EC7C-527E-4211-85B0-187300D0D62D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929053"/>
      </p:ext>
    </p:extLst>
  </p:cSld>
  <p:clrMapOvr>
    <a:masterClrMapping/>
  </p:clrMapOvr>
  <p:transition spd="med">
    <p:pull dir="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066800"/>
            <a:ext cx="36957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36957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C7BA8F-9F6E-4D3A-AEEC-675BD19B3E50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627583"/>
      </p:ext>
    </p:extLst>
  </p:cSld>
  <p:clrMapOvr>
    <a:masterClrMapping/>
  </p:clrMapOvr>
  <p:transition spd="med">
    <p:pull dir="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3D9234-DC65-48E8-9CDC-FC0BB72F8DA4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30311"/>
      </p:ext>
    </p:extLst>
  </p:cSld>
  <p:clrMapOvr>
    <a:masterClrMapping/>
  </p:clrMapOvr>
  <p:transition spd="med">
    <p:pull dir="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DE5C1-1566-4E4B-BB86-17CF33B3DC9B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618640"/>
      </p:ext>
    </p:extLst>
  </p:cSld>
  <p:clrMapOvr>
    <a:masterClrMapping/>
  </p:clrMapOvr>
  <p:transition spd="med">
    <p:pull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AD563-55AD-457E-9DFE-2C35CB726918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062479"/>
      </p:ext>
    </p:extLst>
  </p:cSld>
  <p:clrMapOvr>
    <a:masterClrMapping/>
  </p:clrMapOvr>
  <p:transition spd="med">
    <p:pull dir="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CBFB93-4864-4763-8EF4-1451A0707755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789653"/>
      </p:ext>
    </p:extLst>
  </p:cSld>
  <p:clrMapOvr>
    <a:masterClrMapping/>
  </p:clrMapOvr>
  <p:transition spd="med">
    <p:pull dir="d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79E15-C0EF-4250-8000-31EDB1C86C08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389736"/>
      </p:ext>
    </p:extLst>
  </p:cSld>
  <p:clrMapOvr>
    <a:masterClrMapping/>
  </p:clrMapOvr>
  <p:transition spd="med">
    <p:pull dir="d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8FF43-2CDC-4758-9C9D-060630AC44C6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059101"/>
      </p:ext>
    </p:extLst>
  </p:cSld>
  <p:clrMapOvr>
    <a:masterClrMapping/>
  </p:clrMapOvr>
  <p:transition spd="med">
    <p:pull dir="d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9850" y="304800"/>
            <a:ext cx="18859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04800"/>
            <a:ext cx="55054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2B382A-8FFB-45F8-A21E-90DD5C45B812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011776"/>
      </p:ext>
    </p:extLst>
  </p:cSld>
  <p:clrMapOvr>
    <a:masterClrMapping/>
  </p:clrMapOvr>
  <p:transition spd="med">
    <p:pull dir="d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457200" y="2368550"/>
            <a:ext cx="8154988" cy="1600200"/>
            <a:chOff x="216" y="1989"/>
            <a:chExt cx="3853" cy="1344"/>
          </a:xfrm>
        </p:grpSpPr>
        <p:sp>
          <p:nvSpPr>
            <p:cNvPr id="3074" name="Arc 2"/>
            <p:cNvSpPr>
              <a:spLocks/>
            </p:cNvSpPr>
            <p:nvPr/>
          </p:nvSpPr>
          <p:spPr bwMode="invGray">
            <a:xfrm>
              <a:off x="2692" y="1989"/>
              <a:ext cx="1377" cy="1344"/>
            </a:xfrm>
            <a:custGeom>
              <a:avLst/>
              <a:gdLst>
                <a:gd name="G0" fmla="+- 384 0 0"/>
                <a:gd name="G1" fmla="+- 21600 0 0"/>
                <a:gd name="G2" fmla="+- 21600 0 0"/>
                <a:gd name="T0" fmla="*/ 416 w 21984"/>
                <a:gd name="T1" fmla="*/ 0 h 43200"/>
                <a:gd name="T2" fmla="*/ 0 w 21984"/>
                <a:gd name="T3" fmla="*/ 43197 h 43200"/>
                <a:gd name="T4" fmla="*/ 384 w 2198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84" h="43200" fill="none" extrusionOk="0">
                  <a:moveTo>
                    <a:pt x="415" y="0"/>
                  </a:moveTo>
                  <a:cubicBezTo>
                    <a:pt x="12332" y="17"/>
                    <a:pt x="21984" y="9683"/>
                    <a:pt x="21984" y="21600"/>
                  </a:cubicBezTo>
                  <a:cubicBezTo>
                    <a:pt x="21984" y="33529"/>
                    <a:pt x="12313" y="43200"/>
                    <a:pt x="384" y="43200"/>
                  </a:cubicBezTo>
                  <a:cubicBezTo>
                    <a:pt x="255" y="43200"/>
                    <a:pt x="127" y="43198"/>
                    <a:pt x="0" y="43196"/>
                  </a:cubicBezTo>
                </a:path>
                <a:path w="21984" h="43200" stroke="0" extrusionOk="0">
                  <a:moveTo>
                    <a:pt x="415" y="0"/>
                  </a:moveTo>
                  <a:cubicBezTo>
                    <a:pt x="12332" y="17"/>
                    <a:pt x="21984" y="9683"/>
                    <a:pt x="21984" y="21600"/>
                  </a:cubicBezTo>
                  <a:cubicBezTo>
                    <a:pt x="21984" y="33529"/>
                    <a:pt x="12313" y="43200"/>
                    <a:pt x="384" y="43200"/>
                  </a:cubicBezTo>
                  <a:cubicBezTo>
                    <a:pt x="255" y="43200"/>
                    <a:pt x="127" y="43198"/>
                    <a:pt x="0" y="43196"/>
                  </a:cubicBezTo>
                  <a:lnTo>
                    <a:pt x="38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  <p:sp>
          <p:nvSpPr>
            <p:cNvPr id="3075" name="Arc 3"/>
            <p:cNvSpPr>
              <a:spLocks/>
            </p:cNvSpPr>
            <p:nvPr/>
          </p:nvSpPr>
          <p:spPr bwMode="invGray">
            <a:xfrm>
              <a:off x="2656" y="2128"/>
              <a:ext cx="1379" cy="1066"/>
            </a:xfrm>
            <a:custGeom>
              <a:avLst/>
              <a:gdLst>
                <a:gd name="G0" fmla="+- 416 0 0"/>
                <a:gd name="G1" fmla="+- 21600 0 0"/>
                <a:gd name="G2" fmla="+- 21600 0 0"/>
                <a:gd name="T0" fmla="*/ 480 w 22016"/>
                <a:gd name="T1" fmla="*/ 0 h 43200"/>
                <a:gd name="T2" fmla="*/ 0 w 22016"/>
                <a:gd name="T3" fmla="*/ 43196 h 43200"/>
                <a:gd name="T4" fmla="*/ 416 w 22016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16" h="43200" fill="none" extrusionOk="0">
                  <a:moveTo>
                    <a:pt x="479" y="0"/>
                  </a:moveTo>
                  <a:cubicBezTo>
                    <a:pt x="12384" y="35"/>
                    <a:pt x="22016" y="9695"/>
                    <a:pt x="22016" y="21600"/>
                  </a:cubicBezTo>
                  <a:cubicBezTo>
                    <a:pt x="22016" y="33529"/>
                    <a:pt x="12345" y="43200"/>
                    <a:pt x="416" y="43200"/>
                  </a:cubicBezTo>
                  <a:cubicBezTo>
                    <a:pt x="277" y="43200"/>
                    <a:pt x="138" y="43198"/>
                    <a:pt x="0" y="43195"/>
                  </a:cubicBezTo>
                </a:path>
                <a:path w="22016" h="43200" stroke="0" extrusionOk="0">
                  <a:moveTo>
                    <a:pt x="479" y="0"/>
                  </a:moveTo>
                  <a:cubicBezTo>
                    <a:pt x="12384" y="35"/>
                    <a:pt x="22016" y="9695"/>
                    <a:pt x="22016" y="21600"/>
                  </a:cubicBezTo>
                  <a:cubicBezTo>
                    <a:pt x="22016" y="33529"/>
                    <a:pt x="12345" y="43200"/>
                    <a:pt x="416" y="43200"/>
                  </a:cubicBezTo>
                  <a:cubicBezTo>
                    <a:pt x="277" y="43200"/>
                    <a:pt x="138" y="43198"/>
                    <a:pt x="0" y="43195"/>
                  </a:cubicBezTo>
                  <a:lnTo>
                    <a:pt x="416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  <p:sp>
          <p:nvSpPr>
            <p:cNvPr id="3076" name="Arc 4"/>
            <p:cNvSpPr>
              <a:spLocks/>
            </p:cNvSpPr>
            <p:nvPr/>
          </p:nvSpPr>
          <p:spPr bwMode="invGray">
            <a:xfrm>
              <a:off x="2636" y="2313"/>
              <a:ext cx="1378" cy="696"/>
            </a:xfrm>
            <a:custGeom>
              <a:avLst/>
              <a:gdLst>
                <a:gd name="G0" fmla="+- 417 0 0"/>
                <a:gd name="G1" fmla="+- 21600 0 0"/>
                <a:gd name="G2" fmla="+- 21600 0 0"/>
                <a:gd name="T0" fmla="*/ 481 w 22017"/>
                <a:gd name="T1" fmla="*/ 0 h 43200"/>
                <a:gd name="T2" fmla="*/ 0 w 22017"/>
                <a:gd name="T3" fmla="*/ 43196 h 43200"/>
                <a:gd name="T4" fmla="*/ 417 w 22017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017" h="43200" fill="none" extrusionOk="0">
                  <a:moveTo>
                    <a:pt x="480" y="0"/>
                  </a:moveTo>
                  <a:cubicBezTo>
                    <a:pt x="12385" y="35"/>
                    <a:pt x="22017" y="9695"/>
                    <a:pt x="22017" y="21600"/>
                  </a:cubicBezTo>
                  <a:cubicBezTo>
                    <a:pt x="22017" y="33529"/>
                    <a:pt x="12346" y="43200"/>
                    <a:pt x="417" y="43200"/>
                  </a:cubicBezTo>
                  <a:cubicBezTo>
                    <a:pt x="277" y="43200"/>
                    <a:pt x="138" y="43198"/>
                    <a:pt x="0" y="43195"/>
                  </a:cubicBezTo>
                </a:path>
                <a:path w="22017" h="43200" stroke="0" extrusionOk="0">
                  <a:moveTo>
                    <a:pt x="480" y="0"/>
                  </a:moveTo>
                  <a:cubicBezTo>
                    <a:pt x="12385" y="35"/>
                    <a:pt x="22017" y="9695"/>
                    <a:pt x="22017" y="21600"/>
                  </a:cubicBezTo>
                  <a:cubicBezTo>
                    <a:pt x="22017" y="33529"/>
                    <a:pt x="12346" y="43200"/>
                    <a:pt x="417" y="43200"/>
                  </a:cubicBezTo>
                  <a:cubicBezTo>
                    <a:pt x="277" y="43200"/>
                    <a:pt x="138" y="43198"/>
                    <a:pt x="0" y="43195"/>
                  </a:cubicBezTo>
                  <a:lnTo>
                    <a:pt x="417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invGray">
            <a:xfrm>
              <a:off x="216" y="2586"/>
              <a:ext cx="3741" cy="139"/>
            </a:xfrm>
            <a:prstGeom prst="roundRect">
              <a:avLst>
                <a:gd name="adj" fmla="val 49977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14-Jan-01</a:t>
            </a:r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 algn="ct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W.A. Zajc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b="0"/>
            </a:lvl1pPr>
          </a:lstStyle>
          <a:p>
            <a:fld id="{A887228B-B907-4B10-82D5-777E1B18DE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07734"/>
      </p:ext>
    </p:extLst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2563D-4D8A-47E7-9924-4DBBEA763E38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435737033"/>
      </p:ext>
    </p:extLst>
  </p:cSld>
  <p:clrMapOvr>
    <a:masterClrMapping/>
  </p:clrMapOvr>
  <p:transition spd="med">
    <p:pull dir="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28AB9-57CB-404F-826B-5353A704715B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03480"/>
      </p:ext>
    </p:extLst>
  </p:cSld>
  <p:clrMapOvr>
    <a:masterClrMapping/>
  </p:clrMapOvr>
  <p:transition spd="med">
    <p:pull dir="d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8E178-7E45-4860-8C0D-B7F1C96F58DB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96802"/>
      </p:ext>
    </p:extLst>
  </p:cSld>
  <p:clrMapOvr>
    <a:masterClrMapping/>
  </p:clrMapOvr>
  <p:transition spd="med">
    <p:pull dir="d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066800"/>
            <a:ext cx="36957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066800"/>
            <a:ext cx="36957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4A612-6FED-499F-9C68-99A81161AE24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869934"/>
      </p:ext>
    </p:extLst>
  </p:cSld>
  <p:clrMapOvr>
    <a:masterClrMapping/>
  </p:clrMapOvr>
  <p:transition spd="med">
    <p:pull dir="d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65DCC7-FE93-4961-9155-F01E744BC56E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917894"/>
      </p:ext>
    </p:extLst>
  </p:cSld>
  <p:clrMapOvr>
    <a:masterClrMapping/>
  </p:clrMapOvr>
  <p:transition spd="med">
    <p:pull dir="d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B7F0D-0E4A-436F-B74E-29AD8B29862E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477192"/>
      </p:ext>
    </p:extLst>
  </p:cSld>
  <p:clrMapOvr>
    <a:masterClrMapping/>
  </p:clrMapOvr>
  <p:transition spd="med">
    <p:pull dir="d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AE78A-9325-4039-BD65-E58033892E3F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935849"/>
      </p:ext>
    </p:extLst>
  </p:cSld>
  <p:clrMapOvr>
    <a:masterClrMapping/>
  </p:clrMapOvr>
  <p:transition spd="med">
    <p:pull dir="d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C805D-AA6A-49B1-B84E-D5D0B29C26A7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428847"/>
      </p:ext>
    </p:extLst>
  </p:cSld>
  <p:clrMapOvr>
    <a:masterClrMapping/>
  </p:clrMapOvr>
  <p:transition spd="med">
    <p:pull dir="d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58FAB-504E-4468-9EED-149FC51AA943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278363"/>
      </p:ext>
    </p:extLst>
  </p:cSld>
  <p:clrMapOvr>
    <a:masterClrMapping/>
  </p:clrMapOvr>
  <p:transition spd="med">
    <p:pull dir="d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7B389-73B0-4B41-9AC2-BE74FA6C5FB9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755382"/>
      </p:ext>
    </p:extLst>
  </p:cSld>
  <p:clrMapOvr>
    <a:masterClrMapping/>
  </p:clrMapOvr>
  <p:transition spd="med">
    <p:pull dir="d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19850" y="304800"/>
            <a:ext cx="18859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04800"/>
            <a:ext cx="55054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75C5D-E57A-4ACE-A48B-ECFC1C6C3625}" type="slidenum">
              <a:rPr lang="en-US">
                <a:solidFill>
                  <a:srgbClr val="000000"/>
                </a:solidFill>
              </a:rPr>
              <a:pPr/>
              <a:t>‹#›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670305"/>
      </p:ext>
    </p:extLst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1E317-4F84-4D38-A688-77FE9ABC8EAE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80188713"/>
      </p:ext>
    </p:extLst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92ED0-B869-431A-A866-A6325F987F89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863652679"/>
      </p:ext>
    </p:extLst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7464C-F14F-4B42-A8AA-E83F039F226E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460701995"/>
      </p:ext>
    </p:extLst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32004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13595-F06E-4C56-938C-AAB6407DE5B1}" type="slidenum">
              <a:rPr lang="en-US"/>
              <a:pPr>
                <a:defRPr/>
              </a:pPr>
              <a:t>‹#›</a:t>
            </a:fld>
            <a:r>
              <a:rPr lang="en-US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1943006131"/>
      </p:ext>
    </p:extLst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18" Type="http://schemas.openxmlformats.org/officeDocument/2006/relationships/image" Target="../media/image1.wmf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vmlDrawing" Target="../drawings/vmlDrawing1.v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1" y="101600"/>
            <a:ext cx="9129713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CC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066800"/>
            <a:ext cx="7543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151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800" b="1" smtClean="0">
                <a:solidFill>
                  <a:srgbClr val="0000FF"/>
                </a:solidFill>
                <a:latin typeface="Brush Script MT" pitchFamily="66" charset="0"/>
              </a:defRPr>
            </a:lvl1pPr>
          </a:lstStyle>
          <a:p>
            <a:pPr>
              <a:defRPr/>
            </a:pPr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0" y="65008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800" b="1" smtClean="0">
                <a:solidFill>
                  <a:srgbClr val="0000FF"/>
                </a:solidFill>
                <a:latin typeface="Brush Script MT" pitchFamily="66" charset="0"/>
              </a:defRPr>
            </a:lvl1pPr>
          </a:lstStyle>
          <a:p>
            <a:pPr>
              <a:defRPr/>
            </a:pPr>
            <a:r>
              <a:rPr lang="en-US" dirty="0"/>
              <a:t>Thomas K Hemmick</a:t>
            </a:r>
            <a:endParaRPr lang="en-US" sz="1400" dirty="0">
              <a:latin typeface="Arial" charset="0"/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auto">
          <a:xfrm flipV="1">
            <a:off x="0" y="608012"/>
            <a:ext cx="9129713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ransition spd="med">
    <p:pull dir="d"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62000"/>
        <a:buFont typeface="Monotype Sorts" pitchFamily="2" charset="2"/>
        <a:buChar char="l"/>
        <a:defRPr sz="2400" b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Monotype Sorts" pitchFamily="2" charset="2"/>
        <a:buChar char="q"/>
        <a:defRPr sz="2000" b="1">
          <a:solidFill>
            <a:srgbClr val="FF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FF"/>
        </a:buClr>
        <a:buSzPct val="75000"/>
        <a:buFont typeface="Monotype Sorts" pitchFamily="2" charset="2"/>
        <a:buChar char="u"/>
        <a:defRPr b="1">
          <a:solidFill>
            <a:srgbClr val="00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75000"/>
        <a:buFont typeface="Monotype Sorts" pitchFamily="2" charset="2"/>
        <a:buChar char="m"/>
        <a:defRPr sz="1600" b="1">
          <a:solidFill>
            <a:srgbClr val="FF66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8338" y="133350"/>
            <a:ext cx="7772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1295400"/>
            <a:ext cx="7772400" cy="421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531100" y="6515100"/>
            <a:ext cx="160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</a:defRPr>
            </a:lvl1pPr>
          </a:lstStyle>
          <a:p>
            <a:pPr eaLnBrk="0" hangingPunct="0">
              <a:spcBef>
                <a:spcPct val="0"/>
              </a:spcBef>
              <a:defRPr/>
            </a:pPr>
            <a:r>
              <a:rPr lang="en-US">
                <a:solidFill>
                  <a:srgbClr val="000000"/>
                </a:solidFill>
                <a:latin typeface="Times New Roman" pitchFamily="18" charset="0"/>
              </a:rPr>
              <a:t>Axel Drees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685800" y="1524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spcBef>
                <a:spcPct val="0"/>
              </a:spcBef>
              <a:defRPr/>
            </a:pPr>
            <a:endParaRPr lang="en-US" sz="3200" b="1">
              <a:solidFill>
                <a:srgbClr val="042DFA"/>
              </a:solidFill>
              <a:latin typeface="Times New Roman" pitchFamily="18" charset="0"/>
            </a:endParaRPr>
          </a:p>
        </p:txBody>
      </p:sp>
      <p:graphicFrame>
        <p:nvGraphicFramePr>
          <p:cNvPr id="1026" name="Rectangle 9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2" name="Clip" r:id="rId15" imgW="0" imgH="0" progId="MS_ClipArt_Gallery.2">
                  <p:embed/>
                </p:oleObj>
              </mc:Choice>
              <mc:Fallback>
                <p:oleObj name="Clip" r:id="rId15" imgW="0" imgH="0" progId="MS_ClipArt_Gallery.2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3" name="Picture 13" descr="rainbow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627063"/>
            <a:ext cx="85312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7" name="Object 15"/>
          <p:cNvGraphicFramePr>
            <a:graphicFrameLocks noChangeAspect="1"/>
          </p:cNvGraphicFramePr>
          <p:nvPr/>
        </p:nvGraphicFramePr>
        <p:xfrm>
          <a:off x="82550" y="6315075"/>
          <a:ext cx="952500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3" name="Document" r:id="rId17" imgW="1816560" imgH="889560" progId="Word.Document.8">
                  <p:embed/>
                </p:oleObj>
              </mc:Choice>
              <mc:Fallback>
                <p:oleObj name="Document" r:id="rId17" imgW="1816560" imgH="8895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550" y="6315075"/>
                        <a:ext cx="952500" cy="466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6523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ransition>
    <p:pull dir="rd"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Monotype Sorts" pitchFamily="2" charset="2"/>
        <a:buChar char="l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SzPct val="60000"/>
        <a:buFont typeface="Monotype Sorts" pitchFamily="2" charset="2"/>
        <a:buChar char="l"/>
        <a:defRPr b="1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defRPr sz="16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»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098550" y="304800"/>
            <a:ext cx="69024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CC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066800"/>
            <a:ext cx="7543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151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800" b="1">
                <a:solidFill>
                  <a:srgbClr val="0000FF"/>
                </a:solidFill>
                <a:latin typeface="Brush Script MT" pitchFamily="66" charset="0"/>
              </a:defRPr>
            </a:lvl1pPr>
          </a:lstStyle>
          <a:p>
            <a:r>
              <a:rPr lang="en-US" smtClean="0"/>
              <a:t>Stony Brook University</a:t>
            </a:r>
            <a:endParaRPr lang="en-US" sz="1400" smtClean="0">
              <a:latin typeface="Arial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0" y="65008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800" b="1">
                <a:solidFill>
                  <a:srgbClr val="0000FF"/>
                </a:solidFill>
                <a:latin typeface="Brush Script MT" pitchFamily="66" charset="0"/>
              </a:defRPr>
            </a:lvl1pPr>
          </a:lstStyle>
          <a:p>
            <a:r>
              <a:rPr lang="en-US" smtClean="0"/>
              <a:t>Thomas K Hemmick</a:t>
            </a:r>
            <a:endParaRPr lang="en-US" sz="1400" smtClean="0">
              <a:latin typeface="Arial" charset="0"/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00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1">
                <a:latin typeface="Arial" charset="0"/>
              </a:defRPr>
            </a:lvl1pPr>
          </a:lstStyle>
          <a:p>
            <a:fld id="{18AB97E1-F977-4135-906D-B67DC73B57F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smtClean="0">
                <a:solidFill>
                  <a:srgbClr val="000000"/>
                </a:solidFill>
              </a:rPr>
              <a:t> </a:t>
            </a:r>
            <a:endParaRPr lang="en-US" b="0" smtClean="0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 flipV="1">
            <a:off x="1052513" y="608013"/>
            <a:ext cx="8077200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pic>
        <p:nvPicPr>
          <p:cNvPr id="1053" name="Picture 29" descr="1phenix-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524000" cy="55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logo4c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990600" cy="57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22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ransition spd="med">
    <p:pull dir="d"/>
  </p:transition>
  <p:hf hdr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FF"/>
        </a:buClr>
        <a:buSzPct val="62000"/>
        <a:buFont typeface="Monotype Sorts" pitchFamily="2" charset="2"/>
        <a:buChar char="l"/>
        <a:defRPr sz="2400" b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3300"/>
        </a:buClr>
        <a:buSzPct val="75000"/>
        <a:buFont typeface="Monotype Sorts" pitchFamily="2" charset="2"/>
        <a:buChar char="q"/>
        <a:defRPr sz="2000" b="1">
          <a:solidFill>
            <a:srgbClr val="FF0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6FF"/>
        </a:buClr>
        <a:buSzPct val="75000"/>
        <a:buFont typeface="Monotype Sorts" pitchFamily="2" charset="2"/>
        <a:buChar char="u"/>
        <a:defRPr b="1">
          <a:solidFill>
            <a:srgbClr val="00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F6600"/>
        </a:buClr>
        <a:buSzPct val="75000"/>
        <a:buFont typeface="Monotype Sorts" pitchFamily="2" charset="2"/>
        <a:buChar char="m"/>
        <a:defRPr sz="1600" b="1">
          <a:solidFill>
            <a:srgbClr val="FF66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098550" y="304800"/>
            <a:ext cx="69024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CC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066800"/>
            <a:ext cx="7543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151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800" b="1">
                <a:solidFill>
                  <a:srgbClr val="0000FF"/>
                </a:solidFill>
                <a:latin typeface="Brush Script MT" pitchFamily="66" charset="0"/>
              </a:defRPr>
            </a:lvl1pPr>
          </a:lstStyle>
          <a:p>
            <a:r>
              <a:rPr lang="en-US" smtClean="0"/>
              <a:t>Stony Brook University</a:t>
            </a:r>
            <a:endParaRPr lang="en-US" sz="1400" smtClean="0">
              <a:latin typeface="Arial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0" y="65008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800" b="1">
                <a:solidFill>
                  <a:srgbClr val="0000FF"/>
                </a:solidFill>
                <a:latin typeface="Brush Script MT" pitchFamily="66" charset="0"/>
              </a:defRPr>
            </a:lvl1pPr>
          </a:lstStyle>
          <a:p>
            <a:r>
              <a:rPr lang="en-US" smtClean="0"/>
              <a:t>Thomas K Hemmick</a:t>
            </a:r>
            <a:endParaRPr lang="en-US" sz="1400" smtClean="0">
              <a:latin typeface="Arial" charset="0"/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00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1">
                <a:latin typeface="Arial" charset="0"/>
              </a:defRPr>
            </a:lvl1pPr>
          </a:lstStyle>
          <a:p>
            <a:fld id="{18AB97E1-F977-4135-906D-B67DC73B57F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smtClean="0">
                <a:solidFill>
                  <a:srgbClr val="000000"/>
                </a:solidFill>
              </a:rPr>
              <a:t> </a:t>
            </a:r>
            <a:endParaRPr lang="en-US" b="0" smtClean="0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 flipV="1">
            <a:off x="1052513" y="608013"/>
            <a:ext cx="8077200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pic>
        <p:nvPicPr>
          <p:cNvPr id="1053" name="Picture 29" descr="1phenix-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524000" cy="55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logo4c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990600" cy="57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912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ransition spd="med">
    <p:pull dir="d"/>
  </p:transition>
  <p:hf hdr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FF"/>
        </a:buClr>
        <a:buSzPct val="62000"/>
        <a:buFont typeface="Monotype Sorts" pitchFamily="2" charset="2"/>
        <a:buChar char="l"/>
        <a:defRPr sz="2400" b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3300"/>
        </a:buClr>
        <a:buSzPct val="75000"/>
        <a:buFont typeface="Monotype Sorts" pitchFamily="2" charset="2"/>
        <a:buChar char="q"/>
        <a:defRPr sz="2000" b="1">
          <a:solidFill>
            <a:srgbClr val="FF0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6FF"/>
        </a:buClr>
        <a:buSzPct val="75000"/>
        <a:buFont typeface="Monotype Sorts" pitchFamily="2" charset="2"/>
        <a:buChar char="u"/>
        <a:defRPr b="1">
          <a:solidFill>
            <a:srgbClr val="00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F6600"/>
        </a:buClr>
        <a:buSzPct val="75000"/>
        <a:buFont typeface="Monotype Sorts" pitchFamily="2" charset="2"/>
        <a:buChar char="m"/>
        <a:defRPr sz="1600" b="1">
          <a:solidFill>
            <a:srgbClr val="FF66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098550" y="304800"/>
            <a:ext cx="69024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3CC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066800"/>
            <a:ext cx="75438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151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800" b="1">
                <a:solidFill>
                  <a:srgbClr val="0000FF"/>
                </a:solidFill>
                <a:latin typeface="Brush Script MT" pitchFamily="66" charset="0"/>
              </a:defRPr>
            </a:lvl1pPr>
          </a:lstStyle>
          <a:p>
            <a:r>
              <a:rPr lang="en-US" smtClean="0"/>
              <a:t>Stony Brook University</a:t>
            </a:r>
            <a:endParaRPr lang="en-US" sz="1400" smtClean="0">
              <a:latin typeface="Arial" charset="0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0" y="65008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800" b="1">
                <a:solidFill>
                  <a:srgbClr val="0000FF"/>
                </a:solidFill>
                <a:latin typeface="Brush Script MT" pitchFamily="66" charset="0"/>
              </a:defRPr>
            </a:lvl1pPr>
          </a:lstStyle>
          <a:p>
            <a:r>
              <a:rPr lang="en-US" smtClean="0"/>
              <a:t>Thomas K Hemmick</a:t>
            </a:r>
            <a:endParaRPr lang="en-US" sz="1400" smtClean="0">
              <a:latin typeface="Arial" charset="0"/>
            </a:endParaRP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004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1">
                <a:latin typeface="Arial" charset="0"/>
              </a:defRPr>
            </a:lvl1pPr>
          </a:lstStyle>
          <a:p>
            <a:fld id="{C556AD8A-A0B2-45AA-885D-D8A168CF5908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r>
              <a:rPr lang="en-US" smtClean="0">
                <a:solidFill>
                  <a:srgbClr val="000000"/>
                </a:solidFill>
              </a:rPr>
              <a:t> </a:t>
            </a:r>
            <a:endParaRPr lang="en-US" b="0" smtClean="0">
              <a:solidFill>
                <a:srgbClr val="000000"/>
              </a:solidFill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 flipV="1">
            <a:off x="1052513" y="608013"/>
            <a:ext cx="8077200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pic>
        <p:nvPicPr>
          <p:cNvPr id="1053" name="Picture 29" descr="1phenix-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304800"/>
            <a:ext cx="1524000" cy="55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logo4c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0"/>
            <a:ext cx="990600" cy="573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850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ransition spd="med">
    <p:pull dir="d"/>
  </p:transition>
  <p:hf hdr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66FF"/>
          </a:solidFill>
          <a:effectLst>
            <a:outerShdw blurRad="38100" dist="38100" dir="2700000" algn="tl">
              <a:srgbClr val="C0C0C0"/>
            </a:outerShdw>
          </a:effectLst>
          <a:latin typeface="Arial Rounded MT Bold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FF"/>
        </a:buClr>
        <a:buSzPct val="62000"/>
        <a:buFont typeface="Monotype Sorts" pitchFamily="2" charset="2"/>
        <a:buChar char="l"/>
        <a:defRPr sz="2400" b="1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3300"/>
        </a:buClr>
        <a:buSzPct val="75000"/>
        <a:buFont typeface="Monotype Sorts" pitchFamily="2" charset="2"/>
        <a:buChar char="q"/>
        <a:defRPr sz="2000" b="1">
          <a:solidFill>
            <a:srgbClr val="FF0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66FF"/>
        </a:buClr>
        <a:buSzPct val="75000"/>
        <a:buFont typeface="Monotype Sorts" pitchFamily="2" charset="2"/>
        <a:buChar char="u"/>
        <a:defRPr b="1">
          <a:solidFill>
            <a:srgbClr val="00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F6600"/>
        </a:buClr>
        <a:buSzPct val="75000"/>
        <a:buFont typeface="Monotype Sorts" pitchFamily="2" charset="2"/>
        <a:buChar char="m"/>
        <a:defRPr sz="1600" b="1">
          <a:solidFill>
            <a:srgbClr val="FF66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66FF"/>
        </a:buClr>
        <a:buFont typeface="Marlett" pitchFamily="2" charset="2"/>
        <a:buChar char="8"/>
        <a:defRPr sz="1600" b="1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35.wmf"/><Relationship Id="rId4" Type="http://schemas.openxmlformats.org/officeDocument/2006/relationships/image" Target="../media/image36.png"/><Relationship Id="rId9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gif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50.wmf"/><Relationship Id="rId4" Type="http://schemas.openxmlformats.org/officeDocument/2006/relationships/oleObject" Target="../embeddings/oleObject1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5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57.wmf"/><Relationship Id="rId5" Type="http://schemas.openxmlformats.org/officeDocument/2006/relationships/image" Target="../media/image54.wmf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5.bin"/><Relationship Id="rId9" Type="http://schemas.openxmlformats.org/officeDocument/2006/relationships/image" Target="../media/image5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50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60.wmf"/><Relationship Id="rId4" Type="http://schemas.openxmlformats.org/officeDocument/2006/relationships/oleObject" Target="../embeddings/oleObject19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65.png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50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2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50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8.e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69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50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70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7.png"/><Relationship Id="rId5" Type="http://schemas.openxmlformats.org/officeDocument/2006/relationships/image" Target="../media/image76.wmf"/><Relationship Id="rId4" Type="http://schemas.openxmlformats.org/officeDocument/2006/relationships/oleObject" Target="../embeddings/oleObject25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80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9.png"/><Relationship Id="rId5" Type="http://schemas.openxmlformats.org/officeDocument/2006/relationships/image" Target="../media/image78.wmf"/><Relationship Id="rId10" Type="http://schemas.openxmlformats.org/officeDocument/2006/relationships/image" Target="../media/image83.png"/><Relationship Id="rId4" Type="http://schemas.openxmlformats.org/officeDocument/2006/relationships/oleObject" Target="../embeddings/oleObject26.bin"/><Relationship Id="rId9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0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50247" y="2459262"/>
            <a:ext cx="7772400" cy="139065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Heavy Ion Physics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Lecture 1</a:t>
            </a:r>
            <a:endParaRPr lang="en-US" sz="4000" dirty="0" smtClean="0"/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42571" y="4455885"/>
            <a:ext cx="6400800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Thomas K Hemmick</a:t>
            </a:r>
          </a:p>
          <a:p>
            <a:pPr eaLnBrk="1" hangingPunct="1"/>
            <a:r>
              <a:rPr lang="en-US" dirty="0" smtClean="0"/>
              <a:t>Stony Brook University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7D7E0-27F2-465F-A4CD-15AB74DDD374}" type="slidenum">
              <a:rPr lang="en-US">
                <a:solidFill>
                  <a:srgbClr val="000000"/>
                </a:solidFill>
              </a:rPr>
              <a:pPr/>
              <a:t>10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>
          <a:xfrm>
            <a:off x="805542" y="87084"/>
            <a:ext cx="6719888" cy="647700"/>
          </a:xfrm>
        </p:spPr>
        <p:txBody>
          <a:bodyPr/>
          <a:lstStyle/>
          <a:p>
            <a:r>
              <a:rPr lang="en-US" dirty="0" smtClean="0"/>
              <a:t>RHIC </a:t>
            </a:r>
            <a:r>
              <a:rPr lang="en-US" dirty="0"/>
              <a:t>Experiments</a:t>
            </a:r>
          </a:p>
        </p:txBody>
      </p:sp>
      <p:pic>
        <p:nvPicPr>
          <p:cNvPr id="3399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63" b="23721"/>
          <a:stretch>
            <a:fillRect/>
          </a:stretch>
        </p:blipFill>
        <p:spPr bwMode="auto">
          <a:xfrm>
            <a:off x="152400" y="1368425"/>
            <a:ext cx="9144000" cy="548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9987" name="Group 19"/>
          <p:cNvGrpSpPr>
            <a:grpSpLocks/>
          </p:cNvGrpSpPr>
          <p:nvPr/>
        </p:nvGrpSpPr>
        <p:grpSpPr bwMode="auto">
          <a:xfrm>
            <a:off x="114300" y="2938463"/>
            <a:ext cx="2209800" cy="2108200"/>
            <a:chOff x="72" y="1851"/>
            <a:chExt cx="1392" cy="1328"/>
          </a:xfrm>
        </p:grpSpPr>
        <p:pic>
          <p:nvPicPr>
            <p:cNvPr id="339973" name="Picture 5" descr="PHENIXCutAway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" y="1851"/>
              <a:ext cx="1392" cy="11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9974" name="Picture 6" descr="phenixgoo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" y="2832"/>
              <a:ext cx="1056" cy="3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9986" name="Group 18"/>
          <p:cNvGrpSpPr>
            <a:grpSpLocks/>
          </p:cNvGrpSpPr>
          <p:nvPr/>
        </p:nvGrpSpPr>
        <p:grpSpPr bwMode="auto">
          <a:xfrm>
            <a:off x="3200400" y="3505200"/>
            <a:ext cx="2438400" cy="1803400"/>
            <a:chOff x="2016" y="2208"/>
            <a:chExt cx="1536" cy="1136"/>
          </a:xfrm>
        </p:grpSpPr>
        <p:pic>
          <p:nvPicPr>
            <p:cNvPr id="339972" name="Picture 4" descr="star_detector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6" t="7672"/>
            <a:stretch>
              <a:fillRect/>
            </a:stretch>
          </p:blipFill>
          <p:spPr bwMode="auto">
            <a:xfrm>
              <a:off x="2016" y="2208"/>
              <a:ext cx="1536" cy="1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9977" name="Rectangle 9"/>
            <p:cNvSpPr>
              <a:spLocks noChangeAspect="1" noChangeArrowheads="1"/>
            </p:cNvSpPr>
            <p:nvPr/>
          </p:nvSpPr>
          <p:spPr bwMode="auto">
            <a:xfrm>
              <a:off x="2448" y="2208"/>
              <a:ext cx="720" cy="2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/>
            <a:p>
              <a:pPr marL="342900" indent="-342900" eaLnBrk="0" hangingPunct="0">
                <a:spcBef>
                  <a:spcPct val="0"/>
                </a:spcBef>
              </a:pPr>
              <a:endParaRPr lang="en-US" sz="2000" b="1" i="1" smtClean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339978" name="AutoShape 10"/>
            <p:cNvSpPr>
              <a:spLocks noChangeAspect="1" noChangeArrowheads="1"/>
            </p:cNvSpPr>
            <p:nvPr/>
          </p:nvSpPr>
          <p:spPr bwMode="auto">
            <a:xfrm>
              <a:off x="2064" y="2208"/>
              <a:ext cx="576" cy="540"/>
            </a:xfrm>
            <a:prstGeom prst="star5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mtClean="0">
                <a:solidFill>
                  <a:srgbClr val="000000"/>
                </a:solidFill>
                <a:latin typeface="Arial Rounded MT Bold" pitchFamily="34" charset="0"/>
              </a:endParaRPr>
            </a:p>
          </p:txBody>
        </p:sp>
        <p:sp>
          <p:nvSpPr>
            <p:cNvPr id="339979" name="Rectangle 11"/>
            <p:cNvSpPr>
              <a:spLocks noChangeAspect="1" noChangeArrowheads="1"/>
            </p:cNvSpPr>
            <p:nvPr/>
          </p:nvSpPr>
          <p:spPr bwMode="auto">
            <a:xfrm>
              <a:off x="2304" y="2424"/>
              <a:ext cx="474" cy="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>
              <a:spAutoFit/>
            </a:bodyPr>
            <a:lstStyle/>
            <a:p>
              <a:pPr marL="342900" indent="-342900" eaLnBrk="0" hangingPunct="0">
                <a:spcBef>
                  <a:spcPct val="0"/>
                </a:spcBef>
              </a:pPr>
              <a:r>
                <a:rPr lang="en-US" sz="1600" b="1" i="1" smtClean="0">
                  <a:solidFill>
                    <a:srgbClr val="FF0000"/>
                  </a:solidFill>
                  <a:latin typeface="Times New Roman" pitchFamily="18" charset="0"/>
                </a:rPr>
                <a:t>STAR</a:t>
              </a:r>
            </a:p>
          </p:txBody>
        </p:sp>
      </p:grpSp>
      <p:grpSp>
        <p:nvGrpSpPr>
          <p:cNvPr id="339984" name="Group 16"/>
          <p:cNvGrpSpPr>
            <a:grpSpLocks/>
          </p:cNvGrpSpPr>
          <p:nvPr/>
        </p:nvGrpSpPr>
        <p:grpSpPr bwMode="auto">
          <a:xfrm>
            <a:off x="952500" y="1447800"/>
            <a:ext cx="2857500" cy="1114425"/>
            <a:chOff x="600" y="912"/>
            <a:chExt cx="1800" cy="702"/>
          </a:xfrm>
        </p:grpSpPr>
        <p:pic>
          <p:nvPicPr>
            <p:cNvPr id="339980" name="Picture 12" descr="fullphob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" y="966"/>
              <a:ext cx="864" cy="6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9981" name="Picture 13" descr="PhlogoColorA0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912"/>
              <a:ext cx="960" cy="3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9988" name="Group 20"/>
          <p:cNvGrpSpPr>
            <a:grpSpLocks/>
          </p:cNvGrpSpPr>
          <p:nvPr/>
        </p:nvGrpSpPr>
        <p:grpSpPr bwMode="auto">
          <a:xfrm>
            <a:off x="6324600" y="814388"/>
            <a:ext cx="2819400" cy="2513012"/>
            <a:chOff x="3984" y="513"/>
            <a:chExt cx="1776" cy="1583"/>
          </a:xfrm>
        </p:grpSpPr>
        <p:pic>
          <p:nvPicPr>
            <p:cNvPr id="339982" name="Picture 14" descr="logo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513"/>
              <a:ext cx="1584" cy="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39985" name="Group 17"/>
            <p:cNvGrpSpPr>
              <a:grpSpLocks/>
            </p:cNvGrpSpPr>
            <p:nvPr/>
          </p:nvGrpSpPr>
          <p:grpSpPr bwMode="auto">
            <a:xfrm>
              <a:off x="3984" y="771"/>
              <a:ext cx="1647" cy="1325"/>
              <a:chOff x="3984" y="771"/>
              <a:chExt cx="1647" cy="1325"/>
            </a:xfrm>
          </p:grpSpPr>
          <p:sp>
            <p:nvSpPr>
              <p:cNvPr id="339975" name="Rectangle 7"/>
              <p:cNvSpPr>
                <a:spLocks noChangeArrowheads="1"/>
              </p:cNvSpPr>
              <p:nvPr/>
            </p:nvSpPr>
            <p:spPr bwMode="auto">
              <a:xfrm>
                <a:off x="3984" y="771"/>
                <a:ext cx="159" cy="9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 Rounded MT Bold" pitchFamily="34" charset="0"/>
                </a:endParaRPr>
              </a:p>
            </p:txBody>
          </p:sp>
          <p:sp>
            <p:nvSpPr>
              <p:cNvPr id="339976" name="Rectangle 8"/>
              <p:cNvSpPr>
                <a:spLocks noChangeArrowheads="1"/>
              </p:cNvSpPr>
              <p:nvPr/>
            </p:nvSpPr>
            <p:spPr bwMode="auto">
              <a:xfrm>
                <a:off x="3984" y="783"/>
                <a:ext cx="159" cy="9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mtClean="0">
                  <a:solidFill>
                    <a:srgbClr val="000000"/>
                  </a:solidFill>
                  <a:latin typeface="Arial Rounded MT Bold" pitchFamily="34" charset="0"/>
                </a:endParaRPr>
              </a:p>
            </p:txBody>
          </p:sp>
          <p:pic>
            <p:nvPicPr>
              <p:cNvPr id="339983" name="Picture 15" descr="brahms_pers_march2000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000" t="19547" r="8000" b="37173"/>
              <a:stretch>
                <a:fillRect/>
              </a:stretch>
            </p:blipFill>
            <p:spPr bwMode="auto">
              <a:xfrm>
                <a:off x="4431" y="1117"/>
                <a:ext cx="1200" cy="9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29" name="Picture 5" descr="E80sideHR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116" y="4511333"/>
            <a:ext cx="2555875" cy="171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2" descr="PHRun2Nova2HR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800" y="2415914"/>
            <a:ext cx="1495201" cy="108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445718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60" y="624115"/>
            <a:ext cx="9170525" cy="6219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1E425-389F-4559-82FA-16B1D3925F26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r>
              <a:rPr lang="en-US" smtClean="0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683" y="4777285"/>
            <a:ext cx="2097314" cy="1127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5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43" y="4179776"/>
            <a:ext cx="2286000" cy="151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05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972" y="1876124"/>
            <a:ext cx="2217057" cy="1353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27514" y="1599125"/>
            <a:ext cx="122645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84514" y="3898073"/>
            <a:ext cx="122645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CMS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50111" y="4500286"/>
            <a:ext cx="122645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ATLAS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72632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Axel Drees</a:t>
            </a:r>
          </a:p>
        </p:txBody>
      </p:sp>
      <p:grpSp>
        <p:nvGrpSpPr>
          <p:cNvPr id="307202" name="Group 2"/>
          <p:cNvGrpSpPr>
            <a:grpSpLocks noChangeAspect="1"/>
          </p:cNvGrpSpPr>
          <p:nvPr/>
        </p:nvGrpSpPr>
        <p:grpSpPr bwMode="auto">
          <a:xfrm>
            <a:off x="0" y="1785938"/>
            <a:ext cx="5649913" cy="5092700"/>
            <a:chOff x="487" y="43"/>
            <a:chExt cx="4745" cy="4277"/>
          </a:xfrm>
        </p:grpSpPr>
        <p:pic>
          <p:nvPicPr>
            <p:cNvPr id="30720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" y="43"/>
              <a:ext cx="4745" cy="42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7204" name="Rectangle 4"/>
            <p:cNvSpPr>
              <a:spLocks noChangeAspect="1" noChangeArrowheads="1"/>
            </p:cNvSpPr>
            <p:nvPr/>
          </p:nvSpPr>
          <p:spPr bwMode="auto">
            <a:xfrm>
              <a:off x="1248" y="3024"/>
              <a:ext cx="2112" cy="4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05" name="AutoShape 5"/>
          <p:cNvSpPr>
            <a:spLocks noChangeArrowheads="1"/>
          </p:cNvSpPr>
          <p:nvPr/>
        </p:nvSpPr>
        <p:spPr bwMode="auto">
          <a:xfrm>
            <a:off x="685800" y="4648200"/>
            <a:ext cx="3581400" cy="847725"/>
          </a:xfrm>
          <a:prstGeom prst="leftArrow">
            <a:avLst>
              <a:gd name="adj1" fmla="val 50000"/>
              <a:gd name="adj2" fmla="val 105618"/>
            </a:avLst>
          </a:prstGeom>
          <a:gradFill rotWithShape="0">
            <a:gsLst>
              <a:gs pos="0">
                <a:srgbClr val="FFCC00"/>
              </a:gs>
              <a:gs pos="100000">
                <a:srgbClr val="F73601"/>
              </a:gs>
            </a:gsLst>
            <a:lin ang="0" scaled="1"/>
          </a:gradFill>
          <a:ln w="25400">
            <a:solidFill>
              <a:schemeClr val="tx1"/>
            </a:solidFill>
            <a:miter lim="800000"/>
            <a:headEnd/>
            <a:tailEnd type="none" w="med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en-US" sz="2400" b="1">
                <a:solidFill>
                  <a:srgbClr val="000066"/>
                </a:solidFill>
              </a:rPr>
              <a:t>100%                     0 %</a:t>
            </a:r>
          </a:p>
        </p:txBody>
      </p:sp>
      <p:grpSp>
        <p:nvGrpSpPr>
          <p:cNvPr id="307206" name="Group 6"/>
          <p:cNvGrpSpPr>
            <a:grpSpLocks/>
          </p:cNvGrpSpPr>
          <p:nvPr/>
        </p:nvGrpSpPr>
        <p:grpSpPr bwMode="auto">
          <a:xfrm>
            <a:off x="5187950" y="679679"/>
            <a:ext cx="3733800" cy="1928812"/>
            <a:chOff x="336" y="2769"/>
            <a:chExt cx="2352" cy="1215"/>
          </a:xfrm>
        </p:grpSpPr>
        <p:sp>
          <p:nvSpPr>
            <p:cNvPr id="307207" name="Rectangle 7"/>
            <p:cNvSpPr>
              <a:spLocks noChangeArrowheads="1"/>
            </p:cNvSpPr>
            <p:nvPr/>
          </p:nvSpPr>
          <p:spPr bwMode="auto">
            <a:xfrm>
              <a:off x="336" y="3120"/>
              <a:ext cx="2352" cy="528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07208" name="Rectangle 8"/>
            <p:cNvSpPr>
              <a:spLocks noChangeArrowheads="1"/>
            </p:cNvSpPr>
            <p:nvPr/>
          </p:nvSpPr>
          <p:spPr bwMode="auto">
            <a:xfrm>
              <a:off x="336" y="3648"/>
              <a:ext cx="2352" cy="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07209" name="Rectangle 9"/>
            <p:cNvSpPr>
              <a:spLocks noChangeArrowheads="1"/>
            </p:cNvSpPr>
            <p:nvPr/>
          </p:nvSpPr>
          <p:spPr bwMode="auto">
            <a:xfrm>
              <a:off x="336" y="2784"/>
              <a:ext cx="2352" cy="33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307210" name="Group 10"/>
            <p:cNvGrpSpPr>
              <a:grpSpLocks/>
            </p:cNvGrpSpPr>
            <p:nvPr/>
          </p:nvGrpSpPr>
          <p:grpSpPr bwMode="auto">
            <a:xfrm>
              <a:off x="1968" y="3120"/>
              <a:ext cx="720" cy="864"/>
              <a:chOff x="1920" y="2496"/>
              <a:chExt cx="912" cy="864"/>
            </a:xfrm>
          </p:grpSpPr>
          <p:sp>
            <p:nvSpPr>
              <p:cNvPr id="307211" name="Oval 11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912" cy="86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307212" name="Group 12"/>
              <p:cNvGrpSpPr>
                <a:grpSpLocks/>
              </p:cNvGrpSpPr>
              <p:nvPr/>
            </p:nvGrpSpPr>
            <p:grpSpPr bwMode="auto">
              <a:xfrm>
                <a:off x="1968" y="2523"/>
                <a:ext cx="816" cy="816"/>
                <a:chOff x="2064" y="2592"/>
                <a:chExt cx="816" cy="816"/>
              </a:xfrm>
            </p:grpSpPr>
            <p:grpSp>
              <p:nvGrpSpPr>
                <p:cNvPr id="307213" name="Group 13"/>
                <p:cNvGrpSpPr>
                  <a:grpSpLocks/>
                </p:cNvGrpSpPr>
                <p:nvPr/>
              </p:nvGrpSpPr>
              <p:grpSpPr bwMode="auto">
                <a:xfrm>
                  <a:off x="2256" y="2592"/>
                  <a:ext cx="288" cy="288"/>
                  <a:chOff x="624" y="1104"/>
                  <a:chExt cx="384" cy="384"/>
                </a:xfrm>
              </p:grpSpPr>
              <p:sp>
                <p:nvSpPr>
                  <p:cNvPr id="307214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15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16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17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18" name="Group 18"/>
                <p:cNvGrpSpPr>
                  <a:grpSpLocks/>
                </p:cNvGrpSpPr>
                <p:nvPr/>
              </p:nvGrpSpPr>
              <p:grpSpPr bwMode="auto">
                <a:xfrm>
                  <a:off x="2064" y="2784"/>
                  <a:ext cx="288" cy="288"/>
                  <a:chOff x="624" y="1104"/>
                  <a:chExt cx="384" cy="384"/>
                </a:xfrm>
              </p:grpSpPr>
              <p:sp>
                <p:nvSpPr>
                  <p:cNvPr id="307219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20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21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22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23" name="Group 23"/>
                <p:cNvGrpSpPr>
                  <a:grpSpLocks/>
                </p:cNvGrpSpPr>
                <p:nvPr/>
              </p:nvGrpSpPr>
              <p:grpSpPr bwMode="auto">
                <a:xfrm>
                  <a:off x="2352" y="2880"/>
                  <a:ext cx="288" cy="288"/>
                  <a:chOff x="624" y="1104"/>
                  <a:chExt cx="384" cy="384"/>
                </a:xfrm>
              </p:grpSpPr>
              <p:sp>
                <p:nvSpPr>
                  <p:cNvPr id="307224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25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26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27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28" name="Group 28"/>
                <p:cNvGrpSpPr>
                  <a:grpSpLocks/>
                </p:cNvGrpSpPr>
                <p:nvPr/>
              </p:nvGrpSpPr>
              <p:grpSpPr bwMode="auto">
                <a:xfrm>
                  <a:off x="2160" y="3024"/>
                  <a:ext cx="288" cy="288"/>
                  <a:chOff x="624" y="1104"/>
                  <a:chExt cx="384" cy="384"/>
                </a:xfrm>
              </p:grpSpPr>
              <p:sp>
                <p:nvSpPr>
                  <p:cNvPr id="307229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30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31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32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33" name="Group 33"/>
                <p:cNvGrpSpPr>
                  <a:grpSpLocks/>
                </p:cNvGrpSpPr>
                <p:nvPr/>
              </p:nvGrpSpPr>
              <p:grpSpPr bwMode="auto">
                <a:xfrm>
                  <a:off x="2400" y="3120"/>
                  <a:ext cx="288" cy="288"/>
                  <a:chOff x="624" y="1104"/>
                  <a:chExt cx="384" cy="384"/>
                </a:xfrm>
              </p:grpSpPr>
              <p:sp>
                <p:nvSpPr>
                  <p:cNvPr id="307234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35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3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3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38" name="Group 38"/>
                <p:cNvGrpSpPr>
                  <a:grpSpLocks/>
                </p:cNvGrpSpPr>
                <p:nvPr/>
              </p:nvGrpSpPr>
              <p:grpSpPr bwMode="auto">
                <a:xfrm>
                  <a:off x="2496" y="2640"/>
                  <a:ext cx="288" cy="288"/>
                  <a:chOff x="624" y="1104"/>
                  <a:chExt cx="384" cy="384"/>
                </a:xfrm>
              </p:grpSpPr>
              <p:sp>
                <p:nvSpPr>
                  <p:cNvPr id="307239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40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41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42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43" name="Group 43"/>
                <p:cNvGrpSpPr>
                  <a:grpSpLocks/>
                </p:cNvGrpSpPr>
                <p:nvPr/>
              </p:nvGrpSpPr>
              <p:grpSpPr bwMode="auto">
                <a:xfrm>
                  <a:off x="2592" y="2880"/>
                  <a:ext cx="288" cy="288"/>
                  <a:chOff x="624" y="1104"/>
                  <a:chExt cx="384" cy="384"/>
                </a:xfrm>
              </p:grpSpPr>
              <p:sp>
                <p:nvSpPr>
                  <p:cNvPr id="307244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45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46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47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307248" name="Group 48"/>
            <p:cNvGrpSpPr>
              <a:grpSpLocks/>
            </p:cNvGrpSpPr>
            <p:nvPr/>
          </p:nvGrpSpPr>
          <p:grpSpPr bwMode="auto">
            <a:xfrm>
              <a:off x="336" y="2784"/>
              <a:ext cx="768" cy="864"/>
              <a:chOff x="1920" y="2496"/>
              <a:chExt cx="912" cy="864"/>
            </a:xfrm>
          </p:grpSpPr>
          <p:sp>
            <p:nvSpPr>
              <p:cNvPr id="307249" name="Oval 49"/>
              <p:cNvSpPr>
                <a:spLocks noChangeArrowheads="1"/>
              </p:cNvSpPr>
              <p:nvPr/>
            </p:nvSpPr>
            <p:spPr bwMode="auto">
              <a:xfrm>
                <a:off x="1920" y="2496"/>
                <a:ext cx="912" cy="86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307250" name="Group 50"/>
              <p:cNvGrpSpPr>
                <a:grpSpLocks/>
              </p:cNvGrpSpPr>
              <p:nvPr/>
            </p:nvGrpSpPr>
            <p:grpSpPr bwMode="auto">
              <a:xfrm>
                <a:off x="1968" y="2523"/>
                <a:ext cx="816" cy="816"/>
                <a:chOff x="2064" y="2592"/>
                <a:chExt cx="816" cy="816"/>
              </a:xfrm>
            </p:grpSpPr>
            <p:grpSp>
              <p:nvGrpSpPr>
                <p:cNvPr id="307251" name="Group 51"/>
                <p:cNvGrpSpPr>
                  <a:grpSpLocks/>
                </p:cNvGrpSpPr>
                <p:nvPr/>
              </p:nvGrpSpPr>
              <p:grpSpPr bwMode="auto">
                <a:xfrm>
                  <a:off x="2256" y="2592"/>
                  <a:ext cx="288" cy="288"/>
                  <a:chOff x="624" y="1104"/>
                  <a:chExt cx="384" cy="384"/>
                </a:xfrm>
              </p:grpSpPr>
              <p:sp>
                <p:nvSpPr>
                  <p:cNvPr id="307252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53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54" name="Oval 54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55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56" name="Group 56"/>
                <p:cNvGrpSpPr>
                  <a:grpSpLocks/>
                </p:cNvGrpSpPr>
                <p:nvPr/>
              </p:nvGrpSpPr>
              <p:grpSpPr bwMode="auto">
                <a:xfrm>
                  <a:off x="2064" y="2784"/>
                  <a:ext cx="288" cy="288"/>
                  <a:chOff x="624" y="1104"/>
                  <a:chExt cx="384" cy="384"/>
                </a:xfrm>
              </p:grpSpPr>
              <p:sp>
                <p:nvSpPr>
                  <p:cNvPr id="307257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58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59" name="Oval 59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60" name="Oval 60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61" name="Group 61"/>
                <p:cNvGrpSpPr>
                  <a:grpSpLocks/>
                </p:cNvGrpSpPr>
                <p:nvPr/>
              </p:nvGrpSpPr>
              <p:grpSpPr bwMode="auto">
                <a:xfrm>
                  <a:off x="2352" y="2880"/>
                  <a:ext cx="288" cy="288"/>
                  <a:chOff x="624" y="1104"/>
                  <a:chExt cx="384" cy="384"/>
                </a:xfrm>
              </p:grpSpPr>
              <p:sp>
                <p:nvSpPr>
                  <p:cNvPr id="307262" name="Oval 62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63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64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65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66" name="Group 66"/>
                <p:cNvGrpSpPr>
                  <a:grpSpLocks/>
                </p:cNvGrpSpPr>
                <p:nvPr/>
              </p:nvGrpSpPr>
              <p:grpSpPr bwMode="auto">
                <a:xfrm>
                  <a:off x="2160" y="3024"/>
                  <a:ext cx="288" cy="288"/>
                  <a:chOff x="624" y="1104"/>
                  <a:chExt cx="384" cy="384"/>
                </a:xfrm>
              </p:grpSpPr>
              <p:sp>
                <p:nvSpPr>
                  <p:cNvPr id="307267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68" name="Oval 68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69" name="Oval 69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70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71" name="Group 71"/>
                <p:cNvGrpSpPr>
                  <a:grpSpLocks/>
                </p:cNvGrpSpPr>
                <p:nvPr/>
              </p:nvGrpSpPr>
              <p:grpSpPr bwMode="auto">
                <a:xfrm>
                  <a:off x="2400" y="3120"/>
                  <a:ext cx="288" cy="288"/>
                  <a:chOff x="624" y="1104"/>
                  <a:chExt cx="384" cy="384"/>
                </a:xfrm>
              </p:grpSpPr>
              <p:sp>
                <p:nvSpPr>
                  <p:cNvPr id="307272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73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74" name="Oval 74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75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76" name="Group 76"/>
                <p:cNvGrpSpPr>
                  <a:grpSpLocks/>
                </p:cNvGrpSpPr>
                <p:nvPr/>
              </p:nvGrpSpPr>
              <p:grpSpPr bwMode="auto">
                <a:xfrm>
                  <a:off x="2496" y="2640"/>
                  <a:ext cx="288" cy="288"/>
                  <a:chOff x="624" y="1104"/>
                  <a:chExt cx="384" cy="384"/>
                </a:xfrm>
              </p:grpSpPr>
              <p:sp>
                <p:nvSpPr>
                  <p:cNvPr id="307277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78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79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80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7281" name="Group 81"/>
                <p:cNvGrpSpPr>
                  <a:grpSpLocks/>
                </p:cNvGrpSpPr>
                <p:nvPr/>
              </p:nvGrpSpPr>
              <p:grpSpPr bwMode="auto">
                <a:xfrm>
                  <a:off x="2592" y="2880"/>
                  <a:ext cx="288" cy="288"/>
                  <a:chOff x="624" y="1104"/>
                  <a:chExt cx="384" cy="384"/>
                </a:xfrm>
              </p:grpSpPr>
              <p:sp>
                <p:nvSpPr>
                  <p:cNvPr id="307282" name="Oval 82"/>
                  <p:cNvSpPr>
                    <a:spLocks noChangeArrowheads="1"/>
                  </p:cNvSpPr>
                  <p:nvPr/>
                </p:nvSpPr>
                <p:spPr bwMode="auto">
                  <a:xfrm>
                    <a:off x="624" y="1104"/>
                    <a:ext cx="384" cy="384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83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663" y="1170"/>
                    <a:ext cx="144" cy="14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84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741" y="1314"/>
                    <a:ext cx="144" cy="144"/>
                  </a:xfrm>
                  <a:prstGeom prst="ellipse">
                    <a:avLst/>
                  </a:prstGeom>
                  <a:solidFill>
                    <a:srgbClr val="00FF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07285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825" y="1161"/>
                    <a:ext cx="144" cy="144"/>
                  </a:xfrm>
                  <a:prstGeom prst="ellipse">
                    <a:avLst/>
                  </a:prstGeom>
                  <a:solidFill>
                    <a:srgbClr val="99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307286" name="Text Box 86"/>
            <p:cNvSpPr txBox="1">
              <a:spLocks noChangeArrowheads="1"/>
            </p:cNvSpPr>
            <p:nvPr/>
          </p:nvSpPr>
          <p:spPr bwMode="auto">
            <a:xfrm>
              <a:off x="971" y="3191"/>
              <a:ext cx="116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800" b="1" i="1">
                  <a:solidFill>
                    <a:schemeClr val="tx1"/>
                  </a:solidFill>
                  <a:latin typeface="Arial Narrow" pitchFamily="34" charset="0"/>
                </a:rPr>
                <a:t>Participants</a:t>
              </a:r>
            </a:p>
          </p:txBody>
        </p:sp>
        <p:sp>
          <p:nvSpPr>
            <p:cNvPr id="307287" name="Text Box 87"/>
            <p:cNvSpPr txBox="1">
              <a:spLocks noChangeArrowheads="1"/>
            </p:cNvSpPr>
            <p:nvPr/>
          </p:nvSpPr>
          <p:spPr bwMode="auto">
            <a:xfrm>
              <a:off x="1018" y="2769"/>
              <a:ext cx="106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800" b="1" i="1">
                  <a:solidFill>
                    <a:schemeClr val="tx1"/>
                  </a:solidFill>
                  <a:latin typeface="Arial Narrow" pitchFamily="34" charset="0"/>
                </a:rPr>
                <a:t>Spectators</a:t>
              </a:r>
            </a:p>
          </p:txBody>
        </p:sp>
        <p:sp>
          <p:nvSpPr>
            <p:cNvPr id="307288" name="Text Box 88"/>
            <p:cNvSpPr txBox="1">
              <a:spLocks noChangeArrowheads="1"/>
            </p:cNvSpPr>
            <p:nvPr/>
          </p:nvSpPr>
          <p:spPr bwMode="auto">
            <a:xfrm>
              <a:off x="1018" y="3623"/>
              <a:ext cx="1064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2800" b="1" i="1">
                  <a:solidFill>
                    <a:schemeClr val="tx1"/>
                  </a:solidFill>
                  <a:latin typeface="Arial Narrow" pitchFamily="34" charset="0"/>
                </a:rPr>
                <a:t>Spectators</a:t>
              </a:r>
            </a:p>
          </p:txBody>
        </p:sp>
        <p:sp>
          <p:nvSpPr>
            <p:cNvPr id="307289" name="Line 89"/>
            <p:cNvSpPr>
              <a:spLocks noChangeShapeType="1"/>
            </p:cNvSpPr>
            <p:nvPr/>
          </p:nvSpPr>
          <p:spPr bwMode="auto">
            <a:xfrm flipH="1">
              <a:off x="336" y="3648"/>
              <a:ext cx="16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307290" name="Line 90"/>
            <p:cNvSpPr>
              <a:spLocks noChangeShapeType="1"/>
            </p:cNvSpPr>
            <p:nvPr/>
          </p:nvSpPr>
          <p:spPr bwMode="auto">
            <a:xfrm>
              <a:off x="1104" y="3120"/>
              <a:ext cx="15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307291" name="Rectangle 91"/>
          <p:cNvSpPr>
            <a:spLocks noGrp="1" noChangeArrowheads="1"/>
          </p:cNvSpPr>
          <p:nvPr>
            <p:ph type="title"/>
          </p:nvPr>
        </p:nvSpPr>
        <p:spPr>
          <a:xfrm>
            <a:off x="609600" y="28575"/>
            <a:ext cx="7772400" cy="609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2800"/>
              <a:t>Collisions are not all the same</a:t>
            </a:r>
            <a:r>
              <a:rPr lang="en-US"/>
              <a:t> </a:t>
            </a:r>
          </a:p>
        </p:txBody>
      </p:sp>
      <p:sp>
        <p:nvSpPr>
          <p:cNvPr id="307292" name="Rectangle 92"/>
          <p:cNvSpPr>
            <a:spLocks noGrp="1" noChangeArrowheads="1"/>
          </p:cNvSpPr>
          <p:nvPr>
            <p:ph type="body" idx="1"/>
          </p:nvPr>
        </p:nvSpPr>
        <p:spPr>
          <a:xfrm>
            <a:off x="5138740" y="2621875"/>
            <a:ext cx="3903662" cy="4489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pPr marL="533400" indent="-533400"/>
            <a:r>
              <a:rPr lang="en-US" sz="1800" dirty="0"/>
              <a:t>Small impact parameter (b~0)</a:t>
            </a:r>
          </a:p>
          <a:p>
            <a:pPr marL="1295400" lvl="2" indent="-381000"/>
            <a:endParaRPr lang="en-US" sz="1400" dirty="0"/>
          </a:p>
          <a:p>
            <a:pPr marL="914400" lvl="1" indent="-457200"/>
            <a:r>
              <a:rPr lang="en-US" sz="1600" dirty="0"/>
              <a:t>High energy density </a:t>
            </a:r>
          </a:p>
          <a:p>
            <a:pPr marL="914400" lvl="1" indent="-457200"/>
            <a:r>
              <a:rPr lang="en-US" sz="1600" dirty="0"/>
              <a:t>Large volume</a:t>
            </a:r>
          </a:p>
          <a:p>
            <a:pPr marL="1295400" lvl="2" indent="-381000"/>
            <a:endParaRPr lang="en-US" sz="1400" dirty="0"/>
          </a:p>
          <a:p>
            <a:pPr marL="914400" lvl="1" indent="-457200"/>
            <a:r>
              <a:rPr lang="en-US" sz="1600" dirty="0"/>
              <a:t>Large number of produced particles</a:t>
            </a:r>
          </a:p>
          <a:p>
            <a:pPr marL="1295400" lvl="2" indent="-381000"/>
            <a:endParaRPr lang="en-US" sz="1400" dirty="0"/>
          </a:p>
          <a:p>
            <a:pPr marL="533400" indent="-533400"/>
            <a:r>
              <a:rPr lang="en-US" sz="1800" dirty="0"/>
              <a:t>Measured as:</a:t>
            </a:r>
          </a:p>
          <a:p>
            <a:pPr marL="914400" lvl="1" indent="-457200"/>
            <a:r>
              <a:rPr lang="en-US" sz="1600" dirty="0"/>
              <a:t>Fraction of cross section “centrality”</a:t>
            </a:r>
          </a:p>
          <a:p>
            <a:pPr marL="914400" lvl="1" indent="-457200"/>
            <a:r>
              <a:rPr lang="en-US" sz="1600" dirty="0"/>
              <a:t>Number of participants</a:t>
            </a:r>
          </a:p>
          <a:p>
            <a:pPr marL="914400" lvl="1" indent="-457200"/>
            <a:r>
              <a:rPr lang="en-US" sz="1600" dirty="0"/>
              <a:t>Number of nucleon-nucleon collisions </a:t>
            </a:r>
          </a:p>
          <a:p>
            <a:pPr marL="914400" lvl="1" indent="-457200">
              <a:buFont typeface="Monotype Sorts" pitchFamily="2" charset="2"/>
              <a:buNone/>
            </a:pPr>
            <a:r>
              <a:rPr lang="en-US" sz="1600" dirty="0"/>
              <a:t>  </a:t>
            </a:r>
          </a:p>
        </p:txBody>
      </p:sp>
      <p:sp>
        <p:nvSpPr>
          <p:cNvPr id="307293" name="Line 93"/>
          <p:cNvSpPr>
            <a:spLocks noChangeShapeType="1"/>
          </p:cNvSpPr>
          <p:nvPr/>
        </p:nvSpPr>
        <p:spPr bwMode="auto">
          <a:xfrm>
            <a:off x="4978174" y="1392921"/>
            <a:ext cx="0" cy="6667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294" name="Text Box 94"/>
          <p:cNvSpPr txBox="1">
            <a:spLocks noChangeArrowheads="1"/>
          </p:cNvSpPr>
          <p:nvPr/>
        </p:nvSpPr>
        <p:spPr bwMode="auto">
          <a:xfrm>
            <a:off x="2163517" y="1463080"/>
            <a:ext cx="270779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Impact </a:t>
            </a:r>
            <a:r>
              <a:rPr lang="en-US" sz="2000" dirty="0" smtClean="0">
                <a:solidFill>
                  <a:schemeClr val="tx1"/>
                </a:solidFill>
              </a:rPr>
              <a:t>parameter  b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4677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E87A5-B861-4CEE-9CA7-681451057CE0}" type="slidenum">
              <a:rPr lang="en-US"/>
              <a:pPr/>
              <a:t>13</a:t>
            </a:fld>
            <a:r>
              <a:rPr lang="en-US"/>
              <a:t> </a:t>
            </a:r>
            <a:endParaRPr lang="en-US" b="0"/>
          </a:p>
        </p:txBody>
      </p:sp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98550" y="390525"/>
            <a:ext cx="6902450" cy="342900"/>
          </a:xfrm>
        </p:spPr>
        <p:txBody>
          <a:bodyPr/>
          <a:lstStyle/>
          <a:p>
            <a:r>
              <a:rPr lang="en-US"/>
              <a:t>Terminology</a:t>
            </a:r>
          </a:p>
        </p:txBody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9400" y="3581400"/>
            <a:ext cx="2679700" cy="2874963"/>
          </a:xfrm>
        </p:spPr>
        <p:txBody>
          <a:bodyPr/>
          <a:lstStyle/>
          <a:p>
            <a:r>
              <a:rPr lang="en-US" sz="1800"/>
              <a:t>Centrality and Reaction Plane determined on an Event-by-Event basis.</a:t>
            </a:r>
          </a:p>
          <a:p>
            <a:r>
              <a:rPr lang="en-US" sz="1800"/>
              <a:t>N</a:t>
            </a:r>
            <a:r>
              <a:rPr lang="en-US" sz="1800" baseline="-25000"/>
              <a:t>part</a:t>
            </a:r>
            <a:r>
              <a:rPr lang="en-US" sz="1800"/>
              <a:t>= Number of Participants</a:t>
            </a:r>
          </a:p>
          <a:p>
            <a:pPr lvl="1"/>
            <a:r>
              <a:rPr lang="en-US" sz="1600"/>
              <a:t>2 </a:t>
            </a:r>
            <a:r>
              <a:rPr lang="en-US" sz="1600">
                <a:sym typeface="Wingdings" pitchFamily="2" charset="2"/>
              </a:rPr>
              <a:t> </a:t>
            </a:r>
            <a:r>
              <a:rPr lang="en-US" sz="1600"/>
              <a:t>394</a:t>
            </a:r>
          </a:p>
        </p:txBody>
      </p:sp>
      <p:sp>
        <p:nvSpPr>
          <p:cNvPr id="691204" name="Oval 4"/>
          <p:cNvSpPr>
            <a:spLocks noChangeArrowheads="1"/>
          </p:cNvSpPr>
          <p:nvPr/>
        </p:nvSpPr>
        <p:spPr bwMode="auto">
          <a:xfrm>
            <a:off x="469900" y="1676400"/>
            <a:ext cx="812800" cy="812800"/>
          </a:xfrm>
          <a:prstGeom prst="ellipse">
            <a:avLst/>
          </a:prstGeom>
          <a:gradFill rotWithShape="1">
            <a:gsLst>
              <a:gs pos="0">
                <a:srgbClr val="FF33CC">
                  <a:alpha val="70000"/>
                </a:srgbClr>
              </a:gs>
              <a:gs pos="100000">
                <a:srgbClr val="FF33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1205" name="Oval 5"/>
          <p:cNvSpPr>
            <a:spLocks noChangeArrowheads="1"/>
          </p:cNvSpPr>
          <p:nvPr/>
        </p:nvSpPr>
        <p:spPr bwMode="auto">
          <a:xfrm>
            <a:off x="1219200" y="1676400"/>
            <a:ext cx="812800" cy="812800"/>
          </a:xfrm>
          <a:prstGeom prst="ellipse">
            <a:avLst/>
          </a:prstGeom>
          <a:gradFill rotWithShape="1">
            <a:gsLst>
              <a:gs pos="0">
                <a:srgbClr val="FF33CC">
                  <a:alpha val="70000"/>
                </a:srgbClr>
              </a:gs>
              <a:gs pos="100000">
                <a:srgbClr val="FF33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1206" name="Oval 6"/>
          <p:cNvSpPr>
            <a:spLocks noChangeArrowheads="1"/>
          </p:cNvSpPr>
          <p:nvPr/>
        </p:nvSpPr>
        <p:spPr bwMode="auto">
          <a:xfrm>
            <a:off x="7023100" y="1676400"/>
            <a:ext cx="812800" cy="812800"/>
          </a:xfrm>
          <a:prstGeom prst="ellipse">
            <a:avLst/>
          </a:prstGeom>
          <a:gradFill rotWithShape="1">
            <a:gsLst>
              <a:gs pos="0">
                <a:srgbClr val="FF33CC">
                  <a:alpha val="70000"/>
                </a:srgbClr>
              </a:gs>
              <a:gs pos="100000">
                <a:srgbClr val="FF33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1207" name="Oval 7"/>
          <p:cNvSpPr>
            <a:spLocks noChangeArrowheads="1"/>
          </p:cNvSpPr>
          <p:nvPr/>
        </p:nvSpPr>
        <p:spPr bwMode="auto">
          <a:xfrm>
            <a:off x="7162800" y="1676400"/>
            <a:ext cx="812800" cy="812800"/>
          </a:xfrm>
          <a:prstGeom prst="ellipse">
            <a:avLst/>
          </a:prstGeom>
          <a:gradFill rotWithShape="1">
            <a:gsLst>
              <a:gs pos="0">
                <a:srgbClr val="FF33CC">
                  <a:alpha val="70000"/>
                </a:srgbClr>
              </a:gs>
              <a:gs pos="100000">
                <a:srgbClr val="FF33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1208" name="Text Box 8"/>
          <p:cNvSpPr txBox="1">
            <a:spLocks noChangeArrowheads="1"/>
          </p:cNvSpPr>
          <p:nvPr/>
        </p:nvSpPr>
        <p:spPr bwMode="auto">
          <a:xfrm>
            <a:off x="492125" y="1150938"/>
            <a:ext cx="19288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800">
                <a:latin typeface="Garamond" pitchFamily="18" charset="0"/>
                <a:cs typeface="Arial" charset="0"/>
              </a:rPr>
              <a:t>Peripheral Collision</a:t>
            </a:r>
          </a:p>
        </p:txBody>
      </p:sp>
      <p:sp>
        <p:nvSpPr>
          <p:cNvPr id="691209" name="Text Box 9"/>
          <p:cNvSpPr txBox="1">
            <a:spLocks noChangeArrowheads="1"/>
          </p:cNvSpPr>
          <p:nvPr/>
        </p:nvSpPr>
        <p:spPr bwMode="auto">
          <a:xfrm>
            <a:off x="6727825" y="1150938"/>
            <a:ext cx="16716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800">
                <a:latin typeface="Garamond" pitchFamily="18" charset="0"/>
                <a:cs typeface="Arial" charset="0"/>
              </a:rPr>
              <a:t>Central Collision</a:t>
            </a:r>
          </a:p>
        </p:txBody>
      </p:sp>
      <p:sp>
        <p:nvSpPr>
          <p:cNvPr id="691210" name="Text Box 10"/>
          <p:cNvSpPr txBox="1">
            <a:spLocks noChangeArrowheads="1"/>
          </p:cNvSpPr>
          <p:nvPr/>
        </p:nvSpPr>
        <p:spPr bwMode="auto">
          <a:xfrm>
            <a:off x="3486150" y="1150938"/>
            <a:ext cx="21764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800">
                <a:latin typeface="Garamond" pitchFamily="18" charset="0"/>
                <a:cs typeface="Arial" charset="0"/>
              </a:rPr>
              <a:t>Semi-Central Collision</a:t>
            </a:r>
          </a:p>
        </p:txBody>
      </p:sp>
      <p:sp>
        <p:nvSpPr>
          <p:cNvPr id="691211" name="Oval 11"/>
          <p:cNvSpPr>
            <a:spLocks noChangeArrowheads="1"/>
          </p:cNvSpPr>
          <p:nvPr/>
        </p:nvSpPr>
        <p:spPr bwMode="auto">
          <a:xfrm>
            <a:off x="3759200" y="1676400"/>
            <a:ext cx="812800" cy="812800"/>
          </a:xfrm>
          <a:prstGeom prst="ellipse">
            <a:avLst/>
          </a:prstGeom>
          <a:gradFill rotWithShape="1">
            <a:gsLst>
              <a:gs pos="0">
                <a:srgbClr val="FF33CC">
                  <a:alpha val="70000"/>
                </a:srgbClr>
              </a:gs>
              <a:gs pos="100000">
                <a:srgbClr val="FF33CC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1212" name="Oval 12"/>
          <p:cNvSpPr>
            <a:spLocks noChangeArrowheads="1"/>
          </p:cNvSpPr>
          <p:nvPr/>
        </p:nvSpPr>
        <p:spPr bwMode="auto">
          <a:xfrm>
            <a:off x="4241800" y="1676400"/>
            <a:ext cx="812800" cy="812800"/>
          </a:xfrm>
          <a:prstGeom prst="ellipse">
            <a:avLst/>
          </a:prstGeom>
          <a:gradFill rotWithShape="1">
            <a:gsLst>
              <a:gs pos="0">
                <a:srgbClr val="FF33CC">
                  <a:alpha val="70000"/>
                </a:srgbClr>
              </a:gs>
              <a:gs pos="100000">
                <a:srgbClr val="FF33CC">
                  <a:gamma/>
                  <a:shade val="46275"/>
                  <a:invGamma/>
                  <a:alpha val="7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91213" name="AutoShape 13"/>
          <p:cNvSpPr>
            <a:spLocks noChangeArrowheads="1"/>
          </p:cNvSpPr>
          <p:nvPr/>
        </p:nvSpPr>
        <p:spPr bwMode="auto">
          <a:xfrm>
            <a:off x="876300" y="2781300"/>
            <a:ext cx="7302500" cy="660400"/>
          </a:xfrm>
          <a:prstGeom prst="rightArrow">
            <a:avLst>
              <a:gd name="adj1" fmla="val 50000"/>
              <a:gd name="adj2" fmla="val 27644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 sz="1800">
                <a:latin typeface="Garamond" pitchFamily="18" charset="0"/>
                <a:cs typeface="Arial" charset="0"/>
              </a:rPr>
              <a:t>100%                                             Centrality                                    0%</a:t>
            </a:r>
          </a:p>
        </p:txBody>
      </p:sp>
      <p:grpSp>
        <p:nvGrpSpPr>
          <p:cNvPr id="691214" name="Group 14"/>
          <p:cNvGrpSpPr>
            <a:grpSpLocks/>
          </p:cNvGrpSpPr>
          <p:nvPr/>
        </p:nvGrpSpPr>
        <p:grpSpPr bwMode="auto">
          <a:xfrm>
            <a:off x="3162300" y="3632200"/>
            <a:ext cx="2565400" cy="1574800"/>
            <a:chOff x="2064" y="2304"/>
            <a:chExt cx="1616" cy="992"/>
          </a:xfrm>
        </p:grpSpPr>
        <p:sp>
          <p:nvSpPr>
            <p:cNvPr id="691215" name="Oval 15"/>
            <p:cNvSpPr>
              <a:spLocks noChangeArrowheads="1"/>
            </p:cNvSpPr>
            <p:nvPr/>
          </p:nvSpPr>
          <p:spPr bwMode="auto">
            <a:xfrm>
              <a:off x="2772" y="2552"/>
              <a:ext cx="200" cy="496"/>
            </a:xfrm>
            <a:prstGeom prst="ellipse">
              <a:avLst/>
            </a:prstGeom>
            <a:solidFill>
              <a:srgbClr val="FF33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1216" name="Line 16"/>
            <p:cNvSpPr>
              <a:spLocks noChangeShapeType="1"/>
            </p:cNvSpPr>
            <p:nvPr/>
          </p:nvSpPr>
          <p:spPr bwMode="auto">
            <a:xfrm>
              <a:off x="2064" y="2800"/>
              <a:ext cx="16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1217" name="Line 17"/>
            <p:cNvSpPr>
              <a:spLocks noChangeShapeType="1"/>
            </p:cNvSpPr>
            <p:nvPr/>
          </p:nvSpPr>
          <p:spPr bwMode="auto">
            <a:xfrm rot="5400000" flipH="1">
              <a:off x="2376" y="2789"/>
              <a:ext cx="992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91218" name="Line 18"/>
          <p:cNvSpPr>
            <a:spLocks noChangeShapeType="1"/>
          </p:cNvSpPr>
          <p:nvPr/>
        </p:nvSpPr>
        <p:spPr bwMode="auto">
          <a:xfrm flipV="1">
            <a:off x="4445000" y="3644900"/>
            <a:ext cx="1155700" cy="774700"/>
          </a:xfrm>
          <a:prstGeom prst="line">
            <a:avLst/>
          </a:prstGeom>
          <a:noFill/>
          <a:ln w="9525">
            <a:solidFill>
              <a:srgbClr val="C802C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91219" name="Text Box 19"/>
          <p:cNvSpPr txBox="1">
            <a:spLocks noChangeArrowheads="1"/>
          </p:cNvSpPr>
          <p:nvPr/>
        </p:nvSpPr>
        <p:spPr bwMode="auto">
          <a:xfrm>
            <a:off x="4822825" y="4059238"/>
            <a:ext cx="303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800">
                <a:latin typeface="Symbol" pitchFamily="18" charset="2"/>
                <a:cs typeface="Arial" charset="0"/>
              </a:rPr>
              <a:t>f</a:t>
            </a:r>
          </a:p>
        </p:txBody>
      </p:sp>
      <p:sp>
        <p:nvSpPr>
          <p:cNvPr id="691220" name="Text Box 20"/>
          <p:cNvSpPr txBox="1">
            <a:spLocks noChangeArrowheads="1"/>
          </p:cNvSpPr>
          <p:nvPr/>
        </p:nvSpPr>
        <p:spPr bwMode="auto">
          <a:xfrm>
            <a:off x="5965825" y="4237038"/>
            <a:ext cx="1504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800">
                <a:latin typeface="Garamond" pitchFamily="18" charset="0"/>
                <a:cs typeface="Arial" charset="0"/>
              </a:rPr>
              <a:t>Reaction Plane</a:t>
            </a:r>
          </a:p>
        </p:txBody>
      </p:sp>
      <p:sp>
        <p:nvSpPr>
          <p:cNvPr id="691221" name="Rectangle 21"/>
          <p:cNvSpPr>
            <a:spLocks noChangeArrowheads="1"/>
          </p:cNvSpPr>
          <p:nvPr/>
        </p:nvSpPr>
        <p:spPr bwMode="auto">
          <a:xfrm>
            <a:off x="2908300" y="5227638"/>
            <a:ext cx="5118100" cy="133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r>
              <a:rPr lang="en-US" sz="1800" b="1">
                <a:solidFill>
                  <a:srgbClr val="0000FF"/>
                </a:solidFill>
              </a:rPr>
              <a:t>Fourier decompose azimuthal yield:</a:t>
            </a:r>
          </a:p>
        </p:txBody>
      </p:sp>
      <p:grpSp>
        <p:nvGrpSpPr>
          <p:cNvPr id="691222" name="Group 22"/>
          <p:cNvGrpSpPr>
            <a:grpSpLocks/>
          </p:cNvGrpSpPr>
          <p:nvPr/>
        </p:nvGrpSpPr>
        <p:grpSpPr bwMode="auto">
          <a:xfrm>
            <a:off x="3382963" y="5689600"/>
            <a:ext cx="5159375" cy="927100"/>
            <a:chOff x="2155" y="3584"/>
            <a:chExt cx="3250" cy="584"/>
          </a:xfrm>
        </p:grpSpPr>
        <p:sp>
          <p:nvSpPr>
            <p:cNvPr id="691223" name="Rectangle 23"/>
            <p:cNvSpPr>
              <a:spLocks noChangeArrowheads="1"/>
            </p:cNvSpPr>
            <p:nvPr/>
          </p:nvSpPr>
          <p:spPr bwMode="auto">
            <a:xfrm>
              <a:off x="2156" y="3584"/>
              <a:ext cx="3248" cy="5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691224" name="Object 24"/>
            <p:cNvGraphicFramePr>
              <a:graphicFrameLocks noChangeAspect="1"/>
            </p:cNvGraphicFramePr>
            <p:nvPr/>
          </p:nvGraphicFramePr>
          <p:xfrm>
            <a:off x="2155" y="3596"/>
            <a:ext cx="3250" cy="5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811" name="Equation" r:id="rId4" imgW="2654280" imgH="457200" progId="Equation.3">
                    <p:embed/>
                  </p:oleObj>
                </mc:Choice>
                <mc:Fallback>
                  <p:oleObj name="Equation" r:id="rId4" imgW="265428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5" y="3596"/>
                          <a:ext cx="3250" cy="5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91225" name="Oval 25"/>
          <p:cNvSpPr>
            <a:spLocks noChangeArrowheads="1"/>
          </p:cNvSpPr>
          <p:nvPr/>
        </p:nvSpPr>
        <p:spPr bwMode="auto">
          <a:xfrm>
            <a:off x="6616700" y="5829300"/>
            <a:ext cx="558800" cy="673100"/>
          </a:xfrm>
          <a:prstGeom prst="ellipse">
            <a:avLst/>
          </a:prstGeom>
          <a:noFill/>
          <a:ln w="76200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009107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9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12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6" name="Picture 12" descr="bj_fig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202" y="2334311"/>
            <a:ext cx="3897312" cy="4055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572007AC-F0AA-4961-90FE-40FE1FA033FA}" type="slidenum">
              <a:rPr lang="en-US" sz="1400">
                <a:latin typeface="Arial" charset="0"/>
              </a:rPr>
              <a:pPr/>
              <a:t>14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6905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What have we done?  </a:t>
            </a:r>
            <a:r>
              <a:rPr lang="en-US" sz="3600" dirty="0" smtClean="0">
                <a:solidFill>
                  <a:srgbClr val="0000FF"/>
                </a:solidFill>
              </a:rPr>
              <a:t>Energy Density</a:t>
            </a:r>
          </a:p>
        </p:txBody>
      </p:sp>
      <p:sp>
        <p:nvSpPr>
          <p:cNvPr id="8198" name="Rectangle 3"/>
          <p:cNvSpPr>
            <a:spLocks noChangeArrowheads="1"/>
          </p:cNvSpPr>
          <p:nvPr/>
        </p:nvSpPr>
        <p:spPr bwMode="auto">
          <a:xfrm>
            <a:off x="0" y="892879"/>
            <a:ext cx="6469063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r>
              <a:rPr lang="en-US" sz="2400" b="1" dirty="0">
                <a:solidFill>
                  <a:srgbClr val="0000FF"/>
                </a:solidFill>
              </a:rPr>
              <a:t>Let’s calculate the Mass overlap Energy:</a:t>
            </a:r>
          </a:p>
        </p:txBody>
      </p:sp>
      <p:graphicFrame>
        <p:nvGraphicFramePr>
          <p:cNvPr id="820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7567836"/>
              </p:ext>
            </p:extLst>
          </p:nvPr>
        </p:nvGraphicFramePr>
        <p:xfrm>
          <a:off x="706438" y="1564391"/>
          <a:ext cx="240665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1" name="Equation" r:id="rId5" imgW="1549400" imgH="419100" progId="Equation.3">
                  <p:embed/>
                </p:oleObj>
              </mc:Choice>
              <mc:Fallback>
                <p:oleObj name="Equation" r:id="rId5" imgW="1549400" imgH="4191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438" y="1564391"/>
                        <a:ext cx="2406650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2" name="Rectangle 7"/>
          <p:cNvSpPr>
            <a:spLocks noChangeArrowheads="1"/>
          </p:cNvSpPr>
          <p:nvPr/>
        </p:nvSpPr>
        <p:spPr bwMode="auto">
          <a:xfrm>
            <a:off x="0" y="2261873"/>
            <a:ext cx="6162675" cy="405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r>
              <a:rPr lang="en-US" sz="2400" b="1" dirty="0" err="1">
                <a:solidFill>
                  <a:srgbClr val="0000FF"/>
                </a:solidFill>
              </a:rPr>
              <a:t>Bjorken</a:t>
            </a:r>
            <a:r>
              <a:rPr lang="en-US" sz="2400" b="1" dirty="0">
                <a:solidFill>
                  <a:srgbClr val="0000FF"/>
                </a:solidFill>
              </a:rPr>
              <a:t> Energy Density Formula</a:t>
            </a:r>
            <a:r>
              <a:rPr lang="en-US" sz="2400" b="1" dirty="0" smtClean="0">
                <a:solidFill>
                  <a:srgbClr val="0000FF"/>
                </a:solidFill>
              </a:rPr>
              <a:t>:</a:t>
            </a: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endParaRPr lang="en-US" sz="2400" b="1" dirty="0">
              <a:solidFill>
                <a:srgbClr val="0000FF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endParaRPr lang="en-US" sz="2400" b="1" dirty="0" smtClean="0">
              <a:solidFill>
                <a:srgbClr val="0000FF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endParaRPr lang="en-US" sz="2400" b="1" dirty="0">
              <a:solidFill>
                <a:srgbClr val="0000FF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endParaRPr lang="en-US" sz="2400" b="1" dirty="0" smtClean="0">
              <a:solidFill>
                <a:srgbClr val="0000FF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endParaRPr lang="en-US" sz="2400" b="1" dirty="0">
              <a:solidFill>
                <a:srgbClr val="0000FF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endParaRPr lang="en-US" sz="2400" b="1" dirty="0">
              <a:solidFill>
                <a:srgbClr val="0000FF"/>
              </a:solidFill>
            </a:endParaRP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r>
              <a:rPr lang="en-US" sz="2400" b="1" dirty="0" smtClean="0">
                <a:solidFill>
                  <a:srgbClr val="0000FF"/>
                </a:solidFill>
              </a:rPr>
              <a:t>RHIC:  </a:t>
            </a:r>
            <a:r>
              <a:rPr lang="en-US" sz="2400" b="1" dirty="0" smtClean="0">
                <a:solidFill>
                  <a:srgbClr val="0000FF"/>
                </a:solidFill>
                <a:latin typeface="Symbol" pitchFamily="18" charset="2"/>
              </a:rPr>
              <a:t>et </a:t>
            </a:r>
            <a:r>
              <a:rPr lang="en-US" sz="2400" b="1" dirty="0" smtClean="0">
                <a:solidFill>
                  <a:srgbClr val="0000FF"/>
                </a:solidFill>
              </a:rPr>
              <a:t>= 5.4 +/- 0.6 </a:t>
            </a:r>
            <a:r>
              <a:rPr lang="en-US" sz="2400" b="1" dirty="0" err="1" smtClean="0">
                <a:solidFill>
                  <a:srgbClr val="0000FF"/>
                </a:solidFill>
              </a:rPr>
              <a:t>GeV</a:t>
            </a:r>
            <a:r>
              <a:rPr lang="en-US" sz="2400" b="1" dirty="0" smtClean="0">
                <a:solidFill>
                  <a:srgbClr val="0000FF"/>
                </a:solidFill>
              </a:rPr>
              <a:t>/fm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2400" b="1" dirty="0" smtClean="0">
                <a:solidFill>
                  <a:srgbClr val="0000FF"/>
                </a:solidFill>
              </a:rPr>
              <a:t>c</a:t>
            </a:r>
            <a:r>
              <a:rPr lang="en-US" sz="2400" b="1" dirty="0">
                <a:solidFill>
                  <a:srgbClr val="0000FF"/>
                </a:solidFill>
              </a:rPr>
              <a:t/>
            </a:r>
            <a:br>
              <a:rPr lang="en-US" sz="2400" b="1" dirty="0">
                <a:solidFill>
                  <a:srgbClr val="0000FF"/>
                </a:solidFill>
              </a:rPr>
            </a:br>
            <a:r>
              <a:rPr lang="en-US" sz="2400" b="1" dirty="0" smtClean="0">
                <a:solidFill>
                  <a:srgbClr val="0000FF"/>
                </a:solidFill>
              </a:rPr>
              <a:t>LHC</a:t>
            </a:r>
            <a:r>
              <a:rPr lang="en-US" sz="2400" b="1" dirty="0">
                <a:solidFill>
                  <a:srgbClr val="0000FF"/>
                </a:solidFill>
              </a:rPr>
              <a:t>:  </a:t>
            </a:r>
            <a:r>
              <a:rPr lang="en-US" sz="2400" b="1" dirty="0" smtClean="0">
                <a:solidFill>
                  <a:srgbClr val="0000FF"/>
                </a:solidFill>
              </a:rPr>
              <a:t>  </a:t>
            </a:r>
            <a:r>
              <a:rPr lang="en-US" sz="2400" b="1" dirty="0" smtClean="0">
                <a:solidFill>
                  <a:srgbClr val="0000FF"/>
                </a:solidFill>
                <a:latin typeface="Symbol" pitchFamily="18" charset="2"/>
              </a:rPr>
              <a:t>et </a:t>
            </a:r>
            <a:r>
              <a:rPr lang="en-US" sz="2400" b="1" dirty="0">
                <a:solidFill>
                  <a:srgbClr val="0000FF"/>
                </a:solidFill>
              </a:rPr>
              <a:t>= </a:t>
            </a:r>
            <a:r>
              <a:rPr lang="en-US" sz="2400" b="1" dirty="0" smtClean="0">
                <a:solidFill>
                  <a:srgbClr val="0000FF"/>
                </a:solidFill>
              </a:rPr>
              <a:t>16 </a:t>
            </a:r>
            <a:r>
              <a:rPr lang="en-US" sz="2400" b="1" dirty="0" err="1" smtClean="0">
                <a:solidFill>
                  <a:srgbClr val="0000FF"/>
                </a:solidFill>
              </a:rPr>
              <a:t>GeV</a:t>
            </a:r>
            <a:r>
              <a:rPr lang="en-US" sz="2400" b="1" dirty="0" smtClean="0">
                <a:solidFill>
                  <a:srgbClr val="0000FF"/>
                </a:solidFill>
              </a:rPr>
              <a:t>/fm</a:t>
            </a:r>
            <a:r>
              <a:rPr lang="en-US" sz="24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2400" b="1" dirty="0" smtClean="0">
                <a:solidFill>
                  <a:srgbClr val="0000FF"/>
                </a:solidFill>
              </a:rPr>
              <a:t>c</a:t>
            </a:r>
            <a:endParaRPr lang="en-US" sz="2400" b="1" dirty="0">
              <a:solidFill>
                <a:srgbClr val="0000FF"/>
              </a:solidFill>
            </a:endParaRPr>
          </a:p>
        </p:txBody>
      </p:sp>
      <p:graphicFrame>
        <p:nvGraphicFramePr>
          <p:cNvPr id="820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6138610"/>
              </p:ext>
            </p:extLst>
          </p:nvPr>
        </p:nvGraphicFramePr>
        <p:xfrm>
          <a:off x="3449646" y="1608841"/>
          <a:ext cx="2606675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2" name="Equation" r:id="rId7" imgW="1701800" imgH="419100" progId="Equation.3">
                  <p:embed/>
                </p:oleObj>
              </mc:Choice>
              <mc:Fallback>
                <p:oleObj name="Equation" r:id="rId7" imgW="1701800" imgH="4191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9646" y="1608841"/>
                        <a:ext cx="2606675" cy="64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5" name="Text Box 11"/>
          <p:cNvSpPr txBox="1">
            <a:spLocks noChangeArrowheads="1"/>
          </p:cNvSpPr>
          <p:nvPr/>
        </p:nvSpPr>
        <p:spPr bwMode="auto">
          <a:xfrm>
            <a:off x="6093479" y="711843"/>
            <a:ext cx="3036007" cy="1015663"/>
          </a:xfrm>
          <a:prstGeom prst="rect">
            <a:avLst/>
          </a:prstGeom>
          <a:solidFill>
            <a:srgbClr val="FFFF00"/>
          </a:solidFill>
          <a:ln w="50800">
            <a:solidFill>
              <a:srgbClr val="FF3300"/>
            </a:solidFill>
            <a:miter lim="800000"/>
            <a:headEnd/>
            <a:tailEnd type="non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eaLnBrk="1" hangingPunct="1"/>
            <a:r>
              <a:rPr lang="en-US" sz="2000" b="1" dirty="0" smtClean="0">
                <a:solidFill>
                  <a:srgbClr val="FF3300"/>
                </a:solidFill>
              </a:rPr>
              <a:t>Overly Simplified:  Particles don’t even have to interact!</a:t>
            </a:r>
            <a:endParaRPr lang="en-US" sz="2000" b="1" dirty="0">
              <a:solidFill>
                <a:srgbClr val="FF3300"/>
              </a:solidFill>
            </a:endParaRPr>
          </a:p>
        </p:txBody>
      </p:sp>
      <p:graphicFrame>
        <p:nvGraphicFramePr>
          <p:cNvPr id="820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1431576"/>
              </p:ext>
            </p:extLst>
          </p:nvPr>
        </p:nvGraphicFramePr>
        <p:xfrm>
          <a:off x="1249363" y="3018541"/>
          <a:ext cx="3282950" cy="78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3" name="Equation" r:id="rId9" imgW="1955800" imgH="469900" progId="Equation.3">
                  <p:embed/>
                </p:oleObj>
              </mc:Choice>
              <mc:Fallback>
                <p:oleObj name="Equation" r:id="rId9" imgW="1955800" imgH="4699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9363" y="3018541"/>
                        <a:ext cx="3282950" cy="788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0149" name="Group 21"/>
          <p:cNvGrpSpPr>
            <a:grpSpLocks/>
          </p:cNvGrpSpPr>
          <p:nvPr/>
        </p:nvGrpSpPr>
        <p:grpSpPr bwMode="auto">
          <a:xfrm>
            <a:off x="3397250" y="2702629"/>
            <a:ext cx="1849438" cy="2082800"/>
            <a:chOff x="2140" y="2443"/>
            <a:chExt cx="1165" cy="1312"/>
          </a:xfrm>
        </p:grpSpPr>
        <p:sp>
          <p:nvSpPr>
            <p:cNvPr id="8213" name="Oval 14"/>
            <p:cNvSpPr>
              <a:spLocks noChangeArrowheads="1"/>
            </p:cNvSpPr>
            <p:nvPr/>
          </p:nvSpPr>
          <p:spPr bwMode="auto">
            <a:xfrm>
              <a:off x="2140" y="2443"/>
              <a:ext cx="714" cy="841"/>
            </a:xfrm>
            <a:prstGeom prst="ellips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214" name="Text Box 15"/>
            <p:cNvSpPr txBox="1">
              <a:spLocks noChangeArrowheads="1"/>
            </p:cNvSpPr>
            <p:nvPr/>
          </p:nvSpPr>
          <p:spPr bwMode="auto">
            <a:xfrm>
              <a:off x="2517" y="3524"/>
              <a:ext cx="7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FF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9pPr>
            </a:lstStyle>
            <a:p>
              <a:pPr eaLnBrk="1" hangingPunct="1"/>
              <a:r>
                <a:rPr lang="en-US" sz="1800" b="1">
                  <a:solidFill>
                    <a:srgbClr val="0000FF"/>
                  </a:solidFill>
                </a:rPr>
                <a:t>Measured</a:t>
              </a:r>
            </a:p>
          </p:txBody>
        </p:sp>
        <p:sp>
          <p:nvSpPr>
            <p:cNvPr id="8215" name="Line 16"/>
            <p:cNvSpPr>
              <a:spLocks noChangeShapeType="1"/>
            </p:cNvSpPr>
            <p:nvPr/>
          </p:nvSpPr>
          <p:spPr bwMode="auto">
            <a:xfrm flipH="1" flipV="1">
              <a:off x="2624" y="3310"/>
              <a:ext cx="128" cy="237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grpSp>
        <p:nvGrpSpPr>
          <p:cNvPr id="560148" name="Group 20"/>
          <p:cNvGrpSpPr>
            <a:grpSpLocks/>
          </p:cNvGrpSpPr>
          <p:nvPr/>
        </p:nvGrpSpPr>
        <p:grpSpPr bwMode="auto">
          <a:xfrm>
            <a:off x="2152650" y="3367791"/>
            <a:ext cx="1212850" cy="1441450"/>
            <a:chOff x="1356" y="2862"/>
            <a:chExt cx="764" cy="908"/>
          </a:xfrm>
        </p:grpSpPr>
        <p:sp>
          <p:nvSpPr>
            <p:cNvPr id="8210" name="Oval 17"/>
            <p:cNvSpPr>
              <a:spLocks noChangeArrowheads="1"/>
            </p:cNvSpPr>
            <p:nvPr/>
          </p:nvSpPr>
          <p:spPr bwMode="auto">
            <a:xfrm>
              <a:off x="1618" y="2862"/>
              <a:ext cx="357" cy="311"/>
            </a:xfrm>
            <a:prstGeom prst="ellips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8211" name="Text Box 18"/>
            <p:cNvSpPr txBox="1">
              <a:spLocks noChangeArrowheads="1"/>
            </p:cNvSpPr>
            <p:nvPr/>
          </p:nvSpPr>
          <p:spPr bwMode="auto">
            <a:xfrm>
              <a:off x="1356" y="3539"/>
              <a:ext cx="76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FF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9pPr>
            </a:lstStyle>
            <a:p>
              <a:pPr eaLnBrk="1" hangingPunct="1"/>
              <a:r>
                <a:rPr lang="en-US" sz="1800" b="1">
                  <a:solidFill>
                    <a:srgbClr val="0000FF"/>
                  </a:solidFill>
                </a:rPr>
                <a:t>Assumed</a:t>
              </a:r>
            </a:p>
          </p:txBody>
        </p:sp>
        <p:sp>
          <p:nvSpPr>
            <p:cNvPr id="8212" name="Line 19"/>
            <p:cNvSpPr>
              <a:spLocks noChangeShapeType="1"/>
            </p:cNvSpPr>
            <p:nvPr/>
          </p:nvSpPr>
          <p:spPr bwMode="auto">
            <a:xfrm flipH="1" flipV="1">
              <a:off x="1810" y="3237"/>
              <a:ext cx="46" cy="329"/>
            </a:xfrm>
            <a:prstGeom prst="lin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139215"/>
            <a:ext cx="5599216" cy="1674419"/>
          </a:xfrm>
        </p:spPr>
        <p:txBody>
          <a:bodyPr>
            <a:normAutofit/>
          </a:bodyPr>
          <a:lstStyle/>
          <a:p>
            <a:r>
              <a:rPr lang="en-US" dirty="0" smtClean="0"/>
              <a:t>Hot Objects produce thermal spectrum of EM radiation.</a:t>
            </a:r>
          </a:p>
          <a:p>
            <a:r>
              <a:rPr lang="en-US" dirty="0" smtClean="0"/>
              <a:t>Red clothes are NOT red hot, reflected light is not thermal.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K Hemmick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2745C0-8298-4355-B749-9A72BF96731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696687"/>
          </a:xfrm>
        </p:spPr>
        <p:txBody>
          <a:bodyPr/>
          <a:lstStyle/>
          <a:p>
            <a:r>
              <a:rPr lang="en-US" dirty="0" smtClean="0"/>
              <a:t>Remote Temperature Sensing</a:t>
            </a:r>
            <a:endParaRPr lang="en-US" dirty="0"/>
          </a:p>
        </p:txBody>
      </p:sp>
      <p:pic>
        <p:nvPicPr>
          <p:cNvPr id="552962" name="Picture 2" descr="http://thumb7.shutterstock.com.edgesuite.net/display_pic_with_logo/233008/233008,1223493261,1/stock-photo-glowing-stove-coil-18604133.jpg"/>
          <p:cNvPicPr>
            <a:picLocks noChangeAspect="1" noChangeArrowheads="1"/>
          </p:cNvPicPr>
          <p:nvPr/>
        </p:nvPicPr>
        <p:blipFill>
          <a:blip r:embed="rId2"/>
          <a:srcRect b="10959"/>
          <a:stretch>
            <a:fillRect/>
          </a:stretch>
        </p:blipFill>
        <p:spPr bwMode="auto">
          <a:xfrm>
            <a:off x="2947504" y="1143895"/>
            <a:ext cx="3228117" cy="2043978"/>
          </a:xfrm>
          <a:prstGeom prst="rect">
            <a:avLst/>
          </a:prstGeom>
          <a:noFill/>
        </p:spPr>
      </p:pic>
      <p:pic>
        <p:nvPicPr>
          <p:cNvPr id="552964" name="Picture 4" descr="http://www.herpshop.com.au/pictures/hs_laserThermome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633" y="863751"/>
            <a:ext cx="2365855" cy="2917888"/>
          </a:xfrm>
          <a:prstGeom prst="rect">
            <a:avLst/>
          </a:prstGeom>
          <a:noFill/>
        </p:spPr>
      </p:pic>
      <p:pic>
        <p:nvPicPr>
          <p:cNvPr id="552966" name="Picture 6" descr="http://www.psy.ritsumei.ac.jp/~akitaoka/su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7467" y="872185"/>
            <a:ext cx="2315688" cy="2315688"/>
          </a:xfrm>
          <a:prstGeom prst="rect">
            <a:avLst/>
          </a:prstGeom>
          <a:noFill/>
        </p:spPr>
      </p:pic>
      <p:pic>
        <p:nvPicPr>
          <p:cNvPr id="552968" name="Picture 8" descr="http://www.stonybrook.edu/sb/images/promos/stores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68437" y="4164286"/>
            <a:ext cx="2527624" cy="16016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467595" y="3269018"/>
            <a:ext cx="194755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Red Hot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6426" y="5814954"/>
            <a:ext cx="2505693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Not Red Hot!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9974" y="3269018"/>
            <a:ext cx="194755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White Hot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7413" y="5833424"/>
            <a:ext cx="4657107" cy="923330"/>
          </a:xfrm>
          <a:prstGeom prst="rect">
            <a:avLst/>
          </a:prstGeom>
          <a:solidFill>
            <a:srgbClr val="FF33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FF00"/>
                </a:solidFill>
              </a:rPr>
              <a:t>Photon measurements must distinguish </a:t>
            </a:r>
            <a:br>
              <a:rPr lang="en-US" sz="1800" dirty="0" smtClean="0">
                <a:solidFill>
                  <a:srgbClr val="FFFF00"/>
                </a:solidFill>
              </a:rPr>
            </a:br>
            <a:r>
              <a:rPr lang="en-US" sz="1800" dirty="0" smtClean="0">
                <a:solidFill>
                  <a:srgbClr val="FFFF00"/>
                </a:solidFill>
              </a:rPr>
              <a:t>thermal radiation from other sources: HADRONS!!!</a:t>
            </a:r>
            <a:endParaRPr lang="en-US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043205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21C01-9525-4102-80B5-6279C42CF142}" type="slidenum">
              <a:rPr lang="en-US"/>
              <a:pPr/>
              <a:t>16</a:t>
            </a:fld>
            <a:endParaRPr lang="en-US"/>
          </a:p>
        </p:txBody>
      </p:sp>
      <p:sp>
        <p:nvSpPr>
          <p:cNvPr id="460823" name="Rectangle 23"/>
          <p:cNvSpPr>
            <a:spLocks noChangeArrowheads="1"/>
          </p:cNvSpPr>
          <p:nvPr/>
        </p:nvSpPr>
        <p:spPr bwMode="auto">
          <a:xfrm>
            <a:off x="4887913" y="3947886"/>
            <a:ext cx="4191000" cy="2895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60802" name="Rectangle 2"/>
          <p:cNvSpPr>
            <a:spLocks noChangeArrowheads="1"/>
          </p:cNvSpPr>
          <p:nvPr/>
        </p:nvSpPr>
        <p:spPr bwMode="auto">
          <a:xfrm>
            <a:off x="6570663" y="2601913"/>
            <a:ext cx="2373312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460803" name="Rectangle 3"/>
          <p:cNvSpPr>
            <a:spLocks noChangeArrowheads="1"/>
          </p:cNvSpPr>
          <p:nvPr/>
        </p:nvSpPr>
        <p:spPr bwMode="auto">
          <a:xfrm>
            <a:off x="1182688" y="2601913"/>
            <a:ext cx="3163887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sp>
        <p:nvSpPr>
          <p:cNvPr id="460804" name="Rectangle 4"/>
          <p:cNvSpPr>
            <a:spLocks noChangeArrowheads="1"/>
          </p:cNvSpPr>
          <p:nvPr/>
        </p:nvSpPr>
        <p:spPr bwMode="auto">
          <a:xfrm>
            <a:off x="3389313" y="1598613"/>
            <a:ext cx="5240337" cy="9159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endParaRPr lang="en-US"/>
          </a:p>
        </p:txBody>
      </p:sp>
      <p:pic>
        <p:nvPicPr>
          <p:cNvPr id="460805" name="Picture 5" descr="Kroll-Wada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943350"/>
            <a:ext cx="4700588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06" name="Picture 6" descr="kroll-w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5350" y="1639888"/>
            <a:ext cx="5149850" cy="83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07" name="Text Box 7"/>
          <p:cNvSpPr txBox="1">
            <a:spLocks noChangeArrowheads="1"/>
          </p:cNvSpPr>
          <p:nvPr/>
        </p:nvSpPr>
        <p:spPr bwMode="auto">
          <a:xfrm>
            <a:off x="136823" y="1720850"/>
            <a:ext cx="3177579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spcBef>
                <a:spcPct val="20000"/>
              </a:spcBef>
              <a:spcAft>
                <a:spcPct val="25000"/>
              </a:spcAft>
              <a:buClr>
                <a:srgbClr val="FF0000"/>
              </a:buClr>
              <a:buFont typeface="Wingdings 2" pitchFamily="18" charset="2"/>
              <a:buNone/>
            </a:pPr>
            <a:r>
              <a:rPr lang="en-US" sz="1800" b="1" dirty="0">
                <a:solidFill>
                  <a:srgbClr val="0000FF"/>
                </a:solidFill>
              </a:rPr>
              <a:t>Number of virtual photons </a:t>
            </a:r>
            <a:br>
              <a:rPr lang="en-US" sz="1800" b="1" dirty="0">
                <a:solidFill>
                  <a:srgbClr val="0000FF"/>
                </a:solidFill>
              </a:rPr>
            </a:br>
            <a:r>
              <a:rPr lang="en-US" sz="1800" b="1" dirty="0">
                <a:solidFill>
                  <a:srgbClr val="0000FF"/>
                </a:solidFill>
              </a:rPr>
              <a:t>per real photon:</a:t>
            </a:r>
          </a:p>
        </p:txBody>
      </p:sp>
      <p:pic>
        <p:nvPicPr>
          <p:cNvPr id="460808" name="Picture 8" descr="kroll-wada-s-mes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0" y="2728913"/>
            <a:ext cx="2990850" cy="69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09" name="Text Box 9"/>
          <p:cNvSpPr txBox="1">
            <a:spLocks noChangeArrowheads="1"/>
          </p:cNvSpPr>
          <p:nvPr/>
        </p:nvSpPr>
        <p:spPr bwMode="auto">
          <a:xfrm>
            <a:off x="5179360" y="2711450"/>
            <a:ext cx="1214155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spcBef>
                <a:spcPct val="20000"/>
              </a:spcBef>
              <a:spcAft>
                <a:spcPct val="25000"/>
              </a:spcAft>
              <a:buClr>
                <a:srgbClr val="FF0000"/>
              </a:buClr>
              <a:buFont typeface="Wingdings 2" pitchFamily="18" charset="2"/>
              <a:buNone/>
            </a:pPr>
            <a:r>
              <a:rPr lang="en-US" sz="1800" b="1" dirty="0">
                <a:solidFill>
                  <a:srgbClr val="0000FF"/>
                </a:solidFill>
              </a:rPr>
              <a:t>Point-like</a:t>
            </a:r>
            <a:br>
              <a:rPr lang="en-US" sz="1800" b="1" dirty="0">
                <a:solidFill>
                  <a:srgbClr val="0000FF"/>
                </a:solidFill>
              </a:rPr>
            </a:br>
            <a:r>
              <a:rPr lang="en-US" sz="1800" b="1" dirty="0">
                <a:solidFill>
                  <a:srgbClr val="0000FF"/>
                </a:solidFill>
              </a:rPr>
              <a:t>process:</a:t>
            </a:r>
          </a:p>
        </p:txBody>
      </p:sp>
      <p:sp>
        <p:nvSpPr>
          <p:cNvPr id="460810" name="Text Box 10"/>
          <p:cNvSpPr txBox="1">
            <a:spLocks noChangeArrowheads="1"/>
          </p:cNvSpPr>
          <p:nvPr/>
        </p:nvSpPr>
        <p:spPr bwMode="auto">
          <a:xfrm>
            <a:off x="155251" y="2711450"/>
            <a:ext cx="1067449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spcBef>
                <a:spcPct val="20000"/>
              </a:spcBef>
              <a:spcAft>
                <a:spcPct val="25000"/>
              </a:spcAft>
              <a:buClr>
                <a:srgbClr val="FF0000"/>
              </a:buClr>
              <a:buFont typeface="Wingdings 2" pitchFamily="18" charset="2"/>
              <a:buNone/>
            </a:pPr>
            <a:r>
              <a:rPr lang="en-US" sz="1800" b="1" dirty="0">
                <a:solidFill>
                  <a:srgbClr val="0000FF"/>
                </a:solidFill>
              </a:rPr>
              <a:t>Hadron </a:t>
            </a:r>
            <a:br>
              <a:rPr lang="en-US" sz="1800" b="1" dirty="0">
                <a:solidFill>
                  <a:srgbClr val="0000FF"/>
                </a:solidFill>
              </a:rPr>
            </a:br>
            <a:r>
              <a:rPr lang="en-US" sz="1800" b="1" dirty="0">
                <a:solidFill>
                  <a:srgbClr val="0000FF"/>
                </a:solidFill>
              </a:rPr>
              <a:t>decay:</a:t>
            </a:r>
          </a:p>
        </p:txBody>
      </p:sp>
      <p:sp>
        <p:nvSpPr>
          <p:cNvPr id="460811" name="Text Box 11"/>
          <p:cNvSpPr txBox="1">
            <a:spLocks noChangeArrowheads="1"/>
          </p:cNvSpPr>
          <p:nvPr/>
        </p:nvSpPr>
        <p:spPr bwMode="auto">
          <a:xfrm>
            <a:off x="3676650" y="6310313"/>
            <a:ext cx="1128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20000"/>
              </a:spcBef>
              <a:spcAft>
                <a:spcPct val="25000"/>
              </a:spcAft>
              <a:buClr>
                <a:srgbClr val="FF0000"/>
              </a:buClr>
              <a:buFont typeface="Wingdings 2" pitchFamily="18" charset="2"/>
              <a:buNone/>
            </a:pPr>
            <a:r>
              <a:rPr lang="en-US" sz="1600" b="1" i="1">
                <a:solidFill>
                  <a:schemeClr val="tx1"/>
                </a:solidFill>
              </a:rPr>
              <a:t>m</a:t>
            </a:r>
            <a:r>
              <a:rPr lang="en-US" sz="1600" b="1" baseline="-25000">
                <a:solidFill>
                  <a:schemeClr val="tx1"/>
                </a:solidFill>
              </a:rPr>
              <a:t>ee</a:t>
            </a:r>
            <a:r>
              <a:rPr lang="en-US" sz="1600" b="1">
                <a:solidFill>
                  <a:schemeClr val="tx1"/>
                </a:solidFill>
              </a:rPr>
              <a:t> (MeV)</a:t>
            </a:r>
          </a:p>
        </p:txBody>
      </p:sp>
      <p:sp>
        <p:nvSpPr>
          <p:cNvPr id="460812" name="Text Box 12"/>
          <p:cNvSpPr txBox="1">
            <a:spLocks noChangeArrowheads="1"/>
          </p:cNvSpPr>
          <p:nvPr/>
        </p:nvSpPr>
        <p:spPr bwMode="auto">
          <a:xfrm>
            <a:off x="4887913" y="4191000"/>
            <a:ext cx="41910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>
              <a:spcBef>
                <a:spcPct val="20000"/>
              </a:spcBef>
              <a:spcAft>
                <a:spcPct val="25000"/>
              </a:spcAft>
              <a:buClr>
                <a:srgbClr val="FF0000"/>
              </a:buClr>
              <a:buFont typeface="Wingdings 2" pitchFamily="18" charset="2"/>
              <a:buNone/>
            </a:pPr>
            <a:r>
              <a:rPr lang="en-US" altLang="ja-JP" sz="2400" b="1">
                <a:solidFill>
                  <a:srgbClr val="000066"/>
                </a:solidFill>
                <a:ea typeface="ＭＳ Ｐゴシック" pitchFamily="34" charset="-128"/>
              </a:rPr>
              <a:t>About 0.001 virtual photons</a:t>
            </a:r>
            <a:br>
              <a:rPr lang="en-US" altLang="ja-JP" sz="2400" b="1">
                <a:solidFill>
                  <a:srgbClr val="000066"/>
                </a:solidFill>
                <a:ea typeface="ＭＳ Ｐゴシック" pitchFamily="34" charset="-128"/>
              </a:rPr>
            </a:br>
            <a:r>
              <a:rPr lang="en-US" altLang="ja-JP" sz="2400" b="1">
                <a:solidFill>
                  <a:srgbClr val="000066"/>
                </a:solidFill>
                <a:ea typeface="ＭＳ Ｐゴシック" pitchFamily="34" charset="-128"/>
              </a:rPr>
              <a:t>with </a:t>
            </a:r>
            <a:r>
              <a:rPr lang="en-US" altLang="ja-JP" sz="2400" b="1" i="1">
                <a:solidFill>
                  <a:srgbClr val="000066"/>
                </a:solidFill>
                <a:ea typeface="ＭＳ Ｐゴシック" pitchFamily="34" charset="-128"/>
              </a:rPr>
              <a:t>m</a:t>
            </a:r>
            <a:r>
              <a:rPr lang="en-US" altLang="ja-JP" sz="2400" b="1" baseline="-25000">
                <a:solidFill>
                  <a:srgbClr val="000066"/>
                </a:solidFill>
                <a:ea typeface="ＭＳ Ｐゴシック" pitchFamily="34" charset="-128"/>
              </a:rPr>
              <a:t>ee</a:t>
            </a:r>
            <a:r>
              <a:rPr lang="en-US" altLang="ja-JP" sz="2400" b="1">
                <a:solidFill>
                  <a:srgbClr val="000066"/>
                </a:solidFill>
                <a:ea typeface="ＭＳ Ｐゴシック" pitchFamily="34" charset="-128"/>
              </a:rPr>
              <a:t> &gt; </a:t>
            </a:r>
            <a:r>
              <a:rPr lang="en-US" altLang="ja-JP" sz="2400" b="1" i="1">
                <a:solidFill>
                  <a:srgbClr val="000066"/>
                </a:solidFill>
                <a:ea typeface="ＭＳ Ｐゴシック" pitchFamily="34" charset="-128"/>
              </a:rPr>
              <a:t>M</a:t>
            </a:r>
            <a:r>
              <a:rPr lang="en-US" altLang="ja-JP" sz="2400" b="1" baseline="-25000">
                <a:solidFill>
                  <a:srgbClr val="000066"/>
                </a:solidFill>
                <a:ea typeface="ＭＳ Ｐゴシック" pitchFamily="34" charset="-128"/>
              </a:rPr>
              <a:t>pion</a:t>
            </a:r>
            <a:r>
              <a:rPr lang="en-US" altLang="ja-JP" sz="2400" b="1">
                <a:solidFill>
                  <a:srgbClr val="000066"/>
                </a:solidFill>
                <a:ea typeface="ＭＳ Ｐゴシック" pitchFamily="34" charset="-128"/>
              </a:rPr>
              <a:t> for every </a:t>
            </a:r>
            <a:br>
              <a:rPr lang="en-US" altLang="ja-JP" sz="2400" b="1">
                <a:solidFill>
                  <a:srgbClr val="000066"/>
                </a:solidFill>
                <a:ea typeface="ＭＳ Ｐゴシック" pitchFamily="34" charset="-128"/>
              </a:rPr>
            </a:br>
            <a:r>
              <a:rPr lang="en-US" altLang="ja-JP" sz="2400" b="1">
                <a:solidFill>
                  <a:srgbClr val="000066"/>
                </a:solidFill>
                <a:ea typeface="ＭＳ Ｐゴシック" pitchFamily="34" charset="-128"/>
              </a:rPr>
              <a:t>real photon</a:t>
            </a:r>
            <a:endParaRPr lang="en-US" sz="2400" b="1">
              <a:solidFill>
                <a:srgbClr val="000066"/>
              </a:solidFill>
            </a:endParaRPr>
          </a:p>
        </p:txBody>
      </p:sp>
      <p:sp>
        <p:nvSpPr>
          <p:cNvPr id="460813" name="Text Box 13"/>
          <p:cNvSpPr txBox="1">
            <a:spLocks noChangeArrowheads="1"/>
          </p:cNvSpPr>
          <p:nvPr/>
        </p:nvSpPr>
        <p:spPr bwMode="auto">
          <a:xfrm>
            <a:off x="3173413" y="4597400"/>
            <a:ext cx="15017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20000"/>
              </a:spcBef>
              <a:spcAft>
                <a:spcPct val="25000"/>
              </a:spcAft>
              <a:buClr>
                <a:srgbClr val="FF0000"/>
              </a:buClr>
              <a:buFont typeface="Wingdings 2" pitchFamily="18" charset="2"/>
              <a:buNone/>
            </a:pPr>
            <a:r>
              <a:rPr lang="en-US" sz="1600" b="1">
                <a:solidFill>
                  <a:srgbClr val="FF0000"/>
                </a:solidFill>
              </a:rPr>
              <a:t>Direct photon</a:t>
            </a:r>
            <a:endParaRPr lang="en-US" sz="1800" b="1">
              <a:solidFill>
                <a:srgbClr val="000066"/>
              </a:solidFill>
            </a:endParaRPr>
          </a:p>
        </p:txBody>
      </p:sp>
      <p:sp>
        <p:nvSpPr>
          <p:cNvPr id="460814" name="Text Box 14"/>
          <p:cNvSpPr txBox="1">
            <a:spLocks noChangeArrowheads="1"/>
          </p:cNvSpPr>
          <p:nvPr/>
        </p:nvSpPr>
        <p:spPr bwMode="auto">
          <a:xfrm>
            <a:off x="1965325" y="5411788"/>
            <a:ext cx="3698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20000"/>
              </a:spcBef>
              <a:spcAft>
                <a:spcPct val="25000"/>
              </a:spcAft>
              <a:buClr>
                <a:srgbClr val="FF0000"/>
              </a:buClr>
              <a:buFont typeface="Wingdings 2" pitchFamily="18" charset="2"/>
              <a:buNone/>
            </a:pPr>
            <a:r>
              <a:rPr lang="en-US" sz="1600" b="1">
                <a:solidFill>
                  <a:srgbClr val="3333FF"/>
                </a:solidFill>
                <a:latin typeface="Symbol" pitchFamily="18" charset="2"/>
                <a:sym typeface="Symbol" pitchFamily="18" charset="2"/>
              </a:rPr>
              <a:t></a:t>
            </a:r>
            <a:r>
              <a:rPr lang="en-US" sz="1600" b="1" baseline="30000">
                <a:solidFill>
                  <a:srgbClr val="3333FF"/>
                </a:solidFill>
              </a:rPr>
              <a:t>0</a:t>
            </a:r>
            <a:endParaRPr lang="en-US" sz="1800" b="1">
              <a:solidFill>
                <a:srgbClr val="000066"/>
              </a:solidFill>
            </a:endParaRPr>
          </a:p>
        </p:txBody>
      </p:sp>
      <p:sp>
        <p:nvSpPr>
          <p:cNvPr id="460815" name="Text Box 15"/>
          <p:cNvSpPr txBox="1">
            <a:spLocks noChangeArrowheads="1"/>
          </p:cNvSpPr>
          <p:nvPr/>
        </p:nvSpPr>
        <p:spPr bwMode="auto">
          <a:xfrm>
            <a:off x="492125" y="3949700"/>
            <a:ext cx="23161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20000"/>
              </a:spcBef>
              <a:spcAft>
                <a:spcPct val="25000"/>
              </a:spcAft>
              <a:buClr>
                <a:srgbClr val="FF0000"/>
              </a:buClr>
              <a:buFont typeface="Wingdings 2" pitchFamily="18" charset="2"/>
              <a:buNone/>
            </a:pPr>
            <a:r>
              <a:rPr lang="en-US" sz="1600" b="1">
                <a:solidFill>
                  <a:schemeClr val="tx1"/>
                </a:solidFill>
              </a:rPr>
              <a:t>1/</a:t>
            </a:r>
            <a:r>
              <a:rPr lang="en-US" sz="1600" b="1" i="1">
                <a:solidFill>
                  <a:schemeClr val="tx1"/>
                </a:solidFill>
              </a:rPr>
              <a:t>N</a:t>
            </a:r>
            <a:r>
              <a:rPr lang="en-US" sz="1600" b="1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</a:t>
            </a:r>
            <a:r>
              <a:rPr lang="en-US" sz="1600" b="1">
                <a:solidFill>
                  <a:schemeClr val="tx1"/>
                </a:solidFill>
              </a:rPr>
              <a:t> d</a:t>
            </a:r>
            <a:r>
              <a:rPr lang="en-US" sz="1600" b="1" i="1">
                <a:solidFill>
                  <a:schemeClr val="tx1"/>
                </a:solidFill>
              </a:rPr>
              <a:t>N</a:t>
            </a:r>
            <a:r>
              <a:rPr lang="en-US" sz="1600" b="1" baseline="-25000">
                <a:solidFill>
                  <a:schemeClr val="tx1"/>
                </a:solidFill>
              </a:rPr>
              <a:t>ee</a:t>
            </a:r>
            <a:r>
              <a:rPr lang="en-US" sz="1600" b="1">
                <a:solidFill>
                  <a:schemeClr val="tx1"/>
                </a:solidFill>
              </a:rPr>
              <a:t>/d</a:t>
            </a:r>
            <a:r>
              <a:rPr lang="en-US" sz="1600" b="1" i="1">
                <a:solidFill>
                  <a:schemeClr val="tx1"/>
                </a:solidFill>
              </a:rPr>
              <a:t>m</a:t>
            </a:r>
            <a:r>
              <a:rPr lang="en-US" sz="1600" b="1" baseline="-25000">
                <a:solidFill>
                  <a:schemeClr val="tx1"/>
                </a:solidFill>
              </a:rPr>
              <a:t>ee</a:t>
            </a:r>
            <a:r>
              <a:rPr lang="en-US" sz="1600" b="1">
                <a:solidFill>
                  <a:schemeClr val="tx1"/>
                </a:solidFill>
              </a:rPr>
              <a:t> (MeV</a:t>
            </a:r>
            <a:r>
              <a:rPr lang="en-US" sz="1600" b="1" baseline="30000">
                <a:solidFill>
                  <a:schemeClr val="tx1"/>
                </a:solidFill>
              </a:rPr>
              <a:t>-1</a:t>
            </a:r>
            <a:r>
              <a:rPr lang="en-US" sz="1600" b="1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60816" name="Text Box 16"/>
          <p:cNvSpPr txBox="1">
            <a:spLocks noChangeArrowheads="1"/>
          </p:cNvSpPr>
          <p:nvPr/>
        </p:nvSpPr>
        <p:spPr bwMode="auto">
          <a:xfrm>
            <a:off x="4887913" y="5518150"/>
            <a:ext cx="39401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376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481013">
              <a:tabLst>
                <a:tab pos="376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tabLst>
                <a:tab pos="376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tabLst>
                <a:tab pos="376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tabLst>
                <a:tab pos="376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0000"/>
              </a:spcBef>
              <a:spcAft>
                <a:spcPct val="25000"/>
              </a:spcAft>
              <a:buClr>
                <a:srgbClr val="FF0000"/>
              </a:buClr>
              <a:buFont typeface="Wingdings 2" pitchFamily="18" charset="2"/>
              <a:buNone/>
            </a:pPr>
            <a:r>
              <a:rPr lang="en-US" sz="2400" b="1">
                <a:solidFill>
                  <a:srgbClr val="FF0000"/>
                </a:solidFill>
              </a:rPr>
              <a:t>Avoid the </a:t>
            </a:r>
            <a:r>
              <a:rPr lang="en-US" sz="2400" b="1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</a:t>
            </a:r>
            <a:r>
              <a:rPr lang="en-US" sz="2400" b="1" baseline="30000">
                <a:solidFill>
                  <a:srgbClr val="FF0000"/>
                </a:solidFill>
              </a:rPr>
              <a:t>0</a:t>
            </a:r>
            <a:r>
              <a:rPr lang="en-US" sz="2400" b="1">
                <a:solidFill>
                  <a:srgbClr val="FF0000"/>
                </a:solidFill>
              </a:rPr>
              <a:t> background</a:t>
            </a:r>
            <a:br>
              <a:rPr lang="en-US" sz="2400" b="1">
                <a:solidFill>
                  <a:srgbClr val="FF0000"/>
                </a:solidFill>
              </a:rPr>
            </a:br>
            <a:r>
              <a:rPr lang="en-US" sz="2400" b="1">
                <a:solidFill>
                  <a:srgbClr val="FF0000"/>
                </a:solidFill>
              </a:rPr>
              <a:t>at the expense of a factor </a:t>
            </a:r>
            <a:br>
              <a:rPr lang="en-US" sz="2400" b="1">
                <a:solidFill>
                  <a:srgbClr val="FF0000"/>
                </a:solidFill>
              </a:rPr>
            </a:br>
            <a:r>
              <a:rPr lang="en-US" sz="2400" b="1">
                <a:solidFill>
                  <a:srgbClr val="FF0000"/>
                </a:solidFill>
              </a:rPr>
              <a:t>1000 in statistics</a:t>
            </a:r>
          </a:p>
        </p:txBody>
      </p:sp>
      <p:sp>
        <p:nvSpPr>
          <p:cNvPr id="460818" name="Text Box 18"/>
          <p:cNvSpPr txBox="1">
            <a:spLocks noChangeArrowheads="1"/>
          </p:cNvSpPr>
          <p:nvPr/>
        </p:nvSpPr>
        <p:spPr bwMode="auto">
          <a:xfrm>
            <a:off x="2544763" y="3457575"/>
            <a:ext cx="14525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  <a:spcAft>
                <a:spcPct val="25000"/>
              </a:spcAft>
              <a:buClr>
                <a:srgbClr val="FF0000"/>
              </a:buClr>
              <a:buFont typeface="Wingdings 2" pitchFamily="18" charset="2"/>
              <a:buNone/>
            </a:pPr>
            <a:r>
              <a:rPr lang="en-US" sz="1600" b="1">
                <a:solidFill>
                  <a:srgbClr val="333333"/>
                </a:solidFill>
              </a:rPr>
              <a:t>form factor</a:t>
            </a:r>
            <a:endParaRPr lang="en-US" sz="1800" b="1">
              <a:solidFill>
                <a:srgbClr val="000066"/>
              </a:solidFill>
            </a:endParaRPr>
          </a:p>
        </p:txBody>
      </p:sp>
      <p:pic>
        <p:nvPicPr>
          <p:cNvPr id="460819" name="Picture 19" descr="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2700338"/>
            <a:ext cx="2116138" cy="71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0820" name="Text Box 20"/>
          <p:cNvSpPr txBox="1">
            <a:spLocks noChangeArrowheads="1"/>
          </p:cNvSpPr>
          <p:nvPr/>
        </p:nvSpPr>
        <p:spPr bwMode="auto">
          <a:xfrm>
            <a:off x="1344302" y="0"/>
            <a:ext cx="633474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u="sng" dirty="0">
                <a:solidFill>
                  <a:srgbClr val="0000FF"/>
                </a:solidFill>
              </a:rPr>
              <a:t>Real versus Virtual Photons</a:t>
            </a:r>
          </a:p>
        </p:txBody>
      </p:sp>
      <p:sp>
        <p:nvSpPr>
          <p:cNvPr id="460821" name="Text Box 21"/>
          <p:cNvSpPr txBox="1">
            <a:spLocks noChangeArrowheads="1"/>
          </p:cNvSpPr>
          <p:nvPr/>
        </p:nvSpPr>
        <p:spPr bwMode="auto">
          <a:xfrm>
            <a:off x="152400" y="609600"/>
            <a:ext cx="8931275" cy="8309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Direct photons </a:t>
            </a:r>
            <a:r>
              <a:rPr lang="en-US" sz="2400" dirty="0" err="1">
                <a:solidFill>
                  <a:srgbClr val="0000FF"/>
                </a:solidFill>
                <a:latin typeface="Symbol" pitchFamily="18" charset="2"/>
              </a:rPr>
              <a:t>g</a:t>
            </a:r>
            <a:r>
              <a:rPr lang="en-US" sz="2400" baseline="-25000" dirty="0" err="1">
                <a:solidFill>
                  <a:srgbClr val="0000FF"/>
                </a:solidFill>
              </a:rPr>
              <a:t>direct</a:t>
            </a:r>
            <a:r>
              <a:rPr lang="en-US" sz="2400" dirty="0">
                <a:solidFill>
                  <a:srgbClr val="0000FF"/>
                </a:solidFill>
              </a:rPr>
              <a:t>/</a:t>
            </a:r>
            <a:r>
              <a:rPr lang="en-US" sz="2400" dirty="0" err="1">
                <a:solidFill>
                  <a:srgbClr val="0000FF"/>
                </a:solidFill>
                <a:latin typeface="Symbol" pitchFamily="18" charset="2"/>
              </a:rPr>
              <a:t>g</a:t>
            </a:r>
            <a:r>
              <a:rPr lang="en-US" sz="2400" baseline="-25000" dirty="0" err="1">
                <a:solidFill>
                  <a:srgbClr val="0000FF"/>
                </a:solidFill>
              </a:rPr>
              <a:t>decay</a:t>
            </a:r>
            <a:r>
              <a:rPr lang="en-US" sz="2400" dirty="0">
                <a:solidFill>
                  <a:srgbClr val="0000FF"/>
                </a:solidFill>
              </a:rPr>
              <a:t> ~ 0.1 at low </a:t>
            </a:r>
            <a:r>
              <a:rPr lang="en-US" sz="2400" dirty="0" err="1">
                <a:solidFill>
                  <a:srgbClr val="0000FF"/>
                </a:solidFill>
              </a:rPr>
              <a:t>p</a:t>
            </a:r>
            <a:r>
              <a:rPr lang="en-US" sz="2400" baseline="-25000" dirty="0" err="1">
                <a:solidFill>
                  <a:srgbClr val="0000FF"/>
                </a:solidFill>
              </a:rPr>
              <a:t>T</a:t>
            </a:r>
            <a:r>
              <a:rPr lang="en-US" sz="2400" dirty="0">
                <a:solidFill>
                  <a:srgbClr val="0000FF"/>
                </a:solidFill>
              </a:rPr>
              <a:t>, and thus systematics dominate.</a:t>
            </a:r>
          </a:p>
        </p:txBody>
      </p:sp>
      <p:sp>
        <p:nvSpPr>
          <p:cNvPr id="460822" name="Line 22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7354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3" grpId="0" animBg="1"/>
      <p:bldP spid="460802" grpId="0" animBg="1"/>
      <p:bldP spid="460803" grpId="0" animBg="1"/>
      <p:bldP spid="460804" grpId="0" animBg="1"/>
      <p:bldP spid="460807" grpId="0"/>
      <p:bldP spid="460809" grpId="0"/>
      <p:bldP spid="460810" grpId="0"/>
      <p:bldP spid="460811" grpId="0"/>
      <p:bldP spid="460812" grpId="0"/>
      <p:bldP spid="460813" grpId="0"/>
      <p:bldP spid="460814" grpId="0"/>
      <p:bldP spid="460815" grpId="0"/>
      <p:bldP spid="460816" grpId="0"/>
      <p:bldP spid="460818" grpId="0"/>
      <p:bldP spid="4608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53FE8-BA0D-4559-8ACF-23F3AD0490DA}" type="slidenum">
              <a:rPr lang="en-US"/>
              <a:pPr/>
              <a:t>17</a:t>
            </a:fld>
            <a:endParaRPr lang="en-US"/>
          </a:p>
        </p:txBody>
      </p:sp>
      <p:pic>
        <p:nvPicPr>
          <p:cNvPr id="461826" name="Picture 2" descr="C:\Documents and Settings\Stefan Bathe\My Documents\PHENIX\MyTalks\WWND2009BigSkyMontana\material\papers\PPG086_src\Fig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7998"/>
            <a:ext cx="9144000" cy="614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1827" name="Freeform 3"/>
          <p:cNvSpPr>
            <a:spLocks/>
          </p:cNvSpPr>
          <p:nvPr/>
        </p:nvSpPr>
        <p:spPr bwMode="auto">
          <a:xfrm>
            <a:off x="914400" y="1524000"/>
            <a:ext cx="2133600" cy="4419600"/>
          </a:xfrm>
          <a:custGeom>
            <a:avLst/>
            <a:gdLst>
              <a:gd name="T0" fmla="*/ 0 w 1344"/>
              <a:gd name="T1" fmla="*/ 0 h 2784"/>
              <a:gd name="T2" fmla="*/ 48 w 1344"/>
              <a:gd name="T3" fmla="*/ 0 h 2784"/>
              <a:gd name="T4" fmla="*/ 96 w 1344"/>
              <a:gd name="T5" fmla="*/ 96 h 2784"/>
              <a:gd name="T6" fmla="*/ 192 w 1344"/>
              <a:gd name="T7" fmla="*/ 480 h 2784"/>
              <a:gd name="T8" fmla="*/ 336 w 1344"/>
              <a:gd name="T9" fmla="*/ 720 h 2784"/>
              <a:gd name="T10" fmla="*/ 576 w 1344"/>
              <a:gd name="T11" fmla="*/ 1008 h 2784"/>
              <a:gd name="T12" fmla="*/ 912 w 1344"/>
              <a:gd name="T13" fmla="*/ 1344 h 2784"/>
              <a:gd name="T14" fmla="*/ 1008 w 1344"/>
              <a:gd name="T15" fmla="*/ 1536 h 2784"/>
              <a:gd name="T16" fmla="*/ 1056 w 1344"/>
              <a:gd name="T17" fmla="*/ 1536 h 2784"/>
              <a:gd name="T18" fmla="*/ 1152 w 1344"/>
              <a:gd name="T19" fmla="*/ 1920 h 2784"/>
              <a:gd name="T20" fmla="*/ 1200 w 1344"/>
              <a:gd name="T21" fmla="*/ 1920 h 2784"/>
              <a:gd name="T22" fmla="*/ 1344 w 1344"/>
              <a:gd name="T23" fmla="*/ 2736 h 2784"/>
              <a:gd name="T24" fmla="*/ 1344 w 1344"/>
              <a:gd name="T25" fmla="*/ 2784 h 2784"/>
              <a:gd name="T26" fmla="*/ 0 w 1344"/>
              <a:gd name="T27" fmla="*/ 2784 h 2784"/>
              <a:gd name="T28" fmla="*/ 0 w 1344"/>
              <a:gd name="T29" fmla="*/ 48 h 2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4" h="2784">
                <a:moveTo>
                  <a:pt x="0" y="0"/>
                </a:moveTo>
                <a:lnTo>
                  <a:pt x="48" y="0"/>
                </a:lnTo>
                <a:lnTo>
                  <a:pt x="96" y="96"/>
                </a:lnTo>
                <a:lnTo>
                  <a:pt x="192" y="480"/>
                </a:lnTo>
                <a:lnTo>
                  <a:pt x="336" y="720"/>
                </a:lnTo>
                <a:lnTo>
                  <a:pt x="576" y="1008"/>
                </a:lnTo>
                <a:lnTo>
                  <a:pt x="912" y="1344"/>
                </a:lnTo>
                <a:lnTo>
                  <a:pt x="1008" y="1536"/>
                </a:lnTo>
                <a:lnTo>
                  <a:pt x="1056" y="1536"/>
                </a:lnTo>
                <a:lnTo>
                  <a:pt x="1152" y="1920"/>
                </a:lnTo>
                <a:lnTo>
                  <a:pt x="1200" y="1920"/>
                </a:lnTo>
                <a:lnTo>
                  <a:pt x="1344" y="2736"/>
                </a:lnTo>
                <a:lnTo>
                  <a:pt x="1344" y="2784"/>
                </a:lnTo>
                <a:lnTo>
                  <a:pt x="0" y="2784"/>
                </a:lnTo>
                <a:lnTo>
                  <a:pt x="0" y="48"/>
                </a:lnTo>
              </a:path>
            </a:pathLst>
          </a:custGeom>
          <a:solidFill>
            <a:srgbClr val="CC0000">
              <a:alpha val="53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829" name="Freeform 5"/>
          <p:cNvSpPr>
            <a:spLocks/>
          </p:cNvSpPr>
          <p:nvPr/>
        </p:nvSpPr>
        <p:spPr bwMode="auto">
          <a:xfrm>
            <a:off x="874713" y="2514600"/>
            <a:ext cx="7354887" cy="3429000"/>
          </a:xfrm>
          <a:custGeom>
            <a:avLst/>
            <a:gdLst>
              <a:gd name="T0" fmla="*/ 25 w 4633"/>
              <a:gd name="T1" fmla="*/ 48 h 2160"/>
              <a:gd name="T2" fmla="*/ 73 w 4633"/>
              <a:gd name="T3" fmla="*/ 0 h 2160"/>
              <a:gd name="T4" fmla="*/ 217 w 4633"/>
              <a:gd name="T5" fmla="*/ 528 h 2160"/>
              <a:gd name="T6" fmla="*/ 457 w 4633"/>
              <a:gd name="T7" fmla="*/ 816 h 2160"/>
              <a:gd name="T8" fmla="*/ 697 w 4633"/>
              <a:gd name="T9" fmla="*/ 912 h 2160"/>
              <a:gd name="T10" fmla="*/ 889 w 4633"/>
              <a:gd name="T11" fmla="*/ 1056 h 2160"/>
              <a:gd name="T12" fmla="*/ 1081 w 4633"/>
              <a:gd name="T13" fmla="*/ 1056 h 2160"/>
              <a:gd name="T14" fmla="*/ 1177 w 4633"/>
              <a:gd name="T15" fmla="*/ 1152 h 2160"/>
              <a:gd name="T16" fmla="*/ 1561 w 4633"/>
              <a:gd name="T17" fmla="*/ 1248 h 2160"/>
              <a:gd name="T18" fmla="*/ 1609 w 4633"/>
              <a:gd name="T19" fmla="*/ 1200 h 2160"/>
              <a:gd name="T20" fmla="*/ 1609 w 4633"/>
              <a:gd name="T21" fmla="*/ 1248 h 2160"/>
              <a:gd name="T22" fmla="*/ 1705 w 4633"/>
              <a:gd name="T23" fmla="*/ 1296 h 2160"/>
              <a:gd name="T24" fmla="*/ 2137 w 4633"/>
              <a:gd name="T25" fmla="*/ 1344 h 2160"/>
              <a:gd name="T26" fmla="*/ 2377 w 4633"/>
              <a:gd name="T27" fmla="*/ 1488 h 2160"/>
              <a:gd name="T28" fmla="*/ 2473 w 4633"/>
              <a:gd name="T29" fmla="*/ 1440 h 2160"/>
              <a:gd name="T30" fmla="*/ 2521 w 4633"/>
              <a:gd name="T31" fmla="*/ 1440 h 2160"/>
              <a:gd name="T32" fmla="*/ 2569 w 4633"/>
              <a:gd name="T33" fmla="*/ 1392 h 2160"/>
              <a:gd name="T34" fmla="*/ 2713 w 4633"/>
              <a:gd name="T35" fmla="*/ 1536 h 2160"/>
              <a:gd name="T36" fmla="*/ 2809 w 4633"/>
              <a:gd name="T37" fmla="*/ 1488 h 2160"/>
              <a:gd name="T38" fmla="*/ 2857 w 4633"/>
              <a:gd name="T39" fmla="*/ 1536 h 2160"/>
              <a:gd name="T40" fmla="*/ 2857 w 4633"/>
              <a:gd name="T41" fmla="*/ 1488 h 2160"/>
              <a:gd name="T42" fmla="*/ 2905 w 4633"/>
              <a:gd name="T43" fmla="*/ 1536 h 2160"/>
              <a:gd name="T44" fmla="*/ 3097 w 4633"/>
              <a:gd name="T45" fmla="*/ 1584 h 2160"/>
              <a:gd name="T46" fmla="*/ 3145 w 4633"/>
              <a:gd name="T47" fmla="*/ 1680 h 2160"/>
              <a:gd name="T48" fmla="*/ 3193 w 4633"/>
              <a:gd name="T49" fmla="*/ 1584 h 2160"/>
              <a:gd name="T50" fmla="*/ 3289 w 4633"/>
              <a:gd name="T51" fmla="*/ 1632 h 2160"/>
              <a:gd name="T52" fmla="*/ 3817 w 4633"/>
              <a:gd name="T53" fmla="*/ 1680 h 2160"/>
              <a:gd name="T54" fmla="*/ 3913 w 4633"/>
              <a:gd name="T55" fmla="*/ 1824 h 2160"/>
              <a:gd name="T56" fmla="*/ 4057 w 4633"/>
              <a:gd name="T57" fmla="*/ 1776 h 2160"/>
              <a:gd name="T58" fmla="*/ 4201 w 4633"/>
              <a:gd name="T59" fmla="*/ 1968 h 2160"/>
              <a:gd name="T60" fmla="*/ 4345 w 4633"/>
              <a:gd name="T61" fmla="*/ 1872 h 2160"/>
              <a:gd name="T62" fmla="*/ 4393 w 4633"/>
              <a:gd name="T63" fmla="*/ 2064 h 2160"/>
              <a:gd name="T64" fmla="*/ 4633 w 4633"/>
              <a:gd name="T65" fmla="*/ 1920 h 2160"/>
              <a:gd name="T66" fmla="*/ 4633 w 4633"/>
              <a:gd name="T67" fmla="*/ 2160 h 2160"/>
              <a:gd name="T68" fmla="*/ 25 w 4633"/>
              <a:gd name="T69" fmla="*/ 2160 h 2160"/>
              <a:gd name="T70" fmla="*/ 66 w 4633"/>
              <a:gd name="T71" fmla="*/ 1575 h 2160"/>
              <a:gd name="T72" fmla="*/ 77 w 4633"/>
              <a:gd name="T73" fmla="*/ 1284 h 2160"/>
              <a:gd name="T74" fmla="*/ 72 w 4633"/>
              <a:gd name="T75" fmla="*/ 877 h 2160"/>
              <a:gd name="T76" fmla="*/ 25 w 4633"/>
              <a:gd name="T77" fmla="*/ 768 h 2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33" h="2160">
                <a:moveTo>
                  <a:pt x="25" y="48"/>
                </a:moveTo>
                <a:lnTo>
                  <a:pt x="73" y="0"/>
                </a:lnTo>
                <a:lnTo>
                  <a:pt x="217" y="528"/>
                </a:lnTo>
                <a:lnTo>
                  <a:pt x="457" y="816"/>
                </a:lnTo>
                <a:lnTo>
                  <a:pt x="697" y="912"/>
                </a:lnTo>
                <a:lnTo>
                  <a:pt x="889" y="1056"/>
                </a:lnTo>
                <a:lnTo>
                  <a:pt x="1081" y="1056"/>
                </a:lnTo>
                <a:lnTo>
                  <a:pt x="1177" y="1152"/>
                </a:lnTo>
                <a:lnTo>
                  <a:pt x="1561" y="1248"/>
                </a:lnTo>
                <a:lnTo>
                  <a:pt x="1609" y="1200"/>
                </a:lnTo>
                <a:lnTo>
                  <a:pt x="1609" y="1248"/>
                </a:lnTo>
                <a:lnTo>
                  <a:pt x="1705" y="1296"/>
                </a:lnTo>
                <a:lnTo>
                  <a:pt x="2137" y="1344"/>
                </a:lnTo>
                <a:lnTo>
                  <a:pt x="2377" y="1488"/>
                </a:lnTo>
                <a:lnTo>
                  <a:pt x="2473" y="1440"/>
                </a:lnTo>
                <a:lnTo>
                  <a:pt x="2521" y="1440"/>
                </a:lnTo>
                <a:lnTo>
                  <a:pt x="2569" y="1392"/>
                </a:lnTo>
                <a:lnTo>
                  <a:pt x="2713" y="1536"/>
                </a:lnTo>
                <a:lnTo>
                  <a:pt x="2809" y="1488"/>
                </a:lnTo>
                <a:lnTo>
                  <a:pt x="2857" y="1536"/>
                </a:lnTo>
                <a:lnTo>
                  <a:pt x="2857" y="1488"/>
                </a:lnTo>
                <a:lnTo>
                  <a:pt x="2905" y="1536"/>
                </a:lnTo>
                <a:lnTo>
                  <a:pt x="3097" y="1584"/>
                </a:lnTo>
                <a:lnTo>
                  <a:pt x="3145" y="1680"/>
                </a:lnTo>
                <a:lnTo>
                  <a:pt x="3193" y="1584"/>
                </a:lnTo>
                <a:lnTo>
                  <a:pt x="3289" y="1632"/>
                </a:lnTo>
                <a:lnTo>
                  <a:pt x="3817" y="1680"/>
                </a:lnTo>
                <a:lnTo>
                  <a:pt x="3913" y="1824"/>
                </a:lnTo>
                <a:lnTo>
                  <a:pt x="4057" y="1776"/>
                </a:lnTo>
                <a:lnTo>
                  <a:pt x="4201" y="1968"/>
                </a:lnTo>
                <a:lnTo>
                  <a:pt x="4345" y="1872"/>
                </a:lnTo>
                <a:lnTo>
                  <a:pt x="4393" y="2064"/>
                </a:lnTo>
                <a:lnTo>
                  <a:pt x="4633" y="1920"/>
                </a:lnTo>
                <a:lnTo>
                  <a:pt x="4633" y="2160"/>
                </a:lnTo>
                <a:lnTo>
                  <a:pt x="25" y="2160"/>
                </a:lnTo>
                <a:cubicBezTo>
                  <a:pt x="0" y="1973"/>
                  <a:pt x="43" y="1759"/>
                  <a:pt x="66" y="1575"/>
                </a:cubicBezTo>
                <a:cubicBezTo>
                  <a:pt x="70" y="1478"/>
                  <a:pt x="76" y="1381"/>
                  <a:pt x="77" y="1284"/>
                </a:cubicBezTo>
                <a:cubicBezTo>
                  <a:pt x="78" y="1148"/>
                  <a:pt x="72" y="877"/>
                  <a:pt x="72" y="877"/>
                </a:cubicBezTo>
                <a:lnTo>
                  <a:pt x="25" y="768"/>
                </a:lnTo>
              </a:path>
            </a:pathLst>
          </a:custGeom>
          <a:solidFill>
            <a:srgbClr val="05CB1D">
              <a:alpha val="3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830" name="Text Box 6"/>
          <p:cNvSpPr txBox="1">
            <a:spLocks noChangeArrowheads="1"/>
          </p:cNvSpPr>
          <p:nvPr/>
        </p:nvSpPr>
        <p:spPr bwMode="auto">
          <a:xfrm>
            <a:off x="105576" y="144922"/>
            <a:ext cx="669247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Observation of Direct </a:t>
            </a:r>
            <a:r>
              <a:rPr lang="en-US" sz="2800" b="1" dirty="0">
                <a:solidFill>
                  <a:srgbClr val="0000FF"/>
                </a:solidFill>
              </a:rPr>
              <a:t>Virtual Photons</a:t>
            </a:r>
          </a:p>
        </p:txBody>
      </p:sp>
    </p:spTree>
    <p:extLst>
      <p:ext uri="{BB962C8B-B14F-4D97-AF65-F5344CB8AC3E}">
        <p14:creationId xmlns:p14="http://schemas.microsoft.com/office/powerpoint/2010/main" val="2880554988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827" grpId="0" animBg="1"/>
      <p:bldP spid="461829" grpId="0" animBg="1"/>
      <p:bldP spid="4618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5521" y="816274"/>
            <a:ext cx="4130042" cy="277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9533" y="-62142"/>
            <a:ext cx="8839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4400" u="sng" dirty="0"/>
              <a:t>Experimental Result</a:t>
            </a:r>
          </a:p>
        </p:txBody>
      </p:sp>
      <p:pic>
        <p:nvPicPr>
          <p:cNvPr id="25619" name="Picture 19" descr="akib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4541838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20" name="Picture 20" descr="akiba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990600"/>
            <a:ext cx="4567237" cy="513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30" name="Freeform 30"/>
          <p:cNvSpPr>
            <a:spLocks/>
          </p:cNvSpPr>
          <p:nvPr/>
        </p:nvSpPr>
        <p:spPr bwMode="auto">
          <a:xfrm>
            <a:off x="1066800" y="1905000"/>
            <a:ext cx="1295400" cy="1682750"/>
          </a:xfrm>
          <a:custGeom>
            <a:avLst/>
            <a:gdLst>
              <a:gd name="T0" fmla="*/ 802 w 816"/>
              <a:gd name="T1" fmla="*/ 1060 h 1060"/>
              <a:gd name="T2" fmla="*/ 766 w 816"/>
              <a:gd name="T3" fmla="*/ 1044 h 1060"/>
              <a:gd name="T4" fmla="*/ 718 w 816"/>
              <a:gd name="T5" fmla="*/ 1014 h 1060"/>
              <a:gd name="T6" fmla="*/ 384 w 816"/>
              <a:gd name="T7" fmla="*/ 720 h 1060"/>
              <a:gd name="T8" fmla="*/ 0 w 816"/>
              <a:gd name="T9" fmla="*/ 336 h 1060"/>
              <a:gd name="T10" fmla="*/ 0 w 816"/>
              <a:gd name="T11" fmla="*/ 0 h 1060"/>
              <a:gd name="T12" fmla="*/ 288 w 816"/>
              <a:gd name="T13" fmla="*/ 480 h 1060"/>
              <a:gd name="T14" fmla="*/ 528 w 816"/>
              <a:gd name="T15" fmla="*/ 816 h 1060"/>
              <a:gd name="T16" fmla="*/ 816 w 816"/>
              <a:gd name="T17" fmla="*/ 1056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6" h="1060">
                <a:moveTo>
                  <a:pt x="802" y="1060"/>
                </a:moveTo>
                <a:cubicBezTo>
                  <a:pt x="790" y="1057"/>
                  <a:pt x="776" y="1050"/>
                  <a:pt x="766" y="1044"/>
                </a:cubicBezTo>
                <a:cubicBezTo>
                  <a:pt x="750" y="1035"/>
                  <a:pt x="718" y="1014"/>
                  <a:pt x="718" y="1014"/>
                </a:cubicBezTo>
                <a:lnTo>
                  <a:pt x="384" y="720"/>
                </a:lnTo>
                <a:lnTo>
                  <a:pt x="0" y="336"/>
                </a:lnTo>
                <a:lnTo>
                  <a:pt x="0" y="0"/>
                </a:lnTo>
                <a:lnTo>
                  <a:pt x="288" y="480"/>
                </a:lnTo>
                <a:lnTo>
                  <a:pt x="528" y="816"/>
                </a:lnTo>
                <a:lnTo>
                  <a:pt x="816" y="1056"/>
                </a:lnTo>
              </a:path>
            </a:pathLst>
          </a:custGeom>
          <a:solidFill>
            <a:srgbClr val="FF0000">
              <a:alpha val="49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5631" name="Text Box 31"/>
          <p:cNvSpPr txBox="1">
            <a:spLocks noChangeArrowheads="1"/>
          </p:cNvSpPr>
          <p:nvPr/>
        </p:nvSpPr>
        <p:spPr bwMode="auto">
          <a:xfrm>
            <a:off x="989013" y="4860925"/>
            <a:ext cx="19065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Proton-Proton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Photons</a:t>
            </a:r>
          </a:p>
        </p:txBody>
      </p:sp>
      <p:sp>
        <p:nvSpPr>
          <p:cNvPr id="25632" name="Rectangle 32"/>
          <p:cNvSpPr>
            <a:spLocks noChangeArrowheads="1"/>
          </p:cNvSpPr>
          <p:nvPr/>
        </p:nvSpPr>
        <p:spPr bwMode="auto">
          <a:xfrm>
            <a:off x="2286000" y="1600200"/>
            <a:ext cx="1752600" cy="6096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5634" name="Text Box 34"/>
          <p:cNvSpPr txBox="1">
            <a:spLocks noChangeArrowheads="1"/>
          </p:cNvSpPr>
          <p:nvPr/>
        </p:nvSpPr>
        <p:spPr bwMode="auto">
          <a:xfrm>
            <a:off x="1336467" y="975859"/>
            <a:ext cx="2739533" cy="40011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</a:t>
            </a:r>
            <a:r>
              <a:rPr lang="en-US" sz="2000" b="1" baseline="-25000" dirty="0">
                <a:solidFill>
                  <a:srgbClr val="FF0000"/>
                </a:solidFill>
              </a:rPr>
              <a:t>i</a:t>
            </a:r>
            <a:r>
              <a:rPr lang="en-US" sz="2000" b="1" dirty="0">
                <a:solidFill>
                  <a:srgbClr val="FF0000"/>
                </a:solidFill>
              </a:rPr>
              <a:t> = 4-8 trillion Kelvin</a:t>
            </a:r>
          </a:p>
        </p:txBody>
      </p:sp>
      <p:sp>
        <p:nvSpPr>
          <p:cNvPr id="25635" name="Text Box 35"/>
          <p:cNvSpPr txBox="1">
            <a:spLocks noChangeArrowheads="1"/>
          </p:cNvSpPr>
          <p:nvPr/>
        </p:nvSpPr>
        <p:spPr bwMode="auto">
          <a:xfrm>
            <a:off x="4845059" y="3519472"/>
            <a:ext cx="3902075" cy="2769989"/>
          </a:xfrm>
          <a:prstGeom prst="rect">
            <a:avLst/>
          </a:prstGeom>
          <a:solidFill>
            <a:schemeClr val="bg1"/>
          </a:solidFill>
          <a:ln w="28575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Emission rate and distribution consistent with </a:t>
            </a:r>
          </a:p>
          <a:p>
            <a:pPr algn="ctr"/>
            <a:r>
              <a:rPr lang="en-US" sz="2800" b="1" dirty="0">
                <a:solidFill>
                  <a:schemeClr val="accent2"/>
                </a:solidFill>
              </a:rPr>
              <a:t>equilibrated </a:t>
            </a:r>
            <a:r>
              <a:rPr lang="en-US" sz="2800" b="1" dirty="0" smtClean="0">
                <a:solidFill>
                  <a:schemeClr val="accent2"/>
                </a:solidFill>
              </a:rPr>
              <a:t>matter</a:t>
            </a:r>
            <a:endParaRPr lang="en-US" sz="1400" b="1" dirty="0">
              <a:solidFill>
                <a:srgbClr val="0000FF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T~300-600 MeV</a:t>
            </a:r>
          </a:p>
        </p:txBody>
      </p:sp>
      <p:sp>
        <p:nvSpPr>
          <p:cNvPr id="25641" name="Text Box 41"/>
          <p:cNvSpPr txBox="1">
            <a:spLocks noChangeArrowheads="1"/>
          </p:cNvSpPr>
          <p:nvPr/>
        </p:nvSpPr>
        <p:spPr bwMode="auto">
          <a:xfrm rot="16200000">
            <a:off x="-1024731" y="2632869"/>
            <a:ext cx="2811462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Number of Photons</a:t>
            </a:r>
          </a:p>
        </p:txBody>
      </p:sp>
      <p:sp>
        <p:nvSpPr>
          <p:cNvPr id="25642" name="Text Box 42"/>
          <p:cNvSpPr txBox="1">
            <a:spLocks noChangeArrowheads="1"/>
          </p:cNvSpPr>
          <p:nvPr/>
        </p:nvSpPr>
        <p:spPr bwMode="auto">
          <a:xfrm>
            <a:off x="1573213" y="6172200"/>
            <a:ext cx="2846387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Photon Wavelength</a:t>
            </a:r>
          </a:p>
        </p:txBody>
      </p:sp>
      <p:sp>
        <p:nvSpPr>
          <p:cNvPr id="25645" name="Text Box 45"/>
          <p:cNvSpPr txBox="1">
            <a:spLocks noChangeArrowheads="1"/>
          </p:cNvSpPr>
          <p:nvPr/>
        </p:nvSpPr>
        <p:spPr bwMode="auto">
          <a:xfrm>
            <a:off x="381000" y="5791200"/>
            <a:ext cx="1262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</a:rPr>
              <a:t>2 x 10</a:t>
            </a:r>
            <a:r>
              <a:rPr lang="en-US" sz="1600" baseline="30000">
                <a:solidFill>
                  <a:schemeClr val="accent2"/>
                </a:solidFill>
              </a:rPr>
              <a:t>-15</a:t>
            </a:r>
            <a:r>
              <a:rPr lang="en-US" sz="1800">
                <a:solidFill>
                  <a:schemeClr val="accent2"/>
                </a:solidFill>
              </a:rPr>
              <a:t> m</a:t>
            </a:r>
          </a:p>
        </p:txBody>
      </p:sp>
      <p:sp>
        <p:nvSpPr>
          <p:cNvPr id="25646" name="Text Box 46"/>
          <p:cNvSpPr txBox="1">
            <a:spLocks noChangeArrowheads="1"/>
          </p:cNvSpPr>
          <p:nvPr/>
        </p:nvSpPr>
        <p:spPr bwMode="auto">
          <a:xfrm>
            <a:off x="1905000" y="5791200"/>
            <a:ext cx="1452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solidFill>
                  <a:schemeClr val="accent2"/>
                </a:solidFill>
              </a:rPr>
              <a:t>0.5 x 10</a:t>
            </a:r>
            <a:r>
              <a:rPr lang="en-US" sz="1600" baseline="30000">
                <a:solidFill>
                  <a:schemeClr val="accent2"/>
                </a:solidFill>
              </a:rPr>
              <a:t>-15</a:t>
            </a:r>
            <a:r>
              <a:rPr lang="en-US" sz="1800">
                <a:solidFill>
                  <a:schemeClr val="accent2"/>
                </a:solidFill>
              </a:rPr>
              <a:t> m</a:t>
            </a:r>
          </a:p>
        </p:txBody>
      </p:sp>
      <p:sp>
        <p:nvSpPr>
          <p:cNvPr id="25647" name="Rectangle 47"/>
          <p:cNvSpPr>
            <a:spLocks noChangeArrowheads="1"/>
          </p:cNvSpPr>
          <p:nvPr/>
        </p:nvSpPr>
        <p:spPr bwMode="auto">
          <a:xfrm>
            <a:off x="2133600" y="1524000"/>
            <a:ext cx="20574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5633" name="Text Box 33"/>
          <p:cNvSpPr txBox="1">
            <a:spLocks noChangeArrowheads="1"/>
          </p:cNvSpPr>
          <p:nvPr/>
        </p:nvSpPr>
        <p:spPr bwMode="auto">
          <a:xfrm>
            <a:off x="1600200" y="1752600"/>
            <a:ext cx="1670050" cy="8223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chemeClr val="tx1"/>
                </a:solidFill>
              </a:rPr>
              <a:t>Gold-Gold</a:t>
            </a:r>
          </a:p>
          <a:p>
            <a:pPr algn="ctr"/>
            <a:r>
              <a:rPr lang="en-US" b="1">
                <a:solidFill>
                  <a:schemeClr val="tx1"/>
                </a:solidFill>
              </a:rPr>
              <a:t>Photons</a:t>
            </a:r>
          </a:p>
        </p:txBody>
      </p:sp>
    </p:spTree>
    <p:extLst>
      <p:ext uri="{BB962C8B-B14F-4D97-AF65-F5344CB8AC3E}">
        <p14:creationId xmlns:p14="http://schemas.microsoft.com/office/powerpoint/2010/main" val="891144514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0" grpId="0" animBg="1"/>
      <p:bldP spid="25631" grpId="0"/>
      <p:bldP spid="25631" grpId="1"/>
      <p:bldP spid="25632" grpId="0" animBg="1"/>
      <p:bldP spid="25634" grpId="0" animBg="1"/>
      <p:bldP spid="25635" grpId="0" animBg="1"/>
      <p:bldP spid="25641" grpId="0" animBg="1"/>
      <p:bldP spid="25642" grpId="0" animBg="1"/>
      <p:bldP spid="25645" grpId="0"/>
      <p:bldP spid="25646" grpId="0"/>
      <p:bldP spid="25647" grpId="0" animBg="1"/>
      <p:bldP spid="256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C625962F-6CCC-4B40-A74B-F9CD50609A1C}" type="slidenum">
              <a:rPr lang="en-US" sz="1400">
                <a:latin typeface="Arial" charset="0"/>
              </a:rPr>
              <a:pPr/>
              <a:t>19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98550" y="390525"/>
            <a:ext cx="6902450" cy="3429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Thermal Equilibrium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1038"/>
            <a:ext cx="8929688" cy="5181600"/>
          </a:xfrm>
        </p:spPr>
        <p:txBody>
          <a:bodyPr/>
          <a:lstStyle/>
          <a:p>
            <a:pPr eaLnBrk="1" hangingPunct="1"/>
            <a:r>
              <a:rPr lang="en-US" smtClean="0"/>
              <a:t>We’ll consider two aspects of thermal predictions:</a:t>
            </a:r>
          </a:p>
          <a:p>
            <a:pPr lvl="1" eaLnBrk="1" hangingPunct="1"/>
            <a:r>
              <a:rPr lang="en-US" smtClean="0"/>
              <a:t>Chemical Equilibrium</a:t>
            </a:r>
          </a:p>
          <a:p>
            <a:pPr lvl="2" eaLnBrk="1" hangingPunct="1"/>
            <a:r>
              <a:rPr lang="en-US" smtClean="0"/>
              <a:t>Are all particle species produced at the right relative abundances?</a:t>
            </a:r>
          </a:p>
          <a:p>
            <a:pPr lvl="1" eaLnBrk="1" hangingPunct="1"/>
            <a:r>
              <a:rPr lang="en-US" smtClean="0"/>
              <a:t>Kinetic Equilibrium</a:t>
            </a:r>
          </a:p>
          <a:p>
            <a:pPr lvl="2" eaLnBrk="1" hangingPunct="1"/>
            <a:r>
              <a:rPr lang="en-US" smtClean="0"/>
              <a:t>Energetic sconsistent with common temperature plus flow velocity?</a:t>
            </a:r>
          </a:p>
          <a:p>
            <a:pPr eaLnBrk="1" hangingPunct="1"/>
            <a:r>
              <a:rPr lang="en-US" smtClean="0"/>
              <a:t>Choose appropriate statistical ensemble:</a:t>
            </a:r>
          </a:p>
          <a:p>
            <a:pPr lvl="1" eaLnBrk="1" hangingPunct="1"/>
            <a:r>
              <a:rPr lang="en-US" smtClean="0">
                <a:solidFill>
                  <a:schemeClr val="tx1"/>
                </a:solidFill>
              </a:rPr>
              <a:t>Grand Canonical Ensemble</a:t>
            </a:r>
            <a:r>
              <a:rPr lang="en-US" smtClean="0"/>
              <a:t>:  In a large system with many produced particles we can implement conservation laws in an averaged sense via appropriate chemical potentials.</a:t>
            </a:r>
          </a:p>
          <a:p>
            <a:pPr lvl="1" eaLnBrk="1" hangingPunct="1"/>
            <a:r>
              <a:rPr lang="en-US" smtClean="0">
                <a:solidFill>
                  <a:schemeClr val="tx1"/>
                </a:solidFill>
              </a:rPr>
              <a:t>Canonical Ensemble</a:t>
            </a:r>
            <a:r>
              <a:rPr lang="en-US" smtClean="0"/>
              <a:t>: in a small system, conservation laws must be implemented on an EVENT-BY-EVENT basis.  This makes for a severe restriction of available phase space resulting in the so-called “Canonical Suppression.”</a:t>
            </a:r>
          </a:p>
          <a:p>
            <a:pPr lvl="1" eaLnBrk="1" hangingPunct="1"/>
            <a:r>
              <a:rPr lang="en-US" smtClean="0"/>
              <a:t>Where is canonical required:</a:t>
            </a:r>
          </a:p>
          <a:p>
            <a:pPr lvl="2" eaLnBrk="1" hangingPunct="1"/>
            <a:r>
              <a:rPr lang="en-US" smtClean="0"/>
              <a:t>low energy HI collisions.</a:t>
            </a:r>
          </a:p>
          <a:p>
            <a:pPr lvl="2" eaLnBrk="1" hangingPunct="1"/>
            <a:r>
              <a:rPr lang="en-US" smtClean="0"/>
              <a:t>high energy e+e- or hh collisions</a:t>
            </a:r>
          </a:p>
          <a:p>
            <a:pPr lvl="2" eaLnBrk="1" hangingPunct="1"/>
            <a:r>
              <a:rPr lang="en-US" smtClean="0"/>
              <a:t>Peripheral high energy HI collisions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9129713" cy="647700"/>
          </a:xfrm>
        </p:spPr>
        <p:txBody>
          <a:bodyPr/>
          <a:lstStyle/>
          <a:p>
            <a:r>
              <a:rPr lang="en-US" dirty="0" smtClean="0"/>
              <a:t>Physics beyond the diagram!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487" y="3454399"/>
            <a:ext cx="4361543" cy="275771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water droplets on the window demonstrate a principle.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Truly beautiful physics is expressed in systems whose underlying physics is QED.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Stony Brook University</a:t>
            </a:r>
            <a:endParaRPr lang="en-US" sz="1400" dirty="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Thomas K Hemmick</a:t>
            </a:r>
            <a:endParaRPr lang="en-US" sz="1400" dirty="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E5942-8BE4-42E6-8B68-E46F3D0CBD24}" type="slidenum">
              <a:rPr lang="en-US" smtClean="0"/>
              <a:pPr>
                <a:defRPr/>
              </a:pPr>
              <a:t>2</a:t>
            </a:fld>
            <a:r>
              <a:rPr lang="en-US" smtClean="0"/>
              <a:t> </a:t>
            </a:r>
            <a:endParaRPr lang="en-US" b="0"/>
          </a:p>
        </p:txBody>
      </p:sp>
      <p:pic>
        <p:nvPicPr>
          <p:cNvPr id="1054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90" y="869043"/>
            <a:ext cx="2583823" cy="2280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152571" y="3628569"/>
            <a:ext cx="3715658" cy="209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62000"/>
              <a:buFont typeface="Monotype Sorts" pitchFamily="2" charset="2"/>
              <a:buChar char="l"/>
              <a:defRPr sz="2400" b="1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Monotype Sorts" pitchFamily="2" charset="2"/>
              <a:buChar char="q"/>
              <a:defRPr sz="2000" b="1">
                <a:solidFill>
                  <a:srgbClr val="FF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FF"/>
              </a:buClr>
              <a:buSzPct val="75000"/>
              <a:buFont typeface="Monotype Sorts" pitchFamily="2" charset="2"/>
              <a:buChar char="u"/>
              <a:defRPr b="1">
                <a:solidFill>
                  <a:srgbClr val="0066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75000"/>
              <a:buFont typeface="Monotype Sorts" pitchFamily="2" charset="2"/>
              <a:buChar char="m"/>
              <a:defRPr sz="1600" b="1">
                <a:solidFill>
                  <a:srgbClr val="FF66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666FF"/>
              </a:buClr>
              <a:buFont typeface="Marlett" pitchFamily="2" charset="2"/>
              <a:buChar char="8"/>
              <a:defRPr sz="1600" b="1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FF"/>
              </a:buClr>
              <a:buFont typeface="Marlett" pitchFamily="2" charset="2"/>
              <a:buChar char="8"/>
              <a:defRPr sz="1600" b="1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FF"/>
              </a:buClr>
              <a:buFont typeface="Marlett" pitchFamily="2" charset="2"/>
              <a:buChar char="8"/>
              <a:defRPr sz="1600" b="1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FF"/>
              </a:buClr>
              <a:buFont typeface="Marlett" pitchFamily="2" charset="2"/>
              <a:buChar char="8"/>
              <a:defRPr sz="1600" b="1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66FF"/>
              </a:buClr>
              <a:buFont typeface="Marlett" pitchFamily="2" charset="2"/>
              <a:buChar char="8"/>
              <a:defRPr sz="1600" b="1">
                <a:solidFill>
                  <a:srgbClr val="6666FF"/>
                </a:solidFill>
                <a:latin typeface="+mn-lt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Does QCD exhibit equally beautiful properties as a bulk medium.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ANSWER:  YES!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524" y="858156"/>
            <a:ext cx="2777834" cy="2291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584034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D75DB1FE-D4B3-4DC3-AC3E-772270784E7E}" type="slidenum">
              <a:rPr lang="en-US" sz="1400">
                <a:latin typeface="Arial" charset="0"/>
              </a:rPr>
              <a:pPr/>
              <a:t>20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pic>
        <p:nvPicPr>
          <p:cNvPr id="1126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8" t="14523" r="13995" b="5522"/>
          <a:stretch>
            <a:fillRect/>
          </a:stretch>
        </p:blipFill>
        <p:spPr bwMode="auto">
          <a:xfrm>
            <a:off x="711200" y="676275"/>
            <a:ext cx="7305675" cy="523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FF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651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19138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err="1" smtClean="0"/>
              <a:t>Chem</a:t>
            </a:r>
            <a:r>
              <a:rPr lang="en-US" sz="4000" dirty="0" smtClean="0"/>
              <a:t> </a:t>
            </a:r>
            <a:r>
              <a:rPr lang="en-US" sz="4000" dirty="0" err="1" smtClean="0"/>
              <a:t>Eql</a:t>
            </a:r>
            <a:r>
              <a:rPr lang="en-US" sz="4000" dirty="0" smtClean="0"/>
              <a:t>:  Canonical Suppression</a:t>
            </a:r>
          </a:p>
        </p:txBody>
      </p:sp>
      <p:sp>
        <p:nvSpPr>
          <p:cNvPr id="1127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046163" y="5922963"/>
            <a:ext cx="7586662" cy="935037"/>
          </a:xfrm>
          <a:solidFill>
            <a:schemeClr val="accent1"/>
          </a:solidFill>
        </p:spPr>
        <p:txBody>
          <a:bodyPr/>
          <a:lstStyle/>
          <a:p>
            <a:pPr algn="ctr" eaLnBrk="1" hangingPunct="1">
              <a:buFont typeface="Monotype Sorts" pitchFamily="2" charset="2"/>
              <a:buNone/>
            </a:pPr>
            <a:r>
              <a:rPr lang="en-US" smtClean="0"/>
              <a:t>Canonical Suppression is likely the driving force behind “strangeness enhancement”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2393EDE3-3782-4896-9646-3129884ADA6A}" type="slidenum">
              <a:rPr lang="en-US" sz="1400">
                <a:latin typeface="Arial" charset="0"/>
              </a:rPr>
              <a:pPr/>
              <a:t>21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056" y="0"/>
            <a:ext cx="9075944" cy="7334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Thermal or Chemical yields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7486" y="863604"/>
            <a:ext cx="7543800" cy="54356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As you know</a:t>
            </a:r>
            <a:r>
              <a:rPr lang="en-US" dirty="0" smtClean="0"/>
              <a:t> the formula for the number density of all species: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here </a:t>
            </a:r>
            <a:r>
              <a:rPr lang="en-US" dirty="0" err="1" smtClean="0"/>
              <a:t>g</a:t>
            </a:r>
            <a:r>
              <a:rPr lang="en-US" baseline="-25000" dirty="0" err="1" smtClean="0"/>
              <a:t>i</a:t>
            </a:r>
            <a:r>
              <a:rPr lang="en-US" dirty="0" smtClean="0"/>
              <a:t> is the degeneracy</a:t>
            </a:r>
            <a:br>
              <a:rPr lang="en-US" dirty="0" smtClean="0"/>
            </a:br>
            <a:r>
              <a:rPr lang="en-US" dirty="0" smtClean="0"/>
              <a:t>E</a:t>
            </a:r>
            <a:r>
              <a:rPr lang="en-US" baseline="30000" dirty="0" smtClean="0"/>
              <a:t>2</a:t>
            </a:r>
            <a:r>
              <a:rPr lang="en-US" dirty="0" smtClean="0"/>
              <a:t>=p</a:t>
            </a:r>
            <a:r>
              <a:rPr lang="en-US" baseline="30000" dirty="0" smtClean="0"/>
              <a:t>2</a:t>
            </a:r>
            <a:r>
              <a:rPr lang="en-US" dirty="0" smtClean="0"/>
              <a:t>+m</a:t>
            </a:r>
            <a:r>
              <a:rPr lang="en-US" baseline="30000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baseline="-25000" dirty="0" err="1" smtClean="0"/>
              <a:t>B</a:t>
            </a:r>
            <a:r>
              <a:rPr lang="en-US" dirty="0" smtClean="0"/>
              <a:t>,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baseline="-25000" dirty="0" err="1" smtClean="0"/>
              <a:t>S</a:t>
            </a:r>
            <a:r>
              <a:rPr lang="en-US" dirty="0" smtClean="0"/>
              <a:t>,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baseline="-25000" dirty="0" smtClean="0"/>
              <a:t>3</a:t>
            </a:r>
            <a:r>
              <a:rPr lang="en-US" dirty="0" smtClean="0"/>
              <a:t> are baryon, strangeness, and </a:t>
            </a:r>
            <a:r>
              <a:rPr lang="en-US" dirty="0" err="1" smtClean="0"/>
              <a:t>isospin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chemical potentials respectively.</a:t>
            </a:r>
          </a:p>
          <a:p>
            <a:pPr eaLnBrk="1" hangingPunct="1"/>
            <a:r>
              <a:rPr lang="en-US" dirty="0" smtClean="0"/>
              <a:t>Given the temperature and all m, on determines the </a:t>
            </a:r>
            <a:r>
              <a:rPr lang="en-US" dirty="0" err="1" smtClean="0"/>
              <a:t>equilibruim</a:t>
            </a:r>
            <a:r>
              <a:rPr lang="en-US" dirty="0" smtClean="0"/>
              <a:t> number densities of all various species.</a:t>
            </a:r>
          </a:p>
          <a:p>
            <a:pPr eaLnBrk="1" hangingPunct="1"/>
            <a:r>
              <a:rPr lang="en-US" dirty="0" smtClean="0"/>
              <a:t>The ratios of produced particle yields between various species can be fitted to determine T,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.</a:t>
            </a:r>
          </a:p>
        </p:txBody>
      </p:sp>
      <p:graphicFrame>
        <p:nvGraphicFramePr>
          <p:cNvPr id="1229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264289"/>
              </p:ext>
            </p:extLst>
          </p:nvPr>
        </p:nvGraphicFramePr>
        <p:xfrm>
          <a:off x="2039034" y="1726068"/>
          <a:ext cx="4289425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08" name="Equation" r:id="rId4" imgW="1943100" imgH="444500" progId="Equation.3">
                  <p:embed/>
                </p:oleObj>
              </mc:Choice>
              <mc:Fallback>
                <p:oleObj name="Equation" r:id="rId4" imgW="1943100" imgH="4445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9034" y="1726068"/>
                        <a:ext cx="4289425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Equilibrium Fantastic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9" y="892631"/>
            <a:ext cx="2801257" cy="5580743"/>
          </a:xfrm>
        </p:spPr>
        <p:txBody>
          <a:bodyPr/>
          <a:lstStyle/>
          <a:p>
            <a:r>
              <a:rPr lang="en-US" dirty="0" smtClean="0"/>
              <a:t>Simple 2-parameter fits to chemical equilibrium are excellent.</a:t>
            </a:r>
          </a:p>
          <a:p>
            <a:endParaRPr lang="en-US" dirty="0"/>
          </a:p>
          <a:p>
            <a:r>
              <a:rPr lang="en-US" dirty="0" smtClean="0"/>
              <a:t>Description good from AGS energy and upward.</a:t>
            </a:r>
          </a:p>
          <a:p>
            <a:endParaRPr lang="en-US" dirty="0"/>
          </a:p>
          <a:p>
            <a:r>
              <a:rPr lang="en-US" dirty="0" smtClean="0"/>
              <a:t>Necessary, but not sufficient for QGP</a:t>
            </a:r>
            <a:endParaRPr lang="en-US" dirty="0"/>
          </a:p>
        </p:txBody>
      </p:sp>
      <p:sp>
        <p:nvSpPr>
          <p:cNvPr id="14338" name="Date Placeholder 1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433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01B92FEA-DA68-4F59-93AE-5D3326847C0C}" type="slidenum">
              <a:rPr lang="en-US" sz="1400">
                <a:latin typeface="Arial" charset="0"/>
              </a:rPr>
              <a:pPr/>
              <a:t>22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blackWhite">
          <a:xfrm>
            <a:off x="78699" y="868816"/>
            <a:ext cx="6256337" cy="515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C9185ED0-D75F-483D-A5AA-4153698AB816}" type="slidenum">
              <a:rPr lang="en-US" sz="1400">
                <a:latin typeface="Arial" charset="0"/>
              </a:rPr>
              <a:pPr/>
              <a:t>23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sp>
        <p:nvSpPr>
          <p:cNvPr id="6072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001000" cy="7334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Kinetic </a:t>
            </a:r>
            <a:r>
              <a:rPr lang="en-US" dirty="0" err="1" smtClean="0"/>
              <a:t>Equil</a:t>
            </a:r>
            <a:r>
              <a:rPr lang="en-US" dirty="0" smtClean="0"/>
              <a:t>:  Radial Flow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</a:rPr>
              <a:t>As you know</a:t>
            </a:r>
            <a:r>
              <a:rPr lang="en-US" dirty="0" smtClean="0"/>
              <a:t> for any interacting system of particles expanding into vacuum, radial flow is a natural consequence.  </a:t>
            </a:r>
          </a:p>
          <a:p>
            <a:pPr lvl="1" eaLnBrk="1" hangingPunct="1"/>
            <a:r>
              <a:rPr lang="en-US" dirty="0" smtClean="0"/>
              <a:t>During the cascade process, one naturally develops an ordering of particles with the highest common underlying velocity at the outer edge.</a:t>
            </a:r>
          </a:p>
          <a:p>
            <a:pPr eaLnBrk="1" hangingPunct="1"/>
            <a:r>
              <a:rPr lang="en-US" dirty="0" smtClean="0"/>
              <a:t>This motion complicates the interpretation of the momentum of particles as compared to their temperature and should be subtracted.</a:t>
            </a:r>
          </a:p>
          <a:p>
            <a:pPr lvl="1" eaLnBrk="1" hangingPunct="1"/>
            <a:r>
              <a:rPr lang="en-US" dirty="0" smtClean="0"/>
              <a:t>Although 1</a:t>
            </a:r>
            <a:r>
              <a:rPr lang="en-US" baseline="30000" dirty="0" smtClean="0"/>
              <a:t>st</a:t>
            </a:r>
            <a:r>
              <a:rPr lang="en-US" dirty="0" smtClean="0"/>
              <a:t> principles calculations of fluid dynamics are the higher goal, simple parameterizations are nonetheless instructive.</a:t>
            </a:r>
          </a:p>
          <a:p>
            <a:pPr eaLnBrk="1" hangingPunct="1"/>
            <a:r>
              <a:rPr lang="en-US" dirty="0" smtClean="0"/>
              <a:t>Hadrons are released in the final stage and therefore measure </a:t>
            </a:r>
            <a:r>
              <a:rPr lang="en-US" dirty="0" smtClean="0">
                <a:solidFill>
                  <a:schemeClr val="tx1"/>
                </a:solidFill>
              </a:rPr>
              <a:t>“FREEZE-OUT” </a:t>
            </a:r>
            <a:r>
              <a:rPr lang="en-US" dirty="0" smtClean="0"/>
              <a:t>Temp.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C8F6F73A-6C16-41BE-BB2C-DE04C9842C91}" type="slidenum">
              <a:rPr lang="en-US" sz="1400">
                <a:latin typeface="Arial" charset="0"/>
              </a:rPr>
              <a:pPr/>
              <a:t>24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191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Radial Flow in Singles Spectra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713" y="1182688"/>
            <a:ext cx="3654425" cy="5065712"/>
          </a:xfrm>
        </p:spPr>
        <p:txBody>
          <a:bodyPr/>
          <a:lstStyle/>
          <a:p>
            <a:pPr eaLnBrk="1" hangingPunct="1"/>
            <a:r>
              <a:rPr lang="en-US" smtClean="0"/>
              <a:t>Peripheral:</a:t>
            </a:r>
          </a:p>
          <a:p>
            <a:pPr lvl="1" eaLnBrk="1" hangingPunct="1"/>
            <a:r>
              <a:rPr lang="en-US" smtClean="0"/>
              <a:t>Pions are concave due to feeddown.</a:t>
            </a:r>
          </a:p>
          <a:p>
            <a:pPr lvl="1" eaLnBrk="1" hangingPunct="1"/>
            <a:r>
              <a:rPr lang="en-US" smtClean="0"/>
              <a:t>K,p are exponential.</a:t>
            </a:r>
          </a:p>
          <a:p>
            <a:pPr lvl="1" eaLnBrk="1" hangingPunct="1"/>
            <a:r>
              <a:rPr lang="en-US" smtClean="0"/>
              <a:t>Yields are MASS ORDERED.</a:t>
            </a:r>
          </a:p>
          <a:p>
            <a:pPr eaLnBrk="1" hangingPunct="1"/>
            <a:r>
              <a:rPr lang="en-US" smtClean="0"/>
              <a:t>Central:</a:t>
            </a:r>
          </a:p>
          <a:p>
            <a:pPr lvl="1" eaLnBrk="1" hangingPunct="1"/>
            <a:r>
              <a:rPr lang="en-US" smtClean="0"/>
              <a:t>Pions still concave.</a:t>
            </a:r>
          </a:p>
          <a:p>
            <a:pPr lvl="1" eaLnBrk="1" hangingPunct="1"/>
            <a:r>
              <a:rPr lang="en-US" smtClean="0"/>
              <a:t>K exponential.</a:t>
            </a:r>
          </a:p>
          <a:p>
            <a:pPr lvl="1" eaLnBrk="1" hangingPunct="1"/>
            <a:r>
              <a:rPr lang="en-US" smtClean="0"/>
              <a:t>p flattened at left</a:t>
            </a:r>
          </a:p>
          <a:p>
            <a:pPr lvl="1" eaLnBrk="1" hangingPunct="1"/>
            <a:r>
              <a:rPr lang="en-US" smtClean="0"/>
              <a:t>Mass ordered wrong (p passes pi !!!)</a:t>
            </a:r>
          </a:p>
        </p:txBody>
      </p:sp>
      <p:pic>
        <p:nvPicPr>
          <p:cNvPr id="16391" name="Picture 4" descr="ppg026_Fig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797" y="1029612"/>
            <a:ext cx="5083175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Text Box 5"/>
          <p:cNvSpPr txBox="1">
            <a:spLocks noChangeArrowheads="1"/>
          </p:cNvSpPr>
          <p:nvPr/>
        </p:nvSpPr>
        <p:spPr bwMode="auto">
          <a:xfrm>
            <a:off x="5417685" y="3260050"/>
            <a:ext cx="874712" cy="27463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0800">
                <a:solidFill>
                  <a:srgbClr val="0000FF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eaLnBrk="1" hangingPunct="1"/>
            <a:r>
              <a:rPr lang="en-US"/>
              <a:t>Peripheral</a:t>
            </a:r>
          </a:p>
        </p:txBody>
      </p:sp>
      <p:sp>
        <p:nvSpPr>
          <p:cNvPr id="16393" name="Text Box 6"/>
          <p:cNvSpPr txBox="1">
            <a:spLocks noChangeArrowheads="1"/>
          </p:cNvSpPr>
          <p:nvPr/>
        </p:nvSpPr>
        <p:spPr bwMode="auto">
          <a:xfrm>
            <a:off x="5038272" y="1502687"/>
            <a:ext cx="673100" cy="2746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0800">
                <a:solidFill>
                  <a:srgbClr val="0000FF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eaLnBrk="1" hangingPunct="1"/>
            <a:r>
              <a:rPr lang="en-US"/>
              <a:t>Central</a:t>
            </a:r>
          </a:p>
        </p:txBody>
      </p:sp>
      <p:sp>
        <p:nvSpPr>
          <p:cNvPr id="16394" name="Text Box 7"/>
          <p:cNvSpPr txBox="1">
            <a:spLocks noChangeArrowheads="1"/>
          </p:cNvSpPr>
          <p:nvPr/>
        </p:nvSpPr>
        <p:spPr bwMode="auto">
          <a:xfrm>
            <a:off x="4137023" y="5153031"/>
            <a:ext cx="4629606" cy="92333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0800">
                <a:solidFill>
                  <a:srgbClr val="0000FF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eaLnBrk="1" hangingPunct="1"/>
            <a:r>
              <a:rPr lang="en-US" sz="1800" dirty="0"/>
              <a:t>Underlying collective VELOCITIES impart more momentum to heavier species consistent with </a:t>
            </a:r>
            <a:r>
              <a:rPr lang="en-US" sz="1800" dirty="0" smtClean="0"/>
              <a:t>the </a:t>
            </a:r>
            <a:r>
              <a:rPr lang="en-US" sz="1800" dirty="0"/>
              <a:t>trends</a:t>
            </a:r>
          </a:p>
        </p:txBody>
      </p:sp>
      <p:pic>
        <p:nvPicPr>
          <p:cNvPr id="1126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637" y="812799"/>
            <a:ext cx="4529870" cy="4251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0D680D9B-A8B2-4207-B3F1-F8A8D0FE00EA}" type="slidenum">
              <a:rPr lang="en-US" sz="1400">
                <a:latin typeface="Arial" charset="0"/>
              </a:rPr>
              <a:pPr/>
              <a:t>25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sp>
        <p:nvSpPr>
          <p:cNvPr id="613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191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Decoupling Motion: Blast Wave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09612"/>
            <a:ext cx="7543800" cy="6148387"/>
          </a:xfrm>
        </p:spPr>
        <p:txBody>
          <a:bodyPr/>
          <a:lstStyle/>
          <a:p>
            <a:pPr eaLnBrk="1" hangingPunct="1"/>
            <a:r>
              <a:rPr lang="en-US" dirty="0" smtClean="0"/>
              <a:t>Let’s consider a Thermal Boltzmann Source: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If this source is boosted radially with a velocity </a:t>
            </a:r>
            <a:r>
              <a:rPr lang="en-US" dirty="0" err="1" smtClean="0">
                <a:latin typeface="Symbol" pitchFamily="18" charset="2"/>
              </a:rPr>
              <a:t>b</a:t>
            </a:r>
            <a:r>
              <a:rPr lang="en-US" baseline="-25000" dirty="0" err="1" smtClean="0"/>
              <a:t>boost</a:t>
            </a:r>
            <a:r>
              <a:rPr lang="en-US" dirty="0" smtClean="0"/>
              <a:t> and evaluated at y=0: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where </a:t>
            </a:r>
          </a:p>
          <a:p>
            <a:pPr eaLnBrk="1" hangingPunct="1"/>
            <a:r>
              <a:rPr lang="en-US" dirty="0" smtClean="0"/>
              <a:t>Simple assumption: uniform sphere of radius R and boost velocity varies linearly w/ r:</a:t>
            </a:r>
          </a:p>
          <a:p>
            <a:pPr eaLnBrk="1" hangingPunct="1">
              <a:buFont typeface="Monotype Sorts" pitchFamily="2" charset="2"/>
              <a:buNone/>
            </a:pPr>
            <a:endParaRPr lang="en-US" dirty="0" smtClean="0"/>
          </a:p>
        </p:txBody>
      </p:sp>
      <p:graphicFrame>
        <p:nvGraphicFramePr>
          <p:cNvPr id="17415" name="Object 4"/>
          <p:cNvGraphicFramePr>
            <a:graphicFrameLocks noChangeAspect="1"/>
          </p:cNvGraphicFramePr>
          <p:nvPr/>
        </p:nvGraphicFramePr>
        <p:xfrm>
          <a:off x="1616075" y="1260475"/>
          <a:ext cx="5924550" cy="65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1" name="Equation" r:id="rId4" imgW="4152900" imgH="457200" progId="Equation.3">
                  <p:embed/>
                </p:oleObj>
              </mc:Choice>
              <mc:Fallback>
                <p:oleObj name="Equation" r:id="rId4" imgW="415290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6075" y="1260475"/>
                        <a:ext cx="5924550" cy="652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6" name="Object 5"/>
          <p:cNvGraphicFramePr>
            <a:graphicFrameLocks noChangeAspect="1"/>
          </p:cNvGraphicFramePr>
          <p:nvPr/>
        </p:nvGraphicFramePr>
        <p:xfrm>
          <a:off x="2149475" y="2863850"/>
          <a:ext cx="511492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2" name="Equation" r:id="rId6" imgW="2870200" imgH="444500" progId="Equation.3">
                  <p:embed/>
                </p:oleObj>
              </mc:Choice>
              <mc:Fallback>
                <p:oleObj name="Equation" r:id="rId6" imgW="2870200" imgH="4445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9475" y="2863850"/>
                        <a:ext cx="511492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Object 6"/>
          <p:cNvGraphicFramePr>
            <a:graphicFrameLocks noChangeAspect="1"/>
          </p:cNvGraphicFramePr>
          <p:nvPr/>
        </p:nvGraphicFramePr>
        <p:xfrm>
          <a:off x="3016250" y="3781425"/>
          <a:ext cx="2570163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3" name="Equation" r:id="rId8" imgW="1079032" imgH="241195" progId="Equation.3">
                  <p:embed/>
                </p:oleObj>
              </mc:Choice>
              <mc:Fallback>
                <p:oleObj name="Equation" r:id="rId8" imgW="1079032" imgH="241195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6250" y="3781425"/>
                        <a:ext cx="2570163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8" name="Object 7"/>
          <p:cNvGraphicFramePr>
            <a:graphicFrameLocks noChangeAspect="1"/>
          </p:cNvGraphicFramePr>
          <p:nvPr/>
        </p:nvGraphicFramePr>
        <p:xfrm>
          <a:off x="1689100" y="5294313"/>
          <a:ext cx="5862638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4" name="Equation" r:id="rId10" imgW="3289300" imgH="889000" progId="Equation.3">
                  <p:embed/>
                </p:oleObj>
              </mc:Choice>
              <mc:Fallback>
                <p:oleObj name="Equation" r:id="rId10" imgW="3289300" imgH="889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9100" y="5294313"/>
                        <a:ext cx="5862638" cy="15843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C173DE6D-2D5C-4ACA-B81E-6691C053EF0B}" type="slidenum">
              <a:rPr lang="en-US" sz="1400">
                <a:latin typeface="Arial" charset="0"/>
              </a:rPr>
              <a:pPr/>
              <a:t>26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71438"/>
            <a:ext cx="5486400" cy="82391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Blast Wave Fits</a:t>
            </a:r>
          </a:p>
        </p:txBody>
      </p:sp>
      <p:pic>
        <p:nvPicPr>
          <p:cNvPr id="1843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8" r="50909"/>
          <a:stretch>
            <a:fillRect/>
          </a:stretch>
        </p:blipFill>
        <p:spPr>
          <a:xfrm>
            <a:off x="6648450" y="0"/>
            <a:ext cx="2495550" cy="6477000"/>
          </a:xfrm>
          <a:noFill/>
        </p:spPr>
      </p:pic>
      <p:sp>
        <p:nvSpPr>
          <p:cNvPr id="617477" name="Text Box 5"/>
          <p:cNvSpPr txBox="1">
            <a:spLocks noChangeArrowheads="1"/>
          </p:cNvSpPr>
          <p:nvPr/>
        </p:nvSpPr>
        <p:spPr bwMode="auto">
          <a:xfrm>
            <a:off x="20638" y="707351"/>
            <a:ext cx="647700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Fit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AuAu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 spectra to blast wave model:</a:t>
            </a:r>
          </a:p>
          <a:p>
            <a:pPr>
              <a:buFont typeface="Times" pitchFamily="18" charset="0"/>
              <a:buChar char="•"/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sym typeface="Symbol" pitchFamily="18" charset="2"/>
              </a:rPr>
              <a:t></a:t>
            </a:r>
            <a:r>
              <a:rPr lang="en-US" sz="28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sym typeface="Symbol" pitchFamily="18" charset="2"/>
              </a:rPr>
              <a:t>S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sym typeface="Symbol" pitchFamily="18" charset="2"/>
              </a:rPr>
              <a:t>(surface velocity) drops with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sym typeface="Symbol" pitchFamily="18" charset="2"/>
              </a:rPr>
              <a:t>dN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sym typeface="Symbol" pitchFamily="18" charset="2"/>
              </a:rPr>
              <a:t>/d</a:t>
            </a:r>
            <a:r>
              <a:rPr lang="en-US" sz="2800" dirty="0" smtClean="0">
                <a:solidFill>
                  <a:srgbClr val="FF0000"/>
                </a:solidFill>
                <a:latin typeface="Times" pitchFamily="18" charset="0"/>
                <a:sym typeface="Symbol" pitchFamily="18" charset="2"/>
              </a:rPr>
              <a:t> </a:t>
            </a:r>
          </a:p>
          <a:p>
            <a:pPr>
              <a:buFont typeface="Times" pitchFamily="18" charset="0"/>
              <a:buChar char="•"/>
              <a:defRPr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T (temperature) almost constant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</a:rPr>
              <a:t>.</a:t>
            </a:r>
            <a:endParaRPr lang="en-US" sz="2800" dirty="0" smtClean="0">
              <a:latin typeface="Times" pitchFamily="18" charset="0"/>
            </a:endParaRPr>
          </a:p>
        </p:txBody>
      </p:sp>
      <p:sp>
        <p:nvSpPr>
          <p:cNvPr id="18444" name="Text Box 9"/>
          <p:cNvSpPr txBox="1">
            <a:spLocks noChangeArrowheads="1"/>
          </p:cNvSpPr>
          <p:nvPr/>
        </p:nvSpPr>
        <p:spPr bwMode="auto">
          <a:xfrm>
            <a:off x="7239000" y="6400800"/>
            <a:ext cx="15541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sz="2400" b="1">
                <a:solidFill>
                  <a:srgbClr val="000000"/>
                </a:solidFill>
                <a:latin typeface="Times" pitchFamily="18" charset="0"/>
              </a:rPr>
              <a:t>p</a:t>
            </a:r>
            <a:r>
              <a:rPr lang="en-US" sz="2400" b="1" baseline="-25000">
                <a:solidFill>
                  <a:srgbClr val="000000"/>
                </a:solidFill>
                <a:latin typeface="Times" pitchFamily="18" charset="0"/>
              </a:rPr>
              <a:t>T </a:t>
            </a:r>
            <a:r>
              <a:rPr lang="en-US" sz="2400" b="1">
                <a:solidFill>
                  <a:srgbClr val="000000"/>
                </a:solidFill>
                <a:latin typeface="Times" pitchFamily="18" charset="0"/>
              </a:rPr>
              <a:t>(GeV/c)</a:t>
            </a:r>
            <a:endParaRPr lang="en-US" sz="2400">
              <a:latin typeface="Times" pitchFamily="18" charset="0"/>
            </a:endParaRPr>
          </a:p>
        </p:txBody>
      </p:sp>
      <p:pic>
        <p:nvPicPr>
          <p:cNvPr id="18461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3" y="2116604"/>
            <a:ext cx="6450169" cy="4066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1B1E3-2778-4B35-AAF9-966259E40372}" type="slidenum">
              <a:rPr lang="en-US">
                <a:solidFill>
                  <a:srgbClr val="000000"/>
                </a:solidFill>
              </a:rPr>
              <a:pPr/>
              <a:t>27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001474" name="Rectangle 2"/>
          <p:cNvSpPr>
            <a:spLocks noGrp="1" noChangeArrowheads="1"/>
          </p:cNvSpPr>
          <p:nvPr>
            <p:ph type="title"/>
          </p:nvPr>
        </p:nvSpPr>
        <p:spPr>
          <a:xfrm>
            <a:off x="969963" y="390525"/>
            <a:ext cx="6902450" cy="342900"/>
          </a:xfrm>
        </p:spPr>
        <p:txBody>
          <a:bodyPr/>
          <a:lstStyle/>
          <a:p>
            <a:r>
              <a:rPr lang="en-US"/>
              <a:t>Intensity Interferometry</a:t>
            </a:r>
          </a:p>
        </p:txBody>
      </p:sp>
      <p:sp>
        <p:nvSpPr>
          <p:cNvPr id="1001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454" y="936168"/>
            <a:ext cx="8171543" cy="5464629"/>
          </a:xfrm>
        </p:spPr>
        <p:txBody>
          <a:bodyPr/>
          <a:lstStyle/>
          <a:p>
            <a:r>
              <a:rPr lang="en-US" dirty="0"/>
              <a:t>All physics students are taught the principles of amplitude interferometry:</a:t>
            </a:r>
          </a:p>
          <a:p>
            <a:pPr lvl="1"/>
            <a:r>
              <a:rPr lang="en-US" dirty="0"/>
              <a:t>The probability wave of a single particle interferes with itself when, for example, passing through two slits.</a:t>
            </a:r>
          </a:p>
          <a:p>
            <a:r>
              <a:rPr lang="en-US" dirty="0"/>
              <a:t>Less well known is the principle of intensity interferometry:</a:t>
            </a:r>
          </a:p>
          <a:p>
            <a:pPr lvl="1"/>
            <a:r>
              <a:rPr lang="en-US" dirty="0"/>
              <a:t>Two particles whose origin or propagation are correlated in </a:t>
            </a:r>
            <a:r>
              <a:rPr lang="en-US" dirty="0">
                <a:solidFill>
                  <a:schemeClr val="tx1"/>
                </a:solidFill>
              </a:rPr>
              <a:t>any way</a:t>
            </a:r>
            <a:r>
              <a:rPr lang="en-US" dirty="0"/>
              <a:t> can be measured as a pair and exhibit wave properties in their relative measures (e.g. momentum difference).</a:t>
            </a:r>
          </a:p>
          <a:p>
            <a:pPr lvl="1"/>
            <a:r>
              <a:rPr lang="en-US" dirty="0"/>
              <a:t>Correlation sources range from actual physical interactions (coulomb, strong; attractive or repulsive) to quantum statistics of identical bosons or fermions. </a:t>
            </a:r>
          </a:p>
          <a:p>
            <a:r>
              <a:rPr lang="en-US" dirty="0"/>
              <a:t>Measurement of two-particle correlations allows access </a:t>
            </a:r>
            <a:r>
              <a:rPr lang="en-US" dirty="0">
                <a:solidFill>
                  <a:schemeClr val="tx1"/>
                </a:solidFill>
              </a:rPr>
              <a:t>space-time characteristics</a:t>
            </a:r>
            <a:r>
              <a:rPr lang="en-US" dirty="0"/>
              <a:t> of the source.</a:t>
            </a:r>
          </a:p>
        </p:txBody>
      </p:sp>
    </p:spTree>
    <p:extLst>
      <p:ext uri="{BB962C8B-B14F-4D97-AF65-F5344CB8AC3E}">
        <p14:creationId xmlns:p14="http://schemas.microsoft.com/office/powerpoint/2010/main" val="657577653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B6494-9BB9-4196-8F61-ED8B7B8AF574}" type="slidenum">
              <a:rPr lang="en-US">
                <a:solidFill>
                  <a:srgbClr val="000000"/>
                </a:solidFill>
              </a:rPr>
              <a:pPr/>
              <a:t>28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980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Boson Correlations</a:t>
            </a:r>
          </a:p>
        </p:txBody>
      </p:sp>
      <p:sp>
        <p:nvSpPr>
          <p:cNvPr id="98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850" y="2744788"/>
            <a:ext cx="8947150" cy="2209800"/>
          </a:xfrm>
        </p:spPr>
        <p:txBody>
          <a:bodyPr/>
          <a:lstStyle/>
          <a:p>
            <a:r>
              <a:rPr lang="en-US"/>
              <a:t>The two paths (a</a:t>
            </a:r>
            <a:r>
              <a:rPr lang="en-US">
                <a:sym typeface="Wingdings" pitchFamily="2" charset="2"/>
              </a:rPr>
              <a:t>1,b2) and (a2,b1) are indistinguishable and form the source of the correlation:</a:t>
            </a:r>
          </a:p>
          <a:p>
            <a:endParaRPr lang="en-US">
              <a:sym typeface="Wingdings" pitchFamily="2" charset="2"/>
            </a:endParaRPr>
          </a:p>
          <a:p>
            <a:endParaRPr lang="en-US">
              <a:sym typeface="Wingdings" pitchFamily="2" charset="2"/>
            </a:endParaRPr>
          </a:p>
          <a:p>
            <a:endParaRPr lang="en-US">
              <a:sym typeface="Wingdings" pitchFamily="2" charset="2"/>
            </a:endParaRPr>
          </a:p>
          <a:p>
            <a:endParaRPr lang="en-US">
              <a:sym typeface="Wingdings" pitchFamily="2" charset="2"/>
            </a:endParaRPr>
          </a:p>
          <a:p>
            <a:r>
              <a:rPr lang="en-US">
                <a:sym typeface="Wingdings" pitchFamily="2" charset="2"/>
              </a:rPr>
              <a:t>The intensity interference between the two point sources is an oscillator depending upon the relative momentum q=k</a:t>
            </a:r>
            <a:r>
              <a:rPr lang="en-US" baseline="-25000">
                <a:sym typeface="Wingdings" pitchFamily="2" charset="2"/>
              </a:rPr>
              <a:t>2</a:t>
            </a:r>
            <a:r>
              <a:rPr lang="en-US">
                <a:sym typeface="Wingdings" pitchFamily="2" charset="2"/>
              </a:rPr>
              <a:t>-k</a:t>
            </a:r>
            <a:r>
              <a:rPr lang="en-US" baseline="-25000">
                <a:sym typeface="Wingdings" pitchFamily="2" charset="2"/>
              </a:rPr>
              <a:t>1</a:t>
            </a:r>
            <a:r>
              <a:rPr lang="en-US">
                <a:sym typeface="Wingdings" pitchFamily="2" charset="2"/>
              </a:rPr>
              <a:t>, and the relative emission position!</a:t>
            </a:r>
          </a:p>
        </p:txBody>
      </p:sp>
      <p:graphicFrame>
        <p:nvGraphicFramePr>
          <p:cNvPr id="980996" name="Object 4"/>
          <p:cNvGraphicFramePr>
            <a:graphicFrameLocks noChangeAspect="1"/>
          </p:cNvGraphicFramePr>
          <p:nvPr/>
        </p:nvGraphicFramePr>
        <p:xfrm>
          <a:off x="0" y="817563"/>
          <a:ext cx="3997325" cy="195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8" name="VISIO" r:id="rId4" imgW="6694560" imgH="3281760" progId="Visio.Drawing.4">
                  <p:embed/>
                </p:oleObj>
              </mc:Choice>
              <mc:Fallback>
                <p:oleObj name="VISIO" r:id="rId4" imgW="6694560" imgH="3281760" progId="Visio.Drawing.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817563"/>
                        <a:ext cx="3997325" cy="1958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0998" name="Rectangle 6"/>
          <p:cNvSpPr>
            <a:spLocks noChangeArrowheads="1"/>
          </p:cNvSpPr>
          <p:nvPr/>
        </p:nvSpPr>
        <p:spPr bwMode="auto">
          <a:xfrm>
            <a:off x="4024313" y="1093788"/>
            <a:ext cx="4902200" cy="1382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r>
              <a:rPr lang="en-US" sz="1800" b="1" smtClean="0">
                <a:solidFill>
                  <a:srgbClr val="0000FF"/>
                </a:solidFill>
                <a:latin typeface="Arial Rounded MT Bold" pitchFamily="34" charset="0"/>
              </a:rPr>
              <a:t>Consider two particles emitted from two locations (a,b) within a single source.</a:t>
            </a:r>
          </a:p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r>
              <a:rPr lang="en-US" sz="1800" b="1" smtClean="0">
                <a:solidFill>
                  <a:srgbClr val="0000FF"/>
                </a:solidFill>
                <a:latin typeface="Arial Rounded MT Bold" pitchFamily="34" charset="0"/>
              </a:rPr>
              <a:t>Assume that these two are detected by detector elements (1,2).</a:t>
            </a:r>
          </a:p>
        </p:txBody>
      </p:sp>
      <p:sp>
        <p:nvSpPr>
          <p:cNvPr id="981001" name="Text Box 9"/>
          <p:cNvSpPr txBox="1">
            <a:spLocks noChangeArrowheads="1"/>
          </p:cNvSpPr>
          <p:nvPr/>
        </p:nvSpPr>
        <p:spPr bwMode="auto">
          <a:xfrm>
            <a:off x="706438" y="952500"/>
            <a:ext cx="4302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FF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600" smtClean="0">
                <a:solidFill>
                  <a:srgbClr val="FF0000"/>
                </a:solidFill>
                <a:latin typeface="Arial Rounded MT Bold" pitchFamily="34" charset="0"/>
              </a:rPr>
              <a:t>a</a:t>
            </a:r>
          </a:p>
        </p:txBody>
      </p:sp>
      <p:sp>
        <p:nvSpPr>
          <p:cNvPr id="981002" name="Text Box 10"/>
          <p:cNvSpPr txBox="1">
            <a:spLocks noChangeArrowheads="1"/>
          </p:cNvSpPr>
          <p:nvPr/>
        </p:nvSpPr>
        <p:spPr bwMode="auto">
          <a:xfrm>
            <a:off x="701675" y="1862138"/>
            <a:ext cx="4302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FF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600" smtClean="0">
                <a:solidFill>
                  <a:srgbClr val="0000FF"/>
                </a:solidFill>
                <a:latin typeface="Arial Rounded MT Bold" pitchFamily="34" charset="0"/>
              </a:rPr>
              <a:t>b</a:t>
            </a:r>
          </a:p>
        </p:txBody>
      </p:sp>
      <p:graphicFrame>
        <p:nvGraphicFramePr>
          <p:cNvPr id="981009" name="Object 17"/>
          <p:cNvGraphicFramePr>
            <a:graphicFrameLocks noChangeAspect="1"/>
          </p:cNvGraphicFramePr>
          <p:nvPr/>
        </p:nvGraphicFramePr>
        <p:xfrm>
          <a:off x="1187450" y="3581400"/>
          <a:ext cx="7073900" cy="1728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69" name="Equation" r:id="rId6" imgW="2908080" imgH="711000" progId="Equation.3">
                  <p:embed/>
                </p:oleObj>
              </mc:Choice>
              <mc:Fallback>
                <p:oleObj name="Equation" r:id="rId6" imgW="29080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3581400"/>
                        <a:ext cx="7073900" cy="1728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2821857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6D9D9-58A3-4F7C-9FC5-5992C6CB60EC}" type="slidenum">
              <a:rPr lang="en-US">
                <a:solidFill>
                  <a:srgbClr val="000000"/>
                </a:solidFill>
              </a:rPr>
              <a:pPr/>
              <a:t>29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004546" name="Rectangle 2"/>
          <p:cNvSpPr>
            <a:spLocks noGrp="1" noChangeArrowheads="1"/>
          </p:cNvSpPr>
          <p:nvPr>
            <p:ph type="title"/>
          </p:nvPr>
        </p:nvSpPr>
        <p:spPr>
          <a:xfrm>
            <a:off x="898525" y="390525"/>
            <a:ext cx="6902450" cy="342900"/>
          </a:xfrm>
        </p:spPr>
        <p:txBody>
          <a:bodyPr/>
          <a:lstStyle/>
          <a:p>
            <a:r>
              <a:rPr lang="en-US"/>
              <a:t>Integrate over Source</a:t>
            </a:r>
          </a:p>
        </p:txBody>
      </p:sp>
      <p:sp>
        <p:nvSpPr>
          <p:cNvPr id="100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source density function can be written as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We define the 2-particle correlation as: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To sum sources </a:t>
            </a:r>
            <a:r>
              <a:rPr lang="en-US">
                <a:solidFill>
                  <a:srgbClr val="FF0000"/>
                </a:solidFill>
              </a:rPr>
              <a:t>incoherently</a:t>
            </a:r>
            <a:r>
              <a:rPr lang="en-US"/>
              <a:t>, we integrate the intensities over all pairs of source points: 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Here q,K are the 4-momentum differences and sums, respectively of the two particles.</a:t>
            </a:r>
          </a:p>
        </p:txBody>
      </p:sp>
      <p:pic>
        <p:nvPicPr>
          <p:cNvPr id="10045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4562475"/>
            <a:ext cx="6002337" cy="74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45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88" y="2776538"/>
            <a:ext cx="508317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45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863" y="1544638"/>
            <a:ext cx="3641725" cy="84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455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350" y="4500563"/>
            <a:ext cx="2928938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FF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6921773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r>
              <a:rPr lang="en-US" sz="1400">
                <a:solidFill>
                  <a:schemeClr val="tx1"/>
                </a:solidFill>
              </a:rPr>
              <a:t>Axel Drees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466263" cy="6937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22300" y="266700"/>
            <a:ext cx="4267200" cy="2382838"/>
            <a:chOff x="392" y="168"/>
            <a:chExt cx="2497" cy="1501"/>
          </a:xfrm>
        </p:grpSpPr>
        <p:sp>
          <p:nvSpPr>
            <p:cNvPr id="20491" name="Text Box 5"/>
            <p:cNvSpPr txBox="1">
              <a:spLocks noChangeArrowheads="1"/>
            </p:cNvSpPr>
            <p:nvPr/>
          </p:nvSpPr>
          <p:spPr bwMode="auto">
            <a:xfrm>
              <a:off x="392" y="168"/>
              <a:ext cx="2497" cy="10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 b="1"/>
                <a:t>~ 10 </a:t>
              </a:r>
              <a:r>
                <a:rPr lang="en-US" sz="1800" b="1">
                  <a:latin typeface="Symbol" pitchFamily="18" charset="2"/>
                </a:rPr>
                <a:t>m</a:t>
              </a:r>
              <a:r>
                <a:rPr lang="en-US" sz="1800" b="1"/>
                <a:t>s after Big Bang</a:t>
              </a:r>
              <a:endParaRPr lang="en-US" b="1">
                <a:solidFill>
                  <a:schemeClr val="accent2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b="1">
                  <a:solidFill>
                    <a:schemeClr val="accent2"/>
                  </a:solidFill>
                </a:rPr>
                <a:t>          </a:t>
              </a:r>
              <a:r>
                <a:rPr lang="en-US" sz="2000" b="1">
                  <a:solidFill>
                    <a:schemeClr val="hlink"/>
                  </a:solidFill>
                </a:rPr>
                <a:t>Hadron Synthesis</a:t>
              </a:r>
              <a:endParaRPr lang="en-US" b="1">
                <a:solidFill>
                  <a:schemeClr val="accent2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en-US" sz="1800" b="1">
                  <a:solidFill>
                    <a:srgbClr val="06A7F8"/>
                  </a:solidFill>
                </a:rPr>
                <a:t>strong force binds </a:t>
              </a:r>
            </a:p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6A7F8"/>
                  </a:solidFill>
                </a:rPr>
                <a:t>quarks and gluons in massive objects: </a:t>
              </a:r>
            </a:p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6A7F8"/>
                  </a:solidFill>
                </a:rPr>
                <a:t>    protons, neutrons    mass  ~ 1 GeV/c</a:t>
              </a:r>
              <a:r>
                <a:rPr lang="en-US" sz="1800" b="1" baseline="30000">
                  <a:solidFill>
                    <a:srgbClr val="06A7F8"/>
                  </a:solidFill>
                </a:rPr>
                <a:t>2</a:t>
              </a:r>
              <a:r>
                <a:rPr lang="en-US" b="1">
                  <a:solidFill>
                    <a:schemeClr val="hlink"/>
                  </a:solidFill>
                </a:rPr>
                <a:t>             </a:t>
              </a:r>
              <a:r>
                <a:rPr lang="en-US" sz="1800" b="1"/>
                <a:t>           </a:t>
              </a:r>
            </a:p>
            <a:p>
              <a:pPr>
                <a:lnSpc>
                  <a:spcPct val="30000"/>
                </a:lnSpc>
              </a:pPr>
              <a:endParaRPr lang="en-US" sz="1800" b="1"/>
            </a:p>
          </p:txBody>
        </p:sp>
        <p:sp>
          <p:nvSpPr>
            <p:cNvPr id="20492" name="AutoShape 6"/>
            <p:cNvSpPr>
              <a:spLocks noChangeArrowheads="1"/>
            </p:cNvSpPr>
            <p:nvPr/>
          </p:nvSpPr>
          <p:spPr bwMode="auto">
            <a:xfrm rot="-7152447">
              <a:off x="1544" y="1289"/>
              <a:ext cx="581" cy="179"/>
            </a:xfrm>
            <a:prstGeom prst="leftArrow">
              <a:avLst>
                <a:gd name="adj1" fmla="val 50000"/>
                <a:gd name="adj2" fmla="val 81145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1244600" y="5130800"/>
            <a:ext cx="2463800" cy="11811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215900" y="5372100"/>
            <a:ext cx="3378200" cy="14859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920875" y="4414838"/>
            <a:ext cx="3446463" cy="2190750"/>
            <a:chOff x="781" y="2928"/>
            <a:chExt cx="2171" cy="1380"/>
          </a:xfrm>
        </p:grpSpPr>
        <p:sp>
          <p:nvSpPr>
            <p:cNvPr id="20489" name="Text Box 10"/>
            <p:cNvSpPr txBox="1">
              <a:spLocks noChangeArrowheads="1"/>
            </p:cNvSpPr>
            <p:nvPr/>
          </p:nvSpPr>
          <p:spPr bwMode="auto">
            <a:xfrm>
              <a:off x="781" y="3501"/>
              <a:ext cx="2171" cy="80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r>
                <a:rPr lang="en-US"/>
                <a:t>~ </a:t>
              </a:r>
              <a:r>
                <a:rPr lang="en-US" sz="1800" b="1"/>
                <a:t>100 s after Big Bang</a:t>
              </a:r>
              <a:endParaRPr lang="en-US" sz="1800" b="1">
                <a:solidFill>
                  <a:schemeClr val="accent2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</a:rPr>
                <a:t>                   </a:t>
              </a:r>
              <a:r>
                <a:rPr lang="en-US" sz="2000" b="1">
                  <a:solidFill>
                    <a:schemeClr val="hlink"/>
                  </a:solidFill>
                </a:rPr>
                <a:t>Nucleon Synthesis</a:t>
              </a:r>
              <a:endParaRPr lang="en-US" sz="2000" b="1">
                <a:solidFill>
                  <a:schemeClr val="accent2"/>
                </a:solidFill>
              </a:endParaRPr>
            </a:p>
            <a:p>
              <a:r>
                <a:rPr lang="en-US" sz="1800" b="1">
                  <a:solidFill>
                    <a:srgbClr val="06A7F8"/>
                  </a:solidFill>
                </a:rPr>
                <a:t>strong force binds  protons and                            	neutrons bind in nuclei</a:t>
              </a:r>
            </a:p>
          </p:txBody>
        </p:sp>
        <p:sp>
          <p:nvSpPr>
            <p:cNvPr id="20490" name="AutoShape 11"/>
            <p:cNvSpPr>
              <a:spLocks noChangeArrowheads="1"/>
            </p:cNvSpPr>
            <p:nvPr/>
          </p:nvSpPr>
          <p:spPr bwMode="auto">
            <a:xfrm rot="7509048">
              <a:off x="2183" y="3175"/>
              <a:ext cx="664" cy="169"/>
            </a:xfrm>
            <a:prstGeom prst="leftArrow">
              <a:avLst>
                <a:gd name="adj1" fmla="val 50000"/>
                <a:gd name="adj2" fmla="val 98225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5391046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346C3-AA09-4DF5-9601-5875B19C76C9}" type="slidenum">
              <a:rPr lang="en-US">
                <a:solidFill>
                  <a:srgbClr val="000000"/>
                </a:solidFill>
              </a:rPr>
              <a:pPr/>
              <a:t>30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005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2825" y="404813"/>
            <a:ext cx="6902450" cy="342900"/>
          </a:xfrm>
        </p:spPr>
        <p:txBody>
          <a:bodyPr/>
          <a:lstStyle/>
          <a:p>
            <a:r>
              <a:rPr lang="en-US" sz="4000"/>
              <a:t>Famous Naïve Mistakes</a:t>
            </a:r>
          </a:p>
        </p:txBody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0629" y="896936"/>
            <a:ext cx="8781142" cy="5503864"/>
          </a:xfrm>
        </p:spPr>
        <p:txBody>
          <a:bodyPr/>
          <a:lstStyle/>
          <a:p>
            <a:r>
              <a:rPr lang="en-US" dirty="0"/>
              <a:t>If S(</a:t>
            </a:r>
            <a:r>
              <a:rPr lang="en-US" dirty="0" err="1"/>
              <a:t>x,K</a:t>
            </a:r>
            <a:r>
              <a:rPr lang="en-US" dirty="0"/>
              <a:t>) = </a:t>
            </a:r>
            <a:r>
              <a:rPr lang="en-US" dirty="0">
                <a:latin typeface="Symbol" pitchFamily="18" charset="2"/>
              </a:rPr>
              <a:t>r</a:t>
            </a:r>
            <a:r>
              <a:rPr lang="en-US" dirty="0"/>
              <a:t>(x)</a:t>
            </a:r>
            <a:r>
              <a:rPr lang="en-US" dirty="0">
                <a:latin typeface="Symbol" pitchFamily="18" charset="2"/>
              </a:rPr>
              <a:t>P</a:t>
            </a:r>
            <a:r>
              <a:rPr lang="en-US" dirty="0"/>
              <a:t>(K), the momentum dependence cancels!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 smtClean="0"/>
              <a:t>No.  If </a:t>
            </a:r>
            <a:r>
              <a:rPr lang="en-US" dirty="0"/>
              <a:t>the source contains any collective motions (like expansion), then there is a strong position-momentum correlation 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Gee…the correlation function is simply the Fourier Transform of S(</a:t>
            </a:r>
            <a:r>
              <a:rPr lang="en-US" dirty="0" err="1"/>
              <a:t>x,K</a:t>
            </a:r>
            <a:r>
              <a:rPr lang="en-US" dirty="0"/>
              <a:t>).  All we need do is inverse transform the C(</a:t>
            </a:r>
            <a:r>
              <a:rPr lang="en-US" dirty="0" err="1"/>
              <a:t>q,K</a:t>
            </a:r>
            <a:r>
              <a:rPr lang="en-US" dirty="0"/>
              <a:t>) observable!!</a:t>
            </a:r>
          </a:p>
          <a:p>
            <a:pPr lvl="1"/>
            <a:r>
              <a:rPr lang="en-US" dirty="0"/>
              <a:t>Um…no.  </a:t>
            </a:r>
            <a:r>
              <a:rPr lang="en-US" dirty="0" smtClean="0"/>
              <a:t>Particles are ON SHELL.</a:t>
            </a:r>
          </a:p>
          <a:p>
            <a:r>
              <a:rPr lang="en-US" dirty="0" smtClean="0"/>
              <a:t>Must use parameterized source.</a:t>
            </a:r>
            <a:endParaRPr lang="en-US" dirty="0"/>
          </a:p>
        </p:txBody>
      </p:sp>
      <p:graphicFrame>
        <p:nvGraphicFramePr>
          <p:cNvPr id="100557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4976452"/>
              </p:ext>
            </p:extLst>
          </p:nvPr>
        </p:nvGraphicFramePr>
        <p:xfrm>
          <a:off x="2177377" y="1483405"/>
          <a:ext cx="5595937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5" name="Equation" r:id="rId4" imgW="3454200" imgH="609480" progId="Equation.3">
                  <p:embed/>
                </p:oleObj>
              </mc:Choice>
              <mc:Fallback>
                <p:oleObj name="Equation" r:id="rId4" imgW="345420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7377" y="1483405"/>
                        <a:ext cx="5595937" cy="987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596432"/>
              </p:ext>
            </p:extLst>
          </p:nvPr>
        </p:nvGraphicFramePr>
        <p:xfrm>
          <a:off x="479652" y="5716814"/>
          <a:ext cx="7989887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96" name="Equation" r:id="rId6" imgW="3530600" imgH="241300" progId="Equation.3">
                  <p:embed/>
                </p:oleObj>
              </mc:Choice>
              <mc:Fallback>
                <p:oleObj name="Equation" r:id="rId6" imgW="35306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652" y="5716814"/>
                        <a:ext cx="7989887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868390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A82D-1DE7-4E2C-9A46-CA1832B7E887}" type="slidenum">
              <a:rPr lang="en-US">
                <a:solidFill>
                  <a:srgbClr val="000000"/>
                </a:solidFill>
              </a:rPr>
              <a:pPr/>
              <a:t>31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009666" name="Rectangle 2"/>
          <p:cNvSpPr>
            <a:spLocks noGrp="1" noChangeArrowheads="1"/>
          </p:cNvSpPr>
          <p:nvPr>
            <p:ph type="title"/>
          </p:nvPr>
        </p:nvSpPr>
        <p:spPr>
          <a:xfrm>
            <a:off x="941388" y="404813"/>
            <a:ext cx="6902450" cy="342900"/>
          </a:xfrm>
        </p:spPr>
        <p:txBody>
          <a:bodyPr/>
          <a:lstStyle/>
          <a:p>
            <a:r>
              <a:rPr lang="en-US" dirty="0"/>
              <a:t>Building </a:t>
            </a:r>
            <a:r>
              <a:rPr lang="en-US" dirty="0" smtClean="0"/>
              <a:t>Intuition</a:t>
            </a:r>
            <a:endParaRPr lang="en-US" dirty="0"/>
          </a:p>
        </p:txBody>
      </p:sp>
      <p:sp>
        <p:nvSpPr>
          <p:cNvPr id="1009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4825" y="1052513"/>
            <a:ext cx="4292600" cy="4383087"/>
          </a:xfrm>
        </p:spPr>
        <p:txBody>
          <a:bodyPr/>
          <a:lstStyle/>
          <a:p>
            <a:r>
              <a:rPr lang="en-US"/>
              <a:t>The “under-measure” of the source size for a flowing source depends upon the flow velocity:</a:t>
            </a:r>
          </a:p>
          <a:p>
            <a:pPr lvl="1"/>
            <a:r>
              <a:rPr lang="en-US"/>
              <a:t>Higher flow velocity, smaller source.</a:t>
            </a:r>
          </a:p>
          <a:p>
            <a:r>
              <a:rPr lang="en-US"/>
              <a:t>We expect that the measured Radius parameters from HBT would drop with increasing K (or K</a:t>
            </a:r>
            <a:r>
              <a:rPr lang="en-US" baseline="-25000"/>
              <a:t>T</a:t>
            </a:r>
            <a:r>
              <a:rPr lang="en-US"/>
              <a:t>).</a:t>
            </a:r>
          </a:p>
        </p:txBody>
      </p:sp>
      <p:pic>
        <p:nvPicPr>
          <p:cNvPr id="10096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488" y="1198563"/>
            <a:ext cx="3768725" cy="411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FF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09670" name="Group 6"/>
          <p:cNvGrpSpPr>
            <a:grpSpLocks/>
          </p:cNvGrpSpPr>
          <p:nvPr/>
        </p:nvGrpSpPr>
        <p:grpSpPr bwMode="auto">
          <a:xfrm>
            <a:off x="3049588" y="5394325"/>
            <a:ext cx="3365500" cy="1463675"/>
            <a:chOff x="1636" y="1707"/>
            <a:chExt cx="2120" cy="922"/>
          </a:xfrm>
        </p:grpSpPr>
        <p:sp>
          <p:nvSpPr>
            <p:cNvPr id="1009671" name="AutoShape 7"/>
            <p:cNvSpPr>
              <a:spLocks noChangeArrowheads="1"/>
            </p:cNvSpPr>
            <p:nvPr/>
          </p:nvSpPr>
          <p:spPr bwMode="auto">
            <a:xfrm>
              <a:off x="1636" y="1707"/>
              <a:ext cx="2120" cy="922"/>
            </a:xfrm>
            <a:prstGeom prst="roundRect">
              <a:avLst>
                <a:gd name="adj" fmla="val 10417"/>
              </a:avLst>
            </a:prstGeom>
            <a:solidFill>
              <a:srgbClr val="FFFFFF"/>
            </a:solidFill>
            <a:ln w="28575" algn="ctr">
              <a:solidFill>
                <a:srgbClr val="A50021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lIns="18288" tIns="18288" rIns="18288" bIns="18288" anchor="ctr"/>
            <a:lstStyle/>
            <a:p>
              <a:pPr eaLnBrk="0" hangingPunct="0">
                <a:spcBef>
                  <a:spcPct val="0"/>
                </a:spcBef>
              </a:pPr>
              <a:endParaRPr lang="en-US" sz="1800" smtClean="0">
                <a:solidFill>
                  <a:srgbClr val="000000"/>
                </a:solidFill>
                <a:latin typeface="Garamond" pitchFamily="18" charset="0"/>
              </a:endParaRPr>
            </a:p>
          </p:txBody>
        </p:sp>
        <p:graphicFrame>
          <p:nvGraphicFramePr>
            <p:cNvPr id="1009672" name="Object 8"/>
            <p:cNvGraphicFramePr>
              <a:graphicFrameLocks noChangeAspect="1"/>
            </p:cNvGraphicFramePr>
            <p:nvPr/>
          </p:nvGraphicFramePr>
          <p:xfrm>
            <a:off x="1713" y="1753"/>
            <a:ext cx="1978" cy="8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764" name="Equation" r:id="rId5" imgW="2070000" imgH="888840" progId="Equation.3">
                    <p:embed/>
                  </p:oleObj>
                </mc:Choice>
                <mc:Fallback>
                  <p:oleObj name="Equation" r:id="rId5" imgW="2070000" imgH="8888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13" y="1753"/>
                          <a:ext cx="1978" cy="8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6728321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8648" name="Picture 8" descr="ppg021NoMod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918" y="1668226"/>
            <a:ext cx="5493757" cy="428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E30DB-9352-45B2-8279-D691DA325324}" type="slidenum">
              <a:rPr lang="en-US">
                <a:solidFill>
                  <a:srgbClr val="000000"/>
                </a:solidFill>
              </a:rPr>
              <a:pPr/>
              <a:t>32</a:t>
            </a:fld>
            <a:r>
              <a:rPr lang="en-US" dirty="0">
                <a:solidFill>
                  <a:srgbClr val="000000"/>
                </a:solidFill>
              </a:rPr>
              <a:t> </a:t>
            </a:r>
            <a:endParaRPr lang="en-US" b="0" dirty="0">
              <a:solidFill>
                <a:srgbClr val="000000"/>
              </a:solidFill>
            </a:endParaRPr>
          </a:p>
        </p:txBody>
      </p:sp>
      <p:sp>
        <p:nvSpPr>
          <p:cNvPr id="10086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98550" y="376238"/>
            <a:ext cx="6902450" cy="342900"/>
          </a:xfrm>
        </p:spPr>
        <p:txBody>
          <a:bodyPr/>
          <a:lstStyle/>
          <a:p>
            <a:r>
              <a:rPr lang="en-US"/>
              <a:t>Some Results</a:t>
            </a:r>
          </a:p>
        </p:txBody>
      </p:sp>
      <p:sp>
        <p:nvSpPr>
          <p:cNvPr id="100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5238"/>
            <a:ext cx="4468813" cy="5181600"/>
          </a:xfrm>
        </p:spPr>
        <p:txBody>
          <a:bodyPr/>
          <a:lstStyle/>
          <a:p>
            <a:r>
              <a:rPr lang="en-US" dirty="0"/>
              <a:t>R(Au) ~ 7 </a:t>
            </a:r>
            <a:r>
              <a:rPr lang="en-US" dirty="0" err="1"/>
              <a:t>fm</a:t>
            </a:r>
            <a:r>
              <a:rPr lang="en-US" dirty="0"/>
              <a:t>, R(HBT)&lt;6 </a:t>
            </a:r>
            <a:r>
              <a:rPr lang="en-US" dirty="0" err="1"/>
              <a:t>fm</a:t>
            </a:r>
            <a:endParaRPr lang="en-US" dirty="0"/>
          </a:p>
          <a:p>
            <a:pPr lvl="1"/>
            <a:r>
              <a:rPr lang="en-US" dirty="0"/>
              <a:t>No problem, its only a homogeneity length…</a:t>
            </a:r>
          </a:p>
          <a:p>
            <a:r>
              <a:rPr lang="en-US" dirty="0"/>
              <a:t>R(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dirty="0"/>
              <a:t>) drops with increasing 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endParaRPr lang="en-US" baseline="-25000" dirty="0"/>
          </a:p>
          <a:p>
            <a:pPr lvl="1"/>
            <a:r>
              <a:rPr lang="en-US" dirty="0"/>
              <a:t>Just as one expects for flowing source</a:t>
            </a:r>
            <a:r>
              <a:rPr lang="en-US" dirty="0" smtClean="0"/>
              <a:t>…</a:t>
            </a:r>
          </a:p>
          <a:p>
            <a:r>
              <a:rPr lang="en-US" dirty="0" err="1" smtClean="0"/>
              <a:t>R</a:t>
            </a:r>
            <a:r>
              <a:rPr lang="en-US" baseline="-25000" dirty="0" err="1" smtClean="0"/>
              <a:t>out</a:t>
            </a:r>
            <a:r>
              <a:rPr lang="en-US" dirty="0" err="1" smtClean="0"/>
              <a:t>~R</a:t>
            </a:r>
            <a:r>
              <a:rPr lang="en-US" baseline="-25000" dirty="0" err="1" smtClean="0"/>
              <a:t>side</a:t>
            </a:r>
            <a:endParaRPr lang="en-US" baseline="-25000" dirty="0" smtClean="0"/>
          </a:p>
          <a:p>
            <a:pPr lvl="1"/>
            <a:r>
              <a:rPr lang="en-US" dirty="0" smtClean="0"/>
              <a:t>Surprising!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Vanishing emission time?</a:t>
            </a:r>
            <a:endParaRPr lang="en-US" dirty="0"/>
          </a:p>
        </p:txBody>
      </p:sp>
      <p:graphicFrame>
        <p:nvGraphicFramePr>
          <p:cNvPr id="1008649" name="Object 9"/>
          <p:cNvGraphicFramePr>
            <a:graphicFrameLocks noChangeAspect="1"/>
          </p:cNvGraphicFramePr>
          <p:nvPr/>
        </p:nvGraphicFramePr>
        <p:xfrm>
          <a:off x="941388" y="4746625"/>
          <a:ext cx="2341562" cy="598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88" name="Equation" r:id="rId5" imgW="1143000" imgH="291960" progId="Equation.3">
                  <p:embed/>
                </p:oleObj>
              </mc:Choice>
              <mc:Fallback>
                <p:oleObj name="Equation" r:id="rId5" imgW="1143000" imgH="291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1388" y="4746625"/>
                        <a:ext cx="2341562" cy="598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4627627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6952" y="72570"/>
            <a:ext cx="6902450" cy="647700"/>
          </a:xfrm>
        </p:spPr>
        <p:txBody>
          <a:bodyPr/>
          <a:lstStyle/>
          <a:p>
            <a:r>
              <a:rPr lang="en-US" dirty="0" smtClean="0"/>
              <a:t>Scaling with Multiplicity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094DB-52B9-4D1F-A63C-1F18D98D7628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5" b="6455"/>
          <a:stretch/>
        </p:blipFill>
        <p:spPr bwMode="auto">
          <a:xfrm>
            <a:off x="15509" y="1103085"/>
            <a:ext cx="9128501" cy="5312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5010025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D53C13A3-1D41-4B98-B8CC-8476DA652961}" type="slidenum">
              <a:rPr lang="en-US" sz="1400">
                <a:latin typeface="Arial" charset="0"/>
              </a:rPr>
              <a:pPr/>
              <a:t>34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sp>
        <p:nvSpPr>
          <p:cNvPr id="6318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915275" cy="747713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0000"/>
                </a:solidFill>
              </a:rPr>
              <a:t>Is There a There </a:t>
            </a:r>
            <a:r>
              <a:rPr lang="en-US" dirty="0" err="1" smtClean="0">
                <a:solidFill>
                  <a:srgbClr val="FF0000"/>
                </a:solidFill>
              </a:rPr>
              <a:t>There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 accelerate nuclei to high energies with the hope and intent of utilizing the beam energy to drive a phase transition to QGP.</a:t>
            </a:r>
          </a:p>
          <a:p>
            <a:pPr eaLnBrk="1" hangingPunct="1"/>
            <a:r>
              <a:rPr lang="en-US" smtClean="0"/>
              <a:t>The collision must not only utilize the energy effectively, but </a:t>
            </a:r>
            <a:r>
              <a:rPr lang="en-US" smtClean="0">
                <a:solidFill>
                  <a:schemeClr val="tx1"/>
                </a:solidFill>
              </a:rPr>
              <a:t>generate the signatures</a:t>
            </a:r>
            <a:r>
              <a:rPr lang="en-US" smtClean="0"/>
              <a:t> of the new phase for us.</a:t>
            </a:r>
          </a:p>
          <a:p>
            <a:pPr eaLnBrk="1" hangingPunct="1"/>
            <a:r>
              <a:rPr lang="en-US" smtClean="0"/>
              <a:t>I will make an artificial distinction as follows:</a:t>
            </a:r>
          </a:p>
          <a:p>
            <a:pPr lvl="1" eaLnBrk="1" hangingPunct="1"/>
            <a:r>
              <a:rPr lang="en-US" sz="1800" u="sng" smtClean="0">
                <a:solidFill>
                  <a:schemeClr val="tx1"/>
                </a:solidFill>
              </a:rPr>
              <a:t>Medium</a:t>
            </a:r>
            <a:r>
              <a:rPr lang="en-US" sz="1800" smtClean="0"/>
              <a:t>:  The bulk of the particles; dominantly soft production and possibly exhibiting some phase.</a:t>
            </a:r>
          </a:p>
          <a:p>
            <a:pPr lvl="1" eaLnBrk="1" hangingPunct="1"/>
            <a:r>
              <a:rPr lang="en-US" sz="1800" u="sng" smtClean="0">
                <a:solidFill>
                  <a:schemeClr val="tx1"/>
                </a:solidFill>
              </a:rPr>
              <a:t>Probe</a:t>
            </a:r>
            <a:r>
              <a:rPr lang="en-US" sz="1800" smtClean="0"/>
              <a:t>:  Particles whose production is calculable, measurable, and thermally incompatible with (distinct from) the medium.</a:t>
            </a:r>
          </a:p>
          <a:p>
            <a:pPr eaLnBrk="1" hangingPunct="1"/>
            <a:r>
              <a:rPr lang="en-US" sz="2800" smtClean="0"/>
              <a:t>The medium &amp; probe paradigm will establish whether there is a there there.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25048EA5-649D-4C0D-BFA1-8A158B603828}" type="slidenum">
              <a:rPr lang="en-US" sz="1400">
                <a:latin typeface="Arial" charset="0"/>
              </a:rPr>
              <a:pPr/>
              <a:t>35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sp>
        <p:nvSpPr>
          <p:cNvPr id="633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The Probes Gallery:</a:t>
            </a:r>
          </a:p>
        </p:txBody>
      </p:sp>
      <p:pic>
        <p:nvPicPr>
          <p:cNvPr id="6338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6010275" cy="483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3860" name="Rectangle 4"/>
          <p:cNvSpPr>
            <a:spLocks noChangeArrowheads="1"/>
          </p:cNvSpPr>
          <p:nvPr/>
        </p:nvSpPr>
        <p:spPr bwMode="auto">
          <a:xfrm>
            <a:off x="6172200" y="1143000"/>
            <a:ext cx="2514600" cy="13589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 sz="2400">
                <a:solidFill>
                  <a:schemeClr val="bg2"/>
                </a:solidFill>
                <a:latin typeface="Garamond" pitchFamily="18" charset="0"/>
                <a:cs typeface="Arial" charset="0"/>
              </a:rPr>
              <a:t>Jet Suppression</a:t>
            </a:r>
          </a:p>
        </p:txBody>
      </p:sp>
      <p:sp>
        <p:nvSpPr>
          <p:cNvPr id="633861" name="Rectangle 5"/>
          <p:cNvSpPr>
            <a:spLocks noChangeArrowheads="1"/>
          </p:cNvSpPr>
          <p:nvPr/>
        </p:nvSpPr>
        <p:spPr bwMode="auto">
          <a:xfrm>
            <a:off x="6172200" y="2832100"/>
            <a:ext cx="2514600" cy="6731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 sz="1800">
                <a:solidFill>
                  <a:schemeClr val="bg2"/>
                </a:solidFill>
                <a:latin typeface="Garamond" pitchFamily="18" charset="0"/>
                <a:cs typeface="Arial" charset="0"/>
              </a:rPr>
              <a:t>charm/bottom dynamics</a:t>
            </a:r>
          </a:p>
        </p:txBody>
      </p:sp>
      <p:sp>
        <p:nvSpPr>
          <p:cNvPr id="633862" name="Rectangle 6"/>
          <p:cNvSpPr>
            <a:spLocks noChangeArrowheads="1"/>
          </p:cNvSpPr>
          <p:nvPr/>
        </p:nvSpPr>
        <p:spPr bwMode="auto">
          <a:xfrm>
            <a:off x="6184900" y="3657600"/>
            <a:ext cx="2514600" cy="6731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 sz="1800">
                <a:solidFill>
                  <a:schemeClr val="bg2"/>
                </a:solidFill>
                <a:latin typeface="Garamond" pitchFamily="18" charset="0"/>
                <a:cs typeface="Arial" charset="0"/>
              </a:rPr>
              <a:t>J/</a:t>
            </a:r>
            <a:r>
              <a:rPr lang="en-US" sz="1800">
                <a:solidFill>
                  <a:schemeClr val="bg2"/>
                </a:solidFill>
                <a:latin typeface="Symbol" pitchFamily="18" charset="2"/>
                <a:cs typeface="Arial" charset="0"/>
              </a:rPr>
              <a:t>Y</a:t>
            </a:r>
            <a:r>
              <a:rPr lang="en-US" sz="1800">
                <a:solidFill>
                  <a:schemeClr val="bg2"/>
                </a:solidFill>
                <a:latin typeface="Garamond" pitchFamily="18" charset="0"/>
                <a:cs typeface="Arial" charset="0"/>
              </a:rPr>
              <a:t> &amp; </a:t>
            </a:r>
            <a:r>
              <a:rPr lang="en-US" sz="1800">
                <a:solidFill>
                  <a:schemeClr val="bg2"/>
                </a:solidFill>
                <a:latin typeface="Symbol" pitchFamily="18" charset="2"/>
                <a:cs typeface="Arial" charset="0"/>
              </a:rPr>
              <a:t>U </a:t>
            </a:r>
            <a:endParaRPr lang="en-US" sz="1800">
              <a:solidFill>
                <a:schemeClr val="bg2"/>
              </a:solidFill>
              <a:latin typeface="Garamond" pitchFamily="18" charset="0"/>
              <a:cs typeface="Arial" charset="0"/>
            </a:endParaRPr>
          </a:p>
        </p:txBody>
      </p:sp>
      <p:sp>
        <p:nvSpPr>
          <p:cNvPr id="633863" name="Rectangle 7"/>
          <p:cNvSpPr>
            <a:spLocks noChangeArrowheads="1"/>
          </p:cNvSpPr>
          <p:nvPr/>
        </p:nvSpPr>
        <p:spPr bwMode="auto">
          <a:xfrm>
            <a:off x="6172200" y="4711700"/>
            <a:ext cx="2514600" cy="6731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 sz="2000" dirty="0" smtClean="0">
                <a:solidFill>
                  <a:schemeClr val="bg2"/>
                </a:solidFill>
                <a:latin typeface="Garamond" pitchFamily="18" charset="0"/>
                <a:cs typeface="Arial" charset="0"/>
              </a:rPr>
              <a:t>Colorless particles</a:t>
            </a:r>
            <a:r>
              <a:rPr lang="en-US" sz="2000" dirty="0">
                <a:solidFill>
                  <a:schemeClr val="bg2"/>
                </a:solidFill>
                <a:latin typeface="Garamond" pitchFamily="18" charset="0"/>
                <a:cs typeface="Arial" charset="0"/>
              </a:rPr>
              <a:t/>
            </a:r>
            <a:br>
              <a:rPr lang="en-US" sz="2000" dirty="0">
                <a:solidFill>
                  <a:schemeClr val="bg2"/>
                </a:solidFill>
                <a:latin typeface="Garamond" pitchFamily="18" charset="0"/>
                <a:cs typeface="Arial" charset="0"/>
              </a:rPr>
            </a:br>
            <a:r>
              <a:rPr lang="en-US" sz="2000" b="1" dirty="0">
                <a:solidFill>
                  <a:srgbClr val="FF33CC"/>
                </a:solidFill>
                <a:latin typeface="Garamond" pitchFamily="18" charset="0"/>
                <a:cs typeface="Arial" charset="0"/>
              </a:rPr>
              <a:t>CONTROL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3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33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3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33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3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3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3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33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3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3860" grpId="0" animBg="1"/>
      <p:bldP spid="633861" grpId="0" animBg="1"/>
      <p:bldP spid="633862" grpId="0" animBg="1"/>
      <p:bldP spid="63386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150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150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3A9E4FB8-129F-4B2F-BD3C-EAAA9D3E483E}" type="slidenum">
              <a:rPr lang="en-US" sz="1400">
                <a:latin typeface="Arial" charset="0"/>
              </a:rPr>
              <a:pPr/>
              <a:t>36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pic>
        <p:nvPicPr>
          <p:cNvPr id="2150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9"/>
          <a:stretch>
            <a:fillRect/>
          </a:stretch>
        </p:blipFill>
        <p:spPr bwMode="auto">
          <a:xfrm>
            <a:off x="471488" y="1100138"/>
            <a:ext cx="3375025" cy="302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7955" name="Rectangle 3"/>
          <p:cNvSpPr>
            <a:spLocks noGrp="1" noChangeArrowheads="1"/>
          </p:cNvSpPr>
          <p:nvPr>
            <p:ph type="title"/>
          </p:nvPr>
        </p:nvSpPr>
        <p:spPr>
          <a:xfrm>
            <a:off x="998538" y="390525"/>
            <a:ext cx="6902450" cy="3429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Calibrating the Probe(s)</a:t>
            </a:r>
          </a:p>
        </p:txBody>
      </p:sp>
      <p:sp>
        <p:nvSpPr>
          <p:cNvPr id="21511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572000"/>
            <a:ext cx="4357688" cy="1868488"/>
          </a:xfrm>
        </p:spPr>
        <p:txBody>
          <a:bodyPr/>
          <a:lstStyle/>
          <a:p>
            <a:pPr eaLnBrk="1" hangingPunct="1"/>
            <a:r>
              <a:rPr lang="en-US" sz="1800" smtClean="0"/>
              <a:t>Measurement from elementary collisions. </a:t>
            </a:r>
          </a:p>
          <a:p>
            <a:pPr eaLnBrk="1" hangingPunct="1"/>
            <a:r>
              <a:rPr lang="en-US" sz="1800" smtClean="0"/>
              <a:t>“The tail that wags the dog” </a:t>
            </a:r>
            <a:br>
              <a:rPr lang="en-US" sz="1800" smtClean="0"/>
            </a:br>
            <a:r>
              <a:rPr lang="en-US" sz="1800" smtClean="0"/>
              <a:t>(M. Gyulassy)</a:t>
            </a:r>
          </a:p>
        </p:txBody>
      </p:sp>
      <p:pic>
        <p:nvPicPr>
          <p:cNvPr id="21512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64113" y="1120775"/>
            <a:ext cx="3897312" cy="5319713"/>
          </a:xfrm>
          <a:noFill/>
        </p:spPr>
      </p:pic>
      <p:sp>
        <p:nvSpPr>
          <p:cNvPr id="21513" name="Text Box 6"/>
          <p:cNvSpPr txBox="1">
            <a:spLocks noChangeArrowheads="1"/>
          </p:cNvSpPr>
          <p:nvPr/>
        </p:nvSpPr>
        <p:spPr bwMode="auto">
          <a:xfrm>
            <a:off x="6183313" y="1263650"/>
            <a:ext cx="20462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eaLnBrk="1" hangingPunct="1"/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p+p-&gt;</a:t>
            </a:r>
            <a:r>
              <a:rPr lang="en-US" sz="2400" b="1">
                <a:solidFill>
                  <a:srgbClr val="FF0000"/>
                </a:solidFill>
                <a:latin typeface="Symbol" pitchFamily="18" charset="2"/>
                <a:cs typeface="Arial" charset="0"/>
              </a:rPr>
              <a:t>p</a:t>
            </a:r>
            <a:r>
              <a:rPr lang="en-US" sz="2400" b="1" baseline="30000">
                <a:solidFill>
                  <a:srgbClr val="FF0000"/>
                </a:solidFill>
                <a:latin typeface="Arial" charset="0"/>
                <a:cs typeface="Arial" charset="0"/>
              </a:rPr>
              <a:t>0</a:t>
            </a:r>
            <a:r>
              <a:rPr lang="en-US" sz="2400" b="1">
                <a:solidFill>
                  <a:srgbClr val="FF0000"/>
                </a:solidFill>
                <a:latin typeface="Arial" charset="0"/>
                <a:cs typeface="Arial" charset="0"/>
              </a:rPr>
              <a:t> + X</a:t>
            </a:r>
          </a:p>
        </p:txBody>
      </p:sp>
      <p:grpSp>
        <p:nvGrpSpPr>
          <p:cNvPr id="637959" name="Group 7"/>
          <p:cNvGrpSpPr>
            <a:grpSpLocks/>
          </p:cNvGrpSpPr>
          <p:nvPr/>
        </p:nvGrpSpPr>
        <p:grpSpPr bwMode="auto">
          <a:xfrm>
            <a:off x="6434138" y="2093913"/>
            <a:ext cx="2506662" cy="2398712"/>
            <a:chOff x="4053" y="1319"/>
            <a:chExt cx="1579" cy="1511"/>
          </a:xfrm>
        </p:grpSpPr>
        <p:sp>
          <p:nvSpPr>
            <p:cNvPr id="21523" name="AutoShape 8"/>
            <p:cNvSpPr>
              <a:spLocks noChangeArrowheads="1"/>
            </p:cNvSpPr>
            <p:nvPr/>
          </p:nvSpPr>
          <p:spPr bwMode="auto">
            <a:xfrm rot="4180499">
              <a:off x="3835" y="1537"/>
              <a:ext cx="923" cy="488"/>
            </a:xfrm>
            <a:prstGeom prst="triangle">
              <a:avLst>
                <a:gd name="adj" fmla="val 100000"/>
              </a:avLst>
            </a:prstGeom>
            <a:solidFill>
              <a:srgbClr val="FF3300"/>
            </a:solidFill>
            <a:ln w="50800">
              <a:solidFill>
                <a:srgbClr val="FF3300"/>
              </a:solidFill>
              <a:miter lim="800000"/>
              <a:headEnd/>
              <a:tailEnd type="none" w="lg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21524" name="Group 9"/>
            <p:cNvGrpSpPr>
              <a:grpSpLocks/>
            </p:cNvGrpSpPr>
            <p:nvPr/>
          </p:nvGrpSpPr>
          <p:grpSpPr bwMode="auto">
            <a:xfrm>
              <a:off x="4562" y="2222"/>
              <a:ext cx="1070" cy="608"/>
              <a:chOff x="4837" y="2487"/>
              <a:chExt cx="1070" cy="608"/>
            </a:xfrm>
          </p:grpSpPr>
          <p:sp>
            <p:nvSpPr>
              <p:cNvPr id="21525" name="Text Box 10"/>
              <p:cNvSpPr txBox="1">
                <a:spLocks noChangeArrowheads="1"/>
              </p:cNvSpPr>
              <p:nvPr/>
            </p:nvSpPr>
            <p:spPr bwMode="auto">
              <a:xfrm>
                <a:off x="5011" y="2604"/>
                <a:ext cx="896" cy="491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0800">
                    <a:solidFill>
                      <a:srgbClr val="0000FF"/>
                    </a:solidFill>
                    <a:miter lim="800000"/>
                    <a:headEnd/>
                    <a:tailEnd type="none" w="lg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1200">
                    <a:solidFill>
                      <a:schemeClr val="tx1"/>
                    </a:solidFill>
                    <a:latin typeface="Arial Rounded MT Bold" pitchFamily="32" charset="0"/>
                  </a:defRPr>
                </a:lvl1pPr>
                <a:lvl2pPr marL="742950" indent="-285750" eaLnBrk="0" hangingPunct="0">
                  <a:defRPr sz="1200">
                    <a:solidFill>
                      <a:schemeClr val="tx1"/>
                    </a:solidFill>
                    <a:latin typeface="Arial Rounded MT Bold" pitchFamily="32" charset="0"/>
                  </a:defRPr>
                </a:lvl2pPr>
                <a:lvl3pPr marL="1143000" indent="-228600" eaLnBrk="0" hangingPunct="0">
                  <a:defRPr sz="1200">
                    <a:solidFill>
                      <a:schemeClr val="tx1"/>
                    </a:solidFill>
                    <a:latin typeface="Arial Rounded MT Bold" pitchFamily="32" charset="0"/>
                  </a:defRPr>
                </a:lvl3pPr>
                <a:lvl4pPr marL="1600200" indent="-228600" eaLnBrk="0" hangingPunct="0">
                  <a:defRPr sz="1200">
                    <a:solidFill>
                      <a:schemeClr val="tx1"/>
                    </a:solidFill>
                    <a:latin typeface="Arial Rounded MT Bold" pitchFamily="32" charset="0"/>
                  </a:defRPr>
                </a:lvl4pPr>
                <a:lvl5pPr marL="2057400" indent="-228600" eaLnBrk="0" hangingPunct="0">
                  <a:defRPr sz="1200">
                    <a:solidFill>
                      <a:schemeClr val="tx1"/>
                    </a:solidFill>
                    <a:latin typeface="Arial Rounded MT Bold" pitchFamily="32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rial Rounded MT Bold" pitchFamily="32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rial Rounded MT Bold" pitchFamily="32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rial Rounded MT Bold" pitchFamily="32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Arial Rounded MT Bold" pitchFamily="32" charset="0"/>
                  </a:defRPr>
                </a:lvl9pPr>
              </a:lstStyle>
              <a:p>
                <a:pPr eaLnBrk="1" hangingPunct="1"/>
                <a:r>
                  <a:rPr lang="en-US" sz="1800" b="1">
                    <a:solidFill>
                      <a:srgbClr val="FF3300"/>
                    </a:solidFill>
                  </a:rPr>
                  <a:t>Hard</a:t>
                </a:r>
              </a:p>
              <a:p>
                <a:pPr eaLnBrk="1" hangingPunct="1"/>
                <a:r>
                  <a:rPr lang="en-US" sz="1800" b="1">
                    <a:solidFill>
                      <a:srgbClr val="FF3300"/>
                    </a:solidFill>
                  </a:rPr>
                  <a:t>Scattering</a:t>
                </a:r>
              </a:p>
            </p:txBody>
          </p:sp>
          <p:sp>
            <p:nvSpPr>
              <p:cNvPr id="21526" name="Line 11"/>
              <p:cNvSpPr>
                <a:spLocks noChangeShapeType="1"/>
              </p:cNvSpPr>
              <p:nvPr/>
            </p:nvSpPr>
            <p:spPr bwMode="auto">
              <a:xfrm flipH="1" flipV="1">
                <a:off x="4837" y="2487"/>
                <a:ext cx="274" cy="174"/>
              </a:xfrm>
              <a:prstGeom prst="line">
                <a:avLst/>
              </a:prstGeom>
              <a:noFill/>
              <a:ln w="50800">
                <a:solidFill>
                  <a:srgbClr val="FF3300"/>
                </a:solidFill>
                <a:round/>
                <a:headEnd/>
                <a:tailEnd type="stealth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37964" name="Group 12"/>
          <p:cNvGrpSpPr>
            <a:grpSpLocks/>
          </p:cNvGrpSpPr>
          <p:nvPr/>
        </p:nvGrpSpPr>
        <p:grpSpPr bwMode="auto">
          <a:xfrm>
            <a:off x="4238625" y="1277938"/>
            <a:ext cx="2366963" cy="2176462"/>
            <a:chOff x="2670" y="805"/>
            <a:chExt cx="1491" cy="1371"/>
          </a:xfrm>
        </p:grpSpPr>
        <p:sp>
          <p:nvSpPr>
            <p:cNvPr id="21520" name="Line 13"/>
            <p:cNvSpPr>
              <a:spLocks noChangeShapeType="1"/>
            </p:cNvSpPr>
            <p:nvPr/>
          </p:nvSpPr>
          <p:spPr bwMode="auto">
            <a:xfrm>
              <a:off x="3639" y="805"/>
              <a:ext cx="522" cy="1371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1521" name="Text Box 14"/>
            <p:cNvSpPr txBox="1">
              <a:spLocks noChangeArrowheads="1"/>
            </p:cNvSpPr>
            <p:nvPr/>
          </p:nvSpPr>
          <p:spPr bwMode="auto">
            <a:xfrm>
              <a:off x="2670" y="1491"/>
              <a:ext cx="1079" cy="57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0800">
                  <a:solidFill>
                    <a:srgbClr val="FF3300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9pPr>
            </a:lstStyle>
            <a:p>
              <a:pPr eaLnBrk="1" hangingPunct="1"/>
              <a:r>
                <a:rPr lang="en-US" sz="1800" b="1">
                  <a:solidFill>
                    <a:schemeClr val="bg1"/>
                  </a:solidFill>
                  <a:latin typeface="Arial" charset="0"/>
                  <a:cs typeface="Arial" charset="0"/>
                </a:rPr>
                <a:t>Thermally-shaped Soft Production</a:t>
              </a:r>
            </a:p>
          </p:txBody>
        </p:sp>
        <p:sp>
          <p:nvSpPr>
            <p:cNvPr id="21522" name="Line 15"/>
            <p:cNvSpPr>
              <a:spLocks noChangeShapeType="1"/>
            </p:cNvSpPr>
            <p:nvPr/>
          </p:nvSpPr>
          <p:spPr bwMode="auto">
            <a:xfrm flipV="1">
              <a:off x="3749" y="1801"/>
              <a:ext cx="219" cy="119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21516" name="Text Box 16"/>
          <p:cNvSpPr txBox="1">
            <a:spLocks noChangeArrowheads="1"/>
          </p:cNvSpPr>
          <p:nvPr/>
        </p:nvSpPr>
        <p:spPr bwMode="auto">
          <a:xfrm>
            <a:off x="5427663" y="6521450"/>
            <a:ext cx="3716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 type="none" w="lg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algn="l" eaLnBrk="1" hangingPunct="1"/>
            <a:r>
              <a:rPr lang="en-US" sz="1600">
                <a:solidFill>
                  <a:srgbClr val="000000"/>
                </a:solidFill>
                <a:latin typeface="Arial" charset="0"/>
                <a:cs typeface="Arial" charset="0"/>
              </a:rPr>
              <a:t>hep-ex/0305013 S.S. Adler et al.</a:t>
            </a:r>
          </a:p>
        </p:txBody>
      </p:sp>
      <p:grpSp>
        <p:nvGrpSpPr>
          <p:cNvPr id="637969" name="Group 17"/>
          <p:cNvGrpSpPr>
            <a:grpSpLocks/>
          </p:cNvGrpSpPr>
          <p:nvPr/>
        </p:nvGrpSpPr>
        <p:grpSpPr bwMode="auto">
          <a:xfrm>
            <a:off x="5559425" y="3352800"/>
            <a:ext cx="2859088" cy="2743200"/>
            <a:chOff x="3511" y="2103"/>
            <a:chExt cx="1801" cy="1728"/>
          </a:xfrm>
        </p:grpSpPr>
        <p:sp>
          <p:nvSpPr>
            <p:cNvPr id="21518" name="AutoShape 18"/>
            <p:cNvSpPr>
              <a:spLocks noChangeArrowheads="1"/>
            </p:cNvSpPr>
            <p:nvPr/>
          </p:nvSpPr>
          <p:spPr bwMode="auto">
            <a:xfrm>
              <a:off x="3511" y="2377"/>
              <a:ext cx="1801" cy="1454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rgbClr val="FF3300"/>
              </a:solidFill>
              <a:round/>
              <a:headEnd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1519" name="Text Box 19"/>
            <p:cNvSpPr txBox="1">
              <a:spLocks noChangeArrowheads="1"/>
            </p:cNvSpPr>
            <p:nvPr/>
          </p:nvSpPr>
          <p:spPr bwMode="auto">
            <a:xfrm>
              <a:off x="3739" y="2103"/>
              <a:ext cx="134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chemeClr val="tx1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rgbClr val="FF3300"/>
                  </a:solidFill>
                  <a:latin typeface="Arial" charset="0"/>
                  <a:cs typeface="Arial" charset="0"/>
                </a:rPr>
                <a:t>“Well Calibrated”</a:t>
              </a:r>
            </a:p>
          </p:txBody>
        </p:sp>
      </p:grp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37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37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3" name="Rectangle 19"/>
          <p:cNvSpPr>
            <a:spLocks noChangeArrowheads="1"/>
          </p:cNvSpPr>
          <p:nvPr/>
        </p:nvSpPr>
        <p:spPr bwMode="auto">
          <a:xfrm>
            <a:off x="4648200" y="3962400"/>
            <a:ext cx="4529138" cy="2282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0"/>
              </a:spcBef>
            </a:pPr>
            <a:r>
              <a:rPr lang="en-US" sz="2400" dirty="0">
                <a:latin typeface="Times New Roman" pitchFamily="18" charset="0"/>
              </a:rPr>
              <a:t>If no “effects”: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2400" dirty="0">
                <a:latin typeface="Times New Roman" pitchFamily="18" charset="0"/>
              </a:rPr>
              <a:t>  R</a:t>
            </a:r>
            <a:r>
              <a:rPr lang="en-US" sz="2400" baseline="-20000" dirty="0">
                <a:latin typeface="Times New Roman" pitchFamily="18" charset="0"/>
              </a:rPr>
              <a:t>AA</a:t>
            </a:r>
            <a:r>
              <a:rPr lang="en-US" sz="2400" dirty="0">
                <a:latin typeface="Times New Roman" pitchFamily="18" charset="0"/>
              </a:rPr>
              <a:t> &lt; 1 in regime of soft physics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2400" dirty="0">
                <a:latin typeface="Times New Roman" pitchFamily="18" charset="0"/>
              </a:rPr>
              <a:t>  R</a:t>
            </a:r>
            <a:r>
              <a:rPr lang="en-US" sz="2400" baseline="-20000" dirty="0">
                <a:latin typeface="Times New Roman" pitchFamily="18" charset="0"/>
              </a:rPr>
              <a:t>AA</a:t>
            </a:r>
            <a:r>
              <a:rPr lang="en-US" sz="2400" dirty="0">
                <a:latin typeface="Times New Roman" pitchFamily="18" charset="0"/>
              </a:rPr>
              <a:t> = 1 at high-</a:t>
            </a:r>
            <a:r>
              <a:rPr lang="en-US" sz="2400" dirty="0" err="1">
                <a:latin typeface="Times New Roman" pitchFamily="18" charset="0"/>
              </a:rPr>
              <a:t>p</a:t>
            </a:r>
            <a:r>
              <a:rPr lang="en-US" sz="2400" baseline="-25000" dirty="0" err="1">
                <a:latin typeface="Times New Roman" pitchFamily="18" charset="0"/>
              </a:rPr>
              <a:t>T</a:t>
            </a:r>
            <a:r>
              <a:rPr lang="en-US" sz="2400" dirty="0">
                <a:latin typeface="Times New Roman" pitchFamily="18" charset="0"/>
              </a:rPr>
              <a:t> where hard 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2400" dirty="0">
                <a:latin typeface="Times New Roman" pitchFamily="18" charset="0"/>
              </a:rPr>
              <a:t>               scattering dominates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2400" dirty="0">
                <a:latin typeface="Times New Roman" pitchFamily="18" charset="0"/>
              </a:rPr>
              <a:t> Suppression:  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2400" dirty="0">
                <a:latin typeface="Times New Roman" pitchFamily="18" charset="0"/>
              </a:rPr>
              <a:t>  R</a:t>
            </a:r>
            <a:r>
              <a:rPr lang="en-US" sz="2400" baseline="-20000" dirty="0">
                <a:latin typeface="Times New Roman" pitchFamily="18" charset="0"/>
              </a:rPr>
              <a:t>AA</a:t>
            </a:r>
            <a:r>
              <a:rPr lang="en-US" sz="2400" dirty="0">
                <a:latin typeface="Times New Roman" pitchFamily="18" charset="0"/>
              </a:rPr>
              <a:t> &lt; 1 at high-</a:t>
            </a:r>
            <a:r>
              <a:rPr lang="en-US" sz="2400" dirty="0" err="1">
                <a:latin typeface="Times New Roman" pitchFamily="18" charset="0"/>
              </a:rPr>
              <a:t>p</a:t>
            </a:r>
            <a:r>
              <a:rPr lang="en-US" sz="2400" baseline="-25000" dirty="0" err="1">
                <a:latin typeface="Times New Roman" pitchFamily="18" charset="0"/>
              </a:rPr>
              <a:t>T</a:t>
            </a:r>
            <a:endParaRPr lang="en-US" sz="2400" baseline="-25000" dirty="0">
              <a:latin typeface="Times New Roman" pitchFamily="18" charset="0"/>
            </a:endParaRPr>
          </a:p>
        </p:txBody>
      </p:sp>
      <p:sp>
        <p:nvSpPr>
          <p:cNvPr id="22530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253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167D9FBC-3FFD-4A34-8740-D3868F700060}" type="slidenum">
              <a:rPr lang="en-US" sz="1400">
                <a:latin typeface="Arial" charset="0"/>
              </a:rPr>
              <a:pPr/>
              <a:t>37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sp>
        <p:nvSpPr>
          <p:cNvPr id="652290" name="Rectangle 2"/>
          <p:cNvSpPr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spcBef>
                <a:spcPct val="0"/>
              </a:spcBef>
              <a:defRPr/>
            </a:pPr>
            <a:r>
              <a:rPr lang="en-US" sz="44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Rounded MT Bold" pitchFamily="34" charset="0"/>
              </a:rPr>
              <a:t>                   </a:t>
            </a:r>
          </a:p>
        </p:txBody>
      </p:sp>
      <p:sp>
        <p:nvSpPr>
          <p:cNvPr id="65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797925" cy="411163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</a:t>
            </a:r>
            <a:r>
              <a:rPr lang="en-US" baseline="-25000" smtClean="0"/>
              <a:t>AA</a:t>
            </a:r>
            <a:r>
              <a:rPr lang="en-US" smtClean="0"/>
              <a:t> Normalization </a:t>
            </a:r>
          </a:p>
        </p:txBody>
      </p:sp>
      <p:graphicFrame>
        <p:nvGraphicFramePr>
          <p:cNvPr id="22535" name="Object 4"/>
          <p:cNvGraphicFramePr>
            <a:graphicFrameLocks noChangeAspect="1"/>
          </p:cNvGraphicFramePr>
          <p:nvPr/>
        </p:nvGraphicFramePr>
        <p:xfrm>
          <a:off x="2057400" y="1997075"/>
          <a:ext cx="4108450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6" name="Equation" r:id="rId4" imgW="1816100" imgH="457200" progId="Equation.3">
                  <p:embed/>
                </p:oleObj>
              </mc:Choice>
              <mc:Fallback>
                <p:oleObj name="Equation" r:id="rId4" imgW="181610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997075"/>
                        <a:ext cx="4108450" cy="10350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6" name="Oval 5"/>
          <p:cNvSpPr>
            <a:spLocks noChangeArrowheads="1"/>
          </p:cNvSpPr>
          <p:nvPr/>
        </p:nvSpPr>
        <p:spPr bwMode="auto">
          <a:xfrm>
            <a:off x="3513138" y="2574925"/>
            <a:ext cx="544512" cy="533400"/>
          </a:xfrm>
          <a:prstGeom prst="ellips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spcBef>
                <a:spcPct val="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2537" name="Oval 6"/>
          <p:cNvSpPr>
            <a:spLocks noChangeArrowheads="1"/>
          </p:cNvSpPr>
          <p:nvPr/>
        </p:nvSpPr>
        <p:spPr bwMode="auto">
          <a:xfrm>
            <a:off x="4029075" y="2497138"/>
            <a:ext cx="2133600" cy="557212"/>
          </a:xfrm>
          <a:prstGeom prst="ellipse">
            <a:avLst/>
          </a:prstGeom>
          <a:noFill/>
          <a:ln w="25400">
            <a:solidFill>
              <a:srgbClr val="D6009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Text Box 7"/>
          <p:cNvSpPr txBox="1">
            <a:spLocks noChangeArrowheads="1"/>
          </p:cNvSpPr>
          <p:nvPr/>
        </p:nvSpPr>
        <p:spPr bwMode="auto">
          <a:xfrm>
            <a:off x="5867400" y="3336925"/>
            <a:ext cx="2362200" cy="48260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400">
                <a:solidFill>
                  <a:srgbClr val="0000FF"/>
                </a:solidFill>
                <a:latin typeface="Times New Roman" pitchFamily="18" charset="0"/>
              </a:rPr>
              <a:t>&lt;N</a:t>
            </a:r>
            <a:r>
              <a:rPr lang="en-US" sz="2400" baseline="-25000">
                <a:solidFill>
                  <a:srgbClr val="0000FF"/>
                </a:solidFill>
                <a:latin typeface="Times New Roman" pitchFamily="18" charset="0"/>
              </a:rPr>
              <a:t>binary</a:t>
            </a:r>
            <a:r>
              <a:rPr lang="en-US" sz="2400">
                <a:solidFill>
                  <a:srgbClr val="0000FF"/>
                </a:solidFill>
                <a:latin typeface="Times New Roman" pitchFamily="18" charset="0"/>
              </a:rPr>
              <a:t>&gt;/</a:t>
            </a:r>
            <a:r>
              <a:rPr lang="en-US" sz="2400">
                <a:solidFill>
                  <a:srgbClr val="0000FF"/>
                </a:solidFill>
                <a:latin typeface="Symbol" pitchFamily="18" charset="2"/>
              </a:rPr>
              <a:t>s</a:t>
            </a:r>
            <a:r>
              <a:rPr lang="en-US" sz="2400" baseline="-25000">
                <a:solidFill>
                  <a:srgbClr val="0000FF"/>
                </a:solidFill>
                <a:latin typeface="Times New Roman" pitchFamily="18" charset="0"/>
              </a:rPr>
              <a:t>inel</a:t>
            </a:r>
            <a:r>
              <a:rPr lang="en-US" sz="2400" baseline="30000">
                <a:solidFill>
                  <a:srgbClr val="0000FF"/>
                </a:solidFill>
                <a:latin typeface="Times New Roman" pitchFamily="18" charset="0"/>
              </a:rPr>
              <a:t>p+p</a:t>
            </a:r>
            <a:r>
              <a:rPr lang="en-US" sz="2400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22539" name="Text Box 8"/>
          <p:cNvSpPr txBox="1">
            <a:spLocks noChangeArrowheads="1"/>
          </p:cNvSpPr>
          <p:nvPr/>
        </p:nvSpPr>
        <p:spPr bwMode="auto">
          <a:xfrm>
            <a:off x="6705600" y="2270125"/>
            <a:ext cx="2238375" cy="847725"/>
          </a:xfrm>
          <a:prstGeom prst="rect">
            <a:avLst/>
          </a:prstGeom>
          <a:noFill/>
          <a:ln w="25400">
            <a:solidFill>
              <a:srgbClr val="D6009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nucleon-nucleon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>
                <a:solidFill>
                  <a:schemeClr val="accent2"/>
                </a:solidFill>
                <a:latin typeface="Times New Roman" pitchFamily="18" charset="0"/>
              </a:rPr>
              <a:t>  cross section</a:t>
            </a:r>
          </a:p>
        </p:txBody>
      </p:sp>
      <p:sp>
        <p:nvSpPr>
          <p:cNvPr id="22540" name="Line 9"/>
          <p:cNvSpPr>
            <a:spLocks noChangeShapeType="1"/>
          </p:cNvSpPr>
          <p:nvPr/>
        </p:nvSpPr>
        <p:spPr bwMode="auto">
          <a:xfrm flipH="1" flipV="1">
            <a:off x="4013200" y="2994025"/>
            <a:ext cx="1854200" cy="4953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1" name="Line 10"/>
          <p:cNvSpPr>
            <a:spLocks noChangeShapeType="1"/>
          </p:cNvSpPr>
          <p:nvPr/>
        </p:nvSpPr>
        <p:spPr bwMode="auto">
          <a:xfrm flipH="1">
            <a:off x="6172200" y="2422525"/>
            <a:ext cx="533400" cy="228600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42" name="Text Box 11"/>
          <p:cNvSpPr txBox="1">
            <a:spLocks noChangeArrowheads="1"/>
          </p:cNvSpPr>
          <p:nvPr/>
        </p:nvSpPr>
        <p:spPr bwMode="auto">
          <a:xfrm>
            <a:off x="1171575" y="990600"/>
            <a:ext cx="7772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400">
                <a:solidFill>
                  <a:schemeClr val="tx2"/>
                </a:solidFill>
                <a:latin typeface="Times New Roman" pitchFamily="18" charset="0"/>
              </a:rPr>
              <a:t>1. Compare Au+Au to nucleon-nucleon cross sections</a:t>
            </a:r>
          </a:p>
          <a:p>
            <a:pPr algn="l" eaLnBrk="1" hangingPunct="1">
              <a:spcBef>
                <a:spcPct val="0"/>
              </a:spcBef>
            </a:pPr>
            <a:r>
              <a:rPr lang="en-US" sz="2400">
                <a:solidFill>
                  <a:schemeClr val="tx2"/>
                </a:solidFill>
                <a:latin typeface="Times New Roman" pitchFamily="18" charset="0"/>
              </a:rPr>
              <a:t>2. Compare Au+Au central/peripheral </a:t>
            </a:r>
          </a:p>
        </p:txBody>
      </p:sp>
      <p:sp>
        <p:nvSpPr>
          <p:cNvPr id="22543" name="Rectangle 12"/>
          <p:cNvSpPr>
            <a:spLocks noChangeArrowheads="1"/>
          </p:cNvSpPr>
          <p:nvPr/>
        </p:nvSpPr>
        <p:spPr bwMode="auto">
          <a:xfrm>
            <a:off x="457200" y="2012950"/>
            <a:ext cx="1905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000" b="1">
                <a:solidFill>
                  <a:srgbClr val="FFCC00"/>
                </a:solidFill>
                <a:latin typeface="Times New Roman" pitchFamily="18" charset="0"/>
              </a:rPr>
              <a:t>Nuclear </a:t>
            </a:r>
          </a:p>
          <a:p>
            <a:pPr algn="l">
              <a:spcBef>
                <a:spcPct val="0"/>
              </a:spcBef>
            </a:pPr>
            <a:r>
              <a:rPr lang="en-US" sz="2000" b="1">
                <a:solidFill>
                  <a:srgbClr val="FFCC00"/>
                </a:solidFill>
                <a:latin typeface="Times New Roman" pitchFamily="18" charset="0"/>
              </a:rPr>
              <a:t>Modification </a:t>
            </a:r>
          </a:p>
          <a:p>
            <a:pPr algn="l">
              <a:spcBef>
                <a:spcPct val="0"/>
              </a:spcBef>
            </a:pPr>
            <a:r>
              <a:rPr lang="en-US" sz="2000" b="1">
                <a:solidFill>
                  <a:srgbClr val="FFCC00"/>
                </a:solidFill>
                <a:latin typeface="Times New Roman" pitchFamily="18" charset="0"/>
              </a:rPr>
              <a:t>Factor:</a:t>
            </a:r>
          </a:p>
        </p:txBody>
      </p:sp>
      <p:sp>
        <p:nvSpPr>
          <p:cNvPr id="22544" name="Rectangle 13"/>
          <p:cNvSpPr>
            <a:spLocks noChangeArrowheads="1"/>
          </p:cNvSpPr>
          <p:nvPr/>
        </p:nvSpPr>
        <p:spPr bwMode="auto">
          <a:xfrm>
            <a:off x="228600" y="2019300"/>
            <a:ext cx="1828800" cy="990600"/>
          </a:xfrm>
          <a:prstGeom prst="rect">
            <a:avLst/>
          </a:prstGeom>
          <a:noFill/>
          <a:ln w="317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Rectangle 15"/>
          <p:cNvSpPr>
            <a:spLocks noChangeArrowheads="1"/>
          </p:cNvSpPr>
          <p:nvPr/>
        </p:nvSpPr>
        <p:spPr bwMode="auto">
          <a:xfrm>
            <a:off x="228600" y="3276600"/>
            <a:ext cx="4419600" cy="3070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2552" name="Picture 18" descr="RAA-Examp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76600"/>
            <a:ext cx="4419600" cy="307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549" name="Text Box 20"/>
          <p:cNvSpPr txBox="1">
            <a:spLocks noChangeArrowheads="1"/>
          </p:cNvSpPr>
          <p:nvPr/>
        </p:nvSpPr>
        <p:spPr bwMode="auto">
          <a:xfrm>
            <a:off x="300038" y="3443288"/>
            <a:ext cx="400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sz="1400" i="1">
                <a:solidFill>
                  <a:schemeClr val="bg2"/>
                </a:solidFill>
                <a:latin typeface="Times New Roman" pitchFamily="18" charset="0"/>
              </a:rPr>
              <a:t>AA</a:t>
            </a:r>
            <a:endParaRPr lang="en-US" sz="240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2550" name="Text Box 21"/>
          <p:cNvSpPr txBox="1">
            <a:spLocks noChangeArrowheads="1"/>
          </p:cNvSpPr>
          <p:nvPr/>
        </p:nvSpPr>
        <p:spPr bwMode="auto">
          <a:xfrm>
            <a:off x="1652588" y="4710113"/>
            <a:ext cx="400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sz="1400" i="1">
                <a:solidFill>
                  <a:schemeClr val="bg2"/>
                </a:solidFill>
                <a:latin typeface="Times New Roman" pitchFamily="18" charset="0"/>
              </a:rPr>
              <a:t>AA</a:t>
            </a:r>
            <a:endParaRPr lang="en-US" sz="240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22551" name="Text Box 22"/>
          <p:cNvSpPr txBox="1">
            <a:spLocks noChangeArrowheads="1"/>
          </p:cNvSpPr>
          <p:nvPr/>
        </p:nvSpPr>
        <p:spPr bwMode="auto">
          <a:xfrm>
            <a:off x="3595688" y="3878263"/>
            <a:ext cx="400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sz="1400" i="1">
                <a:solidFill>
                  <a:schemeClr val="bg2"/>
                </a:solidFill>
                <a:latin typeface="Times New Roman" pitchFamily="18" charset="0"/>
              </a:rPr>
              <a:t>AA</a:t>
            </a:r>
            <a:endParaRPr lang="en-US" sz="2400">
              <a:solidFill>
                <a:schemeClr val="bg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544A94-F99B-407B-AA90-C2513859AD14}" type="slidenum">
              <a:rPr lang="en-US"/>
              <a:pPr/>
              <a:t>38</a:t>
            </a:fld>
            <a:endParaRPr lang="en-US"/>
          </a:p>
        </p:txBody>
      </p:sp>
      <p:sp>
        <p:nvSpPr>
          <p:cNvPr id="67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8229600" cy="703262"/>
          </a:xfrm>
        </p:spPr>
        <p:txBody>
          <a:bodyPr/>
          <a:lstStyle/>
          <a:p>
            <a:r>
              <a:rPr lang="en-US" altLang="ja-JP" sz="3600" dirty="0" smtClean="0">
                <a:ea typeface="ＭＳ Ｐゴシック" pitchFamily="50" charset="-128"/>
              </a:rPr>
              <a:t>Discovered in </a:t>
            </a:r>
            <a:r>
              <a:rPr lang="en-US" altLang="ja-JP" sz="3600" dirty="0" smtClean="0">
                <a:ea typeface="ＭＳ Ｐゴシック" pitchFamily="50" charset="-128"/>
              </a:rPr>
              <a:t>RHIC-Year One</a:t>
            </a:r>
            <a:endParaRPr lang="en-US" altLang="ja-JP" sz="4000" dirty="0">
              <a:ea typeface="ＭＳ Ｐゴシック" pitchFamily="50" charset="-128"/>
            </a:endParaRPr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5118100"/>
            <a:ext cx="7302500" cy="1528763"/>
          </a:xfrm>
        </p:spPr>
        <p:txBody>
          <a:bodyPr/>
          <a:lstStyle/>
          <a:p>
            <a:r>
              <a:rPr lang="en-US" altLang="ja-JP" sz="2400" dirty="0">
                <a:ea typeface="ＭＳ Ｐゴシック" pitchFamily="50" charset="-128"/>
              </a:rPr>
              <a:t>Quark-containing particles </a:t>
            </a:r>
            <a:r>
              <a:rPr lang="en-US" altLang="ja-JP" sz="2400" dirty="0" smtClean="0">
                <a:ea typeface="ＭＳ Ｐゴシック" pitchFamily="50" charset="-128"/>
              </a:rPr>
              <a:t>suppressed.</a:t>
            </a:r>
            <a:endParaRPr lang="en-US" altLang="ja-JP" sz="2400" dirty="0">
              <a:ea typeface="ＭＳ Ｐゴシック" pitchFamily="50" charset="-128"/>
            </a:endParaRPr>
          </a:p>
          <a:p>
            <a:r>
              <a:rPr lang="en-US" altLang="ja-JP" sz="2400" dirty="0" smtClean="0">
                <a:ea typeface="ＭＳ Ｐゴシック" pitchFamily="50" charset="-128"/>
              </a:rPr>
              <a:t>Photons Escape!</a:t>
            </a:r>
            <a:endParaRPr lang="en-US" altLang="ja-JP" sz="2400" dirty="0">
              <a:latin typeface="Symbol" pitchFamily="18" charset="2"/>
              <a:ea typeface="ＭＳ Ｐゴシック" pitchFamily="50" charset="-128"/>
            </a:endParaRPr>
          </a:p>
          <a:p>
            <a:r>
              <a:rPr lang="en-US" altLang="ja-JP" sz="2400" dirty="0">
                <a:solidFill>
                  <a:srgbClr val="FF9900"/>
                </a:solidFill>
                <a:ea typeface="ＭＳ Ｐゴシック" pitchFamily="50" charset="-128"/>
              </a:rPr>
              <a:t>Gluon Density = </a:t>
            </a:r>
            <a:r>
              <a:rPr lang="en-US" altLang="ja-JP" sz="2400" dirty="0" err="1">
                <a:solidFill>
                  <a:srgbClr val="FF9900"/>
                </a:solidFill>
                <a:ea typeface="ＭＳ Ｐゴシック" pitchFamily="50" charset="-128"/>
              </a:rPr>
              <a:t>dN</a:t>
            </a:r>
            <a:r>
              <a:rPr lang="en-US" altLang="ja-JP" sz="2400" baseline="-25000" dirty="0" err="1">
                <a:solidFill>
                  <a:srgbClr val="FF9900"/>
                </a:solidFill>
                <a:ea typeface="ＭＳ Ｐゴシック" pitchFamily="50" charset="-128"/>
              </a:rPr>
              <a:t>g</a:t>
            </a:r>
            <a:r>
              <a:rPr lang="en-US" altLang="ja-JP" sz="2400" dirty="0">
                <a:solidFill>
                  <a:srgbClr val="FF9900"/>
                </a:solidFill>
                <a:ea typeface="ＭＳ Ｐゴシック" pitchFamily="50" charset="-128"/>
              </a:rPr>
              <a:t>/</a:t>
            </a:r>
            <a:r>
              <a:rPr lang="en-US" altLang="ja-JP" sz="2400" dirty="0" err="1">
                <a:solidFill>
                  <a:srgbClr val="FF9900"/>
                </a:solidFill>
                <a:ea typeface="ＭＳ Ｐゴシック" pitchFamily="50" charset="-128"/>
              </a:rPr>
              <a:t>dy</a:t>
            </a:r>
            <a:r>
              <a:rPr lang="en-US" altLang="ja-JP" sz="2400" dirty="0">
                <a:solidFill>
                  <a:srgbClr val="FF9900"/>
                </a:solidFill>
                <a:ea typeface="ＭＳ Ｐゴシック" pitchFamily="50" charset="-128"/>
              </a:rPr>
              <a:t> ~ </a:t>
            </a:r>
            <a:r>
              <a:rPr lang="en-US" altLang="ja-JP" sz="2400" dirty="0" smtClean="0">
                <a:solidFill>
                  <a:srgbClr val="FF9900"/>
                </a:solidFill>
                <a:ea typeface="ＭＳ Ｐゴシック" pitchFamily="50" charset="-128"/>
              </a:rPr>
              <a:t>1100</a:t>
            </a:r>
            <a:endParaRPr lang="en-US" altLang="ja-JP" sz="2400" dirty="0">
              <a:solidFill>
                <a:srgbClr val="FF9900"/>
              </a:solidFill>
              <a:ea typeface="ＭＳ Ｐゴシック" pitchFamily="50" charset="-128"/>
            </a:endParaRPr>
          </a:p>
        </p:txBody>
      </p:sp>
      <p:graphicFrame>
        <p:nvGraphicFramePr>
          <p:cNvPr id="671750" name="Object 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20539335"/>
              </p:ext>
            </p:extLst>
          </p:nvPr>
        </p:nvGraphicFramePr>
        <p:xfrm>
          <a:off x="190500" y="2206625"/>
          <a:ext cx="1336675" cy="8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8" name="Equation" r:id="rId4" imgW="660240" imgH="419040" progId="Equation.3">
                  <p:embed/>
                </p:oleObj>
              </mc:Choice>
              <mc:Fallback>
                <p:oleObj name="Equation" r:id="rId4" imgW="6602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" y="2206625"/>
                        <a:ext cx="1336675" cy="8477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7175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39088" y="5422900"/>
            <a:ext cx="1204912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STAR-Raa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20326" y="1174727"/>
            <a:ext cx="3394574" cy="2978173"/>
          </a:xfrm>
          <a:prstGeom prst="rect">
            <a:avLst/>
          </a:prstGeom>
        </p:spPr>
      </p:pic>
      <p:pic>
        <p:nvPicPr>
          <p:cNvPr id="9" name="Picture 8" descr="PHENIX-Raa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17490" y="1007771"/>
            <a:ext cx="3926510" cy="32340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98900" y="11811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QM2001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53400" y="10287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QM2001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12" name="Picture 21" descr="prl2"/>
          <p:cNvPicPr>
            <a:picLocks noChangeAspect="1" noChangeArrowheads="1"/>
          </p:cNvPicPr>
          <p:nvPr/>
        </p:nvPicPr>
        <p:blipFill>
          <a:blip r:embed="rId9" cstate="print"/>
          <a:srcRect l="47713"/>
          <a:stretch>
            <a:fillRect/>
          </a:stretch>
        </p:blipFill>
        <p:spPr bwMode="auto">
          <a:xfrm>
            <a:off x="5091113" y="1458912"/>
            <a:ext cx="4052887" cy="538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1748" name="Picture 4" descr="RAA_gamma_pi0_eta_AuAu200GeV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20326" y="994229"/>
            <a:ext cx="6032500" cy="3824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87068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7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281" y="863148"/>
            <a:ext cx="4501403" cy="338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30629"/>
            <a:ext cx="8893969" cy="517071"/>
          </a:xfrm>
        </p:spPr>
        <p:txBody>
          <a:bodyPr/>
          <a:lstStyle/>
          <a:p>
            <a:r>
              <a:rPr lang="en-US" dirty="0" smtClean="0"/>
              <a:t>Suppression Similar @LHC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142" y="4847771"/>
            <a:ext cx="7663543" cy="1291771"/>
          </a:xfrm>
        </p:spPr>
        <p:txBody>
          <a:bodyPr/>
          <a:lstStyle/>
          <a:p>
            <a:r>
              <a:rPr lang="en-US" dirty="0" smtClean="0"/>
              <a:t>Suppression of high momentum particles similar at RHIC and LHC.</a:t>
            </a:r>
          </a:p>
          <a:p>
            <a:r>
              <a:rPr lang="en-US" dirty="0" smtClean="0"/>
              <a:t>Both are well beyond the phase transition.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602899-6514-4499-BAF3-B70B90D4925F}" type="slidenum">
              <a:rPr lang="en-US" smtClean="0"/>
              <a:pPr>
                <a:defRPr/>
              </a:pPr>
              <a:t>39</a:t>
            </a:fld>
            <a:r>
              <a:rPr lang="en-US" smtClean="0"/>
              <a:t> </a:t>
            </a:r>
            <a:endParaRPr lang="en-US" b="0"/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" y="993774"/>
            <a:ext cx="4621883" cy="3258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4915153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r>
              <a:rPr lang="en-US" sz="1400">
                <a:solidFill>
                  <a:schemeClr val="tx1"/>
                </a:solidFill>
              </a:rPr>
              <a:t>Axel Drees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9825" y="-4022725"/>
            <a:ext cx="20639088" cy="15125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8" name="Group 18"/>
          <p:cNvGrpSpPr>
            <a:grpSpLocks/>
          </p:cNvGrpSpPr>
          <p:nvPr/>
        </p:nvGrpSpPr>
        <p:grpSpPr bwMode="auto">
          <a:xfrm>
            <a:off x="2697163" y="174625"/>
            <a:ext cx="4267200" cy="2671763"/>
            <a:chOff x="1699" y="110"/>
            <a:chExt cx="2688" cy="1683"/>
          </a:xfrm>
        </p:grpSpPr>
        <p:sp>
          <p:nvSpPr>
            <p:cNvPr id="21515" name="Text Box 4"/>
            <p:cNvSpPr txBox="1">
              <a:spLocks noChangeArrowheads="1"/>
            </p:cNvSpPr>
            <p:nvPr/>
          </p:nvSpPr>
          <p:spPr bwMode="auto">
            <a:xfrm>
              <a:off x="1699" y="110"/>
              <a:ext cx="2688" cy="10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 b="1"/>
                <a:t>~ 10 </a:t>
              </a:r>
              <a:r>
                <a:rPr lang="en-US" sz="1800" b="1">
                  <a:latin typeface="Symbol" pitchFamily="18" charset="2"/>
                </a:rPr>
                <a:t>m</a:t>
              </a:r>
              <a:r>
                <a:rPr lang="en-US" sz="1800" b="1"/>
                <a:t>s after Big Bang     	T ~ 200 MeV</a:t>
              </a:r>
              <a:endParaRPr lang="en-US" b="1">
                <a:solidFill>
                  <a:schemeClr val="accent2"/>
                </a:solidFill>
              </a:endParaRPr>
            </a:p>
            <a:p>
              <a:pPr>
                <a:lnSpc>
                  <a:spcPct val="140000"/>
                </a:lnSpc>
              </a:pPr>
              <a:r>
                <a:rPr lang="en-US" b="1">
                  <a:solidFill>
                    <a:schemeClr val="accent2"/>
                  </a:solidFill>
                </a:rPr>
                <a:t>          </a:t>
              </a:r>
              <a:r>
                <a:rPr lang="en-US" sz="2000" b="1">
                  <a:solidFill>
                    <a:schemeClr val="hlink"/>
                  </a:solidFill>
                </a:rPr>
                <a:t>Hadron Synthesis</a:t>
              </a:r>
              <a:endParaRPr lang="en-US" b="1">
                <a:solidFill>
                  <a:schemeClr val="accent2"/>
                </a:solidFill>
              </a:endParaRPr>
            </a:p>
            <a:p>
              <a:pPr>
                <a:lnSpc>
                  <a:spcPct val="120000"/>
                </a:lnSpc>
              </a:pPr>
              <a:r>
                <a:rPr lang="en-US" sz="1800" b="1">
                  <a:solidFill>
                    <a:srgbClr val="06A7F8"/>
                  </a:solidFill>
                </a:rPr>
                <a:t>strong force binds </a:t>
              </a:r>
            </a:p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6A7F8"/>
                  </a:solidFill>
                </a:rPr>
                <a:t>quarks and gluons in massive objects: </a:t>
              </a:r>
            </a:p>
            <a:p>
              <a:pPr>
                <a:lnSpc>
                  <a:spcPct val="80000"/>
                </a:lnSpc>
              </a:pPr>
              <a:r>
                <a:rPr lang="en-US" sz="1800" b="1">
                  <a:solidFill>
                    <a:srgbClr val="06A7F8"/>
                  </a:solidFill>
                </a:rPr>
                <a:t>    protons, neutrons    mass  ~ 1 GeV/c</a:t>
              </a:r>
              <a:r>
                <a:rPr lang="en-US" sz="1800" b="1" baseline="30000">
                  <a:solidFill>
                    <a:srgbClr val="06A7F8"/>
                  </a:solidFill>
                </a:rPr>
                <a:t>2</a:t>
              </a:r>
              <a:r>
                <a:rPr lang="en-US" b="1">
                  <a:solidFill>
                    <a:schemeClr val="hlink"/>
                  </a:solidFill>
                </a:rPr>
                <a:t>             </a:t>
              </a:r>
              <a:r>
                <a:rPr lang="en-US" sz="1800" b="1"/>
                <a:t>           </a:t>
              </a:r>
            </a:p>
            <a:p>
              <a:pPr>
                <a:lnSpc>
                  <a:spcPct val="30000"/>
                </a:lnSpc>
              </a:pPr>
              <a:endParaRPr lang="en-US" sz="1800" b="1"/>
            </a:p>
          </p:txBody>
        </p:sp>
        <p:sp>
          <p:nvSpPr>
            <p:cNvPr id="21516" name="AutoShape 5"/>
            <p:cNvSpPr>
              <a:spLocks noChangeArrowheads="1"/>
            </p:cNvSpPr>
            <p:nvPr/>
          </p:nvSpPr>
          <p:spPr bwMode="auto">
            <a:xfrm rot="-7152447">
              <a:off x="3144" y="1406"/>
              <a:ext cx="581" cy="193"/>
            </a:xfrm>
            <a:prstGeom prst="leftArrow">
              <a:avLst>
                <a:gd name="adj1" fmla="val 50000"/>
                <a:gd name="adj2" fmla="val 75259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09" name="Text Box 9"/>
          <p:cNvSpPr txBox="1">
            <a:spLocks noChangeArrowheads="1"/>
          </p:cNvSpPr>
          <p:nvPr/>
        </p:nvSpPr>
        <p:spPr bwMode="auto">
          <a:xfrm>
            <a:off x="233363" y="5619750"/>
            <a:ext cx="4325937" cy="106203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r>
              <a:rPr lang="en-US"/>
              <a:t>~ </a:t>
            </a:r>
            <a:r>
              <a:rPr lang="en-US" sz="1800" b="1"/>
              <a:t>100 ps after Big Bang	T ~ 10</a:t>
            </a:r>
            <a:r>
              <a:rPr lang="en-US" sz="1800" b="1" baseline="30000"/>
              <a:t>14</a:t>
            </a:r>
            <a:r>
              <a:rPr lang="en-US" sz="1800" b="1"/>
              <a:t> GeV</a:t>
            </a:r>
            <a:endParaRPr lang="en-US" sz="1800" b="1">
              <a:solidFill>
                <a:schemeClr val="accent2"/>
              </a:solidFill>
            </a:endParaRPr>
          </a:p>
          <a:p>
            <a:pPr>
              <a:lnSpc>
                <a:spcPct val="120000"/>
              </a:lnSpc>
            </a:pPr>
            <a:r>
              <a:rPr lang="en-US" b="1">
                <a:solidFill>
                  <a:schemeClr val="accent2"/>
                </a:solidFill>
              </a:rPr>
              <a:t>                   </a:t>
            </a:r>
            <a:r>
              <a:rPr lang="en-US" sz="2000" b="1">
                <a:solidFill>
                  <a:schemeClr val="hlink"/>
                </a:solidFill>
              </a:rPr>
              <a:t>Electroweak Transition </a:t>
            </a:r>
            <a:r>
              <a:rPr lang="en-US" sz="1800" b="1">
                <a:solidFill>
                  <a:srgbClr val="06A7F8"/>
                </a:solidFill>
              </a:rPr>
              <a:t>                  explicit breaking of chiral symmetry</a:t>
            </a:r>
          </a:p>
        </p:txBody>
      </p:sp>
      <p:sp>
        <p:nvSpPr>
          <p:cNvPr id="21510" name="AutoShape 10"/>
          <p:cNvSpPr>
            <a:spLocks noChangeArrowheads="1"/>
          </p:cNvSpPr>
          <p:nvPr/>
        </p:nvSpPr>
        <p:spPr bwMode="auto">
          <a:xfrm rot="7509048">
            <a:off x="2799557" y="4920456"/>
            <a:ext cx="1054100" cy="287337"/>
          </a:xfrm>
          <a:prstGeom prst="leftArrow">
            <a:avLst>
              <a:gd name="adj1" fmla="val 50000"/>
              <a:gd name="adj2" fmla="val 9171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1" name="Text Box 13"/>
          <p:cNvSpPr txBox="1">
            <a:spLocks noChangeArrowheads="1"/>
          </p:cNvSpPr>
          <p:nvPr/>
        </p:nvSpPr>
        <p:spPr bwMode="auto">
          <a:xfrm>
            <a:off x="2097088" y="4030663"/>
            <a:ext cx="10985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r>
              <a:rPr lang="en-US">
                <a:solidFill>
                  <a:srgbClr val="FFFF00"/>
                </a:solidFill>
                <a:latin typeface="Arial Black" pitchFamily="34" charset="0"/>
              </a:rPr>
              <a:t>inflation</a:t>
            </a:r>
          </a:p>
        </p:txBody>
      </p:sp>
      <p:grpSp>
        <p:nvGrpSpPr>
          <p:cNvPr id="21512" name="Group 17"/>
          <p:cNvGrpSpPr>
            <a:grpSpLocks/>
          </p:cNvGrpSpPr>
          <p:nvPr/>
        </p:nvGrpSpPr>
        <p:grpSpPr bwMode="auto">
          <a:xfrm>
            <a:off x="392113" y="1784350"/>
            <a:ext cx="3082925" cy="1644650"/>
            <a:chOff x="247" y="1124"/>
            <a:chExt cx="1942" cy="1036"/>
          </a:xfrm>
        </p:grpSpPr>
        <p:sp>
          <p:nvSpPr>
            <p:cNvPr id="21513" name="Text Box 12"/>
            <p:cNvSpPr txBox="1">
              <a:spLocks noChangeArrowheads="1"/>
            </p:cNvSpPr>
            <p:nvPr/>
          </p:nvSpPr>
          <p:spPr bwMode="auto">
            <a:xfrm>
              <a:off x="247" y="1124"/>
              <a:ext cx="1942" cy="42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800" b="1"/>
                <a:t>Planck scale  T ~ 10</a:t>
              </a:r>
              <a:r>
                <a:rPr lang="en-US" sz="1800" b="1" baseline="30000"/>
                <a:t>19</a:t>
              </a:r>
              <a:r>
                <a:rPr lang="en-US" sz="1800" b="1"/>
                <a:t> GeV</a:t>
              </a:r>
            </a:p>
            <a:p>
              <a:r>
                <a:rPr lang="en-US" sz="1800" b="1">
                  <a:solidFill>
                    <a:srgbClr val="06A7F8"/>
                  </a:solidFill>
                </a:rPr>
                <a:t>  </a:t>
              </a:r>
              <a:r>
                <a:rPr lang="en-US" sz="2000" b="1">
                  <a:solidFill>
                    <a:schemeClr val="hlink"/>
                  </a:solidFill>
                </a:rPr>
                <a:t>End of Grand Unification</a:t>
              </a:r>
            </a:p>
          </p:txBody>
        </p:sp>
        <p:sp>
          <p:nvSpPr>
            <p:cNvPr id="21514" name="AutoShape 14"/>
            <p:cNvSpPr>
              <a:spLocks noChangeArrowheads="1"/>
            </p:cNvSpPr>
            <p:nvPr/>
          </p:nvSpPr>
          <p:spPr bwMode="auto">
            <a:xfrm rot="-7152447">
              <a:off x="1435" y="1773"/>
              <a:ext cx="581" cy="193"/>
            </a:xfrm>
            <a:prstGeom prst="leftArrow">
              <a:avLst>
                <a:gd name="adj1" fmla="val 50000"/>
                <a:gd name="adj2" fmla="val 75259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8586755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383713"/>
            <a:ext cx="4114800" cy="2509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229" y="0"/>
            <a:ext cx="77724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Control Measures for </a:t>
            </a:r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40" y="914400"/>
            <a:ext cx="5333260" cy="5715000"/>
          </a:xfrm>
        </p:spPr>
        <p:txBody>
          <a:bodyPr/>
          <a:lstStyle/>
          <a:p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intrinsically scales the </a:t>
            </a:r>
            <a:r>
              <a:rPr lang="en-US" dirty="0" err="1" smtClean="0"/>
              <a:t>pp</a:t>
            </a:r>
            <a:r>
              <a:rPr lang="en-US" dirty="0" smtClean="0"/>
              <a:t> reference by 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coll</a:t>
            </a:r>
            <a:r>
              <a:rPr lang="en-US" dirty="0" smtClean="0"/>
              <a:t>&gt; as the denominator.</a:t>
            </a:r>
          </a:p>
          <a:p>
            <a:r>
              <a:rPr lang="en-US" dirty="0" smtClean="0"/>
              <a:t>Validity of this for colorless probes should be established.</a:t>
            </a:r>
          </a:p>
          <a:p>
            <a:r>
              <a:rPr lang="en-US" dirty="0" smtClean="0"/>
              <a:t>At RHIC was use direct photons at large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.</a:t>
            </a:r>
            <a:endParaRPr lang="en-US" dirty="0" smtClean="0"/>
          </a:p>
          <a:p>
            <a:r>
              <a:rPr lang="en-US" dirty="0" smtClean="0"/>
              <a:t>At LHC, there are more:</a:t>
            </a:r>
          </a:p>
          <a:p>
            <a:pPr lvl="1"/>
            <a:r>
              <a:rPr lang="en-US" dirty="0" err="1">
                <a:latin typeface="Symbol" pitchFamily="18" charset="2"/>
              </a:rPr>
              <a:t>g</a:t>
            </a:r>
            <a:r>
              <a:rPr lang="en-US" baseline="-25000" dirty="0" err="1" smtClean="0"/>
              <a:t>direct</a:t>
            </a:r>
            <a:endParaRPr lang="en-US" dirty="0" smtClean="0"/>
          </a:p>
          <a:p>
            <a:pPr lvl="1"/>
            <a:r>
              <a:rPr lang="en-US" dirty="0" smtClean="0"/>
              <a:t>W</a:t>
            </a:r>
          </a:p>
          <a:p>
            <a:pPr lvl="1"/>
            <a:r>
              <a:rPr lang="en-US" dirty="0"/>
              <a:t>Z</a:t>
            </a:r>
            <a:endParaRPr lang="en-US" dirty="0" smtClean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7"/>
          <a:stretch/>
        </p:blipFill>
        <p:spPr bwMode="auto">
          <a:xfrm>
            <a:off x="5334000" y="1086775"/>
            <a:ext cx="3308899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2" y="4714875"/>
            <a:ext cx="3786188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79674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C61BC1DA-B481-49ED-AACC-1C31AD4D8726}" type="slidenum">
              <a:rPr lang="en-US" sz="1400">
                <a:latin typeface="Arial" charset="0"/>
              </a:rPr>
              <a:pPr/>
              <a:t>41</a:t>
            </a:fld>
            <a:r>
              <a:rPr lang="en-US" sz="1400">
                <a:latin typeface="Arial" charset="0"/>
              </a:rPr>
              <a:t> </a:t>
            </a:r>
            <a:endParaRPr lang="en-US" sz="1400" b="0">
              <a:latin typeface="Arial" charset="0"/>
            </a:endParaRPr>
          </a:p>
        </p:txBody>
      </p:sp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Jet Tomography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92200"/>
            <a:ext cx="6438900" cy="3167063"/>
          </a:xfrm>
        </p:spPr>
        <p:txBody>
          <a:bodyPr/>
          <a:lstStyle/>
          <a:p>
            <a:pPr eaLnBrk="1" hangingPunct="1"/>
            <a:r>
              <a:rPr lang="en-US" sz="2000" smtClean="0"/>
              <a:t>Tomography, a fancy word for a shadow!</a:t>
            </a:r>
          </a:p>
          <a:p>
            <a:pPr eaLnBrk="1" hangingPunct="1"/>
            <a:r>
              <a:rPr lang="en-US" sz="2000" smtClean="0"/>
              <a:t>Jets are produced as back-to-back pairs.</a:t>
            </a:r>
          </a:p>
          <a:p>
            <a:pPr eaLnBrk="1" hangingPunct="1"/>
            <a:r>
              <a:rPr lang="en-US" sz="2000" smtClean="0"/>
              <a:t>One jet escapes, the other is shadowed.</a:t>
            </a:r>
          </a:p>
          <a:p>
            <a:pPr eaLnBrk="1" hangingPunct="1"/>
            <a:r>
              <a:rPr lang="en-US" sz="2000" smtClean="0"/>
              <a:t>Expectation:</a:t>
            </a:r>
          </a:p>
          <a:p>
            <a:pPr lvl="1" eaLnBrk="1" hangingPunct="1"/>
            <a:r>
              <a:rPr lang="en-US" sz="1800" smtClean="0"/>
              <a:t>“Opaque” in head-on collisions.</a:t>
            </a:r>
          </a:p>
          <a:p>
            <a:pPr lvl="1" eaLnBrk="1" hangingPunct="1"/>
            <a:r>
              <a:rPr lang="en-US" sz="1800" smtClean="0"/>
              <a:t>“Translucent” in partial overlap collisions.</a:t>
            </a:r>
          </a:p>
        </p:txBody>
      </p:sp>
      <p:sp>
        <p:nvSpPr>
          <p:cNvPr id="29703" name="Oval 4"/>
          <p:cNvSpPr>
            <a:spLocks noChangeArrowheads="1"/>
          </p:cNvSpPr>
          <p:nvPr/>
        </p:nvSpPr>
        <p:spPr bwMode="auto">
          <a:xfrm>
            <a:off x="6834188" y="1712913"/>
            <a:ext cx="1277937" cy="1365250"/>
          </a:xfrm>
          <a:prstGeom prst="ellipse">
            <a:avLst/>
          </a:prstGeom>
          <a:solidFill>
            <a:srgbClr val="000000"/>
          </a:solidFill>
          <a:ln w="50800">
            <a:solidFill>
              <a:srgbClr val="000000"/>
            </a:solidFill>
            <a:round/>
            <a:headEnd/>
            <a:tailEnd type="none" w="lg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674821" name="Group 5"/>
          <p:cNvGrpSpPr>
            <a:grpSpLocks/>
          </p:cNvGrpSpPr>
          <p:nvPr/>
        </p:nvGrpSpPr>
        <p:grpSpPr bwMode="auto">
          <a:xfrm>
            <a:off x="6324600" y="465138"/>
            <a:ext cx="2033588" cy="1374775"/>
            <a:chOff x="0" y="668"/>
            <a:chExt cx="1281" cy="866"/>
          </a:xfrm>
        </p:grpSpPr>
        <p:grpSp>
          <p:nvGrpSpPr>
            <p:cNvPr id="29726" name="Group 6"/>
            <p:cNvGrpSpPr>
              <a:grpSpLocks/>
            </p:cNvGrpSpPr>
            <p:nvPr/>
          </p:nvGrpSpPr>
          <p:grpSpPr bwMode="auto">
            <a:xfrm>
              <a:off x="0" y="969"/>
              <a:ext cx="592" cy="565"/>
              <a:chOff x="129" y="640"/>
              <a:chExt cx="592" cy="565"/>
            </a:xfrm>
          </p:grpSpPr>
          <p:sp>
            <p:nvSpPr>
              <p:cNvPr id="29728" name="Line 7"/>
              <p:cNvSpPr>
                <a:spLocks noChangeShapeType="1"/>
              </p:cNvSpPr>
              <p:nvPr/>
            </p:nvSpPr>
            <p:spPr bwMode="auto">
              <a:xfrm rot="608448" flipV="1">
                <a:off x="712" y="927"/>
                <a:ext cx="9" cy="2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9" name="Line 8"/>
              <p:cNvSpPr>
                <a:spLocks noChangeShapeType="1"/>
              </p:cNvSpPr>
              <p:nvPr/>
            </p:nvSpPr>
            <p:spPr bwMode="auto">
              <a:xfrm flipH="1" flipV="1">
                <a:off x="476" y="776"/>
                <a:ext cx="222" cy="4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30" name="Line 9"/>
              <p:cNvSpPr>
                <a:spLocks noChangeShapeType="1"/>
              </p:cNvSpPr>
              <p:nvPr/>
            </p:nvSpPr>
            <p:spPr bwMode="auto">
              <a:xfrm flipH="1" flipV="1">
                <a:off x="423" y="1073"/>
                <a:ext cx="261" cy="1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31" name="Line 10"/>
              <p:cNvSpPr>
                <a:spLocks noChangeShapeType="1"/>
              </p:cNvSpPr>
              <p:nvPr/>
            </p:nvSpPr>
            <p:spPr bwMode="auto">
              <a:xfrm flipH="1" flipV="1">
                <a:off x="644" y="896"/>
                <a:ext cx="47" cy="3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32" name="Line 11"/>
              <p:cNvSpPr>
                <a:spLocks noChangeShapeType="1"/>
              </p:cNvSpPr>
              <p:nvPr/>
            </p:nvSpPr>
            <p:spPr bwMode="auto">
              <a:xfrm flipH="1" flipV="1">
                <a:off x="129" y="640"/>
                <a:ext cx="558" cy="56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727" name="Text Box 12"/>
            <p:cNvSpPr txBox="1">
              <a:spLocks noChangeArrowheads="1"/>
            </p:cNvSpPr>
            <p:nvPr/>
          </p:nvSpPr>
          <p:spPr bwMode="auto">
            <a:xfrm>
              <a:off x="156" y="668"/>
              <a:ext cx="1125" cy="35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0800">
                  <a:solidFill>
                    <a:schemeClr val="tx1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0000FF"/>
                  </a:solidFill>
                  <a:latin typeface="Arial" charset="0"/>
                  <a:cs typeface="Arial" charset="0"/>
                </a:rPr>
                <a:t>Escaping Jet</a:t>
              </a:r>
            </a:p>
            <a:p>
              <a:pPr eaLnBrk="1" hangingPunct="1">
                <a:lnSpc>
                  <a:spcPct val="20000"/>
                </a:lnSpc>
              </a:pPr>
              <a:r>
                <a:rPr lang="en-US" sz="1800">
                  <a:solidFill>
                    <a:srgbClr val="0000FF"/>
                  </a:solidFill>
                  <a:latin typeface="Arial" charset="0"/>
                  <a:cs typeface="Arial" charset="0"/>
                </a:rPr>
                <a:t>“Near Side”</a:t>
              </a:r>
            </a:p>
          </p:txBody>
        </p:sp>
      </p:grpSp>
      <p:grpSp>
        <p:nvGrpSpPr>
          <p:cNvPr id="674829" name="Group 13"/>
          <p:cNvGrpSpPr>
            <a:grpSpLocks/>
          </p:cNvGrpSpPr>
          <p:nvPr/>
        </p:nvGrpSpPr>
        <p:grpSpPr bwMode="auto">
          <a:xfrm>
            <a:off x="7216775" y="1865313"/>
            <a:ext cx="1600200" cy="1924050"/>
            <a:chOff x="873" y="1550"/>
            <a:chExt cx="1008" cy="1212"/>
          </a:xfrm>
        </p:grpSpPr>
        <p:grpSp>
          <p:nvGrpSpPr>
            <p:cNvPr id="29719" name="Group 14"/>
            <p:cNvGrpSpPr>
              <a:grpSpLocks/>
            </p:cNvGrpSpPr>
            <p:nvPr/>
          </p:nvGrpSpPr>
          <p:grpSpPr bwMode="auto">
            <a:xfrm rot="10800000">
              <a:off x="873" y="1550"/>
              <a:ext cx="299" cy="309"/>
              <a:chOff x="129" y="640"/>
              <a:chExt cx="592" cy="565"/>
            </a:xfrm>
          </p:grpSpPr>
          <p:sp>
            <p:nvSpPr>
              <p:cNvPr id="29721" name="Line 15"/>
              <p:cNvSpPr>
                <a:spLocks noChangeShapeType="1"/>
              </p:cNvSpPr>
              <p:nvPr/>
            </p:nvSpPr>
            <p:spPr bwMode="auto">
              <a:xfrm rot="608448" flipV="1">
                <a:off x="712" y="927"/>
                <a:ext cx="9" cy="2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2" name="Line 16"/>
              <p:cNvSpPr>
                <a:spLocks noChangeShapeType="1"/>
              </p:cNvSpPr>
              <p:nvPr/>
            </p:nvSpPr>
            <p:spPr bwMode="auto">
              <a:xfrm flipH="1" flipV="1">
                <a:off x="476" y="776"/>
                <a:ext cx="222" cy="4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3" name="Line 17"/>
              <p:cNvSpPr>
                <a:spLocks noChangeShapeType="1"/>
              </p:cNvSpPr>
              <p:nvPr/>
            </p:nvSpPr>
            <p:spPr bwMode="auto">
              <a:xfrm flipH="1" flipV="1">
                <a:off x="423" y="1073"/>
                <a:ext cx="261" cy="1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4" name="Line 18"/>
              <p:cNvSpPr>
                <a:spLocks noChangeShapeType="1"/>
              </p:cNvSpPr>
              <p:nvPr/>
            </p:nvSpPr>
            <p:spPr bwMode="auto">
              <a:xfrm flipH="1" flipV="1">
                <a:off x="644" y="896"/>
                <a:ext cx="47" cy="3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5" name="Line 19"/>
              <p:cNvSpPr>
                <a:spLocks noChangeShapeType="1"/>
              </p:cNvSpPr>
              <p:nvPr/>
            </p:nvSpPr>
            <p:spPr bwMode="auto">
              <a:xfrm flipH="1" flipV="1">
                <a:off x="129" y="640"/>
                <a:ext cx="558" cy="56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720" name="Text Box 20"/>
            <p:cNvSpPr txBox="1">
              <a:spLocks noChangeArrowheads="1"/>
            </p:cNvSpPr>
            <p:nvPr/>
          </p:nvSpPr>
          <p:spPr bwMode="auto">
            <a:xfrm>
              <a:off x="1011" y="2409"/>
              <a:ext cx="870" cy="35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0800">
                  <a:solidFill>
                    <a:schemeClr val="tx1"/>
                  </a:solidFill>
                  <a:miter lim="800000"/>
                  <a:headEnd/>
                  <a:tailEnd type="none" w="lg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rgbClr val="0000FF"/>
                  </a:solidFill>
                  <a:latin typeface="Arial" charset="0"/>
                  <a:cs typeface="Arial" charset="0"/>
                </a:rPr>
                <a:t>Lost Jet</a:t>
              </a:r>
            </a:p>
            <a:p>
              <a:pPr eaLnBrk="1" hangingPunct="1">
                <a:lnSpc>
                  <a:spcPct val="20000"/>
                </a:lnSpc>
              </a:pPr>
              <a:r>
                <a:rPr lang="en-US" sz="1800">
                  <a:solidFill>
                    <a:srgbClr val="0000FF"/>
                  </a:solidFill>
                  <a:latin typeface="Arial" charset="0"/>
                  <a:cs typeface="Arial" charset="0"/>
                </a:rPr>
                <a:t>“Far Side”</a:t>
              </a:r>
            </a:p>
          </p:txBody>
        </p:sp>
      </p:grpSp>
      <p:grpSp>
        <p:nvGrpSpPr>
          <p:cNvPr id="674837" name="Group 21"/>
          <p:cNvGrpSpPr>
            <a:grpSpLocks/>
          </p:cNvGrpSpPr>
          <p:nvPr/>
        </p:nvGrpSpPr>
        <p:grpSpPr bwMode="auto">
          <a:xfrm>
            <a:off x="6784975" y="4203700"/>
            <a:ext cx="1990725" cy="1670050"/>
            <a:chOff x="4328" y="1760"/>
            <a:chExt cx="1254" cy="1052"/>
          </a:xfrm>
        </p:grpSpPr>
        <p:sp>
          <p:nvSpPr>
            <p:cNvPr id="29710" name="Oval 22"/>
            <p:cNvSpPr>
              <a:spLocks noChangeArrowheads="1"/>
            </p:cNvSpPr>
            <p:nvPr/>
          </p:nvSpPr>
          <p:spPr bwMode="auto">
            <a:xfrm>
              <a:off x="4497" y="1809"/>
              <a:ext cx="516" cy="972"/>
            </a:xfrm>
            <a:prstGeom prst="ellipse">
              <a:avLst/>
            </a:prstGeom>
            <a:gradFill rotWithShape="0">
              <a:gsLst>
                <a:gs pos="0">
                  <a:srgbClr val="FF5050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3200" b="1"/>
            </a:p>
          </p:txBody>
        </p:sp>
        <p:sp>
          <p:nvSpPr>
            <p:cNvPr id="29711" name="Text Box 23"/>
            <p:cNvSpPr txBox="1">
              <a:spLocks noChangeArrowheads="1"/>
            </p:cNvSpPr>
            <p:nvPr/>
          </p:nvSpPr>
          <p:spPr bwMode="auto">
            <a:xfrm>
              <a:off x="4715" y="2524"/>
              <a:ext cx="75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9pPr>
            </a:lstStyle>
            <a:p>
              <a:pPr algn="l">
                <a:spcBef>
                  <a:spcPct val="0"/>
                </a:spcBef>
              </a:pPr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In-plane</a:t>
              </a:r>
            </a:p>
          </p:txBody>
        </p:sp>
        <p:sp>
          <p:nvSpPr>
            <p:cNvPr id="29712" name="Line 24"/>
            <p:cNvSpPr>
              <a:spLocks noChangeShapeType="1"/>
            </p:cNvSpPr>
            <p:nvPr/>
          </p:nvSpPr>
          <p:spPr bwMode="auto">
            <a:xfrm rot="1793503" flipH="1" flipV="1">
              <a:off x="4570" y="1760"/>
              <a:ext cx="193" cy="37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3" name="Line 25"/>
            <p:cNvSpPr>
              <a:spLocks noChangeShapeType="1"/>
            </p:cNvSpPr>
            <p:nvPr/>
          </p:nvSpPr>
          <p:spPr bwMode="auto">
            <a:xfrm rot="1793503">
              <a:off x="4561" y="2204"/>
              <a:ext cx="202" cy="40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4" name="AutoShape 26"/>
            <p:cNvSpPr>
              <a:spLocks noChangeArrowheads="1"/>
            </p:cNvSpPr>
            <p:nvPr/>
          </p:nvSpPr>
          <p:spPr bwMode="auto">
            <a:xfrm>
              <a:off x="4634" y="2130"/>
              <a:ext cx="74" cy="75"/>
            </a:xfrm>
            <a:prstGeom prst="sun">
              <a:avLst>
                <a:gd name="adj" fmla="val 25000"/>
              </a:avLst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15" name="Text Box 27"/>
            <p:cNvSpPr txBox="1">
              <a:spLocks noChangeArrowheads="1"/>
            </p:cNvSpPr>
            <p:nvPr/>
          </p:nvSpPr>
          <p:spPr bwMode="auto">
            <a:xfrm>
              <a:off x="4699" y="1859"/>
              <a:ext cx="88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 Rounded MT Bold" pitchFamily="32" charset="0"/>
                </a:defRPr>
              </a:lvl9pPr>
            </a:lstStyle>
            <a:p>
              <a:pPr algn="l">
                <a:spcBef>
                  <a:spcPct val="0"/>
                </a:spcBef>
              </a:pPr>
              <a:r>
                <a:rPr lang="en-US" sz="2400">
                  <a:solidFill>
                    <a:srgbClr val="FF0000"/>
                  </a:solidFill>
                  <a:latin typeface="Times New Roman" pitchFamily="18" charset="0"/>
                </a:rPr>
                <a:t>Out-plane</a:t>
              </a:r>
            </a:p>
          </p:txBody>
        </p:sp>
        <p:sp>
          <p:nvSpPr>
            <p:cNvPr id="29716" name="Line 28"/>
            <p:cNvSpPr>
              <a:spLocks noChangeShapeType="1"/>
            </p:cNvSpPr>
            <p:nvPr/>
          </p:nvSpPr>
          <p:spPr bwMode="auto">
            <a:xfrm rot="1793503" flipH="1">
              <a:off x="4328" y="2398"/>
              <a:ext cx="358" cy="205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17" name="AutoShape 29"/>
            <p:cNvSpPr>
              <a:spLocks noChangeArrowheads="1"/>
            </p:cNvSpPr>
            <p:nvPr/>
          </p:nvSpPr>
          <p:spPr bwMode="auto">
            <a:xfrm>
              <a:off x="4674" y="2471"/>
              <a:ext cx="79" cy="75"/>
            </a:xfrm>
            <a:prstGeom prst="sun">
              <a:avLst>
                <a:gd name="adj" fmla="val 25000"/>
              </a:avLst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18" name="Line 30"/>
            <p:cNvSpPr>
              <a:spLocks noChangeShapeType="1"/>
            </p:cNvSpPr>
            <p:nvPr/>
          </p:nvSpPr>
          <p:spPr bwMode="auto">
            <a:xfrm rot="-1793503">
              <a:off x="4800" y="2406"/>
              <a:ext cx="358" cy="205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9707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7225"/>
            <a:ext cx="3073400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8" name="Rectangle 32"/>
          <p:cNvSpPr>
            <a:spLocks noChangeArrowheads="1"/>
          </p:cNvSpPr>
          <p:nvPr/>
        </p:nvSpPr>
        <p:spPr bwMode="auto">
          <a:xfrm>
            <a:off x="3517900" y="4711700"/>
            <a:ext cx="2032000" cy="6477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 sz="1800">
                <a:solidFill>
                  <a:schemeClr val="bg2"/>
                </a:solidFill>
                <a:latin typeface="Garamond" pitchFamily="18" charset="0"/>
                <a:cs typeface="Arial" charset="0"/>
              </a:rPr>
              <a:t>X-ray pictures are</a:t>
            </a:r>
            <a:br>
              <a:rPr lang="en-US" sz="1800">
                <a:solidFill>
                  <a:schemeClr val="bg2"/>
                </a:solidFill>
                <a:latin typeface="Garamond" pitchFamily="18" charset="0"/>
                <a:cs typeface="Arial" charset="0"/>
              </a:rPr>
            </a:br>
            <a:r>
              <a:rPr lang="en-US" sz="1800">
                <a:solidFill>
                  <a:schemeClr val="bg2"/>
                </a:solidFill>
                <a:latin typeface="Garamond" pitchFamily="18" charset="0"/>
                <a:cs typeface="Arial" charset="0"/>
              </a:rPr>
              <a:t>shadows of bones</a:t>
            </a:r>
          </a:p>
        </p:txBody>
      </p:sp>
      <p:sp>
        <p:nvSpPr>
          <p:cNvPr id="29709" name="Rectangle 33"/>
          <p:cNvSpPr>
            <a:spLocks noChangeArrowheads="1"/>
          </p:cNvSpPr>
          <p:nvPr/>
        </p:nvSpPr>
        <p:spPr bwMode="auto">
          <a:xfrm>
            <a:off x="3594100" y="5676900"/>
            <a:ext cx="3340100" cy="10033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spcBef>
                <a:spcPct val="0"/>
              </a:spcBef>
            </a:pPr>
            <a:r>
              <a:rPr lang="en-US" sz="1800" b="1">
                <a:solidFill>
                  <a:schemeClr val="bg2"/>
                </a:solidFill>
                <a:latin typeface="Garamond" pitchFamily="18" charset="0"/>
                <a:cs typeface="Arial" charset="0"/>
              </a:rPr>
              <a:t>Can Jet Absorption be Used to</a:t>
            </a:r>
            <a:br>
              <a:rPr lang="en-US" sz="1800" b="1">
                <a:solidFill>
                  <a:schemeClr val="bg2"/>
                </a:solidFill>
                <a:latin typeface="Garamond" pitchFamily="18" charset="0"/>
                <a:cs typeface="Arial" charset="0"/>
              </a:rPr>
            </a:br>
            <a:r>
              <a:rPr lang="en-US" sz="1800" b="1">
                <a:solidFill>
                  <a:schemeClr val="bg2"/>
                </a:solidFill>
                <a:latin typeface="Garamond" pitchFamily="18" charset="0"/>
                <a:cs typeface="Arial" charset="0"/>
              </a:rPr>
              <a:t>“Take an X-ray” of our Medium?</a:t>
            </a: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7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7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74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74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7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F7ED5A-F413-4E19-91EE-9423ABA6DC2B}" type="slidenum">
              <a:rPr lang="en-US"/>
              <a:pPr/>
              <a:t>42</a:t>
            </a:fld>
            <a:endParaRPr lang="en-US"/>
          </a:p>
        </p:txBody>
      </p:sp>
      <p:sp>
        <p:nvSpPr>
          <p:cNvPr id="4372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1338" y="0"/>
            <a:ext cx="8229600" cy="671512"/>
          </a:xfrm>
        </p:spPr>
        <p:txBody>
          <a:bodyPr/>
          <a:lstStyle/>
          <a:p>
            <a:r>
              <a:rPr lang="en-US" dirty="0"/>
              <a:t> Back-to-back jets</a:t>
            </a:r>
          </a:p>
        </p:txBody>
      </p:sp>
      <p:grpSp>
        <p:nvGrpSpPr>
          <p:cNvPr id="437277" name="Group 29"/>
          <p:cNvGrpSpPr>
            <a:grpSpLocks/>
          </p:cNvGrpSpPr>
          <p:nvPr/>
        </p:nvGrpSpPr>
        <p:grpSpPr bwMode="auto">
          <a:xfrm>
            <a:off x="485258" y="944415"/>
            <a:ext cx="4165600" cy="4132262"/>
            <a:chOff x="3136" y="575"/>
            <a:chExt cx="2624" cy="2603"/>
          </a:xfrm>
        </p:grpSpPr>
        <p:pic>
          <p:nvPicPr>
            <p:cNvPr id="4372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t="53125"/>
            <a:stretch>
              <a:fillRect/>
            </a:stretch>
          </p:blipFill>
          <p:spPr bwMode="auto">
            <a:xfrm>
              <a:off x="3136" y="1846"/>
              <a:ext cx="2400" cy="1332"/>
            </a:xfrm>
            <a:prstGeom prst="rect">
              <a:avLst/>
            </a:prstGeom>
            <a:noFill/>
            <a:ln>
              <a:noFill/>
            </a:ln>
            <a:effectLst/>
          </p:spPr>
        </p:pic>
        <p:pic>
          <p:nvPicPr>
            <p:cNvPr id="43725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36" y="575"/>
              <a:ext cx="2400" cy="1271"/>
            </a:xfrm>
            <a:prstGeom prst="rect">
              <a:avLst/>
            </a:prstGeom>
            <a:noFill/>
          </p:spPr>
        </p:pic>
        <p:sp>
          <p:nvSpPr>
            <p:cNvPr id="437254" name="Text Box 6"/>
            <p:cNvSpPr txBox="1">
              <a:spLocks noChangeArrowheads="1"/>
            </p:cNvSpPr>
            <p:nvPr/>
          </p:nvSpPr>
          <p:spPr bwMode="auto">
            <a:xfrm>
              <a:off x="3136" y="1854"/>
              <a:ext cx="974" cy="21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FF"/>
                  </a:solidFill>
                  <a:latin typeface="Times New Roman" charset="0"/>
                </a:rPr>
                <a:t>Central Au + Au</a:t>
              </a:r>
            </a:p>
          </p:txBody>
        </p:sp>
        <p:sp>
          <p:nvSpPr>
            <p:cNvPr id="437255" name="Text Box 7"/>
            <p:cNvSpPr txBox="1">
              <a:spLocks noChangeArrowheads="1"/>
            </p:cNvSpPr>
            <p:nvPr/>
          </p:nvSpPr>
          <p:spPr bwMode="auto">
            <a:xfrm>
              <a:off x="3136" y="575"/>
              <a:ext cx="1188" cy="21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sz="1600">
                  <a:solidFill>
                    <a:srgbClr val="0000FF"/>
                  </a:solidFill>
                  <a:latin typeface="Times New Roman" charset="0"/>
                </a:rPr>
                <a:t>Peripheral Au + Au</a:t>
              </a:r>
            </a:p>
          </p:txBody>
        </p:sp>
        <p:sp>
          <p:nvSpPr>
            <p:cNvPr id="437256" name="Text Box 8"/>
            <p:cNvSpPr txBox="1">
              <a:spLocks noChangeArrowheads="1"/>
            </p:cNvSpPr>
            <p:nvPr/>
          </p:nvSpPr>
          <p:spPr bwMode="auto">
            <a:xfrm>
              <a:off x="3168" y="2512"/>
              <a:ext cx="116" cy="288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en-US" sz="2400">
                <a:latin typeface="Symbol" pitchFamily="18" charset="2"/>
              </a:endParaRPr>
            </a:p>
          </p:txBody>
        </p:sp>
        <p:sp>
          <p:nvSpPr>
            <p:cNvPr id="437257" name="Line 9"/>
            <p:cNvSpPr>
              <a:spLocks noChangeShapeType="1"/>
            </p:cNvSpPr>
            <p:nvPr/>
          </p:nvSpPr>
          <p:spPr bwMode="auto">
            <a:xfrm flipH="1">
              <a:off x="4656" y="784"/>
              <a:ext cx="1104" cy="720"/>
            </a:xfrm>
            <a:prstGeom prst="line">
              <a:avLst/>
            </a:prstGeom>
            <a:noFill/>
            <a:ln w="15875">
              <a:noFill/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37269" name="Oval 21"/>
            <p:cNvSpPr>
              <a:spLocks noChangeArrowheads="1"/>
            </p:cNvSpPr>
            <p:nvPr/>
          </p:nvSpPr>
          <p:spPr bwMode="auto">
            <a:xfrm>
              <a:off x="5064" y="2272"/>
              <a:ext cx="472" cy="600"/>
            </a:xfrm>
            <a:prstGeom prst="ellipse">
              <a:avLst/>
            </a:prstGeom>
            <a:noFill/>
            <a:ln w="15875" algn="ctr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37270" name="Oval 22"/>
            <p:cNvSpPr>
              <a:spLocks noChangeArrowheads="1"/>
            </p:cNvSpPr>
            <p:nvPr/>
          </p:nvSpPr>
          <p:spPr bwMode="auto">
            <a:xfrm>
              <a:off x="5064" y="968"/>
              <a:ext cx="528" cy="536"/>
            </a:xfrm>
            <a:prstGeom prst="ellipse">
              <a:avLst/>
            </a:prstGeom>
            <a:noFill/>
            <a:ln w="15875" algn="ctr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37278" name="Rectangle 30"/>
          <p:cNvSpPr>
            <a:spLocks noGrp="1" noChangeArrowheads="1"/>
          </p:cNvSpPr>
          <p:nvPr>
            <p:ph type="body" idx="1"/>
          </p:nvPr>
        </p:nvSpPr>
        <p:spPr>
          <a:xfrm>
            <a:off x="246743" y="5236331"/>
            <a:ext cx="8471955" cy="14097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Given one “jet” particle, where are it’s friends: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Members of the “same jet” are in nearly the same direction.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Members of the “partner jet” are off by 180</a:t>
            </a:r>
            <a:r>
              <a:rPr lang="en-US" sz="2000" baseline="30000" dirty="0"/>
              <a:t>o</a:t>
            </a:r>
          </a:p>
          <a:p>
            <a:pPr>
              <a:lnSpc>
                <a:spcPct val="80000"/>
              </a:lnSpc>
            </a:pPr>
            <a:r>
              <a:rPr lang="en-US" sz="2400" dirty="0"/>
              <a:t>Away-side jet gone (NOTE: where did the energy go?)</a:t>
            </a:r>
          </a:p>
          <a:p>
            <a:pPr lvl="1">
              <a:lnSpc>
                <a:spcPct val="80000"/>
              </a:lnSpc>
            </a:pPr>
            <a:endParaRPr lang="en-US" sz="2000" dirty="0"/>
          </a:p>
        </p:txBody>
      </p:sp>
      <p:pic>
        <p:nvPicPr>
          <p:cNvPr id="15" name="Picture 10" descr="data_cent63_etacut_v2_10percent"/>
          <p:cNvPicPr>
            <a:picLocks noChangeAspect="1" noChangeArrowheads="1"/>
          </p:cNvPicPr>
          <p:nvPr/>
        </p:nvPicPr>
        <p:blipFill>
          <a:blip r:embed="rId5" cstate="print"/>
          <a:srcRect b="14368"/>
          <a:stretch>
            <a:fillRect/>
          </a:stretch>
        </p:blipFill>
        <p:spPr bwMode="auto">
          <a:xfrm>
            <a:off x="5135525" y="2623436"/>
            <a:ext cx="3583173" cy="2540187"/>
          </a:xfrm>
          <a:prstGeom prst="rect">
            <a:avLst/>
          </a:prstGeom>
          <a:noFill/>
        </p:spPr>
      </p:pic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6424208" y="888261"/>
            <a:ext cx="2719792" cy="1589124"/>
            <a:chOff x="2880" y="720"/>
            <a:chExt cx="2352" cy="1680"/>
          </a:xfrm>
        </p:grpSpPr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2880" y="720"/>
              <a:ext cx="2352" cy="16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" name="Picture 14" descr="data_cent63_etacut_v2_10percent_blowu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976" y="1200"/>
              <a:ext cx="2066" cy="1152"/>
            </a:xfrm>
            <a:prstGeom prst="rect">
              <a:avLst/>
            </a:prstGeom>
            <a:noFill/>
          </p:spPr>
        </p:pic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3168" y="864"/>
              <a:ext cx="1309" cy="33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chemeClr val="bg2"/>
                  </a:solidFill>
                  <a:latin typeface="Times New Roman" charset="0"/>
                </a:rPr>
                <a:t>STAR</a:t>
              </a:r>
              <a:endParaRPr lang="ru-RU" sz="2000">
                <a:solidFill>
                  <a:schemeClr val="bg2"/>
                </a:solidFill>
                <a:latin typeface="Times New Roman" charset="0"/>
              </a:endParaRPr>
            </a:p>
          </p:txBody>
        </p:sp>
      </p:grpSp>
      <p:grpSp>
        <p:nvGrpSpPr>
          <p:cNvPr id="21" name="Group 47"/>
          <p:cNvGrpSpPr>
            <a:grpSpLocks/>
          </p:cNvGrpSpPr>
          <p:nvPr/>
        </p:nvGrpSpPr>
        <p:grpSpPr bwMode="auto">
          <a:xfrm>
            <a:off x="4441973" y="818708"/>
            <a:ext cx="1990725" cy="1670050"/>
            <a:chOff x="4328" y="1760"/>
            <a:chExt cx="1254" cy="1052"/>
          </a:xfrm>
        </p:grpSpPr>
        <p:sp>
          <p:nvSpPr>
            <p:cNvPr id="22" name="Oval 38"/>
            <p:cNvSpPr>
              <a:spLocks noChangeArrowheads="1"/>
            </p:cNvSpPr>
            <p:nvPr/>
          </p:nvSpPr>
          <p:spPr bwMode="auto">
            <a:xfrm>
              <a:off x="4497" y="1809"/>
              <a:ext cx="516" cy="972"/>
            </a:xfrm>
            <a:prstGeom prst="ellipse">
              <a:avLst/>
            </a:prstGeom>
            <a:gradFill rotWithShape="0">
              <a:gsLst>
                <a:gs pos="0">
                  <a:srgbClr val="FF5050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en-US" sz="3200" b="1">
                <a:latin typeface="Arial Rounded MT Bold" pitchFamily="34" charset="0"/>
              </a:endParaRPr>
            </a:p>
          </p:txBody>
        </p:sp>
        <p:sp>
          <p:nvSpPr>
            <p:cNvPr id="23" name="Text Box 39"/>
            <p:cNvSpPr txBox="1">
              <a:spLocks noChangeArrowheads="1"/>
            </p:cNvSpPr>
            <p:nvPr/>
          </p:nvSpPr>
          <p:spPr bwMode="auto">
            <a:xfrm>
              <a:off x="4715" y="2524"/>
              <a:ext cx="7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solidFill>
                    <a:srgbClr val="000000"/>
                  </a:solidFill>
                  <a:latin typeface="Times New Roman" charset="0"/>
                </a:rPr>
                <a:t>In-plane</a:t>
              </a:r>
            </a:p>
          </p:txBody>
        </p:sp>
        <p:sp>
          <p:nvSpPr>
            <p:cNvPr id="24" name="Line 40"/>
            <p:cNvSpPr>
              <a:spLocks noChangeShapeType="1"/>
            </p:cNvSpPr>
            <p:nvPr/>
          </p:nvSpPr>
          <p:spPr bwMode="auto">
            <a:xfrm rot="1793503" flipH="1" flipV="1">
              <a:off x="4570" y="1760"/>
              <a:ext cx="193" cy="37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41"/>
            <p:cNvSpPr>
              <a:spLocks noChangeShapeType="1"/>
            </p:cNvSpPr>
            <p:nvPr/>
          </p:nvSpPr>
          <p:spPr bwMode="auto">
            <a:xfrm rot="1793503">
              <a:off x="4561" y="2204"/>
              <a:ext cx="202" cy="40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AutoShape 42"/>
            <p:cNvSpPr>
              <a:spLocks noChangeArrowheads="1"/>
            </p:cNvSpPr>
            <p:nvPr/>
          </p:nvSpPr>
          <p:spPr bwMode="auto">
            <a:xfrm>
              <a:off x="4634" y="2130"/>
              <a:ext cx="74" cy="75"/>
            </a:xfrm>
            <a:prstGeom prst="sun">
              <a:avLst>
                <a:gd name="adj" fmla="val 25000"/>
              </a:avLst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Text Box 43"/>
            <p:cNvSpPr txBox="1">
              <a:spLocks noChangeArrowheads="1"/>
            </p:cNvSpPr>
            <p:nvPr/>
          </p:nvSpPr>
          <p:spPr bwMode="auto">
            <a:xfrm>
              <a:off x="4699" y="1859"/>
              <a:ext cx="88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solidFill>
                    <a:srgbClr val="FF0000"/>
                  </a:solidFill>
                  <a:latin typeface="Times New Roman" charset="0"/>
                </a:rPr>
                <a:t>Out-plane</a:t>
              </a:r>
            </a:p>
          </p:txBody>
        </p:sp>
        <p:sp>
          <p:nvSpPr>
            <p:cNvPr id="28" name="Line 44"/>
            <p:cNvSpPr>
              <a:spLocks noChangeShapeType="1"/>
            </p:cNvSpPr>
            <p:nvPr/>
          </p:nvSpPr>
          <p:spPr bwMode="auto">
            <a:xfrm rot="1793503" flipH="1">
              <a:off x="4328" y="2398"/>
              <a:ext cx="358" cy="205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AutoShape 45"/>
            <p:cNvSpPr>
              <a:spLocks noChangeArrowheads="1"/>
            </p:cNvSpPr>
            <p:nvPr/>
          </p:nvSpPr>
          <p:spPr bwMode="auto">
            <a:xfrm>
              <a:off x="4674" y="2471"/>
              <a:ext cx="79" cy="75"/>
            </a:xfrm>
            <a:prstGeom prst="sun">
              <a:avLst>
                <a:gd name="adj" fmla="val 25000"/>
              </a:avLst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46"/>
            <p:cNvSpPr>
              <a:spLocks noChangeShapeType="1"/>
            </p:cNvSpPr>
            <p:nvPr/>
          </p:nvSpPr>
          <p:spPr bwMode="auto">
            <a:xfrm rot="-1793503">
              <a:off x="4800" y="2406"/>
              <a:ext cx="358" cy="205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5608767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282" y="381063"/>
            <a:ext cx="4309746" cy="3015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Singles to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5943" y="791028"/>
            <a:ext cx="7543800" cy="5181600"/>
          </a:xfrm>
        </p:spPr>
        <p:txBody>
          <a:bodyPr/>
          <a:lstStyle/>
          <a:p>
            <a:r>
              <a:rPr lang="en-US" dirty="0" smtClean="0"/>
              <a:t>Parton pairs are created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at </a:t>
            </a:r>
            <a:r>
              <a:rPr lang="en-US" dirty="0" smtClean="0"/>
              <a:t>the </a:t>
            </a:r>
            <a:r>
              <a:rPr lang="en-US" dirty="0" smtClean="0"/>
              <a:t>expected </a:t>
            </a:r>
            <a:r>
              <a:rPr lang="en-US" dirty="0" smtClean="0"/>
              <a:t>rate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smtClean="0"/>
              <a:t>control measure).</a:t>
            </a:r>
          </a:p>
          <a:p>
            <a:r>
              <a:rPr lang="en-US" dirty="0" smtClean="0"/>
              <a:t>Parton pairs have </a:t>
            </a:r>
            <a:r>
              <a:rPr lang="en-US" dirty="0" smtClean="0"/>
              <a:t>a “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” due 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smtClean="0"/>
              <a:t>initial state motion.</a:t>
            </a:r>
          </a:p>
          <a:p>
            <a:r>
              <a:rPr lang="en-US" dirty="0" err="1"/>
              <a:t>P</a:t>
            </a:r>
            <a:r>
              <a:rPr lang="en-US" dirty="0" err="1" smtClean="0"/>
              <a:t>artons</a:t>
            </a:r>
            <a:r>
              <a:rPr lang="en-US" dirty="0" smtClean="0"/>
              <a:t> interact with medium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(E-</a:t>
            </a:r>
            <a:r>
              <a:rPr lang="en-US" dirty="0" err="1" smtClean="0"/>
              <a:t>loss,scattering</a:t>
            </a:r>
            <a:r>
              <a:rPr lang="en-US" dirty="0" smtClean="0"/>
              <a:t>?)</a:t>
            </a:r>
          </a:p>
          <a:p>
            <a:r>
              <a:rPr lang="en-US" dirty="0" smtClean="0"/>
              <a:t>Fragment into Jets either within or outside the medium.</a:t>
            </a:r>
          </a:p>
          <a:p>
            <a:r>
              <a:rPr lang="en-US" dirty="0" smtClean="0"/>
              <a:t>To be Learned:</a:t>
            </a:r>
          </a:p>
          <a:p>
            <a:pPr lvl="1"/>
            <a:r>
              <a:rPr lang="en-US" dirty="0" smtClean="0"/>
              <a:t>E-loss will created R</a:t>
            </a:r>
            <a:r>
              <a:rPr lang="en-US" baseline="-25000" dirty="0" smtClean="0"/>
              <a:t>AA</a:t>
            </a:r>
            <a:r>
              <a:rPr lang="en-US" dirty="0" smtClean="0"/>
              <a:t>{Jets} &lt; 1.</a:t>
            </a:r>
          </a:p>
          <a:p>
            <a:pPr lvl="1"/>
            <a:r>
              <a:rPr lang="en-US" dirty="0" smtClean="0"/>
              <a:t>Scattering will make back-to-back </a:t>
            </a:r>
            <a:r>
              <a:rPr lang="en-US" dirty="0" err="1" smtClean="0"/>
              <a:t>correl</a:t>
            </a:r>
            <a:r>
              <a:rPr lang="en-US" dirty="0" smtClean="0"/>
              <a:t> worse (higher “</a:t>
            </a:r>
            <a:r>
              <a:rPr lang="en-US" dirty="0" err="1" smtClean="0"/>
              <a:t>k</a:t>
            </a:r>
            <a:r>
              <a:rPr lang="en-US" baseline="-25000" dirty="0" err="1" smtClean="0"/>
              <a:t>T</a:t>
            </a:r>
            <a:r>
              <a:rPr lang="en-US" dirty="0" smtClean="0"/>
              <a:t>”)</a:t>
            </a:r>
          </a:p>
          <a:p>
            <a:pPr lvl="1"/>
            <a:r>
              <a:rPr lang="en-US" dirty="0" smtClean="0"/>
              <a:t>Fragmentation function modification possible.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670204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981" y="931323"/>
            <a:ext cx="5148943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29" y="-88212"/>
            <a:ext cx="8556171" cy="792162"/>
          </a:xfrm>
        </p:spPr>
        <p:txBody>
          <a:bodyPr/>
          <a:lstStyle/>
          <a:p>
            <a:r>
              <a:rPr lang="en-US" dirty="0" smtClean="0"/>
              <a:t>Moving from Singles to Jets…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721680"/>
            <a:ext cx="3977819" cy="4876800"/>
          </a:xfrm>
        </p:spPr>
        <p:txBody>
          <a:bodyPr/>
          <a:lstStyle/>
          <a:p>
            <a:r>
              <a:rPr lang="en-US" dirty="0" smtClean="0"/>
              <a:t>LHC shows loss of Jets </a:t>
            </a:r>
            <a:br>
              <a:rPr lang="en-US" dirty="0" smtClean="0"/>
            </a:br>
            <a:r>
              <a:rPr lang="en-US" dirty="0" smtClean="0"/>
              <a:t>similar to loss of hadrons.</a:t>
            </a:r>
          </a:p>
          <a:p>
            <a:r>
              <a:rPr lang="en-US" dirty="0" smtClean="0"/>
              <a:t>Huge Asymmetry signal in ATLAS and CMS.</a:t>
            </a:r>
          </a:p>
          <a:p>
            <a:r>
              <a:rPr lang="en-US" dirty="0" smtClean="0"/>
              <a:t>Must understand the nature of this loss…</a:t>
            </a:r>
            <a:endParaRPr lang="en-US" dirty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9" y="4200525"/>
            <a:ext cx="39492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863"/>
          <a:stretch/>
        </p:blipFill>
        <p:spPr bwMode="auto">
          <a:xfrm>
            <a:off x="3936659" y="4572000"/>
            <a:ext cx="5159265" cy="2052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531827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30" y="-32652"/>
            <a:ext cx="7772400" cy="700314"/>
          </a:xfrm>
        </p:spPr>
        <p:txBody>
          <a:bodyPr/>
          <a:lstStyle/>
          <a:p>
            <a:r>
              <a:rPr lang="en-US" dirty="0" smtClean="0"/>
              <a:t>Jet 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113971"/>
            <a:ext cx="3733800" cy="4572000"/>
          </a:xfrm>
        </p:spPr>
        <p:txBody>
          <a:bodyPr/>
          <a:lstStyle/>
          <a:p>
            <a:r>
              <a:rPr lang="en-US" dirty="0" smtClean="0"/>
              <a:t>Overwhelmingly, the direction of the Jets seems preserved.</a:t>
            </a:r>
          </a:p>
          <a:p>
            <a:r>
              <a:rPr lang="en-US" dirty="0" smtClean="0"/>
              <a:t>This is a shock…</a:t>
            </a:r>
          </a:p>
          <a:p>
            <a:r>
              <a:rPr lang="en-US" dirty="0" smtClean="0"/>
              <a:t>How can you lose a HUGE amount of longitudinal momentum and not have a “random walk” that smears back-to-back.</a:t>
            </a:r>
          </a:p>
          <a:p>
            <a:r>
              <a:rPr lang="en-US" dirty="0" smtClean="0"/>
              <a:t>Top Puzzle from LHC.</a:t>
            </a:r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5110"/>
            <a:ext cx="5334000" cy="2991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885" y="3056137"/>
            <a:ext cx="5008115" cy="3591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5373368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Lecture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829" y="1066800"/>
            <a:ext cx="7971971" cy="5181600"/>
          </a:xfrm>
        </p:spPr>
        <p:txBody>
          <a:bodyPr/>
          <a:lstStyle/>
          <a:p>
            <a:r>
              <a:rPr lang="en-US" dirty="0" smtClean="0"/>
              <a:t>Heavy Ion collisions provide access to the thermal and hydrodynamic state of QCD.</a:t>
            </a:r>
          </a:p>
          <a:p>
            <a:r>
              <a:rPr lang="en-US" dirty="0" smtClean="0"/>
              <a:t>RHIC and LHC both provide sufficient energy to create the form of matter in the “plateau” region.</a:t>
            </a:r>
          </a:p>
          <a:p>
            <a:r>
              <a:rPr lang="en-US" dirty="0" smtClean="0"/>
              <a:t>The matter is opaque to the propagation of color charge while transparent to colorless objects.</a:t>
            </a:r>
          </a:p>
          <a:p>
            <a:r>
              <a:rPr lang="en-US" dirty="0" smtClean="0"/>
              <a:t>Coming in Lecture #2:</a:t>
            </a:r>
          </a:p>
          <a:p>
            <a:pPr lvl="1"/>
            <a:r>
              <a:rPr lang="en-US" dirty="0" smtClean="0"/>
              <a:t>The medium behaves as a “perfect fluid”.</a:t>
            </a:r>
          </a:p>
          <a:p>
            <a:pPr lvl="1"/>
            <a:r>
              <a:rPr lang="en-US" dirty="0" smtClean="0"/>
              <a:t>Fluid is capable of altering motion of heavy quarks (c/b).</a:t>
            </a:r>
          </a:p>
          <a:p>
            <a:pPr lvl="1"/>
            <a:r>
              <a:rPr lang="en-US" dirty="0" smtClean="0"/>
              <a:t>Descriptions from string theory (</a:t>
            </a:r>
            <a:r>
              <a:rPr lang="en-US" dirty="0" err="1" smtClean="0"/>
              <a:t>AdS</a:t>
            </a:r>
            <a:r>
              <a:rPr lang="en-US" dirty="0" smtClean="0"/>
              <a:t>/CFT duality) are appropriate.</a:t>
            </a:r>
          </a:p>
          <a:p>
            <a:pPr lvl="1"/>
            <a:r>
              <a:rPr lang="en-US" dirty="0" smtClean="0"/>
              <a:t>Indications of yet another new phase of matter (Color Glass Condensate) are beginning to emerge.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0E5942-8BE4-42E6-8B68-E46F3D0CBD24}" type="slidenum">
              <a:rPr lang="en-US" smtClean="0"/>
              <a:pPr>
                <a:defRPr/>
              </a:pPr>
              <a:t>46</a:t>
            </a:fld>
            <a:r>
              <a:rPr lang="en-US" smtClean="0"/>
              <a:t> </a:t>
            </a:r>
            <a:endParaRPr lang="en-US" b="0"/>
          </a:p>
        </p:txBody>
      </p:sp>
    </p:spTree>
    <p:extLst>
      <p:ext uri="{BB962C8B-B14F-4D97-AF65-F5344CB8AC3E}">
        <p14:creationId xmlns:p14="http://schemas.microsoft.com/office/powerpoint/2010/main" val="3512390762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“Travel” Back in Time 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0825" y="822325"/>
            <a:ext cx="4081463" cy="2063750"/>
          </a:xfrm>
          <a:noFill/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mtClean="0"/>
              <a:t>QGP in Astrophysics</a:t>
            </a:r>
            <a:endParaRPr lang="en-US" sz="1800" smtClean="0"/>
          </a:p>
          <a:p>
            <a:pPr lvl="1"/>
            <a:r>
              <a:rPr lang="en-US" smtClean="0"/>
              <a:t>early universe after ~ 10 </a:t>
            </a:r>
            <a:r>
              <a:rPr lang="en-US" smtClean="0">
                <a:latin typeface="Symbol" pitchFamily="18" charset="2"/>
              </a:rPr>
              <a:t>m</a:t>
            </a:r>
            <a:r>
              <a:rPr lang="en-US" smtClean="0"/>
              <a:t>s</a:t>
            </a:r>
          </a:p>
          <a:p>
            <a:pPr lvl="1"/>
            <a:r>
              <a:rPr lang="en-US" smtClean="0"/>
              <a:t>possibly in neutron stars</a:t>
            </a:r>
          </a:p>
          <a:p>
            <a:pPr lvl="1"/>
            <a:endParaRPr lang="en-US" b="0" smtClean="0"/>
          </a:p>
        </p:txBody>
      </p:sp>
      <p:pic>
        <p:nvPicPr>
          <p:cNvPr id="22533" name="Picture 5" descr="rainbow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13" y="627063"/>
            <a:ext cx="8531225" cy="6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212725" y="2933700"/>
            <a:ext cx="7088188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 eaLnBrk="0" hangingPunct="0">
              <a:lnSpc>
                <a:spcPct val="75000"/>
              </a:lnSpc>
              <a:spcBef>
                <a:spcPct val="20000"/>
              </a:spcBef>
              <a:buClr>
                <a:srgbClr val="F50320"/>
              </a:buClr>
              <a:buSzPct val="85000"/>
              <a:buFont typeface="Monotype Sorts" pitchFamily="2" charset="2"/>
              <a:buChar char="l"/>
            </a:pP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Quest of heavy ion collisions</a:t>
            </a:r>
          </a:p>
          <a:p>
            <a:pPr marL="342900" indent="-342900" algn="l" eaLnBrk="0" hangingPunct="0">
              <a:lnSpc>
                <a:spcPct val="75000"/>
              </a:lnSpc>
              <a:spcBef>
                <a:spcPct val="20000"/>
              </a:spcBef>
              <a:buClr>
                <a:srgbClr val="F50320"/>
              </a:buClr>
              <a:buSzPct val="85000"/>
              <a:buFont typeface="Monotype Sorts" pitchFamily="2" charset="2"/>
              <a:buNone/>
            </a:pPr>
            <a:endParaRPr lang="en-US" sz="2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l" eaLnBrk="0" hangingPunct="0">
              <a:lnSpc>
                <a:spcPct val="75000"/>
              </a:lnSpc>
              <a:spcBef>
                <a:spcPct val="20000"/>
              </a:spcBef>
              <a:buClr>
                <a:srgbClr val="F50320"/>
              </a:buClr>
              <a:buSzPct val="85000"/>
              <a:buFont typeface="Monotype Sorts" pitchFamily="2" charset="2"/>
              <a:buNone/>
            </a:pPr>
            <a:endParaRPr lang="en-US" sz="2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l" eaLnBrk="0" hangingPunct="0">
              <a:lnSpc>
                <a:spcPct val="75000"/>
              </a:lnSpc>
              <a:spcBef>
                <a:spcPct val="20000"/>
              </a:spcBef>
              <a:buClr>
                <a:srgbClr val="F50320"/>
              </a:buClr>
              <a:buSzPct val="85000"/>
              <a:buFont typeface="Monotype Sorts" pitchFamily="2" charset="2"/>
              <a:buNone/>
            </a:pPr>
            <a:endParaRPr lang="en-US" sz="2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l" eaLnBrk="0" hangingPunct="0">
              <a:lnSpc>
                <a:spcPct val="75000"/>
              </a:lnSpc>
              <a:spcBef>
                <a:spcPct val="20000"/>
              </a:spcBef>
              <a:buClr>
                <a:srgbClr val="F50320"/>
              </a:buClr>
              <a:buSzPct val="85000"/>
              <a:buFont typeface="Monotype Sorts" pitchFamily="2" charset="2"/>
              <a:buNone/>
            </a:pPr>
            <a:endParaRPr lang="en-US" sz="2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l" eaLnBrk="0" hangingPunct="0">
              <a:lnSpc>
                <a:spcPct val="75000"/>
              </a:lnSpc>
              <a:spcBef>
                <a:spcPct val="20000"/>
              </a:spcBef>
              <a:buClr>
                <a:srgbClr val="F50320"/>
              </a:buClr>
              <a:buSzPct val="85000"/>
              <a:buFont typeface="Monotype Sorts" pitchFamily="2" charset="2"/>
              <a:buNone/>
            </a:pPr>
            <a:endParaRPr lang="en-US" sz="2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l" eaLnBrk="0" hangingPunct="0">
              <a:lnSpc>
                <a:spcPct val="75000"/>
              </a:lnSpc>
              <a:spcBef>
                <a:spcPct val="20000"/>
              </a:spcBef>
              <a:buClr>
                <a:srgbClr val="F50320"/>
              </a:buClr>
              <a:buSzPct val="85000"/>
              <a:buFont typeface="Monotype Sorts" pitchFamily="2" charset="2"/>
              <a:buNone/>
            </a:pPr>
            <a:endParaRPr lang="en-US" sz="20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742950" lvl="1" indent="-285750" algn="l" eaLnBrk="0" hangingPunct="0">
              <a:lnSpc>
                <a:spcPct val="85000"/>
              </a:lnSpc>
              <a:spcBef>
                <a:spcPct val="20000"/>
              </a:spcBef>
              <a:buSzPct val="60000"/>
              <a:buFont typeface="Monotype Sorts" pitchFamily="2" charset="2"/>
              <a:buChar char="l"/>
            </a:pPr>
            <a:r>
              <a:rPr lang="en-US" sz="1800" b="1" dirty="0" smtClean="0">
                <a:solidFill>
                  <a:srgbClr val="042DFA"/>
                </a:solidFill>
                <a:latin typeface="Times New Roman" pitchFamily="18" charset="0"/>
              </a:rPr>
              <a:t>create QGP as transient state in heavy ion collisions</a:t>
            </a:r>
          </a:p>
          <a:p>
            <a:pPr marL="742950" lvl="1" indent="-285750" algn="l" eaLnBrk="0" hangingPunct="0">
              <a:lnSpc>
                <a:spcPct val="85000"/>
              </a:lnSpc>
              <a:spcBef>
                <a:spcPct val="20000"/>
              </a:spcBef>
              <a:buSzPct val="60000"/>
              <a:buFont typeface="Monotype Sorts" pitchFamily="2" charset="2"/>
              <a:buChar char="l"/>
            </a:pPr>
            <a:r>
              <a:rPr lang="en-US" sz="1800" b="1" dirty="0" smtClean="0">
                <a:solidFill>
                  <a:srgbClr val="042DFA"/>
                </a:solidFill>
                <a:latin typeface="Times New Roman" pitchFamily="18" charset="0"/>
              </a:rPr>
              <a:t>verify existence of QGP</a:t>
            </a:r>
          </a:p>
          <a:p>
            <a:pPr marL="742950" lvl="1" indent="-285750" algn="l" eaLnBrk="0" hangingPunct="0">
              <a:lnSpc>
                <a:spcPct val="85000"/>
              </a:lnSpc>
              <a:spcBef>
                <a:spcPct val="20000"/>
              </a:spcBef>
              <a:buSzPct val="60000"/>
              <a:buFont typeface="Monotype Sorts" pitchFamily="2" charset="2"/>
              <a:buChar char="l"/>
            </a:pPr>
            <a:r>
              <a:rPr lang="en-US" sz="1800" b="1" dirty="0" smtClean="0">
                <a:solidFill>
                  <a:srgbClr val="042DFA"/>
                </a:solidFill>
                <a:latin typeface="Times New Roman" pitchFamily="18" charset="0"/>
              </a:rPr>
              <a:t>Study properties of QGP</a:t>
            </a:r>
          </a:p>
          <a:p>
            <a:pPr marL="742950" lvl="1" indent="-285750" algn="l" eaLnBrk="0" hangingPunct="0">
              <a:lnSpc>
                <a:spcPct val="85000"/>
              </a:lnSpc>
              <a:spcBef>
                <a:spcPct val="20000"/>
              </a:spcBef>
              <a:buSzPct val="60000"/>
              <a:buFont typeface="Monotype Sorts" pitchFamily="2" charset="2"/>
              <a:buChar char="l"/>
            </a:pPr>
            <a:r>
              <a:rPr lang="en-US" sz="1800" b="1" dirty="0" smtClean="0">
                <a:solidFill>
                  <a:srgbClr val="042DFA"/>
                </a:solidFill>
                <a:latin typeface="Times New Roman" pitchFamily="18" charset="0"/>
              </a:rPr>
              <a:t>study QCD confinement and how hadrons get their masses</a:t>
            </a:r>
          </a:p>
          <a:p>
            <a:pPr marL="742950" lvl="1" indent="-285750" algn="l" eaLnBrk="0" hangingPunct="0">
              <a:lnSpc>
                <a:spcPct val="85000"/>
              </a:lnSpc>
              <a:spcBef>
                <a:spcPct val="20000"/>
              </a:spcBef>
              <a:buSzPct val="60000"/>
              <a:buFont typeface="Monotype Sorts" pitchFamily="2" charset="2"/>
              <a:buChar char="l"/>
            </a:pPr>
            <a:endParaRPr lang="en-US" sz="1800" dirty="0" smtClean="0">
              <a:solidFill>
                <a:srgbClr val="042DFA"/>
              </a:solidFill>
              <a:latin typeface="Times New Roman" pitchFamily="18" charset="0"/>
            </a:endParaRPr>
          </a:p>
        </p:txBody>
      </p:sp>
      <p:grpSp>
        <p:nvGrpSpPr>
          <p:cNvPr id="22535" name="Group 11"/>
          <p:cNvGrpSpPr>
            <a:grpSpLocks/>
          </p:cNvGrpSpPr>
          <p:nvPr/>
        </p:nvGrpSpPr>
        <p:grpSpPr bwMode="auto">
          <a:xfrm>
            <a:off x="433388" y="3521075"/>
            <a:ext cx="3903662" cy="987425"/>
            <a:chOff x="183" y="1674"/>
            <a:chExt cx="5049" cy="1143"/>
          </a:xfrm>
        </p:grpSpPr>
        <p:pic>
          <p:nvPicPr>
            <p:cNvPr id="22564" name="Picture 8" descr="collision_a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" y="1722"/>
              <a:ext cx="2232" cy="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65" name="Picture 9" descr="collision_b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1674"/>
              <a:ext cx="1920" cy="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66" name="AutoShape 10"/>
            <p:cNvSpPr>
              <a:spLocks noChangeArrowheads="1"/>
            </p:cNvSpPr>
            <p:nvPr/>
          </p:nvSpPr>
          <p:spPr bwMode="auto">
            <a:xfrm>
              <a:off x="2640" y="2058"/>
              <a:ext cx="528" cy="240"/>
            </a:xfrm>
            <a:prstGeom prst="rightArrow">
              <a:avLst>
                <a:gd name="adj1" fmla="val 50000"/>
                <a:gd name="adj2" fmla="val 55000"/>
              </a:avLst>
            </a:prstGeom>
            <a:solidFill>
              <a:srgbClr val="3366FF"/>
            </a:solidFill>
            <a:ln w="136525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2536" name="Group 43"/>
          <p:cNvGrpSpPr>
            <a:grpSpLocks/>
          </p:cNvGrpSpPr>
          <p:nvPr/>
        </p:nvGrpSpPr>
        <p:grpSpPr bwMode="auto">
          <a:xfrm>
            <a:off x="4070350" y="749300"/>
            <a:ext cx="5014913" cy="3933825"/>
            <a:chOff x="2360" y="472"/>
            <a:chExt cx="3159" cy="2478"/>
          </a:xfrm>
        </p:grpSpPr>
        <p:sp>
          <p:nvSpPr>
            <p:cNvPr id="22537" name="Freeform 14"/>
            <p:cNvSpPr>
              <a:spLocks/>
            </p:cNvSpPr>
            <p:nvPr/>
          </p:nvSpPr>
          <p:spPr bwMode="auto">
            <a:xfrm>
              <a:off x="2933" y="2723"/>
              <a:ext cx="2557" cy="1"/>
            </a:xfrm>
            <a:custGeom>
              <a:avLst/>
              <a:gdLst>
                <a:gd name="T0" fmla="*/ 0 w 2668"/>
                <a:gd name="T1" fmla="*/ 0 h 1"/>
                <a:gd name="T2" fmla="*/ 2668 w 2668"/>
                <a:gd name="T3" fmla="*/ 0 h 1"/>
                <a:gd name="T4" fmla="*/ 0 60000 65536"/>
                <a:gd name="T5" fmla="*/ 0 60000 65536"/>
                <a:gd name="T6" fmla="*/ 0 w 2668"/>
                <a:gd name="T7" fmla="*/ 0 h 1"/>
                <a:gd name="T8" fmla="*/ 2668 w 2668"/>
                <a:gd name="T9" fmla="*/ 1 h 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668" h="1">
                  <a:moveTo>
                    <a:pt x="0" y="0"/>
                  </a:moveTo>
                  <a:lnTo>
                    <a:pt x="266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  <p:sp>
          <p:nvSpPr>
            <p:cNvPr id="22538" name="Line 15"/>
            <p:cNvSpPr>
              <a:spLocks noChangeShapeType="1"/>
            </p:cNvSpPr>
            <p:nvPr/>
          </p:nvSpPr>
          <p:spPr bwMode="auto">
            <a:xfrm flipV="1">
              <a:off x="2933" y="801"/>
              <a:ext cx="0" cy="19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  <p:sp>
          <p:nvSpPr>
            <p:cNvPr id="22539" name="Freeform 16"/>
            <p:cNvSpPr>
              <a:spLocks/>
            </p:cNvSpPr>
            <p:nvPr/>
          </p:nvSpPr>
          <p:spPr bwMode="auto">
            <a:xfrm>
              <a:off x="2927" y="1465"/>
              <a:ext cx="460" cy="35"/>
            </a:xfrm>
            <a:custGeom>
              <a:avLst/>
              <a:gdLst>
                <a:gd name="T0" fmla="*/ 0 w 480"/>
                <a:gd name="T1" fmla="*/ 0 h 36"/>
                <a:gd name="T2" fmla="*/ 180 w 480"/>
                <a:gd name="T3" fmla="*/ 6 h 36"/>
                <a:gd name="T4" fmla="*/ 480 w 480"/>
                <a:gd name="T5" fmla="*/ 36 h 36"/>
                <a:gd name="T6" fmla="*/ 0 60000 65536"/>
                <a:gd name="T7" fmla="*/ 0 60000 65536"/>
                <a:gd name="T8" fmla="*/ 0 60000 65536"/>
                <a:gd name="T9" fmla="*/ 0 w 480"/>
                <a:gd name="T10" fmla="*/ 0 h 36"/>
                <a:gd name="T11" fmla="*/ 480 w 480"/>
                <a:gd name="T12" fmla="*/ 36 h 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36">
                  <a:moveTo>
                    <a:pt x="0" y="0"/>
                  </a:moveTo>
                  <a:cubicBezTo>
                    <a:pt x="50" y="0"/>
                    <a:pt x="100" y="0"/>
                    <a:pt x="180" y="6"/>
                  </a:cubicBezTo>
                  <a:cubicBezTo>
                    <a:pt x="260" y="12"/>
                    <a:pt x="430" y="31"/>
                    <a:pt x="480" y="36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  <p:sp>
          <p:nvSpPr>
            <p:cNvPr id="22540" name="Freeform 17"/>
            <p:cNvSpPr>
              <a:spLocks/>
            </p:cNvSpPr>
            <p:nvPr/>
          </p:nvSpPr>
          <p:spPr bwMode="auto">
            <a:xfrm>
              <a:off x="3439" y="1511"/>
              <a:ext cx="1466" cy="1214"/>
            </a:xfrm>
            <a:custGeom>
              <a:avLst/>
              <a:gdLst>
                <a:gd name="T0" fmla="*/ 0 w 1530"/>
                <a:gd name="T1" fmla="*/ 0 h 1272"/>
                <a:gd name="T2" fmla="*/ 240 w 1530"/>
                <a:gd name="T3" fmla="*/ 48 h 1272"/>
                <a:gd name="T4" fmla="*/ 582 w 1530"/>
                <a:gd name="T5" fmla="*/ 156 h 1272"/>
                <a:gd name="T6" fmla="*/ 882 w 1530"/>
                <a:gd name="T7" fmla="*/ 312 h 1272"/>
                <a:gd name="T8" fmla="*/ 1146 w 1530"/>
                <a:gd name="T9" fmla="*/ 498 h 1272"/>
                <a:gd name="T10" fmla="*/ 1326 w 1530"/>
                <a:gd name="T11" fmla="*/ 702 h 1272"/>
                <a:gd name="T12" fmla="*/ 1470 w 1530"/>
                <a:gd name="T13" fmla="*/ 978 h 1272"/>
                <a:gd name="T14" fmla="*/ 1530 w 1530"/>
                <a:gd name="T15" fmla="*/ 1272 h 127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30"/>
                <a:gd name="T25" fmla="*/ 0 h 1272"/>
                <a:gd name="T26" fmla="*/ 1530 w 1530"/>
                <a:gd name="T27" fmla="*/ 1272 h 127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30" h="1272">
                  <a:moveTo>
                    <a:pt x="0" y="0"/>
                  </a:moveTo>
                  <a:cubicBezTo>
                    <a:pt x="71" y="11"/>
                    <a:pt x="143" y="22"/>
                    <a:pt x="240" y="48"/>
                  </a:cubicBezTo>
                  <a:cubicBezTo>
                    <a:pt x="337" y="74"/>
                    <a:pt x="475" y="112"/>
                    <a:pt x="582" y="156"/>
                  </a:cubicBezTo>
                  <a:cubicBezTo>
                    <a:pt x="689" y="200"/>
                    <a:pt x="788" y="255"/>
                    <a:pt x="882" y="312"/>
                  </a:cubicBezTo>
                  <a:cubicBezTo>
                    <a:pt x="976" y="369"/>
                    <a:pt x="1072" y="433"/>
                    <a:pt x="1146" y="498"/>
                  </a:cubicBezTo>
                  <a:cubicBezTo>
                    <a:pt x="1220" y="563"/>
                    <a:pt x="1272" y="622"/>
                    <a:pt x="1326" y="702"/>
                  </a:cubicBezTo>
                  <a:cubicBezTo>
                    <a:pt x="1380" y="782"/>
                    <a:pt x="1436" y="883"/>
                    <a:pt x="1470" y="978"/>
                  </a:cubicBezTo>
                  <a:cubicBezTo>
                    <a:pt x="1504" y="1073"/>
                    <a:pt x="1517" y="1172"/>
                    <a:pt x="1530" y="1272"/>
                  </a:cubicBezTo>
                </a:path>
              </a:pathLst>
            </a:custGeom>
            <a:noFill/>
            <a:ln w="254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  <p:sp>
          <p:nvSpPr>
            <p:cNvPr id="22541" name="Oval 18"/>
            <p:cNvSpPr>
              <a:spLocks noChangeArrowheads="1"/>
            </p:cNvSpPr>
            <p:nvPr/>
          </p:nvSpPr>
          <p:spPr bwMode="auto">
            <a:xfrm>
              <a:off x="3439" y="1482"/>
              <a:ext cx="75" cy="63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  <p:sp>
          <p:nvSpPr>
            <p:cNvPr id="22542" name="Freeform 20"/>
            <p:cNvSpPr>
              <a:spLocks/>
            </p:cNvSpPr>
            <p:nvPr/>
          </p:nvSpPr>
          <p:spPr bwMode="auto">
            <a:xfrm>
              <a:off x="4244" y="2651"/>
              <a:ext cx="215" cy="68"/>
            </a:xfrm>
            <a:custGeom>
              <a:avLst/>
              <a:gdLst>
                <a:gd name="T0" fmla="*/ 0 w 224"/>
                <a:gd name="T1" fmla="*/ 72 h 72"/>
                <a:gd name="T2" fmla="*/ 116 w 224"/>
                <a:gd name="T3" fmla="*/ 0 h 72"/>
                <a:gd name="T4" fmla="*/ 224 w 224"/>
                <a:gd name="T5" fmla="*/ 72 h 72"/>
                <a:gd name="T6" fmla="*/ 0 60000 65536"/>
                <a:gd name="T7" fmla="*/ 0 60000 65536"/>
                <a:gd name="T8" fmla="*/ 0 60000 65536"/>
                <a:gd name="T9" fmla="*/ 0 w 224"/>
                <a:gd name="T10" fmla="*/ 0 h 72"/>
                <a:gd name="T11" fmla="*/ 224 w 224"/>
                <a:gd name="T12" fmla="*/ 72 h 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4" h="72">
                  <a:moveTo>
                    <a:pt x="0" y="72"/>
                  </a:moveTo>
                  <a:cubicBezTo>
                    <a:pt x="19" y="60"/>
                    <a:pt x="79" y="0"/>
                    <a:pt x="116" y="0"/>
                  </a:cubicBezTo>
                  <a:cubicBezTo>
                    <a:pt x="153" y="0"/>
                    <a:pt x="206" y="61"/>
                    <a:pt x="224" y="72"/>
                  </a:cubicBezTo>
                </a:path>
              </a:pathLst>
            </a:custGeom>
            <a:solidFill>
              <a:srgbClr val="99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  <p:sp>
          <p:nvSpPr>
            <p:cNvPr id="22543" name="Text Box 21"/>
            <p:cNvSpPr txBox="1">
              <a:spLocks noChangeArrowheads="1"/>
            </p:cNvSpPr>
            <p:nvPr/>
          </p:nvSpPr>
          <p:spPr bwMode="auto">
            <a:xfrm>
              <a:off x="4757" y="2518"/>
              <a:ext cx="762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neutron stars</a:t>
              </a:r>
            </a:p>
          </p:txBody>
        </p:sp>
        <p:sp>
          <p:nvSpPr>
            <p:cNvPr id="22544" name="Freeform 22"/>
            <p:cNvSpPr>
              <a:spLocks/>
            </p:cNvSpPr>
            <p:nvPr/>
          </p:nvSpPr>
          <p:spPr bwMode="auto">
            <a:xfrm>
              <a:off x="4020" y="1929"/>
              <a:ext cx="46" cy="229"/>
            </a:xfrm>
            <a:custGeom>
              <a:avLst/>
              <a:gdLst>
                <a:gd name="T0" fmla="*/ 48 w 48"/>
                <a:gd name="T1" fmla="*/ 0 h 240"/>
                <a:gd name="T2" fmla="*/ 12 w 48"/>
                <a:gd name="T3" fmla="*/ 68 h 240"/>
                <a:gd name="T4" fmla="*/ 0 w 48"/>
                <a:gd name="T5" fmla="*/ 150 h 240"/>
                <a:gd name="T6" fmla="*/ 12 w 48"/>
                <a:gd name="T7" fmla="*/ 240 h 2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240"/>
                <a:gd name="T14" fmla="*/ 48 w 48"/>
                <a:gd name="T15" fmla="*/ 240 h 2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240">
                  <a:moveTo>
                    <a:pt x="48" y="0"/>
                  </a:moveTo>
                  <a:cubicBezTo>
                    <a:pt x="42" y="11"/>
                    <a:pt x="20" y="43"/>
                    <a:pt x="12" y="68"/>
                  </a:cubicBezTo>
                  <a:cubicBezTo>
                    <a:pt x="4" y="93"/>
                    <a:pt x="0" y="121"/>
                    <a:pt x="0" y="150"/>
                  </a:cubicBezTo>
                  <a:cubicBezTo>
                    <a:pt x="0" y="179"/>
                    <a:pt x="7" y="208"/>
                    <a:pt x="12" y="240"/>
                  </a:cubicBezTo>
                </a:path>
              </a:pathLst>
            </a:custGeom>
            <a:noFill/>
            <a:ln w="22225">
              <a:solidFill>
                <a:schemeClr val="hlink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  <p:sp>
          <p:nvSpPr>
            <p:cNvPr id="22545" name="Freeform 23"/>
            <p:cNvSpPr>
              <a:spLocks/>
            </p:cNvSpPr>
            <p:nvPr/>
          </p:nvSpPr>
          <p:spPr bwMode="auto">
            <a:xfrm>
              <a:off x="3675" y="1570"/>
              <a:ext cx="34" cy="241"/>
            </a:xfrm>
            <a:custGeom>
              <a:avLst/>
              <a:gdLst>
                <a:gd name="T0" fmla="*/ 36 w 36"/>
                <a:gd name="T1" fmla="*/ 0 h 252"/>
                <a:gd name="T2" fmla="*/ 6 w 36"/>
                <a:gd name="T3" fmla="*/ 78 h 252"/>
                <a:gd name="T4" fmla="*/ 0 w 36"/>
                <a:gd name="T5" fmla="*/ 168 h 252"/>
                <a:gd name="T6" fmla="*/ 6 w 36"/>
                <a:gd name="T7" fmla="*/ 252 h 2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"/>
                <a:gd name="T13" fmla="*/ 0 h 252"/>
                <a:gd name="T14" fmla="*/ 36 w 36"/>
                <a:gd name="T15" fmla="*/ 252 h 2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" h="252">
                  <a:moveTo>
                    <a:pt x="36" y="0"/>
                  </a:moveTo>
                  <a:cubicBezTo>
                    <a:pt x="24" y="25"/>
                    <a:pt x="12" y="50"/>
                    <a:pt x="6" y="78"/>
                  </a:cubicBezTo>
                  <a:cubicBezTo>
                    <a:pt x="0" y="106"/>
                    <a:pt x="0" y="139"/>
                    <a:pt x="0" y="168"/>
                  </a:cubicBezTo>
                  <a:cubicBezTo>
                    <a:pt x="0" y="197"/>
                    <a:pt x="5" y="238"/>
                    <a:pt x="6" y="252"/>
                  </a:cubicBezTo>
                </a:path>
              </a:pathLst>
            </a:custGeom>
            <a:noFill/>
            <a:ln w="22225">
              <a:solidFill>
                <a:schemeClr val="hlink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  <p:sp>
          <p:nvSpPr>
            <p:cNvPr id="22546" name="Freeform 24"/>
            <p:cNvSpPr>
              <a:spLocks/>
            </p:cNvSpPr>
            <p:nvPr/>
          </p:nvSpPr>
          <p:spPr bwMode="auto">
            <a:xfrm>
              <a:off x="3259" y="1391"/>
              <a:ext cx="254" cy="361"/>
            </a:xfrm>
            <a:custGeom>
              <a:avLst/>
              <a:gdLst>
                <a:gd name="T0" fmla="*/ 265 w 265"/>
                <a:gd name="T1" fmla="*/ 0 h 378"/>
                <a:gd name="T2" fmla="*/ 232 w 265"/>
                <a:gd name="T3" fmla="*/ 42 h 378"/>
                <a:gd name="T4" fmla="*/ 191 w 265"/>
                <a:gd name="T5" fmla="*/ 78 h 378"/>
                <a:gd name="T6" fmla="*/ 133 w 265"/>
                <a:gd name="T7" fmla="*/ 95 h 378"/>
                <a:gd name="T8" fmla="*/ 32 w 265"/>
                <a:gd name="T9" fmla="*/ 126 h 378"/>
                <a:gd name="T10" fmla="*/ 2 w 265"/>
                <a:gd name="T11" fmla="*/ 216 h 378"/>
                <a:gd name="T12" fmla="*/ 20 w 265"/>
                <a:gd name="T13" fmla="*/ 378 h 3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65"/>
                <a:gd name="T22" fmla="*/ 0 h 378"/>
                <a:gd name="T23" fmla="*/ 265 w 265"/>
                <a:gd name="T24" fmla="*/ 378 h 3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65" h="378">
                  <a:moveTo>
                    <a:pt x="265" y="0"/>
                  </a:moveTo>
                  <a:cubicBezTo>
                    <a:pt x="260" y="7"/>
                    <a:pt x="244" y="29"/>
                    <a:pt x="232" y="42"/>
                  </a:cubicBezTo>
                  <a:cubicBezTo>
                    <a:pt x="220" y="55"/>
                    <a:pt x="208" y="69"/>
                    <a:pt x="191" y="78"/>
                  </a:cubicBezTo>
                  <a:cubicBezTo>
                    <a:pt x="174" y="87"/>
                    <a:pt x="159" y="87"/>
                    <a:pt x="133" y="95"/>
                  </a:cubicBezTo>
                  <a:cubicBezTo>
                    <a:pt x="107" y="103"/>
                    <a:pt x="54" y="106"/>
                    <a:pt x="32" y="126"/>
                  </a:cubicBezTo>
                  <a:cubicBezTo>
                    <a:pt x="10" y="146"/>
                    <a:pt x="4" y="174"/>
                    <a:pt x="2" y="216"/>
                  </a:cubicBezTo>
                  <a:cubicBezTo>
                    <a:pt x="0" y="258"/>
                    <a:pt x="10" y="318"/>
                    <a:pt x="20" y="378"/>
                  </a:cubicBezTo>
                </a:path>
              </a:pathLst>
            </a:custGeom>
            <a:noFill/>
            <a:ln w="22225">
              <a:solidFill>
                <a:schemeClr val="hlink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  <p:sp>
          <p:nvSpPr>
            <p:cNvPr id="22547" name="Line 25"/>
            <p:cNvSpPr>
              <a:spLocks noChangeShapeType="1"/>
            </p:cNvSpPr>
            <p:nvPr/>
          </p:nvSpPr>
          <p:spPr bwMode="auto">
            <a:xfrm>
              <a:off x="2985" y="520"/>
              <a:ext cx="0" cy="1220"/>
            </a:xfrm>
            <a:prstGeom prst="line">
              <a:avLst/>
            </a:prstGeom>
            <a:noFill/>
            <a:ln w="22225">
              <a:solidFill>
                <a:schemeClr val="hlink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  <p:sp>
          <p:nvSpPr>
            <p:cNvPr id="22548" name="Line 26"/>
            <p:cNvSpPr>
              <a:spLocks noChangeShapeType="1"/>
            </p:cNvSpPr>
            <p:nvPr/>
          </p:nvSpPr>
          <p:spPr bwMode="auto">
            <a:xfrm>
              <a:off x="3077" y="990"/>
              <a:ext cx="0" cy="750"/>
            </a:xfrm>
            <a:prstGeom prst="line">
              <a:avLst/>
            </a:prstGeom>
            <a:noFill/>
            <a:ln w="22225">
              <a:solidFill>
                <a:schemeClr val="hlink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algn="l" eaLnBrk="0" hangingPunct="0">
                <a:spcBef>
                  <a:spcPct val="0"/>
                </a:spcBef>
              </a:pPr>
              <a:endParaRPr lang="en-US" sz="1600" smtClean="0">
                <a:solidFill>
                  <a:srgbClr val="04F415"/>
                </a:solidFill>
                <a:latin typeface="Times New Roman" pitchFamily="18" charset="0"/>
              </a:endParaRPr>
            </a:p>
          </p:txBody>
        </p:sp>
        <p:sp>
          <p:nvSpPr>
            <p:cNvPr id="22549" name="Text Box 27"/>
            <p:cNvSpPr txBox="1">
              <a:spLocks noChangeArrowheads="1"/>
            </p:cNvSpPr>
            <p:nvPr/>
          </p:nvSpPr>
          <p:spPr bwMode="auto">
            <a:xfrm>
              <a:off x="4315" y="1095"/>
              <a:ext cx="78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00000"/>
                  </a:solidFill>
                  <a:latin typeface="Tahoma" pitchFamily="34" charset="0"/>
                </a:rPr>
                <a:t>Quark Matter </a:t>
              </a:r>
            </a:p>
          </p:txBody>
        </p:sp>
        <p:sp>
          <p:nvSpPr>
            <p:cNvPr id="22550" name="Text Box 28"/>
            <p:cNvSpPr txBox="1">
              <a:spLocks noChangeArrowheads="1"/>
            </p:cNvSpPr>
            <p:nvPr/>
          </p:nvSpPr>
          <p:spPr bwMode="auto">
            <a:xfrm>
              <a:off x="2954" y="1948"/>
              <a:ext cx="90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00000"/>
                  </a:solidFill>
                  <a:latin typeface="Tahoma" pitchFamily="34" charset="0"/>
                </a:rPr>
                <a:t>Hadron 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00000"/>
                  </a:solidFill>
                  <a:latin typeface="Tahoma" pitchFamily="34" charset="0"/>
                </a:rPr>
                <a:t>  Resonance Gas</a:t>
              </a:r>
            </a:p>
          </p:txBody>
        </p:sp>
        <p:sp>
          <p:nvSpPr>
            <p:cNvPr id="22551" name="Text Box 29"/>
            <p:cNvSpPr txBox="1">
              <a:spLocks noChangeArrowheads="1"/>
            </p:cNvSpPr>
            <p:nvPr/>
          </p:nvSpPr>
          <p:spPr bwMode="auto">
            <a:xfrm>
              <a:off x="3748" y="2460"/>
              <a:ext cx="55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00000"/>
                  </a:solidFill>
                  <a:latin typeface="Tahoma" pitchFamily="34" charset="0"/>
                </a:rPr>
                <a:t>Nuclear 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00000"/>
                  </a:solidFill>
                  <a:latin typeface="Tahoma" pitchFamily="34" charset="0"/>
                </a:rPr>
                <a:t>    Matter</a:t>
              </a:r>
            </a:p>
          </p:txBody>
        </p:sp>
        <p:sp>
          <p:nvSpPr>
            <p:cNvPr id="22552" name="Text Box 31"/>
            <p:cNvSpPr txBox="1">
              <a:spLocks noChangeArrowheads="1"/>
            </p:cNvSpPr>
            <p:nvPr/>
          </p:nvSpPr>
          <p:spPr bwMode="auto">
            <a:xfrm>
              <a:off x="4049" y="1893"/>
              <a:ext cx="28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SIS</a:t>
              </a:r>
            </a:p>
          </p:txBody>
        </p:sp>
        <p:sp>
          <p:nvSpPr>
            <p:cNvPr id="22553" name="Text Box 32"/>
            <p:cNvSpPr txBox="1">
              <a:spLocks noChangeArrowheads="1"/>
            </p:cNvSpPr>
            <p:nvPr/>
          </p:nvSpPr>
          <p:spPr bwMode="auto">
            <a:xfrm>
              <a:off x="3690" y="1674"/>
              <a:ext cx="31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AGS</a:t>
              </a:r>
            </a:p>
          </p:txBody>
        </p:sp>
        <p:sp>
          <p:nvSpPr>
            <p:cNvPr id="22554" name="Text Box 33"/>
            <p:cNvSpPr txBox="1">
              <a:spLocks noChangeArrowheads="1"/>
            </p:cNvSpPr>
            <p:nvPr/>
          </p:nvSpPr>
          <p:spPr bwMode="auto">
            <a:xfrm>
              <a:off x="3513" y="1274"/>
              <a:ext cx="30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SPS</a:t>
              </a:r>
            </a:p>
          </p:txBody>
        </p:sp>
        <p:sp>
          <p:nvSpPr>
            <p:cNvPr id="22555" name="Text Box 34"/>
            <p:cNvSpPr txBox="1">
              <a:spLocks noChangeArrowheads="1"/>
            </p:cNvSpPr>
            <p:nvPr/>
          </p:nvSpPr>
          <p:spPr bwMode="auto">
            <a:xfrm>
              <a:off x="3065" y="954"/>
              <a:ext cx="41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RHIC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&amp; LHC</a:t>
              </a:r>
            </a:p>
          </p:txBody>
        </p:sp>
        <p:sp>
          <p:nvSpPr>
            <p:cNvPr id="22556" name="Text Box 35"/>
            <p:cNvSpPr txBox="1">
              <a:spLocks noChangeArrowheads="1"/>
            </p:cNvSpPr>
            <p:nvPr/>
          </p:nvSpPr>
          <p:spPr bwMode="auto">
            <a:xfrm>
              <a:off x="2968" y="472"/>
              <a:ext cx="79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early universe</a:t>
              </a:r>
            </a:p>
          </p:txBody>
        </p:sp>
        <p:sp>
          <p:nvSpPr>
            <p:cNvPr id="22557" name="Text Box 36"/>
            <p:cNvSpPr txBox="1">
              <a:spLocks noChangeArrowheads="1"/>
            </p:cNvSpPr>
            <p:nvPr/>
          </p:nvSpPr>
          <p:spPr bwMode="auto">
            <a:xfrm>
              <a:off x="5266" y="2758"/>
              <a:ext cx="22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400" b="1" smtClean="0">
                  <a:solidFill>
                    <a:srgbClr val="000000"/>
                  </a:solidFill>
                  <a:latin typeface="Symbol" pitchFamily="18" charset="2"/>
                </a:rPr>
                <a:t>m</a:t>
              </a:r>
              <a:r>
                <a:rPr lang="en-US" sz="1400" b="1" baseline="-25000" smtClean="0">
                  <a:solidFill>
                    <a:srgbClr val="000000"/>
                  </a:solidFill>
                </a:rPr>
                <a:t>B</a:t>
              </a:r>
              <a:endParaRPr lang="en-US" sz="1400" b="1" smtClean="0">
                <a:solidFill>
                  <a:srgbClr val="000000"/>
                </a:solidFill>
              </a:endParaRPr>
            </a:p>
          </p:txBody>
        </p:sp>
        <p:sp>
          <p:nvSpPr>
            <p:cNvPr id="22558" name="Text Box 37"/>
            <p:cNvSpPr txBox="1">
              <a:spLocks noChangeArrowheads="1"/>
            </p:cNvSpPr>
            <p:nvPr/>
          </p:nvSpPr>
          <p:spPr bwMode="auto">
            <a:xfrm>
              <a:off x="2699" y="812"/>
              <a:ext cx="19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400" b="1" smtClean="0">
                  <a:solidFill>
                    <a:srgbClr val="000000"/>
                  </a:solidFill>
                </a:rPr>
                <a:t>T</a:t>
              </a:r>
            </a:p>
          </p:txBody>
        </p:sp>
        <p:sp>
          <p:nvSpPr>
            <p:cNvPr id="22559" name="Text Box 38"/>
            <p:cNvSpPr txBox="1">
              <a:spLocks noChangeArrowheads="1"/>
            </p:cNvSpPr>
            <p:nvPr/>
          </p:nvSpPr>
          <p:spPr bwMode="auto">
            <a:xfrm>
              <a:off x="2360" y="1391"/>
              <a:ext cx="55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000" smtClean="0">
                  <a:solidFill>
                    <a:srgbClr val="000000"/>
                  </a:solidFill>
                </a:rPr>
                <a:t>T</a:t>
              </a:r>
              <a:r>
                <a:rPr lang="en-US" sz="1000" baseline="-25000" smtClean="0">
                  <a:solidFill>
                    <a:srgbClr val="000000"/>
                  </a:solidFill>
                </a:rPr>
                <a:t>C</a:t>
              </a:r>
              <a:r>
                <a:rPr lang="en-US" sz="1000" smtClean="0">
                  <a:solidFill>
                    <a:srgbClr val="000000"/>
                  </a:solidFill>
                </a:rPr>
                <a:t>~170 MeV</a:t>
              </a:r>
              <a:endParaRPr lang="en-US" sz="1200" smtClean="0">
                <a:solidFill>
                  <a:srgbClr val="000000"/>
                </a:solidFill>
              </a:endParaRPr>
            </a:p>
          </p:txBody>
        </p:sp>
        <p:sp>
          <p:nvSpPr>
            <p:cNvPr id="22560" name="Text Box 39"/>
            <p:cNvSpPr txBox="1">
              <a:spLocks noChangeArrowheads="1"/>
            </p:cNvSpPr>
            <p:nvPr/>
          </p:nvSpPr>
          <p:spPr bwMode="auto">
            <a:xfrm>
              <a:off x="4098" y="2752"/>
              <a:ext cx="42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000" smtClean="0">
                  <a:solidFill>
                    <a:srgbClr val="000000"/>
                  </a:solidFill>
                </a:rPr>
                <a:t>940 MeV</a:t>
              </a:r>
              <a:endParaRPr lang="en-US" sz="1200" smtClean="0">
                <a:solidFill>
                  <a:srgbClr val="000000"/>
                </a:solidFill>
              </a:endParaRPr>
            </a:p>
          </p:txBody>
        </p:sp>
        <p:sp>
          <p:nvSpPr>
            <p:cNvPr id="22561" name="Text Box 40"/>
            <p:cNvSpPr txBox="1">
              <a:spLocks noChangeArrowheads="1"/>
            </p:cNvSpPr>
            <p:nvPr/>
          </p:nvSpPr>
          <p:spPr bwMode="auto">
            <a:xfrm>
              <a:off x="4577" y="2750"/>
              <a:ext cx="649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000" smtClean="0">
                  <a:solidFill>
                    <a:srgbClr val="000000"/>
                  </a:solidFill>
                </a:rPr>
                <a:t>1200-1700 MeV</a:t>
              </a:r>
              <a:endParaRPr lang="en-US" sz="1200" smtClean="0">
                <a:solidFill>
                  <a:srgbClr val="000000"/>
                </a:solidFill>
              </a:endParaRPr>
            </a:p>
          </p:txBody>
        </p:sp>
        <p:sp>
          <p:nvSpPr>
            <p:cNvPr id="22562" name="Text Box 41"/>
            <p:cNvSpPr txBox="1">
              <a:spLocks noChangeArrowheads="1"/>
            </p:cNvSpPr>
            <p:nvPr/>
          </p:nvSpPr>
          <p:spPr bwMode="auto">
            <a:xfrm>
              <a:off x="2931" y="2719"/>
              <a:ext cx="118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00000"/>
                  </a:solidFill>
                </a:rPr>
                <a:t>baryon chemical potential</a:t>
              </a:r>
            </a:p>
          </p:txBody>
        </p:sp>
        <p:sp>
          <p:nvSpPr>
            <p:cNvPr id="22563" name="Text Box 42"/>
            <p:cNvSpPr txBox="1">
              <a:spLocks noChangeArrowheads="1"/>
            </p:cNvSpPr>
            <p:nvPr/>
          </p:nvSpPr>
          <p:spPr bwMode="auto">
            <a:xfrm rot="-5379665">
              <a:off x="2522" y="2318"/>
              <a:ext cx="62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00000"/>
                  </a:solidFill>
                </a:rPr>
                <a:t>temperature</a:t>
              </a:r>
            </a:p>
          </p:txBody>
        </p:sp>
      </p:grpSp>
      <p:sp>
        <p:nvSpPr>
          <p:cNvPr id="39" name="Footer Placeholder 4"/>
          <p:cNvSpPr txBox="1">
            <a:spLocks/>
          </p:cNvSpPr>
          <p:nvPr/>
        </p:nvSpPr>
        <p:spPr bwMode="auto">
          <a:xfrm>
            <a:off x="6096000" y="65008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rgbClr val="0000FF"/>
                </a:solidFill>
                <a:latin typeface="Brush Script MT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rush Script MT" pitchFamily="66" charset="0"/>
                <a:ea typeface="+mn-ea"/>
                <a:cs typeface="+mn-cs"/>
              </a:rPr>
              <a:t>Thomas K Hemmick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9579981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3"/>
          <p:cNvSpPr>
            <a:spLocks noGrp="1" noChangeArrowheads="1"/>
          </p:cNvSpPr>
          <p:nvPr>
            <p:ph type="title"/>
          </p:nvPr>
        </p:nvSpPr>
        <p:spPr>
          <a:xfrm>
            <a:off x="-220663" y="133350"/>
            <a:ext cx="9575801" cy="457200"/>
          </a:xfrm>
        </p:spPr>
        <p:txBody>
          <a:bodyPr/>
          <a:lstStyle/>
          <a:p>
            <a:r>
              <a:rPr lang="en-US" smtClean="0"/>
              <a:t>Estimating the Critical Energy Density </a:t>
            </a:r>
          </a:p>
        </p:txBody>
      </p:sp>
      <p:sp>
        <p:nvSpPr>
          <p:cNvPr id="7174" name="Text Box 4"/>
          <p:cNvSpPr txBox="1">
            <a:spLocks noChangeArrowheads="1"/>
          </p:cNvSpPr>
          <p:nvPr/>
        </p:nvSpPr>
        <p:spPr bwMode="auto">
          <a:xfrm>
            <a:off x="652463" y="3406775"/>
            <a:ext cx="7192962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pPr algn="l" eaLnBrk="0" hangingPunct="0">
              <a:lnSpc>
                <a:spcPct val="50000"/>
              </a:lnSpc>
              <a:spcBef>
                <a:spcPct val="0"/>
              </a:spcBef>
            </a:pPr>
            <a:endParaRPr lang="en-US" sz="1800" b="1" smtClean="0">
              <a:solidFill>
                <a:srgbClr val="000000"/>
              </a:solidFill>
            </a:endParaRPr>
          </a:p>
          <a:p>
            <a:pPr algn="l" eaLnBrk="0" hangingPunct="0">
              <a:lnSpc>
                <a:spcPct val="50000"/>
              </a:lnSpc>
              <a:spcBef>
                <a:spcPct val="0"/>
              </a:spcBef>
            </a:pPr>
            <a:endParaRPr lang="en-US" sz="1800" b="1" smtClean="0">
              <a:solidFill>
                <a:srgbClr val="000000"/>
              </a:solidFill>
            </a:endParaRPr>
          </a:p>
          <a:p>
            <a:pPr algn="l" eaLnBrk="0" hangingPunct="0">
              <a:spcBef>
                <a:spcPct val="0"/>
              </a:spcBef>
              <a:buFontTx/>
              <a:buChar char="•"/>
            </a:pPr>
            <a:r>
              <a:rPr lang="en-US" sz="2000" b="1" smtClean="0">
                <a:solidFill>
                  <a:srgbClr val="042DFA"/>
                </a:solidFill>
              </a:rPr>
              <a:t> normal nuclear matter </a:t>
            </a:r>
            <a:r>
              <a:rPr lang="en-US" sz="2000" b="1" smtClean="0">
                <a:solidFill>
                  <a:srgbClr val="042DFA"/>
                </a:solidFill>
                <a:latin typeface="Symbol" pitchFamily="18" charset="2"/>
              </a:rPr>
              <a:t>r</a:t>
            </a:r>
            <a:r>
              <a:rPr lang="en-US" sz="2000" b="1" baseline="-25000" smtClean="0">
                <a:solidFill>
                  <a:srgbClr val="042DFA"/>
                </a:solidFill>
              </a:rPr>
              <a:t>0</a:t>
            </a:r>
          </a:p>
          <a:p>
            <a:pPr lvl="1" algn="l" eaLnBrk="0" hangingPunct="0">
              <a:spcBef>
                <a:spcPct val="0"/>
              </a:spcBef>
              <a:buFontTx/>
              <a:buChar char="•"/>
            </a:pPr>
            <a:endParaRPr lang="en-US" sz="2000" b="1" smtClean="0">
              <a:solidFill>
                <a:srgbClr val="F50320"/>
              </a:solidFill>
            </a:endParaRPr>
          </a:p>
          <a:p>
            <a:pPr lvl="1" algn="l" eaLnBrk="0" hangingPunct="0">
              <a:spcBef>
                <a:spcPct val="0"/>
              </a:spcBef>
              <a:buFontTx/>
              <a:buChar char="•"/>
            </a:pPr>
            <a:endParaRPr lang="en-US" sz="2000" b="1" smtClean="0">
              <a:solidFill>
                <a:srgbClr val="F50320"/>
              </a:solidFill>
            </a:endParaRPr>
          </a:p>
          <a:p>
            <a:pPr lvl="1" algn="l" eaLnBrk="0" hangingPunct="0">
              <a:spcBef>
                <a:spcPct val="0"/>
              </a:spcBef>
              <a:buFontTx/>
              <a:buChar char="•"/>
            </a:pPr>
            <a:endParaRPr lang="en-US" sz="2000" b="1" smtClean="0">
              <a:solidFill>
                <a:srgbClr val="F50320"/>
              </a:solidFill>
            </a:endParaRPr>
          </a:p>
          <a:p>
            <a:pPr algn="l" eaLnBrk="0" hangingPunct="0">
              <a:spcBef>
                <a:spcPct val="0"/>
              </a:spcBef>
              <a:buFontTx/>
              <a:buChar char="•"/>
            </a:pPr>
            <a:r>
              <a:rPr lang="en-US" sz="2000" b="1" smtClean="0">
                <a:solidFill>
                  <a:srgbClr val="F50320"/>
                </a:solidFill>
              </a:rPr>
              <a:t> critical density: 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2000" b="1" smtClean="0">
                <a:solidFill>
                  <a:srgbClr val="F50320"/>
                </a:solidFill>
              </a:rPr>
              <a:t>	naïve estimation 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2000" b="1" smtClean="0">
                <a:solidFill>
                  <a:srgbClr val="F50320"/>
                </a:solidFill>
              </a:rPr>
              <a:t>	nucleons overlap R ~ r</a:t>
            </a:r>
            <a:r>
              <a:rPr lang="en-US" sz="2000" b="1" baseline="-25000" smtClean="0">
                <a:solidFill>
                  <a:srgbClr val="F50320"/>
                </a:solidFill>
              </a:rPr>
              <a:t>n</a:t>
            </a:r>
          </a:p>
          <a:p>
            <a:pPr lvl="1" algn="l" eaLnBrk="0" hangingPunct="0">
              <a:spcBef>
                <a:spcPct val="0"/>
              </a:spcBef>
              <a:buFontTx/>
              <a:buChar char="•"/>
            </a:pPr>
            <a:endParaRPr lang="en-US" sz="1800" b="1" smtClean="0">
              <a:solidFill>
                <a:srgbClr val="04F415"/>
              </a:solidFill>
            </a:endParaRPr>
          </a:p>
        </p:txBody>
      </p:sp>
      <p:grpSp>
        <p:nvGrpSpPr>
          <p:cNvPr id="7175" name="Group 5"/>
          <p:cNvGrpSpPr>
            <a:grpSpLocks/>
          </p:cNvGrpSpPr>
          <p:nvPr/>
        </p:nvGrpSpPr>
        <p:grpSpPr bwMode="auto">
          <a:xfrm>
            <a:off x="2622550" y="842963"/>
            <a:ext cx="5572125" cy="2058987"/>
            <a:chOff x="378" y="864"/>
            <a:chExt cx="3510" cy="1297"/>
          </a:xfrm>
        </p:grpSpPr>
        <p:grpSp>
          <p:nvGrpSpPr>
            <p:cNvPr id="7180" name="Group 6"/>
            <p:cNvGrpSpPr>
              <a:grpSpLocks/>
            </p:cNvGrpSpPr>
            <p:nvPr/>
          </p:nvGrpSpPr>
          <p:grpSpPr bwMode="auto">
            <a:xfrm>
              <a:off x="490" y="1204"/>
              <a:ext cx="3159" cy="836"/>
              <a:chOff x="490" y="1204"/>
              <a:chExt cx="3159" cy="836"/>
            </a:xfrm>
          </p:grpSpPr>
          <p:sp>
            <p:nvSpPr>
              <p:cNvPr id="7184" name="Line 7"/>
              <p:cNvSpPr>
                <a:spLocks noChangeShapeType="1"/>
              </p:cNvSpPr>
              <p:nvPr/>
            </p:nvSpPr>
            <p:spPr bwMode="auto">
              <a:xfrm>
                <a:off x="1358" y="1686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>
                  <a:spcBef>
                    <a:spcPct val="0"/>
                  </a:spcBef>
                </a:pPr>
                <a:endParaRPr lang="en-US" sz="1600" smtClean="0">
                  <a:solidFill>
                    <a:srgbClr val="04F415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7185" name="Line 8"/>
              <p:cNvSpPr>
                <a:spLocks noChangeShapeType="1"/>
              </p:cNvSpPr>
              <p:nvPr/>
            </p:nvSpPr>
            <p:spPr bwMode="auto">
              <a:xfrm>
                <a:off x="2414" y="1684"/>
                <a:ext cx="3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algn="l" eaLnBrk="0" hangingPunct="0">
                  <a:spcBef>
                    <a:spcPct val="0"/>
                  </a:spcBef>
                </a:pPr>
                <a:endParaRPr lang="en-US" sz="1600" smtClean="0">
                  <a:solidFill>
                    <a:srgbClr val="04F415"/>
                  </a:solidFill>
                  <a:latin typeface="Times New Roman" pitchFamily="18" charset="0"/>
                </a:endParaRPr>
              </a:p>
            </p:txBody>
          </p:sp>
          <p:grpSp>
            <p:nvGrpSpPr>
              <p:cNvPr id="7186" name="Group 9"/>
              <p:cNvGrpSpPr>
                <a:grpSpLocks/>
              </p:cNvGrpSpPr>
              <p:nvPr/>
            </p:nvGrpSpPr>
            <p:grpSpPr bwMode="auto">
              <a:xfrm>
                <a:off x="2918" y="1331"/>
                <a:ext cx="731" cy="680"/>
                <a:chOff x="2918" y="1331"/>
                <a:chExt cx="731" cy="680"/>
              </a:xfrm>
            </p:grpSpPr>
            <p:sp>
              <p:nvSpPr>
                <p:cNvPr id="7259" name="Oval 10"/>
                <p:cNvSpPr>
                  <a:spLocks noChangeArrowheads="1"/>
                </p:cNvSpPr>
                <p:nvPr/>
              </p:nvSpPr>
              <p:spPr bwMode="auto">
                <a:xfrm flipV="1">
                  <a:off x="3208" y="1491"/>
                  <a:ext cx="47" cy="47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60" name="Oval 11"/>
                <p:cNvSpPr>
                  <a:spLocks noChangeArrowheads="1"/>
                </p:cNvSpPr>
                <p:nvPr/>
              </p:nvSpPr>
              <p:spPr bwMode="auto">
                <a:xfrm flipV="1">
                  <a:off x="3120" y="1423"/>
                  <a:ext cx="47" cy="47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61" name="Oval 12"/>
                <p:cNvSpPr>
                  <a:spLocks noChangeArrowheads="1"/>
                </p:cNvSpPr>
                <p:nvPr/>
              </p:nvSpPr>
              <p:spPr bwMode="auto">
                <a:xfrm flipV="1">
                  <a:off x="3244" y="1413"/>
                  <a:ext cx="47" cy="4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62" name="Oval 13"/>
                <p:cNvSpPr>
                  <a:spLocks noChangeArrowheads="1"/>
                </p:cNvSpPr>
                <p:nvPr/>
              </p:nvSpPr>
              <p:spPr bwMode="auto">
                <a:xfrm rot="7519667" flipH="1">
                  <a:off x="3519" y="1533"/>
                  <a:ext cx="47" cy="47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63" name="Oval 14"/>
                <p:cNvSpPr>
                  <a:spLocks noChangeArrowheads="1"/>
                </p:cNvSpPr>
                <p:nvPr/>
              </p:nvSpPr>
              <p:spPr bwMode="auto">
                <a:xfrm rot="7519667" flipH="1">
                  <a:off x="3353" y="1482"/>
                  <a:ext cx="47" cy="47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64" name="Oval 15"/>
                <p:cNvSpPr>
                  <a:spLocks noChangeArrowheads="1"/>
                </p:cNvSpPr>
                <p:nvPr/>
              </p:nvSpPr>
              <p:spPr bwMode="auto">
                <a:xfrm rot="7519667" flipH="1">
                  <a:off x="3475" y="1423"/>
                  <a:ext cx="47" cy="4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65" name="Oval 16"/>
                <p:cNvSpPr>
                  <a:spLocks noChangeArrowheads="1"/>
                </p:cNvSpPr>
                <p:nvPr/>
              </p:nvSpPr>
              <p:spPr bwMode="auto">
                <a:xfrm rot="3150440">
                  <a:off x="3123" y="1548"/>
                  <a:ext cx="47" cy="47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66" name="Oval 17"/>
                <p:cNvSpPr>
                  <a:spLocks noChangeArrowheads="1"/>
                </p:cNvSpPr>
                <p:nvPr/>
              </p:nvSpPr>
              <p:spPr bwMode="auto">
                <a:xfrm rot="3150440">
                  <a:off x="3012" y="1590"/>
                  <a:ext cx="47" cy="47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67" name="Oval 18"/>
                <p:cNvSpPr>
                  <a:spLocks noChangeArrowheads="1"/>
                </p:cNvSpPr>
                <p:nvPr/>
              </p:nvSpPr>
              <p:spPr bwMode="auto">
                <a:xfrm rot="3150440">
                  <a:off x="3245" y="1607"/>
                  <a:ext cx="47" cy="4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68" name="Oval 19"/>
                <p:cNvSpPr>
                  <a:spLocks noChangeArrowheads="1"/>
                </p:cNvSpPr>
                <p:nvPr/>
              </p:nvSpPr>
              <p:spPr bwMode="auto">
                <a:xfrm rot="3420137" flipH="1">
                  <a:off x="3318" y="1783"/>
                  <a:ext cx="47" cy="47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69" name="Oval 20"/>
                <p:cNvSpPr>
                  <a:spLocks noChangeArrowheads="1"/>
                </p:cNvSpPr>
                <p:nvPr/>
              </p:nvSpPr>
              <p:spPr bwMode="auto">
                <a:xfrm rot="3420137" flipH="1">
                  <a:off x="3282" y="1854"/>
                  <a:ext cx="47" cy="47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70" name="Oval 21"/>
                <p:cNvSpPr>
                  <a:spLocks noChangeArrowheads="1"/>
                </p:cNvSpPr>
                <p:nvPr/>
              </p:nvSpPr>
              <p:spPr bwMode="auto">
                <a:xfrm rot="3420137" flipH="1">
                  <a:off x="3239" y="1723"/>
                  <a:ext cx="47" cy="4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71" name="Oval 22"/>
                <p:cNvSpPr>
                  <a:spLocks noChangeArrowheads="1"/>
                </p:cNvSpPr>
                <p:nvPr/>
              </p:nvSpPr>
              <p:spPr bwMode="auto">
                <a:xfrm rot="7251459" flipV="1">
                  <a:off x="3368" y="1576"/>
                  <a:ext cx="47" cy="47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72" name="Oval 23"/>
                <p:cNvSpPr>
                  <a:spLocks noChangeArrowheads="1"/>
                </p:cNvSpPr>
                <p:nvPr/>
              </p:nvSpPr>
              <p:spPr bwMode="auto">
                <a:xfrm rot="7251459" flipV="1">
                  <a:off x="3483" y="1672"/>
                  <a:ext cx="47" cy="47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73" name="Oval 24"/>
                <p:cNvSpPr>
                  <a:spLocks noChangeArrowheads="1"/>
                </p:cNvSpPr>
                <p:nvPr/>
              </p:nvSpPr>
              <p:spPr bwMode="auto">
                <a:xfrm rot="7251459" flipV="1">
                  <a:off x="3382" y="1702"/>
                  <a:ext cx="47" cy="4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74" name="Oval 25"/>
                <p:cNvSpPr>
                  <a:spLocks noChangeArrowheads="1"/>
                </p:cNvSpPr>
                <p:nvPr/>
              </p:nvSpPr>
              <p:spPr bwMode="auto">
                <a:xfrm rot="16878596" flipH="1">
                  <a:off x="2955" y="1718"/>
                  <a:ext cx="47" cy="47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75" name="Oval 26"/>
                <p:cNvSpPr>
                  <a:spLocks noChangeArrowheads="1"/>
                </p:cNvSpPr>
                <p:nvPr/>
              </p:nvSpPr>
              <p:spPr bwMode="auto">
                <a:xfrm rot="16878596" flipH="1">
                  <a:off x="3130" y="1644"/>
                  <a:ext cx="47" cy="47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76" name="Oval 27"/>
                <p:cNvSpPr>
                  <a:spLocks noChangeArrowheads="1"/>
                </p:cNvSpPr>
                <p:nvPr/>
              </p:nvSpPr>
              <p:spPr bwMode="auto">
                <a:xfrm rot="16878596" flipH="1">
                  <a:off x="3081" y="1727"/>
                  <a:ext cx="47" cy="4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77" name="Oval 28"/>
                <p:cNvSpPr>
                  <a:spLocks noChangeArrowheads="1"/>
                </p:cNvSpPr>
                <p:nvPr/>
              </p:nvSpPr>
              <p:spPr bwMode="auto">
                <a:xfrm rot="13894916" flipH="1">
                  <a:off x="3054" y="1848"/>
                  <a:ext cx="47" cy="47"/>
                </a:xfrm>
                <a:prstGeom prst="ellipse">
                  <a:avLst/>
                </a:prstGeom>
                <a:solidFill>
                  <a:schemeClr val="hlink"/>
                </a:solidFill>
                <a:ln w="9525">
                  <a:solidFill>
                    <a:schemeClr val="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78" name="Oval 29"/>
                <p:cNvSpPr>
                  <a:spLocks noChangeArrowheads="1"/>
                </p:cNvSpPr>
                <p:nvPr/>
              </p:nvSpPr>
              <p:spPr bwMode="auto">
                <a:xfrm rot="13894916" flipH="1">
                  <a:off x="3138" y="1794"/>
                  <a:ext cx="47" cy="47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79" name="Oval 30"/>
                <p:cNvSpPr>
                  <a:spLocks noChangeArrowheads="1"/>
                </p:cNvSpPr>
                <p:nvPr/>
              </p:nvSpPr>
              <p:spPr bwMode="auto">
                <a:xfrm rot="13894916" flipH="1">
                  <a:off x="3187" y="1888"/>
                  <a:ext cx="47" cy="4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7280" name="Freeform 31"/>
                <p:cNvSpPr>
                  <a:spLocks/>
                </p:cNvSpPr>
                <p:nvPr/>
              </p:nvSpPr>
              <p:spPr bwMode="auto">
                <a:xfrm>
                  <a:off x="2918" y="1331"/>
                  <a:ext cx="731" cy="680"/>
                </a:xfrm>
                <a:custGeom>
                  <a:avLst/>
                  <a:gdLst>
                    <a:gd name="T0" fmla="*/ 26 w 731"/>
                    <a:gd name="T1" fmla="*/ 255 h 680"/>
                    <a:gd name="T2" fmla="*/ 118 w 731"/>
                    <a:gd name="T3" fmla="*/ 233 h 680"/>
                    <a:gd name="T4" fmla="*/ 138 w 731"/>
                    <a:gd name="T5" fmla="*/ 189 h 680"/>
                    <a:gd name="T6" fmla="*/ 126 w 731"/>
                    <a:gd name="T7" fmla="*/ 95 h 680"/>
                    <a:gd name="T8" fmla="*/ 232 w 731"/>
                    <a:gd name="T9" fmla="*/ 7 h 680"/>
                    <a:gd name="T10" fmla="*/ 594 w 731"/>
                    <a:gd name="T11" fmla="*/ 51 h 680"/>
                    <a:gd name="T12" fmla="*/ 712 w 731"/>
                    <a:gd name="T13" fmla="*/ 99 h 680"/>
                    <a:gd name="T14" fmla="*/ 710 w 731"/>
                    <a:gd name="T15" fmla="*/ 215 h 680"/>
                    <a:gd name="T16" fmla="*/ 652 w 731"/>
                    <a:gd name="T17" fmla="*/ 485 h 680"/>
                    <a:gd name="T18" fmla="*/ 548 w 731"/>
                    <a:gd name="T19" fmla="*/ 519 h 680"/>
                    <a:gd name="T20" fmla="*/ 480 w 731"/>
                    <a:gd name="T21" fmla="*/ 555 h 680"/>
                    <a:gd name="T22" fmla="*/ 426 w 731"/>
                    <a:gd name="T23" fmla="*/ 663 h 680"/>
                    <a:gd name="T24" fmla="*/ 236 w 731"/>
                    <a:gd name="T25" fmla="*/ 657 h 680"/>
                    <a:gd name="T26" fmla="*/ 86 w 731"/>
                    <a:gd name="T27" fmla="*/ 577 h 680"/>
                    <a:gd name="T28" fmla="*/ 10 w 731"/>
                    <a:gd name="T29" fmla="*/ 403 h 680"/>
                    <a:gd name="T30" fmla="*/ 26 w 731"/>
                    <a:gd name="T31" fmla="*/ 255 h 6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731"/>
                    <a:gd name="T49" fmla="*/ 0 h 680"/>
                    <a:gd name="T50" fmla="*/ 731 w 731"/>
                    <a:gd name="T51" fmla="*/ 680 h 6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731" h="680">
                      <a:moveTo>
                        <a:pt x="26" y="255"/>
                      </a:moveTo>
                      <a:cubicBezTo>
                        <a:pt x="44" y="227"/>
                        <a:pt x="99" y="244"/>
                        <a:pt x="118" y="233"/>
                      </a:cubicBezTo>
                      <a:cubicBezTo>
                        <a:pt x="137" y="222"/>
                        <a:pt x="137" y="212"/>
                        <a:pt x="138" y="189"/>
                      </a:cubicBezTo>
                      <a:cubicBezTo>
                        <a:pt x="139" y="166"/>
                        <a:pt x="110" y="125"/>
                        <a:pt x="126" y="95"/>
                      </a:cubicBezTo>
                      <a:cubicBezTo>
                        <a:pt x="142" y="65"/>
                        <a:pt x="154" y="14"/>
                        <a:pt x="232" y="7"/>
                      </a:cubicBezTo>
                      <a:cubicBezTo>
                        <a:pt x="310" y="0"/>
                        <a:pt x="514" y="36"/>
                        <a:pt x="594" y="51"/>
                      </a:cubicBezTo>
                      <a:cubicBezTo>
                        <a:pt x="674" y="66"/>
                        <a:pt x="693" y="72"/>
                        <a:pt x="712" y="99"/>
                      </a:cubicBezTo>
                      <a:cubicBezTo>
                        <a:pt x="731" y="126"/>
                        <a:pt x="720" y="151"/>
                        <a:pt x="710" y="215"/>
                      </a:cubicBezTo>
                      <a:cubicBezTo>
                        <a:pt x="700" y="279"/>
                        <a:pt x="679" y="434"/>
                        <a:pt x="652" y="485"/>
                      </a:cubicBezTo>
                      <a:cubicBezTo>
                        <a:pt x="625" y="536"/>
                        <a:pt x="577" y="507"/>
                        <a:pt x="548" y="519"/>
                      </a:cubicBezTo>
                      <a:cubicBezTo>
                        <a:pt x="519" y="531"/>
                        <a:pt x="500" y="531"/>
                        <a:pt x="480" y="555"/>
                      </a:cubicBezTo>
                      <a:cubicBezTo>
                        <a:pt x="460" y="579"/>
                        <a:pt x="467" y="646"/>
                        <a:pt x="426" y="663"/>
                      </a:cubicBezTo>
                      <a:cubicBezTo>
                        <a:pt x="385" y="680"/>
                        <a:pt x="292" y="671"/>
                        <a:pt x="236" y="657"/>
                      </a:cubicBezTo>
                      <a:cubicBezTo>
                        <a:pt x="180" y="643"/>
                        <a:pt x="124" y="619"/>
                        <a:pt x="86" y="577"/>
                      </a:cubicBezTo>
                      <a:cubicBezTo>
                        <a:pt x="48" y="535"/>
                        <a:pt x="20" y="457"/>
                        <a:pt x="10" y="403"/>
                      </a:cubicBezTo>
                      <a:cubicBezTo>
                        <a:pt x="0" y="349"/>
                        <a:pt x="8" y="283"/>
                        <a:pt x="26" y="255"/>
                      </a:cubicBez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l" eaLnBrk="0" hangingPunct="0">
                    <a:spcBef>
                      <a:spcPct val="0"/>
                    </a:spcBef>
                  </a:pPr>
                  <a:endParaRPr lang="en-US" sz="1600" smtClean="0">
                    <a:solidFill>
                      <a:srgbClr val="04F415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7187" name="Group 32"/>
              <p:cNvGrpSpPr>
                <a:grpSpLocks/>
              </p:cNvGrpSpPr>
              <p:nvPr/>
            </p:nvGrpSpPr>
            <p:grpSpPr bwMode="auto">
              <a:xfrm>
                <a:off x="490" y="1204"/>
                <a:ext cx="1816" cy="836"/>
                <a:chOff x="490" y="1204"/>
                <a:chExt cx="1816" cy="836"/>
              </a:xfrm>
            </p:grpSpPr>
            <p:grpSp>
              <p:nvGrpSpPr>
                <p:cNvPr id="7188" name="Group 33"/>
                <p:cNvGrpSpPr>
                  <a:grpSpLocks/>
                </p:cNvGrpSpPr>
                <p:nvPr/>
              </p:nvGrpSpPr>
              <p:grpSpPr bwMode="auto">
                <a:xfrm rot="7519667" flipH="1">
                  <a:off x="984" y="1204"/>
                  <a:ext cx="184" cy="184"/>
                  <a:chOff x="656" y="2224"/>
                  <a:chExt cx="184" cy="184"/>
                </a:xfrm>
              </p:grpSpPr>
              <p:sp>
                <p:nvSpPr>
                  <p:cNvPr id="7255" name="Oval 34"/>
                  <p:cNvSpPr>
                    <a:spLocks noChangeArrowheads="1"/>
                  </p:cNvSpPr>
                  <p:nvPr/>
                </p:nvSpPr>
                <p:spPr bwMode="auto">
                  <a:xfrm>
                    <a:off x="656" y="2224"/>
                    <a:ext cx="184" cy="18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56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722" y="2246"/>
                    <a:ext cx="47" cy="47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57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682" y="2314"/>
                    <a:ext cx="47" cy="47"/>
                  </a:xfrm>
                  <a:prstGeom prst="ellipse">
                    <a:avLst/>
                  </a:prstGeom>
                  <a:solidFill>
                    <a:schemeClr val="folHlink"/>
                  </a:solidFill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58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758" y="2316"/>
                    <a:ext cx="47" cy="47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7189" name="Group 38"/>
                <p:cNvGrpSpPr>
                  <a:grpSpLocks/>
                </p:cNvGrpSpPr>
                <p:nvPr/>
              </p:nvGrpSpPr>
              <p:grpSpPr bwMode="auto">
                <a:xfrm rot="13894916" flipH="1">
                  <a:off x="552" y="1856"/>
                  <a:ext cx="184" cy="184"/>
                  <a:chOff x="656" y="2224"/>
                  <a:chExt cx="184" cy="184"/>
                </a:xfrm>
              </p:grpSpPr>
              <p:sp>
                <p:nvSpPr>
                  <p:cNvPr id="7251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656" y="2224"/>
                    <a:ext cx="184" cy="18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52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722" y="2246"/>
                    <a:ext cx="47" cy="47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53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682" y="2314"/>
                    <a:ext cx="47" cy="47"/>
                  </a:xfrm>
                  <a:prstGeom prst="ellipse">
                    <a:avLst/>
                  </a:prstGeom>
                  <a:solidFill>
                    <a:schemeClr val="folHlink"/>
                  </a:solidFill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54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758" y="2316"/>
                    <a:ext cx="47" cy="47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7190" name="Group 43"/>
                <p:cNvGrpSpPr>
                  <a:grpSpLocks/>
                </p:cNvGrpSpPr>
                <p:nvPr/>
              </p:nvGrpSpPr>
              <p:grpSpPr bwMode="auto">
                <a:xfrm rot="7251459" flipV="1">
                  <a:off x="784" y="1482"/>
                  <a:ext cx="184" cy="184"/>
                  <a:chOff x="656" y="2224"/>
                  <a:chExt cx="184" cy="184"/>
                </a:xfrm>
              </p:grpSpPr>
              <p:sp>
                <p:nvSpPr>
                  <p:cNvPr id="7247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656" y="2224"/>
                    <a:ext cx="184" cy="18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48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722" y="2246"/>
                    <a:ext cx="47" cy="47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49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682" y="2314"/>
                    <a:ext cx="47" cy="47"/>
                  </a:xfrm>
                  <a:prstGeom prst="ellipse">
                    <a:avLst/>
                  </a:prstGeom>
                  <a:solidFill>
                    <a:schemeClr val="folHlink"/>
                  </a:solidFill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50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758" y="2316"/>
                    <a:ext cx="47" cy="47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7191" name="Group 48"/>
                <p:cNvGrpSpPr>
                  <a:grpSpLocks/>
                </p:cNvGrpSpPr>
                <p:nvPr/>
              </p:nvGrpSpPr>
              <p:grpSpPr bwMode="auto">
                <a:xfrm rot="3150440">
                  <a:off x="626" y="1290"/>
                  <a:ext cx="184" cy="184"/>
                  <a:chOff x="656" y="2224"/>
                  <a:chExt cx="184" cy="184"/>
                </a:xfrm>
              </p:grpSpPr>
              <p:sp>
                <p:nvSpPr>
                  <p:cNvPr id="7243" name="Oval 49"/>
                  <p:cNvSpPr>
                    <a:spLocks noChangeArrowheads="1"/>
                  </p:cNvSpPr>
                  <p:nvPr/>
                </p:nvSpPr>
                <p:spPr bwMode="auto">
                  <a:xfrm>
                    <a:off x="656" y="2224"/>
                    <a:ext cx="184" cy="18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44" name="Oval 50"/>
                  <p:cNvSpPr>
                    <a:spLocks noChangeArrowheads="1"/>
                  </p:cNvSpPr>
                  <p:nvPr/>
                </p:nvSpPr>
                <p:spPr bwMode="auto">
                  <a:xfrm>
                    <a:off x="722" y="2246"/>
                    <a:ext cx="47" cy="47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45" name="Oval 51"/>
                  <p:cNvSpPr>
                    <a:spLocks noChangeArrowheads="1"/>
                  </p:cNvSpPr>
                  <p:nvPr/>
                </p:nvSpPr>
                <p:spPr bwMode="auto">
                  <a:xfrm>
                    <a:off x="682" y="2314"/>
                    <a:ext cx="47" cy="47"/>
                  </a:xfrm>
                  <a:prstGeom prst="ellipse">
                    <a:avLst/>
                  </a:prstGeom>
                  <a:solidFill>
                    <a:schemeClr val="folHlink"/>
                  </a:solidFill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46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758" y="2316"/>
                    <a:ext cx="47" cy="47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7192" name="Group 53"/>
                <p:cNvGrpSpPr>
                  <a:grpSpLocks/>
                </p:cNvGrpSpPr>
                <p:nvPr/>
              </p:nvGrpSpPr>
              <p:grpSpPr bwMode="auto">
                <a:xfrm rot="16878596" flipH="1">
                  <a:off x="490" y="1598"/>
                  <a:ext cx="184" cy="184"/>
                  <a:chOff x="656" y="2224"/>
                  <a:chExt cx="184" cy="184"/>
                </a:xfrm>
              </p:grpSpPr>
              <p:sp>
                <p:nvSpPr>
                  <p:cNvPr id="7239" name="Oval 54"/>
                  <p:cNvSpPr>
                    <a:spLocks noChangeArrowheads="1"/>
                  </p:cNvSpPr>
                  <p:nvPr/>
                </p:nvSpPr>
                <p:spPr bwMode="auto">
                  <a:xfrm>
                    <a:off x="656" y="2224"/>
                    <a:ext cx="184" cy="18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40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722" y="2246"/>
                    <a:ext cx="47" cy="47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41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682" y="2314"/>
                    <a:ext cx="47" cy="47"/>
                  </a:xfrm>
                  <a:prstGeom prst="ellipse">
                    <a:avLst/>
                  </a:prstGeom>
                  <a:solidFill>
                    <a:schemeClr val="folHlink"/>
                  </a:solidFill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42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758" y="2316"/>
                    <a:ext cx="47" cy="47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7193" name="Group 58"/>
                <p:cNvGrpSpPr>
                  <a:grpSpLocks/>
                </p:cNvGrpSpPr>
                <p:nvPr/>
              </p:nvGrpSpPr>
              <p:grpSpPr bwMode="auto">
                <a:xfrm flipV="1">
                  <a:off x="1088" y="1512"/>
                  <a:ext cx="184" cy="184"/>
                  <a:chOff x="656" y="2224"/>
                  <a:chExt cx="184" cy="184"/>
                </a:xfrm>
              </p:grpSpPr>
              <p:sp>
                <p:nvSpPr>
                  <p:cNvPr id="7235" name="Oval 59"/>
                  <p:cNvSpPr>
                    <a:spLocks noChangeArrowheads="1"/>
                  </p:cNvSpPr>
                  <p:nvPr/>
                </p:nvSpPr>
                <p:spPr bwMode="auto">
                  <a:xfrm>
                    <a:off x="656" y="2224"/>
                    <a:ext cx="184" cy="18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36" name="Oval 60"/>
                  <p:cNvSpPr>
                    <a:spLocks noChangeArrowheads="1"/>
                  </p:cNvSpPr>
                  <p:nvPr/>
                </p:nvSpPr>
                <p:spPr bwMode="auto">
                  <a:xfrm>
                    <a:off x="722" y="2246"/>
                    <a:ext cx="47" cy="47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37" name="Oval 61"/>
                  <p:cNvSpPr>
                    <a:spLocks noChangeArrowheads="1"/>
                  </p:cNvSpPr>
                  <p:nvPr/>
                </p:nvSpPr>
                <p:spPr bwMode="auto">
                  <a:xfrm>
                    <a:off x="682" y="2314"/>
                    <a:ext cx="47" cy="47"/>
                  </a:xfrm>
                  <a:prstGeom prst="ellipse">
                    <a:avLst/>
                  </a:prstGeom>
                  <a:solidFill>
                    <a:schemeClr val="folHlink"/>
                  </a:solidFill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38" name="Oval 62"/>
                  <p:cNvSpPr>
                    <a:spLocks noChangeArrowheads="1"/>
                  </p:cNvSpPr>
                  <p:nvPr/>
                </p:nvSpPr>
                <p:spPr bwMode="auto">
                  <a:xfrm>
                    <a:off x="758" y="2316"/>
                    <a:ext cx="47" cy="47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7194" name="Group 63"/>
                <p:cNvGrpSpPr>
                  <a:grpSpLocks/>
                </p:cNvGrpSpPr>
                <p:nvPr/>
              </p:nvGrpSpPr>
              <p:grpSpPr bwMode="auto">
                <a:xfrm rot="3420137" flipH="1">
                  <a:off x="884" y="1816"/>
                  <a:ext cx="184" cy="184"/>
                  <a:chOff x="656" y="2224"/>
                  <a:chExt cx="184" cy="184"/>
                </a:xfrm>
              </p:grpSpPr>
              <p:sp>
                <p:nvSpPr>
                  <p:cNvPr id="7231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656" y="2224"/>
                    <a:ext cx="184" cy="184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32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722" y="2246"/>
                    <a:ext cx="47" cy="47"/>
                  </a:xfrm>
                  <a:prstGeom prst="ellipse">
                    <a:avLst/>
                  </a:prstGeom>
                  <a:solidFill>
                    <a:schemeClr val="hlink"/>
                  </a:solidFill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33" name="Oval 66"/>
                  <p:cNvSpPr>
                    <a:spLocks noChangeArrowheads="1"/>
                  </p:cNvSpPr>
                  <p:nvPr/>
                </p:nvSpPr>
                <p:spPr bwMode="auto">
                  <a:xfrm>
                    <a:off x="682" y="2314"/>
                    <a:ext cx="47" cy="47"/>
                  </a:xfrm>
                  <a:prstGeom prst="ellipse">
                    <a:avLst/>
                  </a:prstGeom>
                  <a:solidFill>
                    <a:schemeClr val="folHlink"/>
                  </a:solidFill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7234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758" y="2316"/>
                    <a:ext cx="47" cy="47"/>
                  </a:xfrm>
                  <a:prstGeom prst="ellipse">
                    <a:avLst/>
                  </a:prstGeom>
                  <a:solidFill>
                    <a:schemeClr val="accent2"/>
                  </a:solidFill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l" eaLnBrk="0" hangingPunct="0">
                      <a:spcBef>
                        <a:spcPct val="0"/>
                      </a:spcBef>
                    </a:pPr>
                    <a:endParaRPr lang="en-US" sz="1600" smtClean="0">
                      <a:solidFill>
                        <a:srgbClr val="04F415"/>
                      </a:solidFill>
                      <a:latin typeface="Times New Roman" pitchFamily="18" charset="0"/>
                    </a:endParaRPr>
                  </a:p>
                </p:txBody>
              </p:sp>
            </p:grpSp>
            <p:grpSp>
              <p:nvGrpSpPr>
                <p:cNvPr id="7195" name="Group 68"/>
                <p:cNvGrpSpPr>
                  <a:grpSpLocks/>
                </p:cNvGrpSpPr>
                <p:nvPr/>
              </p:nvGrpSpPr>
              <p:grpSpPr bwMode="auto">
                <a:xfrm>
                  <a:off x="1836" y="1370"/>
                  <a:ext cx="470" cy="582"/>
                  <a:chOff x="1836" y="1370"/>
                  <a:chExt cx="470" cy="582"/>
                </a:xfrm>
              </p:grpSpPr>
              <p:grpSp>
                <p:nvGrpSpPr>
                  <p:cNvPr id="7196" name="Group 69"/>
                  <p:cNvGrpSpPr>
                    <a:grpSpLocks/>
                  </p:cNvGrpSpPr>
                  <p:nvPr/>
                </p:nvGrpSpPr>
                <p:grpSpPr bwMode="auto">
                  <a:xfrm rot="3420137" flipH="1">
                    <a:off x="2106" y="1680"/>
                    <a:ext cx="184" cy="184"/>
                    <a:chOff x="656" y="2224"/>
                    <a:chExt cx="184" cy="184"/>
                  </a:xfrm>
                </p:grpSpPr>
                <p:sp>
                  <p:nvSpPr>
                    <p:cNvPr id="7227" name="Oval 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6" y="2224"/>
                      <a:ext cx="184" cy="18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28" name="Oval 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2" y="2246"/>
                      <a:ext cx="47" cy="47"/>
                    </a:xfrm>
                    <a:prstGeom prst="ellipse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29" name="Oval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" y="2314"/>
                      <a:ext cx="47" cy="47"/>
                    </a:xfrm>
                    <a:prstGeom prst="ellipse">
                      <a:avLst/>
                    </a:prstGeom>
                    <a:solidFill>
                      <a:schemeClr val="folHlink"/>
                    </a:solidFill>
                    <a:ln w="9525">
                      <a:solidFill>
                        <a:schemeClr val="fol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30" name="Oval 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8" y="2316"/>
                      <a:ext cx="47" cy="47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7197" name="Group 74"/>
                  <p:cNvGrpSpPr>
                    <a:grpSpLocks/>
                  </p:cNvGrpSpPr>
                  <p:nvPr/>
                </p:nvGrpSpPr>
                <p:grpSpPr bwMode="auto">
                  <a:xfrm rot="7519667" flipH="1">
                    <a:off x="2122" y="1418"/>
                    <a:ext cx="184" cy="184"/>
                    <a:chOff x="656" y="2224"/>
                    <a:chExt cx="184" cy="184"/>
                  </a:xfrm>
                </p:grpSpPr>
                <p:sp>
                  <p:nvSpPr>
                    <p:cNvPr id="7223" name="Oval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6" y="2224"/>
                      <a:ext cx="184" cy="18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24" name="Oval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2" y="2246"/>
                      <a:ext cx="47" cy="47"/>
                    </a:xfrm>
                    <a:prstGeom prst="ellipse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25" name="Oval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" y="2314"/>
                      <a:ext cx="47" cy="47"/>
                    </a:xfrm>
                    <a:prstGeom prst="ellipse">
                      <a:avLst/>
                    </a:prstGeom>
                    <a:solidFill>
                      <a:schemeClr val="folHlink"/>
                    </a:solidFill>
                    <a:ln w="9525">
                      <a:solidFill>
                        <a:schemeClr val="fol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26" name="Oval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8" y="2316"/>
                      <a:ext cx="47" cy="47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7198" name="Group 79"/>
                  <p:cNvGrpSpPr>
                    <a:grpSpLocks/>
                  </p:cNvGrpSpPr>
                  <p:nvPr/>
                </p:nvGrpSpPr>
                <p:grpSpPr bwMode="auto">
                  <a:xfrm flipV="1">
                    <a:off x="1968" y="1370"/>
                    <a:ext cx="184" cy="184"/>
                    <a:chOff x="656" y="2224"/>
                    <a:chExt cx="184" cy="184"/>
                  </a:xfrm>
                </p:grpSpPr>
                <p:sp>
                  <p:nvSpPr>
                    <p:cNvPr id="7219" name="Oval 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6" y="2224"/>
                      <a:ext cx="184" cy="18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20" name="Oval 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2" y="2246"/>
                      <a:ext cx="47" cy="47"/>
                    </a:xfrm>
                    <a:prstGeom prst="ellipse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21" name="Oval 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" y="2314"/>
                      <a:ext cx="47" cy="47"/>
                    </a:xfrm>
                    <a:prstGeom prst="ellipse">
                      <a:avLst/>
                    </a:prstGeom>
                    <a:solidFill>
                      <a:schemeClr val="folHlink"/>
                    </a:solidFill>
                    <a:ln w="9525">
                      <a:solidFill>
                        <a:schemeClr val="fol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22" name="Oval 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8" y="2316"/>
                      <a:ext cx="47" cy="47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7199" name="Group 84"/>
                  <p:cNvGrpSpPr>
                    <a:grpSpLocks/>
                  </p:cNvGrpSpPr>
                  <p:nvPr/>
                </p:nvGrpSpPr>
                <p:grpSpPr bwMode="auto">
                  <a:xfrm rot="7251459" flipV="1">
                    <a:off x="2014" y="1526"/>
                    <a:ext cx="184" cy="184"/>
                    <a:chOff x="656" y="2224"/>
                    <a:chExt cx="184" cy="184"/>
                  </a:xfrm>
                </p:grpSpPr>
                <p:sp>
                  <p:nvSpPr>
                    <p:cNvPr id="7215" name="Oval 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6" y="2224"/>
                      <a:ext cx="184" cy="18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16" name="Oval 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2" y="2246"/>
                      <a:ext cx="47" cy="47"/>
                    </a:xfrm>
                    <a:prstGeom prst="ellipse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17" name="Oval 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" y="2314"/>
                      <a:ext cx="47" cy="47"/>
                    </a:xfrm>
                    <a:prstGeom prst="ellipse">
                      <a:avLst/>
                    </a:prstGeom>
                    <a:solidFill>
                      <a:schemeClr val="folHlink"/>
                    </a:solidFill>
                    <a:ln w="9525">
                      <a:solidFill>
                        <a:schemeClr val="fol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18" name="Oval 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8" y="2316"/>
                      <a:ext cx="47" cy="47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7200" name="Group 89"/>
                  <p:cNvGrpSpPr>
                    <a:grpSpLocks/>
                  </p:cNvGrpSpPr>
                  <p:nvPr/>
                </p:nvGrpSpPr>
                <p:grpSpPr bwMode="auto">
                  <a:xfrm rot="3150440">
                    <a:off x="1836" y="1508"/>
                    <a:ext cx="184" cy="184"/>
                    <a:chOff x="656" y="2224"/>
                    <a:chExt cx="184" cy="184"/>
                  </a:xfrm>
                </p:grpSpPr>
                <p:sp>
                  <p:nvSpPr>
                    <p:cNvPr id="7211" name="Oval 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6" y="2224"/>
                      <a:ext cx="184" cy="18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12" name="Oval 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2" y="2246"/>
                      <a:ext cx="47" cy="47"/>
                    </a:xfrm>
                    <a:prstGeom prst="ellipse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13" name="Oval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" y="2314"/>
                      <a:ext cx="47" cy="47"/>
                    </a:xfrm>
                    <a:prstGeom prst="ellipse">
                      <a:avLst/>
                    </a:prstGeom>
                    <a:solidFill>
                      <a:schemeClr val="folHlink"/>
                    </a:solidFill>
                    <a:ln w="9525">
                      <a:solidFill>
                        <a:schemeClr val="fol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14" name="Oval 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8" y="2316"/>
                      <a:ext cx="47" cy="47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7201" name="Group 94"/>
                  <p:cNvGrpSpPr>
                    <a:grpSpLocks/>
                  </p:cNvGrpSpPr>
                  <p:nvPr/>
                </p:nvGrpSpPr>
                <p:grpSpPr bwMode="auto">
                  <a:xfrm rot="16878596" flipH="1">
                    <a:off x="1902" y="1664"/>
                    <a:ext cx="184" cy="184"/>
                    <a:chOff x="656" y="2224"/>
                    <a:chExt cx="184" cy="184"/>
                  </a:xfrm>
                </p:grpSpPr>
                <p:sp>
                  <p:nvSpPr>
                    <p:cNvPr id="7207" name="Oval 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6" y="2224"/>
                      <a:ext cx="184" cy="18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08" name="Oval 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2" y="2246"/>
                      <a:ext cx="47" cy="47"/>
                    </a:xfrm>
                    <a:prstGeom prst="ellipse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09" name="Oval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" y="2314"/>
                      <a:ext cx="47" cy="47"/>
                    </a:xfrm>
                    <a:prstGeom prst="ellipse">
                      <a:avLst/>
                    </a:prstGeom>
                    <a:solidFill>
                      <a:schemeClr val="folHlink"/>
                    </a:solidFill>
                    <a:ln w="9525">
                      <a:solidFill>
                        <a:schemeClr val="fol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10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8" y="2316"/>
                      <a:ext cx="47" cy="47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7202" name="Group 99"/>
                  <p:cNvGrpSpPr>
                    <a:grpSpLocks/>
                  </p:cNvGrpSpPr>
                  <p:nvPr/>
                </p:nvGrpSpPr>
                <p:grpSpPr bwMode="auto">
                  <a:xfrm rot="13894916" flipH="1">
                    <a:off x="1996" y="1768"/>
                    <a:ext cx="184" cy="184"/>
                    <a:chOff x="656" y="2224"/>
                    <a:chExt cx="184" cy="184"/>
                  </a:xfrm>
                </p:grpSpPr>
                <p:sp>
                  <p:nvSpPr>
                    <p:cNvPr id="7203" name="Oval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6" y="2224"/>
                      <a:ext cx="184" cy="184"/>
                    </a:xfrm>
                    <a:prstGeom prst="ellips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04" name="Oval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22" y="2246"/>
                      <a:ext cx="47" cy="47"/>
                    </a:xfrm>
                    <a:prstGeom prst="ellipse">
                      <a:avLst/>
                    </a:prstGeom>
                    <a:solidFill>
                      <a:schemeClr val="hlink"/>
                    </a:solidFill>
                    <a:ln w="9525">
                      <a:solidFill>
                        <a:schemeClr val="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05" name="Oval 1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2" y="2314"/>
                      <a:ext cx="47" cy="47"/>
                    </a:xfrm>
                    <a:prstGeom prst="ellipse">
                      <a:avLst/>
                    </a:prstGeom>
                    <a:solidFill>
                      <a:schemeClr val="folHlink"/>
                    </a:solidFill>
                    <a:ln w="9525">
                      <a:solidFill>
                        <a:schemeClr val="folHlink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06" name="Oval 1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58" y="2316"/>
                      <a:ext cx="47" cy="47"/>
                    </a:xfrm>
                    <a:prstGeom prst="ellipse">
                      <a:avLst/>
                    </a:prstGeom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l" eaLnBrk="0" hangingPunct="0">
                        <a:spcBef>
                          <a:spcPct val="0"/>
                        </a:spcBef>
                      </a:pPr>
                      <a:endParaRPr lang="en-US" sz="1600" smtClean="0">
                        <a:solidFill>
                          <a:srgbClr val="04F415"/>
                        </a:solidFill>
                        <a:latin typeface="Times New Roman" pitchFamily="18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7181" name="Text Box 104"/>
            <p:cNvSpPr txBox="1">
              <a:spLocks noChangeArrowheads="1"/>
            </p:cNvSpPr>
            <p:nvPr/>
          </p:nvSpPr>
          <p:spPr bwMode="auto">
            <a:xfrm>
              <a:off x="378" y="868"/>
              <a:ext cx="85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nuclear matter 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   p, n</a:t>
              </a:r>
              <a:endParaRPr lang="en-US" sz="1800" b="1" smtClean="0">
                <a:solidFill>
                  <a:srgbClr val="04F415"/>
                </a:solidFill>
                <a:latin typeface="Symbol" pitchFamily="18" charset="2"/>
              </a:endParaRPr>
            </a:p>
          </p:txBody>
        </p:sp>
        <p:sp>
          <p:nvSpPr>
            <p:cNvPr id="7182" name="Text Box 105"/>
            <p:cNvSpPr txBox="1">
              <a:spLocks noChangeArrowheads="1"/>
            </p:cNvSpPr>
            <p:nvPr/>
          </p:nvSpPr>
          <p:spPr bwMode="auto">
            <a:xfrm>
              <a:off x="2782" y="864"/>
              <a:ext cx="110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Quark-Gluon Plasma</a:t>
              </a:r>
            </a:p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   q, g</a:t>
              </a:r>
              <a:endParaRPr lang="en-US" sz="1800" b="1" smtClean="0">
                <a:solidFill>
                  <a:srgbClr val="04F415"/>
                </a:solidFill>
                <a:latin typeface="Symbol" pitchFamily="18" charset="2"/>
              </a:endParaRPr>
            </a:p>
          </p:txBody>
        </p:sp>
        <p:sp>
          <p:nvSpPr>
            <p:cNvPr id="7183" name="Text Box 106"/>
            <p:cNvSpPr txBox="1">
              <a:spLocks noChangeArrowheads="1"/>
            </p:cNvSpPr>
            <p:nvPr/>
          </p:nvSpPr>
          <p:spPr bwMode="auto">
            <a:xfrm>
              <a:off x="1522" y="1988"/>
              <a:ext cx="122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1pPr>
              <a:lvl2pPr marL="742950" indent="-28575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2pPr>
              <a:lvl3pPr marL="11430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3pPr>
              <a:lvl4pPr marL="16002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4pPr>
              <a:lvl5pPr marL="2057400" indent="-228600"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folHlink"/>
                  </a:solidFill>
                  <a:latin typeface="Times New Roman" pitchFamily="18" charset="0"/>
                </a:defRPr>
              </a:lvl9pPr>
            </a:lstStyle>
            <a:p>
              <a:pPr algn="l" eaLnBrk="0" hangingPunct="0">
                <a:spcBef>
                  <a:spcPct val="0"/>
                </a:spcBef>
              </a:pPr>
              <a:r>
                <a:rPr lang="en-US" sz="1200" b="1" smtClean="0">
                  <a:solidFill>
                    <a:srgbClr val="042DFA"/>
                  </a:solidFill>
                  <a:latin typeface="Tahoma" pitchFamily="34" charset="0"/>
                </a:rPr>
                <a:t>density or temperature</a:t>
              </a:r>
              <a:endParaRPr lang="en-US" sz="1800" b="1" smtClean="0">
                <a:solidFill>
                  <a:srgbClr val="04F415"/>
                </a:solidFill>
                <a:latin typeface="Symbol" pitchFamily="18" charset="2"/>
              </a:endParaRPr>
            </a:p>
          </p:txBody>
        </p:sp>
      </p:grpSp>
      <p:sp>
        <p:nvSpPr>
          <p:cNvPr id="7176" name="Line 107"/>
          <p:cNvSpPr>
            <a:spLocks noChangeShapeType="1"/>
          </p:cNvSpPr>
          <p:nvPr/>
        </p:nvSpPr>
        <p:spPr bwMode="auto">
          <a:xfrm flipH="1">
            <a:off x="2655888" y="1597025"/>
            <a:ext cx="188912" cy="420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endParaRPr lang="en-US" sz="1600" smtClean="0">
              <a:solidFill>
                <a:srgbClr val="04F415"/>
              </a:solidFill>
              <a:latin typeface="Times New Roman" pitchFamily="18" charset="0"/>
            </a:endParaRPr>
          </a:p>
        </p:txBody>
      </p:sp>
      <p:sp>
        <p:nvSpPr>
          <p:cNvPr id="7177" name="Text Box 108"/>
          <p:cNvSpPr txBox="1">
            <a:spLocks noChangeArrowheads="1"/>
          </p:cNvSpPr>
          <p:nvPr/>
        </p:nvSpPr>
        <p:spPr bwMode="auto">
          <a:xfrm>
            <a:off x="269875" y="1262063"/>
            <a:ext cx="23971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pPr eaLnBrk="0" hangingPunct="0">
              <a:spcBef>
                <a:spcPct val="0"/>
              </a:spcBef>
            </a:pPr>
            <a:r>
              <a:rPr lang="en-US" b="1" smtClean="0">
                <a:solidFill>
                  <a:srgbClr val="000000"/>
                </a:solidFill>
              </a:rPr>
              <a:t>distance of two nucleons:</a:t>
            </a:r>
          </a:p>
          <a:p>
            <a:pPr eaLnBrk="0" hangingPunct="0">
              <a:spcBef>
                <a:spcPct val="0"/>
              </a:spcBef>
            </a:pPr>
            <a:r>
              <a:rPr lang="en-US" b="1" smtClean="0">
                <a:solidFill>
                  <a:srgbClr val="000000"/>
                </a:solidFill>
              </a:rPr>
              <a:t>2 r</a:t>
            </a:r>
            <a:r>
              <a:rPr lang="en-US" b="1" baseline="-25000" smtClean="0">
                <a:solidFill>
                  <a:srgbClr val="000000"/>
                </a:solidFill>
              </a:rPr>
              <a:t>0</a:t>
            </a:r>
            <a:r>
              <a:rPr lang="en-US" b="1" smtClean="0">
                <a:solidFill>
                  <a:srgbClr val="000000"/>
                </a:solidFill>
              </a:rPr>
              <a:t> ~ 2.3 fm </a:t>
            </a:r>
          </a:p>
        </p:txBody>
      </p:sp>
      <p:sp>
        <p:nvSpPr>
          <p:cNvPr id="7178" name="Line 109"/>
          <p:cNvSpPr>
            <a:spLocks noChangeShapeType="1"/>
          </p:cNvSpPr>
          <p:nvPr/>
        </p:nvSpPr>
        <p:spPr bwMode="auto">
          <a:xfrm>
            <a:off x="2743200" y="2424113"/>
            <a:ext cx="14288" cy="260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</a:pPr>
            <a:endParaRPr lang="en-US" sz="1600" smtClean="0">
              <a:solidFill>
                <a:srgbClr val="04F415"/>
              </a:solidFill>
              <a:latin typeface="Times New Roman" pitchFamily="18" charset="0"/>
            </a:endParaRPr>
          </a:p>
        </p:txBody>
      </p:sp>
      <p:sp>
        <p:nvSpPr>
          <p:cNvPr id="7179" name="Text Box 110"/>
          <p:cNvSpPr txBox="1">
            <a:spLocks noChangeArrowheads="1"/>
          </p:cNvSpPr>
          <p:nvPr/>
        </p:nvSpPr>
        <p:spPr bwMode="auto">
          <a:xfrm>
            <a:off x="233363" y="2243138"/>
            <a:ext cx="23971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pPr eaLnBrk="0" hangingPunct="0">
              <a:spcBef>
                <a:spcPct val="0"/>
              </a:spcBef>
            </a:pPr>
            <a:r>
              <a:rPr lang="en-US" b="1" smtClean="0">
                <a:solidFill>
                  <a:srgbClr val="000000"/>
                </a:solidFill>
              </a:rPr>
              <a:t>size of nucleon</a:t>
            </a:r>
          </a:p>
          <a:p>
            <a:pPr eaLnBrk="0" hangingPunct="0">
              <a:spcBef>
                <a:spcPct val="0"/>
              </a:spcBef>
            </a:pPr>
            <a:r>
              <a:rPr lang="en-US" b="1" smtClean="0">
                <a:solidFill>
                  <a:srgbClr val="000000"/>
                </a:solidFill>
              </a:rPr>
              <a:t> r</a:t>
            </a:r>
            <a:r>
              <a:rPr lang="en-US" b="1" baseline="-25000" smtClean="0">
                <a:solidFill>
                  <a:srgbClr val="000000"/>
                </a:solidFill>
              </a:rPr>
              <a:t>n</a:t>
            </a:r>
            <a:r>
              <a:rPr lang="en-US" b="1" smtClean="0">
                <a:solidFill>
                  <a:srgbClr val="000000"/>
                </a:solidFill>
              </a:rPr>
              <a:t> ~ 0.8 fm </a:t>
            </a:r>
          </a:p>
        </p:txBody>
      </p:sp>
      <p:graphicFrame>
        <p:nvGraphicFramePr>
          <p:cNvPr id="7170" name="Object 111"/>
          <p:cNvGraphicFramePr>
            <a:graphicFrameLocks noChangeAspect="1"/>
          </p:cNvGraphicFramePr>
          <p:nvPr/>
        </p:nvGraphicFramePr>
        <p:xfrm>
          <a:off x="4559300" y="3429000"/>
          <a:ext cx="4060825" cy="138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50" name="Equation" r:id="rId4" imgW="2082600" imgH="711000" progId="Equation.DSMT4">
                  <p:embed/>
                </p:oleObj>
              </mc:Choice>
              <mc:Fallback>
                <p:oleObj name="Equation" r:id="rId4" imgW="2082600" imgH="711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9300" y="3429000"/>
                        <a:ext cx="4060825" cy="138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112"/>
          <p:cNvGraphicFramePr>
            <a:graphicFrameLocks noChangeAspect="1"/>
          </p:cNvGraphicFramePr>
          <p:nvPr/>
        </p:nvGraphicFramePr>
        <p:xfrm>
          <a:off x="4584700" y="5035550"/>
          <a:ext cx="3871913" cy="1389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51" name="Equation" r:id="rId6" imgW="1981080" imgH="711000" progId="Equation.DSMT4">
                  <p:embed/>
                </p:oleObj>
              </mc:Choice>
              <mc:Fallback>
                <p:oleObj name="Equation" r:id="rId6" imgW="1981080" imgH="711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4700" y="5035550"/>
                        <a:ext cx="3871913" cy="1389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" name="Footer Placeholder 4"/>
          <p:cNvSpPr txBox="1">
            <a:spLocks/>
          </p:cNvSpPr>
          <p:nvPr/>
        </p:nvSpPr>
        <p:spPr bwMode="auto">
          <a:xfrm>
            <a:off x="6096000" y="65008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rgbClr val="0000FF"/>
                </a:solidFill>
                <a:latin typeface="Brush Script MT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rush Script MT" pitchFamily="66" charset="0"/>
                <a:ea typeface="+mn-ea"/>
                <a:cs typeface="+mn-cs"/>
              </a:rPr>
              <a:t>Thomas K Hemmick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549419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147638"/>
            <a:ext cx="8475663" cy="457200"/>
          </a:xfrm>
        </p:spPr>
        <p:txBody>
          <a:bodyPr/>
          <a:lstStyle/>
          <a:p>
            <a:r>
              <a:rPr lang="en-US" smtClean="0"/>
              <a:t>Critical Temperature and Degrees of Freedom</a:t>
            </a:r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1763713"/>
            <a:ext cx="7772400" cy="44624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In thermal equilibrium relation of pressure P and temperature T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75000"/>
              </a:lnSpc>
            </a:pPr>
            <a:endParaRPr lang="en-US" dirty="0" smtClean="0"/>
          </a:p>
          <a:p>
            <a:pPr lvl="1">
              <a:lnSpc>
                <a:spcPct val="75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Assume </a:t>
            </a:r>
            <a:r>
              <a:rPr lang="en-US" dirty="0" err="1" smtClean="0"/>
              <a:t>deconfinement</a:t>
            </a:r>
            <a:r>
              <a:rPr lang="en-US" dirty="0" smtClean="0"/>
              <a:t> at mechanical equilibrium </a:t>
            </a:r>
          </a:p>
          <a:p>
            <a:pPr lvl="1">
              <a:lnSpc>
                <a:spcPct val="75000"/>
              </a:lnSpc>
            </a:pPr>
            <a:r>
              <a:rPr lang="en-US" dirty="0" smtClean="0"/>
              <a:t>Internal pressure equal to vacuum pressure B = (200 MeV)</a:t>
            </a:r>
            <a:r>
              <a:rPr lang="en-US" baseline="30000" dirty="0" smtClean="0"/>
              <a:t>4</a:t>
            </a:r>
          </a:p>
          <a:p>
            <a:pPr lvl="1">
              <a:lnSpc>
                <a:spcPct val="75000"/>
              </a:lnSpc>
            </a:pPr>
            <a:endParaRPr lang="en-US" baseline="30000" dirty="0" smtClean="0"/>
          </a:p>
          <a:p>
            <a:pPr lvl="1">
              <a:lnSpc>
                <a:spcPct val="75000"/>
              </a:lnSpc>
            </a:pPr>
            <a:endParaRPr lang="en-US" baseline="30000" dirty="0" smtClean="0"/>
          </a:p>
          <a:p>
            <a:pPr lvl="4">
              <a:lnSpc>
                <a:spcPct val="75000"/>
              </a:lnSpc>
            </a:pPr>
            <a:endParaRPr lang="en-US" baseline="30000" dirty="0" smtClean="0"/>
          </a:p>
          <a:p>
            <a:pPr lvl="1">
              <a:lnSpc>
                <a:spcPct val="75000"/>
              </a:lnSpc>
            </a:pPr>
            <a:endParaRPr lang="en-US" baseline="30000" dirty="0" smtClean="0"/>
          </a:p>
          <a:p>
            <a:pPr lvl="1">
              <a:lnSpc>
                <a:spcPct val="75000"/>
              </a:lnSpc>
            </a:pPr>
            <a:endParaRPr lang="en-US" baseline="30000" dirty="0" smtClean="0"/>
          </a:p>
          <a:p>
            <a:pPr lvl="4">
              <a:lnSpc>
                <a:spcPct val="75000"/>
              </a:lnSpc>
            </a:pPr>
            <a:endParaRPr lang="en-US" baseline="30000" dirty="0" smtClean="0"/>
          </a:p>
          <a:p>
            <a:pPr lvl="1">
              <a:lnSpc>
                <a:spcPct val="75000"/>
              </a:lnSpc>
            </a:pPr>
            <a:endParaRPr lang="en-US" baseline="30000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Energy density in QGP at critical temperature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endParaRPr lang="en-US" baseline="-25000" dirty="0" smtClean="0"/>
          </a:p>
        </p:txBody>
      </p:sp>
      <p:sp>
        <p:nvSpPr>
          <p:cNvPr id="8200" name="Text Box 4"/>
          <p:cNvSpPr txBox="1">
            <a:spLocks noChangeArrowheads="1"/>
          </p:cNvSpPr>
          <p:nvPr/>
        </p:nvSpPr>
        <p:spPr bwMode="auto">
          <a:xfrm>
            <a:off x="511175" y="855663"/>
            <a:ext cx="80946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folHlink"/>
                </a:solidFill>
                <a:latin typeface="Times New Roman" pitchFamily="18" charset="0"/>
              </a:defRPr>
            </a:lvl1pPr>
            <a:lvl2pPr marL="742950" indent="-285750">
              <a:defRPr sz="1600">
                <a:solidFill>
                  <a:schemeClr val="folHlink"/>
                </a:solidFill>
                <a:latin typeface="Times New Roman" pitchFamily="18" charset="0"/>
              </a:defRPr>
            </a:lvl2pPr>
            <a:lvl3pPr marL="11430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3pPr>
            <a:lvl4pPr marL="16002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4pPr>
            <a:lvl5pPr marL="2057400" indent="-228600">
              <a:defRPr sz="1600">
                <a:solidFill>
                  <a:schemeClr val="folHlink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folHlink"/>
                </a:solidFill>
                <a:latin typeface="Times New Roman" pitchFamily="18" charset="0"/>
              </a:defRPr>
            </a:lvl9pPr>
          </a:lstStyle>
          <a:p>
            <a:pPr algn="l" eaLnBrk="0" hangingPunct="0">
              <a:spcBef>
                <a:spcPct val="0"/>
              </a:spcBef>
            </a:pPr>
            <a:r>
              <a:rPr lang="en-US" sz="2000" b="1" smtClean="0">
                <a:solidFill>
                  <a:srgbClr val="042DFA"/>
                </a:solidFill>
              </a:rPr>
              <a:t>Noninteracting system of  </a:t>
            </a:r>
            <a:r>
              <a:rPr lang="en-US" sz="2000" b="1" smtClean="0">
                <a:solidFill>
                  <a:srgbClr val="000000"/>
                </a:solidFill>
              </a:rPr>
              <a:t>8</a:t>
            </a:r>
            <a:r>
              <a:rPr lang="en-US" sz="2000" b="1" smtClean="0">
                <a:solidFill>
                  <a:srgbClr val="042DFA"/>
                </a:solidFill>
              </a:rPr>
              <a:t> gluons with </a:t>
            </a:r>
            <a:r>
              <a:rPr lang="en-US" sz="2000" b="1" smtClean="0">
                <a:solidFill>
                  <a:srgbClr val="FF33CC"/>
                </a:solidFill>
              </a:rPr>
              <a:t>2</a:t>
            </a:r>
            <a:r>
              <a:rPr lang="en-US" sz="2000" b="1" smtClean="0">
                <a:solidFill>
                  <a:srgbClr val="042DFA"/>
                </a:solidFill>
              </a:rPr>
              <a:t> polarizations</a:t>
            </a:r>
          </a:p>
          <a:p>
            <a:pPr algn="l" eaLnBrk="0" hangingPunct="0">
              <a:spcBef>
                <a:spcPct val="0"/>
              </a:spcBef>
            </a:pPr>
            <a:r>
              <a:rPr lang="en-US" sz="2000" b="1" smtClean="0">
                <a:solidFill>
                  <a:srgbClr val="042DFA"/>
                </a:solidFill>
              </a:rPr>
              <a:t>		         and </a:t>
            </a:r>
            <a:r>
              <a:rPr lang="en-US" sz="2000" b="1" smtClean="0">
                <a:solidFill>
                  <a:srgbClr val="F50320"/>
                </a:solidFill>
              </a:rPr>
              <a:t>2</a:t>
            </a:r>
            <a:r>
              <a:rPr lang="en-US" sz="2000" b="1" smtClean="0">
                <a:solidFill>
                  <a:srgbClr val="042DFA"/>
                </a:solidFill>
              </a:rPr>
              <a:t> flavor’s of quarks (m=0, </a:t>
            </a:r>
            <a:r>
              <a:rPr lang="en-US" sz="2000" b="1" smtClean="0">
                <a:solidFill>
                  <a:srgbClr val="04F415"/>
                </a:solidFill>
              </a:rPr>
              <a:t>s</a:t>
            </a:r>
            <a:r>
              <a:rPr lang="en-US" sz="2000" b="1" smtClean="0">
                <a:solidFill>
                  <a:srgbClr val="042DFA"/>
                </a:solidFill>
              </a:rPr>
              <a:t>=1/2)  with 3 colors</a:t>
            </a:r>
          </a:p>
        </p:txBody>
      </p:sp>
      <p:graphicFrame>
        <p:nvGraphicFramePr>
          <p:cNvPr id="8195" name="Object 7"/>
          <p:cNvGraphicFramePr>
            <a:graphicFrameLocks noChangeAspect="1"/>
          </p:cNvGraphicFramePr>
          <p:nvPr/>
        </p:nvGraphicFramePr>
        <p:xfrm>
          <a:off x="2633663" y="4784725"/>
          <a:ext cx="4875212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89" name="Equation" r:id="rId3" imgW="2857320" imgH="419040" progId="Equation.DSMT4">
                  <p:embed/>
                </p:oleObj>
              </mc:Choice>
              <mc:Fallback>
                <p:oleObj name="Equation" r:id="rId3" imgW="285732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3663" y="4784725"/>
                        <a:ext cx="4875212" cy="715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6" name="Object 8"/>
          <p:cNvGraphicFramePr>
            <a:graphicFrameLocks noChangeAspect="1"/>
          </p:cNvGraphicFramePr>
          <p:nvPr/>
        </p:nvGraphicFramePr>
        <p:xfrm>
          <a:off x="4014788" y="6238875"/>
          <a:ext cx="2719387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0" name="Equation" r:id="rId5" imgW="1485720" imgH="241200" progId="Equation.DSMT4">
                  <p:embed/>
                </p:oleObj>
              </mc:Choice>
              <mc:Fallback>
                <p:oleObj name="Equation" r:id="rId5" imgW="148572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4788" y="6238875"/>
                        <a:ext cx="2719387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Footer Placeholder 4"/>
          <p:cNvSpPr txBox="1">
            <a:spLocks/>
          </p:cNvSpPr>
          <p:nvPr/>
        </p:nvSpPr>
        <p:spPr bwMode="auto">
          <a:xfrm>
            <a:off x="6096000" y="65008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800" b="1" kern="1200">
                <a:solidFill>
                  <a:srgbClr val="0000FF"/>
                </a:solidFill>
                <a:latin typeface="Brush Script MT" pitchFamily="66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 Rounded MT Bold" pitchFamily="32" charset="0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rush Script MT" pitchFamily="66" charset="0"/>
                <a:ea typeface="+mn-ea"/>
                <a:cs typeface="+mn-cs"/>
              </a:rPr>
              <a:t>Thomas K Hemmick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992614"/>
              </p:ext>
            </p:extLst>
          </p:nvPr>
        </p:nvGraphicFramePr>
        <p:xfrm>
          <a:off x="2041525" y="2219325"/>
          <a:ext cx="5354638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1" name="Equation" r:id="rId7" imgW="3238200" imgH="444240" progId="Equation.3">
                  <p:embed/>
                </p:oleObj>
              </mc:Choice>
              <mc:Fallback>
                <p:oleObj name="Equation" r:id="rId7" imgW="3238200" imgH="4442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1525" y="2219325"/>
                        <a:ext cx="5354638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5154232"/>
              </p:ext>
            </p:extLst>
          </p:nvPr>
        </p:nvGraphicFramePr>
        <p:xfrm>
          <a:off x="1966913" y="3141663"/>
          <a:ext cx="5522912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92" name="Equation" r:id="rId9" imgW="3340080" imgH="444240" progId="Equation.3">
                  <p:embed/>
                </p:oleObj>
              </mc:Choice>
              <mc:Fallback>
                <p:oleObj name="Equation" r:id="rId9" imgW="3340080" imgH="4442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6913" y="3141663"/>
                        <a:ext cx="5522912" cy="735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659495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Stony Brook University</a:t>
            </a:r>
            <a:endParaRPr lang="en-US" sz="1400">
              <a:latin typeface="Arial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K Hemmick</a:t>
            </a:r>
            <a:endParaRPr lang="en-US" sz="1400">
              <a:latin typeface="Arial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BA9D7-65C3-45AA-9E87-4D8C07DFB45F}" type="slidenum">
              <a:rPr lang="en-US">
                <a:solidFill>
                  <a:srgbClr val="000000"/>
                </a:solidFill>
              </a:rPr>
              <a:pPr/>
              <a:t>8</a:t>
            </a:fld>
            <a:r>
              <a:rPr lang="en-US">
                <a:solidFill>
                  <a:srgbClr val="000000"/>
                </a:solidFill>
              </a:rPr>
              <a:t> </a:t>
            </a: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515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98550" y="376238"/>
            <a:ext cx="6902450" cy="342900"/>
          </a:xfrm>
        </p:spPr>
        <p:txBody>
          <a:bodyPr/>
          <a:lstStyle/>
          <a:p>
            <a:r>
              <a:rPr lang="en-US"/>
              <a:t>Lattice Calculations</a:t>
            </a:r>
          </a:p>
        </p:txBody>
      </p:sp>
      <p:sp>
        <p:nvSpPr>
          <p:cNvPr id="515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4788" y="1066800"/>
            <a:ext cx="2697162" cy="5181600"/>
          </a:xfrm>
        </p:spPr>
        <p:txBody>
          <a:bodyPr/>
          <a:lstStyle/>
          <a:p>
            <a:r>
              <a:rPr lang="en-US"/>
              <a:t>The onset of QGP is far from the perturbative regime (</a:t>
            </a:r>
            <a:r>
              <a:rPr lang="en-US">
                <a:latin typeface="Symbol" pitchFamily="18" charset="2"/>
              </a:rPr>
              <a:t>a</a:t>
            </a:r>
            <a:r>
              <a:rPr lang="en-US" baseline="-25000"/>
              <a:t>s</a:t>
            </a:r>
            <a:r>
              <a:rPr lang="en-US"/>
              <a:t>~1)</a:t>
            </a:r>
          </a:p>
          <a:p>
            <a:r>
              <a:rPr lang="en-US"/>
              <a:t>Lattice QCD is the only 1</a:t>
            </a:r>
            <a:r>
              <a:rPr lang="en-US" baseline="30000"/>
              <a:t>st</a:t>
            </a:r>
            <a:r>
              <a:rPr lang="en-US"/>
              <a:t> principles calculation of phase transition and QGP.</a:t>
            </a:r>
          </a:p>
        </p:txBody>
      </p:sp>
      <p:pic>
        <p:nvPicPr>
          <p:cNvPr id="515076" name="Picture 4" descr="energy_nf_co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0" y="977900"/>
            <a:ext cx="6005513" cy="420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5077" name="Rectangle 5"/>
          <p:cNvSpPr>
            <a:spLocks noChangeArrowheads="1"/>
          </p:cNvSpPr>
          <p:nvPr/>
        </p:nvSpPr>
        <p:spPr bwMode="auto">
          <a:xfrm>
            <a:off x="3733800" y="5256213"/>
            <a:ext cx="4916488" cy="110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rgbClr val="0000FF"/>
              </a:buClr>
              <a:buSzPct val="62000"/>
              <a:buFont typeface="Monotype Sorts" pitchFamily="2" charset="2"/>
              <a:buChar char="l"/>
            </a:pPr>
            <a:r>
              <a:rPr lang="en-US" sz="2400" b="1" smtClean="0">
                <a:solidFill>
                  <a:srgbClr val="0000FF"/>
                </a:solidFill>
                <a:latin typeface="Arial Rounded MT Bold" pitchFamily="34" charset="0"/>
              </a:rPr>
              <a:t>Lattice Calculations indicate:</a:t>
            </a:r>
          </a:p>
          <a:p>
            <a:pPr marL="742950" lvl="1" indent="-285750" algn="l">
              <a:spcBef>
                <a:spcPct val="20000"/>
              </a:spcBef>
              <a:buClr>
                <a:srgbClr val="FF3300"/>
              </a:buClr>
              <a:buSzPct val="75000"/>
              <a:buFont typeface="Monotype Sorts" pitchFamily="2" charset="2"/>
              <a:buChar char="q"/>
            </a:pPr>
            <a:r>
              <a:rPr lang="en-US" sz="2000" b="1" smtClean="0">
                <a:solidFill>
                  <a:srgbClr val="FF0000"/>
                </a:solidFill>
                <a:latin typeface="Arial Rounded MT Bold" pitchFamily="34" charset="0"/>
              </a:rPr>
              <a:t>T</a:t>
            </a:r>
            <a:r>
              <a:rPr lang="en-US" sz="2000" b="1" baseline="-25000" smtClean="0">
                <a:solidFill>
                  <a:srgbClr val="FF0000"/>
                </a:solidFill>
                <a:latin typeface="Arial Rounded MT Bold" pitchFamily="34" charset="0"/>
              </a:rPr>
              <a:t>C</a:t>
            </a:r>
            <a:r>
              <a:rPr lang="en-US" sz="2000" b="1" smtClean="0">
                <a:solidFill>
                  <a:srgbClr val="FF0000"/>
                </a:solidFill>
                <a:latin typeface="Arial Rounded MT Bold" pitchFamily="34" charset="0"/>
              </a:rPr>
              <a:t>~170 MeV</a:t>
            </a:r>
          </a:p>
          <a:p>
            <a:pPr marL="742950" lvl="1" indent="-285750" algn="l">
              <a:spcBef>
                <a:spcPct val="20000"/>
              </a:spcBef>
              <a:buClr>
                <a:srgbClr val="FF3300"/>
              </a:buClr>
              <a:buSzPct val="75000"/>
              <a:buFont typeface="Monotype Sorts" pitchFamily="2" charset="2"/>
              <a:buChar char="q"/>
            </a:pPr>
            <a:r>
              <a:rPr lang="en-US" sz="2000" b="1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000" b="1" baseline="-25000" smtClean="0">
                <a:solidFill>
                  <a:srgbClr val="FF0000"/>
                </a:solidFill>
                <a:latin typeface="Arial Rounded MT Bold" pitchFamily="34" charset="0"/>
              </a:rPr>
              <a:t>C</a:t>
            </a:r>
            <a:r>
              <a:rPr lang="en-US" sz="2000" b="1" smtClean="0">
                <a:solidFill>
                  <a:srgbClr val="FF0000"/>
                </a:solidFill>
                <a:latin typeface="Arial Rounded MT Bold" pitchFamily="34" charset="0"/>
              </a:rPr>
              <a:t>~1 GeV/fm</a:t>
            </a:r>
            <a:r>
              <a:rPr lang="en-US" sz="2000" b="1" baseline="30000" smtClean="0">
                <a:solidFill>
                  <a:srgbClr val="FF0000"/>
                </a:solidFill>
                <a:latin typeface="Arial Rounded MT Bold" pitchFamily="34" charset="0"/>
              </a:rPr>
              <a:t>4</a:t>
            </a:r>
            <a:endParaRPr lang="en-US" sz="2000" b="1" smtClean="0">
              <a:solidFill>
                <a:srgbClr val="FF0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579095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Stony Brook University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r>
              <a:rPr lang="en-US" sz="1800">
                <a:solidFill>
                  <a:srgbClr val="0000FF"/>
                </a:solidFill>
                <a:latin typeface="Brush Script MT" pitchFamily="66" charset="0"/>
              </a:rPr>
              <a:t>Thomas K Hemmick</a:t>
            </a:r>
            <a:endParaRPr lang="en-US" sz="140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 Rounded MT Bold" pitchFamily="32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 Rounded MT Bold" pitchFamily="32" charset="0"/>
              </a:defRPr>
            </a:lvl9pPr>
          </a:lstStyle>
          <a:p>
            <a:fld id="{AA89BE5F-8539-48E9-83F7-90D421A43CB3}" type="slidenum">
              <a:rPr lang="en-US" sz="1400">
                <a:latin typeface="Arial" charset="0"/>
              </a:rPr>
              <a:pPr/>
              <a:t>9</a:t>
            </a:fld>
            <a:r>
              <a:rPr lang="en-US" sz="1400" dirty="0">
                <a:latin typeface="Arial" charset="0"/>
              </a:rPr>
              <a:t> </a:t>
            </a:r>
            <a:endParaRPr lang="en-US" sz="1400" b="0" dirty="0">
              <a:latin typeface="Arial" charset="0"/>
            </a:endParaRPr>
          </a:p>
        </p:txBody>
      </p:sp>
      <p:sp>
        <p:nvSpPr>
          <p:cNvPr id="509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Outline of </a:t>
            </a:r>
            <a:r>
              <a:rPr lang="en-US" dirty="0" smtClean="0"/>
              <a:t>Lectures</a:t>
            </a:r>
            <a:endParaRPr lang="en-US" dirty="0" smtClean="0"/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4843" y="938213"/>
            <a:ext cx="5158013" cy="5419043"/>
          </a:xfrm>
        </p:spPr>
        <p:txBody>
          <a:bodyPr/>
          <a:lstStyle/>
          <a:p>
            <a:pPr eaLnBrk="1" hangingPunct="1"/>
            <a:r>
              <a:rPr lang="en-US" sz="2000" dirty="0" smtClean="0"/>
              <a:t>What have we done?</a:t>
            </a:r>
          </a:p>
          <a:p>
            <a:pPr lvl="1" eaLnBrk="1" hangingPunct="1"/>
            <a:r>
              <a:rPr lang="en-US" sz="1800" dirty="0" smtClean="0"/>
              <a:t>Energy Density</a:t>
            </a:r>
          </a:p>
          <a:p>
            <a:pPr lvl="1" eaLnBrk="1" hangingPunct="1"/>
            <a:r>
              <a:rPr lang="en-US" sz="1800" dirty="0" smtClean="0"/>
              <a:t>Initial Temperature</a:t>
            </a:r>
          </a:p>
          <a:p>
            <a:pPr lvl="1" eaLnBrk="1" hangingPunct="1"/>
            <a:r>
              <a:rPr lang="en-US" sz="1800" dirty="0" smtClean="0"/>
              <a:t>Chemical &amp; Kinetic </a:t>
            </a:r>
            <a:r>
              <a:rPr lang="en-US" sz="1800" dirty="0" smtClean="0"/>
              <a:t>Equilibrium</a:t>
            </a:r>
          </a:p>
          <a:p>
            <a:pPr lvl="1" eaLnBrk="1" hangingPunct="1"/>
            <a:r>
              <a:rPr lang="en-US" sz="1800" dirty="0" smtClean="0"/>
              <a:t>System Size</a:t>
            </a:r>
            <a:endParaRPr lang="en-US" sz="1800" dirty="0" smtClean="0"/>
          </a:p>
          <a:p>
            <a:pPr eaLnBrk="1" hangingPunct="1"/>
            <a:r>
              <a:rPr lang="en-US" sz="2000" dirty="0" smtClean="0"/>
              <a:t>Is There a There </a:t>
            </a:r>
            <a:r>
              <a:rPr lang="en-US" sz="2000" dirty="0" err="1" smtClean="0"/>
              <a:t>There</a:t>
            </a:r>
            <a:r>
              <a:rPr lang="en-US" sz="2000" dirty="0" smtClean="0"/>
              <a:t>?</a:t>
            </a:r>
          </a:p>
          <a:p>
            <a:pPr lvl="1" eaLnBrk="1" hangingPunct="1"/>
            <a:r>
              <a:rPr lang="en-US" sz="1800" dirty="0" smtClean="0"/>
              <a:t>The Medium &amp; The Probe</a:t>
            </a:r>
          </a:p>
          <a:p>
            <a:pPr lvl="1" eaLnBrk="1" hangingPunct="1"/>
            <a:r>
              <a:rPr lang="en-US" sz="1800" dirty="0" smtClean="0"/>
              <a:t>High </a:t>
            </a:r>
            <a:r>
              <a:rPr lang="en-US" sz="1800" dirty="0" err="1" smtClean="0"/>
              <a:t>Pt</a:t>
            </a:r>
            <a:r>
              <a:rPr lang="en-US" sz="1800" dirty="0" smtClean="0"/>
              <a:t> Suppression</a:t>
            </a:r>
          </a:p>
          <a:p>
            <a:pPr lvl="1" eaLnBrk="1" hangingPunct="1"/>
            <a:r>
              <a:rPr lang="en-US" sz="1800" dirty="0" smtClean="0"/>
              <a:t>Control Experiments: </a:t>
            </a:r>
            <a:r>
              <a:rPr lang="en-US" sz="1800" dirty="0" err="1" smtClean="0">
                <a:latin typeface="Symbol" pitchFamily="18" charset="2"/>
              </a:rPr>
              <a:t>g</a:t>
            </a:r>
            <a:r>
              <a:rPr lang="en-US" sz="1800" baseline="-25000" dirty="0" err="1" smtClean="0"/>
              <a:t>direct</a:t>
            </a:r>
            <a:r>
              <a:rPr lang="en-US" sz="1800" dirty="0" smtClean="0"/>
              <a:t>, W, Z</a:t>
            </a:r>
            <a:endParaRPr lang="en-US" sz="1800" dirty="0" smtClean="0"/>
          </a:p>
          <a:p>
            <a:pPr eaLnBrk="1" hangingPunct="1"/>
            <a:r>
              <a:rPr lang="en-US" sz="2000" dirty="0" smtClean="0"/>
              <a:t>What is It Like?</a:t>
            </a:r>
          </a:p>
          <a:p>
            <a:pPr lvl="1" eaLnBrk="1" hangingPunct="1"/>
            <a:r>
              <a:rPr lang="en-US" sz="1800" dirty="0" smtClean="0"/>
              <a:t>Azimuthally Anisotropic Flow</a:t>
            </a:r>
          </a:p>
          <a:p>
            <a:pPr lvl="1" eaLnBrk="1" hangingPunct="1"/>
            <a:r>
              <a:rPr lang="en-US" sz="1800" dirty="0" smtClean="0"/>
              <a:t>Hydrodynamic Limit</a:t>
            </a:r>
          </a:p>
          <a:p>
            <a:pPr lvl="1" eaLnBrk="1" hangingPunct="1"/>
            <a:r>
              <a:rPr lang="en-US" sz="1800" dirty="0" smtClean="0"/>
              <a:t>Heavy Flavor</a:t>
            </a:r>
            <a:r>
              <a:rPr lang="en-US" sz="1800" dirty="0" smtClean="0"/>
              <a:t> </a:t>
            </a:r>
            <a:r>
              <a:rPr lang="en-US" sz="1800" dirty="0" smtClean="0"/>
              <a:t>Modification</a:t>
            </a:r>
          </a:p>
          <a:p>
            <a:pPr lvl="1" eaLnBrk="1" hangingPunct="1"/>
            <a:r>
              <a:rPr lang="en-US" sz="1800" dirty="0" smtClean="0"/>
              <a:t>Recombination  Scaling</a:t>
            </a:r>
          </a:p>
          <a:p>
            <a:pPr eaLnBrk="1" hangingPunct="1"/>
            <a:r>
              <a:rPr lang="en-US" sz="2200" dirty="0" smtClean="0"/>
              <a:t>Is the matter exotic?</a:t>
            </a:r>
          </a:p>
          <a:p>
            <a:pPr lvl="1" eaLnBrk="1" hangingPunct="1"/>
            <a:r>
              <a:rPr lang="en-US" sz="1800" dirty="0" err="1" smtClean="0"/>
              <a:t>Quarkonia</a:t>
            </a:r>
            <a:r>
              <a:rPr lang="en-US" sz="1800" dirty="0" smtClean="0"/>
              <a:t>, Jet Asymmetry, </a:t>
            </a:r>
            <a:br>
              <a:rPr lang="en-US" sz="1800" dirty="0" smtClean="0"/>
            </a:br>
            <a:r>
              <a:rPr lang="en-US" sz="1800" dirty="0" smtClean="0"/>
              <a:t>Color Glass Condensate</a:t>
            </a:r>
            <a:endParaRPr lang="en-US" sz="1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945949" y="217722"/>
            <a:ext cx="1364476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dirty="0" smtClean="0"/>
              <a:t>}</a:t>
            </a:r>
            <a:endParaRPr lang="en-US" sz="23900" dirty="0"/>
          </a:p>
        </p:txBody>
      </p:sp>
      <p:sp>
        <p:nvSpPr>
          <p:cNvPr id="9" name="TextBox 8"/>
          <p:cNvSpPr txBox="1"/>
          <p:nvPr/>
        </p:nvSpPr>
        <p:spPr>
          <a:xfrm>
            <a:off x="4924174" y="3171377"/>
            <a:ext cx="1364476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900" dirty="0" smtClean="0"/>
              <a:t>}</a:t>
            </a:r>
            <a:endParaRPr lang="en-US" sz="23900" dirty="0"/>
          </a:p>
        </p:txBody>
      </p:sp>
      <p:sp>
        <p:nvSpPr>
          <p:cNvPr id="3" name="TextBox 2"/>
          <p:cNvSpPr txBox="1"/>
          <p:nvPr/>
        </p:nvSpPr>
        <p:spPr>
          <a:xfrm>
            <a:off x="6476720" y="2204451"/>
            <a:ext cx="1600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Lecture 1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476720" y="5056508"/>
            <a:ext cx="1600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Lecture 2</a:t>
            </a:r>
            <a:endParaRPr lang="en-US" sz="2400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t97">
  <a:themeElements>
    <a:clrScheme name="Oct97 2">
      <a:dk1>
        <a:srgbClr val="000000"/>
      </a:dk1>
      <a:lt1>
        <a:srgbClr val="FFFFFF"/>
      </a:lt1>
      <a:dk2>
        <a:srgbClr val="FF9900"/>
      </a:dk2>
      <a:lt2>
        <a:srgbClr val="5F5F5F"/>
      </a:lt2>
      <a:accent1>
        <a:srgbClr val="FF9933"/>
      </a:accent1>
      <a:accent2>
        <a:srgbClr val="CC0066"/>
      </a:accent2>
      <a:accent3>
        <a:srgbClr val="FFFFFF"/>
      </a:accent3>
      <a:accent4>
        <a:srgbClr val="000000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Oct97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0000FF"/>
          </a:solidFill>
          <a:prstDash val="solid"/>
          <a:round/>
          <a:headEnd type="none" w="med" len="med"/>
          <a:tailEnd type="stealth" w="lg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0000FF"/>
          </a:solidFill>
          <a:prstDash val="solid"/>
          <a:round/>
          <a:headEnd type="none" w="med" len="med"/>
          <a:tailEnd type="stealth" w="lg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lnDef>
  </a:objectDefaults>
  <a:extraClrSchemeLst>
    <a:extraClrScheme>
      <a:clrScheme name="Oct97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t97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t97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42DFA"/>
      </a:accent2>
      <a:accent3>
        <a:srgbClr val="FFFFFF"/>
      </a:accent3>
      <a:accent4>
        <a:srgbClr val="000000"/>
      </a:accent4>
      <a:accent5>
        <a:srgbClr val="DCDCDC"/>
      </a:accent5>
      <a:accent6>
        <a:srgbClr val="0328E3"/>
      </a:accent6>
      <a:hlink>
        <a:srgbClr val="F50320"/>
      </a:hlink>
      <a:folHlink>
        <a:srgbClr val="04F415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42DFA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328E3"/>
        </a:accent6>
        <a:hlink>
          <a:srgbClr val="F50320"/>
        </a:hlink>
        <a:folHlink>
          <a:srgbClr val="04F41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ct97">
  <a:themeElements>
    <a:clrScheme name="Oct97 2">
      <a:dk1>
        <a:srgbClr val="000000"/>
      </a:dk1>
      <a:lt1>
        <a:srgbClr val="FFFFFF"/>
      </a:lt1>
      <a:dk2>
        <a:srgbClr val="FF9900"/>
      </a:dk2>
      <a:lt2>
        <a:srgbClr val="5F5F5F"/>
      </a:lt2>
      <a:accent1>
        <a:srgbClr val="FF9933"/>
      </a:accent1>
      <a:accent2>
        <a:srgbClr val="CC0066"/>
      </a:accent2>
      <a:accent3>
        <a:srgbClr val="FFFFFF"/>
      </a:accent3>
      <a:accent4>
        <a:srgbClr val="000000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Oct97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0000FF"/>
          </a:solidFill>
          <a:prstDash val="solid"/>
          <a:round/>
          <a:headEnd type="none" w="med" len="med"/>
          <a:tailEnd type="stealth" w="lg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0000FF"/>
          </a:solidFill>
          <a:prstDash val="solid"/>
          <a:round/>
          <a:headEnd type="none" w="med" len="med"/>
          <a:tailEnd type="stealth" w="lg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lnDef>
  </a:objectDefaults>
  <a:extraClrSchemeLst>
    <a:extraClrScheme>
      <a:clrScheme name="Oct97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t97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t97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Oct97">
  <a:themeElements>
    <a:clrScheme name="Oct97 2">
      <a:dk1>
        <a:srgbClr val="000000"/>
      </a:dk1>
      <a:lt1>
        <a:srgbClr val="FFFFFF"/>
      </a:lt1>
      <a:dk2>
        <a:srgbClr val="FF9900"/>
      </a:dk2>
      <a:lt2>
        <a:srgbClr val="5F5F5F"/>
      </a:lt2>
      <a:accent1>
        <a:srgbClr val="FF9933"/>
      </a:accent1>
      <a:accent2>
        <a:srgbClr val="CC0066"/>
      </a:accent2>
      <a:accent3>
        <a:srgbClr val="FFFFFF"/>
      </a:accent3>
      <a:accent4>
        <a:srgbClr val="000000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Oct97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0000FF"/>
          </a:solidFill>
          <a:prstDash val="solid"/>
          <a:round/>
          <a:headEnd type="none" w="med" len="med"/>
          <a:tailEnd type="stealth" w="lg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0000FF"/>
          </a:solidFill>
          <a:prstDash val="solid"/>
          <a:round/>
          <a:headEnd type="none" w="med" len="med"/>
          <a:tailEnd type="stealth" w="lg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lnDef>
  </a:objectDefaults>
  <a:extraClrSchemeLst>
    <a:extraClrScheme>
      <a:clrScheme name="Oct97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t97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t97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Oct97">
  <a:themeElements>
    <a:clrScheme name="Oct97 2">
      <a:dk1>
        <a:srgbClr val="000000"/>
      </a:dk1>
      <a:lt1>
        <a:srgbClr val="FFFFFF"/>
      </a:lt1>
      <a:dk2>
        <a:srgbClr val="FF9900"/>
      </a:dk2>
      <a:lt2>
        <a:srgbClr val="5F5F5F"/>
      </a:lt2>
      <a:accent1>
        <a:srgbClr val="FF9933"/>
      </a:accent1>
      <a:accent2>
        <a:srgbClr val="CC0066"/>
      </a:accent2>
      <a:accent3>
        <a:srgbClr val="FFFFFF"/>
      </a:accent3>
      <a:accent4>
        <a:srgbClr val="000000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Oct97">
      <a:majorFont>
        <a:latin typeface="Arial Rounded MT Bold"/>
        <a:ea typeface=""/>
        <a:cs typeface=""/>
      </a:majorFont>
      <a:minorFont>
        <a:latin typeface="Arial Rounded MT 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0000FF"/>
          </a:solidFill>
          <a:prstDash val="solid"/>
          <a:round/>
          <a:headEnd type="none" w="med" len="med"/>
          <a:tailEnd type="stealth" w="lg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50800" cap="flat" cmpd="sng" algn="ctr">
          <a:solidFill>
            <a:srgbClr val="0000FF"/>
          </a:solidFill>
          <a:prstDash val="solid"/>
          <a:round/>
          <a:headEnd type="none" w="med" len="med"/>
          <a:tailEnd type="stealth" w="lg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Rounded MT Bold" pitchFamily="34" charset="0"/>
          </a:defRPr>
        </a:defPPr>
      </a:lstStyle>
    </a:lnDef>
  </a:objectDefaults>
  <a:extraClrSchemeLst>
    <a:extraClrScheme>
      <a:clrScheme name="Oct97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t97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t97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17768</TotalTime>
  <Words>2318</Words>
  <Application>Microsoft Office PowerPoint</Application>
  <PresentationFormat>Overhead</PresentationFormat>
  <Paragraphs>526</Paragraphs>
  <Slides>46</Slides>
  <Notes>31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7</vt:i4>
      </vt:variant>
      <vt:variant>
        <vt:lpstr>Slide Titles</vt:lpstr>
      </vt:variant>
      <vt:variant>
        <vt:i4>46</vt:i4>
      </vt:variant>
    </vt:vector>
  </HeadingPairs>
  <TitlesOfParts>
    <vt:vector size="58" baseType="lpstr">
      <vt:lpstr>Oct97</vt:lpstr>
      <vt:lpstr>Default Design</vt:lpstr>
      <vt:lpstr>1_Oct97</vt:lpstr>
      <vt:lpstr>2_Oct97</vt:lpstr>
      <vt:lpstr>3_Oct97</vt:lpstr>
      <vt:lpstr>Equation</vt:lpstr>
      <vt:lpstr>Microsoft Clip Gallery</vt:lpstr>
      <vt:lpstr>Microsoft Word Document</vt:lpstr>
      <vt:lpstr>MathType 6.0 Equation</vt:lpstr>
      <vt:lpstr>MathType 4.0 Equation</vt:lpstr>
      <vt:lpstr>Microsoft Equation 3.0</vt:lpstr>
      <vt:lpstr>VISIO 4 Drawing</vt:lpstr>
      <vt:lpstr>Heavy Ion Physics Lecture 1</vt:lpstr>
      <vt:lpstr>Physics beyond the diagram!</vt:lpstr>
      <vt:lpstr>PowerPoint Presentation</vt:lpstr>
      <vt:lpstr>PowerPoint Presentation</vt:lpstr>
      <vt:lpstr>“Travel” Back in Time </vt:lpstr>
      <vt:lpstr>Estimating the Critical Energy Density </vt:lpstr>
      <vt:lpstr>Critical Temperature and Degrees of Freedom</vt:lpstr>
      <vt:lpstr>Lattice Calculations</vt:lpstr>
      <vt:lpstr>Outline of Lectures</vt:lpstr>
      <vt:lpstr>RHIC Experiments</vt:lpstr>
      <vt:lpstr>LHC Experiments</vt:lpstr>
      <vt:lpstr>Collisions are not all the same </vt:lpstr>
      <vt:lpstr>Terminology</vt:lpstr>
      <vt:lpstr>What have we done?  Energy Density</vt:lpstr>
      <vt:lpstr>Remote Temperature Sensing</vt:lpstr>
      <vt:lpstr>PowerPoint Presentation</vt:lpstr>
      <vt:lpstr>PowerPoint Presentation</vt:lpstr>
      <vt:lpstr>PowerPoint Presentation</vt:lpstr>
      <vt:lpstr>Thermal Equilibrium</vt:lpstr>
      <vt:lpstr>Chem Eql:  Canonical Suppression</vt:lpstr>
      <vt:lpstr>Thermal or Chemical yields</vt:lpstr>
      <vt:lpstr>Chemical Equilibrium Fantastic</vt:lpstr>
      <vt:lpstr>Kinetic Equil:  Radial Flow</vt:lpstr>
      <vt:lpstr>Radial Flow in Singles Spectra</vt:lpstr>
      <vt:lpstr>Decoupling Motion: Blast Wave</vt:lpstr>
      <vt:lpstr>Blast Wave Fits</vt:lpstr>
      <vt:lpstr>Intensity Interferometry</vt:lpstr>
      <vt:lpstr>Boson Correlations</vt:lpstr>
      <vt:lpstr>Integrate over Source</vt:lpstr>
      <vt:lpstr>Famous Naïve Mistakes</vt:lpstr>
      <vt:lpstr>Building Intuition</vt:lpstr>
      <vt:lpstr>Some Results</vt:lpstr>
      <vt:lpstr>Scaling with Multiplicity</vt:lpstr>
      <vt:lpstr>Is There a There There?</vt:lpstr>
      <vt:lpstr>The Probes Gallery:</vt:lpstr>
      <vt:lpstr>Calibrating the Probe(s)</vt:lpstr>
      <vt:lpstr>RAA Normalization </vt:lpstr>
      <vt:lpstr>Discovered in RHIC-Year One</vt:lpstr>
      <vt:lpstr>Suppression Similar @LHC</vt:lpstr>
      <vt:lpstr>Control Measures for RAA</vt:lpstr>
      <vt:lpstr>Jet Tomography</vt:lpstr>
      <vt:lpstr> Back-to-back jets</vt:lpstr>
      <vt:lpstr>Singles to Jets</vt:lpstr>
      <vt:lpstr>Moving from Singles to Jets…</vt:lpstr>
      <vt:lpstr>Jet Direction</vt:lpstr>
      <vt:lpstr>Summary Lecture 1</vt:lpstr>
    </vt:vector>
  </TitlesOfParts>
  <Company>Columbia University - Nevis Labs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Pedestrian's Guide to RHIC and Its Experiments</dc:title>
  <dc:subject>Talk given at QM'01 Student Mini-symposium</dc:subject>
  <dc:creator>Bill Zajc</dc:creator>
  <cp:lastModifiedBy>Thomas K Hemmick</cp:lastModifiedBy>
  <cp:revision>412</cp:revision>
  <cp:lastPrinted>1999-07-02T14:52:59Z</cp:lastPrinted>
  <dcterms:created xsi:type="dcterms:W3CDTF">1997-10-21T19:13:16Z</dcterms:created>
  <dcterms:modified xsi:type="dcterms:W3CDTF">2011-06-12T03:05:13Z</dcterms:modified>
</cp:coreProperties>
</file>