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0" r:id="rId3"/>
    <p:sldId id="257" r:id="rId4"/>
    <p:sldId id="264" r:id="rId5"/>
    <p:sldId id="261" r:id="rId6"/>
    <p:sldId id="263" r:id="rId7"/>
    <p:sldId id="262" r:id="rId8"/>
    <p:sldId id="265" r:id="rId9"/>
    <p:sldId id="273" r:id="rId10"/>
    <p:sldId id="276" r:id="rId11"/>
    <p:sldId id="280" r:id="rId12"/>
    <p:sldId id="274" r:id="rId13"/>
    <p:sldId id="288" r:id="rId14"/>
    <p:sldId id="286" r:id="rId15"/>
    <p:sldId id="283" r:id="rId16"/>
    <p:sldId id="284" r:id="rId17"/>
    <p:sldId id="285" r:id="rId18"/>
    <p:sldId id="279" r:id="rId19"/>
    <p:sldId id="289" r:id="rId20"/>
    <p:sldId id="302" r:id="rId21"/>
    <p:sldId id="305" r:id="rId22"/>
    <p:sldId id="295" r:id="rId23"/>
    <p:sldId id="294" r:id="rId24"/>
    <p:sldId id="300" r:id="rId25"/>
    <p:sldId id="298" r:id="rId26"/>
    <p:sldId id="291" r:id="rId27"/>
    <p:sldId id="296" r:id="rId28"/>
    <p:sldId id="299" r:id="rId29"/>
    <p:sldId id="306" r:id="rId30"/>
    <p:sldId id="277" r:id="rId31"/>
    <p:sldId id="278" r:id="rId32"/>
    <p:sldId id="301" r:id="rId33"/>
  </p:sldIdLst>
  <p:sldSz cx="9144000" cy="6858000" type="screen4x3"/>
  <p:notesSz cx="6662738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7033"/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623" autoAdjust="0"/>
    <p:restoredTop sz="90929"/>
  </p:normalViewPr>
  <p:slideViewPr>
    <p:cSldViewPr snapToGrid="0">
      <p:cViewPr varScale="1">
        <p:scale>
          <a:sx n="64" d="100"/>
          <a:sy n="64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8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82BB1-B236-4FAA-8B67-15346DAE297A}" type="datetimeFigureOut">
              <a:rPr lang="en-GB" smtClean="0"/>
              <a:t>07/06/2011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E975D-9137-4FB2-B0D7-D6736CA250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7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3336D-9A93-4D6F-A0A6-5133006AE388}" type="datetimeFigureOut">
              <a:rPr lang="en-GB" smtClean="0"/>
              <a:t>07/06/2011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08981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3C4B0-7E41-404B-B8ED-9CD8484F2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71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not talk TOO much about Bayesian</a:t>
            </a:r>
            <a:r>
              <a:rPr lang="en-US" baseline="0" dirty="0" smtClean="0"/>
              <a:t> approaches in HEP. Perhaps because I don’t know enough about to REALLY judge the different approaches to “trying to be an objective Bayesian”, </a:t>
            </a:r>
            <a:r>
              <a:rPr lang="en-US" baseline="0" dirty="0" err="1" smtClean="0"/>
              <a:t>Jeffreys</a:t>
            </a:r>
            <a:r>
              <a:rPr lang="en-US" baseline="0" dirty="0" smtClean="0"/>
              <a:t> prior, uninformative priors, reference priors, </a:t>
            </a:r>
            <a:r>
              <a:rPr lang="en-US" baseline="0" dirty="0" err="1" smtClean="0"/>
              <a:t>Marcov</a:t>
            </a:r>
            <a:r>
              <a:rPr lang="en-US" baseline="0" dirty="0" smtClean="0"/>
              <a:t>-chain Monte Carlo methods to evaluate different </a:t>
            </a:r>
            <a:r>
              <a:rPr lang="en-US" baseline="0" dirty="0" err="1" smtClean="0"/>
              <a:t>prios</a:t>
            </a:r>
            <a:r>
              <a:rPr lang="en-US" baseline="0" dirty="0" smtClean="0"/>
              <a:t> etc.  And: rushing through all these different ideas in the limited time of a 2h lecture (whose subject is not Bayesian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Frequentist)  will any not result into something that you’ll learns of. Hence, I’d rather try to simply  make you aware of what IS Bayesian and/or frequentist in order to KNOW what you are doing! There are many so called “Hybrid-methods” around.. </a:t>
            </a:r>
            <a:r>
              <a:rPr lang="en-US" baseline="0" smtClean="0"/>
              <a:t>that use a bit of both!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3C4B0-7E41-404B-B8ED-9CD8484F2E1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01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440" y="6597352"/>
            <a:ext cx="61156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2A4DA105-8408-472E-ADC5-7BB4EB4EDB5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9038" y="6597352"/>
            <a:ext cx="1086578" cy="2606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6552728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697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nd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D1D1D1"/>
          </a:solidFill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23528" y="1412776"/>
            <a:ext cx="4751759" cy="3456979"/>
          </a:xfrm>
        </p:spPr>
        <p:txBody>
          <a:bodyPr/>
          <a:lstStyle>
            <a:lvl1pPr marL="179388" indent="-179388">
              <a:buSzPct val="100000"/>
              <a:buFont typeface="Wingdings" pitchFamily="2" charset="2"/>
              <a:buChar char="§"/>
              <a:defRPr sz="2000">
                <a:solidFill>
                  <a:schemeClr val="bg2"/>
                </a:solidFill>
              </a:defRPr>
            </a:lvl1pPr>
            <a:lvl2pPr marL="623888" indent="-166688">
              <a:defRPr sz="1800">
                <a:solidFill>
                  <a:schemeClr val="bg2"/>
                </a:solidFill>
              </a:defRPr>
            </a:lvl2pPr>
            <a:lvl3pPr marL="1074738" indent="-177800">
              <a:defRPr sz="1800">
                <a:solidFill>
                  <a:schemeClr val="bg2"/>
                </a:solidFill>
              </a:defRPr>
            </a:lvl3pPr>
            <a:lvl4pPr marL="1657350" indent="-285750">
              <a:buClr>
                <a:srgbClr val="FF0000"/>
              </a:buClr>
              <a:buFont typeface="Wingdings" pitchFamily="2" charset="2"/>
              <a:buChar char="§"/>
              <a:defRPr sz="1800">
                <a:solidFill>
                  <a:schemeClr val="bg2"/>
                </a:solidFill>
              </a:defRPr>
            </a:lvl4pPr>
            <a:lvl5pPr marL="1974850" indent="-146050"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A4DA105-8408-472E-ADC5-7BB4EB4EDB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957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7B758D"/>
            </a:gs>
            <a:gs pos="0">
              <a:srgbClr val="0C0030"/>
            </a:gs>
            <a:gs pos="100000">
              <a:schemeClr val="accent4">
                <a:lumMod val="58000"/>
                <a:lumOff val="42000"/>
              </a:schemeClr>
            </a:gs>
            <a:gs pos="2000">
              <a:srgbClr val="BDBAC6"/>
            </a:gs>
            <a:gs pos="100000">
              <a:srgbClr val="0C0030">
                <a:lumMod val="0"/>
                <a:lumOff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5801" y="10149"/>
            <a:ext cx="7387115" cy="82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2492896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pic>
        <p:nvPicPr>
          <p:cNvPr id="3094" name="Picture 2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25" y="10149"/>
            <a:ext cx="907117" cy="82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16" y="0"/>
            <a:ext cx="881083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9038" y="6597352"/>
            <a:ext cx="1086578" cy="2606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712" y="6597352"/>
            <a:ext cx="6552728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440" y="6597352"/>
            <a:ext cx="61156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defRPr>
            </a:lvl1pPr>
          </a:lstStyle>
          <a:p>
            <a:fld id="{2A4DA105-8408-472E-ADC5-7BB4EB4EDB5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baseline="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q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Tx/>
        <a:buBlip>
          <a:blip r:embed="rId6"/>
        </a:buBlip>
        <a:defRPr sz="2000" b="1">
          <a:solidFill>
            <a:schemeClr val="hlink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§"/>
        <a:defRPr sz="2000">
          <a:solidFill>
            <a:schemeClr val="hlink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png"/><Relationship Id="rId18" Type="http://schemas.openxmlformats.org/officeDocument/2006/relationships/image" Target="../media/image31.png"/><Relationship Id="rId12" Type="http://schemas.openxmlformats.org/officeDocument/2006/relationships/image" Target="../media/image24.png"/><Relationship Id="rId17" Type="http://schemas.openxmlformats.org/officeDocument/2006/relationships/image" Target="../media/image30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7.png"/><Relationship Id="rId5" Type="http://schemas.openxmlformats.org/officeDocument/2006/relationships/image" Target="../media/image20.png"/><Relationship Id="rId15" Type="http://schemas.openxmlformats.org/officeDocument/2006/relationships/image" Target="../media/image28.png"/><Relationship Id="rId19" Type="http://schemas.openxmlformats.org/officeDocument/2006/relationships/image" Target="../media/image32.png"/><Relationship Id="rId4" Type="http://schemas.openxmlformats.org/officeDocument/2006/relationships/image" Target="../media/image160.png"/><Relationship Id="rId1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7.png"/><Relationship Id="rId7" Type="http://schemas.openxmlformats.org/officeDocument/2006/relationships/image" Target="../media/image3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052736"/>
            <a:ext cx="7387115" cy="1906683"/>
          </a:xfrm>
        </p:spPr>
        <p:txBody>
          <a:bodyPr/>
          <a:lstStyle/>
          <a:p>
            <a:r>
              <a:rPr lang="en-US" sz="5500" dirty="0" smtClean="0"/>
              <a:t>Statistics In HEP</a:t>
            </a:r>
            <a:br>
              <a:rPr lang="en-US" sz="5500" dirty="0" smtClean="0"/>
            </a:br>
            <a:endParaRPr lang="en-US" sz="55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83569" y="234888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How do we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understand/interpret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our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measurements</a:t>
            </a:r>
            <a:endParaRPr lang="en-GB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325" y="3861048"/>
            <a:ext cx="3458332" cy="2607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Distribution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3195653" y="1844824"/>
            <a:ext cx="3031759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dirty="0">
                <a:solidFill>
                  <a:schemeClr val="bg2"/>
                </a:solidFill>
                <a:latin typeface="Arial" charset="0"/>
              </a:rPr>
              <a:t>Cumulative </a:t>
            </a:r>
            <a:r>
              <a:rPr lang="en-US" sz="2000" dirty="0" smtClean="0">
                <a:solidFill>
                  <a:schemeClr val="bg2"/>
                </a:solidFill>
                <a:latin typeface="Arial" charset="0"/>
              </a:rPr>
              <a:t>PDF distribution</a:t>
            </a:r>
            <a:r>
              <a:rPr lang="en-US" sz="2000" dirty="0">
                <a:solidFill>
                  <a:schemeClr val="bg2"/>
                </a:solidFill>
                <a:latin typeface="Arial" charset="0"/>
              </a:rPr>
              <a:t>: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3098189" y="1210469"/>
            <a:ext cx="332043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dirty="0">
                <a:solidFill>
                  <a:schemeClr val="bg2"/>
                </a:solidFill>
                <a:latin typeface="Arial" charset="0"/>
              </a:rPr>
              <a:t>PDF </a:t>
            </a:r>
            <a:r>
              <a:rPr lang="en-US" sz="1600" dirty="0" smtClean="0">
                <a:solidFill>
                  <a:schemeClr val="bg2"/>
                </a:solidFill>
                <a:latin typeface="Arial" charset="0"/>
              </a:rPr>
              <a:t>(</a:t>
            </a:r>
            <a:r>
              <a:rPr lang="en-US" sz="1600" dirty="0">
                <a:solidFill>
                  <a:schemeClr val="bg2"/>
                </a:solidFill>
                <a:latin typeface="Arial" charset="0"/>
              </a:rPr>
              <a:t>probability density function)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561048" y="2553993"/>
                <a:ext cx="4182181" cy="8891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  <m:e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′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𝑑𝑥</m:t>
                          </m:r>
                          <m:r>
                            <a:rPr lang="en-US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′</m:t>
                          </m:r>
                        </m:e>
                      </m:nary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≡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𝐹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048" y="2553993"/>
                <a:ext cx="4182181" cy="8891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73640" y="3717032"/>
                <a:ext cx="8496944" cy="2637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000" b="1" u="sng" dirty="0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2000" b="1" u="sng" dirty="0" smtClean="0">
                    <a:solidFill>
                      <a:schemeClr val="bg2"/>
                    </a:solidFill>
                    <a:latin typeface="Arial" pitchFamily="34" charset="0"/>
                    <a:cs typeface="Arial" pitchFamily="34" charset="0"/>
                  </a:rPr>
                  <a:t>ssume: </a:t>
                </a:r>
                <a:endParaRPr lang="en-US" sz="2000" b="1" i="1" u="sng" dirty="0" smtClean="0">
                  <a:solidFill>
                    <a:schemeClr val="bg2"/>
                  </a:solidFill>
                  <a:latin typeface="Cambria Math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: probability distribution for some “measurement”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GB" sz="2000" b="1" dirty="0" smtClean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under the assumption of some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model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(parameter) </a:t>
                </a:r>
                <a:endParaRPr lang="en-GB" sz="2000" b="1" dirty="0" smtClean="0">
                  <a:solidFill>
                    <a:schemeClr val="bg2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/>
                      </a:rPr>
                      <m:t>𝒇</m:t>
                    </m:r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sz="2000" b="1" dirty="0">
                    <a:solidFill>
                      <a:schemeClr val="bg2"/>
                    </a:solidFill>
                  </a:rPr>
                  <a:t>:</a:t>
                </a:r>
                <a:r>
                  <a:rPr lang="en-GB" sz="2000" b="1" dirty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PDF of some </a:t>
                </a:r>
                <a:r>
                  <a:rPr lang="en-GB" sz="2000" b="1" dirty="0" smtClean="0">
                    <a:solidFill>
                      <a:schemeClr val="accent6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alternative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model (parameter )</a:t>
                </a:r>
                <a:endParaRPr lang="en-GB" sz="2000" b="1" dirty="0">
                  <a:solidFill>
                    <a:schemeClr val="bg2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i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magine you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𝒙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𝒐𝒃𝒔</m:t>
                        </m:r>
                      </m:sub>
                    </m:sSub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marL="636588" lvl="1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dirty="0" smtClean="0">
                    <a:solidFill>
                      <a:schemeClr val="bg2"/>
                    </a:solidFill>
                  </a:rPr>
                  <a:t>1-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−∞</m:t>
                        </m:r>
                      </m:sub>
                      <m:sup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𝑜𝑏𝑠</m:t>
                            </m:r>
                          </m:sub>
                        </m:sSub>
                      </m:sup>
                      <m:e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</m:d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𝑑𝑥</m:t>
                        </m:r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′</m:t>
                        </m:r>
                      </m:e>
                    </m:nary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</a:rPr>
                      <m:t>≡</m:t>
                    </m:r>
                    <m:r>
                      <a:rPr 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𝑝</m:t>
                    </m:r>
                    <m:r>
                      <a:rPr 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bg2"/>
                        </a:solidFill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GB" sz="2000" dirty="0" smtClean="0">
                    <a:solidFill>
                      <a:schemeClr val="bg2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for 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observing something at least as far away from what you expect </a:t>
                </a:r>
                <a:endParaRPr lang="en-US" sz="2000" b="1" dirty="0" smtClean="0">
                  <a:solidFill>
                    <a:schemeClr val="bg2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red area: the dat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 space where the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</a:rPr>
                      <m:t>𝑝</m:t>
                    </m:r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</a:rPr>
                      <m:t>−</m:t>
                    </m:r>
                    <m:r>
                      <a:rPr lang="en-US" sz="2000" i="1">
                        <a:solidFill>
                          <a:schemeClr val="bg2"/>
                        </a:solidFill>
                        <a:latin typeface="Cambria Math"/>
                      </a:rPr>
                      <m:t>𝑣𝑎𝑙𝑢𝑒</m:t>
                    </m:r>
                  </m:oMath>
                </a14:m>
                <a:r>
                  <a:rPr lang="en-GB" sz="2000" dirty="0" smtClean="0">
                    <a:solidFill>
                      <a:schemeClr val="bg2"/>
                    </a:solidFill>
                  </a:rPr>
                  <a:t>s</a:t>
                </a:r>
                <a:r>
                  <a:rPr lang="en-GB" sz="2000" dirty="0">
                    <a:solidFill>
                      <a:schemeClr val="bg2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are &lt; 5%</a:t>
                </a:r>
                <a:endParaRPr lang="en-GB" sz="2000" b="1" dirty="0" smtClean="0">
                  <a:solidFill>
                    <a:schemeClr val="bg2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40" y="3717032"/>
                <a:ext cx="8496944" cy="2637838"/>
              </a:xfrm>
              <a:prstGeom prst="rect">
                <a:avLst/>
              </a:prstGeom>
              <a:blipFill rotWithShape="1">
                <a:blip r:embed="rId5"/>
                <a:stretch>
                  <a:fillRect l="-789" t="-926" b="-99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69842" y="3440465"/>
                <a:ext cx="25060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→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𝒅𝑭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)/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𝒅𝒙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842" y="3440465"/>
                <a:ext cx="2506006" cy="400110"/>
              </a:xfrm>
              <a:prstGeom prst="rect">
                <a:avLst/>
              </a:prstGeom>
              <a:blipFill rotWithShape="1">
                <a:blip r:embed="rId11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13" y="1170463"/>
            <a:ext cx="2843369" cy="20432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5" y="1169751"/>
            <a:ext cx="2843369" cy="20432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5" y="1169751"/>
            <a:ext cx="2843369" cy="2043225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2350856" y="2852936"/>
            <a:ext cx="780983" cy="707886"/>
            <a:chOff x="2218418" y="3153162"/>
            <a:chExt cx="913422" cy="707886"/>
          </a:xfrm>
        </p:grpSpPr>
        <p:sp>
          <p:nvSpPr>
            <p:cNvPr id="18" name="Rectangle 17"/>
            <p:cNvSpPr/>
            <p:nvPr/>
          </p:nvSpPr>
          <p:spPr>
            <a:xfrm>
              <a:off x="2218418" y="3313147"/>
              <a:ext cx="600570" cy="15014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350857" y="3153162"/>
                  <a:ext cx="780983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0857" y="3153162"/>
                  <a:ext cx="780983" cy="707886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/>
          <p:cNvGrpSpPr/>
          <p:nvPr/>
        </p:nvGrpSpPr>
        <p:grpSpPr>
          <a:xfrm>
            <a:off x="35496" y="908720"/>
            <a:ext cx="707886" cy="1104790"/>
            <a:chOff x="119698" y="740034"/>
            <a:chExt cx="707886" cy="1104790"/>
          </a:xfrm>
        </p:grpSpPr>
        <p:sp>
          <p:nvSpPr>
            <p:cNvPr id="20" name="Rectangle 19"/>
            <p:cNvSpPr/>
            <p:nvPr/>
          </p:nvSpPr>
          <p:spPr>
            <a:xfrm rot="16200000">
              <a:off x="37800" y="1152136"/>
              <a:ext cx="576064" cy="295619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/>
                <p:cNvSpPr txBox="1"/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𝒇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6228185" y="1108613"/>
            <a:ext cx="2929880" cy="2166367"/>
            <a:chOff x="6228185" y="1108613"/>
            <a:chExt cx="2929880" cy="216636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0" y="1128060"/>
              <a:ext cx="2834885" cy="2037128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8599857" y="2874870"/>
                  <a:ext cx="39626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oMath>
                    </m:oMathPara>
                  </a14:m>
                  <a:endParaRPr lang="en-GB" sz="2000" b="1" dirty="0">
                    <a:solidFill>
                      <a:schemeClr val="bg2"/>
                    </a:solidFill>
                  </a:endParaRPr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99857" y="2874870"/>
                  <a:ext cx="396262" cy="400110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/>
                <p:cNvSpPr txBox="1"/>
                <p:nvPr/>
              </p:nvSpPr>
              <p:spPr>
                <a:xfrm rot="16200000">
                  <a:off x="6042493" y="1294305"/>
                  <a:ext cx="7714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2000" i="1">
                            <a:solidFill>
                              <a:schemeClr val="bg2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GB" sz="2000" dirty="0">
                    <a:solidFill>
                      <a:schemeClr val="bg2"/>
                    </a:solidFill>
                  </a:endParaRPr>
                </a:p>
              </p:txBody>
            </p:sp>
          </mc:Choice>
          <mc:Fallback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042493" y="1294305"/>
                  <a:ext cx="771493" cy="400110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r="-1538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Line 21"/>
          <p:cNvSpPr>
            <a:spLocks noChangeShapeType="1"/>
          </p:cNvSpPr>
          <p:nvPr/>
        </p:nvSpPr>
        <p:spPr bwMode="auto">
          <a:xfrm flipH="1">
            <a:off x="2356570" y="1419821"/>
            <a:ext cx="703262" cy="2809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auto">
          <a:xfrm>
            <a:off x="6110610" y="2182019"/>
            <a:ext cx="1265238" cy="174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865439" y="6341258"/>
            <a:ext cx="3382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we will come back to this..</a:t>
            </a:r>
            <a:endParaRPr lang="en-GB" sz="2000" b="1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175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8" grpId="0"/>
      <p:bldP spid="13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Random Variables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79512" y="1196752"/>
                <a:ext cx="4751759" cy="4464496"/>
              </a:xfrm>
            </p:spPr>
            <p:txBody>
              <a:bodyPr/>
              <a:lstStyle/>
              <a:p>
                <a:r>
                  <a:rPr lang="en-GB" dirty="0" smtClean="0"/>
                  <a:t>A function of a random variable is itself a random variable.</a:t>
                </a:r>
              </a:p>
              <a:p>
                <a:pPr lvl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𝒙</m:t>
                    </m:r>
                  </m:oMath>
                </a14:m>
                <a:r>
                  <a:rPr lang="en-GB" dirty="0"/>
                  <a:t> with PDF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𝒇</m:t>
                    </m:r>
                    <m:r>
                      <a:rPr lang="en-US" b="1" i="1" smtClean="0">
                        <a:latin typeface="Cambria Math"/>
                      </a:rPr>
                      <m:t>(</m:t>
                    </m:r>
                    <m:r>
                      <a:rPr lang="en-US" b="1" i="1" smtClean="0">
                        <a:latin typeface="Cambria Math"/>
                      </a:rPr>
                      <m:t>𝒙</m:t>
                    </m:r>
                    <m:r>
                      <a:rPr lang="en-US" b="1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function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/>
                      </a:rPr>
                      <m:t>𝐚</m:t>
                    </m:r>
                    <m:r>
                      <a:rPr lang="en-US" b="1" i="0" smtClean="0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𝒙</m:t>
                    </m:r>
                    <m:r>
                      <a:rPr lang="en-US" b="1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PDF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𝒈</m:t>
                    </m:r>
                    <m:d>
                      <m:dPr>
                        <m:ctrlPr>
                          <a:rPr lang="en-US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/>
                          </a:rPr>
                          <m:t>𝒂</m:t>
                        </m:r>
                      </m:e>
                    </m:d>
                  </m:oMath>
                </a14:m>
                <a:r>
                  <a:rPr lang="en-GB" dirty="0" smtClean="0"/>
                  <a:t>?</a:t>
                </a:r>
              </a:p>
              <a:p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𝒂</m:t>
                          </m:r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𝒅𝒂</m:t>
                      </m:r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latin typeface="Cambria Math"/>
                            </a:rPr>
                            <m:t>𝒅𝑺</m:t>
                          </m:r>
                        </m:sub>
                        <m:sup/>
                        <m:e>
                          <m:r>
                            <a:rPr lang="en-US" b="1" i="1" smtClean="0"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  <m:r>
                            <a:rPr lang="en-US" b="1" i="1" smtClean="0">
                              <a:latin typeface="Cambria Math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here: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𝒅𝑺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dirty="0" smtClean="0"/>
                  <a:t>region </a:t>
                </a:r>
                <a:r>
                  <a:rPr lang="en-GB" dirty="0"/>
                  <a:t>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space for </a:t>
                </a:r>
                <a:r>
                  <a:rPr lang="en-GB" dirty="0" smtClean="0"/>
                  <a:t>which</a:t>
                </a:r>
                <a:endParaRPr lang="en-GB" dirty="0"/>
              </a:p>
              <a:p>
                <a:r>
                  <a:rPr lang="en-GB" dirty="0"/>
                  <a:t>a is in [a, </a:t>
                </a:r>
                <a:r>
                  <a:rPr lang="en-GB" dirty="0" err="1"/>
                  <a:t>a+da</a:t>
                </a:r>
                <a:r>
                  <a:rPr lang="en-GB" dirty="0"/>
                  <a:t>].</a:t>
                </a:r>
              </a:p>
              <a:p>
                <a:r>
                  <a:rPr lang="en-GB" dirty="0"/>
                  <a:t>For one-variable case with unique</a:t>
                </a:r>
              </a:p>
              <a:p>
                <a:r>
                  <a:rPr lang="en-GB" dirty="0"/>
                  <a:t>inverse this is </a:t>
                </a:r>
                <a:r>
                  <a:rPr lang="en-GB" dirty="0" smtClean="0"/>
                  <a:t>simply: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79512" y="1196752"/>
                <a:ext cx="4751759" cy="4464496"/>
              </a:xfrm>
              <a:blipFill rotWithShape="1">
                <a:blip r:embed="rId2"/>
                <a:stretch>
                  <a:fillRect l="-1282" t="-546" r="-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973512" cy="362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11138" y="6269038"/>
            <a:ext cx="544512" cy="174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925475" y="5183222"/>
            <a:ext cx="41306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800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Glen Cowan: Statistical data analysis</a:t>
            </a:r>
            <a:endParaRPr lang="en-GB" sz="800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43608" y="5889201"/>
                <a:ext cx="5175904" cy="777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𝒅𝒂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𝒅𝒙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 −→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𝒈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num>
                            <m:den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𝒅𝒂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889201"/>
                <a:ext cx="5175904" cy="7771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1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41198" y="2204864"/>
            <a:ext cx="6420063" cy="3333288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Conditioning and </a:t>
            </a:r>
            <a:r>
              <a:rPr lang="en-US" sz="3200" dirty="0" err="1" smtClean="0"/>
              <a:t>Marginalisation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60239" y="1644010"/>
            <a:ext cx="832341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↔ consider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some variable in the joint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PDF(</a:t>
            </a:r>
            <a:r>
              <a:rPr lang="en-US" sz="2000" b="1" dirty="0" err="1" smtClean="0">
                <a:solidFill>
                  <a:schemeClr val="bg2"/>
                </a:solidFill>
                <a:latin typeface="+mn-lt"/>
              </a:rPr>
              <a:t>x,y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)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as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constant (given):</a:t>
            </a:r>
            <a:endParaRPr lang="en-US" sz="2000" b="1" dirty="0">
              <a:solidFill>
                <a:schemeClr val="bg2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3317814" y="764704"/>
                <a:ext cx="4248472" cy="743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Arial Unicode MS" pitchFamily="34" charset="-128"/>
                          <a:cs typeface="Arial Unicode MS" pitchFamily="34" charset="-128"/>
                        </a:rPr>
                        <m:t>𝑷</m:t>
                      </m:r>
                      <m:d>
                        <m:dPr>
                          <m:ctrlP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Arial Unicode MS" pitchFamily="34" charset="-128"/>
                              <a:cs typeface="Arial Unicode MS" pitchFamily="34" charset="-128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Arial Unicode MS" pitchFamily="34" charset="-128"/>
                              <a:cs typeface="Arial Unicode MS" pitchFamily="34" charset="-128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Arial Unicode MS" pitchFamily="34" charset="-128"/>
                              <a:cs typeface="Arial Unicode MS" pitchFamily="34" charset="-128"/>
                            </a:rPr>
                            <m:t>𝑩</m:t>
                          </m:r>
                        </m:e>
                      </m:d>
                      <m:r>
                        <a:rPr lang="en-US" sz="2000" b="1" i="1">
                          <a:solidFill>
                            <a:schemeClr val="bg2"/>
                          </a:solidFill>
                          <a:latin typeface="Cambria Math"/>
                          <a:ea typeface="Arial Unicode MS" pitchFamily="34" charset="-128"/>
                          <a:cs typeface="Arial Unicode MS" pitchFamily="34" charset="-128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Arial Unicode MS" pitchFamily="34" charset="-128"/>
                              <a:cs typeface="Arial Unicode MS" pitchFamily="34" charset="-128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Arial Unicode MS" pitchFamily="34" charset="-128"/>
                                  <a:cs typeface="Arial Unicode MS" pitchFamily="34" charset="-128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Arial Unicode MS" pitchFamily="34" charset="-128"/>
                                  <a:cs typeface="Arial Unicode MS" pitchFamily="34" charset="-128"/>
                                </a:rPr>
                                <m:t>𝑨</m:t>
                              </m:r>
                              <m: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∩</m:t>
                              </m:r>
                              <m: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𝑩</m:t>
                              </m:r>
                            </m:e>
                          </m:d>
                        </m:num>
                        <m:den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𝑩</m:t>
                              </m:r>
                            </m:e>
                          </m:d>
                        </m:den>
                      </m:f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  <a:cs typeface="Arial Unicode MS" pitchFamily="34" charset="-128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𝒙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,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𝒚</m:t>
                              </m:r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  <m:t>𝒅𝒙𝒅𝒚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𝒙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  <a:cs typeface="Arial Unicode MS" pitchFamily="34" charset="-128"/>
                                </a:rPr>
                                <m:t>𝒙</m:t>
                              </m:r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  <a:cs typeface="Arial Unicode MS" pitchFamily="34" charset="-128"/>
                            </a:rPr>
                            <m:t>𝒅𝒙</m:t>
                          </m:r>
                        </m:den>
                      </m:f>
                    </m:oMath>
                  </m:oMathPara>
                </a14:m>
                <a:endParaRPr lang="en-GB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814" y="764704"/>
                <a:ext cx="4248472" cy="74360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539552" y="2543710"/>
            <a:ext cx="6521709" cy="3044950"/>
            <a:chOff x="539552" y="2759734"/>
            <a:chExt cx="6521709" cy="3044950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198" y="2759734"/>
              <a:ext cx="6420063" cy="3012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39552" y="5589240"/>
              <a:ext cx="3900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sz="800" dirty="0" smtClean="0">
                  <a:solidFill>
                    <a:schemeClr val="accent4">
                      <a:lumMod val="75000"/>
                    </a:schemeClr>
                  </a:solidFill>
                  <a:latin typeface="+mn-lt"/>
                </a:rPr>
                <a:t>Glen Cowan: Statistical data analysis</a:t>
              </a:r>
              <a:endParaRPr lang="en-GB" sz="800" dirty="0" smtClean="0">
                <a:solidFill>
                  <a:schemeClr val="accent4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82644" y="2204864"/>
            <a:ext cx="2800407" cy="2846646"/>
            <a:chOff x="4529323" y="2406280"/>
            <a:chExt cx="2965673" cy="3105979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33" r="-1"/>
            <a:stretch/>
          </p:blipFill>
          <p:spPr bwMode="auto">
            <a:xfrm rot="5400000" flipH="1">
              <a:off x="4718502" y="2735765"/>
              <a:ext cx="2587315" cy="2965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4" r="91180" b="15932"/>
            <a:stretch/>
          </p:blipFill>
          <p:spPr bwMode="auto">
            <a:xfrm>
              <a:off x="4529323" y="2782374"/>
              <a:ext cx="433486" cy="272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80" r="41491"/>
            <a:stretch/>
          </p:blipFill>
          <p:spPr bwMode="auto">
            <a:xfrm rot="5400000">
              <a:off x="5771294" y="1201244"/>
              <a:ext cx="518666" cy="2928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305367" y="5733256"/>
            <a:ext cx="10554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u="sng" dirty="0" err="1">
                <a:solidFill>
                  <a:schemeClr val="bg2"/>
                </a:solidFill>
                <a:latin typeface="+mn-lt"/>
              </a:rPr>
              <a:t>m</a:t>
            </a:r>
            <a:r>
              <a:rPr lang="en-US" sz="2000" b="1" u="sng" dirty="0" err="1" smtClean="0">
                <a:solidFill>
                  <a:schemeClr val="bg2"/>
                </a:solidFill>
                <a:latin typeface="+mn-lt"/>
              </a:rPr>
              <a:t>arginalisation</a:t>
            </a:r>
            <a:r>
              <a:rPr lang="en-US" sz="2000" b="1" u="sng" dirty="0" smtClean="0">
                <a:solidFill>
                  <a:schemeClr val="bg2"/>
                </a:solidFill>
                <a:latin typeface="+mn-lt"/>
              </a:rPr>
              <a:t>: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If you are not interested in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the dependence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on “x” 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   project onto “y” (integrate “x out”)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711" y="936450"/>
            <a:ext cx="3198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u="sng" dirty="0" smtClean="0">
                <a:solidFill>
                  <a:schemeClr val="bg2"/>
                </a:solidFill>
                <a:latin typeface="+mn-lt"/>
              </a:rPr>
              <a:t>conditional probability:</a:t>
            </a:r>
            <a:endParaRPr lang="en-GB" sz="2000" b="1" u="sng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04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79512" y="908720"/>
                <a:ext cx="8964488" cy="5616624"/>
              </a:xfrm>
            </p:spPr>
            <p:txBody>
              <a:bodyPr/>
              <a:lstStyle/>
              <a:p>
                <a:r>
                  <a:rPr lang="en-US" dirty="0" smtClean="0"/>
                  <a:t>a 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hypothesis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r>
                      <a:rPr lang="en-US" b="0" i="1"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 smtClean="0"/>
                  <a:t>specifies some process/condition/model which </a:t>
                </a:r>
                <a:r>
                  <a:rPr lang="en-US" dirty="0" smtClean="0"/>
                  <a:t>might lie </a:t>
                </a:r>
                <a:r>
                  <a:rPr lang="en-US" dirty="0" smtClean="0"/>
                  <a:t>at the origin of the 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data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e.g.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r>
                      <a:rPr lang="en-US" b="0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 smtClean="0"/>
                  <a:t> a particular event type</a:t>
                </a:r>
              </a:p>
              <a:p>
                <a:pPr lvl="2"/>
                <a:r>
                  <a:rPr lang="en-US" dirty="0" smtClean="0"/>
                  <a:t>signal or background</a:t>
                </a:r>
              </a:p>
              <a:p>
                <a:pPr lvl="2"/>
                <a:r>
                  <a:rPr lang="en-US" dirty="0" smtClean="0"/>
                  <a:t>some NEW PHYSICS or Standard Model</a:t>
                </a:r>
              </a:p>
              <a:p>
                <a:pPr lvl="1"/>
                <a:r>
                  <a:rPr lang="en-US" dirty="0" smtClean="0"/>
                  <a:t>e.g.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r>
                      <a:rPr lang="en-US" b="0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 smtClean="0"/>
                  <a:t> a particular parameter in a diff. cross section</a:t>
                </a:r>
              </a:p>
              <a:p>
                <a:pPr lvl="2"/>
                <a:r>
                  <a:rPr lang="en-US" dirty="0" smtClean="0"/>
                  <a:t>some mass / coupling strength / CP parameter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/>
                  <a:t>S</a:t>
                </a:r>
                <a:r>
                  <a:rPr lang="en-US" dirty="0" smtClean="0"/>
                  <a:t>imple </a:t>
                </a:r>
                <a:r>
                  <a:rPr lang="en-US" dirty="0"/>
                  <a:t>(point) </a:t>
                </a:r>
                <a:r>
                  <a:rPr lang="en-US" dirty="0" smtClean="0"/>
                  <a:t>hypothesis</a:t>
                </a:r>
              </a:p>
              <a:p>
                <a:pPr lvl="1"/>
                <a:r>
                  <a:rPr lang="en-US" dirty="0" smtClean="0">
                    <a:sym typeface="Wingdings" pitchFamily="2" charset="2"/>
                  </a:rPr>
                  <a:t>completely </a:t>
                </a:r>
                <a:r>
                  <a:rPr lang="en-US" dirty="0">
                    <a:sym typeface="Wingdings" pitchFamily="2" charset="2"/>
                  </a:rPr>
                  <a:t>specified, no free parameter</a:t>
                </a:r>
              </a:p>
              <a:p>
                <a:pPr lvl="2">
                  <a:buFont typeface="Wingdings"/>
                  <a:buChar char="à"/>
                </a:pPr>
                <a:r>
                  <a:rPr lang="en-US" dirty="0">
                    <a:sym typeface="Wingdings" pitchFamily="2" charset="2"/>
                  </a:rPr>
                  <a:t>PDF: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sym typeface="Wingdings" pitchFamily="2" charset="2"/>
                      </a:rPr>
                      <m:t>𝑓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(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i="1">
                        <a:latin typeface="Cambria Math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US" dirty="0" smtClean="0">
                    <a:sym typeface="Wingdings" pitchFamily="2" charset="2"/>
                  </a:rPr>
                  <a:t> ≡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sym typeface="Wingdings" pitchFamily="2" charset="2"/>
                      </a:rPr>
                      <m:t>𝑓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(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;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r>
                      <a:rPr lang="en-US" i="1">
                        <a:latin typeface="Cambria Math"/>
                        <a:sym typeface="Wingdings" pitchFamily="2" charset="2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Composite hypothesis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</m:oMath>
                </a14:m>
                <a:r>
                  <a:rPr lang="en-US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dirty="0" smtClean="0"/>
                  <a:t> contains unspecified parameters </a:t>
                </a:r>
                <a:r>
                  <a:rPr lang="en-US" sz="1600" dirty="0" smtClean="0"/>
                  <a:t>(mass, systematic uncertainties, …) </a:t>
                </a:r>
              </a:p>
              <a:p>
                <a:pPr lvl="2">
                  <a:buFont typeface="Wingdings"/>
                  <a:buChar char="à"/>
                </a:pPr>
                <a:r>
                  <a:rPr lang="en-US" b="0" dirty="0" smtClean="0">
                    <a:solidFill>
                      <a:schemeClr val="accent2"/>
                    </a:solidFill>
                    <a:sym typeface="Wingdings" pitchFamily="2" charset="2"/>
                  </a:rPr>
                  <a:t> </a:t>
                </a:r>
                <a:r>
                  <a:rPr lang="en-US" b="0" dirty="0" smtClean="0">
                    <a:solidFill>
                      <a:schemeClr val="bg2"/>
                    </a:solidFill>
                    <a:sym typeface="Wingdings" pitchFamily="2" charset="2"/>
                  </a:rPr>
                  <a:t>a </a:t>
                </a:r>
                <a:r>
                  <a:rPr lang="en-US" dirty="0">
                    <a:solidFill>
                      <a:schemeClr val="bg2"/>
                    </a:solidFill>
                    <a:sym typeface="Wingdings" pitchFamily="2" charset="2"/>
                  </a:rPr>
                  <a:t>w</a:t>
                </a:r>
                <a:r>
                  <a:rPr lang="en-US" dirty="0" smtClean="0">
                    <a:solidFill>
                      <a:schemeClr val="bg2"/>
                    </a:solidFill>
                    <a:sym typeface="Wingdings" pitchFamily="2" charset="2"/>
                  </a:rPr>
                  <a:t>hole band of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bg2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(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;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θ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))</m:t>
                    </m:r>
                  </m:oMath>
                </a14:m>
                <a:endParaRPr lang="en-US" dirty="0" smtClean="0"/>
              </a:p>
              <a:p>
                <a:pPr lvl="2">
                  <a:buFont typeface="Wingdings"/>
                  <a:buChar char="à"/>
                </a:pPr>
                <a:r>
                  <a:rPr lang="en-US" dirty="0" smtClean="0"/>
                  <a:t> for given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dirty="0" smtClean="0"/>
                  <a:t>the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  <m:r>
                          <a:rPr lang="en-US" i="1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  <m:t>;</m:t>
                        </m:r>
                        <m:r>
                          <a:rPr lang="en-US" i="1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  <m:t>𝐻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accent2"/>
                                </a:solidFill>
                                <a:latin typeface="Cambria Math"/>
                                <a:sym typeface="Wingdings" pitchFamily="2" charset="2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chemeClr val="accent2"/>
                                </a:solidFill>
                                <a:latin typeface="Cambria Math"/>
                                <a:sym typeface="Wingdings" pitchFamily="2" charset="2"/>
                              </a:rPr>
                              <m:t>θ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can be interpreted as a function of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  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θ</m:t>
                    </m:r>
                  </m:oMath>
                </a14:m>
                <a:r>
                  <a:rPr lang="en-US" dirty="0" smtClean="0">
                    <a:solidFill>
                      <a:srgbClr val="C00000"/>
                    </a:solidFill>
                    <a:sym typeface="Wingdings" pitchFamily="2" charset="2"/>
                  </a:rPr>
                  <a:t> Likelihood </a:t>
                </a:r>
                <a:endParaRPr lang="en-US" dirty="0" smtClean="0">
                  <a:solidFill>
                    <a:srgbClr val="C00000"/>
                  </a:solidFill>
                </a:endParaRPr>
              </a:p>
              <a:p>
                <a:pPr lvl="2">
                  <a:buFont typeface="Wingdings"/>
                  <a:buChar char="à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L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(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|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𝐻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accent2"/>
                            </a:solidFill>
                            <a:latin typeface="Cambria Math"/>
                            <a:sym typeface="Wingdings" pitchFamily="2" charset="2"/>
                          </a:rPr>
                          <m:t>θ</m:t>
                        </m:r>
                      </m:e>
                    </m:d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US" dirty="0" smtClean="0"/>
                  <a:t> the probability to observe x in this model H with parameter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θ</m:t>
                    </m:r>
                    <m:r>
                      <a:rPr lang="el-GR" i="1">
                        <a:solidFill>
                          <a:schemeClr val="accent2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marL="896938" lvl="2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79512" y="908720"/>
                <a:ext cx="8964488" cy="5616624"/>
              </a:xfrm>
              <a:blipFill rotWithShape="1">
                <a:blip r:embed="rId2"/>
                <a:stretch>
                  <a:fillRect l="-544" t="-434" r="-1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13</a:t>
            </a:fld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4644008" y="2924944"/>
            <a:ext cx="288032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2053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talking about “NULL Hypothesis”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0768"/>
            <a:ext cx="83529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Statistical tests are most often formulated using a 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“null”-hypothesis and its 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“alternative”-</a:t>
            </a:r>
            <a:r>
              <a:rPr lang="en-US" sz="2000" b="1" dirty="0" err="1" smtClean="0">
                <a:solidFill>
                  <a:schemeClr val="bg2"/>
                </a:solidFill>
                <a:latin typeface="+mn-lt"/>
              </a:rPr>
              <a:t>hypotheisis</a:t>
            </a: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Why?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>
              <a:solidFill>
                <a:schemeClr val="bg2"/>
              </a:solidFill>
              <a:latin typeface="+mn-lt"/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it is much easier to “exclude” something rather than to prove that something is true.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à"/>
            </a:pPr>
            <a:endParaRPr lang="en-US" sz="2000" b="1" dirty="0" smtClean="0">
              <a:solidFill>
                <a:schemeClr val="bg2"/>
              </a:solidFill>
              <a:latin typeface="+mn-lt"/>
              <a:sym typeface="Wingdings" pitchFamily="2" charset="2"/>
            </a:endParaRPr>
          </a:p>
          <a:p>
            <a:pPr marL="1257300" lvl="2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excluding: I need only ONE detail that clearly contradicts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à"/>
            </a:pPr>
            <a:endParaRPr lang="en-US" sz="2000" b="1" dirty="0" smtClean="0">
              <a:solidFill>
                <a:schemeClr val="bg2"/>
              </a:solidFill>
              <a:latin typeface="+mn-lt"/>
              <a:sym typeface="Wingdings" pitchFamily="2" charset="2"/>
            </a:endParaRP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assume you search for the “unknown” new physics. </a:t>
            </a:r>
          </a:p>
          <a:p>
            <a:pPr marL="800100" lvl="1" indent="-342900">
              <a:buClr>
                <a:srgbClr val="FF0000"/>
              </a:buClr>
              <a:buFont typeface="Wingdings" pitchFamily="2" charset="2"/>
              <a:buChar char="à"/>
            </a:pPr>
            <a:endParaRPr lang="en-US" sz="2000" b="1" dirty="0">
              <a:solidFill>
                <a:schemeClr val="bg2"/>
              </a:solidFill>
              <a:latin typeface="+mn-lt"/>
              <a:sym typeface="Wingdings" pitchFamily="2" charset="2"/>
            </a:endParaRPr>
          </a:p>
          <a:p>
            <a:pPr lvl="1"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	“null”-hypothesis :	Standard Model (background) only</a:t>
            </a:r>
          </a:p>
          <a:p>
            <a:pPr lvl="1"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  <a:sym typeface="Wingdings" pitchFamily="2" charset="2"/>
              </a:rPr>
              <a:t>	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“alternative”: 		everything else</a:t>
            </a:r>
          </a:p>
          <a:p>
            <a:pPr lvl="1">
              <a:buClr>
                <a:srgbClr val="FF0000"/>
              </a:buClr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416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7632848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15</a:t>
            </a:fld>
            <a:endParaRPr lang="en-GB"/>
          </a:p>
        </p:txBody>
      </p:sp>
      <p:grpSp>
        <p:nvGrpSpPr>
          <p:cNvPr id="41" name="Group 2"/>
          <p:cNvGrpSpPr>
            <a:grpSpLocks/>
          </p:cNvGrpSpPr>
          <p:nvPr/>
        </p:nvGrpSpPr>
        <p:grpSpPr bwMode="auto">
          <a:xfrm>
            <a:off x="5564188" y="1393502"/>
            <a:ext cx="3355975" cy="2395538"/>
            <a:chOff x="3434" y="930"/>
            <a:chExt cx="2114" cy="1509"/>
          </a:xfrm>
        </p:grpSpPr>
        <p:pic>
          <p:nvPicPr>
            <p:cNvPr id="42" name="Picture 3" descr="mva_ML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4"/>
            <a:stretch>
              <a:fillRect/>
            </a:stretch>
          </p:blipFill>
          <p:spPr bwMode="auto">
            <a:xfrm>
              <a:off x="3434" y="930"/>
              <a:ext cx="2114" cy="14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219" y="2205"/>
              <a:ext cx="115" cy="234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FF3B3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Text Box 5"/>
            <p:cNvSpPr txBox="1">
              <a:spLocks noChangeArrowheads="1"/>
            </p:cNvSpPr>
            <p:nvPr/>
          </p:nvSpPr>
          <p:spPr bwMode="auto">
            <a:xfrm>
              <a:off x="5122" y="2196"/>
              <a:ext cx="426" cy="23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FF3B3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marL="177800" indent="-1778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Arial" charset="0"/>
                </a:rPr>
                <a:t>     y</a:t>
              </a:r>
            </a:p>
          </p:txBody>
        </p:sp>
      </p:grpSp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5" t="54604" r="37917" b="22810"/>
          <a:stretch>
            <a:fillRect/>
          </a:stretch>
        </p:blipFill>
        <p:spPr bwMode="auto">
          <a:xfrm>
            <a:off x="287462" y="1404515"/>
            <a:ext cx="1095126" cy="116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6" t="77412" r="6000"/>
          <a:stretch>
            <a:fillRect/>
          </a:stretch>
        </p:blipFill>
        <p:spPr bwMode="auto">
          <a:xfrm>
            <a:off x="256487" y="2772668"/>
            <a:ext cx="1113400" cy="11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12" r="69327"/>
          <a:stretch>
            <a:fillRect/>
          </a:stretch>
        </p:blipFill>
        <p:spPr bwMode="auto">
          <a:xfrm>
            <a:off x="261249" y="5393523"/>
            <a:ext cx="1113400" cy="116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2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1423988" y="2874963"/>
            <a:ext cx="1803619" cy="1008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3600" dirty="0" smtClean="0">
                <a:solidFill>
                  <a:schemeClr val="bg2"/>
                </a:solidFill>
                <a:latin typeface="Arial" charset="0"/>
                <a:sym typeface="Euclid Math Two" pitchFamily="18" charset="2"/>
              </a:rPr>
              <a:t></a:t>
            </a:r>
            <a:r>
              <a:rPr lang="en-US" sz="3600" baseline="30000" dirty="0">
                <a:solidFill>
                  <a:schemeClr val="bg2"/>
                </a:solidFill>
                <a:latin typeface="Arial" charset="0"/>
                <a:sym typeface="Euclid Math Two" pitchFamily="18" charset="2"/>
              </a:rPr>
              <a:t>n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chemeClr val="bg2"/>
                </a:solidFill>
                <a:latin typeface="Arial" charset="0"/>
                <a:sym typeface="Euclid Math Two" pitchFamily="18" charset="2"/>
              </a:rPr>
              <a:t>“</a:t>
            </a:r>
            <a:r>
              <a:rPr lang="en-US" sz="1800" dirty="0" smtClean="0">
                <a:solidFill>
                  <a:schemeClr val="bg2"/>
                </a:solidFill>
                <a:latin typeface="Arial" charset="0"/>
                <a:sym typeface="Euclid Math Two" pitchFamily="18" charset="2"/>
              </a:rPr>
              <a:t>feature space</a:t>
            </a:r>
            <a:r>
              <a:rPr lang="en-US" sz="1800" dirty="0">
                <a:solidFill>
                  <a:schemeClr val="bg2"/>
                </a:solidFill>
                <a:latin typeface="Arial" charset="0"/>
                <a:sym typeface="Euclid Math Two" pitchFamily="18" charset="2"/>
              </a:rPr>
              <a:t>”</a:t>
            </a:r>
          </a:p>
        </p:txBody>
      </p:sp>
      <p:graphicFrame>
        <p:nvGraphicFramePr>
          <p:cNvPr id="5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64116"/>
              </p:ext>
            </p:extLst>
          </p:nvPr>
        </p:nvGraphicFramePr>
        <p:xfrm>
          <a:off x="4076700" y="2667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5" imgW="914400" imgH="198720" progId="Equation.DSMT4">
                  <p:embed/>
                </p:oleObj>
              </mc:Choice>
              <mc:Fallback>
                <p:oleObj name="Equation" r:id="rId5" imgW="914400" imgH="19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6700" y="266700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15"/>
          <p:cNvSpPr>
            <a:spLocks noChangeArrowheads="1"/>
          </p:cNvSpPr>
          <p:nvPr/>
        </p:nvSpPr>
        <p:spPr bwMode="auto">
          <a:xfrm>
            <a:off x="6213475" y="1680840"/>
            <a:ext cx="215741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y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B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)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  <a:sym typeface="Symbol" pitchFamily="18" charset="2"/>
              </a:rPr>
              <a:t> 0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, 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y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</a:rPr>
              <a:t>)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cs typeface="Arial" charset="0"/>
                <a:sym typeface="Symbol" pitchFamily="18" charset="2"/>
              </a:rPr>
              <a:t> 1</a:t>
            </a: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cs typeface="Arial" charset="0"/>
              <a:sym typeface="Symbol" pitchFamily="18" charset="2"/>
            </a:endParaRPr>
          </a:p>
        </p:txBody>
      </p:sp>
      <p:sp>
        <p:nvSpPr>
          <p:cNvPr id="57" name="Line 20"/>
          <p:cNvSpPr>
            <a:spLocks noChangeShapeType="1"/>
          </p:cNvSpPr>
          <p:nvPr/>
        </p:nvSpPr>
        <p:spPr bwMode="auto">
          <a:xfrm>
            <a:off x="7062788" y="1457002"/>
            <a:ext cx="0" cy="1949450"/>
          </a:xfrm>
          <a:prstGeom prst="line">
            <a:avLst/>
          </a:prstGeom>
          <a:noFill/>
          <a:ln w="31750">
            <a:solidFill>
              <a:srgbClr val="FF3B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58" name="Line 21"/>
          <p:cNvSpPr>
            <a:spLocks noChangeShapeType="1"/>
          </p:cNvSpPr>
          <p:nvPr/>
        </p:nvSpPr>
        <p:spPr bwMode="auto">
          <a:xfrm>
            <a:off x="7058025" y="2007865"/>
            <a:ext cx="428625" cy="0"/>
          </a:xfrm>
          <a:prstGeom prst="line">
            <a:avLst/>
          </a:prstGeom>
          <a:noFill/>
          <a:ln w="31750">
            <a:solidFill>
              <a:srgbClr val="FF3B3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711983" y="4207065"/>
            <a:ext cx="202407" cy="158039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33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64" name="Oval 31"/>
          <p:cNvSpPr>
            <a:spLocks noChangeArrowheads="1"/>
          </p:cNvSpPr>
          <p:nvPr/>
        </p:nvSpPr>
        <p:spPr bwMode="auto">
          <a:xfrm>
            <a:off x="711983" y="4567105"/>
            <a:ext cx="202407" cy="158039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33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66" name="Oval 33"/>
          <p:cNvSpPr>
            <a:spLocks noChangeArrowheads="1"/>
          </p:cNvSpPr>
          <p:nvPr/>
        </p:nvSpPr>
        <p:spPr bwMode="auto">
          <a:xfrm>
            <a:off x="711983" y="4927145"/>
            <a:ext cx="202407" cy="158039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33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grpSp>
        <p:nvGrpSpPr>
          <p:cNvPr id="72" name="Group 24"/>
          <p:cNvGrpSpPr>
            <a:grpSpLocks/>
          </p:cNvGrpSpPr>
          <p:nvPr/>
        </p:nvGrpSpPr>
        <p:grpSpPr bwMode="auto">
          <a:xfrm>
            <a:off x="5724445" y="3768404"/>
            <a:ext cx="3034527" cy="1279720"/>
            <a:chOff x="3488" y="2304"/>
            <a:chExt cx="2473" cy="515"/>
          </a:xfrm>
          <a:solidFill>
            <a:srgbClr val="E9E6DA"/>
          </a:solidFill>
        </p:grpSpPr>
        <p:sp>
          <p:nvSpPr>
            <p:cNvPr id="73" name="AutoShape 25"/>
            <p:cNvSpPr>
              <a:spLocks/>
            </p:cNvSpPr>
            <p:nvPr/>
          </p:nvSpPr>
          <p:spPr bwMode="auto">
            <a:xfrm>
              <a:off x="3937" y="2430"/>
              <a:ext cx="226" cy="272"/>
            </a:xfrm>
            <a:prstGeom prst="leftBrace">
              <a:avLst>
                <a:gd name="adj1" fmla="val 68155"/>
                <a:gd name="adj2" fmla="val 50000"/>
              </a:avLst>
            </a:prstGeom>
            <a:noFill/>
            <a:ln w="635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Text Box 26"/>
            <p:cNvSpPr txBox="1">
              <a:spLocks noChangeArrowheads="1"/>
            </p:cNvSpPr>
            <p:nvPr/>
          </p:nvSpPr>
          <p:spPr bwMode="auto">
            <a:xfrm>
              <a:off x="4115" y="2304"/>
              <a:ext cx="1846" cy="515"/>
            </a:xfrm>
            <a:prstGeom prst="rect">
              <a:avLst/>
            </a:prstGeom>
            <a:noFill/>
            <a:ln w="63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endParaRPr>
            </a:p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&gt;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cut: signal</a:t>
              </a:r>
            </a:p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= cut: decision boundary</a:t>
              </a:r>
            </a:p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&lt; cut: background</a:t>
              </a:r>
            </a:p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Char char="Ø"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3488" y="2428"/>
              <a:ext cx="582" cy="251"/>
            </a:xfrm>
            <a:prstGeom prst="rect">
              <a:avLst/>
            </a:prstGeom>
            <a:noFill/>
            <a:ln w="63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charset="2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y(x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</a:rPr>
                <a:t>):</a:t>
              </a: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261249" y="901670"/>
            <a:ext cx="776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u="sng" dirty="0" smtClean="0">
                <a:solidFill>
                  <a:schemeClr val="bg2"/>
                </a:solidFill>
                <a:latin typeface="+mn-lt"/>
              </a:rPr>
              <a:t>Example: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e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vent classification    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Signal(H</a:t>
            </a:r>
            <a:r>
              <a:rPr lang="en-US" sz="2000" b="1" baseline="-25000" dirty="0" smtClean="0">
                <a:solidFill>
                  <a:schemeClr val="bg1"/>
                </a:solidFill>
                <a:latin typeface="+mn-lt"/>
              </a:rPr>
              <a:t>1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)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or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Background(H</a:t>
            </a:r>
            <a:r>
              <a:rPr lang="en-US" sz="2000" b="1" baseline="-25000" dirty="0" smtClean="0">
                <a:solidFill>
                  <a:srgbClr val="FF0000"/>
                </a:solidFill>
                <a:latin typeface="+mn-lt"/>
              </a:rPr>
              <a:t>0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)</a:t>
            </a:r>
            <a:endParaRPr lang="en-GB" sz="2000" b="1" dirty="0" smtClean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1702991" y="1396548"/>
                <a:ext cx="3589089" cy="707886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Test statistic  </a:t>
                </a:r>
                <a:endParaRPr lang="en-US" sz="2000" b="1" i="1" dirty="0" smtClean="0">
                  <a:solidFill>
                    <a:schemeClr val="bg2"/>
                  </a:solidFill>
                  <a:latin typeface="Cambria Math"/>
                </a:endParaRPr>
              </a:p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𝑹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𝒏</m:t>
                          </m:r>
                        </m:sup>
                      </m:sSup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→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2991" y="1396548"/>
                <a:ext cx="3589089" cy="707886"/>
              </a:xfrm>
              <a:prstGeom prst="rect">
                <a:avLst/>
              </a:prstGeom>
              <a:blipFill rotWithShape="1">
                <a:blip r:embed="rId7"/>
                <a:stretch>
                  <a:fillRect l="-1358" t="-3448" b="-6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683317" y="2442618"/>
                <a:ext cx="3608763" cy="707886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PDF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𝒚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𝑺𝒊𝒈𝒏𝒂𝒍</m:t>
                        </m:r>
                      </m:e>
                    </m:d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and PDF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𝒚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𝑩𝒌𝒈</m:t>
                        </m:r>
                      </m:e>
                    </m:d>
                  </m:oMath>
                </a14:m>
                <a:endParaRPr lang="en-US" sz="2000" b="1" i="1" dirty="0" smtClean="0">
                  <a:solidFill>
                    <a:schemeClr val="bg2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3317" y="2442618"/>
                <a:ext cx="3608763" cy="707886"/>
              </a:xfrm>
              <a:prstGeom prst="rect">
                <a:avLst/>
              </a:prstGeom>
              <a:blipFill rotWithShape="1">
                <a:blip r:embed="rId8"/>
                <a:stretch>
                  <a:fillRect l="-1351" t="-3448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683317" y="3488688"/>
            <a:ext cx="3608763" cy="175432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choose cut value: </a:t>
            </a:r>
          </a:p>
          <a:p>
            <a:pPr marL="180975" indent="-180975"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	i.e. a region where you “reject” the null- (background-) hypothesis</a:t>
            </a:r>
          </a:p>
          <a:p>
            <a:pPr marL="180975">
              <a:buClr>
                <a:srgbClr val="FF0000"/>
              </a:buClr>
            </a:pPr>
            <a:r>
              <a:rPr lang="en-US" sz="1400" b="1" dirty="0" smtClean="0">
                <a:solidFill>
                  <a:schemeClr val="bg2"/>
                </a:solidFill>
                <a:latin typeface="+mn-lt"/>
              </a:rPr>
              <a:t>(“size” of the region based on signal purity or efficiency needs)</a:t>
            </a:r>
            <a:endParaRPr lang="en-US" sz="14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6645" y="5581198"/>
            <a:ext cx="6582764" cy="400110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You are bound to making the wrong decision, too…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392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0.00718 C -0.00486 -0.00879 -0.00035 -0.02314 0.0026 -0.03865 C 0.00382 -0.04514 0.00677 -0.05 0.00781 -0.05671 C 0.01042 -0.07407 0.01615 -0.09328 0.02344 -0.1081 C 0.02465 -0.11458 0.02691 -0.1206 0.02969 -0.12615 C 0.0309 -0.13217 0.03316 -0.13564 0.0349 -0.14143 C 0.03993 -0.15833 0.04861 -0.17152 0.05677 -0.18588 C 0.06128 -0.19375 0.0625 -0.20023 0.06823 -0.20532 C 0.09306 -0.23402 0.14687 -0.32152 0.2059 -0.3581 C 0.25017 -0.37847 0.36215 -0.41319 0.42257 -0.42477 C 0.47205 -0.43125 0.51667 -0.42268 0.56823 -0.42754 L 0.60243 -0.42893 " pathEditMode="relative" rAng="0" ptsTypes="ffffffffffAf">
                                      <p:cBhvr>
                                        <p:cTn id="1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51" y="-2192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C 0.01458 -0.01227 0.07691 -0.0375 0.09306 -0.04074 C 0.1599 -0.03981 0.19531 -0.05185 0.26181 -0.04074 C 0.2717 -0.03495 0.35 -0.0287 0.36076 -0.02685 C 0.38802 -0.01296 0.44358 -0.01204 0.46493 0.00371 C 0.48351 0.01158 0.49653 0.01528 0.51476 0.02315 C 0.53142 0.03033 0.54549 0.04884 0.56285 0.05371 C 0.57552 0.06713 0.5776 0.05926 0.58264 0.06759 " pathEditMode="relative" rAng="0" ptsTypes="ffffffff">
                                      <p:cBhvr>
                                        <p:cTn id="1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32" y="78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C 0.00121 -0.00833 0.00364 -0.01042 0.00625 -0.01805 C 0.01233 -0.03565 0.01979 -0.05069 0.02812 -0.06667 C 0.04114 -0.09167 0.05469 -0.11736 0.07083 -0.13889 C 0.07639 -0.1463 0.08212 -0.15393 0.0875 -0.16111 C 0.0941 -0.16991 0.08871 -0.16667 0.09479 -0.16944 C 0.10017 -0.17662 0.0967 -0.17268 0.10625 -0.18055 C 0.1092 -0.18287 0.11024 -0.18889 0.11354 -0.19028 C 0.11458 -0.19074 0.11562 -0.1912 0.11667 -0.19167 C 0.13611 -0.20486 0.16042 -0.24005 0.19132 -0.25625 C 0.22934 -0.27407 0.30399 -0.29722 0.34236 -0.30625 C 0.39896 -0.3169 0.49028 -0.31921 0.53125 -0.32083 C 0.55121 -0.32477 0.56927 -0.31667 0.58854 -0.31667 " pathEditMode="relative" rAng="0" ptsTypes="fffffffffffff">
                                      <p:cBhvr>
                                        <p:cTn id="1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-1625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14815E-6 C 0.00243 -0.00995 0.0092 -0.0206 0.01563 -0.02638 C 0.01945 -0.03634 0.01563 -0.028 0.02292 -0.03888 C 0.02917 -0.04814 0.0349 -0.05948 0.04063 -0.06944 C 0.04288 -0.07314 0.04375 -0.07823 0.04584 -0.08194 C 0.05209 -0.09305 0.05868 -0.10485 0.06563 -0.11527 C 0.06858 -0.11967 0.07309 -0.12245 0.075 -0.12777 C 0.07761 -0.13472 0.08021 -0.13819 0.08542 -0.14166 C 0.08906 -0.14953 0.09184 -0.15161 0.09688 -0.15694 C 0.10261 -0.16319 0.10729 -0.17222 0.11354 -0.17777 C 0.11979 -0.18333 0.12622 -0.18842 0.13229 -0.19444 C 0.15382 -0.21597 0.17813 -0.22916 0.20295 -0.24166 C 0.20747 -0.24374 0.21233 -0.24374 0.21667 -0.24583 C 0.24931 -0.26226 0.28386 -0.27013 0.31875 -0.2736 C 0.32518 -0.27522 0.3309 -0.27685 0.3375 -0.27777 C 0.3533 -0.2831 0.38125 -0.28379 0.39774 -0.28472 C 0.44219 -0.2905 0.48247 -0.2868 0.52899 -0.2861 C 0.53316 -0.28541 0.5375 -0.28379 0.54167 -0.28333 C 0.5566 -0.28217 0.58646 -0.28055 0.58646 -0.28055 C 0.59705 -0.27708 0.58924 -0.27916 0.61042 -0.27916 " pathEditMode="relative" ptsTypes="fffffffffffffffffffA"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022E-16 C 0.00243 -0.00995 0.00087 -0.00579 0.00417 -0.0125 C 0.00677 -0.02616 0.00295 -0.00949 0.00833 -0.02361 C 0.0125 -0.03472 0.0125 -0.04097 0.01875 -0.05139 C 0.04288 -0.08472 0.0658 -0.14491 0.09653 -0.17639 C 0.11233 -0.18704 0.18594 -0.23495 0.20278 -0.24028 C 0.25937 -0.25509 0.37239 -0.26528 0.43698 -0.26528 C 0.47882 -0.25995 0.56892 -0.24398 0.58993 -0.24028 " pathEditMode="relative" rAng="0" ptsTypes="ffffffff">
                                      <p:cBhvr>
                                        <p:cTn id="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97" y="-1326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C 0.01858 -0.03542 0.0467 -0.05486 0.075 -0.07361 C 0.09236 -0.08912 0.08594 -0.08241 0.10417 -0.09306 C 0.13003 -0.11019 0.15729 -0.12408 0.18437 -0.1375 C 0.20121 -0.14607 0.2184 -0.15625 0.23646 -0.15972 C 0.25312 -0.16852 0.26962 -0.17014 0.2875 -0.17222 C 0.3125 -0.17894 0.34739 -0.17431 0.37083 -0.17361 C 0.3901 -0.17245 0.40885 -0.17037 0.42812 -0.16945 C 0.44114 -0.16736 0.45364 -0.16528 0.46667 -0.16389 C 0.47587 -0.16181 0.48437 -0.1588 0.49358 -0.15695 C 0.50052 -0.15324 0.50746 -0.15162 0.51458 -0.15 C 0.52812 -0.14097 0.54444 -0.13796 0.55937 -0.13472 C 0.56979 -0.13241 0.58003 -0.12847 0.59045 -0.12639 C 0.59271 -0.12546 0.59479 -0.12454 0.59687 -0.12361 C 0.59774 -0.12315 0.59479 -0.12454 0.59375 -0.125 C 0.59236 -0.12546 0.59045 -0.12616 0.59045 -0.12778 C 0.59045 -0.12917 0.59271 -0.12708 0.59375 -0.12639 C 0.59635 -0.12454 0.59705 -0.12338 0.59896 -0.12083 " pathEditMode="relative" rAng="0" ptsTypes="ffffffffffffffffff">
                                      <p:cBhvr>
                                        <p:cTn id="2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48" y="-895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024 C 0.00087 -0.01111 0.00416 -0.05208 0.0118 -0.06759 C 0.01892 -0.07083 0.03889 -0.09027 0.04618 -0.09259 C 0.06666 -0.11319 0.09965 -0.12523 0.12014 -0.12592 C 0.18455 -0.13379 0.20156 -0.14305 0.26493 -0.14259 C 0.29566 -0.13449 0.4118 -0.13263 0.45035 -0.13009 " pathEditMode="relative" rAng="0" ptsTypes="fffff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17" y="-717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16423 3.3333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6129 -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/>
      <p:bldP spid="57" grpId="0" animBg="1"/>
      <p:bldP spid="57" grpId="1" animBg="1"/>
      <p:bldP spid="58" grpId="0" animBg="1"/>
      <p:bldP spid="58" grpId="1" animBg="1"/>
      <p:bldP spid="62" grpId="0" animBg="1"/>
      <p:bldP spid="64" grpId="0" animBg="1"/>
      <p:bldP spid="66" grpId="0" animBg="1"/>
      <p:bldP spid="79" grpId="0" animBg="1"/>
      <p:bldP spid="36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ext Box 176"/>
          <p:cNvSpPr txBox="1">
            <a:spLocks noChangeArrowheads="1"/>
          </p:cNvSpPr>
          <p:nvPr/>
        </p:nvSpPr>
        <p:spPr bwMode="auto">
          <a:xfrm>
            <a:off x="5942013" y="1066800"/>
            <a:ext cx="3024187" cy="747713"/>
          </a:xfrm>
          <a:prstGeom prst="rect">
            <a:avLst/>
          </a:prstGeom>
          <a:solidFill>
            <a:srgbClr val="F2F2F2"/>
          </a:solidFill>
          <a:ln w="635">
            <a:solidFill>
              <a:srgbClr val="7F7F7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Trying to select signal events:</a:t>
            </a:r>
          </a:p>
          <a:p>
            <a:pPr>
              <a:spcBef>
                <a:spcPct val="20000"/>
              </a:spcBef>
              <a:buClrTx/>
              <a:buSzTx/>
              <a:buFont typeface="Wingdings" pitchFamily="2" charset="2"/>
              <a:buNone/>
            </a:pPr>
            <a:r>
              <a:rPr lang="en-US" sz="12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(i.e. try to disprove the null-hypothesis stating it were “only” a background event)</a:t>
            </a: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149224" y="2254902"/>
            <a:ext cx="6078960" cy="67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57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Type-2 error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(false negative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 reject as background although it is signal</a:t>
            </a:r>
            <a:endParaRPr lang="en-US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8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37742"/>
              </p:ext>
            </p:extLst>
          </p:nvPr>
        </p:nvGraphicFramePr>
        <p:xfrm>
          <a:off x="5938838" y="2027238"/>
          <a:ext cx="3030537" cy="1753110"/>
        </p:xfrm>
        <a:graphic>
          <a:graphicData uri="http://schemas.openxmlformats.org/drawingml/2006/table">
            <a:tbl>
              <a:tblPr/>
              <a:tblGrid>
                <a:gridCol w="1009650"/>
                <a:gridCol w="1011237"/>
                <a:gridCol w="1009650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Signal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Back-ground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71D9"/>
                          </a:solidFill>
                          <a:effectLst/>
                          <a:latin typeface="Arial" charset="0"/>
                        </a:rPr>
                        <a:t>Signal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Type-2 error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Back-ground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Type-1 error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72"/>
          <p:cNvSpPr txBox="1">
            <a:spLocks noChangeArrowheads="1"/>
          </p:cNvSpPr>
          <p:nvPr/>
        </p:nvSpPr>
        <p:spPr bwMode="auto">
          <a:xfrm rot="1818508">
            <a:off x="5982126" y="2082037"/>
            <a:ext cx="99768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accept as:</a:t>
            </a:r>
          </a:p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truly is:</a:t>
            </a:r>
          </a:p>
        </p:txBody>
      </p:sp>
      <p:sp>
        <p:nvSpPr>
          <p:cNvPr id="10" name="Text Box 188"/>
          <p:cNvSpPr txBox="1">
            <a:spLocks noChangeArrowheads="1"/>
          </p:cNvSpPr>
          <p:nvPr/>
        </p:nvSpPr>
        <p:spPr bwMode="auto">
          <a:xfrm>
            <a:off x="149225" y="908720"/>
            <a:ext cx="5718175" cy="67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57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Type-1 error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(false positive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 accept as signal  although it is background</a:t>
            </a:r>
            <a:endParaRPr lang="en-US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21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ext Box 176"/>
          <p:cNvSpPr txBox="1">
            <a:spLocks noChangeArrowheads="1"/>
          </p:cNvSpPr>
          <p:nvPr/>
        </p:nvSpPr>
        <p:spPr bwMode="auto">
          <a:xfrm>
            <a:off x="5942013" y="1066800"/>
            <a:ext cx="3024187" cy="771623"/>
          </a:xfrm>
          <a:prstGeom prst="rect">
            <a:avLst/>
          </a:prstGeom>
          <a:solidFill>
            <a:srgbClr val="F2F2F2"/>
          </a:solidFill>
          <a:ln w="635">
            <a:solidFill>
              <a:srgbClr val="7F7F7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 typeface="Wingdings" pitchFamily="2" charset="2"/>
              <a:buNone/>
            </a:pPr>
            <a:r>
              <a:rPr lang="en-US" sz="16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Try to exclude the null-hypothesis </a:t>
            </a:r>
            <a:r>
              <a:rPr lang="en-US" sz="12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(as being unlikely to be at the basis of the observation):</a:t>
            </a:r>
            <a:endParaRPr lang="en-US" sz="12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149224" y="2254902"/>
            <a:ext cx="5768510" cy="148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57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Type-2 error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(false negative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sz="16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fail to reject the null-hypothesis/accept null hypothesis although it is false</a:t>
            </a:r>
          </a:p>
          <a:p>
            <a:pPr lvl="1">
              <a:lnSpc>
                <a:spcPct val="110000"/>
              </a:lnSpc>
              <a:buClrTx/>
              <a:buSzTx/>
              <a:buFont typeface="Wingdings" pitchFamily="2" charset="2"/>
              <a:buNone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reject alternative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hypothesis although it would have been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the correct/true one</a:t>
            </a:r>
            <a:endParaRPr lang="en-US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8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630852"/>
              </p:ext>
            </p:extLst>
          </p:nvPr>
        </p:nvGraphicFramePr>
        <p:xfrm>
          <a:off x="5938838" y="2027238"/>
          <a:ext cx="3030537" cy="1753110"/>
        </p:xfrm>
        <a:graphic>
          <a:graphicData uri="http://schemas.openxmlformats.org/drawingml/2006/table">
            <a:tbl>
              <a:tblPr/>
              <a:tblGrid>
                <a:gridCol w="1009650"/>
                <a:gridCol w="1011237"/>
                <a:gridCol w="1009650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Type-2 error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Type-1 error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72"/>
          <p:cNvSpPr txBox="1">
            <a:spLocks noChangeArrowheads="1"/>
          </p:cNvSpPr>
          <p:nvPr/>
        </p:nvSpPr>
        <p:spPr bwMode="auto">
          <a:xfrm rot="1818508">
            <a:off x="5982126" y="2082037"/>
            <a:ext cx="99768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accept as:</a:t>
            </a:r>
          </a:p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truly is:</a:t>
            </a:r>
          </a:p>
        </p:txBody>
      </p:sp>
      <p:sp>
        <p:nvSpPr>
          <p:cNvPr id="10" name="Text Box 188"/>
          <p:cNvSpPr txBox="1">
            <a:spLocks noChangeArrowheads="1"/>
          </p:cNvSpPr>
          <p:nvPr/>
        </p:nvSpPr>
        <p:spPr bwMode="auto">
          <a:xfrm>
            <a:off x="149225" y="908720"/>
            <a:ext cx="5718175" cy="121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5718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ClrTx/>
              <a:buSzTx/>
              <a:buFontTx/>
              <a:buNone/>
            </a:pPr>
            <a:r>
              <a:rPr lang="en-US" sz="1800" b="1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Type-1 error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: 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(false positive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sz="16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reject the null-hypothesis although it would have been the correct one</a:t>
            </a:r>
          </a:p>
          <a:p>
            <a:pPr lvl="1">
              <a:lnSpc>
                <a:spcPct val="110000"/>
              </a:lnSpc>
              <a:buClrTx/>
              <a:buSzTx/>
              <a:buFont typeface="Wingdings" pitchFamily="2" charset="2"/>
              <a:buNone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accept alternative hypothesis </a:t>
            </a:r>
            <a:r>
              <a:rPr lang="en-US" sz="1600" dirty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although it is 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ＭＳ Ｐゴシック" charset="-128"/>
              </a:rPr>
              <a:t>false</a:t>
            </a:r>
            <a:endParaRPr lang="en-US" sz="16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1" name="Text Box 181"/>
          <p:cNvSpPr txBox="1">
            <a:spLocks noChangeArrowheads="1"/>
          </p:cNvSpPr>
          <p:nvPr/>
        </p:nvSpPr>
        <p:spPr bwMode="auto">
          <a:xfrm>
            <a:off x="149225" y="4768850"/>
            <a:ext cx="3593654" cy="371513"/>
          </a:xfrm>
          <a:prstGeom prst="rect">
            <a:avLst/>
          </a:prstGeom>
          <a:solidFill>
            <a:srgbClr val="FFFF99"/>
          </a:solidFill>
          <a:ln>
            <a:noFill/>
          </a:ln>
          <a:extLst/>
        </p:spPr>
        <p:txBody>
          <a:bodyPr wrap="none" lIns="90000" tIns="46800" rIns="90000" bIns="46800">
            <a:spAutoFit/>
          </a:bodyPr>
          <a:lstStyle>
            <a:lvl1pPr marL="177800" indent="-177800" defTabSz="7016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 defTabSz="7016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8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Significance</a:t>
            </a:r>
            <a:r>
              <a:rPr lang="en-US" sz="1800" dirty="0">
                <a:latin typeface="Arial" charset="0"/>
                <a:ea typeface="ＭＳ Ｐゴシック" charset="-128"/>
              </a:rPr>
              <a:t> </a:t>
            </a:r>
            <a:r>
              <a:rPr lang="el-GR" sz="1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α</a:t>
            </a:r>
            <a:r>
              <a:rPr lang="en-US" sz="18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:  Type-1 error rate</a:t>
            </a:r>
            <a:r>
              <a:rPr lang="en-US" sz="18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:</a:t>
            </a:r>
            <a:endParaRPr lang="en-US" sz="18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2" name="Text Box 182"/>
          <p:cNvSpPr txBox="1">
            <a:spLocks noChangeArrowheads="1"/>
          </p:cNvSpPr>
          <p:nvPr/>
        </p:nvSpPr>
        <p:spPr bwMode="auto">
          <a:xfrm>
            <a:off x="149225" y="5583238"/>
            <a:ext cx="3617635" cy="648512"/>
          </a:xfrm>
          <a:prstGeom prst="rect">
            <a:avLst/>
          </a:prstGeom>
          <a:solidFill>
            <a:srgbClr val="FFFF99"/>
          </a:solidFill>
          <a:ln>
            <a:noFill/>
          </a:ln>
          <a:extLst/>
        </p:spPr>
        <p:txBody>
          <a:bodyPr wrap="none" lIns="90000" tIns="46800" rIns="90000" bIns="46800">
            <a:spAutoFit/>
          </a:bodyPr>
          <a:lstStyle>
            <a:lvl1pPr marL="177800" indent="-177800" defTabSz="609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 defTabSz="609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8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Size</a:t>
            </a:r>
            <a:r>
              <a:rPr lang="en-US" sz="1800" dirty="0">
                <a:latin typeface="Arial" charset="0"/>
                <a:ea typeface="ＭＳ Ｐゴシック" charset="-128"/>
              </a:rPr>
              <a:t> </a:t>
            </a:r>
            <a:r>
              <a:rPr lang="el-GR" sz="1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β</a:t>
            </a:r>
            <a:r>
              <a:rPr lang="en-US" sz="1800" dirty="0">
                <a:latin typeface="Arial" charset="0"/>
                <a:ea typeface="ＭＳ Ｐゴシック" charset="-128"/>
              </a:rPr>
              <a:t>: 	      </a:t>
            </a:r>
            <a:r>
              <a:rPr lang="en-US" sz="800" dirty="0">
                <a:latin typeface="Arial" charset="0"/>
                <a:ea typeface="ＭＳ Ｐゴシック" charset="-128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Type-2 error rate</a:t>
            </a:r>
            <a:r>
              <a:rPr lang="en-US" sz="18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:</a:t>
            </a:r>
            <a:endParaRPr lang="en-US" sz="1200" dirty="0">
              <a:solidFill>
                <a:srgbClr val="FF0000"/>
              </a:solidFill>
              <a:latin typeface="Arial" charset="0"/>
              <a:ea typeface="ＭＳ Ｐゴシック" charset="-128"/>
            </a:endParaRPr>
          </a:p>
          <a:p>
            <a:pPr>
              <a:buClrTx/>
              <a:buSzTx/>
              <a:buFont typeface="Wingdings" pitchFamily="2" charset="2"/>
              <a:buNone/>
            </a:pPr>
            <a:r>
              <a:rPr lang="en-US" sz="18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Power:</a:t>
            </a:r>
            <a:r>
              <a:rPr lang="en-US" sz="1800" dirty="0">
                <a:latin typeface="Arial" charset="0"/>
                <a:ea typeface="ＭＳ Ｐゴシック" charset="-128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1</a:t>
            </a:r>
            <a:r>
              <a:rPr lang="en-US" sz="1800" dirty="0">
                <a:solidFill>
                  <a:srgbClr val="FF0000"/>
                </a:solidFill>
                <a:latin typeface="Symbol" pitchFamily="18" charset="2"/>
                <a:ea typeface="ＭＳ Ｐゴシック" charset="-128"/>
              </a:rPr>
              <a:t>- </a:t>
            </a:r>
            <a:r>
              <a:rPr lang="el-GR" sz="18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β</a:t>
            </a:r>
            <a:r>
              <a:rPr lang="en-US" sz="18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 </a:t>
            </a:r>
          </a:p>
        </p:txBody>
      </p:sp>
      <p:sp>
        <p:nvSpPr>
          <p:cNvPr id="14" name="Text Box 184"/>
          <p:cNvSpPr txBox="1">
            <a:spLocks noChangeArrowheads="1"/>
          </p:cNvSpPr>
          <p:nvPr/>
        </p:nvSpPr>
        <p:spPr bwMode="auto">
          <a:xfrm>
            <a:off x="149225" y="4287838"/>
            <a:ext cx="8612188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 typeface="Wingdings" pitchFamily="2" charset="2"/>
              <a:buNone/>
            </a:pPr>
            <a:r>
              <a:rPr lang="en-US" sz="18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“C”:  “critical” region:  </a:t>
            </a:r>
            <a:r>
              <a:rPr lang="en-US" sz="1800" dirty="0" smtClean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if data fall in there  </a:t>
            </a:r>
            <a:r>
              <a:rPr lang="en-US" sz="1800" dirty="0" smtClean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REJECT the null-hypothesis</a:t>
            </a:r>
            <a:endParaRPr lang="en-US" sz="18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5" name="Text Box 185"/>
          <p:cNvSpPr txBox="1">
            <a:spLocks noChangeArrowheads="1"/>
          </p:cNvSpPr>
          <p:nvPr/>
        </p:nvSpPr>
        <p:spPr bwMode="auto">
          <a:xfrm>
            <a:off x="8045450" y="4767263"/>
            <a:ext cx="109855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should be small</a:t>
            </a:r>
          </a:p>
        </p:txBody>
      </p:sp>
      <p:sp>
        <p:nvSpPr>
          <p:cNvPr id="17" name="Text Box 187"/>
          <p:cNvSpPr txBox="1">
            <a:spLocks noChangeArrowheads="1"/>
          </p:cNvSpPr>
          <p:nvPr/>
        </p:nvSpPr>
        <p:spPr bwMode="auto">
          <a:xfrm>
            <a:off x="8045450" y="5541963"/>
            <a:ext cx="109855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should be small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52765" y="5454679"/>
                <a:ext cx="2270237" cy="723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β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!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𝑪</m:t>
                          </m:r>
                        </m:sub>
                        <m:sup/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765" y="5454679"/>
                <a:ext cx="2270237" cy="72314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752765" y="4731532"/>
                <a:ext cx="2222147" cy="723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α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𝑪</m:t>
                          </m:r>
                        </m:sub>
                        <m:sup/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765" y="4731532"/>
                <a:ext cx="2222147" cy="72314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771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/>
      <p:bldP spid="15" grpId="0"/>
      <p:bldP spid="17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1 versus Type 2 Errors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18</a:t>
            </a:fld>
            <a:endParaRPr lang="en-GB"/>
          </a:p>
        </p:txBody>
      </p: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279522" y="1772816"/>
            <a:ext cx="3355975" cy="2370138"/>
            <a:chOff x="3434" y="930"/>
            <a:chExt cx="2114" cy="1493"/>
          </a:xfrm>
        </p:grpSpPr>
        <p:pic>
          <p:nvPicPr>
            <p:cNvPr id="14" name="Picture 3" descr="mva_ML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4"/>
            <a:stretch>
              <a:fillRect/>
            </a:stretch>
          </p:blipFill>
          <p:spPr bwMode="auto">
            <a:xfrm>
              <a:off x="3434" y="930"/>
              <a:ext cx="2114" cy="14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5219" y="2269"/>
              <a:ext cx="312" cy="106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FF3B3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5122" y="2196"/>
              <a:ext cx="328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FF3B3B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177800" indent="-1778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marL="177800" marR="0" lvl="0" indent="-177800" defTabSz="9144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y(x)</a:t>
              </a:r>
            </a:p>
          </p:txBody>
        </p:sp>
      </p:grp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928809" y="2060154"/>
            <a:ext cx="2157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y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 charset="0"/>
              </a:rPr>
              <a:t>B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)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  <a:sym typeface="Symbol" pitchFamily="18" charset="2"/>
              </a:rPr>
              <a:t> 0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, 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y</a:t>
            </a:r>
            <a:r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kumimoji="0" lang="en-GB" sz="18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cs typeface="Arial" charset="0"/>
              </a:rPr>
              <a:t>S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</a:rPr>
              <a:t>) </a:t>
            </a: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cs typeface="Arial" charset="0"/>
                <a:sym typeface="Symbol" pitchFamily="18" charset="2"/>
              </a:rPr>
              <a:t> 1</a:t>
            </a: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9999"/>
              </a:solidFill>
              <a:effectLst/>
              <a:uLnTx/>
              <a:uFillTx/>
              <a:cs typeface="Arial" charset="0"/>
              <a:sym typeface="Symbol" pitchFamily="18" charset="2"/>
            </a:endParaRPr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763762" y="1836316"/>
            <a:ext cx="0" cy="1949450"/>
          </a:xfrm>
          <a:prstGeom prst="line">
            <a:avLst/>
          </a:prstGeom>
          <a:noFill/>
          <a:ln w="31750">
            <a:solidFill>
              <a:srgbClr val="FF3B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>
            <a:off x="758999" y="2387179"/>
            <a:ext cx="428625" cy="0"/>
          </a:xfrm>
          <a:prstGeom prst="line">
            <a:avLst/>
          </a:prstGeom>
          <a:noFill/>
          <a:ln w="31750">
            <a:solidFill>
              <a:srgbClr val="FF3B3B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2021" y="920914"/>
            <a:ext cx="35654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Clr>
                <a:srgbClr val="FF0000"/>
              </a:buClr>
            </a:pPr>
            <a:r>
              <a:rPr lang="en-US" sz="2000" b="1" dirty="0">
                <a:solidFill>
                  <a:srgbClr val="500093"/>
                </a:solidFill>
                <a:latin typeface="Arial"/>
              </a:rPr>
              <a:t>Signal(H</a:t>
            </a:r>
            <a:r>
              <a:rPr lang="en-US" sz="2000" b="1" baseline="-25000" dirty="0">
                <a:solidFill>
                  <a:srgbClr val="500093"/>
                </a:solidFill>
                <a:latin typeface="Arial"/>
              </a:rPr>
              <a:t>1</a:t>
            </a:r>
            <a:r>
              <a:rPr lang="en-US" sz="2000" b="1" dirty="0">
                <a:solidFill>
                  <a:srgbClr val="500093"/>
                </a:solidFill>
                <a:latin typeface="Arial"/>
              </a:rPr>
              <a:t>)</a:t>
            </a:r>
            <a:r>
              <a:rPr lang="en-US" sz="2000" b="1" dirty="0">
                <a:solidFill>
                  <a:srgbClr val="2A004E"/>
                </a:solidFill>
                <a:latin typeface="Arial"/>
              </a:rPr>
              <a:t> /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Background(H</a:t>
            </a:r>
            <a:r>
              <a:rPr lang="en-US" sz="2000" b="1" baseline="-25000" dirty="0" smtClean="0">
                <a:solidFill>
                  <a:srgbClr val="FF0000"/>
                </a:solidFill>
                <a:latin typeface="Arial"/>
              </a:rPr>
              <a:t>0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) </a:t>
            </a:r>
          </a:p>
          <a:p>
            <a:pPr lvl="0"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Arial"/>
              </a:rPr>
              <a:t>discrimination: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5478463" y="4099257"/>
            <a:ext cx="3582987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 flipV="1">
            <a:off x="5468938" y="1254457"/>
            <a:ext cx="0" cy="284480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359400" y="420403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8515350" y="422308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111750" y="1591007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5053013" y="3875419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5459413" y="1738644"/>
            <a:ext cx="3200400" cy="2360613"/>
          </a:xfrm>
          <a:custGeom>
            <a:avLst/>
            <a:gdLst>
              <a:gd name="T0" fmla="*/ 0 w 2016"/>
              <a:gd name="T1" fmla="*/ 18 h 1487"/>
              <a:gd name="T2" fmla="*/ 1222 w 2016"/>
              <a:gd name="T3" fmla="*/ 245 h 1487"/>
              <a:gd name="T4" fmla="*/ 2016 w 2016"/>
              <a:gd name="T5" fmla="*/ 1487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6" h="1487">
                <a:moveTo>
                  <a:pt x="0" y="18"/>
                </a:moveTo>
                <a:cubicBezTo>
                  <a:pt x="203" y="56"/>
                  <a:pt x="886" y="0"/>
                  <a:pt x="1222" y="245"/>
                </a:cubicBezTo>
                <a:cubicBezTo>
                  <a:pt x="1558" y="490"/>
                  <a:pt x="1851" y="1228"/>
                  <a:pt x="2016" y="1487"/>
                </a:cubicBezTo>
              </a:path>
            </a:pathLst>
          </a:custGeom>
          <a:noFill/>
          <a:ln w="317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8" name="Line 10"/>
          <p:cNvSpPr>
            <a:spLocks noChangeShapeType="1"/>
          </p:cNvSpPr>
          <p:nvPr/>
        </p:nvSpPr>
        <p:spPr bwMode="auto">
          <a:xfrm>
            <a:off x="5375275" y="17672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>
            <a:off x="5359400" y="40913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V="1">
            <a:off x="5470525" y="4083382"/>
            <a:ext cx="0" cy="84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flipV="1">
            <a:off x="8653463" y="4084969"/>
            <a:ext cx="0" cy="841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 rot="16200000">
            <a:off x="4519228" y="2375667"/>
            <a:ext cx="1329508" cy="50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dirty="0">
                <a:solidFill>
                  <a:schemeClr val="bg2"/>
                </a:solidFill>
                <a:latin typeface="Arial" charset="0"/>
              </a:rPr>
              <a:t>1- </a:t>
            </a:r>
            <a:r>
              <a:rPr lang="en-US" dirty="0" err="1">
                <a:solidFill>
                  <a:schemeClr val="bg2"/>
                </a:solidFill>
                <a:latin typeface="Symbol" pitchFamily="18" charset="2"/>
              </a:rPr>
              <a:t>e</a:t>
            </a:r>
            <a:r>
              <a:rPr lang="en-US" baseline="-25000" dirty="0" err="1">
                <a:solidFill>
                  <a:schemeClr val="bg2"/>
                </a:solidFill>
                <a:latin typeface="Arial" charset="0"/>
              </a:rPr>
              <a:t>backgr</a:t>
            </a:r>
            <a:r>
              <a:rPr lang="en-US" sz="1600" baseline="-25000" dirty="0">
                <a:latin typeface="Arial" charset="0"/>
              </a:rPr>
              <a:t>.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6681788" y="3999244"/>
            <a:ext cx="907919" cy="46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Symbol" pitchFamily="18" charset="2"/>
              </a:rPr>
              <a:t>e</a:t>
            </a:r>
            <a:r>
              <a:rPr lang="en-US" baseline="-25000" dirty="0" err="1">
                <a:solidFill>
                  <a:schemeClr val="bg2"/>
                </a:solidFill>
                <a:latin typeface="Arial" charset="0"/>
              </a:rPr>
              <a:t>signal</a:t>
            </a:r>
            <a:endParaRPr lang="en-US" baseline="-250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5480050" y="1665619"/>
            <a:ext cx="3241675" cy="2413000"/>
          </a:xfrm>
          <a:custGeom>
            <a:avLst/>
            <a:gdLst>
              <a:gd name="T0" fmla="*/ 0 w 2042"/>
              <a:gd name="T1" fmla="*/ 54 h 1520"/>
              <a:gd name="T2" fmla="*/ 1708 w 2042"/>
              <a:gd name="T3" fmla="*/ 244 h 1520"/>
              <a:gd name="T4" fmla="*/ 2002 w 2042"/>
              <a:gd name="T5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2" h="1520">
                <a:moveTo>
                  <a:pt x="0" y="54"/>
                </a:moveTo>
                <a:cubicBezTo>
                  <a:pt x="285" y="86"/>
                  <a:pt x="1374" y="0"/>
                  <a:pt x="1708" y="244"/>
                </a:cubicBezTo>
                <a:cubicBezTo>
                  <a:pt x="2042" y="488"/>
                  <a:pt x="1941" y="1254"/>
                  <a:pt x="2002" y="1520"/>
                </a:cubicBezTo>
              </a:path>
            </a:pathLst>
          </a:custGeom>
          <a:noFill/>
          <a:ln w="31750" cap="flat" cmpd="sng">
            <a:solidFill>
              <a:srgbClr val="FF3B3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auto">
          <a:xfrm rot="1482951">
            <a:off x="7154863" y="1378282"/>
            <a:ext cx="2024062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latin typeface="Arial" charset="0"/>
              </a:rPr>
              <a:t>“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limit” in ROC curve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</a:rPr>
              <a:t>given by likelihood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ratio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7427913" y="1605294"/>
            <a:ext cx="7937" cy="1968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7" name="Freeform 19"/>
          <p:cNvSpPr>
            <a:spLocks/>
          </p:cNvSpPr>
          <p:nvPr/>
        </p:nvSpPr>
        <p:spPr bwMode="auto">
          <a:xfrm>
            <a:off x="5441950" y="1776744"/>
            <a:ext cx="3200400" cy="2332038"/>
          </a:xfrm>
          <a:custGeom>
            <a:avLst/>
            <a:gdLst>
              <a:gd name="T0" fmla="*/ 0 w 2016"/>
              <a:gd name="T1" fmla="*/ 0 h 1469"/>
              <a:gd name="T2" fmla="*/ 1668 w 2016"/>
              <a:gd name="T3" fmla="*/ 539 h 1469"/>
              <a:gd name="T4" fmla="*/ 2016 w 2016"/>
              <a:gd name="T5" fmla="*/ 1469 h 1469"/>
              <a:gd name="connsiteX0" fmla="*/ 0 w 10000"/>
              <a:gd name="connsiteY0" fmla="*/ 0 h 10000"/>
              <a:gd name="connsiteX1" fmla="*/ 7024 w 10000"/>
              <a:gd name="connsiteY1" fmla="*/ 2730 h 10000"/>
              <a:gd name="connsiteX2" fmla="*/ 10000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cubicBezTo>
                  <a:pt x="1379" y="613"/>
                  <a:pt x="5357" y="1062"/>
                  <a:pt x="7024" y="2730"/>
                </a:cubicBezTo>
                <a:cubicBezTo>
                  <a:pt x="8690" y="4398"/>
                  <a:pt x="9643" y="8679"/>
                  <a:pt x="10000" y="10000"/>
                </a:cubicBezTo>
              </a:path>
            </a:pathLst>
          </a:custGeom>
          <a:noFill/>
          <a:ln w="317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8" name="Text Box 20"/>
          <p:cNvSpPr txBox="1">
            <a:spLocks noChangeArrowheads="1"/>
          </p:cNvSpPr>
          <p:nvPr/>
        </p:nvSpPr>
        <p:spPr bwMode="auto">
          <a:xfrm>
            <a:off x="5638800" y="2899107"/>
            <a:ext cx="1874838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FF0000"/>
                </a:solidFill>
                <a:latin typeface="Arial" charset="0"/>
              </a:rPr>
              <a:t>which one of those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FF0000"/>
                </a:solidFill>
                <a:latin typeface="Arial" charset="0"/>
              </a:rPr>
              <a:t>two is the better??</a:t>
            </a:r>
          </a:p>
        </p:txBody>
      </p:sp>
      <p:sp>
        <p:nvSpPr>
          <p:cNvPr id="39" name="Line 21"/>
          <p:cNvSpPr>
            <a:spLocks noChangeShapeType="1"/>
          </p:cNvSpPr>
          <p:nvPr/>
        </p:nvSpPr>
        <p:spPr bwMode="auto">
          <a:xfrm flipV="1">
            <a:off x="6699250" y="1951369"/>
            <a:ext cx="261938" cy="8397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 flipV="1">
            <a:off x="6719888" y="2259344"/>
            <a:ext cx="484187" cy="560388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41" name="Text Box 23"/>
          <p:cNvSpPr txBox="1">
            <a:spLocks noChangeArrowheads="1"/>
          </p:cNvSpPr>
          <p:nvPr/>
        </p:nvSpPr>
        <p:spPr bwMode="auto">
          <a:xfrm>
            <a:off x="6188075" y="2226007"/>
            <a:ext cx="60007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3333CC"/>
                </a:solidFill>
                <a:latin typeface="Arial" charset="0"/>
              </a:rPr>
              <a:t>y’(x)</a:t>
            </a:r>
          </a:p>
        </p:txBody>
      </p: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6777038" y="2526044"/>
            <a:ext cx="65722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3333CC"/>
                </a:solidFill>
                <a:latin typeface="Arial" charset="0"/>
              </a:rPr>
              <a:t>y’’(x)</a:t>
            </a:r>
          </a:p>
        </p:txBody>
      </p:sp>
      <p:sp>
        <p:nvSpPr>
          <p:cNvPr id="43" name="Oval 42"/>
          <p:cNvSpPr/>
          <p:nvPr/>
        </p:nvSpPr>
        <p:spPr bwMode="auto">
          <a:xfrm>
            <a:off x="5486400" y="15862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44" name="Straight Arrow Connector 43"/>
          <p:cNvCxnSpPr>
            <a:cxnSpLocks noChangeShapeType="1"/>
            <a:endCxn id="43" idx="4"/>
          </p:cNvCxnSpPr>
          <p:nvPr/>
        </p:nvCxnSpPr>
        <p:spPr bwMode="auto">
          <a:xfrm rot="5400000" flipH="1" flipV="1">
            <a:off x="5410201" y="2348244"/>
            <a:ext cx="609600" cy="3175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45" name="TextBox 44"/>
          <p:cNvSpPr txBox="1"/>
          <p:nvPr/>
        </p:nvSpPr>
        <p:spPr>
          <a:xfrm>
            <a:off x="5530850" y="2814969"/>
            <a:ext cx="1722438" cy="5175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Type-1 error small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Type-2 error large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8382000" y="36436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47" name="Straight Arrow Connector 46"/>
          <p:cNvCxnSpPr>
            <a:cxnSpLocks noChangeShapeType="1"/>
            <a:endCxn id="46" idx="2"/>
          </p:cNvCxnSpPr>
          <p:nvPr/>
        </p:nvCxnSpPr>
        <p:spPr bwMode="auto">
          <a:xfrm>
            <a:off x="7696200" y="3872244"/>
            <a:ext cx="685800" cy="1588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943600" y="3548394"/>
            <a:ext cx="17414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Type-1 error large 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Type-2 error small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6284" y="4395245"/>
            <a:ext cx="903516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Clr>
                <a:srgbClr val="FF0000"/>
              </a:buClr>
            </a:pPr>
            <a:r>
              <a:rPr lang="en-US" sz="2000" b="1" dirty="0">
                <a:solidFill>
                  <a:srgbClr val="500093"/>
                </a:solidFill>
                <a:latin typeface="Arial"/>
              </a:rPr>
              <a:t>Signal(H</a:t>
            </a:r>
            <a:r>
              <a:rPr lang="en-US" sz="2000" b="1" baseline="-25000" dirty="0">
                <a:solidFill>
                  <a:srgbClr val="500093"/>
                </a:solidFill>
                <a:latin typeface="Arial"/>
              </a:rPr>
              <a:t>1</a:t>
            </a:r>
            <a:r>
              <a:rPr lang="en-US" sz="2000" b="1" dirty="0">
                <a:solidFill>
                  <a:srgbClr val="500093"/>
                </a:solidFill>
                <a:latin typeface="Arial"/>
              </a:rPr>
              <a:t>)</a:t>
            </a:r>
            <a:r>
              <a:rPr lang="en-US" sz="2000" b="1" dirty="0">
                <a:solidFill>
                  <a:srgbClr val="2A004E"/>
                </a:solidFill>
                <a:latin typeface="Arial"/>
              </a:rPr>
              <a:t> /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Background(H</a:t>
            </a:r>
            <a:r>
              <a:rPr lang="en-US" sz="2000" b="1" baseline="-25000" dirty="0">
                <a:solidFill>
                  <a:srgbClr val="FF0000"/>
                </a:solidFill>
                <a:latin typeface="Arial"/>
              </a:rPr>
              <a:t>0</a:t>
            </a:r>
            <a:r>
              <a:rPr lang="en-US" sz="2000" b="1" dirty="0">
                <a:solidFill>
                  <a:srgbClr val="FF0000"/>
                </a:solidFill>
                <a:latin typeface="Arial"/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:</a:t>
            </a:r>
          </a:p>
          <a:p>
            <a:pPr lvl="0">
              <a:buClr>
                <a:srgbClr val="FF0000"/>
              </a:buClr>
            </a:pPr>
            <a:endParaRPr lang="en-US" sz="2000" b="1" dirty="0">
              <a:solidFill>
                <a:srgbClr val="FF0000"/>
              </a:solidFill>
              <a:latin typeface="Arial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Type 1 error:  reject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H</a:t>
            </a:r>
            <a:r>
              <a:rPr lang="en-US" sz="2000" b="1" baseline="-25000" dirty="0" smtClean="0">
                <a:solidFill>
                  <a:srgbClr val="FF0000"/>
                </a:solidFill>
                <a:latin typeface="Arial"/>
              </a:rPr>
              <a:t>0</a:t>
            </a:r>
            <a:r>
              <a:rPr lang="en-US" sz="2000" b="1" dirty="0">
                <a:solidFill>
                  <a:srgbClr val="500093"/>
                </a:solidFill>
                <a:latin typeface="Arial"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although true  background contamination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500093"/>
                </a:solidFill>
                <a:latin typeface="Arial"/>
                <a:sym typeface="Wingdings" pitchFamily="2" charset="2"/>
              </a:rPr>
              <a:t> </a:t>
            </a:r>
            <a:r>
              <a:rPr 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Significance</a:t>
            </a:r>
            <a:r>
              <a:rPr lang="en-US" sz="2000" dirty="0">
                <a:latin typeface="Arial" charset="0"/>
                <a:ea typeface="ＭＳ Ｐゴシック" charset="-128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α</a:t>
            </a:r>
            <a:r>
              <a:rPr 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: </a:t>
            </a:r>
            <a:r>
              <a:rPr lang="en-US" sz="2000" dirty="0" smtClean="0">
                <a:solidFill>
                  <a:schemeClr val="bg2"/>
                </a:solidFill>
                <a:latin typeface="Arial"/>
                <a:sym typeface="Wingdings" pitchFamily="2" charset="2"/>
              </a:rPr>
              <a:t>background sel. efficiency</a:t>
            </a: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  <a:ea typeface="ＭＳ Ｐゴシック" charset="-128"/>
              </a:rPr>
              <a:t>- a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: background rejection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rgbClr val="500093"/>
              </a:solidFill>
              <a:latin typeface="Arial"/>
              <a:sym typeface="Wingdings" pitchFamily="2" charset="2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Type 2 error:  accept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H</a:t>
            </a:r>
            <a:r>
              <a:rPr lang="en-US" sz="2000" b="1" baseline="-25000" dirty="0" smtClean="0">
                <a:solidFill>
                  <a:srgbClr val="FF0000"/>
                </a:solidFill>
                <a:latin typeface="Arial"/>
              </a:rPr>
              <a:t>0 </a:t>
            </a:r>
            <a:r>
              <a:rPr lang="en-US" sz="2000" b="1" dirty="0">
                <a:solidFill>
                  <a:srgbClr val="500093"/>
                </a:solidFill>
                <a:latin typeface="Arial"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although false  loss of efficiency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rgbClr val="500093"/>
                </a:solidFill>
                <a:latin typeface="Arial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latin typeface="Arial"/>
                <a:sym typeface="Wingdings" pitchFamily="2" charset="2"/>
              </a:rPr>
              <a:t>Power:</a:t>
            </a:r>
            <a:r>
              <a:rPr lang="en-US" sz="2000" b="1" dirty="0" smtClean="0">
                <a:solidFill>
                  <a:srgbClr val="500093"/>
                </a:solidFill>
                <a:latin typeface="Arial"/>
                <a:sym typeface="Wingdings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  <a:ea typeface="ＭＳ Ｐゴシック" charset="-128"/>
              </a:rPr>
              <a:t>- </a:t>
            </a:r>
            <a:r>
              <a:rPr lang="el-GR" sz="20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β </a:t>
            </a:r>
            <a:r>
              <a:rPr lang="en-US" sz="2000" dirty="0" smtClean="0">
                <a:solidFill>
                  <a:schemeClr val="bg2"/>
                </a:solidFill>
                <a:latin typeface="Arial"/>
                <a:sym typeface="Wingdings" pitchFamily="2" charset="2"/>
              </a:rPr>
              <a:t>signal selection efficiency</a:t>
            </a:r>
            <a:endParaRPr lang="en-GB" sz="2000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775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0.29045 -0.00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14" y="-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55112E-17 L 0.29115 -0.005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49" y="-27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8" grpId="1" animBg="1"/>
      <p:bldP spid="19" grpId="0" animBg="1"/>
      <p:bldP spid="19" grpId="1" animBg="1"/>
      <p:bldP spid="27" grpId="0" animBg="1"/>
      <p:bldP spid="34" grpId="0" animBg="1"/>
      <p:bldP spid="35" grpId="0"/>
      <p:bldP spid="36" grpId="0" animBg="1"/>
      <p:bldP spid="37" grpId="0" animBg="1"/>
      <p:bldP spid="38" grpId="0"/>
      <p:bldP spid="38" grpId="1"/>
      <p:bldP spid="39" grpId="0" animBg="1"/>
      <p:bldP spid="40" grpId="0" animBg="1"/>
      <p:bldP spid="41" grpId="0"/>
      <p:bldP spid="42" grpId="0"/>
      <p:bldP spid="43" grpId="0" animBg="1"/>
      <p:bldP spid="45" grpId="0"/>
      <p:bldP spid="46" grpId="0" animBg="1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5478463" y="4099257"/>
            <a:ext cx="3582987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 flipV="1">
            <a:off x="5468938" y="1254457"/>
            <a:ext cx="0" cy="284480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359400" y="420403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515350" y="422308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111750" y="1591007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053013" y="3875419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5375275" y="17672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5359400" y="40913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V="1">
            <a:off x="5470525" y="4083382"/>
            <a:ext cx="0" cy="84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 flipV="1">
            <a:off x="8653463" y="4084969"/>
            <a:ext cx="0" cy="841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 rot="16200000">
            <a:off x="4797348" y="2391793"/>
            <a:ext cx="773266" cy="46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dirty="0">
                <a:solidFill>
                  <a:schemeClr val="bg2"/>
                </a:solidFill>
                <a:latin typeface="Arial" charset="0"/>
              </a:rPr>
              <a:t>1- </a:t>
            </a:r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a</a:t>
            </a:r>
            <a:r>
              <a:rPr lang="en-US" sz="1600" baseline="-25000" dirty="0" smtClean="0">
                <a:latin typeface="Arial" charset="0"/>
              </a:rPr>
              <a:t>.</a:t>
            </a:r>
            <a:endParaRPr lang="en-US" sz="1600" baseline="-25000" dirty="0">
              <a:latin typeface="Arial" charset="0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681788" y="3999244"/>
            <a:ext cx="729985" cy="46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1-b</a:t>
            </a:r>
            <a:endParaRPr lang="en-US" baseline="-250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5480050" y="1665619"/>
            <a:ext cx="3241675" cy="2413000"/>
          </a:xfrm>
          <a:custGeom>
            <a:avLst/>
            <a:gdLst>
              <a:gd name="T0" fmla="*/ 0 w 2042"/>
              <a:gd name="T1" fmla="*/ 54 h 1520"/>
              <a:gd name="T2" fmla="*/ 1708 w 2042"/>
              <a:gd name="T3" fmla="*/ 244 h 1520"/>
              <a:gd name="T4" fmla="*/ 2002 w 2042"/>
              <a:gd name="T5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2" h="1520">
                <a:moveTo>
                  <a:pt x="0" y="54"/>
                </a:moveTo>
                <a:cubicBezTo>
                  <a:pt x="285" y="86"/>
                  <a:pt x="1374" y="0"/>
                  <a:pt x="1708" y="244"/>
                </a:cubicBezTo>
                <a:cubicBezTo>
                  <a:pt x="2042" y="488"/>
                  <a:pt x="1941" y="1254"/>
                  <a:pt x="2002" y="1520"/>
                </a:cubicBezTo>
              </a:path>
            </a:pathLst>
          </a:custGeom>
          <a:noFill/>
          <a:ln w="31750" cap="flat" cmpd="sng">
            <a:solidFill>
              <a:srgbClr val="FF3B3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 rot="1482951">
            <a:off x="7154863" y="1378282"/>
            <a:ext cx="2024062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latin typeface="Arial" charset="0"/>
              </a:rPr>
              <a:t>“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limit” in ROC curve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</a:rPr>
              <a:t>given by likelihood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ratio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>
            <a:off x="7427913" y="1605294"/>
            <a:ext cx="7937" cy="1968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0" name="Oval 29"/>
          <p:cNvSpPr/>
          <p:nvPr/>
        </p:nvSpPr>
        <p:spPr bwMode="auto">
          <a:xfrm>
            <a:off x="5486400" y="15862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31" name="Straight Arrow Connector 30"/>
          <p:cNvCxnSpPr>
            <a:cxnSpLocks noChangeShapeType="1"/>
            <a:endCxn id="30" idx="4"/>
          </p:cNvCxnSpPr>
          <p:nvPr/>
        </p:nvCxnSpPr>
        <p:spPr bwMode="auto">
          <a:xfrm rot="5400000" flipH="1" flipV="1">
            <a:off x="5410201" y="2348244"/>
            <a:ext cx="609600" cy="3175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5530850" y="2814969"/>
            <a:ext cx="1722438" cy="5175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Type-1 error small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Type-2 error large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8382000" y="36436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34" name="Straight Arrow Connector 33"/>
          <p:cNvCxnSpPr>
            <a:cxnSpLocks noChangeShapeType="1"/>
            <a:endCxn id="33" idx="2"/>
          </p:cNvCxnSpPr>
          <p:nvPr/>
        </p:nvCxnSpPr>
        <p:spPr bwMode="auto">
          <a:xfrm>
            <a:off x="7696200" y="3872244"/>
            <a:ext cx="685800" cy="1588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943600" y="3548394"/>
            <a:ext cx="17414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Type-1 error large 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Type-2 error small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80181" y="2348880"/>
            <a:ext cx="4578350" cy="1719574"/>
          </a:xfrm>
          <a:prstGeom prst="rect">
            <a:avLst/>
          </a:prstGeom>
          <a:solidFill>
            <a:srgbClr val="FFFF99"/>
          </a:solidFill>
          <a:ln w="317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defPPr>
              <a:defRPr lang="en-US"/>
            </a:defPPr>
            <a:lvl1pPr algn="l" rtl="0" fontAlgn="base">
              <a:spcBef>
                <a:spcPct val="35000"/>
              </a:spcBef>
              <a:spcAft>
                <a:spcPct val="0"/>
              </a:spcAft>
              <a:buClr>
                <a:srgbClr val="FF0000"/>
              </a:buClr>
              <a:buSzPct val="13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35000"/>
              </a:spcBef>
              <a:spcAft>
                <a:spcPct val="0"/>
              </a:spcAft>
              <a:buClr>
                <a:srgbClr val="FF0000"/>
              </a:buClr>
              <a:buSzPct val="13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35000"/>
              </a:spcBef>
              <a:spcAft>
                <a:spcPct val="0"/>
              </a:spcAft>
              <a:buClr>
                <a:srgbClr val="FF0000"/>
              </a:buClr>
              <a:buSzPct val="13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35000"/>
              </a:spcBef>
              <a:spcAft>
                <a:spcPct val="0"/>
              </a:spcAft>
              <a:buClr>
                <a:srgbClr val="FF0000"/>
              </a:buClr>
              <a:buSzPct val="13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35000"/>
              </a:spcBef>
              <a:spcAft>
                <a:spcPct val="0"/>
              </a:spcAft>
              <a:buClr>
                <a:srgbClr val="FF0000"/>
              </a:buClr>
              <a:buSzPct val="13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b="1" u="sng" dirty="0" err="1">
                <a:solidFill>
                  <a:schemeClr val="bg2"/>
                </a:solidFill>
              </a:rPr>
              <a:t>Neyman-Peason</a:t>
            </a:r>
            <a:r>
              <a:rPr lang="en-US" b="1" u="sng" dirty="0">
                <a:solidFill>
                  <a:schemeClr val="bg2"/>
                </a:solidFill>
              </a:rPr>
              <a:t>: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The Likelihood ratio used as </a:t>
            </a:r>
            <a:r>
              <a:rPr lang="en-US" dirty="0" smtClean="0">
                <a:solidFill>
                  <a:srgbClr val="FF0000"/>
                </a:solidFill>
              </a:rPr>
              <a:t>“selection </a:t>
            </a:r>
            <a:r>
              <a:rPr lang="en-US" dirty="0" err="1" smtClean="0">
                <a:solidFill>
                  <a:srgbClr val="FF0000"/>
                </a:solidFill>
              </a:rPr>
              <a:t>criterium</a:t>
            </a:r>
            <a:r>
              <a:rPr lang="en-US" dirty="0" smtClean="0">
                <a:solidFill>
                  <a:srgbClr val="FF0000"/>
                </a:solidFill>
              </a:rPr>
              <a:t>” </a:t>
            </a:r>
            <a:r>
              <a:rPr lang="en-US" dirty="0">
                <a:solidFill>
                  <a:srgbClr val="FF0000"/>
                </a:solidFill>
              </a:rPr>
              <a:t>y(x) gives for each selection efficiency the best possible background rejection. 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i="1" dirty="0">
                <a:solidFill>
                  <a:schemeClr val="bg2"/>
                </a:solidFill>
              </a:rPr>
              <a:t>i.e.</a:t>
            </a:r>
            <a:r>
              <a:rPr lang="en-US" dirty="0">
                <a:solidFill>
                  <a:schemeClr val="bg2"/>
                </a:solidFill>
              </a:rPr>
              <a:t> it </a:t>
            </a:r>
            <a:r>
              <a:rPr lang="en-US" dirty="0" err="1">
                <a:solidFill>
                  <a:schemeClr val="bg2"/>
                </a:solidFill>
              </a:rPr>
              <a:t>maximises</a:t>
            </a:r>
            <a:r>
              <a:rPr lang="en-US" dirty="0">
                <a:solidFill>
                  <a:schemeClr val="bg2"/>
                </a:solidFill>
              </a:rPr>
              <a:t> the area under the “</a:t>
            </a:r>
            <a:r>
              <a:rPr lang="en-US" i="1" dirty="0">
                <a:solidFill>
                  <a:schemeClr val="bg2"/>
                </a:solidFill>
              </a:rPr>
              <a:t>Receiver Operation Characteristics</a:t>
            </a:r>
            <a:r>
              <a:rPr lang="en-US" dirty="0">
                <a:solidFill>
                  <a:schemeClr val="bg2"/>
                </a:solidFill>
              </a:rPr>
              <a:t>” (ROC) curve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59271" y="1047781"/>
                <a:ext cx="4462888" cy="1094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Likelihood Ratio: 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𝒚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𝑺</m:t>
                            </m:r>
                          </m:e>
                        </m:d>
                      </m:num>
                      <m:den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den>
                    </m:f>
                  </m:oMath>
                </a14:m>
                <a:endParaRPr lang="en-US" sz="28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71" y="1047781"/>
                <a:ext cx="4462888" cy="1094274"/>
              </a:xfrm>
              <a:prstGeom prst="rect">
                <a:avLst/>
              </a:prstGeom>
              <a:blipFill rotWithShape="1">
                <a:blip r:embed="rId2"/>
                <a:stretch>
                  <a:fillRect l="-13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580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37803" y="1088926"/>
            <a:ext cx="8144197" cy="5454749"/>
          </a:xfrm>
        </p:spPr>
        <p:txBody>
          <a:bodyPr/>
          <a:lstStyle/>
          <a:p>
            <a:r>
              <a:rPr lang="en-US" dirty="0" smtClean="0"/>
              <a:t>What is Probability :  frequentist / Bayesian</a:t>
            </a:r>
          </a:p>
          <a:p>
            <a:pPr lvl="1"/>
            <a:r>
              <a:rPr lang="en-US" dirty="0" smtClean="0"/>
              <a:t>review PDFs and some of their properties</a:t>
            </a:r>
          </a:p>
          <a:p>
            <a:endParaRPr lang="en-US" dirty="0" smtClean="0"/>
          </a:p>
          <a:p>
            <a:r>
              <a:rPr lang="en-US" dirty="0" smtClean="0"/>
              <a:t>Hypothesis testing</a:t>
            </a:r>
          </a:p>
          <a:p>
            <a:pPr lvl="1"/>
            <a:r>
              <a:rPr lang="en-US" dirty="0" smtClean="0"/>
              <a:t>test statistic</a:t>
            </a:r>
          </a:p>
          <a:p>
            <a:pPr lvl="1"/>
            <a:r>
              <a:rPr lang="en-US" dirty="0" smtClean="0"/>
              <a:t>power and size of a test</a:t>
            </a:r>
          </a:p>
          <a:p>
            <a:pPr lvl="1"/>
            <a:r>
              <a:rPr lang="en-US" dirty="0" smtClean="0"/>
              <a:t>error types</a:t>
            </a:r>
          </a:p>
          <a:p>
            <a:pPr lvl="1"/>
            <a:r>
              <a:rPr lang="en-US" dirty="0" err="1" smtClean="0"/>
              <a:t>Neyman</a:t>
            </a:r>
            <a:r>
              <a:rPr lang="en-US" dirty="0"/>
              <a:t>-</a:t>
            </a:r>
            <a:r>
              <a:rPr lang="en-US" dirty="0" smtClean="0"/>
              <a:t>Pearson  </a:t>
            </a:r>
            <a:r>
              <a:rPr lang="en-US" dirty="0" smtClean="0">
                <a:sym typeface="Wingdings" pitchFamily="2" charset="2"/>
              </a:rPr>
              <a:t> What is the best test statistic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concept of confidence level/p-value</a:t>
            </a:r>
          </a:p>
          <a:p>
            <a:r>
              <a:rPr lang="en-US" dirty="0" smtClean="0">
                <a:sym typeface="Wingdings" pitchFamily="2" charset="2"/>
              </a:rPr>
              <a:t>Maximum Likelihood fit</a:t>
            </a:r>
          </a:p>
          <a:p>
            <a:r>
              <a:rPr lang="en-US" dirty="0" smtClean="0">
                <a:sym typeface="Wingdings" pitchFamily="2" charset="2"/>
              </a:rPr>
              <a:t>strict frequentist </a:t>
            </a:r>
            <a:r>
              <a:rPr lang="en-US" dirty="0" err="1" smtClean="0">
                <a:sym typeface="Wingdings" pitchFamily="2" charset="2"/>
              </a:rPr>
              <a:t>Neyman</a:t>
            </a:r>
            <a:r>
              <a:rPr lang="en-US" dirty="0" smtClean="0">
                <a:sym typeface="Wingdings" pitchFamily="2" charset="2"/>
              </a:rPr>
              <a:t> – confidence intervals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what “bothers” people with them</a:t>
            </a:r>
          </a:p>
          <a:p>
            <a:r>
              <a:rPr lang="en-US" dirty="0" err="1" smtClean="0">
                <a:sym typeface="Wingdings" pitchFamily="2" charset="2"/>
              </a:rPr>
              <a:t>Feldmans</a:t>
            </a:r>
            <a:r>
              <a:rPr lang="en-US" dirty="0" smtClean="0">
                <a:sym typeface="Wingdings" pitchFamily="2" charset="2"/>
              </a:rPr>
              <a:t>/Cousins  confidence belts/intervals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Yes, but what about systematic uncertainties?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70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5478463" y="4099257"/>
            <a:ext cx="3582987" cy="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 flipV="1">
            <a:off x="5468938" y="1254457"/>
            <a:ext cx="0" cy="2844800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359400" y="420403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515350" y="4223082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111750" y="1591007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1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053013" y="3875419"/>
            <a:ext cx="295572" cy="34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chemeClr val="bg2"/>
                </a:solidFill>
                <a:latin typeface="Arial" charset="0"/>
              </a:rPr>
              <a:t>0</a:t>
            </a: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5375275" y="17672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5359400" y="4091319"/>
            <a:ext cx="841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V="1">
            <a:off x="5470525" y="4083382"/>
            <a:ext cx="0" cy="84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 flipV="1">
            <a:off x="8653463" y="4084969"/>
            <a:ext cx="0" cy="841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 rot="16200000">
            <a:off x="4797348" y="2391793"/>
            <a:ext cx="773266" cy="46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dirty="0">
                <a:solidFill>
                  <a:schemeClr val="bg2"/>
                </a:solidFill>
                <a:latin typeface="Arial" charset="0"/>
              </a:rPr>
              <a:t>1- </a:t>
            </a:r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a</a:t>
            </a:r>
            <a:r>
              <a:rPr lang="en-US" sz="1600" baseline="-25000" dirty="0" smtClean="0">
                <a:latin typeface="Arial" charset="0"/>
              </a:rPr>
              <a:t>.</a:t>
            </a:r>
            <a:endParaRPr lang="en-US" sz="1600" baseline="-25000" dirty="0">
              <a:latin typeface="Arial" charset="0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681788" y="3999244"/>
            <a:ext cx="729985" cy="46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1-b</a:t>
            </a:r>
            <a:endParaRPr lang="en-US" baseline="-250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5480050" y="1665619"/>
            <a:ext cx="3241675" cy="2413000"/>
          </a:xfrm>
          <a:custGeom>
            <a:avLst/>
            <a:gdLst>
              <a:gd name="T0" fmla="*/ 0 w 2042"/>
              <a:gd name="T1" fmla="*/ 54 h 1520"/>
              <a:gd name="T2" fmla="*/ 1708 w 2042"/>
              <a:gd name="T3" fmla="*/ 244 h 1520"/>
              <a:gd name="T4" fmla="*/ 2002 w 2042"/>
              <a:gd name="T5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2" h="1520">
                <a:moveTo>
                  <a:pt x="0" y="54"/>
                </a:moveTo>
                <a:cubicBezTo>
                  <a:pt x="285" y="86"/>
                  <a:pt x="1374" y="0"/>
                  <a:pt x="1708" y="244"/>
                </a:cubicBezTo>
                <a:cubicBezTo>
                  <a:pt x="2042" y="488"/>
                  <a:pt x="1941" y="1254"/>
                  <a:pt x="2002" y="1520"/>
                </a:cubicBezTo>
              </a:path>
            </a:pathLst>
          </a:custGeom>
          <a:noFill/>
          <a:ln w="31750" cap="flat" cmpd="sng">
            <a:solidFill>
              <a:srgbClr val="FF3B3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 rot="1482951">
            <a:off x="7154863" y="1378282"/>
            <a:ext cx="2024062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FF3B3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latin typeface="Arial" charset="0"/>
              </a:rPr>
              <a:t>“</a:t>
            </a:r>
            <a:r>
              <a:rPr lang="en-US" sz="1400" dirty="0">
                <a:solidFill>
                  <a:schemeClr val="bg2"/>
                </a:solidFill>
                <a:latin typeface="Arial" charset="0"/>
              </a:rPr>
              <a:t>limit” in ROC curve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sz="1400" dirty="0">
                <a:solidFill>
                  <a:schemeClr val="bg2"/>
                </a:solidFill>
                <a:latin typeface="Arial" charset="0"/>
              </a:rPr>
              <a:t>given by likelihood </a:t>
            </a:r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ratio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>
            <a:off x="7427913" y="1605294"/>
            <a:ext cx="7937" cy="1968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30" name="Oval 29"/>
          <p:cNvSpPr/>
          <p:nvPr/>
        </p:nvSpPr>
        <p:spPr bwMode="auto">
          <a:xfrm>
            <a:off x="5486400" y="15862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31" name="Straight Arrow Connector 30"/>
          <p:cNvCxnSpPr>
            <a:cxnSpLocks noChangeShapeType="1"/>
            <a:endCxn id="30" idx="4"/>
          </p:cNvCxnSpPr>
          <p:nvPr/>
        </p:nvCxnSpPr>
        <p:spPr bwMode="auto">
          <a:xfrm rot="5400000" flipH="1" flipV="1">
            <a:off x="5410201" y="2348244"/>
            <a:ext cx="609600" cy="3175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5530850" y="2814969"/>
            <a:ext cx="1722438" cy="5175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Type-1 error small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Type-2 error large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8382000" y="3643644"/>
            <a:ext cx="457200" cy="4572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sz="1800"/>
          </a:p>
        </p:txBody>
      </p:sp>
      <p:cxnSp>
        <p:nvCxnSpPr>
          <p:cNvPr id="34" name="Straight Arrow Connector 33"/>
          <p:cNvCxnSpPr>
            <a:cxnSpLocks noChangeShapeType="1"/>
            <a:endCxn id="33" idx="2"/>
          </p:cNvCxnSpPr>
          <p:nvPr/>
        </p:nvCxnSpPr>
        <p:spPr bwMode="auto">
          <a:xfrm>
            <a:off x="7696200" y="3872244"/>
            <a:ext cx="685800" cy="1588"/>
          </a:xfrm>
          <a:prstGeom prst="straightConnector1">
            <a:avLst/>
          </a:prstGeom>
          <a:noFill/>
          <a:ln w="12700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943600" y="3548394"/>
            <a:ext cx="17414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FF0000"/>
                </a:solidFill>
                <a:latin typeface="Arial" charset="0"/>
                <a:ea typeface="ＭＳ Ｐゴシック" charset="-128"/>
              </a:rPr>
              <a:t>Type-1 error large </a:t>
            </a:r>
          </a:p>
          <a:p>
            <a:pPr>
              <a:buClrTx/>
              <a:buSzTx/>
              <a:buFontTx/>
              <a:buNone/>
            </a:pPr>
            <a:r>
              <a:rPr lang="en-GB" sz="1400" b="1">
                <a:solidFill>
                  <a:srgbClr val="32946A"/>
                </a:solidFill>
                <a:latin typeface="Arial" charset="0"/>
                <a:ea typeface="ＭＳ Ｐゴシック" charset="-128"/>
              </a:rPr>
              <a:t>Type-2 error small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 Box 4"/>
              <p:cNvSpPr txBox="1">
                <a:spLocks noChangeArrowheads="1"/>
              </p:cNvSpPr>
              <p:nvPr/>
            </p:nvSpPr>
            <p:spPr bwMode="auto">
              <a:xfrm>
                <a:off x="180181" y="2348880"/>
                <a:ext cx="4578350" cy="1719574"/>
              </a:xfrm>
              <a:prstGeom prst="rect">
                <a:avLst/>
              </a:prstGeom>
              <a:solidFill>
                <a:srgbClr val="FFFF99"/>
              </a:solidFill>
              <a:ln w="31750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b="1" u="sng" dirty="0" smtClean="0">
                    <a:solidFill>
                      <a:schemeClr val="bg2"/>
                    </a:solidFill>
                  </a:rPr>
                  <a:t>Neyman-Peason</a:t>
                </a:r>
                <a:r>
                  <a:rPr lang="en-US" b="1" u="sng" dirty="0">
                    <a:solidFill>
                      <a:schemeClr val="bg2"/>
                    </a:solidFill>
                  </a:rPr>
                  <a:t>:</a:t>
                </a:r>
              </a:p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The Likelihood ratio used as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“test statistics” </a:t>
                </a:r>
                <a:r>
                  <a:rPr lang="en-US" dirty="0">
                    <a:solidFill>
                      <a:srgbClr val="FF0000"/>
                    </a:solidFill>
                  </a:rPr>
                  <a:t>t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(x</a:t>
                </a:r>
                <a:r>
                  <a:rPr lang="en-US" dirty="0">
                    <a:solidFill>
                      <a:srgbClr val="FF0000"/>
                    </a:solidFill>
                  </a:rPr>
                  <a:t>) gives for each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size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test with the largest power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1−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i="1" dirty="0">
                    <a:solidFill>
                      <a:schemeClr val="bg2"/>
                    </a:solidFill>
                  </a:rPr>
                  <a:t>i.e.</a:t>
                </a:r>
                <a:r>
                  <a:rPr lang="en-US" dirty="0">
                    <a:solidFill>
                      <a:schemeClr val="bg2"/>
                    </a:solidFill>
                  </a:rPr>
                  <a:t> it </a:t>
                </a:r>
                <a:r>
                  <a:rPr lang="en-US" dirty="0" err="1">
                    <a:solidFill>
                      <a:schemeClr val="bg2"/>
                    </a:solidFill>
                  </a:rPr>
                  <a:t>maximises</a:t>
                </a:r>
                <a:r>
                  <a:rPr lang="en-US" dirty="0">
                    <a:solidFill>
                      <a:schemeClr val="bg2"/>
                    </a:solidFill>
                  </a:rPr>
                  <a:t> the area under the “</a:t>
                </a:r>
                <a:r>
                  <a:rPr lang="en-US" i="1" dirty="0">
                    <a:solidFill>
                      <a:schemeClr val="bg2"/>
                    </a:solidFill>
                  </a:rPr>
                  <a:t>Receiver Operation Characteristics</a:t>
                </a:r>
                <a:r>
                  <a:rPr lang="en-US" dirty="0">
                    <a:solidFill>
                      <a:schemeClr val="bg2"/>
                    </a:solidFill>
                  </a:rPr>
                  <a:t>” (ROC) curve</a:t>
                </a:r>
              </a:p>
            </p:txBody>
          </p:sp>
        </mc:Choice>
        <mc:Fallback xmlns="">
          <p:sp>
            <p:nvSpPr>
              <p:cNvPr id="36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181" y="2348880"/>
                <a:ext cx="4578350" cy="1719574"/>
              </a:xfrm>
              <a:prstGeom prst="rect">
                <a:avLst/>
              </a:prstGeom>
              <a:blipFill rotWithShape="1">
                <a:blip r:embed="rId2"/>
                <a:stretch>
                  <a:fillRect l="-799" t="-709" b="-2482"/>
                </a:stretch>
              </a:blipFill>
              <a:ln w="31750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59271" y="1047781"/>
                <a:ext cx="4957126" cy="1064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Likelihood Ratio: 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𝒕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sz="28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1800" dirty="0" smtClean="0">
                    <a:solidFill>
                      <a:schemeClr val="bg2"/>
                    </a:solidFill>
                    <a:latin typeface="+mn-lt"/>
                  </a:rPr>
                  <a:t>or any monotonic function thereof, e.g. log(L)</a:t>
                </a:r>
                <a:endParaRPr lang="en-GB" sz="1800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71" y="1047781"/>
                <a:ext cx="4957126" cy="1064009"/>
              </a:xfrm>
              <a:prstGeom prst="rect">
                <a:avLst/>
              </a:prstGeom>
              <a:blipFill rotWithShape="1">
                <a:blip r:embed="rId3"/>
                <a:stretch>
                  <a:fillRect l="-1230" r="-369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78" y="4410111"/>
            <a:ext cx="2843369" cy="204322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09399"/>
            <a:ext cx="2843369" cy="204322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09399"/>
            <a:ext cx="2843369" cy="2043225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2595842" y="6105490"/>
            <a:ext cx="699690" cy="707886"/>
            <a:chOff x="2218418" y="3244710"/>
            <a:chExt cx="818343" cy="707886"/>
          </a:xfrm>
        </p:grpSpPr>
        <p:sp>
          <p:nvSpPr>
            <p:cNvPr id="41" name="Rectangle 40"/>
            <p:cNvSpPr/>
            <p:nvPr/>
          </p:nvSpPr>
          <p:spPr>
            <a:xfrm>
              <a:off x="2218418" y="3313147"/>
              <a:ext cx="600570" cy="15014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2255778" y="3244710"/>
                  <a:ext cx="780983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5778" y="3244710"/>
                  <a:ext cx="780983" cy="70788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 42"/>
          <p:cNvGrpSpPr/>
          <p:nvPr/>
        </p:nvGrpSpPr>
        <p:grpSpPr>
          <a:xfrm>
            <a:off x="179512" y="4124410"/>
            <a:ext cx="707886" cy="1104790"/>
            <a:chOff x="119698" y="740034"/>
            <a:chExt cx="707886" cy="1104790"/>
          </a:xfrm>
        </p:grpSpPr>
        <p:sp>
          <p:nvSpPr>
            <p:cNvPr id="44" name="Rectangle 43"/>
            <p:cNvSpPr/>
            <p:nvPr/>
          </p:nvSpPr>
          <p:spPr>
            <a:xfrm rot="16200000">
              <a:off x="37800" y="1152136"/>
              <a:ext cx="576064" cy="295619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TextBox 44"/>
                <p:cNvSpPr txBox="1"/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𝒇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Line 21"/>
          <p:cNvSpPr>
            <a:spLocks noChangeShapeType="1"/>
          </p:cNvSpPr>
          <p:nvPr/>
        </p:nvSpPr>
        <p:spPr bwMode="auto">
          <a:xfrm flipH="1">
            <a:off x="2463635" y="4659469"/>
            <a:ext cx="703262" cy="2809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124728" y="4418396"/>
                <a:ext cx="6065635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measure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2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want to discriminate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</a:t>
                </a: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solidFill>
                          <a:schemeClr val="accent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predicts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2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to be distributed </a:t>
                </a:r>
                <a:r>
                  <a:rPr lang="en-US" sz="2000" b="1" dirty="0" err="1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acc. to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𝒙</m:t>
                        </m:r>
                      </m:e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𝑯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2000" b="1" i="1">
                        <a:solidFill>
                          <a:srgbClr val="0000E7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predicts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2A004E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 to be distributed </a:t>
                </a:r>
                <a:r>
                  <a:rPr lang="en-US" sz="2000" b="1" dirty="0" err="1">
                    <a:solidFill>
                      <a:srgbClr val="2A004E"/>
                    </a:solidFill>
                    <a:latin typeface="Arial"/>
                  </a:rPr>
                  <a:t> </a:t>
                </a:r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acc. to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𝑯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728" y="4418396"/>
                <a:ext cx="6065635" cy="1323439"/>
              </a:xfrm>
              <a:prstGeom prst="rect">
                <a:avLst/>
              </a:prstGeom>
              <a:blipFill rotWithShape="1">
                <a:blip r:embed="rId9"/>
                <a:stretch>
                  <a:fillRect l="-905" t="-1843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15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3" y="4233594"/>
            <a:ext cx="3136261" cy="225369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 Box 4"/>
              <p:cNvSpPr txBox="1">
                <a:spLocks noChangeArrowheads="1"/>
              </p:cNvSpPr>
              <p:nvPr/>
            </p:nvSpPr>
            <p:spPr bwMode="auto">
              <a:xfrm>
                <a:off x="180181" y="2348880"/>
                <a:ext cx="4578350" cy="1719574"/>
              </a:xfrm>
              <a:prstGeom prst="rect">
                <a:avLst/>
              </a:prstGeom>
              <a:solidFill>
                <a:srgbClr val="FFFF99"/>
              </a:solidFill>
              <a:ln w="31750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35000"/>
                  </a:spcBef>
                  <a:spcAft>
                    <a:spcPct val="0"/>
                  </a:spcAft>
                  <a:buClr>
                    <a:srgbClr val="FF0000"/>
                  </a:buClr>
                  <a:buSzPct val="13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b="1" u="sng" dirty="0" smtClean="0">
                    <a:solidFill>
                      <a:schemeClr val="bg2"/>
                    </a:solidFill>
                  </a:rPr>
                  <a:t>Neyman-Peason</a:t>
                </a:r>
                <a:r>
                  <a:rPr lang="en-US" b="1" u="sng" dirty="0">
                    <a:solidFill>
                      <a:schemeClr val="bg2"/>
                    </a:solidFill>
                  </a:rPr>
                  <a:t>:</a:t>
                </a:r>
              </a:p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The Likelihood ratio used as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“test statistics” </a:t>
                </a:r>
                <a:r>
                  <a:rPr lang="en-US" dirty="0">
                    <a:solidFill>
                      <a:srgbClr val="FF0000"/>
                    </a:solidFill>
                  </a:rPr>
                  <a:t>t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(x</a:t>
                </a:r>
                <a:r>
                  <a:rPr lang="en-US" dirty="0">
                    <a:solidFill>
                      <a:srgbClr val="FF0000"/>
                    </a:solidFill>
                  </a:rPr>
                  <a:t>) gives for each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size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test with the largest power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1−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. 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10000"/>
                  </a:lnSpc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i="1" dirty="0">
                    <a:solidFill>
                      <a:schemeClr val="bg2"/>
                    </a:solidFill>
                  </a:rPr>
                  <a:t>i.e.</a:t>
                </a:r>
                <a:r>
                  <a:rPr lang="en-US" dirty="0">
                    <a:solidFill>
                      <a:schemeClr val="bg2"/>
                    </a:solidFill>
                  </a:rPr>
                  <a:t> it </a:t>
                </a:r>
                <a:r>
                  <a:rPr lang="en-US" dirty="0" err="1">
                    <a:solidFill>
                      <a:schemeClr val="bg2"/>
                    </a:solidFill>
                  </a:rPr>
                  <a:t>maximises</a:t>
                </a:r>
                <a:r>
                  <a:rPr lang="en-US" dirty="0">
                    <a:solidFill>
                      <a:schemeClr val="bg2"/>
                    </a:solidFill>
                  </a:rPr>
                  <a:t> the area under the “</a:t>
                </a:r>
                <a:r>
                  <a:rPr lang="en-US" i="1" dirty="0">
                    <a:solidFill>
                      <a:schemeClr val="bg2"/>
                    </a:solidFill>
                  </a:rPr>
                  <a:t>Receiver Operation Characteristics</a:t>
                </a:r>
                <a:r>
                  <a:rPr lang="en-US" dirty="0">
                    <a:solidFill>
                      <a:schemeClr val="bg2"/>
                    </a:solidFill>
                  </a:rPr>
                  <a:t>” (ROC) curve</a:t>
                </a:r>
              </a:p>
            </p:txBody>
          </p:sp>
        </mc:Choice>
        <mc:Fallback xmlns="">
          <p:sp>
            <p:nvSpPr>
              <p:cNvPr id="36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181" y="2348880"/>
                <a:ext cx="4578350" cy="1719574"/>
              </a:xfrm>
              <a:prstGeom prst="rect">
                <a:avLst/>
              </a:prstGeom>
              <a:blipFill rotWithShape="1">
                <a:blip r:embed="rId3"/>
                <a:stretch>
                  <a:fillRect l="-799" t="-709" b="-2482"/>
                </a:stretch>
              </a:blipFill>
              <a:ln w="31750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59271" y="1047781"/>
                <a:ext cx="4957126" cy="1064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Likelihood Ratio: 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𝒕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US" sz="2800" b="1" i="1" smtClean="0">
                        <a:solidFill>
                          <a:schemeClr val="bg2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sz="28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1800" dirty="0" smtClean="0">
                    <a:solidFill>
                      <a:schemeClr val="bg2"/>
                    </a:solidFill>
                    <a:latin typeface="+mn-lt"/>
                  </a:rPr>
                  <a:t>or any monotonic function thereof, e.g. log(L)</a:t>
                </a:r>
                <a:endParaRPr lang="en-GB" sz="1800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71" y="1047781"/>
                <a:ext cx="4957126" cy="1064009"/>
              </a:xfrm>
              <a:prstGeom prst="rect">
                <a:avLst/>
              </a:prstGeom>
              <a:blipFill rotWithShape="1">
                <a:blip r:embed="rId4"/>
                <a:stretch>
                  <a:fillRect l="-1230" r="-369" b="-8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2595842" y="6105490"/>
            <a:ext cx="699690" cy="707886"/>
            <a:chOff x="2218418" y="3244710"/>
            <a:chExt cx="818343" cy="707886"/>
          </a:xfrm>
        </p:grpSpPr>
        <p:sp>
          <p:nvSpPr>
            <p:cNvPr id="41" name="Rectangle 40"/>
            <p:cNvSpPr/>
            <p:nvPr/>
          </p:nvSpPr>
          <p:spPr>
            <a:xfrm>
              <a:off x="2218418" y="3313147"/>
              <a:ext cx="600570" cy="15014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2255778" y="3244710"/>
                  <a:ext cx="780983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5778" y="3244710"/>
                  <a:ext cx="780983" cy="70788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 42"/>
          <p:cNvGrpSpPr/>
          <p:nvPr/>
        </p:nvGrpSpPr>
        <p:grpSpPr>
          <a:xfrm>
            <a:off x="179512" y="4124410"/>
            <a:ext cx="707886" cy="1104790"/>
            <a:chOff x="119698" y="740034"/>
            <a:chExt cx="707886" cy="1104790"/>
          </a:xfrm>
        </p:grpSpPr>
        <p:sp>
          <p:nvSpPr>
            <p:cNvPr id="44" name="Rectangle 43"/>
            <p:cNvSpPr/>
            <p:nvPr/>
          </p:nvSpPr>
          <p:spPr>
            <a:xfrm rot="16200000">
              <a:off x="37800" y="1152136"/>
              <a:ext cx="576064" cy="295619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TextBox 44"/>
                <p:cNvSpPr txBox="1"/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Clr>
                      <a:srgbClr val="FF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𝒇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  <a:p>
                  <a:pPr marL="179388" indent="-179388">
                    <a:buClr>
                      <a:srgbClr val="FF0000"/>
                    </a:buClr>
                    <a:buFont typeface="Wingdings" pitchFamily="2" charset="2"/>
                    <a:buChar char="§"/>
                  </a:pPr>
                  <a:endParaRPr lang="en-GB" sz="2000" b="1" dirty="0" smtClean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</mc:Choice>
          <mc:Fallback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78754" y="938486"/>
                  <a:ext cx="1104790" cy="70788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Line 21"/>
          <p:cNvSpPr>
            <a:spLocks noChangeShapeType="1"/>
          </p:cNvSpPr>
          <p:nvPr/>
        </p:nvSpPr>
        <p:spPr bwMode="auto">
          <a:xfrm flipH="1">
            <a:off x="2575601" y="4536311"/>
            <a:ext cx="703262" cy="2809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124728" y="4418396"/>
                <a:ext cx="6065635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measure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2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want to discriminate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</a:t>
                </a: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solidFill>
                          <a:schemeClr val="accent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predicts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bg2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to be distributed </a:t>
                </a:r>
                <a:r>
                  <a:rPr lang="en-US" sz="2000" b="1" dirty="0" err="1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acc. to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𝒙</m:t>
                        </m:r>
                      </m:e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𝑯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80975" indent="-180975">
                  <a:buClr>
                    <a:srgbClr val="FF0000"/>
                  </a:buClr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2000" b="1" i="1">
                        <a:solidFill>
                          <a:srgbClr val="0000E7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predicts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2A004E"/>
                        </a:solidFill>
                        <a:latin typeface="Cambria Math"/>
                      </a:rPr>
                      <m:t>𝒙</m:t>
                    </m:r>
                  </m:oMath>
                </a14:m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 to be distributed </a:t>
                </a:r>
                <a:r>
                  <a:rPr lang="en-US" sz="2000" b="1" dirty="0" err="1">
                    <a:solidFill>
                      <a:srgbClr val="2A004E"/>
                    </a:solidFill>
                    <a:latin typeface="Arial"/>
                  </a:rPr>
                  <a:t> </a:t>
                </a:r>
                <a:r>
                  <a:rPr lang="en-US" sz="2000" b="1" dirty="0">
                    <a:solidFill>
                      <a:srgbClr val="2A004E"/>
                    </a:solidFill>
                    <a:latin typeface="Arial"/>
                  </a:rPr>
                  <a:t>acc. to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𝑯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chemeClr val="accent4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e>
                    </m:d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728" y="4418396"/>
                <a:ext cx="6065635" cy="1323439"/>
              </a:xfrm>
              <a:prstGeom prst="rect">
                <a:avLst/>
              </a:prstGeom>
              <a:blipFill rotWithShape="1">
                <a:blip r:embed="rId7"/>
                <a:stretch>
                  <a:fillRect l="-905" t="-1843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141" y="1124744"/>
            <a:ext cx="4096491" cy="294371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580112" y="1828151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Note: it is probably better to plot 1/</a:t>
            </a:r>
            <a:r>
              <a:rPr lang="el-GR" sz="1600" b="1" dirty="0" smtClean="0">
                <a:solidFill>
                  <a:schemeClr val="bg2"/>
                </a:solidFill>
                <a:latin typeface="+mn-lt"/>
              </a:rPr>
              <a:t>α</a:t>
            </a:r>
            <a:r>
              <a:rPr lang="en-US" sz="1600" b="1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 rather than 1-</a:t>
            </a:r>
            <a:r>
              <a:rPr lang="el-GR" sz="1600" b="1" dirty="0">
                <a:solidFill>
                  <a:schemeClr val="bg2"/>
                </a:solidFill>
              </a:rPr>
              <a:t> α </a:t>
            </a: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as:</a:t>
            </a:r>
          </a:p>
          <a:p>
            <a:pPr>
              <a:buClr>
                <a:srgbClr val="FF0000"/>
              </a:buClr>
            </a:pPr>
            <a:endParaRPr lang="en-US" sz="1600" b="1" dirty="0" smtClean="0">
              <a:solidFill>
                <a:schemeClr val="bg2"/>
              </a:solidFill>
              <a:latin typeface="+mn-lt"/>
            </a:endParaRPr>
          </a:p>
          <a:p>
            <a:pPr>
              <a:buClr>
                <a:srgbClr val="FF0000"/>
              </a:buClr>
            </a:pPr>
            <a:r>
              <a:rPr lang="el-GR" sz="1600" b="1" dirty="0">
                <a:solidFill>
                  <a:schemeClr val="bg2"/>
                </a:solidFill>
              </a:rPr>
              <a:t>α </a:t>
            </a:r>
            <a:r>
              <a:rPr lang="en-US" sz="16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</a:t>
            </a:r>
            <a:r>
              <a:rPr lang="el-GR" sz="1600" b="1" dirty="0" smtClean="0">
                <a:solidFill>
                  <a:schemeClr val="bg2"/>
                </a:solidFill>
              </a:rPr>
              <a:t>α</a:t>
            </a:r>
            <a:r>
              <a:rPr lang="en-US" sz="1600" b="1" dirty="0" smtClean="0">
                <a:solidFill>
                  <a:schemeClr val="bg2"/>
                </a:solidFill>
              </a:rPr>
              <a:t>/2 </a:t>
            </a: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means </a:t>
            </a:r>
          </a:p>
          <a:p>
            <a:pPr>
              <a:buClr>
                <a:srgbClr val="FF0000"/>
              </a:buClr>
            </a:pP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“</a:t>
            </a:r>
            <a:r>
              <a:rPr lang="en-US" sz="1600" dirty="0" smtClean="0">
                <a:solidFill>
                  <a:schemeClr val="bg2"/>
                </a:solidFill>
                <a:latin typeface="+mn-lt"/>
              </a:rPr>
              <a:t>HALF </a:t>
            </a:r>
            <a:r>
              <a:rPr lang="en-US" sz="1600" b="1" dirty="0" smtClean="0">
                <a:solidFill>
                  <a:schemeClr val="bg2"/>
                </a:solidFill>
                <a:latin typeface="+mn-lt"/>
              </a:rPr>
              <a:t>the background”</a:t>
            </a:r>
            <a:endParaRPr lang="en-GB" sz="16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92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210175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353371" y="3639732"/>
                <a:ext cx="1823897" cy="741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α</m:t>
                          </m:r>
                        </m:sub>
                      </m:sSub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371" y="3639732"/>
                <a:ext cx="1823897" cy="7414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835696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4719" y="4437112"/>
                <a:ext cx="8639769" cy="2096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graphical proof of </a:t>
                </a:r>
                <a:r>
                  <a:rPr lang="en-US" sz="2000" b="1" dirty="0" err="1" smtClean="0">
                    <a:solidFill>
                      <a:schemeClr val="bg2"/>
                    </a:solidFill>
                    <a:latin typeface="+mn-lt"/>
                  </a:rPr>
                  <a:t>Neyman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Pearson’s Lemma:</a:t>
                </a:r>
              </a:p>
              <a:p>
                <a:pPr>
                  <a:buClr>
                    <a:srgbClr val="FF0000"/>
                  </a:buClr>
                </a:pPr>
                <a:r>
                  <a:rPr lang="en-GB" sz="1800" dirty="0" smtClean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+mn-lt"/>
                  </a:rPr>
                  <a:t>(graphics/idea </a:t>
                </a:r>
                <a:r>
                  <a:rPr lang="en-GB" sz="1800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+mn-lt"/>
                  </a:rPr>
                  <a:t>taken from Kyle </a:t>
                </a:r>
                <a:r>
                  <a:rPr lang="en-GB" sz="1800" dirty="0" smtClean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+mn-lt"/>
                  </a:rPr>
                  <a:t>Cranmer)</a:t>
                </a:r>
                <a:endParaRPr lang="en-US" sz="1800" dirty="0" smtClean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the critical region </a:t>
                </a:r>
                <a:r>
                  <a:rPr lang="en-US" sz="2000" b="1" i="1" dirty="0" smtClean="0">
                    <a:solidFill>
                      <a:schemeClr val="bg2"/>
                    </a:solidFill>
                    <a:latin typeface="Times New Roman" pitchFamily="18" charset="0"/>
                    <a:cs typeface="Times New Roman" pitchFamily="18" charset="0"/>
                  </a:rPr>
                  <a:t>W</a:t>
                </a:r>
                <a:r>
                  <a:rPr lang="en-US" sz="2000" b="1" i="1" baseline="30000" dirty="0" smtClean="0">
                    <a:solidFill>
                      <a:schemeClr val="bg2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given by the likelihood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000" b="1" i="1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𝑯</m:t>
                                </m:r>
                              </m:e>
                              <m:sub>
                                <m:r>
                                  <a:rPr lang="en-US" sz="2000" b="1" i="1">
                                    <a:solidFill>
                                      <a:schemeClr val="bg2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 </a:t>
                </a:r>
              </a:p>
              <a:p>
                <a:pPr marL="342900" indent="-342900">
                  <a:buClr>
                    <a:srgbClr val="FF0000"/>
                  </a:buClr>
                  <a:buFont typeface="Wingdings"/>
                  <a:buChar char="à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for each</a:t>
                </a:r>
                <a:r>
                  <a:rPr lang="en-GB" sz="2000" b="1" dirty="0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given size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</a:t>
                </a:r>
                <a:r>
                  <a:rPr lang="en-US" sz="1400" b="1" dirty="0" smtClean="0">
                    <a:solidFill>
                      <a:schemeClr val="bg1">
                        <a:lumMod val="60000"/>
                        <a:lumOff val="40000"/>
                      </a:schemeClr>
                    </a:solidFill>
                    <a:latin typeface="+mn-lt"/>
                  </a:rPr>
                  <a:t>(risk of e.g. actually making a false discovery) </a:t>
                </a:r>
              </a:p>
              <a:p>
                <a:pPr marL="342900" indent="-342900">
                  <a:buClr>
                    <a:srgbClr val="FF0000"/>
                  </a:buClr>
                  <a:buFont typeface="Arial" pitchFamily="34" charset="0"/>
                  <a:buChar char="=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the statistical test with the largest power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chemeClr val="bg2"/>
                        </a:solidFill>
                        <a:latin typeface="Cambria Math"/>
                      </a:rPr>
                      <m:t>𝟏</m:t>
                    </m:r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−</m:t>
                    </m:r>
                    <m:r>
                      <m:rPr>
                        <m:sty m:val="p"/>
                      </m:rPr>
                      <a:rPr lang="el-GR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β</m:t>
                    </m:r>
                    <m:r>
                      <a:rPr lang="en-US" sz="2000" b="1" i="0" smtClean="0">
                        <a:solidFill>
                          <a:schemeClr val="bg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00" b="1" dirty="0" smtClean="0">
                    <a:solidFill>
                      <a:schemeClr val="bg1">
                        <a:lumMod val="60000"/>
                        <a:lumOff val="40000"/>
                      </a:schemeClr>
                    </a:solidFill>
                    <a:latin typeface="+mn-lt"/>
                  </a:rPr>
                  <a:t>(chances of actually discovering something given it’s there)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719" y="4437112"/>
                <a:ext cx="8639769" cy="2096921"/>
              </a:xfrm>
              <a:prstGeom prst="rect">
                <a:avLst/>
              </a:prstGeom>
              <a:blipFill rotWithShape="1">
                <a:blip r:embed="rId4"/>
                <a:stretch>
                  <a:fillRect l="-705" t="-1163"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94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80728"/>
            <a:ext cx="8839200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59632" y="3382739"/>
            <a:ext cx="1296144" cy="1249884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948264" y="3598763"/>
            <a:ext cx="1296144" cy="1249884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4174827"/>
            <a:ext cx="8712968" cy="1177876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+mn-lt"/>
              </a:rPr>
              <a:t>a</a:t>
            </a:r>
            <a:r>
              <a:rPr lang="en-US" dirty="0" smtClean="0">
                <a:solidFill>
                  <a:schemeClr val="bg2"/>
                </a:solidFill>
                <a:latin typeface="+mn-lt"/>
              </a:rPr>
              <a:t>ssume we want to modify/find another “critical” region with same size (</a:t>
            </a:r>
            <a:r>
              <a:rPr lang="el-GR" dirty="0" smtClean="0">
                <a:solidFill>
                  <a:schemeClr val="bg2"/>
                </a:solidFill>
                <a:latin typeface="+mn-lt"/>
              </a:rPr>
              <a:t>α</a:t>
            </a:r>
            <a:r>
              <a:rPr lang="en-US" dirty="0" smtClean="0">
                <a:solidFill>
                  <a:schemeClr val="bg2"/>
                </a:solidFill>
                <a:latin typeface="+mn-lt"/>
              </a:rPr>
              <a:t>) 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i.e. same probability under H</a:t>
            </a:r>
            <a:r>
              <a:rPr lang="en-US" baseline="-25000" dirty="0" smtClean="0">
                <a:solidFill>
                  <a:srgbClr val="FF0000"/>
                </a:solidFill>
                <a:latin typeface="+mn-lt"/>
              </a:rPr>
              <a:t>0 </a:t>
            </a:r>
            <a:endParaRPr lang="en-GB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594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dirty="0" err="1" smtClean="0">
                <a:latin typeface="Arial" pitchFamily="34" charset="0"/>
              </a:rPr>
              <a:t>Helge</a:t>
            </a:r>
            <a:r>
              <a:rPr lang="en-US" sz="1000" dirty="0" smtClean="0">
                <a:latin typeface="Arial" pitchFamily="34" charset="0"/>
              </a:rPr>
              <a:t>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80728"/>
            <a:ext cx="8839200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2400" y="5294498"/>
            <a:ext cx="8839200" cy="588938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+mn-lt"/>
              </a:rPr>
              <a:t>… as size (</a:t>
            </a:r>
            <a:r>
              <a:rPr lang="el-GR" dirty="0" smtClean="0">
                <a:solidFill>
                  <a:schemeClr val="bg2"/>
                </a:solidFill>
                <a:latin typeface="+mn-lt"/>
              </a:rPr>
              <a:t>α</a:t>
            </a:r>
            <a:r>
              <a:rPr lang="en-US" dirty="0">
                <a:solidFill>
                  <a:schemeClr val="bg2"/>
                </a:solidFill>
                <a:latin typeface="+mn-lt"/>
              </a:rPr>
              <a:t>)</a:t>
            </a:r>
            <a:r>
              <a:rPr lang="en-US" dirty="0" smtClean="0">
                <a:solidFill>
                  <a:schemeClr val="bg2"/>
                </a:solidFill>
                <a:latin typeface="+mn-lt"/>
              </a:rPr>
              <a:t> is fixed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39315" y="5160289"/>
                <a:ext cx="2222147" cy="723147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α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𝑪</m:t>
                          </m:r>
                        </m:sub>
                        <m:sup/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315" y="5160289"/>
                <a:ext cx="2222147" cy="72314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55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938213"/>
            <a:ext cx="89344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1" y="2273096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outside “critical region” given by LL-ratio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1763688" y="3068960"/>
            <a:ext cx="1224136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341513" y="3254851"/>
            <a:ext cx="494183" cy="13982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740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933450"/>
            <a:ext cx="8924925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1" y="2273096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outside “critical region” given by LL-ratio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1763688" y="3068960"/>
            <a:ext cx="1224136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341513" y="3254851"/>
            <a:ext cx="494183" cy="13982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516216" y="2273096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inside “critical region” given by LL-ratio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5184068" y="3140968"/>
            <a:ext cx="1332148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7606208" y="3254851"/>
            <a:ext cx="247091" cy="14656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091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908720"/>
            <a:ext cx="884872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873762" y="5757698"/>
                <a:ext cx="2270237" cy="723147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β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!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𝑪</m:t>
                          </m:r>
                        </m:sub>
                        <m:sup/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762" y="5757698"/>
                <a:ext cx="2270237" cy="72314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370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908720"/>
            <a:ext cx="884872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547" y="5596830"/>
            <a:ext cx="8136904" cy="107721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3200" b="1" dirty="0" smtClean="0">
                <a:solidFill>
                  <a:schemeClr val="bg2"/>
                </a:solidFill>
                <a:latin typeface="+mn-lt"/>
              </a:rPr>
              <a:t>The NEW “acceptance” region has less power!  (i.e. probability under H</a:t>
            </a:r>
            <a:r>
              <a:rPr lang="en-US" sz="3200" b="1" baseline="-25000" dirty="0" smtClean="0">
                <a:solidFill>
                  <a:schemeClr val="bg2"/>
                </a:solidFill>
                <a:latin typeface="+mn-lt"/>
              </a:rPr>
              <a:t>1</a:t>
            </a:r>
            <a:r>
              <a:rPr lang="en-US" sz="3200" b="1" dirty="0" smtClean="0">
                <a:solidFill>
                  <a:schemeClr val="bg2"/>
                </a:solidFill>
                <a:latin typeface="+mn-lt"/>
              </a:rPr>
              <a:t> )    </a:t>
            </a:r>
            <a:r>
              <a:rPr lang="en-US" sz="3200" b="1" dirty="0" err="1" smtClean="0">
                <a:solidFill>
                  <a:schemeClr val="bg2"/>
                </a:solidFill>
                <a:latin typeface="+mn-lt"/>
              </a:rPr>
              <a:t>q.e.d</a:t>
            </a:r>
            <a:endParaRPr lang="en-GB" sz="3200" b="1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98072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400" dirty="0">
                <a:solidFill>
                  <a:srgbClr val="D1D1D1"/>
                </a:solidFill>
                <a:latin typeface="+mn-lt"/>
              </a:rPr>
              <a:t>Kyle Cranmer</a:t>
            </a:r>
            <a:endParaRPr lang="en-GB" sz="1400" b="1" dirty="0" smtClean="0">
              <a:solidFill>
                <a:srgbClr val="D1D1D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6987" y="2420888"/>
            <a:ext cx="2190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“critical” region 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(reject H</a:t>
            </a:r>
            <a:r>
              <a:rPr lang="en-US" sz="2000" b="1" baseline="-25000" dirty="0" smtClean="0">
                <a:solidFill>
                  <a:schemeClr val="bg2"/>
                </a:solidFill>
                <a:latin typeface="+mn-lt"/>
              </a:rPr>
              <a:t>0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)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556792"/>
            <a:ext cx="2826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“acceptance” region 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(accept H</a:t>
            </a:r>
            <a:r>
              <a:rPr lang="en-US" sz="2000" b="1" baseline="-25000" dirty="0" smtClean="0">
                <a:solidFill>
                  <a:schemeClr val="bg2"/>
                </a:solidFill>
                <a:latin typeface="+mn-lt"/>
              </a:rPr>
              <a:t>0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 (reject H</a:t>
            </a:r>
            <a:r>
              <a:rPr lang="en-US" sz="2000" b="1" baseline="-25000" dirty="0" smtClean="0">
                <a:solidFill>
                  <a:schemeClr val="bg2"/>
                </a:solidFill>
                <a:latin typeface="+mn-lt"/>
              </a:rPr>
              <a:t>1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)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378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Neyman</a:t>
            </a:r>
            <a:r>
              <a:rPr lang="en-US" dirty="0" smtClean="0"/>
              <a:t> Pearson Lemma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23528" y="1412776"/>
                <a:ext cx="8496944" cy="3456979"/>
              </a:xfrm>
            </p:spPr>
            <p:txBody>
              <a:bodyPr/>
              <a:lstStyle/>
              <a:p>
                <a:r>
                  <a:rPr lang="en-US" dirty="0" smtClean="0"/>
                  <a:t>Unfortunatly:</a:t>
                </a:r>
              </a:p>
              <a:p>
                <a:pPr lvl="1"/>
                <a:r>
                  <a:rPr lang="en-US" dirty="0" err="1" smtClean="0"/>
                  <a:t>Neyman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Pearsons</a:t>
                </a:r>
                <a:r>
                  <a:rPr lang="en-US" dirty="0" smtClean="0"/>
                  <a:t> lemma only holds for SIMPLE hypothesis (i.e. w/o free parameters)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</m:oMath>
                </a14:m>
                <a:r>
                  <a:rPr lang="en-GB" dirty="0" smtClean="0"/>
                  <a:t> i.e. a “composite hypothesis”  it is not even sure that there is a so called “Uniformly Most Powerful” test i.e. one that for each given size </a:t>
                </a:r>
                <a14:m>
                  <m:oMath xmlns:m="http://schemas.openxmlformats.org/officeDocument/2006/math">
                    <m:r>
                      <a:rPr lang="el-GR" b="1" i="1" smtClean="0">
                        <a:solidFill>
                          <a:srgbClr val="FF0000"/>
                        </a:solidFill>
                        <a:latin typeface="Cambria Math"/>
                      </a:rPr>
                      <m:t>𝜶</m:t>
                    </m:r>
                  </m:oMath>
                </a14:m>
                <a:r>
                  <a:rPr lang="en-GB" dirty="0" smtClean="0"/>
                  <a:t>  is the most powerful (largest </a:t>
                </a:r>
                <a:r>
                  <a:rPr lang="en-US" dirty="0">
                    <a:solidFill>
                      <a:srgbClr val="FF0000"/>
                    </a:solidFill>
                    <a:latin typeface="Arial" charset="0"/>
                    <a:ea typeface="ＭＳ Ｐゴシック" charset="-128"/>
                  </a:rPr>
                  <a:t>1</a:t>
                </a:r>
                <a:r>
                  <a:rPr lang="en-US" dirty="0">
                    <a:solidFill>
                      <a:srgbClr val="FF0000"/>
                    </a:solidFill>
                    <a:latin typeface="Symbol" pitchFamily="18" charset="2"/>
                    <a:ea typeface="ＭＳ Ｐゴシック" charset="-128"/>
                  </a:rPr>
                  <a:t>- </a:t>
                </a:r>
                <a:r>
                  <a:rPr lang="el-GR" dirty="0" smtClean="0">
                    <a:solidFill>
                      <a:srgbClr val="FF0000"/>
                    </a:solidFill>
                    <a:latin typeface="Arial" charset="0"/>
                    <a:ea typeface="ＭＳ Ｐゴシック" charset="-128"/>
                  </a:rPr>
                  <a:t>β</a:t>
                </a:r>
                <a:r>
                  <a:rPr lang="en-US" dirty="0" smtClean="0">
                    <a:solidFill>
                      <a:srgbClr val="FF0000"/>
                    </a:solidFill>
                    <a:latin typeface="Arial" charset="0"/>
                    <a:ea typeface="ＭＳ Ｐゴシック" charset="-128"/>
                  </a:rPr>
                  <a:t>)</a:t>
                </a:r>
              </a:p>
              <a:p>
                <a:pPr marL="457200" lvl="1" indent="0">
                  <a:buNone/>
                </a:pPr>
                <a:endParaRPr lang="en-US" dirty="0" smtClean="0">
                  <a:solidFill>
                    <a:srgbClr val="FF0000"/>
                  </a:solidFill>
                  <a:latin typeface="Arial" charset="0"/>
                  <a:ea typeface="ＭＳ Ｐゴシック" charset="-128"/>
                </a:endParaRPr>
              </a:p>
              <a:p>
                <a:r>
                  <a:rPr lang="en-US" dirty="0" smtClean="0">
                    <a:latin typeface="Arial" charset="0"/>
                    <a:ea typeface="ＭＳ Ｐゴシック" charset="-128"/>
                  </a:rPr>
                  <a:t>Note: even with systematic uncertainties (as free parameters) it is not certain anymore that the Likelihood ratio is optimal</a:t>
                </a:r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23528" y="1412776"/>
                <a:ext cx="8496944" cy="3456979"/>
              </a:xfrm>
              <a:blipFill rotWithShape="1">
                <a:blip r:embed="rId2"/>
                <a:stretch>
                  <a:fillRect l="-574" t="-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1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your measurement</a:t>
            </a:r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8532440" y="6597352"/>
            <a:ext cx="61156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2A4DA105-8408-472E-ADC5-7BB4EB4EDB54}" type="slidenum">
              <a:rPr lang="en-GB"/>
              <a:pPr/>
              <a:t>3</a:t>
            </a:fld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340768"/>
            <a:ext cx="903649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What do we REALLY mean by:  </a:t>
            </a: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m</a:t>
            </a:r>
            <a:r>
              <a:rPr lang="en-US" sz="2000" b="1" baseline="-25000" dirty="0" smtClean="0">
                <a:solidFill>
                  <a:schemeClr val="bg2"/>
                </a:solidFill>
                <a:latin typeface="+mn-lt"/>
              </a:rPr>
              <a:t>W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 = </a:t>
            </a:r>
            <a:r>
              <a:rPr lang="en-GB" sz="2000" b="1" dirty="0" smtClean="0">
                <a:solidFill>
                  <a:schemeClr val="bg1"/>
                </a:solidFill>
                <a:latin typeface="+mn-lt"/>
              </a:rPr>
              <a:t>80.399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+/- </a:t>
            </a:r>
            <a:r>
              <a:rPr lang="en-GB" sz="2000" b="1" dirty="0" smtClean="0">
                <a:solidFill>
                  <a:schemeClr val="bg1"/>
                </a:solidFill>
                <a:latin typeface="+mn-lt"/>
              </a:rPr>
              <a:t>0.023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;   </a:t>
            </a: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err="1" smtClean="0">
                <a:solidFill>
                  <a:schemeClr val="bg2"/>
                </a:solidFill>
                <a:latin typeface="+mn-lt"/>
              </a:rPr>
              <a:t>M</a:t>
            </a:r>
            <a:r>
              <a:rPr lang="en-US" sz="2000" b="1" baseline="-25000" dirty="0" err="1" smtClean="0">
                <a:solidFill>
                  <a:schemeClr val="bg2"/>
                </a:solidFill>
                <a:latin typeface="+mn-lt"/>
              </a:rPr>
              <a:t>Higgs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&lt; 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114.4GeV/c</a:t>
            </a:r>
            <a:r>
              <a:rPr lang="en-US" sz="2000" b="1" baseline="30000" dirty="0" smtClean="0">
                <a:solidFill>
                  <a:schemeClr val="bg1"/>
                </a:solidFill>
                <a:latin typeface="+mn-lt"/>
              </a:rPr>
              <a:t>2  </a:t>
            </a:r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@95%CL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these things are results of: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involved measurements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many “assumptions”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correct statistical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interpretation:</a:t>
            </a:r>
          </a:p>
          <a:p>
            <a:pPr marL="342900" indent="-342900">
              <a:buClr>
                <a:srgbClr val="FF0000"/>
              </a:buClr>
              <a:buFont typeface="Wingdings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most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‘honest’ presentation of the result </a:t>
            </a: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800100" lvl="1" indent="-342900">
              <a:buClr>
                <a:srgbClr val="FF0000"/>
              </a:buClr>
              <a:buFont typeface="Wingdings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unless:  provide 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all details/assumptions that went into  obtaining the results</a:t>
            </a:r>
          </a:p>
          <a:p>
            <a:pPr>
              <a:buClr>
                <a:srgbClr val="FF0000"/>
              </a:buClr>
            </a:pPr>
            <a:endParaRPr lang="en-US" sz="2000" b="1" dirty="0">
              <a:solidFill>
                <a:schemeClr val="bg2"/>
              </a:solidFill>
              <a:latin typeface="+mn-lt"/>
              <a:sym typeface="Wingdings" pitchFamily="2" charset="2"/>
            </a:endParaRPr>
          </a:p>
          <a:p>
            <a:pPr marL="342900" indent="-342900">
              <a:buClr>
                <a:srgbClr val="FF0000"/>
              </a:buClr>
              <a:buFont typeface="Wingdings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needed to correctly “combine” with others  (unless we do a fully combined analysis)</a:t>
            </a:r>
          </a:p>
        </p:txBody>
      </p:sp>
      <p:pic>
        <p:nvPicPr>
          <p:cNvPr id="6" name="Picture 5" descr="s10_mt_mw_contours.pdf (application/pdf-Objekt) - Mozilla Firefox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7" t="19066" r="26562"/>
          <a:stretch/>
        </p:blipFill>
        <p:spPr>
          <a:xfrm>
            <a:off x="5652120" y="1050125"/>
            <a:ext cx="2720835" cy="267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P-Value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23578" y="2453173"/>
            <a:ext cx="2913770" cy="4000163"/>
            <a:chOff x="683568" y="1052736"/>
            <a:chExt cx="3308965" cy="466042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052736"/>
              <a:ext cx="3308965" cy="46604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338050" y="3068960"/>
              <a:ext cx="217726" cy="313990"/>
            </a:xfrm>
            <a:prstGeom prst="rect">
              <a:avLst/>
            </a:prstGeom>
            <a:solidFill>
              <a:schemeClr val="tx1"/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523578" y="980728"/>
                <a:ext cx="8512918" cy="1323439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typical test setup: specify size </a:t>
                </a:r>
                <a14:m>
                  <m:oMath xmlns:m="http://schemas.openxmlformats.org/officeDocument/2006/math">
                    <m:r>
                      <a:rPr lang="el-GR" sz="2000" b="1" i="1">
                        <a:solidFill>
                          <a:srgbClr val="FF0000"/>
                        </a:solidFill>
                        <a:latin typeface="Cambria Math"/>
                      </a:rPr>
                      <m:t>𝜶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(</a:t>
                </a:r>
                <a:r>
                  <a:rPr lang="en-US" sz="1200" b="1" dirty="0" smtClean="0">
                    <a:solidFill>
                      <a:schemeClr val="bg2"/>
                    </a:solidFill>
                    <a:latin typeface="+mn-lt"/>
                  </a:rPr>
                  <a:t>i.e. the rate at which you tolerate “false discoveries”)</a:t>
                </a: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do the measurement an observe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𝒐𝒃𝒔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 in your test statistic</a:t>
                </a:r>
                <a:endParaRPr lang="en-US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p-value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:  Probability to find data (a result) at least as much in disagreement with the hypothesis as the observed one</a:t>
                </a:r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78" y="980728"/>
                <a:ext cx="8512918" cy="1323439"/>
              </a:xfrm>
              <a:prstGeom prst="rect">
                <a:avLst/>
              </a:prstGeom>
              <a:blipFill rotWithShape="1">
                <a:blip r:embed="rId3"/>
                <a:stretch>
                  <a:fillRect l="-645" t="-1843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3955157" y="465836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translate to the common “sigma”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how many standard deviations “Z” for same p-value on one sided Gaussian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à"/>
            </a:pPr>
            <a:endParaRPr lang="en-US" sz="2000" b="1" dirty="0" smtClean="0">
              <a:solidFill>
                <a:schemeClr val="bg2"/>
              </a:solidFill>
              <a:latin typeface="+mn-lt"/>
              <a:sym typeface="Wingdings" pitchFamily="2" charset="2"/>
            </a:endParaRP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5</a:t>
            </a:r>
            <a:r>
              <a:rPr lang="el-GR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σ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 = p-value of 2.87∙10</a:t>
            </a:r>
            <a:r>
              <a:rPr lang="en-US" sz="2000" b="1" baseline="30000" dirty="0" smtClean="0">
                <a:solidFill>
                  <a:schemeClr val="bg2"/>
                </a:solidFill>
                <a:latin typeface="+mn-lt"/>
                <a:sym typeface="Wingdings" pitchFamily="2" charset="2"/>
              </a:rPr>
              <a:t>-7</a:t>
            </a:r>
            <a:endParaRPr lang="en-GB" sz="2000" b="1" baseline="30000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0426" y="2558397"/>
            <a:ext cx="4680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Note: 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p-value is property of the actual measurement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p-value is NOT a measure of how probably the hypothesis is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741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P-Values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31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23528" y="1412777"/>
                <a:ext cx="8640960" cy="31683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assume:   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𝒕</m:t>
                    </m:r>
                  </m:oMath>
                </a14:m>
                <a:r>
                  <a:rPr lang="en-US" dirty="0" smtClean="0"/>
                  <a:t> :  some test statistic  </a:t>
                </a:r>
                <a:r>
                  <a:rPr lang="en-US" sz="1400" b="0" dirty="0" smtClean="0"/>
                  <a:t>(the thing you measure, i.e.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𝒕</m:t>
                    </m:r>
                    <m:r>
                      <a:rPr lang="en-US" sz="1400" b="1" i="1" smtClean="0"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atin typeface="Cambria Math"/>
                      </a:rPr>
                      <m:t>𝒕</m:t>
                    </m:r>
                    <m:d>
                      <m:dPr>
                        <m:ctrlPr>
                          <a:rPr lang="en-US" sz="1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atin typeface="Cambria Math"/>
                          </a:rPr>
                          <m:t>𝒙</m:t>
                        </m:r>
                      </m:e>
                    </m:d>
                    <m:r>
                      <a:rPr lang="en-US" sz="1400" b="1" i="1" smtClean="0">
                        <a:latin typeface="Cambria Math"/>
                      </a:rPr>
                      <m:t>=</m:t>
                    </m:r>
                    <m:r>
                      <a:rPr lang="en-US" sz="1400" b="1" i="1" smtClean="0">
                        <a:latin typeface="Cambria Math"/>
                      </a:rPr>
                      <m:t>𝒕</m:t>
                    </m:r>
                    <m:d>
                      <m:dPr>
                        <m:ctrlPr>
                          <a:rPr lang="en-US" sz="14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1" i="1" smtClean="0">
                            <a:latin typeface="Cambria Math"/>
                          </a:rPr>
                          <m:t>𝒎</m:t>
                        </m:r>
                        <m:r>
                          <a:rPr lang="en-US" sz="1400" b="1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/>
                              </a:rPr>
                              <m:t>𝒕</m:t>
                            </m:r>
                          </m:sub>
                        </m:sSub>
                        <m:r>
                          <a:rPr lang="en-US" sz="1400" b="1" i="1" smtClean="0">
                            <a:latin typeface="Cambria Math"/>
                          </a:rPr>
                          <m:t>,…</m:t>
                        </m:r>
                      </m:e>
                    </m:d>
                    <m:r>
                      <a:rPr lang="en-US" sz="1400" b="1" i="1" smtClean="0">
                        <a:latin typeface="Cambria Math"/>
                      </a:rPr>
                      <m:t> </m:t>
                    </m:r>
                    <m:r>
                      <a:rPr lang="en-US" sz="1400" b="1" i="1" smtClean="0">
                        <a:latin typeface="Cambria Math"/>
                      </a:rPr>
                      <m:t>𝒐𝒓</m:t>
                    </m:r>
                    <m:r>
                      <a:rPr lang="en-US" sz="1400" b="1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en-US" sz="1400" b="1" i="1" smtClean="0">
                            <a:latin typeface="Cambria Math"/>
                          </a:rPr>
                          <m:t>𝒆𝒗𝒆𝒏𝒕𝒔</m:t>
                        </m:r>
                      </m:sub>
                    </m:sSub>
                  </m:oMath>
                </a14:m>
                <a:r>
                  <a:rPr lang="en-US" sz="1400" b="0" dirty="0" smtClean="0"/>
                  <a:t>)</a:t>
                </a:r>
                <a:r>
                  <a:rPr lang="en-US" b="0" dirty="0" smtClean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en-US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𝒕</m:t>
                        </m:r>
                      </m:e>
                      <m:e>
                        <m:r>
                          <a:rPr lang="en-US" b="1" i="1" smtClean="0">
                            <a:latin typeface="Cambria Math"/>
                          </a:rPr>
                          <m:t>𝑯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: distribution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𝒕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sz="1400" b="0" dirty="0" smtClean="0"/>
                  <a:t>(expected distribution of results that would be </a:t>
                </a:r>
                <a:r>
                  <a:rPr lang="en-US" sz="1400" b="0" dirty="0" err="1" smtClean="0"/>
                  <a:t>obtaind</a:t>
                </a:r>
                <a:r>
                  <a:rPr lang="en-US" sz="1400" b="0" dirty="0" smtClean="0"/>
                  <a:t> if we were to make many independent </a:t>
                </a:r>
                <a:r>
                  <a:rPr lang="en-US" sz="1400" b="0" dirty="0" err="1" smtClean="0"/>
                  <a:t>measuremnts</a:t>
                </a:r>
                <a:r>
                  <a:rPr lang="en-US" sz="1400" b="0" dirty="0" smtClean="0"/>
                  <a:t>/experiments)</a:t>
                </a:r>
              </a:p>
              <a:p>
                <a:r>
                  <a:rPr lang="en-US" dirty="0" smtClean="0"/>
                  <a:t>p-value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𝑯</m:t>
                        </m:r>
                      </m:sub>
                    </m:sSub>
                    <m:r>
                      <a:rPr lang="en-US" b="1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b="1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US" b="1" i="1" smtClean="0">
                            <a:latin typeface="Cambria Math"/>
                          </a:rPr>
                          <m:t>𝒕</m:t>
                        </m:r>
                      </m:sub>
                      <m:sup>
                        <m:r>
                          <a:rPr lang="en-US" b="1" i="1" smtClean="0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n-US" b="1" i="1" smtClean="0">
                            <a:latin typeface="Cambria Math"/>
                          </a:rPr>
                          <m:t>𝒇</m:t>
                        </m:r>
                        <m:d>
                          <m:dPr>
                            <m:ctrlPr>
                              <a:rPr lang="en-US" b="1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latin typeface="Cambria Math"/>
                                  </a:rPr>
                                  <m:t>𝒕</m:t>
                                </m:r>
                              </m:e>
                              <m:sup>
                                <m:r>
                                  <a:rPr lang="en-US" b="1" i="1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𝑯</m:t>
                            </m:r>
                          </m:e>
                        </m:d>
                        <m:r>
                          <a:rPr lang="en-US" b="1" i="1" smtClean="0">
                            <a:latin typeface="Cambria Math"/>
                          </a:rPr>
                          <m:t>𝒅𝒕</m:t>
                        </m:r>
                        <m:r>
                          <a:rPr lang="en-US" b="1" i="1" smtClean="0">
                            <a:latin typeface="Cambria Math"/>
                          </a:rPr>
                          <m:t>′</m:t>
                        </m:r>
                      </m:e>
                    </m:nary>
                  </m:oMath>
                </a14:m>
                <a:r>
                  <a:rPr lang="en-US" dirty="0" smtClean="0"/>
                  <a:t>    </a:t>
                </a:r>
                <a:r>
                  <a:rPr lang="en-US" sz="1400" b="0" dirty="0" smtClean="0"/>
                  <a:t>(for each hypothetical measurement)</a:t>
                </a:r>
              </a:p>
              <a:p>
                <a:endParaRPr lang="en-US" dirty="0"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itchFamily="2" charset="2"/>
                  </a:rPr>
                  <a:t> p-values are “random variables”  </a:t>
                </a:r>
                <a:r>
                  <a:rPr lang="en-US" dirty="0" smtClean="0">
                    <a:sym typeface="Wingdings" pitchFamily="2" charset="2"/>
                  </a:rPr>
                  <a:t>distribution</a:t>
                </a:r>
                <a:endParaRPr lang="en-GB" dirty="0"/>
              </a:p>
            </p:txBody>
          </p:sp>
        </mc:Choice>
        <mc:Fallback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23528" y="1412777"/>
                <a:ext cx="8640960" cy="3168351"/>
              </a:xfrm>
              <a:blipFill rotWithShape="1">
                <a:blip r:embed="rId2"/>
                <a:stretch>
                  <a:fillRect l="-705" t="-771" r="-5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124325" y="3014662"/>
                <a:ext cx="251254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a:fld id="{54D5D112-6F4D-4097-9394-6FE86CEAFD16}" type="mathplaceholder">
                      <a:rPr lang="en-GB" sz="2000" b="1" i="1" smtClean="0">
                        <a:solidFill>
                          <a:schemeClr val="bg2"/>
                        </a:solidFill>
                        <a:latin typeface="Cambria Math"/>
                      </a:rPr>
                      <a:t>Type equation here.</a:t>
                    </a:fld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325" y="3014662"/>
                <a:ext cx="2512547" cy="400110"/>
              </a:xfrm>
              <a:prstGeom prst="rect">
                <a:avLst/>
              </a:prstGeom>
              <a:blipFill rotWithShape="1">
                <a:blip r:embed="rId3"/>
                <a:stretch>
                  <a:fillRect l="-2184" t="-1538" b="-2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 bwMode="auto">
          <a:xfrm flipV="1">
            <a:off x="539552" y="4149080"/>
            <a:ext cx="0" cy="19442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>
                <a:lumMod val="25000"/>
              </a:schemeClr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39552" y="6093296"/>
            <a:ext cx="252028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4">
                <a:lumMod val="25000"/>
              </a:schemeClr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739103" y="6107988"/>
                <a:ext cx="641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𝑯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103" y="6107988"/>
                <a:ext cx="641458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 bwMode="auto">
          <a:xfrm>
            <a:off x="539552" y="5121188"/>
            <a:ext cx="217328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375885" y="6191297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0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49171" y="609329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1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4130402" y="4301916"/>
                <a:ext cx="4912171" cy="2267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kern="0" dirty="0" smtClean="0">
                    <a:solidFill>
                      <a:srgbClr val="2A004E"/>
                    </a:solidFill>
                    <a:latin typeface="Arial"/>
                    <a:sym typeface="Wingdings" pitchFamily="2" charset="2"/>
                  </a:rPr>
                  <a:t>remember</a:t>
                </a:r>
                <a:r>
                  <a:rPr lang="en-US" sz="2000" b="1" kern="0" dirty="0">
                    <a:solidFill>
                      <a:srgbClr val="2A004E"/>
                    </a:solidFill>
                    <a:latin typeface="Arial"/>
                    <a:sym typeface="Wingdings" pitchFamily="2" charset="2"/>
                  </a:rPr>
                  <a:t>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χ</m:t>
                        </m:r>
                      </m:e>
                      <m:sup>
                        <m: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 and e.g. straight line fit</a:t>
                </a:r>
              </a:p>
              <a:p>
                <a:pPr marL="636588" lvl="1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χ</m:t>
                        </m:r>
                      </m:e>
                      <m:sup>
                        <m: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𝟐</m:t>
                        </m:r>
                      </m:sup>
                    </m:sSup>
                    <m:r>
                      <a:rPr lang="en-US" sz="2000" b="1" i="1" kern="0">
                        <a:solidFill>
                          <a:srgbClr val="2A004E"/>
                        </a:solidFill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probability is flat</a:t>
                </a:r>
              </a:p>
              <a:p>
                <a:pPr marL="636588" lvl="1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value tell you “how unlucky” you were with your “goodness-of-fit”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χ</m:t>
                        </m:r>
                      </m:e>
                      <m:sup>
                        <m:r>
                          <a:rPr lang="en-US" sz="2000" b="1" i="1" kern="0">
                            <a:solidFill>
                              <a:srgbClr val="2A004E"/>
                            </a:solidFill>
                            <a:latin typeface="Cambria Math"/>
                            <a:sym typeface="Wingdings" pitchFamily="2" charset="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GB" sz="2000" b="1" dirty="0" smtClean="0">
                    <a:solidFill>
                      <a:schemeClr val="bg2"/>
                    </a:solidFill>
                    <a:latin typeface="+mn-lt"/>
                  </a:rPr>
                  <a:t> at the best fit)</a:t>
                </a:r>
              </a:p>
              <a:p>
                <a:pPr marL="636588" lvl="1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up to you to decide if you still trust the model</a:t>
                </a:r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402" y="4301916"/>
                <a:ext cx="4912171" cy="2267737"/>
              </a:xfrm>
              <a:prstGeom prst="rect">
                <a:avLst/>
              </a:prstGeom>
              <a:blipFill rotWithShape="1">
                <a:blip r:embed="rId5"/>
                <a:stretch>
                  <a:fillRect l="-1118" t="-806" r="-1118" b="-40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41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32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5"/>
              <p:cNvSpPr txBox="1">
                <a:spLocks/>
              </p:cNvSpPr>
              <p:nvPr/>
            </p:nvSpPr>
            <p:spPr bwMode="auto">
              <a:xfrm>
                <a:off x="333052" y="907652"/>
                <a:ext cx="8144197" cy="54547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179388" indent="-17938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100000"/>
                  <a:buFont typeface="Wingdings" pitchFamily="2" charset="2"/>
                  <a:buChar char="§"/>
                  <a:defRPr sz="2000" b="1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lvl1pPr>
                <a:lvl2pPr marL="623888" indent="-16668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Tx/>
                  <a:buBlip>
                    <a:blip r:embed="rId2"/>
                  </a:buBlip>
                  <a:defRPr sz="1800" b="1">
                    <a:solidFill>
                      <a:schemeClr val="bg2"/>
                    </a:solidFill>
                    <a:latin typeface="+mn-lt"/>
                  </a:defRPr>
                </a:lvl2pPr>
                <a:lvl3pPr marL="1074738" indent="-1778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80000"/>
                  <a:buFont typeface="Wingdings" pitchFamily="2" charset="2"/>
                  <a:buChar char="§"/>
                  <a:defRPr sz="1800">
                    <a:solidFill>
                      <a:schemeClr val="bg2"/>
                    </a:solidFill>
                    <a:latin typeface="+mn-lt"/>
                  </a:defRPr>
                </a:lvl3pPr>
                <a:lvl4pPr marL="16573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65000"/>
                  <a:buFont typeface="Wingdings" pitchFamily="2" charset="2"/>
                  <a:buChar char="§"/>
                  <a:defRPr sz="1800">
                    <a:solidFill>
                      <a:schemeClr val="bg2"/>
                    </a:solidFill>
                    <a:latin typeface="+mn-lt"/>
                  </a:defRPr>
                </a:lvl4pPr>
                <a:lvl5pPr marL="1974850" indent="-1460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0000"/>
                  </a:buClr>
                  <a:buSzPct val="65000"/>
                  <a:buFont typeface="Wingdings" pitchFamily="2" charset="2"/>
                  <a:buChar char="§"/>
                  <a:defRPr sz="1800">
                    <a:solidFill>
                      <a:schemeClr val="bg2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65000"/>
                  <a:buFont typeface="Wingdings" pitchFamily="2" charset="2"/>
                  <a:buChar char="u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65000"/>
                  <a:buFont typeface="Wingdings" pitchFamily="2" charset="2"/>
                  <a:buChar char="u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65000"/>
                  <a:buFont typeface="Wingdings" pitchFamily="2" charset="2"/>
                  <a:buChar char="u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65000"/>
                  <a:buFont typeface="Wingdings" pitchFamily="2" charset="2"/>
                  <a:buChar char="u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dirty="0" smtClean="0"/>
                  <a:t>Hypothesis testing</a:t>
                </a:r>
              </a:p>
              <a:p>
                <a:pPr lvl="1"/>
                <a:r>
                  <a:rPr lang="en-US" dirty="0" smtClean="0"/>
                  <a:t>for simple hypothesis:  </a:t>
                </a:r>
              </a:p>
              <a:p>
                <a:pPr lvl="2"/>
                <a:r>
                  <a:rPr lang="en-US" dirty="0" err="1" smtClean="0"/>
                  <a:t>Likleihood</a:t>
                </a:r>
                <a:r>
                  <a:rPr lang="en-US" dirty="0" smtClean="0"/>
                  <a:t> Ration as </a:t>
                </a:r>
                <a:r>
                  <a:rPr lang="en-US" dirty="0" err="1" smtClean="0"/>
                  <a:t>teststatistic</a:t>
                </a:r>
                <a:r>
                  <a:rPr lang="en-US" dirty="0" smtClean="0"/>
                  <a:t> gives the most powerful test </a:t>
                </a:r>
              </a:p>
              <a:p>
                <a:pPr lvl="3"/>
                <a:r>
                  <a:rPr lang="en-US" dirty="0" smtClean="0"/>
                  <a:t>for each given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/>
                      </a:rPr>
                      <m:t>𝐬𝐢𝐳𝐞</m:t>
                    </m:r>
                    <m:r>
                      <a:rPr lang="en-US" b="1" i="0" smtClean="0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𝜶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(probability of “false discoveries”, </a:t>
                </a:r>
                <a:r>
                  <a:rPr lang="en-US" dirty="0" err="1" smtClean="0"/>
                  <a:t>accidnetally</a:t>
                </a:r>
                <a:r>
                  <a:rPr lang="en-US" dirty="0" smtClean="0"/>
                  <a:t> rejecting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/>
                      </a:rPr>
                      <m:t> (</m:t>
                    </m:r>
                    <m:r>
                      <a:rPr lang="en-US" b="1" i="1" smtClean="0">
                        <a:latin typeface="Cambria Math"/>
                      </a:rPr>
                      <m:t>𝒃𝒂𝒄𝒌𝒈𝒓𝒐𝒖𝒏𝒅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  <m:r>
                      <a:rPr lang="en-US" b="1" i="1" smtClean="0">
                        <a:latin typeface="Cambria Math"/>
                      </a:rPr>
                      <m:t>𝒐𝒏𝒍𝒚</m:t>
                    </m:r>
                    <m:r>
                      <a:rPr lang="en-US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hypothesis</a:t>
                </a:r>
              </a:p>
              <a:p>
                <a:pPr lvl="3"/>
                <a:r>
                  <a:rPr lang="en-US" dirty="0" smtClean="0"/>
                  <a:t>the largest power power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=</m:t>
                    </m:r>
                    <m:r>
                      <a:rPr lang="en-US" b="1" i="0" smtClean="0">
                        <a:latin typeface="Cambria Math"/>
                      </a:rPr>
                      <m:t>𝟏</m:t>
                    </m:r>
                    <m:r>
                      <a:rPr lang="en-US" b="1" i="1" smtClean="0">
                        <a:latin typeface="Cambria Math"/>
                      </a:rPr>
                      <m:t>−</m:t>
                    </m:r>
                    <m:r>
                      <a:rPr lang="en-US" b="1" i="1" smtClean="0">
                        <a:latin typeface="Cambria Math"/>
                      </a:rPr>
                      <m:t>𝜷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(chance to actually SEE the effect given it’s there)</a:t>
                </a:r>
              </a:p>
              <a:p>
                <a:pPr lvl="1"/>
                <a:r>
                  <a:rPr lang="en-US" dirty="0" smtClean="0">
                    <a:sym typeface="Wingdings" pitchFamily="2" charset="2"/>
                  </a:rPr>
                  <a:t>concept of confidence level / p-value</a:t>
                </a:r>
              </a:p>
              <a:p>
                <a:pPr lvl="2"/>
                <a:r>
                  <a:rPr lang="en-US" dirty="0" smtClean="0">
                    <a:sym typeface="Wingdings" pitchFamily="2" charset="2"/>
                  </a:rPr>
                  <a:t>specify you test to “reject” if outcome falls in “rejection/critical” region  (typically some 95% CL or higher for discoveries)</a:t>
                </a:r>
              </a:p>
              <a:p>
                <a:pPr lvl="2"/>
                <a:r>
                  <a:rPr lang="en-US" dirty="0" smtClean="0">
                    <a:sym typeface="Wingdings" pitchFamily="2" charset="2"/>
                  </a:rPr>
                  <a:t>p-value (probability to observes s.th. even less in agreement with the (null) hypothesis as my measurement</a:t>
                </a:r>
              </a:p>
              <a:p>
                <a:pPr lvl="1"/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7" name="Tex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3052" y="907652"/>
                <a:ext cx="8144197" cy="5454749"/>
              </a:xfrm>
              <a:prstGeom prst="rect">
                <a:avLst/>
              </a:prstGeom>
              <a:blipFill rotWithShape="1">
                <a:blip r:embed="rId3"/>
                <a:stretch>
                  <a:fillRect l="-674" t="-4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71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Probability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51520" y="1074340"/>
                <a:ext cx="9081717" cy="26676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60363" lvl="0" indent="-1857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2000" b="1" dirty="0" smtClean="0">
                    <a:solidFill>
                      <a:schemeClr val="bg2"/>
                    </a:solidFill>
                    <a:latin typeface="+mn-lt"/>
                  </a:rPr>
                  <a:t>Axioms of probability: </a:t>
                </a:r>
                <a:r>
                  <a:rPr lang="en-US" sz="2000" b="1" dirty="0">
                    <a:solidFill>
                      <a:schemeClr val="bg2"/>
                    </a:solidFill>
                    <a:latin typeface="+mn-lt"/>
                  </a:rPr>
                  <a:t>Kolmogorov (1933)</a:t>
                </a:r>
              </a:p>
              <a:p>
                <a:pPr marL="817563" lvl="2" indent="-1857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𝑬</m:t>
                        </m:r>
                      </m:e>
                    </m:d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</a:rPr>
                      <m:t>≥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</a:rPr>
                      <m:t>𝟎</m:t>
                    </m:r>
                  </m:oMath>
                </a14:m>
                <a:endParaRPr lang="en-US" sz="1800" b="1" dirty="0">
                  <a:solidFill>
                    <a:schemeClr val="bg2"/>
                  </a:solidFill>
                  <a:latin typeface="+mj-lt"/>
                  <a:ea typeface="Arial Unicode MS" pitchFamily="34" charset="-128"/>
                  <a:cs typeface="Arial Unicode MS" pitchFamily="34" charset="-128"/>
                </a:endParaRPr>
              </a:p>
              <a:p>
                <a:pPr marL="817563" lvl="2" indent="-1857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14:m>
                  <m:oMath xmlns:m="http://schemas.openxmlformats.org/officeDocument/2006/math">
                    <m:nary>
                      <m:naryPr>
                        <m:supHide m:val="on"/>
                        <m:ctrlP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naryPr>
                      <m:sub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𝑼</m:t>
                        </m:r>
                      </m:sub>
                      <m:sup/>
                      <m:e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𝑷</m:t>
                        </m:r>
                        <m:d>
                          <m:dPr>
                            <m:ctrlPr>
                              <a:rPr lang="en-US" sz="1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dPr>
                          <m:e>
                            <m:r>
                              <a:rPr lang="en-US" sz="1800" b="1" i="1" smtClean="0">
                                <a:solidFill>
                                  <a:schemeClr val="bg2"/>
                                </a:solidFill>
                                <a:latin typeface="Cambria Math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𝑬</m:t>
                            </m:r>
                          </m:e>
                        </m:d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𝒅𝑼</m:t>
                        </m:r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=</m:t>
                        </m:r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𝟏</m:t>
                        </m:r>
                      </m:e>
                    </m:nary>
                  </m:oMath>
                </a14:m>
                <a:endParaRPr lang="en-US" sz="1800" b="1" dirty="0">
                  <a:solidFill>
                    <a:schemeClr val="bg2"/>
                  </a:solidFill>
                  <a:latin typeface="+mj-lt"/>
                  <a:ea typeface="Arial Unicode MS" pitchFamily="34" charset="-128"/>
                  <a:cs typeface="Arial Unicode MS" pitchFamily="34" charset="-128"/>
                </a:endParaRPr>
              </a:p>
              <a:p>
                <a:pPr marL="817563" lvl="2" indent="-1857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1800" b="1" dirty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Arial Unicode MS" pitchFamily="34" charset="-128"/>
                        <a:cs typeface="Arial Unicode MS" pitchFamily="34" charset="-128"/>
                      </a:rPr>
                      <m:t>𝑨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∩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𝑩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=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𝟎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 </m:t>
                    </m:r>
                  </m:oMath>
                </a14:m>
                <a:r>
                  <a:rPr lang="en-US" sz="1800" b="1" dirty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(</a:t>
                </a:r>
                <a:r>
                  <a:rPr lang="en-US" sz="1800" b="1" dirty="0" err="1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i.e</a:t>
                </a:r>
                <a:r>
                  <a:rPr lang="en-US" sz="1800" b="1" dirty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en-US" sz="1800" b="1" dirty="0" smtClean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disjoint/independent </a:t>
                </a:r>
                <a:r>
                  <a:rPr lang="en-US" sz="1800" b="1" dirty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events)  then</a:t>
                </a:r>
                <a:r>
                  <a:rPr lang="en-US" sz="1800" b="1" dirty="0" smtClean="0">
                    <a:solidFill>
                      <a:schemeClr val="bg2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Arial Unicode MS" pitchFamily="34" charset="-128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𝑨</m:t>
                        </m:r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∪</m:t>
                        </m:r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𝑩</m:t>
                        </m:r>
                      </m:e>
                    </m:d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=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1800" b="1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𝑨</m:t>
                        </m:r>
                      </m:e>
                    </m:d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+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𝑷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(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𝑩</m:t>
                    </m:r>
                    <m:r>
                      <a:rPr lang="en-US" sz="1800" b="1" i="1" smtClean="0">
                        <a:solidFill>
                          <a:schemeClr val="bg2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)</m:t>
                    </m:r>
                  </m:oMath>
                </a14:m>
                <a:endParaRPr lang="en-US" sz="2000" b="1" i="1" dirty="0" smtClean="0">
                  <a:solidFill>
                    <a:schemeClr val="bg2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marL="631825" lvl="2" eaLnBrk="1" hangingPunct="1">
                  <a:spcBef>
                    <a:spcPct val="20000"/>
                  </a:spcBef>
                  <a:buClr>
                    <a:srgbClr val="FF0000"/>
                  </a:buClr>
                  <a:tabLst>
                    <a:tab pos="0" algn="l"/>
                  </a:tabLst>
                </a:pPr>
                <a:r>
                  <a:rPr lang="en-US" sz="2000" b="1" i="1" dirty="0">
                    <a:solidFill>
                      <a:schemeClr val="bg2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en-US" sz="2000" b="1" i="1" dirty="0" smtClean="0">
                    <a:solidFill>
                      <a:schemeClr val="bg2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	                                                                                          </a:t>
                </a:r>
                <a:endParaRPr lang="en-US" sz="2000" b="1" dirty="0">
                  <a:solidFill>
                    <a:schemeClr val="bg2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Wingdings" pitchFamily="2" charset="2"/>
                </a:endParaRPr>
              </a:p>
              <a:p>
                <a:pPr marL="828675" lvl="1" indent="-384175" eaLnBrk="1" hangingPunct="1">
                  <a:lnSpc>
                    <a:spcPct val="40000"/>
                  </a:lnSpc>
                  <a:spcBef>
                    <a:spcPct val="20000"/>
                  </a:spcBef>
                  <a:buClr>
                    <a:srgbClr val="333399"/>
                  </a:buClr>
                  <a:tabLst>
                    <a:tab pos="0" algn="l"/>
                  </a:tabLst>
                </a:pPr>
                <a:r>
                  <a:rPr lang="en-US" sz="1600" b="1" dirty="0" smtClean="0">
                    <a:solidFill>
                      <a:schemeClr val="bg2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  <a:sym typeface="Wingdings" pitchFamily="2" charset="2"/>
                  </a:rPr>
                  <a:t>	 given those we can define e.g.:</a:t>
                </a:r>
                <a:r>
                  <a:rPr lang="en-US" sz="2000" b="1" dirty="0" smtClean="0">
                    <a:solidFill>
                      <a:schemeClr val="bg2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  <a:sym typeface="Wingdings" pitchFamily="2" charset="2"/>
                  </a:rPr>
                  <a:t> 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conditional </a:t>
                </a:r>
                <a:r>
                  <a:rPr lang="en-US" sz="2000" b="1" dirty="0">
                    <a:solidFill>
                      <a:srgbClr val="FF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probability:  </a:t>
                </a:r>
                <a:endParaRPr lang="en-US" sz="2000" b="1" dirty="0" smtClean="0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marL="828675" lvl="1" indent="-384175" eaLnBrk="1" hangingPunct="1">
                  <a:lnSpc>
                    <a:spcPct val="40000"/>
                  </a:lnSpc>
                  <a:spcBef>
                    <a:spcPct val="20000"/>
                  </a:spcBef>
                  <a:buClr>
                    <a:srgbClr val="333399"/>
                  </a:buClr>
                  <a:tabLst>
                    <a:tab pos="0" algn="l"/>
                  </a:tabLst>
                </a:pPr>
                <a:endParaRPr lang="en-US" sz="2000" b="1" dirty="0" smtClean="0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marL="828675" lvl="1" indent="-384175" eaLnBrk="1" hangingPunct="1">
                  <a:lnSpc>
                    <a:spcPct val="40000"/>
                  </a:lnSpc>
                  <a:spcBef>
                    <a:spcPct val="20000"/>
                  </a:spcBef>
                  <a:buClr>
                    <a:srgbClr val="333399"/>
                  </a:buClr>
                  <a:tabLst>
                    <a:tab pos="0" algn="l"/>
                  </a:tabLst>
                </a:pPr>
                <a:r>
                  <a:rPr lang="en-US" sz="2000" b="1" dirty="0">
                    <a:solidFill>
                      <a:srgbClr val="FF00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34" charset="-128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34" charset="-128"/>
                            <a:cs typeface="Arial Unicode MS" pitchFamily="34" charset="-128"/>
                          </a:rPr>
                          <m:t>𝑨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∩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𝑩</m:t>
                        </m:r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𝑨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𝑩</m:t>
                        </m:r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𝑩</m:t>
                        </m:r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𝑨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𝑩</m:t>
                        </m:r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 Unicode MS" pitchFamily="34" charset="-128"/>
                      </a:rPr>
                      <m:t>=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  <m:t>𝑨</m:t>
                            </m:r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  <m:t>∩</m:t>
                            </m:r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 Unicode MS" pitchFamily="34" charset="-128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 Unicode MS" pitchFamily="34" charset="-128"/>
                              </a:rPr>
                              <m:t>𝑩</m:t>
                            </m:r>
                          </m:e>
                        </m:d>
                      </m:den>
                    </m:f>
                  </m:oMath>
                </a14:m>
                <a:endParaRPr lang="en-US" sz="2000" b="1" dirty="0" smtClean="0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marL="828675" lvl="1" indent="-384175" eaLnBrk="1" hangingPunct="1">
                  <a:lnSpc>
                    <a:spcPct val="40000"/>
                  </a:lnSpc>
                  <a:spcBef>
                    <a:spcPct val="20000"/>
                  </a:spcBef>
                  <a:buClr>
                    <a:srgbClr val="333399"/>
                  </a:buClr>
                  <a:tabLst>
                    <a:tab pos="0" algn="l"/>
                  </a:tabLst>
                </a:pPr>
                <a:endParaRPr lang="en-GB" sz="2000" dirty="0" err="1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074340"/>
                <a:ext cx="9081717" cy="2667653"/>
              </a:xfrm>
              <a:prstGeom prst="rect">
                <a:avLst/>
              </a:prstGeom>
              <a:blipFill rotWithShape="1">
                <a:blip r:embed="rId2"/>
                <a:stretch>
                  <a:fillRect t="-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220072" y="4181539"/>
            <a:ext cx="3582658" cy="1872208"/>
            <a:chOff x="331565" y="4195508"/>
            <a:chExt cx="3582658" cy="1872208"/>
          </a:xfrm>
        </p:grpSpPr>
        <p:sp>
          <p:nvSpPr>
            <p:cNvPr id="5" name="Rounded Rectangle 4"/>
            <p:cNvSpPr/>
            <p:nvPr/>
          </p:nvSpPr>
          <p:spPr>
            <a:xfrm>
              <a:off x="331565" y="4195508"/>
              <a:ext cx="3582658" cy="1872208"/>
            </a:xfrm>
            <a:prstGeom prst="roundRect">
              <a:avLst/>
            </a:prstGeom>
            <a:solidFill>
              <a:schemeClr val="tx1"/>
            </a:solidFill>
          </p:spPr>
          <p:txBody>
            <a:bodyPr rtlCol="0" anchor="ctr"/>
            <a:lstStyle/>
            <a:p>
              <a:pPr algn="ctr"/>
              <a:r>
                <a:rPr lang="en-US" sz="1600" dirty="0" smtClean="0"/>
                <a:t>A</a:t>
              </a:r>
              <a:endParaRPr lang="en-GB" sz="1600" dirty="0"/>
            </a:p>
          </p:txBody>
        </p:sp>
        <p:sp>
          <p:nvSpPr>
            <p:cNvPr id="3" name="Oval 2"/>
            <p:cNvSpPr/>
            <p:nvPr/>
          </p:nvSpPr>
          <p:spPr>
            <a:xfrm>
              <a:off x="790103" y="4871174"/>
              <a:ext cx="1585767" cy="1083910"/>
            </a:xfrm>
            <a:prstGeom prst="ellipse">
              <a:avLst/>
            </a:prstGeom>
            <a:solidFill>
              <a:srgbClr val="00B050"/>
            </a:solidFill>
          </p:spPr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2556" y="4267971"/>
              <a:ext cx="8252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chemeClr val="bg2"/>
                  </a:solidFill>
                  <a:latin typeface="+mn-lt"/>
                </a:rPr>
                <a:t>U</a:t>
              </a:r>
              <a:r>
                <a:rPr lang="en-US" sz="1000" dirty="0" smtClean="0">
                  <a:solidFill>
                    <a:schemeClr val="bg2"/>
                  </a:solidFill>
                  <a:latin typeface="+mn-lt"/>
                </a:rPr>
                <a:t>niverse</a:t>
              </a:r>
              <a:endParaRPr lang="en-GB" sz="1000" dirty="0" smtClean="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6540" y="5028613"/>
              <a:ext cx="4225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rgbClr val="007033"/>
                  </a:solidFill>
                  <a:latin typeface="+mn-lt"/>
                </a:rPr>
                <a:t>A</a:t>
              </a:r>
              <a:endParaRPr lang="en-GB" b="1" dirty="0" smtClean="0">
                <a:solidFill>
                  <a:srgbClr val="007033"/>
                </a:solidFill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44235" y="4797780"/>
              <a:ext cx="4225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B</a:t>
              </a:r>
              <a:endParaRPr lang="en-GB" b="1" dirty="0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77759" y="4955512"/>
              <a:ext cx="9664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A∩B</a:t>
              </a:r>
              <a:endParaRPr lang="en-GB" b="1" dirty="0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5643" y="5812683"/>
              <a:ext cx="11995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sz="1000" dirty="0" smtClean="0">
                  <a:solidFill>
                    <a:schemeClr val="accent4">
                      <a:lumMod val="50000"/>
                    </a:schemeClr>
                  </a:solidFill>
                  <a:latin typeface="+mn-lt"/>
                </a:rPr>
                <a:t>Venn-Diagram</a:t>
              </a:r>
              <a:endParaRPr lang="en-GB" sz="1000" dirty="0" smtClean="0">
                <a:solidFill>
                  <a:schemeClr val="accent4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638918" y="4589794"/>
              <a:ext cx="1673450" cy="1059202"/>
            </a:xfrm>
            <a:prstGeom prst="ellipse">
              <a:avLst/>
            </a:prstGeom>
            <a:solidFill>
              <a:srgbClr val="FF0000">
                <a:alpha val="67000"/>
              </a:srgbClr>
            </a:solidFill>
          </p:spPr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01388" y="4181539"/>
            <a:ext cx="3552878" cy="1872208"/>
            <a:chOff x="4835546" y="4149080"/>
            <a:chExt cx="3552878" cy="1872208"/>
          </a:xfrm>
        </p:grpSpPr>
        <p:sp>
          <p:nvSpPr>
            <p:cNvPr id="14" name="Rounded Rectangle 13"/>
            <p:cNvSpPr/>
            <p:nvPr/>
          </p:nvSpPr>
          <p:spPr>
            <a:xfrm>
              <a:off x="4835546" y="4149080"/>
              <a:ext cx="3552878" cy="1872208"/>
            </a:xfrm>
            <a:prstGeom prst="roundRect">
              <a:avLst/>
            </a:prstGeom>
            <a:solidFill>
              <a:schemeClr val="tx1"/>
            </a:solidFill>
          </p:spPr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4942343" y="4868849"/>
              <a:ext cx="1585767" cy="1083910"/>
            </a:xfrm>
            <a:prstGeom prst="ellipse">
              <a:avLst/>
            </a:prstGeom>
            <a:solidFill>
              <a:srgbClr val="00B050"/>
            </a:solidFill>
          </p:spPr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6443765" y="4431076"/>
              <a:ext cx="1673450" cy="1059202"/>
            </a:xfrm>
            <a:prstGeom prst="ellipse">
              <a:avLst/>
            </a:prstGeom>
            <a:solidFill>
              <a:srgbClr val="FF0000">
                <a:alpha val="67000"/>
              </a:srgbClr>
            </a:solidFill>
          </p:spPr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36410" y="4729636"/>
              <a:ext cx="4225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B</a:t>
              </a:r>
              <a:endParaRPr lang="en-GB" b="1" dirty="0" smtClean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59657" y="5131612"/>
              <a:ext cx="4225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rgbClr val="007033"/>
                  </a:solidFill>
                  <a:latin typeface="+mn-lt"/>
                </a:rPr>
                <a:t>A</a:t>
              </a:r>
              <a:endParaRPr lang="en-GB" b="1" dirty="0" smtClean="0">
                <a:solidFill>
                  <a:srgbClr val="007033"/>
                </a:solidFill>
                <a:latin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69138" y="4206662"/>
              <a:ext cx="8252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 smtClean="0">
                  <a:solidFill>
                    <a:schemeClr val="bg2"/>
                  </a:solidFill>
                  <a:latin typeface="+mn-lt"/>
                </a:rPr>
                <a:t>U</a:t>
              </a:r>
              <a:r>
                <a:rPr lang="en-US" sz="1000" dirty="0" smtClean="0">
                  <a:solidFill>
                    <a:schemeClr val="bg2"/>
                  </a:solidFill>
                  <a:latin typeface="+mn-lt"/>
                </a:rPr>
                <a:t>niverse</a:t>
              </a:r>
              <a:endParaRPr lang="en-GB" sz="1000" dirty="0" smtClean="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98257" y="5774825"/>
              <a:ext cx="11603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sz="1000" dirty="0" smtClean="0">
                  <a:solidFill>
                    <a:schemeClr val="accent4">
                      <a:lumMod val="50000"/>
                    </a:schemeClr>
                  </a:solidFill>
                  <a:latin typeface="+mn-lt"/>
                </a:rPr>
                <a:t>Venn-Diagram</a:t>
              </a:r>
              <a:endParaRPr lang="en-GB" sz="1000" dirty="0" smtClean="0">
                <a:solidFill>
                  <a:schemeClr val="accent4">
                    <a:lumMod val="50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987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Probability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53077" y="2077074"/>
            <a:ext cx="8712968" cy="1296144"/>
          </a:xfrm>
        </p:spPr>
        <p:txBody>
          <a:bodyPr/>
          <a:lstStyle/>
          <a:p>
            <a:pPr marL="304800" indent="-304800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en-US" dirty="0" smtClean="0"/>
              <a:t>a measure of how likely it is that some event will occur; </a:t>
            </a:r>
          </a:p>
          <a:p>
            <a:pPr marL="714375" lvl="1" indent="-26670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a number expressing the ratio of favorable – to – all cases</a:t>
            </a:r>
            <a:r>
              <a:rPr lang="en-US" sz="1400" dirty="0" smtClean="0"/>
              <a:t> </a:t>
            </a:r>
          </a:p>
          <a:p>
            <a:pPr marL="714375" lvl="1" indent="-266700">
              <a:lnSpc>
                <a:spcPct val="90000"/>
              </a:lnSpc>
              <a:buFont typeface="Wingdings" pitchFamily="2" charset="2"/>
              <a:buNone/>
            </a:pPr>
            <a:r>
              <a:rPr lang="en-US" sz="1400" dirty="0"/>
              <a:t>	</a:t>
            </a:r>
            <a:endParaRPr lang="en-US" sz="1400" dirty="0" smtClean="0"/>
          </a:p>
          <a:p>
            <a:pPr marL="714375" lvl="1" indent="-266700">
              <a:lnSpc>
                <a:spcPct val="90000"/>
              </a:lnSpc>
              <a:buFont typeface="Wingdings" pitchFamily="2" charset="2"/>
              <a:buNone/>
            </a:pPr>
            <a:endParaRPr lang="en-US" sz="1400" dirty="0"/>
          </a:p>
          <a:p>
            <a:pPr marL="714375" lvl="1" indent="-266700">
              <a:lnSpc>
                <a:spcPct val="90000"/>
              </a:lnSpc>
              <a:buFont typeface="Wingdings" pitchFamily="2" charset="2"/>
              <a:buNone/>
            </a:pPr>
            <a:endParaRPr lang="en-US" sz="1400" dirty="0" smtClean="0"/>
          </a:p>
          <a:p>
            <a:pPr marL="714375" lvl="1" indent="-266700">
              <a:lnSpc>
                <a:spcPct val="90000"/>
              </a:lnSpc>
              <a:buFont typeface="Wingdings" pitchFamily="2" charset="2"/>
              <a:buNone/>
            </a:pPr>
            <a:endParaRPr lang="en-US" sz="1400" dirty="0" smtClean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47664" y="3097789"/>
                <a:ext cx="5832648" cy="672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 smtClean="0">
                    <a:solidFill>
                      <a:schemeClr val="bg2"/>
                    </a:solidFill>
                  </a:rPr>
                  <a:t>P</a:t>
                </a:r>
                <a:r>
                  <a:rPr lang="en-GB" dirty="0" smtClean="0">
                    <a:solidFill>
                      <a:schemeClr val="bg2"/>
                    </a:solidFill>
                  </a:rPr>
                  <a:t>(“Event”) =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GB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GB" i="0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→∞</m:t>
                        </m:r>
                      </m:lim>
                    </m:limLow>
                    <m:r>
                      <m:rPr>
                        <m:nor/>
                      </m:rPr>
                      <a:rPr lang="en-US" b="0" i="0" smtClean="0">
                        <a:solidFill>
                          <a:schemeClr val="bg2"/>
                        </a:solidFill>
                        <a:latin typeface="Cambria Math"/>
                      </a:rPr>
                      <m:t>( </m:t>
                    </m:r>
                    <m:box>
                      <m:boxPr>
                        <m:ctrlPr>
                          <a:rPr lang="en-US" b="0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#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outcome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is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 "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Event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"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−"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𝑡𝑟𝑖𝑎𝑙𝑠</m:t>
                            </m:r>
                            <m:r>
                              <a:rPr lang="en-US" b="0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"</m:t>
                            </m:r>
                          </m:den>
                        </m:f>
                      </m:e>
                    </m:box>
                    <m:r>
                      <m:rPr>
                        <m:nor/>
                      </m:rPr>
                      <a:rPr lang="en-US" b="0" i="0" smtClean="0">
                        <a:solidFill>
                          <a:schemeClr val="bg2"/>
                        </a:solidFill>
                        <a:latin typeface="Cambria Math"/>
                      </a:rPr>
                      <m:t> )</m:t>
                    </m:r>
                  </m:oMath>
                </a14:m>
                <a:endParaRPr lang="en-GB" dirty="0" err="1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097789"/>
                <a:ext cx="5832648" cy="672300"/>
              </a:xfrm>
              <a:prstGeom prst="rect">
                <a:avLst/>
              </a:prstGeom>
              <a:blipFill rotWithShape="1">
                <a:blip r:embed="rId2"/>
                <a:stretch>
                  <a:fillRect l="-1672" b="-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23528" y="5010823"/>
                <a:ext cx="8784976" cy="12984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34988" lvl="0" indent="-2619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Bayesian probability:</a:t>
                </a:r>
              </a:p>
              <a:p>
                <a:pPr marL="992188" lvl="2" indent="-261938" eaLnBrk="1" hangingPunct="1"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i="1" dirty="0">
                        <a:solidFill>
                          <a:schemeClr val="bg2"/>
                        </a:solidFill>
                      </a:rPr>
                      <m:t>P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chemeClr val="bg2"/>
                        </a:solidFill>
                      </a:rPr>
                      <m:t>(“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chemeClr val="bg2"/>
                        </a:solidFill>
                      </a:rPr>
                      <m:t>Event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chemeClr val="bg2"/>
                        </a:solidFill>
                      </a:rPr>
                      <m:t>”)</m:t>
                    </m:r>
                  </m:oMath>
                </a14:m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: degree of believe that “Event” is going to happen</a:t>
                </a:r>
                <a:endParaRPr lang="en-US" sz="2000" dirty="0">
                  <a:solidFill>
                    <a:srgbClr val="000000"/>
                  </a:solidFill>
                  <a:latin typeface="+mn-lt"/>
                </a:endParaRPr>
              </a:p>
              <a:p>
                <a:pPr marL="992188" lvl="2" indent="-261938" eaLnBrk="1" hangingPunct="1">
                  <a:lnSpc>
                    <a:spcPct val="150000"/>
                  </a:lnSpc>
                  <a:spcBef>
                    <a:spcPct val="20000"/>
                  </a:spcBef>
                  <a:buClr>
                    <a:srgbClr val="FF0000"/>
                  </a:buClr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2000" dirty="0">
                    <a:solidFill>
                      <a:srgbClr val="000000"/>
                    </a:solidFill>
                    <a:latin typeface="+mn-lt"/>
                  </a:rPr>
                  <a:t>f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raction </a:t>
                </a:r>
                <a:r>
                  <a:rPr lang="en-US" sz="2000" dirty="0">
                    <a:solidFill>
                      <a:srgbClr val="000000"/>
                    </a:solidFill>
                    <a:latin typeface="+mn-lt"/>
                  </a:rPr>
                  <a:t>of possible worlds in which </a:t>
                </a:r>
                <a:r>
                  <a:rPr lang="en-US" sz="2000" i="1" dirty="0" smtClean="0">
                    <a:solidFill>
                      <a:srgbClr val="000000"/>
                    </a:solidFill>
                    <a:latin typeface="+mn-lt"/>
                  </a:rPr>
                  <a:t>“</a:t>
                </a:r>
                <a:r>
                  <a:rPr lang="en-US" sz="2000" dirty="0" smtClean="0">
                    <a:solidFill>
                      <a:srgbClr val="000000"/>
                    </a:solidFill>
                    <a:latin typeface="+mn-lt"/>
                  </a:rPr>
                  <a:t>Event” </a:t>
                </a:r>
                <a:r>
                  <a:rPr lang="en-US" sz="2000" dirty="0">
                    <a:solidFill>
                      <a:srgbClr val="000000"/>
                    </a:solidFill>
                    <a:latin typeface="+mn-lt"/>
                  </a:rPr>
                  <a:t>is going to happen…. 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010823"/>
                <a:ext cx="8784976" cy="1298497"/>
              </a:xfrm>
              <a:prstGeom prst="rect">
                <a:avLst/>
              </a:prstGeom>
              <a:blipFill rotWithShape="1">
                <a:blip r:embed="rId3"/>
                <a:stretch>
                  <a:fillRect t="-1878" b="-3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179512" y="3809229"/>
            <a:ext cx="72228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eaLnBrk="1" hangingPunct="1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+mj-lt"/>
              <a:buAutoNum type="arabicParenR" startAt="2"/>
            </a:pPr>
            <a:endParaRPr lang="en-US" sz="2000" b="1" kern="0" dirty="0" smtClean="0">
              <a:solidFill>
                <a:srgbClr val="2A004E"/>
              </a:solidFill>
              <a:latin typeface="Arial"/>
            </a:endParaRPr>
          </a:p>
          <a:p>
            <a:pPr marL="457200" lvl="0" indent="-457200" eaLnBrk="1" hangingPunct="1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+mj-lt"/>
              <a:buAutoNum type="arabicParenR" startAt="2"/>
            </a:pPr>
            <a:r>
              <a:rPr lang="en-US" sz="2000" b="1" kern="0" dirty="0" smtClean="0">
                <a:solidFill>
                  <a:srgbClr val="2A004E"/>
                </a:solidFill>
                <a:latin typeface="Arial"/>
              </a:rPr>
              <a:t>the </a:t>
            </a:r>
            <a:r>
              <a:rPr lang="en-US" sz="2000" b="1" kern="0" dirty="0">
                <a:solidFill>
                  <a:srgbClr val="2A004E"/>
                </a:solidFill>
                <a:latin typeface="Arial"/>
              </a:rPr>
              <a:t>quality of being probable; a probable event or the most probable event  </a:t>
            </a:r>
            <a:r>
              <a:rPr lang="en-US" sz="1400" b="1" kern="0" dirty="0">
                <a:solidFill>
                  <a:srgbClr val="3333CC"/>
                </a:solidFill>
                <a:latin typeface="Arial"/>
              </a:rPr>
              <a:t>(</a:t>
            </a:r>
            <a:r>
              <a:rPr lang="en-US" sz="1400" b="1" kern="0" dirty="0" err="1">
                <a:solidFill>
                  <a:srgbClr val="3333CC"/>
                </a:solidFill>
                <a:latin typeface="Arial"/>
              </a:rPr>
              <a:t>WordNet</a:t>
            </a:r>
            <a:r>
              <a:rPr lang="en-US" sz="1400" b="1" kern="0" dirty="0">
                <a:solidFill>
                  <a:srgbClr val="3333CC"/>
                </a:solidFill>
                <a:latin typeface="Arial"/>
                <a:cs typeface="Arial" charset="0"/>
              </a:rPr>
              <a:t>®</a:t>
            </a:r>
            <a:r>
              <a:rPr lang="en-US" sz="1400" b="1" kern="0" dirty="0">
                <a:solidFill>
                  <a:srgbClr val="3333CC"/>
                </a:solidFill>
                <a:latin typeface="Arial"/>
              </a:rPr>
              <a:t> Princeton)</a:t>
            </a:r>
          </a:p>
          <a:p>
            <a:pPr marL="179388" indent="-179388">
              <a:buFont typeface="Wingdings" pitchFamily="2" charset="2"/>
              <a:buChar char="§"/>
            </a:pPr>
            <a:endParaRPr lang="en-GB" sz="2000" dirty="0" err="1" smtClean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3528" y="2737749"/>
            <a:ext cx="8884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0" indent="-261938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Frequentist probability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1074340"/>
            <a:ext cx="5346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0363" lvl="0" indent="-185738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Axioms of probability: 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 pure “set-theory”</a:t>
            </a:r>
            <a:endParaRPr lang="en-GB" sz="2000" dirty="0" err="1" smtClean="0">
              <a:solidFill>
                <a:schemeClr val="bg2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362" y="2147782"/>
            <a:ext cx="1648687" cy="1318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1" y="4077072"/>
            <a:ext cx="1670739" cy="141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4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8" grpId="0"/>
      <p:bldP spid="21" grpId="0"/>
      <p:bldP spid="2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Frequentist vs. Bayesian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801091" y="1196752"/>
            <a:ext cx="1867254" cy="74756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353837"/>
            <a:ext cx="2156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Bayes’ Theorem</a:t>
            </a:r>
            <a:endParaRPr lang="en-GB" sz="2000" b="1" dirty="0" err="1" smtClean="0">
              <a:solidFill>
                <a:schemeClr val="bg2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709702" y="1205615"/>
                <a:ext cx="3091389" cy="744243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|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𝑨</m:t>
                              </m:r>
                            </m:e>
                          </m:d>
                        </m:num>
                        <m:den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702" y="1205615"/>
                <a:ext cx="3091389" cy="74424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796137" y="1286407"/>
                <a:ext cx="1728192" cy="58266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000" b="1" dirty="0" smtClean="0">
                    <a:solidFill>
                      <a:schemeClr val="bg2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𝑩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d>
                      </m:den>
                    </m:f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7" y="1286407"/>
                <a:ext cx="1728192" cy="582660"/>
              </a:xfrm>
              <a:prstGeom prst="rect">
                <a:avLst/>
              </a:prstGeom>
              <a:blipFill rotWithShape="1">
                <a:blip r:embed="rId3"/>
                <a:stretch>
                  <a:fillRect l="-3887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67544" y="2308810"/>
            <a:ext cx="719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This follows simply from the “conditional probabilities”: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87824" y="3214717"/>
                <a:ext cx="26563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)=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3214717"/>
                <a:ext cx="265636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259632" y="3212976"/>
                <a:ext cx="60987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)=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sz="2000" b="1" i="1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𝑷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212976"/>
                <a:ext cx="6098721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259632" y="3892986"/>
                <a:ext cx="337553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𝑷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892986"/>
                <a:ext cx="3375539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300054" y="4581128"/>
                <a:ext cx="2801664" cy="73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e>
                          </m:d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e>
                          </m:d>
                        </m:num>
                        <m:den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0054" y="4581128"/>
                <a:ext cx="2801664" cy="73314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20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/>
      <p:bldP spid="18" grpId="0"/>
      <p:bldP spid="1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5801091" y="1196752"/>
            <a:ext cx="1867254" cy="74756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rgbClr val="FFFF99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Frequentist vs. Bayesian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532440" y="6597352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07504" y="2276872"/>
            <a:ext cx="8640960" cy="504056"/>
          </a:xfrm>
        </p:spPr>
        <p:txBody>
          <a:bodyPr/>
          <a:lstStyle/>
          <a:p>
            <a:r>
              <a:rPr lang="en-US" dirty="0" smtClean="0"/>
              <a:t>Some people like to spend hours talking about this…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353837"/>
            <a:ext cx="2156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Bayes’ Theorem</a:t>
            </a:r>
            <a:endParaRPr lang="en-GB" sz="2000" b="1" dirty="0" err="1" smtClean="0">
              <a:solidFill>
                <a:schemeClr val="bg2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09702" y="1205615"/>
                <a:ext cx="3091389" cy="744243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|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𝑨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𝑨</m:t>
                              </m:r>
                            </m:e>
                          </m:d>
                        </m:num>
                        <m:den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𝑩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702" y="1205615"/>
                <a:ext cx="3091389" cy="7442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95536" y="3356992"/>
            <a:ext cx="8856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b="1" dirty="0" err="1" smtClean="0">
                <a:solidFill>
                  <a:schemeClr val="bg2"/>
                </a:solidFill>
                <a:latin typeface="+mn-lt"/>
              </a:rPr>
              <a:t>B.t.w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.:   Nobody doubts Bayes’ Theorem: </a:t>
            </a:r>
          </a:p>
          <a:p>
            <a:pPr lvl="1"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d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iscussion starts ONLY if it is used to turn 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lvl="1"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frequentist statements: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>
              <a:solidFill>
                <a:schemeClr val="bg2"/>
              </a:solidFill>
              <a:latin typeface="+mn-lt"/>
            </a:endParaRPr>
          </a:p>
          <a:p>
            <a:pPr defTabSz="447675"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	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into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B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ayesian probability statements:</a:t>
            </a:r>
            <a:endParaRPr lang="en-GB" sz="2000" b="1" dirty="0" smtClean="0">
              <a:solidFill>
                <a:schemeClr val="bg2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796137" y="1286407"/>
                <a:ext cx="1728192" cy="582660"/>
              </a:xfrm>
              <a:prstGeom prst="rect">
                <a:avLst/>
              </a:prstGeom>
              <a:solidFill>
                <a:srgbClr val="FFFF99"/>
              </a:solidFill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US" sz="2000" b="1" dirty="0" smtClean="0">
                    <a:solidFill>
                      <a:schemeClr val="bg2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 </m:t>
                    </m:r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𝑩</m:t>
                        </m:r>
                      </m:e>
                      <m:e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𝑨</m:t>
                        </m:r>
                      </m:e>
                    </m:d>
                    <m:r>
                      <a:rPr lang="en-US" sz="2000" b="1" i="1" smtClean="0">
                        <a:solidFill>
                          <a:schemeClr val="bg2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</m:d>
                      </m:num>
                      <m:den>
                        <m:r>
                          <a:rPr lang="en-US" sz="2000" b="1" i="1" smtClean="0">
                            <a:solidFill>
                              <a:schemeClr val="bg2"/>
                            </a:solidFill>
                            <a:latin typeface="Cambria Math"/>
                          </a:rPr>
                          <m:t>𝑷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chemeClr val="bg2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</m:d>
                      </m:den>
                    </m:f>
                  </m:oMath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7" y="1286407"/>
                <a:ext cx="1728192" cy="582660"/>
              </a:xfrm>
              <a:prstGeom prst="rect">
                <a:avLst/>
              </a:prstGeom>
              <a:blipFill rotWithShape="1">
                <a:blip r:embed="rId4"/>
                <a:stretch>
                  <a:fillRect l="-3887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7544" y="4822120"/>
                <a:ext cx="8640960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p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robability of the observed data given a certain model:	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𝑷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𝑫𝒂𝒕𝒂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|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𝑴𝒐𝒅𝒆𝒍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  <a:latin typeface="+mn-lt"/>
                  </a:rPr>
                  <a:t> </a:t>
                </a:r>
                <a:endParaRPr lang="en-US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US" sz="2000" b="1" dirty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US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US" sz="2000" b="1" dirty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chemeClr val="bg2"/>
                    </a:solidFill>
                    <a:latin typeface="+mn-lt"/>
                  </a:rPr>
                  <a:t>p</a:t>
                </a:r>
                <a:r>
                  <a:rPr lang="en-US" sz="2000" dirty="0" smtClean="0">
                    <a:solidFill>
                      <a:schemeClr val="bg2"/>
                    </a:solidFill>
                    <a:latin typeface="+mn-lt"/>
                  </a:rPr>
                  <a:t>robability of a the model begin correct (given data):	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𝑷</m:t>
                    </m:r>
                    <m:d>
                      <m:dPr>
                        <m:endChr m:val="|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𝑴𝒐𝒅𝒆𝒍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𝑫𝒂𝒕𝒂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000" b="1" dirty="0" smtClean="0">
                  <a:solidFill>
                    <a:srgbClr val="FF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822120"/>
                <a:ext cx="8640960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635" t="-1493" b="-5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138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Frequentist vs. Bayesia</a:t>
            </a:r>
            <a:r>
              <a:rPr lang="en-US" dirty="0"/>
              <a:t>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4DA105-8408-472E-ADC5-7BB4EB4EDB5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dirty="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980728"/>
            <a:ext cx="903649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Certainly: both have their “right-to-exist”</a:t>
            </a: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Some “probably” reasonable and interesting questions cannot even be ASKED in a frequentist framework : 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1093788" lvl="2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“How much do I trust the simulation”</a:t>
            </a:r>
          </a:p>
          <a:p>
            <a:pPr marL="1093788" lvl="2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“How likely is it that it is raining tomorrow?”</a:t>
            </a:r>
          </a:p>
          <a:p>
            <a:pPr marL="1093788" lvl="2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“How likely is it that the LHC/</a:t>
            </a:r>
            <a:r>
              <a:rPr lang="en-US" sz="1800" b="1" dirty="0" err="1" smtClean="0">
                <a:solidFill>
                  <a:schemeClr val="bg2"/>
                </a:solidFill>
                <a:latin typeface="+mn-lt"/>
              </a:rPr>
              <a:t>Tevatron</a:t>
            </a:r>
            <a:r>
              <a:rPr lang="en-US" sz="1800" b="1" dirty="0" smtClean="0">
                <a:solidFill>
                  <a:schemeClr val="bg2"/>
                </a:solidFill>
                <a:latin typeface="+mn-lt"/>
              </a:rPr>
              <a:t> will also be operated next year?”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after all.. the “Bayesian” answer sounds much more like what you really want to know: i.e.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 </a:t>
            </a:r>
          </a:p>
          <a:p>
            <a:pPr lvl="1">
              <a:buClr>
                <a:srgbClr val="FF0000"/>
              </a:buClr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	“How likely is the “parameter value” to be correct/true ?”</a:t>
            </a:r>
          </a:p>
          <a:p>
            <a:pPr lvl="1">
              <a:buClr>
                <a:srgbClr val="FF0000"/>
              </a:buClr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179388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u="sng" dirty="0" smtClean="0">
                <a:solidFill>
                  <a:schemeClr val="bg2"/>
                </a:solidFill>
                <a:latin typeface="+mn-lt"/>
              </a:rPr>
              <a:t>BUT: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NO </a:t>
            </a:r>
            <a:r>
              <a:rPr lang="en-US" sz="2000" b="1" dirty="0">
                <a:solidFill>
                  <a:schemeClr val="bg2"/>
                </a:solidFill>
                <a:latin typeface="+mn-lt"/>
              </a:rPr>
              <a:t>B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ayesian interpretation  w/o “prior probability” of the parameter</a:t>
            </a:r>
          </a:p>
          <a:p>
            <a:pPr marL="636588" lvl="1" indent="-179388">
              <a:buClr>
                <a:srgbClr val="FF0000"/>
              </a:buClr>
              <a:buFont typeface="Wingdings" pitchFamily="2" charset="2"/>
              <a:buChar char="§"/>
            </a:pPr>
            <a:endParaRPr lang="en-US" sz="2000" b="1" dirty="0" smtClean="0">
              <a:solidFill>
                <a:schemeClr val="bg2"/>
              </a:solidFill>
              <a:latin typeface="+mn-lt"/>
            </a:endParaRPr>
          </a:p>
          <a:p>
            <a:pPr marL="1093788" lvl="2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w</a:t>
            </a: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here do we get that from?</a:t>
            </a:r>
          </a:p>
          <a:p>
            <a:pPr marL="1093788" lvl="2" indent="-179388"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bg2"/>
                </a:solidFill>
                <a:latin typeface="+mn-lt"/>
              </a:rPr>
              <a:t>all the actual measurement can provide is “frequentist”!</a:t>
            </a:r>
            <a:endParaRPr lang="en-GB" sz="2000" b="1" dirty="0">
              <a:solidFill>
                <a:schemeClr val="bg2"/>
              </a:solidFill>
              <a:latin typeface="+mn-lt"/>
            </a:endParaRPr>
          </a:p>
          <a:p>
            <a:pPr lvl="2">
              <a:buClr>
                <a:srgbClr val="FF0000"/>
              </a:buClr>
            </a:pPr>
            <a:r>
              <a:rPr lang="en-US" sz="2000" b="1" dirty="0">
                <a:solidFill>
                  <a:schemeClr val="bg2"/>
                </a:solidFill>
                <a:latin typeface="+mn-lt"/>
              </a:rPr>
              <a:t>	</a:t>
            </a:r>
            <a:endParaRPr lang="en-US" sz="2000" b="1" dirty="0" smtClean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63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Probability Distribution/Density of a Random Variable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9038" y="6597352"/>
            <a:ext cx="1086578" cy="260647"/>
          </a:xfrm>
        </p:spPr>
        <p:txBody>
          <a:bodyPr/>
          <a:lstStyle/>
          <a:p>
            <a:r>
              <a:rPr lang="en-US" sz="1000" smtClean="0">
                <a:latin typeface="Arial" pitchFamily="34" charset="0"/>
              </a:rPr>
              <a:t>Helge Voss</a:t>
            </a:r>
            <a:endParaRPr lang="en-US" sz="1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1979712" y="6597352"/>
            <a:ext cx="6552728" cy="260648"/>
          </a:xfrm>
        </p:spPr>
        <p:txBody>
          <a:bodyPr/>
          <a:lstStyle/>
          <a:p>
            <a:r>
              <a:rPr lang="en-GB" sz="1000" smtClean="0">
                <a:latin typeface="Arial" pitchFamily="34" charset="0"/>
              </a:rPr>
              <a:t>Hadron Collider Physics Summer School  June 8-17, 2011― Statistics in HEP</a:t>
            </a:r>
            <a:endParaRPr lang="en-US" sz="1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8406324" y="6517357"/>
            <a:ext cx="611560" cy="260648"/>
          </a:xfrm>
        </p:spPr>
        <p:txBody>
          <a:bodyPr/>
          <a:lstStyle/>
          <a:p>
            <a:fld id="{2A4DA105-8408-472E-ADC5-7BB4EB4EDB5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256373" y="1124744"/>
            <a:ext cx="845004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b="1" u="sng" dirty="0">
                <a:solidFill>
                  <a:schemeClr val="bg2"/>
                </a:solidFill>
                <a:latin typeface="Arial" charset="0"/>
              </a:rPr>
              <a:t>random variable </a:t>
            </a:r>
            <a:r>
              <a:rPr lang="en-US" sz="2000" b="1" i="1" u="sng" dirty="0">
                <a:solidFill>
                  <a:schemeClr val="bg2"/>
                </a:solidFill>
              </a:rPr>
              <a:t>x</a:t>
            </a:r>
            <a:r>
              <a:rPr lang="en-US" sz="2000" b="1" u="sng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u="sng" dirty="0" smtClean="0">
                <a:solidFill>
                  <a:schemeClr val="bg2"/>
                </a:solidFill>
                <a:latin typeface="Arial" charset="0"/>
              </a:rPr>
              <a:t>:</a:t>
            </a:r>
            <a:r>
              <a:rPr lang="en-US" sz="2000" b="1" dirty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2000" b="1" dirty="0" smtClean="0">
                <a:solidFill>
                  <a:schemeClr val="bg2"/>
                </a:solidFill>
                <a:latin typeface="Arial" charset="0"/>
              </a:rPr>
              <a:t>  characteristic </a:t>
            </a:r>
            <a:r>
              <a:rPr lang="en-US" sz="2000" b="1" dirty="0">
                <a:solidFill>
                  <a:schemeClr val="bg2"/>
                </a:solidFill>
                <a:latin typeface="Arial" charset="0"/>
              </a:rPr>
              <a:t>quantity of point in sample space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57727" y="1667687"/>
            <a:ext cx="234581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b="1" u="sng" dirty="0">
                <a:solidFill>
                  <a:schemeClr val="bg2"/>
                </a:solidFill>
                <a:latin typeface="Arial" charset="0"/>
              </a:rPr>
              <a:t>discrete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57727" y="2218822"/>
                <a:ext cx="14445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𝒑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27" y="2218822"/>
                <a:ext cx="1444562" cy="400110"/>
              </a:xfrm>
              <a:prstGeom prst="rect">
                <a:avLst/>
              </a:prstGeom>
              <a:blipFill rotWithShape="1">
                <a:blip r:embed="rId2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49958" y="3746079"/>
            <a:ext cx="3864093" cy="2776710"/>
            <a:chOff x="4996279" y="3809543"/>
            <a:chExt cx="3864093" cy="27767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279" y="3809543"/>
              <a:ext cx="3864093" cy="277671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7931870" y="6381328"/>
              <a:ext cx="600570" cy="150143"/>
            </a:xfrm>
            <a:prstGeom prst="rect">
              <a:avLst/>
            </a:prstGeom>
            <a:solidFill>
              <a:schemeClr val="tx1"/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843808" y="6165304"/>
                <a:ext cx="153798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𝒊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𝑵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𝒐𝒃𝒔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6165304"/>
                <a:ext cx="1537985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932040" y="1696287"/>
            <a:ext cx="274656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b="1" u="sng" dirty="0">
                <a:solidFill>
                  <a:schemeClr val="bg2"/>
                </a:solidFill>
                <a:latin typeface="Arial" charset="0"/>
              </a:rPr>
              <a:t>continuous variables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51520" y="2851179"/>
            <a:ext cx="429506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177800" indent="-1778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35000"/>
              </a:spcBef>
              <a:buFont typeface="Wingdings" pitchFamily="2" charset="2"/>
              <a:buNone/>
            </a:pPr>
            <a:r>
              <a:rPr lang="en-US" sz="2000" b="1" dirty="0" err="1" smtClean="0">
                <a:solidFill>
                  <a:schemeClr val="bg2"/>
                </a:solidFill>
                <a:latin typeface="Arial" charset="0"/>
              </a:rPr>
              <a:t>normalisation</a:t>
            </a:r>
            <a:r>
              <a:rPr lang="en-US" sz="2000" b="1" dirty="0" smtClean="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chemeClr val="bg2"/>
                </a:solidFill>
                <a:latin typeface="Arial" charset="0"/>
              </a:rPr>
              <a:t>(It </a:t>
            </a:r>
            <a:r>
              <a:rPr lang="en-US" sz="1600" dirty="0">
                <a:solidFill>
                  <a:schemeClr val="bg2"/>
                </a:solidFill>
                <a:latin typeface="Arial" charset="0"/>
              </a:rPr>
              <a:t>has to be ‘somewhere</a:t>
            </a:r>
            <a:r>
              <a:rPr lang="en-US" sz="1600" dirty="0" smtClean="0">
                <a:solidFill>
                  <a:schemeClr val="bg2"/>
                </a:solidFill>
                <a:latin typeface="Arial" charset="0"/>
              </a:rPr>
              <a:t>’)</a:t>
            </a:r>
            <a:endParaRPr lang="en-US" sz="1600" dirty="0">
              <a:solidFill>
                <a:schemeClr val="bg2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932040" y="2277062"/>
                <a:ext cx="34742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𝑷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∊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e>
                          </m:d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𝒅𝒙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277062"/>
                <a:ext cx="3474284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5165138" y="3740646"/>
            <a:ext cx="3864095" cy="2776711"/>
            <a:chOff x="450585" y="3797735"/>
            <a:chExt cx="3864095" cy="277671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585" y="3797735"/>
              <a:ext cx="3864095" cy="277671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419872" y="6381328"/>
              <a:ext cx="600570" cy="150143"/>
            </a:xfrm>
            <a:prstGeom prst="rect">
              <a:avLst/>
            </a:prstGeom>
            <a:solidFill>
              <a:schemeClr val="tx1"/>
            </a:solidFill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6640835" y="3253470"/>
                <a:ext cx="2933749" cy="689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18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18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  <m:r>
                            <a:rPr lang="en-US" sz="18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𝒅𝒙</m:t>
                          </m:r>
                        </m:e>
                      </m:nary>
                      <m:r>
                        <a:rPr lang="en-US" sz="18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GB" sz="18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835" y="3253470"/>
                <a:ext cx="2933749" cy="6899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419824" y="3131910"/>
                <a:ext cx="1742977" cy="839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𝒊</m:t>
                          </m:r>
                        </m:sub>
                        <m:sup/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bg2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824" y="3131910"/>
                <a:ext cx="1742977" cy="83907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771537" y="6165304"/>
                <a:ext cx="140897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𝒐𝒃𝒔</m:t>
                          </m:r>
                          <m:r>
                            <a:rPr lang="en-US" sz="2000" b="1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  <a:p>
                <a:pPr marL="179388" indent="-179388">
                  <a:buClr>
                    <a:srgbClr val="FF0000"/>
                  </a:buClr>
                  <a:buFont typeface="Wingdings" pitchFamily="2" charset="2"/>
                  <a:buChar char="§"/>
                </a:pPr>
                <a:endParaRPr lang="en-GB" sz="2000" b="1" dirty="0" smtClean="0">
                  <a:solidFill>
                    <a:schemeClr val="bg2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1537" y="6165304"/>
                <a:ext cx="1408975" cy="707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782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50" grpId="0"/>
      <p:bldP spid="8" grpId="0"/>
    </p:bldLst>
  </p:timing>
</p:sld>
</file>

<file path=ppt/theme/theme1.xml><?xml version="1.0" encoding="utf-8"?>
<a:theme xmlns:a="http://schemas.openxmlformats.org/drawingml/2006/main" name="On-Screen Presentation 1">
  <a:themeElements>
    <a:clrScheme name="Office Theme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rgbClr val="FF0000"/>
          </a:solidFill>
          <a:prstDash val="solid"/>
          <a:round/>
          <a:headEnd type="none" w="sm" len="sm"/>
          <a:tailEnd type="arrow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179388" indent="-179388">
          <a:buClr>
            <a:srgbClr val="FF0000"/>
          </a:buClr>
          <a:buFont typeface="Wingdings" pitchFamily="2" charset="2"/>
          <a:buChar char="§"/>
          <a:defRPr sz="2000" b="1" dirty="0" smtClean="0">
            <a:solidFill>
              <a:schemeClr val="bg2"/>
            </a:solidFill>
            <a:latin typeface="+mn-lt"/>
          </a:defRPr>
        </a:defPPr>
      </a:lstStyle>
    </a:txDef>
  </a:objectDefaults>
  <a:extraClrSchemeLst>
    <a:extraClrScheme>
      <a:clrScheme name="Office Theme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On-Screen Presentation 1</Template>
  <TotalTime>4574</TotalTime>
  <Words>3541</Words>
  <Application>Microsoft Office PowerPoint</Application>
  <PresentationFormat>On-screen Show (4:3)</PresentationFormat>
  <Paragraphs>507</Paragraphs>
  <Slides>32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On-Screen Presentation 1</vt:lpstr>
      <vt:lpstr>Equation</vt:lpstr>
      <vt:lpstr>Statistics In HEP </vt:lpstr>
      <vt:lpstr>Outline</vt:lpstr>
      <vt:lpstr>Interpreting your measurement</vt:lpstr>
      <vt:lpstr>What is Probability</vt:lpstr>
      <vt:lpstr>What is Probability</vt:lpstr>
      <vt:lpstr>Frequentist vs. Bayesian</vt:lpstr>
      <vt:lpstr>Frequentist vs. Bayesian</vt:lpstr>
      <vt:lpstr>Frequentist vs. Bayesian</vt:lpstr>
      <vt:lpstr>Probability Distribution/Density of a Random Variable</vt:lpstr>
      <vt:lpstr>Cumulative Distribution</vt:lpstr>
      <vt:lpstr>Functions of Random Variables</vt:lpstr>
      <vt:lpstr>Conditioning and Marginalisation</vt:lpstr>
      <vt:lpstr>Hypothesis Testing</vt:lpstr>
      <vt:lpstr>Why talking about “NULL Hypothesis”</vt:lpstr>
      <vt:lpstr>Hypothesis Testing</vt:lpstr>
      <vt:lpstr>Hypothesis Testing</vt:lpstr>
      <vt:lpstr>Hypothesis Testing</vt:lpstr>
      <vt:lpstr>Type 1 versus Type 2 Errors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Neyman Pearson Lemma</vt:lpstr>
      <vt:lpstr>P-Value</vt:lpstr>
      <vt:lpstr>Distribution of P-Values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In HEP</dc:title>
  <dc:creator>hvoss</dc:creator>
  <cp:lastModifiedBy>hvoss</cp:lastModifiedBy>
  <cp:revision>40</cp:revision>
  <cp:lastPrinted>2011-06-06T14:00:49Z</cp:lastPrinted>
  <dcterms:created xsi:type="dcterms:W3CDTF">2011-05-27T15:16:00Z</dcterms:created>
  <dcterms:modified xsi:type="dcterms:W3CDTF">2011-06-08T13:51:10Z</dcterms:modified>
</cp:coreProperties>
</file>