
<file path=[Content_Types].xml><?xml version="1.0" encoding="utf-8"?>
<Types xmlns="http://schemas.openxmlformats.org/package/2006/content-types">
  <Default Extension="png" ContentType="image/png"/>
  <Default Extension="emf" ContentType="image/x-emf"/>
  <Default Extension="jpeg" ContentType="image/jpeg"/>
  <Default Extension="MOV" ContentType="video/quicktime"/>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5"/>
  </p:notesMasterIdLst>
  <p:handoutMasterIdLst>
    <p:handoutMasterId r:id="rId66"/>
  </p:handoutMasterIdLst>
  <p:sldIdLst>
    <p:sldId id="259" r:id="rId2"/>
    <p:sldId id="303" r:id="rId3"/>
    <p:sldId id="304" r:id="rId4"/>
    <p:sldId id="363" r:id="rId5"/>
    <p:sldId id="364" r:id="rId6"/>
    <p:sldId id="365" r:id="rId7"/>
    <p:sldId id="305" r:id="rId8"/>
    <p:sldId id="307" r:id="rId9"/>
    <p:sldId id="309" r:id="rId10"/>
    <p:sldId id="310" r:id="rId11"/>
    <p:sldId id="311" r:id="rId12"/>
    <p:sldId id="312" r:id="rId13"/>
    <p:sldId id="313" r:id="rId14"/>
    <p:sldId id="314" r:id="rId15"/>
    <p:sldId id="315" r:id="rId16"/>
    <p:sldId id="316" r:id="rId17"/>
    <p:sldId id="317" r:id="rId18"/>
    <p:sldId id="318" r:id="rId19"/>
    <p:sldId id="319"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9" r:id="rId34"/>
    <p:sldId id="340" r:id="rId35"/>
    <p:sldId id="341" r:id="rId36"/>
    <p:sldId id="342" r:id="rId37"/>
    <p:sldId id="343" r:id="rId38"/>
    <p:sldId id="344" r:id="rId39"/>
    <p:sldId id="345" r:id="rId40"/>
    <p:sldId id="346" r:id="rId41"/>
    <p:sldId id="347" r:id="rId42"/>
    <p:sldId id="349" r:id="rId43"/>
    <p:sldId id="350" r:id="rId44"/>
    <p:sldId id="351" r:id="rId45"/>
    <p:sldId id="355" r:id="rId46"/>
    <p:sldId id="352" r:id="rId47"/>
    <p:sldId id="353" r:id="rId48"/>
    <p:sldId id="354" r:id="rId49"/>
    <p:sldId id="356" r:id="rId50"/>
    <p:sldId id="357" r:id="rId51"/>
    <p:sldId id="367" r:id="rId52"/>
    <p:sldId id="366" r:id="rId53"/>
    <p:sldId id="368" r:id="rId54"/>
    <p:sldId id="288" r:id="rId55"/>
    <p:sldId id="369" r:id="rId56"/>
    <p:sldId id="370" r:id="rId57"/>
    <p:sldId id="371" r:id="rId58"/>
    <p:sldId id="320" r:id="rId59"/>
    <p:sldId id="321" r:id="rId60"/>
    <p:sldId id="322" r:id="rId61"/>
    <p:sldId id="323" r:id="rId62"/>
    <p:sldId id="324" r:id="rId63"/>
    <p:sldId id="348"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58D604F-EAA0-431A-ABBE-FA2FDC4E0F71}">
          <p14:sldIdLst>
            <p14:sldId id="259"/>
            <p14:sldId id="303"/>
            <p14:sldId id="304"/>
            <p14:sldId id="363"/>
            <p14:sldId id="364"/>
            <p14:sldId id="365"/>
          </p14:sldIdLst>
        </p14:section>
        <p14:section name="ADC" id="{49B441D2-793A-42E0-9885-5F9EA51FAAFC}">
          <p14:sldIdLst>
            <p14:sldId id="305"/>
            <p14:sldId id="307"/>
            <p14:sldId id="309"/>
            <p14:sldId id="310"/>
            <p14:sldId id="311"/>
            <p14:sldId id="312"/>
            <p14:sldId id="313"/>
            <p14:sldId id="314"/>
          </p14:sldIdLst>
        </p14:section>
        <p14:section name="Analysis" id="{15316739-C77F-4D7B-839F-D8F26CB4A804}">
          <p14:sldIdLst>
            <p14:sldId id="315"/>
            <p14:sldId id="316"/>
            <p14:sldId id="317"/>
            <p14:sldId id="318"/>
            <p14:sldId id="319"/>
            <p14:sldId id="325"/>
            <p14:sldId id="326"/>
            <p14:sldId id="327"/>
            <p14:sldId id="328"/>
            <p14:sldId id="329"/>
            <p14:sldId id="330"/>
            <p14:sldId id="331"/>
            <p14:sldId id="332"/>
          </p14:sldIdLst>
        </p14:section>
        <p14:section name="Interlock" id="{506D676E-6043-4996-B1C6-924BAA956D7C}">
          <p14:sldIdLst>
            <p14:sldId id="333"/>
            <p14:sldId id="334"/>
            <p14:sldId id="335"/>
            <p14:sldId id="336"/>
            <p14:sldId id="337"/>
            <p14:sldId id="339"/>
            <p14:sldId id="340"/>
            <p14:sldId id="341"/>
            <p14:sldId id="342"/>
            <p14:sldId id="343"/>
            <p14:sldId id="344"/>
            <p14:sldId id="345"/>
            <p14:sldId id="346"/>
            <p14:sldId id="347"/>
            <p14:sldId id="349"/>
            <p14:sldId id="350"/>
            <p14:sldId id="351"/>
            <p14:sldId id="355"/>
            <p14:sldId id="352"/>
            <p14:sldId id="353"/>
            <p14:sldId id="354"/>
            <p14:sldId id="356"/>
          </p14:sldIdLst>
        </p14:section>
        <p14:section name="Conclusion" id="{B75CA9AD-F967-4558-B11D-0FB0ABF58F3D}">
          <p14:sldIdLst>
            <p14:sldId id="357"/>
            <p14:sldId id="367"/>
            <p14:sldId id="366"/>
            <p14:sldId id="368"/>
            <p14:sldId id="288"/>
          </p14:sldIdLst>
        </p14:section>
        <p14:section name="Backup BPM" id="{C67177B8-E4EB-4235-A176-686EE851DD1F}">
          <p14:sldIdLst>
            <p14:sldId id="369"/>
            <p14:sldId id="370"/>
            <p14:sldId id="371"/>
          </p14:sldIdLst>
        </p14:section>
        <p14:section name="Backup Limited Sampling" id="{727F6C4C-E8BE-4CA1-AAF8-367ED2C221F3}">
          <p14:sldIdLst>
            <p14:sldId id="320"/>
            <p14:sldId id="321"/>
            <p14:sldId id="322"/>
            <p14:sldId id="323"/>
            <p14:sldId id="324"/>
            <p14:sldId id="34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8256" autoAdjust="0"/>
  </p:normalViewPr>
  <p:slideViewPr>
    <p:cSldViewPr snapToObjects="1">
      <p:cViewPr varScale="1">
        <p:scale>
          <a:sx n="72" d="100"/>
          <a:sy n="72" d="100"/>
        </p:scale>
        <p:origin x="96" y="3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9DA0CD-9E17-42A2-AFF8-E081803703DF}" type="doc">
      <dgm:prSet loTypeId="urn:microsoft.com/office/officeart/2011/layout/TabList" loCatId="list" qsTypeId="urn:microsoft.com/office/officeart/2005/8/quickstyle/simple4" qsCatId="simple" csTypeId="urn:microsoft.com/office/officeart/2005/8/colors/accent1_2" csCatId="accent1" phldr="1"/>
      <dgm:spPr/>
      <dgm:t>
        <a:bodyPr/>
        <a:lstStyle/>
        <a:p>
          <a:endParaRPr lang="it-IT"/>
        </a:p>
      </dgm:t>
    </dgm:pt>
    <dgm:pt modelId="{6B7DA358-ACD7-4A97-AF6E-206A13D2D243}">
      <dgm:prSet phldrT="[Text]"/>
      <dgm:spPr/>
      <dgm:t>
        <a:bodyPr/>
        <a:lstStyle/>
        <a:p>
          <a:endParaRPr lang="it-IT" dirty="0"/>
        </a:p>
      </dgm:t>
    </dgm:pt>
    <dgm:pt modelId="{ECB82D6D-B7AC-4E84-A009-A6146E83A6CD}" type="parTrans" cxnId="{B254BAA6-AB90-4584-B3F2-FAB585FB60D4}">
      <dgm:prSet/>
      <dgm:spPr/>
      <dgm:t>
        <a:bodyPr/>
        <a:lstStyle/>
        <a:p>
          <a:endParaRPr lang="it-IT"/>
        </a:p>
      </dgm:t>
    </dgm:pt>
    <dgm:pt modelId="{B27BE026-A8DE-43D8-8E4F-01AECF43BA8D}" type="sibTrans" cxnId="{B254BAA6-AB90-4584-B3F2-FAB585FB60D4}">
      <dgm:prSet/>
      <dgm:spPr/>
      <dgm:t>
        <a:bodyPr/>
        <a:lstStyle/>
        <a:p>
          <a:endParaRPr lang="it-IT"/>
        </a:p>
      </dgm:t>
    </dgm:pt>
    <dgm:pt modelId="{71E1BFDE-3BD4-4AFD-B9C2-5AF654D406AA}">
      <dgm:prSet phldrT="[Text]" custT="1"/>
      <dgm:spPr/>
      <dgm:t>
        <a:bodyPr/>
        <a:lstStyle/>
        <a:p>
          <a:pPr algn="l">
            <a:buFontTx/>
            <a:buNone/>
          </a:pPr>
          <a:r>
            <a:rPr lang="en-GB" sz="2100" dirty="0">
              <a:solidFill>
                <a:schemeClr val="tx2"/>
              </a:solidFill>
            </a:rPr>
            <a:t>Analyse the impact of the characteristics of the ADC on the system </a:t>
          </a:r>
          <a:r>
            <a:rPr lang="en-GB" sz="2100" dirty="0" smtClean="0">
              <a:solidFill>
                <a:schemeClr val="tx2"/>
              </a:solidFill>
            </a:rPr>
            <a:t>resolution performance</a:t>
          </a:r>
          <a:r>
            <a:rPr lang="en-GB" sz="2100" dirty="0">
              <a:solidFill>
                <a:schemeClr val="tx2"/>
              </a:solidFill>
            </a:rPr>
            <a:t>.</a:t>
          </a:r>
          <a:endParaRPr lang="it-IT" sz="2100" dirty="0">
            <a:solidFill>
              <a:schemeClr val="tx2"/>
            </a:solidFill>
          </a:endParaRPr>
        </a:p>
      </dgm:t>
    </dgm:pt>
    <dgm:pt modelId="{76DD7608-8CBD-435B-B991-825FF59DC764}" type="sibTrans" cxnId="{49F557B2-C41B-4508-B29E-4EE0971A15CF}">
      <dgm:prSet/>
      <dgm:spPr/>
      <dgm:t>
        <a:bodyPr/>
        <a:lstStyle/>
        <a:p>
          <a:endParaRPr lang="it-IT"/>
        </a:p>
      </dgm:t>
    </dgm:pt>
    <dgm:pt modelId="{89D62744-1C9B-4FFC-AB0D-7386158D7146}" type="parTrans" cxnId="{49F557B2-C41B-4508-B29E-4EE0971A15CF}">
      <dgm:prSet/>
      <dgm:spPr/>
      <dgm:t>
        <a:bodyPr/>
        <a:lstStyle/>
        <a:p>
          <a:endParaRPr lang="it-IT"/>
        </a:p>
      </dgm:t>
    </dgm:pt>
    <dgm:pt modelId="{25CE3B9B-5C06-461B-8472-A74477C17C12}">
      <dgm:prSet phldrT="[Text]" custT="1"/>
      <dgm:spPr>
        <a:gradFill rotWithShape="0">
          <a:gsLst>
            <a:gs pos="48000">
              <a:schemeClr val="accent3"/>
            </a:gs>
            <a:gs pos="100000">
              <a:schemeClr val="accent3">
                <a:lumMod val="75000"/>
              </a:schemeClr>
            </a:gs>
          </a:gsLst>
          <a:lin ang="5400000" scaled="1"/>
        </a:gradFill>
        <a:ln>
          <a:solidFill>
            <a:schemeClr val="accent3"/>
          </a:solidFill>
        </a:ln>
      </dgm:spPr>
      <dgm:t>
        <a:bodyPr/>
        <a:lstStyle/>
        <a:p>
          <a:r>
            <a:rPr lang="it-IT" sz="2400" b="1" dirty="0"/>
            <a:t>GOAL</a:t>
          </a:r>
        </a:p>
      </dgm:t>
    </dgm:pt>
    <dgm:pt modelId="{53EDF5D4-00CB-444D-9DA9-474C467459D7}" type="sibTrans" cxnId="{6E6DEDB5-CA05-471D-AA89-20F85258308E}">
      <dgm:prSet/>
      <dgm:spPr/>
      <dgm:t>
        <a:bodyPr/>
        <a:lstStyle/>
        <a:p>
          <a:endParaRPr lang="it-IT"/>
        </a:p>
      </dgm:t>
    </dgm:pt>
    <dgm:pt modelId="{24D86BAA-F73A-4AED-ABB1-28C5FF173F36}" type="parTrans" cxnId="{6E6DEDB5-CA05-471D-AA89-20F85258308E}">
      <dgm:prSet/>
      <dgm:spPr/>
      <dgm:t>
        <a:bodyPr/>
        <a:lstStyle/>
        <a:p>
          <a:endParaRPr lang="it-IT"/>
        </a:p>
      </dgm:t>
    </dgm:pt>
    <dgm:pt modelId="{BE3C6FBC-C2EF-4FD5-8FD5-98F811B02011}" type="pres">
      <dgm:prSet presAssocID="{879DA0CD-9E17-42A2-AFF8-E081803703DF}" presName="Name0" presStyleCnt="0">
        <dgm:presLayoutVars>
          <dgm:chMax/>
          <dgm:chPref val="3"/>
          <dgm:dir/>
          <dgm:animOne val="branch"/>
          <dgm:animLvl val="lvl"/>
        </dgm:presLayoutVars>
      </dgm:prSet>
      <dgm:spPr/>
      <dgm:t>
        <a:bodyPr/>
        <a:lstStyle/>
        <a:p>
          <a:endParaRPr lang="en-US"/>
        </a:p>
      </dgm:t>
    </dgm:pt>
    <dgm:pt modelId="{D77102C3-1D2D-4D5C-A8C5-8CCC5A2A8BBB}" type="pres">
      <dgm:prSet presAssocID="{25CE3B9B-5C06-461B-8472-A74477C17C12}" presName="composite" presStyleCnt="0"/>
      <dgm:spPr/>
    </dgm:pt>
    <dgm:pt modelId="{AEE47711-3BFE-4DED-BF79-5B3C8FEF5844}" type="pres">
      <dgm:prSet presAssocID="{25CE3B9B-5C06-461B-8472-A74477C17C12}" presName="FirstChild" presStyleLbl="revTx" presStyleIdx="0" presStyleCnt="2">
        <dgm:presLayoutVars>
          <dgm:chMax val="0"/>
          <dgm:chPref val="0"/>
          <dgm:bulletEnabled val="1"/>
        </dgm:presLayoutVars>
      </dgm:prSet>
      <dgm:spPr/>
      <dgm:t>
        <a:bodyPr/>
        <a:lstStyle/>
        <a:p>
          <a:endParaRPr lang="en-US"/>
        </a:p>
      </dgm:t>
    </dgm:pt>
    <dgm:pt modelId="{276EA2AC-A233-41CF-B9DC-7518BF104F1F}" type="pres">
      <dgm:prSet presAssocID="{25CE3B9B-5C06-461B-8472-A74477C17C12}" presName="Parent" presStyleLbl="alignNode1" presStyleIdx="0" presStyleCnt="1" custScaleX="163036">
        <dgm:presLayoutVars>
          <dgm:chMax val="3"/>
          <dgm:chPref val="3"/>
          <dgm:bulletEnabled val="1"/>
        </dgm:presLayoutVars>
      </dgm:prSet>
      <dgm:spPr/>
      <dgm:t>
        <a:bodyPr/>
        <a:lstStyle/>
        <a:p>
          <a:endParaRPr lang="en-US"/>
        </a:p>
      </dgm:t>
    </dgm:pt>
    <dgm:pt modelId="{75F2B4B1-6731-4959-8710-E98AF7F4237E}" type="pres">
      <dgm:prSet presAssocID="{25CE3B9B-5C06-461B-8472-A74477C17C12}" presName="Accent" presStyleLbl="parChTrans1D1" presStyleIdx="0" presStyleCnt="1"/>
      <dgm:spPr>
        <a:ln>
          <a:solidFill>
            <a:schemeClr val="accent3"/>
          </a:solidFill>
        </a:ln>
      </dgm:spPr>
      <dgm:t>
        <a:bodyPr/>
        <a:lstStyle/>
        <a:p>
          <a:endParaRPr lang="en-US"/>
        </a:p>
      </dgm:t>
    </dgm:pt>
    <dgm:pt modelId="{9C5C6B4A-B79E-49A5-BAA7-38B75F6A3A1E}" type="pres">
      <dgm:prSet presAssocID="{25CE3B9B-5C06-461B-8472-A74477C17C12}" presName="Child" presStyleLbl="revTx" presStyleIdx="1" presStyleCnt="2" custScaleY="168026" custLinFactNeighborY="29019">
        <dgm:presLayoutVars>
          <dgm:chMax val="0"/>
          <dgm:chPref val="0"/>
          <dgm:bulletEnabled val="1"/>
        </dgm:presLayoutVars>
      </dgm:prSet>
      <dgm:spPr/>
      <dgm:t>
        <a:bodyPr/>
        <a:lstStyle/>
        <a:p>
          <a:endParaRPr lang="en-US"/>
        </a:p>
      </dgm:t>
    </dgm:pt>
  </dgm:ptLst>
  <dgm:cxnLst>
    <dgm:cxn modelId="{A6A56072-E44D-45E4-B5C7-FD8F5F305FB1}" type="presOf" srcId="{71E1BFDE-3BD4-4AFD-B9C2-5AF654D406AA}" destId="{9C5C6B4A-B79E-49A5-BAA7-38B75F6A3A1E}" srcOrd="0" destOrd="0" presId="urn:microsoft.com/office/officeart/2011/layout/TabList"/>
    <dgm:cxn modelId="{6E6DEDB5-CA05-471D-AA89-20F85258308E}" srcId="{879DA0CD-9E17-42A2-AFF8-E081803703DF}" destId="{25CE3B9B-5C06-461B-8472-A74477C17C12}" srcOrd="0" destOrd="0" parTransId="{24D86BAA-F73A-4AED-ABB1-28C5FF173F36}" sibTransId="{53EDF5D4-00CB-444D-9DA9-474C467459D7}"/>
    <dgm:cxn modelId="{8B1A2B28-A4BD-4949-9780-AC7634E1CB81}" type="presOf" srcId="{879DA0CD-9E17-42A2-AFF8-E081803703DF}" destId="{BE3C6FBC-C2EF-4FD5-8FD5-98F811B02011}" srcOrd="0" destOrd="0" presId="urn:microsoft.com/office/officeart/2011/layout/TabList"/>
    <dgm:cxn modelId="{F29B91C7-087D-443A-ABAE-5843775EF37C}" type="presOf" srcId="{25CE3B9B-5C06-461B-8472-A74477C17C12}" destId="{276EA2AC-A233-41CF-B9DC-7518BF104F1F}" srcOrd="0" destOrd="0" presId="urn:microsoft.com/office/officeart/2011/layout/TabList"/>
    <dgm:cxn modelId="{1B70FFF5-F831-4F93-A0AB-3AC7643EEE0F}" type="presOf" srcId="{6B7DA358-ACD7-4A97-AF6E-206A13D2D243}" destId="{AEE47711-3BFE-4DED-BF79-5B3C8FEF5844}" srcOrd="0" destOrd="0" presId="urn:microsoft.com/office/officeart/2011/layout/TabList"/>
    <dgm:cxn modelId="{49F557B2-C41B-4508-B29E-4EE0971A15CF}" srcId="{25CE3B9B-5C06-461B-8472-A74477C17C12}" destId="{71E1BFDE-3BD4-4AFD-B9C2-5AF654D406AA}" srcOrd="1" destOrd="0" parTransId="{89D62744-1C9B-4FFC-AB0D-7386158D7146}" sibTransId="{76DD7608-8CBD-435B-B991-825FF59DC764}"/>
    <dgm:cxn modelId="{B254BAA6-AB90-4584-B3F2-FAB585FB60D4}" srcId="{25CE3B9B-5C06-461B-8472-A74477C17C12}" destId="{6B7DA358-ACD7-4A97-AF6E-206A13D2D243}" srcOrd="0" destOrd="0" parTransId="{ECB82D6D-B7AC-4E84-A009-A6146E83A6CD}" sibTransId="{B27BE026-A8DE-43D8-8E4F-01AECF43BA8D}"/>
    <dgm:cxn modelId="{7E1ECBE1-3138-4152-A032-F1496E947B34}" type="presParOf" srcId="{BE3C6FBC-C2EF-4FD5-8FD5-98F811B02011}" destId="{D77102C3-1D2D-4D5C-A8C5-8CCC5A2A8BBB}" srcOrd="0" destOrd="0" presId="urn:microsoft.com/office/officeart/2011/layout/TabList"/>
    <dgm:cxn modelId="{14250E02-F990-4601-9769-5580553EDF47}" type="presParOf" srcId="{D77102C3-1D2D-4D5C-A8C5-8CCC5A2A8BBB}" destId="{AEE47711-3BFE-4DED-BF79-5B3C8FEF5844}" srcOrd="0" destOrd="0" presId="urn:microsoft.com/office/officeart/2011/layout/TabList"/>
    <dgm:cxn modelId="{B1E85D1A-8CB2-4AB5-A48E-963A43C02184}" type="presParOf" srcId="{D77102C3-1D2D-4D5C-A8C5-8CCC5A2A8BBB}" destId="{276EA2AC-A233-41CF-B9DC-7518BF104F1F}" srcOrd="1" destOrd="0" presId="urn:microsoft.com/office/officeart/2011/layout/TabList"/>
    <dgm:cxn modelId="{A00039D2-ABEF-44AC-9F0F-677BAC908C1D}" type="presParOf" srcId="{D77102C3-1D2D-4D5C-A8C5-8CCC5A2A8BBB}" destId="{75F2B4B1-6731-4959-8710-E98AF7F4237E}" srcOrd="2" destOrd="0" presId="urn:microsoft.com/office/officeart/2011/layout/TabList"/>
    <dgm:cxn modelId="{91896E94-C768-4E0D-8C3B-BB5848946D67}" type="presParOf" srcId="{BE3C6FBC-C2EF-4FD5-8FD5-98F811B02011}" destId="{9C5C6B4A-B79E-49A5-BAA7-38B75F6A3A1E}" srcOrd="1" destOrd="0" presId="urn:microsoft.com/office/officeart/2011/layout/Tab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9DA0CD-9E17-42A2-AFF8-E081803703DF}" type="doc">
      <dgm:prSet loTypeId="urn:microsoft.com/office/officeart/2011/layout/TabList" loCatId="list" qsTypeId="urn:microsoft.com/office/officeart/2005/8/quickstyle/simple4" qsCatId="simple" csTypeId="urn:microsoft.com/office/officeart/2005/8/colors/accent1_2" csCatId="accent1" phldr="1"/>
      <dgm:spPr/>
      <dgm:t>
        <a:bodyPr/>
        <a:lstStyle/>
        <a:p>
          <a:endParaRPr lang="it-IT"/>
        </a:p>
      </dgm:t>
    </dgm:pt>
    <dgm:pt modelId="{6B7DA358-ACD7-4A97-AF6E-206A13D2D243}">
      <dgm:prSet phldrT="[Text]"/>
      <dgm:spPr/>
      <dgm:t>
        <a:bodyPr/>
        <a:lstStyle/>
        <a:p>
          <a:endParaRPr lang="it-IT" dirty="0"/>
        </a:p>
      </dgm:t>
    </dgm:pt>
    <dgm:pt modelId="{ECB82D6D-B7AC-4E84-A009-A6146E83A6CD}" type="parTrans" cxnId="{B254BAA6-AB90-4584-B3F2-FAB585FB60D4}">
      <dgm:prSet/>
      <dgm:spPr/>
      <dgm:t>
        <a:bodyPr/>
        <a:lstStyle/>
        <a:p>
          <a:endParaRPr lang="it-IT"/>
        </a:p>
      </dgm:t>
    </dgm:pt>
    <dgm:pt modelId="{B27BE026-A8DE-43D8-8E4F-01AECF43BA8D}" type="sibTrans" cxnId="{B254BAA6-AB90-4584-B3F2-FAB585FB60D4}">
      <dgm:prSet/>
      <dgm:spPr/>
      <dgm:t>
        <a:bodyPr/>
        <a:lstStyle/>
        <a:p>
          <a:endParaRPr lang="it-IT"/>
        </a:p>
      </dgm:t>
    </dgm:pt>
    <dgm:pt modelId="{71E1BFDE-3BD4-4AFD-B9C2-5AF654D406AA}">
      <dgm:prSet phldrT="[Text]" custT="1"/>
      <dgm:spPr/>
      <dgm:t>
        <a:bodyPr/>
        <a:lstStyle/>
        <a:p>
          <a:pPr algn="l">
            <a:buFontTx/>
            <a:buNone/>
          </a:pPr>
          <a:r>
            <a:rPr lang="en-GB" sz="2100" dirty="0" smtClean="0">
              <a:solidFill>
                <a:schemeClr val="tx2"/>
              </a:solidFill>
            </a:rPr>
            <a:t>Analytical model of the error induced by limited sampling rate and sampling resolution to the power measurement of a digitally acquired pulse.</a:t>
          </a:r>
          <a:endParaRPr lang="it-IT" sz="2100" dirty="0">
            <a:solidFill>
              <a:schemeClr val="tx2"/>
            </a:solidFill>
          </a:endParaRPr>
        </a:p>
      </dgm:t>
    </dgm:pt>
    <dgm:pt modelId="{76DD7608-8CBD-435B-B991-825FF59DC764}" type="sibTrans" cxnId="{49F557B2-C41B-4508-B29E-4EE0971A15CF}">
      <dgm:prSet/>
      <dgm:spPr/>
      <dgm:t>
        <a:bodyPr/>
        <a:lstStyle/>
        <a:p>
          <a:endParaRPr lang="it-IT"/>
        </a:p>
      </dgm:t>
    </dgm:pt>
    <dgm:pt modelId="{89D62744-1C9B-4FFC-AB0D-7386158D7146}" type="parTrans" cxnId="{49F557B2-C41B-4508-B29E-4EE0971A15CF}">
      <dgm:prSet/>
      <dgm:spPr/>
      <dgm:t>
        <a:bodyPr/>
        <a:lstStyle/>
        <a:p>
          <a:endParaRPr lang="it-IT"/>
        </a:p>
      </dgm:t>
    </dgm:pt>
    <dgm:pt modelId="{25CE3B9B-5C06-461B-8472-A74477C17C12}">
      <dgm:prSet phldrT="[Text]" custT="1"/>
      <dgm:spPr>
        <a:gradFill rotWithShape="0">
          <a:gsLst>
            <a:gs pos="48000">
              <a:schemeClr val="accent3"/>
            </a:gs>
            <a:gs pos="100000">
              <a:schemeClr val="accent3">
                <a:lumMod val="75000"/>
              </a:schemeClr>
            </a:gs>
          </a:gsLst>
          <a:lin ang="5400000" scaled="1"/>
        </a:gradFill>
        <a:ln>
          <a:solidFill>
            <a:schemeClr val="accent3">
              <a:lumMod val="75000"/>
            </a:schemeClr>
          </a:solidFill>
        </a:ln>
      </dgm:spPr>
      <dgm:t>
        <a:bodyPr/>
        <a:lstStyle/>
        <a:p>
          <a:r>
            <a:rPr lang="it-IT" sz="2400" b="1" dirty="0" smtClean="0"/>
            <a:t>METHODOLOGY</a:t>
          </a:r>
          <a:endParaRPr lang="it-IT" sz="2400" b="1" dirty="0"/>
        </a:p>
      </dgm:t>
    </dgm:pt>
    <dgm:pt modelId="{53EDF5D4-00CB-444D-9DA9-474C467459D7}" type="sibTrans" cxnId="{6E6DEDB5-CA05-471D-AA89-20F85258308E}">
      <dgm:prSet/>
      <dgm:spPr/>
      <dgm:t>
        <a:bodyPr/>
        <a:lstStyle/>
        <a:p>
          <a:endParaRPr lang="it-IT"/>
        </a:p>
      </dgm:t>
    </dgm:pt>
    <dgm:pt modelId="{24D86BAA-F73A-4AED-ABB1-28C5FF173F36}" type="parTrans" cxnId="{6E6DEDB5-CA05-471D-AA89-20F85258308E}">
      <dgm:prSet/>
      <dgm:spPr/>
      <dgm:t>
        <a:bodyPr/>
        <a:lstStyle/>
        <a:p>
          <a:endParaRPr lang="it-IT"/>
        </a:p>
      </dgm:t>
    </dgm:pt>
    <dgm:pt modelId="{13B7EFF9-74E6-4956-A936-16F77F0E41E0}">
      <dgm:prSet phldrT="[Text]" custT="1"/>
      <dgm:spPr/>
      <dgm:t>
        <a:bodyPr/>
        <a:lstStyle/>
        <a:p>
          <a:pPr algn="l">
            <a:buFontTx/>
            <a:buNone/>
          </a:pPr>
          <a:r>
            <a:rPr lang="it-IT" sz="2100" dirty="0" smtClean="0">
              <a:solidFill>
                <a:schemeClr val="tx2"/>
              </a:solidFill>
            </a:rPr>
            <a:t>Study case: the LHC extraction interlock Beam Position Monitor</a:t>
          </a:r>
          <a:endParaRPr lang="it-IT" sz="2100" dirty="0">
            <a:solidFill>
              <a:schemeClr val="tx2"/>
            </a:solidFill>
          </a:endParaRPr>
        </a:p>
      </dgm:t>
    </dgm:pt>
    <dgm:pt modelId="{3DED74B4-7D0F-421B-9D24-FB736D48A2F8}" type="parTrans" cxnId="{5175EA92-9A11-462A-B952-73B34903708A}">
      <dgm:prSet/>
      <dgm:spPr/>
      <dgm:t>
        <a:bodyPr/>
        <a:lstStyle/>
        <a:p>
          <a:endParaRPr lang="en-US"/>
        </a:p>
      </dgm:t>
    </dgm:pt>
    <dgm:pt modelId="{ACFBB9A6-57F3-4943-910F-FB3DC3D5D9C7}" type="sibTrans" cxnId="{5175EA92-9A11-462A-B952-73B34903708A}">
      <dgm:prSet/>
      <dgm:spPr/>
      <dgm:t>
        <a:bodyPr/>
        <a:lstStyle/>
        <a:p>
          <a:endParaRPr lang="en-US"/>
        </a:p>
      </dgm:t>
    </dgm:pt>
    <dgm:pt modelId="{7188EA9D-344C-4129-BFE1-4A26BF7DE3FF}">
      <dgm:prSet phldrT="[Text]" custT="1"/>
      <dgm:spPr/>
      <dgm:t>
        <a:bodyPr/>
        <a:lstStyle/>
        <a:p>
          <a:pPr algn="l">
            <a:buFontTx/>
            <a:buNone/>
          </a:pPr>
          <a:r>
            <a:rPr lang="it-IT" sz="2100" dirty="0" smtClean="0">
              <a:solidFill>
                <a:schemeClr val="tx2"/>
              </a:solidFill>
            </a:rPr>
            <a:t>Beam Measurements</a:t>
          </a:r>
          <a:endParaRPr lang="it-IT" sz="2100" dirty="0">
            <a:solidFill>
              <a:schemeClr val="tx2"/>
            </a:solidFill>
          </a:endParaRPr>
        </a:p>
      </dgm:t>
    </dgm:pt>
    <dgm:pt modelId="{87A7D215-755A-4867-8FF1-62B7062C3B2E}" type="parTrans" cxnId="{E119BB3A-CA59-4A2E-9B2D-98B182F1DE4E}">
      <dgm:prSet/>
      <dgm:spPr/>
      <dgm:t>
        <a:bodyPr/>
        <a:lstStyle/>
        <a:p>
          <a:endParaRPr lang="en-US"/>
        </a:p>
      </dgm:t>
    </dgm:pt>
    <dgm:pt modelId="{E1ED6B2C-55FC-4A61-83CC-87C40F47FA27}" type="sibTrans" cxnId="{E119BB3A-CA59-4A2E-9B2D-98B182F1DE4E}">
      <dgm:prSet/>
      <dgm:spPr/>
      <dgm:t>
        <a:bodyPr/>
        <a:lstStyle/>
        <a:p>
          <a:endParaRPr lang="en-US"/>
        </a:p>
      </dgm:t>
    </dgm:pt>
    <dgm:pt modelId="{88C91CB0-634D-47D9-9E2C-0290853DEE4D}">
      <dgm:prSet phldrT="[Text]" custT="1"/>
      <dgm:spPr/>
      <dgm:t>
        <a:bodyPr/>
        <a:lstStyle/>
        <a:p>
          <a:pPr algn="l">
            <a:buFontTx/>
            <a:buNone/>
          </a:pPr>
          <a:r>
            <a:rPr lang="it-IT" sz="2100" dirty="0" smtClean="0">
              <a:solidFill>
                <a:schemeClr val="tx2"/>
              </a:solidFill>
            </a:rPr>
            <a:t>Comparison of the results and validation of the model</a:t>
          </a:r>
          <a:endParaRPr lang="it-IT" sz="2100" dirty="0">
            <a:solidFill>
              <a:schemeClr val="tx2"/>
            </a:solidFill>
          </a:endParaRPr>
        </a:p>
      </dgm:t>
    </dgm:pt>
    <dgm:pt modelId="{FF2F54FF-9A9B-4C19-A0C4-0546F6C1A407}" type="parTrans" cxnId="{104EDFB0-A168-40AD-BC63-9DE5DE9AD65F}">
      <dgm:prSet/>
      <dgm:spPr/>
      <dgm:t>
        <a:bodyPr/>
        <a:lstStyle/>
        <a:p>
          <a:endParaRPr lang="en-US"/>
        </a:p>
      </dgm:t>
    </dgm:pt>
    <dgm:pt modelId="{774D6F80-9036-4ECC-A8F6-A9F51DC8CA9C}" type="sibTrans" cxnId="{104EDFB0-A168-40AD-BC63-9DE5DE9AD65F}">
      <dgm:prSet/>
      <dgm:spPr/>
      <dgm:t>
        <a:bodyPr/>
        <a:lstStyle/>
        <a:p>
          <a:endParaRPr lang="en-US"/>
        </a:p>
      </dgm:t>
    </dgm:pt>
    <dgm:pt modelId="{CE8C4631-E9B9-40CF-BCD8-C41A46BD2F96}">
      <dgm:prSet phldrT="[Text]" custT="1"/>
      <dgm:spPr/>
      <dgm:t>
        <a:bodyPr/>
        <a:lstStyle/>
        <a:p>
          <a:pPr algn="l">
            <a:buFontTx/>
            <a:buNone/>
          </a:pPr>
          <a:r>
            <a:rPr lang="it-IT" sz="2100" dirty="0" smtClean="0">
              <a:solidFill>
                <a:schemeClr val="tx2"/>
              </a:solidFill>
            </a:rPr>
            <a:t>Numeric Simulation</a:t>
          </a:r>
          <a:endParaRPr lang="it-IT" sz="2100" dirty="0">
            <a:solidFill>
              <a:schemeClr val="tx2"/>
            </a:solidFill>
          </a:endParaRPr>
        </a:p>
      </dgm:t>
    </dgm:pt>
    <dgm:pt modelId="{B159A5CC-2AFA-4BE1-8309-CEC50F0B2884}" type="parTrans" cxnId="{7A917469-7AE8-42EC-A546-2412E039E2E7}">
      <dgm:prSet/>
      <dgm:spPr/>
      <dgm:t>
        <a:bodyPr/>
        <a:lstStyle/>
        <a:p>
          <a:endParaRPr lang="en-US"/>
        </a:p>
      </dgm:t>
    </dgm:pt>
    <dgm:pt modelId="{6CC2D9DF-CEB8-40F9-B657-163F9FDAD109}" type="sibTrans" cxnId="{7A917469-7AE8-42EC-A546-2412E039E2E7}">
      <dgm:prSet/>
      <dgm:spPr/>
      <dgm:t>
        <a:bodyPr/>
        <a:lstStyle/>
        <a:p>
          <a:endParaRPr lang="en-US"/>
        </a:p>
      </dgm:t>
    </dgm:pt>
    <dgm:pt modelId="{BE3C6FBC-C2EF-4FD5-8FD5-98F811B02011}" type="pres">
      <dgm:prSet presAssocID="{879DA0CD-9E17-42A2-AFF8-E081803703DF}" presName="Name0" presStyleCnt="0">
        <dgm:presLayoutVars>
          <dgm:chMax/>
          <dgm:chPref val="3"/>
          <dgm:dir/>
          <dgm:animOne val="branch"/>
          <dgm:animLvl val="lvl"/>
        </dgm:presLayoutVars>
      </dgm:prSet>
      <dgm:spPr/>
      <dgm:t>
        <a:bodyPr/>
        <a:lstStyle/>
        <a:p>
          <a:endParaRPr lang="en-US"/>
        </a:p>
      </dgm:t>
    </dgm:pt>
    <dgm:pt modelId="{D77102C3-1D2D-4D5C-A8C5-8CCC5A2A8BBB}" type="pres">
      <dgm:prSet presAssocID="{25CE3B9B-5C06-461B-8472-A74477C17C12}" presName="composite" presStyleCnt="0"/>
      <dgm:spPr/>
    </dgm:pt>
    <dgm:pt modelId="{AEE47711-3BFE-4DED-BF79-5B3C8FEF5844}" type="pres">
      <dgm:prSet presAssocID="{25CE3B9B-5C06-461B-8472-A74477C17C12}" presName="FirstChild" presStyleLbl="revTx" presStyleIdx="0" presStyleCnt="2">
        <dgm:presLayoutVars>
          <dgm:chMax val="0"/>
          <dgm:chPref val="0"/>
          <dgm:bulletEnabled val="1"/>
        </dgm:presLayoutVars>
      </dgm:prSet>
      <dgm:spPr/>
      <dgm:t>
        <a:bodyPr/>
        <a:lstStyle/>
        <a:p>
          <a:endParaRPr lang="en-US"/>
        </a:p>
      </dgm:t>
    </dgm:pt>
    <dgm:pt modelId="{276EA2AC-A233-41CF-B9DC-7518BF104F1F}" type="pres">
      <dgm:prSet presAssocID="{25CE3B9B-5C06-461B-8472-A74477C17C12}" presName="Parent" presStyleLbl="alignNode1" presStyleIdx="0" presStyleCnt="1" custScaleX="163036">
        <dgm:presLayoutVars>
          <dgm:chMax val="3"/>
          <dgm:chPref val="3"/>
          <dgm:bulletEnabled val="1"/>
        </dgm:presLayoutVars>
      </dgm:prSet>
      <dgm:spPr/>
      <dgm:t>
        <a:bodyPr/>
        <a:lstStyle/>
        <a:p>
          <a:endParaRPr lang="en-US"/>
        </a:p>
      </dgm:t>
    </dgm:pt>
    <dgm:pt modelId="{75F2B4B1-6731-4959-8710-E98AF7F4237E}" type="pres">
      <dgm:prSet presAssocID="{25CE3B9B-5C06-461B-8472-A74477C17C12}" presName="Accent" presStyleLbl="parChTrans1D1" presStyleIdx="0" presStyleCnt="1"/>
      <dgm:spPr>
        <a:ln>
          <a:solidFill>
            <a:schemeClr val="accent3">
              <a:lumMod val="75000"/>
            </a:schemeClr>
          </a:solidFill>
        </a:ln>
      </dgm:spPr>
      <dgm:t>
        <a:bodyPr/>
        <a:lstStyle/>
        <a:p>
          <a:endParaRPr lang="en-US"/>
        </a:p>
      </dgm:t>
    </dgm:pt>
    <dgm:pt modelId="{9C5C6B4A-B79E-49A5-BAA7-38B75F6A3A1E}" type="pres">
      <dgm:prSet presAssocID="{25CE3B9B-5C06-461B-8472-A74477C17C12}" presName="Child" presStyleLbl="revTx" presStyleIdx="1" presStyleCnt="2" custScaleY="168026" custLinFactNeighborY="29019">
        <dgm:presLayoutVars>
          <dgm:chMax val="0"/>
          <dgm:chPref val="0"/>
          <dgm:bulletEnabled val="1"/>
        </dgm:presLayoutVars>
      </dgm:prSet>
      <dgm:spPr/>
      <dgm:t>
        <a:bodyPr/>
        <a:lstStyle/>
        <a:p>
          <a:endParaRPr lang="en-US"/>
        </a:p>
      </dgm:t>
    </dgm:pt>
  </dgm:ptLst>
  <dgm:cxnLst>
    <dgm:cxn modelId="{104EDFB0-A168-40AD-BC63-9DE5DE9AD65F}" srcId="{25CE3B9B-5C06-461B-8472-A74477C17C12}" destId="{88C91CB0-634D-47D9-9E2C-0290853DEE4D}" srcOrd="3" destOrd="0" parTransId="{FF2F54FF-9A9B-4C19-A0C4-0546F6C1A407}" sibTransId="{774D6F80-9036-4ECC-A8F6-A9F51DC8CA9C}"/>
    <dgm:cxn modelId="{62F2A1B9-95E5-4D34-95C7-40B89DBD9612}" type="presOf" srcId="{88C91CB0-634D-47D9-9E2C-0290853DEE4D}" destId="{9C5C6B4A-B79E-49A5-BAA7-38B75F6A3A1E}" srcOrd="0" destOrd="4" presId="urn:microsoft.com/office/officeart/2011/layout/TabList"/>
    <dgm:cxn modelId="{E119BB3A-CA59-4A2E-9B2D-98B182F1DE4E}" srcId="{13B7EFF9-74E6-4956-A936-16F77F0E41E0}" destId="{7188EA9D-344C-4129-BFE1-4A26BF7DE3FF}" srcOrd="0" destOrd="0" parTransId="{87A7D215-755A-4867-8FF1-62B7062C3B2E}" sibTransId="{E1ED6B2C-55FC-4A61-83CC-87C40F47FA27}"/>
    <dgm:cxn modelId="{1B70FFF5-F831-4F93-A0AB-3AC7643EEE0F}" type="presOf" srcId="{6B7DA358-ACD7-4A97-AF6E-206A13D2D243}" destId="{AEE47711-3BFE-4DED-BF79-5B3C8FEF5844}" srcOrd="0" destOrd="0" presId="urn:microsoft.com/office/officeart/2011/layout/TabList"/>
    <dgm:cxn modelId="{F29B91C7-087D-443A-ABAE-5843775EF37C}" type="presOf" srcId="{25CE3B9B-5C06-461B-8472-A74477C17C12}" destId="{276EA2AC-A233-41CF-B9DC-7518BF104F1F}" srcOrd="0" destOrd="0" presId="urn:microsoft.com/office/officeart/2011/layout/TabList"/>
    <dgm:cxn modelId="{49F557B2-C41B-4508-B29E-4EE0971A15CF}" srcId="{25CE3B9B-5C06-461B-8472-A74477C17C12}" destId="{71E1BFDE-3BD4-4AFD-B9C2-5AF654D406AA}" srcOrd="1" destOrd="0" parTransId="{89D62744-1C9B-4FFC-AB0D-7386158D7146}" sibTransId="{76DD7608-8CBD-435B-B991-825FF59DC764}"/>
    <dgm:cxn modelId="{5175EA92-9A11-462A-B952-73B34903708A}" srcId="{25CE3B9B-5C06-461B-8472-A74477C17C12}" destId="{13B7EFF9-74E6-4956-A936-16F77F0E41E0}" srcOrd="2" destOrd="0" parTransId="{3DED74B4-7D0F-421B-9D24-FB736D48A2F8}" sibTransId="{ACFBB9A6-57F3-4943-910F-FB3DC3D5D9C7}"/>
    <dgm:cxn modelId="{8B1A2B28-A4BD-4949-9780-AC7634E1CB81}" type="presOf" srcId="{879DA0CD-9E17-42A2-AFF8-E081803703DF}" destId="{BE3C6FBC-C2EF-4FD5-8FD5-98F811B02011}" srcOrd="0" destOrd="0" presId="urn:microsoft.com/office/officeart/2011/layout/TabList"/>
    <dgm:cxn modelId="{A6A56072-E44D-45E4-B5C7-FD8F5F305FB1}" type="presOf" srcId="{71E1BFDE-3BD4-4AFD-B9C2-5AF654D406AA}" destId="{9C5C6B4A-B79E-49A5-BAA7-38B75F6A3A1E}" srcOrd="0" destOrd="0" presId="urn:microsoft.com/office/officeart/2011/layout/TabList"/>
    <dgm:cxn modelId="{3A9D3915-80AB-4171-93A0-A5C116F27994}" type="presOf" srcId="{7188EA9D-344C-4129-BFE1-4A26BF7DE3FF}" destId="{9C5C6B4A-B79E-49A5-BAA7-38B75F6A3A1E}" srcOrd="0" destOrd="2" presId="urn:microsoft.com/office/officeart/2011/layout/TabList"/>
    <dgm:cxn modelId="{2040A28C-F477-48C2-AABF-21FD6749BA3E}" type="presOf" srcId="{CE8C4631-E9B9-40CF-BCD8-C41A46BD2F96}" destId="{9C5C6B4A-B79E-49A5-BAA7-38B75F6A3A1E}" srcOrd="0" destOrd="3" presId="urn:microsoft.com/office/officeart/2011/layout/TabList"/>
    <dgm:cxn modelId="{7DCFB12C-80B4-4067-9D1F-6F43BCA23E15}" type="presOf" srcId="{13B7EFF9-74E6-4956-A936-16F77F0E41E0}" destId="{9C5C6B4A-B79E-49A5-BAA7-38B75F6A3A1E}" srcOrd="0" destOrd="1" presId="urn:microsoft.com/office/officeart/2011/layout/TabList"/>
    <dgm:cxn modelId="{7A917469-7AE8-42EC-A546-2412E039E2E7}" srcId="{13B7EFF9-74E6-4956-A936-16F77F0E41E0}" destId="{CE8C4631-E9B9-40CF-BCD8-C41A46BD2F96}" srcOrd="1" destOrd="0" parTransId="{B159A5CC-2AFA-4BE1-8309-CEC50F0B2884}" sibTransId="{6CC2D9DF-CEB8-40F9-B657-163F9FDAD109}"/>
    <dgm:cxn modelId="{6E6DEDB5-CA05-471D-AA89-20F85258308E}" srcId="{879DA0CD-9E17-42A2-AFF8-E081803703DF}" destId="{25CE3B9B-5C06-461B-8472-A74477C17C12}" srcOrd="0" destOrd="0" parTransId="{24D86BAA-F73A-4AED-ABB1-28C5FF173F36}" sibTransId="{53EDF5D4-00CB-444D-9DA9-474C467459D7}"/>
    <dgm:cxn modelId="{B254BAA6-AB90-4584-B3F2-FAB585FB60D4}" srcId="{25CE3B9B-5C06-461B-8472-A74477C17C12}" destId="{6B7DA358-ACD7-4A97-AF6E-206A13D2D243}" srcOrd="0" destOrd="0" parTransId="{ECB82D6D-B7AC-4E84-A009-A6146E83A6CD}" sibTransId="{B27BE026-A8DE-43D8-8E4F-01AECF43BA8D}"/>
    <dgm:cxn modelId="{7E1ECBE1-3138-4152-A032-F1496E947B34}" type="presParOf" srcId="{BE3C6FBC-C2EF-4FD5-8FD5-98F811B02011}" destId="{D77102C3-1D2D-4D5C-A8C5-8CCC5A2A8BBB}" srcOrd="0" destOrd="0" presId="urn:microsoft.com/office/officeart/2011/layout/TabList"/>
    <dgm:cxn modelId="{14250E02-F990-4601-9769-5580553EDF47}" type="presParOf" srcId="{D77102C3-1D2D-4D5C-A8C5-8CCC5A2A8BBB}" destId="{AEE47711-3BFE-4DED-BF79-5B3C8FEF5844}" srcOrd="0" destOrd="0" presId="urn:microsoft.com/office/officeart/2011/layout/TabList"/>
    <dgm:cxn modelId="{B1E85D1A-8CB2-4AB5-A48E-963A43C02184}" type="presParOf" srcId="{D77102C3-1D2D-4D5C-A8C5-8CCC5A2A8BBB}" destId="{276EA2AC-A233-41CF-B9DC-7518BF104F1F}" srcOrd="1" destOrd="0" presId="urn:microsoft.com/office/officeart/2011/layout/TabList"/>
    <dgm:cxn modelId="{A00039D2-ABEF-44AC-9F0F-677BAC908C1D}" type="presParOf" srcId="{D77102C3-1D2D-4D5C-A8C5-8CCC5A2A8BBB}" destId="{75F2B4B1-6731-4959-8710-E98AF7F4237E}" srcOrd="2" destOrd="0" presId="urn:microsoft.com/office/officeart/2011/layout/TabList"/>
    <dgm:cxn modelId="{91896E94-C768-4E0D-8C3B-BB5848946D67}" type="presParOf" srcId="{BE3C6FBC-C2EF-4FD5-8FD5-98F811B02011}" destId="{9C5C6B4A-B79E-49A5-BAA7-38B75F6A3A1E}" srcOrd="1" destOrd="0" presId="urn:microsoft.com/office/officeart/2011/layout/Tab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2B4B1-6731-4959-8710-E98AF7F4237E}">
      <dsp:nvSpPr>
        <dsp:cNvPr id="0" name=""/>
        <dsp:cNvSpPr/>
      </dsp:nvSpPr>
      <dsp:spPr>
        <a:xfrm>
          <a:off x="408177" y="519361"/>
          <a:ext cx="9962010" cy="0"/>
        </a:xfrm>
        <a:prstGeom prst="line">
          <a:avLst/>
        </a:prstGeom>
        <a:noFill/>
        <a:ln w="6350" cap="flat" cmpd="sng" algn="ctr">
          <a:solidFill>
            <a:schemeClr val="accent3"/>
          </a:solidFill>
          <a:prstDash val="solid"/>
          <a:miter lim="800000"/>
        </a:ln>
        <a:effectLst/>
      </dsp:spPr>
      <dsp:style>
        <a:lnRef idx="1">
          <a:scrgbClr r="0" g="0" b="0"/>
        </a:lnRef>
        <a:fillRef idx="0">
          <a:scrgbClr r="0" g="0" b="0"/>
        </a:fillRef>
        <a:effectRef idx="0">
          <a:scrgbClr r="0" g="0" b="0"/>
        </a:effectRef>
        <a:fontRef idx="minor"/>
      </dsp:style>
    </dsp:sp>
    <dsp:sp modelId="{AEE47711-3BFE-4DED-BF79-5B3C8FEF5844}">
      <dsp:nvSpPr>
        <dsp:cNvPr id="0" name=""/>
        <dsp:cNvSpPr/>
      </dsp:nvSpPr>
      <dsp:spPr>
        <a:xfrm>
          <a:off x="2998300" y="790"/>
          <a:ext cx="7371887" cy="518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1333500">
            <a:lnSpc>
              <a:spcPct val="90000"/>
            </a:lnSpc>
            <a:spcBef>
              <a:spcPct val="0"/>
            </a:spcBef>
            <a:spcAft>
              <a:spcPct val="35000"/>
            </a:spcAft>
          </a:pPr>
          <a:endParaRPr lang="it-IT" sz="3000" kern="1200" dirty="0"/>
        </a:p>
      </dsp:txBody>
      <dsp:txXfrm>
        <a:off x="2998300" y="790"/>
        <a:ext cx="7371887" cy="518570"/>
      </dsp:txXfrm>
    </dsp:sp>
    <dsp:sp modelId="{276EA2AC-A233-41CF-B9DC-7518BF104F1F}">
      <dsp:nvSpPr>
        <dsp:cNvPr id="0" name=""/>
        <dsp:cNvSpPr/>
      </dsp:nvSpPr>
      <dsp:spPr>
        <a:xfrm>
          <a:off x="-408177" y="790"/>
          <a:ext cx="4222832" cy="518570"/>
        </a:xfrm>
        <a:prstGeom prst="round2SameRect">
          <a:avLst>
            <a:gd name="adj1" fmla="val 16670"/>
            <a:gd name="adj2" fmla="val 0"/>
          </a:avLst>
        </a:prstGeom>
        <a:gradFill rotWithShape="0">
          <a:gsLst>
            <a:gs pos="48000">
              <a:schemeClr val="accent3"/>
            </a:gs>
            <a:gs pos="100000">
              <a:schemeClr val="accent3">
                <a:lumMod val="75000"/>
              </a:schemeClr>
            </a:gs>
          </a:gsLst>
          <a:lin ang="5400000" scaled="1"/>
        </a:gradFill>
        <a:ln w="6350" cap="flat" cmpd="sng" algn="ctr">
          <a:solidFill>
            <a:schemeClr val="accent3"/>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it-IT" sz="2400" b="1" kern="1200" dirty="0"/>
            <a:t>GOAL</a:t>
          </a:r>
        </a:p>
      </dsp:txBody>
      <dsp:txXfrm>
        <a:off x="-382858" y="26109"/>
        <a:ext cx="4172194" cy="493251"/>
      </dsp:txXfrm>
    </dsp:sp>
    <dsp:sp modelId="{9C5C6B4A-B79E-49A5-BAA7-38B75F6A3A1E}">
      <dsp:nvSpPr>
        <dsp:cNvPr id="0" name=""/>
        <dsp:cNvSpPr/>
      </dsp:nvSpPr>
      <dsp:spPr>
        <a:xfrm>
          <a:off x="0" y="520151"/>
          <a:ext cx="9962010" cy="1742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005" tIns="40005" rIns="40005" bIns="40005" numCol="1" spcCol="1270" anchor="t" anchorCtr="0">
          <a:noAutofit/>
        </a:bodyPr>
        <a:lstStyle/>
        <a:p>
          <a:pPr marL="228600" lvl="1" indent="-228600" algn="l" defTabSz="933450">
            <a:lnSpc>
              <a:spcPct val="90000"/>
            </a:lnSpc>
            <a:spcBef>
              <a:spcPct val="0"/>
            </a:spcBef>
            <a:spcAft>
              <a:spcPct val="15000"/>
            </a:spcAft>
            <a:buFontTx/>
            <a:buChar char="••"/>
          </a:pPr>
          <a:r>
            <a:rPr lang="en-GB" sz="2100" kern="1200" dirty="0">
              <a:solidFill>
                <a:schemeClr val="tx2"/>
              </a:solidFill>
            </a:rPr>
            <a:t>Analyse the impact of the characteristics of the ADC on the system </a:t>
          </a:r>
          <a:r>
            <a:rPr lang="en-GB" sz="2100" kern="1200" dirty="0" smtClean="0">
              <a:solidFill>
                <a:schemeClr val="tx2"/>
              </a:solidFill>
            </a:rPr>
            <a:t>resolution performance</a:t>
          </a:r>
          <a:r>
            <a:rPr lang="en-GB" sz="2100" kern="1200" dirty="0">
              <a:solidFill>
                <a:schemeClr val="tx2"/>
              </a:solidFill>
            </a:rPr>
            <a:t>.</a:t>
          </a:r>
          <a:endParaRPr lang="it-IT" sz="2100" kern="1200" dirty="0">
            <a:solidFill>
              <a:schemeClr val="tx2"/>
            </a:solidFill>
          </a:endParaRPr>
        </a:p>
      </dsp:txBody>
      <dsp:txXfrm>
        <a:off x="0" y="520151"/>
        <a:ext cx="9962010" cy="17429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2B4B1-6731-4959-8710-E98AF7F4237E}">
      <dsp:nvSpPr>
        <dsp:cNvPr id="0" name=""/>
        <dsp:cNvSpPr/>
      </dsp:nvSpPr>
      <dsp:spPr>
        <a:xfrm>
          <a:off x="408177" y="519361"/>
          <a:ext cx="9962010" cy="0"/>
        </a:xfrm>
        <a:prstGeom prst="line">
          <a:avLst/>
        </a:prstGeom>
        <a:noFill/>
        <a:ln w="6350" cap="flat" cmpd="sng" algn="ctr">
          <a:solidFill>
            <a:schemeClr val="accent3">
              <a:lumMod val="75000"/>
            </a:schemeClr>
          </a:solidFill>
          <a:prstDash val="solid"/>
          <a:miter lim="800000"/>
        </a:ln>
        <a:effectLst/>
      </dsp:spPr>
      <dsp:style>
        <a:lnRef idx="1">
          <a:scrgbClr r="0" g="0" b="0"/>
        </a:lnRef>
        <a:fillRef idx="0">
          <a:scrgbClr r="0" g="0" b="0"/>
        </a:fillRef>
        <a:effectRef idx="0">
          <a:scrgbClr r="0" g="0" b="0"/>
        </a:effectRef>
        <a:fontRef idx="minor"/>
      </dsp:style>
    </dsp:sp>
    <dsp:sp modelId="{AEE47711-3BFE-4DED-BF79-5B3C8FEF5844}">
      <dsp:nvSpPr>
        <dsp:cNvPr id="0" name=""/>
        <dsp:cNvSpPr/>
      </dsp:nvSpPr>
      <dsp:spPr>
        <a:xfrm>
          <a:off x="2998300" y="790"/>
          <a:ext cx="7371887" cy="518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1333500">
            <a:lnSpc>
              <a:spcPct val="90000"/>
            </a:lnSpc>
            <a:spcBef>
              <a:spcPct val="0"/>
            </a:spcBef>
            <a:spcAft>
              <a:spcPct val="35000"/>
            </a:spcAft>
          </a:pPr>
          <a:endParaRPr lang="it-IT" sz="3000" kern="1200" dirty="0"/>
        </a:p>
      </dsp:txBody>
      <dsp:txXfrm>
        <a:off x="2998300" y="790"/>
        <a:ext cx="7371887" cy="518570"/>
      </dsp:txXfrm>
    </dsp:sp>
    <dsp:sp modelId="{276EA2AC-A233-41CF-B9DC-7518BF104F1F}">
      <dsp:nvSpPr>
        <dsp:cNvPr id="0" name=""/>
        <dsp:cNvSpPr/>
      </dsp:nvSpPr>
      <dsp:spPr>
        <a:xfrm>
          <a:off x="-408177" y="790"/>
          <a:ext cx="4222832" cy="518570"/>
        </a:xfrm>
        <a:prstGeom prst="round2SameRect">
          <a:avLst>
            <a:gd name="adj1" fmla="val 16670"/>
            <a:gd name="adj2" fmla="val 0"/>
          </a:avLst>
        </a:prstGeom>
        <a:gradFill rotWithShape="0">
          <a:gsLst>
            <a:gs pos="48000">
              <a:schemeClr val="accent3"/>
            </a:gs>
            <a:gs pos="100000">
              <a:schemeClr val="accent3">
                <a:lumMod val="75000"/>
              </a:schemeClr>
            </a:gs>
          </a:gsLst>
          <a:lin ang="5400000" scaled="1"/>
        </a:gradFill>
        <a:ln w="6350" cap="flat" cmpd="sng" algn="ctr">
          <a:solidFill>
            <a:schemeClr val="accent3">
              <a:lumMod val="7500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it-IT" sz="2400" b="1" kern="1200" dirty="0" smtClean="0"/>
            <a:t>METHODOLOGY</a:t>
          </a:r>
          <a:endParaRPr lang="it-IT" sz="2400" b="1" kern="1200" dirty="0"/>
        </a:p>
      </dsp:txBody>
      <dsp:txXfrm>
        <a:off x="-382858" y="26109"/>
        <a:ext cx="4172194" cy="493251"/>
      </dsp:txXfrm>
    </dsp:sp>
    <dsp:sp modelId="{9C5C6B4A-B79E-49A5-BAA7-38B75F6A3A1E}">
      <dsp:nvSpPr>
        <dsp:cNvPr id="0" name=""/>
        <dsp:cNvSpPr/>
      </dsp:nvSpPr>
      <dsp:spPr>
        <a:xfrm>
          <a:off x="0" y="520151"/>
          <a:ext cx="9962010" cy="1742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005" tIns="40005" rIns="40005" bIns="40005" numCol="1" spcCol="1270" anchor="t" anchorCtr="0">
          <a:noAutofit/>
        </a:bodyPr>
        <a:lstStyle/>
        <a:p>
          <a:pPr marL="228600" lvl="1" indent="-228600" algn="l" defTabSz="933450">
            <a:lnSpc>
              <a:spcPct val="90000"/>
            </a:lnSpc>
            <a:spcBef>
              <a:spcPct val="0"/>
            </a:spcBef>
            <a:spcAft>
              <a:spcPct val="15000"/>
            </a:spcAft>
            <a:buFontTx/>
            <a:buChar char="••"/>
          </a:pPr>
          <a:r>
            <a:rPr lang="en-GB" sz="2100" kern="1200" dirty="0" smtClean="0">
              <a:solidFill>
                <a:schemeClr val="tx2"/>
              </a:solidFill>
            </a:rPr>
            <a:t>Analytical model of the error induced by limited sampling rate and sampling resolution to the power measurement of a digitally acquired pulse.</a:t>
          </a:r>
          <a:endParaRPr lang="it-IT" sz="2100" kern="1200" dirty="0">
            <a:solidFill>
              <a:schemeClr val="tx2"/>
            </a:solidFill>
          </a:endParaRPr>
        </a:p>
        <a:p>
          <a:pPr marL="228600" lvl="1" indent="-228600" algn="l" defTabSz="933450">
            <a:lnSpc>
              <a:spcPct val="90000"/>
            </a:lnSpc>
            <a:spcBef>
              <a:spcPct val="0"/>
            </a:spcBef>
            <a:spcAft>
              <a:spcPct val="15000"/>
            </a:spcAft>
            <a:buFontTx/>
            <a:buChar char="••"/>
          </a:pPr>
          <a:r>
            <a:rPr lang="it-IT" sz="2100" kern="1200" dirty="0" smtClean="0">
              <a:solidFill>
                <a:schemeClr val="tx2"/>
              </a:solidFill>
            </a:rPr>
            <a:t>Study case: the LHC extraction interlock Beam Position Monitor</a:t>
          </a:r>
          <a:endParaRPr lang="it-IT" sz="2100" kern="1200" dirty="0">
            <a:solidFill>
              <a:schemeClr val="tx2"/>
            </a:solidFill>
          </a:endParaRPr>
        </a:p>
        <a:p>
          <a:pPr marL="457200" lvl="2" indent="-228600" algn="l" defTabSz="933450">
            <a:lnSpc>
              <a:spcPct val="90000"/>
            </a:lnSpc>
            <a:spcBef>
              <a:spcPct val="0"/>
            </a:spcBef>
            <a:spcAft>
              <a:spcPct val="15000"/>
            </a:spcAft>
            <a:buFontTx/>
            <a:buChar char="••"/>
          </a:pPr>
          <a:r>
            <a:rPr lang="it-IT" sz="2100" kern="1200" dirty="0" smtClean="0">
              <a:solidFill>
                <a:schemeClr val="tx2"/>
              </a:solidFill>
            </a:rPr>
            <a:t>Beam Measurements</a:t>
          </a:r>
          <a:endParaRPr lang="it-IT" sz="2100" kern="1200" dirty="0">
            <a:solidFill>
              <a:schemeClr val="tx2"/>
            </a:solidFill>
          </a:endParaRPr>
        </a:p>
        <a:p>
          <a:pPr marL="457200" lvl="2" indent="-228600" algn="l" defTabSz="933450">
            <a:lnSpc>
              <a:spcPct val="90000"/>
            </a:lnSpc>
            <a:spcBef>
              <a:spcPct val="0"/>
            </a:spcBef>
            <a:spcAft>
              <a:spcPct val="15000"/>
            </a:spcAft>
            <a:buFontTx/>
            <a:buChar char="••"/>
          </a:pPr>
          <a:r>
            <a:rPr lang="it-IT" sz="2100" kern="1200" dirty="0" smtClean="0">
              <a:solidFill>
                <a:schemeClr val="tx2"/>
              </a:solidFill>
            </a:rPr>
            <a:t>Numeric Simulation</a:t>
          </a:r>
          <a:endParaRPr lang="it-IT" sz="2100" kern="1200" dirty="0">
            <a:solidFill>
              <a:schemeClr val="tx2"/>
            </a:solidFill>
          </a:endParaRPr>
        </a:p>
        <a:p>
          <a:pPr marL="228600" lvl="1" indent="-228600" algn="l" defTabSz="933450">
            <a:lnSpc>
              <a:spcPct val="90000"/>
            </a:lnSpc>
            <a:spcBef>
              <a:spcPct val="0"/>
            </a:spcBef>
            <a:spcAft>
              <a:spcPct val="15000"/>
            </a:spcAft>
            <a:buFontTx/>
            <a:buChar char="••"/>
          </a:pPr>
          <a:r>
            <a:rPr lang="it-IT" sz="2100" kern="1200" dirty="0" smtClean="0">
              <a:solidFill>
                <a:schemeClr val="tx2"/>
              </a:solidFill>
            </a:rPr>
            <a:t>Comparison of the results and validation of the model</a:t>
          </a:r>
          <a:endParaRPr lang="it-IT" sz="2100" kern="1200" dirty="0">
            <a:solidFill>
              <a:schemeClr val="tx2"/>
            </a:solidFill>
          </a:endParaRPr>
        </a:p>
      </dsp:txBody>
      <dsp:txXfrm>
        <a:off x="0" y="520151"/>
        <a:ext cx="9962010" cy="1742929"/>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10/6/2021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Hello everyone, I’m Irene Degl’Innocenti.</a:t>
            </a:r>
            <a:r>
              <a:rPr lang="en-GB" baseline="0" dirty="0" smtClean="0"/>
              <a:t> For those of you who don’t know me, I’m currently a fellow in the Beam Position section in the Beam Instrumentation Group. I am developing digital signal processing and acquisition electronics for the new LHC Beam Position Monitor systems. </a:t>
            </a:r>
          </a:p>
          <a:p>
            <a:r>
              <a:rPr lang="en-GB" baseline="0" dirty="0" smtClean="0"/>
              <a:t>Today I’m presenting my PhD work, in collaboration with the University of Pisa, that mainly refers to the LHC Beam Extraction Interlock BPM system. More generally speaking, my research activity has been into understanding how the Analog to Digital conversion stage defines the performance of an instrumentation system that wants to measure the power or the amplitude of broadband pulses after direct digitisation.</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427298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So we have several factors motivating the choice to save in</a:t>
            </a:r>
            <a:r>
              <a:rPr lang="it-IT" baseline="0" dirty="0" smtClean="0"/>
              <a:t> sampling rate. Not only we can find more converters with high resolution, but also we can reduce power consumption and simplify acquisition and processing electronics.</a:t>
            </a:r>
          </a:p>
          <a:p>
            <a:r>
              <a:rPr lang="it-IT" baseline="0" dirty="0" smtClean="0"/>
              <a:t>The cost of a low sampling rate is the introduction of sampling distortion, that is the amount of information we lose about the signal because we take too few samples of it.</a:t>
            </a:r>
          </a:p>
          <a:p>
            <a:r>
              <a:rPr lang="it-IT" dirty="0" smtClean="0"/>
              <a:t>Finding the minimum sampling rate such that</a:t>
            </a:r>
            <a:r>
              <a:rPr lang="it-IT" baseline="0" dirty="0" smtClean="0"/>
              <a:t> the input signal can be reconstructed without any distortion is a classic problem of sampling theory. </a:t>
            </a:r>
          </a:p>
          <a:p>
            <a:r>
              <a:rPr lang="it-IT" baseline="0" dirty="0" smtClean="0"/>
              <a:t>Nyquist-Shannon sampling theorem gives the answer for a bandlimited analog continuous signal, with such minimum sampling rate, named Nyquist Rate, being twice the signal bandwidth.</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2035897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But this assuming a perfect sampler.</a:t>
            </a:r>
          </a:p>
          <a:p>
            <a:r>
              <a:rPr lang="it-IT" baseline="0" dirty="0" smtClean="0"/>
              <a:t>Admitting the presence of noise and distortion, a very much studied problem in Information Theory is </a:t>
            </a:r>
            <a:r>
              <a:rPr lang="en-GB" dirty="0" smtClean="0">
                <a:sym typeface="Wingdings" panose="05000000000000000000" pitchFamily="2" charset="2"/>
              </a:rPr>
              <a:t>finding the relation between the bitrate used to encode a source</a:t>
            </a:r>
            <a:r>
              <a:rPr lang="it-IT" baseline="0" dirty="0" smtClean="0"/>
              <a:t>, typically a stationary process</a:t>
            </a:r>
            <a:r>
              <a:rPr lang="en-GB" baseline="0" dirty="0" smtClean="0"/>
              <a:t>, </a:t>
            </a:r>
            <a:r>
              <a:rPr lang="en-GB" dirty="0" smtClean="0"/>
              <a:t>and the minimum distortion of the reconstructed signal.</a:t>
            </a:r>
            <a:endParaRPr lang="it-IT" baseline="0" dirty="0" smtClean="0"/>
          </a:p>
          <a:p>
            <a:r>
              <a:rPr lang="it-IT" baseline="0" dirty="0" smtClean="0"/>
              <a:t>Closer to our measurement application, is the hybrid problem studied by Kiplin and his collegues: what is the optimum rate to encode a source by SCALAR quantisation assuming a limited bitrate. This way they introduced the tradeoff between sampling rate and bit-precision in the equation, reaching the conclusion that the optimal rate is for most cases below the Nyquist rate.</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41112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These results encourage the research</a:t>
            </a:r>
            <a:r>
              <a:rPr lang="it-IT" baseline="0" dirty="0" smtClean="0"/>
              <a:t> of a similar optimal solution in the more applied framework of an instrumentation system with fundamental differences:</a:t>
            </a:r>
          </a:p>
          <a:p>
            <a:r>
              <a:rPr lang="it-IT" baseline="0" dirty="0" smtClean="0"/>
              <a:t>First of all how we measure the optimum. We are not necessarily interested into reconstructing the bunch signal, instead we want to retrieve certain properties as the amplitude modulation or its averaged power.</a:t>
            </a:r>
          </a:p>
          <a:p>
            <a:r>
              <a:rPr lang="it-IT" baseline="0" dirty="0" smtClean="0"/>
              <a:t>Then, our input signal is not a stationary process, but a pulse waveform; therefore the sampling delay, the relationship between the sampling clock phase and the phase of the signal, is not to be neglected.</a:t>
            </a:r>
          </a:p>
          <a:p>
            <a:r>
              <a:rPr lang="it-IT" baseline="0" dirty="0" smtClean="0"/>
              <a:t>Finally, the way we couple Sampling rate and bit precision is not described by a fixed bit-rate, but more by the properties of the available analog to digital converters or the general state-of-the-art as described by the measurement of performance.</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912033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Why</a:t>
            </a:r>
            <a:r>
              <a:rPr lang="it-IT" baseline="0" dirty="0" smtClean="0"/>
              <a:t> the power measurement of a pulse signal? We want to measure the amplitude modulation of the pik-up beam bunch pulses.</a:t>
            </a:r>
          </a:p>
          <a:p>
            <a:r>
              <a:rPr lang="it-IT" baseline="0" dirty="0" smtClean="0"/>
              <a:t>There are several algorithms being commonly used on digitised pick-up pulses, Reiter and Singh recently published a systematic comparative study about the topic.</a:t>
            </a:r>
          </a:p>
          <a:p>
            <a:r>
              <a:rPr lang="it-IT" baseline="0" dirty="0" smtClean="0"/>
              <a:t>The algorithm that stands out is the standard deviation method, it is among those that minimise the measurement uncertainty, but at the same is less sensitive than others to differences in sampling phase among the electrodes.</a:t>
            </a:r>
          </a:p>
          <a:p>
            <a:r>
              <a:rPr lang="it-IT" baseline="0" dirty="0" smtClean="0"/>
              <a:t>An alternative version to be used for AC coupled signals, as those of interest in this work, is the root mean square method.</a:t>
            </a:r>
          </a:p>
          <a:p>
            <a:r>
              <a:rPr lang="it-IT" baseline="0" dirty="0" smtClean="0"/>
              <a:t>This algorithm is the one used for the Large Hadron Collider extraction interlock beam position monitor and it is related to the average power measurement of the continous pulse.</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062615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How are they related? We have our continous pulse, for</a:t>
            </a:r>
            <a:r>
              <a:rPr lang="it-IT" baseline="0" dirty="0" smtClean="0"/>
              <a:t> example a Gaussian pulse, and we can comput its averaged power over a window of observation T.</a:t>
            </a:r>
          </a:p>
          <a:p>
            <a:r>
              <a:rPr lang="en-GB" baseline="0" dirty="0" smtClean="0"/>
              <a:t>When we have a limited number of samples, </a:t>
            </a:r>
          </a:p>
          <a:p>
            <a:r>
              <a:rPr lang="en-GB" baseline="0" dirty="0" smtClean="0"/>
              <a:t>that are noisy samples.</a:t>
            </a:r>
          </a:p>
          <a:p>
            <a:r>
              <a:rPr lang="en-GB" baseline="0" dirty="0" smtClean="0"/>
              <a:t>The correspondent quantity in the digital domain is the mean value of the squared samples, that is the square of the RMS.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557580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So, I wanted to understand in</a:t>
            </a:r>
            <a:r>
              <a:rPr lang="it-IT" baseline="0" dirty="0" smtClean="0"/>
              <a:t> which conditions the averaged power on the sequence of samples is a good estimator of the average power of the original continous pulse signal.</a:t>
            </a:r>
          </a:p>
          <a:p>
            <a:r>
              <a:rPr lang="it-IT" baseline="0" dirty="0" smtClean="0"/>
              <a:t>In particular my questions were: What is the effect of an asynchronous acquisition with a limited sampling rate? And what is the effect of the finite resolution of the converter?</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427125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It is immediate to demonstrate that if the signal is bandlimited, for sampling rates above the Nyquist rate the estimator is a perfect estimator.</a:t>
            </a:r>
          </a:p>
          <a:p>
            <a:r>
              <a:rPr lang="en-GB" baseline="0" dirty="0" smtClean="0"/>
              <a:t>It is then interesting what happens for sampling rates below the Nyquist rate.</a:t>
            </a:r>
          </a:p>
          <a:p>
            <a:r>
              <a:rPr lang="en-GB" baseline="0" dirty="0" smtClean="0"/>
              <a:t>Under this hypothesis about the sampling rate </a:t>
            </a:r>
          </a:p>
          <a:p>
            <a:r>
              <a:rPr lang="en-GB" baseline="0" dirty="0" smtClean="0"/>
              <a:t>and expressing the input signal Fourier coefficients in their modulus and phase</a:t>
            </a:r>
          </a:p>
          <a:p>
            <a:r>
              <a:rPr lang="en-GB" baseline="0" dirty="0" smtClean="0"/>
              <a:t>And considering the variable sampling delay tau with respect to a reference sampling time</a:t>
            </a:r>
          </a:p>
          <a:p>
            <a:r>
              <a:rPr lang="en-GB" baseline="0" dirty="0" smtClean="0"/>
              <a:t>The power estimation expression result is</a:t>
            </a:r>
          </a:p>
          <a:p>
            <a:r>
              <a:rPr lang="en-GB" baseline="0" dirty="0" smtClean="0"/>
              <a:t>Where the Averaged power that we want to measure appears explicitly</a:t>
            </a:r>
          </a:p>
          <a:p>
            <a:r>
              <a:rPr lang="en-GB" baseline="0" dirty="0" smtClean="0"/>
              <a:t>Together with an error term</a:t>
            </a:r>
          </a:p>
          <a:p>
            <a:r>
              <a:rPr lang="en-GB" baseline="0" dirty="0" smtClean="0"/>
              <a:t>Which depends on the signal spectrum</a:t>
            </a:r>
          </a:p>
          <a:p>
            <a:r>
              <a:rPr lang="en-GB" baseline="0" dirty="0" smtClean="0"/>
              <a:t>On The sampling rate (here N is the number of samples over the window)</a:t>
            </a:r>
          </a:p>
          <a:p>
            <a:r>
              <a:rPr lang="en-GB" baseline="0" dirty="0" smtClean="0"/>
              <a:t>And on the variable delay tau that takes in account the variation of the sampling phase</a:t>
            </a:r>
          </a:p>
          <a:p>
            <a:r>
              <a:rPr lang="en-GB" baseline="0" dirty="0" smtClean="0"/>
              <a:t>This error term can be expressed more clearly</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452564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We define it epsilon </a:t>
            </a:r>
          </a:p>
          <a:p>
            <a:r>
              <a:rPr lang="en-GB" baseline="0" dirty="0" smtClean="0"/>
              <a:t>and we can rewrite it as the combination of two harmonics </a:t>
            </a:r>
          </a:p>
          <a:p>
            <a:r>
              <a:rPr lang="en-GB" baseline="0" dirty="0" smtClean="0"/>
              <a:t>With the coefficients A and B depending on the signal spectrum and on the sampling rate</a:t>
            </a:r>
          </a:p>
          <a:p>
            <a:r>
              <a:rPr lang="en-GB" baseline="0" dirty="0" smtClean="0"/>
              <a:t>When the sampling delay varies, the error changes magnitude and sign as the real part of a rotating phasor.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For a uniformly distributed sampling delay between zero and one sampling period, the mean value of the error is zero, while its variance depends on the coefficients A and B.</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From the point of view of an instrument, the mean value of the error is of interest for averaged measurements on long time intervals, like the orbit for BPM.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 standard deviation instead is important to estimate the performance for single shot, single bunch measurements.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t>Also</a:t>
            </a:r>
            <a:r>
              <a:rPr lang="it-IT" baseline="0" dirty="0" smtClean="0"/>
              <a:t> the probability density function can be computed analytically, here it is compared with numeric simulation results for a Gaussian pulse. It shows how the error has more occurrences for the bigger values in absolute module.</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3669539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So far we have neglected the limited resolution of the </a:t>
            </a:r>
            <a:r>
              <a:rPr lang="en-GB" baseline="0" dirty="0" err="1" smtClean="0"/>
              <a:t>analog</a:t>
            </a:r>
            <a:r>
              <a:rPr lang="en-GB" baseline="0" dirty="0" smtClean="0"/>
              <a:t> to digital converter and now it is time to take it into account.</a:t>
            </a:r>
          </a:p>
          <a:p>
            <a:r>
              <a:rPr lang="en-GB" baseline="0" dirty="0" smtClean="0"/>
              <a:t>The question is how the noise on each sample propagates in the estimator and effects the final measurement?</a:t>
            </a:r>
          </a:p>
          <a:p>
            <a:r>
              <a:rPr lang="en-GB" baseline="0" dirty="0" smtClean="0"/>
              <a:t>Here we model the converter noise as an additive with Gaussian variable, with zero mean value, any two values are statistically independent and the amplitude is described by a normal distribution with sigma nu squared variance.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2510831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estimator results to be the previous estimator affected by the limited sampling rate, plus a new error term that can be isolated </a:t>
            </a:r>
          </a:p>
          <a:p>
            <a:r>
              <a:rPr lang="en-GB" baseline="0" dirty="0" smtClean="0"/>
              <a:t>We define this error </a:t>
            </a:r>
            <a:r>
              <a:rPr lang="en-GB" baseline="0" dirty="0" err="1" smtClean="0"/>
              <a:t>etha</a:t>
            </a:r>
            <a:r>
              <a:rPr lang="en-GB" baseline="0" dirty="0" smtClean="0"/>
              <a:t>.</a:t>
            </a:r>
          </a:p>
          <a:p>
            <a:r>
              <a:rPr lang="en-GB" baseline="0" dirty="0" smtClean="0"/>
              <a:t>Also this error term is a random variable and we can calculate its mean value and variance.</a:t>
            </a:r>
          </a:p>
          <a:p>
            <a:r>
              <a:rPr lang="en-GB" baseline="0" dirty="0" smtClean="0"/>
              <a:t>The mean value of the error is equal to the variance of the converter noise and The variance of the error is also dependent on the converter noise variance, </a:t>
            </a:r>
          </a:p>
          <a:p>
            <a:r>
              <a:rPr lang="en-GB" baseline="0" dirty="0" smtClean="0"/>
              <a:t>But also on the sampling rate (N is the number of samples over the window)</a:t>
            </a:r>
          </a:p>
          <a:p>
            <a:r>
              <a:rPr lang="en-GB" baseline="0" dirty="0" smtClean="0"/>
              <a:t>And on the pulse averaged power.</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849415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After a short introduction to provide the context,</a:t>
            </a:r>
            <a:r>
              <a:rPr lang="it-IT" baseline="0" dirty="0" smtClean="0"/>
              <a:t> </a:t>
            </a:r>
            <a:r>
              <a:rPr lang="it-IT" dirty="0" smtClean="0"/>
              <a:t>I’ll provide some reference about analog to digital conversions and undersampling. </a:t>
            </a:r>
          </a:p>
          <a:p>
            <a:r>
              <a:rPr lang="it-IT" dirty="0" smtClean="0"/>
              <a:t>Then I will present</a:t>
            </a:r>
            <a:r>
              <a:rPr lang="it-IT" baseline="0" dirty="0" smtClean="0"/>
              <a:t> the main core of my reserach work, that are the general analytic results I have obtained and how they were applied to a specific beam position systems, in synergy with numeric simulations and experimental measurements.</a:t>
            </a:r>
          </a:p>
          <a:p>
            <a:r>
              <a:rPr lang="it-IT" baseline="0" dirty="0" smtClean="0"/>
              <a:t>I’ll finally draw the conclusions.</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3842498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summarizing</a:t>
            </a:r>
            <a:r>
              <a:rPr lang="en-GB" baseline="0" dirty="0" smtClean="0"/>
              <a:t> our results.</a:t>
            </a:r>
            <a:endParaRPr lang="en-GB" dirty="0" smtClean="0"/>
          </a:p>
          <a:p>
            <a:r>
              <a:rPr lang="en-GB" dirty="0" smtClean="0"/>
              <a:t>We have found out that out estimator is equal to the averaged power of the continuous pulse under measurement</a:t>
            </a:r>
          </a:p>
          <a:p>
            <a:r>
              <a:rPr lang="en-GB" dirty="0" smtClean="0"/>
              <a:t>Plus an error term epsilon defined</a:t>
            </a:r>
            <a:r>
              <a:rPr lang="en-GB" baseline="0" dirty="0" smtClean="0"/>
              <a:t> by the asynchronous limited sampling rate</a:t>
            </a:r>
          </a:p>
          <a:p>
            <a:r>
              <a:rPr lang="en-GB" baseline="0" dirty="0" smtClean="0"/>
              <a:t>Plus an error </a:t>
            </a:r>
            <a:r>
              <a:rPr lang="en-GB" baseline="0" dirty="0" err="1" smtClean="0"/>
              <a:t>etha</a:t>
            </a:r>
            <a:r>
              <a:rPr lang="en-GB" baseline="0" dirty="0" smtClean="0"/>
              <a:t> caused by the limited resolution of the ADC</a:t>
            </a:r>
            <a:endParaRPr lang="en-GB" dirty="0" smtClean="0"/>
          </a:p>
          <a:p>
            <a:r>
              <a:rPr lang="en-GB" baseline="0" dirty="0" smtClean="0"/>
              <a:t>The resulting total error mean value is the sum of the two mean values, so it is equal to the converter noise variance</a:t>
            </a:r>
          </a:p>
          <a:p>
            <a:r>
              <a:rPr lang="en-GB" baseline="0" dirty="0" smtClean="0"/>
              <a:t>The resulting total error variance is the sum of the two variances, the one of epsilon and the one of </a:t>
            </a:r>
            <a:r>
              <a:rPr lang="en-GB" baseline="0" dirty="0" err="1" smtClean="0"/>
              <a:t>etha</a:t>
            </a:r>
            <a:endParaRPr lang="en-GB" baseline="0" dirty="0" smtClean="0"/>
          </a:p>
          <a:p>
            <a:endParaRPr lang="en-GB" baseline="0"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9536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Knowing the total error variance, we</a:t>
            </a:r>
            <a:r>
              <a:rPr lang="en-GB" baseline="0" dirty="0" smtClean="0"/>
              <a:t> can finally express the signal to noise ratio for the measurement of the averaged power of the pulse signal. </a:t>
            </a:r>
          </a:p>
          <a:p>
            <a:r>
              <a:rPr lang="en-GB" baseline="0" dirty="0" smtClean="0"/>
              <a:t>We can see how this applies to our example Gaussian pulse plotting the SNR in function of the sampling rate, looking at the frequencies in the range between half of the Nyquist rate and the Nyquist rate.</a:t>
            </a:r>
          </a:p>
          <a:p>
            <a:r>
              <a:rPr lang="en-GB" baseline="0" dirty="0" smtClean="0"/>
              <a:t>We first see the only effect of the limited sampling rate, with an ideal ADC with infinite resolution. The higher the sampling rate, the higher the SNR.</a:t>
            </a:r>
          </a:p>
          <a:p>
            <a:r>
              <a:rPr lang="en-GB" baseline="0" dirty="0" smtClean="0"/>
              <a:t>We now look at the only effect of the limited resolution of the chip. The variance of the noise is here a function of the Effective number of bits and a function of the sampling rate, since we assume a constant measure of performance P to describe the ADC trade-off. This means that the higher the sampling rate is , the higher the ADC noise variance is. </a:t>
            </a:r>
          </a:p>
          <a:p>
            <a:r>
              <a:rPr lang="en-GB" baseline="0" dirty="0" smtClean="0"/>
              <a:t>We finally combine the two effect using the whole SNR expression</a:t>
            </a:r>
          </a:p>
          <a:p>
            <a:r>
              <a:rPr lang="en-GB" baseline="0" dirty="0" smtClean="0"/>
              <a:t>We see how the SNR expression indicates two regions of operation, one where the sampling rate limits the performance, one where the ADC resolution limits the performance. </a:t>
            </a:r>
          </a:p>
          <a:p>
            <a:r>
              <a:rPr lang="en-GB" baseline="0" dirty="0" smtClean="0"/>
              <a:t>It is in the transition area between these regions that the optimal sampling point sits, and it can be at lower frequencies than the Nyquist rate</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9803134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These results were validated with numeric simulations on various examples of pulse signals. </a:t>
            </a:r>
          </a:p>
          <a:p>
            <a:r>
              <a:rPr lang="it-IT" dirty="0" smtClean="0"/>
              <a:t>A generic Gaussian pulse, here plotted in the time and frequency domain.</a:t>
            </a:r>
          </a:p>
          <a:p>
            <a:r>
              <a:rPr lang="it-IT" dirty="0" smtClean="0"/>
              <a:t>The probability density function was computed for different sampling rate</a:t>
            </a:r>
          </a:p>
          <a:p>
            <a:r>
              <a:rPr lang="it-IT" dirty="0" smtClean="0"/>
              <a:t>And the SNR was plotted as a function of the sampling rate and for two fixed values of ADC noise variance.</a:t>
            </a:r>
          </a:p>
          <a:p>
            <a:r>
              <a:rPr lang="it-IT" dirty="0" smtClean="0"/>
              <a:t>It was also computed varying the ADC noise variance in function of the sampling rate to keep a constant measurement of performance P.</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3393361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t>Same was performed on</a:t>
            </a:r>
            <a:r>
              <a:rPr lang="it-IT" baseline="0" dirty="0" smtClean="0"/>
              <a:t> the derivative of the Gaussian pulse, differential signal more similar to the signals generated by beam position monito pick-ups. Also here the probability density function and the SNR were accurately matched between the analytical model and the numeric simulation.</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4135926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baseline="0" dirty="0" smtClean="0"/>
              <a:t>As more practical cases, the model was validated also with examples of </a:t>
            </a:r>
            <a:r>
              <a:rPr lang="it-IT" dirty="0" smtClean="0"/>
              <a:t>actual</a:t>
            </a:r>
            <a:r>
              <a:rPr lang="it-IT" baseline="0" dirty="0" smtClean="0"/>
              <a:t> stripline BPM pick-up signals, the analytic expression and an actual acquisition from oversampled beam measurement. </a:t>
            </a:r>
          </a:p>
          <a:p>
            <a:r>
              <a:rPr lang="it-IT" baseline="0" dirty="0" smtClean="0"/>
              <a:t>Also in this case it was found good agreement between the analytic model and the numeric simulations.</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24846920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t>The LHC extraction interlock BPM is part of the machine protection system that guarantees</a:t>
            </a:r>
            <a:r>
              <a:rPr lang="it-IT" baseline="0" dirty="0" smtClean="0"/>
              <a:t> a safe beam exctraction. It monitors the beam position before and after the kicker magnets that deviate the beam from the accelerator pipe into the dump line. On the left you see a picture of the Large Hadron Collider dump line.</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36010537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The new system architecture is based on few principles:</a:t>
            </a:r>
          </a:p>
          <a:p>
            <a:r>
              <a:rPr lang="en-GB" dirty="0" smtClean="0"/>
              <a:t>First, Single</a:t>
            </a:r>
            <a:r>
              <a:rPr lang="en-GB" baseline="0" dirty="0" smtClean="0"/>
              <a:t> processing chain, the signals from the two electrodes are combined in a single signal, for mitigation of asymmetries and drift effects </a:t>
            </a:r>
          </a:p>
          <a:p>
            <a:r>
              <a:rPr lang="en-GB" baseline="0" dirty="0" smtClean="0"/>
              <a:t>Then, Direct digitisation: after a minimalistic filtering stage the signal is sampled ah high sampling rate</a:t>
            </a:r>
          </a:p>
          <a:p>
            <a:r>
              <a:rPr lang="en-GB" baseline="0" dirty="0" smtClean="0"/>
              <a:t>Also, gain settings are fixed during operation for reliability reasons, so, given the changes in beam intensity, the system does not always use all the input dynamic of the sampler.</a:t>
            </a:r>
          </a:p>
          <a:p>
            <a:r>
              <a:rPr lang="en-GB" baseline="0" dirty="0" smtClean="0"/>
              <a:t>Finally, always for reliability reasons, the system must be independent from the accelerator RF clock distribution, so the acquisition is asynchronous.</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1272280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how the signal is conditioned along</a:t>
            </a:r>
            <a:r>
              <a:rPr lang="en-GB" baseline="0" dirty="0" smtClean="0"/>
              <a:t> the </a:t>
            </a:r>
            <a:r>
              <a:rPr lang="en-GB" baseline="0" dirty="0" err="1" smtClean="0"/>
              <a:t>analog</a:t>
            </a:r>
            <a:r>
              <a:rPr lang="en-GB" baseline="0" dirty="0" smtClean="0"/>
              <a:t> stage, </a:t>
            </a:r>
          </a:p>
          <a:p>
            <a:r>
              <a:rPr lang="en-GB" baseline="0" dirty="0" smtClean="0"/>
              <a:t>here we see the response of a single electrode to beam bunch, </a:t>
            </a:r>
          </a:p>
          <a:p>
            <a:r>
              <a:rPr lang="en-GB" baseline="0" dirty="0" smtClean="0"/>
              <a:t>the two signal are time-multiplexed together,</a:t>
            </a:r>
          </a:p>
          <a:p>
            <a:r>
              <a:rPr lang="en-GB" baseline="0" dirty="0" smtClean="0"/>
              <a:t>The comb filter then extend the pulses, by adding four replicas distanced by 2 ns each.</a:t>
            </a:r>
          </a:p>
          <a:p>
            <a:r>
              <a:rPr lang="en-GB" baseline="0" dirty="0" smtClean="0"/>
              <a:t>By comparing the RMS value of these two pulses the system computes the beam transverse position.</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1003272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digital stage uses and ADC mezzanine card for digitisation and an FPGA based FMC carrier board</a:t>
            </a:r>
            <a:r>
              <a:rPr lang="en-GB" baseline="0" dirty="0" smtClean="0"/>
              <a:t> for acquisition and data processing.</a:t>
            </a:r>
          </a:p>
          <a:p>
            <a:r>
              <a:rPr lang="en-GB" baseline="0" dirty="0" smtClean="0"/>
              <a:t>Two commercial </a:t>
            </a:r>
            <a:r>
              <a:rPr lang="en-GB" baseline="0" dirty="0" err="1" smtClean="0"/>
              <a:t>adc</a:t>
            </a:r>
            <a:r>
              <a:rPr lang="en-GB" baseline="0" dirty="0" smtClean="0"/>
              <a:t> mezzanine were tested, one with an higher sampling rate ADC, used at 3.2 </a:t>
            </a:r>
            <a:r>
              <a:rPr lang="en-GB" baseline="0" dirty="0" err="1" smtClean="0"/>
              <a:t>GSps</a:t>
            </a:r>
            <a:r>
              <a:rPr lang="en-GB" baseline="0" dirty="0" smtClean="0"/>
              <a:t> and with 8.8 ENOB resolution</a:t>
            </a:r>
          </a:p>
          <a:p>
            <a:r>
              <a:rPr lang="en-GB" baseline="0" dirty="0" smtClean="0"/>
              <a:t>The other with an high resolution ADC, 9.6 ENOB, but sampling only at 2.6 </a:t>
            </a:r>
            <a:r>
              <a:rPr lang="en-GB" baseline="0" dirty="0" err="1" smtClean="0"/>
              <a:t>GSps</a:t>
            </a:r>
            <a:r>
              <a:rPr lang="en-GB" baseline="0" dirty="0" smtClean="0"/>
              <a:t>.</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11812423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system prototype was used to acquire beam signals.</a:t>
            </a:r>
          </a:p>
          <a:p>
            <a:r>
              <a:rPr lang="en-GB" dirty="0" smtClean="0"/>
              <a:t>In</a:t>
            </a:r>
            <a:r>
              <a:rPr lang="en-GB" baseline="0" dirty="0" smtClean="0"/>
              <a:t> the measurement set-up a single electrode signal was split in two to serve the two inputs of the system, this way the acquisition was decoupled from the beam movement.</a:t>
            </a:r>
          </a:p>
          <a:p>
            <a:r>
              <a:rPr lang="en-GB" baseline="0" dirty="0" smtClean="0"/>
              <a:t>A set of attenuators was used to emulate changes in beam intensity and position.</a:t>
            </a:r>
          </a:p>
          <a:p>
            <a:r>
              <a:rPr lang="en-GB" baseline="0" dirty="0" smtClean="0"/>
              <a:t>The position of each raw acquisition was calculated offline as part of the data analysis.</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33</a:t>
            </a:fld>
            <a:endParaRPr lang="it-IT"/>
          </a:p>
        </p:txBody>
      </p:sp>
    </p:spTree>
    <p:extLst>
      <p:ext uri="{BB962C8B-B14F-4D97-AF65-F5344CB8AC3E}">
        <p14:creationId xmlns:p14="http://schemas.microsoft.com/office/powerpoint/2010/main" val="2947914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Direct digitization, What does it mean? The transducers</a:t>
            </a:r>
            <a:r>
              <a:rPr lang="en-GB" baseline="0" dirty="0" smtClean="0"/>
              <a:t> interact with the physical system under observation, generating electric signals. For example, in a beam position monitor system, the bunched beam generate broadband pulses in the analogue domain. </a:t>
            </a:r>
          </a:p>
          <a:p>
            <a:r>
              <a:rPr lang="en-GB" baseline="0" dirty="0" smtClean="0"/>
              <a:t>The instrument must provide a digital information about the measured parameter, at the required bandwidth and resolution. In our example it is the beam orbit at various locations of the accelerator.</a:t>
            </a:r>
          </a:p>
          <a:p>
            <a:r>
              <a:rPr lang="en-GB" baseline="0" dirty="0" smtClean="0"/>
              <a:t>The signal processing electronics must calculate this information combining analogue conditioning and digital signal processing, with a digitization stage in between.</a:t>
            </a:r>
          </a:p>
          <a:p>
            <a:r>
              <a:rPr lang="en-GB" baseline="0" dirty="0" smtClean="0"/>
              <a:t>We talk about direct digitization if the digitization is performed at an early stage of the processing chain, after minimal conditioning.</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2265158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collected the results of three measurement set-ups, one using a button pick-up as signal source, with the high sampling rate digitisers.</a:t>
            </a:r>
          </a:p>
          <a:p>
            <a:r>
              <a:rPr lang="en-GB" dirty="0" smtClean="0"/>
              <a:t>The</a:t>
            </a:r>
            <a:r>
              <a:rPr lang="en-GB" baseline="0" dirty="0" smtClean="0"/>
              <a:t> other two measurement set-ups used a stripline pick-up as input, one set-up always with the high sampling rate digitiser, the other with the high resolution digitiser.</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34</a:t>
            </a:fld>
            <a:endParaRPr lang="it-IT"/>
          </a:p>
        </p:txBody>
      </p:sp>
    </p:spTree>
    <p:extLst>
      <p:ext uri="{BB962C8B-B14F-4D97-AF65-F5344CB8AC3E}">
        <p14:creationId xmlns:p14="http://schemas.microsoft.com/office/powerpoint/2010/main" val="31065867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also developed a modular and parametric simulation framework, to simulate</a:t>
            </a:r>
            <a:r>
              <a:rPr lang="en-GB" baseline="0" dirty="0" smtClean="0"/>
              <a:t> the waveforms and the results produced by direct digitisation based BPM. It models the system in its main stages: the pick-up, </a:t>
            </a:r>
            <a:r>
              <a:rPr lang="en-GB" baseline="0" dirty="0" err="1" smtClean="0"/>
              <a:t>analog</a:t>
            </a:r>
            <a:r>
              <a:rPr lang="en-GB" baseline="0" dirty="0" smtClean="0"/>
              <a:t> conditioning elements as cables and filters, the sampling stage with random sampling delay and noise, and finally the digital signal processing. The whole chain can be configured in its elements, it takes the beam position and intensity as inputs, and generates as output the distribution of the error of the position measurement.</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35</a:t>
            </a:fld>
            <a:endParaRPr lang="it-IT"/>
          </a:p>
        </p:txBody>
      </p:sp>
    </p:spTree>
    <p:extLst>
      <p:ext uri="{BB962C8B-B14F-4D97-AF65-F5344CB8AC3E}">
        <p14:creationId xmlns:p14="http://schemas.microsoft.com/office/powerpoint/2010/main" val="37413292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simulation framework was used to emulate</a:t>
            </a:r>
            <a:r>
              <a:rPr lang="en-GB" baseline="0" dirty="0" smtClean="0"/>
              <a:t> the three measurement set-ups with their different characteristics.</a:t>
            </a:r>
          </a:p>
          <a:p>
            <a:r>
              <a:rPr lang="en-GB" baseline="0" dirty="0" smtClean="0"/>
              <a:t>On the right we see for set-up C, the black continuous line that is the simulated waveform of the two combined and filtered pulses before digitisation, the black dots are the sample after the ADC, the green squares are an actual beam acquisition with the measurement set-up.</a:t>
            </a:r>
          </a:p>
          <a:p>
            <a:r>
              <a:rPr lang="en-GB" dirty="0" smtClean="0"/>
              <a:t>The same bunch detection and position</a:t>
            </a:r>
            <a:r>
              <a:rPr lang="en-GB" baseline="0" dirty="0" smtClean="0"/>
              <a:t> calculation algorithms were used for both the measured and simulated sample sequences.</a:t>
            </a:r>
          </a:p>
          <a:p>
            <a:r>
              <a:rPr lang="en-GB" baseline="0" dirty="0" smtClean="0"/>
              <a:t>In the simulations I could sweep the beam intensity, in order to interpolate the measurement results.</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40400940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simulation framework could also provide the waveforms</a:t>
            </a:r>
            <a:r>
              <a:rPr lang="en-GB" baseline="0" dirty="0" smtClean="0"/>
              <a:t> to be used as input for the analysis.</a:t>
            </a:r>
          </a:p>
          <a:p>
            <a:r>
              <a:rPr lang="en-GB" baseline="0" dirty="0" smtClean="0"/>
              <a:t>We see on the left the pulse signals in the time domain, the red from the button pickup (for setup A), the blue from the stripline pickup (for setup B and C).</a:t>
            </a:r>
          </a:p>
          <a:p>
            <a:r>
              <a:rPr lang="en-GB" baseline="0" dirty="0" smtClean="0"/>
              <a:t>On the right the respective spectral amplitude, where we see also the bandwidth threshold at -60 dB, from which we can set the Nyquist Rate for each pulse. It is above 3 Gsps for the button, above 4 Gsps for the stripline.</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37</a:t>
            </a:fld>
            <a:endParaRPr lang="it-IT"/>
          </a:p>
        </p:txBody>
      </p:sp>
    </p:spTree>
    <p:extLst>
      <p:ext uri="{BB962C8B-B14F-4D97-AF65-F5344CB8AC3E}">
        <p14:creationId xmlns:p14="http://schemas.microsoft.com/office/powerpoint/2010/main" val="28586016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have all the elements to express the signal to noise ration of the averaged power measurement for both pulses, as a function of the sampling rate and of the resolution of each converter.</a:t>
            </a:r>
          </a:p>
          <a:p>
            <a:r>
              <a:rPr lang="en-GB" baseline="0" dirty="0" smtClean="0"/>
              <a:t>To take into account also how the signal level changes with the beam intensity and with respect to the input full scale range, the Gaussian noise standard deviation is expressed as a function also of the beam intensity, the number </a:t>
            </a:r>
            <a:r>
              <a:rPr lang="en-GB" baseline="0" dirty="0" err="1" smtClean="0"/>
              <a:t>Nb</a:t>
            </a:r>
            <a:r>
              <a:rPr lang="en-GB" baseline="0" dirty="0" smtClean="0"/>
              <a:t> of particles per bunch. </a:t>
            </a:r>
          </a:p>
          <a:p>
            <a:r>
              <a:rPr lang="en-GB" baseline="0" dirty="0" smtClean="0"/>
              <a:t>We can then estimate for each measurement set-up which characteristic of the ADC is limiting the performance.</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38</a:t>
            </a:fld>
            <a:endParaRPr lang="it-IT"/>
          </a:p>
        </p:txBody>
      </p:sp>
    </p:spTree>
    <p:extLst>
      <p:ext uri="{BB962C8B-B14F-4D97-AF65-F5344CB8AC3E}">
        <p14:creationId xmlns:p14="http://schemas.microsoft.com/office/powerpoint/2010/main" val="42808143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the left, set-up A, on the right</a:t>
            </a:r>
            <a:r>
              <a:rPr lang="en-GB" baseline="0" dirty="0" smtClean="0"/>
              <a:t> set-ups B and C. In both cases it is shown the SNR in function of the sampling rate for high intensity bunches, separating the different contributions.</a:t>
            </a:r>
          </a:p>
          <a:p>
            <a:r>
              <a:rPr lang="en-GB" baseline="0" dirty="0" smtClean="0"/>
              <a:t>We see for set-up A the dotted line defining the limit to the SNR given by the sampling rate. The dashed.dot line is the limit of the ADC resolution, for the high sampling rate ADC. The continuous line combines both contributions and the star points at which sampling rate we. </a:t>
            </a:r>
          </a:p>
          <a:p>
            <a:r>
              <a:rPr lang="en-GB" baseline="0" dirty="0" smtClean="0"/>
              <a:t>It is evident that the system is limited by the ADC resolution.</a:t>
            </a:r>
          </a:p>
          <a:p>
            <a:r>
              <a:rPr lang="en-GB" baseline="0" dirty="0" smtClean="0"/>
              <a:t>Set-up B and C share the same input, so the same dependency on the limited sampling rate, here the black dotted line. But the have different ADCs with different ENOB, the two bit-resolution limits.</a:t>
            </a:r>
          </a:p>
          <a:p>
            <a:r>
              <a:rPr lang="en-GB" baseline="0" dirty="0" smtClean="0"/>
              <a:t>It is then clear that for set-up C we used an higher resolution ADC, in fact the blue line limits less the SNR, but also the sampling point is located at lower frequency and set C is actually limited by sampling distortion, differently from set-up B, that reaches a better SNR.</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39</a:t>
            </a:fld>
            <a:endParaRPr lang="it-IT"/>
          </a:p>
        </p:txBody>
      </p:sp>
    </p:spTree>
    <p:extLst>
      <p:ext uri="{BB962C8B-B14F-4D97-AF65-F5344CB8AC3E}">
        <p14:creationId xmlns:p14="http://schemas.microsoft.com/office/powerpoint/2010/main" val="3895237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result change lowering</a:t>
            </a:r>
            <a:r>
              <a:rPr lang="en-GB" baseline="0" dirty="0" smtClean="0"/>
              <a:t> the beam intensity and so the impact of the ADC noise. The SNR drops for all the measurement set-ups, dragged by the limited resolution, but now set up C wins the comparison with set-up B.</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40</a:t>
            </a:fld>
            <a:endParaRPr lang="it-IT"/>
          </a:p>
        </p:txBody>
      </p:sp>
    </p:spTree>
    <p:extLst>
      <p:ext uri="{BB962C8B-B14F-4D97-AF65-F5344CB8AC3E}">
        <p14:creationId xmlns:p14="http://schemas.microsoft.com/office/powerpoint/2010/main" val="24416040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be more informative about the final beam position resolution, I extended the analytical model to the calculation of the RMS amplitude, finding</a:t>
            </a:r>
            <a:r>
              <a:rPr lang="en-GB" baseline="0" dirty="0" smtClean="0"/>
              <a:t> a </a:t>
            </a:r>
            <a:r>
              <a:rPr lang="en-GB" baseline="0" dirty="0" err="1" smtClean="0"/>
              <a:t>linearised</a:t>
            </a:r>
            <a:r>
              <a:rPr lang="en-GB" baseline="0" dirty="0" smtClean="0"/>
              <a:t> approximation of the error and of its mean value and variance, always in function of the ADC noise and of the limited sampling rate.</a:t>
            </a:r>
          </a:p>
          <a:p>
            <a:r>
              <a:rPr lang="en-GB" baseline="0" dirty="0" smtClean="0"/>
              <a:t>For the simple case of </a:t>
            </a:r>
            <a:r>
              <a:rPr lang="en-GB" baseline="0" dirty="0" err="1" smtClean="0"/>
              <a:t>centered</a:t>
            </a:r>
            <a:r>
              <a:rPr lang="en-GB" baseline="0" dirty="0" smtClean="0"/>
              <a:t> beam, with the two pulses having same RMS amplitude, I found a compact expression of the position error variance,</a:t>
            </a:r>
          </a:p>
          <a:p>
            <a:r>
              <a:rPr lang="en-GB" baseline="0" dirty="0" smtClean="0"/>
              <a:t>With this final term, here expressed in its maximum (plus) or minimum (minus) values, that depends on the covariance between the two electrode’s errors and is significant only when the variance of the error caused by limited sampling rate is high.</a:t>
            </a:r>
          </a:p>
        </p:txBody>
      </p:sp>
      <p:sp>
        <p:nvSpPr>
          <p:cNvPr id="4" name="Slide Number Placeholder 3"/>
          <p:cNvSpPr>
            <a:spLocks noGrp="1"/>
          </p:cNvSpPr>
          <p:nvPr>
            <p:ph type="sldNum" sz="quarter" idx="10"/>
          </p:nvPr>
        </p:nvSpPr>
        <p:spPr/>
        <p:txBody>
          <a:bodyPr/>
          <a:lstStyle/>
          <a:p>
            <a:fld id="{1DF2C288-90BB-4369-BCE9-14756792F0D7}" type="slidenum">
              <a:rPr lang="it-IT" smtClean="0"/>
              <a:t>41</a:t>
            </a:fld>
            <a:endParaRPr lang="it-IT"/>
          </a:p>
        </p:txBody>
      </p:sp>
    </p:spTree>
    <p:extLst>
      <p:ext uri="{BB962C8B-B14F-4D97-AF65-F5344CB8AC3E}">
        <p14:creationId xmlns:p14="http://schemas.microsoft.com/office/powerpoint/2010/main" val="26566721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here</a:t>
            </a:r>
            <a:r>
              <a:rPr lang="en-GB" baseline="0" dirty="0" smtClean="0"/>
              <a:t> I finally show the comparison between measurement, simulations and analytic models.</a:t>
            </a:r>
          </a:p>
          <a:p>
            <a:r>
              <a:rPr lang="en-GB" dirty="0" smtClean="0"/>
              <a:t>First of all we can use the measurements to validate the simulations and the analytic model estimations of the one-sigma position resolution for the three measurement set-ups.</a:t>
            </a:r>
          </a:p>
          <a:p>
            <a:r>
              <a:rPr lang="en-GB" dirty="0" smtClean="0"/>
              <a:t>Here for set-up A, the position resolution is plotted versus the change</a:t>
            </a:r>
            <a:r>
              <a:rPr lang="en-GB" baseline="0" dirty="0" smtClean="0"/>
              <a:t> in beam intensity. The stars are the one sigma resolutions of the measurement for each position and intensity combination, the big </a:t>
            </a:r>
            <a:r>
              <a:rPr lang="en-GB" baseline="0" dirty="0" err="1" smtClean="0"/>
              <a:t>xs</a:t>
            </a:r>
            <a:r>
              <a:rPr lang="en-GB" baseline="0" dirty="0" smtClean="0"/>
              <a:t> show the averaged for each of the 3 intensity settings. </a:t>
            </a:r>
          </a:p>
          <a:p>
            <a:r>
              <a:rPr lang="en-GB" baseline="0" dirty="0" smtClean="0"/>
              <a:t>The dashed line is the simulated position resolution, the continuous line is the result of the analytic model.</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42</a:t>
            </a:fld>
            <a:endParaRPr lang="it-IT"/>
          </a:p>
        </p:txBody>
      </p:sp>
    </p:spTree>
    <p:extLst>
      <p:ext uri="{BB962C8B-B14F-4D97-AF65-F5344CB8AC3E}">
        <p14:creationId xmlns:p14="http://schemas.microsoft.com/office/powerpoint/2010/main" val="22124496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Same for set-up B</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43</a:t>
            </a:fld>
            <a:endParaRPr lang="it-IT"/>
          </a:p>
        </p:txBody>
      </p:sp>
    </p:spTree>
    <p:extLst>
      <p:ext uri="{BB962C8B-B14F-4D97-AF65-F5344CB8AC3E}">
        <p14:creationId xmlns:p14="http://schemas.microsoft.com/office/powerpoint/2010/main" val="2769531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Why is it interesting? First of all it allows to</a:t>
            </a:r>
            <a:r>
              <a:rPr lang="it-IT" baseline="0" dirty="0" smtClean="0"/>
              <a:t> minimise the number of analog components, meaning less parameter spread and less parameter drift. This is valuable when building, operating and mantaining hundreds of monitors for more than a decade.</a:t>
            </a:r>
          </a:p>
          <a:p>
            <a:r>
              <a:rPr lang="it-IT" baseline="0" dirty="0" smtClean="0"/>
              <a:t>Then having most of the signal processing in the digital domain maximises the system flexibility, with reprogrammable filters and algorithms.</a:t>
            </a:r>
          </a:p>
          <a:p>
            <a:r>
              <a:rPr lang="it-IT" baseline="0" dirty="0" smtClean="0"/>
              <a:t>The downside are the high requirements for the digitisation, in terms resolution and sampling rate, the ADC must digest fast broadband signals with high dynamic range.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There are intrinsic technologic limits on the achievable performance of an ADC and a trade off between high sampling rate and high resolution:</a:t>
            </a:r>
            <a:r>
              <a:rPr lang="en-GB" sz="1200" baseline="0" dirty="0" smtClean="0"/>
              <a:t> the </a:t>
            </a:r>
            <a:r>
              <a:rPr lang="en-GB" baseline="0" dirty="0" smtClean="0"/>
              <a:t>faster you go, the worse is the resolution. </a:t>
            </a:r>
            <a:endParaRPr lang="en-GB" baseline="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5108785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for set-up C,</a:t>
            </a:r>
            <a:r>
              <a:rPr lang="en-GB" baseline="0" dirty="0" smtClean="0"/>
              <a:t> which is the only one in which we can observe the rising of the effects caused by the limited sampling rate, with the covariance term becoming significant. </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44</a:t>
            </a:fld>
            <a:endParaRPr lang="it-IT"/>
          </a:p>
        </p:txBody>
      </p:sp>
    </p:spTree>
    <p:extLst>
      <p:ext uri="{BB962C8B-B14F-4D97-AF65-F5344CB8AC3E}">
        <p14:creationId xmlns:p14="http://schemas.microsoft.com/office/powerpoint/2010/main" val="38442754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After validation, the analytic</a:t>
            </a:r>
            <a:r>
              <a:rPr lang="en-GB" baseline="0" dirty="0" smtClean="0"/>
              <a:t> model was used for comparison of ADCs for a same input signal, here for the set-ups B and C. We can clearly identify that for intensity higher than approximately 1.2 10 to 11 charges per bunch the higher sampling rate ADC provides a better position resolution. On the other hand the Higher resolution ADC is to be preferred for lower intensity bunches where the ADC noise defines the performance. </a:t>
            </a:r>
          </a:p>
          <a:p>
            <a:r>
              <a:rPr lang="en-GB" baseline="0" dirty="0" smtClean="0"/>
              <a:t>For the high resolution ADC, seeing that is sampling distortion that limits the position resolution for high intensity bunches, we also conclude that more filtering potentially should improve the performance.</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45</a:t>
            </a:fld>
            <a:endParaRPr lang="it-IT"/>
          </a:p>
        </p:txBody>
      </p:sp>
    </p:spTree>
    <p:extLst>
      <p:ext uri="{BB962C8B-B14F-4D97-AF65-F5344CB8AC3E}">
        <p14:creationId xmlns:p14="http://schemas.microsoft.com/office/powerpoint/2010/main" val="20969128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combination of measurements, simulations and analytic model results for </a:t>
            </a:r>
            <a:r>
              <a:rPr lang="en-GB" baseline="0" dirty="0" smtClean="0"/>
              <a:t>the understanding of the effect of the two error sources on the position distribution. </a:t>
            </a:r>
          </a:p>
          <a:p>
            <a:r>
              <a:rPr lang="en-GB" baseline="0" dirty="0" smtClean="0"/>
              <a:t>Here we are looking at the position distribution resulting by simulating high intensity bunches with the configuration of set-up B and C. On the left how 2000 repetition result are distributed in the vertical and horizontal plane, on the right the horizontal position error distribution. While set-up B error (green) is defined by the Gaussian ADC noise, set-up C error is dominated by sampling distortion and has a very different distribution.</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46</a:t>
            </a:fld>
            <a:endParaRPr lang="it-IT"/>
          </a:p>
        </p:txBody>
      </p:sp>
    </p:spTree>
    <p:extLst>
      <p:ext uri="{BB962C8B-B14F-4D97-AF65-F5344CB8AC3E}">
        <p14:creationId xmlns:p14="http://schemas.microsoft.com/office/powerpoint/2010/main" val="13385690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Such distribution is observable as an oscillation in the position measurement of a</a:t>
            </a:r>
            <a:r>
              <a:rPr lang="en-GB" baseline="0" dirty="0" smtClean="0"/>
              <a:t> high intensity</a:t>
            </a:r>
            <a:r>
              <a:rPr lang="en-GB" dirty="0" smtClean="0"/>
              <a:t> bunch turn by turn with set-up C.</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47</a:t>
            </a:fld>
            <a:endParaRPr lang="it-IT"/>
          </a:p>
        </p:txBody>
      </p:sp>
    </p:spTree>
    <p:extLst>
      <p:ext uri="{BB962C8B-B14F-4D97-AF65-F5344CB8AC3E}">
        <p14:creationId xmlns:p14="http://schemas.microsoft.com/office/powerpoint/2010/main" val="3106814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error distribution can be further dissected by means of the simulation</a:t>
            </a:r>
            <a:r>
              <a:rPr lang="en-GB" baseline="0" dirty="0" smtClean="0"/>
              <a:t> framework</a:t>
            </a:r>
            <a:r>
              <a:rPr lang="en-GB" dirty="0" smtClean="0"/>
              <a:t>, with the same beam intensity conditions, but isolating the two error sources. So here we can see how the two error sources generate</a:t>
            </a:r>
            <a:r>
              <a:rPr lang="en-GB" baseline="0" dirty="0" smtClean="0"/>
              <a:t> different error distributions but with comparable standard deviation.</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48</a:t>
            </a:fld>
            <a:endParaRPr lang="it-IT"/>
          </a:p>
        </p:txBody>
      </p:sp>
    </p:spTree>
    <p:extLst>
      <p:ext uri="{BB962C8B-B14F-4D97-AF65-F5344CB8AC3E}">
        <p14:creationId xmlns:p14="http://schemas.microsoft.com/office/powerpoint/2010/main" val="34671556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Finally the analytical model is</a:t>
            </a:r>
            <a:r>
              <a:rPr lang="en-GB" baseline="0" dirty="0" smtClean="0"/>
              <a:t> the tool that provides a more complete picture of the error sources and their trend. In this SNR plot we can confirm how at the selected sampling rate, with ADC noise adjusted to the beam intensity, the two errors have the same variance</a:t>
            </a:r>
            <a:r>
              <a:rPr lang="en-GB" baseline="0" dirty="0" smtClean="0"/>
              <a:t>.</a:t>
            </a:r>
            <a:endParaRPr lang="en-GB" baseline="0" dirty="0" smtClean="0"/>
          </a:p>
        </p:txBody>
      </p:sp>
      <p:sp>
        <p:nvSpPr>
          <p:cNvPr id="4" name="Slide Number Placeholder 3"/>
          <p:cNvSpPr>
            <a:spLocks noGrp="1"/>
          </p:cNvSpPr>
          <p:nvPr>
            <p:ph type="sldNum" sz="quarter" idx="10"/>
          </p:nvPr>
        </p:nvSpPr>
        <p:spPr/>
        <p:txBody>
          <a:bodyPr/>
          <a:lstStyle/>
          <a:p>
            <a:fld id="{1DF2C288-90BB-4369-BCE9-14756792F0D7}" type="slidenum">
              <a:rPr lang="it-IT" smtClean="0"/>
              <a:t>49</a:t>
            </a:fld>
            <a:endParaRPr lang="it-IT"/>
          </a:p>
        </p:txBody>
      </p:sp>
    </p:spTree>
    <p:extLst>
      <p:ext uri="{BB962C8B-B14F-4D97-AF65-F5344CB8AC3E}">
        <p14:creationId xmlns:p14="http://schemas.microsoft.com/office/powerpoint/2010/main" val="24893979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52</a:t>
            </a:fld>
            <a:endParaRPr lang="en-US"/>
          </a:p>
        </p:txBody>
      </p:sp>
    </p:spTree>
    <p:extLst>
      <p:ext uri="{BB962C8B-B14F-4D97-AF65-F5344CB8AC3E}">
        <p14:creationId xmlns:p14="http://schemas.microsoft.com/office/powerpoint/2010/main" val="178942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53</a:t>
            </a:fld>
            <a:endParaRPr lang="en-US"/>
          </a:p>
        </p:txBody>
      </p:sp>
    </p:spTree>
    <p:extLst>
      <p:ext uri="{BB962C8B-B14F-4D97-AF65-F5344CB8AC3E}">
        <p14:creationId xmlns:p14="http://schemas.microsoft.com/office/powerpoint/2010/main" val="38571573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The signal intensity is much higher the closer is</a:t>
            </a:r>
            <a:r>
              <a:rPr lang="it-IT" baseline="0" dirty="0" smtClean="0"/>
              <a:t> the beam to the sensor.</a:t>
            </a:r>
          </a:p>
          <a:p>
            <a:r>
              <a:rPr lang="it-IT" baseline="0" dirty="0" smtClean="0"/>
              <a:t>The beam displacement can be measured by comparing the change in signal amplitude detected by a pair of simmetrically arranged electrodes. </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55</a:t>
            </a:fld>
            <a:endParaRPr lang="it-IT"/>
          </a:p>
        </p:txBody>
      </p:sp>
    </p:spTree>
    <p:extLst>
      <p:ext uri="{BB962C8B-B14F-4D97-AF65-F5344CB8AC3E}">
        <p14:creationId xmlns:p14="http://schemas.microsoft.com/office/powerpoint/2010/main" val="1936568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The monitors</a:t>
            </a:r>
            <a:r>
              <a:rPr lang="it-IT" baseline="0" dirty="0" smtClean="0"/>
              <a:t>, called pickup, treated in this thesis the button pick-up (on the left) and the stripline pick-up (on the right). </a:t>
            </a:r>
          </a:p>
          <a:p>
            <a:r>
              <a:rPr lang="it-IT" baseline="0" dirty="0" smtClean="0"/>
              <a:t>Both are broadband pick-up.</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56</a:t>
            </a:fld>
            <a:endParaRPr lang="it-IT"/>
          </a:p>
        </p:txBody>
      </p:sp>
    </p:spTree>
    <p:extLst>
      <p:ext uri="{BB962C8B-B14F-4D97-AF65-F5344CB8AC3E}">
        <p14:creationId xmlns:p14="http://schemas.microsoft.com/office/powerpoint/2010/main" val="1956985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So, the main goal of my research</a:t>
            </a:r>
            <a:r>
              <a:rPr lang="it-IT" baseline="0" dirty="0" smtClean="0"/>
              <a:t> activity was to analyse the impact of the characteristics of the ADC on the system resolution perfomance,</a:t>
            </a:r>
          </a:p>
          <a:p>
            <a:r>
              <a:rPr lang="it-IT" dirty="0" smtClean="0"/>
              <a:t>To</a:t>
            </a:r>
            <a:r>
              <a:rPr lang="it-IT" baseline="0" dirty="0" smtClean="0"/>
              <a:t> do so, on one side I studied the generic problem of describing the error induced by a limited sampling rate and sampling resolution to the power measurement of a digitally acquired pulse.</a:t>
            </a:r>
          </a:p>
          <a:p>
            <a:r>
              <a:rPr lang="it-IT" baseline="0" dirty="0" smtClean="0"/>
              <a:t>On the other side I applied my studies to a specific system, the Large Hadron Collider extraction interlock Beam Position Monitor. A prototype of the system was used to perform beam measurement. The system was also replicated in numeric simulation In order to cross-check the results of the analytic model, the simulations and the measurements.</a:t>
            </a:r>
            <a:endParaRPr lang="it-IT" baseline="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753854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..and generate short differential pulses at the passage</a:t>
            </a:r>
            <a:r>
              <a:rPr lang="it-IT" baseline="0" dirty="0" smtClean="0"/>
              <a:t> of the bunched beam. </a:t>
            </a:r>
          </a:p>
          <a:p>
            <a:r>
              <a:rPr lang="it-IT" baseline="0" dirty="0" smtClean="0"/>
              <a:t>With proper signal processing, they allow the measurement of the position of each single bunch at each passage.</a:t>
            </a:r>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57</a:t>
            </a:fld>
            <a:endParaRPr lang="it-IT"/>
          </a:p>
        </p:txBody>
      </p:sp>
    </p:spTree>
    <p:extLst>
      <p:ext uri="{BB962C8B-B14F-4D97-AF65-F5344CB8AC3E}">
        <p14:creationId xmlns:p14="http://schemas.microsoft.com/office/powerpoint/2010/main" val="374125228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a:t>
            </a:r>
            <a:r>
              <a:rPr lang="en-GB" baseline="0" dirty="0" smtClean="0"/>
              <a:t> of all, let’s refresh our knowledge about the relation between energy and power in time and frequency domain.</a:t>
            </a:r>
            <a:endParaRPr lang="en-GB" dirty="0" smtClean="0"/>
          </a:p>
          <a:p>
            <a:r>
              <a:rPr lang="en-GB" dirty="0" smtClean="0"/>
              <a:t>Let’s start from our continuous signal, here a Gaussian pulse, with a Gaussian continuous Fourier transform.</a:t>
            </a:r>
            <a:r>
              <a:rPr lang="en-GB" baseline="0" dirty="0" smtClean="0"/>
              <a:t> The energy is an infinite integral and it can be calculated both in the time and in the frequency domain, as stated by the </a:t>
            </a:r>
            <a:r>
              <a:rPr lang="en-GB" baseline="0" dirty="0" err="1" smtClean="0"/>
              <a:t>Parseval</a:t>
            </a:r>
            <a:r>
              <a:rPr lang="en-GB" baseline="0" dirty="0" smtClean="0"/>
              <a:t> </a:t>
            </a:r>
            <a:r>
              <a:rPr lang="en-GB" baseline="0" dirty="0" err="1" smtClean="0"/>
              <a:t>identit</a:t>
            </a:r>
            <a:r>
              <a:rPr lang="en-GB" baseline="0" dirty="0" smtClean="0"/>
              <a:t>..</a:t>
            </a:r>
            <a:endParaRPr lang="en-GB" dirty="0" smtClean="0"/>
          </a:p>
          <a:p>
            <a:r>
              <a:rPr lang="en-GB" baseline="0" dirty="0" smtClean="0"/>
              <a:t>The signal is limited in time, I can limit the Energy calculation to the wind of observation T.</a:t>
            </a:r>
          </a:p>
          <a:p>
            <a:r>
              <a:rPr lang="en-GB" baseline="0" dirty="0" smtClean="0"/>
              <a:t>Since it is limited, I can make the signal periodic without affecting it. The correspondent Fourier spectrum is the previous spectrum sampled at multiples of the inverse of the window T.</a:t>
            </a:r>
          </a:p>
          <a:p>
            <a:r>
              <a:rPr lang="en-GB" baseline="0" dirty="0" smtClean="0"/>
              <a:t>Since the signal is periodic, we can not talk about Energy anymore, but about the averaged power P_T. In the frequency domain it is calculated now as an infinite sum of the Fourier coefficients </a:t>
            </a:r>
            <a:r>
              <a:rPr lang="en-GB" baseline="0" dirty="0" err="1" smtClean="0"/>
              <a:t>Xk</a:t>
            </a:r>
            <a:r>
              <a:rPr lang="en-GB" baseline="0" dirty="0" smtClean="0"/>
              <a:t>. </a:t>
            </a:r>
          </a:p>
          <a:p>
            <a:r>
              <a:rPr lang="en-GB" baseline="0" dirty="0" smtClean="0"/>
              <a:t>Energy and P_T are immediately related, they are proportional.</a:t>
            </a:r>
          </a:p>
          <a:p>
            <a:r>
              <a:rPr lang="en-GB" baseline="0" dirty="0" smtClean="0"/>
              <a:t>Looking at the frequency domain, we observe that in most cases of interest the spectrum becomes negligible after a certain coefficient N0, the signal has a limited bandwidth, and it is possible to truncate the sum without </a:t>
            </a:r>
            <a:r>
              <a:rPr lang="en-GB" baseline="0" dirty="0" err="1" smtClean="0"/>
              <a:t>significative</a:t>
            </a:r>
            <a:r>
              <a:rPr lang="en-GB" baseline="0" dirty="0" smtClean="0"/>
              <a:t> loss of information. </a:t>
            </a:r>
          </a:p>
          <a:p>
            <a:r>
              <a:rPr lang="en-GB" baseline="0" dirty="0" smtClean="0"/>
              <a:t>The final result is that the energy of our continuous pulse can be calculated as the sum of a finite number of coefficients without </a:t>
            </a:r>
            <a:r>
              <a:rPr lang="en-GB" baseline="0" dirty="0" err="1" smtClean="0"/>
              <a:t>significative</a:t>
            </a:r>
            <a:r>
              <a:rPr lang="en-GB" baseline="0" dirty="0" smtClean="0"/>
              <a:t> error.</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58</a:t>
            </a:fld>
            <a:endParaRPr lang="en-US"/>
          </a:p>
        </p:txBody>
      </p:sp>
    </p:spTree>
    <p:extLst>
      <p:ext uri="{BB962C8B-B14F-4D97-AF65-F5344CB8AC3E}">
        <p14:creationId xmlns:p14="http://schemas.microsoft.com/office/powerpoint/2010/main" val="33788334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What happens when we sample our pulse? We have a sample sequence in the time domain and its discrete </a:t>
            </a:r>
            <a:r>
              <a:rPr lang="en-GB" baseline="0" dirty="0" err="1" smtClean="0"/>
              <a:t>fourier</a:t>
            </a:r>
            <a:r>
              <a:rPr lang="en-GB" baseline="0" dirty="0" smtClean="0"/>
              <a:t> transform in the frequency domain is also a sequence of samples defined between baseband and the sampling frequency.</a:t>
            </a:r>
          </a:p>
          <a:p>
            <a:r>
              <a:rPr lang="en-GB" baseline="0" dirty="0" smtClean="0"/>
              <a:t>We have defined a bandwidth limit, and Nyquist-Shannon theorem tells us that if we sample at twice that bandwidth limit we do not introduce any distortion in the signal. Such sampling rate is called Nyquist Rate and this spectrum plot has the frequency axis normalized to it.</a:t>
            </a:r>
          </a:p>
          <a:p>
            <a:r>
              <a:rPr lang="en-GB" baseline="0" dirty="0" smtClean="0"/>
              <a:t>Nyquist Shannon theorem come from the fact that sampling in the time domain corresponds in the frequency domain to a periodization of the signal, where the replica of the spectrum are shifted by multiples of the sampling frequency and added.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When we are sampling at Nyquist rate the replicas have no </a:t>
            </a:r>
            <a:r>
              <a:rPr lang="en-GB" baseline="0" dirty="0" err="1" smtClean="0"/>
              <a:t>significative</a:t>
            </a:r>
            <a:r>
              <a:rPr lang="en-GB" baseline="0" dirty="0" smtClean="0"/>
              <a:t> overlapping, there is no aliasing and the signal will be reconstructed with no error.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Decreasing the sampling frequency, we get less samples and the replicas are closer, the overlapping areas generating distortion, here in red,  become </a:t>
            </a:r>
            <a:r>
              <a:rPr lang="en-GB" baseline="0" dirty="0" err="1" smtClean="0"/>
              <a:t>significative</a:t>
            </a:r>
            <a:r>
              <a:rPr lang="en-GB" baseline="0" dirty="0" smtClean="0"/>
              <a:t> and if we look at the resulting spectrum coefficients hat </a:t>
            </a:r>
            <a:r>
              <a:rPr lang="en-GB" baseline="0" dirty="0" err="1" smtClean="0"/>
              <a:t>Xk</a:t>
            </a:r>
            <a:r>
              <a:rPr lang="en-GB" baseline="0" dirty="0" smtClean="0"/>
              <a:t> of the discrete Fourier transform of our sequence, they resent of the aliasing. Information is lost.</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59</a:t>
            </a:fld>
            <a:endParaRPr lang="en-US"/>
          </a:p>
        </p:txBody>
      </p:sp>
    </p:spTree>
    <p:extLst>
      <p:ext uri="{BB962C8B-B14F-4D97-AF65-F5344CB8AC3E}">
        <p14:creationId xmlns:p14="http://schemas.microsoft.com/office/powerpoint/2010/main" val="55514049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What are the effects on the energy estimation?</a:t>
            </a:r>
          </a:p>
          <a:p>
            <a:r>
              <a:rPr lang="en-GB" baseline="0" dirty="0" smtClean="0"/>
              <a:t>Our estimator PT with an hat is defined on the sampled sequence. </a:t>
            </a:r>
          </a:p>
          <a:p>
            <a:r>
              <a:rPr lang="en-GB" baseline="0" dirty="0" smtClean="0"/>
              <a:t>Given the </a:t>
            </a:r>
            <a:r>
              <a:rPr lang="en-GB" baseline="0" dirty="0" err="1" smtClean="0"/>
              <a:t>Parseval</a:t>
            </a:r>
            <a:r>
              <a:rPr lang="en-GB" baseline="0" dirty="0" smtClean="0"/>
              <a:t> identity for the Discrete Fourier transform, I can express this value also in the frequency domain as a function of the Spectrum DFT coefficients </a:t>
            </a:r>
            <a:r>
              <a:rPr lang="en-GB" baseline="0" dirty="0" err="1" smtClean="0"/>
              <a:t>Xk</a:t>
            </a:r>
            <a:r>
              <a:rPr lang="en-GB" baseline="0" dirty="0" smtClean="0"/>
              <a:t> with an hat. </a:t>
            </a:r>
          </a:p>
          <a:p>
            <a:r>
              <a:rPr lang="en-GB" baseline="0" dirty="0" smtClean="0"/>
              <a:t>Those coefficients, as we have seen, are a combination of the spectrum of our input signal and a function of the sampling frequency.</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60</a:t>
            </a:fld>
            <a:endParaRPr lang="en-US"/>
          </a:p>
        </p:txBody>
      </p:sp>
    </p:spTree>
    <p:extLst>
      <p:ext uri="{BB962C8B-B14F-4D97-AF65-F5344CB8AC3E}">
        <p14:creationId xmlns:p14="http://schemas.microsoft.com/office/powerpoint/2010/main" val="27788840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It is easy to verify that if the converter has infinite resolution and the </a:t>
            </a:r>
            <a:r>
              <a:rPr lang="en-GB" baseline="0" dirty="0" err="1" smtClean="0"/>
              <a:t>Nyquist_Shannon</a:t>
            </a:r>
            <a:r>
              <a:rPr lang="en-GB" baseline="0" dirty="0" smtClean="0"/>
              <a:t> criterion is met, our PT is a perfect estimator with no error.</a:t>
            </a:r>
          </a:p>
          <a:p>
            <a:r>
              <a:rPr lang="en-GB" baseline="0" dirty="0" smtClean="0"/>
              <a:t>But in the real world the converter does introduce noise and if we want high resolution ADCs we have to look among slower ADCs. So we are interested into understanding what happens when we have to sample below the Nyquist rate.</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61</a:t>
            </a:fld>
            <a:endParaRPr lang="en-US"/>
          </a:p>
        </p:txBody>
      </p:sp>
    </p:spTree>
    <p:extLst>
      <p:ext uri="{BB962C8B-B14F-4D97-AF65-F5344CB8AC3E}">
        <p14:creationId xmlns:p14="http://schemas.microsoft.com/office/powerpoint/2010/main" val="11077965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How much below? An interesting case is when the sampling rate is below the Nyquist Rate, but above half of the Nyquist Rate.</a:t>
            </a:r>
          </a:p>
          <a:p>
            <a:r>
              <a:rPr lang="en-GB" baseline="0" dirty="0" smtClean="0"/>
              <a:t>Given this condition only the first replica of the spectrum affects the signal and it is immediate to express the DFT coefficients of the sampled.</a:t>
            </a:r>
          </a:p>
          <a:p>
            <a:r>
              <a:rPr lang="en-GB" baseline="0" dirty="0" smtClean="0"/>
              <a:t>The resulting average power estimator can then be expressed as a function of the input signal spectrum and of the sampling rate, here indicated as N, the number of sample over the window T.</a:t>
            </a:r>
          </a:p>
          <a:p>
            <a:endParaRPr lang="en-GB" dirty="0"/>
          </a:p>
        </p:txBody>
      </p:sp>
      <p:sp>
        <p:nvSpPr>
          <p:cNvPr id="4" name="Slide Number Placeholder 3"/>
          <p:cNvSpPr>
            <a:spLocks noGrp="1"/>
          </p:cNvSpPr>
          <p:nvPr>
            <p:ph type="sldNum" sz="quarter" idx="10"/>
          </p:nvPr>
        </p:nvSpPr>
        <p:spPr/>
        <p:txBody>
          <a:bodyPr/>
          <a:lstStyle/>
          <a:p>
            <a:fld id="{1DF2C288-90BB-4369-BCE9-14756792F0D7}" type="slidenum">
              <a:rPr lang="it-IT" smtClean="0"/>
              <a:t>62</a:t>
            </a:fld>
            <a:endParaRPr lang="it-IT"/>
          </a:p>
        </p:txBody>
      </p:sp>
    </p:spTree>
    <p:extLst>
      <p:ext uri="{BB962C8B-B14F-4D97-AF65-F5344CB8AC3E}">
        <p14:creationId xmlns:p14="http://schemas.microsoft.com/office/powerpoint/2010/main" val="661224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we all probably know,</a:t>
            </a:r>
            <a:r>
              <a:rPr lang="en-GB" baseline="0" dirty="0" smtClean="0"/>
              <a:t> a</a:t>
            </a:r>
            <a:r>
              <a:rPr lang="en-GB" dirty="0" smtClean="0"/>
              <a:t>n ADC is a device converting an </a:t>
            </a:r>
            <a:r>
              <a:rPr lang="en-GB" dirty="0" err="1" smtClean="0"/>
              <a:t>analog</a:t>
            </a:r>
            <a:r>
              <a:rPr lang="en-GB" dirty="0" smtClean="0"/>
              <a:t> input, usually an electric signal, into a digital output that is DISCRETE in time and amplitude. Here I am considering only uniform sampling, so with an ideally constant sampling period,</a:t>
            </a:r>
            <a:r>
              <a:rPr lang="en-GB" baseline="0" dirty="0" smtClean="0"/>
              <a:t> and binary digit converters.</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13696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means that the output is encoded by</a:t>
            </a:r>
            <a:r>
              <a:rPr lang="en-GB" baseline="0" dirty="0" smtClean="0"/>
              <a:t> words of a fixed number of bits, defining the quantity of uniform portions in which the input range is divided. On the right we are looking at the input output characteristics for an ideal ADC of 3 bits.</a:t>
            </a:r>
          </a:p>
          <a:p>
            <a:r>
              <a:rPr lang="en-GB" baseline="0" dirty="0" smtClean="0"/>
              <a:t>This means that the device has a nominal amplitude resolution, that we usually refer to as LSB or Q, and there is an intrinsic error, the quantisation error.</a:t>
            </a:r>
          </a:p>
          <a:p>
            <a:r>
              <a:rPr lang="en-GB" baseline="0" dirty="0" smtClean="0"/>
              <a:t>The popular approximation of this error as white noise was introduced in the late forties by Bennet. It is valid when there is no correlation between the input signal and the quantisation noise and it allows to describe the error with its standard deviation, function of the number of bits.</a:t>
            </a:r>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51124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Knowing the error power, we get the common expression of the Signal</a:t>
            </a:r>
            <a:r>
              <a:rPr lang="en-GB" baseline="0" dirty="0" smtClean="0"/>
              <a:t> to Noise Ratio for a sinusoid input for an IDEAL ADC with quantisation as only source of uncertainty.</a:t>
            </a:r>
          </a:p>
          <a:p>
            <a:r>
              <a:rPr lang="en-GB" baseline="0" dirty="0" smtClean="0"/>
              <a:t>For a REAL ADC there are obviously other sources of dynamic error and noise, such as circuit noise and aperture uncertainty and they can be comprehensively measured by the Signal to Noise and Distortion Ratio.</a:t>
            </a:r>
          </a:p>
          <a:p>
            <a:r>
              <a:rPr lang="en-GB" baseline="0" dirty="0" smtClean="0"/>
              <a:t>Another way to quantify the performance of the converter is by the Effective number of Bits, that is the number of bits an ideal ADC would have to have its SNR (caused only by quantisation) equal to the SINAD of the real ADC.</a:t>
            </a:r>
          </a:p>
          <a:p>
            <a:r>
              <a:rPr lang="en-GB" baseline="0" dirty="0" smtClean="0"/>
              <a:t>Assuming to describe the whole noise of the real ADC as Gaussian White noise, then it would be described by its standard deviation in function of the ENOB.</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55996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There are intrinsic technologic limits on the achievable</a:t>
            </a:r>
            <a:r>
              <a:rPr lang="en-GB" baseline="0" dirty="0" smtClean="0"/>
              <a:t> performance of an ADC and a trade off between high sampling rate and high resolution. Here we are looking at the performance distribution of ADC </a:t>
            </a:r>
            <a:r>
              <a:rPr lang="it-IT" baseline="0" dirty="0" smtClean="0"/>
              <a:t>before the year 2000 </a:t>
            </a:r>
            <a:r>
              <a:rPr lang="en-GB" baseline="0" dirty="0" smtClean="0"/>
              <a:t>showing the resolution of the chip (expressed in effective number of bits) versus their maximum sampling rate. It is evident that the faster you go, the worse is the resolution. A way to model this trade-off is the performance figure of merit P , defined as the product between the number of resolved levels and the speed of the chip. Here we see it as the red line, setting the envelope of the chip performance distribution. </a:t>
            </a:r>
          </a:p>
          <a:p>
            <a:r>
              <a:rPr lang="en-GB" baseline="0" dirty="0" smtClean="0"/>
              <a:t>As registered by several ADC surveys, in the last 20 years we had an exponential performance improvement, especially driven by converters in the mid-high sampling rate range.</a:t>
            </a:r>
          </a:p>
          <a:p>
            <a:r>
              <a:rPr lang="it-IT" baseline="0" dirty="0" smtClean="0"/>
              <a:t>This trend is promising for direct digitisation based beam instrumentation,</a:t>
            </a:r>
            <a:endParaRPr lang="en-GB" baseline="0" dirty="0" smtClean="0"/>
          </a:p>
          <a:p>
            <a:r>
              <a:rPr lang="en-GB" baseline="0" dirty="0" smtClean="0"/>
              <a:t>But, the question stays, how resolution and sampling rate affect the performance of my system based on direct digitization? </a:t>
            </a:r>
          </a:p>
          <a:p>
            <a:r>
              <a:rPr lang="en-GB" baseline="0" dirty="0" smtClean="0"/>
              <a:t>Where along this line should I pick the ADC for my application?</a:t>
            </a:r>
            <a:endParaRPr lang="en-GB" dirty="0" smtClean="0"/>
          </a:p>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9097541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smtClean="0"/>
              <a:t>10/8/2021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smtClean="0"/>
              <a:t>Irene Degl'Innocenti | BI Seminar</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smtClean="0"/>
              <a:t>10/8/2021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Irene Degl'Innocenti | BI Seminar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smtClean="0"/>
              <a:t>10/8/2021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Irene Degl'Innocenti | BI Seminar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smtClean="0"/>
              <a:t>10/8/2021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Irene Degl'Innocenti | BI Seminar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smtClean="0"/>
              <a:t>10/8/2021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smtClean="0"/>
              <a:t>Irene Degl'Innocenti | BI Seminar</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smtClean="0"/>
              <a:t>10/8/2021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Irene Degl'Innocenti | BI Seminar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smtClean="0"/>
              <a:t>10/8/2021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Irene Degl'Innocenti | BI Seminar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smtClean="0"/>
              <a:t>Edit Master text styles</a:t>
            </a:r>
          </a:p>
          <a:p>
            <a:pPr lvl="1"/>
            <a:r>
              <a:rPr lang="en-US" smtClean="0"/>
              <a:t>Second level</a:t>
            </a:r>
          </a:p>
          <a:p>
            <a:pPr lvl="2"/>
            <a:r>
              <a:rPr lang="en-US" smtClean="0"/>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smtClean="0"/>
              <a:t>Edit Master text styles</a:t>
            </a:r>
          </a:p>
          <a:p>
            <a:pPr lvl="1"/>
            <a:r>
              <a:rPr lang="en-US" smtClean="0"/>
              <a:t>Second level</a:t>
            </a:r>
          </a:p>
          <a:p>
            <a:pPr lvl="2"/>
            <a:r>
              <a:rPr lang="en-US" smtClean="0"/>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smtClean="0"/>
              <a:t>10/8/2021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Irene Degl'Innocenti | BI Seminar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smtClean="0"/>
              <a:t>10/8/2021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Irene Degl'Innocenti | BI Seminar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smtClean="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smtClean="0"/>
              <a:t>10/8/2021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smtClean="0"/>
              <a:t>Irene Degl'Innocenti | BI Seminar</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smtClean="0"/>
              <a:t>10/8/2021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smtClean="0"/>
              <a:t>Irene Degl'Innocenti | BI Seminar</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smtClean="0"/>
              <a:t>Irene Degl'Innocenti | BI Seminar</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smtClean="0"/>
              <a:t>10/8/2021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smtClean="0"/>
              <a:t>Irene Degl'Innocenti | BI Seminar</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10/8/2021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Irene Degl'Innocenti | BI Seminar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10/8/2021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Irene Degl'Innocenti | BI Seminar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10/8/2021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Irene Degl'Innocenti | BI Seminar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smtClean="0"/>
              <a:t>10/8/2021</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smtClean="0"/>
              <a:t>Irene Degl'Innocenti | BI Seminar</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smtClean="0"/>
              <a:t>10/8/2021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Irene Degl'Innocenti | BI Seminar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smtClean="0"/>
              <a:t>10/8/2021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smtClean="0"/>
              <a:t>Irene Degl'Innocenti | BI Seminar</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smtClean="0"/>
              <a:t>10/8/2021</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Irene Degl'Innocenti | BI Seminar</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hyperlink" Target="https://doi.org/10.1109/49.761034" TargetMode="External"/><Relationship Id="rId7" Type="http://schemas.openxmlformats.org/officeDocument/2006/relationships/image" Target="../media/image5.jpeg"/><Relationship Id="rId12"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hyperlink" Target="http://web.stanford.edu/~murmann/adcsurvey.html" TargetMode="External"/><Relationship Id="rId11" Type="http://schemas.openxmlformats.org/officeDocument/2006/relationships/image" Target="../media/image17.png"/><Relationship Id="rId5" Type="http://schemas.openxmlformats.org/officeDocument/2006/relationships/hyperlink" Target="https://doi.org/10.1007/978-3-319-22093-2_4" TargetMode="External"/><Relationship Id="rId10" Type="http://schemas.openxmlformats.org/officeDocument/2006/relationships/image" Target="../media/image16.png"/><Relationship Id="rId4" Type="http://schemas.openxmlformats.org/officeDocument/2006/relationships/hyperlink" Target="https://doi.org/10.1109/MSP.2005.1550190" TargetMode="External"/><Relationship Id="rId9" Type="http://schemas.openxmlformats.org/officeDocument/2006/relationships/image" Target="../media/image15.png"/><Relationship Id="rId1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hyperlink" Target="https://doi.org/10.1109/JRPROC.1949.232969" TargetMode="External"/><Relationship Id="rId3" Type="http://schemas.openxmlformats.org/officeDocument/2006/relationships/image" Target="../media/image5.jpeg"/><Relationship Id="rId7" Type="http://schemas.openxmlformats.org/officeDocument/2006/relationships/hyperlink" Target="https://doi.org/10.1109/T-AIEE.1928.5055024"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hyperlink" Target="https://doi.org/10.1007/978-1-4612-0143-4_2" TargetMode="External"/><Relationship Id="rId5" Type="http://schemas.openxmlformats.org/officeDocument/2006/relationships/hyperlink" Target="https://doi.org/10.1017/S0370164600017806" TargetMode="Externa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hyperlink" Target="https://doi.org/10.1109/TIT.2017.2782754" TargetMode="External"/><Relationship Id="rId3" Type="http://schemas.openxmlformats.org/officeDocument/2006/relationships/image" Target="../media/image5.jpeg"/><Relationship Id="rId7" Type="http://schemas.openxmlformats.org/officeDocument/2006/relationships/hyperlink" Target="https://doi.org/10.1109/TIT.2015.2485271"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hyperlink" Target="https://doi.org/10.1109/78.815501" TargetMode="External"/><Relationship Id="rId5" Type="http://schemas.openxmlformats.org/officeDocument/2006/relationships/hyperlink" Target="https://doi.org/10.1109/18.720552" TargetMode="External"/><Relationship Id="rId10" Type="http://schemas.openxmlformats.org/officeDocument/2006/relationships/hyperlink" Target="https://doi.org/10.1109/MSP.2017.2774249" TargetMode="External"/><Relationship Id="rId4" Type="http://schemas.openxmlformats.org/officeDocument/2006/relationships/hyperlink" Target="https://doi.org/10.1002/j.1538-7305.1948.tb00917.x" TargetMode="External"/><Relationship Id="rId9" Type="http://schemas.openxmlformats.org/officeDocument/2006/relationships/hyperlink" Target="https://doi.org/10.1109/TIT.2018.2857822"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hyperlink" Target="https://doi.org/10.1016/j.nima.2018.02.046" TargetMode="Externa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5.jpeg"/><Relationship Id="rId7" Type="http://schemas.openxmlformats.org/officeDocument/2006/relationships/image" Target="../media/image93.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92.png"/><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slide" Target="slide13.xml"/><Relationship Id="rId7"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35.gif"/><Relationship Id="rId5" Type="http://schemas.openxmlformats.org/officeDocument/2006/relationships/image" Target="../media/image34.gif"/><Relationship Id="rId10" Type="http://schemas.openxmlformats.org/officeDocument/2006/relationships/image" Target="../media/image5.jpeg"/><Relationship Id="rId4" Type="http://schemas.openxmlformats.org/officeDocument/2006/relationships/image" Target="../media/image95.png"/><Relationship Id="rId9" Type="http://schemas.openxmlformats.org/officeDocument/2006/relationships/image" Target="../media/image100.png"/></Relationships>
</file>

<file path=ppt/slides/_rels/slide2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01.png"/><Relationship Id="rId7" Type="http://schemas.openxmlformats.org/officeDocument/2006/relationships/image" Target="../media/image103.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02.png"/><Relationship Id="rId5" Type="http://schemas.openxmlformats.org/officeDocument/2006/relationships/slide" Target="slide58.xml"/><Relationship Id="rId4" Type="http://schemas.openxmlformats.org/officeDocument/2006/relationships/slide" Target="slide13.xml"/></Relationships>
</file>

<file path=ppt/slides/_rels/slide22.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04.png"/><Relationship Id="rId5" Type="http://schemas.openxmlformats.org/officeDocument/2006/relationships/slide" Target="slide58.xml"/><Relationship Id="rId10" Type="http://schemas.openxmlformats.org/officeDocument/2006/relationships/image" Target="../media/image5.jpeg"/><Relationship Id="rId4" Type="http://schemas.openxmlformats.org/officeDocument/2006/relationships/slide" Target="slide13.xml"/><Relationship Id="rId9" Type="http://schemas.openxmlformats.org/officeDocument/2006/relationships/image" Target="../media/image107.png"/></Relationships>
</file>

<file path=ppt/slides/_rels/slide23.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slide" Target="slide13.xml"/><Relationship Id="rId7" Type="http://schemas.openxmlformats.org/officeDocument/2006/relationships/image" Target="../media/image111.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5.jpeg"/></Relationships>
</file>

<file path=ppt/slides/_rels/slide24.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slide" Target="slide13.xml"/><Relationship Id="rId7" Type="http://schemas.openxmlformats.org/officeDocument/2006/relationships/image" Target="../media/image11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5.jpeg"/><Relationship Id="rId4" Type="http://schemas.openxmlformats.org/officeDocument/2006/relationships/image" Target="../media/image41.png"/><Relationship Id="rId9" Type="http://schemas.openxmlformats.org/officeDocument/2006/relationships/image" Target="../media/image118.png"/></Relationships>
</file>

<file path=ppt/slides/_rels/slide2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slide" Target="slide13.xml"/><Relationship Id="rId7"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5.jpeg"/></Relationships>
</file>

<file path=ppt/slides/_rels/slide2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13.xml"/><Relationship Id="rId7"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slide" Target="slide13.xml"/><Relationship Id="rId7"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5.jpeg"/><Relationship Id="rId4" Type="http://schemas.openxmlformats.org/officeDocument/2006/relationships/slide" Target="slide58.xml"/><Relationship Id="rId9" Type="http://schemas.openxmlformats.org/officeDocument/2006/relationships/image" Target="../media/image57.png"/></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59.jpg"/><Relationship Id="rId5" Type="http://schemas.openxmlformats.org/officeDocument/2006/relationships/image" Target="../media/image58.png"/><Relationship Id="rId4" Type="http://schemas.openxmlformats.org/officeDocument/2006/relationships/slide" Target="slide4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hyperlink" Target="https://doi.org/10.18429/JACoW-IBIC2017-TU3AB3" TargetMode="External"/><Relationship Id="rId5" Type="http://schemas.openxmlformats.org/officeDocument/2006/relationships/image" Target="../media/image60.JPG"/><Relationship Id="rId4" Type="http://schemas.openxmlformats.org/officeDocument/2006/relationships/slide" Target="slide46.xml"/></Relationships>
</file>

<file path=ppt/slides/_rels/slide3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61.JPG"/><Relationship Id="rId7" Type="http://schemas.openxmlformats.org/officeDocument/2006/relationships/image" Target="../media/image64.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slide" Target="slide13.xml"/></Relationships>
</file>

<file path=ppt/slides/_rels/slide3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5.jpeg"/></Relationships>
</file>

<file path=ppt/slides/_rels/slide33.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67.png"/><Relationship Id="rId4" Type="http://schemas.openxmlformats.org/officeDocument/2006/relationships/slide" Target="slide24.xml"/></Relationships>
</file>

<file path=ppt/slides/_rels/slide3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67.png"/><Relationship Id="rId4" Type="http://schemas.openxmlformats.org/officeDocument/2006/relationships/slide" Target="slide24.xml"/></Relationships>
</file>

<file path=ppt/slides/_rels/slide3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3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68.png"/></Relationships>
</file>

<file path=ppt/slides/_rels/slide3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70.png"/><Relationship Id="rId4" Type="http://schemas.openxmlformats.org/officeDocument/2006/relationships/slide" Target="slide13.xml"/></Relationships>
</file>

<file path=ppt/slides/_rels/slide3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72.png"/><Relationship Id="rId4" Type="http://schemas.openxmlformats.org/officeDocument/2006/relationships/image" Target="../media/image71.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slide" Target="slide13.xml"/><Relationship Id="rId4" Type="http://schemas.openxmlformats.org/officeDocument/2006/relationships/image" Target="../media/image74.png"/></Relationships>
</file>

<file path=ppt/slides/_rels/slide4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13.xml"/><Relationship Id="rId7" Type="http://schemas.openxmlformats.org/officeDocument/2006/relationships/image" Target="../media/image154.png"/><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78.png"/></Relationships>
</file>

<file path=ppt/slides/_rels/slide43.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9.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79.png"/></Relationships>
</file>

<file path=ppt/slides/_rels/slide4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0.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80.png"/></Relationships>
</file>

<file path=ppt/slides/_rels/slide4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81.png"/><Relationship Id="rId4" Type="http://schemas.openxmlformats.org/officeDocument/2006/relationships/slide" Target="slide13.xml"/></Relationships>
</file>

<file path=ppt/slides/_rels/slide4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2.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163.png"/><Relationship Id="rId4" Type="http://schemas.openxmlformats.org/officeDocument/2006/relationships/image" Target="../media/image82.png"/></Relationships>
</file>

<file path=ppt/slides/_rels/slide4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3.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165.png"/><Relationship Id="rId4" Type="http://schemas.openxmlformats.org/officeDocument/2006/relationships/image" Target="../media/image83.png"/></Relationships>
</file>

<file path=ppt/slides/_rels/slide4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167.png"/><Relationship Id="rId4" Type="http://schemas.openxmlformats.org/officeDocument/2006/relationships/image" Target="../media/image84.png"/></Relationships>
</file>

<file path=ppt/slides/_rels/slide4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169.png"/><Relationship Id="rId4" Type="http://schemas.openxmlformats.org/officeDocument/2006/relationships/image" Target="../media/image85.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13.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5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s://doi.org/10.1016/j.nima.2020.164571" TargetMode="External"/><Relationship Id="rId7" Type="http://schemas.openxmlformats.org/officeDocument/2006/relationships/slide" Target="slide24.xml"/><Relationship Id="rId2" Type="http://schemas.openxmlformats.org/officeDocument/2006/relationships/notesSlide" Target="../notesSlides/notesSlide46.xml"/><Relationship Id="rId1" Type="http://schemas.openxmlformats.org/officeDocument/2006/relationships/slideLayout" Target="../slideLayouts/slideLayout5.xml"/><Relationship Id="rId6" Type="http://schemas.openxmlformats.org/officeDocument/2006/relationships/slide" Target="slide13.xml"/><Relationship Id="rId5" Type="http://schemas.openxmlformats.org/officeDocument/2006/relationships/hyperlink" Target="https://cds.cern.ch/record/2775642?ln=en" TargetMode="External"/><Relationship Id="rId4" Type="http://schemas.openxmlformats.org/officeDocument/2006/relationships/hyperlink" Target="https://doi.org/10.18429/JACoW-IBIC2020-FRAO02" TargetMode="External"/></Relationships>
</file>

<file path=ppt/slides/_rels/slide53.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7.xm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slide" Target="slide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slideLayout" Target="../slideLayouts/slideLayout4.xml"/><Relationship Id="rId7" Type="http://schemas.openxmlformats.org/officeDocument/2006/relationships/slide" Target="slide14.xml"/><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slide" Target="slide13.xml"/><Relationship Id="rId5" Type="http://schemas.openxmlformats.org/officeDocument/2006/relationships/image" Target="../media/image86.png"/><Relationship Id="rId4" Type="http://schemas.openxmlformats.org/officeDocument/2006/relationships/notesSlide" Target="../notesSlides/notesSlide48.xml"/><Relationship Id="rId9" Type="http://schemas.openxmlformats.org/officeDocument/2006/relationships/image" Target="../media/image88.png"/></Relationships>
</file>

<file path=ppt/slides/_rels/slide5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jpeg"/></Relationships>
</file>

<file path=ppt/slides/_rels/slide5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50.xml"/><Relationship Id="rId1" Type="http://schemas.openxmlformats.org/officeDocument/2006/relationships/slideLayout" Target="../slideLayouts/slideLayout9.xml"/><Relationship Id="rId6" Type="http://schemas.openxmlformats.org/officeDocument/2006/relationships/image" Target="../media/image97.png"/><Relationship Id="rId5" Type="http://schemas.openxmlformats.org/officeDocument/2006/relationships/slide" Target="slide31.xml"/><Relationship Id="rId4" Type="http://schemas.openxmlformats.org/officeDocument/2006/relationships/image" Target="../media/image96.png"/></Relationships>
</file>

<file path=ppt/slides/_rels/slide58.xml.rels><?xml version="1.0" encoding="UTF-8" standalone="yes"?>
<Relationships xmlns="http://schemas.openxmlformats.org/package/2006/relationships"><Relationship Id="rId8" Type="http://schemas.openxmlformats.org/officeDocument/2006/relationships/image" Target="../media/image110.png"/><Relationship Id="rId13" Type="http://schemas.openxmlformats.org/officeDocument/2006/relationships/image" Target="../media/image410.png"/><Relationship Id="rId18" Type="http://schemas.openxmlformats.org/officeDocument/2006/relationships/image" Target="../media/image460.png"/><Relationship Id="rId26" Type="http://schemas.openxmlformats.org/officeDocument/2006/relationships/image" Target="../media/image540.png"/><Relationship Id="rId3" Type="http://schemas.openxmlformats.org/officeDocument/2006/relationships/slide" Target="slide13.xml"/><Relationship Id="rId21" Type="http://schemas.openxmlformats.org/officeDocument/2006/relationships/image" Target="../media/image490.png"/><Relationship Id="rId7" Type="http://schemas.openxmlformats.org/officeDocument/2006/relationships/image" Target="../media/image109.png"/><Relationship Id="rId12" Type="http://schemas.openxmlformats.org/officeDocument/2006/relationships/image" Target="../media/image400.png"/><Relationship Id="rId17" Type="http://schemas.openxmlformats.org/officeDocument/2006/relationships/image" Target="../media/image450.png"/><Relationship Id="rId25" Type="http://schemas.openxmlformats.org/officeDocument/2006/relationships/image" Target="../media/image530.png"/><Relationship Id="rId2" Type="http://schemas.openxmlformats.org/officeDocument/2006/relationships/notesSlide" Target="../notesSlides/notesSlide51.xml"/><Relationship Id="rId16" Type="http://schemas.openxmlformats.org/officeDocument/2006/relationships/image" Target="../media/image440.png"/><Relationship Id="rId20" Type="http://schemas.openxmlformats.org/officeDocument/2006/relationships/image" Target="../media/image480.png"/><Relationship Id="rId1" Type="http://schemas.openxmlformats.org/officeDocument/2006/relationships/slideLayout" Target="../slideLayouts/slideLayout2.xml"/><Relationship Id="rId6" Type="http://schemas.openxmlformats.org/officeDocument/2006/relationships/image" Target="../media/image108.png"/><Relationship Id="rId11" Type="http://schemas.openxmlformats.org/officeDocument/2006/relationships/image" Target="../media/image390.png"/><Relationship Id="rId24" Type="http://schemas.openxmlformats.org/officeDocument/2006/relationships/image" Target="../media/image520.png"/><Relationship Id="rId5" Type="http://schemas.openxmlformats.org/officeDocument/2006/relationships/image" Target="../media/image99.png"/><Relationship Id="rId15" Type="http://schemas.openxmlformats.org/officeDocument/2006/relationships/image" Target="../media/image430.png"/><Relationship Id="rId23" Type="http://schemas.openxmlformats.org/officeDocument/2006/relationships/image" Target="../media/image510.png"/><Relationship Id="rId10" Type="http://schemas.openxmlformats.org/officeDocument/2006/relationships/image" Target="../media/image380.png"/><Relationship Id="rId19" Type="http://schemas.openxmlformats.org/officeDocument/2006/relationships/image" Target="../media/image470.png"/><Relationship Id="rId4" Type="http://schemas.openxmlformats.org/officeDocument/2006/relationships/image" Target="../media/image98.png"/><Relationship Id="rId9" Type="http://schemas.openxmlformats.org/officeDocument/2006/relationships/image" Target="../media/image113.png"/><Relationship Id="rId14" Type="http://schemas.openxmlformats.org/officeDocument/2006/relationships/image" Target="../media/image420.png"/><Relationship Id="rId22" Type="http://schemas.openxmlformats.org/officeDocument/2006/relationships/image" Target="../media/image500.png"/><Relationship Id="rId27" Type="http://schemas.openxmlformats.org/officeDocument/2006/relationships/image" Target="../media/image5.jpeg"/></Relationships>
</file>

<file path=ppt/slides/_rels/slide59.xml.rels><?xml version="1.0" encoding="UTF-8" standalone="yes"?>
<Relationships xmlns="http://schemas.openxmlformats.org/package/2006/relationships"><Relationship Id="rId8" Type="http://schemas.openxmlformats.org/officeDocument/2006/relationships/image" Target="../media/image120.png"/><Relationship Id="rId13" Type="http://schemas.openxmlformats.org/officeDocument/2006/relationships/image" Target="../media/image125.png"/><Relationship Id="rId18" Type="http://schemas.openxmlformats.org/officeDocument/2006/relationships/image" Target="../media/image130.png"/><Relationship Id="rId26" Type="http://schemas.openxmlformats.org/officeDocument/2006/relationships/image" Target="../media/image138.png"/><Relationship Id="rId3" Type="http://schemas.openxmlformats.org/officeDocument/2006/relationships/slide" Target="slide13.xml"/><Relationship Id="rId21" Type="http://schemas.openxmlformats.org/officeDocument/2006/relationships/image" Target="../media/image133.png"/><Relationship Id="rId7" Type="http://schemas.openxmlformats.org/officeDocument/2006/relationships/image" Target="../media/image119.png"/><Relationship Id="rId12" Type="http://schemas.openxmlformats.org/officeDocument/2006/relationships/image" Target="../media/image124.png"/><Relationship Id="rId17" Type="http://schemas.openxmlformats.org/officeDocument/2006/relationships/image" Target="../media/image129.png"/><Relationship Id="rId25" Type="http://schemas.openxmlformats.org/officeDocument/2006/relationships/image" Target="../media/image137.png"/><Relationship Id="rId2" Type="http://schemas.openxmlformats.org/officeDocument/2006/relationships/notesSlide" Target="../notesSlides/notesSlide52.xml"/><Relationship Id="rId16" Type="http://schemas.openxmlformats.org/officeDocument/2006/relationships/image" Target="../media/image128.png"/><Relationship Id="rId20" Type="http://schemas.openxmlformats.org/officeDocument/2006/relationships/image" Target="../media/image132.png"/><Relationship Id="rId29" Type="http://schemas.openxmlformats.org/officeDocument/2006/relationships/image" Target="../media/image141.png"/><Relationship Id="rId1" Type="http://schemas.openxmlformats.org/officeDocument/2006/relationships/slideLayout" Target="../slideLayouts/slideLayout2.xml"/><Relationship Id="rId6" Type="http://schemas.openxmlformats.org/officeDocument/2006/relationships/image" Target="../media/image115.png"/><Relationship Id="rId11" Type="http://schemas.openxmlformats.org/officeDocument/2006/relationships/image" Target="../media/image123.png"/><Relationship Id="rId24" Type="http://schemas.openxmlformats.org/officeDocument/2006/relationships/image" Target="../media/image136.png"/><Relationship Id="rId5" Type="http://schemas.openxmlformats.org/officeDocument/2006/relationships/image" Target="../media/image114.png"/><Relationship Id="rId15" Type="http://schemas.openxmlformats.org/officeDocument/2006/relationships/image" Target="../media/image127.png"/><Relationship Id="rId23" Type="http://schemas.openxmlformats.org/officeDocument/2006/relationships/image" Target="../media/image135.png"/><Relationship Id="rId28" Type="http://schemas.openxmlformats.org/officeDocument/2006/relationships/image" Target="../media/image140.png"/><Relationship Id="rId10" Type="http://schemas.openxmlformats.org/officeDocument/2006/relationships/image" Target="../media/image122.png"/><Relationship Id="rId19" Type="http://schemas.openxmlformats.org/officeDocument/2006/relationships/image" Target="../media/image131.png"/><Relationship Id="rId31" Type="http://schemas.openxmlformats.org/officeDocument/2006/relationships/image" Target="../media/image5.jpeg"/><Relationship Id="rId4" Type="http://schemas.openxmlformats.org/officeDocument/2006/relationships/image" Target="../media/image550.png"/><Relationship Id="rId9" Type="http://schemas.openxmlformats.org/officeDocument/2006/relationships/image" Target="../media/image121.png"/><Relationship Id="rId14" Type="http://schemas.openxmlformats.org/officeDocument/2006/relationships/image" Target="../media/image126.png"/><Relationship Id="rId22" Type="http://schemas.openxmlformats.org/officeDocument/2006/relationships/image" Target="../media/image134.png"/><Relationship Id="rId27" Type="http://schemas.openxmlformats.org/officeDocument/2006/relationships/image" Target="../media/image139.png"/><Relationship Id="rId30" Type="http://schemas.openxmlformats.org/officeDocument/2006/relationships/image" Target="../media/image142.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5.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6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image" Target="../media/image143.png"/><Relationship Id="rId11" Type="http://schemas.openxmlformats.org/officeDocument/2006/relationships/image" Target="../media/image5.jpeg"/><Relationship Id="rId5" Type="http://schemas.openxmlformats.org/officeDocument/2006/relationships/image" Target="../media/image114.png"/><Relationship Id="rId10" Type="http://schemas.openxmlformats.org/officeDocument/2006/relationships/image" Target="../media/image267.png"/><Relationship Id="rId4" Type="http://schemas.openxmlformats.org/officeDocument/2006/relationships/image" Target="../media/image820.png"/><Relationship Id="rId9" Type="http://schemas.openxmlformats.org/officeDocument/2006/relationships/image" Target="../media/image266.png"/></Relationships>
</file>

<file path=ppt/slides/_rels/slide61.xml.rels><?xml version="1.0" encoding="UTF-8" standalone="yes"?>
<Relationships xmlns="http://schemas.openxmlformats.org/package/2006/relationships"><Relationship Id="rId8" Type="http://schemas.openxmlformats.org/officeDocument/2006/relationships/image" Target="../media/image840.png"/><Relationship Id="rId3" Type="http://schemas.openxmlformats.org/officeDocument/2006/relationships/slide" Target="slide13.xml"/><Relationship Id="rId7" Type="http://schemas.openxmlformats.org/officeDocument/2006/relationships/image" Target="../media/image267.png"/><Relationship Id="rId2" Type="http://schemas.openxmlformats.org/officeDocument/2006/relationships/notesSlide" Target="../notesSlides/notesSlide54.xml"/><Relationship Id="rId1" Type="http://schemas.openxmlformats.org/officeDocument/2006/relationships/slideLayout" Target="../slideLayouts/slideLayout4.xml"/><Relationship Id="rId6" Type="http://schemas.openxmlformats.org/officeDocument/2006/relationships/image" Target="../media/image266.png"/><Relationship Id="rId5" Type="http://schemas.openxmlformats.org/officeDocument/2006/relationships/image" Target="../media/image143.png"/><Relationship Id="rId10" Type="http://schemas.openxmlformats.org/officeDocument/2006/relationships/image" Target="../media/image5.jpeg"/><Relationship Id="rId4" Type="http://schemas.openxmlformats.org/officeDocument/2006/relationships/image" Target="../media/image114.png"/><Relationship Id="rId9" Type="http://schemas.openxmlformats.org/officeDocument/2006/relationships/image" Target="../media/image850.png"/></Relationships>
</file>

<file path=ppt/slides/_rels/slide62.xml.rels><?xml version="1.0" encoding="UTF-8" standalone="yes"?>
<Relationships xmlns="http://schemas.openxmlformats.org/package/2006/relationships"><Relationship Id="rId8" Type="http://schemas.openxmlformats.org/officeDocument/2006/relationships/image" Target="../media/image146.png"/><Relationship Id="rId3" Type="http://schemas.openxmlformats.org/officeDocument/2006/relationships/slide" Target="slide13.xml"/><Relationship Id="rId7" Type="http://schemas.openxmlformats.org/officeDocument/2006/relationships/image" Target="../media/image267.png"/><Relationship Id="rId2" Type="http://schemas.openxmlformats.org/officeDocument/2006/relationships/notesSlide" Target="../notesSlides/notesSlide55.xml"/><Relationship Id="rId1" Type="http://schemas.openxmlformats.org/officeDocument/2006/relationships/slideLayout" Target="../slideLayouts/slideLayout4.xml"/><Relationship Id="rId6" Type="http://schemas.openxmlformats.org/officeDocument/2006/relationships/image" Target="../media/image266.png"/><Relationship Id="rId5" Type="http://schemas.openxmlformats.org/officeDocument/2006/relationships/image" Target="../media/image144.png"/><Relationship Id="rId4" Type="http://schemas.openxmlformats.org/officeDocument/2006/relationships/image" Target="../media/image131.png"/><Relationship Id="rId9" Type="http://schemas.openxmlformats.org/officeDocument/2006/relationships/image" Target="../media/image5.jpeg"/></Relationships>
</file>

<file path=ppt/slides/_rels/slide63.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slide" Target="slide1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148.png"/></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9.jpg"/><Relationship Id="rId7" Type="http://schemas.openxmlformats.org/officeDocument/2006/relationships/hyperlink" Target="https://doi.org/10.1002/j.1538-7305.1948.tb01340.x"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010.png"/><Relationship Id="rId5" Type="http://schemas.openxmlformats.org/officeDocument/2006/relationships/image" Target="../media/image10.png"/><Relationship Id="rId4" Type="http://schemas.openxmlformats.org/officeDocument/2006/relationships/image" Target="../media/image8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291959"/>
            <a:ext cx="11376025" cy="2153265"/>
          </a:xfrm>
        </p:spPr>
        <p:txBody>
          <a:bodyPr/>
          <a:lstStyle/>
          <a:p>
            <a:r>
              <a:rPr lang="en-GB" sz="3600" dirty="0"/>
              <a:t>Direct Digitisation for the Power and Amplitude Measurement of Broadband Pulses: Sampling and Quantisation Effects on </a:t>
            </a:r>
            <a:r>
              <a:rPr lang="en-GB" sz="3600" dirty="0" smtClean="0"/>
              <a:t>Resolution</a:t>
            </a:r>
            <a:br>
              <a:rPr lang="en-GB" sz="3600" dirty="0" smtClean="0"/>
            </a:br>
            <a:r>
              <a:rPr lang="en-GB" sz="2000" dirty="0" smtClean="0"/>
              <a:t/>
            </a:r>
            <a:br>
              <a:rPr lang="en-GB" sz="2000" dirty="0" smtClean="0"/>
            </a:br>
            <a:r>
              <a:rPr lang="en-GB" sz="2400" dirty="0" smtClean="0"/>
              <a:t>BI Seminar</a:t>
            </a:r>
            <a:endParaRPr lang="en-US" sz="54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r>
              <a:rPr lang="en-US" sz="1800" dirty="0"/>
              <a:t>Irene </a:t>
            </a:r>
            <a:r>
              <a:rPr lang="en-US" sz="1800" dirty="0" smtClean="0"/>
              <a:t>Degl’Innocenti - CERN </a:t>
            </a:r>
            <a:r>
              <a:rPr lang="en-US" sz="1800" dirty="0"/>
              <a:t>/ SY-BI-BP</a:t>
            </a:r>
          </a:p>
          <a:p>
            <a:pPr algn="l"/>
            <a:r>
              <a:rPr lang="en-US" sz="1800" dirty="0" smtClean="0"/>
              <a:t>08/10/2021</a:t>
            </a:r>
            <a:endParaRPr lang="en-US" sz="1800" dirty="0"/>
          </a:p>
        </p:txBody>
      </p:sp>
    </p:spTree>
    <p:extLst>
      <p:ext uri="{BB962C8B-B14F-4D97-AF65-F5344CB8AC3E}">
        <p14:creationId xmlns:p14="http://schemas.microsoft.com/office/powerpoint/2010/main" val="2159943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a:t>Analog to Digital Conversion</a:t>
            </a:r>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5616575" cy="668337"/>
          </a:xfrm>
        </p:spPr>
        <p:txBody>
          <a:bodyPr/>
          <a:lstStyle/>
          <a:p>
            <a:r>
              <a:rPr lang="en-GB" dirty="0" smtClean="0"/>
              <a:t>Main Definitions</a:t>
            </a:r>
            <a:endParaRPr lang="en-GB" dirty="0"/>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10</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mc:AlternateContent xmlns:mc="http://schemas.openxmlformats.org/markup-compatibility/2006" xmlns:a14="http://schemas.microsoft.com/office/drawing/2010/main">
        <mc:Choice Requires="a14">
          <p:sp>
            <p:nvSpPr>
              <p:cNvPr id="14" name="Content Placeholder 1">
                <a:extLst>
                  <a:ext uri="{FF2B5EF4-FFF2-40B4-BE49-F238E27FC236}">
                    <a16:creationId xmlns:a16="http://schemas.microsoft.com/office/drawing/2014/main" id="{F6B40731-33FF-9A40-95C3-6EBD3673704F}"/>
                  </a:ext>
                </a:extLst>
              </p:cNvPr>
              <p:cNvSpPr txBox="1">
                <a:spLocks/>
              </p:cNvSpPr>
              <p:nvPr/>
            </p:nvSpPr>
            <p:spPr>
              <a:xfrm>
                <a:off x="407989" y="1592263"/>
                <a:ext cx="11376024" cy="4608512"/>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2100" dirty="0">
                    <a:solidFill>
                      <a:schemeClr val="tx2"/>
                    </a:solidFill>
                  </a:rPr>
                  <a:t>Signal-to-Noise Ratio </a:t>
                </a:r>
                <a:r>
                  <a:rPr lang="en-GB" sz="2100" b="0" dirty="0">
                    <a:solidFill>
                      <a:schemeClr val="tx2"/>
                    </a:solidFill>
                  </a:rPr>
                  <a:t>of an </a:t>
                </a:r>
                <a:r>
                  <a:rPr lang="en-GB" sz="2100" dirty="0">
                    <a:solidFill>
                      <a:schemeClr val="tx2"/>
                    </a:solidFill>
                  </a:rPr>
                  <a:t>ideal ADC </a:t>
                </a:r>
                <a:r>
                  <a:rPr lang="en-GB" sz="2100" b="0" dirty="0">
                    <a:solidFill>
                      <a:schemeClr val="tx2"/>
                    </a:solidFill>
                  </a:rPr>
                  <a:t>with sinusoid input and quantisation only source of uncertainty:</a:t>
                </a:r>
                <a:endParaRPr lang="en-GB" sz="2000" b="0" dirty="0"/>
              </a:p>
              <a:p>
                <a:pPr/>
                <a14:m>
                  <m:oMathPara xmlns:m="http://schemas.openxmlformats.org/officeDocument/2006/math">
                    <m:oMathParaPr>
                      <m:jc m:val="centerGroup"/>
                    </m:oMathParaPr>
                    <m:oMath xmlns:m="http://schemas.openxmlformats.org/officeDocument/2006/math">
                      <m:sSub>
                        <m:sSubPr>
                          <m:ctrlPr>
                            <a:rPr lang="en-GB" b="0" i="1" smtClean="0">
                              <a:solidFill>
                                <a:schemeClr val="tx2"/>
                              </a:solidFill>
                              <a:latin typeface="Cambria Math" panose="02040503050406030204" pitchFamily="18" charset="0"/>
                            </a:rPr>
                          </m:ctrlPr>
                        </m:sSubPr>
                        <m:e>
                          <m:r>
                            <m:rPr>
                              <m:sty m:val="p"/>
                            </m:rPr>
                            <a:rPr lang="en-GB" b="0">
                              <a:solidFill>
                                <a:schemeClr val="tx2"/>
                              </a:solidFill>
                              <a:latin typeface="Cambria Math" panose="02040503050406030204" pitchFamily="18" charset="0"/>
                            </a:rPr>
                            <m:t>SNR</m:t>
                          </m:r>
                        </m:e>
                        <m:sub>
                          <m:r>
                            <m:rPr>
                              <m:sty m:val="p"/>
                            </m:rPr>
                            <a:rPr lang="en-GB" b="0">
                              <a:solidFill>
                                <a:schemeClr val="tx2"/>
                              </a:solidFill>
                              <a:latin typeface="Cambria Math" panose="02040503050406030204" pitchFamily="18" charset="0"/>
                            </a:rPr>
                            <m:t>dB</m:t>
                          </m:r>
                        </m:sub>
                      </m:sSub>
                      <m:r>
                        <a:rPr lang="en-GB" b="0">
                          <a:solidFill>
                            <a:schemeClr val="tx2"/>
                          </a:solidFill>
                          <a:latin typeface="Cambria Math" panose="02040503050406030204" pitchFamily="18" charset="0"/>
                        </a:rPr>
                        <m:t>=20</m:t>
                      </m:r>
                      <m:func>
                        <m:funcPr>
                          <m:ctrlPr>
                            <a:rPr lang="en-GB" b="0" i="1">
                              <a:solidFill>
                                <a:schemeClr val="tx2"/>
                              </a:solidFill>
                              <a:latin typeface="Cambria Math" panose="02040503050406030204" pitchFamily="18" charset="0"/>
                            </a:rPr>
                          </m:ctrlPr>
                        </m:funcPr>
                        <m:fName>
                          <m:sSub>
                            <m:sSubPr>
                              <m:ctrlPr>
                                <a:rPr lang="en-GB" b="0" i="1">
                                  <a:solidFill>
                                    <a:schemeClr val="tx2"/>
                                  </a:solidFill>
                                  <a:latin typeface="Cambria Math" panose="02040503050406030204" pitchFamily="18" charset="0"/>
                                </a:rPr>
                              </m:ctrlPr>
                            </m:sSubPr>
                            <m:e>
                              <m:r>
                                <m:rPr>
                                  <m:sty m:val="p"/>
                                </m:rPr>
                                <a:rPr lang="en-GB" b="0">
                                  <a:solidFill>
                                    <a:schemeClr val="tx2"/>
                                  </a:solidFill>
                                  <a:latin typeface="Cambria Math" panose="02040503050406030204" pitchFamily="18" charset="0"/>
                                </a:rPr>
                                <m:t>log</m:t>
                              </m:r>
                            </m:e>
                            <m:sub>
                              <m:r>
                                <a:rPr lang="en-GB" b="0" i="1">
                                  <a:solidFill>
                                    <a:schemeClr val="tx2"/>
                                  </a:solidFill>
                                  <a:latin typeface="Cambria Math" panose="02040503050406030204" pitchFamily="18" charset="0"/>
                                </a:rPr>
                                <m:t>10</m:t>
                              </m:r>
                            </m:sub>
                          </m:sSub>
                        </m:fName>
                        <m:e>
                          <m:d>
                            <m:dPr>
                              <m:ctrlPr>
                                <a:rPr lang="en-GB" b="0" i="1">
                                  <a:solidFill>
                                    <a:schemeClr val="tx2"/>
                                  </a:solidFill>
                                  <a:latin typeface="Cambria Math" panose="02040503050406030204" pitchFamily="18" charset="0"/>
                                </a:rPr>
                              </m:ctrlPr>
                            </m:dPr>
                            <m:e>
                              <m:f>
                                <m:fPr>
                                  <m:ctrlPr>
                                    <a:rPr lang="en-GB" b="0" i="1">
                                      <a:solidFill>
                                        <a:schemeClr val="tx2"/>
                                      </a:solidFill>
                                      <a:latin typeface="Cambria Math" panose="02040503050406030204" pitchFamily="18" charset="0"/>
                                    </a:rPr>
                                  </m:ctrlPr>
                                </m:fPr>
                                <m:num>
                                  <m:f>
                                    <m:fPr>
                                      <m:type m:val="lin"/>
                                      <m:ctrlPr>
                                        <a:rPr lang="en-GB" i="1">
                                          <a:solidFill>
                                            <a:schemeClr val="tx2"/>
                                          </a:solidFill>
                                          <a:latin typeface="Cambria Math" panose="02040503050406030204" pitchFamily="18" charset="0"/>
                                          <a:ea typeface="Cambria Math" panose="02040503050406030204" pitchFamily="18" charset="0"/>
                                        </a:rPr>
                                      </m:ctrlPr>
                                    </m:fPr>
                                    <m:num>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𝑉</m:t>
                                          </m:r>
                                        </m:e>
                                        <m:sub>
                                          <m:r>
                                            <m:rPr>
                                              <m:sty m:val="p"/>
                                            </m:rPr>
                                            <a:rPr lang="en-GB">
                                              <a:solidFill>
                                                <a:schemeClr val="tx2"/>
                                              </a:solidFill>
                                              <a:latin typeface="Cambria Math" panose="02040503050406030204" pitchFamily="18" charset="0"/>
                                              <a:ea typeface="Cambria Math" panose="02040503050406030204" pitchFamily="18" charset="0"/>
                                            </a:rPr>
                                            <m:t>FSR</m:t>
                                          </m:r>
                                        </m:sub>
                                      </m:sSub>
                                    </m:num>
                                    <m:den>
                                      <m:d>
                                        <m:dPr>
                                          <m:ctrlPr>
                                            <a:rPr lang="en-GB" i="1">
                                              <a:solidFill>
                                                <a:schemeClr val="tx2"/>
                                              </a:solidFill>
                                              <a:latin typeface="Cambria Math" panose="02040503050406030204" pitchFamily="18" charset="0"/>
                                              <a:ea typeface="Cambria Math" panose="02040503050406030204" pitchFamily="18" charset="0"/>
                                            </a:rPr>
                                          </m:ctrlPr>
                                        </m:dPr>
                                        <m:e>
                                          <m:r>
                                            <a:rPr lang="en-GB" b="0" i="1">
                                              <a:solidFill>
                                                <a:schemeClr val="tx2"/>
                                              </a:solidFill>
                                              <a:latin typeface="Cambria Math" panose="02040503050406030204" pitchFamily="18" charset="0"/>
                                              <a:ea typeface="Cambria Math" panose="02040503050406030204" pitchFamily="18" charset="0"/>
                                            </a:rPr>
                                            <m:t>2</m:t>
                                          </m:r>
                                          <m:rad>
                                            <m:radPr>
                                              <m:degHide m:val="on"/>
                                              <m:ctrlPr>
                                                <a:rPr lang="en-GB" b="0" i="1">
                                                  <a:solidFill>
                                                    <a:schemeClr val="tx2"/>
                                                  </a:solidFill>
                                                  <a:latin typeface="Cambria Math" panose="02040503050406030204" pitchFamily="18" charset="0"/>
                                                  <a:ea typeface="Cambria Math" panose="02040503050406030204" pitchFamily="18" charset="0"/>
                                                </a:rPr>
                                              </m:ctrlPr>
                                            </m:radPr>
                                            <m:deg/>
                                            <m:e>
                                              <m:r>
                                                <a:rPr lang="en-GB" b="0" i="1">
                                                  <a:solidFill>
                                                    <a:schemeClr val="tx2"/>
                                                  </a:solidFill>
                                                  <a:latin typeface="Cambria Math" panose="02040503050406030204" pitchFamily="18" charset="0"/>
                                                  <a:ea typeface="Cambria Math" panose="02040503050406030204" pitchFamily="18" charset="0"/>
                                                </a:rPr>
                                                <m:t>2</m:t>
                                              </m:r>
                                            </m:e>
                                          </m:rad>
                                        </m:e>
                                      </m:d>
                                    </m:den>
                                  </m:f>
                                </m:num>
                                <m:den>
                                  <m:f>
                                    <m:fPr>
                                      <m:type m:val="lin"/>
                                      <m:ctrlPr>
                                        <a:rPr lang="en-GB" b="0" i="1">
                                          <a:solidFill>
                                            <a:schemeClr val="tx2"/>
                                          </a:solidFill>
                                          <a:latin typeface="Cambria Math" panose="02040503050406030204" pitchFamily="18" charset="0"/>
                                        </a:rPr>
                                      </m:ctrlPr>
                                    </m:fPr>
                                    <m:num>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𝑉</m:t>
                                          </m:r>
                                        </m:e>
                                        <m:sub>
                                          <m:r>
                                            <m:rPr>
                                              <m:sty m:val="p"/>
                                            </m:rPr>
                                            <a:rPr lang="en-GB">
                                              <a:solidFill>
                                                <a:schemeClr val="tx2"/>
                                              </a:solidFill>
                                              <a:latin typeface="Cambria Math" panose="02040503050406030204" pitchFamily="18" charset="0"/>
                                              <a:ea typeface="Cambria Math" panose="02040503050406030204" pitchFamily="18" charset="0"/>
                                            </a:rPr>
                                            <m:t>FSR</m:t>
                                          </m:r>
                                        </m:sub>
                                      </m:sSub>
                                      <m:sSup>
                                        <m:sSupPr>
                                          <m:ctrlPr>
                                            <a:rPr lang="en-GB" i="1">
                                              <a:solidFill>
                                                <a:schemeClr val="tx2"/>
                                              </a:solidFill>
                                              <a:latin typeface="Cambria Math" panose="02040503050406030204" pitchFamily="18" charset="0"/>
                                              <a:ea typeface="Cambria Math" panose="02040503050406030204" pitchFamily="18" charset="0"/>
                                            </a:rPr>
                                          </m:ctrlPr>
                                        </m:sSupPr>
                                        <m:e>
                                          <m:r>
                                            <a:rPr lang="en-GB" i="1">
                                              <a:solidFill>
                                                <a:schemeClr val="tx2"/>
                                              </a:solidFill>
                                              <a:latin typeface="Cambria Math" panose="02040503050406030204" pitchFamily="18" charset="0"/>
                                              <a:ea typeface="Cambria Math" panose="02040503050406030204" pitchFamily="18" charset="0"/>
                                            </a:rPr>
                                            <m:t>2</m:t>
                                          </m:r>
                                        </m:e>
                                        <m:sup>
                                          <m:r>
                                            <a:rPr lang="en-GB" i="1">
                                              <a:solidFill>
                                                <a:schemeClr val="tx2"/>
                                              </a:solidFill>
                                              <a:latin typeface="Cambria Math" panose="02040503050406030204" pitchFamily="18" charset="0"/>
                                              <a:ea typeface="Cambria Math" panose="02040503050406030204" pitchFamily="18" charset="0"/>
                                            </a:rPr>
                                            <m:t>−</m:t>
                                          </m:r>
                                          <m:r>
                                            <m:rPr>
                                              <m:sty m:val="p"/>
                                            </m:rPr>
                                            <a:rPr lang="en-GB">
                                              <a:solidFill>
                                                <a:schemeClr val="tx2"/>
                                              </a:solidFill>
                                              <a:latin typeface="Cambria Math" panose="02040503050406030204" pitchFamily="18" charset="0"/>
                                              <a:ea typeface="Cambria Math" panose="02040503050406030204" pitchFamily="18" charset="0"/>
                                            </a:rPr>
                                            <m:t>B</m:t>
                                          </m:r>
                                        </m:sup>
                                      </m:sSup>
                                    </m:num>
                                    <m:den>
                                      <m:rad>
                                        <m:radPr>
                                          <m:degHide m:val="on"/>
                                          <m:ctrlPr>
                                            <a:rPr lang="en-GB" i="1">
                                              <a:solidFill>
                                                <a:schemeClr val="tx2"/>
                                              </a:solidFill>
                                              <a:latin typeface="Cambria Math" panose="02040503050406030204" pitchFamily="18" charset="0"/>
                                              <a:ea typeface="Cambria Math" panose="02040503050406030204" pitchFamily="18" charset="0"/>
                                            </a:rPr>
                                          </m:ctrlPr>
                                        </m:radPr>
                                        <m:deg/>
                                        <m:e>
                                          <m:r>
                                            <a:rPr lang="en-GB" i="1">
                                              <a:solidFill>
                                                <a:schemeClr val="tx2"/>
                                              </a:solidFill>
                                              <a:latin typeface="Cambria Math" panose="02040503050406030204" pitchFamily="18" charset="0"/>
                                              <a:ea typeface="Cambria Math" panose="02040503050406030204" pitchFamily="18" charset="0"/>
                                            </a:rPr>
                                            <m:t>12</m:t>
                                          </m:r>
                                        </m:e>
                                      </m:rad>
                                    </m:den>
                                  </m:f>
                                </m:den>
                              </m:f>
                            </m:e>
                          </m:d>
                        </m:e>
                      </m:func>
                      <m:r>
                        <a:rPr lang="en-GB" b="0" i="1">
                          <a:solidFill>
                            <a:schemeClr val="tx2"/>
                          </a:solidFill>
                          <a:latin typeface="Cambria Math" panose="02040503050406030204" pitchFamily="18" charset="0"/>
                        </a:rPr>
                        <m:t>=6.02</m:t>
                      </m:r>
                      <m:r>
                        <a:rPr lang="en-GB" b="0" i="1">
                          <a:solidFill>
                            <a:schemeClr val="tx2"/>
                          </a:solidFill>
                          <a:latin typeface="Cambria Math" panose="02040503050406030204" pitchFamily="18" charset="0"/>
                          <a:ea typeface="Cambria Math" panose="02040503050406030204" pitchFamily="18" charset="0"/>
                        </a:rPr>
                        <m:t>∙</m:t>
                      </m:r>
                      <m:r>
                        <m:rPr>
                          <m:sty m:val="p"/>
                        </m:rPr>
                        <a:rPr lang="en-GB" b="0">
                          <a:solidFill>
                            <a:schemeClr val="tx2"/>
                          </a:solidFill>
                          <a:latin typeface="Cambria Math" panose="02040503050406030204" pitchFamily="18" charset="0"/>
                          <a:ea typeface="Cambria Math" panose="02040503050406030204" pitchFamily="18" charset="0"/>
                        </a:rPr>
                        <m:t>B</m:t>
                      </m:r>
                      <m:r>
                        <a:rPr lang="en-GB" b="0">
                          <a:solidFill>
                            <a:schemeClr val="tx2"/>
                          </a:solidFill>
                          <a:latin typeface="Cambria Math" panose="02040503050406030204" pitchFamily="18" charset="0"/>
                          <a:ea typeface="Cambria Math" panose="02040503050406030204" pitchFamily="18" charset="0"/>
                        </a:rPr>
                        <m:t>+1.76</m:t>
                      </m:r>
                    </m:oMath>
                  </m:oMathPara>
                </a14:m>
                <a:endParaRPr lang="en-GB" dirty="0">
                  <a:solidFill>
                    <a:schemeClr val="tx2"/>
                  </a:solidFill>
                </a:endParaRPr>
              </a:p>
              <a:p>
                <a:r>
                  <a:rPr lang="en-GB" sz="2100" dirty="0">
                    <a:solidFill>
                      <a:schemeClr val="tx2"/>
                    </a:solidFill>
                  </a:rPr>
                  <a:t>Real ADCs </a:t>
                </a:r>
                <a:r>
                  <a:rPr lang="en-GB" sz="2100" b="0" dirty="0">
                    <a:solidFill>
                      <a:schemeClr val="tx2"/>
                    </a:solidFill>
                  </a:rPr>
                  <a:t>overall noise and distortion include other sources as circuit noise and aperture uncertainty, comprehensively measured in the </a:t>
                </a:r>
                <a:r>
                  <a:rPr lang="en-GB" sz="2100" dirty="0">
                    <a:solidFill>
                      <a:schemeClr val="tx2"/>
                    </a:solidFill>
                  </a:rPr>
                  <a:t>Signal to Noise and Distortion </a:t>
                </a:r>
                <a:r>
                  <a:rPr lang="en-GB" sz="2100" dirty="0" smtClean="0">
                    <a:solidFill>
                      <a:schemeClr val="tx2"/>
                    </a:solidFill>
                  </a:rPr>
                  <a:t>Ratio:</a:t>
                </a:r>
              </a:p>
              <a:p>
                <a:pPr marL="742950" lvl="1" indent="-285750">
                  <a:buFont typeface="Arial" panose="020B0604020202020204" pitchFamily="34" charset="0"/>
                  <a:buChar char="•"/>
                </a:pPr>
                <a:r>
                  <a:rPr lang="en-GB" sz="1800" b="0" dirty="0" smtClean="0">
                    <a:solidFill>
                      <a:schemeClr val="tx2"/>
                    </a:solidFill>
                  </a:rPr>
                  <a:t>Ratio </a:t>
                </a:r>
                <a:r>
                  <a:rPr lang="en-GB" sz="1800" b="0" dirty="0">
                    <a:solidFill>
                      <a:schemeClr val="tx2"/>
                    </a:solidFill>
                  </a:rPr>
                  <a:t>between the averaged power of the tonal input and the integrated power of all the other spectral components of the digitised output for frequencies above zero and up to half the sampling rate.</a:t>
                </a:r>
              </a:p>
            </p:txBody>
          </p:sp>
        </mc:Choice>
        <mc:Fallback xmlns="">
          <p:sp>
            <p:nvSpPr>
              <p:cNvPr id="14" name="Content Placeholder 1">
                <a:extLst>
                  <a:ext uri="{FF2B5EF4-FFF2-40B4-BE49-F238E27FC236}">
                    <a16:creationId xmlns:a16="http://schemas.microsoft.com/office/drawing/2014/main" id="{F6B40731-33FF-9A40-95C3-6EBD3673704F}"/>
                  </a:ext>
                </a:extLst>
              </p:cNvPr>
              <p:cNvSpPr txBox="1">
                <a:spLocks noRot="1" noChangeAspect="1" noMove="1" noResize="1" noEditPoints="1" noAdjustHandles="1" noChangeArrowheads="1" noChangeShapeType="1" noTextEdit="1"/>
              </p:cNvSpPr>
              <p:nvPr/>
            </p:nvSpPr>
            <p:spPr>
              <a:xfrm>
                <a:off x="407989" y="1592263"/>
                <a:ext cx="11376024" cy="4608512"/>
              </a:xfrm>
              <a:prstGeom prst="rect">
                <a:avLst/>
              </a:prstGeom>
              <a:blipFill>
                <a:blip r:embed="rId4"/>
                <a:stretch>
                  <a:fillRect l="-1447" t="-264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1820728" y="5088988"/>
                <a:ext cx="5724644" cy="493148"/>
              </a:xfrm>
              <a:prstGeom prst="rect">
                <a:avLst/>
              </a:prstGeom>
            </p:spPr>
            <p:txBody>
              <a:bodyPr wrap="none">
                <a:spAutoFit/>
              </a:bodyPr>
              <a:lstStyle/>
              <a:p>
                <a:pPr lvl="1"/>
                <a14:m>
                  <m:oMath xmlns:m="http://schemas.openxmlformats.org/officeDocument/2006/math">
                    <m:r>
                      <m:rPr>
                        <m:sty m:val="p"/>
                      </m:rPr>
                      <a:rPr lang="en-GB" smtClean="0">
                        <a:solidFill>
                          <a:schemeClr val="tx2"/>
                        </a:solidFill>
                        <a:latin typeface="Cambria Math" panose="02040503050406030204" pitchFamily="18" charset="0"/>
                      </a:rPr>
                      <m:t>ENOB</m:t>
                    </m:r>
                    <m:r>
                      <a:rPr lang="en-GB" smtClean="0">
                        <a:solidFill>
                          <a:schemeClr val="tx2"/>
                        </a:solidFill>
                        <a:latin typeface="Cambria Math" panose="02040503050406030204" pitchFamily="18" charset="0"/>
                      </a:rPr>
                      <m:t>= </m:t>
                    </m:r>
                    <m:f>
                      <m:fPr>
                        <m:ctrlPr>
                          <a:rPr lang="en-GB" i="1">
                            <a:solidFill>
                              <a:schemeClr val="tx2"/>
                            </a:solidFill>
                            <a:latin typeface="Cambria Math" panose="02040503050406030204" pitchFamily="18" charset="0"/>
                          </a:rPr>
                        </m:ctrlPr>
                      </m:fPr>
                      <m:num>
                        <m:sSub>
                          <m:sSubPr>
                            <m:ctrlPr>
                              <a:rPr lang="en-GB" i="1">
                                <a:solidFill>
                                  <a:schemeClr val="tx2"/>
                                </a:solidFill>
                                <a:latin typeface="Cambria Math" panose="02040503050406030204" pitchFamily="18" charset="0"/>
                              </a:rPr>
                            </m:ctrlPr>
                          </m:sSubPr>
                          <m:e>
                            <m:r>
                              <m:rPr>
                                <m:sty m:val="p"/>
                              </m:rPr>
                              <a:rPr lang="en-GB">
                                <a:solidFill>
                                  <a:schemeClr val="tx2"/>
                                </a:solidFill>
                                <a:latin typeface="Cambria Math" panose="02040503050406030204" pitchFamily="18" charset="0"/>
                              </a:rPr>
                              <m:t>SINAD</m:t>
                            </m:r>
                          </m:e>
                          <m:sub>
                            <m:r>
                              <m:rPr>
                                <m:sty m:val="p"/>
                              </m:rPr>
                              <a:rPr lang="en-GB">
                                <a:solidFill>
                                  <a:schemeClr val="tx2"/>
                                </a:solidFill>
                                <a:latin typeface="Cambria Math" panose="02040503050406030204" pitchFamily="18" charset="0"/>
                              </a:rPr>
                              <m:t>dB</m:t>
                            </m:r>
                          </m:sub>
                        </m:sSub>
                        <m:r>
                          <a:rPr lang="en-GB">
                            <a:solidFill>
                              <a:schemeClr val="tx2"/>
                            </a:solidFill>
                            <a:latin typeface="Cambria Math" panose="02040503050406030204" pitchFamily="18" charset="0"/>
                          </a:rPr>
                          <m:t>−1.76</m:t>
                        </m:r>
                      </m:num>
                      <m:den>
                        <m:r>
                          <a:rPr lang="en-GB" i="1">
                            <a:solidFill>
                              <a:schemeClr val="tx2"/>
                            </a:solidFill>
                            <a:latin typeface="Cambria Math" panose="02040503050406030204" pitchFamily="18" charset="0"/>
                          </a:rPr>
                          <m:t>6.02</m:t>
                        </m:r>
                      </m:den>
                    </m:f>
                  </m:oMath>
                </a14:m>
                <a:r>
                  <a:rPr lang="en-GB" dirty="0">
                    <a:solidFill>
                      <a:schemeClr val="tx2"/>
                    </a:solidFill>
                  </a:rPr>
                  <a:t>				</a:t>
                </a:r>
              </a:p>
            </p:txBody>
          </p:sp>
        </mc:Choice>
        <mc:Fallback xmlns="">
          <p:sp>
            <p:nvSpPr>
              <p:cNvPr id="4" name="Rectangle 3"/>
              <p:cNvSpPr>
                <a:spLocks noRot="1" noChangeAspect="1" noMove="1" noResize="1" noEditPoints="1" noAdjustHandles="1" noChangeArrowheads="1" noChangeShapeType="1" noTextEdit="1"/>
              </p:cNvSpPr>
              <p:nvPr/>
            </p:nvSpPr>
            <p:spPr>
              <a:xfrm>
                <a:off x="1820728" y="5088988"/>
                <a:ext cx="5724644" cy="493148"/>
              </a:xfrm>
              <a:prstGeom prst="rect">
                <a:avLst/>
              </a:prstGeom>
              <a:blipFill>
                <a:blip r:embed="rId5"/>
                <a:stretch>
                  <a:fillRect b="-1235"/>
                </a:stretch>
              </a:blipFill>
            </p:spPr>
            <p:txBody>
              <a:bodyPr/>
              <a:lstStyle/>
              <a:p>
                <a:r>
                  <a:rPr lang="en-GB">
                    <a:noFill/>
                  </a:rPr>
                  <a:t> </a:t>
                </a:r>
              </a:p>
            </p:txBody>
          </p:sp>
        </mc:Fallback>
      </mc:AlternateContent>
      <p:cxnSp>
        <p:nvCxnSpPr>
          <p:cNvPr id="12" name="Straight Arrow Connector 11"/>
          <p:cNvCxnSpPr/>
          <p:nvPr/>
        </p:nvCxnSpPr>
        <p:spPr>
          <a:xfrm>
            <a:off x="4763852" y="5430550"/>
            <a:ext cx="2664296"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871864" y="4854486"/>
            <a:ext cx="2448272" cy="584775"/>
          </a:xfrm>
          <a:prstGeom prst="rect">
            <a:avLst/>
          </a:prstGeom>
          <a:noFill/>
        </p:spPr>
        <p:txBody>
          <a:bodyPr wrap="square" rtlCol="0">
            <a:spAutoFit/>
          </a:bodyPr>
          <a:lstStyle/>
          <a:p>
            <a:pPr algn="ctr"/>
            <a:r>
              <a:rPr lang="en-GB" sz="1600" dirty="0" smtClean="0">
                <a:solidFill>
                  <a:schemeClr val="tx2"/>
                </a:solidFill>
              </a:rPr>
              <a:t>Total noise modelled as Gaussian white noise</a:t>
            </a:r>
            <a:endParaRPr lang="en-GB" sz="1600" dirty="0">
              <a:solidFill>
                <a:schemeClr val="tx2"/>
              </a:solidFill>
            </a:endParaRPr>
          </a:p>
        </p:txBody>
      </p:sp>
      <mc:AlternateContent xmlns:mc="http://schemas.openxmlformats.org/markup-compatibility/2006" xmlns:a14="http://schemas.microsoft.com/office/drawing/2010/main">
        <mc:Choice Requires="a14">
          <p:sp>
            <p:nvSpPr>
              <p:cNvPr id="16" name="TextBox 15"/>
              <p:cNvSpPr txBox="1"/>
              <p:nvPr/>
            </p:nvSpPr>
            <p:spPr>
              <a:xfrm>
                <a:off x="7295255" y="4998502"/>
                <a:ext cx="2880320" cy="6627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𝜎</m:t>
                          </m:r>
                        </m:e>
                        <m:sub>
                          <m:r>
                            <m:rPr>
                              <m:sty m:val="p"/>
                            </m:rPr>
                            <a:rPr lang="en-GB">
                              <a:solidFill>
                                <a:schemeClr val="tx2"/>
                              </a:solidFill>
                              <a:latin typeface="Cambria Math" panose="02040503050406030204" pitchFamily="18" charset="0"/>
                              <a:ea typeface="Cambria Math" panose="02040503050406030204" pitchFamily="18" charset="0"/>
                            </a:rPr>
                            <m:t>ENOB</m:t>
                          </m:r>
                        </m:sub>
                      </m:sSub>
                      <m:r>
                        <a:rPr lang="en-GB" i="1">
                          <a:solidFill>
                            <a:schemeClr val="tx2"/>
                          </a:solidFill>
                          <a:latin typeface="Cambria Math" panose="02040503050406030204" pitchFamily="18" charset="0"/>
                          <a:ea typeface="Cambria Math" panose="02040503050406030204" pitchFamily="18" charset="0"/>
                        </a:rPr>
                        <m:t>=</m:t>
                      </m:r>
                      <m:f>
                        <m:fPr>
                          <m:ctrlPr>
                            <a:rPr lang="en-GB" i="1">
                              <a:solidFill>
                                <a:schemeClr val="tx2"/>
                              </a:solidFill>
                              <a:latin typeface="Cambria Math" panose="02040503050406030204" pitchFamily="18" charset="0"/>
                              <a:ea typeface="Cambria Math" panose="02040503050406030204" pitchFamily="18" charset="0"/>
                            </a:rPr>
                          </m:ctrlPr>
                        </m:fPr>
                        <m:num>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𝑉</m:t>
                              </m:r>
                            </m:e>
                            <m:sub>
                              <m:r>
                                <m:rPr>
                                  <m:sty m:val="p"/>
                                </m:rPr>
                                <a:rPr lang="en-GB">
                                  <a:solidFill>
                                    <a:schemeClr val="tx2"/>
                                  </a:solidFill>
                                  <a:latin typeface="Cambria Math" panose="02040503050406030204" pitchFamily="18" charset="0"/>
                                  <a:ea typeface="Cambria Math" panose="02040503050406030204" pitchFamily="18" charset="0"/>
                                </a:rPr>
                                <m:t>FSR</m:t>
                              </m:r>
                            </m:sub>
                          </m:sSub>
                        </m:num>
                        <m:den>
                          <m:rad>
                            <m:radPr>
                              <m:degHide m:val="on"/>
                              <m:ctrlPr>
                                <a:rPr lang="en-GB" i="1">
                                  <a:solidFill>
                                    <a:schemeClr val="tx2"/>
                                  </a:solidFill>
                                  <a:latin typeface="Cambria Math" panose="02040503050406030204" pitchFamily="18" charset="0"/>
                                  <a:ea typeface="Cambria Math" panose="02040503050406030204" pitchFamily="18" charset="0"/>
                                </a:rPr>
                              </m:ctrlPr>
                            </m:radPr>
                            <m:deg/>
                            <m:e>
                              <m:r>
                                <a:rPr lang="en-GB" i="1">
                                  <a:solidFill>
                                    <a:schemeClr val="tx2"/>
                                  </a:solidFill>
                                  <a:latin typeface="Cambria Math" panose="02040503050406030204" pitchFamily="18" charset="0"/>
                                  <a:ea typeface="Cambria Math" panose="02040503050406030204" pitchFamily="18" charset="0"/>
                                </a:rPr>
                                <m:t>12</m:t>
                              </m:r>
                            </m:e>
                          </m:rad>
                        </m:den>
                      </m:f>
                      <m:sSup>
                        <m:sSupPr>
                          <m:ctrlPr>
                            <a:rPr lang="en-GB" i="1">
                              <a:solidFill>
                                <a:schemeClr val="tx2"/>
                              </a:solidFill>
                              <a:latin typeface="Cambria Math" panose="02040503050406030204" pitchFamily="18" charset="0"/>
                              <a:ea typeface="Cambria Math" panose="02040503050406030204" pitchFamily="18" charset="0"/>
                            </a:rPr>
                          </m:ctrlPr>
                        </m:sSupPr>
                        <m:e>
                          <m:r>
                            <a:rPr lang="en-GB" i="1">
                              <a:solidFill>
                                <a:schemeClr val="tx2"/>
                              </a:solidFill>
                              <a:latin typeface="Cambria Math" panose="02040503050406030204" pitchFamily="18" charset="0"/>
                              <a:ea typeface="Cambria Math" panose="02040503050406030204" pitchFamily="18" charset="0"/>
                            </a:rPr>
                            <m:t>2</m:t>
                          </m:r>
                        </m:e>
                        <m:sup>
                          <m:r>
                            <a:rPr lang="en-GB" i="1">
                              <a:solidFill>
                                <a:schemeClr val="tx2"/>
                              </a:solidFill>
                              <a:latin typeface="Cambria Math" panose="02040503050406030204" pitchFamily="18" charset="0"/>
                              <a:ea typeface="Cambria Math" panose="02040503050406030204" pitchFamily="18" charset="0"/>
                            </a:rPr>
                            <m:t>−</m:t>
                          </m:r>
                          <m:r>
                            <m:rPr>
                              <m:sty m:val="p"/>
                            </m:rPr>
                            <a:rPr lang="en-GB">
                              <a:solidFill>
                                <a:schemeClr val="tx2"/>
                              </a:solidFill>
                              <a:latin typeface="Cambria Math" panose="02040503050406030204" pitchFamily="18" charset="0"/>
                              <a:ea typeface="Cambria Math" panose="02040503050406030204" pitchFamily="18" charset="0"/>
                            </a:rPr>
                            <m:t>ENOB</m:t>
                          </m:r>
                        </m:sup>
                      </m:sSup>
                    </m:oMath>
                  </m:oMathPara>
                </a14:m>
                <a:endParaRPr lang="en-GB" dirty="0">
                  <a:solidFill>
                    <a:schemeClr val="tx2"/>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295255" y="4998502"/>
                <a:ext cx="2880320" cy="662746"/>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09499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r>
              <a:rPr lang="en-US" smtClean="0"/>
              <a:t>10/8/2021</a:t>
            </a:r>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dirty="0" smtClean="0"/>
              <a:t>Irene Degl'Innocenti | BI Seminar</a:t>
            </a:r>
            <a:endParaRPr lang="en-US" dirty="0"/>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Title 1">
            <a:extLst>
              <a:ext uri="{FF2B5EF4-FFF2-40B4-BE49-F238E27FC236}">
                <a16:creationId xmlns:a16="http://schemas.microsoft.com/office/drawing/2014/main" id="{2AA85361-39F8-5046-920B-B60034799145}"/>
              </a:ext>
            </a:extLst>
          </p:cNvPr>
          <p:cNvSpPr>
            <a:spLocks noGrp="1"/>
          </p:cNvSpPr>
          <p:nvPr>
            <p:ph type="title"/>
          </p:nvPr>
        </p:nvSpPr>
        <p:spPr>
          <a:xfrm>
            <a:off x="407988" y="365125"/>
            <a:ext cx="11380812" cy="1084263"/>
          </a:xfrm>
        </p:spPr>
        <p:txBody>
          <a:bodyPr/>
          <a:lstStyle/>
          <a:p>
            <a:r>
              <a:rPr lang="en-GB" dirty="0"/>
              <a:t>Analog to Digital Conversion</a:t>
            </a:r>
          </a:p>
        </p:txBody>
      </p:sp>
      <p:sp>
        <p:nvSpPr>
          <p:cNvPr id="1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524750"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State of the art: Sampling Rate vs. Resolution</a:t>
            </a:r>
          </a:p>
        </p:txBody>
      </p:sp>
      <p:sp>
        <p:nvSpPr>
          <p:cNvPr id="11" name="TextBox 10"/>
          <p:cNvSpPr txBox="1"/>
          <p:nvPr/>
        </p:nvSpPr>
        <p:spPr>
          <a:xfrm>
            <a:off x="407988" y="5632792"/>
            <a:ext cx="10896126" cy="615553"/>
          </a:xfrm>
          <a:prstGeom prst="rect">
            <a:avLst/>
          </a:prstGeom>
          <a:noFill/>
        </p:spPr>
        <p:txBody>
          <a:bodyPr wrap="square" lIns="0" tIns="0" rIns="0" bIns="0" rtlCol="0">
            <a:spAutoFit/>
          </a:bodyPr>
          <a:lstStyle/>
          <a:p>
            <a:r>
              <a:rPr lang="it-IT" sz="1000" dirty="0" smtClean="0">
                <a:solidFill>
                  <a:schemeClr val="tx2"/>
                </a:solidFill>
              </a:rPr>
              <a:t>[2] </a:t>
            </a:r>
            <a:r>
              <a:rPr lang="it-IT" sz="1000" dirty="0">
                <a:solidFill>
                  <a:schemeClr val="tx2"/>
                </a:solidFill>
              </a:rPr>
              <a:t>R. H. Walden, “Analog-to-digital converter survey and analysis,” IEEE Journal on Selected Areas in Communications, vol. 17, no. 4, pp. 539–550, 1999. </a:t>
            </a:r>
            <a:r>
              <a:rPr lang="it-IT" sz="1000" dirty="0">
                <a:solidFill>
                  <a:schemeClr val="tx2"/>
                </a:solidFill>
                <a:hlinkClick r:id="rId3"/>
              </a:rPr>
              <a:t>doi</a:t>
            </a:r>
            <a:endParaRPr lang="it-IT" sz="1000" dirty="0">
              <a:solidFill>
                <a:schemeClr val="tx2"/>
              </a:solidFill>
            </a:endParaRPr>
          </a:p>
          <a:p>
            <a:r>
              <a:rPr lang="it-IT" sz="1000" dirty="0" smtClean="0">
                <a:solidFill>
                  <a:schemeClr val="tx2"/>
                </a:solidFill>
              </a:rPr>
              <a:t>[3] </a:t>
            </a:r>
            <a:r>
              <a:rPr lang="it-IT" sz="1000" dirty="0">
                <a:solidFill>
                  <a:schemeClr val="tx2"/>
                </a:solidFill>
              </a:rPr>
              <a:t>Bin Le, T. W. Rondeau, J. H. Reed, and C. W. Bostian, “Analog-to-digital converters,” IEEE Signal Processing Magazine, vol. 22, no. 6, pp. 69–77, 2005. </a:t>
            </a:r>
            <a:r>
              <a:rPr lang="it-IT" sz="1000" dirty="0">
                <a:solidFill>
                  <a:schemeClr val="tx2"/>
                </a:solidFill>
                <a:hlinkClick r:id="rId4"/>
              </a:rPr>
              <a:t>doi</a:t>
            </a:r>
            <a:endParaRPr lang="it-IT" sz="1000" dirty="0">
              <a:solidFill>
                <a:schemeClr val="tx2"/>
              </a:solidFill>
            </a:endParaRPr>
          </a:p>
          <a:p>
            <a:r>
              <a:rPr lang="it-IT" sz="1000" dirty="0" smtClean="0">
                <a:solidFill>
                  <a:schemeClr val="tx2"/>
                </a:solidFill>
              </a:rPr>
              <a:t>[</a:t>
            </a:r>
            <a:r>
              <a:rPr lang="it-IT" sz="1000" dirty="0">
                <a:solidFill>
                  <a:schemeClr val="tx2"/>
                </a:solidFill>
              </a:rPr>
              <a:t>4</a:t>
            </a:r>
            <a:r>
              <a:rPr lang="it-IT" sz="1000" dirty="0" smtClean="0">
                <a:solidFill>
                  <a:schemeClr val="tx2"/>
                </a:solidFill>
              </a:rPr>
              <a:t>] </a:t>
            </a:r>
            <a:r>
              <a:rPr lang="it-IT" sz="1000" dirty="0">
                <a:solidFill>
                  <a:schemeClr val="tx2"/>
                </a:solidFill>
              </a:rPr>
              <a:t>M. Keller, B. Murmann, and Y. Manoli, Analog-Digital Interfaces—Review and Current Trends, pp. 93–116. Cham: Springer International Publishing, 2016. </a:t>
            </a:r>
            <a:r>
              <a:rPr lang="it-IT" sz="1000" dirty="0">
                <a:solidFill>
                  <a:schemeClr val="tx2"/>
                </a:solidFill>
                <a:hlinkClick r:id="rId5"/>
              </a:rPr>
              <a:t>doi</a:t>
            </a:r>
            <a:endParaRPr lang="it-IT" sz="1000" dirty="0">
              <a:solidFill>
                <a:schemeClr val="tx2"/>
              </a:solidFill>
            </a:endParaRPr>
          </a:p>
          <a:p>
            <a:r>
              <a:rPr lang="it-IT" sz="1000" dirty="0" smtClean="0">
                <a:solidFill>
                  <a:schemeClr val="tx2"/>
                </a:solidFill>
              </a:rPr>
              <a:t>[5] </a:t>
            </a:r>
            <a:r>
              <a:rPr lang="it-IT" sz="1000" dirty="0">
                <a:solidFill>
                  <a:schemeClr val="tx2"/>
                </a:solidFill>
              </a:rPr>
              <a:t>B. Murmann, “ADC performance survey 1997-2020,.” </a:t>
            </a:r>
            <a:r>
              <a:rPr lang="it-IT" sz="1000" dirty="0" smtClean="0">
                <a:solidFill>
                  <a:schemeClr val="tx2"/>
                </a:solidFill>
                <a:hlinkClick r:id="rId6"/>
              </a:rPr>
              <a:t>website</a:t>
            </a:r>
            <a:endParaRPr lang="it-IT" sz="1000" dirty="0">
              <a:solidFill>
                <a:schemeClr val="tx2"/>
              </a:solidFill>
            </a:endParaRPr>
          </a:p>
        </p:txBody>
      </p:sp>
      <p:pic>
        <p:nvPicPr>
          <p:cNvPr id="17" name="Immagin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91388" y="1186799"/>
            <a:ext cx="9144086" cy="4114409"/>
          </a:xfrm>
          <a:prstGeom prst="rect">
            <a:avLst/>
          </a:prstGeom>
        </p:spPr>
      </p:pic>
      <p:pic>
        <p:nvPicPr>
          <p:cNvPr id="15" name="Picture 14"/>
          <p:cNvPicPr>
            <a:picLocks noChangeAspect="1"/>
          </p:cNvPicPr>
          <p:nvPr/>
        </p:nvPicPr>
        <p:blipFill rotWithShape="1">
          <a:blip r:embed="rId9" cstate="print">
            <a:extLst>
              <a:ext uri="{28A0092B-C50C-407E-A947-70E740481C1C}">
                <a14:useLocalDpi xmlns:a14="http://schemas.microsoft.com/office/drawing/2010/main" val="0"/>
              </a:ext>
            </a:extLst>
          </a:blip>
          <a:srcRect b="5539"/>
          <a:stretch/>
        </p:blipFill>
        <p:spPr>
          <a:xfrm>
            <a:off x="3792674" y="1187698"/>
            <a:ext cx="9144086" cy="3886500"/>
          </a:xfrm>
          <a:prstGeom prst="rect">
            <a:avLst/>
          </a:prstGeom>
        </p:spPr>
      </p:pic>
      <p:pic>
        <p:nvPicPr>
          <p:cNvPr id="18" name="Picture 17"/>
          <p:cNvPicPr>
            <a:picLocks noChangeAspect="1"/>
          </p:cNvPicPr>
          <p:nvPr/>
        </p:nvPicPr>
        <p:blipFill rotWithShape="1">
          <a:blip r:embed="rId10" cstate="print">
            <a:extLst>
              <a:ext uri="{28A0092B-C50C-407E-A947-70E740481C1C}">
                <a14:useLocalDpi xmlns:a14="http://schemas.microsoft.com/office/drawing/2010/main" val="0"/>
              </a:ext>
            </a:extLst>
          </a:blip>
          <a:srcRect b="5771"/>
          <a:stretch/>
        </p:blipFill>
        <p:spPr>
          <a:xfrm>
            <a:off x="3792674" y="1187697"/>
            <a:ext cx="9144086" cy="3876975"/>
          </a:xfrm>
          <a:prstGeom prst="rect">
            <a:avLst/>
          </a:prstGeom>
        </p:spPr>
      </p:pic>
      <p:pic>
        <p:nvPicPr>
          <p:cNvPr id="19" name="Picture 18"/>
          <p:cNvPicPr>
            <a:picLocks noChangeAspect="1"/>
          </p:cNvPicPr>
          <p:nvPr/>
        </p:nvPicPr>
        <p:blipFill rotWithShape="1">
          <a:blip r:embed="rId11" cstate="print">
            <a:extLst>
              <a:ext uri="{28A0092B-C50C-407E-A947-70E740481C1C}">
                <a14:useLocalDpi xmlns:a14="http://schemas.microsoft.com/office/drawing/2010/main" val="0"/>
              </a:ext>
            </a:extLst>
          </a:blip>
          <a:srcRect b="6003"/>
          <a:stretch/>
        </p:blipFill>
        <p:spPr>
          <a:xfrm>
            <a:off x="3792674" y="1187698"/>
            <a:ext cx="9144086" cy="3867450"/>
          </a:xfrm>
          <a:prstGeom prst="rect">
            <a:avLst/>
          </a:prstGeom>
        </p:spPr>
      </p:pic>
      <p:pic>
        <p:nvPicPr>
          <p:cNvPr id="20" name="Picture 19"/>
          <p:cNvPicPr>
            <a:picLocks noChangeAspect="1"/>
          </p:cNvPicPr>
          <p:nvPr/>
        </p:nvPicPr>
        <p:blipFill rotWithShape="1">
          <a:blip r:embed="rId12" cstate="print">
            <a:extLst>
              <a:ext uri="{28A0092B-C50C-407E-A947-70E740481C1C}">
                <a14:useLocalDpi xmlns:a14="http://schemas.microsoft.com/office/drawing/2010/main" val="0"/>
              </a:ext>
            </a:extLst>
          </a:blip>
          <a:srcRect b="5539"/>
          <a:stretch/>
        </p:blipFill>
        <p:spPr>
          <a:xfrm>
            <a:off x="3792674" y="1187698"/>
            <a:ext cx="9144086" cy="3886500"/>
          </a:xfrm>
          <a:prstGeom prst="rect">
            <a:avLst/>
          </a:prstGeom>
        </p:spPr>
      </p:pic>
      <mc:AlternateContent xmlns:mc="http://schemas.openxmlformats.org/markup-compatibility/2006" xmlns:a14="http://schemas.microsoft.com/office/drawing/2010/main">
        <mc:Choice Requires="a14">
          <p:sp>
            <p:nvSpPr>
              <p:cNvPr id="21" name="TextBox 20"/>
              <p:cNvSpPr txBox="1"/>
              <p:nvPr/>
            </p:nvSpPr>
            <p:spPr>
              <a:xfrm>
                <a:off x="9337231" y="1849837"/>
                <a:ext cx="2498397" cy="47045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400" b="0" i="0" dirty="0" smtClean="0">
                          <a:solidFill>
                            <a:schemeClr val="tx2"/>
                          </a:solidFill>
                          <a:latin typeface="Cambria Math" panose="02040503050406030204" pitchFamily="18" charset="0"/>
                        </a:rPr>
                        <m:t>P</m:t>
                      </m:r>
                      <m:r>
                        <a:rPr lang="en-GB" sz="2400" b="0" i="1" dirty="0" smtClean="0">
                          <a:solidFill>
                            <a:schemeClr val="tx2"/>
                          </a:solidFill>
                          <a:latin typeface="Cambria Math" panose="02040503050406030204" pitchFamily="18" charset="0"/>
                        </a:rPr>
                        <m:t>=</m:t>
                      </m:r>
                      <m:sSup>
                        <m:sSupPr>
                          <m:ctrlPr>
                            <a:rPr lang="en-GB" sz="2400" b="0" i="1" dirty="0" smtClean="0">
                              <a:solidFill>
                                <a:schemeClr val="tx2"/>
                              </a:solidFill>
                              <a:latin typeface="Cambria Math" panose="02040503050406030204" pitchFamily="18" charset="0"/>
                            </a:rPr>
                          </m:ctrlPr>
                        </m:sSupPr>
                        <m:e>
                          <m:r>
                            <a:rPr lang="en-GB" sz="2400" b="0" i="1" dirty="0" smtClean="0">
                              <a:solidFill>
                                <a:schemeClr val="tx2"/>
                              </a:solidFill>
                              <a:latin typeface="Cambria Math" panose="02040503050406030204" pitchFamily="18" charset="0"/>
                            </a:rPr>
                            <m:t>2</m:t>
                          </m:r>
                        </m:e>
                        <m:sup>
                          <m:r>
                            <m:rPr>
                              <m:sty m:val="p"/>
                            </m:rPr>
                            <a:rPr lang="en-GB" sz="2400" b="0" i="0" dirty="0" smtClean="0">
                              <a:solidFill>
                                <a:schemeClr val="tx2"/>
                              </a:solidFill>
                              <a:latin typeface="Cambria Math" panose="02040503050406030204" pitchFamily="18" charset="0"/>
                            </a:rPr>
                            <m:t>ENOB</m:t>
                          </m:r>
                        </m:sup>
                      </m:sSup>
                      <m:r>
                        <a:rPr lang="en-GB" sz="2400" i="1" dirty="0">
                          <a:solidFill>
                            <a:schemeClr val="tx2"/>
                          </a:solidFill>
                          <a:latin typeface="Cambria Math" panose="02040503050406030204" pitchFamily="18" charset="0"/>
                          <a:ea typeface="Cambria Math" panose="02040503050406030204" pitchFamily="18" charset="0"/>
                        </a:rPr>
                        <m:t>∙</m:t>
                      </m:r>
                      <m:sSub>
                        <m:sSubPr>
                          <m:ctrlPr>
                            <a:rPr lang="en-GB" sz="2400" b="0" i="1" dirty="0" smtClean="0">
                              <a:solidFill>
                                <a:schemeClr val="tx2"/>
                              </a:solidFill>
                              <a:latin typeface="Cambria Math" panose="02040503050406030204" pitchFamily="18" charset="0"/>
                              <a:ea typeface="Cambria Math" panose="02040503050406030204" pitchFamily="18" charset="0"/>
                            </a:rPr>
                          </m:ctrlPr>
                        </m:sSubPr>
                        <m:e>
                          <m:r>
                            <a:rPr lang="en-GB" sz="2400" b="0" i="1" dirty="0" smtClean="0">
                              <a:solidFill>
                                <a:schemeClr val="tx2"/>
                              </a:solidFill>
                              <a:latin typeface="Cambria Math" panose="02040503050406030204" pitchFamily="18" charset="0"/>
                              <a:ea typeface="Cambria Math" panose="02040503050406030204" pitchFamily="18" charset="0"/>
                            </a:rPr>
                            <m:t>𝑓</m:t>
                          </m:r>
                        </m:e>
                        <m:sub>
                          <m:r>
                            <a:rPr lang="en-GB" sz="2400" b="0" i="1" dirty="0" smtClean="0">
                              <a:solidFill>
                                <a:schemeClr val="tx2"/>
                              </a:solidFill>
                              <a:latin typeface="Cambria Math" panose="02040503050406030204" pitchFamily="18" charset="0"/>
                              <a:ea typeface="Cambria Math" panose="02040503050406030204" pitchFamily="18" charset="0"/>
                            </a:rPr>
                            <m:t>𝑠</m:t>
                          </m:r>
                        </m:sub>
                      </m:sSub>
                    </m:oMath>
                  </m:oMathPara>
                </a14:m>
                <a:endParaRPr lang="en-GB" sz="2400" dirty="0">
                  <a:solidFill>
                    <a:schemeClr val="tx2"/>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9337231" y="1849837"/>
                <a:ext cx="2498397" cy="470450"/>
              </a:xfrm>
              <a:prstGeom prst="rect">
                <a:avLst/>
              </a:prstGeom>
              <a:blipFill>
                <a:blip r:embed="rId13"/>
                <a:stretch>
                  <a:fillRect b="-17949"/>
                </a:stretch>
              </a:blipFill>
            </p:spPr>
            <p:txBody>
              <a:bodyPr/>
              <a:lstStyle/>
              <a:p>
                <a:r>
                  <a:rPr lang="en-GB">
                    <a:noFill/>
                  </a:rPr>
                  <a:t> </a:t>
                </a:r>
              </a:p>
            </p:txBody>
          </p:sp>
        </mc:Fallback>
      </mc:AlternateContent>
      <p:sp>
        <p:nvSpPr>
          <p:cNvPr id="22" name="TextBox 21"/>
          <p:cNvSpPr txBox="1"/>
          <p:nvPr/>
        </p:nvSpPr>
        <p:spPr>
          <a:xfrm>
            <a:off x="5010674" y="4377729"/>
            <a:ext cx="1300994" cy="338554"/>
          </a:xfrm>
          <a:prstGeom prst="rect">
            <a:avLst/>
          </a:prstGeom>
          <a:noFill/>
          <a:ln>
            <a:solidFill>
              <a:schemeClr val="accent2"/>
            </a:solidFill>
          </a:ln>
        </p:spPr>
        <p:txBody>
          <a:bodyPr wrap="square" rtlCol="0">
            <a:spAutoFit/>
          </a:bodyPr>
          <a:lstStyle/>
          <a:p>
            <a:pPr algn="ctr"/>
            <a:r>
              <a:rPr lang="en-GB" sz="1600" dirty="0" smtClean="0">
                <a:solidFill>
                  <a:schemeClr val="tx2"/>
                </a:solidFill>
              </a:rPr>
              <a:t>year &lt; 2000</a:t>
            </a:r>
            <a:endParaRPr lang="en-GB" sz="1600" dirty="0">
              <a:solidFill>
                <a:schemeClr val="tx2"/>
              </a:solidFill>
            </a:endParaRPr>
          </a:p>
        </p:txBody>
      </p:sp>
      <p:sp>
        <p:nvSpPr>
          <p:cNvPr id="23" name="TextBox 22"/>
          <p:cNvSpPr txBox="1"/>
          <p:nvPr/>
        </p:nvSpPr>
        <p:spPr>
          <a:xfrm>
            <a:off x="5009388" y="4377729"/>
            <a:ext cx="1302280" cy="338554"/>
          </a:xfrm>
          <a:prstGeom prst="rect">
            <a:avLst/>
          </a:prstGeom>
          <a:noFill/>
          <a:ln>
            <a:solidFill>
              <a:schemeClr val="accent2"/>
            </a:solidFill>
          </a:ln>
        </p:spPr>
        <p:txBody>
          <a:bodyPr wrap="square" rtlCol="0">
            <a:spAutoFit/>
          </a:bodyPr>
          <a:lstStyle/>
          <a:p>
            <a:pPr algn="ctr"/>
            <a:r>
              <a:rPr lang="en-GB" sz="1600" dirty="0" smtClean="0">
                <a:solidFill>
                  <a:schemeClr val="tx2"/>
                </a:solidFill>
              </a:rPr>
              <a:t>year &lt; 2005</a:t>
            </a:r>
            <a:endParaRPr lang="en-GB" sz="1600" dirty="0">
              <a:solidFill>
                <a:schemeClr val="tx2"/>
              </a:solidFill>
            </a:endParaRPr>
          </a:p>
        </p:txBody>
      </p:sp>
      <p:sp>
        <p:nvSpPr>
          <p:cNvPr id="24" name="TextBox 23"/>
          <p:cNvSpPr txBox="1"/>
          <p:nvPr/>
        </p:nvSpPr>
        <p:spPr>
          <a:xfrm>
            <a:off x="5009388" y="4384176"/>
            <a:ext cx="1302280" cy="338554"/>
          </a:xfrm>
          <a:prstGeom prst="rect">
            <a:avLst/>
          </a:prstGeom>
          <a:noFill/>
          <a:ln>
            <a:solidFill>
              <a:schemeClr val="accent2"/>
            </a:solidFill>
          </a:ln>
        </p:spPr>
        <p:txBody>
          <a:bodyPr wrap="square" rtlCol="0">
            <a:spAutoFit/>
          </a:bodyPr>
          <a:lstStyle/>
          <a:p>
            <a:pPr algn="ctr"/>
            <a:r>
              <a:rPr lang="en-GB" sz="1600" dirty="0" smtClean="0">
                <a:solidFill>
                  <a:schemeClr val="tx2"/>
                </a:solidFill>
              </a:rPr>
              <a:t>year &lt; 2010</a:t>
            </a:r>
            <a:endParaRPr lang="en-GB" sz="1600" dirty="0">
              <a:solidFill>
                <a:schemeClr val="tx2"/>
              </a:solidFill>
            </a:endParaRPr>
          </a:p>
        </p:txBody>
      </p:sp>
      <p:sp>
        <p:nvSpPr>
          <p:cNvPr id="25" name="TextBox 24"/>
          <p:cNvSpPr txBox="1"/>
          <p:nvPr/>
        </p:nvSpPr>
        <p:spPr>
          <a:xfrm>
            <a:off x="5009388" y="4378230"/>
            <a:ext cx="1302280" cy="338554"/>
          </a:xfrm>
          <a:prstGeom prst="rect">
            <a:avLst/>
          </a:prstGeom>
          <a:noFill/>
          <a:ln>
            <a:solidFill>
              <a:schemeClr val="accent2"/>
            </a:solidFill>
          </a:ln>
        </p:spPr>
        <p:txBody>
          <a:bodyPr wrap="square" rtlCol="0">
            <a:spAutoFit/>
          </a:bodyPr>
          <a:lstStyle/>
          <a:p>
            <a:pPr algn="ctr"/>
            <a:r>
              <a:rPr lang="en-GB" sz="1600" dirty="0" smtClean="0">
                <a:solidFill>
                  <a:schemeClr val="tx2"/>
                </a:solidFill>
              </a:rPr>
              <a:t>year &lt; 2015</a:t>
            </a:r>
            <a:endParaRPr lang="en-GB" sz="1600" dirty="0">
              <a:solidFill>
                <a:schemeClr val="tx2"/>
              </a:solidFill>
            </a:endParaRPr>
          </a:p>
        </p:txBody>
      </p:sp>
      <p:sp>
        <p:nvSpPr>
          <p:cNvPr id="26" name="TextBox 25"/>
          <p:cNvSpPr txBox="1"/>
          <p:nvPr/>
        </p:nvSpPr>
        <p:spPr>
          <a:xfrm>
            <a:off x="5009388" y="4385962"/>
            <a:ext cx="1302280" cy="338554"/>
          </a:xfrm>
          <a:prstGeom prst="rect">
            <a:avLst/>
          </a:prstGeom>
          <a:noFill/>
          <a:ln>
            <a:solidFill>
              <a:schemeClr val="accent2"/>
            </a:solidFill>
          </a:ln>
        </p:spPr>
        <p:txBody>
          <a:bodyPr wrap="square" rtlCol="0">
            <a:spAutoFit/>
          </a:bodyPr>
          <a:lstStyle/>
          <a:p>
            <a:pPr algn="ctr"/>
            <a:r>
              <a:rPr lang="en-GB" sz="1600" dirty="0" smtClean="0">
                <a:solidFill>
                  <a:schemeClr val="tx2"/>
                </a:solidFill>
              </a:rPr>
              <a:t>year &lt; 2020</a:t>
            </a:r>
            <a:endParaRPr lang="en-GB" sz="1600" dirty="0">
              <a:solidFill>
                <a:schemeClr val="tx2"/>
              </a:solidFill>
            </a:endParaRPr>
          </a:p>
        </p:txBody>
      </p:sp>
      <p:sp>
        <p:nvSpPr>
          <p:cNvPr id="27" name="Left-Right Arrow 26"/>
          <p:cNvSpPr/>
          <p:nvPr/>
        </p:nvSpPr>
        <p:spPr>
          <a:xfrm rot="1327430">
            <a:off x="9058774" y="3033076"/>
            <a:ext cx="1669591" cy="141302"/>
          </a:xfrm>
          <a:prstGeom prst="lef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9578894" y="2549650"/>
            <a:ext cx="569387" cy="923330"/>
          </a:xfrm>
          <a:prstGeom prst="rect">
            <a:avLst/>
          </a:prstGeom>
          <a:noFill/>
          <a:effectLst/>
        </p:spPr>
        <p:txBody>
          <a:bodyPr wrap="none" lIns="91440" tIns="45720" rIns="91440" bIns="45720">
            <a:spAutoFit/>
          </a:bodyPr>
          <a:lstStyle/>
          <a:p>
            <a:pPr algn="ctr"/>
            <a:r>
              <a:rPr lang="en-US" sz="5400" b="0" cap="none" spc="0" dirty="0" smtClean="0">
                <a:ln w="0"/>
                <a:solidFill>
                  <a:schemeClr val="accent3"/>
                </a:solidFill>
                <a:effectLst>
                  <a:outerShdw blurRad="38100" dist="19050" dir="2700000" algn="tl" rotWithShape="0">
                    <a:schemeClr val="dk1">
                      <a:alpha val="40000"/>
                    </a:schemeClr>
                  </a:outerShdw>
                </a:effectLst>
              </a:rPr>
              <a:t>?</a:t>
            </a:r>
            <a:endParaRPr lang="en-US" sz="5400" b="0" cap="none" spc="0" dirty="0">
              <a:ln w="0"/>
              <a:solidFill>
                <a:schemeClr val="accent3"/>
              </a:solidFill>
              <a:effectLst>
                <a:outerShdw blurRad="38100" dist="19050" dir="2700000" algn="tl" rotWithShape="0">
                  <a:schemeClr val="dk1">
                    <a:alpha val="40000"/>
                  </a:schemeClr>
                </a:outerShdw>
              </a:effectLst>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8" y="1592264"/>
                <a:ext cx="4024112" cy="4608512"/>
              </a:xfrm>
            </p:spPr>
            <p:txBody>
              <a:bodyPr/>
              <a:lstStyle/>
              <a:p>
                <a:pPr marL="265113" indent="-265113">
                  <a:buFont typeface="Arial" panose="020B0604020202020204" pitchFamily="34" charset="0"/>
                  <a:buChar char="•"/>
                </a:pPr>
                <a:r>
                  <a:rPr lang="en-GB" sz="1800" b="0" dirty="0" smtClean="0"/>
                  <a:t>Measurement of </a:t>
                </a:r>
                <a:r>
                  <a:rPr lang="en-GB" sz="1800" dirty="0" smtClean="0"/>
                  <a:t>performance</a:t>
                </a:r>
                <a:r>
                  <a:rPr lang="en-GB" sz="1800" b="0" dirty="0" smtClean="0"/>
                  <a:t> </a:t>
                </a:r>
                <a14:m>
                  <m:oMath xmlns:m="http://schemas.openxmlformats.org/officeDocument/2006/math">
                    <m:r>
                      <a:rPr lang="en-GB" sz="1800" b="0" i="1" dirty="0" smtClean="0">
                        <a:latin typeface="Cambria Math" panose="02040503050406030204" pitchFamily="18" charset="0"/>
                      </a:rPr>
                      <m:t>𝐏</m:t>
                    </m:r>
                  </m:oMath>
                </a14:m>
                <a:r>
                  <a:rPr lang="en-GB" sz="1800" b="0" dirty="0" smtClean="0"/>
                  <a:t> (Walden</a:t>
                </a:r>
                <a:r>
                  <a:rPr lang="en-GB" sz="1800" b="0" baseline="30000" dirty="0" smtClean="0"/>
                  <a:t>1</a:t>
                </a:r>
                <a:r>
                  <a:rPr lang="en-GB" sz="1800" b="0" dirty="0" smtClean="0"/>
                  <a:t>) </a:t>
                </a:r>
                <a:r>
                  <a:rPr lang="en-GB" sz="1800" b="0" dirty="0"/>
                  <a:t>analyses the trade-off between the ADC resolution (</a:t>
                </a:r>
                <a14:m>
                  <m:oMath xmlns:m="http://schemas.openxmlformats.org/officeDocument/2006/math">
                    <m:r>
                      <a:rPr lang="en-GB" sz="1800" b="0" i="1" dirty="0" smtClean="0">
                        <a:latin typeface="Cambria Math" panose="02040503050406030204" pitchFamily="18" charset="0"/>
                      </a:rPr>
                      <m:t>𝐸𝑁𝑂𝐵</m:t>
                    </m:r>
                  </m:oMath>
                </a14:m>
                <a:r>
                  <a:rPr lang="en-GB" sz="1800" b="0" dirty="0"/>
                  <a:t>) and the maximum sampling rate </a:t>
                </a:r>
                <a:r>
                  <a:rPr lang="en-GB" sz="1800" b="0" dirty="0" smtClean="0"/>
                  <a:t>(</a:t>
                </a:r>
                <a14:m>
                  <m:oMath xmlns:m="http://schemas.openxmlformats.org/officeDocument/2006/math">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𝑓</m:t>
                        </m:r>
                      </m:e>
                      <m:sub>
                        <m:r>
                          <a:rPr lang="en-GB" sz="1800" b="0" i="1" smtClean="0">
                            <a:latin typeface="Cambria Math" panose="02040503050406030204" pitchFamily="18" charset="0"/>
                          </a:rPr>
                          <m:t>𝑠</m:t>
                        </m:r>
                      </m:sub>
                    </m:sSub>
                  </m:oMath>
                </a14:m>
                <a:r>
                  <a:rPr lang="en-GB" sz="1800" b="0" dirty="0" smtClean="0"/>
                  <a:t>).</a:t>
                </a:r>
                <a:endParaRPr lang="en-GB" sz="1800" b="0" dirty="0"/>
              </a:p>
              <a:p>
                <a:pPr marL="265113" indent="-265113">
                  <a:buFont typeface="Arial" panose="020B0604020202020204" pitchFamily="34" charset="0"/>
                  <a:buChar char="•"/>
                </a:pPr>
                <a:r>
                  <a:rPr lang="en-GB" sz="1800" b="0" dirty="0"/>
                  <a:t>Several </a:t>
                </a:r>
                <a:r>
                  <a:rPr lang="en-GB" sz="1800" dirty="0"/>
                  <a:t>ADC </a:t>
                </a:r>
                <a:r>
                  <a:rPr lang="en-GB" sz="1800" dirty="0" smtClean="0"/>
                  <a:t>surveys</a:t>
                </a:r>
                <a:r>
                  <a:rPr lang="en-GB" sz="1800" b="0" baseline="30000" dirty="0" smtClean="0"/>
                  <a:t>2-5</a:t>
                </a:r>
                <a:r>
                  <a:rPr lang="en-GB" sz="1800" dirty="0" smtClean="0"/>
                  <a:t> </a:t>
                </a:r>
                <a:r>
                  <a:rPr lang="en-GB" sz="1800" b="0" dirty="0" smtClean="0"/>
                  <a:t>registered </a:t>
                </a:r>
                <a:r>
                  <a:rPr lang="en-GB" sz="1800" b="0" dirty="0"/>
                  <a:t>an exponential growth of P for converters in mid-high sampling rate range.</a:t>
                </a:r>
              </a:p>
              <a:p>
                <a:pPr marL="265113" indent="-265113">
                  <a:buFont typeface="Arial" panose="020B0604020202020204" pitchFamily="34" charset="0"/>
                  <a:buChar char="•"/>
                </a:pPr>
                <a:r>
                  <a:rPr lang="en-GB" sz="1800" b="0" dirty="0"/>
                  <a:t>Trend promising for direct digitisation based BPM, still it is interesting to find the optimum sampling point along the state-of-the-art performance slope.</a:t>
                </a:r>
              </a:p>
            </p:txBody>
          </p:sp>
        </mc:Choice>
        <mc:Fallback xmlns="">
          <p:sp>
            <p:nvSpPr>
              <p:cNvPr id="3" name="Content Placeholder 2">
                <a:extLst>
                  <a:ext uri="{FF2B5EF4-FFF2-40B4-BE49-F238E27FC236}">
                    <a16:creationId xmlns:a16="http://schemas.microsoft.com/office/drawing/2014/main" id="{0B490E9F-1337-B249-B72B-EEC3D0107CC4}"/>
                  </a:ext>
                </a:extLst>
              </p:cNvPr>
              <p:cNvSpPr>
                <a:spLocks noGrp="1" noRot="1" noChangeAspect="1" noMove="1" noResize="1" noEditPoints="1" noAdjustHandles="1" noChangeArrowheads="1" noChangeShapeType="1" noTextEdit="1"/>
              </p:cNvSpPr>
              <p:nvPr>
                <p:ph sz="half" idx="1"/>
              </p:nvPr>
            </p:nvSpPr>
            <p:spPr>
              <a:xfrm>
                <a:off x="407988" y="1592264"/>
                <a:ext cx="4024112" cy="4608512"/>
              </a:xfrm>
              <a:blipFill>
                <a:blip r:embed="rId14"/>
                <a:stretch>
                  <a:fillRect l="-3333" t="-2249" r="-4697"/>
                </a:stretch>
              </a:blipFill>
            </p:spPr>
            <p:txBody>
              <a:bodyPr/>
              <a:lstStyle/>
              <a:p>
                <a:r>
                  <a:rPr lang="en-GB">
                    <a:noFill/>
                  </a:rPr>
                  <a:t> </a:t>
                </a:r>
              </a:p>
            </p:txBody>
          </p:sp>
        </mc:Fallback>
      </mc:AlternateContent>
    </p:spTree>
    <p:extLst>
      <p:ext uri="{BB962C8B-B14F-4D97-AF65-F5344CB8AC3E}">
        <p14:creationId xmlns:p14="http://schemas.microsoft.com/office/powerpoint/2010/main" val="118971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1000"/>
                                  </p:stCondLst>
                                  <p:childTnLst>
                                    <p:set>
                                      <p:cBhvr>
                                        <p:cTn id="17" dur="1" fill="hold">
                                          <p:stCondLst>
                                            <p:cond delay="0"/>
                                          </p:stCondLst>
                                        </p:cTn>
                                        <p:tgtEl>
                                          <p:spTgt spid="18"/>
                                        </p:tgtEl>
                                        <p:attrNameLst>
                                          <p:attrName>style.visibility</p:attrName>
                                        </p:attrNameLst>
                                      </p:cBhvr>
                                      <p:to>
                                        <p:strVal val="visible"/>
                                      </p:to>
                                    </p:set>
                                  </p:childTnLst>
                                </p:cTn>
                              </p:par>
                              <p:par>
                                <p:cTn id="18" presetID="1" presetClass="exit" presetSubtype="0" fill="hold" grpId="1" nodeType="withEffect">
                                  <p:stCondLst>
                                    <p:cond delay="1000"/>
                                  </p:stCondLst>
                                  <p:childTnLst>
                                    <p:set>
                                      <p:cBhvr>
                                        <p:cTn id="19" dur="1" fill="hold">
                                          <p:stCondLst>
                                            <p:cond delay="0"/>
                                          </p:stCondLst>
                                        </p:cTn>
                                        <p:tgtEl>
                                          <p:spTgt spid="23"/>
                                        </p:tgtEl>
                                        <p:attrNameLst>
                                          <p:attrName>style.visibility</p:attrName>
                                        </p:attrNameLst>
                                      </p:cBhvr>
                                      <p:to>
                                        <p:strVal val="hidden"/>
                                      </p:to>
                                    </p:set>
                                  </p:childTnLst>
                                </p:cTn>
                              </p:par>
                              <p:par>
                                <p:cTn id="20" presetID="1" presetClass="entr" presetSubtype="0" fill="hold" grpId="0" nodeType="withEffect">
                                  <p:stCondLst>
                                    <p:cond delay="1000"/>
                                  </p:stCondLst>
                                  <p:childTnLst>
                                    <p:set>
                                      <p:cBhvr>
                                        <p:cTn id="21" dur="1" fill="hold">
                                          <p:stCondLst>
                                            <p:cond delay="0"/>
                                          </p:stCondLst>
                                        </p:cTn>
                                        <p:tgtEl>
                                          <p:spTgt spid="24"/>
                                        </p:tgtEl>
                                        <p:attrNameLst>
                                          <p:attrName>style.visibility</p:attrName>
                                        </p:attrNameLst>
                                      </p:cBhvr>
                                      <p:to>
                                        <p:strVal val="visible"/>
                                      </p:to>
                                    </p:set>
                                  </p:childTnLst>
                                </p:cTn>
                              </p:par>
                            </p:childTnLst>
                          </p:cTn>
                        </p:par>
                        <p:par>
                          <p:cTn id="22" fill="hold">
                            <p:stCondLst>
                              <p:cond delay="1000"/>
                            </p:stCondLst>
                            <p:childTnLst>
                              <p:par>
                                <p:cTn id="23" presetID="1" presetClass="entr" presetSubtype="0" fill="hold" nodeType="afterEffect">
                                  <p:stCondLst>
                                    <p:cond delay="100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xit" presetSubtype="0" fill="hold" grpId="1" nodeType="withEffect">
                                  <p:stCondLst>
                                    <p:cond delay="1000"/>
                                  </p:stCondLst>
                                  <p:childTnLst>
                                    <p:set>
                                      <p:cBhvr>
                                        <p:cTn id="26" dur="1" fill="hold">
                                          <p:stCondLst>
                                            <p:cond delay="0"/>
                                          </p:stCondLst>
                                        </p:cTn>
                                        <p:tgtEl>
                                          <p:spTgt spid="24"/>
                                        </p:tgtEl>
                                        <p:attrNameLst>
                                          <p:attrName>style.visibility</p:attrName>
                                        </p:attrNameLst>
                                      </p:cBhvr>
                                      <p:to>
                                        <p:strVal val="hidden"/>
                                      </p:to>
                                    </p:set>
                                  </p:childTnLst>
                                </p:cTn>
                              </p:par>
                              <p:par>
                                <p:cTn id="27" presetID="1" presetClass="entr" presetSubtype="0" fill="hold" grpId="0" nodeType="withEffect">
                                  <p:stCondLst>
                                    <p:cond delay="1000"/>
                                  </p:stCondLst>
                                  <p:childTnLst>
                                    <p:set>
                                      <p:cBhvr>
                                        <p:cTn id="28" dur="1" fill="hold">
                                          <p:stCondLst>
                                            <p:cond delay="0"/>
                                          </p:stCondLst>
                                        </p:cTn>
                                        <p:tgtEl>
                                          <p:spTgt spid="25"/>
                                        </p:tgtEl>
                                        <p:attrNameLst>
                                          <p:attrName>style.visibility</p:attrName>
                                        </p:attrNameLst>
                                      </p:cBhvr>
                                      <p:to>
                                        <p:strVal val="visible"/>
                                      </p:to>
                                    </p:set>
                                  </p:childTnLst>
                                </p:cTn>
                              </p:par>
                            </p:childTnLst>
                          </p:cTn>
                        </p:par>
                        <p:par>
                          <p:cTn id="29" fill="hold">
                            <p:stCondLst>
                              <p:cond delay="2000"/>
                            </p:stCondLst>
                            <p:childTnLst>
                              <p:par>
                                <p:cTn id="30" presetID="1" presetClass="entr" presetSubtype="0" fill="hold" nodeType="afterEffect">
                                  <p:stCondLst>
                                    <p:cond delay="1000"/>
                                  </p:stCondLst>
                                  <p:childTnLst>
                                    <p:set>
                                      <p:cBhvr>
                                        <p:cTn id="31" dur="1" fill="hold">
                                          <p:stCondLst>
                                            <p:cond delay="0"/>
                                          </p:stCondLst>
                                        </p:cTn>
                                        <p:tgtEl>
                                          <p:spTgt spid="20"/>
                                        </p:tgtEl>
                                        <p:attrNameLst>
                                          <p:attrName>style.visibility</p:attrName>
                                        </p:attrNameLst>
                                      </p:cBhvr>
                                      <p:to>
                                        <p:strVal val="visible"/>
                                      </p:to>
                                    </p:set>
                                  </p:childTnLst>
                                </p:cTn>
                              </p:par>
                              <p:par>
                                <p:cTn id="32" presetID="1" presetClass="exit" presetSubtype="0" fill="hold" grpId="1" nodeType="withEffect">
                                  <p:stCondLst>
                                    <p:cond delay="1000"/>
                                  </p:stCondLst>
                                  <p:childTnLst>
                                    <p:set>
                                      <p:cBhvr>
                                        <p:cTn id="33" dur="1" fill="hold">
                                          <p:stCondLst>
                                            <p:cond delay="0"/>
                                          </p:stCondLst>
                                        </p:cTn>
                                        <p:tgtEl>
                                          <p:spTgt spid="25"/>
                                        </p:tgtEl>
                                        <p:attrNameLst>
                                          <p:attrName>style.visibility</p:attrName>
                                        </p:attrNameLst>
                                      </p:cBhvr>
                                      <p:to>
                                        <p:strVal val="hidden"/>
                                      </p:to>
                                    </p:set>
                                  </p:childTnLst>
                                </p:cTn>
                              </p:par>
                              <p:par>
                                <p:cTn id="34" presetID="1" presetClass="entr" presetSubtype="0" fill="hold" grpId="0" nodeType="withEffect">
                                  <p:stCondLst>
                                    <p:cond delay="1000"/>
                                  </p:stCondLst>
                                  <p:childTnLst>
                                    <p:set>
                                      <p:cBhvr>
                                        <p:cTn id="35" dur="1" fill="hold">
                                          <p:stCondLst>
                                            <p:cond delay="0"/>
                                          </p:stCondLst>
                                        </p:cTn>
                                        <p:tgtEl>
                                          <p:spTgt spid="2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1" nodeType="clickEffect">
                                  <p:stCondLst>
                                    <p:cond delay="0"/>
                                  </p:stCondLst>
                                  <p:childTnLst>
                                    <p:set>
                                      <p:cBhvr>
                                        <p:cTn id="39" dur="1" fill="hold">
                                          <p:stCondLst>
                                            <p:cond delay="0"/>
                                          </p:stCondLst>
                                        </p:cTn>
                                        <p:tgtEl>
                                          <p:spTgt spid="28"/>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childTnLst>
                                </p:cTn>
                              </p:par>
                            </p:childTnLst>
                          </p:cTn>
                        </p:par>
                        <p:par>
                          <p:cTn id="44" fill="hold">
                            <p:stCondLst>
                              <p:cond delay="0"/>
                            </p:stCondLst>
                            <p:childTnLst>
                              <p:par>
                                <p:cTn id="45" presetID="38" presetClass="path" presetSubtype="0" accel="50000" decel="50000" fill="hold" grpId="0" nodeType="afterEffect">
                                  <p:stCondLst>
                                    <p:cond delay="0"/>
                                  </p:stCondLst>
                                  <p:childTnLst>
                                    <p:animMotion origin="layout" path="M -0.00221 0.00486 C 0.02956 0.02847 0.01394 0.01713 0.04636 0.03796 C 0.01537 0.01458 -0.01536 -0.00949 -0.04596 -0.0338 C -0.01458 -0.0125 -0.03085 -0.02292 0.00066 -3.7037E-7 " pathEditMode="relative" rAng="17580000" ptsTypes="AAAA">
                                      <p:cBhvr>
                                        <p:cTn id="46" dur="3000" fill="hold"/>
                                        <p:tgtEl>
                                          <p:spTgt spid="28"/>
                                        </p:tgtEl>
                                        <p:attrNameLst>
                                          <p:attrName>ppt_x</p:attrName>
                                          <p:attrName>ppt_y</p:attrName>
                                        </p:attrNameLst>
                                      </p:cBhvr>
                                      <p:rCtr x="22100" y="-18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animBg="1"/>
      <p:bldP spid="23" grpId="0" animBg="1"/>
      <p:bldP spid="23" grpId="1" animBg="1"/>
      <p:bldP spid="24" grpId="0" animBg="1"/>
      <p:bldP spid="24" grpId="1" animBg="1"/>
      <p:bldP spid="25" grpId="0" animBg="1"/>
      <p:bldP spid="25" grpId="1" animBg="1"/>
      <p:bldP spid="26" grpId="0" animBg="1"/>
      <p:bldP spid="27" grpId="0" animBg="1"/>
      <p:bldP spid="28" grpId="0"/>
      <p:bldP spid="2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a:t>Analog to Digital Conversion</a:t>
            </a:r>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7272188" cy="668337"/>
          </a:xfrm>
        </p:spPr>
        <p:txBody>
          <a:bodyPr/>
          <a:lstStyle/>
          <a:p>
            <a:r>
              <a:rPr lang="en-GB" dirty="0"/>
              <a:t>Undersampling and Sampling Distortion</a:t>
            </a:r>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dirty="0"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12</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mc:AlternateContent xmlns:mc="http://schemas.openxmlformats.org/markup-compatibility/2006" xmlns:a14="http://schemas.microsoft.com/office/drawing/2010/main">
        <mc:Choice Requires="a14">
          <p:sp>
            <p:nvSpPr>
              <p:cNvPr id="14" name="Content Placeholder 1">
                <a:extLst>
                  <a:ext uri="{FF2B5EF4-FFF2-40B4-BE49-F238E27FC236}">
                    <a16:creationId xmlns:a16="http://schemas.microsoft.com/office/drawing/2014/main" id="{F6B40731-33FF-9A40-95C3-6EBD3673704F}"/>
                  </a:ext>
                </a:extLst>
              </p:cNvPr>
              <p:cNvSpPr txBox="1">
                <a:spLocks/>
              </p:cNvSpPr>
              <p:nvPr/>
            </p:nvSpPr>
            <p:spPr>
              <a:xfrm>
                <a:off x="407989" y="1484784"/>
                <a:ext cx="11376024" cy="4608512"/>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2100" dirty="0" smtClean="0">
                    <a:solidFill>
                      <a:schemeClr val="tx2"/>
                    </a:solidFill>
                  </a:rPr>
                  <a:t>Several factors motivate the choice to save in sampling rate:</a:t>
                </a:r>
              </a:p>
              <a:p>
                <a:pPr marL="742950" lvl="1" indent="-285750">
                  <a:spcBef>
                    <a:spcPts val="0"/>
                  </a:spcBef>
                  <a:spcAft>
                    <a:spcPts val="0"/>
                  </a:spcAft>
                  <a:buFont typeface="Arial" panose="020B0604020202020204" pitchFamily="34" charset="0"/>
                  <a:buChar char="•"/>
                </a:pPr>
                <a:r>
                  <a:rPr lang="en-GB" sz="1800" b="0" dirty="0">
                    <a:solidFill>
                      <a:srgbClr val="2F2F2F"/>
                    </a:solidFill>
                  </a:rPr>
                  <a:t>the availability of higher resolution converters, </a:t>
                </a:r>
              </a:p>
              <a:p>
                <a:pPr marL="742950" lvl="1" indent="-285750">
                  <a:spcBef>
                    <a:spcPts val="0"/>
                  </a:spcBef>
                  <a:spcAft>
                    <a:spcPts val="0"/>
                  </a:spcAft>
                  <a:buFont typeface="Arial" panose="020B0604020202020204" pitchFamily="34" charset="0"/>
                  <a:buChar char="•"/>
                </a:pPr>
                <a:r>
                  <a:rPr lang="en-GB" sz="1800" b="0" dirty="0">
                    <a:solidFill>
                      <a:srgbClr val="2F2F2F"/>
                    </a:solidFill>
                  </a:rPr>
                  <a:t>the reduction of power consumption, </a:t>
                </a:r>
              </a:p>
              <a:p>
                <a:pPr marL="742950" lvl="1" indent="-285750">
                  <a:spcBef>
                    <a:spcPts val="0"/>
                  </a:spcBef>
                  <a:spcAft>
                    <a:spcPts val="0"/>
                  </a:spcAft>
                  <a:buFont typeface="Arial" panose="020B0604020202020204" pitchFamily="34" charset="0"/>
                  <a:buChar char="•"/>
                </a:pPr>
                <a:r>
                  <a:rPr lang="en-GB" sz="1800" b="0" dirty="0">
                    <a:solidFill>
                      <a:srgbClr val="2F2F2F"/>
                    </a:solidFill>
                  </a:rPr>
                  <a:t>the simpliﬁcation of acquisition and processing electronics</a:t>
                </a:r>
                <a:r>
                  <a:rPr lang="en-GB" sz="1800" b="0" dirty="0" smtClean="0">
                    <a:solidFill>
                      <a:srgbClr val="2F2F2F"/>
                    </a:solidFill>
                  </a:rPr>
                  <a:t>.</a:t>
                </a:r>
                <a:endParaRPr lang="en-GB" sz="2100" dirty="0" smtClean="0">
                  <a:solidFill>
                    <a:schemeClr val="tx2"/>
                  </a:solidFill>
                </a:endParaRPr>
              </a:p>
              <a:p>
                <a:r>
                  <a:rPr lang="en-GB" sz="2100" dirty="0">
                    <a:solidFill>
                      <a:schemeClr val="tx2"/>
                    </a:solidFill>
                  </a:rPr>
                  <a:t>Sampling Distortion: </a:t>
                </a:r>
                <a:r>
                  <a:rPr lang="en-GB" sz="2100" b="0" dirty="0">
                    <a:solidFill>
                      <a:schemeClr val="tx2"/>
                    </a:solidFill>
                  </a:rPr>
                  <a:t>the error of the reconstructed signal waveform based on the samples, with respect to the input continuous signal</a:t>
                </a:r>
                <a:r>
                  <a:rPr lang="en-GB" sz="2100" b="0" dirty="0" smtClean="0">
                    <a:solidFill>
                      <a:schemeClr val="tx2"/>
                    </a:solidFill>
                  </a:rPr>
                  <a:t>.</a:t>
                </a:r>
              </a:p>
              <a:p>
                <a:r>
                  <a:rPr lang="en-GB" sz="2100" dirty="0">
                    <a:solidFill>
                      <a:schemeClr val="tx2"/>
                    </a:solidFill>
                  </a:rPr>
                  <a:t>Classical problem of Sampling </a:t>
                </a:r>
                <a:r>
                  <a:rPr lang="en-GB" sz="2100" dirty="0" smtClean="0">
                    <a:solidFill>
                      <a:schemeClr val="tx2"/>
                    </a:solidFill>
                  </a:rPr>
                  <a:t>Theory</a:t>
                </a:r>
                <a:r>
                  <a:rPr lang="en-GB" sz="2100" b="0" baseline="30000" dirty="0" smtClean="0">
                    <a:solidFill>
                      <a:schemeClr val="tx2"/>
                    </a:solidFill>
                  </a:rPr>
                  <a:t>6-9</a:t>
                </a:r>
                <a:r>
                  <a:rPr lang="en-GB" sz="2100" dirty="0" smtClean="0">
                    <a:solidFill>
                      <a:schemeClr val="tx2"/>
                    </a:solidFill>
                  </a:rPr>
                  <a:t> </a:t>
                </a:r>
                <a:r>
                  <a:rPr lang="en-GB" sz="2100" b="0" dirty="0" smtClean="0">
                    <a:solidFill>
                      <a:schemeClr val="tx2"/>
                    </a:solidFill>
                  </a:rPr>
                  <a:t>: </a:t>
                </a:r>
                <a:r>
                  <a:rPr lang="en-GB" sz="2100" b="0" dirty="0">
                    <a:solidFill>
                      <a:schemeClr val="tx2"/>
                    </a:solidFill>
                  </a:rPr>
                  <a:t>finding the minimum sampling rate such that the input signal can be reconstructed without any distortion.</a:t>
                </a:r>
              </a:p>
              <a:p>
                <a:r>
                  <a:rPr lang="en-GB" sz="2100" dirty="0" smtClean="0">
                    <a:solidFill>
                      <a:schemeClr val="tx2"/>
                    </a:solidFill>
                  </a:rPr>
                  <a:t>Nyquist-Shannon Sampling Theorem </a:t>
                </a:r>
                <a:r>
                  <a:rPr lang="en-GB" sz="2100" b="0" dirty="0">
                    <a:solidFill>
                      <a:schemeClr val="tx2"/>
                    </a:solidFill>
                  </a:rPr>
                  <a:t>for bandlimited </a:t>
                </a:r>
                <a:r>
                  <a:rPr lang="en-GB" sz="2100" b="0" dirty="0" err="1">
                    <a:solidFill>
                      <a:schemeClr val="tx2"/>
                    </a:solidFill>
                  </a:rPr>
                  <a:t>analog</a:t>
                </a:r>
                <a:r>
                  <a:rPr lang="en-GB" sz="2100" b="0" dirty="0">
                    <a:solidFill>
                      <a:schemeClr val="tx2"/>
                    </a:solidFill>
                  </a:rPr>
                  <a:t> continuous </a:t>
                </a:r>
                <a:r>
                  <a:rPr lang="en-GB" sz="2100" b="0" dirty="0" smtClean="0">
                    <a:solidFill>
                      <a:schemeClr val="tx2"/>
                    </a:solidFill>
                  </a:rPr>
                  <a:t>signals</a:t>
                </a:r>
                <a:r>
                  <a:rPr lang="en-GB" sz="2100" b="0" baseline="30000" dirty="0">
                    <a:solidFill>
                      <a:schemeClr val="tx2"/>
                    </a:solidFill>
                  </a:rPr>
                  <a:t>9</a:t>
                </a:r>
                <a:r>
                  <a:rPr lang="en-GB" sz="2100" b="0" dirty="0" smtClean="0">
                    <a:solidFill>
                      <a:schemeClr val="tx2"/>
                    </a:solidFill>
                  </a:rPr>
                  <a:t>:</a:t>
                </a:r>
                <a:endParaRPr lang="en-GB" sz="2100" dirty="0">
                  <a:solidFill>
                    <a:schemeClr val="tx2"/>
                  </a:solidFill>
                </a:endParaRPr>
              </a:p>
              <a:p>
                <a:pPr marL="742950" lvl="1" indent="-285750">
                  <a:spcBef>
                    <a:spcPts val="0"/>
                  </a:spcBef>
                  <a:spcAft>
                    <a:spcPts val="0"/>
                  </a:spcAft>
                  <a:buFont typeface="Arial" panose="020B0604020202020204" pitchFamily="34" charset="0"/>
                  <a:buChar char="•"/>
                </a:pPr>
                <a:r>
                  <a:rPr lang="en-GB" sz="1800" b="0" dirty="0">
                    <a:solidFill>
                      <a:srgbClr val="2F2F2F"/>
                    </a:solidFill>
                  </a:rPr>
                  <a:t>an </a:t>
                </a:r>
                <a:r>
                  <a:rPr lang="en-GB" sz="1800" b="0" dirty="0" err="1">
                    <a:solidFill>
                      <a:srgbClr val="2F2F2F"/>
                    </a:solidFill>
                  </a:rPr>
                  <a:t>analog</a:t>
                </a:r>
                <a:r>
                  <a:rPr lang="en-GB" sz="1800" b="0" dirty="0">
                    <a:solidFill>
                      <a:srgbClr val="2F2F2F"/>
                    </a:solidFill>
                  </a:rPr>
                  <a:t> signal whose Fourier spectrum is zero for frequencies higher than </a:t>
                </a:r>
                <a14:m>
                  <m:oMath xmlns:m="http://schemas.openxmlformats.org/officeDocument/2006/math">
                    <m:r>
                      <m:rPr>
                        <m:sty m:val="p"/>
                      </m:rPr>
                      <a:rPr lang="en-GB" sz="1800" b="0" i="0" dirty="0" smtClean="0">
                        <a:solidFill>
                          <a:srgbClr val="2F2F2F"/>
                        </a:solidFill>
                        <a:latin typeface="Cambria Math" panose="02040503050406030204" pitchFamily="18" charset="0"/>
                      </a:rPr>
                      <m:t>BW</m:t>
                    </m:r>
                  </m:oMath>
                </a14:m>
                <a:r>
                  <a:rPr lang="en-GB" sz="1800" b="0" dirty="0">
                    <a:solidFill>
                      <a:srgbClr val="2F2F2F"/>
                    </a:solidFill>
                  </a:rPr>
                  <a:t> hertz, is fully described by its samples uniformly distanced by </a:t>
                </a:r>
                <a14:m>
                  <m:oMath xmlns:m="http://schemas.openxmlformats.org/officeDocument/2006/math">
                    <m:sSup>
                      <m:sSupPr>
                        <m:ctrlPr>
                          <a:rPr lang="en-GB" sz="1800" b="0" i="1" dirty="0">
                            <a:solidFill>
                              <a:schemeClr val="tx2"/>
                            </a:solidFill>
                            <a:latin typeface="Cambria Math" panose="02040503050406030204" pitchFamily="18" charset="0"/>
                          </a:rPr>
                        </m:ctrlPr>
                      </m:sSupPr>
                      <m:e>
                        <m:d>
                          <m:dPr>
                            <m:ctrlPr>
                              <a:rPr lang="en-GB" sz="1800" b="0" i="1" dirty="0">
                                <a:solidFill>
                                  <a:schemeClr val="tx2"/>
                                </a:solidFill>
                                <a:latin typeface="Cambria Math" panose="02040503050406030204" pitchFamily="18" charset="0"/>
                              </a:rPr>
                            </m:ctrlPr>
                          </m:dPr>
                          <m:e>
                            <m:r>
                              <a:rPr lang="en-GB" sz="1800" b="0" i="1" dirty="0">
                                <a:solidFill>
                                  <a:schemeClr val="tx2"/>
                                </a:solidFill>
                                <a:latin typeface="Cambria Math" panose="02040503050406030204" pitchFamily="18" charset="0"/>
                              </a:rPr>
                              <m:t>2∙</m:t>
                            </m:r>
                            <m:r>
                              <m:rPr>
                                <m:sty m:val="p"/>
                              </m:rPr>
                              <a:rPr lang="en-GB" sz="1800" b="0" dirty="0">
                                <a:solidFill>
                                  <a:schemeClr val="tx2"/>
                                </a:solidFill>
                                <a:latin typeface="Cambria Math" panose="02040503050406030204" pitchFamily="18" charset="0"/>
                              </a:rPr>
                              <m:t>BW</m:t>
                            </m:r>
                          </m:e>
                        </m:d>
                      </m:e>
                      <m:sup>
                        <m:r>
                          <a:rPr lang="en-GB" sz="1800" b="0" i="1" dirty="0">
                            <a:solidFill>
                              <a:schemeClr val="tx2"/>
                            </a:solidFill>
                            <a:latin typeface="Cambria Math" panose="02040503050406030204" pitchFamily="18" charset="0"/>
                          </a:rPr>
                          <m:t>−1</m:t>
                        </m:r>
                      </m:sup>
                    </m:sSup>
                  </m:oMath>
                </a14:m>
                <a:r>
                  <a:rPr lang="en-GB" sz="1800" b="0" dirty="0" smtClean="0">
                    <a:solidFill>
                      <a:srgbClr val="2F2F2F"/>
                    </a:solidFill>
                  </a:rPr>
                  <a:t> seconds </a:t>
                </a:r>
                <a:r>
                  <a:rPr lang="en-GB" sz="1800" b="0" dirty="0">
                    <a:solidFill>
                      <a:srgbClr val="2F2F2F"/>
                    </a:solidFill>
                  </a:rPr>
                  <a:t>(</a:t>
                </a:r>
                <a:r>
                  <a:rPr lang="en-GB" sz="1800" dirty="0">
                    <a:solidFill>
                      <a:srgbClr val="2F2F2F"/>
                    </a:solidFill>
                  </a:rPr>
                  <a:t>Nyquist Rate</a:t>
                </a:r>
                <a:r>
                  <a:rPr lang="en-GB" sz="1800" b="0" dirty="0">
                    <a:solidFill>
                      <a:srgbClr val="2F2F2F"/>
                    </a:solidFill>
                  </a:rPr>
                  <a:t>)</a:t>
                </a:r>
              </a:p>
              <a:p>
                <a:endParaRPr lang="en-GB" sz="2100" b="0" dirty="0" smtClean="0">
                  <a:solidFill>
                    <a:schemeClr val="tx2"/>
                  </a:solidFill>
                </a:endParaRPr>
              </a:p>
            </p:txBody>
          </p:sp>
        </mc:Choice>
        <mc:Fallback xmlns="">
          <p:sp>
            <p:nvSpPr>
              <p:cNvPr id="14" name="Content Placeholder 1">
                <a:extLst>
                  <a:ext uri="{FF2B5EF4-FFF2-40B4-BE49-F238E27FC236}">
                    <a16:creationId xmlns:a16="http://schemas.microsoft.com/office/drawing/2014/main" id="{F6B40731-33FF-9A40-95C3-6EBD3673704F}"/>
                  </a:ext>
                </a:extLst>
              </p:cNvPr>
              <p:cNvSpPr txBox="1">
                <a:spLocks noRot="1" noChangeAspect="1" noMove="1" noResize="1" noEditPoints="1" noAdjustHandles="1" noChangeArrowheads="1" noChangeShapeType="1" noTextEdit="1"/>
              </p:cNvSpPr>
              <p:nvPr/>
            </p:nvSpPr>
            <p:spPr>
              <a:xfrm>
                <a:off x="407989" y="1484784"/>
                <a:ext cx="11376024" cy="4608512"/>
              </a:xfrm>
              <a:prstGeom prst="rect">
                <a:avLst/>
              </a:prstGeom>
              <a:blipFill>
                <a:blip r:embed="rId4"/>
                <a:stretch>
                  <a:fillRect l="-1447" t="-2646" r="-643"/>
                </a:stretch>
              </a:blipFill>
            </p:spPr>
            <p:txBody>
              <a:bodyPr/>
              <a:lstStyle/>
              <a:p>
                <a:r>
                  <a:rPr lang="en-GB">
                    <a:noFill/>
                  </a:rPr>
                  <a:t> </a:t>
                </a:r>
              </a:p>
            </p:txBody>
          </p:sp>
        </mc:Fallback>
      </mc:AlternateContent>
      <p:sp>
        <p:nvSpPr>
          <p:cNvPr id="5" name="Rectangle 4"/>
          <p:cNvSpPr/>
          <p:nvPr/>
        </p:nvSpPr>
        <p:spPr>
          <a:xfrm>
            <a:off x="335360" y="5601434"/>
            <a:ext cx="11928648" cy="707886"/>
          </a:xfrm>
          <a:prstGeom prst="rect">
            <a:avLst/>
          </a:prstGeom>
        </p:spPr>
        <p:txBody>
          <a:bodyPr wrap="square">
            <a:spAutoFit/>
          </a:bodyPr>
          <a:lstStyle/>
          <a:p>
            <a:r>
              <a:rPr lang="en-GB" sz="1000" dirty="0" smtClean="0">
                <a:solidFill>
                  <a:schemeClr val="tx2"/>
                </a:solidFill>
              </a:rPr>
              <a:t>[6] </a:t>
            </a:r>
            <a:r>
              <a:rPr lang="en-GB" sz="1000" dirty="0">
                <a:solidFill>
                  <a:schemeClr val="tx2"/>
                </a:solidFill>
              </a:rPr>
              <a:t>E. T. Whittaker, </a:t>
            </a:r>
            <a:r>
              <a:rPr lang="en-GB" sz="1000" dirty="0" smtClean="0">
                <a:solidFill>
                  <a:schemeClr val="tx2"/>
                </a:solidFill>
              </a:rPr>
              <a:t>“</a:t>
            </a:r>
            <a:r>
              <a:rPr lang="en-GB" sz="1000" dirty="0">
                <a:solidFill>
                  <a:schemeClr val="tx2"/>
                </a:solidFill>
              </a:rPr>
              <a:t>O</a:t>
            </a:r>
            <a:r>
              <a:rPr lang="en-GB" sz="1000" dirty="0" smtClean="0">
                <a:solidFill>
                  <a:schemeClr val="tx2"/>
                </a:solidFill>
              </a:rPr>
              <a:t>n </a:t>
            </a:r>
            <a:r>
              <a:rPr lang="en-GB" sz="1000" dirty="0">
                <a:solidFill>
                  <a:schemeClr val="tx2"/>
                </a:solidFill>
              </a:rPr>
              <a:t>the functions which are represented by the expansions of the interpolation-theory,” </a:t>
            </a:r>
            <a:r>
              <a:rPr lang="en-GB" sz="1000" dirty="0" smtClean="0">
                <a:solidFill>
                  <a:schemeClr val="tx2"/>
                </a:solidFill>
              </a:rPr>
              <a:t>Proc. </a:t>
            </a:r>
            <a:r>
              <a:rPr lang="en-GB" sz="1000" dirty="0">
                <a:solidFill>
                  <a:schemeClr val="tx2"/>
                </a:solidFill>
              </a:rPr>
              <a:t>of the Royal Society of Edinburgh, vol. 35, p. 181–194, 1915. </a:t>
            </a:r>
            <a:r>
              <a:rPr lang="en-GB" sz="1000" dirty="0" err="1">
                <a:solidFill>
                  <a:schemeClr val="tx2"/>
                </a:solidFill>
                <a:hlinkClick r:id="rId5"/>
              </a:rPr>
              <a:t>doi</a:t>
            </a:r>
            <a:endParaRPr lang="en-GB" sz="1000" dirty="0">
              <a:solidFill>
                <a:schemeClr val="tx2"/>
              </a:solidFill>
            </a:endParaRPr>
          </a:p>
          <a:p>
            <a:r>
              <a:rPr lang="en-GB" sz="1000" dirty="0" smtClean="0">
                <a:solidFill>
                  <a:schemeClr val="tx2"/>
                </a:solidFill>
              </a:rPr>
              <a:t>[7] </a:t>
            </a:r>
            <a:r>
              <a:rPr lang="en-GB" sz="1000" dirty="0">
                <a:solidFill>
                  <a:schemeClr val="tx2"/>
                </a:solidFill>
              </a:rPr>
              <a:t>V. A. </a:t>
            </a:r>
            <a:r>
              <a:rPr lang="en-GB" sz="1000" dirty="0" err="1">
                <a:solidFill>
                  <a:schemeClr val="tx2"/>
                </a:solidFill>
              </a:rPr>
              <a:t>Kotel’nikov</a:t>
            </a:r>
            <a:r>
              <a:rPr lang="en-GB" sz="1000" dirty="0">
                <a:solidFill>
                  <a:schemeClr val="tx2"/>
                </a:solidFill>
              </a:rPr>
              <a:t>, On the Transmission Capacity of the “Ether” and Wire in </a:t>
            </a:r>
            <a:r>
              <a:rPr lang="en-GB" sz="1000" dirty="0" err="1">
                <a:solidFill>
                  <a:schemeClr val="tx2"/>
                </a:solidFill>
              </a:rPr>
              <a:t>Electrocommunications</a:t>
            </a:r>
            <a:r>
              <a:rPr lang="en-GB" sz="1000" dirty="0">
                <a:solidFill>
                  <a:schemeClr val="tx2"/>
                </a:solidFill>
              </a:rPr>
              <a:t>, pp. 27–45. Boston, MA: </a:t>
            </a:r>
            <a:r>
              <a:rPr lang="en-GB" sz="1000" dirty="0" err="1">
                <a:solidFill>
                  <a:schemeClr val="tx2"/>
                </a:solidFill>
              </a:rPr>
              <a:t>Birkhäuser</a:t>
            </a:r>
            <a:r>
              <a:rPr lang="en-GB" sz="1000" dirty="0">
                <a:solidFill>
                  <a:schemeClr val="tx2"/>
                </a:solidFill>
              </a:rPr>
              <a:t> Boston, 2001, (</a:t>
            </a:r>
            <a:r>
              <a:rPr lang="en-GB" sz="1000" dirty="0" smtClean="0">
                <a:solidFill>
                  <a:schemeClr val="tx2"/>
                </a:solidFill>
              </a:rPr>
              <a:t>transl. </a:t>
            </a:r>
            <a:r>
              <a:rPr lang="en-GB" sz="1000" dirty="0">
                <a:solidFill>
                  <a:schemeClr val="tx2"/>
                </a:solidFill>
              </a:rPr>
              <a:t>of the </a:t>
            </a:r>
            <a:r>
              <a:rPr lang="en-GB" sz="1000" dirty="0" smtClean="0">
                <a:solidFill>
                  <a:schemeClr val="tx2"/>
                </a:solidFill>
              </a:rPr>
              <a:t>1933). </a:t>
            </a:r>
            <a:r>
              <a:rPr lang="en-GB" sz="1000" dirty="0" err="1">
                <a:solidFill>
                  <a:schemeClr val="tx2"/>
                </a:solidFill>
                <a:hlinkClick r:id="rId6"/>
              </a:rPr>
              <a:t>doi</a:t>
            </a:r>
            <a:endParaRPr lang="en-GB" sz="1000" dirty="0">
              <a:solidFill>
                <a:schemeClr val="tx2"/>
              </a:solidFill>
            </a:endParaRPr>
          </a:p>
          <a:p>
            <a:r>
              <a:rPr lang="en-GB" sz="1000" dirty="0" smtClean="0">
                <a:solidFill>
                  <a:schemeClr val="tx2"/>
                </a:solidFill>
              </a:rPr>
              <a:t>[</a:t>
            </a:r>
            <a:r>
              <a:rPr lang="en-GB" sz="1000" dirty="0">
                <a:solidFill>
                  <a:schemeClr val="tx2"/>
                </a:solidFill>
              </a:rPr>
              <a:t>8</a:t>
            </a:r>
            <a:r>
              <a:rPr lang="en-GB" sz="1000" dirty="0" smtClean="0">
                <a:solidFill>
                  <a:schemeClr val="tx2"/>
                </a:solidFill>
              </a:rPr>
              <a:t>] </a:t>
            </a:r>
            <a:r>
              <a:rPr lang="en-GB" sz="1000" dirty="0">
                <a:solidFill>
                  <a:schemeClr val="tx2"/>
                </a:solidFill>
              </a:rPr>
              <a:t>H. Nyquist, “Certain topics in telegraph transmission theory,” Transactions of the American Institute of Electrical Engineers, vol. 47, no. 2, pp. 617–644, 1928. </a:t>
            </a:r>
            <a:r>
              <a:rPr lang="en-GB" sz="1000" dirty="0" err="1">
                <a:solidFill>
                  <a:schemeClr val="tx2"/>
                </a:solidFill>
                <a:hlinkClick r:id="rId7"/>
              </a:rPr>
              <a:t>doi</a:t>
            </a:r>
            <a:endParaRPr lang="en-GB" sz="1000" dirty="0">
              <a:solidFill>
                <a:schemeClr val="tx2"/>
              </a:solidFill>
            </a:endParaRPr>
          </a:p>
          <a:p>
            <a:r>
              <a:rPr lang="en-GB" sz="1000" dirty="0" smtClean="0">
                <a:solidFill>
                  <a:schemeClr val="tx2"/>
                </a:solidFill>
              </a:rPr>
              <a:t>[9] </a:t>
            </a:r>
            <a:r>
              <a:rPr lang="en-GB" sz="1000" dirty="0">
                <a:solidFill>
                  <a:schemeClr val="tx2"/>
                </a:solidFill>
              </a:rPr>
              <a:t>C. E. Shannon, “Communication in the presence of noise,” </a:t>
            </a:r>
            <a:r>
              <a:rPr lang="en-GB" sz="1000" dirty="0" smtClean="0">
                <a:solidFill>
                  <a:schemeClr val="tx2"/>
                </a:solidFill>
              </a:rPr>
              <a:t>Proc. </a:t>
            </a:r>
            <a:r>
              <a:rPr lang="en-GB" sz="1000" dirty="0">
                <a:solidFill>
                  <a:schemeClr val="tx2"/>
                </a:solidFill>
              </a:rPr>
              <a:t>of the IRE, vol. 37, no. 1, pp. 10–21, 1949. </a:t>
            </a:r>
            <a:r>
              <a:rPr lang="en-GB" sz="1000" dirty="0" err="1">
                <a:solidFill>
                  <a:schemeClr val="tx2"/>
                </a:solidFill>
                <a:hlinkClick r:id="rId8"/>
              </a:rPr>
              <a:t>doi</a:t>
            </a:r>
            <a:endParaRPr lang="en-GB" sz="1000" dirty="0">
              <a:solidFill>
                <a:schemeClr val="tx2"/>
              </a:solidFill>
            </a:endParaRPr>
          </a:p>
        </p:txBody>
      </p:sp>
    </p:spTree>
    <p:extLst>
      <p:ext uri="{BB962C8B-B14F-4D97-AF65-F5344CB8AC3E}">
        <p14:creationId xmlns:p14="http://schemas.microsoft.com/office/powerpoint/2010/main" val="405737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a:t>Analog to Digital Conversion</a:t>
            </a:r>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7272188" cy="668337"/>
          </a:xfrm>
        </p:spPr>
        <p:txBody>
          <a:bodyPr/>
          <a:lstStyle/>
          <a:p>
            <a:r>
              <a:rPr lang="en-GB" dirty="0"/>
              <a:t>Undersampling and Sampling Distortion</a:t>
            </a:r>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dirty="0"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13</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
        <p:nvSpPr>
          <p:cNvPr id="14" name="Content Placeholder 1">
            <a:extLst>
              <a:ext uri="{FF2B5EF4-FFF2-40B4-BE49-F238E27FC236}">
                <a16:creationId xmlns:a16="http://schemas.microsoft.com/office/drawing/2014/main" id="{F6B40731-33FF-9A40-95C3-6EBD3673704F}"/>
              </a:ext>
            </a:extLst>
          </p:cNvPr>
          <p:cNvSpPr txBox="1">
            <a:spLocks/>
          </p:cNvSpPr>
          <p:nvPr/>
        </p:nvSpPr>
        <p:spPr>
          <a:xfrm>
            <a:off x="407989" y="1484784"/>
            <a:ext cx="11376024" cy="4608512"/>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2100" dirty="0">
                <a:solidFill>
                  <a:schemeClr val="tx2"/>
                </a:solidFill>
              </a:rPr>
              <a:t>No Infinite Resolution Sampler </a:t>
            </a:r>
            <a:r>
              <a:rPr lang="en-GB" sz="2100" dirty="0" smtClean="0">
                <a:solidFill>
                  <a:schemeClr val="tx2"/>
                </a:solidFill>
                <a:sym typeface="Wingdings" panose="05000000000000000000" pitchFamily="2" charset="2"/>
              </a:rPr>
              <a:t></a:t>
            </a:r>
            <a:r>
              <a:rPr lang="en-GB" sz="2100" dirty="0" smtClean="0">
                <a:solidFill>
                  <a:schemeClr val="tx2"/>
                </a:solidFill>
              </a:rPr>
              <a:t> </a:t>
            </a:r>
            <a:r>
              <a:rPr lang="en-GB" sz="2100" dirty="0">
                <a:solidFill>
                  <a:schemeClr val="tx2"/>
                </a:solidFill>
              </a:rPr>
              <a:t>It is impossible to guarantee zero distortion</a:t>
            </a:r>
          </a:p>
          <a:p>
            <a:r>
              <a:rPr lang="en-GB" sz="2100" dirty="0" smtClean="0">
                <a:solidFill>
                  <a:schemeClr val="tx2"/>
                </a:solidFill>
              </a:rPr>
              <a:t>Problem </a:t>
            </a:r>
            <a:r>
              <a:rPr lang="en-GB" sz="2100" dirty="0">
                <a:solidFill>
                  <a:schemeClr val="tx2"/>
                </a:solidFill>
              </a:rPr>
              <a:t>of Information </a:t>
            </a:r>
            <a:r>
              <a:rPr lang="en-GB" sz="2100" dirty="0" smtClean="0">
                <a:solidFill>
                  <a:schemeClr val="tx2"/>
                </a:solidFill>
              </a:rPr>
              <a:t>Theory</a:t>
            </a:r>
            <a:r>
              <a:rPr lang="en-GB" sz="2100" b="0" baseline="30000" dirty="0" smtClean="0">
                <a:solidFill>
                  <a:schemeClr val="tx2"/>
                </a:solidFill>
              </a:rPr>
              <a:t>10-14</a:t>
            </a:r>
            <a:r>
              <a:rPr lang="en-GB" sz="2100" b="0" dirty="0" smtClean="0">
                <a:solidFill>
                  <a:schemeClr val="tx2"/>
                </a:solidFill>
              </a:rPr>
              <a:t>: </a:t>
            </a:r>
            <a:r>
              <a:rPr lang="en-GB" sz="2100" b="0" dirty="0">
                <a:solidFill>
                  <a:schemeClr val="tx2"/>
                </a:solidFill>
              </a:rPr>
              <a:t>finding the relation between the bitrate used to encode a source and the minimum distortion of the reconstructed </a:t>
            </a:r>
            <a:r>
              <a:rPr lang="en-GB" sz="2100" b="0" dirty="0" smtClean="0">
                <a:solidFill>
                  <a:schemeClr val="tx2"/>
                </a:solidFill>
              </a:rPr>
              <a:t>signal.</a:t>
            </a:r>
            <a:endParaRPr lang="en-GB" sz="2100" b="0" dirty="0">
              <a:solidFill>
                <a:schemeClr val="tx2"/>
              </a:solidFill>
            </a:endParaRPr>
          </a:p>
          <a:p>
            <a:r>
              <a:rPr lang="en-GB" sz="2100" dirty="0">
                <a:solidFill>
                  <a:schemeClr val="tx2"/>
                </a:solidFill>
              </a:rPr>
              <a:t>Hybrid problem </a:t>
            </a:r>
            <a:r>
              <a:rPr lang="en-GB" sz="2100" b="0" dirty="0">
                <a:solidFill>
                  <a:schemeClr val="tx2"/>
                </a:solidFill>
              </a:rPr>
              <a:t>between Sampling Theory and Information </a:t>
            </a:r>
            <a:r>
              <a:rPr lang="en-GB" sz="2100" b="0" dirty="0" smtClean="0">
                <a:solidFill>
                  <a:schemeClr val="tx2"/>
                </a:solidFill>
              </a:rPr>
              <a:t>Theory</a:t>
            </a:r>
            <a:r>
              <a:rPr lang="en-GB" sz="2100" b="0" baseline="30000" dirty="0" smtClean="0">
                <a:solidFill>
                  <a:schemeClr val="tx2"/>
                </a:solidFill>
              </a:rPr>
              <a:t>15-16</a:t>
            </a:r>
            <a:r>
              <a:rPr lang="en-GB" sz="2100" b="0" dirty="0" smtClean="0">
                <a:solidFill>
                  <a:schemeClr val="tx2"/>
                </a:solidFill>
              </a:rPr>
              <a:t>: </a:t>
            </a:r>
            <a:r>
              <a:rPr lang="en-GB" sz="2100" b="0" dirty="0">
                <a:solidFill>
                  <a:schemeClr val="tx2"/>
                </a:solidFill>
              </a:rPr>
              <a:t>encoding a source by scalar quantisation (ADC) and with limited </a:t>
            </a:r>
            <a:r>
              <a:rPr lang="en-GB" sz="2100" b="0" dirty="0" smtClean="0">
                <a:solidFill>
                  <a:schemeClr val="tx2"/>
                </a:solidFill>
              </a:rPr>
              <a:t>bitrate</a:t>
            </a:r>
            <a:endParaRPr lang="en-GB" sz="2100" b="0" dirty="0">
              <a:solidFill>
                <a:schemeClr val="tx2"/>
              </a:solidFill>
            </a:endParaRPr>
          </a:p>
          <a:p>
            <a:pPr marL="742950" lvl="1" indent="-285750">
              <a:spcBef>
                <a:spcPts val="0"/>
              </a:spcBef>
              <a:spcAft>
                <a:spcPts val="0"/>
              </a:spcAft>
              <a:buFont typeface="Arial" panose="020B0604020202020204" pitchFamily="34" charset="0"/>
              <a:buChar char="•"/>
            </a:pPr>
            <a:r>
              <a:rPr lang="en-GB" sz="1800" b="0" dirty="0">
                <a:solidFill>
                  <a:srgbClr val="2F2F2F"/>
                </a:solidFill>
              </a:rPr>
              <a:t>Rate and distortion are coupled, introducing the trade-off between sampling rate and </a:t>
            </a:r>
            <a:r>
              <a:rPr lang="en-GB" sz="1800" b="0" dirty="0" smtClean="0">
                <a:solidFill>
                  <a:srgbClr val="2F2F2F"/>
                </a:solidFill>
              </a:rPr>
              <a:t>bit-precision</a:t>
            </a:r>
          </a:p>
          <a:p>
            <a:pPr marL="742950" lvl="1" indent="-285750">
              <a:spcBef>
                <a:spcPts val="0"/>
              </a:spcBef>
              <a:spcAft>
                <a:spcPts val="0"/>
              </a:spcAft>
              <a:buFont typeface="Arial" panose="020B0604020202020204" pitchFamily="34" charset="0"/>
              <a:buChar char="•"/>
            </a:pPr>
            <a:r>
              <a:rPr lang="en-GB" sz="1800" b="0" dirty="0">
                <a:solidFill>
                  <a:srgbClr val="2F2F2F"/>
                </a:solidFill>
              </a:rPr>
              <a:t>Conclusion: </a:t>
            </a:r>
            <a:r>
              <a:rPr lang="en-GB" sz="1800" i="1" dirty="0">
                <a:solidFill>
                  <a:srgbClr val="2F2F2F"/>
                </a:solidFill>
              </a:rPr>
              <a:t>optimal rate is for most cases below the Nyquist </a:t>
            </a:r>
            <a:r>
              <a:rPr lang="en-GB" sz="1800" i="1" dirty="0" smtClean="0">
                <a:solidFill>
                  <a:srgbClr val="2F2F2F"/>
                </a:solidFill>
              </a:rPr>
              <a:t>rate</a:t>
            </a:r>
            <a:endParaRPr lang="en-GB" sz="1800" b="0" i="1" dirty="0">
              <a:solidFill>
                <a:srgbClr val="2F2F2F"/>
              </a:solidFill>
            </a:endParaRPr>
          </a:p>
          <a:p>
            <a:pPr marL="742950" lvl="1" indent="-285750">
              <a:spcBef>
                <a:spcPts val="0"/>
              </a:spcBef>
              <a:spcAft>
                <a:spcPts val="0"/>
              </a:spcAft>
              <a:buFont typeface="Arial" panose="020B0604020202020204" pitchFamily="34" charset="0"/>
              <a:buChar char="•"/>
            </a:pPr>
            <a:endParaRPr lang="en-GB" sz="1800" b="0" dirty="0">
              <a:solidFill>
                <a:srgbClr val="2F2F2F"/>
              </a:solidFill>
            </a:endParaRPr>
          </a:p>
          <a:p>
            <a:endParaRPr lang="en-GB" sz="2100" b="0" dirty="0" smtClean="0">
              <a:solidFill>
                <a:schemeClr val="tx2"/>
              </a:solidFill>
            </a:endParaRPr>
          </a:p>
        </p:txBody>
      </p:sp>
      <p:sp>
        <p:nvSpPr>
          <p:cNvPr id="5" name="Rectangle 4"/>
          <p:cNvSpPr/>
          <p:nvPr/>
        </p:nvSpPr>
        <p:spPr>
          <a:xfrm>
            <a:off x="335360" y="5139769"/>
            <a:ext cx="11928648" cy="1169551"/>
          </a:xfrm>
          <a:prstGeom prst="rect">
            <a:avLst/>
          </a:prstGeom>
        </p:spPr>
        <p:txBody>
          <a:bodyPr wrap="square">
            <a:spAutoFit/>
          </a:bodyPr>
          <a:lstStyle/>
          <a:p>
            <a:r>
              <a:rPr lang="it-IT" sz="1000" dirty="0" smtClean="0">
                <a:solidFill>
                  <a:schemeClr val="tx2"/>
                </a:solidFill>
              </a:rPr>
              <a:t>[10] </a:t>
            </a:r>
            <a:r>
              <a:rPr lang="it-IT" sz="1000" dirty="0">
                <a:solidFill>
                  <a:schemeClr val="tx2"/>
                </a:solidFill>
              </a:rPr>
              <a:t>C. E. Shannon, “A mathematical theory of communication,” The Bell System Technical Journal, vol. 27, no. 4, pp. 623–656, 1948. </a:t>
            </a:r>
            <a:r>
              <a:rPr lang="it-IT" sz="1000" dirty="0">
                <a:solidFill>
                  <a:schemeClr val="tx2"/>
                </a:solidFill>
                <a:hlinkClick r:id="rId4"/>
              </a:rPr>
              <a:t>doi</a:t>
            </a:r>
            <a:endParaRPr lang="it-IT" sz="1000" dirty="0">
              <a:solidFill>
                <a:schemeClr val="tx2"/>
              </a:solidFill>
            </a:endParaRPr>
          </a:p>
          <a:p>
            <a:r>
              <a:rPr lang="it-IT" sz="1000" dirty="0" smtClean="0">
                <a:solidFill>
                  <a:schemeClr val="tx2"/>
                </a:solidFill>
              </a:rPr>
              <a:t>[11] </a:t>
            </a:r>
            <a:r>
              <a:rPr lang="it-IT" sz="1000" dirty="0">
                <a:solidFill>
                  <a:schemeClr val="tx2"/>
                </a:solidFill>
              </a:rPr>
              <a:t>T. Berger and J. D. Gibson, “Lossy source coding,” IEEE Transactions on Information Theory, vol. 44, no. 6, pp. 2693–2723, 1998. </a:t>
            </a:r>
            <a:r>
              <a:rPr lang="it-IT" sz="1000" dirty="0">
                <a:solidFill>
                  <a:schemeClr val="tx2"/>
                </a:solidFill>
                <a:hlinkClick r:id="rId5"/>
              </a:rPr>
              <a:t>doi</a:t>
            </a:r>
            <a:endParaRPr lang="it-IT" sz="1000" dirty="0">
              <a:solidFill>
                <a:schemeClr val="tx2"/>
              </a:solidFill>
            </a:endParaRPr>
          </a:p>
          <a:p>
            <a:r>
              <a:rPr lang="it-IT" sz="1000" dirty="0" smtClean="0">
                <a:solidFill>
                  <a:schemeClr val="tx2"/>
                </a:solidFill>
              </a:rPr>
              <a:t>[12] </a:t>
            </a:r>
            <a:r>
              <a:rPr lang="it-IT" sz="1000" dirty="0">
                <a:solidFill>
                  <a:schemeClr val="tx2"/>
                </a:solidFill>
              </a:rPr>
              <a:t>M. B. Matthews, “On the linear minimum-mean-squared-error estimation of an undersampled wide-sense stationary random process,” IEEE </a:t>
            </a:r>
            <a:r>
              <a:rPr lang="it-IT" sz="1000" dirty="0" smtClean="0">
                <a:solidFill>
                  <a:schemeClr val="tx2"/>
                </a:solidFill>
              </a:rPr>
              <a:t>Trans. </a:t>
            </a:r>
            <a:r>
              <a:rPr lang="it-IT" sz="1000" dirty="0">
                <a:solidFill>
                  <a:schemeClr val="tx2"/>
                </a:solidFill>
              </a:rPr>
              <a:t>on </a:t>
            </a:r>
            <a:r>
              <a:rPr lang="it-IT" sz="1000" dirty="0" smtClean="0">
                <a:solidFill>
                  <a:schemeClr val="tx2"/>
                </a:solidFill>
              </a:rPr>
              <a:t>Sign. Proc., </a:t>
            </a:r>
            <a:r>
              <a:rPr lang="it-IT" sz="1000" dirty="0">
                <a:solidFill>
                  <a:schemeClr val="tx2"/>
                </a:solidFill>
              </a:rPr>
              <a:t>vol. 48, no. 1, pp. 272–275, 2000. </a:t>
            </a:r>
            <a:r>
              <a:rPr lang="it-IT" sz="1000" dirty="0">
                <a:solidFill>
                  <a:schemeClr val="tx2"/>
                </a:solidFill>
                <a:hlinkClick r:id="rId6"/>
              </a:rPr>
              <a:t>doi</a:t>
            </a:r>
            <a:endParaRPr lang="it-IT" sz="1000" dirty="0">
              <a:solidFill>
                <a:schemeClr val="tx2"/>
              </a:solidFill>
            </a:endParaRPr>
          </a:p>
          <a:p>
            <a:r>
              <a:rPr lang="it-IT" sz="1000" dirty="0" smtClean="0">
                <a:solidFill>
                  <a:schemeClr val="tx2"/>
                </a:solidFill>
              </a:rPr>
              <a:t>[13] </a:t>
            </a:r>
            <a:r>
              <a:rPr lang="it-IT" sz="1000" dirty="0">
                <a:solidFill>
                  <a:schemeClr val="tx2"/>
                </a:solidFill>
              </a:rPr>
              <a:t>A. Kipnis, A. J. Goldsmith, Y. C. Eldar, and T. Weissman, “Distortion Rate Function of Sub-Nyquist Sampled Gaussian Sources,” IEEE </a:t>
            </a:r>
            <a:r>
              <a:rPr lang="it-IT" sz="1000" dirty="0" smtClean="0">
                <a:solidFill>
                  <a:schemeClr val="tx2"/>
                </a:solidFill>
              </a:rPr>
              <a:t>Trans. </a:t>
            </a:r>
            <a:r>
              <a:rPr lang="it-IT" sz="1000" dirty="0">
                <a:solidFill>
                  <a:schemeClr val="tx2"/>
                </a:solidFill>
              </a:rPr>
              <a:t>on </a:t>
            </a:r>
            <a:r>
              <a:rPr lang="it-IT" sz="1000" dirty="0" smtClean="0">
                <a:solidFill>
                  <a:schemeClr val="tx2"/>
                </a:solidFill>
              </a:rPr>
              <a:t>Inf. </a:t>
            </a:r>
            <a:r>
              <a:rPr lang="it-IT" sz="1000" dirty="0">
                <a:solidFill>
                  <a:schemeClr val="tx2"/>
                </a:solidFill>
              </a:rPr>
              <a:t>Theory, vol. 62, no. 1, pp. 401–429, 2016. </a:t>
            </a:r>
            <a:r>
              <a:rPr lang="it-IT" sz="1000" dirty="0" smtClean="0">
                <a:solidFill>
                  <a:schemeClr val="tx2"/>
                </a:solidFill>
                <a:hlinkClick r:id="rId7"/>
              </a:rPr>
              <a:t>doi</a:t>
            </a:r>
            <a:endParaRPr lang="it-IT" sz="1000" dirty="0" smtClean="0">
              <a:solidFill>
                <a:schemeClr val="tx2"/>
              </a:solidFill>
            </a:endParaRPr>
          </a:p>
          <a:p>
            <a:r>
              <a:rPr lang="it-IT" sz="1000" dirty="0" smtClean="0">
                <a:solidFill>
                  <a:schemeClr val="tx2"/>
                </a:solidFill>
              </a:rPr>
              <a:t>[14] </a:t>
            </a:r>
            <a:r>
              <a:rPr lang="it-IT" sz="1000" dirty="0">
                <a:solidFill>
                  <a:schemeClr val="tx2"/>
                </a:solidFill>
              </a:rPr>
              <a:t>E. Mohammadi and F. Marvasti, “Sampling and distortion tradeoffs for bandlimited periodic signals,” IEEE </a:t>
            </a:r>
            <a:r>
              <a:rPr lang="it-IT" sz="1000" dirty="0" smtClean="0">
                <a:solidFill>
                  <a:schemeClr val="tx2"/>
                </a:solidFill>
              </a:rPr>
              <a:t>Trans. </a:t>
            </a:r>
            <a:r>
              <a:rPr lang="it-IT" sz="1000" dirty="0">
                <a:solidFill>
                  <a:schemeClr val="tx2"/>
                </a:solidFill>
              </a:rPr>
              <a:t>on </a:t>
            </a:r>
            <a:r>
              <a:rPr lang="it-IT" sz="1000" dirty="0" smtClean="0">
                <a:solidFill>
                  <a:schemeClr val="tx2"/>
                </a:solidFill>
              </a:rPr>
              <a:t>Inf. </a:t>
            </a:r>
            <a:r>
              <a:rPr lang="it-IT" sz="1000" dirty="0">
                <a:solidFill>
                  <a:schemeClr val="tx2"/>
                </a:solidFill>
              </a:rPr>
              <a:t>Theory, vol. 64, no. 3, pp. 1706–1724, 2018. </a:t>
            </a:r>
            <a:r>
              <a:rPr lang="it-IT" sz="1000" dirty="0">
                <a:solidFill>
                  <a:schemeClr val="tx2"/>
                </a:solidFill>
                <a:hlinkClick r:id="rId8"/>
              </a:rPr>
              <a:t>doi</a:t>
            </a:r>
            <a:endParaRPr lang="it-IT" sz="1000" dirty="0">
              <a:solidFill>
                <a:schemeClr val="tx2"/>
              </a:solidFill>
            </a:endParaRPr>
          </a:p>
          <a:p>
            <a:r>
              <a:rPr lang="it-IT" sz="1000" dirty="0" smtClean="0">
                <a:solidFill>
                  <a:schemeClr val="tx2"/>
                </a:solidFill>
              </a:rPr>
              <a:t>[15] </a:t>
            </a:r>
            <a:r>
              <a:rPr lang="it-IT" sz="1000" dirty="0">
                <a:solidFill>
                  <a:schemeClr val="tx2"/>
                </a:solidFill>
              </a:rPr>
              <a:t>A. Kipnis, Y. C. Eldar, and A. J. Goldsmith, “Fundamental distortion limits of analog-to-digital compression,” IEEE Trans. on Inf. Theory</a:t>
            </a:r>
            <a:r>
              <a:rPr lang="it-IT" sz="1000" dirty="0" smtClean="0">
                <a:solidFill>
                  <a:schemeClr val="tx2"/>
                </a:solidFill>
              </a:rPr>
              <a:t>, </a:t>
            </a:r>
            <a:r>
              <a:rPr lang="it-IT" sz="1000" dirty="0">
                <a:solidFill>
                  <a:schemeClr val="tx2"/>
                </a:solidFill>
              </a:rPr>
              <a:t>vol. 64, no. 9, pp. 6013–6033, 2018. </a:t>
            </a:r>
            <a:r>
              <a:rPr lang="it-IT" sz="1000" dirty="0">
                <a:solidFill>
                  <a:schemeClr val="tx2"/>
                </a:solidFill>
                <a:hlinkClick r:id="rId9"/>
              </a:rPr>
              <a:t>doi</a:t>
            </a:r>
            <a:endParaRPr lang="it-IT" sz="1000" dirty="0">
              <a:solidFill>
                <a:schemeClr val="tx2"/>
              </a:solidFill>
            </a:endParaRPr>
          </a:p>
          <a:p>
            <a:r>
              <a:rPr lang="it-IT" sz="1000" dirty="0" smtClean="0">
                <a:solidFill>
                  <a:schemeClr val="tx2"/>
                </a:solidFill>
              </a:rPr>
              <a:t>[16] </a:t>
            </a:r>
            <a:r>
              <a:rPr lang="it-IT" sz="1000" dirty="0">
                <a:solidFill>
                  <a:schemeClr val="tx2"/>
                </a:solidFill>
              </a:rPr>
              <a:t>A. Kipnis, Y. C. Eldar, and A. J. Goldsmith, “Analog-to-digital compression: A new paradigm for converting signals to bits,” IEEE Signal Processing Magazine, vol. 35, no. 3, pp. 16–39, 2018. </a:t>
            </a:r>
            <a:r>
              <a:rPr lang="it-IT" sz="1000" dirty="0" smtClean="0">
                <a:solidFill>
                  <a:schemeClr val="tx2"/>
                </a:solidFill>
                <a:hlinkClick r:id="rId10"/>
              </a:rPr>
              <a:t>doi</a:t>
            </a:r>
            <a:endParaRPr lang="it-IT" sz="1000" dirty="0">
              <a:solidFill>
                <a:schemeClr val="tx2"/>
              </a:solidFill>
            </a:endParaRPr>
          </a:p>
        </p:txBody>
      </p:sp>
    </p:spTree>
    <p:extLst>
      <p:ext uri="{BB962C8B-B14F-4D97-AF65-F5344CB8AC3E}">
        <p14:creationId xmlns:p14="http://schemas.microsoft.com/office/powerpoint/2010/main" val="78336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a:t>Analog to Digital Conversion</a:t>
            </a:r>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7272188" cy="668337"/>
          </a:xfrm>
        </p:spPr>
        <p:txBody>
          <a:bodyPr/>
          <a:lstStyle/>
          <a:p>
            <a:r>
              <a:rPr lang="en-GB" dirty="0"/>
              <a:t>Undersampling and Sampling Distortion</a:t>
            </a:r>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dirty="0"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14</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mc:AlternateContent xmlns:mc="http://schemas.openxmlformats.org/markup-compatibility/2006" xmlns:a14="http://schemas.microsoft.com/office/drawing/2010/main">
        <mc:Choice Requires="a14">
          <p:sp>
            <p:nvSpPr>
              <p:cNvPr id="14" name="Content Placeholder 1">
                <a:extLst>
                  <a:ext uri="{FF2B5EF4-FFF2-40B4-BE49-F238E27FC236}">
                    <a16:creationId xmlns:a16="http://schemas.microsoft.com/office/drawing/2014/main" id="{F6B40731-33FF-9A40-95C3-6EBD3673704F}"/>
                  </a:ext>
                </a:extLst>
              </p:cNvPr>
              <p:cNvSpPr txBox="1">
                <a:spLocks/>
              </p:cNvSpPr>
              <p:nvPr/>
            </p:nvSpPr>
            <p:spPr>
              <a:xfrm>
                <a:off x="407989" y="1484784"/>
                <a:ext cx="11376024" cy="4608512"/>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2100" dirty="0">
                    <a:solidFill>
                      <a:schemeClr val="tx2"/>
                    </a:solidFill>
                  </a:rPr>
                  <a:t>These results encourage the research of a similar optimal solution in the more applied framework of an instrumentation system, with fundamental differences:</a:t>
                </a:r>
              </a:p>
              <a:p>
                <a:pPr marL="800100" lvl="1" indent="-342900">
                  <a:buFont typeface="Arial" panose="020B0604020202020204" pitchFamily="34" charset="0"/>
                  <a:buChar char="•"/>
                </a:pPr>
                <a:r>
                  <a:rPr lang="en-GB" sz="2100" b="0" u="sng" dirty="0">
                    <a:solidFill>
                      <a:schemeClr val="tx2"/>
                    </a:solidFill>
                  </a:rPr>
                  <a:t>Measure</a:t>
                </a:r>
                <a:r>
                  <a:rPr lang="en-GB" sz="2100" b="0" dirty="0">
                    <a:solidFill>
                      <a:schemeClr val="tx2"/>
                    </a:solidFill>
                  </a:rPr>
                  <a:t>: </a:t>
                </a:r>
                <a:endParaRPr lang="en-GB" sz="2100" b="0" dirty="0" smtClean="0">
                  <a:solidFill>
                    <a:schemeClr val="tx2"/>
                  </a:solidFill>
                </a:endParaRPr>
              </a:p>
              <a:p>
                <a:pPr lvl="1"/>
                <a:r>
                  <a:rPr lang="en-GB" sz="1700" b="0" dirty="0" smtClean="0">
                    <a:solidFill>
                      <a:schemeClr val="tx2"/>
                    </a:solidFill>
                  </a:rPr>
                  <a:t>The </a:t>
                </a:r>
                <a:r>
                  <a:rPr lang="en-GB" sz="1700" b="0" dirty="0">
                    <a:solidFill>
                      <a:schemeClr val="tx2"/>
                    </a:solidFill>
                  </a:rPr>
                  <a:t>distortion of the reconstructed bunch signal is not of primary interest, the quantity to be retrieved with minimum error is the signal peak amplitude or its averaged power measurement.</a:t>
                </a:r>
              </a:p>
              <a:p>
                <a:pPr marL="800100" lvl="1" indent="-342900">
                  <a:buFont typeface="Arial" panose="020B0604020202020204" pitchFamily="34" charset="0"/>
                  <a:buChar char="•"/>
                </a:pPr>
                <a:r>
                  <a:rPr lang="en-GB" sz="2100" b="0" u="sng" dirty="0">
                    <a:solidFill>
                      <a:schemeClr val="tx2"/>
                    </a:solidFill>
                  </a:rPr>
                  <a:t>Phase – Sapling Delay</a:t>
                </a:r>
                <a:r>
                  <a:rPr lang="en-GB" sz="2100" b="0" dirty="0" smtClean="0">
                    <a:solidFill>
                      <a:schemeClr val="tx2"/>
                    </a:solidFill>
                  </a:rPr>
                  <a:t>: </a:t>
                </a:r>
                <a:endParaRPr lang="en-GB" sz="2100" b="0" dirty="0">
                  <a:solidFill>
                    <a:schemeClr val="tx2"/>
                  </a:solidFill>
                </a:endParaRPr>
              </a:p>
              <a:p>
                <a:pPr lvl="1"/>
                <a:r>
                  <a:rPr lang="en-GB" sz="1800" b="0" dirty="0">
                    <a:solidFill>
                      <a:schemeClr val="tx2"/>
                    </a:solidFill>
                  </a:rPr>
                  <a:t>The input signal is not a stationary process, but a pulse waveform; therefore, the relationship between the phase of the signal and the phase of the sampling clock is not to be neglected</a:t>
                </a:r>
                <a:r>
                  <a:rPr lang="en-GB" sz="1800" b="0" dirty="0" smtClean="0">
                    <a:solidFill>
                      <a:schemeClr val="tx2"/>
                    </a:solidFill>
                  </a:rPr>
                  <a:t>.</a:t>
                </a:r>
                <a:endParaRPr lang="en-GB" sz="1800" b="0" dirty="0">
                  <a:solidFill>
                    <a:schemeClr val="tx2"/>
                  </a:solidFill>
                </a:endParaRPr>
              </a:p>
              <a:p>
                <a:pPr marL="800100" lvl="1" indent="-342900">
                  <a:buFont typeface="Arial" panose="020B0604020202020204" pitchFamily="34" charset="0"/>
                  <a:buChar char="•"/>
                </a:pPr>
                <a:r>
                  <a:rPr lang="en-GB" sz="2100" b="0" u="sng" dirty="0">
                    <a:solidFill>
                      <a:schemeClr val="tx2"/>
                    </a:solidFill>
                  </a:rPr>
                  <a:t>Rate-Distortion coupling</a:t>
                </a:r>
                <a:r>
                  <a:rPr lang="en-GB" sz="2100" b="0" dirty="0" smtClean="0">
                    <a:solidFill>
                      <a:schemeClr val="tx2"/>
                    </a:solidFill>
                  </a:rPr>
                  <a:t>: </a:t>
                </a:r>
                <a:endParaRPr lang="en-GB" sz="2100" b="0" dirty="0">
                  <a:solidFill>
                    <a:schemeClr val="tx2"/>
                  </a:solidFill>
                </a:endParaRPr>
              </a:p>
              <a:p>
                <a:pPr lvl="1"/>
                <a:r>
                  <a:rPr lang="en-GB" sz="1800" b="0" dirty="0">
                    <a:solidFill>
                      <a:schemeClr val="tx2"/>
                    </a:solidFill>
                  </a:rPr>
                  <a:t>Sampling rate and resolution are not tied to a fixed bit-rate, but are dictated by the actual characteristics of commercial ADCs, or, for general observations, their trade-off could be modelled as function of the state-of-the-art measurement of performance </a:t>
                </a:r>
                <a14:m>
                  <m:oMath xmlns:m="http://schemas.openxmlformats.org/officeDocument/2006/math">
                    <m:r>
                      <m:rPr>
                        <m:sty m:val="p"/>
                      </m:rPr>
                      <a:rPr lang="en-GB" sz="1800" b="0" i="0" dirty="0" smtClean="0">
                        <a:solidFill>
                          <a:schemeClr val="tx2"/>
                        </a:solidFill>
                        <a:latin typeface="Cambria Math" panose="02040503050406030204" pitchFamily="18" charset="0"/>
                      </a:rPr>
                      <m:t>P</m:t>
                    </m:r>
                  </m:oMath>
                </a14:m>
                <a:r>
                  <a:rPr lang="en-GB" sz="1800" b="0" dirty="0">
                    <a:solidFill>
                      <a:schemeClr val="tx2"/>
                    </a:solidFill>
                  </a:rPr>
                  <a:t>.</a:t>
                </a:r>
              </a:p>
              <a:p>
                <a:pPr lvl="1">
                  <a:spcBef>
                    <a:spcPts val="0"/>
                  </a:spcBef>
                  <a:spcAft>
                    <a:spcPts val="0"/>
                  </a:spcAft>
                </a:pPr>
                <a:endParaRPr lang="en-GB" sz="1800" b="0" dirty="0">
                  <a:solidFill>
                    <a:srgbClr val="2F2F2F"/>
                  </a:solidFill>
                </a:endParaRPr>
              </a:p>
              <a:p>
                <a:endParaRPr lang="en-GB" sz="2100" b="0" dirty="0" smtClean="0">
                  <a:solidFill>
                    <a:schemeClr val="tx2"/>
                  </a:solidFill>
                </a:endParaRPr>
              </a:p>
            </p:txBody>
          </p:sp>
        </mc:Choice>
        <mc:Fallback xmlns="">
          <p:sp>
            <p:nvSpPr>
              <p:cNvPr id="14" name="Content Placeholder 1">
                <a:extLst>
                  <a:ext uri="{FF2B5EF4-FFF2-40B4-BE49-F238E27FC236}">
                    <a16:creationId xmlns:a16="http://schemas.microsoft.com/office/drawing/2014/main" id="{F6B40731-33FF-9A40-95C3-6EBD3673704F}"/>
                  </a:ext>
                </a:extLst>
              </p:cNvPr>
              <p:cNvSpPr txBox="1">
                <a:spLocks noRot="1" noChangeAspect="1" noMove="1" noResize="1" noEditPoints="1" noAdjustHandles="1" noChangeArrowheads="1" noChangeShapeType="1" noTextEdit="1"/>
              </p:cNvSpPr>
              <p:nvPr/>
            </p:nvSpPr>
            <p:spPr>
              <a:xfrm>
                <a:off x="407989" y="1484784"/>
                <a:ext cx="11376024" cy="4608512"/>
              </a:xfrm>
              <a:prstGeom prst="rect">
                <a:avLst/>
              </a:prstGeom>
              <a:blipFill>
                <a:blip r:embed="rId4"/>
                <a:stretch>
                  <a:fillRect l="-1447" t="-2646" r="-482"/>
                </a:stretch>
              </a:blipFill>
            </p:spPr>
            <p:txBody>
              <a:bodyPr/>
              <a:lstStyle/>
              <a:p>
                <a:r>
                  <a:rPr lang="en-GB">
                    <a:noFill/>
                  </a:rPr>
                  <a:t> </a:t>
                </a:r>
              </a:p>
            </p:txBody>
          </p:sp>
        </mc:Fallback>
      </mc:AlternateContent>
    </p:spTree>
    <p:extLst>
      <p:ext uri="{BB962C8B-B14F-4D97-AF65-F5344CB8AC3E}">
        <p14:creationId xmlns:p14="http://schemas.microsoft.com/office/powerpoint/2010/main" val="180508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GB" dirty="0"/>
              <a:t>Analysis of the sampling </a:t>
            </a:r>
            <a:r>
              <a:rPr lang="en-GB" dirty="0" smtClean="0"/>
              <a:t>effects</a:t>
            </a:r>
            <a:endParaRPr lang="en-GB" dirty="0"/>
          </a:p>
        </p:txBody>
      </p:sp>
      <p:sp>
        <p:nvSpPr>
          <p:cNvPr id="3" name="Text Placeholder 2">
            <a:extLst>
              <a:ext uri="{FF2B5EF4-FFF2-40B4-BE49-F238E27FC236}">
                <a16:creationId xmlns:a16="http://schemas.microsoft.com/office/drawing/2014/main" id="{AA0575E1-C7ED-0540-B2ED-F58802DE8011}"/>
              </a:ext>
            </a:extLst>
          </p:cNvPr>
          <p:cNvSpPr>
            <a:spLocks noGrp="1"/>
          </p:cNvSpPr>
          <p:nvPr>
            <p:ph type="body" idx="1"/>
          </p:nvPr>
        </p:nvSpPr>
        <p:spPr/>
        <p:txBody>
          <a:bodyPr/>
          <a:lstStyle/>
          <a:p>
            <a:r>
              <a:rPr lang="en-GB" dirty="0" smtClean="0"/>
              <a:t>In particular on </a:t>
            </a:r>
            <a:r>
              <a:rPr lang="en-GB" dirty="0"/>
              <a:t>the average power measurement of direct digitally acquired pulses</a:t>
            </a:r>
            <a:endParaRPr lang="en-US"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r>
              <a:rPr lang="en-US" smtClean="0"/>
              <a:t>10/8/2021</a:t>
            </a:r>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smtClean="0"/>
              <a:t>Irene Degl'Innocenti | BI Seminar</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7"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40818426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767408" y="4941167"/>
            <a:ext cx="1872208" cy="792089"/>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smtClean="0"/>
              <a:t>Problem Definition</a:t>
            </a:r>
            <a:endParaRPr lang="en-GB" dirty="0"/>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7272188" cy="668337"/>
          </a:xfrm>
        </p:spPr>
        <p:txBody>
          <a:bodyPr/>
          <a:lstStyle/>
          <a:p>
            <a:r>
              <a:rPr lang="en-GB" dirty="0"/>
              <a:t>Power measurement of a pulse signal</a:t>
            </a:r>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dirty="0"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16</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mc:AlternateContent xmlns:mc="http://schemas.openxmlformats.org/markup-compatibility/2006" xmlns:a14="http://schemas.microsoft.com/office/drawing/2010/main">
        <mc:Choice Requires="a14">
          <p:sp>
            <p:nvSpPr>
              <p:cNvPr id="14" name="Content Placeholder 1">
                <a:extLst>
                  <a:ext uri="{FF2B5EF4-FFF2-40B4-BE49-F238E27FC236}">
                    <a16:creationId xmlns:a16="http://schemas.microsoft.com/office/drawing/2014/main" id="{F6B40731-33FF-9A40-95C3-6EBD3673704F}"/>
                  </a:ext>
                </a:extLst>
              </p:cNvPr>
              <p:cNvSpPr txBox="1">
                <a:spLocks/>
              </p:cNvSpPr>
              <p:nvPr/>
            </p:nvSpPr>
            <p:spPr>
              <a:xfrm>
                <a:off x="407989" y="1484784"/>
                <a:ext cx="11376024" cy="4608512"/>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2100" dirty="0" smtClean="0">
                    <a:solidFill>
                      <a:schemeClr val="tx2"/>
                    </a:solidFill>
                  </a:rPr>
                  <a:t>E.g. </a:t>
                </a:r>
                <a:r>
                  <a:rPr lang="en-GB" sz="2100" dirty="0">
                    <a:solidFill>
                      <a:schemeClr val="tx2"/>
                    </a:solidFill>
                  </a:rPr>
                  <a:t>w</a:t>
                </a:r>
                <a:r>
                  <a:rPr lang="en-GB" sz="2100" dirty="0" smtClean="0">
                    <a:solidFill>
                      <a:schemeClr val="tx2"/>
                    </a:solidFill>
                  </a:rPr>
                  <a:t>e </a:t>
                </a:r>
                <a:r>
                  <a:rPr lang="en-GB" sz="2100" dirty="0">
                    <a:solidFill>
                      <a:schemeClr val="tx2"/>
                    </a:solidFill>
                  </a:rPr>
                  <a:t>want to measure the amplitude modulation of the electrode beam bunch pulses.</a:t>
                </a:r>
              </a:p>
              <a:p>
                <a:r>
                  <a:rPr lang="en-GB" sz="2100" b="0" dirty="0">
                    <a:solidFill>
                      <a:schemeClr val="tx2"/>
                    </a:solidFill>
                  </a:rPr>
                  <a:t>Several algorithms have been studied by A. Reiter and R. Singh </a:t>
                </a:r>
                <a:r>
                  <a:rPr lang="en-GB" sz="2100" b="0" dirty="0" smtClean="0">
                    <a:solidFill>
                      <a:schemeClr val="tx2"/>
                    </a:solidFill>
                  </a:rPr>
                  <a:t>[17] </a:t>
                </a:r>
                <a:r>
                  <a:rPr lang="en-GB" sz="2100" b="0" dirty="0">
                    <a:solidFill>
                      <a:schemeClr val="tx2"/>
                    </a:solidFill>
                  </a:rPr>
                  <a:t>to be applied on asynchronously digitised pick-up pulses after digitisation.</a:t>
                </a:r>
              </a:p>
              <a:p>
                <a:r>
                  <a:rPr lang="en-GB" sz="2100" dirty="0">
                    <a:solidFill>
                      <a:schemeClr val="tx2"/>
                    </a:solidFill>
                  </a:rPr>
                  <a:t>Standard Deviation Method (STD):</a:t>
                </a:r>
              </a:p>
              <a:p>
                <a:pPr marL="742950" lvl="1" indent="-285750">
                  <a:spcBef>
                    <a:spcPts val="0"/>
                  </a:spcBef>
                  <a:spcAft>
                    <a:spcPts val="0"/>
                  </a:spcAft>
                  <a:buFont typeface="Arial" panose="020B0604020202020204" pitchFamily="34" charset="0"/>
                  <a:buChar char="•"/>
                </a:pPr>
                <a14:m>
                  <m:oMath xmlns:m="http://schemas.openxmlformats.org/officeDocument/2006/math">
                    <m:r>
                      <m:rPr>
                        <m:sty m:val="p"/>
                      </m:rPr>
                      <a:rPr lang="en-GB" sz="1800" b="0">
                        <a:latin typeface="Cambria Math" panose="02040503050406030204" pitchFamily="18" charset="0"/>
                      </a:rPr>
                      <m:t>STD</m:t>
                    </m:r>
                    <m:r>
                      <a:rPr lang="en-GB" sz="1800" b="0">
                        <a:latin typeface="Cambria Math" panose="02040503050406030204" pitchFamily="18" charset="0"/>
                      </a:rPr>
                      <m:t>=</m:t>
                    </m:r>
                    <m:rad>
                      <m:radPr>
                        <m:degHide m:val="on"/>
                        <m:ctrlPr>
                          <a:rPr lang="en-GB" sz="1800" b="0" i="1">
                            <a:latin typeface="Cambria Math" panose="02040503050406030204" pitchFamily="18" charset="0"/>
                          </a:rPr>
                        </m:ctrlPr>
                      </m:radPr>
                      <m:deg/>
                      <m:e>
                        <m:sSup>
                          <m:sSupPr>
                            <m:ctrlPr>
                              <a:rPr lang="en-GB" sz="1800" b="0" i="1">
                                <a:latin typeface="Cambria Math" panose="02040503050406030204" pitchFamily="18" charset="0"/>
                              </a:rPr>
                            </m:ctrlPr>
                          </m:sSupPr>
                          <m:e>
                            <m:nary>
                              <m:naryPr>
                                <m:chr m:val="∑"/>
                                <m:subHide m:val="on"/>
                                <m:supHide m:val="on"/>
                                <m:ctrlPr>
                                  <a:rPr lang="en-GB" sz="1800" b="0" i="1">
                                    <a:latin typeface="Cambria Math" panose="02040503050406030204" pitchFamily="18" charset="0"/>
                                  </a:rPr>
                                </m:ctrlPr>
                              </m:naryPr>
                              <m:sub/>
                              <m:sup/>
                              <m:e>
                                <m:d>
                                  <m:dPr>
                                    <m:ctrlPr>
                                      <a:rPr lang="en-GB" sz="1800" b="0" i="1">
                                        <a:latin typeface="Cambria Math" panose="02040503050406030204" pitchFamily="18" charset="0"/>
                                      </a:rPr>
                                    </m:ctrlPr>
                                  </m:dPr>
                                  <m:e>
                                    <m:sSub>
                                      <m:sSubPr>
                                        <m:ctrlPr>
                                          <a:rPr lang="en-GB" sz="1800" b="0" i="1">
                                            <a:latin typeface="Cambria Math" panose="02040503050406030204" pitchFamily="18" charset="0"/>
                                          </a:rPr>
                                        </m:ctrlPr>
                                      </m:sSubPr>
                                      <m:e>
                                        <m:r>
                                          <a:rPr lang="en-GB" sz="1800" b="0" i="1">
                                            <a:latin typeface="Cambria Math" panose="02040503050406030204" pitchFamily="18" charset="0"/>
                                          </a:rPr>
                                          <m:t>𝑥</m:t>
                                        </m:r>
                                      </m:e>
                                      <m:sub>
                                        <m:r>
                                          <a:rPr lang="en-GB" sz="1800" b="0" i="1">
                                            <a:latin typeface="Cambria Math" panose="02040503050406030204" pitchFamily="18" charset="0"/>
                                          </a:rPr>
                                          <m:t>𝑖</m:t>
                                        </m:r>
                                      </m:sub>
                                    </m:sSub>
                                    <m:r>
                                      <a:rPr lang="en-GB" sz="1800" b="0" i="1">
                                        <a:latin typeface="Cambria Math" panose="02040503050406030204" pitchFamily="18" charset="0"/>
                                      </a:rPr>
                                      <m:t>−</m:t>
                                    </m:r>
                                    <m:acc>
                                      <m:accPr>
                                        <m:chr m:val="̅"/>
                                        <m:ctrlPr>
                                          <a:rPr lang="en-GB" sz="1800" b="0" i="1">
                                            <a:latin typeface="Cambria Math" panose="02040503050406030204" pitchFamily="18" charset="0"/>
                                          </a:rPr>
                                        </m:ctrlPr>
                                      </m:accPr>
                                      <m:e>
                                        <m:r>
                                          <a:rPr lang="en-GB" sz="1800" b="0" i="1">
                                            <a:latin typeface="Cambria Math" panose="02040503050406030204" pitchFamily="18" charset="0"/>
                                          </a:rPr>
                                          <m:t>𝑥</m:t>
                                        </m:r>
                                      </m:e>
                                    </m:acc>
                                  </m:e>
                                </m:d>
                              </m:e>
                            </m:nary>
                          </m:e>
                          <m:sup>
                            <m:r>
                              <a:rPr lang="en-GB" sz="1800" b="0" i="1">
                                <a:latin typeface="Cambria Math" panose="02040503050406030204" pitchFamily="18" charset="0"/>
                              </a:rPr>
                              <m:t>2</m:t>
                            </m:r>
                          </m:sup>
                        </m:sSup>
                      </m:e>
                    </m:rad>
                  </m:oMath>
                </a14:m>
                <a:endParaRPr lang="en-GB" sz="1800" b="0" dirty="0" smtClean="0">
                  <a:solidFill>
                    <a:srgbClr val="2F2F2F"/>
                  </a:solidFill>
                </a:endParaRPr>
              </a:p>
              <a:p>
                <a:pPr marL="742950" lvl="1" indent="-285750">
                  <a:spcBef>
                    <a:spcPts val="0"/>
                  </a:spcBef>
                  <a:spcAft>
                    <a:spcPts val="0"/>
                  </a:spcAft>
                  <a:buFont typeface="Arial" panose="020B0604020202020204" pitchFamily="34" charset="0"/>
                  <a:buChar char="•"/>
                </a:pPr>
                <a:r>
                  <a:rPr lang="en-GB" sz="1800" b="0" dirty="0" smtClean="0">
                    <a:solidFill>
                      <a:srgbClr val="2F2F2F"/>
                    </a:solidFill>
                  </a:rPr>
                  <a:t>Minimises measurement uncertainty</a:t>
                </a:r>
              </a:p>
              <a:p>
                <a:pPr marL="742950" lvl="1" indent="-285750">
                  <a:spcBef>
                    <a:spcPts val="0"/>
                  </a:spcBef>
                  <a:spcAft>
                    <a:spcPts val="0"/>
                  </a:spcAft>
                  <a:buFont typeface="Arial" panose="020B0604020202020204" pitchFamily="34" charset="0"/>
                  <a:buChar char="•"/>
                </a:pPr>
                <a:r>
                  <a:rPr lang="en-GB" sz="1800" b="0" dirty="0">
                    <a:solidFill>
                      <a:srgbClr val="2F2F2F"/>
                    </a:solidFill>
                  </a:rPr>
                  <a:t>Less sensitive than others to differences in sampling phase among the </a:t>
                </a:r>
                <a:r>
                  <a:rPr lang="en-GB" sz="1800" b="0" dirty="0" smtClean="0">
                    <a:solidFill>
                      <a:srgbClr val="2F2F2F"/>
                    </a:solidFill>
                  </a:rPr>
                  <a:t>electrodes</a:t>
                </a:r>
                <a:endParaRPr lang="en-GB" sz="2100" dirty="0">
                  <a:solidFill>
                    <a:schemeClr val="tx2"/>
                  </a:solidFill>
                </a:endParaRPr>
              </a:p>
              <a:p>
                <a:r>
                  <a:rPr lang="en-GB" sz="2100" b="0" dirty="0" smtClean="0">
                    <a:solidFill>
                      <a:schemeClr val="tx2"/>
                    </a:solidFill>
                  </a:rPr>
                  <a:t>An alternative versions for AC coupled signals is the </a:t>
                </a:r>
                <a:r>
                  <a:rPr lang="en-GB" sz="2100" dirty="0" smtClean="0">
                    <a:solidFill>
                      <a:schemeClr val="tx2"/>
                    </a:solidFill>
                  </a:rPr>
                  <a:t>Root </a:t>
                </a:r>
                <a:r>
                  <a:rPr lang="en-GB" sz="2100" dirty="0">
                    <a:solidFill>
                      <a:schemeClr val="tx2"/>
                    </a:solidFill>
                  </a:rPr>
                  <a:t>Mean Square method (RMS</a:t>
                </a:r>
                <a:r>
                  <a:rPr lang="en-GB" sz="2100" dirty="0" smtClean="0">
                    <a:solidFill>
                      <a:schemeClr val="tx2"/>
                    </a:solidFill>
                  </a:rPr>
                  <a:t>):</a:t>
                </a:r>
                <a:endParaRPr lang="en-GB" sz="2100" dirty="0">
                  <a:solidFill>
                    <a:schemeClr val="tx2"/>
                  </a:solidFill>
                </a:endParaRPr>
              </a:p>
              <a:p>
                <a:pPr lvl="1"/>
                <a14:m>
                  <m:oMathPara xmlns:m="http://schemas.openxmlformats.org/officeDocument/2006/math">
                    <m:oMathParaPr>
                      <m:jc m:val="left"/>
                    </m:oMathParaPr>
                    <m:oMath xmlns:m="http://schemas.openxmlformats.org/officeDocument/2006/math">
                      <m:r>
                        <m:rPr>
                          <m:sty m:val="p"/>
                        </m:rPr>
                        <a:rPr lang="en-GB" sz="1800" b="0">
                          <a:latin typeface="Cambria Math" panose="02040503050406030204" pitchFamily="18" charset="0"/>
                        </a:rPr>
                        <m:t>RMS</m:t>
                      </m:r>
                      <m:r>
                        <a:rPr lang="en-GB" sz="1800">
                          <a:latin typeface="Cambria Math" panose="02040503050406030204" pitchFamily="18" charset="0"/>
                        </a:rPr>
                        <m:t>=</m:t>
                      </m:r>
                      <m:rad>
                        <m:radPr>
                          <m:degHide m:val="on"/>
                          <m:ctrlPr>
                            <a:rPr lang="en-GB" sz="1800" i="1">
                              <a:latin typeface="Cambria Math" panose="02040503050406030204" pitchFamily="18" charset="0"/>
                            </a:rPr>
                          </m:ctrlPr>
                        </m:radPr>
                        <m:deg/>
                        <m:e>
                          <m:nary>
                            <m:naryPr>
                              <m:chr m:val="∑"/>
                              <m:subHide m:val="on"/>
                              <m:supHide m:val="on"/>
                              <m:ctrlPr>
                                <a:rPr lang="en-GB" sz="1800" i="1">
                                  <a:latin typeface="Cambria Math" panose="02040503050406030204" pitchFamily="18" charset="0"/>
                                </a:rPr>
                              </m:ctrlPr>
                            </m:naryPr>
                            <m:sub/>
                            <m:sup/>
                            <m:e>
                              <m:sSubSup>
                                <m:sSubSupPr>
                                  <m:ctrlPr>
                                    <a:rPr lang="en-GB" sz="1800" b="0" i="1" smtClean="0">
                                      <a:latin typeface="Cambria Math" panose="02040503050406030204" pitchFamily="18" charset="0"/>
                                    </a:rPr>
                                  </m:ctrlPr>
                                </m:sSubSupPr>
                                <m:e>
                                  <m:r>
                                    <a:rPr lang="en-GB" sz="1800" b="0" i="1">
                                      <a:latin typeface="Cambria Math" panose="02040503050406030204" pitchFamily="18" charset="0"/>
                                    </a:rPr>
                                    <m:t>𝑥</m:t>
                                  </m:r>
                                </m:e>
                                <m:sub>
                                  <m:r>
                                    <a:rPr lang="en-GB" sz="1800" b="0" i="1">
                                      <a:latin typeface="Cambria Math" panose="02040503050406030204" pitchFamily="18" charset="0"/>
                                    </a:rPr>
                                    <m:t>𝑖</m:t>
                                  </m:r>
                                </m:sub>
                                <m:sup>
                                  <m:r>
                                    <a:rPr lang="en-GB" sz="1800" b="0" i="1" smtClean="0">
                                      <a:latin typeface="Cambria Math" panose="02040503050406030204" pitchFamily="18" charset="0"/>
                                    </a:rPr>
                                    <m:t>2</m:t>
                                  </m:r>
                                </m:sup>
                              </m:sSubSup>
                            </m:e>
                          </m:nary>
                        </m:e>
                      </m:rad>
                    </m:oMath>
                  </m:oMathPara>
                </a14:m>
                <a:endParaRPr lang="en-GB" sz="1800" dirty="0"/>
              </a:p>
              <a:p>
                <a:endParaRPr lang="en-GB" sz="2100" b="0" dirty="0" smtClean="0">
                  <a:solidFill>
                    <a:schemeClr val="tx2"/>
                  </a:solidFill>
                </a:endParaRPr>
              </a:p>
            </p:txBody>
          </p:sp>
        </mc:Choice>
        <mc:Fallback xmlns="">
          <p:sp>
            <p:nvSpPr>
              <p:cNvPr id="14" name="Content Placeholder 1">
                <a:extLst>
                  <a:ext uri="{FF2B5EF4-FFF2-40B4-BE49-F238E27FC236}">
                    <a16:creationId xmlns:a16="http://schemas.microsoft.com/office/drawing/2014/main" id="{F6B40731-33FF-9A40-95C3-6EBD3673704F}"/>
                  </a:ext>
                </a:extLst>
              </p:cNvPr>
              <p:cNvSpPr txBox="1">
                <a:spLocks noRot="1" noChangeAspect="1" noMove="1" noResize="1" noEditPoints="1" noAdjustHandles="1" noChangeArrowheads="1" noChangeShapeType="1" noTextEdit="1"/>
              </p:cNvSpPr>
              <p:nvPr/>
            </p:nvSpPr>
            <p:spPr>
              <a:xfrm>
                <a:off x="407989" y="1484784"/>
                <a:ext cx="11376024" cy="4608512"/>
              </a:xfrm>
              <a:prstGeom prst="rect">
                <a:avLst/>
              </a:prstGeom>
              <a:blipFill>
                <a:blip r:embed="rId4"/>
                <a:stretch>
                  <a:fillRect l="-1447" t="-2646"/>
                </a:stretch>
              </a:blipFill>
            </p:spPr>
            <p:txBody>
              <a:bodyPr/>
              <a:lstStyle/>
              <a:p>
                <a:r>
                  <a:rPr lang="en-GB">
                    <a:noFill/>
                  </a:rPr>
                  <a:t> </a:t>
                </a:r>
              </a:p>
            </p:txBody>
          </p:sp>
        </mc:Fallback>
      </mc:AlternateContent>
      <p:sp>
        <p:nvSpPr>
          <p:cNvPr id="5" name="Rectangle 4"/>
          <p:cNvSpPr/>
          <p:nvPr/>
        </p:nvSpPr>
        <p:spPr>
          <a:xfrm>
            <a:off x="335360" y="5909210"/>
            <a:ext cx="11928648" cy="400110"/>
          </a:xfrm>
          <a:prstGeom prst="rect">
            <a:avLst/>
          </a:prstGeom>
        </p:spPr>
        <p:txBody>
          <a:bodyPr wrap="square">
            <a:spAutoFit/>
          </a:bodyPr>
          <a:lstStyle/>
          <a:p>
            <a:r>
              <a:rPr lang="it-IT" sz="1000" dirty="0" smtClean="0">
                <a:solidFill>
                  <a:schemeClr val="tx2"/>
                </a:solidFill>
              </a:rPr>
              <a:t>[17] </a:t>
            </a:r>
            <a:r>
              <a:rPr lang="it-IT" sz="1000" dirty="0">
                <a:solidFill>
                  <a:schemeClr val="tx2"/>
                </a:solidFill>
              </a:rPr>
              <a:t>A. Reiter and R. Singh, “Comparison of beam position calculation methods for application in digital acquisition systems,” Nuclear Instruments and Methods in Physics Research Section A: Accelerators, Spectrometers, Detectors and Associated Equipment, vol. 890, pp. 18 – 27, 2018. </a:t>
            </a:r>
            <a:r>
              <a:rPr lang="it-IT" sz="1000" dirty="0">
                <a:solidFill>
                  <a:schemeClr val="tx2"/>
                </a:solidFill>
                <a:hlinkClick r:id="rId5"/>
              </a:rPr>
              <a:t>doi</a:t>
            </a:r>
            <a:endParaRPr lang="it-IT" sz="1000" dirty="0">
              <a:solidFill>
                <a:schemeClr val="tx2"/>
              </a:solidFill>
            </a:endParaRPr>
          </a:p>
        </p:txBody>
      </p:sp>
      <p:cxnSp>
        <p:nvCxnSpPr>
          <p:cNvPr id="12" name="Straight Arrow Connector 11"/>
          <p:cNvCxnSpPr>
            <a:stCxn id="10" idx="3"/>
          </p:cNvCxnSpPr>
          <p:nvPr/>
        </p:nvCxnSpPr>
        <p:spPr>
          <a:xfrm>
            <a:off x="2639616" y="5337212"/>
            <a:ext cx="845612" cy="0"/>
          </a:xfrm>
          <a:prstGeom prst="straightConnector1">
            <a:avLst/>
          </a:prstGeom>
          <a:ln w="38100">
            <a:solidFill>
              <a:schemeClr val="accent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673943" y="5060743"/>
            <a:ext cx="7075743" cy="646331"/>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chemeClr val="accent2"/>
                </a:solidFill>
              </a:rPr>
              <a:t>LHC Interlock BPM system prototype</a:t>
            </a:r>
          </a:p>
          <a:p>
            <a:pPr marL="285750" indent="-285750">
              <a:buFont typeface="Arial" panose="020B0604020202020204" pitchFamily="34" charset="0"/>
              <a:buChar char="•"/>
            </a:pPr>
            <a:r>
              <a:rPr lang="en-GB" dirty="0" smtClean="0">
                <a:solidFill>
                  <a:schemeClr val="tx2"/>
                </a:solidFill>
              </a:rPr>
              <a:t>Related to the </a:t>
            </a:r>
            <a:r>
              <a:rPr lang="en-GB" b="1" dirty="0" smtClean="0">
                <a:solidFill>
                  <a:schemeClr val="tx2"/>
                </a:solidFill>
              </a:rPr>
              <a:t>average power of the continuous pulse signal</a:t>
            </a:r>
            <a:endParaRPr lang="en-GB" b="1" dirty="0">
              <a:solidFill>
                <a:schemeClr val="tx2"/>
              </a:solidFill>
            </a:endParaRPr>
          </a:p>
        </p:txBody>
      </p:sp>
    </p:spTree>
    <p:extLst>
      <p:ext uri="{BB962C8B-B14F-4D97-AF65-F5344CB8AC3E}">
        <p14:creationId xmlns:p14="http://schemas.microsoft.com/office/powerpoint/2010/main" val="2812391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p:txBody>
              <a:bodyPr/>
              <a:lstStyle/>
              <a:p>
                <a:pPr marL="342900" indent="-342900">
                  <a:buFont typeface="Arial" panose="020B0604020202020204" pitchFamily="34" charset="0"/>
                  <a:buChar char="•"/>
                </a:pPr>
                <a:r>
                  <a:rPr lang="en-GB" b="0" dirty="0">
                    <a:sym typeface="Wingdings" panose="05000000000000000000" pitchFamily="2" charset="2"/>
                  </a:rPr>
                  <a:t>Continuous pulse (ex. Gaussian) </a:t>
                </a:r>
                <a14:m>
                  <m:oMath xmlns:m="http://schemas.openxmlformats.org/officeDocument/2006/math">
                    <m:r>
                      <a:rPr lang="en-GB" b="0" i="1">
                        <a:latin typeface="Cambria Math" panose="02040503050406030204" pitchFamily="18" charset="0"/>
                        <a:sym typeface="Wingdings" panose="05000000000000000000" pitchFamily="2" charset="2"/>
                      </a:rPr>
                      <m:t>𝑥</m:t>
                    </m:r>
                    <m:d>
                      <m:dPr>
                        <m:ctrlPr>
                          <a:rPr lang="en-GB" b="0" i="1">
                            <a:latin typeface="Cambria Math" panose="02040503050406030204" pitchFamily="18" charset="0"/>
                            <a:sym typeface="Wingdings" panose="05000000000000000000" pitchFamily="2" charset="2"/>
                          </a:rPr>
                        </m:ctrlPr>
                      </m:dPr>
                      <m:e>
                        <m:r>
                          <a:rPr lang="en-GB" b="0" i="1">
                            <a:latin typeface="Cambria Math" panose="02040503050406030204" pitchFamily="18" charset="0"/>
                            <a:sym typeface="Wingdings" panose="05000000000000000000" pitchFamily="2" charset="2"/>
                          </a:rPr>
                          <m:t>𝑡</m:t>
                        </m:r>
                      </m:e>
                    </m:d>
                  </m:oMath>
                </a14:m>
                <a:endParaRPr lang="en-GB" dirty="0" smtClean="0">
                  <a:sym typeface="Wingdings" panose="05000000000000000000" pitchFamily="2" charset="2"/>
                </a:endParaRPr>
              </a:p>
              <a:p>
                <a:pPr marL="342900" indent="-342900">
                  <a:buFont typeface="Arial" panose="020B0604020202020204" pitchFamily="34" charset="0"/>
                  <a:buChar char="•"/>
                </a:pPr>
                <a:r>
                  <a:rPr lang="en-GB" b="0" dirty="0"/>
                  <a:t>Averaged power over window </a:t>
                </a:r>
                <a14:m>
                  <m:oMath xmlns:m="http://schemas.openxmlformats.org/officeDocument/2006/math">
                    <m:r>
                      <a:rPr lang="en-GB" b="0" i="1" dirty="0" smtClean="0">
                        <a:latin typeface="Cambria Math" panose="02040503050406030204" pitchFamily="18" charset="0"/>
                      </a:rPr>
                      <m:t>𝑇</m:t>
                    </m:r>
                  </m:oMath>
                </a14:m>
                <a:r>
                  <a:rPr lang="en-GB" b="0" dirty="0" smtClean="0"/>
                  <a:t>:</a:t>
                </a:r>
              </a:p>
              <a:p>
                <a:endParaRPr lang="en-GB" sz="100" b="0" dirty="0" smtClean="0"/>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𝑃</m:t>
                          </m:r>
                        </m:e>
                        <m:sub>
                          <m:r>
                            <a:rPr lang="en-GB" i="1">
                              <a:latin typeface="Cambria Math" panose="02040503050406030204" pitchFamily="18" charset="0"/>
                            </a:rPr>
                            <m:t>𝑇</m:t>
                          </m:r>
                        </m:sub>
                      </m:sSub>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𝑇</m:t>
                          </m:r>
                        </m:den>
                      </m:f>
                      <m:nary>
                        <m:naryPr>
                          <m:limLoc m:val="undOvr"/>
                          <m:ctrlPr>
                            <a:rPr lang="en-GB" i="1">
                              <a:latin typeface="Cambria Math" panose="02040503050406030204" pitchFamily="18" charset="0"/>
                            </a:rPr>
                          </m:ctrlPr>
                        </m:naryPr>
                        <m:sub>
                          <m:r>
                            <m:rPr>
                              <m:brk m:alnAt="24"/>
                            </m:rPr>
                            <a:rPr lang="en-GB" i="1">
                              <a:latin typeface="Cambria Math" panose="02040503050406030204" pitchFamily="18" charset="0"/>
                            </a:rPr>
                            <m:t>0</m:t>
                          </m:r>
                        </m:sub>
                        <m:sup>
                          <m:r>
                            <a:rPr lang="en-GB" i="1">
                              <a:latin typeface="Cambria Math" panose="02040503050406030204" pitchFamily="18" charset="0"/>
                            </a:rPr>
                            <m:t>𝑇</m:t>
                          </m:r>
                        </m:sup>
                        <m:e>
                          <m:sSup>
                            <m:sSupPr>
                              <m:ctrlPr>
                                <a:rPr lang="en-GB" i="1">
                                  <a:latin typeface="Cambria Math" panose="02040503050406030204" pitchFamily="18" charset="0"/>
                                </a:rPr>
                              </m:ctrlPr>
                            </m:sSupPr>
                            <m:e>
                              <m:d>
                                <m:dPr>
                                  <m:begChr m:val="|"/>
                                  <m:endChr m:val="|"/>
                                  <m:ctrlPr>
                                    <a:rPr lang="en-GB" i="1">
                                      <a:latin typeface="Cambria Math" panose="02040503050406030204" pitchFamily="18" charset="0"/>
                                    </a:rPr>
                                  </m:ctrlPr>
                                </m:dPr>
                                <m:e>
                                  <m:r>
                                    <a:rPr lang="en-GB" i="1">
                                      <a:latin typeface="Cambria Math" panose="02040503050406030204" pitchFamily="18" charset="0"/>
                                    </a:rPr>
                                    <m:t>𝑥</m:t>
                                  </m:r>
                                  <m:d>
                                    <m:dPr>
                                      <m:ctrlPr>
                                        <a:rPr lang="en-GB" i="1">
                                          <a:latin typeface="Cambria Math" panose="02040503050406030204" pitchFamily="18" charset="0"/>
                                        </a:rPr>
                                      </m:ctrlPr>
                                    </m:dPr>
                                    <m:e>
                                      <m:r>
                                        <a:rPr lang="en-GB" i="1">
                                          <a:latin typeface="Cambria Math" panose="02040503050406030204" pitchFamily="18" charset="0"/>
                                        </a:rPr>
                                        <m:t>𝑡</m:t>
                                      </m:r>
                                    </m:e>
                                  </m:d>
                                </m:e>
                              </m:d>
                            </m:e>
                            <m:sup>
                              <m:r>
                                <a:rPr lang="en-GB" i="1">
                                  <a:latin typeface="Cambria Math" panose="02040503050406030204" pitchFamily="18" charset="0"/>
                                </a:rPr>
                                <m:t>2</m:t>
                              </m:r>
                            </m:sup>
                          </m:sSup>
                          <m:r>
                            <a:rPr lang="en-GB" i="1">
                              <a:latin typeface="Cambria Math" panose="02040503050406030204" pitchFamily="18" charset="0"/>
                            </a:rPr>
                            <m:t>𝑑𝑡</m:t>
                          </m:r>
                        </m:e>
                      </m:nary>
                    </m:oMath>
                  </m:oMathPara>
                </a14:m>
                <a:endParaRPr lang="en-GB" b="0" dirty="0"/>
              </a:p>
              <a:p>
                <a:pPr marL="342900" indent="-342900">
                  <a:buFont typeface="Arial" panose="020B0604020202020204" pitchFamily="34" charset="0"/>
                  <a:buChar char="•"/>
                </a:pPr>
                <a:r>
                  <a:rPr lang="en-GB" b="0" dirty="0"/>
                  <a:t>Limited number </a:t>
                </a:r>
                <a14:m>
                  <m:oMath xmlns:m="http://schemas.openxmlformats.org/officeDocument/2006/math">
                    <m:r>
                      <a:rPr lang="en-GB" b="0" i="1" dirty="0" smtClean="0">
                        <a:latin typeface="Cambria Math" panose="02040503050406030204" pitchFamily="18" charset="0"/>
                      </a:rPr>
                      <m:t>𝑁</m:t>
                    </m:r>
                    <m:r>
                      <a:rPr lang="en-GB" b="0" i="1" dirty="0" smtClean="0">
                        <a:latin typeface="Cambria Math" panose="02040503050406030204" pitchFamily="18" charset="0"/>
                      </a:rPr>
                      <m:t> </m:t>
                    </m:r>
                  </m:oMath>
                </a14:m>
                <a:r>
                  <a:rPr lang="en-GB" b="0" dirty="0"/>
                  <a:t>of </a:t>
                </a:r>
                <a:r>
                  <a:rPr lang="en-GB" b="0" dirty="0" smtClean="0"/>
                  <a:t>samples </a:t>
                </a:r>
                <a14:m>
                  <m:oMath xmlns:m="http://schemas.openxmlformats.org/officeDocument/2006/math">
                    <m:sSub>
                      <m:sSubPr>
                        <m:ctrlPr>
                          <a:rPr lang="en-GB" b="0" i="1">
                            <a:latin typeface="Cambria Math" panose="02040503050406030204" pitchFamily="18" charset="0"/>
                            <a:sym typeface="Wingdings" panose="05000000000000000000" pitchFamily="2" charset="2"/>
                          </a:rPr>
                        </m:ctrlPr>
                      </m:sSubPr>
                      <m:e>
                        <m:acc>
                          <m:accPr>
                            <m:chr m:val="̂"/>
                            <m:ctrlPr>
                              <a:rPr lang="en-GB" i="1">
                                <a:latin typeface="Cambria Math" panose="02040503050406030204" pitchFamily="18" charset="0"/>
                                <a:sym typeface="Wingdings" panose="05000000000000000000" pitchFamily="2" charset="2"/>
                              </a:rPr>
                            </m:ctrlPr>
                          </m:accPr>
                          <m:e>
                            <m:r>
                              <a:rPr lang="en-GB" b="0" i="1">
                                <a:latin typeface="Cambria Math" panose="02040503050406030204" pitchFamily="18" charset="0"/>
                                <a:sym typeface="Wingdings" panose="05000000000000000000" pitchFamily="2" charset="2"/>
                              </a:rPr>
                              <m:t>𝑥</m:t>
                            </m:r>
                          </m:e>
                        </m:acc>
                      </m:e>
                      <m:sub>
                        <m:r>
                          <a:rPr lang="en-GB" b="0" i="1">
                            <a:latin typeface="Cambria Math" panose="02040503050406030204" pitchFamily="18" charset="0"/>
                            <a:sym typeface="Wingdings" panose="05000000000000000000" pitchFamily="2" charset="2"/>
                          </a:rPr>
                          <m:t>𝑛</m:t>
                        </m:r>
                      </m:sub>
                    </m:sSub>
                  </m:oMath>
                </a14:m>
                <a:endParaRPr lang="en-GB" b="0" dirty="0" smtClean="0"/>
              </a:p>
              <a:p>
                <a:pPr marL="342900" indent="-342900">
                  <a:buFont typeface="Arial" panose="020B0604020202020204" pitchFamily="34" charset="0"/>
                  <a:buChar char="•"/>
                </a:pPr>
                <a:r>
                  <a:rPr lang="en-GB" b="0" dirty="0">
                    <a:sym typeface="Wingdings" panose="05000000000000000000" pitchFamily="2" charset="2"/>
                  </a:rPr>
                  <a:t>Affected by </a:t>
                </a:r>
                <a:r>
                  <a:rPr lang="en-GB" b="0" dirty="0" smtClean="0">
                    <a:sym typeface="Wingdings" panose="05000000000000000000" pitchFamily="2" charset="2"/>
                  </a:rPr>
                  <a:t>noise </a:t>
                </a:r>
                <a14:m>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ν</m:t>
                        </m:r>
                      </m:e>
                      <m:sub>
                        <m:r>
                          <a:rPr lang="en-GB" i="1">
                            <a:latin typeface="Cambria Math" panose="02040503050406030204" pitchFamily="18" charset="0"/>
                            <a:ea typeface="Cambria Math" panose="02040503050406030204" pitchFamily="18" charset="0"/>
                          </a:rPr>
                          <m:t>𝑛</m:t>
                        </m:r>
                      </m:sub>
                    </m:sSub>
                  </m:oMath>
                </a14:m>
                <a:endParaRPr lang="en-GB" i="1" dirty="0" smtClean="0">
                  <a:latin typeface="Cambria Math" panose="02040503050406030204" pitchFamily="18" charset="0"/>
                </a:endParaRPr>
              </a:p>
              <a:p>
                <a:endParaRPr lang="en-GB" sz="6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GB" i="1">
                                  <a:latin typeface="Cambria Math" panose="02040503050406030204" pitchFamily="18" charset="0"/>
                                </a:rPr>
                                <m:t>𝑃</m:t>
                              </m:r>
                            </m:e>
                            <m:sub>
                              <m:r>
                                <a:rPr lang="en-GB" i="1">
                                  <a:latin typeface="Cambria Math" panose="02040503050406030204" pitchFamily="18" charset="0"/>
                                </a:rPr>
                                <m:t>𝑇</m:t>
                              </m:r>
                            </m:sub>
                          </m:sSub>
                        </m:e>
                      </m:acc>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𝑁</m:t>
                          </m:r>
                        </m:den>
                      </m:f>
                      <m:nary>
                        <m:naryPr>
                          <m:chr m:val="∑"/>
                          <m:ctrlPr>
                            <a:rPr lang="en-GB" i="1">
                              <a:latin typeface="Cambria Math" panose="02040503050406030204" pitchFamily="18" charset="0"/>
                            </a:rPr>
                          </m:ctrlPr>
                        </m:naryPr>
                        <m:sub>
                          <m:r>
                            <m:rPr>
                              <m:brk m:alnAt="23"/>
                            </m:rPr>
                            <a:rPr lang="en-GB" i="1">
                              <a:latin typeface="Cambria Math" panose="02040503050406030204" pitchFamily="18" charset="0"/>
                            </a:rPr>
                            <m:t>𝑛</m:t>
                          </m:r>
                          <m:r>
                            <a:rPr lang="en-GB" i="1">
                              <a:latin typeface="Cambria Math" panose="02040503050406030204" pitchFamily="18" charset="0"/>
                            </a:rPr>
                            <m:t>=0</m:t>
                          </m:r>
                        </m:sub>
                        <m:sup>
                          <m:r>
                            <a:rPr lang="en-GB" i="1">
                              <a:latin typeface="Cambria Math" panose="02040503050406030204" pitchFamily="18" charset="0"/>
                            </a:rPr>
                            <m:t>𝑁</m:t>
                          </m:r>
                          <m:r>
                            <a:rPr lang="en-GB" i="1">
                              <a:latin typeface="Cambria Math" panose="02040503050406030204" pitchFamily="18" charset="0"/>
                            </a:rPr>
                            <m:t>−1</m:t>
                          </m:r>
                        </m:sup>
                        <m:e>
                          <m:sSup>
                            <m:sSupPr>
                              <m:ctrlPr>
                                <a:rPr lang="en-GB" i="1">
                                  <a:latin typeface="Cambria Math" panose="02040503050406030204" pitchFamily="18" charset="0"/>
                                  <a:ea typeface="Cambria Math" panose="02040503050406030204" pitchFamily="18" charset="0"/>
                                </a:rPr>
                              </m:ctrlPr>
                            </m:sSupPr>
                            <m:e>
                              <m:d>
                                <m:dPr>
                                  <m:ctrlPr>
                                    <a:rPr lang="en-GB" i="1">
                                      <a:latin typeface="Cambria Math" panose="02040503050406030204" pitchFamily="18" charset="0"/>
                                    </a:rPr>
                                  </m:ctrlPr>
                                </m:dPr>
                                <m:e>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𝑥</m:t>
                                          </m:r>
                                        </m:e>
                                      </m:acc>
                                    </m:e>
                                    <m:sub>
                                      <m:r>
                                        <a:rPr lang="en-GB" i="1">
                                          <a:latin typeface="Cambria Math" panose="02040503050406030204" pitchFamily="18" charset="0"/>
                                        </a:rPr>
                                        <m:t>𝑛</m:t>
                                      </m:r>
                                      <m:r>
                                        <a:rPr lang="it-IT" i="1">
                                          <a:latin typeface="Cambria Math" panose="02040503050406030204" pitchFamily="18" charset="0"/>
                                        </a:rPr>
                                        <m:t>,</m:t>
                                      </m:r>
                                      <m:r>
                                        <a:rPr lang="it-IT" i="1">
                                          <a:latin typeface="Cambria Math" panose="02040503050406030204" pitchFamily="18" charset="0"/>
                                          <a:ea typeface="Cambria Math" panose="02040503050406030204" pitchFamily="18" charset="0"/>
                                        </a:rPr>
                                        <m:t>𝜏</m:t>
                                      </m:r>
                                    </m:sub>
                                  </m:sSub>
                                  <m:r>
                                    <a:rPr lang="en-GB" i="1">
                                      <a:latin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ν</m:t>
                                      </m:r>
                                    </m:e>
                                    <m:sub>
                                      <m:r>
                                        <a:rPr lang="en-GB" i="1">
                                          <a:latin typeface="Cambria Math" panose="02040503050406030204" pitchFamily="18" charset="0"/>
                                          <a:ea typeface="Cambria Math" panose="02040503050406030204" pitchFamily="18" charset="0"/>
                                        </a:rPr>
                                        <m:t>𝑛</m:t>
                                      </m:r>
                                    </m:sub>
                                  </m:sSub>
                                </m:e>
                              </m:d>
                            </m:e>
                            <m:sup>
                              <m:r>
                                <a:rPr lang="en-GB" i="1">
                                  <a:latin typeface="Cambria Math" panose="02040503050406030204" pitchFamily="18" charset="0"/>
                                  <a:ea typeface="Cambria Math" panose="02040503050406030204" pitchFamily="18" charset="0"/>
                                </a:rPr>
                                <m:t>2</m:t>
                              </m:r>
                            </m:sup>
                          </m:sSup>
                        </m:e>
                      </m:nary>
                      <m:r>
                        <a:rPr lang="en-GB" b="0" i="1">
                          <a:latin typeface="Cambria Math" panose="02040503050406030204" pitchFamily="18" charset="0"/>
                          <a:ea typeface="Cambria Math" panose="02040503050406030204" pitchFamily="18" charset="0"/>
                        </a:rPr>
                        <m:t>=</m:t>
                      </m:r>
                      <m:sSup>
                        <m:sSupPr>
                          <m:ctrlPr>
                            <a:rPr lang="en-GB" b="0" i="1">
                              <a:latin typeface="Cambria Math" panose="02040503050406030204" pitchFamily="18" charset="0"/>
                              <a:ea typeface="Cambria Math" panose="02040503050406030204" pitchFamily="18" charset="0"/>
                            </a:rPr>
                          </m:ctrlPr>
                        </m:sSupPr>
                        <m:e>
                          <m:r>
                            <m:rPr>
                              <m:sty m:val="p"/>
                            </m:rPr>
                            <a:rPr lang="en-GB" b="0">
                              <a:latin typeface="Cambria Math" panose="02040503050406030204" pitchFamily="18" charset="0"/>
                              <a:ea typeface="Cambria Math" panose="02040503050406030204" pitchFamily="18" charset="0"/>
                            </a:rPr>
                            <m:t>RMS</m:t>
                          </m:r>
                        </m:e>
                        <m:sup>
                          <m:r>
                            <a:rPr lang="en-GB" b="0">
                              <a:latin typeface="Cambria Math" panose="02040503050406030204" pitchFamily="18" charset="0"/>
                              <a:ea typeface="Cambria Math" panose="02040503050406030204" pitchFamily="18" charset="0"/>
                            </a:rPr>
                            <m:t>2</m:t>
                          </m:r>
                        </m:sup>
                      </m:sSup>
                    </m:oMath>
                  </m:oMathPara>
                </a14:m>
                <a:endParaRPr lang="en-GB" b="0" dirty="0"/>
              </a:p>
            </p:txBody>
          </p:sp>
        </mc:Choice>
        <mc:Fallback>
          <p:sp>
            <p:nvSpPr>
              <p:cNvPr id="3" name="Content Placeholder 2">
                <a:extLst>
                  <a:ext uri="{FF2B5EF4-FFF2-40B4-BE49-F238E27FC236}">
                    <a16:creationId xmlns:a16="http://schemas.microsoft.com/office/drawing/2014/main" id="{0B490E9F-1337-B249-B72B-EEC3D0107CC4}"/>
                  </a:ext>
                </a:extLst>
              </p:cNvPr>
              <p:cNvSpPr>
                <a:spLocks noGrp="1" noRot="1" noChangeAspect="1" noMove="1" noResize="1" noEditPoints="1" noAdjustHandles="1" noChangeArrowheads="1" noChangeShapeType="1" noTextEdit="1"/>
              </p:cNvSpPr>
              <p:nvPr>
                <p:ph sz="half" idx="1"/>
              </p:nvPr>
            </p:nvSpPr>
            <p:spPr>
              <a:blipFill>
                <a:blip r:embed="rId3"/>
                <a:stretch>
                  <a:fillRect l="-2714" t="-2646"/>
                </a:stretch>
              </a:blipFill>
            </p:spPr>
            <p:txBody>
              <a:bodyPr/>
              <a:lstStyle/>
              <a:p>
                <a:r>
                  <a:rPr lang="en-GB">
                    <a:noFill/>
                  </a:rPr>
                  <a:t> </a:t>
                </a:r>
              </a:p>
            </p:txBody>
          </p:sp>
        </mc:Fallback>
      </mc:AlternateContent>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r>
              <a:rPr lang="en-US" smtClean="0"/>
              <a:t>10/8/2021</a:t>
            </a:r>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dirty="0" smtClean="0"/>
              <a:t>Irene Degl'Innocenti | BI Seminar</a:t>
            </a:r>
            <a:endParaRPr lang="en-US" dirty="0"/>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9" name="Title 1">
            <a:extLst>
              <a:ext uri="{FF2B5EF4-FFF2-40B4-BE49-F238E27FC236}">
                <a16:creationId xmlns:a16="http://schemas.microsoft.com/office/drawing/2014/main" id="{2AA85361-39F8-5046-920B-B60034799145}"/>
              </a:ext>
            </a:extLst>
          </p:cNvPr>
          <p:cNvSpPr>
            <a:spLocks noGrp="1"/>
          </p:cNvSpPr>
          <p:nvPr>
            <p:ph type="title"/>
          </p:nvPr>
        </p:nvSpPr>
        <p:spPr>
          <a:xfrm>
            <a:off x="407988" y="365125"/>
            <a:ext cx="11380812" cy="1084263"/>
          </a:xfrm>
        </p:spPr>
        <p:txBody>
          <a:bodyPr/>
          <a:lstStyle/>
          <a:p>
            <a:r>
              <a:rPr lang="en-GB" dirty="0"/>
              <a:t>Problem Definition</a:t>
            </a:r>
          </a:p>
        </p:txBody>
      </p:sp>
      <p:sp>
        <p:nvSpPr>
          <p:cNvPr id="1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5616575"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0"/>
            <a:r>
              <a:rPr lang="en-GB" sz="2400" dirty="0">
                <a:solidFill>
                  <a:srgbClr val="61C4D3"/>
                </a:solidFill>
              </a:rPr>
              <a:t>Power measurement of a pulse signal</a:t>
            </a:r>
          </a:p>
        </p:txBody>
      </p:sp>
      <p:pic>
        <p:nvPicPr>
          <p:cNvPr id="17"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89486" y="1700810"/>
            <a:ext cx="6423138" cy="3954139"/>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89745" y="1700808"/>
            <a:ext cx="6419398" cy="3950399"/>
          </a:xfrm>
          <a:prstGeom prst="rect">
            <a:avLst/>
          </a:prstGeom>
        </p:spPr>
      </p:pic>
      <p:pic>
        <p:nvPicPr>
          <p:cNvPr id="18" name="Pictur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89745" y="1700808"/>
            <a:ext cx="6419398" cy="3950399"/>
          </a:xfrm>
          <a:prstGeom prst="rect">
            <a:avLst/>
          </a:prstGeom>
        </p:spPr>
      </p:pic>
      <p:pic>
        <p:nvPicPr>
          <p:cNvPr id="19" name="Picture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89765" y="1701765"/>
            <a:ext cx="6418934" cy="3950399"/>
          </a:xfrm>
          <a:prstGeom prst="rect">
            <a:avLst/>
          </a:prstGeom>
        </p:spPr>
      </p:pic>
    </p:spTree>
    <p:extLst>
      <p:ext uri="{BB962C8B-B14F-4D97-AF65-F5344CB8AC3E}">
        <p14:creationId xmlns:p14="http://schemas.microsoft.com/office/powerpoint/2010/main" val="166738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smtClean="0"/>
              <a:t>Problem Definition</a:t>
            </a:r>
            <a:endParaRPr lang="en-GB" dirty="0"/>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7272188" cy="668337"/>
          </a:xfrm>
        </p:spPr>
        <p:txBody>
          <a:bodyPr/>
          <a:lstStyle/>
          <a:p>
            <a:r>
              <a:rPr lang="en-GB" dirty="0"/>
              <a:t>Power measurement of a pulse signal</a:t>
            </a:r>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dirty="0"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18</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mc:AlternateContent xmlns:mc="http://schemas.openxmlformats.org/markup-compatibility/2006" xmlns:a14="http://schemas.microsoft.com/office/drawing/2010/main">
        <mc:Choice Requires="a14">
          <p:sp>
            <p:nvSpPr>
              <p:cNvPr id="14" name="Content Placeholder 1">
                <a:extLst>
                  <a:ext uri="{FF2B5EF4-FFF2-40B4-BE49-F238E27FC236}">
                    <a16:creationId xmlns:a16="http://schemas.microsoft.com/office/drawing/2014/main" id="{F6B40731-33FF-9A40-95C3-6EBD3673704F}"/>
                  </a:ext>
                </a:extLst>
              </p:cNvPr>
              <p:cNvSpPr txBox="1">
                <a:spLocks/>
              </p:cNvSpPr>
              <p:nvPr/>
            </p:nvSpPr>
            <p:spPr>
              <a:xfrm>
                <a:off x="407989" y="3586616"/>
                <a:ext cx="11376024" cy="250667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2100" dirty="0">
                    <a:solidFill>
                      <a:schemeClr val="tx2"/>
                    </a:solidFill>
                  </a:rPr>
                  <a:t>Is </a:t>
                </a:r>
                <a14:m>
                  <m:oMath xmlns:m="http://schemas.openxmlformats.org/officeDocument/2006/math">
                    <m:acc>
                      <m:accPr>
                        <m:chr m:val="̅"/>
                        <m:ctrlPr>
                          <a:rPr lang="en-GB" sz="2000" i="1" smtClean="0">
                            <a:solidFill>
                              <a:schemeClr val="tx2"/>
                            </a:solidFill>
                            <a:latin typeface="Cambria Math" panose="02040503050406030204" pitchFamily="18" charset="0"/>
                          </a:rPr>
                        </m:ctrlPr>
                      </m:accPr>
                      <m:e>
                        <m:sSub>
                          <m:sSubPr>
                            <m:ctrlPr>
                              <a:rPr lang="en-GB" sz="2000" i="1">
                                <a:solidFill>
                                  <a:schemeClr val="tx2"/>
                                </a:solidFill>
                                <a:latin typeface="Cambria Math" panose="02040503050406030204" pitchFamily="18" charset="0"/>
                              </a:rPr>
                            </m:ctrlPr>
                          </m:sSubPr>
                          <m:e>
                            <m:r>
                              <a:rPr lang="en-GB" sz="2000" b="1" i="1">
                                <a:solidFill>
                                  <a:schemeClr val="tx2"/>
                                </a:solidFill>
                                <a:latin typeface="Cambria Math" panose="02040503050406030204" pitchFamily="18" charset="0"/>
                              </a:rPr>
                              <m:t>𝑷</m:t>
                            </m:r>
                          </m:e>
                          <m:sub>
                            <m:r>
                              <a:rPr lang="en-GB" sz="2000" b="1" i="1">
                                <a:solidFill>
                                  <a:schemeClr val="tx2"/>
                                </a:solidFill>
                                <a:latin typeface="Cambria Math" panose="02040503050406030204" pitchFamily="18" charset="0"/>
                              </a:rPr>
                              <m:t>𝑻</m:t>
                            </m:r>
                          </m:sub>
                        </m:sSub>
                      </m:e>
                    </m:acc>
                  </m:oMath>
                </a14:m>
                <a:r>
                  <a:rPr lang="en-GB" sz="2100" dirty="0" smtClean="0">
                    <a:solidFill>
                      <a:schemeClr val="tx2"/>
                    </a:solidFill>
                  </a:rPr>
                  <a:t> a </a:t>
                </a:r>
                <a:r>
                  <a:rPr lang="en-GB" sz="2100" dirty="0">
                    <a:solidFill>
                      <a:schemeClr val="tx2"/>
                    </a:solidFill>
                  </a:rPr>
                  <a:t>good estimation of </a:t>
                </a:r>
                <a14:m>
                  <m:oMath xmlns:m="http://schemas.openxmlformats.org/officeDocument/2006/math">
                    <m:sSub>
                      <m:sSubPr>
                        <m:ctrlPr>
                          <a:rPr lang="en-GB" sz="2000" i="1" smtClean="0">
                            <a:solidFill>
                              <a:schemeClr val="tx2"/>
                            </a:solidFill>
                            <a:latin typeface="Cambria Math" panose="02040503050406030204" pitchFamily="18" charset="0"/>
                          </a:rPr>
                        </m:ctrlPr>
                      </m:sSubPr>
                      <m:e>
                        <m:r>
                          <a:rPr lang="en-GB" sz="2000" b="1" i="1">
                            <a:solidFill>
                              <a:schemeClr val="tx2"/>
                            </a:solidFill>
                            <a:latin typeface="Cambria Math" panose="02040503050406030204" pitchFamily="18" charset="0"/>
                          </a:rPr>
                          <m:t>𝑷</m:t>
                        </m:r>
                      </m:e>
                      <m:sub>
                        <m:r>
                          <a:rPr lang="en-GB" sz="2000" b="1" i="1">
                            <a:solidFill>
                              <a:schemeClr val="tx2"/>
                            </a:solidFill>
                            <a:latin typeface="Cambria Math" panose="02040503050406030204" pitchFamily="18" charset="0"/>
                          </a:rPr>
                          <m:t>𝑻</m:t>
                        </m:r>
                      </m:sub>
                    </m:sSub>
                  </m:oMath>
                </a14:m>
                <a:r>
                  <a:rPr lang="en-GB" sz="2100" dirty="0">
                    <a:solidFill>
                      <a:schemeClr val="tx2"/>
                    </a:solidFill>
                  </a:rPr>
                  <a:t>?</a:t>
                </a:r>
              </a:p>
              <a:p>
                <a:pPr marL="800100" lvl="1" indent="-342900">
                  <a:buFont typeface="Arial" panose="020B0604020202020204" pitchFamily="34" charset="0"/>
                  <a:buChar char="•"/>
                </a:pPr>
                <a:r>
                  <a:rPr lang="en-GB" sz="2100" b="0" dirty="0">
                    <a:solidFill>
                      <a:schemeClr val="tx2"/>
                    </a:solidFill>
                  </a:rPr>
                  <a:t>What is the effect of an </a:t>
                </a:r>
                <a:r>
                  <a:rPr lang="en-GB" sz="2100" dirty="0">
                    <a:solidFill>
                      <a:schemeClr val="tx2"/>
                    </a:solidFill>
                  </a:rPr>
                  <a:t>asynchronous acquisition </a:t>
                </a:r>
                <a:r>
                  <a:rPr lang="en-GB" sz="2100" b="0" dirty="0">
                    <a:solidFill>
                      <a:schemeClr val="tx2"/>
                    </a:solidFill>
                  </a:rPr>
                  <a:t>with a </a:t>
                </a:r>
                <a:r>
                  <a:rPr lang="en-GB" sz="2100" dirty="0">
                    <a:solidFill>
                      <a:schemeClr val="tx2"/>
                    </a:solidFill>
                  </a:rPr>
                  <a:t>limited sampling rate</a:t>
                </a:r>
                <a:r>
                  <a:rPr lang="en-GB" sz="2100" b="0" dirty="0" smtClean="0">
                    <a:solidFill>
                      <a:schemeClr val="tx2"/>
                    </a:solidFill>
                  </a:rPr>
                  <a:t>?</a:t>
                </a:r>
              </a:p>
              <a:p>
                <a:pPr marL="800100" lvl="1" indent="-342900">
                  <a:buFont typeface="Arial" panose="020B0604020202020204" pitchFamily="34" charset="0"/>
                  <a:buChar char="•"/>
                </a:pPr>
                <a:r>
                  <a:rPr lang="en-GB" sz="2100" b="0" dirty="0">
                    <a:solidFill>
                      <a:schemeClr val="tx2"/>
                    </a:solidFill>
                  </a:rPr>
                  <a:t>What is the effect of the </a:t>
                </a:r>
                <a:r>
                  <a:rPr lang="en-GB" sz="2100" dirty="0">
                    <a:solidFill>
                      <a:schemeClr val="tx2"/>
                    </a:solidFill>
                  </a:rPr>
                  <a:t>finite resolution </a:t>
                </a:r>
                <a:r>
                  <a:rPr lang="en-GB" sz="2100" b="0" dirty="0">
                    <a:solidFill>
                      <a:schemeClr val="tx2"/>
                    </a:solidFill>
                  </a:rPr>
                  <a:t>of the converter? </a:t>
                </a:r>
              </a:p>
              <a:p>
                <a:endParaRPr lang="en-GB" sz="2100" b="0" dirty="0" smtClean="0">
                  <a:solidFill>
                    <a:schemeClr val="tx2"/>
                  </a:solidFill>
                </a:endParaRPr>
              </a:p>
              <a:p>
                <a:endParaRPr lang="en-GB" sz="2100" b="0" dirty="0" smtClean="0">
                  <a:solidFill>
                    <a:schemeClr val="tx2"/>
                  </a:solidFill>
                </a:endParaRPr>
              </a:p>
            </p:txBody>
          </p:sp>
        </mc:Choice>
        <mc:Fallback xmlns="">
          <p:sp>
            <p:nvSpPr>
              <p:cNvPr id="14" name="Content Placeholder 1">
                <a:extLst>
                  <a:ext uri="{FF2B5EF4-FFF2-40B4-BE49-F238E27FC236}">
                    <a16:creationId xmlns:a16="http://schemas.microsoft.com/office/drawing/2014/main" id="{F6B40731-33FF-9A40-95C3-6EBD3673704F}"/>
                  </a:ext>
                </a:extLst>
              </p:cNvPr>
              <p:cNvSpPr txBox="1">
                <a:spLocks noRot="1" noChangeAspect="1" noMove="1" noResize="1" noEditPoints="1" noAdjustHandles="1" noChangeArrowheads="1" noChangeShapeType="1" noTextEdit="1"/>
              </p:cNvSpPr>
              <p:nvPr/>
            </p:nvSpPr>
            <p:spPr>
              <a:xfrm>
                <a:off x="407989" y="3586616"/>
                <a:ext cx="11376024" cy="2506679"/>
              </a:xfrm>
              <a:prstGeom prst="rect">
                <a:avLst/>
              </a:prstGeom>
              <a:blipFill>
                <a:blip r:embed="rId4"/>
                <a:stretch>
                  <a:fillRect l="-1447" t="-46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437288" y="1916832"/>
                <a:ext cx="2852927" cy="111319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𝑃</m:t>
                          </m:r>
                        </m:e>
                        <m:sub>
                          <m:r>
                            <a:rPr lang="en-GB" sz="2400" b="0" i="1" smtClean="0">
                              <a:solidFill>
                                <a:schemeClr val="tx2"/>
                              </a:solidFill>
                              <a:latin typeface="Cambria Math" panose="02040503050406030204" pitchFamily="18" charset="0"/>
                            </a:rPr>
                            <m:t>𝑇</m:t>
                          </m:r>
                        </m:sub>
                      </m:sSub>
                      <m:r>
                        <a:rPr lang="en-GB" sz="2400" b="0" i="1" smtClean="0">
                          <a:solidFill>
                            <a:schemeClr val="tx2"/>
                          </a:solidFill>
                          <a:latin typeface="Cambria Math" panose="02040503050406030204" pitchFamily="18" charset="0"/>
                        </a:rPr>
                        <m:t>=</m:t>
                      </m:r>
                      <m:f>
                        <m:fPr>
                          <m:ctrlPr>
                            <a:rPr lang="en-GB" sz="2400" i="1" smtClean="0">
                              <a:solidFill>
                                <a:schemeClr val="tx2"/>
                              </a:solidFill>
                              <a:latin typeface="Cambria Math" panose="02040503050406030204" pitchFamily="18" charset="0"/>
                            </a:rPr>
                          </m:ctrlPr>
                        </m:fPr>
                        <m:num>
                          <m:r>
                            <a:rPr lang="en-GB" sz="2400" b="0" i="1" smtClean="0">
                              <a:solidFill>
                                <a:schemeClr val="tx2"/>
                              </a:solidFill>
                              <a:latin typeface="Cambria Math" panose="02040503050406030204" pitchFamily="18" charset="0"/>
                            </a:rPr>
                            <m:t>1</m:t>
                          </m:r>
                        </m:num>
                        <m:den>
                          <m:r>
                            <a:rPr lang="en-GB" sz="2400" b="0" i="1" smtClean="0">
                              <a:solidFill>
                                <a:schemeClr val="tx2"/>
                              </a:solidFill>
                              <a:latin typeface="Cambria Math" panose="02040503050406030204" pitchFamily="18" charset="0"/>
                            </a:rPr>
                            <m:t>𝑇</m:t>
                          </m:r>
                        </m:den>
                      </m:f>
                      <m:nary>
                        <m:naryPr>
                          <m:limLoc m:val="undOvr"/>
                          <m:ctrlPr>
                            <a:rPr lang="en-GB" sz="2400" i="1" smtClean="0">
                              <a:solidFill>
                                <a:schemeClr val="tx2"/>
                              </a:solidFill>
                              <a:latin typeface="Cambria Math" panose="02040503050406030204" pitchFamily="18" charset="0"/>
                            </a:rPr>
                          </m:ctrlPr>
                        </m:naryPr>
                        <m:sub>
                          <m:r>
                            <m:rPr>
                              <m:brk m:alnAt="24"/>
                            </m:rPr>
                            <a:rPr lang="en-GB" sz="2400" b="0" i="1" smtClean="0">
                              <a:solidFill>
                                <a:schemeClr val="tx2"/>
                              </a:solidFill>
                              <a:latin typeface="Cambria Math" panose="02040503050406030204" pitchFamily="18" charset="0"/>
                            </a:rPr>
                            <m:t>0</m:t>
                          </m:r>
                        </m:sub>
                        <m:sup>
                          <m:r>
                            <a:rPr lang="en-GB" sz="2400" b="0" i="1" smtClean="0">
                              <a:solidFill>
                                <a:schemeClr val="tx2"/>
                              </a:solidFill>
                              <a:latin typeface="Cambria Math" panose="02040503050406030204" pitchFamily="18" charset="0"/>
                            </a:rPr>
                            <m:t>𝑇</m:t>
                          </m:r>
                        </m:sup>
                        <m:e>
                          <m:sSup>
                            <m:sSupPr>
                              <m:ctrlPr>
                                <a:rPr lang="en-GB" sz="2400" b="0" i="1" smtClean="0">
                                  <a:solidFill>
                                    <a:schemeClr val="tx2"/>
                                  </a:solidFill>
                                  <a:latin typeface="Cambria Math" panose="02040503050406030204" pitchFamily="18" charset="0"/>
                                </a:rPr>
                              </m:ctrlPr>
                            </m:sSupPr>
                            <m:e>
                              <m:d>
                                <m:dPr>
                                  <m:begChr m:val="|"/>
                                  <m:endChr m:val="|"/>
                                  <m:ctrlPr>
                                    <a:rPr lang="en-GB" sz="2400" b="0" i="1" smtClean="0">
                                      <a:solidFill>
                                        <a:schemeClr val="tx2"/>
                                      </a:solidFill>
                                      <a:latin typeface="Cambria Math" panose="02040503050406030204" pitchFamily="18" charset="0"/>
                                    </a:rPr>
                                  </m:ctrlPr>
                                </m:dPr>
                                <m:e>
                                  <m:r>
                                    <a:rPr lang="en-GB" sz="2400" b="0" i="1" smtClean="0">
                                      <a:solidFill>
                                        <a:schemeClr val="tx2"/>
                                      </a:solidFill>
                                      <a:latin typeface="Cambria Math" panose="02040503050406030204" pitchFamily="18" charset="0"/>
                                    </a:rPr>
                                    <m:t>𝑥</m:t>
                                  </m:r>
                                  <m:d>
                                    <m:dPr>
                                      <m:ctrlPr>
                                        <a:rPr lang="en-GB" sz="2400" b="0" i="1" smtClean="0">
                                          <a:solidFill>
                                            <a:schemeClr val="tx2"/>
                                          </a:solidFill>
                                          <a:latin typeface="Cambria Math" panose="02040503050406030204" pitchFamily="18" charset="0"/>
                                        </a:rPr>
                                      </m:ctrlPr>
                                    </m:dPr>
                                    <m:e>
                                      <m:r>
                                        <a:rPr lang="en-GB" sz="2400" b="0" i="1" smtClean="0">
                                          <a:solidFill>
                                            <a:schemeClr val="tx2"/>
                                          </a:solidFill>
                                          <a:latin typeface="Cambria Math" panose="02040503050406030204" pitchFamily="18" charset="0"/>
                                        </a:rPr>
                                        <m:t>𝑡</m:t>
                                      </m:r>
                                    </m:e>
                                  </m:d>
                                </m:e>
                              </m:d>
                            </m:e>
                            <m:sup>
                              <m:r>
                                <a:rPr lang="en-GB" sz="2400" b="0" i="1" smtClean="0">
                                  <a:solidFill>
                                    <a:schemeClr val="tx2"/>
                                  </a:solidFill>
                                  <a:latin typeface="Cambria Math" panose="02040503050406030204" pitchFamily="18" charset="0"/>
                                </a:rPr>
                                <m:t>2</m:t>
                              </m:r>
                            </m:sup>
                          </m:sSup>
                          <m:r>
                            <a:rPr lang="en-GB" sz="2400" b="0" i="1" smtClean="0">
                              <a:solidFill>
                                <a:schemeClr val="tx2"/>
                              </a:solidFill>
                              <a:latin typeface="Cambria Math" panose="02040503050406030204" pitchFamily="18" charset="0"/>
                            </a:rPr>
                            <m:t>𝑑𝑡</m:t>
                          </m:r>
                        </m:e>
                      </m:nary>
                    </m:oMath>
                  </m:oMathPara>
                </a14:m>
                <a:endParaRPr lang="en-GB" sz="2800" dirty="0">
                  <a:solidFill>
                    <a:schemeClr val="tx2"/>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437288" y="1916832"/>
                <a:ext cx="2852927" cy="111319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6901269" y="1954022"/>
                <a:ext cx="3377183" cy="10388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sz="2400" i="1" smtClean="0">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i="1">
                          <a:solidFill>
                            <a:schemeClr val="tx2"/>
                          </a:solidFill>
                          <a:latin typeface="Cambria Math" panose="02040503050406030204" pitchFamily="18" charset="0"/>
                        </a:rPr>
                        <m:t>=</m:t>
                      </m:r>
                      <m:f>
                        <m:fPr>
                          <m:ctrlPr>
                            <a:rPr lang="en-GB" sz="2400" i="1">
                              <a:solidFill>
                                <a:schemeClr val="tx2"/>
                              </a:solidFill>
                              <a:latin typeface="Cambria Math" panose="02040503050406030204" pitchFamily="18" charset="0"/>
                            </a:rPr>
                          </m:ctrlPr>
                        </m:fPr>
                        <m:num>
                          <m:r>
                            <a:rPr lang="en-GB" sz="2400" i="1">
                              <a:solidFill>
                                <a:schemeClr val="tx2"/>
                              </a:solidFill>
                              <a:latin typeface="Cambria Math" panose="02040503050406030204" pitchFamily="18" charset="0"/>
                            </a:rPr>
                            <m:t>1</m:t>
                          </m:r>
                        </m:num>
                        <m:den>
                          <m:r>
                            <a:rPr lang="en-GB" sz="2400" i="1">
                              <a:solidFill>
                                <a:schemeClr val="tx2"/>
                              </a:solidFill>
                              <a:latin typeface="Cambria Math" panose="02040503050406030204" pitchFamily="18" charset="0"/>
                            </a:rPr>
                            <m:t>𝑁</m:t>
                          </m:r>
                        </m:den>
                      </m:f>
                      <m:nary>
                        <m:naryPr>
                          <m:chr m:val="∑"/>
                          <m:ctrlPr>
                            <a:rPr lang="en-GB" sz="2400" i="1">
                              <a:solidFill>
                                <a:schemeClr val="tx2"/>
                              </a:solidFill>
                              <a:latin typeface="Cambria Math" panose="02040503050406030204" pitchFamily="18" charset="0"/>
                            </a:rPr>
                          </m:ctrlPr>
                        </m:naryPr>
                        <m:sub>
                          <m:r>
                            <m:rPr>
                              <m:brk m:alnAt="23"/>
                            </m:rPr>
                            <a:rPr lang="en-GB" sz="2400" i="1">
                              <a:solidFill>
                                <a:schemeClr val="tx2"/>
                              </a:solidFill>
                              <a:latin typeface="Cambria Math" panose="02040503050406030204" pitchFamily="18" charset="0"/>
                            </a:rPr>
                            <m:t>𝑛</m:t>
                          </m:r>
                          <m:r>
                            <a:rPr lang="en-GB" sz="2400" i="1">
                              <a:solidFill>
                                <a:schemeClr val="tx2"/>
                              </a:solidFill>
                              <a:latin typeface="Cambria Math" panose="02040503050406030204" pitchFamily="18" charset="0"/>
                            </a:rPr>
                            <m:t>=0</m:t>
                          </m:r>
                        </m:sub>
                        <m:sup>
                          <m:r>
                            <a:rPr lang="en-GB" sz="2400" i="1">
                              <a:solidFill>
                                <a:schemeClr val="tx2"/>
                              </a:solidFill>
                              <a:latin typeface="Cambria Math" panose="02040503050406030204" pitchFamily="18" charset="0"/>
                            </a:rPr>
                            <m:t>𝑁</m:t>
                          </m:r>
                          <m:r>
                            <a:rPr lang="en-GB" sz="2400" i="1">
                              <a:solidFill>
                                <a:schemeClr val="tx2"/>
                              </a:solidFill>
                              <a:latin typeface="Cambria Math" panose="02040503050406030204" pitchFamily="18" charset="0"/>
                            </a:rPr>
                            <m:t>−1</m:t>
                          </m:r>
                        </m:sup>
                        <m:e>
                          <m:sSup>
                            <m:sSupPr>
                              <m:ctrlPr>
                                <a:rPr lang="en-GB" sz="2400" i="1">
                                  <a:solidFill>
                                    <a:schemeClr val="tx2"/>
                                  </a:solidFill>
                                  <a:latin typeface="Cambria Math" panose="02040503050406030204" pitchFamily="18" charset="0"/>
                                  <a:ea typeface="Cambria Math" panose="02040503050406030204" pitchFamily="18" charset="0"/>
                                </a:rPr>
                              </m:ctrlPr>
                            </m:sSupPr>
                            <m:e>
                              <m:d>
                                <m:dPr>
                                  <m:ctrlPr>
                                    <a:rPr lang="en-GB" sz="2400" i="1">
                                      <a:solidFill>
                                        <a:schemeClr val="tx2"/>
                                      </a:solidFill>
                                      <a:latin typeface="Cambria Math" panose="02040503050406030204" pitchFamily="18" charset="0"/>
                                    </a:rPr>
                                  </m:ctrlPr>
                                </m:dPr>
                                <m:e>
                                  <m:sSub>
                                    <m:sSubPr>
                                      <m:ctrlPr>
                                        <a:rPr lang="en-GB" sz="2400" i="1">
                                          <a:solidFill>
                                            <a:schemeClr val="tx2"/>
                                          </a:solidFill>
                                          <a:latin typeface="Cambria Math" panose="02040503050406030204" pitchFamily="18" charset="0"/>
                                        </a:rPr>
                                      </m:ctrlPr>
                                    </m:sSubPr>
                                    <m:e>
                                      <m:acc>
                                        <m:accPr>
                                          <m:chr m:val="̂"/>
                                          <m:ctrlPr>
                                            <a:rPr lang="en-GB" sz="2400" i="1">
                                              <a:solidFill>
                                                <a:schemeClr val="tx2"/>
                                              </a:solidFill>
                                              <a:latin typeface="Cambria Math" panose="02040503050406030204" pitchFamily="18" charset="0"/>
                                            </a:rPr>
                                          </m:ctrlPr>
                                        </m:accPr>
                                        <m:e>
                                          <m:r>
                                            <a:rPr lang="en-GB" sz="2400" i="1">
                                              <a:solidFill>
                                                <a:schemeClr val="tx2"/>
                                              </a:solidFill>
                                              <a:latin typeface="Cambria Math" panose="02040503050406030204" pitchFamily="18" charset="0"/>
                                            </a:rPr>
                                            <m:t>𝑥</m:t>
                                          </m:r>
                                        </m:e>
                                      </m:acc>
                                    </m:e>
                                    <m:sub>
                                      <m:r>
                                        <a:rPr lang="en-GB" sz="2400" i="1">
                                          <a:solidFill>
                                            <a:schemeClr val="tx2"/>
                                          </a:solidFill>
                                          <a:latin typeface="Cambria Math" panose="02040503050406030204" pitchFamily="18" charset="0"/>
                                        </a:rPr>
                                        <m:t>𝑛</m:t>
                                      </m:r>
                                      <m:r>
                                        <a:rPr lang="it-IT" sz="2400" b="0" i="1" smtClean="0">
                                          <a:solidFill>
                                            <a:schemeClr val="tx2"/>
                                          </a:solidFill>
                                          <a:latin typeface="Cambria Math" panose="02040503050406030204" pitchFamily="18" charset="0"/>
                                        </a:rPr>
                                        <m:t>,</m:t>
                                      </m:r>
                                      <m:r>
                                        <a:rPr lang="it-IT" sz="2400" b="0" i="1" smtClean="0">
                                          <a:solidFill>
                                            <a:schemeClr val="tx2"/>
                                          </a:solidFill>
                                          <a:latin typeface="Cambria Math" panose="02040503050406030204" pitchFamily="18" charset="0"/>
                                          <a:ea typeface="Cambria Math" panose="02040503050406030204" pitchFamily="18" charset="0"/>
                                        </a:rPr>
                                        <m:t>𝜏</m:t>
                                      </m:r>
                                    </m:sub>
                                  </m:sSub>
                                  <m:r>
                                    <a:rPr lang="en-GB" sz="2400" i="1">
                                      <a:solidFill>
                                        <a:schemeClr val="tx2"/>
                                      </a:solidFill>
                                      <a:latin typeface="Cambria Math" panose="02040503050406030204" pitchFamily="18" charset="0"/>
                                    </a:rPr>
                                    <m:t>+</m:t>
                                  </m:r>
                                  <m:sSub>
                                    <m:sSubPr>
                                      <m:ctrlPr>
                                        <a:rPr lang="en-GB" sz="2400" i="1">
                                          <a:solidFill>
                                            <a:schemeClr val="tx2"/>
                                          </a:solidFill>
                                          <a:latin typeface="Cambria Math" panose="02040503050406030204" pitchFamily="18" charset="0"/>
                                          <a:ea typeface="Cambria Math" panose="02040503050406030204" pitchFamily="18" charset="0"/>
                                        </a:rPr>
                                      </m:ctrlPr>
                                    </m:sSubPr>
                                    <m:e>
                                      <m:r>
                                        <m:rPr>
                                          <m:sty m:val="p"/>
                                        </m:rPr>
                                        <a:rPr lang="el-GR" sz="2400" i="1">
                                          <a:solidFill>
                                            <a:schemeClr val="tx2"/>
                                          </a:solidFill>
                                          <a:latin typeface="Cambria Math" panose="02040503050406030204" pitchFamily="18" charset="0"/>
                                          <a:ea typeface="Cambria Math" panose="02040503050406030204" pitchFamily="18" charset="0"/>
                                        </a:rPr>
                                        <m:t>ν</m:t>
                                      </m:r>
                                    </m:e>
                                    <m:sub>
                                      <m:r>
                                        <a:rPr lang="en-GB" sz="2400" i="1">
                                          <a:solidFill>
                                            <a:schemeClr val="tx2"/>
                                          </a:solidFill>
                                          <a:latin typeface="Cambria Math" panose="02040503050406030204" pitchFamily="18" charset="0"/>
                                          <a:ea typeface="Cambria Math" panose="02040503050406030204" pitchFamily="18" charset="0"/>
                                        </a:rPr>
                                        <m:t>𝑛</m:t>
                                      </m:r>
                                    </m:sub>
                                  </m:sSub>
                                </m:e>
                              </m:d>
                            </m:e>
                            <m:sup>
                              <m:r>
                                <a:rPr lang="en-GB" sz="2400" i="1">
                                  <a:solidFill>
                                    <a:schemeClr val="tx2"/>
                                  </a:solidFill>
                                  <a:latin typeface="Cambria Math" panose="02040503050406030204" pitchFamily="18" charset="0"/>
                                  <a:ea typeface="Cambria Math" panose="02040503050406030204" pitchFamily="18" charset="0"/>
                                </a:rPr>
                                <m:t>2</m:t>
                              </m:r>
                            </m:sup>
                          </m:sSup>
                        </m:e>
                      </m:nary>
                    </m:oMath>
                  </m:oMathPara>
                </a14:m>
                <a:endParaRPr lang="en-GB" sz="2800" dirty="0">
                  <a:solidFill>
                    <a:schemeClr val="tx2"/>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6901269" y="1954022"/>
                <a:ext cx="3377183" cy="1038811"/>
              </a:xfrm>
              <a:prstGeom prst="rect">
                <a:avLst/>
              </a:prstGeom>
              <a:blipFill>
                <a:blip r:embed="rId6"/>
                <a:stretch>
                  <a:fillRect/>
                </a:stretch>
              </a:blipFill>
            </p:spPr>
            <p:txBody>
              <a:bodyPr/>
              <a:lstStyle/>
              <a:p>
                <a:r>
                  <a:rPr lang="en-GB">
                    <a:noFill/>
                  </a:rPr>
                  <a:t> </a:t>
                </a:r>
              </a:p>
            </p:txBody>
          </p:sp>
        </mc:Fallback>
      </mc:AlternateContent>
      <p:cxnSp>
        <p:nvCxnSpPr>
          <p:cNvPr id="17" name="Straight Arrow Connector 16">
            <a:hlinkClick r:id="" action="ppaction://noaction"/>
          </p:cNvPr>
          <p:cNvCxnSpPr>
            <a:stCxn id="15" idx="3"/>
            <a:endCxn id="16" idx="1"/>
          </p:cNvCxnSpPr>
          <p:nvPr/>
        </p:nvCxnSpPr>
        <p:spPr>
          <a:xfrm>
            <a:off x="5290215" y="2473427"/>
            <a:ext cx="1611054" cy="1"/>
          </a:xfrm>
          <a:prstGeom prst="straightConnector1">
            <a:avLst/>
          </a:prstGeom>
          <a:ln w="76200">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3796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smtClean="0"/>
              <a:t>Limited Sampling Rate</a:t>
            </a:r>
            <a:endParaRPr lang="en-GB" dirty="0"/>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7272188" cy="668337"/>
          </a:xfrm>
        </p:spPr>
        <p:txBody>
          <a:bodyPr/>
          <a:lstStyle/>
          <a:p>
            <a:r>
              <a:rPr lang="en-GB" dirty="0" smtClean="0"/>
              <a:t>Impact on the power </a:t>
            </a:r>
            <a:r>
              <a:rPr lang="en-GB" dirty="0"/>
              <a:t>e</a:t>
            </a:r>
            <a:r>
              <a:rPr lang="en-GB" dirty="0" smtClean="0"/>
              <a:t>stimation</a:t>
            </a:r>
            <a:endParaRPr lang="en-GB" dirty="0"/>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dirty="0"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19</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8208" y="3284984"/>
            <a:ext cx="4329481" cy="2664296"/>
          </a:xfrm>
          <a:prstGeom prst="rect">
            <a:avLst/>
          </a:prstGeom>
        </p:spPr>
      </p:pic>
      <mc:AlternateContent xmlns:mc="http://schemas.openxmlformats.org/markup-compatibility/2006">
        <mc:Choice xmlns:a14="http://schemas.microsoft.com/office/drawing/2010/main" Requires="a14">
          <p:sp>
            <p:nvSpPr>
              <p:cNvPr id="13" name="TextBox 12"/>
              <p:cNvSpPr txBox="1"/>
              <p:nvPr/>
            </p:nvSpPr>
            <p:spPr>
              <a:xfrm>
                <a:off x="3362652" y="1772816"/>
                <a:ext cx="3381420" cy="690299"/>
              </a:xfrm>
              <a:prstGeom prst="rect">
                <a:avLst/>
              </a:prstGeom>
              <a:solidFill>
                <a:schemeClr val="bg1">
                  <a:alpha val="89000"/>
                </a:schemeClr>
              </a:solidFill>
              <a:ln w="19050">
                <a:solidFill>
                  <a:schemeClr val="accent2"/>
                </a:solidFill>
              </a:ln>
            </p:spPr>
            <p:txBody>
              <a:bodyPr wrap="square" lIns="72000" tIns="72000" rIns="72000" bIns="72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2400" dirty="0" smtClean="0">
                    <a:solidFill>
                      <a:schemeClr val="tx2"/>
                    </a:solidFill>
                  </a:rPr>
                  <a:t>Hyp: 	</a:t>
                </a:r>
                <a14:m>
                  <m:oMath xmlns:m="http://schemas.openxmlformats.org/officeDocument/2006/math">
                    <m:f>
                      <m:fPr>
                        <m:ctrlPr>
                          <a:rPr lang="it-IT" sz="2400" i="1" smtClean="0">
                            <a:solidFill>
                              <a:schemeClr val="tx2"/>
                            </a:solidFill>
                            <a:latin typeface="Cambria Math" panose="02040503050406030204" pitchFamily="18" charset="0"/>
                          </a:rPr>
                        </m:ctrlPr>
                      </m:fPr>
                      <m:num>
                        <m:sSub>
                          <m:sSubPr>
                            <m:ctrlPr>
                              <a:rPr lang="it-IT" sz="2400" i="1">
                                <a:solidFill>
                                  <a:schemeClr val="tx2"/>
                                </a:solidFill>
                                <a:latin typeface="Cambria Math" panose="02040503050406030204" pitchFamily="18" charset="0"/>
                              </a:rPr>
                            </m:ctrlPr>
                          </m:sSubPr>
                          <m:e>
                            <m:r>
                              <a:rPr lang="it-IT" sz="2400" i="1">
                                <a:solidFill>
                                  <a:schemeClr val="tx2"/>
                                </a:solidFill>
                                <a:latin typeface="Cambria Math" panose="02040503050406030204" pitchFamily="18" charset="0"/>
                              </a:rPr>
                              <m:t>𝑅</m:t>
                            </m:r>
                          </m:e>
                          <m:sub>
                            <m:r>
                              <a:rPr lang="it-IT" sz="2400" i="1">
                                <a:solidFill>
                                  <a:schemeClr val="tx2"/>
                                </a:solidFill>
                                <a:latin typeface="Cambria Math" panose="02040503050406030204" pitchFamily="18" charset="0"/>
                              </a:rPr>
                              <m:t>𝑁𝑦𝑞</m:t>
                            </m:r>
                          </m:sub>
                        </m:sSub>
                      </m:num>
                      <m:den>
                        <m:r>
                          <a:rPr lang="it-IT" sz="2400" i="1">
                            <a:solidFill>
                              <a:schemeClr val="tx2"/>
                            </a:solidFill>
                            <a:latin typeface="Cambria Math" panose="02040503050406030204" pitchFamily="18" charset="0"/>
                          </a:rPr>
                          <m:t>2</m:t>
                        </m:r>
                      </m:den>
                    </m:f>
                    <m:r>
                      <a:rPr lang="it-IT" sz="2400" i="1">
                        <a:solidFill>
                          <a:schemeClr val="tx2"/>
                        </a:solidFill>
                        <a:latin typeface="Cambria Math" panose="02040503050406030204" pitchFamily="18" charset="0"/>
                      </a:rPr>
                      <m:t>&lt;</m:t>
                    </m:r>
                    <m:sSub>
                      <m:sSubPr>
                        <m:ctrlPr>
                          <a:rPr lang="it-IT" sz="2400" i="1">
                            <a:solidFill>
                              <a:schemeClr val="tx2"/>
                            </a:solidFill>
                            <a:latin typeface="Cambria Math" panose="02040503050406030204" pitchFamily="18" charset="0"/>
                          </a:rPr>
                        </m:ctrlPr>
                      </m:sSubPr>
                      <m:e>
                        <m:r>
                          <a:rPr lang="it-IT" sz="2400" i="1">
                            <a:solidFill>
                              <a:schemeClr val="tx2"/>
                            </a:solidFill>
                            <a:latin typeface="Cambria Math" panose="02040503050406030204" pitchFamily="18" charset="0"/>
                          </a:rPr>
                          <m:t>𝐹</m:t>
                        </m:r>
                      </m:e>
                      <m:sub>
                        <m:r>
                          <a:rPr lang="it-IT" sz="2400" i="1">
                            <a:solidFill>
                              <a:schemeClr val="tx2"/>
                            </a:solidFill>
                            <a:latin typeface="Cambria Math" panose="02040503050406030204" pitchFamily="18" charset="0"/>
                          </a:rPr>
                          <m:t>𝑠</m:t>
                        </m:r>
                      </m:sub>
                    </m:sSub>
                    <m:r>
                      <a:rPr lang="it-IT" sz="2400" i="1">
                        <a:solidFill>
                          <a:schemeClr val="tx2"/>
                        </a:solidFill>
                        <a:latin typeface="Cambria Math" panose="02040503050406030204" pitchFamily="18" charset="0"/>
                      </a:rPr>
                      <m:t>&lt;</m:t>
                    </m:r>
                    <m:sSub>
                      <m:sSubPr>
                        <m:ctrlPr>
                          <a:rPr lang="it-IT" sz="2400" i="1">
                            <a:solidFill>
                              <a:schemeClr val="tx2"/>
                            </a:solidFill>
                            <a:latin typeface="Cambria Math" panose="02040503050406030204" pitchFamily="18" charset="0"/>
                          </a:rPr>
                        </m:ctrlPr>
                      </m:sSubPr>
                      <m:e>
                        <m:r>
                          <a:rPr lang="it-IT" sz="2400" i="1">
                            <a:solidFill>
                              <a:schemeClr val="tx2"/>
                            </a:solidFill>
                            <a:latin typeface="Cambria Math" panose="02040503050406030204" pitchFamily="18" charset="0"/>
                          </a:rPr>
                          <m:t>𝑅</m:t>
                        </m:r>
                      </m:e>
                      <m:sub>
                        <m:r>
                          <a:rPr lang="it-IT" sz="2400" i="1">
                            <a:solidFill>
                              <a:schemeClr val="tx2"/>
                            </a:solidFill>
                            <a:latin typeface="Cambria Math" panose="02040503050406030204" pitchFamily="18" charset="0"/>
                          </a:rPr>
                          <m:t>𝑁𝑦𝑞</m:t>
                        </m:r>
                      </m:sub>
                    </m:sSub>
                  </m:oMath>
                </a14:m>
                <a:endParaRPr lang="en-GB" sz="2400" dirty="0">
                  <a:solidFill>
                    <a:schemeClr val="tx2"/>
                  </a:solidFill>
                </a:endParaRPr>
              </a:p>
            </p:txBody>
          </p:sp>
        </mc:Choice>
        <mc:Fallback>
          <p:sp>
            <p:nvSpPr>
              <p:cNvPr id="13" name="TextBox 12"/>
              <p:cNvSpPr txBox="1">
                <a:spLocks noRot="1" noChangeAspect="1" noMove="1" noResize="1" noEditPoints="1" noAdjustHandles="1" noChangeArrowheads="1" noChangeShapeType="1" noTextEdit="1"/>
              </p:cNvSpPr>
              <p:nvPr/>
            </p:nvSpPr>
            <p:spPr>
              <a:xfrm>
                <a:off x="3362652" y="1772816"/>
                <a:ext cx="3381420" cy="690299"/>
              </a:xfrm>
              <a:prstGeom prst="rect">
                <a:avLst/>
              </a:prstGeom>
              <a:blipFill>
                <a:blip r:embed="rId5"/>
                <a:stretch>
                  <a:fillRect l="-3232" b="-1724"/>
                </a:stretch>
              </a:blipFill>
              <a:ln w="19050">
                <a:solidFill>
                  <a:schemeClr val="accent2"/>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353673" y="2540122"/>
                <a:ext cx="2485534" cy="686611"/>
              </a:xfrm>
              <a:prstGeom prst="rect">
                <a:avLst/>
              </a:prstGeom>
              <a:solidFill>
                <a:schemeClr val="bg1">
                  <a:alpha val="89000"/>
                </a:schemeClr>
              </a:solidFill>
              <a:ln w="19050">
                <a:solidFill>
                  <a:schemeClr val="accent2"/>
                </a:solidFill>
              </a:ln>
            </p:spPr>
            <p:txBody>
              <a:bodyPr wrap="square" lIns="72000" tIns="151200" rIns="72000" bIns="151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𝑋</m:t>
                          </m:r>
                        </m:e>
                        <m:sub>
                          <m:r>
                            <a:rPr lang="en-GB" sz="2400" b="0" i="1" smtClean="0">
                              <a:solidFill>
                                <a:schemeClr val="tx2"/>
                              </a:solidFill>
                              <a:latin typeface="Cambria Math" panose="02040503050406030204" pitchFamily="18" charset="0"/>
                            </a:rPr>
                            <m:t>𝑘</m:t>
                          </m:r>
                        </m:sub>
                      </m:sSub>
                      <m:r>
                        <a:rPr lang="en-GB" sz="2400" b="0" i="1" smtClean="0">
                          <a:solidFill>
                            <a:schemeClr val="tx2"/>
                          </a:solidFill>
                          <a:latin typeface="Cambria Math" panose="02040503050406030204" pitchFamily="18" charset="0"/>
                        </a:rPr>
                        <m:t>=|</m:t>
                      </m:r>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𝑋</m:t>
                          </m:r>
                        </m:e>
                        <m:sub>
                          <m:r>
                            <a:rPr lang="en-GB" sz="2400" b="0" i="1" smtClean="0">
                              <a:solidFill>
                                <a:schemeClr val="tx2"/>
                              </a:solidFill>
                              <a:latin typeface="Cambria Math" panose="02040503050406030204" pitchFamily="18" charset="0"/>
                            </a:rPr>
                            <m:t>𝑘</m:t>
                          </m:r>
                        </m:sub>
                      </m:sSub>
                      <m:r>
                        <a:rPr lang="en-GB" sz="2400" b="0" i="1" smtClean="0">
                          <a:solidFill>
                            <a:schemeClr val="tx2"/>
                          </a:solidFill>
                          <a:latin typeface="Cambria Math" panose="02040503050406030204" pitchFamily="18" charset="0"/>
                        </a:rPr>
                        <m:t>|</m:t>
                      </m:r>
                      <m:sSup>
                        <m:sSupPr>
                          <m:ctrlPr>
                            <a:rPr lang="en-GB" sz="2400" b="0" i="1" smtClean="0">
                              <a:solidFill>
                                <a:schemeClr val="tx2"/>
                              </a:solidFill>
                              <a:latin typeface="Cambria Math" panose="02040503050406030204" pitchFamily="18" charset="0"/>
                            </a:rPr>
                          </m:ctrlPr>
                        </m:sSupPr>
                        <m:e>
                          <m:r>
                            <a:rPr lang="en-GB" sz="2400" b="0" i="1" smtClean="0">
                              <a:solidFill>
                                <a:schemeClr val="tx2"/>
                              </a:solidFill>
                              <a:latin typeface="Cambria Math" panose="02040503050406030204" pitchFamily="18" charset="0"/>
                            </a:rPr>
                            <m:t>𝑒</m:t>
                          </m:r>
                        </m:e>
                        <m:sup>
                          <m:r>
                            <a:rPr lang="en-GB" sz="2400" b="0" i="1" smtClean="0">
                              <a:solidFill>
                                <a:schemeClr val="tx2"/>
                              </a:solidFill>
                              <a:latin typeface="Cambria Math" panose="02040503050406030204" pitchFamily="18" charset="0"/>
                            </a:rPr>
                            <m:t>−</m:t>
                          </m:r>
                          <m:r>
                            <a:rPr lang="en-GB" sz="2400" b="0" i="1" smtClean="0">
                              <a:solidFill>
                                <a:schemeClr val="tx2"/>
                              </a:solidFill>
                              <a:latin typeface="Cambria Math" panose="02040503050406030204" pitchFamily="18" charset="0"/>
                            </a:rPr>
                            <m:t>𝑖</m:t>
                          </m:r>
                          <m:sSub>
                            <m:sSubPr>
                              <m:ctrlPr>
                                <a:rPr lang="en-GB" sz="2400" b="0" i="1" smtClean="0">
                                  <a:solidFill>
                                    <a:schemeClr val="tx2"/>
                                  </a:solidFill>
                                  <a:latin typeface="Cambria Math" panose="02040503050406030204" pitchFamily="18" charset="0"/>
                                  <a:ea typeface="Cambria Math" panose="02040503050406030204" pitchFamily="18" charset="0"/>
                                </a:rPr>
                              </m:ctrlPr>
                            </m:sSubPr>
                            <m:e>
                              <m:r>
                                <a:rPr lang="en-GB" sz="2400" b="0" i="1" smtClean="0">
                                  <a:solidFill>
                                    <a:schemeClr val="tx2"/>
                                  </a:solidFill>
                                  <a:latin typeface="Cambria Math" panose="02040503050406030204" pitchFamily="18" charset="0"/>
                                  <a:ea typeface="Cambria Math" panose="02040503050406030204" pitchFamily="18" charset="0"/>
                                </a:rPr>
                                <m:t>𝜙</m:t>
                              </m:r>
                            </m:e>
                            <m:sub>
                              <m:r>
                                <a:rPr lang="en-GB" sz="2400" b="0" i="1" smtClean="0">
                                  <a:solidFill>
                                    <a:schemeClr val="tx2"/>
                                  </a:solidFill>
                                  <a:latin typeface="Cambria Math" panose="02040503050406030204" pitchFamily="18" charset="0"/>
                                  <a:ea typeface="Cambria Math" panose="02040503050406030204" pitchFamily="18" charset="0"/>
                                </a:rPr>
                                <m:t>𝑘</m:t>
                              </m:r>
                            </m:sub>
                          </m:sSub>
                        </m:sup>
                      </m:sSup>
                    </m:oMath>
                  </m:oMathPara>
                </a14:m>
                <a:endParaRPr lang="en-GB" sz="2400" dirty="0">
                  <a:solidFill>
                    <a:schemeClr val="tx2"/>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353673" y="2540122"/>
                <a:ext cx="2485534" cy="686611"/>
              </a:xfrm>
              <a:prstGeom prst="rect">
                <a:avLst/>
              </a:prstGeom>
              <a:blipFill>
                <a:blip r:embed="rId6"/>
                <a:stretch>
                  <a:fillRect/>
                </a:stretch>
              </a:blipFill>
              <a:ln w="19050">
                <a:solidFill>
                  <a:schemeClr val="accent2"/>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AA6179B-A13A-4244-99FF-A26C192F436D}"/>
                  </a:ext>
                </a:extLst>
              </p:cNvPr>
              <p:cNvSpPr txBox="1"/>
              <p:nvPr/>
            </p:nvSpPr>
            <p:spPr>
              <a:xfrm>
                <a:off x="551384" y="3700101"/>
                <a:ext cx="7499494" cy="1184217"/>
              </a:xfrm>
              <a:prstGeom prst="rect">
                <a:avLst/>
              </a:prstGeom>
              <a:solidFill>
                <a:schemeClr val="bg1">
                  <a:alpha val="89000"/>
                </a:schemeClr>
              </a:solidFill>
              <a:ln w="19050">
                <a:noFill/>
              </a:ln>
            </p:spPr>
            <p:txBody>
              <a:bodyPr wrap="square" lIns="0" tIns="72000" rIns="0" bIns="72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smtClean="0">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b="0" i="1" smtClean="0">
                          <a:solidFill>
                            <a:schemeClr val="tx2"/>
                          </a:solidFill>
                          <a:latin typeface="Cambria Math" panose="02040503050406030204" pitchFamily="18" charset="0"/>
                        </a:rPr>
                        <m:t>=</m:t>
                      </m:r>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𝑃</m:t>
                          </m:r>
                        </m:e>
                        <m:sub>
                          <m:r>
                            <a:rPr lang="en-GB" sz="2400" b="0" i="1" smtClean="0">
                              <a:solidFill>
                                <a:schemeClr val="tx2"/>
                              </a:solidFill>
                              <a:latin typeface="Cambria Math" panose="02040503050406030204" pitchFamily="18" charset="0"/>
                            </a:rPr>
                            <m:t>𝑇</m:t>
                          </m:r>
                        </m:sub>
                      </m:sSub>
                      <m:r>
                        <a:rPr lang="en-GB" sz="2400" b="0" i="1" smtClean="0">
                          <a:solidFill>
                            <a:schemeClr val="tx2"/>
                          </a:solidFill>
                          <a:latin typeface="Cambria Math" panose="02040503050406030204" pitchFamily="18" charset="0"/>
                        </a:rPr>
                        <m:t>+2</m:t>
                      </m:r>
                      <m:nary>
                        <m:naryPr>
                          <m:chr m:val="∑"/>
                          <m:ctrlPr>
                            <a:rPr lang="en-GB" sz="2400" b="0" i="1" smtClean="0">
                              <a:solidFill>
                                <a:schemeClr val="tx2"/>
                              </a:solidFill>
                              <a:latin typeface="Cambria Math" panose="02040503050406030204" pitchFamily="18" charset="0"/>
                            </a:rPr>
                          </m:ctrlPr>
                        </m:naryPr>
                        <m:sub>
                          <m:r>
                            <m:rPr>
                              <m:brk m:alnAt="23"/>
                            </m:rPr>
                            <a:rPr lang="en-GB" sz="2400" b="0" i="1" smtClean="0">
                              <a:solidFill>
                                <a:schemeClr val="tx2"/>
                              </a:solidFill>
                              <a:latin typeface="Cambria Math" panose="02040503050406030204" pitchFamily="18" charset="0"/>
                            </a:rPr>
                            <m:t>𝑘</m:t>
                          </m:r>
                          <m:r>
                            <a:rPr lang="en-GB" sz="2400" b="0" i="1" smtClean="0">
                              <a:solidFill>
                                <a:schemeClr val="tx2"/>
                              </a:solidFill>
                              <a:latin typeface="Cambria Math" panose="02040503050406030204" pitchFamily="18" charset="0"/>
                            </a:rPr>
                            <m:t>=0</m:t>
                          </m:r>
                        </m:sub>
                        <m:sup>
                          <m:r>
                            <a:rPr lang="en-GB" sz="2400" b="0" i="1" smtClean="0">
                              <a:solidFill>
                                <a:schemeClr val="tx2"/>
                              </a:solidFill>
                              <a:latin typeface="Cambria Math" panose="02040503050406030204" pitchFamily="18" charset="0"/>
                            </a:rPr>
                            <m:t>𝑁</m:t>
                          </m:r>
                          <m:r>
                            <a:rPr lang="en-GB" sz="2400" b="0" i="1" smtClean="0">
                              <a:solidFill>
                                <a:schemeClr val="tx2"/>
                              </a:solidFill>
                              <a:latin typeface="Cambria Math" panose="02040503050406030204" pitchFamily="18" charset="0"/>
                            </a:rPr>
                            <m:t>−1</m:t>
                          </m:r>
                        </m:sup>
                        <m:e>
                          <m:d>
                            <m:dPr>
                              <m:begChr m:val="|"/>
                              <m:endChr m:val="|"/>
                              <m:ctrlPr>
                                <a:rPr lang="en-GB" sz="2400" b="0" i="1" smtClean="0">
                                  <a:solidFill>
                                    <a:schemeClr val="tx2"/>
                                  </a:solidFill>
                                  <a:latin typeface="Cambria Math" panose="02040503050406030204" pitchFamily="18" charset="0"/>
                                </a:rPr>
                              </m:ctrlPr>
                            </m:dPr>
                            <m:e>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𝑋</m:t>
                                  </m:r>
                                </m:e>
                                <m:sub>
                                  <m:r>
                                    <a:rPr lang="en-GB" sz="2400" b="0" i="1" smtClean="0">
                                      <a:solidFill>
                                        <a:schemeClr val="tx2"/>
                                      </a:solidFill>
                                      <a:latin typeface="Cambria Math" panose="02040503050406030204" pitchFamily="18" charset="0"/>
                                    </a:rPr>
                                    <m:t>𝑘</m:t>
                                  </m:r>
                                </m:sub>
                              </m:sSub>
                            </m:e>
                          </m:d>
                          <m:d>
                            <m:dPr>
                              <m:begChr m:val="|"/>
                              <m:endChr m:val="|"/>
                              <m:ctrlPr>
                                <a:rPr lang="en-GB" sz="2400" b="0" i="1" smtClean="0">
                                  <a:solidFill>
                                    <a:schemeClr val="tx2"/>
                                  </a:solidFill>
                                  <a:latin typeface="Cambria Math" panose="02040503050406030204" pitchFamily="18" charset="0"/>
                                </a:rPr>
                              </m:ctrlPr>
                            </m:dPr>
                            <m:e>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𝑋</m:t>
                                  </m:r>
                                </m:e>
                                <m:sub>
                                  <m:r>
                                    <a:rPr lang="en-GB" sz="2400" b="0" i="1" smtClean="0">
                                      <a:solidFill>
                                        <a:schemeClr val="tx2"/>
                                      </a:solidFill>
                                      <a:latin typeface="Cambria Math" panose="02040503050406030204" pitchFamily="18" charset="0"/>
                                    </a:rPr>
                                    <m:t>𝑘</m:t>
                                  </m:r>
                                  <m:r>
                                    <a:rPr lang="en-GB" sz="2400" b="0" i="1" smtClean="0">
                                      <a:solidFill>
                                        <a:schemeClr val="tx2"/>
                                      </a:solidFill>
                                      <a:latin typeface="Cambria Math" panose="02040503050406030204" pitchFamily="18" charset="0"/>
                                    </a:rPr>
                                    <m:t>−</m:t>
                                  </m:r>
                                  <m:r>
                                    <a:rPr lang="en-GB" sz="2400" b="0" i="1" smtClean="0">
                                      <a:solidFill>
                                        <a:schemeClr val="tx2"/>
                                      </a:solidFill>
                                      <a:latin typeface="Cambria Math" panose="02040503050406030204" pitchFamily="18" charset="0"/>
                                    </a:rPr>
                                    <m:t>𝑁</m:t>
                                  </m:r>
                                </m:sub>
                              </m:sSub>
                            </m:e>
                          </m:d>
                          <m:r>
                            <a:rPr lang="en-GB" sz="2400" b="0" i="1" smtClean="0">
                              <a:solidFill>
                                <a:schemeClr val="tx2"/>
                              </a:solidFill>
                              <a:latin typeface="Cambria Math" panose="02040503050406030204" pitchFamily="18" charset="0"/>
                              <a:ea typeface="Cambria Math" panose="02040503050406030204" pitchFamily="18" charset="0"/>
                            </a:rPr>
                            <m:t>∙</m:t>
                          </m:r>
                          <m:func>
                            <m:funcPr>
                              <m:ctrlPr>
                                <a:rPr lang="en-GB" sz="2400" b="0" i="1" smtClean="0">
                                  <a:solidFill>
                                    <a:schemeClr val="tx2"/>
                                  </a:solidFill>
                                  <a:latin typeface="Cambria Math" panose="02040503050406030204" pitchFamily="18" charset="0"/>
                                  <a:ea typeface="Cambria Math" panose="02040503050406030204" pitchFamily="18" charset="0"/>
                                </a:rPr>
                              </m:ctrlPr>
                            </m:funcPr>
                            <m:fName>
                              <m:r>
                                <m:rPr>
                                  <m:sty m:val="p"/>
                                </m:rPr>
                                <a:rPr lang="en-GB" sz="2400" b="0" i="0" smtClean="0">
                                  <a:solidFill>
                                    <a:schemeClr val="tx2"/>
                                  </a:solidFill>
                                  <a:latin typeface="Cambria Math" panose="02040503050406030204" pitchFamily="18" charset="0"/>
                                  <a:ea typeface="Cambria Math" panose="02040503050406030204" pitchFamily="18" charset="0"/>
                                </a:rPr>
                                <m:t>cos</m:t>
                              </m:r>
                            </m:fName>
                            <m:e>
                              <m:d>
                                <m:dPr>
                                  <m:ctrlPr>
                                    <a:rPr lang="en-GB" sz="2400" b="0" i="1" smtClean="0">
                                      <a:solidFill>
                                        <a:schemeClr val="tx2"/>
                                      </a:solidFill>
                                      <a:latin typeface="Cambria Math" panose="02040503050406030204" pitchFamily="18" charset="0"/>
                                      <a:ea typeface="Cambria Math" panose="02040503050406030204" pitchFamily="18" charset="0"/>
                                    </a:rPr>
                                  </m:ctrlPr>
                                </m:dPr>
                                <m:e>
                                  <m:sSub>
                                    <m:sSubPr>
                                      <m:ctrlPr>
                                        <a:rPr lang="en-GB" sz="2400" b="0" i="1" smtClean="0">
                                          <a:solidFill>
                                            <a:schemeClr val="tx2"/>
                                          </a:solidFill>
                                          <a:latin typeface="Cambria Math" panose="02040503050406030204" pitchFamily="18" charset="0"/>
                                          <a:ea typeface="Cambria Math" panose="02040503050406030204" pitchFamily="18" charset="0"/>
                                        </a:rPr>
                                      </m:ctrlPr>
                                    </m:sSubPr>
                                    <m:e>
                                      <m:r>
                                        <a:rPr lang="en-GB" sz="2400" b="0" i="1" smtClean="0">
                                          <a:solidFill>
                                            <a:schemeClr val="tx2"/>
                                          </a:solidFill>
                                          <a:latin typeface="Cambria Math" panose="02040503050406030204" pitchFamily="18" charset="0"/>
                                          <a:ea typeface="Cambria Math" panose="02040503050406030204" pitchFamily="18" charset="0"/>
                                        </a:rPr>
                                        <m:t>𝜙</m:t>
                                      </m:r>
                                    </m:e>
                                    <m:sub>
                                      <m:r>
                                        <a:rPr lang="en-GB" sz="2400" b="0" i="1" smtClean="0">
                                          <a:solidFill>
                                            <a:schemeClr val="tx2"/>
                                          </a:solidFill>
                                          <a:latin typeface="Cambria Math" panose="02040503050406030204" pitchFamily="18" charset="0"/>
                                          <a:ea typeface="Cambria Math" panose="02040503050406030204" pitchFamily="18" charset="0"/>
                                        </a:rPr>
                                        <m:t>𝑘</m:t>
                                      </m:r>
                                    </m:sub>
                                  </m:sSub>
                                  <m:r>
                                    <a:rPr lang="en-GB" sz="2400" b="0" i="1" smtClean="0">
                                      <a:solidFill>
                                        <a:schemeClr val="tx2"/>
                                      </a:solidFill>
                                      <a:latin typeface="Cambria Math" panose="02040503050406030204" pitchFamily="18" charset="0"/>
                                      <a:ea typeface="Cambria Math" panose="02040503050406030204" pitchFamily="18" charset="0"/>
                                    </a:rPr>
                                    <m:t>−</m:t>
                                  </m:r>
                                  <m:sSub>
                                    <m:sSubPr>
                                      <m:ctrlPr>
                                        <a:rPr lang="en-GB" sz="2400" b="0" i="1" smtClean="0">
                                          <a:solidFill>
                                            <a:schemeClr val="tx2"/>
                                          </a:solidFill>
                                          <a:latin typeface="Cambria Math" panose="02040503050406030204" pitchFamily="18" charset="0"/>
                                          <a:ea typeface="Cambria Math" panose="02040503050406030204" pitchFamily="18" charset="0"/>
                                        </a:rPr>
                                      </m:ctrlPr>
                                    </m:sSubPr>
                                    <m:e>
                                      <m:r>
                                        <a:rPr lang="en-GB" sz="2400" b="0" i="1" smtClean="0">
                                          <a:solidFill>
                                            <a:schemeClr val="tx2"/>
                                          </a:solidFill>
                                          <a:latin typeface="Cambria Math" panose="02040503050406030204" pitchFamily="18" charset="0"/>
                                          <a:ea typeface="Cambria Math" panose="02040503050406030204" pitchFamily="18" charset="0"/>
                                        </a:rPr>
                                        <m:t>𝜙</m:t>
                                      </m:r>
                                    </m:e>
                                    <m:sub>
                                      <m:r>
                                        <a:rPr lang="en-GB" sz="2400" b="0" i="1" smtClean="0">
                                          <a:solidFill>
                                            <a:schemeClr val="tx2"/>
                                          </a:solidFill>
                                          <a:latin typeface="Cambria Math" panose="02040503050406030204" pitchFamily="18" charset="0"/>
                                          <a:ea typeface="Cambria Math" panose="02040503050406030204" pitchFamily="18" charset="0"/>
                                        </a:rPr>
                                        <m:t>𝑘</m:t>
                                      </m:r>
                                      <m:r>
                                        <a:rPr lang="en-GB" sz="2400" b="0" i="1" smtClean="0">
                                          <a:solidFill>
                                            <a:schemeClr val="tx2"/>
                                          </a:solidFill>
                                          <a:latin typeface="Cambria Math" panose="02040503050406030204" pitchFamily="18" charset="0"/>
                                          <a:ea typeface="Cambria Math" panose="02040503050406030204" pitchFamily="18" charset="0"/>
                                        </a:rPr>
                                        <m:t>−</m:t>
                                      </m:r>
                                      <m:r>
                                        <a:rPr lang="en-GB" sz="2400" b="0" i="1" smtClean="0">
                                          <a:solidFill>
                                            <a:schemeClr val="tx2"/>
                                          </a:solidFill>
                                          <a:latin typeface="Cambria Math" panose="02040503050406030204" pitchFamily="18" charset="0"/>
                                          <a:ea typeface="Cambria Math" panose="02040503050406030204" pitchFamily="18" charset="0"/>
                                        </a:rPr>
                                        <m:t>𝑁</m:t>
                                      </m:r>
                                    </m:sub>
                                  </m:sSub>
                                  <m:r>
                                    <a:rPr lang="en-GB" sz="2400" b="0" i="1" smtClean="0">
                                      <a:solidFill>
                                        <a:schemeClr val="tx2"/>
                                      </a:solidFill>
                                      <a:latin typeface="Cambria Math" panose="02040503050406030204" pitchFamily="18" charset="0"/>
                                      <a:ea typeface="Cambria Math" panose="02040503050406030204" pitchFamily="18" charset="0"/>
                                    </a:rPr>
                                    <m:t>−2</m:t>
                                  </m:r>
                                  <m:r>
                                    <a:rPr lang="en-GB" sz="2400" b="0" i="1" smtClean="0">
                                      <a:solidFill>
                                        <a:schemeClr val="tx2"/>
                                      </a:solidFill>
                                      <a:latin typeface="Cambria Math" panose="02040503050406030204" pitchFamily="18" charset="0"/>
                                      <a:ea typeface="Cambria Math" panose="02040503050406030204" pitchFamily="18" charset="0"/>
                                    </a:rPr>
                                    <m:t>𝜋</m:t>
                                  </m:r>
                                  <m:sSub>
                                    <m:sSubPr>
                                      <m:ctrlPr>
                                        <a:rPr lang="en-GB" sz="2400" b="0" i="1" smtClean="0">
                                          <a:solidFill>
                                            <a:schemeClr val="tx2"/>
                                          </a:solidFill>
                                          <a:latin typeface="Cambria Math" panose="02040503050406030204" pitchFamily="18" charset="0"/>
                                          <a:ea typeface="Cambria Math" panose="02040503050406030204" pitchFamily="18" charset="0"/>
                                        </a:rPr>
                                      </m:ctrlPr>
                                    </m:sSubPr>
                                    <m:e>
                                      <m:r>
                                        <a:rPr lang="en-GB" sz="2400" b="0" i="1" smtClean="0">
                                          <a:solidFill>
                                            <a:schemeClr val="tx2"/>
                                          </a:solidFill>
                                          <a:latin typeface="Cambria Math" panose="02040503050406030204" pitchFamily="18" charset="0"/>
                                          <a:ea typeface="Cambria Math" panose="02040503050406030204" pitchFamily="18" charset="0"/>
                                        </a:rPr>
                                        <m:t>𝐹</m:t>
                                      </m:r>
                                    </m:e>
                                    <m:sub>
                                      <m:r>
                                        <a:rPr lang="en-GB" sz="2400" b="0" i="1" smtClean="0">
                                          <a:solidFill>
                                            <a:schemeClr val="tx2"/>
                                          </a:solidFill>
                                          <a:latin typeface="Cambria Math" panose="02040503050406030204" pitchFamily="18" charset="0"/>
                                          <a:ea typeface="Cambria Math" panose="02040503050406030204" pitchFamily="18" charset="0"/>
                                        </a:rPr>
                                        <m:t>𝑠</m:t>
                                      </m:r>
                                    </m:sub>
                                  </m:sSub>
                                  <m:r>
                                    <a:rPr lang="en-GB" sz="2400" b="0" i="1" smtClean="0">
                                      <a:solidFill>
                                        <a:schemeClr val="tx2"/>
                                      </a:solidFill>
                                      <a:latin typeface="Cambria Math" panose="02040503050406030204" pitchFamily="18" charset="0"/>
                                      <a:ea typeface="Cambria Math" panose="02040503050406030204" pitchFamily="18" charset="0"/>
                                    </a:rPr>
                                    <m:t>𝜏</m:t>
                                  </m:r>
                                </m:e>
                              </m:d>
                            </m:e>
                          </m:func>
                        </m:e>
                      </m:nary>
                    </m:oMath>
                  </m:oMathPara>
                </a14:m>
                <a:endParaRPr lang="en-GB" sz="2400" b="0" dirty="0">
                  <a:solidFill>
                    <a:schemeClr val="tx2"/>
                  </a:solidFill>
                </a:endParaRPr>
              </a:p>
            </p:txBody>
          </p:sp>
        </mc:Choice>
        <mc:Fallback xmlns="">
          <p:sp>
            <p:nvSpPr>
              <p:cNvPr id="19" name="TextBox 18">
                <a:extLst>
                  <a:ext uri="{FF2B5EF4-FFF2-40B4-BE49-F238E27FC236}">
                    <a16:creationId xmlns:a16="http://schemas.microsoft.com/office/drawing/2014/main" id="{7AA6179B-A13A-4244-99FF-A26C192F436D}"/>
                  </a:ext>
                </a:extLst>
              </p:cNvPr>
              <p:cNvSpPr txBox="1">
                <a:spLocks noRot="1" noChangeAspect="1" noMove="1" noResize="1" noEditPoints="1" noAdjustHandles="1" noChangeArrowheads="1" noChangeShapeType="1" noTextEdit="1"/>
              </p:cNvSpPr>
              <p:nvPr/>
            </p:nvSpPr>
            <p:spPr>
              <a:xfrm>
                <a:off x="551384" y="3700101"/>
                <a:ext cx="7499494" cy="1184217"/>
              </a:xfrm>
              <a:prstGeom prst="rect">
                <a:avLst/>
              </a:prstGeom>
              <a:blipFill>
                <a:blip r:embed="rId7"/>
                <a:stretch>
                  <a:fillRect/>
                </a:stretch>
              </a:blipFill>
              <a:ln w="19050">
                <a:noFill/>
              </a:ln>
            </p:spPr>
            <p:txBody>
              <a:bodyPr/>
              <a:lstStyle/>
              <a:p>
                <a:r>
                  <a:rPr lang="en-GB">
                    <a:noFill/>
                  </a:rPr>
                  <a:t> </a:t>
                </a:r>
              </a:p>
            </p:txBody>
          </p:sp>
        </mc:Fallback>
      </mc:AlternateContent>
      <p:sp>
        <p:nvSpPr>
          <p:cNvPr id="20" name="Rounded Rectangle 19"/>
          <p:cNvSpPr/>
          <p:nvPr/>
        </p:nvSpPr>
        <p:spPr>
          <a:xfrm>
            <a:off x="584652" y="3658315"/>
            <a:ext cx="7388352" cy="1267787"/>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1" name="TextBox 7"/>
          <p:cNvSpPr txBox="1"/>
          <p:nvPr/>
        </p:nvSpPr>
        <p:spPr>
          <a:xfrm>
            <a:off x="551383" y="1887575"/>
            <a:ext cx="208587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solidFill>
                  <a:schemeClr val="tx2"/>
                </a:solidFill>
              </a:rPr>
              <a:t>Sampling rate</a:t>
            </a:r>
          </a:p>
        </p:txBody>
      </p:sp>
      <p:sp>
        <p:nvSpPr>
          <p:cNvPr id="22" name="TextBox 18"/>
          <p:cNvSpPr txBox="1"/>
          <p:nvPr/>
        </p:nvSpPr>
        <p:spPr>
          <a:xfrm>
            <a:off x="551384" y="2506491"/>
            <a:ext cx="2095253"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solidFill>
                  <a:schemeClr val="tx2"/>
                </a:solidFill>
              </a:rPr>
              <a:t>Input signal spectrum</a:t>
            </a:r>
          </a:p>
        </p:txBody>
      </p:sp>
      <p:sp>
        <p:nvSpPr>
          <p:cNvPr id="23" name="Right Arrow 22"/>
          <p:cNvSpPr/>
          <p:nvPr/>
        </p:nvSpPr>
        <p:spPr>
          <a:xfrm>
            <a:off x="2709020" y="1939404"/>
            <a:ext cx="518050" cy="36250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4" name="Rounded Rectangle 23"/>
          <p:cNvSpPr/>
          <p:nvPr/>
        </p:nvSpPr>
        <p:spPr>
          <a:xfrm>
            <a:off x="1479390" y="3658316"/>
            <a:ext cx="517272" cy="1267786"/>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5" name="Rounded Rectangle 24"/>
          <p:cNvSpPr/>
          <p:nvPr/>
        </p:nvSpPr>
        <p:spPr>
          <a:xfrm>
            <a:off x="2193408" y="3658314"/>
            <a:ext cx="5779595" cy="1264165"/>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6" name="TextBox 24"/>
          <p:cNvSpPr txBox="1"/>
          <p:nvPr/>
        </p:nvSpPr>
        <p:spPr>
          <a:xfrm>
            <a:off x="4409178" y="5400699"/>
            <a:ext cx="1402268"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solidFill>
                  <a:schemeClr val="tx2"/>
                </a:solidFill>
              </a:rPr>
              <a:t>Error term</a:t>
            </a:r>
          </a:p>
        </p:txBody>
      </p:sp>
      <p:sp>
        <p:nvSpPr>
          <p:cNvPr id="27" name="Right Arrow 26"/>
          <p:cNvSpPr/>
          <p:nvPr/>
        </p:nvSpPr>
        <p:spPr>
          <a:xfrm rot="16200000">
            <a:off x="4851935" y="5062127"/>
            <a:ext cx="462540" cy="362501"/>
          </a:xfrm>
          <a:prstGeom prs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8" name="TextBox 26"/>
          <p:cNvSpPr txBox="1"/>
          <p:nvPr/>
        </p:nvSpPr>
        <p:spPr>
          <a:xfrm>
            <a:off x="612822" y="5400699"/>
            <a:ext cx="2470219"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solidFill>
                  <a:schemeClr val="tx2"/>
                </a:solidFill>
              </a:rPr>
              <a:t>Quantity to estimate</a:t>
            </a:r>
          </a:p>
        </p:txBody>
      </p:sp>
      <p:sp>
        <p:nvSpPr>
          <p:cNvPr id="29" name="Right Arrow 28"/>
          <p:cNvSpPr/>
          <p:nvPr/>
        </p:nvSpPr>
        <p:spPr>
          <a:xfrm rot="16200000">
            <a:off x="1520770" y="5064070"/>
            <a:ext cx="462540" cy="362501"/>
          </a:xfrm>
          <a:prstGeom prs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Rounded Rectangle 29"/>
          <p:cNvSpPr/>
          <p:nvPr/>
        </p:nvSpPr>
        <p:spPr>
          <a:xfrm>
            <a:off x="2891399" y="4026865"/>
            <a:ext cx="1517779" cy="586480"/>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Rounded Rectangle 30"/>
          <p:cNvSpPr/>
          <p:nvPr/>
        </p:nvSpPr>
        <p:spPr>
          <a:xfrm>
            <a:off x="5083205" y="4020536"/>
            <a:ext cx="1443673" cy="586480"/>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2" name="Rounded Rectangle 31"/>
          <p:cNvSpPr/>
          <p:nvPr/>
        </p:nvSpPr>
        <p:spPr>
          <a:xfrm>
            <a:off x="3941880" y="4179265"/>
            <a:ext cx="361907" cy="427751"/>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3" name="Rounded Rectangle 32"/>
          <p:cNvSpPr/>
          <p:nvPr/>
        </p:nvSpPr>
        <p:spPr>
          <a:xfrm>
            <a:off x="7229291" y="4078975"/>
            <a:ext cx="248565" cy="445357"/>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4" name="Rounded Rectangle 33"/>
          <p:cNvSpPr/>
          <p:nvPr/>
        </p:nvSpPr>
        <p:spPr>
          <a:xfrm>
            <a:off x="6243960" y="4179265"/>
            <a:ext cx="361907" cy="427751"/>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5" name="Rounded Rectangle 34"/>
          <p:cNvSpPr/>
          <p:nvPr/>
        </p:nvSpPr>
        <p:spPr>
          <a:xfrm>
            <a:off x="2334564" y="3673810"/>
            <a:ext cx="361907" cy="427751"/>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6" name="Rounded Rectangle 35"/>
          <p:cNvSpPr/>
          <p:nvPr/>
        </p:nvSpPr>
        <p:spPr>
          <a:xfrm>
            <a:off x="7409640" y="4106778"/>
            <a:ext cx="361907" cy="427751"/>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mc:AlternateContent xmlns:mc="http://schemas.openxmlformats.org/markup-compatibility/2006" xmlns:a14="http://schemas.microsoft.com/office/drawing/2010/main">
        <mc:Choice Requires="a14">
          <p:sp>
            <p:nvSpPr>
              <p:cNvPr id="37" name="TextBox 35"/>
              <p:cNvSpPr txBox="1"/>
              <p:nvPr/>
            </p:nvSpPr>
            <p:spPr>
              <a:xfrm>
                <a:off x="9175938" y="2539486"/>
                <a:ext cx="664478" cy="686611"/>
              </a:xfrm>
              <a:prstGeom prst="rect">
                <a:avLst/>
              </a:prstGeom>
              <a:solidFill>
                <a:schemeClr val="bg1">
                  <a:alpha val="89000"/>
                </a:schemeClr>
              </a:solidFill>
              <a:ln w="19050">
                <a:solidFill>
                  <a:schemeClr val="accent2"/>
                </a:solidFill>
              </a:ln>
            </p:spPr>
            <p:txBody>
              <a:bodyPr wrap="square" lIns="72000" tIns="151200" rIns="72000" bIns="151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GB" sz="2400" b="0" i="1" smtClean="0">
                          <a:solidFill>
                            <a:schemeClr val="tx2"/>
                          </a:solidFill>
                          <a:latin typeface="Cambria Math" panose="02040503050406030204" pitchFamily="18" charset="0"/>
                          <a:ea typeface="Cambria Math" panose="02040503050406030204" pitchFamily="18" charset="0"/>
                        </a:rPr>
                        <m:t>𝜏</m:t>
                      </m:r>
                    </m:oMath>
                  </m:oMathPara>
                </a14:m>
                <a:endParaRPr lang="en-GB" sz="2400" dirty="0"/>
              </a:p>
            </p:txBody>
          </p:sp>
        </mc:Choice>
        <mc:Fallback xmlns="">
          <p:sp>
            <p:nvSpPr>
              <p:cNvPr id="37" name="TextBox 35"/>
              <p:cNvSpPr txBox="1">
                <a:spLocks noRot="1" noChangeAspect="1" noMove="1" noResize="1" noEditPoints="1" noAdjustHandles="1" noChangeArrowheads="1" noChangeShapeType="1" noTextEdit="1"/>
              </p:cNvSpPr>
              <p:nvPr/>
            </p:nvSpPr>
            <p:spPr>
              <a:xfrm>
                <a:off x="9175938" y="2539486"/>
                <a:ext cx="664478" cy="686611"/>
              </a:xfrm>
              <a:prstGeom prst="rect">
                <a:avLst/>
              </a:prstGeom>
              <a:blipFill>
                <a:blip r:embed="rId8"/>
                <a:stretch>
                  <a:fillRect/>
                </a:stretch>
              </a:blipFill>
              <a:ln w="19050">
                <a:solidFill>
                  <a:schemeClr val="accent2"/>
                </a:solidFill>
              </a:ln>
            </p:spPr>
            <p:txBody>
              <a:bodyPr/>
              <a:lstStyle/>
              <a:p>
                <a:r>
                  <a:rPr lang="en-GB">
                    <a:noFill/>
                  </a:rPr>
                  <a:t> </a:t>
                </a:r>
              </a:p>
            </p:txBody>
          </p:sp>
        </mc:Fallback>
      </mc:AlternateContent>
      <p:sp>
        <p:nvSpPr>
          <p:cNvPr id="38" name="TextBox 36"/>
          <p:cNvSpPr txBox="1"/>
          <p:nvPr/>
        </p:nvSpPr>
        <p:spPr>
          <a:xfrm>
            <a:off x="6046753" y="2685408"/>
            <a:ext cx="2437255"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solidFill>
                  <a:schemeClr val="tx2"/>
                </a:solidFill>
              </a:rPr>
              <a:t>Sampling delay</a:t>
            </a:r>
          </a:p>
        </p:txBody>
      </p:sp>
      <p:sp>
        <p:nvSpPr>
          <p:cNvPr id="39" name="Right Arrow 38"/>
          <p:cNvSpPr/>
          <p:nvPr/>
        </p:nvSpPr>
        <p:spPr>
          <a:xfrm>
            <a:off x="8523220" y="2734989"/>
            <a:ext cx="518050" cy="36250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0" name="Rectangle 39"/>
          <p:cNvSpPr/>
          <p:nvPr/>
        </p:nvSpPr>
        <p:spPr>
          <a:xfrm>
            <a:off x="10200456" y="3645256"/>
            <a:ext cx="180000" cy="2016000"/>
          </a:xfrm>
          <a:prstGeom prst="rect">
            <a:avLst/>
          </a:prstGeom>
          <a:solidFill>
            <a:srgbClr val="FF330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1" name="Right Arrow 40"/>
          <p:cNvSpPr/>
          <p:nvPr/>
        </p:nvSpPr>
        <p:spPr>
          <a:xfrm>
            <a:off x="2709498" y="2701540"/>
            <a:ext cx="518050" cy="36250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741314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20"/>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9"/>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28"/>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0"/>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31"/>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35"/>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32"/>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34"/>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33"/>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0" grpId="1" animBg="1"/>
      <p:bldP spid="22" grpId="0"/>
      <p:bldP spid="24" grpId="0" animBg="1"/>
      <p:bldP spid="24" grpId="1" animBg="1"/>
      <p:bldP spid="25" grpId="0" animBg="1"/>
      <p:bldP spid="26" grpId="0"/>
      <p:bldP spid="27" grpId="0" animBg="1"/>
      <p:bldP spid="28" grpId="0"/>
      <p:bldP spid="28" grpId="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8" grpId="0"/>
      <p:bldP spid="39" grpId="0" animBg="1"/>
      <p:bldP spid="40" grpId="0"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indent="-342900">
              <a:buFont typeface="Arial" panose="020B0604020202020204" pitchFamily="34" charset="0"/>
              <a:buChar char="•"/>
            </a:pPr>
            <a:r>
              <a:rPr lang="it-IT" sz="2400" dirty="0"/>
              <a:t>Introduction</a:t>
            </a:r>
          </a:p>
          <a:p>
            <a:pPr marL="342900" indent="-342900">
              <a:buFont typeface="Arial" panose="020B0604020202020204" pitchFamily="34" charset="0"/>
              <a:buChar char="•"/>
            </a:pPr>
            <a:r>
              <a:rPr lang="en-GB" sz="2400" dirty="0" smtClean="0"/>
              <a:t>Analog </a:t>
            </a:r>
            <a:r>
              <a:rPr lang="en-GB" sz="2400" dirty="0"/>
              <a:t>to Digital Conversion: definitions and limits</a:t>
            </a:r>
            <a:endParaRPr lang="en-GB" dirty="0"/>
          </a:p>
          <a:p>
            <a:pPr marL="342900" indent="-342900">
              <a:buFont typeface="Arial" panose="020B0604020202020204" pitchFamily="34" charset="0"/>
              <a:buChar char="•"/>
            </a:pPr>
            <a:r>
              <a:rPr lang="en-GB" sz="2400" dirty="0"/>
              <a:t>Analysis of the sampling effects on the average power measurement of direct digitally acquired pulses</a:t>
            </a:r>
          </a:p>
          <a:p>
            <a:pPr marL="342900" indent="-342900">
              <a:buFont typeface="Arial" panose="020B0604020202020204" pitchFamily="34" charset="0"/>
              <a:buChar char="•"/>
            </a:pPr>
            <a:r>
              <a:rPr lang="en-GB" sz="2400" dirty="0"/>
              <a:t>Study of the effects of digitisation in the LHC beam extraction interlock BPM prototype</a:t>
            </a:r>
          </a:p>
          <a:p>
            <a:pPr marL="342900" indent="-342900">
              <a:buFont typeface="Arial" panose="020B0604020202020204" pitchFamily="34" charset="0"/>
              <a:buChar char="•"/>
            </a:pPr>
            <a:r>
              <a:rPr lang="en-GB" sz="2400" dirty="0"/>
              <a:t>Conclusions</a:t>
            </a:r>
          </a:p>
          <a:p>
            <a:endParaRPr lang="en-GB" dirty="0"/>
          </a:p>
        </p:txBody>
      </p:sp>
      <p:sp>
        <p:nvSpPr>
          <p:cNvPr id="3" name="Title 2"/>
          <p:cNvSpPr>
            <a:spLocks noGrp="1"/>
          </p:cNvSpPr>
          <p:nvPr>
            <p:ph type="title"/>
          </p:nvPr>
        </p:nvSpPr>
        <p:spPr/>
        <p:txBody>
          <a:bodyPr/>
          <a:lstStyle/>
          <a:p>
            <a:r>
              <a:rPr lang="en-GB" dirty="0" smtClean="0"/>
              <a:t>Outline</a:t>
            </a:r>
            <a:endParaRPr lang="en-GB" dirty="0"/>
          </a:p>
        </p:txBody>
      </p:sp>
      <p:sp>
        <p:nvSpPr>
          <p:cNvPr id="4" name="Date Placeholder 3"/>
          <p:cNvSpPr>
            <a:spLocks noGrp="1"/>
          </p:cNvSpPr>
          <p:nvPr>
            <p:ph type="dt" sz="half" idx="10"/>
          </p:nvPr>
        </p:nvSpPr>
        <p:spPr/>
        <p:txBody>
          <a:bodyPr/>
          <a:lstStyle/>
          <a:p>
            <a:r>
              <a:rPr lang="en-US" smtClean="0"/>
              <a:t>10/8/2021</a:t>
            </a:r>
            <a:endParaRPr lang="en-US" dirty="0"/>
          </a:p>
        </p:txBody>
      </p:sp>
      <p:sp>
        <p:nvSpPr>
          <p:cNvPr id="5" name="Footer Placeholder 4"/>
          <p:cNvSpPr>
            <a:spLocks noGrp="1"/>
          </p:cNvSpPr>
          <p:nvPr>
            <p:ph type="ftr" sz="quarter" idx="11"/>
          </p:nvPr>
        </p:nvSpPr>
        <p:spPr/>
        <p:txBody>
          <a:bodyPr/>
          <a:lstStyle/>
          <a:p>
            <a:r>
              <a:rPr lang="en-US" smtClean="0"/>
              <a:t>Irene Degl'Innocenti | BI Seminar</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571421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Limited Sampling Rate</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20</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7" name="Rectangle 36"/>
              <p:cNvSpPr/>
              <p:nvPr/>
            </p:nvSpPr>
            <p:spPr>
              <a:xfrm>
                <a:off x="299578" y="3429000"/>
                <a:ext cx="4428270" cy="1650580"/>
              </a:xfrm>
              <a:prstGeom prst="rect">
                <a:avLst/>
              </a:prstGeom>
              <a:ln w="19050">
                <a:solidFill>
                  <a:srgbClr val="B2D6DC"/>
                </a:solid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GB" i="1" smtClean="0">
                              <a:solidFill>
                                <a:srgbClr val="267883"/>
                              </a:solidFill>
                              <a:latin typeface="Cambria Math" panose="02040503050406030204" pitchFamily="18" charset="0"/>
                              <a:ea typeface="Cambria Math" panose="02040503050406030204" pitchFamily="18" charset="0"/>
                            </a:rPr>
                          </m:ctrlPr>
                        </m:sSubPr>
                        <m:e>
                          <m:r>
                            <a:rPr lang="en-GB" i="1">
                              <a:solidFill>
                                <a:srgbClr val="267883"/>
                              </a:solidFill>
                              <a:latin typeface="Cambria Math" panose="02040503050406030204" pitchFamily="18" charset="0"/>
                              <a:ea typeface="Cambria Math" panose="02040503050406030204" pitchFamily="18" charset="0"/>
                            </a:rPr>
                            <m:t>𝐴</m:t>
                          </m:r>
                        </m:e>
                        <m:sub>
                          <m:sSub>
                            <m:sSubPr>
                              <m:ctrlPr>
                                <a:rPr lang="en-GB" i="1">
                                  <a:solidFill>
                                    <a:srgbClr val="267883"/>
                                  </a:solidFill>
                                  <a:latin typeface="Cambria Math" panose="02040503050406030204" pitchFamily="18" charset="0"/>
                                  <a:ea typeface="Cambria Math" panose="02040503050406030204" pitchFamily="18" charset="0"/>
                                </a:rPr>
                              </m:ctrlPr>
                            </m:sSubPr>
                            <m:e>
                              <m:r>
                                <a:rPr lang="en-GB" i="1">
                                  <a:solidFill>
                                    <a:srgbClr val="267883"/>
                                  </a:solidFill>
                                  <a:latin typeface="Cambria Math" panose="02040503050406030204" pitchFamily="18" charset="0"/>
                                  <a:ea typeface="Cambria Math" panose="02040503050406030204" pitchFamily="18" charset="0"/>
                                </a:rPr>
                                <m:t>𝑋</m:t>
                              </m:r>
                            </m:e>
                            <m:sub>
                              <m:r>
                                <a:rPr lang="en-GB" i="1">
                                  <a:solidFill>
                                    <a:srgbClr val="267883"/>
                                  </a:solidFill>
                                  <a:latin typeface="Cambria Math" panose="02040503050406030204" pitchFamily="18" charset="0"/>
                                  <a:ea typeface="Cambria Math" panose="02040503050406030204" pitchFamily="18" charset="0"/>
                                </a:rPr>
                                <m:t>𝑘</m:t>
                              </m:r>
                            </m:sub>
                          </m:sSub>
                          <m:r>
                            <a:rPr lang="en-GB" i="1">
                              <a:solidFill>
                                <a:srgbClr val="267883"/>
                              </a:solidFill>
                              <a:latin typeface="Cambria Math" panose="02040503050406030204" pitchFamily="18" charset="0"/>
                              <a:ea typeface="Cambria Math" panose="02040503050406030204" pitchFamily="18" charset="0"/>
                            </a:rPr>
                            <m:t>,</m:t>
                          </m:r>
                          <m:r>
                            <a:rPr lang="en-GB" i="1">
                              <a:solidFill>
                                <a:srgbClr val="267883"/>
                              </a:solidFill>
                              <a:latin typeface="Cambria Math" panose="02040503050406030204" pitchFamily="18" charset="0"/>
                              <a:ea typeface="Cambria Math" panose="02040503050406030204" pitchFamily="18" charset="0"/>
                            </a:rPr>
                            <m:t>𝑁</m:t>
                          </m:r>
                        </m:sub>
                      </m:sSub>
                      <m:r>
                        <a:rPr lang="en-GB" i="1" smtClean="0">
                          <a:solidFill>
                            <a:schemeClr val="tx2"/>
                          </a:solidFill>
                          <a:latin typeface="Cambria Math" panose="02040503050406030204" pitchFamily="18" charset="0"/>
                          <a:ea typeface="Cambria Math" panose="02040503050406030204" pitchFamily="18" charset="0"/>
                        </a:rPr>
                        <m:t>≜</m:t>
                      </m:r>
                      <m:nary>
                        <m:naryPr>
                          <m:chr m:val="∑"/>
                          <m:ctrlPr>
                            <a:rPr lang="en-GB" i="1" smtClean="0">
                              <a:solidFill>
                                <a:schemeClr val="tx2"/>
                              </a:solidFill>
                              <a:latin typeface="Cambria Math" panose="02040503050406030204" pitchFamily="18" charset="0"/>
                              <a:ea typeface="Cambria Math" panose="02040503050406030204" pitchFamily="18" charset="0"/>
                            </a:rPr>
                          </m:ctrlPr>
                        </m:naryPr>
                        <m:sub>
                          <m:r>
                            <a:rPr lang="en-GB" i="1">
                              <a:solidFill>
                                <a:schemeClr val="tx2"/>
                              </a:solidFill>
                              <a:latin typeface="Cambria Math" panose="02040503050406030204" pitchFamily="18" charset="0"/>
                              <a:ea typeface="Cambria Math" panose="02040503050406030204" pitchFamily="18" charset="0"/>
                            </a:rPr>
                            <m:t>𝑘</m:t>
                          </m:r>
                          <m:r>
                            <a:rPr lang="en-GB" i="1">
                              <a:solidFill>
                                <a:schemeClr val="tx2"/>
                              </a:solidFill>
                              <a:latin typeface="Cambria Math" panose="02040503050406030204" pitchFamily="18" charset="0"/>
                              <a:ea typeface="Cambria Math" panose="02040503050406030204" pitchFamily="18" charset="0"/>
                            </a:rPr>
                            <m:t>=0</m:t>
                          </m:r>
                        </m:sub>
                        <m:sup>
                          <m:r>
                            <a:rPr lang="en-GB" i="1">
                              <a:solidFill>
                                <a:schemeClr val="tx2"/>
                              </a:solidFill>
                              <a:latin typeface="Cambria Math" panose="02040503050406030204" pitchFamily="18" charset="0"/>
                              <a:ea typeface="Cambria Math" panose="02040503050406030204" pitchFamily="18" charset="0"/>
                            </a:rPr>
                            <m:t>𝑁</m:t>
                          </m:r>
                          <m:r>
                            <a:rPr lang="en-GB" i="1">
                              <a:solidFill>
                                <a:schemeClr val="tx2"/>
                              </a:solidFill>
                              <a:latin typeface="Cambria Math" panose="02040503050406030204" pitchFamily="18" charset="0"/>
                              <a:ea typeface="Cambria Math" panose="02040503050406030204" pitchFamily="18" charset="0"/>
                            </a:rPr>
                            <m:t>−1</m:t>
                          </m:r>
                        </m:sup>
                        <m:e>
                          <m:d>
                            <m:dPr>
                              <m:begChr m:val="|"/>
                              <m:endChr m:val="|"/>
                              <m:ctrlPr>
                                <a:rPr lang="en-GB" i="1">
                                  <a:solidFill>
                                    <a:schemeClr val="tx2"/>
                                  </a:solidFill>
                                  <a:latin typeface="Cambria Math" panose="02040503050406030204" pitchFamily="18" charset="0"/>
                                  <a:ea typeface="Cambria Math" panose="02040503050406030204" pitchFamily="18" charset="0"/>
                                </a:rPr>
                              </m:ctrlPr>
                            </m:dPr>
                            <m:e>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𝑋</m:t>
                                  </m:r>
                                </m:e>
                                <m:sub>
                                  <m:r>
                                    <a:rPr lang="en-GB" i="1">
                                      <a:solidFill>
                                        <a:schemeClr val="tx2"/>
                                      </a:solidFill>
                                      <a:latin typeface="Cambria Math" panose="02040503050406030204" pitchFamily="18" charset="0"/>
                                      <a:ea typeface="Cambria Math" panose="02040503050406030204" pitchFamily="18" charset="0"/>
                                    </a:rPr>
                                    <m:t>𝑘</m:t>
                                  </m:r>
                                </m:sub>
                              </m:sSub>
                            </m:e>
                          </m:d>
                          <m:d>
                            <m:dPr>
                              <m:begChr m:val="|"/>
                              <m:endChr m:val="|"/>
                              <m:ctrlPr>
                                <a:rPr lang="en-GB" i="1">
                                  <a:solidFill>
                                    <a:schemeClr val="tx2"/>
                                  </a:solidFill>
                                  <a:latin typeface="Cambria Math" panose="02040503050406030204" pitchFamily="18" charset="0"/>
                                  <a:ea typeface="Cambria Math" panose="02040503050406030204" pitchFamily="18" charset="0"/>
                                </a:rPr>
                              </m:ctrlPr>
                            </m:dPr>
                            <m:e>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𝑋</m:t>
                                  </m:r>
                                </m:e>
                                <m:sub>
                                  <m:r>
                                    <a:rPr lang="en-GB" i="1">
                                      <a:solidFill>
                                        <a:schemeClr val="tx2"/>
                                      </a:solidFill>
                                      <a:latin typeface="Cambria Math" panose="02040503050406030204" pitchFamily="18" charset="0"/>
                                      <a:ea typeface="Cambria Math" panose="02040503050406030204" pitchFamily="18" charset="0"/>
                                    </a:rPr>
                                    <m:t>𝑘</m:t>
                                  </m:r>
                                  <m:r>
                                    <a:rPr lang="en-GB" i="1">
                                      <a:solidFill>
                                        <a:schemeClr val="tx2"/>
                                      </a:solidFill>
                                      <a:latin typeface="Cambria Math" panose="02040503050406030204" pitchFamily="18" charset="0"/>
                                      <a:ea typeface="Cambria Math" panose="02040503050406030204" pitchFamily="18" charset="0"/>
                                    </a:rPr>
                                    <m:t>−</m:t>
                                  </m:r>
                                  <m:r>
                                    <a:rPr lang="en-GB" i="1">
                                      <a:solidFill>
                                        <a:schemeClr val="tx2"/>
                                      </a:solidFill>
                                      <a:latin typeface="Cambria Math" panose="02040503050406030204" pitchFamily="18" charset="0"/>
                                      <a:ea typeface="Cambria Math" panose="02040503050406030204" pitchFamily="18" charset="0"/>
                                    </a:rPr>
                                    <m:t>𝑁</m:t>
                                  </m:r>
                                </m:sub>
                              </m:sSub>
                            </m:e>
                          </m:d>
                          <m:r>
                            <a:rPr lang="en-GB" i="1">
                              <a:solidFill>
                                <a:schemeClr val="tx2"/>
                              </a:solidFill>
                              <a:latin typeface="Cambria Math" panose="02040503050406030204" pitchFamily="18" charset="0"/>
                              <a:ea typeface="Cambria Math" panose="02040503050406030204" pitchFamily="18" charset="0"/>
                            </a:rPr>
                            <m:t>∙</m:t>
                          </m:r>
                          <m:func>
                            <m:funcPr>
                              <m:ctrlPr>
                                <a:rPr lang="en-GB" i="1">
                                  <a:solidFill>
                                    <a:schemeClr val="tx2"/>
                                  </a:solidFill>
                                  <a:latin typeface="Cambria Math" panose="02040503050406030204" pitchFamily="18" charset="0"/>
                                  <a:ea typeface="Cambria Math" panose="02040503050406030204" pitchFamily="18" charset="0"/>
                                </a:rPr>
                              </m:ctrlPr>
                            </m:funcPr>
                            <m:fName>
                              <m:r>
                                <m:rPr>
                                  <m:sty m:val="p"/>
                                </m:rPr>
                                <a:rPr lang="en-GB">
                                  <a:solidFill>
                                    <a:schemeClr val="tx2"/>
                                  </a:solidFill>
                                  <a:latin typeface="Cambria Math" panose="02040503050406030204" pitchFamily="18" charset="0"/>
                                  <a:ea typeface="Cambria Math" panose="02040503050406030204" pitchFamily="18" charset="0"/>
                                </a:rPr>
                                <m:t>cos</m:t>
                              </m:r>
                            </m:fName>
                            <m:e>
                              <m:d>
                                <m:dPr>
                                  <m:ctrlPr>
                                    <a:rPr lang="en-GB" i="1">
                                      <a:solidFill>
                                        <a:schemeClr val="tx2"/>
                                      </a:solidFill>
                                      <a:latin typeface="Cambria Math" panose="02040503050406030204" pitchFamily="18" charset="0"/>
                                      <a:ea typeface="Cambria Math" panose="02040503050406030204" pitchFamily="18" charset="0"/>
                                    </a:rPr>
                                  </m:ctrlPr>
                                </m:dPr>
                                <m:e>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𝜑</m:t>
                                      </m:r>
                                    </m:e>
                                    <m:sub>
                                      <m:r>
                                        <a:rPr lang="en-GB" i="1">
                                          <a:solidFill>
                                            <a:schemeClr val="tx2"/>
                                          </a:solidFill>
                                          <a:latin typeface="Cambria Math" panose="02040503050406030204" pitchFamily="18" charset="0"/>
                                          <a:ea typeface="Cambria Math" panose="02040503050406030204" pitchFamily="18" charset="0"/>
                                        </a:rPr>
                                        <m:t>𝑘</m:t>
                                      </m:r>
                                    </m:sub>
                                  </m:sSub>
                                  <m:r>
                                    <a:rPr lang="en-GB" i="1">
                                      <a:solidFill>
                                        <a:schemeClr val="tx2"/>
                                      </a:solidFill>
                                      <a:latin typeface="Cambria Math" panose="02040503050406030204" pitchFamily="18" charset="0"/>
                                      <a:ea typeface="Cambria Math" panose="02040503050406030204" pitchFamily="18" charset="0"/>
                                    </a:rPr>
                                    <m:t>−</m:t>
                                  </m:r>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𝜑</m:t>
                                      </m:r>
                                    </m:e>
                                    <m:sub>
                                      <m:r>
                                        <a:rPr lang="en-GB" i="1">
                                          <a:solidFill>
                                            <a:schemeClr val="tx2"/>
                                          </a:solidFill>
                                          <a:latin typeface="Cambria Math" panose="02040503050406030204" pitchFamily="18" charset="0"/>
                                          <a:ea typeface="Cambria Math" panose="02040503050406030204" pitchFamily="18" charset="0"/>
                                        </a:rPr>
                                        <m:t>𝑘</m:t>
                                      </m:r>
                                      <m:r>
                                        <a:rPr lang="en-GB" i="1">
                                          <a:solidFill>
                                            <a:schemeClr val="tx2"/>
                                          </a:solidFill>
                                          <a:latin typeface="Cambria Math" panose="02040503050406030204" pitchFamily="18" charset="0"/>
                                          <a:ea typeface="Cambria Math" panose="02040503050406030204" pitchFamily="18" charset="0"/>
                                        </a:rPr>
                                        <m:t>−</m:t>
                                      </m:r>
                                      <m:r>
                                        <a:rPr lang="en-GB" i="1">
                                          <a:solidFill>
                                            <a:schemeClr val="tx2"/>
                                          </a:solidFill>
                                          <a:latin typeface="Cambria Math" panose="02040503050406030204" pitchFamily="18" charset="0"/>
                                          <a:ea typeface="Cambria Math" panose="02040503050406030204" pitchFamily="18" charset="0"/>
                                        </a:rPr>
                                        <m:t>𝑁</m:t>
                                      </m:r>
                                    </m:sub>
                                  </m:sSub>
                                </m:e>
                              </m:d>
                              <m:r>
                                <a:rPr lang="en-GB" b="0" i="1" smtClean="0">
                                  <a:solidFill>
                                    <a:schemeClr val="tx2"/>
                                  </a:solidFill>
                                  <a:latin typeface="Cambria Math" panose="02040503050406030204" pitchFamily="18" charset="0"/>
                                  <a:ea typeface="Cambria Math" panose="02040503050406030204" pitchFamily="18" charset="0"/>
                                </a:rPr>
                                <m:t> </m:t>
                              </m:r>
                            </m:e>
                          </m:func>
                        </m:e>
                      </m:nary>
                    </m:oMath>
                  </m:oMathPara>
                </a14:m>
                <a:endParaRPr lang="en-GB" dirty="0"/>
              </a:p>
              <a:p>
                <a:pPr/>
                <a14:m>
                  <m:oMathPara xmlns:m="http://schemas.openxmlformats.org/officeDocument/2006/math">
                    <m:oMathParaPr>
                      <m:jc m:val="centerGroup"/>
                    </m:oMathParaPr>
                    <m:oMath xmlns:m="http://schemas.openxmlformats.org/officeDocument/2006/math">
                      <m:sSub>
                        <m:sSubPr>
                          <m:ctrlPr>
                            <a:rPr lang="en-GB" i="1" smtClean="0">
                              <a:solidFill>
                                <a:srgbClr val="FF3300"/>
                              </a:solidFill>
                              <a:latin typeface="Cambria Math" panose="02040503050406030204" pitchFamily="18" charset="0"/>
                              <a:ea typeface="Cambria Math" panose="02040503050406030204" pitchFamily="18" charset="0"/>
                            </a:rPr>
                          </m:ctrlPr>
                        </m:sSubPr>
                        <m:e>
                          <m:r>
                            <a:rPr lang="en-GB" i="1">
                              <a:solidFill>
                                <a:srgbClr val="FF3300"/>
                              </a:solidFill>
                              <a:latin typeface="Cambria Math" panose="02040503050406030204" pitchFamily="18" charset="0"/>
                              <a:ea typeface="Cambria Math" panose="02040503050406030204" pitchFamily="18" charset="0"/>
                            </a:rPr>
                            <m:t>𝐵</m:t>
                          </m:r>
                        </m:e>
                        <m:sub>
                          <m:sSub>
                            <m:sSubPr>
                              <m:ctrlPr>
                                <a:rPr lang="en-GB" i="1">
                                  <a:solidFill>
                                    <a:srgbClr val="FF3300"/>
                                  </a:solidFill>
                                  <a:latin typeface="Cambria Math" panose="02040503050406030204" pitchFamily="18" charset="0"/>
                                  <a:ea typeface="Cambria Math" panose="02040503050406030204" pitchFamily="18" charset="0"/>
                                </a:rPr>
                              </m:ctrlPr>
                            </m:sSubPr>
                            <m:e>
                              <m:r>
                                <a:rPr lang="en-GB" i="1">
                                  <a:solidFill>
                                    <a:srgbClr val="FF3300"/>
                                  </a:solidFill>
                                  <a:latin typeface="Cambria Math" panose="02040503050406030204" pitchFamily="18" charset="0"/>
                                  <a:ea typeface="Cambria Math" panose="02040503050406030204" pitchFamily="18" charset="0"/>
                                </a:rPr>
                                <m:t>𝑋</m:t>
                              </m:r>
                            </m:e>
                            <m:sub>
                              <m:r>
                                <a:rPr lang="en-GB" i="1">
                                  <a:solidFill>
                                    <a:srgbClr val="FF3300"/>
                                  </a:solidFill>
                                  <a:latin typeface="Cambria Math" panose="02040503050406030204" pitchFamily="18" charset="0"/>
                                  <a:ea typeface="Cambria Math" panose="02040503050406030204" pitchFamily="18" charset="0"/>
                                </a:rPr>
                                <m:t>𝑘</m:t>
                              </m:r>
                            </m:sub>
                          </m:sSub>
                          <m:r>
                            <a:rPr lang="en-GB" i="1">
                              <a:solidFill>
                                <a:srgbClr val="FF3300"/>
                              </a:solidFill>
                              <a:latin typeface="Cambria Math" panose="02040503050406030204" pitchFamily="18" charset="0"/>
                              <a:ea typeface="Cambria Math" panose="02040503050406030204" pitchFamily="18" charset="0"/>
                            </a:rPr>
                            <m:t>,</m:t>
                          </m:r>
                          <m:r>
                            <a:rPr lang="en-GB" i="1">
                              <a:solidFill>
                                <a:srgbClr val="FF3300"/>
                              </a:solidFill>
                              <a:latin typeface="Cambria Math" panose="02040503050406030204" pitchFamily="18" charset="0"/>
                              <a:ea typeface="Cambria Math" panose="02040503050406030204" pitchFamily="18" charset="0"/>
                            </a:rPr>
                            <m:t>𝑁</m:t>
                          </m:r>
                        </m:sub>
                      </m:sSub>
                      <m:r>
                        <a:rPr lang="en-GB" i="1" smtClean="0">
                          <a:solidFill>
                            <a:schemeClr val="tx2"/>
                          </a:solidFill>
                          <a:latin typeface="Cambria Math" panose="02040503050406030204" pitchFamily="18" charset="0"/>
                          <a:ea typeface="Cambria Math" panose="02040503050406030204" pitchFamily="18" charset="0"/>
                        </a:rPr>
                        <m:t>≜</m:t>
                      </m:r>
                      <m:nary>
                        <m:naryPr>
                          <m:chr m:val="∑"/>
                          <m:ctrlPr>
                            <a:rPr lang="en-GB" i="1">
                              <a:solidFill>
                                <a:schemeClr val="tx2"/>
                              </a:solidFill>
                              <a:latin typeface="Cambria Math" panose="02040503050406030204" pitchFamily="18" charset="0"/>
                              <a:ea typeface="Cambria Math" panose="02040503050406030204" pitchFamily="18" charset="0"/>
                            </a:rPr>
                          </m:ctrlPr>
                        </m:naryPr>
                        <m:sub>
                          <m:r>
                            <a:rPr lang="en-GB" i="1">
                              <a:solidFill>
                                <a:schemeClr val="tx2"/>
                              </a:solidFill>
                              <a:latin typeface="Cambria Math" panose="02040503050406030204" pitchFamily="18" charset="0"/>
                              <a:ea typeface="Cambria Math" panose="02040503050406030204" pitchFamily="18" charset="0"/>
                            </a:rPr>
                            <m:t>𝑘</m:t>
                          </m:r>
                          <m:r>
                            <a:rPr lang="en-GB" i="1">
                              <a:solidFill>
                                <a:schemeClr val="tx2"/>
                              </a:solidFill>
                              <a:latin typeface="Cambria Math" panose="02040503050406030204" pitchFamily="18" charset="0"/>
                              <a:ea typeface="Cambria Math" panose="02040503050406030204" pitchFamily="18" charset="0"/>
                            </a:rPr>
                            <m:t>=0</m:t>
                          </m:r>
                        </m:sub>
                        <m:sup>
                          <m:r>
                            <a:rPr lang="en-GB" i="1">
                              <a:solidFill>
                                <a:schemeClr val="tx2"/>
                              </a:solidFill>
                              <a:latin typeface="Cambria Math" panose="02040503050406030204" pitchFamily="18" charset="0"/>
                              <a:ea typeface="Cambria Math" panose="02040503050406030204" pitchFamily="18" charset="0"/>
                            </a:rPr>
                            <m:t>𝑁</m:t>
                          </m:r>
                          <m:r>
                            <a:rPr lang="en-GB" i="1">
                              <a:solidFill>
                                <a:schemeClr val="tx2"/>
                              </a:solidFill>
                              <a:latin typeface="Cambria Math" panose="02040503050406030204" pitchFamily="18" charset="0"/>
                              <a:ea typeface="Cambria Math" panose="02040503050406030204" pitchFamily="18" charset="0"/>
                            </a:rPr>
                            <m:t>−1</m:t>
                          </m:r>
                        </m:sup>
                        <m:e>
                          <m:d>
                            <m:dPr>
                              <m:begChr m:val="|"/>
                              <m:endChr m:val="|"/>
                              <m:ctrlPr>
                                <a:rPr lang="en-GB" i="1">
                                  <a:solidFill>
                                    <a:schemeClr val="tx2"/>
                                  </a:solidFill>
                                  <a:latin typeface="Cambria Math" panose="02040503050406030204" pitchFamily="18" charset="0"/>
                                  <a:ea typeface="Cambria Math" panose="02040503050406030204" pitchFamily="18" charset="0"/>
                                </a:rPr>
                              </m:ctrlPr>
                            </m:dPr>
                            <m:e>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𝑋</m:t>
                                  </m:r>
                                </m:e>
                                <m:sub>
                                  <m:r>
                                    <a:rPr lang="en-GB" i="1">
                                      <a:solidFill>
                                        <a:schemeClr val="tx2"/>
                                      </a:solidFill>
                                      <a:latin typeface="Cambria Math" panose="02040503050406030204" pitchFamily="18" charset="0"/>
                                      <a:ea typeface="Cambria Math" panose="02040503050406030204" pitchFamily="18" charset="0"/>
                                    </a:rPr>
                                    <m:t>𝑘</m:t>
                                  </m:r>
                                </m:sub>
                              </m:sSub>
                            </m:e>
                          </m:d>
                          <m:d>
                            <m:dPr>
                              <m:begChr m:val="|"/>
                              <m:endChr m:val="|"/>
                              <m:ctrlPr>
                                <a:rPr lang="en-GB" i="1">
                                  <a:solidFill>
                                    <a:schemeClr val="tx2"/>
                                  </a:solidFill>
                                  <a:latin typeface="Cambria Math" panose="02040503050406030204" pitchFamily="18" charset="0"/>
                                  <a:ea typeface="Cambria Math" panose="02040503050406030204" pitchFamily="18" charset="0"/>
                                </a:rPr>
                              </m:ctrlPr>
                            </m:dPr>
                            <m:e>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𝑋</m:t>
                                  </m:r>
                                </m:e>
                                <m:sub>
                                  <m:r>
                                    <a:rPr lang="en-GB" i="1">
                                      <a:solidFill>
                                        <a:schemeClr val="tx2"/>
                                      </a:solidFill>
                                      <a:latin typeface="Cambria Math" panose="02040503050406030204" pitchFamily="18" charset="0"/>
                                      <a:ea typeface="Cambria Math" panose="02040503050406030204" pitchFamily="18" charset="0"/>
                                    </a:rPr>
                                    <m:t>𝑘</m:t>
                                  </m:r>
                                  <m:r>
                                    <a:rPr lang="en-GB" i="1">
                                      <a:solidFill>
                                        <a:schemeClr val="tx2"/>
                                      </a:solidFill>
                                      <a:latin typeface="Cambria Math" panose="02040503050406030204" pitchFamily="18" charset="0"/>
                                      <a:ea typeface="Cambria Math" panose="02040503050406030204" pitchFamily="18" charset="0"/>
                                    </a:rPr>
                                    <m:t>−</m:t>
                                  </m:r>
                                  <m:r>
                                    <a:rPr lang="en-GB" i="1">
                                      <a:solidFill>
                                        <a:schemeClr val="tx2"/>
                                      </a:solidFill>
                                      <a:latin typeface="Cambria Math" panose="02040503050406030204" pitchFamily="18" charset="0"/>
                                      <a:ea typeface="Cambria Math" panose="02040503050406030204" pitchFamily="18" charset="0"/>
                                    </a:rPr>
                                    <m:t>𝑁</m:t>
                                  </m:r>
                                </m:sub>
                              </m:sSub>
                            </m:e>
                          </m:d>
                          <m:r>
                            <a:rPr lang="en-GB" i="1">
                              <a:solidFill>
                                <a:schemeClr val="tx2"/>
                              </a:solidFill>
                              <a:latin typeface="Cambria Math" panose="02040503050406030204" pitchFamily="18" charset="0"/>
                              <a:ea typeface="Cambria Math" panose="02040503050406030204" pitchFamily="18" charset="0"/>
                            </a:rPr>
                            <m:t>∙</m:t>
                          </m:r>
                          <m:func>
                            <m:funcPr>
                              <m:ctrlPr>
                                <a:rPr lang="en-GB" i="1">
                                  <a:solidFill>
                                    <a:schemeClr val="tx2"/>
                                  </a:solidFill>
                                  <a:latin typeface="Cambria Math" panose="02040503050406030204" pitchFamily="18" charset="0"/>
                                  <a:ea typeface="Cambria Math" panose="02040503050406030204" pitchFamily="18" charset="0"/>
                                </a:rPr>
                              </m:ctrlPr>
                            </m:funcPr>
                            <m:fName>
                              <m:r>
                                <m:rPr>
                                  <m:sty m:val="p"/>
                                </m:rPr>
                                <a:rPr lang="en-GB">
                                  <a:solidFill>
                                    <a:schemeClr val="tx2"/>
                                  </a:solidFill>
                                  <a:latin typeface="Cambria Math" panose="02040503050406030204" pitchFamily="18" charset="0"/>
                                  <a:ea typeface="Cambria Math" panose="02040503050406030204" pitchFamily="18" charset="0"/>
                                </a:rPr>
                                <m:t>sin</m:t>
                              </m:r>
                            </m:fName>
                            <m:e>
                              <m:d>
                                <m:dPr>
                                  <m:ctrlPr>
                                    <a:rPr lang="en-GB" i="1">
                                      <a:solidFill>
                                        <a:schemeClr val="tx2"/>
                                      </a:solidFill>
                                      <a:latin typeface="Cambria Math" panose="02040503050406030204" pitchFamily="18" charset="0"/>
                                      <a:ea typeface="Cambria Math" panose="02040503050406030204" pitchFamily="18" charset="0"/>
                                    </a:rPr>
                                  </m:ctrlPr>
                                </m:dPr>
                                <m:e>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𝜑</m:t>
                                      </m:r>
                                    </m:e>
                                    <m:sub>
                                      <m:r>
                                        <a:rPr lang="en-GB" i="1">
                                          <a:solidFill>
                                            <a:schemeClr val="tx2"/>
                                          </a:solidFill>
                                          <a:latin typeface="Cambria Math" panose="02040503050406030204" pitchFamily="18" charset="0"/>
                                          <a:ea typeface="Cambria Math" panose="02040503050406030204" pitchFamily="18" charset="0"/>
                                        </a:rPr>
                                        <m:t>𝑘</m:t>
                                      </m:r>
                                    </m:sub>
                                  </m:sSub>
                                  <m:r>
                                    <a:rPr lang="en-GB" i="1">
                                      <a:solidFill>
                                        <a:schemeClr val="tx2"/>
                                      </a:solidFill>
                                      <a:latin typeface="Cambria Math" panose="02040503050406030204" pitchFamily="18" charset="0"/>
                                      <a:ea typeface="Cambria Math" panose="02040503050406030204" pitchFamily="18" charset="0"/>
                                    </a:rPr>
                                    <m:t>−</m:t>
                                  </m:r>
                                  <m:sSub>
                                    <m:sSubPr>
                                      <m:ctrlPr>
                                        <a:rPr lang="en-GB" i="1">
                                          <a:solidFill>
                                            <a:schemeClr val="tx2"/>
                                          </a:solidFill>
                                          <a:latin typeface="Cambria Math" panose="02040503050406030204" pitchFamily="18" charset="0"/>
                                          <a:ea typeface="Cambria Math" panose="02040503050406030204" pitchFamily="18" charset="0"/>
                                        </a:rPr>
                                      </m:ctrlPr>
                                    </m:sSubPr>
                                    <m:e>
                                      <m:r>
                                        <a:rPr lang="en-GB" i="1">
                                          <a:solidFill>
                                            <a:schemeClr val="tx2"/>
                                          </a:solidFill>
                                          <a:latin typeface="Cambria Math" panose="02040503050406030204" pitchFamily="18" charset="0"/>
                                          <a:ea typeface="Cambria Math" panose="02040503050406030204" pitchFamily="18" charset="0"/>
                                        </a:rPr>
                                        <m:t>𝜑</m:t>
                                      </m:r>
                                    </m:e>
                                    <m:sub>
                                      <m:r>
                                        <a:rPr lang="en-GB" i="1">
                                          <a:solidFill>
                                            <a:schemeClr val="tx2"/>
                                          </a:solidFill>
                                          <a:latin typeface="Cambria Math" panose="02040503050406030204" pitchFamily="18" charset="0"/>
                                          <a:ea typeface="Cambria Math" panose="02040503050406030204" pitchFamily="18" charset="0"/>
                                        </a:rPr>
                                        <m:t>𝑘</m:t>
                                      </m:r>
                                      <m:r>
                                        <a:rPr lang="en-GB" i="1">
                                          <a:solidFill>
                                            <a:schemeClr val="tx2"/>
                                          </a:solidFill>
                                          <a:latin typeface="Cambria Math" panose="02040503050406030204" pitchFamily="18" charset="0"/>
                                          <a:ea typeface="Cambria Math" panose="02040503050406030204" pitchFamily="18" charset="0"/>
                                        </a:rPr>
                                        <m:t>−</m:t>
                                      </m:r>
                                      <m:r>
                                        <a:rPr lang="en-GB" i="1">
                                          <a:solidFill>
                                            <a:schemeClr val="tx2"/>
                                          </a:solidFill>
                                          <a:latin typeface="Cambria Math" panose="02040503050406030204" pitchFamily="18" charset="0"/>
                                          <a:ea typeface="Cambria Math" panose="02040503050406030204" pitchFamily="18" charset="0"/>
                                        </a:rPr>
                                        <m:t>𝑁</m:t>
                                      </m:r>
                                    </m:sub>
                                  </m:sSub>
                                </m:e>
                              </m:d>
                            </m:e>
                          </m:func>
                        </m:e>
                      </m:nary>
                    </m:oMath>
                  </m:oMathPara>
                </a14:m>
                <a:endParaRPr lang="en-GB" dirty="0"/>
              </a:p>
            </p:txBody>
          </p:sp>
        </mc:Choice>
        <mc:Fallback xmlns="">
          <p:sp>
            <p:nvSpPr>
              <p:cNvPr id="37" name="Rectangle 36"/>
              <p:cNvSpPr>
                <a:spLocks noRot="1" noChangeAspect="1" noMove="1" noResize="1" noEditPoints="1" noAdjustHandles="1" noChangeArrowheads="1" noChangeShapeType="1" noTextEdit="1"/>
              </p:cNvSpPr>
              <p:nvPr/>
            </p:nvSpPr>
            <p:spPr>
              <a:xfrm>
                <a:off x="299578" y="3429000"/>
                <a:ext cx="4428270" cy="1650580"/>
              </a:xfrm>
              <a:prstGeom prst="rect">
                <a:avLst/>
              </a:prstGeom>
              <a:blipFill>
                <a:blip r:embed="rId4"/>
                <a:stretch>
                  <a:fillRect/>
                </a:stretch>
              </a:blipFill>
              <a:ln w="19050">
                <a:solidFill>
                  <a:srgbClr val="B2D6DC"/>
                </a:solidFill>
              </a:ln>
            </p:spPr>
            <p:txBody>
              <a:bodyPr/>
              <a:lstStyle/>
              <a:p>
                <a:r>
                  <a:rPr lang="en-GB">
                    <a:noFill/>
                  </a:rPr>
                  <a:t> </a:t>
                </a:r>
              </a:p>
            </p:txBody>
          </p:sp>
        </mc:Fallback>
      </mc:AlternateContent>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95952" y="3076722"/>
            <a:ext cx="3732365" cy="2799274"/>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7888" y="3111920"/>
            <a:ext cx="3846222" cy="2884667"/>
          </a:xfrm>
          <a:prstGeom prst="rect">
            <a:avLst/>
          </a:prstGeom>
        </p:spPr>
      </p:pic>
      <mc:AlternateContent xmlns:mc="http://schemas.openxmlformats.org/markup-compatibility/2006">
        <mc:Choice xmlns:a14="http://schemas.microsoft.com/office/drawing/2010/main" Requires="a14">
          <p:sp>
            <p:nvSpPr>
              <p:cNvPr id="38" name="TextBox 39">
                <a:hlinkClick r:id="" action="ppaction://noaction"/>
              </p:cNvPr>
              <p:cNvSpPr txBox="1"/>
              <p:nvPr/>
            </p:nvSpPr>
            <p:spPr>
              <a:xfrm>
                <a:off x="301288" y="3441349"/>
                <a:ext cx="4642584" cy="2507931"/>
              </a:xfrm>
              <a:prstGeom prst="rect">
                <a:avLst/>
              </a:prstGeom>
              <a:noFill/>
              <a:ln w="19050">
                <a:solidFill>
                  <a:srgbClr val="B2D6DC"/>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Clr>
                    <a:srgbClr val="FFCC00"/>
                  </a:buClr>
                </a:pPr>
                <a:r>
                  <a:rPr lang="en-GB" sz="2400" dirty="0" smtClean="0">
                    <a:solidFill>
                      <a:schemeClr val="tx2"/>
                    </a:solidFill>
                    <a:ea typeface="Cambria Math" panose="02040503050406030204" pitchFamily="18" charset="0"/>
                  </a:rPr>
                  <a:t>Hyp: </a:t>
                </a:r>
                <a14:m>
                  <m:oMath xmlns:m="http://schemas.openxmlformats.org/officeDocument/2006/math">
                    <m:r>
                      <a:rPr lang="en-GB" sz="2400" i="1">
                        <a:solidFill>
                          <a:schemeClr val="tx2"/>
                        </a:solidFill>
                        <a:latin typeface="Cambria Math" panose="02040503050406030204" pitchFamily="18" charset="0"/>
                        <a:ea typeface="Cambria Math" panose="02040503050406030204" pitchFamily="18" charset="0"/>
                      </a:rPr>
                      <m:t>𝜏</m:t>
                    </m:r>
                    <m:r>
                      <a:rPr lang="en-GB" sz="2400" i="1">
                        <a:solidFill>
                          <a:schemeClr val="tx2"/>
                        </a:solidFill>
                        <a:latin typeface="Cambria Math" panose="02040503050406030204" pitchFamily="18" charset="0"/>
                        <a:ea typeface="Cambria Math" panose="02040503050406030204" pitchFamily="18" charset="0"/>
                      </a:rPr>
                      <m:t>=</m:t>
                    </m:r>
                    <m:r>
                      <m:rPr>
                        <m:sty m:val="p"/>
                      </m:rPr>
                      <a:rPr lang="en-GB" sz="2400">
                        <a:solidFill>
                          <a:schemeClr val="tx2"/>
                        </a:solidFill>
                        <a:latin typeface="Cambria Math" panose="02040503050406030204" pitchFamily="18" charset="0"/>
                        <a:ea typeface="Cambria Math" panose="02040503050406030204" pitchFamily="18" charset="0"/>
                      </a:rPr>
                      <m:t>U</m:t>
                    </m:r>
                    <m:d>
                      <m:dPr>
                        <m:begChr m:val="["/>
                        <m:endChr m:val="]"/>
                        <m:ctrlPr>
                          <a:rPr lang="en-GB" sz="2400" i="1">
                            <a:solidFill>
                              <a:schemeClr val="tx2"/>
                            </a:solidFill>
                            <a:latin typeface="Cambria Math" panose="02040503050406030204" pitchFamily="18" charset="0"/>
                            <a:ea typeface="Cambria Math" panose="02040503050406030204" pitchFamily="18" charset="0"/>
                          </a:rPr>
                        </m:ctrlPr>
                      </m:dPr>
                      <m:e>
                        <m:r>
                          <a:rPr lang="en-GB" sz="2400" i="1">
                            <a:solidFill>
                              <a:schemeClr val="tx2"/>
                            </a:solidFill>
                            <a:latin typeface="Cambria Math" panose="02040503050406030204" pitchFamily="18" charset="0"/>
                            <a:ea typeface="Cambria Math" panose="02040503050406030204" pitchFamily="18" charset="0"/>
                          </a:rPr>
                          <m:t>0,</m:t>
                        </m:r>
                        <m:f>
                          <m:fPr>
                            <m:ctrlPr>
                              <a:rPr lang="en-GB" sz="2400" i="1">
                                <a:solidFill>
                                  <a:schemeClr val="tx2"/>
                                </a:solidFill>
                                <a:latin typeface="Cambria Math" panose="02040503050406030204" pitchFamily="18" charset="0"/>
                                <a:ea typeface="Cambria Math" panose="02040503050406030204" pitchFamily="18" charset="0"/>
                              </a:rPr>
                            </m:ctrlPr>
                          </m:fPr>
                          <m:num>
                            <m:r>
                              <a:rPr lang="en-GB" sz="2400" i="1">
                                <a:solidFill>
                                  <a:schemeClr val="tx2"/>
                                </a:solidFill>
                                <a:latin typeface="Cambria Math" panose="02040503050406030204" pitchFamily="18" charset="0"/>
                                <a:ea typeface="Cambria Math" panose="02040503050406030204" pitchFamily="18" charset="0"/>
                              </a:rPr>
                              <m:t>1</m:t>
                            </m:r>
                          </m:num>
                          <m:den>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𝐹</m:t>
                                </m:r>
                              </m:e>
                              <m:sub>
                                <m:r>
                                  <a:rPr lang="en-GB" sz="2400" i="1">
                                    <a:solidFill>
                                      <a:schemeClr val="tx2"/>
                                    </a:solidFill>
                                    <a:latin typeface="Cambria Math" panose="02040503050406030204" pitchFamily="18" charset="0"/>
                                    <a:ea typeface="Cambria Math" panose="02040503050406030204" pitchFamily="18" charset="0"/>
                                  </a:rPr>
                                  <m:t>𝑠</m:t>
                                </m:r>
                              </m:sub>
                            </m:sSub>
                          </m:den>
                        </m:f>
                      </m:e>
                    </m:d>
                  </m:oMath>
                </a14:m>
                <a:endParaRPr lang="en-GB" sz="2400" dirty="0">
                  <a:solidFill>
                    <a:schemeClr val="tx2"/>
                  </a:solidFill>
                  <a:ea typeface="Cambria Math" panose="02040503050406030204" pitchFamily="18" charset="0"/>
                </a:endParaRPr>
              </a:p>
              <a:p>
                <a:pPr marL="342900" indent="-342900">
                  <a:lnSpc>
                    <a:spcPct val="150000"/>
                  </a:lnSpc>
                  <a:buClr>
                    <a:srgbClr val="267883"/>
                  </a:buClr>
                  <a:buFont typeface="Arial" panose="020B0604020202020204" pitchFamily="34" charset="0"/>
                  <a:buChar char="•"/>
                </a:pPr>
                <a:r>
                  <a:rPr lang="en-GB" sz="2400" dirty="0" smtClean="0">
                    <a:solidFill>
                      <a:schemeClr val="tx2"/>
                    </a:solidFill>
                  </a:rPr>
                  <a:t> </a:t>
                </a:r>
                <a14:m>
                  <m:oMath xmlns:m="http://schemas.openxmlformats.org/officeDocument/2006/math">
                    <m:sSub>
                      <m:sSubPr>
                        <m:ctrlPr>
                          <a:rPr lang="en-GB" sz="2400" i="1">
                            <a:solidFill>
                              <a:schemeClr val="tx2"/>
                            </a:solidFill>
                            <a:latin typeface="Cambria Math" panose="02040503050406030204" pitchFamily="18" charset="0"/>
                            <a:ea typeface="Cambria Math" panose="02040503050406030204" pitchFamily="18" charset="0"/>
                          </a:rPr>
                        </m:ctrlPr>
                      </m:sSubPr>
                      <m:e>
                        <m:r>
                          <a:rPr lang="el-GR" sz="2400" i="1">
                            <a:solidFill>
                              <a:schemeClr val="tx2"/>
                            </a:solidFill>
                            <a:latin typeface="Cambria Math" panose="02040503050406030204" pitchFamily="18" charset="0"/>
                            <a:ea typeface="Cambria Math" panose="02040503050406030204" pitchFamily="18" charset="0"/>
                          </a:rPr>
                          <m:t>𝜇</m:t>
                        </m:r>
                      </m:e>
                      <m:sub>
                        <m:r>
                          <a:rPr lang="en-GB" sz="2400" i="1">
                            <a:solidFill>
                              <a:schemeClr val="tx2"/>
                            </a:solidFill>
                            <a:latin typeface="Cambria Math" panose="02040503050406030204" pitchFamily="18" charset="0"/>
                            <a:ea typeface="Cambria Math" panose="02040503050406030204" pitchFamily="18" charset="0"/>
                          </a:rPr>
                          <m:t>𝜖</m:t>
                        </m:r>
                      </m:sub>
                    </m:sSub>
                    <m:r>
                      <a:rPr lang="en-GB" sz="2400" i="1">
                        <a:solidFill>
                          <a:schemeClr val="tx2"/>
                        </a:solidFill>
                        <a:latin typeface="Cambria Math" panose="02040503050406030204" pitchFamily="18" charset="0"/>
                        <a:ea typeface="Cambria Math" panose="02040503050406030204" pitchFamily="18" charset="0"/>
                      </a:rPr>
                      <m:t>=0</m:t>
                    </m:r>
                    <m:r>
                      <a:rPr lang="en-GB" sz="2400" b="0" i="0" smtClean="0">
                        <a:solidFill>
                          <a:schemeClr val="tx2"/>
                        </a:solidFill>
                        <a:latin typeface="Cambria Math" panose="02040503050406030204" pitchFamily="18" charset="0"/>
                        <a:ea typeface="Cambria Math" panose="02040503050406030204" pitchFamily="18" charset="0"/>
                      </a:rPr>
                      <m:t>;</m:t>
                    </m:r>
                  </m:oMath>
                </a14:m>
                <a:endParaRPr lang="en-GB" sz="2400" b="0" i="0" dirty="0">
                  <a:solidFill>
                    <a:schemeClr val="tx2"/>
                  </a:solidFill>
                  <a:latin typeface="Cambria Math" panose="02040503050406030204" pitchFamily="18" charset="0"/>
                  <a:ea typeface="Cambria Math" panose="02040503050406030204" pitchFamily="18" charset="0"/>
                </a:endParaRPr>
              </a:p>
              <a:p>
                <a:pPr marL="342900" indent="-342900">
                  <a:lnSpc>
                    <a:spcPct val="150000"/>
                  </a:lnSpc>
                  <a:buClr>
                    <a:srgbClr val="267883"/>
                  </a:buClr>
                  <a:buFont typeface="Arial" panose="020B0604020202020204" pitchFamily="34" charset="0"/>
                  <a:buChar char="•"/>
                </a:pPr>
                <a14:m>
                  <m:oMath xmlns:m="http://schemas.openxmlformats.org/officeDocument/2006/math">
                    <m:sSubSup>
                      <m:sSubSupPr>
                        <m:ctrlPr>
                          <a:rPr lang="en-GB" sz="2400" i="1" smtClean="0">
                            <a:solidFill>
                              <a:schemeClr val="tx2"/>
                            </a:solidFill>
                            <a:latin typeface="Cambria Math" panose="02040503050406030204" pitchFamily="18" charset="0"/>
                            <a:ea typeface="Cambria Math" panose="02040503050406030204" pitchFamily="18" charset="0"/>
                          </a:rPr>
                        </m:ctrlPr>
                      </m:sSubSupPr>
                      <m:e>
                        <m:r>
                          <a:rPr lang="el-GR" sz="2400" i="1">
                            <a:solidFill>
                              <a:schemeClr val="tx2"/>
                            </a:solidFill>
                            <a:latin typeface="Cambria Math" panose="02040503050406030204" pitchFamily="18" charset="0"/>
                            <a:ea typeface="Cambria Math" panose="02040503050406030204" pitchFamily="18" charset="0"/>
                          </a:rPr>
                          <m:t>𝜎</m:t>
                        </m:r>
                      </m:e>
                      <m:sub>
                        <m:r>
                          <a:rPr lang="en-GB" sz="2400" i="1">
                            <a:solidFill>
                              <a:schemeClr val="tx2"/>
                            </a:solidFill>
                            <a:latin typeface="Cambria Math" panose="02040503050406030204" pitchFamily="18" charset="0"/>
                            <a:ea typeface="Cambria Math" panose="02040503050406030204" pitchFamily="18" charset="0"/>
                          </a:rPr>
                          <m:t>𝜖</m:t>
                        </m:r>
                      </m:sub>
                      <m:sup>
                        <m:r>
                          <a:rPr lang="en-GB" sz="2400" i="1">
                            <a:solidFill>
                              <a:schemeClr val="tx2"/>
                            </a:solidFill>
                            <a:latin typeface="Cambria Math" panose="02040503050406030204" pitchFamily="18" charset="0"/>
                            <a:ea typeface="Cambria Math" panose="02040503050406030204" pitchFamily="18" charset="0"/>
                          </a:rPr>
                          <m:t>2</m:t>
                        </m:r>
                      </m:sup>
                    </m:sSubSup>
                    <m:r>
                      <a:rPr lang="en-GB" sz="2400">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2</m:t>
                    </m:r>
                    <m:d>
                      <m:dPr>
                        <m:ctrlPr>
                          <a:rPr lang="en-GB" sz="2400" i="1">
                            <a:solidFill>
                              <a:schemeClr val="tx2"/>
                            </a:solidFill>
                            <a:latin typeface="Cambria Math" panose="02040503050406030204" pitchFamily="18" charset="0"/>
                            <a:ea typeface="Cambria Math" panose="02040503050406030204" pitchFamily="18" charset="0"/>
                          </a:rPr>
                        </m:ctrlPr>
                      </m:dPr>
                      <m:e>
                        <m:sSup>
                          <m:sSupPr>
                            <m:ctrlPr>
                              <a:rPr lang="en-GB" sz="2400" i="1">
                                <a:solidFill>
                                  <a:schemeClr val="tx2"/>
                                </a:solidFill>
                                <a:latin typeface="Cambria Math" panose="02040503050406030204" pitchFamily="18" charset="0"/>
                                <a:ea typeface="Cambria Math" panose="02040503050406030204" pitchFamily="18" charset="0"/>
                              </a:rPr>
                            </m:ctrlPr>
                          </m:sSupPr>
                          <m:e>
                            <m:d>
                              <m:dPr>
                                <m:ctrlPr>
                                  <a:rPr lang="en-GB" sz="2400" i="1">
                                    <a:solidFill>
                                      <a:schemeClr val="tx2"/>
                                    </a:solidFill>
                                    <a:latin typeface="Cambria Math" panose="02040503050406030204" pitchFamily="18" charset="0"/>
                                    <a:ea typeface="Cambria Math" panose="02040503050406030204" pitchFamily="18" charset="0"/>
                                  </a:rPr>
                                </m:ctrlPr>
                              </m:dPr>
                              <m:e>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𝐴</m:t>
                                    </m:r>
                                  </m:e>
                                  <m:sub>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𝑋</m:t>
                                        </m:r>
                                      </m:e>
                                      <m:sub>
                                        <m:r>
                                          <a:rPr lang="en-GB" sz="2400" i="1">
                                            <a:solidFill>
                                              <a:schemeClr val="tx2"/>
                                            </a:solidFill>
                                            <a:latin typeface="Cambria Math" panose="02040503050406030204" pitchFamily="18" charset="0"/>
                                            <a:ea typeface="Cambria Math" panose="02040503050406030204" pitchFamily="18" charset="0"/>
                                          </a:rPr>
                                          <m:t>𝑘</m:t>
                                        </m:r>
                                      </m:sub>
                                    </m:sSub>
                                    <m:r>
                                      <a:rPr lang="en-GB" sz="2400" i="1">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𝑁</m:t>
                                    </m:r>
                                  </m:sub>
                                </m:sSub>
                              </m:e>
                            </m:d>
                          </m:e>
                          <m:sup>
                            <m:r>
                              <a:rPr lang="en-GB" sz="2400" i="1">
                                <a:solidFill>
                                  <a:schemeClr val="tx2"/>
                                </a:solidFill>
                                <a:latin typeface="Cambria Math" panose="02040503050406030204" pitchFamily="18" charset="0"/>
                                <a:ea typeface="Cambria Math" panose="02040503050406030204" pitchFamily="18" charset="0"/>
                              </a:rPr>
                              <m:t>2</m:t>
                            </m:r>
                          </m:sup>
                        </m:sSup>
                        <m:r>
                          <a:rPr lang="en-GB" sz="2400" i="1">
                            <a:solidFill>
                              <a:schemeClr val="tx2"/>
                            </a:solidFill>
                            <a:latin typeface="Cambria Math" panose="02040503050406030204" pitchFamily="18" charset="0"/>
                            <a:ea typeface="Cambria Math" panose="02040503050406030204" pitchFamily="18" charset="0"/>
                          </a:rPr>
                          <m:t>+</m:t>
                        </m:r>
                        <m:sSup>
                          <m:sSupPr>
                            <m:ctrlPr>
                              <a:rPr lang="en-GB" sz="2400" i="1">
                                <a:solidFill>
                                  <a:schemeClr val="tx2"/>
                                </a:solidFill>
                                <a:latin typeface="Cambria Math" panose="02040503050406030204" pitchFamily="18" charset="0"/>
                                <a:ea typeface="Cambria Math" panose="02040503050406030204" pitchFamily="18" charset="0"/>
                              </a:rPr>
                            </m:ctrlPr>
                          </m:sSupPr>
                          <m:e>
                            <m:d>
                              <m:dPr>
                                <m:ctrlPr>
                                  <a:rPr lang="en-GB" sz="2400" i="1">
                                    <a:solidFill>
                                      <a:schemeClr val="tx2"/>
                                    </a:solidFill>
                                    <a:latin typeface="Cambria Math" panose="02040503050406030204" pitchFamily="18" charset="0"/>
                                    <a:ea typeface="Cambria Math" panose="02040503050406030204" pitchFamily="18" charset="0"/>
                                  </a:rPr>
                                </m:ctrlPr>
                              </m:dPr>
                              <m:e>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𝐵</m:t>
                                    </m:r>
                                  </m:e>
                                  <m:sub>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𝑋</m:t>
                                        </m:r>
                                      </m:e>
                                      <m:sub>
                                        <m:r>
                                          <a:rPr lang="en-GB" sz="2400" i="1">
                                            <a:solidFill>
                                              <a:schemeClr val="tx2"/>
                                            </a:solidFill>
                                            <a:latin typeface="Cambria Math" panose="02040503050406030204" pitchFamily="18" charset="0"/>
                                            <a:ea typeface="Cambria Math" panose="02040503050406030204" pitchFamily="18" charset="0"/>
                                          </a:rPr>
                                          <m:t>𝑘</m:t>
                                        </m:r>
                                      </m:sub>
                                    </m:sSub>
                                    <m:r>
                                      <a:rPr lang="en-GB" sz="2400" i="1">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𝑁</m:t>
                                    </m:r>
                                  </m:sub>
                                </m:sSub>
                              </m:e>
                            </m:d>
                          </m:e>
                          <m:sup>
                            <m:r>
                              <a:rPr lang="en-GB" sz="2400" i="1">
                                <a:solidFill>
                                  <a:schemeClr val="tx2"/>
                                </a:solidFill>
                                <a:latin typeface="Cambria Math" panose="02040503050406030204" pitchFamily="18" charset="0"/>
                                <a:ea typeface="Cambria Math" panose="02040503050406030204" pitchFamily="18" charset="0"/>
                              </a:rPr>
                              <m:t>2</m:t>
                            </m:r>
                          </m:sup>
                        </m:sSup>
                      </m:e>
                    </m:d>
                  </m:oMath>
                </a14:m>
                <a:endParaRPr lang="en-GB" dirty="0">
                  <a:solidFill>
                    <a:schemeClr val="tx2"/>
                  </a:solidFill>
                </a:endParaRPr>
              </a:p>
            </p:txBody>
          </p:sp>
        </mc:Choice>
        <mc:Fallback>
          <p:sp>
            <p:nvSpPr>
              <p:cNvPr id="38" name="TextBox 39">
                <a:hlinkClick r:id="" action="ppaction://noaction"/>
              </p:cNvPr>
              <p:cNvSpPr txBox="1">
                <a:spLocks noRot="1" noChangeAspect="1" noMove="1" noResize="1" noEditPoints="1" noAdjustHandles="1" noChangeArrowheads="1" noChangeShapeType="1" noTextEdit="1"/>
              </p:cNvSpPr>
              <p:nvPr/>
            </p:nvSpPr>
            <p:spPr>
              <a:xfrm>
                <a:off x="301288" y="3441349"/>
                <a:ext cx="4642584" cy="2507931"/>
              </a:xfrm>
              <a:prstGeom prst="rect">
                <a:avLst/>
              </a:prstGeom>
              <a:blipFill>
                <a:blip r:embed="rId7"/>
                <a:stretch>
                  <a:fillRect l="-1830"/>
                </a:stretch>
              </a:blipFill>
              <a:ln w="19050">
                <a:solidFill>
                  <a:srgbClr val="B2D6DC"/>
                </a:solidFill>
              </a:ln>
            </p:spPr>
            <p:txBody>
              <a:bodyPr/>
              <a:lstStyle/>
              <a:p>
                <a:r>
                  <a:rPr lang="en-GB">
                    <a:noFill/>
                  </a:rPr>
                  <a:t> </a:t>
                </a:r>
              </a:p>
            </p:txBody>
          </p:sp>
        </mc:Fallback>
      </mc:AlternateContent>
      <p:sp>
        <p:nvSpPr>
          <p:cNvPr id="39" name="Rounded Rectangle 38"/>
          <p:cNvSpPr/>
          <p:nvPr/>
        </p:nvSpPr>
        <p:spPr>
          <a:xfrm>
            <a:off x="640280" y="4331924"/>
            <a:ext cx="1170117" cy="709627"/>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6" name="Rounded Rectangle 45"/>
          <p:cNvSpPr/>
          <p:nvPr/>
        </p:nvSpPr>
        <p:spPr>
          <a:xfrm>
            <a:off x="640281" y="5125869"/>
            <a:ext cx="4018637" cy="709627"/>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9" name="Picture 8">
            <a:hlinkClick r:id="" action="ppaction://noaction"/>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69886" y="3098214"/>
            <a:ext cx="4050449" cy="3037836"/>
          </a:xfrm>
          <a:prstGeom prst="rect">
            <a:avLst/>
          </a:prstGeom>
        </p:spPr>
      </p:pic>
      <mc:AlternateContent xmlns:mc="http://schemas.openxmlformats.org/markup-compatibility/2006" xmlns:a14="http://schemas.microsoft.com/office/drawing/2010/main">
        <mc:Choice Requires="a14">
          <p:sp>
            <p:nvSpPr>
              <p:cNvPr id="36" name="TextBox 14">
                <a:hlinkClick r:id="" action="ppaction://noaction"/>
              </p:cNvPr>
              <p:cNvSpPr txBox="1"/>
              <p:nvPr/>
            </p:nvSpPr>
            <p:spPr>
              <a:xfrm>
                <a:off x="1415480" y="2132856"/>
                <a:ext cx="9361040" cy="727392"/>
              </a:xfrm>
              <a:prstGeom prst="rect">
                <a:avLst/>
              </a:prstGeom>
              <a:solidFill>
                <a:schemeClr val="bg1">
                  <a:alpha val="89000"/>
                </a:schemeClr>
              </a:solidFill>
              <a:ln w="19050">
                <a:solidFill>
                  <a:srgbClr val="B2D6DC"/>
                </a:solidFill>
              </a:ln>
            </p:spPr>
            <p:txBody>
              <a:bodyPr wrap="square" lIns="72000" tIns="151200" rIns="72000" bIns="151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
                    </m:oMathParaPr>
                    <m:oMath xmlns:m="http://schemas.openxmlformats.org/officeDocument/2006/math">
                      <m:r>
                        <a:rPr lang="en-GB" sz="2400" i="1" smtClean="0">
                          <a:solidFill>
                            <a:schemeClr val="tx2"/>
                          </a:solidFill>
                          <a:latin typeface="Cambria Math" panose="02040503050406030204" pitchFamily="18" charset="0"/>
                          <a:ea typeface="Cambria Math" panose="02040503050406030204" pitchFamily="18" charset="0"/>
                        </a:rPr>
                        <m:t>𝜖</m:t>
                      </m:r>
                      <m:d>
                        <m:dPr>
                          <m:ctrlPr>
                            <a:rPr lang="en-GB" sz="2400" i="1">
                              <a:solidFill>
                                <a:schemeClr val="tx2"/>
                              </a:solidFill>
                              <a:latin typeface="Cambria Math" panose="02040503050406030204" pitchFamily="18" charset="0"/>
                              <a:ea typeface="Cambria Math" panose="02040503050406030204" pitchFamily="18" charset="0"/>
                            </a:rPr>
                          </m:ctrlPr>
                        </m:dPr>
                        <m:e>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𝑋</m:t>
                              </m:r>
                            </m:e>
                            <m:sub>
                              <m:r>
                                <a:rPr lang="en-GB" sz="2400" i="1">
                                  <a:solidFill>
                                    <a:schemeClr val="tx2"/>
                                  </a:solidFill>
                                  <a:latin typeface="Cambria Math" panose="02040503050406030204" pitchFamily="18" charset="0"/>
                                  <a:ea typeface="Cambria Math" panose="02040503050406030204" pitchFamily="18" charset="0"/>
                                </a:rPr>
                                <m:t>𝑘</m:t>
                              </m:r>
                            </m:sub>
                          </m:sSub>
                          <m:r>
                            <a:rPr lang="en-GB" sz="2400" i="1">
                              <a:solidFill>
                                <a:schemeClr val="tx2"/>
                              </a:solidFill>
                              <a:latin typeface="Cambria Math" panose="02040503050406030204" pitchFamily="18" charset="0"/>
                              <a:ea typeface="Cambria Math" panose="02040503050406030204" pitchFamily="18" charset="0"/>
                            </a:rPr>
                            <m:t>,</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𝐹</m:t>
                              </m:r>
                            </m:e>
                            <m:sub>
                              <m:r>
                                <a:rPr lang="en-GB" sz="2400" i="1">
                                  <a:solidFill>
                                    <a:schemeClr val="tx2"/>
                                  </a:solidFill>
                                  <a:latin typeface="Cambria Math" panose="02040503050406030204" pitchFamily="18" charset="0"/>
                                  <a:ea typeface="Cambria Math" panose="02040503050406030204" pitchFamily="18" charset="0"/>
                                </a:rPr>
                                <m:t>𝑠</m:t>
                              </m:r>
                            </m:sub>
                          </m:sSub>
                          <m:r>
                            <a:rPr lang="en-GB" sz="2400" i="1">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𝜏</m:t>
                          </m:r>
                        </m:e>
                      </m:d>
                      <m:r>
                        <a:rPr lang="en-GB" sz="2400" i="1">
                          <a:solidFill>
                            <a:schemeClr val="tx2"/>
                          </a:solidFill>
                          <a:latin typeface="Cambria Math" panose="02040503050406030204" pitchFamily="18" charset="0"/>
                          <a:ea typeface="Cambria Math" panose="02040503050406030204" pitchFamily="18" charset="0"/>
                        </a:rPr>
                        <m:t>≜</m:t>
                      </m:r>
                      <m:acc>
                        <m:accPr>
                          <m:chr m:val="̂"/>
                          <m:ctrlPr>
                            <a:rPr lang="en-GB" sz="2400" i="1">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i="1">
                          <a:solidFill>
                            <a:schemeClr val="tx2"/>
                          </a:solidFill>
                          <a:latin typeface="Cambria Math" panose="02040503050406030204" pitchFamily="18" charset="0"/>
                        </a:rPr>
                        <m:t>−</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𝑃</m:t>
                          </m:r>
                        </m:e>
                        <m:sub>
                          <m:r>
                            <a:rPr lang="en-GB" sz="2400" i="1">
                              <a:solidFill>
                                <a:schemeClr val="tx2"/>
                              </a:solidFill>
                              <a:latin typeface="Cambria Math" panose="02040503050406030204" pitchFamily="18" charset="0"/>
                              <a:ea typeface="Cambria Math" panose="02040503050406030204" pitchFamily="18" charset="0"/>
                            </a:rPr>
                            <m:t>𝑇</m:t>
                          </m:r>
                        </m:sub>
                      </m:sSub>
                      <m:r>
                        <a:rPr lang="en-GB" sz="2400" b="0" i="1" smtClean="0">
                          <a:solidFill>
                            <a:schemeClr val="tx2"/>
                          </a:solidFill>
                          <a:latin typeface="Cambria Math" panose="02040503050406030204" pitchFamily="18" charset="0"/>
                          <a:ea typeface="Cambria Math" panose="02040503050406030204" pitchFamily="18" charset="0"/>
                        </a:rPr>
                        <m:t>=</m:t>
                      </m:r>
                      <m:sSub>
                        <m:sSubPr>
                          <m:ctrlPr>
                            <a:rPr lang="en-GB" sz="2400" i="1">
                              <a:solidFill>
                                <a:srgbClr val="267883"/>
                              </a:solidFill>
                              <a:latin typeface="Cambria Math" panose="02040503050406030204" pitchFamily="18" charset="0"/>
                              <a:ea typeface="Cambria Math" panose="02040503050406030204" pitchFamily="18" charset="0"/>
                            </a:rPr>
                          </m:ctrlPr>
                        </m:sSubPr>
                        <m:e>
                          <m:r>
                            <a:rPr lang="en-GB" sz="2400" i="1">
                              <a:solidFill>
                                <a:srgbClr val="267883"/>
                              </a:solidFill>
                              <a:latin typeface="Cambria Math" panose="02040503050406030204" pitchFamily="18" charset="0"/>
                              <a:ea typeface="Cambria Math" panose="02040503050406030204" pitchFamily="18" charset="0"/>
                            </a:rPr>
                            <m:t>𝐴</m:t>
                          </m:r>
                        </m:e>
                        <m:sub>
                          <m:sSub>
                            <m:sSubPr>
                              <m:ctrlPr>
                                <a:rPr lang="en-GB" sz="2400" i="1">
                                  <a:solidFill>
                                    <a:srgbClr val="267883"/>
                                  </a:solidFill>
                                  <a:latin typeface="Cambria Math" panose="02040503050406030204" pitchFamily="18" charset="0"/>
                                  <a:ea typeface="Cambria Math" panose="02040503050406030204" pitchFamily="18" charset="0"/>
                                </a:rPr>
                              </m:ctrlPr>
                            </m:sSubPr>
                            <m:e>
                              <m:r>
                                <a:rPr lang="en-GB" sz="2400" i="1">
                                  <a:solidFill>
                                    <a:srgbClr val="267883"/>
                                  </a:solidFill>
                                  <a:latin typeface="Cambria Math" panose="02040503050406030204" pitchFamily="18" charset="0"/>
                                  <a:ea typeface="Cambria Math" panose="02040503050406030204" pitchFamily="18" charset="0"/>
                                </a:rPr>
                                <m:t>𝑋</m:t>
                              </m:r>
                            </m:e>
                            <m:sub>
                              <m:r>
                                <a:rPr lang="en-GB" sz="2400" i="1">
                                  <a:solidFill>
                                    <a:srgbClr val="267883"/>
                                  </a:solidFill>
                                  <a:latin typeface="Cambria Math" panose="02040503050406030204" pitchFamily="18" charset="0"/>
                                  <a:ea typeface="Cambria Math" panose="02040503050406030204" pitchFamily="18" charset="0"/>
                                </a:rPr>
                                <m:t>𝑘</m:t>
                              </m:r>
                            </m:sub>
                          </m:sSub>
                          <m:r>
                            <a:rPr lang="en-GB" sz="2400" i="1">
                              <a:solidFill>
                                <a:srgbClr val="267883"/>
                              </a:solidFill>
                              <a:latin typeface="Cambria Math" panose="02040503050406030204" pitchFamily="18" charset="0"/>
                              <a:ea typeface="Cambria Math" panose="02040503050406030204" pitchFamily="18" charset="0"/>
                            </a:rPr>
                            <m:t>,</m:t>
                          </m:r>
                          <m:r>
                            <a:rPr lang="en-GB" sz="2400" i="1">
                              <a:solidFill>
                                <a:srgbClr val="267883"/>
                              </a:solidFill>
                              <a:latin typeface="Cambria Math" panose="02040503050406030204" pitchFamily="18" charset="0"/>
                              <a:ea typeface="Cambria Math" panose="02040503050406030204" pitchFamily="18" charset="0"/>
                            </a:rPr>
                            <m:t>𝑁</m:t>
                          </m:r>
                        </m:sub>
                      </m:sSub>
                      <m:r>
                        <a:rPr lang="en-GB" sz="2400" i="1" smtClean="0">
                          <a:solidFill>
                            <a:schemeClr val="tx2"/>
                          </a:solidFill>
                          <a:latin typeface="Cambria Math" panose="02040503050406030204" pitchFamily="18" charset="0"/>
                          <a:ea typeface="Cambria Math" panose="02040503050406030204" pitchFamily="18" charset="0"/>
                        </a:rPr>
                        <m:t>∙2</m:t>
                      </m:r>
                      <m:func>
                        <m:funcPr>
                          <m:ctrlPr>
                            <a:rPr lang="en-GB" sz="2400" i="1">
                              <a:solidFill>
                                <a:schemeClr val="tx2"/>
                              </a:solidFill>
                              <a:latin typeface="Cambria Math" panose="02040503050406030204" pitchFamily="18" charset="0"/>
                              <a:ea typeface="Cambria Math" panose="02040503050406030204" pitchFamily="18" charset="0"/>
                            </a:rPr>
                          </m:ctrlPr>
                        </m:funcPr>
                        <m:fName>
                          <m:r>
                            <m:rPr>
                              <m:sty m:val="p"/>
                            </m:rPr>
                            <a:rPr lang="en-GB" sz="2400">
                              <a:solidFill>
                                <a:schemeClr val="tx2"/>
                              </a:solidFill>
                              <a:latin typeface="Cambria Math" panose="02040503050406030204" pitchFamily="18" charset="0"/>
                              <a:ea typeface="Cambria Math" panose="02040503050406030204" pitchFamily="18" charset="0"/>
                            </a:rPr>
                            <m:t>cos</m:t>
                          </m:r>
                        </m:fName>
                        <m:e>
                          <m:d>
                            <m:dPr>
                              <m:ctrlPr>
                                <a:rPr lang="en-GB" sz="2400" i="1">
                                  <a:solidFill>
                                    <a:schemeClr val="tx2"/>
                                  </a:solidFill>
                                  <a:latin typeface="Cambria Math" panose="02040503050406030204" pitchFamily="18" charset="0"/>
                                  <a:ea typeface="Cambria Math" panose="02040503050406030204" pitchFamily="18" charset="0"/>
                                </a:rPr>
                              </m:ctrlPr>
                            </m:dPr>
                            <m:e>
                              <m:r>
                                <a:rPr lang="en-GB" sz="2400" i="1">
                                  <a:solidFill>
                                    <a:schemeClr val="tx2"/>
                                  </a:solidFill>
                                  <a:latin typeface="Cambria Math" panose="02040503050406030204" pitchFamily="18" charset="0"/>
                                  <a:ea typeface="Cambria Math" panose="02040503050406030204" pitchFamily="18" charset="0"/>
                                </a:rPr>
                                <m:t>2</m:t>
                              </m:r>
                              <m:r>
                                <a:rPr lang="en-GB" sz="2400" i="1">
                                  <a:solidFill>
                                    <a:schemeClr val="tx2"/>
                                  </a:solidFill>
                                  <a:latin typeface="Cambria Math" panose="02040503050406030204" pitchFamily="18" charset="0"/>
                                  <a:ea typeface="Cambria Math" panose="02040503050406030204" pitchFamily="18" charset="0"/>
                                </a:rPr>
                                <m:t>𝜋</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𝐹</m:t>
                                  </m:r>
                                </m:e>
                                <m:sub>
                                  <m:r>
                                    <a:rPr lang="en-GB" sz="2400" i="1">
                                      <a:solidFill>
                                        <a:schemeClr val="tx2"/>
                                      </a:solidFill>
                                      <a:latin typeface="Cambria Math" panose="02040503050406030204" pitchFamily="18" charset="0"/>
                                      <a:ea typeface="Cambria Math" panose="02040503050406030204" pitchFamily="18" charset="0"/>
                                    </a:rPr>
                                    <m:t>𝑠</m:t>
                                  </m:r>
                                </m:sub>
                              </m:sSub>
                              <m:r>
                                <a:rPr lang="en-GB" sz="2400" i="1">
                                  <a:solidFill>
                                    <a:schemeClr val="tx2"/>
                                  </a:solidFill>
                                  <a:latin typeface="Cambria Math" panose="02040503050406030204" pitchFamily="18" charset="0"/>
                                  <a:ea typeface="Cambria Math" panose="02040503050406030204" pitchFamily="18" charset="0"/>
                                </a:rPr>
                                <m:t>𝜏</m:t>
                              </m:r>
                            </m:e>
                          </m:d>
                        </m:e>
                      </m:func>
                      <m:r>
                        <a:rPr lang="en-GB" sz="2400">
                          <a:solidFill>
                            <a:schemeClr val="tx2"/>
                          </a:solidFill>
                          <a:latin typeface="Cambria Math" panose="02040503050406030204" pitchFamily="18" charset="0"/>
                          <a:ea typeface="Cambria Math" panose="02040503050406030204" pitchFamily="18" charset="0"/>
                        </a:rPr>
                        <m:t>+</m:t>
                      </m:r>
                      <m:sSub>
                        <m:sSubPr>
                          <m:ctrlPr>
                            <a:rPr lang="en-GB" sz="2400" i="1" smtClean="0">
                              <a:solidFill>
                                <a:srgbClr val="FF3300"/>
                              </a:solidFill>
                              <a:latin typeface="Cambria Math" panose="02040503050406030204" pitchFamily="18" charset="0"/>
                              <a:ea typeface="Cambria Math" panose="02040503050406030204" pitchFamily="18" charset="0"/>
                            </a:rPr>
                          </m:ctrlPr>
                        </m:sSubPr>
                        <m:e>
                          <m:r>
                            <a:rPr lang="en-GB" sz="2400" i="1">
                              <a:solidFill>
                                <a:srgbClr val="FF3300"/>
                              </a:solidFill>
                              <a:latin typeface="Cambria Math" panose="02040503050406030204" pitchFamily="18" charset="0"/>
                              <a:ea typeface="Cambria Math" panose="02040503050406030204" pitchFamily="18" charset="0"/>
                            </a:rPr>
                            <m:t>𝐵</m:t>
                          </m:r>
                        </m:e>
                        <m:sub>
                          <m:sSub>
                            <m:sSubPr>
                              <m:ctrlPr>
                                <a:rPr lang="en-GB" sz="2400" i="1">
                                  <a:solidFill>
                                    <a:srgbClr val="FF3300"/>
                                  </a:solidFill>
                                  <a:latin typeface="Cambria Math" panose="02040503050406030204" pitchFamily="18" charset="0"/>
                                  <a:ea typeface="Cambria Math" panose="02040503050406030204" pitchFamily="18" charset="0"/>
                                </a:rPr>
                              </m:ctrlPr>
                            </m:sSubPr>
                            <m:e>
                              <m:r>
                                <a:rPr lang="en-GB" sz="2400" i="1">
                                  <a:solidFill>
                                    <a:srgbClr val="FF3300"/>
                                  </a:solidFill>
                                  <a:latin typeface="Cambria Math" panose="02040503050406030204" pitchFamily="18" charset="0"/>
                                  <a:ea typeface="Cambria Math" panose="02040503050406030204" pitchFamily="18" charset="0"/>
                                </a:rPr>
                                <m:t>𝑋</m:t>
                              </m:r>
                            </m:e>
                            <m:sub>
                              <m:r>
                                <a:rPr lang="en-GB" sz="2400" i="1">
                                  <a:solidFill>
                                    <a:srgbClr val="FF3300"/>
                                  </a:solidFill>
                                  <a:latin typeface="Cambria Math" panose="02040503050406030204" pitchFamily="18" charset="0"/>
                                  <a:ea typeface="Cambria Math" panose="02040503050406030204" pitchFamily="18" charset="0"/>
                                </a:rPr>
                                <m:t>𝑘</m:t>
                              </m:r>
                            </m:sub>
                          </m:sSub>
                          <m:r>
                            <a:rPr lang="en-GB" sz="2400" i="1">
                              <a:solidFill>
                                <a:srgbClr val="FF3300"/>
                              </a:solidFill>
                              <a:latin typeface="Cambria Math" panose="02040503050406030204" pitchFamily="18" charset="0"/>
                              <a:ea typeface="Cambria Math" panose="02040503050406030204" pitchFamily="18" charset="0"/>
                            </a:rPr>
                            <m:t>,</m:t>
                          </m:r>
                          <m:r>
                            <a:rPr lang="en-GB" sz="2400" i="1">
                              <a:solidFill>
                                <a:srgbClr val="FF3300"/>
                              </a:solidFill>
                              <a:latin typeface="Cambria Math" panose="02040503050406030204" pitchFamily="18" charset="0"/>
                              <a:ea typeface="Cambria Math" panose="02040503050406030204" pitchFamily="18" charset="0"/>
                            </a:rPr>
                            <m:t>𝑁</m:t>
                          </m:r>
                        </m:sub>
                      </m:sSub>
                      <m:r>
                        <a:rPr lang="en-GB" sz="2400" i="1" smtClean="0">
                          <a:solidFill>
                            <a:schemeClr val="tx2"/>
                          </a:solidFill>
                          <a:latin typeface="Cambria Math" panose="02040503050406030204" pitchFamily="18" charset="0"/>
                          <a:ea typeface="Cambria Math" panose="02040503050406030204" pitchFamily="18" charset="0"/>
                        </a:rPr>
                        <m:t>∙2</m:t>
                      </m:r>
                      <m:func>
                        <m:funcPr>
                          <m:ctrlPr>
                            <a:rPr lang="en-GB" sz="2400" i="1">
                              <a:solidFill>
                                <a:schemeClr val="tx2"/>
                              </a:solidFill>
                              <a:latin typeface="Cambria Math" panose="02040503050406030204" pitchFamily="18" charset="0"/>
                              <a:ea typeface="Cambria Math" panose="02040503050406030204" pitchFamily="18" charset="0"/>
                            </a:rPr>
                          </m:ctrlPr>
                        </m:funcPr>
                        <m:fName>
                          <m:r>
                            <m:rPr>
                              <m:sty m:val="p"/>
                            </m:rPr>
                            <a:rPr lang="en-GB" sz="2400">
                              <a:solidFill>
                                <a:schemeClr val="tx2"/>
                              </a:solidFill>
                              <a:latin typeface="Cambria Math" panose="02040503050406030204" pitchFamily="18" charset="0"/>
                              <a:ea typeface="Cambria Math" panose="02040503050406030204" pitchFamily="18" charset="0"/>
                            </a:rPr>
                            <m:t>sin</m:t>
                          </m:r>
                        </m:fName>
                        <m:e>
                          <m:d>
                            <m:dPr>
                              <m:ctrlPr>
                                <a:rPr lang="en-GB" sz="2400" i="1">
                                  <a:solidFill>
                                    <a:schemeClr val="tx2"/>
                                  </a:solidFill>
                                  <a:latin typeface="Cambria Math" panose="02040503050406030204" pitchFamily="18" charset="0"/>
                                  <a:ea typeface="Cambria Math" panose="02040503050406030204" pitchFamily="18" charset="0"/>
                                </a:rPr>
                              </m:ctrlPr>
                            </m:dPr>
                            <m:e>
                              <m:r>
                                <a:rPr lang="en-GB" sz="2400" i="1">
                                  <a:solidFill>
                                    <a:schemeClr val="tx2"/>
                                  </a:solidFill>
                                  <a:latin typeface="Cambria Math" panose="02040503050406030204" pitchFamily="18" charset="0"/>
                                  <a:ea typeface="Cambria Math" panose="02040503050406030204" pitchFamily="18" charset="0"/>
                                </a:rPr>
                                <m:t>2</m:t>
                              </m:r>
                              <m:r>
                                <a:rPr lang="en-GB" sz="2400" i="1">
                                  <a:solidFill>
                                    <a:schemeClr val="tx2"/>
                                  </a:solidFill>
                                  <a:latin typeface="Cambria Math" panose="02040503050406030204" pitchFamily="18" charset="0"/>
                                  <a:ea typeface="Cambria Math" panose="02040503050406030204" pitchFamily="18" charset="0"/>
                                </a:rPr>
                                <m:t>𝜋</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𝐹</m:t>
                                  </m:r>
                                </m:e>
                                <m:sub>
                                  <m:r>
                                    <a:rPr lang="en-GB" sz="2400" i="1">
                                      <a:solidFill>
                                        <a:schemeClr val="tx2"/>
                                      </a:solidFill>
                                      <a:latin typeface="Cambria Math" panose="02040503050406030204" pitchFamily="18" charset="0"/>
                                      <a:ea typeface="Cambria Math" panose="02040503050406030204" pitchFamily="18" charset="0"/>
                                    </a:rPr>
                                    <m:t>𝑠</m:t>
                                  </m:r>
                                </m:sub>
                              </m:sSub>
                              <m:r>
                                <a:rPr lang="en-GB" sz="2400" i="1">
                                  <a:solidFill>
                                    <a:schemeClr val="tx2"/>
                                  </a:solidFill>
                                  <a:latin typeface="Cambria Math" panose="02040503050406030204" pitchFamily="18" charset="0"/>
                                  <a:ea typeface="Cambria Math" panose="02040503050406030204" pitchFamily="18" charset="0"/>
                                </a:rPr>
                                <m:t>𝜏</m:t>
                              </m:r>
                            </m:e>
                          </m:d>
                        </m:e>
                      </m:func>
                    </m:oMath>
                  </m:oMathPara>
                </a14:m>
                <a:endParaRPr lang="en-GB" sz="2400" dirty="0"/>
              </a:p>
            </p:txBody>
          </p:sp>
        </mc:Choice>
        <mc:Fallback xmlns="">
          <p:sp>
            <p:nvSpPr>
              <p:cNvPr id="36" name="TextBox 14">
                <a:hlinkClick r:id="" action="ppaction://noaction"/>
              </p:cNvPr>
              <p:cNvSpPr txBox="1">
                <a:spLocks noRot="1" noChangeAspect="1" noMove="1" noResize="1" noEditPoints="1" noAdjustHandles="1" noChangeArrowheads="1" noChangeShapeType="1" noTextEdit="1"/>
              </p:cNvSpPr>
              <p:nvPr/>
            </p:nvSpPr>
            <p:spPr>
              <a:xfrm>
                <a:off x="1415480" y="2132856"/>
                <a:ext cx="9361040" cy="727392"/>
              </a:xfrm>
              <a:prstGeom prst="rect">
                <a:avLst/>
              </a:prstGeom>
              <a:blipFill>
                <a:blip r:embed="rId9"/>
                <a:stretch>
                  <a:fillRect/>
                </a:stretch>
              </a:blipFill>
              <a:ln w="19050">
                <a:solidFill>
                  <a:srgbClr val="B2D6DC"/>
                </a:solidFill>
              </a:ln>
            </p:spPr>
            <p:txBody>
              <a:bodyPr/>
              <a:lstStyle/>
              <a:p>
                <a:r>
                  <a:rPr lang="en-GB">
                    <a:noFill/>
                  </a:rPr>
                  <a:t> </a:t>
                </a:r>
              </a:p>
            </p:txBody>
          </p:sp>
        </mc:Fallback>
      </mc:AlternateContent>
      <p:sp>
        <p:nvSpPr>
          <p:cNvPr id="17"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The estimation error</a:t>
            </a:r>
            <a:endParaRPr lang="en-GB" sz="2400" dirty="0">
              <a:solidFill>
                <a:schemeClr val="accent2"/>
              </a:solidFill>
            </a:endParaRPr>
          </a:p>
        </p:txBody>
      </p:sp>
      <p:pic>
        <p:nvPicPr>
          <p:cNvPr id="16" name="Immagin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071027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39"/>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4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9" grpId="0" animBg="1"/>
      <p:bldP spid="39" grpId="1" animBg="1"/>
      <p:bldP spid="46" grpId="0" animBg="1"/>
      <p:bldP spid="46"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Subtitle 2"/>
              <p:cNvSpPr>
                <a:spLocks noGrp="1"/>
              </p:cNvSpPr>
              <p:nvPr>
                <p:ph idx="1"/>
              </p:nvPr>
            </p:nvSpPr>
            <p:spPr/>
            <p:txBody>
              <a:bodyPr>
                <a:normAutofit/>
              </a:bodyPr>
              <a:lstStyle/>
              <a:p>
                <a:pPr algn="l"/>
                <a:r>
                  <a:rPr lang="en-GB" dirty="0" smtClean="0"/>
                  <a:t>We now take into account the limited resolution of the ADC and how it propagates in the power estimation.</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endParaRPr lang="en-GB" dirty="0" smtClean="0"/>
              </a:p>
              <a:p>
                <a:pPr marL="342900" indent="-342900" algn="l">
                  <a:buFont typeface="Arial" panose="020B0604020202020204" pitchFamily="34" charset="0"/>
                  <a:buChar char="•"/>
                </a:pPr>
                <a:endParaRPr lang="en-GB" dirty="0"/>
              </a:p>
              <a:p>
                <a:pPr algn="l"/>
                <a14:m>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ν</m:t>
                        </m:r>
                      </m:e>
                      <m:sub>
                        <m:r>
                          <a:rPr lang="en-GB" i="1">
                            <a:latin typeface="Cambria Math" panose="02040503050406030204" pitchFamily="18" charset="0"/>
                            <a:ea typeface="Cambria Math" panose="02040503050406030204" pitchFamily="18" charset="0"/>
                          </a:rPr>
                          <m:t>𝑛</m:t>
                        </m:r>
                      </m:sub>
                    </m:sSub>
                  </m:oMath>
                </a14:m>
                <a:r>
                  <a:rPr lang="en-GB" dirty="0" smtClean="0"/>
                  <a:t> </a:t>
                </a:r>
                <a:r>
                  <a:rPr lang="en-GB" b="0" dirty="0" smtClean="0"/>
                  <a:t>is an additive white Gaussian variable:</a:t>
                </a:r>
              </a:p>
              <a:p>
                <a:pPr marL="800100" lvl="1" indent="-342900" algn="l">
                  <a:buFont typeface="Arial" panose="020B0604020202020204" pitchFamily="34" charset="0"/>
                  <a:buChar char="•"/>
                </a:pPr>
                <a:r>
                  <a:rPr lang="en-GB" dirty="0" smtClean="0"/>
                  <a:t>Zero-mean</a:t>
                </a:r>
              </a:p>
              <a:p>
                <a:pPr marL="800100" lvl="1" indent="-342900" algn="l">
                  <a:buFont typeface="Arial" panose="020B0604020202020204" pitchFamily="34" charset="0"/>
                  <a:buChar char="•"/>
                </a:pPr>
                <a:r>
                  <a:rPr lang="en-GB" dirty="0" smtClean="0"/>
                  <a:t>Any two values are statistically independent</a:t>
                </a:r>
              </a:p>
              <a:p>
                <a:pPr marL="800100" lvl="1" indent="-342900" algn="l">
                  <a:buFont typeface="Arial" panose="020B0604020202020204" pitchFamily="34" charset="0"/>
                  <a:buChar char="•"/>
                </a:pPr>
                <a:r>
                  <a:rPr lang="en-GB" dirty="0" smtClean="0"/>
                  <a:t>Amplitude is described by a normal distribution </a:t>
                </a:r>
                <a:r>
                  <a:rPr lang="en-GB" dirty="0"/>
                  <a:t>with </a:t>
                </a:r>
                <a14:m>
                  <m:oMath xmlns:m="http://schemas.openxmlformats.org/officeDocument/2006/math">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m:rPr>
                            <m:sty m:val="p"/>
                          </m:rPr>
                          <a:rPr lang="el-GR" i="1">
                            <a:latin typeface="Cambria Math" panose="02040503050406030204" pitchFamily="18" charset="0"/>
                            <a:ea typeface="Cambria Math" panose="02040503050406030204" pitchFamily="18" charset="0"/>
                          </a:rPr>
                          <m:t>ν</m:t>
                        </m:r>
                      </m:sub>
                      <m:sup>
                        <m:r>
                          <a:rPr lang="en-GB" i="1">
                            <a:latin typeface="Cambria Math" panose="02040503050406030204" pitchFamily="18" charset="0"/>
                            <a:ea typeface="Cambria Math" panose="02040503050406030204" pitchFamily="18" charset="0"/>
                          </a:rPr>
                          <m:t>2</m:t>
                        </m:r>
                      </m:sup>
                    </m:sSubSup>
                  </m:oMath>
                </a14:m>
                <a:r>
                  <a:rPr lang="en-GB" dirty="0"/>
                  <a:t> variance</a:t>
                </a:r>
                <a:endParaRPr lang="en-GB" dirty="0" smtClean="0"/>
              </a:p>
              <a:p>
                <a:pPr algn="l"/>
                <a:endParaRPr lang="en-GB" dirty="0" smtClean="0"/>
              </a:p>
              <a:p>
                <a:pPr marL="800100" lvl="1" indent="-342900" algn="l">
                  <a:buFont typeface="Arial" panose="020B0604020202020204" pitchFamily="34" charset="0"/>
                  <a:buChar char="•"/>
                </a:pPr>
                <a:endParaRPr lang="en-GB" dirty="0" smtClean="0"/>
              </a:p>
              <a:p>
                <a:pPr marL="342900" indent="-342900" algn="l">
                  <a:buFont typeface="Arial" panose="020B0604020202020204" pitchFamily="34" charset="0"/>
                  <a:buChar char="•"/>
                </a:pPr>
                <a:endParaRPr lang="en-GB" dirty="0" smtClean="0"/>
              </a:p>
              <a:p>
                <a:pPr marL="342900" indent="-342900" algn="l">
                  <a:buFont typeface="Arial" panose="020B0604020202020204" pitchFamily="34" charset="0"/>
                  <a:buChar char="•"/>
                </a:pPr>
                <a:endParaRPr lang="en-GB" dirty="0" smtClean="0">
                  <a:sym typeface="Wingdings" panose="05000000000000000000" pitchFamily="2" charset="2"/>
                </a:endParaRPr>
              </a:p>
            </p:txBody>
          </p:sp>
        </mc:Choice>
        <mc:Fallback xmlns="">
          <p:sp>
            <p:nvSpPr>
              <p:cNvPr id="14" name="Subtitle 2"/>
              <p:cNvSpPr>
                <a:spLocks noGrp="1" noRot="1" noChangeAspect="1" noMove="1" noResize="1" noEditPoints="1" noAdjustHandles="1" noChangeArrowheads="1" noChangeShapeType="1" noTextEdit="1"/>
              </p:cNvSpPr>
              <p:nvPr>
                <p:ph idx="1"/>
              </p:nvPr>
            </p:nvSpPr>
            <p:spPr>
              <a:blipFill>
                <a:blip r:embed="rId3"/>
                <a:stretch>
                  <a:fillRect l="-1447" t="-2646" r="-429"/>
                </a:stretch>
              </a:blipFill>
            </p:spPr>
            <p:txBody>
              <a:bodyPr/>
              <a:lstStyle/>
              <a:p>
                <a:r>
                  <a:rPr lang="en-GB">
                    <a:noFill/>
                  </a:rPr>
                  <a:t> </a:t>
                </a:r>
              </a:p>
            </p:txBody>
          </p:sp>
        </mc:Fallback>
      </mc:AlternateContent>
      <p:sp>
        <p:nvSpPr>
          <p:cNvPr id="13" name="Title 1"/>
          <p:cNvSpPr>
            <a:spLocks noGrp="1"/>
          </p:cNvSpPr>
          <p:nvPr>
            <p:ph type="title"/>
          </p:nvPr>
        </p:nvSpPr>
        <p:spPr/>
        <p:txBody>
          <a:bodyPr>
            <a:normAutofit/>
          </a:bodyPr>
          <a:lstStyle/>
          <a:p>
            <a:r>
              <a:rPr lang="en-GB" dirty="0" smtClean="0"/>
              <a:t>Limited Sampling Resolution</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21</a:t>
            </a:fld>
            <a:endParaRPr lang="it-IT" dirty="0"/>
          </a:p>
        </p:txBody>
      </p:sp>
      <p:sp>
        <p:nvSpPr>
          <p:cNvPr id="8" name="Rectangle 7">
            <a:hlinkClick r:id="rId4"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5"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1664865" y="2217884"/>
            <a:ext cx="911855" cy="63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p:cNvSpPr/>
          <p:nvPr/>
        </p:nvSpPr>
        <p:spPr>
          <a:xfrm>
            <a:off x="5612512" y="2929834"/>
            <a:ext cx="685800" cy="452965"/>
          </a:xfrm>
          <a:prstGeom prst="rightArrow">
            <a:avLst/>
          </a:prstGeom>
          <a:solidFill>
            <a:srgbClr val="B2D6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mc:AlternateContent xmlns:mc="http://schemas.openxmlformats.org/markup-compatibility/2006" xmlns:a14="http://schemas.microsoft.com/office/drawing/2010/main">
        <mc:Choice Requires="a14">
          <p:sp>
            <p:nvSpPr>
              <p:cNvPr id="17" name="TextBox 14"/>
              <p:cNvSpPr txBox="1"/>
              <p:nvPr/>
            </p:nvSpPr>
            <p:spPr>
              <a:xfrm>
                <a:off x="2850372" y="2636912"/>
                <a:ext cx="2762140"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smtClean="0">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i="1">
                          <a:solidFill>
                            <a:schemeClr val="tx2"/>
                          </a:solidFill>
                          <a:latin typeface="Cambria Math" panose="02040503050406030204" pitchFamily="18" charset="0"/>
                        </a:rPr>
                        <m:t>=</m:t>
                      </m:r>
                      <m:f>
                        <m:fPr>
                          <m:ctrlPr>
                            <a:rPr lang="en-GB" sz="2400" i="1">
                              <a:solidFill>
                                <a:schemeClr val="tx2"/>
                              </a:solidFill>
                              <a:latin typeface="Cambria Math" panose="02040503050406030204" pitchFamily="18" charset="0"/>
                            </a:rPr>
                          </m:ctrlPr>
                        </m:fPr>
                        <m:num>
                          <m:r>
                            <a:rPr lang="en-GB" sz="2400" i="1">
                              <a:solidFill>
                                <a:schemeClr val="tx2"/>
                              </a:solidFill>
                              <a:latin typeface="Cambria Math" panose="02040503050406030204" pitchFamily="18" charset="0"/>
                            </a:rPr>
                            <m:t>1</m:t>
                          </m:r>
                        </m:num>
                        <m:den>
                          <m:r>
                            <a:rPr lang="en-GB" sz="2400" i="1">
                              <a:solidFill>
                                <a:schemeClr val="tx2"/>
                              </a:solidFill>
                              <a:latin typeface="Cambria Math" panose="02040503050406030204" pitchFamily="18" charset="0"/>
                            </a:rPr>
                            <m:t>𝑁</m:t>
                          </m:r>
                        </m:den>
                      </m:f>
                      <m:nary>
                        <m:naryPr>
                          <m:chr m:val="∑"/>
                          <m:ctrlPr>
                            <a:rPr lang="en-GB" sz="2400" i="1">
                              <a:solidFill>
                                <a:schemeClr val="tx2"/>
                              </a:solidFill>
                              <a:latin typeface="Cambria Math" panose="02040503050406030204" pitchFamily="18" charset="0"/>
                            </a:rPr>
                          </m:ctrlPr>
                        </m:naryPr>
                        <m:sub>
                          <m:r>
                            <m:rPr>
                              <m:brk m:alnAt="23"/>
                            </m:rPr>
                            <a:rPr lang="en-GB" sz="2400" i="1">
                              <a:solidFill>
                                <a:schemeClr val="tx2"/>
                              </a:solidFill>
                              <a:latin typeface="Cambria Math" panose="02040503050406030204" pitchFamily="18" charset="0"/>
                            </a:rPr>
                            <m:t>𝑛</m:t>
                          </m:r>
                          <m:r>
                            <a:rPr lang="en-GB" sz="2400" i="1">
                              <a:solidFill>
                                <a:schemeClr val="tx2"/>
                              </a:solidFill>
                              <a:latin typeface="Cambria Math" panose="02040503050406030204" pitchFamily="18" charset="0"/>
                            </a:rPr>
                            <m:t>=0</m:t>
                          </m:r>
                        </m:sub>
                        <m:sup>
                          <m:r>
                            <a:rPr lang="en-GB" sz="2400" i="1">
                              <a:solidFill>
                                <a:schemeClr val="tx2"/>
                              </a:solidFill>
                              <a:latin typeface="Cambria Math" panose="02040503050406030204" pitchFamily="18" charset="0"/>
                            </a:rPr>
                            <m:t>𝑁</m:t>
                          </m:r>
                          <m:r>
                            <a:rPr lang="en-GB" sz="2400" i="1">
                              <a:solidFill>
                                <a:schemeClr val="tx2"/>
                              </a:solidFill>
                              <a:latin typeface="Cambria Math" panose="02040503050406030204" pitchFamily="18" charset="0"/>
                            </a:rPr>
                            <m:t>−1</m:t>
                          </m:r>
                        </m:sup>
                        <m:e>
                          <m:sSubSup>
                            <m:sSubSupPr>
                              <m:ctrlPr>
                                <a:rPr lang="en-GB" sz="2400" i="1">
                                  <a:solidFill>
                                    <a:schemeClr val="tx2"/>
                                  </a:solidFill>
                                  <a:latin typeface="Cambria Math" panose="02040503050406030204" pitchFamily="18" charset="0"/>
                                </a:rPr>
                              </m:ctrlPr>
                            </m:sSubSupPr>
                            <m:e>
                              <m:acc>
                                <m:accPr>
                                  <m:chr m:val="̂"/>
                                  <m:ctrlPr>
                                    <a:rPr lang="en-GB" sz="2400" i="1">
                                      <a:solidFill>
                                        <a:schemeClr val="tx2"/>
                                      </a:solidFill>
                                      <a:latin typeface="Cambria Math" panose="02040503050406030204" pitchFamily="18" charset="0"/>
                                    </a:rPr>
                                  </m:ctrlPr>
                                </m:accPr>
                                <m:e>
                                  <m:r>
                                    <a:rPr lang="en-GB" sz="2400" i="1">
                                      <a:solidFill>
                                        <a:schemeClr val="tx2"/>
                                      </a:solidFill>
                                      <a:latin typeface="Cambria Math" panose="02040503050406030204" pitchFamily="18" charset="0"/>
                                    </a:rPr>
                                    <m:t>𝑥</m:t>
                                  </m:r>
                                </m:e>
                              </m:acc>
                            </m:e>
                            <m:sub>
                              <m:r>
                                <a:rPr lang="en-GB" sz="2400" i="1">
                                  <a:solidFill>
                                    <a:schemeClr val="tx2"/>
                                  </a:solidFill>
                                  <a:latin typeface="Cambria Math" panose="02040503050406030204" pitchFamily="18" charset="0"/>
                                </a:rPr>
                                <m:t>𝑛</m:t>
                              </m:r>
                            </m:sub>
                            <m:sup>
                              <m:r>
                                <a:rPr lang="en-GB" sz="2400" i="1">
                                  <a:solidFill>
                                    <a:schemeClr val="tx2"/>
                                  </a:solidFill>
                                  <a:latin typeface="Cambria Math" panose="02040503050406030204" pitchFamily="18" charset="0"/>
                                </a:rPr>
                                <m:t>2</m:t>
                              </m:r>
                            </m:sup>
                          </m:sSubSup>
                        </m:e>
                      </m:nary>
                    </m:oMath>
                  </m:oMathPara>
                </a14:m>
                <a:endParaRPr lang="en-GB" sz="2400" dirty="0">
                  <a:solidFill>
                    <a:schemeClr val="tx2"/>
                  </a:solidFill>
                </a:endParaRPr>
              </a:p>
            </p:txBody>
          </p:sp>
        </mc:Choice>
        <mc:Fallback xmlns="">
          <p:sp>
            <p:nvSpPr>
              <p:cNvPr id="17" name="TextBox 14"/>
              <p:cNvSpPr txBox="1">
                <a:spLocks noRot="1" noChangeAspect="1" noMove="1" noResize="1" noEditPoints="1" noAdjustHandles="1" noChangeArrowheads="1" noChangeShapeType="1" noTextEdit="1"/>
              </p:cNvSpPr>
              <p:nvPr/>
            </p:nvSpPr>
            <p:spPr>
              <a:xfrm>
                <a:off x="2850372" y="2636912"/>
                <a:ext cx="2762140" cy="1038811"/>
              </a:xfrm>
              <a:prstGeom prst="rect">
                <a:avLst/>
              </a:prstGeom>
              <a:blipFill>
                <a:blip r:embed="rId6"/>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6"/>
              <p:cNvSpPr txBox="1"/>
              <p:nvPr/>
            </p:nvSpPr>
            <p:spPr>
              <a:xfrm>
                <a:off x="6298311" y="2643232"/>
                <a:ext cx="3043317"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smtClean="0">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i="1">
                          <a:solidFill>
                            <a:schemeClr val="tx2"/>
                          </a:solidFill>
                          <a:latin typeface="Cambria Math" panose="02040503050406030204" pitchFamily="18" charset="0"/>
                        </a:rPr>
                        <m:t>=</m:t>
                      </m:r>
                      <m:f>
                        <m:fPr>
                          <m:ctrlPr>
                            <a:rPr lang="en-GB" sz="2400" i="1">
                              <a:solidFill>
                                <a:schemeClr val="tx2"/>
                              </a:solidFill>
                              <a:latin typeface="Cambria Math" panose="02040503050406030204" pitchFamily="18" charset="0"/>
                            </a:rPr>
                          </m:ctrlPr>
                        </m:fPr>
                        <m:num>
                          <m:r>
                            <a:rPr lang="en-GB" sz="2400" i="1">
                              <a:solidFill>
                                <a:schemeClr val="tx2"/>
                              </a:solidFill>
                              <a:latin typeface="Cambria Math" panose="02040503050406030204" pitchFamily="18" charset="0"/>
                            </a:rPr>
                            <m:t>1</m:t>
                          </m:r>
                        </m:num>
                        <m:den>
                          <m:r>
                            <a:rPr lang="en-GB" sz="2400" i="1">
                              <a:solidFill>
                                <a:schemeClr val="tx2"/>
                              </a:solidFill>
                              <a:latin typeface="Cambria Math" panose="02040503050406030204" pitchFamily="18" charset="0"/>
                            </a:rPr>
                            <m:t>𝑁</m:t>
                          </m:r>
                        </m:den>
                      </m:f>
                      <m:nary>
                        <m:naryPr>
                          <m:chr m:val="∑"/>
                          <m:ctrlPr>
                            <a:rPr lang="en-GB" sz="2400" i="1">
                              <a:solidFill>
                                <a:schemeClr val="tx2"/>
                              </a:solidFill>
                              <a:latin typeface="Cambria Math" panose="02040503050406030204" pitchFamily="18" charset="0"/>
                            </a:rPr>
                          </m:ctrlPr>
                        </m:naryPr>
                        <m:sub>
                          <m:r>
                            <m:rPr>
                              <m:brk m:alnAt="23"/>
                            </m:rPr>
                            <a:rPr lang="en-GB" sz="2400" i="1">
                              <a:solidFill>
                                <a:schemeClr val="tx2"/>
                              </a:solidFill>
                              <a:latin typeface="Cambria Math" panose="02040503050406030204" pitchFamily="18" charset="0"/>
                            </a:rPr>
                            <m:t>𝑛</m:t>
                          </m:r>
                          <m:r>
                            <a:rPr lang="en-GB" sz="2400" i="1">
                              <a:solidFill>
                                <a:schemeClr val="tx2"/>
                              </a:solidFill>
                              <a:latin typeface="Cambria Math" panose="02040503050406030204" pitchFamily="18" charset="0"/>
                            </a:rPr>
                            <m:t>=0</m:t>
                          </m:r>
                        </m:sub>
                        <m:sup>
                          <m:r>
                            <a:rPr lang="en-GB" sz="2400" i="1">
                              <a:solidFill>
                                <a:schemeClr val="tx2"/>
                              </a:solidFill>
                              <a:latin typeface="Cambria Math" panose="02040503050406030204" pitchFamily="18" charset="0"/>
                            </a:rPr>
                            <m:t>𝑁</m:t>
                          </m:r>
                          <m:r>
                            <a:rPr lang="en-GB" sz="2400" i="1">
                              <a:solidFill>
                                <a:schemeClr val="tx2"/>
                              </a:solidFill>
                              <a:latin typeface="Cambria Math" panose="02040503050406030204" pitchFamily="18" charset="0"/>
                            </a:rPr>
                            <m:t>−1</m:t>
                          </m:r>
                        </m:sup>
                        <m:e>
                          <m:sSup>
                            <m:sSupPr>
                              <m:ctrlPr>
                                <a:rPr lang="en-GB" sz="2400" b="0" i="1" smtClean="0">
                                  <a:solidFill>
                                    <a:schemeClr val="tx2"/>
                                  </a:solidFill>
                                  <a:latin typeface="Cambria Math" panose="02040503050406030204" pitchFamily="18" charset="0"/>
                                  <a:ea typeface="Cambria Math" panose="02040503050406030204" pitchFamily="18" charset="0"/>
                                </a:rPr>
                              </m:ctrlPr>
                            </m:sSupPr>
                            <m:e>
                              <m:d>
                                <m:dPr>
                                  <m:ctrlPr>
                                    <a:rPr lang="en-GB" sz="2400" b="0" i="1" smtClean="0">
                                      <a:solidFill>
                                        <a:schemeClr val="tx2"/>
                                      </a:solidFill>
                                      <a:latin typeface="Cambria Math" panose="02040503050406030204" pitchFamily="18" charset="0"/>
                                    </a:rPr>
                                  </m:ctrlPr>
                                </m:dPr>
                                <m:e>
                                  <m:sSub>
                                    <m:sSubPr>
                                      <m:ctrlPr>
                                        <a:rPr lang="en-GB" sz="2400" b="0" i="1" smtClean="0">
                                          <a:solidFill>
                                            <a:schemeClr val="tx2"/>
                                          </a:solidFill>
                                          <a:latin typeface="Cambria Math" panose="02040503050406030204" pitchFamily="18" charset="0"/>
                                        </a:rPr>
                                      </m:ctrlPr>
                                    </m:sSubPr>
                                    <m:e>
                                      <m:acc>
                                        <m:accPr>
                                          <m:chr m:val="̂"/>
                                          <m:ctrlPr>
                                            <a:rPr lang="en-GB" sz="2400" b="0" i="1" smtClean="0">
                                              <a:solidFill>
                                                <a:schemeClr val="tx2"/>
                                              </a:solidFill>
                                              <a:latin typeface="Cambria Math" panose="02040503050406030204" pitchFamily="18" charset="0"/>
                                            </a:rPr>
                                          </m:ctrlPr>
                                        </m:accPr>
                                        <m:e>
                                          <m:r>
                                            <a:rPr lang="en-GB" sz="2400" b="0" i="1" smtClean="0">
                                              <a:solidFill>
                                                <a:schemeClr val="tx2"/>
                                              </a:solidFill>
                                              <a:latin typeface="Cambria Math" panose="02040503050406030204" pitchFamily="18" charset="0"/>
                                            </a:rPr>
                                            <m:t>𝑥</m:t>
                                          </m:r>
                                        </m:e>
                                      </m:acc>
                                    </m:e>
                                    <m:sub>
                                      <m:r>
                                        <a:rPr lang="en-GB" sz="2400" b="0" i="1" smtClean="0">
                                          <a:solidFill>
                                            <a:schemeClr val="tx2"/>
                                          </a:solidFill>
                                          <a:latin typeface="Cambria Math" panose="02040503050406030204" pitchFamily="18" charset="0"/>
                                        </a:rPr>
                                        <m:t>𝑛</m:t>
                                      </m:r>
                                    </m:sub>
                                  </m:sSub>
                                  <m:r>
                                    <a:rPr lang="en-GB" sz="2400" b="0" i="1" smtClean="0">
                                      <a:solidFill>
                                        <a:schemeClr val="tx2"/>
                                      </a:solidFill>
                                      <a:latin typeface="Cambria Math" panose="02040503050406030204" pitchFamily="18" charset="0"/>
                                    </a:rPr>
                                    <m:t>+</m:t>
                                  </m:r>
                                  <m:sSub>
                                    <m:sSubPr>
                                      <m:ctrlPr>
                                        <a:rPr lang="en-GB" sz="2400" b="0" i="1" smtClean="0">
                                          <a:solidFill>
                                            <a:schemeClr val="tx2"/>
                                          </a:solidFill>
                                          <a:latin typeface="Cambria Math" panose="02040503050406030204" pitchFamily="18" charset="0"/>
                                          <a:ea typeface="Cambria Math" panose="02040503050406030204" pitchFamily="18" charset="0"/>
                                        </a:rPr>
                                      </m:ctrlPr>
                                    </m:sSubPr>
                                    <m:e>
                                      <m:r>
                                        <m:rPr>
                                          <m:sty m:val="p"/>
                                        </m:rPr>
                                        <a:rPr lang="el-GR" sz="2400" b="0" i="1" smtClean="0">
                                          <a:solidFill>
                                            <a:schemeClr val="tx2"/>
                                          </a:solidFill>
                                          <a:latin typeface="Cambria Math" panose="02040503050406030204" pitchFamily="18" charset="0"/>
                                          <a:ea typeface="Cambria Math" panose="02040503050406030204" pitchFamily="18" charset="0"/>
                                        </a:rPr>
                                        <m:t>ν</m:t>
                                      </m:r>
                                    </m:e>
                                    <m:sub>
                                      <m:r>
                                        <a:rPr lang="en-GB" sz="2400" b="0" i="1" smtClean="0">
                                          <a:solidFill>
                                            <a:schemeClr val="tx2"/>
                                          </a:solidFill>
                                          <a:latin typeface="Cambria Math" panose="02040503050406030204" pitchFamily="18" charset="0"/>
                                          <a:ea typeface="Cambria Math" panose="02040503050406030204" pitchFamily="18" charset="0"/>
                                        </a:rPr>
                                        <m:t>𝑛</m:t>
                                      </m:r>
                                    </m:sub>
                                  </m:sSub>
                                </m:e>
                              </m:d>
                            </m:e>
                            <m:sup>
                              <m:r>
                                <a:rPr lang="en-GB" sz="2400" b="0" i="1" smtClean="0">
                                  <a:solidFill>
                                    <a:schemeClr val="tx2"/>
                                  </a:solidFill>
                                  <a:latin typeface="Cambria Math" panose="02040503050406030204" pitchFamily="18" charset="0"/>
                                  <a:ea typeface="Cambria Math" panose="02040503050406030204" pitchFamily="18" charset="0"/>
                                </a:rPr>
                                <m:t>2</m:t>
                              </m:r>
                            </m:sup>
                          </m:sSup>
                        </m:e>
                      </m:nary>
                    </m:oMath>
                  </m:oMathPara>
                </a14:m>
                <a:endParaRPr lang="en-GB" sz="2400" dirty="0">
                  <a:solidFill>
                    <a:schemeClr val="tx2"/>
                  </a:solidFill>
                </a:endParaRPr>
              </a:p>
            </p:txBody>
          </p:sp>
        </mc:Choice>
        <mc:Fallback xmlns="">
          <p:sp>
            <p:nvSpPr>
              <p:cNvPr id="18" name="TextBox 16"/>
              <p:cNvSpPr txBox="1">
                <a:spLocks noRot="1" noChangeAspect="1" noMove="1" noResize="1" noEditPoints="1" noAdjustHandles="1" noChangeArrowheads="1" noChangeShapeType="1" noTextEdit="1"/>
              </p:cNvSpPr>
              <p:nvPr/>
            </p:nvSpPr>
            <p:spPr>
              <a:xfrm>
                <a:off x="6298311" y="2643232"/>
                <a:ext cx="3043317" cy="1038811"/>
              </a:xfrm>
              <a:prstGeom prst="rect">
                <a:avLst/>
              </a:prstGeom>
              <a:blipFill>
                <a:blip r:embed="rId7"/>
                <a:stretch>
                  <a:fillRect/>
                </a:stretch>
              </a:blipFill>
              <a:ln w="19050">
                <a:solidFill>
                  <a:srgbClr val="B2D6DC"/>
                </a:solidFill>
              </a:ln>
            </p:spPr>
            <p:txBody>
              <a:bodyPr/>
              <a:lstStyle/>
              <a:p>
                <a:r>
                  <a:rPr lang="en-GB">
                    <a:noFill/>
                  </a:rPr>
                  <a:t> </a:t>
                </a:r>
              </a:p>
            </p:txBody>
          </p:sp>
        </mc:Fallback>
      </mc:AlternateContent>
      <p:sp>
        <p:nvSpPr>
          <p:cNvPr id="19" name="Rounded Rectangle 18"/>
          <p:cNvSpPr/>
          <p:nvPr/>
        </p:nvSpPr>
        <p:spPr>
          <a:xfrm>
            <a:off x="8597916" y="2929834"/>
            <a:ext cx="401576" cy="548796"/>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Impact on the power estimation</a:t>
            </a:r>
          </a:p>
        </p:txBody>
      </p:sp>
      <p:pic>
        <p:nvPicPr>
          <p:cNvPr id="21" name="Immagin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380460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Subtitle 2"/>
              <p:cNvSpPr>
                <a:spLocks noGrp="1"/>
              </p:cNvSpPr>
              <p:nvPr>
                <p:ph idx="1"/>
              </p:nvPr>
            </p:nvSpPr>
            <p:spPr/>
            <p:txBody>
              <a:bodyPr>
                <a:normAutofit/>
              </a:bodyPr>
              <a:lstStyle/>
              <a:p>
                <a:pPr algn="l"/>
                <a:r>
                  <a:rPr lang="en-GB" dirty="0" smtClean="0"/>
                  <a:t>We now take into account the limited resolution of the ADC and how it propagates in the power estimation.</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endParaRPr lang="en-GB" dirty="0" smtClean="0"/>
              </a:p>
              <a:p>
                <a:pPr marL="342900" indent="-342900" algn="l">
                  <a:buFont typeface="Arial" panose="020B0604020202020204" pitchFamily="34" charset="0"/>
                  <a:buChar char="•"/>
                </a:pPr>
                <a:endParaRPr lang="en-GB" dirty="0"/>
              </a:p>
              <a:p>
                <a:pPr algn="l"/>
                <a14:m>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ν</m:t>
                        </m:r>
                      </m:e>
                      <m:sub>
                        <m:r>
                          <a:rPr lang="en-GB" i="1">
                            <a:latin typeface="Cambria Math" panose="02040503050406030204" pitchFamily="18" charset="0"/>
                            <a:ea typeface="Cambria Math" panose="02040503050406030204" pitchFamily="18" charset="0"/>
                          </a:rPr>
                          <m:t>𝑛</m:t>
                        </m:r>
                      </m:sub>
                    </m:sSub>
                  </m:oMath>
                </a14:m>
                <a:r>
                  <a:rPr lang="en-GB" dirty="0" smtClean="0"/>
                  <a:t> </a:t>
                </a:r>
                <a:r>
                  <a:rPr lang="en-GB" b="0" dirty="0" smtClean="0"/>
                  <a:t>is an additive white Gaussian variable:</a:t>
                </a:r>
              </a:p>
              <a:p>
                <a:pPr marL="800100" lvl="1" indent="-342900" algn="l">
                  <a:buFont typeface="Arial" panose="020B0604020202020204" pitchFamily="34" charset="0"/>
                  <a:buChar char="•"/>
                </a:pPr>
                <a:r>
                  <a:rPr lang="en-GB" dirty="0" smtClean="0"/>
                  <a:t>Zero-mean</a:t>
                </a:r>
              </a:p>
              <a:p>
                <a:pPr marL="800100" lvl="1" indent="-342900" algn="l">
                  <a:buFont typeface="Arial" panose="020B0604020202020204" pitchFamily="34" charset="0"/>
                  <a:buChar char="•"/>
                </a:pPr>
                <a:r>
                  <a:rPr lang="en-GB" dirty="0" smtClean="0"/>
                  <a:t>Any two values are statistically independent</a:t>
                </a:r>
              </a:p>
              <a:p>
                <a:pPr marL="800100" lvl="1" indent="-342900" algn="l">
                  <a:buFont typeface="Arial" panose="020B0604020202020204" pitchFamily="34" charset="0"/>
                  <a:buChar char="•"/>
                </a:pPr>
                <a:r>
                  <a:rPr lang="en-GB" dirty="0" smtClean="0"/>
                  <a:t>Amplitude is described by a normal distribution </a:t>
                </a:r>
                <a:r>
                  <a:rPr lang="en-GB" dirty="0"/>
                  <a:t>with </a:t>
                </a:r>
                <a14:m>
                  <m:oMath xmlns:m="http://schemas.openxmlformats.org/officeDocument/2006/math">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m:rPr>
                            <m:sty m:val="p"/>
                          </m:rPr>
                          <a:rPr lang="el-GR" i="1">
                            <a:latin typeface="Cambria Math" panose="02040503050406030204" pitchFamily="18" charset="0"/>
                            <a:ea typeface="Cambria Math" panose="02040503050406030204" pitchFamily="18" charset="0"/>
                          </a:rPr>
                          <m:t>ν</m:t>
                        </m:r>
                      </m:sub>
                      <m:sup>
                        <m:r>
                          <a:rPr lang="en-GB" i="1">
                            <a:latin typeface="Cambria Math" panose="02040503050406030204" pitchFamily="18" charset="0"/>
                            <a:ea typeface="Cambria Math" panose="02040503050406030204" pitchFamily="18" charset="0"/>
                          </a:rPr>
                          <m:t>2</m:t>
                        </m:r>
                      </m:sup>
                    </m:sSubSup>
                  </m:oMath>
                </a14:m>
                <a:r>
                  <a:rPr lang="en-GB" dirty="0"/>
                  <a:t> variance</a:t>
                </a:r>
                <a:endParaRPr lang="en-GB" dirty="0" smtClean="0"/>
              </a:p>
              <a:p>
                <a:pPr algn="l"/>
                <a:endParaRPr lang="en-GB" dirty="0" smtClean="0"/>
              </a:p>
              <a:p>
                <a:pPr marL="800100" lvl="1" indent="-342900" algn="l">
                  <a:buFont typeface="Arial" panose="020B0604020202020204" pitchFamily="34" charset="0"/>
                  <a:buChar char="•"/>
                </a:pPr>
                <a:endParaRPr lang="en-GB" dirty="0" smtClean="0"/>
              </a:p>
              <a:p>
                <a:pPr marL="342900" indent="-342900" algn="l">
                  <a:buFont typeface="Arial" panose="020B0604020202020204" pitchFamily="34" charset="0"/>
                  <a:buChar char="•"/>
                </a:pPr>
                <a:endParaRPr lang="en-GB" dirty="0" smtClean="0"/>
              </a:p>
              <a:p>
                <a:pPr marL="342900" indent="-342900" algn="l">
                  <a:buFont typeface="Arial" panose="020B0604020202020204" pitchFamily="34" charset="0"/>
                  <a:buChar char="•"/>
                </a:pPr>
                <a:endParaRPr lang="en-GB" dirty="0" smtClean="0">
                  <a:sym typeface="Wingdings" panose="05000000000000000000" pitchFamily="2" charset="2"/>
                </a:endParaRPr>
              </a:p>
            </p:txBody>
          </p:sp>
        </mc:Choice>
        <mc:Fallback xmlns="">
          <p:sp>
            <p:nvSpPr>
              <p:cNvPr id="14" name="Subtitle 2"/>
              <p:cNvSpPr>
                <a:spLocks noGrp="1" noRot="1" noChangeAspect="1" noMove="1" noResize="1" noEditPoints="1" noAdjustHandles="1" noChangeArrowheads="1" noChangeShapeType="1" noTextEdit="1"/>
              </p:cNvSpPr>
              <p:nvPr>
                <p:ph idx="1"/>
              </p:nvPr>
            </p:nvSpPr>
            <p:spPr>
              <a:blipFill>
                <a:blip r:embed="rId3"/>
                <a:stretch>
                  <a:fillRect l="-1447" t="-2646" r="-429"/>
                </a:stretch>
              </a:blipFill>
            </p:spPr>
            <p:txBody>
              <a:bodyPr/>
              <a:lstStyle/>
              <a:p>
                <a:r>
                  <a:rPr lang="en-GB">
                    <a:noFill/>
                  </a:rPr>
                  <a:t> </a:t>
                </a:r>
              </a:p>
            </p:txBody>
          </p:sp>
        </mc:Fallback>
      </mc:AlternateContent>
      <p:sp>
        <p:nvSpPr>
          <p:cNvPr id="13" name="Title 1"/>
          <p:cNvSpPr>
            <a:spLocks noGrp="1"/>
          </p:cNvSpPr>
          <p:nvPr>
            <p:ph type="title"/>
          </p:nvPr>
        </p:nvSpPr>
        <p:spPr/>
        <p:txBody>
          <a:bodyPr>
            <a:normAutofit/>
          </a:bodyPr>
          <a:lstStyle/>
          <a:p>
            <a:r>
              <a:rPr lang="en-GB" dirty="0" smtClean="0"/>
              <a:t>Limited Sampling Resolution</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22</a:t>
            </a:fld>
            <a:endParaRPr lang="it-IT" dirty="0"/>
          </a:p>
        </p:txBody>
      </p:sp>
      <p:sp>
        <p:nvSpPr>
          <p:cNvPr id="8" name="Rectangle 7">
            <a:hlinkClick r:id="rId4"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5"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Impact on the power estimation</a:t>
            </a:r>
          </a:p>
        </p:txBody>
      </p:sp>
      <mc:AlternateContent xmlns:mc="http://schemas.openxmlformats.org/markup-compatibility/2006" xmlns:a14="http://schemas.microsoft.com/office/drawing/2010/main">
        <mc:Choice Requires="a14">
          <p:sp>
            <p:nvSpPr>
              <p:cNvPr id="21" name="TextBox 18"/>
              <p:cNvSpPr txBox="1"/>
              <p:nvPr/>
            </p:nvSpPr>
            <p:spPr>
              <a:xfrm>
                <a:off x="2851200" y="2638800"/>
                <a:ext cx="5071871"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
                    </m:oMathParaPr>
                    <m:oMath xmlns:m="http://schemas.openxmlformats.org/officeDocument/2006/math">
                      <m:acc>
                        <m:accPr>
                          <m:chr m:val="̅"/>
                          <m:ctrlPr>
                            <a:rPr lang="en-GB" sz="2400" i="1" smtClean="0">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i="1">
                          <a:solidFill>
                            <a:schemeClr val="tx2"/>
                          </a:solidFill>
                          <a:latin typeface="Cambria Math" panose="02040503050406030204" pitchFamily="18" charset="0"/>
                        </a:rPr>
                        <m:t>=</m:t>
                      </m:r>
                      <m:acc>
                        <m:accPr>
                          <m:chr m:val="̂"/>
                          <m:ctrlPr>
                            <a:rPr lang="en-GB" sz="2400" i="1">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b="0" i="1" smtClean="0">
                          <a:solidFill>
                            <a:schemeClr val="tx2"/>
                          </a:solidFill>
                          <a:latin typeface="Cambria Math" panose="02040503050406030204" pitchFamily="18" charset="0"/>
                        </a:rPr>
                        <m:t>+</m:t>
                      </m:r>
                      <m:f>
                        <m:fPr>
                          <m:ctrlPr>
                            <a:rPr lang="en-GB" sz="2400" i="1">
                              <a:solidFill>
                                <a:schemeClr val="tx2"/>
                              </a:solidFill>
                              <a:latin typeface="Cambria Math" panose="02040503050406030204" pitchFamily="18" charset="0"/>
                            </a:rPr>
                          </m:ctrlPr>
                        </m:fPr>
                        <m:num>
                          <m:r>
                            <a:rPr lang="en-GB" sz="2400" i="1">
                              <a:solidFill>
                                <a:schemeClr val="tx2"/>
                              </a:solidFill>
                              <a:latin typeface="Cambria Math" panose="02040503050406030204" pitchFamily="18" charset="0"/>
                            </a:rPr>
                            <m:t>1</m:t>
                          </m:r>
                        </m:num>
                        <m:den>
                          <m:r>
                            <a:rPr lang="en-GB" sz="2400" i="1">
                              <a:solidFill>
                                <a:schemeClr val="tx2"/>
                              </a:solidFill>
                              <a:latin typeface="Cambria Math" panose="02040503050406030204" pitchFamily="18" charset="0"/>
                            </a:rPr>
                            <m:t>𝑁</m:t>
                          </m:r>
                        </m:den>
                      </m:f>
                      <m:nary>
                        <m:naryPr>
                          <m:chr m:val="∑"/>
                          <m:ctrlPr>
                            <a:rPr lang="en-GB" sz="2400" i="1">
                              <a:solidFill>
                                <a:schemeClr val="tx2"/>
                              </a:solidFill>
                              <a:latin typeface="Cambria Math" panose="02040503050406030204" pitchFamily="18" charset="0"/>
                            </a:rPr>
                          </m:ctrlPr>
                        </m:naryPr>
                        <m:sub>
                          <m:r>
                            <m:rPr>
                              <m:brk m:alnAt="23"/>
                            </m:rPr>
                            <a:rPr lang="en-GB" sz="2400" i="1">
                              <a:solidFill>
                                <a:schemeClr val="tx2"/>
                              </a:solidFill>
                              <a:latin typeface="Cambria Math" panose="02040503050406030204" pitchFamily="18" charset="0"/>
                            </a:rPr>
                            <m:t>𝑛</m:t>
                          </m:r>
                          <m:r>
                            <a:rPr lang="en-GB" sz="2400" i="1">
                              <a:solidFill>
                                <a:schemeClr val="tx2"/>
                              </a:solidFill>
                              <a:latin typeface="Cambria Math" panose="02040503050406030204" pitchFamily="18" charset="0"/>
                            </a:rPr>
                            <m:t>=0</m:t>
                          </m:r>
                        </m:sub>
                        <m:sup>
                          <m:r>
                            <a:rPr lang="en-GB" sz="2400" i="1">
                              <a:solidFill>
                                <a:schemeClr val="tx2"/>
                              </a:solidFill>
                              <a:latin typeface="Cambria Math" panose="02040503050406030204" pitchFamily="18" charset="0"/>
                            </a:rPr>
                            <m:t>𝑁</m:t>
                          </m:r>
                          <m:r>
                            <a:rPr lang="en-GB" sz="2400" i="1">
                              <a:solidFill>
                                <a:schemeClr val="tx2"/>
                              </a:solidFill>
                              <a:latin typeface="Cambria Math" panose="02040503050406030204" pitchFamily="18" charset="0"/>
                            </a:rPr>
                            <m:t>−1</m:t>
                          </m:r>
                        </m:sup>
                        <m:e>
                          <m:sSup>
                            <m:sSupPr>
                              <m:ctrlPr>
                                <a:rPr lang="en-GB" sz="2400" b="0" i="1" smtClean="0">
                                  <a:solidFill>
                                    <a:schemeClr val="tx2"/>
                                  </a:solidFill>
                                  <a:latin typeface="Cambria Math" panose="02040503050406030204" pitchFamily="18" charset="0"/>
                                  <a:ea typeface="Cambria Math" panose="02040503050406030204" pitchFamily="18" charset="0"/>
                                </a:rPr>
                              </m:ctrlPr>
                            </m:sSupPr>
                            <m:e>
                              <m:r>
                                <m:rPr>
                                  <m:sty m:val="p"/>
                                </m:rPr>
                                <a:rPr lang="el-GR" sz="2400" b="0" i="1" smtClean="0">
                                  <a:solidFill>
                                    <a:schemeClr val="tx2"/>
                                  </a:solidFill>
                                  <a:latin typeface="Cambria Math" panose="02040503050406030204" pitchFamily="18" charset="0"/>
                                  <a:ea typeface="Cambria Math" panose="02040503050406030204" pitchFamily="18" charset="0"/>
                                </a:rPr>
                                <m:t>ν</m:t>
                              </m:r>
                            </m:e>
                            <m:sup>
                              <m:r>
                                <a:rPr lang="en-GB" sz="2400" b="0" i="1" smtClean="0">
                                  <a:solidFill>
                                    <a:schemeClr val="tx2"/>
                                  </a:solidFill>
                                  <a:latin typeface="Cambria Math" panose="02040503050406030204" pitchFamily="18" charset="0"/>
                                  <a:ea typeface="Cambria Math" panose="02040503050406030204" pitchFamily="18" charset="0"/>
                                </a:rPr>
                                <m:t>2</m:t>
                              </m:r>
                            </m:sup>
                          </m:sSup>
                          <m:r>
                            <a:rPr lang="en-GB" sz="2400" b="0" i="1" smtClean="0">
                              <a:solidFill>
                                <a:schemeClr val="tx2"/>
                              </a:solidFill>
                              <a:latin typeface="Cambria Math" panose="02040503050406030204" pitchFamily="18" charset="0"/>
                              <a:ea typeface="Cambria Math" panose="02040503050406030204" pitchFamily="18" charset="0"/>
                            </a:rPr>
                            <m:t>+</m:t>
                          </m:r>
                          <m:f>
                            <m:fPr>
                              <m:ctrlPr>
                                <a:rPr lang="en-GB" sz="2400" i="1">
                                  <a:solidFill>
                                    <a:schemeClr val="tx2"/>
                                  </a:solidFill>
                                  <a:latin typeface="Cambria Math" panose="02040503050406030204" pitchFamily="18" charset="0"/>
                                </a:rPr>
                              </m:ctrlPr>
                            </m:fPr>
                            <m:num>
                              <m:r>
                                <a:rPr lang="en-GB" sz="2400" i="1">
                                  <a:solidFill>
                                    <a:schemeClr val="tx2"/>
                                  </a:solidFill>
                                  <a:latin typeface="Cambria Math" panose="02040503050406030204" pitchFamily="18" charset="0"/>
                                </a:rPr>
                                <m:t>1</m:t>
                              </m:r>
                            </m:num>
                            <m:den>
                              <m:r>
                                <a:rPr lang="en-GB" sz="2400" i="1">
                                  <a:solidFill>
                                    <a:schemeClr val="tx2"/>
                                  </a:solidFill>
                                  <a:latin typeface="Cambria Math" panose="02040503050406030204" pitchFamily="18" charset="0"/>
                                </a:rPr>
                                <m:t>𝑁</m:t>
                              </m:r>
                            </m:den>
                          </m:f>
                          <m:nary>
                            <m:naryPr>
                              <m:chr m:val="∑"/>
                              <m:ctrlPr>
                                <a:rPr lang="en-GB" sz="2400" i="1">
                                  <a:solidFill>
                                    <a:schemeClr val="tx2"/>
                                  </a:solidFill>
                                  <a:latin typeface="Cambria Math" panose="02040503050406030204" pitchFamily="18" charset="0"/>
                                </a:rPr>
                              </m:ctrlPr>
                            </m:naryPr>
                            <m:sub>
                              <m:r>
                                <m:rPr>
                                  <m:brk m:alnAt="23"/>
                                </m:rPr>
                                <a:rPr lang="en-GB" sz="2400" i="1">
                                  <a:solidFill>
                                    <a:schemeClr val="tx2"/>
                                  </a:solidFill>
                                  <a:latin typeface="Cambria Math" panose="02040503050406030204" pitchFamily="18" charset="0"/>
                                </a:rPr>
                                <m:t>𝑛</m:t>
                              </m:r>
                              <m:r>
                                <a:rPr lang="en-GB" sz="2400" i="1">
                                  <a:solidFill>
                                    <a:schemeClr val="tx2"/>
                                  </a:solidFill>
                                  <a:latin typeface="Cambria Math" panose="02040503050406030204" pitchFamily="18" charset="0"/>
                                </a:rPr>
                                <m:t>=0</m:t>
                              </m:r>
                            </m:sub>
                            <m:sup>
                              <m:r>
                                <a:rPr lang="en-GB" sz="2400" i="1">
                                  <a:solidFill>
                                    <a:schemeClr val="tx2"/>
                                  </a:solidFill>
                                  <a:latin typeface="Cambria Math" panose="02040503050406030204" pitchFamily="18" charset="0"/>
                                </a:rPr>
                                <m:t>𝑁</m:t>
                              </m:r>
                              <m:r>
                                <a:rPr lang="en-GB" sz="2400" i="1">
                                  <a:solidFill>
                                    <a:schemeClr val="tx2"/>
                                  </a:solidFill>
                                  <a:latin typeface="Cambria Math" panose="02040503050406030204" pitchFamily="18" charset="0"/>
                                </a:rPr>
                                <m:t>−1</m:t>
                              </m:r>
                            </m:sup>
                            <m:e>
                              <m:r>
                                <a:rPr lang="en-GB" sz="2400" i="1">
                                  <a:solidFill>
                                    <a:schemeClr val="tx2"/>
                                  </a:solidFill>
                                  <a:latin typeface="Cambria Math" panose="02040503050406030204" pitchFamily="18" charset="0"/>
                                </a:rPr>
                                <m:t>2</m:t>
                              </m:r>
                              <m:sSub>
                                <m:sSubPr>
                                  <m:ctrlPr>
                                    <a:rPr lang="en-GB" sz="2400" i="1">
                                      <a:solidFill>
                                        <a:schemeClr val="tx2"/>
                                      </a:solidFill>
                                      <a:latin typeface="Cambria Math" panose="02040503050406030204" pitchFamily="18" charset="0"/>
                                    </a:rPr>
                                  </m:ctrlPr>
                                </m:sSubPr>
                                <m:e>
                                  <m:acc>
                                    <m:accPr>
                                      <m:chr m:val="̂"/>
                                      <m:ctrlPr>
                                        <a:rPr lang="en-GB" sz="2400" i="1">
                                          <a:solidFill>
                                            <a:schemeClr val="tx2"/>
                                          </a:solidFill>
                                          <a:latin typeface="Cambria Math" panose="02040503050406030204" pitchFamily="18" charset="0"/>
                                        </a:rPr>
                                      </m:ctrlPr>
                                    </m:accPr>
                                    <m:e>
                                      <m:r>
                                        <a:rPr lang="en-GB" sz="2400" i="1">
                                          <a:solidFill>
                                            <a:schemeClr val="tx2"/>
                                          </a:solidFill>
                                          <a:latin typeface="Cambria Math" panose="02040503050406030204" pitchFamily="18" charset="0"/>
                                        </a:rPr>
                                        <m:t>𝑥</m:t>
                                      </m:r>
                                    </m:e>
                                  </m:acc>
                                </m:e>
                                <m:sub>
                                  <m:r>
                                    <a:rPr lang="en-GB" sz="2400" i="1">
                                      <a:solidFill>
                                        <a:schemeClr val="tx2"/>
                                      </a:solidFill>
                                      <a:latin typeface="Cambria Math" panose="02040503050406030204" pitchFamily="18" charset="0"/>
                                    </a:rPr>
                                    <m:t>𝑛</m:t>
                                  </m:r>
                                </m:sub>
                              </m:sSub>
                              <m:sSub>
                                <m:sSubPr>
                                  <m:ctrlPr>
                                    <a:rPr lang="en-GB" sz="2400" i="1">
                                      <a:solidFill>
                                        <a:schemeClr val="tx2"/>
                                      </a:solidFill>
                                      <a:latin typeface="Cambria Math" panose="02040503050406030204" pitchFamily="18" charset="0"/>
                                      <a:ea typeface="Cambria Math" panose="02040503050406030204" pitchFamily="18" charset="0"/>
                                    </a:rPr>
                                  </m:ctrlPr>
                                </m:sSubPr>
                                <m:e>
                                  <m:r>
                                    <m:rPr>
                                      <m:sty m:val="p"/>
                                    </m:rPr>
                                    <a:rPr lang="el-GR" sz="2400" i="1">
                                      <a:solidFill>
                                        <a:schemeClr val="tx2"/>
                                      </a:solidFill>
                                      <a:latin typeface="Cambria Math" panose="02040503050406030204" pitchFamily="18" charset="0"/>
                                      <a:ea typeface="Cambria Math" panose="02040503050406030204" pitchFamily="18" charset="0"/>
                                    </a:rPr>
                                    <m:t>ν</m:t>
                                  </m:r>
                                </m:e>
                                <m:sub>
                                  <m:r>
                                    <a:rPr lang="en-GB" sz="2400" i="1">
                                      <a:solidFill>
                                        <a:schemeClr val="tx2"/>
                                      </a:solidFill>
                                      <a:latin typeface="Cambria Math" panose="02040503050406030204" pitchFamily="18" charset="0"/>
                                      <a:ea typeface="Cambria Math" panose="02040503050406030204" pitchFamily="18" charset="0"/>
                                    </a:rPr>
                                    <m:t>𝑛</m:t>
                                  </m:r>
                                </m:sub>
                              </m:sSub>
                            </m:e>
                          </m:nary>
                        </m:e>
                      </m:nary>
                    </m:oMath>
                  </m:oMathPara>
                </a14:m>
                <a:endParaRPr lang="en-GB" sz="2400" dirty="0">
                  <a:solidFill>
                    <a:schemeClr val="tx2"/>
                  </a:solidFill>
                </a:endParaRPr>
              </a:p>
            </p:txBody>
          </p:sp>
        </mc:Choice>
        <mc:Fallback xmlns="">
          <p:sp>
            <p:nvSpPr>
              <p:cNvPr id="21" name="TextBox 18"/>
              <p:cNvSpPr txBox="1">
                <a:spLocks noRot="1" noChangeAspect="1" noMove="1" noResize="1" noEditPoints="1" noAdjustHandles="1" noChangeArrowheads="1" noChangeShapeType="1" noTextEdit="1"/>
              </p:cNvSpPr>
              <p:nvPr/>
            </p:nvSpPr>
            <p:spPr>
              <a:xfrm>
                <a:off x="2851200" y="2638800"/>
                <a:ext cx="5071871" cy="1038811"/>
              </a:xfrm>
              <a:prstGeom prst="rect">
                <a:avLst/>
              </a:prstGeom>
              <a:blipFill>
                <a:blip r:embed="rId6"/>
                <a:stretch>
                  <a:fillRect/>
                </a:stretch>
              </a:blipFill>
              <a:ln w="19050">
                <a:solidFill>
                  <a:srgbClr val="B2D6DC"/>
                </a:solidFill>
              </a:ln>
            </p:spPr>
            <p:txBody>
              <a:bodyPr/>
              <a:lstStyle/>
              <a:p>
                <a:r>
                  <a:rPr lang="en-GB">
                    <a:noFill/>
                  </a:rPr>
                  <a:t> </a:t>
                </a:r>
              </a:p>
            </p:txBody>
          </p:sp>
        </mc:Fallback>
      </mc:AlternateContent>
      <p:sp>
        <p:nvSpPr>
          <p:cNvPr id="22" name="Rounded Rectangle 21"/>
          <p:cNvSpPr/>
          <p:nvPr/>
        </p:nvSpPr>
        <p:spPr>
          <a:xfrm>
            <a:off x="4511824" y="2636912"/>
            <a:ext cx="3255264" cy="1038811"/>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3" name="Right Arrow 22"/>
          <p:cNvSpPr/>
          <p:nvPr/>
        </p:nvSpPr>
        <p:spPr>
          <a:xfrm>
            <a:off x="7767088" y="2975066"/>
            <a:ext cx="462540" cy="362501"/>
          </a:xfrm>
          <a:prstGeom prs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mc:AlternateContent xmlns:mc="http://schemas.openxmlformats.org/markup-compatibility/2006" xmlns:a14="http://schemas.microsoft.com/office/drawing/2010/main">
        <mc:Choice Requires="a14">
          <p:sp>
            <p:nvSpPr>
              <p:cNvPr id="24" name="Rounded Rectangle 23"/>
              <p:cNvSpPr/>
              <p:nvPr/>
            </p:nvSpPr>
            <p:spPr>
              <a:xfrm>
                <a:off x="8241820" y="2797169"/>
                <a:ext cx="1884923" cy="706536"/>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14:m>
                  <m:oMathPara xmlns:m="http://schemas.openxmlformats.org/officeDocument/2006/math">
                    <m:oMathParaPr>
                      <m:jc m:val="centerGroup"/>
                    </m:oMathParaPr>
                    <m:oMath xmlns:m="http://schemas.openxmlformats.org/officeDocument/2006/math">
                      <m:r>
                        <m:rPr>
                          <m:sty m:val="p"/>
                        </m:rPr>
                        <a:rPr lang="el-GR" sz="2400" b="0" i="1" smtClean="0">
                          <a:solidFill>
                            <a:schemeClr val="tx2"/>
                          </a:solidFill>
                          <a:latin typeface="Cambria Math" panose="02040503050406030204" pitchFamily="18" charset="0"/>
                          <a:ea typeface="Cambria Math" panose="02040503050406030204" pitchFamily="18" charset="0"/>
                        </a:rPr>
                        <m:t>η</m:t>
                      </m:r>
                      <m:r>
                        <a:rPr lang="el-GR" sz="2400" b="0" i="1" smtClean="0">
                          <a:solidFill>
                            <a:schemeClr val="tx2"/>
                          </a:solidFill>
                          <a:latin typeface="Cambria Math" panose="02040503050406030204" pitchFamily="18" charset="0"/>
                          <a:ea typeface="Cambria Math" panose="02040503050406030204" pitchFamily="18" charset="0"/>
                        </a:rPr>
                        <m:t>≜</m:t>
                      </m:r>
                      <m:acc>
                        <m:accPr>
                          <m:chr m:val="̅"/>
                          <m:ctrlPr>
                            <a:rPr lang="en-GB" sz="2400" i="1" smtClean="0">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b="0" i="0" smtClean="0">
                          <a:solidFill>
                            <a:schemeClr val="tx2"/>
                          </a:solidFill>
                          <a:latin typeface="Cambria Math" panose="02040503050406030204" pitchFamily="18" charset="0"/>
                        </a:rPr>
                        <m:t>−</m:t>
                      </m:r>
                      <m:acc>
                        <m:accPr>
                          <m:chr m:val="̂"/>
                          <m:ctrlPr>
                            <a:rPr lang="en-GB" sz="2400" i="1">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oMath>
                  </m:oMathPara>
                </a14:m>
                <a:endParaRPr lang="en-GB" sz="2400" dirty="0">
                  <a:solidFill>
                    <a:schemeClr val="tx2"/>
                  </a:solidFill>
                </a:endParaRPr>
              </a:p>
            </p:txBody>
          </p:sp>
        </mc:Choice>
        <mc:Fallback xmlns="">
          <p:sp>
            <p:nvSpPr>
              <p:cNvPr id="24" name="Rounded Rectangle 23"/>
              <p:cNvSpPr>
                <a:spLocks noRot="1" noChangeAspect="1" noMove="1" noResize="1" noEditPoints="1" noAdjustHandles="1" noChangeArrowheads="1" noChangeShapeType="1" noTextEdit="1"/>
              </p:cNvSpPr>
              <p:nvPr/>
            </p:nvSpPr>
            <p:spPr>
              <a:xfrm>
                <a:off x="8241820" y="2797169"/>
                <a:ext cx="1884923" cy="706536"/>
              </a:xfrm>
              <a:prstGeom prst="roundRect">
                <a:avLst/>
              </a:prstGeom>
              <a:blipFill>
                <a:blip r:embed="rId7"/>
                <a:stretch>
                  <a:fillRect r="-37143"/>
                </a:stretch>
              </a:blipFill>
              <a:ln w="34925">
                <a:solidFill>
                  <a:schemeClr val="accent3"/>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14">
                <a:hlinkClick r:id="" action="ppaction://noaction"/>
              </p:cNvPr>
              <p:cNvSpPr txBox="1"/>
              <p:nvPr/>
            </p:nvSpPr>
            <p:spPr>
              <a:xfrm>
                <a:off x="3240968" y="4472510"/>
                <a:ext cx="2019319" cy="1188738"/>
              </a:xfrm>
              <a:prstGeom prst="rect">
                <a:avLst/>
              </a:prstGeom>
              <a:solidFill>
                <a:schemeClr val="bg1">
                  <a:alpha val="89000"/>
                </a:schemeClr>
              </a:solidFill>
              <a:ln w="19050">
                <a:solidFill>
                  <a:srgbClr val="B2D6DC"/>
                </a:solidFill>
              </a:ln>
            </p:spPr>
            <p:txBody>
              <a:bodyPr wrap="square" lIns="0" tIns="0" rIns="0" bIns="0" rtlCol="0" anchor="ctr" anchorCtr="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GB" sz="2400" b="0" i="1" smtClean="0">
                              <a:solidFill>
                                <a:schemeClr val="tx2"/>
                              </a:solidFill>
                              <a:latin typeface="Cambria Math" panose="02040503050406030204" pitchFamily="18" charset="0"/>
                              <a:ea typeface="Cambria Math" panose="02040503050406030204" pitchFamily="18" charset="0"/>
                            </a:rPr>
                          </m:ctrlPr>
                        </m:sSubPr>
                        <m:e>
                          <m:r>
                            <a:rPr lang="en-GB" sz="2400" i="1" smtClean="0">
                              <a:solidFill>
                                <a:schemeClr val="tx2"/>
                              </a:solidFill>
                              <a:latin typeface="Cambria Math" panose="02040503050406030204" pitchFamily="18" charset="0"/>
                              <a:ea typeface="Cambria Math" panose="02040503050406030204" pitchFamily="18" charset="0"/>
                            </a:rPr>
                            <m:t>𝜇</m:t>
                          </m:r>
                        </m:e>
                        <m:sub>
                          <m:r>
                            <m:rPr>
                              <m:sty m:val="p"/>
                            </m:rPr>
                            <a:rPr lang="el-GR" sz="2400" b="0" i="1" smtClean="0">
                              <a:solidFill>
                                <a:schemeClr val="tx2"/>
                              </a:solidFill>
                              <a:latin typeface="Cambria Math" panose="02040503050406030204" pitchFamily="18" charset="0"/>
                              <a:ea typeface="Cambria Math" panose="02040503050406030204" pitchFamily="18" charset="0"/>
                            </a:rPr>
                            <m:t>η</m:t>
                          </m:r>
                        </m:sub>
                      </m:sSub>
                      <m:r>
                        <a:rPr lang="en-GB" sz="2400" b="0" i="1" smtClean="0">
                          <a:solidFill>
                            <a:schemeClr val="tx2"/>
                          </a:solidFill>
                          <a:latin typeface="Cambria Math" panose="02040503050406030204" pitchFamily="18" charset="0"/>
                          <a:ea typeface="Cambria Math" panose="02040503050406030204" pitchFamily="18" charset="0"/>
                        </a:rPr>
                        <m:t>=</m:t>
                      </m:r>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n-GB"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i="1">
                              <a:solidFill>
                                <a:schemeClr val="tx2"/>
                              </a:solidFill>
                              <a:latin typeface="Cambria Math" panose="02040503050406030204" pitchFamily="18" charset="0"/>
                              <a:ea typeface="Cambria Math" panose="02040503050406030204" pitchFamily="18" charset="0"/>
                            </a:rPr>
                            <m:t>2</m:t>
                          </m:r>
                        </m:sup>
                      </m:sSubSup>
                    </m:oMath>
                  </m:oMathPara>
                </a14:m>
                <a:endParaRPr lang="en-GB" sz="2400" dirty="0">
                  <a:solidFill>
                    <a:schemeClr val="tx2"/>
                  </a:solidFill>
                </a:endParaRPr>
              </a:p>
            </p:txBody>
          </p:sp>
        </mc:Choice>
        <mc:Fallback xmlns="">
          <p:sp>
            <p:nvSpPr>
              <p:cNvPr id="25" name="TextBox 14">
                <a:hlinkClick r:id="" action="ppaction://noaction"/>
              </p:cNvPr>
              <p:cNvSpPr txBox="1">
                <a:spLocks noRot="1" noChangeAspect="1" noMove="1" noResize="1" noEditPoints="1" noAdjustHandles="1" noChangeArrowheads="1" noChangeShapeType="1" noTextEdit="1"/>
              </p:cNvSpPr>
              <p:nvPr/>
            </p:nvSpPr>
            <p:spPr>
              <a:xfrm>
                <a:off x="3240968" y="4472510"/>
                <a:ext cx="2019319" cy="1188738"/>
              </a:xfrm>
              <a:prstGeom prst="rect">
                <a:avLst/>
              </a:prstGeom>
              <a:blipFill>
                <a:blip r:embed="rId8"/>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16">
                <a:hlinkClick r:id="" action="ppaction://noaction"/>
              </p:cNvPr>
              <p:cNvSpPr txBox="1"/>
              <p:nvPr/>
            </p:nvSpPr>
            <p:spPr>
              <a:xfrm>
                <a:off x="6126411" y="4472510"/>
                <a:ext cx="2849909" cy="1188738"/>
              </a:xfrm>
              <a:prstGeom prst="rect">
                <a:avLst/>
              </a:prstGeom>
              <a:solidFill>
                <a:schemeClr val="bg1">
                  <a:alpha val="89000"/>
                </a:schemeClr>
              </a:solidFill>
              <a:ln w="19050">
                <a:solidFill>
                  <a:srgbClr val="B2D6DC"/>
                </a:solidFill>
              </a:ln>
            </p:spPr>
            <p:txBody>
              <a:bodyPr wrap="square" lIns="0" tIns="0" rIns="0" bIns="0" rtlCol="0" anchor="ctr" anchorCtr="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Sup>
                        <m:sSubSupPr>
                          <m:ctrlPr>
                            <a:rPr lang="en-GB" sz="2400" b="0" i="1" smtClean="0">
                              <a:solidFill>
                                <a:schemeClr val="tx2"/>
                              </a:solidFill>
                              <a:latin typeface="Cambria Math" panose="02040503050406030204" pitchFamily="18" charset="0"/>
                              <a:ea typeface="Cambria Math" panose="02040503050406030204" pitchFamily="18" charset="0"/>
                            </a:rPr>
                          </m:ctrlPr>
                        </m:sSubSupPr>
                        <m:e>
                          <m:r>
                            <a:rPr lang="en-GB" sz="2400" i="1" smtClean="0">
                              <a:solidFill>
                                <a:schemeClr val="tx2"/>
                              </a:solidFill>
                              <a:latin typeface="Cambria Math" panose="02040503050406030204" pitchFamily="18" charset="0"/>
                              <a:ea typeface="Cambria Math" panose="02040503050406030204" pitchFamily="18" charset="0"/>
                            </a:rPr>
                            <m:t>𝜎</m:t>
                          </m:r>
                        </m:e>
                        <m:sub>
                          <m:r>
                            <m:rPr>
                              <m:sty m:val="p"/>
                            </m:rPr>
                            <a:rPr lang="el-GR" sz="2400" b="0" i="1" smtClean="0">
                              <a:solidFill>
                                <a:schemeClr val="tx2"/>
                              </a:solidFill>
                              <a:latin typeface="Cambria Math" panose="02040503050406030204" pitchFamily="18" charset="0"/>
                              <a:ea typeface="Cambria Math" panose="02040503050406030204" pitchFamily="18" charset="0"/>
                            </a:rPr>
                            <m:t>η</m:t>
                          </m:r>
                        </m:sub>
                        <m:sup>
                          <m:r>
                            <a:rPr lang="en-GB" sz="2400" b="0" i="1" smtClean="0">
                              <a:solidFill>
                                <a:schemeClr val="tx2"/>
                              </a:solidFill>
                              <a:latin typeface="Cambria Math" panose="02040503050406030204" pitchFamily="18" charset="0"/>
                              <a:ea typeface="Cambria Math" panose="02040503050406030204" pitchFamily="18" charset="0"/>
                            </a:rPr>
                            <m:t>2</m:t>
                          </m:r>
                        </m:sup>
                      </m:sSubSup>
                      <m:r>
                        <a:rPr lang="en-GB" sz="2400" b="0" i="1" smtClean="0">
                          <a:solidFill>
                            <a:schemeClr val="tx2"/>
                          </a:solidFill>
                          <a:latin typeface="Cambria Math" panose="02040503050406030204" pitchFamily="18" charset="0"/>
                          <a:ea typeface="Cambria Math" panose="02040503050406030204" pitchFamily="18" charset="0"/>
                        </a:rPr>
                        <m:t>=</m:t>
                      </m:r>
                      <m:f>
                        <m:fPr>
                          <m:ctrlPr>
                            <a:rPr lang="en-GB" sz="2400" i="1">
                              <a:solidFill>
                                <a:schemeClr val="tx2"/>
                              </a:solidFill>
                              <a:latin typeface="Cambria Math" panose="02040503050406030204" pitchFamily="18" charset="0"/>
                              <a:ea typeface="Cambria Math" panose="02040503050406030204" pitchFamily="18" charset="0"/>
                            </a:rPr>
                          </m:ctrlPr>
                        </m:fPr>
                        <m:num>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l-GR"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a:solidFill>
                                    <a:schemeClr val="tx2"/>
                                  </a:solidFill>
                                  <a:latin typeface="Cambria Math" panose="02040503050406030204" pitchFamily="18" charset="0"/>
                                  <a:ea typeface="Cambria Math" panose="02040503050406030204" pitchFamily="18" charset="0"/>
                                </a:rPr>
                                <m:t>4</m:t>
                              </m:r>
                            </m:sup>
                          </m:sSubSup>
                        </m:num>
                        <m:den>
                          <m:r>
                            <a:rPr lang="en-GB" sz="2400" i="1">
                              <a:solidFill>
                                <a:schemeClr val="tx2"/>
                              </a:solidFill>
                              <a:latin typeface="Cambria Math" panose="02040503050406030204" pitchFamily="18" charset="0"/>
                              <a:ea typeface="Cambria Math" panose="02040503050406030204" pitchFamily="18" charset="0"/>
                            </a:rPr>
                            <m:t>𝑁</m:t>
                          </m:r>
                        </m:den>
                      </m:f>
                      <m:r>
                        <a:rPr lang="en-GB" sz="2400" i="1">
                          <a:solidFill>
                            <a:schemeClr val="tx2"/>
                          </a:solidFill>
                          <a:latin typeface="Cambria Math" panose="02040503050406030204" pitchFamily="18" charset="0"/>
                          <a:ea typeface="Cambria Math" panose="02040503050406030204" pitchFamily="18" charset="0"/>
                        </a:rPr>
                        <m:t>+4</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𝑃</m:t>
                          </m:r>
                        </m:e>
                        <m:sub>
                          <m:r>
                            <a:rPr lang="en-GB" sz="2400" i="1">
                              <a:solidFill>
                                <a:schemeClr val="tx2"/>
                              </a:solidFill>
                              <a:latin typeface="Cambria Math" panose="02040503050406030204" pitchFamily="18" charset="0"/>
                              <a:ea typeface="Cambria Math" panose="02040503050406030204" pitchFamily="18" charset="0"/>
                            </a:rPr>
                            <m:t>𝑇</m:t>
                          </m:r>
                        </m:sub>
                      </m:sSub>
                      <m:f>
                        <m:fPr>
                          <m:ctrlPr>
                            <a:rPr lang="en-GB" sz="2400" i="1">
                              <a:solidFill>
                                <a:schemeClr val="tx2"/>
                              </a:solidFill>
                              <a:latin typeface="Cambria Math" panose="02040503050406030204" pitchFamily="18" charset="0"/>
                              <a:ea typeface="Cambria Math" panose="02040503050406030204" pitchFamily="18" charset="0"/>
                            </a:rPr>
                          </m:ctrlPr>
                        </m:fPr>
                        <m:num>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l-GR"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a:solidFill>
                                    <a:schemeClr val="tx2"/>
                                  </a:solidFill>
                                  <a:latin typeface="Cambria Math" panose="02040503050406030204" pitchFamily="18" charset="0"/>
                                  <a:ea typeface="Cambria Math" panose="02040503050406030204" pitchFamily="18" charset="0"/>
                                </a:rPr>
                                <m:t>2</m:t>
                              </m:r>
                            </m:sup>
                          </m:sSubSup>
                        </m:num>
                        <m:den>
                          <m:r>
                            <a:rPr lang="en-GB" sz="2400" i="1">
                              <a:solidFill>
                                <a:schemeClr val="tx2"/>
                              </a:solidFill>
                              <a:latin typeface="Cambria Math" panose="02040503050406030204" pitchFamily="18" charset="0"/>
                              <a:ea typeface="Cambria Math" panose="02040503050406030204" pitchFamily="18" charset="0"/>
                            </a:rPr>
                            <m:t>𝑁</m:t>
                          </m:r>
                        </m:den>
                      </m:f>
                    </m:oMath>
                  </m:oMathPara>
                </a14:m>
                <a:endParaRPr lang="en-GB" sz="2400" dirty="0">
                  <a:solidFill>
                    <a:schemeClr val="tx2"/>
                  </a:solidFill>
                </a:endParaRPr>
              </a:p>
            </p:txBody>
          </p:sp>
        </mc:Choice>
        <mc:Fallback xmlns="">
          <p:sp>
            <p:nvSpPr>
              <p:cNvPr id="26" name="TextBox 16">
                <a:hlinkClick r:id="" action="ppaction://noaction"/>
              </p:cNvPr>
              <p:cNvSpPr txBox="1">
                <a:spLocks noRot="1" noChangeAspect="1" noMove="1" noResize="1" noEditPoints="1" noAdjustHandles="1" noChangeArrowheads="1" noChangeShapeType="1" noTextEdit="1"/>
              </p:cNvSpPr>
              <p:nvPr/>
            </p:nvSpPr>
            <p:spPr>
              <a:xfrm>
                <a:off x="6126411" y="4472510"/>
                <a:ext cx="2849909" cy="1188738"/>
              </a:xfrm>
              <a:prstGeom prst="rect">
                <a:avLst/>
              </a:prstGeom>
              <a:blipFill>
                <a:blip r:embed="rId9"/>
                <a:stretch>
                  <a:fillRect/>
                </a:stretch>
              </a:blipFill>
              <a:ln w="19050">
                <a:solidFill>
                  <a:srgbClr val="B2D6DC"/>
                </a:solidFill>
              </a:ln>
            </p:spPr>
            <p:txBody>
              <a:bodyPr/>
              <a:lstStyle/>
              <a:p>
                <a:r>
                  <a:rPr lang="en-GB">
                    <a:noFill/>
                  </a:rPr>
                  <a:t> </a:t>
                </a:r>
              </a:p>
            </p:txBody>
          </p:sp>
        </mc:Fallback>
      </mc:AlternateContent>
      <p:sp>
        <p:nvSpPr>
          <p:cNvPr id="27" name="Rounded Rectangle 26"/>
          <p:cNvSpPr/>
          <p:nvPr/>
        </p:nvSpPr>
        <p:spPr>
          <a:xfrm>
            <a:off x="4331573" y="4684756"/>
            <a:ext cx="462891" cy="764245"/>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8" name="Rounded Rectangle 27"/>
          <p:cNvSpPr/>
          <p:nvPr/>
        </p:nvSpPr>
        <p:spPr>
          <a:xfrm>
            <a:off x="7034425" y="4623796"/>
            <a:ext cx="462891" cy="551999"/>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9" name="Rounded Rectangle 28"/>
          <p:cNvSpPr/>
          <p:nvPr/>
        </p:nvSpPr>
        <p:spPr>
          <a:xfrm>
            <a:off x="8293298" y="4623796"/>
            <a:ext cx="462891" cy="551999"/>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Rounded Rectangle 29"/>
          <p:cNvSpPr/>
          <p:nvPr/>
        </p:nvSpPr>
        <p:spPr>
          <a:xfrm>
            <a:off x="7040943" y="5114130"/>
            <a:ext cx="462891" cy="389536"/>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Rounded Rectangle 30"/>
          <p:cNvSpPr/>
          <p:nvPr/>
        </p:nvSpPr>
        <p:spPr>
          <a:xfrm>
            <a:off x="8299816" y="5114130"/>
            <a:ext cx="462891" cy="389536"/>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2" name="Rounded Rectangle 31"/>
          <p:cNvSpPr/>
          <p:nvPr/>
        </p:nvSpPr>
        <p:spPr>
          <a:xfrm>
            <a:off x="7916271" y="4840766"/>
            <a:ext cx="394859" cy="551999"/>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33" name="Immagin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870337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4">
                                            <p:txEl>
                                              <p:pRg st="4" end="4"/>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4">
                                            <p:txEl>
                                              <p:pRg st="5" end="5"/>
                                            </p:txEl>
                                          </p:spTgt>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4">
                                            <p:txEl>
                                              <p:pRg st="6" end="6"/>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4">
                                            <p:txEl>
                                              <p:pRg st="7" end="7"/>
                                            </p:txEl>
                                          </p:spTgt>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27"/>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8"/>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2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xit" presetSubtype="0" fill="hold" grpId="1" nodeType="withEffect">
                                  <p:stCondLst>
                                    <p:cond delay="0"/>
                                  </p:stCondLst>
                                  <p:childTnLst>
                                    <p:set>
                                      <p:cBhvr>
                                        <p:cTn id="48" dur="1" fill="hold">
                                          <p:stCondLst>
                                            <p:cond delay="0"/>
                                          </p:stCondLst>
                                        </p:cTn>
                                        <p:tgtEl>
                                          <p:spTgt spid="30"/>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The combined SNR expression</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23</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881" y="2908325"/>
            <a:ext cx="5170942" cy="3182118"/>
          </a:xfrm>
          <a:prstGeom prst="rect">
            <a:avLst/>
          </a:prstGeom>
        </p:spPr>
      </p:pic>
      <p:pic>
        <p:nvPicPr>
          <p:cNvPr id="33" name="Picture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881" y="2908325"/>
            <a:ext cx="5170942" cy="3182118"/>
          </a:xfrm>
          <a:prstGeom prst="rect">
            <a:avLst/>
          </a:prstGeom>
        </p:spPr>
      </p:pic>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8896" y="2907436"/>
            <a:ext cx="5177024" cy="3185860"/>
          </a:xfrm>
          <a:prstGeom prst="rect">
            <a:avLst/>
          </a:prstGeom>
        </p:spPr>
      </p:pic>
      <mc:AlternateContent xmlns:mc="http://schemas.openxmlformats.org/markup-compatibility/2006" xmlns:a14="http://schemas.microsoft.com/office/drawing/2010/main">
        <mc:Choice Requires="a14">
          <p:sp>
            <p:nvSpPr>
              <p:cNvPr id="35" name="TextBox 34"/>
              <p:cNvSpPr txBox="1"/>
              <p:nvPr/>
            </p:nvSpPr>
            <p:spPr>
              <a:xfrm>
                <a:off x="1820565" y="1556792"/>
                <a:ext cx="8595915" cy="1357341"/>
              </a:xfrm>
              <a:prstGeom prst="rect">
                <a:avLst/>
              </a:prstGeom>
              <a:noFill/>
              <a:ln w="19050">
                <a:solidFill>
                  <a:srgbClr val="B2D6DC"/>
                </a:solidFill>
              </a:ln>
            </p:spPr>
            <p:txBody>
              <a:bodyPr wrap="square" lIns="72000" tIns="72000" rIns="72000" bIns="72000" rtlCol="0">
                <a:spAutoFit/>
              </a:bodyPr>
              <a:lstStyle/>
              <a:p>
                <a:pPr/>
                <a14:m>
                  <m:oMathPara xmlns:m="http://schemas.openxmlformats.org/officeDocument/2006/math">
                    <m:oMathParaPr>
                      <m:jc m:val="centerGroup"/>
                    </m:oMathParaPr>
                    <m:oMath xmlns:m="http://schemas.openxmlformats.org/officeDocument/2006/math">
                      <m:acc>
                        <m:accPr>
                          <m:chr m:val="̅"/>
                          <m:ctrlPr>
                            <a:rPr lang="en-GB" sz="2800" i="1" smtClean="0">
                              <a:solidFill>
                                <a:schemeClr val="tx2"/>
                              </a:solidFill>
                              <a:latin typeface="Cambria Math" panose="02040503050406030204" pitchFamily="18" charset="0"/>
                            </a:rPr>
                          </m:ctrlPr>
                        </m:accPr>
                        <m:e>
                          <m:sSub>
                            <m:sSubPr>
                              <m:ctrlPr>
                                <a:rPr lang="en-GB" sz="2800" i="1">
                                  <a:solidFill>
                                    <a:schemeClr val="tx2"/>
                                  </a:solidFill>
                                  <a:latin typeface="Cambria Math" panose="02040503050406030204" pitchFamily="18" charset="0"/>
                                </a:rPr>
                              </m:ctrlPr>
                            </m:sSubPr>
                            <m:e>
                              <m:r>
                                <a:rPr lang="en-GB" sz="2800" i="1">
                                  <a:solidFill>
                                    <a:schemeClr val="tx2"/>
                                  </a:solidFill>
                                  <a:latin typeface="Cambria Math" panose="02040503050406030204" pitchFamily="18" charset="0"/>
                                </a:rPr>
                                <m:t>𝑃</m:t>
                              </m:r>
                            </m:e>
                            <m:sub>
                              <m:r>
                                <a:rPr lang="en-GB" sz="2800" i="1">
                                  <a:solidFill>
                                    <a:schemeClr val="tx2"/>
                                  </a:solidFill>
                                  <a:latin typeface="Cambria Math" panose="02040503050406030204" pitchFamily="18" charset="0"/>
                                </a:rPr>
                                <m:t>𝑇</m:t>
                              </m:r>
                            </m:sub>
                          </m:sSub>
                        </m:e>
                      </m:acc>
                      <m:r>
                        <a:rPr lang="en-GB" sz="2800" i="1">
                          <a:solidFill>
                            <a:schemeClr val="tx2"/>
                          </a:solidFill>
                          <a:latin typeface="Cambria Math" panose="02040503050406030204" pitchFamily="18" charset="0"/>
                        </a:rPr>
                        <m:t>=</m:t>
                      </m:r>
                      <m:f>
                        <m:fPr>
                          <m:ctrlPr>
                            <a:rPr lang="en-GB" sz="2800" i="1">
                              <a:solidFill>
                                <a:schemeClr val="tx2"/>
                              </a:solidFill>
                              <a:latin typeface="Cambria Math" panose="02040503050406030204" pitchFamily="18" charset="0"/>
                            </a:rPr>
                          </m:ctrlPr>
                        </m:fPr>
                        <m:num>
                          <m:r>
                            <a:rPr lang="en-GB" sz="2800" i="1">
                              <a:solidFill>
                                <a:schemeClr val="tx2"/>
                              </a:solidFill>
                              <a:latin typeface="Cambria Math" panose="02040503050406030204" pitchFamily="18" charset="0"/>
                            </a:rPr>
                            <m:t>1</m:t>
                          </m:r>
                        </m:num>
                        <m:den>
                          <m:r>
                            <a:rPr lang="en-GB" sz="2800" i="1">
                              <a:solidFill>
                                <a:schemeClr val="tx2"/>
                              </a:solidFill>
                              <a:latin typeface="Cambria Math" panose="02040503050406030204" pitchFamily="18" charset="0"/>
                            </a:rPr>
                            <m:t>𝑁</m:t>
                          </m:r>
                        </m:den>
                      </m:f>
                      <m:nary>
                        <m:naryPr>
                          <m:chr m:val="∑"/>
                          <m:ctrlPr>
                            <a:rPr lang="en-GB" sz="2800" i="1">
                              <a:solidFill>
                                <a:schemeClr val="tx2"/>
                              </a:solidFill>
                              <a:latin typeface="Cambria Math" panose="02040503050406030204" pitchFamily="18" charset="0"/>
                            </a:rPr>
                          </m:ctrlPr>
                        </m:naryPr>
                        <m:sub>
                          <m:r>
                            <m:rPr>
                              <m:brk m:alnAt="23"/>
                            </m:rPr>
                            <a:rPr lang="en-GB" sz="2800" i="1">
                              <a:solidFill>
                                <a:schemeClr val="tx2"/>
                              </a:solidFill>
                              <a:latin typeface="Cambria Math" panose="02040503050406030204" pitchFamily="18" charset="0"/>
                            </a:rPr>
                            <m:t>𝑛</m:t>
                          </m:r>
                          <m:r>
                            <a:rPr lang="en-GB" sz="2800" i="1">
                              <a:solidFill>
                                <a:schemeClr val="tx2"/>
                              </a:solidFill>
                              <a:latin typeface="Cambria Math" panose="02040503050406030204" pitchFamily="18" charset="0"/>
                            </a:rPr>
                            <m:t>=0</m:t>
                          </m:r>
                        </m:sub>
                        <m:sup>
                          <m:r>
                            <a:rPr lang="en-GB" sz="2800" i="1">
                              <a:solidFill>
                                <a:schemeClr val="tx2"/>
                              </a:solidFill>
                              <a:latin typeface="Cambria Math" panose="02040503050406030204" pitchFamily="18" charset="0"/>
                            </a:rPr>
                            <m:t>𝑁</m:t>
                          </m:r>
                          <m:r>
                            <a:rPr lang="en-GB" sz="2800" i="1">
                              <a:solidFill>
                                <a:schemeClr val="tx2"/>
                              </a:solidFill>
                              <a:latin typeface="Cambria Math" panose="02040503050406030204" pitchFamily="18" charset="0"/>
                            </a:rPr>
                            <m:t>−1</m:t>
                          </m:r>
                        </m:sup>
                        <m:e>
                          <m:sSup>
                            <m:sSupPr>
                              <m:ctrlPr>
                                <a:rPr lang="en-GB" sz="2800" i="1">
                                  <a:solidFill>
                                    <a:schemeClr val="tx2"/>
                                  </a:solidFill>
                                  <a:latin typeface="Cambria Math" panose="02040503050406030204" pitchFamily="18" charset="0"/>
                                  <a:ea typeface="Cambria Math" panose="02040503050406030204" pitchFamily="18" charset="0"/>
                                </a:rPr>
                              </m:ctrlPr>
                            </m:sSupPr>
                            <m:e>
                              <m:d>
                                <m:dPr>
                                  <m:ctrlPr>
                                    <a:rPr lang="en-GB" sz="2800" i="1">
                                      <a:solidFill>
                                        <a:schemeClr val="tx2"/>
                                      </a:solidFill>
                                      <a:latin typeface="Cambria Math" panose="02040503050406030204" pitchFamily="18" charset="0"/>
                                    </a:rPr>
                                  </m:ctrlPr>
                                </m:dPr>
                                <m:e>
                                  <m:sSub>
                                    <m:sSubPr>
                                      <m:ctrlPr>
                                        <a:rPr lang="en-GB" sz="2800" i="1">
                                          <a:solidFill>
                                            <a:schemeClr val="tx2"/>
                                          </a:solidFill>
                                          <a:latin typeface="Cambria Math" panose="02040503050406030204" pitchFamily="18" charset="0"/>
                                        </a:rPr>
                                      </m:ctrlPr>
                                    </m:sSubPr>
                                    <m:e>
                                      <m:acc>
                                        <m:accPr>
                                          <m:chr m:val="̂"/>
                                          <m:ctrlPr>
                                            <a:rPr lang="en-GB" sz="2800" i="1">
                                              <a:solidFill>
                                                <a:schemeClr val="tx2"/>
                                              </a:solidFill>
                                              <a:latin typeface="Cambria Math" panose="02040503050406030204" pitchFamily="18" charset="0"/>
                                            </a:rPr>
                                          </m:ctrlPr>
                                        </m:accPr>
                                        <m:e>
                                          <m:r>
                                            <a:rPr lang="en-GB" sz="2800" i="1">
                                              <a:solidFill>
                                                <a:schemeClr val="tx2"/>
                                              </a:solidFill>
                                              <a:latin typeface="Cambria Math" panose="02040503050406030204" pitchFamily="18" charset="0"/>
                                            </a:rPr>
                                            <m:t>𝑥</m:t>
                                          </m:r>
                                        </m:e>
                                      </m:acc>
                                    </m:e>
                                    <m:sub>
                                      <m:r>
                                        <a:rPr lang="en-GB" sz="2800" i="1">
                                          <a:solidFill>
                                            <a:schemeClr val="tx2"/>
                                          </a:solidFill>
                                          <a:latin typeface="Cambria Math" panose="02040503050406030204" pitchFamily="18" charset="0"/>
                                        </a:rPr>
                                        <m:t>𝑛</m:t>
                                      </m:r>
                                    </m:sub>
                                  </m:sSub>
                                  <m:r>
                                    <a:rPr lang="en-GB" sz="2800" i="1">
                                      <a:solidFill>
                                        <a:schemeClr val="tx2"/>
                                      </a:solidFill>
                                      <a:latin typeface="Cambria Math" panose="02040503050406030204" pitchFamily="18" charset="0"/>
                                    </a:rPr>
                                    <m:t>+</m:t>
                                  </m:r>
                                  <m:sSub>
                                    <m:sSubPr>
                                      <m:ctrlPr>
                                        <a:rPr lang="en-GB" sz="2800" i="1">
                                          <a:solidFill>
                                            <a:schemeClr val="tx2"/>
                                          </a:solidFill>
                                          <a:latin typeface="Cambria Math" panose="02040503050406030204" pitchFamily="18" charset="0"/>
                                          <a:ea typeface="Cambria Math" panose="02040503050406030204" pitchFamily="18" charset="0"/>
                                        </a:rPr>
                                      </m:ctrlPr>
                                    </m:sSubPr>
                                    <m:e>
                                      <m:r>
                                        <m:rPr>
                                          <m:sty m:val="p"/>
                                        </m:rPr>
                                        <a:rPr lang="el-GR" sz="2800" i="1">
                                          <a:solidFill>
                                            <a:schemeClr val="tx2"/>
                                          </a:solidFill>
                                          <a:latin typeface="Cambria Math" panose="02040503050406030204" pitchFamily="18" charset="0"/>
                                          <a:ea typeface="Cambria Math" panose="02040503050406030204" pitchFamily="18" charset="0"/>
                                        </a:rPr>
                                        <m:t>ν</m:t>
                                      </m:r>
                                    </m:e>
                                    <m:sub>
                                      <m:r>
                                        <a:rPr lang="en-GB" sz="2800" i="1">
                                          <a:solidFill>
                                            <a:schemeClr val="tx2"/>
                                          </a:solidFill>
                                          <a:latin typeface="Cambria Math" panose="02040503050406030204" pitchFamily="18" charset="0"/>
                                          <a:ea typeface="Cambria Math" panose="02040503050406030204" pitchFamily="18" charset="0"/>
                                        </a:rPr>
                                        <m:t>𝑛</m:t>
                                      </m:r>
                                    </m:sub>
                                  </m:sSub>
                                </m:e>
                              </m:d>
                            </m:e>
                            <m:sup>
                              <m:r>
                                <a:rPr lang="en-GB" sz="2800" i="1">
                                  <a:solidFill>
                                    <a:schemeClr val="tx2"/>
                                  </a:solidFill>
                                  <a:latin typeface="Cambria Math" panose="02040503050406030204" pitchFamily="18" charset="0"/>
                                  <a:ea typeface="Cambria Math" panose="02040503050406030204" pitchFamily="18" charset="0"/>
                                </a:rPr>
                                <m:t>2</m:t>
                              </m:r>
                            </m:sup>
                          </m:sSup>
                        </m:e>
                      </m:nary>
                      <m:r>
                        <a:rPr lang="en-GB" sz="2800" b="0" i="1" smtClean="0">
                          <a:solidFill>
                            <a:schemeClr val="tx2"/>
                          </a:solidFill>
                          <a:latin typeface="Cambria Math" panose="02040503050406030204" pitchFamily="18" charset="0"/>
                          <a:ea typeface="Cambria Math" panose="02040503050406030204" pitchFamily="18" charset="0"/>
                        </a:rPr>
                        <m:t>=</m:t>
                      </m:r>
                      <m:sSub>
                        <m:sSubPr>
                          <m:ctrlPr>
                            <a:rPr lang="en-GB" sz="2800" b="0" i="1" smtClean="0">
                              <a:solidFill>
                                <a:schemeClr val="tx2"/>
                              </a:solidFill>
                              <a:latin typeface="Cambria Math" panose="02040503050406030204" pitchFamily="18" charset="0"/>
                              <a:ea typeface="Cambria Math" panose="02040503050406030204" pitchFamily="18" charset="0"/>
                            </a:rPr>
                          </m:ctrlPr>
                        </m:sSubPr>
                        <m:e>
                          <m:r>
                            <a:rPr lang="en-GB" sz="2800" b="0" i="1" smtClean="0">
                              <a:solidFill>
                                <a:schemeClr val="tx2"/>
                              </a:solidFill>
                              <a:latin typeface="Cambria Math" panose="02040503050406030204" pitchFamily="18" charset="0"/>
                              <a:ea typeface="Cambria Math" panose="02040503050406030204" pitchFamily="18" charset="0"/>
                            </a:rPr>
                            <m:t>𝑃</m:t>
                          </m:r>
                        </m:e>
                        <m:sub>
                          <m:r>
                            <a:rPr lang="en-GB" sz="2800" b="0" i="1" smtClean="0">
                              <a:solidFill>
                                <a:schemeClr val="tx2"/>
                              </a:solidFill>
                              <a:latin typeface="Cambria Math" panose="02040503050406030204" pitchFamily="18" charset="0"/>
                              <a:ea typeface="Cambria Math" panose="02040503050406030204" pitchFamily="18" charset="0"/>
                            </a:rPr>
                            <m:t>𝑇</m:t>
                          </m:r>
                        </m:sub>
                      </m:sSub>
                      <m:r>
                        <a:rPr lang="en-GB" sz="2800" b="0" i="1" smtClean="0">
                          <a:solidFill>
                            <a:schemeClr val="tx2"/>
                          </a:solidFill>
                          <a:latin typeface="Cambria Math" panose="02040503050406030204" pitchFamily="18" charset="0"/>
                          <a:ea typeface="Cambria Math" panose="02040503050406030204" pitchFamily="18" charset="0"/>
                        </a:rPr>
                        <m:t>+</m:t>
                      </m:r>
                      <m:r>
                        <a:rPr lang="en-GB" sz="2800" i="1">
                          <a:solidFill>
                            <a:schemeClr val="tx2"/>
                          </a:solidFill>
                          <a:latin typeface="Cambria Math" panose="02040503050406030204" pitchFamily="18" charset="0"/>
                          <a:ea typeface="Cambria Math" panose="02040503050406030204" pitchFamily="18" charset="0"/>
                        </a:rPr>
                        <m:t>𝜖</m:t>
                      </m:r>
                      <m:d>
                        <m:dPr>
                          <m:ctrlPr>
                            <a:rPr lang="en-GB" sz="2800" i="1">
                              <a:solidFill>
                                <a:schemeClr val="tx2"/>
                              </a:solidFill>
                              <a:latin typeface="Cambria Math" panose="02040503050406030204" pitchFamily="18" charset="0"/>
                              <a:ea typeface="Cambria Math" panose="02040503050406030204" pitchFamily="18" charset="0"/>
                            </a:rPr>
                          </m:ctrlPr>
                        </m:dPr>
                        <m:e>
                          <m:sSub>
                            <m:sSubPr>
                              <m:ctrlPr>
                                <a:rPr lang="en-GB" sz="2800" i="1">
                                  <a:solidFill>
                                    <a:schemeClr val="tx2"/>
                                  </a:solidFill>
                                  <a:latin typeface="Cambria Math" panose="02040503050406030204" pitchFamily="18" charset="0"/>
                                  <a:ea typeface="Cambria Math" panose="02040503050406030204" pitchFamily="18" charset="0"/>
                                </a:rPr>
                              </m:ctrlPr>
                            </m:sSubPr>
                            <m:e>
                              <m:r>
                                <a:rPr lang="en-GB" sz="2800" i="1">
                                  <a:solidFill>
                                    <a:schemeClr val="tx2"/>
                                  </a:solidFill>
                                  <a:latin typeface="Cambria Math" panose="02040503050406030204" pitchFamily="18" charset="0"/>
                                  <a:ea typeface="Cambria Math" panose="02040503050406030204" pitchFamily="18" charset="0"/>
                                </a:rPr>
                                <m:t>𝑋</m:t>
                              </m:r>
                            </m:e>
                            <m:sub>
                              <m:r>
                                <a:rPr lang="en-GB" sz="2800" i="1">
                                  <a:solidFill>
                                    <a:schemeClr val="tx2"/>
                                  </a:solidFill>
                                  <a:latin typeface="Cambria Math" panose="02040503050406030204" pitchFamily="18" charset="0"/>
                                  <a:ea typeface="Cambria Math" panose="02040503050406030204" pitchFamily="18" charset="0"/>
                                </a:rPr>
                                <m:t>𝑘</m:t>
                              </m:r>
                            </m:sub>
                          </m:sSub>
                          <m:r>
                            <a:rPr lang="en-GB" sz="2800" i="1">
                              <a:solidFill>
                                <a:schemeClr val="tx2"/>
                              </a:solidFill>
                              <a:latin typeface="Cambria Math" panose="02040503050406030204" pitchFamily="18" charset="0"/>
                              <a:ea typeface="Cambria Math" panose="02040503050406030204" pitchFamily="18" charset="0"/>
                            </a:rPr>
                            <m:t>,</m:t>
                          </m:r>
                          <m:sSub>
                            <m:sSubPr>
                              <m:ctrlPr>
                                <a:rPr lang="en-GB" sz="2800" i="1">
                                  <a:solidFill>
                                    <a:schemeClr val="tx2"/>
                                  </a:solidFill>
                                  <a:latin typeface="Cambria Math" panose="02040503050406030204" pitchFamily="18" charset="0"/>
                                  <a:ea typeface="Cambria Math" panose="02040503050406030204" pitchFamily="18" charset="0"/>
                                </a:rPr>
                              </m:ctrlPr>
                            </m:sSubPr>
                            <m:e>
                              <m:r>
                                <a:rPr lang="en-GB" sz="2800" i="1">
                                  <a:solidFill>
                                    <a:schemeClr val="tx2"/>
                                  </a:solidFill>
                                  <a:latin typeface="Cambria Math" panose="02040503050406030204" pitchFamily="18" charset="0"/>
                                  <a:ea typeface="Cambria Math" panose="02040503050406030204" pitchFamily="18" charset="0"/>
                                </a:rPr>
                                <m:t>𝐹</m:t>
                              </m:r>
                            </m:e>
                            <m:sub>
                              <m:r>
                                <a:rPr lang="en-GB" sz="2800" i="1">
                                  <a:solidFill>
                                    <a:schemeClr val="tx2"/>
                                  </a:solidFill>
                                  <a:latin typeface="Cambria Math" panose="02040503050406030204" pitchFamily="18" charset="0"/>
                                  <a:ea typeface="Cambria Math" panose="02040503050406030204" pitchFamily="18" charset="0"/>
                                </a:rPr>
                                <m:t>𝑠</m:t>
                              </m:r>
                            </m:sub>
                          </m:sSub>
                          <m:r>
                            <a:rPr lang="en-GB" sz="2800" i="1">
                              <a:solidFill>
                                <a:schemeClr val="tx2"/>
                              </a:solidFill>
                              <a:latin typeface="Cambria Math" panose="02040503050406030204" pitchFamily="18" charset="0"/>
                              <a:ea typeface="Cambria Math" panose="02040503050406030204" pitchFamily="18" charset="0"/>
                            </a:rPr>
                            <m:t>,</m:t>
                          </m:r>
                          <m:r>
                            <a:rPr lang="en-GB" sz="2800" i="1">
                              <a:solidFill>
                                <a:schemeClr val="tx2"/>
                              </a:solidFill>
                              <a:latin typeface="Cambria Math" panose="02040503050406030204" pitchFamily="18" charset="0"/>
                              <a:ea typeface="Cambria Math" panose="02040503050406030204" pitchFamily="18" charset="0"/>
                            </a:rPr>
                            <m:t>𝜏</m:t>
                          </m:r>
                        </m:e>
                      </m:d>
                      <m:r>
                        <a:rPr lang="en-GB" sz="2800" b="0" i="0" smtClean="0">
                          <a:solidFill>
                            <a:schemeClr val="tx2"/>
                          </a:solidFill>
                          <a:latin typeface="Cambria Math" panose="02040503050406030204" pitchFamily="18" charset="0"/>
                          <a:ea typeface="Cambria Math" panose="02040503050406030204" pitchFamily="18" charset="0"/>
                        </a:rPr>
                        <m:t>+</m:t>
                      </m:r>
                      <m:r>
                        <a:rPr lang="el-GR" sz="2800" b="0" i="1" smtClean="0">
                          <a:solidFill>
                            <a:schemeClr val="tx2"/>
                          </a:solidFill>
                          <a:latin typeface="Cambria Math" panose="02040503050406030204" pitchFamily="18" charset="0"/>
                          <a:ea typeface="Cambria Math" panose="02040503050406030204" pitchFamily="18" charset="0"/>
                        </a:rPr>
                        <m:t>𝜂</m:t>
                      </m:r>
                      <m:r>
                        <a:rPr lang="en-GB" sz="2800" b="0" i="1" smtClean="0">
                          <a:solidFill>
                            <a:schemeClr val="tx2"/>
                          </a:solidFill>
                          <a:latin typeface="Cambria Math" panose="02040503050406030204" pitchFamily="18" charset="0"/>
                          <a:ea typeface="Cambria Math" panose="02040503050406030204" pitchFamily="18" charset="0"/>
                        </a:rPr>
                        <m:t>(</m:t>
                      </m:r>
                      <m:sSub>
                        <m:sSubPr>
                          <m:ctrlPr>
                            <a:rPr lang="en-GB" sz="2800" b="0" i="1" smtClean="0">
                              <a:solidFill>
                                <a:schemeClr val="tx2"/>
                              </a:solidFill>
                              <a:latin typeface="Cambria Math" panose="02040503050406030204" pitchFamily="18" charset="0"/>
                              <a:ea typeface="Cambria Math" panose="02040503050406030204" pitchFamily="18" charset="0"/>
                            </a:rPr>
                          </m:ctrlPr>
                        </m:sSubPr>
                        <m:e>
                          <m:r>
                            <a:rPr lang="en-GB" sz="2800" b="0" i="1" smtClean="0">
                              <a:solidFill>
                                <a:schemeClr val="tx2"/>
                              </a:solidFill>
                              <a:latin typeface="Cambria Math" panose="02040503050406030204" pitchFamily="18" charset="0"/>
                              <a:ea typeface="Cambria Math" panose="02040503050406030204" pitchFamily="18" charset="0"/>
                            </a:rPr>
                            <m:t>𝑃</m:t>
                          </m:r>
                        </m:e>
                        <m:sub>
                          <m:r>
                            <a:rPr lang="en-GB" sz="2800" b="0" i="1" smtClean="0">
                              <a:solidFill>
                                <a:schemeClr val="tx2"/>
                              </a:solidFill>
                              <a:latin typeface="Cambria Math" panose="02040503050406030204" pitchFamily="18" charset="0"/>
                              <a:ea typeface="Cambria Math" panose="02040503050406030204" pitchFamily="18" charset="0"/>
                            </a:rPr>
                            <m:t>𝑇</m:t>
                          </m:r>
                        </m:sub>
                      </m:sSub>
                      <m:r>
                        <a:rPr lang="en-GB" sz="2800" b="0" i="1" smtClean="0">
                          <a:solidFill>
                            <a:schemeClr val="tx2"/>
                          </a:solidFill>
                          <a:latin typeface="Cambria Math" panose="02040503050406030204" pitchFamily="18" charset="0"/>
                          <a:ea typeface="Cambria Math" panose="02040503050406030204" pitchFamily="18" charset="0"/>
                        </a:rPr>
                        <m:t>,</m:t>
                      </m:r>
                      <m:sSubSup>
                        <m:sSubSupPr>
                          <m:ctrlPr>
                            <a:rPr lang="en-GB" sz="2800" i="1">
                              <a:solidFill>
                                <a:schemeClr val="tx2"/>
                              </a:solidFill>
                              <a:latin typeface="Cambria Math" panose="02040503050406030204" pitchFamily="18" charset="0"/>
                              <a:ea typeface="Cambria Math" panose="02040503050406030204" pitchFamily="18" charset="0"/>
                            </a:rPr>
                          </m:ctrlPr>
                        </m:sSubSupPr>
                        <m:e>
                          <m:r>
                            <a:rPr lang="en-GB" sz="2800" i="1">
                              <a:solidFill>
                                <a:schemeClr val="tx2"/>
                              </a:solidFill>
                              <a:latin typeface="Cambria Math" panose="02040503050406030204" pitchFamily="18" charset="0"/>
                              <a:ea typeface="Cambria Math" panose="02040503050406030204" pitchFamily="18" charset="0"/>
                            </a:rPr>
                            <m:t>𝜎</m:t>
                          </m:r>
                        </m:e>
                        <m:sub>
                          <m:r>
                            <m:rPr>
                              <m:sty m:val="p"/>
                            </m:rPr>
                            <a:rPr lang="el-GR" sz="2800" i="1">
                              <a:solidFill>
                                <a:schemeClr val="tx2"/>
                              </a:solidFill>
                              <a:latin typeface="Cambria Math" panose="02040503050406030204" pitchFamily="18" charset="0"/>
                              <a:ea typeface="Cambria Math" panose="02040503050406030204" pitchFamily="18" charset="0"/>
                            </a:rPr>
                            <m:t>ν</m:t>
                          </m:r>
                        </m:sub>
                        <m:sup>
                          <m:r>
                            <a:rPr lang="en-GB" sz="2800" i="1">
                              <a:solidFill>
                                <a:schemeClr val="tx2"/>
                              </a:solidFill>
                              <a:latin typeface="Cambria Math" panose="02040503050406030204" pitchFamily="18" charset="0"/>
                              <a:ea typeface="Cambria Math" panose="02040503050406030204" pitchFamily="18" charset="0"/>
                            </a:rPr>
                            <m:t>2</m:t>
                          </m:r>
                        </m:sup>
                      </m:sSubSup>
                      <m:r>
                        <a:rPr lang="en-GB" sz="2800" b="0" i="1" smtClean="0">
                          <a:solidFill>
                            <a:schemeClr val="tx2"/>
                          </a:solidFill>
                          <a:latin typeface="Cambria Math" panose="02040503050406030204" pitchFamily="18" charset="0"/>
                          <a:ea typeface="Cambria Math" panose="02040503050406030204" pitchFamily="18" charset="0"/>
                        </a:rPr>
                        <m:t>,</m:t>
                      </m:r>
                      <m:sSub>
                        <m:sSubPr>
                          <m:ctrlPr>
                            <a:rPr lang="en-GB" sz="2800" b="0" i="1" smtClean="0">
                              <a:solidFill>
                                <a:schemeClr val="tx2"/>
                              </a:solidFill>
                              <a:latin typeface="Cambria Math" panose="02040503050406030204" pitchFamily="18" charset="0"/>
                              <a:ea typeface="Cambria Math" panose="02040503050406030204" pitchFamily="18" charset="0"/>
                            </a:rPr>
                          </m:ctrlPr>
                        </m:sSubPr>
                        <m:e>
                          <m:r>
                            <a:rPr lang="en-GB" sz="2800" b="0" i="1" smtClean="0">
                              <a:solidFill>
                                <a:schemeClr val="tx2"/>
                              </a:solidFill>
                              <a:latin typeface="Cambria Math" panose="02040503050406030204" pitchFamily="18" charset="0"/>
                              <a:ea typeface="Cambria Math" panose="02040503050406030204" pitchFamily="18" charset="0"/>
                            </a:rPr>
                            <m:t>𝐹</m:t>
                          </m:r>
                        </m:e>
                        <m:sub>
                          <m:r>
                            <a:rPr lang="en-GB" sz="2800" b="0" i="1" smtClean="0">
                              <a:solidFill>
                                <a:schemeClr val="tx2"/>
                              </a:solidFill>
                              <a:latin typeface="Cambria Math" panose="02040503050406030204" pitchFamily="18" charset="0"/>
                              <a:ea typeface="Cambria Math" panose="02040503050406030204" pitchFamily="18" charset="0"/>
                            </a:rPr>
                            <m:t>𝑠</m:t>
                          </m:r>
                        </m:sub>
                      </m:sSub>
                      <m:r>
                        <a:rPr lang="en-GB" sz="2800" b="0" i="1" smtClean="0">
                          <a:solidFill>
                            <a:schemeClr val="tx2"/>
                          </a:solidFill>
                          <a:latin typeface="Cambria Math" panose="02040503050406030204" pitchFamily="18" charset="0"/>
                          <a:ea typeface="Cambria Math" panose="02040503050406030204" pitchFamily="18" charset="0"/>
                        </a:rPr>
                        <m:t>)</m:t>
                      </m:r>
                    </m:oMath>
                  </m:oMathPara>
                </a14:m>
                <a:endParaRPr lang="en-GB" sz="2800" i="1" dirty="0">
                  <a:solidFill>
                    <a:schemeClr val="tx2"/>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1820565" y="1556792"/>
                <a:ext cx="8595915" cy="1357341"/>
              </a:xfrm>
              <a:prstGeom prst="rect">
                <a:avLst/>
              </a:prstGeom>
              <a:blipFill>
                <a:blip r:embed="rId7"/>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5159896" y="3356992"/>
                <a:ext cx="6643092" cy="1856983"/>
              </a:xfrm>
              <a:prstGeom prst="rect">
                <a:avLst/>
              </a:prstGeom>
              <a:noFill/>
            </p:spPr>
            <p:txBody>
              <a:bodyPr wrap="square" rtlCol="0">
                <a:spAutoFit/>
              </a:bodyPr>
              <a:lstStyle/>
              <a:p>
                <a:pPr marL="285750" indent="-285750">
                  <a:buFont typeface="Arial" panose="020B0604020202020204" pitchFamily="34" charset="0"/>
                  <a:buChar char="•"/>
                </a:pPr>
                <a:r>
                  <a:rPr lang="en-GB" sz="2100" dirty="0" smtClean="0">
                    <a:solidFill>
                      <a:schemeClr val="tx2"/>
                    </a:solidFill>
                  </a:rPr>
                  <a:t>Mean value:</a:t>
                </a:r>
              </a:p>
              <a:p>
                <a:pPr lvl="1"/>
                <a14:m>
                  <m:oMathPara xmlns:m="http://schemas.openxmlformats.org/officeDocument/2006/math">
                    <m:oMathParaPr>
                      <m:jc m:val="centerGroup"/>
                    </m:oMathParaPr>
                    <m:oMath xmlns:m="http://schemas.openxmlformats.org/officeDocument/2006/math">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n-GB"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i="1">
                              <a:solidFill>
                                <a:schemeClr val="tx2"/>
                              </a:solidFill>
                              <a:latin typeface="Cambria Math" panose="02040503050406030204" pitchFamily="18" charset="0"/>
                              <a:ea typeface="Cambria Math" panose="02040503050406030204" pitchFamily="18" charset="0"/>
                            </a:rPr>
                            <m:t>2</m:t>
                          </m:r>
                        </m:sup>
                      </m:sSubSup>
                    </m:oMath>
                  </m:oMathPara>
                </a14:m>
                <a:endParaRPr lang="en-GB" sz="2400" dirty="0">
                  <a:solidFill>
                    <a:schemeClr val="tx2"/>
                  </a:solidFill>
                </a:endParaRPr>
              </a:p>
              <a:p>
                <a:pPr marL="285750" indent="-285750">
                  <a:buFont typeface="Arial" panose="020B0604020202020204" pitchFamily="34" charset="0"/>
                  <a:buChar char="•"/>
                </a:pPr>
                <a:r>
                  <a:rPr lang="en-GB" sz="2100" dirty="0">
                    <a:solidFill>
                      <a:schemeClr val="tx2"/>
                    </a:solidFill>
                  </a:rPr>
                  <a:t>Variance:</a:t>
                </a:r>
              </a:p>
              <a:p>
                <a:pPr/>
                <a14:m>
                  <m:oMathPara xmlns:m="http://schemas.openxmlformats.org/officeDocument/2006/math">
                    <m:oMathParaPr>
                      <m:jc m:val="centerGroup"/>
                    </m:oMathParaPr>
                    <m:oMath xmlns:m="http://schemas.openxmlformats.org/officeDocument/2006/math">
                      <m:r>
                        <a:rPr lang="en-GB" sz="2400" i="1">
                          <a:solidFill>
                            <a:schemeClr val="tx2"/>
                          </a:solidFill>
                          <a:latin typeface="Cambria Math" panose="02040503050406030204" pitchFamily="18" charset="0"/>
                          <a:ea typeface="Cambria Math" panose="02040503050406030204" pitchFamily="18" charset="0"/>
                        </a:rPr>
                        <m:t>2</m:t>
                      </m:r>
                      <m:d>
                        <m:dPr>
                          <m:ctrlPr>
                            <a:rPr lang="en-GB" sz="2400" i="1">
                              <a:solidFill>
                                <a:schemeClr val="tx2"/>
                              </a:solidFill>
                              <a:latin typeface="Cambria Math" panose="02040503050406030204" pitchFamily="18" charset="0"/>
                              <a:ea typeface="Cambria Math" panose="02040503050406030204" pitchFamily="18" charset="0"/>
                            </a:rPr>
                          </m:ctrlPr>
                        </m:dPr>
                        <m:e>
                          <m:sSup>
                            <m:sSupPr>
                              <m:ctrlPr>
                                <a:rPr lang="en-GB" sz="2400" i="1">
                                  <a:solidFill>
                                    <a:schemeClr val="tx2"/>
                                  </a:solidFill>
                                  <a:latin typeface="Cambria Math" panose="02040503050406030204" pitchFamily="18" charset="0"/>
                                  <a:ea typeface="Cambria Math" panose="02040503050406030204" pitchFamily="18" charset="0"/>
                                </a:rPr>
                              </m:ctrlPr>
                            </m:sSupPr>
                            <m:e>
                              <m:d>
                                <m:dPr>
                                  <m:ctrlPr>
                                    <a:rPr lang="en-GB" sz="2400" i="1">
                                      <a:solidFill>
                                        <a:schemeClr val="tx2"/>
                                      </a:solidFill>
                                      <a:latin typeface="Cambria Math" panose="02040503050406030204" pitchFamily="18" charset="0"/>
                                      <a:ea typeface="Cambria Math" panose="02040503050406030204" pitchFamily="18" charset="0"/>
                                    </a:rPr>
                                  </m:ctrlPr>
                                </m:dPr>
                                <m:e>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𝐴</m:t>
                                      </m:r>
                                    </m:e>
                                    <m:sub>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𝑋</m:t>
                                          </m:r>
                                        </m:e>
                                        <m:sub>
                                          <m:r>
                                            <a:rPr lang="en-GB" sz="2400" i="1">
                                              <a:solidFill>
                                                <a:schemeClr val="tx2"/>
                                              </a:solidFill>
                                              <a:latin typeface="Cambria Math" panose="02040503050406030204" pitchFamily="18" charset="0"/>
                                              <a:ea typeface="Cambria Math" panose="02040503050406030204" pitchFamily="18" charset="0"/>
                                            </a:rPr>
                                            <m:t>𝑘</m:t>
                                          </m:r>
                                        </m:sub>
                                      </m:sSub>
                                      <m:r>
                                        <a:rPr lang="en-GB" sz="2400" i="1">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𝑁</m:t>
                                      </m:r>
                                    </m:sub>
                                  </m:sSub>
                                </m:e>
                              </m:d>
                            </m:e>
                            <m:sup>
                              <m:r>
                                <a:rPr lang="en-GB" sz="2400" i="1">
                                  <a:solidFill>
                                    <a:schemeClr val="tx2"/>
                                  </a:solidFill>
                                  <a:latin typeface="Cambria Math" panose="02040503050406030204" pitchFamily="18" charset="0"/>
                                  <a:ea typeface="Cambria Math" panose="02040503050406030204" pitchFamily="18" charset="0"/>
                                </a:rPr>
                                <m:t>2</m:t>
                              </m:r>
                            </m:sup>
                          </m:sSup>
                          <m:r>
                            <a:rPr lang="en-GB" sz="2400" i="1">
                              <a:solidFill>
                                <a:schemeClr val="tx2"/>
                              </a:solidFill>
                              <a:latin typeface="Cambria Math" panose="02040503050406030204" pitchFamily="18" charset="0"/>
                              <a:ea typeface="Cambria Math" panose="02040503050406030204" pitchFamily="18" charset="0"/>
                            </a:rPr>
                            <m:t>+</m:t>
                          </m:r>
                          <m:sSup>
                            <m:sSupPr>
                              <m:ctrlPr>
                                <a:rPr lang="en-GB" sz="2400" i="1">
                                  <a:solidFill>
                                    <a:schemeClr val="tx2"/>
                                  </a:solidFill>
                                  <a:latin typeface="Cambria Math" panose="02040503050406030204" pitchFamily="18" charset="0"/>
                                  <a:ea typeface="Cambria Math" panose="02040503050406030204" pitchFamily="18" charset="0"/>
                                </a:rPr>
                              </m:ctrlPr>
                            </m:sSupPr>
                            <m:e>
                              <m:d>
                                <m:dPr>
                                  <m:ctrlPr>
                                    <a:rPr lang="en-GB" sz="2400" i="1">
                                      <a:solidFill>
                                        <a:schemeClr val="tx2"/>
                                      </a:solidFill>
                                      <a:latin typeface="Cambria Math" panose="02040503050406030204" pitchFamily="18" charset="0"/>
                                      <a:ea typeface="Cambria Math" panose="02040503050406030204" pitchFamily="18" charset="0"/>
                                    </a:rPr>
                                  </m:ctrlPr>
                                </m:dPr>
                                <m:e>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𝐵</m:t>
                                      </m:r>
                                    </m:e>
                                    <m:sub>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𝑋</m:t>
                                          </m:r>
                                        </m:e>
                                        <m:sub>
                                          <m:r>
                                            <a:rPr lang="en-GB" sz="2400" i="1">
                                              <a:solidFill>
                                                <a:schemeClr val="tx2"/>
                                              </a:solidFill>
                                              <a:latin typeface="Cambria Math" panose="02040503050406030204" pitchFamily="18" charset="0"/>
                                              <a:ea typeface="Cambria Math" panose="02040503050406030204" pitchFamily="18" charset="0"/>
                                            </a:rPr>
                                            <m:t>𝑘</m:t>
                                          </m:r>
                                        </m:sub>
                                      </m:sSub>
                                      <m:r>
                                        <a:rPr lang="en-GB" sz="2400" i="1">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𝑁</m:t>
                                      </m:r>
                                    </m:sub>
                                  </m:sSub>
                                </m:e>
                              </m:d>
                            </m:e>
                            <m:sup>
                              <m:r>
                                <a:rPr lang="en-GB" sz="2400" i="1">
                                  <a:solidFill>
                                    <a:schemeClr val="tx2"/>
                                  </a:solidFill>
                                  <a:latin typeface="Cambria Math" panose="02040503050406030204" pitchFamily="18" charset="0"/>
                                  <a:ea typeface="Cambria Math" panose="02040503050406030204" pitchFamily="18" charset="0"/>
                                </a:rPr>
                                <m:t>2</m:t>
                              </m:r>
                            </m:sup>
                          </m:sSup>
                        </m:e>
                      </m:d>
                      <m:r>
                        <a:rPr lang="en-GB" sz="2400" b="0" i="0" smtClean="0">
                          <a:solidFill>
                            <a:schemeClr val="tx2"/>
                          </a:solidFill>
                          <a:latin typeface="Cambria Math" panose="02040503050406030204" pitchFamily="18" charset="0"/>
                          <a:ea typeface="Cambria Math" panose="02040503050406030204" pitchFamily="18" charset="0"/>
                        </a:rPr>
                        <m:t>+</m:t>
                      </m:r>
                      <m:f>
                        <m:fPr>
                          <m:ctrlPr>
                            <a:rPr lang="en-GB" sz="2400" i="1">
                              <a:solidFill>
                                <a:schemeClr val="tx2"/>
                              </a:solidFill>
                              <a:latin typeface="Cambria Math" panose="02040503050406030204" pitchFamily="18" charset="0"/>
                              <a:ea typeface="Cambria Math" panose="02040503050406030204" pitchFamily="18" charset="0"/>
                            </a:rPr>
                          </m:ctrlPr>
                        </m:fPr>
                        <m:num>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l-GR"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a:solidFill>
                                    <a:schemeClr val="tx2"/>
                                  </a:solidFill>
                                  <a:latin typeface="Cambria Math" panose="02040503050406030204" pitchFamily="18" charset="0"/>
                                  <a:ea typeface="Cambria Math" panose="02040503050406030204" pitchFamily="18" charset="0"/>
                                </a:rPr>
                                <m:t>4</m:t>
                              </m:r>
                            </m:sup>
                          </m:sSubSup>
                        </m:num>
                        <m:den>
                          <m:r>
                            <a:rPr lang="en-GB" sz="2400" i="1">
                              <a:solidFill>
                                <a:schemeClr val="tx2"/>
                              </a:solidFill>
                              <a:latin typeface="Cambria Math" panose="02040503050406030204" pitchFamily="18" charset="0"/>
                              <a:ea typeface="Cambria Math" panose="02040503050406030204" pitchFamily="18" charset="0"/>
                            </a:rPr>
                            <m:t>𝑁</m:t>
                          </m:r>
                        </m:den>
                      </m:f>
                      <m:r>
                        <a:rPr lang="en-GB" sz="2400" i="1">
                          <a:solidFill>
                            <a:schemeClr val="tx2"/>
                          </a:solidFill>
                          <a:latin typeface="Cambria Math" panose="02040503050406030204" pitchFamily="18" charset="0"/>
                          <a:ea typeface="Cambria Math" panose="02040503050406030204" pitchFamily="18" charset="0"/>
                        </a:rPr>
                        <m:t>+4</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𝑃</m:t>
                          </m:r>
                        </m:e>
                        <m:sub>
                          <m:r>
                            <a:rPr lang="en-GB" sz="2400" i="1">
                              <a:solidFill>
                                <a:schemeClr val="tx2"/>
                              </a:solidFill>
                              <a:latin typeface="Cambria Math" panose="02040503050406030204" pitchFamily="18" charset="0"/>
                              <a:ea typeface="Cambria Math" panose="02040503050406030204" pitchFamily="18" charset="0"/>
                            </a:rPr>
                            <m:t>𝑇</m:t>
                          </m:r>
                        </m:sub>
                      </m:sSub>
                      <m:f>
                        <m:fPr>
                          <m:ctrlPr>
                            <a:rPr lang="en-GB" sz="2400" i="1">
                              <a:solidFill>
                                <a:schemeClr val="tx2"/>
                              </a:solidFill>
                              <a:latin typeface="Cambria Math" panose="02040503050406030204" pitchFamily="18" charset="0"/>
                              <a:ea typeface="Cambria Math" panose="02040503050406030204" pitchFamily="18" charset="0"/>
                            </a:rPr>
                          </m:ctrlPr>
                        </m:fPr>
                        <m:num>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l-GR"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a:solidFill>
                                    <a:schemeClr val="tx2"/>
                                  </a:solidFill>
                                  <a:latin typeface="Cambria Math" panose="02040503050406030204" pitchFamily="18" charset="0"/>
                                  <a:ea typeface="Cambria Math" panose="02040503050406030204" pitchFamily="18" charset="0"/>
                                </a:rPr>
                                <m:t>2</m:t>
                              </m:r>
                            </m:sup>
                          </m:sSubSup>
                        </m:num>
                        <m:den>
                          <m:r>
                            <a:rPr lang="en-GB" sz="2400" i="1">
                              <a:solidFill>
                                <a:schemeClr val="tx2"/>
                              </a:solidFill>
                              <a:latin typeface="Cambria Math" panose="02040503050406030204" pitchFamily="18" charset="0"/>
                              <a:ea typeface="Cambria Math" panose="02040503050406030204" pitchFamily="18" charset="0"/>
                            </a:rPr>
                            <m:t>𝑁</m:t>
                          </m:r>
                        </m:den>
                      </m:f>
                    </m:oMath>
                  </m:oMathPara>
                </a14:m>
                <a:endParaRPr lang="en-GB" sz="2400" dirty="0">
                  <a:solidFill>
                    <a:schemeClr val="tx2"/>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5159896" y="3356992"/>
                <a:ext cx="6643092" cy="1856983"/>
              </a:xfrm>
              <a:prstGeom prst="rect">
                <a:avLst/>
              </a:prstGeom>
              <a:blipFill>
                <a:blip r:embed="rId8"/>
                <a:stretch>
                  <a:fillRect l="-917" t="-2303"/>
                </a:stretch>
              </a:blipFill>
            </p:spPr>
            <p:txBody>
              <a:bodyPr/>
              <a:lstStyle/>
              <a:p>
                <a:r>
                  <a:rPr lang="en-GB">
                    <a:noFill/>
                  </a:rPr>
                  <a:t> </a:t>
                </a:r>
              </a:p>
            </p:txBody>
          </p:sp>
        </mc:Fallback>
      </mc:AlternateContent>
      <p:sp>
        <p:nvSpPr>
          <p:cNvPr id="37" name="Rounded Rectangle 36">
            <a:hlinkClick r:id="" action="ppaction://noaction"/>
          </p:cNvPr>
          <p:cNvSpPr/>
          <p:nvPr/>
        </p:nvSpPr>
        <p:spPr>
          <a:xfrm>
            <a:off x="5807968" y="4425214"/>
            <a:ext cx="3352586" cy="788762"/>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ounded Rectangle 37">
            <a:hlinkClick r:id="" action="ppaction://noaction"/>
          </p:cNvPr>
          <p:cNvSpPr/>
          <p:nvPr/>
        </p:nvSpPr>
        <p:spPr>
          <a:xfrm>
            <a:off x="9381247" y="4401816"/>
            <a:ext cx="1726300" cy="812160"/>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6117785" y="1739721"/>
            <a:ext cx="1993900" cy="945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8047930" y="1788963"/>
            <a:ext cx="2283709" cy="945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Total error</a:t>
            </a:r>
            <a:endParaRPr lang="en-GB" sz="2400" dirty="0">
              <a:solidFill>
                <a:schemeClr val="accent2"/>
              </a:solidFill>
            </a:endParaRPr>
          </a:p>
        </p:txBody>
      </p:sp>
      <p:pic>
        <p:nvPicPr>
          <p:cNvPr id="17" name="Immagine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428348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33"/>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6">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uiExpand="1" build="p"/>
      <p:bldP spid="37" grpId="0" animBg="1"/>
      <p:bldP spid="37" grpId="1" animBg="1"/>
      <p:bldP spid="38" grpId="0" animBg="1"/>
      <p:bldP spid="39" grpId="0" animBg="1"/>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The combined SNR expression</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24</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839" y="1978887"/>
            <a:ext cx="5303226" cy="4114409"/>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336" y="1977620"/>
            <a:ext cx="5303226" cy="4114409"/>
          </a:xfrm>
          <a:prstGeom prst="rect">
            <a:avLst/>
          </a:prstGeom>
        </p:spPr>
      </p:pic>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9336" y="1977620"/>
            <a:ext cx="5303226" cy="4114409"/>
          </a:xfrm>
          <a:prstGeom prst="rect">
            <a:avLst/>
          </a:prstGeom>
        </p:spPr>
      </p:pic>
      <mc:AlternateContent xmlns:mc="http://schemas.openxmlformats.org/markup-compatibility/2006" xmlns:a14="http://schemas.microsoft.com/office/drawing/2010/main">
        <mc:Choice Requires="a14">
          <p:sp>
            <p:nvSpPr>
              <p:cNvPr id="21" name="TextBox 20"/>
              <p:cNvSpPr txBox="1"/>
              <p:nvPr/>
            </p:nvSpPr>
            <p:spPr>
              <a:xfrm>
                <a:off x="3879345" y="1412776"/>
                <a:ext cx="8121311" cy="1334450"/>
              </a:xfrm>
              <a:prstGeom prst="rect">
                <a:avLst/>
              </a:prstGeom>
              <a:noFill/>
              <a:ln w="19050">
                <a:solidFill>
                  <a:srgbClr val="B2D6DC"/>
                </a:solidFill>
              </a:ln>
            </p:spPr>
            <p:txBody>
              <a:bodyPr wrap="square" lIns="72000" tIns="72000" rIns="72000" bIns="72000" rtlCol="0">
                <a:spAutoFit/>
              </a:bodyPr>
              <a:lstStyle/>
              <a:p>
                <a:pPr/>
                <a14:m>
                  <m:oMathPara xmlns:m="http://schemas.openxmlformats.org/officeDocument/2006/math">
                    <m:oMathParaPr>
                      <m:jc m:val="centerGroup"/>
                    </m:oMathParaPr>
                    <m:oMath xmlns:m="http://schemas.openxmlformats.org/officeDocument/2006/math">
                      <m:r>
                        <a:rPr lang="en-GB" sz="2400" b="0" i="1" smtClean="0">
                          <a:solidFill>
                            <a:schemeClr val="tx2"/>
                          </a:solidFill>
                          <a:latin typeface="Cambria Math" panose="02040503050406030204" pitchFamily="18" charset="0"/>
                        </a:rPr>
                        <m:t>𝑆𝑁</m:t>
                      </m:r>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𝑅</m:t>
                          </m:r>
                        </m:e>
                        <m:sub>
                          <m:r>
                            <a:rPr lang="en-GB" sz="2400" b="0" i="1" smtClean="0">
                              <a:solidFill>
                                <a:schemeClr val="tx2"/>
                              </a:solidFill>
                              <a:latin typeface="Cambria Math" panose="02040503050406030204" pitchFamily="18" charset="0"/>
                            </a:rPr>
                            <m:t>𝑑𝐵</m:t>
                          </m:r>
                        </m:sub>
                      </m:sSub>
                      <m:r>
                        <a:rPr lang="en-GB" sz="2400" b="0" i="1" smtClean="0">
                          <a:solidFill>
                            <a:schemeClr val="tx2"/>
                          </a:solidFill>
                          <a:latin typeface="Cambria Math" panose="02040503050406030204" pitchFamily="18" charset="0"/>
                        </a:rPr>
                        <m:t>=10</m:t>
                      </m:r>
                      <m:func>
                        <m:funcPr>
                          <m:ctrlPr>
                            <a:rPr lang="en-GB" sz="2400" b="0" i="1" smtClean="0">
                              <a:solidFill>
                                <a:schemeClr val="tx2"/>
                              </a:solidFill>
                              <a:latin typeface="Cambria Math" panose="02040503050406030204" pitchFamily="18" charset="0"/>
                            </a:rPr>
                          </m:ctrlPr>
                        </m:funcPr>
                        <m:fName>
                          <m:sSub>
                            <m:sSubPr>
                              <m:ctrlPr>
                                <a:rPr lang="en-GB" sz="2400" b="0" i="1" smtClean="0">
                                  <a:solidFill>
                                    <a:schemeClr val="tx2"/>
                                  </a:solidFill>
                                  <a:latin typeface="Cambria Math" panose="02040503050406030204" pitchFamily="18" charset="0"/>
                                </a:rPr>
                              </m:ctrlPr>
                            </m:sSubPr>
                            <m:e>
                              <m:r>
                                <m:rPr>
                                  <m:sty m:val="p"/>
                                </m:rPr>
                                <a:rPr lang="en-GB" sz="2400" b="0" i="0" smtClean="0">
                                  <a:solidFill>
                                    <a:schemeClr val="tx2"/>
                                  </a:solidFill>
                                  <a:latin typeface="Cambria Math" panose="02040503050406030204" pitchFamily="18" charset="0"/>
                                </a:rPr>
                                <m:t>log</m:t>
                              </m:r>
                            </m:e>
                            <m:sub>
                              <m:r>
                                <a:rPr lang="en-GB" sz="2400" b="0" i="1" smtClean="0">
                                  <a:solidFill>
                                    <a:schemeClr val="tx2"/>
                                  </a:solidFill>
                                  <a:latin typeface="Cambria Math" panose="02040503050406030204" pitchFamily="18" charset="0"/>
                                </a:rPr>
                                <m:t>10</m:t>
                              </m:r>
                            </m:sub>
                          </m:sSub>
                        </m:fName>
                        <m:e>
                          <m:d>
                            <m:dPr>
                              <m:ctrlPr>
                                <a:rPr lang="en-GB" sz="2400" b="0" i="1" smtClean="0">
                                  <a:solidFill>
                                    <a:schemeClr val="tx2"/>
                                  </a:solidFill>
                                  <a:latin typeface="Cambria Math" panose="02040503050406030204" pitchFamily="18" charset="0"/>
                                </a:rPr>
                              </m:ctrlPr>
                            </m:dPr>
                            <m:e>
                              <m:f>
                                <m:fPr>
                                  <m:ctrlPr>
                                    <a:rPr lang="en-GB" sz="2400" b="0" i="1" smtClean="0">
                                      <a:solidFill>
                                        <a:schemeClr val="tx2"/>
                                      </a:solidFill>
                                      <a:latin typeface="Cambria Math" panose="02040503050406030204" pitchFamily="18" charset="0"/>
                                    </a:rPr>
                                  </m:ctrlPr>
                                </m:fPr>
                                <m:num>
                                  <m:sSubSup>
                                    <m:sSubSupPr>
                                      <m:ctrlPr>
                                        <a:rPr lang="en-GB" sz="2400" b="0" i="1" smtClean="0">
                                          <a:solidFill>
                                            <a:schemeClr val="tx2"/>
                                          </a:solidFill>
                                          <a:latin typeface="Cambria Math" panose="02040503050406030204" pitchFamily="18" charset="0"/>
                                        </a:rPr>
                                      </m:ctrlPr>
                                    </m:sSubSupPr>
                                    <m:e>
                                      <m:r>
                                        <a:rPr lang="en-GB" sz="2400" b="0" i="1" smtClean="0">
                                          <a:solidFill>
                                            <a:schemeClr val="tx2"/>
                                          </a:solidFill>
                                          <a:latin typeface="Cambria Math" panose="02040503050406030204" pitchFamily="18" charset="0"/>
                                        </a:rPr>
                                        <m:t>𝑃</m:t>
                                      </m:r>
                                    </m:e>
                                    <m:sub>
                                      <m:r>
                                        <a:rPr lang="en-GB" sz="2400" b="0" i="1" smtClean="0">
                                          <a:solidFill>
                                            <a:schemeClr val="tx2"/>
                                          </a:solidFill>
                                          <a:latin typeface="Cambria Math" panose="02040503050406030204" pitchFamily="18" charset="0"/>
                                        </a:rPr>
                                        <m:t>𝑇</m:t>
                                      </m:r>
                                    </m:sub>
                                    <m:sup>
                                      <m:r>
                                        <a:rPr lang="en-GB" sz="2400" b="0" i="1" smtClean="0">
                                          <a:solidFill>
                                            <a:schemeClr val="tx2"/>
                                          </a:solidFill>
                                          <a:latin typeface="Cambria Math" panose="02040503050406030204" pitchFamily="18" charset="0"/>
                                        </a:rPr>
                                        <m:t>2</m:t>
                                      </m:r>
                                    </m:sup>
                                  </m:sSubSup>
                                </m:num>
                                <m:den>
                                  <m:r>
                                    <a:rPr lang="en-GB" sz="2400" i="1">
                                      <a:solidFill>
                                        <a:schemeClr val="tx2"/>
                                      </a:solidFill>
                                      <a:latin typeface="Cambria Math" panose="02040503050406030204" pitchFamily="18" charset="0"/>
                                      <a:ea typeface="Cambria Math" panose="02040503050406030204" pitchFamily="18" charset="0"/>
                                    </a:rPr>
                                    <m:t>2</m:t>
                                  </m:r>
                                  <m:d>
                                    <m:dPr>
                                      <m:ctrlPr>
                                        <a:rPr lang="en-GB" sz="2400" i="1">
                                          <a:solidFill>
                                            <a:schemeClr val="tx2"/>
                                          </a:solidFill>
                                          <a:latin typeface="Cambria Math" panose="02040503050406030204" pitchFamily="18" charset="0"/>
                                          <a:ea typeface="Cambria Math" panose="02040503050406030204" pitchFamily="18" charset="0"/>
                                        </a:rPr>
                                      </m:ctrlPr>
                                    </m:dPr>
                                    <m:e>
                                      <m:sSup>
                                        <m:sSupPr>
                                          <m:ctrlPr>
                                            <a:rPr lang="en-GB" sz="2400" i="1">
                                              <a:solidFill>
                                                <a:schemeClr val="tx2"/>
                                              </a:solidFill>
                                              <a:latin typeface="Cambria Math" panose="02040503050406030204" pitchFamily="18" charset="0"/>
                                              <a:ea typeface="Cambria Math" panose="02040503050406030204" pitchFamily="18" charset="0"/>
                                            </a:rPr>
                                          </m:ctrlPr>
                                        </m:sSupPr>
                                        <m:e>
                                          <m:d>
                                            <m:dPr>
                                              <m:ctrlPr>
                                                <a:rPr lang="en-GB" sz="2400" i="1">
                                                  <a:solidFill>
                                                    <a:schemeClr val="tx2"/>
                                                  </a:solidFill>
                                                  <a:latin typeface="Cambria Math" panose="02040503050406030204" pitchFamily="18" charset="0"/>
                                                  <a:ea typeface="Cambria Math" panose="02040503050406030204" pitchFamily="18" charset="0"/>
                                                </a:rPr>
                                              </m:ctrlPr>
                                            </m:dPr>
                                            <m:e>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𝐴</m:t>
                                                  </m:r>
                                                </m:e>
                                                <m:sub>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𝑋</m:t>
                                                      </m:r>
                                                    </m:e>
                                                    <m:sub>
                                                      <m:r>
                                                        <a:rPr lang="en-GB" sz="2400" i="1">
                                                          <a:solidFill>
                                                            <a:schemeClr val="tx2"/>
                                                          </a:solidFill>
                                                          <a:latin typeface="Cambria Math" panose="02040503050406030204" pitchFamily="18" charset="0"/>
                                                          <a:ea typeface="Cambria Math" panose="02040503050406030204" pitchFamily="18" charset="0"/>
                                                        </a:rPr>
                                                        <m:t>𝑘</m:t>
                                                      </m:r>
                                                    </m:sub>
                                                  </m:sSub>
                                                  <m:r>
                                                    <a:rPr lang="en-GB" sz="2400" i="1">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𝑁</m:t>
                                                  </m:r>
                                                </m:sub>
                                              </m:sSub>
                                            </m:e>
                                          </m:d>
                                        </m:e>
                                        <m:sup>
                                          <m:r>
                                            <a:rPr lang="en-GB" sz="2400" i="1">
                                              <a:solidFill>
                                                <a:schemeClr val="tx2"/>
                                              </a:solidFill>
                                              <a:latin typeface="Cambria Math" panose="02040503050406030204" pitchFamily="18" charset="0"/>
                                              <a:ea typeface="Cambria Math" panose="02040503050406030204" pitchFamily="18" charset="0"/>
                                            </a:rPr>
                                            <m:t>2</m:t>
                                          </m:r>
                                        </m:sup>
                                      </m:sSup>
                                      <m:r>
                                        <a:rPr lang="en-GB" sz="2400" i="1">
                                          <a:solidFill>
                                            <a:schemeClr val="tx2"/>
                                          </a:solidFill>
                                          <a:latin typeface="Cambria Math" panose="02040503050406030204" pitchFamily="18" charset="0"/>
                                          <a:ea typeface="Cambria Math" panose="02040503050406030204" pitchFamily="18" charset="0"/>
                                        </a:rPr>
                                        <m:t>+</m:t>
                                      </m:r>
                                      <m:sSup>
                                        <m:sSupPr>
                                          <m:ctrlPr>
                                            <a:rPr lang="en-GB" sz="2400" i="1">
                                              <a:solidFill>
                                                <a:schemeClr val="tx2"/>
                                              </a:solidFill>
                                              <a:latin typeface="Cambria Math" panose="02040503050406030204" pitchFamily="18" charset="0"/>
                                              <a:ea typeface="Cambria Math" panose="02040503050406030204" pitchFamily="18" charset="0"/>
                                            </a:rPr>
                                          </m:ctrlPr>
                                        </m:sSupPr>
                                        <m:e>
                                          <m:d>
                                            <m:dPr>
                                              <m:ctrlPr>
                                                <a:rPr lang="en-GB" sz="2400" i="1">
                                                  <a:solidFill>
                                                    <a:schemeClr val="tx2"/>
                                                  </a:solidFill>
                                                  <a:latin typeface="Cambria Math" panose="02040503050406030204" pitchFamily="18" charset="0"/>
                                                  <a:ea typeface="Cambria Math" panose="02040503050406030204" pitchFamily="18" charset="0"/>
                                                </a:rPr>
                                              </m:ctrlPr>
                                            </m:dPr>
                                            <m:e>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𝐵</m:t>
                                                  </m:r>
                                                </m:e>
                                                <m:sub>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𝑋</m:t>
                                                      </m:r>
                                                    </m:e>
                                                    <m:sub>
                                                      <m:r>
                                                        <a:rPr lang="en-GB" sz="2400" i="1">
                                                          <a:solidFill>
                                                            <a:schemeClr val="tx2"/>
                                                          </a:solidFill>
                                                          <a:latin typeface="Cambria Math" panose="02040503050406030204" pitchFamily="18" charset="0"/>
                                                          <a:ea typeface="Cambria Math" panose="02040503050406030204" pitchFamily="18" charset="0"/>
                                                        </a:rPr>
                                                        <m:t>𝑘</m:t>
                                                      </m:r>
                                                    </m:sub>
                                                  </m:sSub>
                                                  <m:r>
                                                    <a:rPr lang="en-GB" sz="2400" i="1">
                                                      <a:solidFill>
                                                        <a:schemeClr val="tx2"/>
                                                      </a:solidFill>
                                                      <a:latin typeface="Cambria Math" panose="02040503050406030204" pitchFamily="18" charset="0"/>
                                                      <a:ea typeface="Cambria Math" panose="02040503050406030204" pitchFamily="18" charset="0"/>
                                                    </a:rPr>
                                                    <m:t>,</m:t>
                                                  </m:r>
                                                  <m:r>
                                                    <a:rPr lang="en-GB" sz="2400" i="1">
                                                      <a:solidFill>
                                                        <a:schemeClr val="tx2"/>
                                                      </a:solidFill>
                                                      <a:latin typeface="Cambria Math" panose="02040503050406030204" pitchFamily="18" charset="0"/>
                                                      <a:ea typeface="Cambria Math" panose="02040503050406030204" pitchFamily="18" charset="0"/>
                                                    </a:rPr>
                                                    <m:t>𝑁</m:t>
                                                  </m:r>
                                                </m:sub>
                                              </m:sSub>
                                            </m:e>
                                          </m:d>
                                        </m:e>
                                        <m:sup>
                                          <m:r>
                                            <a:rPr lang="en-GB" sz="2400" i="1">
                                              <a:solidFill>
                                                <a:schemeClr val="tx2"/>
                                              </a:solidFill>
                                              <a:latin typeface="Cambria Math" panose="02040503050406030204" pitchFamily="18" charset="0"/>
                                              <a:ea typeface="Cambria Math" panose="02040503050406030204" pitchFamily="18" charset="0"/>
                                            </a:rPr>
                                            <m:t>2</m:t>
                                          </m:r>
                                        </m:sup>
                                      </m:sSup>
                                    </m:e>
                                  </m:d>
                                  <m:r>
                                    <a:rPr lang="en-GB" sz="2400">
                                      <a:solidFill>
                                        <a:schemeClr val="tx2"/>
                                      </a:solidFill>
                                      <a:latin typeface="Cambria Math" panose="02040503050406030204" pitchFamily="18" charset="0"/>
                                      <a:ea typeface="Cambria Math" panose="02040503050406030204" pitchFamily="18" charset="0"/>
                                    </a:rPr>
                                    <m:t>+</m:t>
                                  </m:r>
                                  <m:f>
                                    <m:fPr>
                                      <m:ctrlPr>
                                        <a:rPr lang="en-GB" sz="2400" i="1">
                                          <a:solidFill>
                                            <a:schemeClr val="tx2"/>
                                          </a:solidFill>
                                          <a:latin typeface="Cambria Math" panose="02040503050406030204" pitchFamily="18" charset="0"/>
                                          <a:ea typeface="Cambria Math" panose="02040503050406030204" pitchFamily="18" charset="0"/>
                                        </a:rPr>
                                      </m:ctrlPr>
                                    </m:fPr>
                                    <m:num>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l-GR"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a:solidFill>
                                                <a:schemeClr val="tx2"/>
                                              </a:solidFill>
                                              <a:latin typeface="Cambria Math" panose="02040503050406030204" pitchFamily="18" charset="0"/>
                                              <a:ea typeface="Cambria Math" panose="02040503050406030204" pitchFamily="18" charset="0"/>
                                            </a:rPr>
                                            <m:t>4</m:t>
                                          </m:r>
                                        </m:sup>
                                      </m:sSubSup>
                                    </m:num>
                                    <m:den>
                                      <m:r>
                                        <a:rPr lang="en-GB" sz="2400" i="1">
                                          <a:solidFill>
                                            <a:schemeClr val="tx2"/>
                                          </a:solidFill>
                                          <a:latin typeface="Cambria Math" panose="02040503050406030204" pitchFamily="18" charset="0"/>
                                          <a:ea typeface="Cambria Math" panose="02040503050406030204" pitchFamily="18" charset="0"/>
                                        </a:rPr>
                                        <m:t>𝑁</m:t>
                                      </m:r>
                                    </m:den>
                                  </m:f>
                                  <m:r>
                                    <a:rPr lang="en-GB" sz="2400" i="1">
                                      <a:solidFill>
                                        <a:schemeClr val="tx2"/>
                                      </a:solidFill>
                                      <a:latin typeface="Cambria Math" panose="02040503050406030204" pitchFamily="18" charset="0"/>
                                      <a:ea typeface="Cambria Math" panose="02040503050406030204" pitchFamily="18" charset="0"/>
                                    </a:rPr>
                                    <m:t>+4</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𝑃</m:t>
                                      </m:r>
                                    </m:e>
                                    <m:sub>
                                      <m:r>
                                        <a:rPr lang="en-GB" sz="2400" i="1">
                                          <a:solidFill>
                                            <a:schemeClr val="tx2"/>
                                          </a:solidFill>
                                          <a:latin typeface="Cambria Math" panose="02040503050406030204" pitchFamily="18" charset="0"/>
                                          <a:ea typeface="Cambria Math" panose="02040503050406030204" pitchFamily="18" charset="0"/>
                                        </a:rPr>
                                        <m:t>𝑇</m:t>
                                      </m:r>
                                    </m:sub>
                                  </m:sSub>
                                  <m:f>
                                    <m:fPr>
                                      <m:ctrlPr>
                                        <a:rPr lang="en-GB" sz="2400" i="1">
                                          <a:solidFill>
                                            <a:schemeClr val="tx2"/>
                                          </a:solidFill>
                                          <a:latin typeface="Cambria Math" panose="02040503050406030204" pitchFamily="18" charset="0"/>
                                          <a:ea typeface="Cambria Math" panose="02040503050406030204" pitchFamily="18" charset="0"/>
                                        </a:rPr>
                                      </m:ctrlPr>
                                    </m:fPr>
                                    <m:num>
                                      <m:sSubSup>
                                        <m:sSubSupPr>
                                          <m:ctrlPr>
                                            <a:rPr lang="en-GB" sz="2400" i="1">
                                              <a:solidFill>
                                                <a:schemeClr val="tx2"/>
                                              </a:solidFill>
                                              <a:latin typeface="Cambria Math" panose="02040503050406030204" pitchFamily="18" charset="0"/>
                                              <a:ea typeface="Cambria Math" panose="02040503050406030204" pitchFamily="18" charset="0"/>
                                            </a:rPr>
                                          </m:ctrlPr>
                                        </m:sSubSupPr>
                                        <m:e>
                                          <m:r>
                                            <a:rPr lang="el-GR" sz="2400" i="1">
                                              <a:solidFill>
                                                <a:schemeClr val="tx2"/>
                                              </a:solidFill>
                                              <a:latin typeface="Cambria Math" panose="02040503050406030204" pitchFamily="18" charset="0"/>
                                              <a:ea typeface="Cambria Math" panose="02040503050406030204" pitchFamily="18" charset="0"/>
                                            </a:rPr>
                                            <m:t>𝜎</m:t>
                                          </m:r>
                                        </m:e>
                                        <m:sub>
                                          <m:r>
                                            <m:rPr>
                                              <m:sty m:val="p"/>
                                            </m:rPr>
                                            <a:rPr lang="el-GR" sz="2400" i="1">
                                              <a:solidFill>
                                                <a:schemeClr val="tx2"/>
                                              </a:solidFill>
                                              <a:latin typeface="Cambria Math" panose="02040503050406030204" pitchFamily="18" charset="0"/>
                                              <a:ea typeface="Cambria Math" panose="02040503050406030204" pitchFamily="18" charset="0"/>
                                            </a:rPr>
                                            <m:t>ν</m:t>
                                          </m:r>
                                        </m:sub>
                                        <m:sup>
                                          <m:r>
                                            <a:rPr lang="en-GB" sz="2400">
                                              <a:solidFill>
                                                <a:schemeClr val="tx2"/>
                                              </a:solidFill>
                                              <a:latin typeface="Cambria Math" panose="02040503050406030204" pitchFamily="18" charset="0"/>
                                              <a:ea typeface="Cambria Math" panose="02040503050406030204" pitchFamily="18" charset="0"/>
                                            </a:rPr>
                                            <m:t>2</m:t>
                                          </m:r>
                                        </m:sup>
                                      </m:sSubSup>
                                    </m:num>
                                    <m:den>
                                      <m:r>
                                        <a:rPr lang="en-GB" sz="2400" i="1">
                                          <a:solidFill>
                                            <a:schemeClr val="tx2"/>
                                          </a:solidFill>
                                          <a:latin typeface="Cambria Math" panose="02040503050406030204" pitchFamily="18" charset="0"/>
                                          <a:ea typeface="Cambria Math" panose="02040503050406030204" pitchFamily="18" charset="0"/>
                                        </a:rPr>
                                        <m:t>𝑁</m:t>
                                      </m:r>
                                    </m:den>
                                  </m:f>
                                </m:den>
                              </m:f>
                            </m:e>
                          </m:d>
                        </m:e>
                      </m:func>
                    </m:oMath>
                  </m:oMathPara>
                </a14:m>
                <a:endParaRPr lang="en-GB" sz="2800" i="1" dirty="0"/>
              </a:p>
            </p:txBody>
          </p:sp>
        </mc:Choice>
        <mc:Fallback xmlns="">
          <p:sp>
            <p:nvSpPr>
              <p:cNvPr id="21" name="TextBox 20"/>
              <p:cNvSpPr txBox="1">
                <a:spLocks noRot="1" noChangeAspect="1" noMove="1" noResize="1" noEditPoints="1" noAdjustHandles="1" noChangeArrowheads="1" noChangeShapeType="1" noTextEdit="1"/>
              </p:cNvSpPr>
              <p:nvPr/>
            </p:nvSpPr>
            <p:spPr>
              <a:xfrm>
                <a:off x="3879345" y="1412776"/>
                <a:ext cx="8121311" cy="1334450"/>
              </a:xfrm>
              <a:prstGeom prst="rect">
                <a:avLst/>
              </a:prstGeom>
              <a:blipFill>
                <a:blip r:embed="rId7"/>
                <a:stretch>
                  <a:fillRect/>
                </a:stretch>
              </a:blipFill>
              <a:ln w="19050">
                <a:solidFill>
                  <a:srgbClr val="B2D6DC"/>
                </a:solidFill>
              </a:ln>
            </p:spPr>
            <p:txBody>
              <a:bodyPr/>
              <a:lstStyle/>
              <a:p>
                <a:r>
                  <a:rPr lang="en-GB">
                    <a:noFill/>
                  </a:rPr>
                  <a:t> </a:t>
                </a:r>
              </a:p>
            </p:txBody>
          </p:sp>
        </mc:Fallback>
      </mc:AlternateContent>
      <p:sp>
        <p:nvSpPr>
          <p:cNvPr id="22" name="Rounded Rectangle 21"/>
          <p:cNvSpPr/>
          <p:nvPr/>
        </p:nvSpPr>
        <p:spPr>
          <a:xfrm>
            <a:off x="6600056" y="1963679"/>
            <a:ext cx="3168352" cy="673233"/>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ounded Rectangle 22"/>
          <p:cNvSpPr/>
          <p:nvPr/>
        </p:nvSpPr>
        <p:spPr>
          <a:xfrm>
            <a:off x="10056440" y="1978560"/>
            <a:ext cx="1637398" cy="658352"/>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24"/>
          <p:cNvSpPr/>
          <p:nvPr/>
        </p:nvSpPr>
        <p:spPr>
          <a:xfrm>
            <a:off x="6599498" y="1973150"/>
            <a:ext cx="5094340" cy="663762"/>
          </a:xfrm>
          <a:prstGeom prst="roundRect">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6" name="TextBox 25"/>
              <p:cNvSpPr txBox="1"/>
              <p:nvPr/>
            </p:nvSpPr>
            <p:spPr>
              <a:xfrm>
                <a:off x="6600056" y="3862121"/>
                <a:ext cx="2993391" cy="85286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GB" sz="2400" i="1" smtClean="0">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𝜎</m:t>
                          </m:r>
                        </m:e>
                        <m:sub>
                          <m:r>
                            <m:rPr>
                              <m:sty m:val="p"/>
                            </m:rPr>
                            <a:rPr lang="el-GR" sz="2400" i="1" smtClean="0">
                              <a:solidFill>
                                <a:schemeClr val="tx2"/>
                              </a:solidFill>
                              <a:latin typeface="Cambria Math" panose="02040503050406030204" pitchFamily="18" charset="0"/>
                              <a:ea typeface="Cambria Math" panose="02040503050406030204" pitchFamily="18" charset="0"/>
                            </a:rPr>
                            <m:t>ν</m:t>
                          </m:r>
                        </m:sub>
                      </m:sSub>
                      <m:r>
                        <a:rPr lang="en-GB" sz="2400" i="1" smtClean="0">
                          <a:solidFill>
                            <a:schemeClr val="tx2"/>
                          </a:solidFill>
                          <a:latin typeface="Cambria Math" panose="02040503050406030204" pitchFamily="18" charset="0"/>
                          <a:ea typeface="Cambria Math" panose="02040503050406030204" pitchFamily="18" charset="0"/>
                        </a:rPr>
                        <m:t>=</m:t>
                      </m:r>
                      <m:f>
                        <m:fPr>
                          <m:ctrlPr>
                            <a:rPr lang="en-GB" sz="2400" i="1">
                              <a:solidFill>
                                <a:schemeClr val="tx2"/>
                              </a:solidFill>
                              <a:latin typeface="Cambria Math" panose="02040503050406030204" pitchFamily="18" charset="0"/>
                              <a:ea typeface="Cambria Math" panose="02040503050406030204" pitchFamily="18" charset="0"/>
                            </a:rPr>
                          </m:ctrlPr>
                        </m:fPr>
                        <m:num>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𝑉</m:t>
                              </m:r>
                            </m:e>
                            <m:sub>
                              <m:r>
                                <m:rPr>
                                  <m:sty m:val="p"/>
                                </m:rPr>
                                <a:rPr lang="en-GB" sz="2400" b="0" i="0" smtClean="0">
                                  <a:solidFill>
                                    <a:schemeClr val="tx2"/>
                                  </a:solidFill>
                                  <a:latin typeface="Cambria Math" panose="02040503050406030204" pitchFamily="18" charset="0"/>
                                  <a:ea typeface="Cambria Math" panose="02040503050406030204" pitchFamily="18" charset="0"/>
                                </a:rPr>
                                <m:t>FSR</m:t>
                              </m:r>
                            </m:sub>
                          </m:sSub>
                        </m:num>
                        <m:den>
                          <m:rad>
                            <m:radPr>
                              <m:degHide m:val="on"/>
                              <m:ctrlPr>
                                <a:rPr lang="en-GB" sz="2400" i="1">
                                  <a:solidFill>
                                    <a:schemeClr val="tx2"/>
                                  </a:solidFill>
                                  <a:latin typeface="Cambria Math" panose="02040503050406030204" pitchFamily="18" charset="0"/>
                                  <a:ea typeface="Cambria Math" panose="02040503050406030204" pitchFamily="18" charset="0"/>
                                </a:rPr>
                              </m:ctrlPr>
                            </m:radPr>
                            <m:deg/>
                            <m:e>
                              <m:r>
                                <a:rPr lang="en-GB" sz="2400" i="1">
                                  <a:solidFill>
                                    <a:schemeClr val="tx2"/>
                                  </a:solidFill>
                                  <a:latin typeface="Cambria Math" panose="02040503050406030204" pitchFamily="18" charset="0"/>
                                  <a:ea typeface="Cambria Math" panose="02040503050406030204" pitchFamily="18" charset="0"/>
                                </a:rPr>
                                <m:t>12</m:t>
                              </m:r>
                            </m:e>
                          </m:rad>
                        </m:den>
                      </m:f>
                      <m:sSup>
                        <m:sSupPr>
                          <m:ctrlPr>
                            <a:rPr lang="en-GB" sz="2400" i="1">
                              <a:solidFill>
                                <a:schemeClr val="tx2"/>
                              </a:solidFill>
                              <a:latin typeface="Cambria Math" panose="02040503050406030204" pitchFamily="18" charset="0"/>
                              <a:ea typeface="Cambria Math" panose="02040503050406030204" pitchFamily="18" charset="0"/>
                            </a:rPr>
                          </m:ctrlPr>
                        </m:sSupPr>
                        <m:e>
                          <m:r>
                            <a:rPr lang="en-GB" sz="2400" i="1">
                              <a:solidFill>
                                <a:schemeClr val="tx2"/>
                              </a:solidFill>
                              <a:latin typeface="Cambria Math" panose="02040503050406030204" pitchFamily="18" charset="0"/>
                              <a:ea typeface="Cambria Math" panose="02040503050406030204" pitchFamily="18" charset="0"/>
                            </a:rPr>
                            <m:t>2</m:t>
                          </m:r>
                        </m:e>
                        <m:sup>
                          <m:r>
                            <a:rPr lang="en-GB" sz="2400" i="1">
                              <a:solidFill>
                                <a:schemeClr val="tx2"/>
                              </a:solidFill>
                              <a:latin typeface="Cambria Math" panose="02040503050406030204" pitchFamily="18" charset="0"/>
                              <a:ea typeface="Cambria Math" panose="02040503050406030204" pitchFamily="18" charset="0"/>
                            </a:rPr>
                            <m:t>−</m:t>
                          </m:r>
                          <m:r>
                            <m:rPr>
                              <m:sty m:val="p"/>
                            </m:rPr>
                            <a:rPr lang="it-IT" sz="2400" b="0" i="0" smtClean="0">
                              <a:solidFill>
                                <a:schemeClr val="tx2"/>
                              </a:solidFill>
                              <a:latin typeface="Cambria Math" panose="02040503050406030204" pitchFamily="18" charset="0"/>
                              <a:ea typeface="Cambria Math" panose="02040503050406030204" pitchFamily="18" charset="0"/>
                            </a:rPr>
                            <m:t>ENOB</m:t>
                          </m:r>
                        </m:sup>
                      </m:sSup>
                    </m:oMath>
                  </m:oMathPara>
                </a14:m>
                <a:endParaRPr lang="en-GB" sz="2000" dirty="0">
                  <a:solidFill>
                    <a:schemeClr val="tx2"/>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6600056" y="3862121"/>
                <a:ext cx="2993391" cy="852862"/>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6558993" y="4774415"/>
                <a:ext cx="2483272" cy="47045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GB" sz="2400" i="1" dirty="0" smtClean="0">
                          <a:solidFill>
                            <a:schemeClr val="tx2"/>
                          </a:solidFill>
                          <a:latin typeface="Cambria Math" panose="02040503050406030204" pitchFamily="18" charset="0"/>
                        </a:rPr>
                        <m:t>𝑃</m:t>
                      </m:r>
                      <m:r>
                        <a:rPr lang="en-GB" sz="2400" i="1" dirty="0" smtClean="0">
                          <a:solidFill>
                            <a:schemeClr val="tx2"/>
                          </a:solidFill>
                          <a:latin typeface="Cambria Math" panose="02040503050406030204" pitchFamily="18" charset="0"/>
                        </a:rPr>
                        <m:t>=</m:t>
                      </m:r>
                      <m:sSup>
                        <m:sSupPr>
                          <m:ctrlPr>
                            <a:rPr lang="en-GB" sz="2400" i="1" dirty="0">
                              <a:solidFill>
                                <a:schemeClr val="tx2"/>
                              </a:solidFill>
                              <a:latin typeface="Cambria Math" panose="02040503050406030204" pitchFamily="18" charset="0"/>
                            </a:rPr>
                          </m:ctrlPr>
                        </m:sSupPr>
                        <m:e>
                          <m:r>
                            <a:rPr lang="en-GB" sz="2400" i="1" dirty="0">
                              <a:solidFill>
                                <a:schemeClr val="tx2"/>
                              </a:solidFill>
                              <a:latin typeface="Cambria Math" panose="02040503050406030204" pitchFamily="18" charset="0"/>
                            </a:rPr>
                            <m:t>2</m:t>
                          </m:r>
                        </m:e>
                        <m:sup>
                          <m:r>
                            <m:rPr>
                              <m:sty m:val="p"/>
                            </m:rPr>
                            <a:rPr lang="en-GB" sz="2400" i="0" dirty="0">
                              <a:solidFill>
                                <a:schemeClr val="tx2"/>
                              </a:solidFill>
                              <a:latin typeface="Cambria Math" panose="02040503050406030204" pitchFamily="18" charset="0"/>
                            </a:rPr>
                            <m:t>ENOB</m:t>
                          </m:r>
                        </m:sup>
                      </m:sSup>
                      <m:r>
                        <a:rPr lang="en-GB" sz="2400" i="1" dirty="0">
                          <a:solidFill>
                            <a:schemeClr val="tx2"/>
                          </a:solidFill>
                          <a:latin typeface="Cambria Math" panose="02040503050406030204" pitchFamily="18" charset="0"/>
                          <a:ea typeface="Cambria Math" panose="02040503050406030204" pitchFamily="18" charset="0"/>
                        </a:rPr>
                        <m:t>∙</m:t>
                      </m:r>
                      <m:sSub>
                        <m:sSubPr>
                          <m:ctrlPr>
                            <a:rPr lang="en-GB" sz="2400" i="1" dirty="0">
                              <a:solidFill>
                                <a:schemeClr val="tx2"/>
                              </a:solidFill>
                              <a:latin typeface="Cambria Math" panose="02040503050406030204" pitchFamily="18" charset="0"/>
                              <a:ea typeface="Cambria Math" panose="02040503050406030204" pitchFamily="18" charset="0"/>
                            </a:rPr>
                          </m:ctrlPr>
                        </m:sSubPr>
                        <m:e>
                          <m:r>
                            <a:rPr lang="en-GB" sz="2400" i="1" dirty="0">
                              <a:solidFill>
                                <a:schemeClr val="tx2"/>
                              </a:solidFill>
                              <a:latin typeface="Cambria Math" panose="02040503050406030204" pitchFamily="18" charset="0"/>
                              <a:ea typeface="Cambria Math" panose="02040503050406030204" pitchFamily="18" charset="0"/>
                            </a:rPr>
                            <m:t>𝑓</m:t>
                          </m:r>
                        </m:e>
                        <m:sub>
                          <m:r>
                            <a:rPr lang="en-GB" sz="2400" i="1" dirty="0">
                              <a:solidFill>
                                <a:schemeClr val="tx2"/>
                              </a:solidFill>
                              <a:latin typeface="Cambria Math" panose="02040503050406030204" pitchFamily="18" charset="0"/>
                              <a:ea typeface="Cambria Math" panose="02040503050406030204" pitchFamily="18" charset="0"/>
                            </a:rPr>
                            <m:t>𝑠</m:t>
                          </m:r>
                        </m:sub>
                      </m:sSub>
                    </m:oMath>
                  </m:oMathPara>
                </a14:m>
                <a:endParaRPr lang="en-GB" dirty="0">
                  <a:solidFill>
                    <a:schemeClr val="tx2"/>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6558993" y="4774415"/>
                <a:ext cx="2483272" cy="470450"/>
              </a:xfrm>
              <a:prstGeom prst="rect">
                <a:avLst/>
              </a:prstGeom>
              <a:blipFill>
                <a:blip r:embed="rId9"/>
                <a:stretch>
                  <a:fillRect l="-737" b="-19481"/>
                </a:stretch>
              </a:blipFill>
            </p:spPr>
            <p:txBody>
              <a:bodyPr/>
              <a:lstStyle/>
              <a:p>
                <a:r>
                  <a:rPr lang="en-GB">
                    <a:noFill/>
                  </a:rPr>
                  <a:t> </a:t>
                </a:r>
              </a:p>
            </p:txBody>
          </p:sp>
        </mc:Fallback>
      </mc:AlternateContent>
      <p:sp>
        <p:nvSpPr>
          <p:cNvPr id="28" name="TextBox 27"/>
          <p:cNvSpPr txBox="1"/>
          <p:nvPr/>
        </p:nvSpPr>
        <p:spPr>
          <a:xfrm>
            <a:off x="5158800" y="3358800"/>
            <a:ext cx="6446287" cy="415498"/>
          </a:xfrm>
          <a:prstGeom prst="rect">
            <a:avLst/>
          </a:prstGeom>
          <a:noFill/>
        </p:spPr>
        <p:txBody>
          <a:bodyPr wrap="square" rtlCol="0">
            <a:spAutoFit/>
          </a:bodyPr>
          <a:lstStyle/>
          <a:p>
            <a:pPr marL="285750" indent="-285750">
              <a:buFont typeface="Arial" panose="020B0604020202020204" pitchFamily="34" charset="0"/>
              <a:buChar char="•"/>
            </a:pPr>
            <a:r>
              <a:rPr lang="en-GB" sz="2100" dirty="0">
                <a:solidFill>
                  <a:schemeClr val="tx2"/>
                </a:solidFill>
              </a:rPr>
              <a:t>ADC resolution in function of the sampling </a:t>
            </a:r>
            <a:r>
              <a:rPr lang="en-GB" sz="2100" dirty="0" smtClean="0">
                <a:solidFill>
                  <a:schemeClr val="tx2"/>
                </a:solidFill>
              </a:rPr>
              <a:t>rate</a:t>
            </a:r>
            <a:endParaRPr lang="en-GB" sz="2100" dirty="0">
              <a:solidFill>
                <a:schemeClr val="tx2"/>
              </a:solidFill>
            </a:endParaRPr>
          </a:p>
        </p:txBody>
      </p:sp>
      <p:sp>
        <p:nvSpPr>
          <p:cNvPr id="29" name="Rectangle 28"/>
          <p:cNvSpPr/>
          <p:nvPr/>
        </p:nvSpPr>
        <p:spPr>
          <a:xfrm>
            <a:off x="777373" y="2460210"/>
            <a:ext cx="828000" cy="3188410"/>
          </a:xfrm>
          <a:prstGeom prst="rect">
            <a:avLst/>
          </a:prstGeom>
          <a:gradFill flip="none" rotWithShape="1">
            <a:gsLst>
              <a:gs pos="0">
                <a:schemeClr val="accent1">
                  <a:lumMod val="5000"/>
                  <a:lumOff val="95000"/>
                  <a:alpha val="33000"/>
                </a:schemeClr>
              </a:gs>
              <a:gs pos="100000">
                <a:srgbClr val="B2D6DC">
                  <a:alpha val="53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flipH="1">
            <a:off x="1605372" y="2460210"/>
            <a:ext cx="3327299" cy="3188410"/>
          </a:xfrm>
          <a:prstGeom prst="rect">
            <a:avLst/>
          </a:prstGeom>
          <a:gradFill flip="none" rotWithShape="1">
            <a:gsLst>
              <a:gs pos="0">
                <a:schemeClr val="accent1">
                  <a:lumMod val="5000"/>
                  <a:lumOff val="95000"/>
                  <a:alpha val="33000"/>
                </a:schemeClr>
              </a:gs>
              <a:gs pos="100000">
                <a:srgbClr val="B2D6DC">
                  <a:alpha val="53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rot="20993561">
            <a:off x="1686723" y="2822367"/>
            <a:ext cx="732960" cy="382588"/>
          </a:xfrm>
          <a:prstGeom prst="ellipse">
            <a:avLst/>
          </a:prstGeom>
          <a:noFill/>
          <a:ln w="3175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Total error</a:t>
            </a:r>
            <a:endParaRPr lang="en-GB" sz="2400" dirty="0">
              <a:solidFill>
                <a:schemeClr val="accent2"/>
              </a:solidFill>
            </a:endParaRPr>
          </a:p>
        </p:txBody>
      </p:sp>
      <p:pic>
        <p:nvPicPr>
          <p:cNvPr id="32" name="Immagin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947104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22"/>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23"/>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2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29"/>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30"/>
                                        </p:tgtEl>
                                        <p:attrNameLst>
                                          <p:attrName>style.visibility</p:attrName>
                                        </p:attrNameLst>
                                      </p:cBhvr>
                                      <p:to>
                                        <p:strVal val="hidden"/>
                                      </p:to>
                                    </p:set>
                                  </p:childTnLst>
                                </p:cTn>
                              </p:par>
                              <p:par>
                                <p:cTn id="49" presetID="1"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5" grpId="0" animBg="1"/>
      <p:bldP spid="25" grpId="1" animBg="1"/>
      <p:bldP spid="26" grpId="0"/>
      <p:bldP spid="27" grpId="0"/>
      <p:bldP spid="28" grpId="0"/>
      <p:bldP spid="29" grpId="0" animBg="1"/>
      <p:bldP spid="29" grpId="1" animBg="1"/>
      <p:bldP spid="30" grpId="0" animBg="1"/>
      <p:bldP spid="30" grpId="1"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Validation with numeric simulations</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25</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403" y="1592703"/>
            <a:ext cx="5582569" cy="385010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4012" y="1604502"/>
            <a:ext cx="5548432" cy="3826506"/>
          </a:xfrm>
          <a:prstGeom prst="rect">
            <a:avLst/>
          </a:prstGeom>
        </p:spPr>
      </p:pic>
      <p:pic>
        <p:nvPicPr>
          <p:cNvPr id="7" name="Picture 6">
            <a:hlinkClick r:id="" action="ppaction://noaction"/>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6800" y="1594640"/>
            <a:ext cx="5303081" cy="3657298"/>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04012" y="1412776"/>
            <a:ext cx="5292588" cy="4536504"/>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04012" y="1604502"/>
            <a:ext cx="5303081" cy="3657298"/>
          </a:xfrm>
          <a:prstGeom prst="rect">
            <a:avLst/>
          </a:prstGeom>
        </p:spPr>
      </p:pic>
      <p:sp>
        <p:nvSpPr>
          <p:cNvPr id="14"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Gaussian </a:t>
            </a:r>
            <a:r>
              <a:rPr lang="en-GB" sz="2400" dirty="0" smtClean="0">
                <a:solidFill>
                  <a:schemeClr val="accent2"/>
                </a:solidFill>
              </a:rPr>
              <a:t>pulse</a:t>
            </a:r>
            <a:endParaRPr lang="en-GB" sz="2400" dirty="0">
              <a:solidFill>
                <a:schemeClr val="accent2"/>
              </a:solidFill>
            </a:endParaRPr>
          </a:p>
        </p:txBody>
      </p:sp>
      <p:pic>
        <p:nvPicPr>
          <p:cNvPr id="15" name="Immagine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909029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Validation with numeric simulations</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26</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403" y="1592703"/>
            <a:ext cx="5582569" cy="3850103"/>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4012" y="1604502"/>
            <a:ext cx="5548432" cy="382650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6800" y="1594640"/>
            <a:ext cx="5303081" cy="3657298"/>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04012" y="1412776"/>
            <a:ext cx="5292588" cy="4536503"/>
          </a:xfrm>
          <a:prstGeom prst="rect">
            <a:avLst/>
          </a:prstGeom>
        </p:spPr>
      </p:pic>
      <p:sp>
        <p:nvSpPr>
          <p:cNvPr id="14"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Derivative of a Gaussian pulse</a:t>
            </a:r>
            <a:endParaRPr lang="en-GB" sz="2400" dirty="0">
              <a:solidFill>
                <a:schemeClr val="accent2"/>
              </a:solidFill>
            </a:endParaRPr>
          </a:p>
        </p:txBody>
      </p:sp>
      <p:pic>
        <p:nvPicPr>
          <p:cNvPr id="12" name="Immagin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749288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Validation with numeric simulations</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27</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hlinkClick r:id="rId4"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403" y="1592730"/>
            <a:ext cx="5582569" cy="3850048"/>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04012" y="1604502"/>
            <a:ext cx="5548431" cy="3826505"/>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6800" y="1594640"/>
            <a:ext cx="5303081" cy="3657298"/>
          </a:xfrm>
          <a:prstGeom prst="rect">
            <a:avLst/>
          </a:prstGeom>
        </p:spPr>
      </p:pic>
      <p:grpSp>
        <p:nvGrpSpPr>
          <p:cNvPr id="12" name="Group 11"/>
          <p:cNvGrpSpPr/>
          <p:nvPr/>
        </p:nvGrpSpPr>
        <p:grpSpPr>
          <a:xfrm>
            <a:off x="6204012" y="1412776"/>
            <a:ext cx="5292587" cy="4536503"/>
            <a:chOff x="6204012" y="1700936"/>
            <a:chExt cx="5292587" cy="4536503"/>
          </a:xfrm>
        </p:grpSpPr>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04012" y="1700936"/>
              <a:ext cx="5292587" cy="4536503"/>
            </a:xfrm>
            <a:prstGeom prst="rect">
              <a:avLst/>
            </a:prstGeom>
          </p:spPr>
        </p:pic>
        <p:sp>
          <p:nvSpPr>
            <p:cNvPr id="10" name="TextBox 9"/>
            <p:cNvSpPr txBox="1"/>
            <p:nvPr/>
          </p:nvSpPr>
          <p:spPr>
            <a:xfrm>
              <a:off x="7826099" y="1844824"/>
              <a:ext cx="2304256" cy="369332"/>
            </a:xfrm>
            <a:prstGeom prst="rect">
              <a:avLst/>
            </a:prstGeom>
            <a:noFill/>
          </p:spPr>
          <p:txBody>
            <a:bodyPr wrap="square" rtlCol="0">
              <a:spAutoFit/>
            </a:bodyPr>
            <a:lstStyle/>
            <a:p>
              <a:pPr algn="ctr"/>
              <a:r>
                <a:rPr lang="en-GB" dirty="0" smtClean="0">
                  <a:solidFill>
                    <a:schemeClr val="tx2"/>
                  </a:solidFill>
                </a:rPr>
                <a:t>Analytic Signal</a:t>
              </a:r>
              <a:endParaRPr lang="en-GB" dirty="0">
                <a:solidFill>
                  <a:schemeClr val="tx2"/>
                </a:solidFill>
              </a:endParaRPr>
            </a:p>
          </p:txBody>
        </p:sp>
      </p:grpSp>
      <p:grpSp>
        <p:nvGrpSpPr>
          <p:cNvPr id="14" name="Group 13"/>
          <p:cNvGrpSpPr/>
          <p:nvPr/>
        </p:nvGrpSpPr>
        <p:grpSpPr>
          <a:xfrm>
            <a:off x="6223756" y="1412777"/>
            <a:ext cx="5292587" cy="4536502"/>
            <a:chOff x="6204012" y="1700936"/>
            <a:chExt cx="5292587" cy="4536502"/>
          </a:xfrm>
        </p:grpSpPr>
        <p:pic>
          <p:nvPicPr>
            <p:cNvPr id="15" name="Picture 14">
              <a:hlinkClick r:id="" action="ppaction://noaction"/>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04012" y="1700936"/>
              <a:ext cx="5292587" cy="4536502"/>
            </a:xfrm>
            <a:prstGeom prst="rect">
              <a:avLst/>
            </a:prstGeom>
          </p:spPr>
        </p:pic>
        <p:sp>
          <p:nvSpPr>
            <p:cNvPr id="16" name="TextBox 15"/>
            <p:cNvSpPr txBox="1"/>
            <p:nvPr/>
          </p:nvSpPr>
          <p:spPr>
            <a:xfrm>
              <a:off x="7826099" y="1844824"/>
              <a:ext cx="2304256" cy="369332"/>
            </a:xfrm>
            <a:prstGeom prst="rect">
              <a:avLst/>
            </a:prstGeom>
            <a:noFill/>
          </p:spPr>
          <p:txBody>
            <a:bodyPr wrap="square" rtlCol="0">
              <a:spAutoFit/>
            </a:bodyPr>
            <a:lstStyle/>
            <a:p>
              <a:pPr algn="ctr"/>
              <a:r>
                <a:rPr lang="en-GB" dirty="0" smtClean="0">
                  <a:solidFill>
                    <a:schemeClr val="tx2"/>
                  </a:solidFill>
                </a:rPr>
                <a:t>Measured Signal</a:t>
              </a:r>
              <a:endParaRPr lang="en-GB" dirty="0">
                <a:solidFill>
                  <a:schemeClr val="tx2"/>
                </a:solidFill>
              </a:endParaRPr>
            </a:p>
          </p:txBody>
        </p:sp>
      </p:grpSp>
      <p:sp>
        <p:nvSpPr>
          <p:cNvPr id="18"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Stripline pick-up signal: analytic expression and beam measurement</a:t>
            </a:r>
          </a:p>
        </p:txBody>
      </p:sp>
      <p:pic>
        <p:nvPicPr>
          <p:cNvPr id="19" name="Immagin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32635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GB" dirty="0" smtClean="0"/>
              <a:t>Effects of digitization on </a:t>
            </a:r>
            <a:br>
              <a:rPr lang="en-GB" dirty="0" smtClean="0"/>
            </a:br>
            <a:r>
              <a:rPr lang="en-GB" dirty="0" smtClean="0"/>
              <a:t>an example system</a:t>
            </a:r>
            <a:endParaRPr lang="en-GB" dirty="0"/>
          </a:p>
        </p:txBody>
      </p:sp>
      <p:sp>
        <p:nvSpPr>
          <p:cNvPr id="3" name="Text Placeholder 2">
            <a:extLst>
              <a:ext uri="{FF2B5EF4-FFF2-40B4-BE49-F238E27FC236}">
                <a16:creationId xmlns:a16="http://schemas.microsoft.com/office/drawing/2014/main" id="{AA0575E1-C7ED-0540-B2ED-F58802DE8011}"/>
              </a:ext>
            </a:extLst>
          </p:cNvPr>
          <p:cNvSpPr>
            <a:spLocks noGrp="1"/>
          </p:cNvSpPr>
          <p:nvPr>
            <p:ph type="body" idx="1"/>
          </p:nvPr>
        </p:nvSpPr>
        <p:spPr/>
        <p:txBody>
          <a:bodyPr/>
          <a:lstStyle/>
          <a:p>
            <a:r>
              <a:rPr lang="en-GB" dirty="0" smtClean="0"/>
              <a:t>The </a:t>
            </a:r>
            <a:r>
              <a:rPr lang="en-GB" dirty="0"/>
              <a:t>LHC beam extraction interlock BPM prototype</a:t>
            </a:r>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r>
              <a:rPr lang="en-US" smtClean="0"/>
              <a:t>10/8/2021</a:t>
            </a:r>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smtClean="0"/>
              <a:t>Irene Degl'Innocenti | BI Seminar</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7"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8300264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p:cNvSpPr>
            <a:spLocks noGrp="1"/>
          </p:cNvSpPr>
          <p:nvPr>
            <p:ph idx="1"/>
          </p:nvPr>
        </p:nvSpPr>
        <p:spPr/>
        <p:txBody>
          <a:bodyPr>
            <a:normAutofit/>
          </a:bodyPr>
          <a:lstStyle/>
          <a:p>
            <a:pPr algn="l"/>
            <a:r>
              <a:rPr lang="en-GB" dirty="0" smtClean="0"/>
              <a:t>Part </a:t>
            </a:r>
            <a:r>
              <a:rPr lang="en-GB" dirty="0"/>
              <a:t>of the machine </a:t>
            </a:r>
            <a:r>
              <a:rPr lang="en-GB" dirty="0" smtClean="0"/>
              <a:t>protection system </a:t>
            </a:r>
            <a:r>
              <a:rPr lang="en-GB" dirty="0"/>
              <a:t>that guarantees a safe beam extraction.</a:t>
            </a:r>
            <a:endParaRPr lang="en-GB" dirty="0" smtClean="0"/>
          </a:p>
          <a:p>
            <a:pPr marL="342900" indent="-342900" algn="l">
              <a:buFont typeface="Arial" panose="020B0604020202020204" pitchFamily="34" charset="0"/>
              <a:buChar char="•"/>
            </a:pPr>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29</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4"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0365" y="2060848"/>
            <a:ext cx="3395766" cy="3907875"/>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57671" y="2311520"/>
            <a:ext cx="3706368" cy="3243072"/>
          </a:xfrm>
          <a:prstGeom prst="rect">
            <a:avLst/>
          </a:prstGeom>
        </p:spPr>
      </p:pic>
      <p:sp>
        <p:nvSpPr>
          <p:cNvPr id="12"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Functionality </a:t>
            </a:r>
            <a:r>
              <a:rPr lang="en-GB" sz="2400" dirty="0">
                <a:solidFill>
                  <a:schemeClr val="accent2"/>
                </a:solidFill>
              </a:rPr>
              <a:t>of the System</a:t>
            </a:r>
          </a:p>
        </p:txBody>
      </p:sp>
      <p:pic>
        <p:nvPicPr>
          <p:cNvPr id="14" name="Immagin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4189336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US" dirty="0" smtClean="0"/>
              <a:t>Introduction</a:t>
            </a:r>
            <a:endParaRPr lang="en-US" dirty="0"/>
          </a:p>
        </p:txBody>
      </p:sp>
      <p:sp>
        <p:nvSpPr>
          <p:cNvPr id="3" name="Text Placeholder 2">
            <a:extLst>
              <a:ext uri="{FF2B5EF4-FFF2-40B4-BE49-F238E27FC236}">
                <a16:creationId xmlns:a16="http://schemas.microsoft.com/office/drawing/2014/main" id="{AA0575E1-C7ED-0540-B2ED-F58802DE8011}"/>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r>
              <a:rPr lang="en-US" smtClean="0"/>
              <a:t>10/8/2021</a:t>
            </a:r>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smtClean="0"/>
              <a:t>Irene Degl'Innocenti | BI Seminar</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5993863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p:cNvSpPr>
            <a:spLocks noGrp="1"/>
          </p:cNvSpPr>
          <p:nvPr>
            <p:ph idx="1"/>
          </p:nvPr>
        </p:nvSpPr>
        <p:spPr>
          <a:xfrm>
            <a:off x="407989" y="3717255"/>
            <a:ext cx="11376024" cy="2232025"/>
          </a:xfrm>
        </p:spPr>
        <p:txBody>
          <a:bodyPr>
            <a:normAutofit/>
          </a:bodyPr>
          <a:lstStyle/>
          <a:p>
            <a:pPr marL="342900" indent="-342900" algn="l">
              <a:buFont typeface="Arial" panose="020B0604020202020204" pitchFamily="34" charset="0"/>
              <a:buChar char="•"/>
            </a:pPr>
            <a:r>
              <a:rPr lang="en-GB" b="1" dirty="0" smtClean="0"/>
              <a:t>Single Processing Chain</a:t>
            </a:r>
            <a:r>
              <a:rPr lang="en-GB" dirty="0" smtClean="0"/>
              <a:t>: </a:t>
            </a:r>
            <a:r>
              <a:rPr lang="en-GB" b="0" dirty="0" smtClean="0"/>
              <a:t>mitigation of asymmetries and drift effects.</a:t>
            </a:r>
          </a:p>
          <a:p>
            <a:pPr marL="342900" indent="-342900" algn="l">
              <a:buFont typeface="Arial" panose="020B0604020202020204" pitchFamily="34" charset="0"/>
              <a:buChar char="•"/>
            </a:pPr>
            <a:r>
              <a:rPr lang="en-GB" b="1" dirty="0" smtClean="0">
                <a:sym typeface="Wingdings" panose="05000000000000000000" pitchFamily="2" charset="2"/>
              </a:rPr>
              <a:t>Direct Digitisation</a:t>
            </a:r>
            <a:r>
              <a:rPr lang="en-GB" dirty="0" smtClean="0">
                <a:sym typeface="Wingdings" panose="05000000000000000000" pitchFamily="2" charset="2"/>
              </a:rPr>
              <a:t>: </a:t>
            </a:r>
            <a:r>
              <a:rPr lang="en-GB" b="0" dirty="0" smtClean="0">
                <a:sym typeface="Wingdings" panose="05000000000000000000" pitchFamily="2" charset="2"/>
              </a:rPr>
              <a:t>high sampling rate digitiser after minimalistic </a:t>
            </a:r>
            <a:r>
              <a:rPr lang="en-GB" b="0" dirty="0" err="1" smtClean="0">
                <a:sym typeface="Wingdings" panose="05000000000000000000" pitchFamily="2" charset="2"/>
              </a:rPr>
              <a:t>analog</a:t>
            </a:r>
            <a:r>
              <a:rPr lang="en-GB" b="0" dirty="0" smtClean="0">
                <a:sym typeface="Wingdings" panose="05000000000000000000" pitchFamily="2" charset="2"/>
              </a:rPr>
              <a:t> filtering.</a:t>
            </a:r>
          </a:p>
          <a:p>
            <a:pPr marL="342900" indent="-342900" algn="l">
              <a:buFont typeface="Arial" panose="020B0604020202020204" pitchFamily="34" charset="0"/>
              <a:buChar char="•"/>
            </a:pPr>
            <a:r>
              <a:rPr lang="en-GB" b="1" dirty="0" smtClean="0">
                <a:sym typeface="Wingdings" panose="05000000000000000000" pitchFamily="2" charset="2"/>
              </a:rPr>
              <a:t>No Gain Adjustments</a:t>
            </a:r>
            <a:r>
              <a:rPr lang="en-GB" dirty="0" smtClean="0">
                <a:sym typeface="Wingdings" panose="05000000000000000000" pitchFamily="2" charset="2"/>
              </a:rPr>
              <a:t>: </a:t>
            </a:r>
            <a:r>
              <a:rPr lang="en-GB" b="0" dirty="0" smtClean="0">
                <a:sym typeface="Wingdings" panose="05000000000000000000" pitchFamily="2" charset="2"/>
              </a:rPr>
              <a:t>all beam cases should be covered without changing settings.</a:t>
            </a:r>
          </a:p>
          <a:p>
            <a:pPr marL="342900" indent="-342900" algn="l">
              <a:buFont typeface="Arial" panose="020B0604020202020204" pitchFamily="34" charset="0"/>
              <a:buChar char="•"/>
            </a:pPr>
            <a:r>
              <a:rPr lang="en-GB" b="1" dirty="0" smtClean="0">
                <a:sym typeface="Wingdings" panose="05000000000000000000" pitchFamily="2" charset="2"/>
              </a:rPr>
              <a:t>Independent from Accelerator RF Clock</a:t>
            </a:r>
            <a:r>
              <a:rPr lang="en-GB" dirty="0" smtClean="0">
                <a:sym typeface="Wingdings" panose="05000000000000000000" pitchFamily="2" charset="2"/>
              </a:rPr>
              <a:t>: </a:t>
            </a:r>
            <a:r>
              <a:rPr lang="en-GB" b="0" dirty="0" smtClean="0">
                <a:sym typeface="Wingdings" panose="05000000000000000000" pitchFamily="2" charset="2"/>
              </a:rPr>
              <a:t>asynchronous acquisition for reliability.</a:t>
            </a: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30</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4"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1340768"/>
            <a:ext cx="10058400" cy="2231945"/>
          </a:xfrm>
          <a:prstGeom prst="rect">
            <a:avLst/>
          </a:prstGeom>
        </p:spPr>
      </p:pic>
      <p:sp>
        <p:nvSpPr>
          <p:cNvPr id="12"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Architecture of the Prototype System</a:t>
            </a:r>
          </a:p>
        </p:txBody>
      </p:sp>
      <p:sp>
        <p:nvSpPr>
          <p:cNvPr id="14" name="TextBox 13"/>
          <p:cNvSpPr txBox="1"/>
          <p:nvPr/>
        </p:nvSpPr>
        <p:spPr>
          <a:xfrm>
            <a:off x="407988" y="5929535"/>
            <a:ext cx="10896126" cy="307777"/>
          </a:xfrm>
          <a:prstGeom prst="rect">
            <a:avLst/>
          </a:prstGeom>
          <a:noFill/>
        </p:spPr>
        <p:txBody>
          <a:bodyPr wrap="square" lIns="0" tIns="0" rIns="0" bIns="0" rtlCol="0">
            <a:spAutoFit/>
          </a:bodyPr>
          <a:lstStyle/>
          <a:p>
            <a:r>
              <a:rPr lang="it-IT" sz="1000" dirty="0" smtClean="0">
                <a:solidFill>
                  <a:schemeClr val="tx2"/>
                </a:solidFill>
              </a:rPr>
              <a:t>[18] </a:t>
            </a:r>
            <a:r>
              <a:rPr lang="it-IT" sz="1000" dirty="0">
                <a:solidFill>
                  <a:schemeClr val="tx2"/>
                </a:solidFill>
              </a:rPr>
              <a:t>J. Pospisil, O. Bjorkqvist, A. Boccardi, and M. Wendt, “Digital Signal Processing Techniques to Monitor Bunch-by-Bunch Beam Positions in the LHC for Machine Protection Purposes,” in 6th International Beam Instrumentation Conference, p. TU3AB3, 2018. </a:t>
            </a:r>
            <a:r>
              <a:rPr lang="it-IT" sz="1000" dirty="0">
                <a:solidFill>
                  <a:schemeClr val="tx2"/>
                </a:solidFill>
                <a:hlinkClick r:id="rId6"/>
              </a:rPr>
              <a:t>doi</a:t>
            </a:r>
            <a:endParaRPr lang="it-IT" sz="1000" dirty="0">
              <a:solidFill>
                <a:schemeClr val="tx2"/>
              </a:solidFill>
            </a:endParaRPr>
          </a:p>
        </p:txBody>
      </p:sp>
      <p:pic>
        <p:nvPicPr>
          <p:cNvPr id="15" name="Immagin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5820875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a:grpSpLocks noChangeAspect="1"/>
          </p:cNvGrpSpPr>
          <p:nvPr/>
        </p:nvGrpSpPr>
        <p:grpSpPr>
          <a:xfrm>
            <a:off x="1847529" y="1596630"/>
            <a:ext cx="8360654" cy="2808000"/>
            <a:chOff x="7479455" y="12863183"/>
            <a:chExt cx="10806404" cy="3441523"/>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r="27155"/>
            <a:stretch/>
          </p:blipFill>
          <p:spPr>
            <a:xfrm>
              <a:off x="7479455" y="12863183"/>
              <a:ext cx="10806404" cy="3441523"/>
            </a:xfrm>
            <a:prstGeom prst="rect">
              <a:avLst/>
            </a:prstGeom>
          </p:spPr>
        </p:pic>
        <p:sp>
          <p:nvSpPr>
            <p:cNvPr id="16" name="Rectangle 15"/>
            <p:cNvSpPr/>
            <p:nvPr/>
          </p:nvSpPr>
          <p:spPr>
            <a:xfrm>
              <a:off x="7968343" y="13106400"/>
              <a:ext cx="754743" cy="286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31</a:t>
            </a:fld>
            <a:endParaRPr lang="it-IT" dirty="0"/>
          </a:p>
        </p:txBody>
      </p:sp>
      <p:sp>
        <p:nvSpPr>
          <p:cNvPr id="8" name="Rectangle 7">
            <a:hlinkClick r:id="rId4"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36680" y="4206560"/>
            <a:ext cx="2520000" cy="1890000"/>
          </a:xfrm>
          <a:prstGeom prst="rect">
            <a:avLst/>
          </a:prstGeom>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40096" y="4206560"/>
            <a:ext cx="2520000" cy="1890000"/>
          </a:xfrm>
          <a:prstGeom prst="rect">
            <a:avLst/>
          </a:prstGeom>
        </p:spPr>
      </p:pic>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07700" y="4206560"/>
            <a:ext cx="2520000" cy="1890000"/>
          </a:xfrm>
          <a:prstGeom prst="rect">
            <a:avLst/>
          </a:prstGeom>
        </p:spPr>
      </p:pic>
      <p:sp>
        <p:nvSpPr>
          <p:cNvPr id="20" name="Up Arrow 19"/>
          <p:cNvSpPr>
            <a:spLocks noChangeAspect="1"/>
          </p:cNvSpPr>
          <p:nvPr/>
        </p:nvSpPr>
        <p:spPr>
          <a:xfrm>
            <a:off x="3143672" y="3634808"/>
            <a:ext cx="82079" cy="254520"/>
          </a:xfrm>
          <a:prstGeom prst="up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a:spLocks noChangeAspect="1"/>
          </p:cNvSpPr>
          <p:nvPr/>
        </p:nvSpPr>
        <p:spPr>
          <a:xfrm>
            <a:off x="3058513" y="3827940"/>
            <a:ext cx="252396" cy="252396"/>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1</a:t>
            </a:r>
          </a:p>
        </p:txBody>
      </p:sp>
      <p:sp>
        <p:nvSpPr>
          <p:cNvPr id="22" name="Up Arrow 21"/>
          <p:cNvSpPr>
            <a:spLocks noChangeAspect="1"/>
          </p:cNvSpPr>
          <p:nvPr/>
        </p:nvSpPr>
        <p:spPr>
          <a:xfrm>
            <a:off x="5389071" y="3095116"/>
            <a:ext cx="82079" cy="254520"/>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a:spLocks noChangeAspect="1"/>
          </p:cNvSpPr>
          <p:nvPr/>
        </p:nvSpPr>
        <p:spPr>
          <a:xfrm>
            <a:off x="5303912" y="3288248"/>
            <a:ext cx="252396" cy="2523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2</a:t>
            </a:r>
          </a:p>
        </p:txBody>
      </p:sp>
      <p:sp>
        <p:nvSpPr>
          <p:cNvPr id="24" name="Up Arrow 23"/>
          <p:cNvSpPr>
            <a:spLocks noChangeAspect="1"/>
          </p:cNvSpPr>
          <p:nvPr/>
        </p:nvSpPr>
        <p:spPr>
          <a:xfrm>
            <a:off x="10167144" y="3090436"/>
            <a:ext cx="82079" cy="254520"/>
          </a:xfrm>
          <a:prstGeom prst="up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a:spLocks noChangeAspect="1"/>
          </p:cNvSpPr>
          <p:nvPr/>
        </p:nvSpPr>
        <p:spPr>
          <a:xfrm>
            <a:off x="10081985" y="3283568"/>
            <a:ext cx="252396" cy="2523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3</a:t>
            </a:r>
          </a:p>
        </p:txBody>
      </p:sp>
      <p:sp>
        <p:nvSpPr>
          <p:cNvPr id="26" name="Oval 25"/>
          <p:cNvSpPr>
            <a:spLocks noChangeAspect="1"/>
          </p:cNvSpPr>
          <p:nvPr/>
        </p:nvSpPr>
        <p:spPr>
          <a:xfrm>
            <a:off x="2452912" y="5975962"/>
            <a:ext cx="252396" cy="252396"/>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1</a:t>
            </a:r>
          </a:p>
        </p:txBody>
      </p:sp>
      <p:sp>
        <p:nvSpPr>
          <p:cNvPr id="27" name="Oval 26"/>
          <p:cNvSpPr>
            <a:spLocks noChangeAspect="1"/>
          </p:cNvSpPr>
          <p:nvPr/>
        </p:nvSpPr>
        <p:spPr>
          <a:xfrm>
            <a:off x="4756328" y="5984916"/>
            <a:ext cx="252396" cy="2523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2</a:t>
            </a:r>
          </a:p>
        </p:txBody>
      </p:sp>
      <p:sp>
        <p:nvSpPr>
          <p:cNvPr id="28" name="Oval 27"/>
          <p:cNvSpPr>
            <a:spLocks noChangeAspect="1"/>
          </p:cNvSpPr>
          <p:nvPr/>
        </p:nvSpPr>
        <p:spPr>
          <a:xfrm>
            <a:off x="7020632" y="5984916"/>
            <a:ext cx="252396" cy="2523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3</a:t>
            </a:r>
          </a:p>
        </p:txBody>
      </p:sp>
      <p:sp>
        <p:nvSpPr>
          <p:cNvPr id="29" name="Right Arrow 28"/>
          <p:cNvSpPr>
            <a:spLocks noChangeAspect="1"/>
          </p:cNvSpPr>
          <p:nvPr/>
        </p:nvSpPr>
        <p:spPr>
          <a:xfrm>
            <a:off x="1558628" y="4919429"/>
            <a:ext cx="525053" cy="432444"/>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ttangolo 47">
            <a:extLst>
              <a:ext uri="{FF2B5EF4-FFF2-40B4-BE49-F238E27FC236}">
                <a16:creationId xmlns:a16="http://schemas.microsoft.com/office/drawing/2014/main" id="{611A5569-DD5D-2140-A75E-87920A58A867}"/>
              </a:ext>
            </a:extLst>
          </p:cNvPr>
          <p:cNvSpPr>
            <a:spLocks noChangeAspect="1"/>
          </p:cNvSpPr>
          <p:nvPr/>
        </p:nvSpPr>
        <p:spPr>
          <a:xfrm>
            <a:off x="335361" y="4919429"/>
            <a:ext cx="1223268" cy="40011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2000" b="1" dirty="0">
                <a:solidFill>
                  <a:srgbClr val="002060"/>
                </a:solidFill>
                <a:latin typeface="Calibri" panose="020F0502020204030204" pitchFamily="34" charset="0"/>
                <a:cs typeface="Calibri" panose="020F0502020204030204" pitchFamily="34" charset="0"/>
              </a:rPr>
              <a:t>Beam(x,I) </a:t>
            </a:r>
          </a:p>
        </p:txBody>
      </p:sp>
      <p:sp>
        <p:nvSpPr>
          <p:cNvPr id="32" name="Right Arrow 31"/>
          <p:cNvSpPr>
            <a:spLocks noChangeAspect="1"/>
          </p:cNvSpPr>
          <p:nvPr/>
        </p:nvSpPr>
        <p:spPr>
          <a:xfrm>
            <a:off x="9011117" y="4935338"/>
            <a:ext cx="613276" cy="432444"/>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ADC</a:t>
            </a:r>
          </a:p>
        </p:txBody>
      </p:sp>
      <p:sp>
        <p:nvSpPr>
          <p:cNvPr id="33" name="Rettangolo 47">
            <a:extLst>
              <a:ext uri="{FF2B5EF4-FFF2-40B4-BE49-F238E27FC236}">
                <a16:creationId xmlns:a16="http://schemas.microsoft.com/office/drawing/2014/main" id="{611A5569-DD5D-2140-A75E-87920A58A867}"/>
              </a:ext>
            </a:extLst>
          </p:cNvPr>
          <p:cNvSpPr>
            <a:spLocks noChangeAspect="1"/>
          </p:cNvSpPr>
          <p:nvPr/>
        </p:nvSpPr>
        <p:spPr>
          <a:xfrm>
            <a:off x="9637588" y="4671812"/>
            <a:ext cx="1729355" cy="963152"/>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b="1" dirty="0" smtClean="0">
                <a:solidFill>
                  <a:srgbClr val="002060"/>
                </a:solidFill>
                <a:latin typeface="Calibri" panose="020F0502020204030204" pitchFamily="34" charset="0"/>
                <a:cs typeface="Calibri" panose="020F0502020204030204" pitchFamily="34" charset="0"/>
              </a:rPr>
              <a:t>Calculation of the </a:t>
            </a:r>
            <a:r>
              <a:rPr lang="it-IT" sz="2000" b="1" dirty="0">
                <a:solidFill>
                  <a:srgbClr val="002060"/>
                </a:solidFill>
                <a:latin typeface="Calibri" panose="020F0502020204030204" pitchFamily="34" charset="0"/>
                <a:cs typeface="Calibri" panose="020F0502020204030204" pitchFamily="34" charset="0"/>
              </a:rPr>
              <a:t>position </a:t>
            </a:r>
            <a:r>
              <a:rPr lang="it-IT" sz="2000" b="1" dirty="0" smtClean="0">
                <a:solidFill>
                  <a:srgbClr val="002060"/>
                </a:solidFill>
                <a:latin typeface="Calibri" panose="020F0502020204030204" pitchFamily="34" charset="0"/>
                <a:cs typeface="Calibri" panose="020F0502020204030204" pitchFamily="34" charset="0"/>
              </a:rPr>
              <a:t>x</a:t>
            </a:r>
          </a:p>
        </p:txBody>
      </p:sp>
      <p:sp>
        <p:nvSpPr>
          <p:cNvPr id="3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Architecture of the Prototype System: Analog Stage</a:t>
            </a:r>
          </a:p>
        </p:txBody>
      </p:sp>
      <p:pic>
        <p:nvPicPr>
          <p:cNvPr id="34" name="Immagin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0621326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p:cNvSpPr>
            <a:spLocks noGrp="1"/>
          </p:cNvSpPr>
          <p:nvPr>
            <p:ph idx="1"/>
          </p:nvPr>
        </p:nvSpPr>
        <p:spPr/>
        <p:txBody>
          <a:bodyPr>
            <a:normAutofit/>
          </a:bodyPr>
          <a:lstStyle/>
          <a:p>
            <a:pPr marL="342900" indent="-342900" algn="l">
              <a:buFont typeface="Arial" panose="020B0604020202020204" pitchFamily="34" charset="0"/>
              <a:buChar char="•"/>
            </a:pPr>
            <a:r>
              <a:rPr lang="en-GB" b="1" dirty="0" smtClean="0"/>
              <a:t>Digitisation</a:t>
            </a:r>
            <a:r>
              <a:rPr lang="en-GB" dirty="0" smtClean="0"/>
              <a:t>: </a:t>
            </a:r>
            <a:r>
              <a:rPr lang="en-GB" b="0" dirty="0" smtClean="0"/>
              <a:t>ADC Mezzanine Card</a:t>
            </a:r>
          </a:p>
          <a:p>
            <a:pPr marL="342900" indent="-342900" algn="l">
              <a:buFont typeface="Arial" panose="020B0604020202020204" pitchFamily="34" charset="0"/>
              <a:buChar char="•"/>
            </a:pPr>
            <a:r>
              <a:rPr lang="en-GB" b="1" dirty="0" smtClean="0"/>
              <a:t>Acquisition Control, Data Processing and Communication</a:t>
            </a:r>
            <a:r>
              <a:rPr lang="en-GB" dirty="0" smtClean="0"/>
              <a:t>: </a:t>
            </a:r>
            <a:r>
              <a:rPr lang="en-GB" b="0" dirty="0" smtClean="0"/>
              <a:t>FPGA based FMC carrier board</a:t>
            </a:r>
          </a:p>
          <a:p>
            <a:pPr marL="342900" indent="-342900" algn="l">
              <a:buFont typeface="Arial" panose="020B0604020202020204" pitchFamily="34" charset="0"/>
              <a:buChar char="•"/>
            </a:pPr>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32</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hlinkClick r:id="" action="ppaction://noaction"/>
          </p:cNvPr>
          <p:cNvSpPr/>
          <p:nvPr/>
        </p:nvSpPr>
        <p:spPr>
          <a:xfrm>
            <a:off x="7896200" y="2420888"/>
            <a:ext cx="252028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Architecture of the Prototype System: Digital Stage</a:t>
            </a:r>
          </a:p>
        </p:txBody>
      </p:sp>
      <p:pic>
        <p:nvPicPr>
          <p:cNvPr id="11"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
        <p:nvSpPr>
          <p:cNvPr id="12" name="Subtitle 2"/>
          <p:cNvSpPr txBox="1">
            <a:spLocks/>
          </p:cNvSpPr>
          <p:nvPr/>
        </p:nvSpPr>
        <p:spPr>
          <a:xfrm>
            <a:off x="767408" y="2996952"/>
            <a:ext cx="5257155" cy="3203824"/>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pPr>
            <a:r>
              <a:rPr lang="en-GB" sz="1800" dirty="0" smtClean="0"/>
              <a:t>High Sampling Rate ADC Mezzanine Card</a:t>
            </a:r>
          </a:p>
          <a:p>
            <a:pPr marL="342900" indent="-342900">
              <a:spcBef>
                <a:spcPts val="0"/>
              </a:spcBef>
              <a:buFont typeface="Arial" panose="020B0604020202020204" pitchFamily="34" charset="0"/>
              <a:buChar char="•"/>
            </a:pPr>
            <a:r>
              <a:rPr lang="en-GB" sz="1800" b="0" dirty="0" err="1" smtClean="0"/>
              <a:t>Vadatech</a:t>
            </a:r>
            <a:r>
              <a:rPr lang="en-GB" sz="1800" b="0" dirty="0" smtClean="0"/>
              <a:t> FMC225</a:t>
            </a:r>
            <a:r>
              <a:rPr lang="en-GB" sz="1800" b="0" baseline="30000" dirty="0" smtClean="0"/>
              <a:t>19</a:t>
            </a:r>
            <a:r>
              <a:rPr lang="en-GB" sz="1800" b="0" dirty="0" smtClean="0"/>
              <a:t> </a:t>
            </a:r>
          </a:p>
          <a:p>
            <a:pPr marL="342900" indent="-342900">
              <a:spcBef>
                <a:spcPts val="0"/>
              </a:spcBef>
              <a:buFont typeface="Arial" panose="020B0604020202020204" pitchFamily="34" charset="0"/>
              <a:buChar char="•"/>
            </a:pPr>
            <a:r>
              <a:rPr lang="en-GB" sz="1800" b="0" dirty="0" smtClean="0"/>
              <a:t>TI ADC12J4000, 12-bit, up to 4.0 GSps</a:t>
            </a:r>
            <a:r>
              <a:rPr lang="en-GB" sz="1800" b="0" baseline="30000" dirty="0" smtClean="0"/>
              <a:t>21</a:t>
            </a:r>
            <a:endParaRPr lang="en-GB" sz="1800" b="0" dirty="0" smtClean="0"/>
          </a:p>
          <a:p>
            <a:pPr marL="342900" indent="-342900">
              <a:spcBef>
                <a:spcPts val="0"/>
              </a:spcBef>
              <a:buFont typeface="Arial" panose="020B0604020202020204" pitchFamily="34" charset="0"/>
              <a:buChar char="•"/>
            </a:pPr>
            <a:r>
              <a:rPr lang="en-GB" sz="1800" dirty="0" smtClean="0"/>
              <a:t>8.8 ENOB</a:t>
            </a:r>
            <a:r>
              <a:rPr lang="en-GB" sz="1800" b="0" dirty="0" smtClean="0"/>
              <a:t>, used at </a:t>
            </a:r>
            <a:r>
              <a:rPr lang="en-GB" sz="1800" dirty="0" smtClean="0"/>
              <a:t>3.2 </a:t>
            </a:r>
            <a:r>
              <a:rPr lang="en-GB" sz="1800" dirty="0" err="1" smtClean="0"/>
              <a:t>GSps</a:t>
            </a:r>
            <a:endParaRPr lang="en-GB" sz="1800" dirty="0" smtClean="0"/>
          </a:p>
        </p:txBody>
      </p:sp>
      <p:sp>
        <p:nvSpPr>
          <p:cNvPr id="14" name="Content Placeholder 8"/>
          <p:cNvSpPr txBox="1">
            <a:spLocks/>
          </p:cNvSpPr>
          <p:nvPr/>
        </p:nvSpPr>
        <p:spPr>
          <a:xfrm>
            <a:off x="6172199" y="2996952"/>
            <a:ext cx="5611813" cy="3203823"/>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pPr>
            <a:r>
              <a:rPr lang="en-GB" sz="1800" dirty="0" smtClean="0"/>
              <a:t>High Resolution ADC Mezzanine Card</a:t>
            </a:r>
          </a:p>
          <a:p>
            <a:pPr marL="342900" indent="-342900">
              <a:spcBef>
                <a:spcPts val="0"/>
              </a:spcBef>
              <a:buFont typeface="Arial" panose="020B0604020202020204" pitchFamily="34" charset="0"/>
              <a:buChar char="•"/>
            </a:pPr>
            <a:r>
              <a:rPr lang="en-GB" sz="1800" b="0" dirty="0" smtClean="0"/>
              <a:t>HTG Dual 14-bit ADC (3 GSPS) FMC Module</a:t>
            </a:r>
            <a:r>
              <a:rPr lang="en-GB" sz="1800" b="0" baseline="30000" dirty="0" smtClean="0"/>
              <a:t>20</a:t>
            </a:r>
            <a:endParaRPr lang="en-GB" sz="1800" b="0" dirty="0" smtClean="0"/>
          </a:p>
          <a:p>
            <a:pPr marL="342900" indent="-342900">
              <a:spcBef>
                <a:spcPts val="0"/>
              </a:spcBef>
              <a:buFont typeface="Arial" panose="020B0604020202020204" pitchFamily="34" charset="0"/>
              <a:buChar char="•"/>
            </a:pPr>
            <a:r>
              <a:rPr lang="en-GB" sz="1800" b="0" dirty="0" smtClean="0"/>
              <a:t>AD9208, 14-bit, up to 3.0 GSps</a:t>
            </a:r>
            <a:r>
              <a:rPr lang="en-GB" sz="1800" b="0" baseline="30000" dirty="0" smtClean="0"/>
              <a:t>22</a:t>
            </a:r>
            <a:endParaRPr lang="en-GB" sz="1800" b="0" dirty="0" smtClean="0"/>
          </a:p>
          <a:p>
            <a:pPr marL="342900" indent="-342900">
              <a:spcBef>
                <a:spcPts val="0"/>
              </a:spcBef>
              <a:buFont typeface="Arial" panose="020B0604020202020204" pitchFamily="34" charset="0"/>
              <a:buChar char="•"/>
            </a:pPr>
            <a:r>
              <a:rPr lang="en-GB" sz="1800" dirty="0" smtClean="0"/>
              <a:t>9.6 ENOB</a:t>
            </a:r>
            <a:r>
              <a:rPr lang="en-GB" sz="1800" b="0" dirty="0" smtClean="0"/>
              <a:t>, used at </a:t>
            </a:r>
            <a:r>
              <a:rPr lang="en-GB" sz="1800" dirty="0" smtClean="0"/>
              <a:t>2.6 </a:t>
            </a:r>
            <a:r>
              <a:rPr lang="en-GB" sz="1800" dirty="0" err="1" smtClean="0"/>
              <a:t>GSps</a:t>
            </a:r>
            <a:endParaRPr lang="en-GB" sz="1800" dirty="0" smtClean="0"/>
          </a:p>
          <a:p>
            <a:endParaRPr lang="en-GB" dirty="0"/>
          </a:p>
        </p:txBody>
      </p:sp>
      <p:pic>
        <p:nvPicPr>
          <p:cNvPr id="15" name="Picture 14"/>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99737" y="3970373"/>
            <a:ext cx="2498644" cy="1417220"/>
          </a:xfrm>
          <a:prstGeom prst="rect">
            <a:avLst/>
          </a:prstGeom>
        </p:spPr>
      </p:pic>
      <p:pic>
        <p:nvPicPr>
          <p:cNvPr id="16" name="Picture 15"/>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36631" y="3824288"/>
            <a:ext cx="1063407" cy="1373922"/>
          </a:xfrm>
          <a:prstGeom prst="rect">
            <a:avLst/>
          </a:prstGeom>
        </p:spPr>
      </p:pic>
      <p:sp>
        <p:nvSpPr>
          <p:cNvPr id="17" name="Rectangle 16"/>
          <p:cNvSpPr/>
          <p:nvPr/>
        </p:nvSpPr>
        <p:spPr>
          <a:xfrm>
            <a:off x="327040" y="5476321"/>
            <a:ext cx="11160621" cy="830997"/>
          </a:xfrm>
          <a:prstGeom prst="rect">
            <a:avLst/>
          </a:prstGeom>
        </p:spPr>
        <p:txBody>
          <a:bodyPr wrap="square">
            <a:spAutoFit/>
          </a:bodyPr>
          <a:lstStyle/>
          <a:p>
            <a:r>
              <a:rPr lang="en-GB" sz="1200" dirty="0" smtClean="0">
                <a:solidFill>
                  <a:schemeClr val="tx2"/>
                </a:solidFill>
              </a:rPr>
              <a:t>[19] </a:t>
            </a:r>
            <a:r>
              <a:rPr lang="en-GB" sz="1200" dirty="0">
                <a:solidFill>
                  <a:schemeClr val="tx2"/>
                </a:solidFill>
              </a:rPr>
              <a:t>FMC225 Datasheet. </a:t>
            </a:r>
            <a:r>
              <a:rPr lang="en-GB" sz="1200" dirty="0" err="1">
                <a:solidFill>
                  <a:schemeClr val="tx2"/>
                </a:solidFill>
              </a:rPr>
              <a:t>VadaTech</a:t>
            </a:r>
            <a:r>
              <a:rPr lang="en-GB" sz="1200" dirty="0">
                <a:solidFill>
                  <a:schemeClr val="tx2"/>
                </a:solidFill>
              </a:rPr>
              <a:t> Incorporated, 2016</a:t>
            </a:r>
            <a:r>
              <a:rPr lang="en-GB" sz="1200" dirty="0" smtClean="0">
                <a:solidFill>
                  <a:schemeClr val="tx2"/>
                </a:solidFill>
              </a:rPr>
              <a:t>.</a:t>
            </a:r>
          </a:p>
          <a:p>
            <a:r>
              <a:rPr lang="it-IT" sz="1200" dirty="0" smtClean="0">
                <a:solidFill>
                  <a:schemeClr val="tx2"/>
                </a:solidFill>
              </a:rPr>
              <a:t>[20] </a:t>
            </a:r>
            <a:r>
              <a:rPr lang="it-IT" sz="1200" dirty="0">
                <a:solidFill>
                  <a:schemeClr val="tx2"/>
                </a:solidFill>
              </a:rPr>
              <a:t>HTG Dual 14-bit ADC (3 GSPS)/ Dual 16-bit DAC (12.6 GSPS) FMC Module webpage. HiTech Global , LLC.</a:t>
            </a:r>
          </a:p>
          <a:p>
            <a:r>
              <a:rPr lang="en-GB" sz="1200" dirty="0" smtClean="0">
                <a:solidFill>
                  <a:schemeClr val="tx2"/>
                </a:solidFill>
              </a:rPr>
              <a:t>[21] </a:t>
            </a:r>
            <a:r>
              <a:rPr lang="en-GB" sz="1200" dirty="0">
                <a:solidFill>
                  <a:schemeClr val="tx2"/>
                </a:solidFill>
              </a:rPr>
              <a:t>ADC12J4000 Datasheet. Texas Instruments Incorporated, 2014.</a:t>
            </a:r>
            <a:endParaRPr lang="it-IT" sz="1200" dirty="0">
              <a:solidFill>
                <a:schemeClr val="tx2"/>
              </a:solidFill>
            </a:endParaRPr>
          </a:p>
          <a:p>
            <a:r>
              <a:rPr lang="it-IT" sz="1200" dirty="0" smtClean="0">
                <a:solidFill>
                  <a:schemeClr val="tx2"/>
                </a:solidFill>
              </a:rPr>
              <a:t>[22] </a:t>
            </a:r>
            <a:r>
              <a:rPr lang="it-IT" sz="1200" dirty="0">
                <a:solidFill>
                  <a:schemeClr val="tx2"/>
                </a:solidFill>
              </a:rPr>
              <a:t>AD9208 Datasheet. Analog Devices, Inc., 2017</a:t>
            </a:r>
            <a:r>
              <a:rPr lang="it-IT" sz="1200" dirty="0" smtClean="0">
                <a:solidFill>
                  <a:schemeClr val="tx2"/>
                </a:solidFill>
              </a:rPr>
              <a:t>.</a:t>
            </a:r>
            <a:endParaRPr lang="en-GB" sz="1200" dirty="0">
              <a:solidFill>
                <a:schemeClr val="tx2"/>
              </a:solidFill>
            </a:endParaRPr>
          </a:p>
        </p:txBody>
      </p:sp>
    </p:spTree>
    <p:extLst>
      <p:ext uri="{BB962C8B-B14F-4D97-AF65-F5344CB8AC3E}">
        <p14:creationId xmlns:p14="http://schemas.microsoft.com/office/powerpoint/2010/main" val="39836016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p:cNvSpPr>
            <a:spLocks noGrp="1"/>
          </p:cNvSpPr>
          <p:nvPr>
            <p:ph idx="1"/>
          </p:nvPr>
        </p:nvSpPr>
        <p:spPr>
          <a:xfrm>
            <a:off x="407989" y="4149080"/>
            <a:ext cx="11376024" cy="2051694"/>
          </a:xfrm>
        </p:spPr>
        <p:txBody>
          <a:bodyPr>
            <a:normAutofit/>
          </a:bodyPr>
          <a:lstStyle/>
          <a:p>
            <a:pPr marL="342900" indent="-342900" algn="l">
              <a:buFont typeface="Arial" panose="020B0604020202020204" pitchFamily="34" charset="0"/>
              <a:buChar char="•"/>
            </a:pPr>
            <a:r>
              <a:rPr lang="en-GB" b="0" dirty="0" smtClean="0"/>
              <a:t>Use of a </a:t>
            </a:r>
            <a:r>
              <a:rPr lang="en-GB" b="0" dirty="0"/>
              <a:t>single electrode split in two as </a:t>
            </a:r>
            <a:r>
              <a:rPr lang="en-GB" b="0" dirty="0" smtClean="0"/>
              <a:t>signal source to decouple the acquisition from the beam movement. </a:t>
            </a:r>
          </a:p>
          <a:p>
            <a:pPr marL="342900" indent="-342900" algn="l">
              <a:buFont typeface="Arial" panose="020B0604020202020204" pitchFamily="34" charset="0"/>
              <a:buChar char="•"/>
            </a:pPr>
            <a:r>
              <a:rPr lang="en-GB" b="0" dirty="0" smtClean="0">
                <a:sym typeface="Wingdings" panose="05000000000000000000" pitchFamily="2" charset="2"/>
              </a:rPr>
              <a:t>Use of attenuators to emulate changes in beam intensity and displacement.</a:t>
            </a:r>
          </a:p>
          <a:p>
            <a:pPr marL="342900" indent="-342900" algn="l">
              <a:buFont typeface="Arial" panose="020B0604020202020204" pitchFamily="34" charset="0"/>
              <a:buChar char="•"/>
            </a:pPr>
            <a:r>
              <a:rPr lang="en-GB" b="0" dirty="0" smtClean="0">
                <a:sym typeface="Wingdings" panose="05000000000000000000" pitchFamily="2" charset="2"/>
              </a:rPr>
              <a:t>Position calculation and data analyses performed offline.</a:t>
            </a:r>
          </a:p>
          <a:p>
            <a:pPr marL="342900" indent="-342900" algn="l">
              <a:buFont typeface="Arial" panose="020B0604020202020204" pitchFamily="34" charset="0"/>
              <a:buChar char="•"/>
            </a:pPr>
            <a:endParaRPr lang="en-GB" dirty="0" smtClean="0">
              <a:sym typeface="Wingdings" panose="05000000000000000000" pitchFamily="2" charset="2"/>
            </a:endParaRPr>
          </a:p>
          <a:p>
            <a:pPr marL="342900" indent="-342900" algn="l">
              <a:buFont typeface="Arial" panose="020B0604020202020204" pitchFamily="34" charset="0"/>
              <a:buChar char="•"/>
            </a:pPr>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33</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4"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1772816"/>
            <a:ext cx="10058399" cy="2038193"/>
          </a:xfrm>
          <a:prstGeom prst="rect">
            <a:avLst/>
          </a:prstGeom>
        </p:spPr>
      </p:pic>
      <p:sp>
        <p:nvSpPr>
          <p:cNvPr id="1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Measurement Set-up</a:t>
            </a:r>
          </a:p>
        </p:txBody>
      </p:sp>
      <p:pic>
        <p:nvPicPr>
          <p:cNvPr id="12"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901918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p:cNvSpPr>
            <a:spLocks noGrp="1"/>
          </p:cNvSpPr>
          <p:nvPr>
            <p:ph idx="1"/>
          </p:nvPr>
        </p:nvSpPr>
        <p:spPr>
          <a:xfrm>
            <a:off x="407989" y="4149080"/>
            <a:ext cx="11376024" cy="2051694"/>
          </a:xfrm>
        </p:spPr>
        <p:txBody>
          <a:bodyPr>
            <a:normAutofit/>
          </a:bodyPr>
          <a:lstStyle/>
          <a:p>
            <a:pPr marL="342900" indent="-342900">
              <a:buFont typeface="Arial" panose="020B0604020202020204" pitchFamily="34" charset="0"/>
              <a:buChar char="•"/>
            </a:pPr>
            <a:r>
              <a:rPr lang="en-GB" dirty="0"/>
              <a:t>Measurement Set-up A: </a:t>
            </a:r>
            <a:r>
              <a:rPr lang="en-GB" b="0" dirty="0"/>
              <a:t>button pickup with high-sampling rate ADC</a:t>
            </a:r>
          </a:p>
          <a:p>
            <a:pPr marL="342900" indent="-342900">
              <a:buFont typeface="Arial" panose="020B0604020202020204" pitchFamily="34" charset="0"/>
              <a:buChar char="•"/>
            </a:pPr>
            <a:r>
              <a:rPr lang="en-GB" dirty="0">
                <a:sym typeface="Wingdings" panose="05000000000000000000" pitchFamily="2" charset="2"/>
              </a:rPr>
              <a:t>Measurement Set-up B: </a:t>
            </a:r>
            <a:r>
              <a:rPr lang="en-GB" b="0" dirty="0">
                <a:sym typeface="Wingdings" panose="05000000000000000000" pitchFamily="2" charset="2"/>
              </a:rPr>
              <a:t>stripline pickup </a:t>
            </a:r>
            <a:r>
              <a:rPr lang="en-GB" b="0" dirty="0"/>
              <a:t>with high-sampling rate ADC</a:t>
            </a:r>
          </a:p>
          <a:p>
            <a:pPr marL="342900" indent="-342900">
              <a:buFont typeface="Arial" panose="020B0604020202020204" pitchFamily="34" charset="0"/>
              <a:buChar char="•"/>
            </a:pPr>
            <a:r>
              <a:rPr lang="en-GB" dirty="0">
                <a:sym typeface="Wingdings" panose="05000000000000000000" pitchFamily="2" charset="2"/>
              </a:rPr>
              <a:t>Measurement Set-up C: </a:t>
            </a:r>
            <a:r>
              <a:rPr lang="en-GB" b="0" dirty="0">
                <a:sym typeface="Wingdings" panose="05000000000000000000" pitchFamily="2" charset="2"/>
              </a:rPr>
              <a:t>stripline pickup with high-resolution ADC</a:t>
            </a:r>
          </a:p>
          <a:p>
            <a:pPr marL="342900" indent="-342900" algn="l">
              <a:buFont typeface="Arial" panose="020B0604020202020204" pitchFamily="34" charset="0"/>
              <a:buChar char="•"/>
            </a:pPr>
            <a:endParaRPr lang="en-GB" dirty="0" smtClean="0">
              <a:sym typeface="Wingdings" panose="05000000000000000000" pitchFamily="2" charset="2"/>
            </a:endParaRPr>
          </a:p>
          <a:p>
            <a:pPr marL="342900" indent="-342900" algn="l">
              <a:buFont typeface="Arial" panose="020B0604020202020204" pitchFamily="34" charset="0"/>
              <a:buChar char="•"/>
            </a:pPr>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34</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4"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1772816"/>
            <a:ext cx="10058399" cy="2038193"/>
          </a:xfrm>
          <a:prstGeom prst="rect">
            <a:avLst/>
          </a:prstGeom>
        </p:spPr>
      </p:pic>
      <p:sp>
        <p:nvSpPr>
          <p:cNvPr id="1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Measurement Set-up</a:t>
            </a:r>
          </a:p>
        </p:txBody>
      </p:sp>
      <p:pic>
        <p:nvPicPr>
          <p:cNvPr id="12"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1007195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a:spLocks noGrp="1"/>
          </p:cNvSpPr>
          <p:nvPr>
            <p:ph idx="1"/>
          </p:nvPr>
        </p:nvSpPr>
        <p:spPr>
          <a:xfrm>
            <a:off x="8616279" y="1702473"/>
            <a:ext cx="3167733" cy="4066253"/>
          </a:xfrm>
        </p:spPr>
        <p:txBody>
          <a:bodyPr>
            <a:normAutofit/>
          </a:bodyPr>
          <a:lstStyle/>
          <a:p>
            <a:pPr marL="342900" indent="-342900" algn="l">
              <a:buFont typeface="Arial" panose="020B0604020202020204" pitchFamily="34" charset="0"/>
              <a:buChar char="•"/>
            </a:pPr>
            <a:r>
              <a:rPr lang="en-GB" sz="2100" b="0" dirty="0" smtClean="0">
                <a:sym typeface="Wingdings" panose="05000000000000000000" pitchFamily="2" charset="2"/>
              </a:rPr>
              <a:t>Modular</a:t>
            </a:r>
          </a:p>
          <a:p>
            <a:pPr marL="342900" indent="-342900" algn="l">
              <a:buFont typeface="Arial" panose="020B0604020202020204" pitchFamily="34" charset="0"/>
              <a:buChar char="•"/>
            </a:pPr>
            <a:r>
              <a:rPr lang="en-GB" sz="2100" b="0" dirty="0" smtClean="0">
                <a:sym typeface="Wingdings" panose="05000000000000000000" pitchFamily="2" charset="2"/>
              </a:rPr>
              <a:t>Parametric</a:t>
            </a:r>
          </a:p>
          <a:p>
            <a:pPr marL="342900" indent="-342900" algn="l">
              <a:buFont typeface="Arial" panose="020B0604020202020204" pitchFamily="34" charset="0"/>
              <a:buChar char="•"/>
            </a:pPr>
            <a:r>
              <a:rPr lang="en-GB" sz="2100" b="0" i="1" dirty="0" smtClean="0">
                <a:sym typeface="Wingdings" panose="05000000000000000000" pitchFamily="2" charset="2"/>
              </a:rPr>
              <a:t>Beam Test </a:t>
            </a:r>
            <a:r>
              <a:rPr lang="en-GB" sz="2100" b="0" dirty="0" smtClean="0">
                <a:sym typeface="Wingdings" panose="05000000000000000000" pitchFamily="2" charset="2"/>
              </a:rPr>
              <a:t>function configures the chain:</a:t>
            </a:r>
          </a:p>
          <a:p>
            <a:pPr marL="717550" lvl="1" indent="-260350" algn="l">
              <a:buFont typeface="Arial" panose="020B0604020202020204" pitchFamily="34" charset="0"/>
              <a:buChar char="•"/>
            </a:pPr>
            <a:r>
              <a:rPr lang="en-GB" sz="1800" b="1" dirty="0" smtClean="0">
                <a:sym typeface="Wingdings" panose="05000000000000000000" pitchFamily="2" charset="2"/>
              </a:rPr>
              <a:t>Input</a:t>
            </a:r>
            <a:r>
              <a:rPr lang="en-GB" sz="1800" dirty="0" smtClean="0">
                <a:sym typeface="Wingdings" panose="05000000000000000000" pitchFamily="2" charset="2"/>
              </a:rPr>
              <a:t>: position and intensity</a:t>
            </a:r>
          </a:p>
          <a:p>
            <a:pPr marL="717550" lvl="1" indent="-260350" algn="l">
              <a:buFont typeface="Arial" panose="020B0604020202020204" pitchFamily="34" charset="0"/>
              <a:buChar char="•"/>
            </a:pPr>
            <a:r>
              <a:rPr lang="en-GB" sz="1800" b="1" dirty="0" smtClean="0">
                <a:sym typeface="Wingdings" panose="05000000000000000000" pitchFamily="2" charset="2"/>
              </a:rPr>
              <a:t>Output</a:t>
            </a:r>
            <a:r>
              <a:rPr lang="en-GB" sz="1800" dirty="0">
                <a:sym typeface="Wingdings" panose="05000000000000000000" pitchFamily="2" charset="2"/>
              </a:rPr>
              <a:t>: distribution of the </a:t>
            </a:r>
            <a:r>
              <a:rPr lang="en-GB" sz="1800" dirty="0" smtClean="0">
                <a:sym typeface="Wingdings" panose="05000000000000000000" pitchFamily="2" charset="2"/>
              </a:rPr>
              <a:t>error of </a:t>
            </a:r>
            <a:r>
              <a:rPr lang="en-GB" sz="1800" dirty="0">
                <a:sym typeface="Wingdings" panose="05000000000000000000" pitchFamily="2" charset="2"/>
              </a:rPr>
              <a:t>the position </a:t>
            </a:r>
            <a:r>
              <a:rPr lang="en-GB" sz="1800" dirty="0" smtClean="0">
                <a:sym typeface="Wingdings" panose="05000000000000000000" pitchFamily="2" charset="2"/>
              </a:rPr>
              <a:t>measurement</a:t>
            </a:r>
          </a:p>
          <a:p>
            <a:pPr marL="342900" indent="-342900" algn="l">
              <a:buFont typeface="Arial" panose="020B0604020202020204" pitchFamily="34" charset="0"/>
              <a:buChar char="•"/>
            </a:pPr>
            <a:r>
              <a:rPr lang="en-GB" sz="2100" b="0" dirty="0" smtClean="0">
                <a:sym typeface="Wingdings" panose="05000000000000000000" pitchFamily="2" charset="2"/>
              </a:rPr>
              <a:t>Python</a:t>
            </a: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35</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p:cNvGrpSpPr/>
          <p:nvPr/>
        </p:nvGrpSpPr>
        <p:grpSpPr>
          <a:xfrm>
            <a:off x="119336" y="1700808"/>
            <a:ext cx="8208912" cy="4032448"/>
            <a:chOff x="119336" y="1755304"/>
            <a:chExt cx="9094634" cy="4410000"/>
          </a:xfrm>
        </p:grpSpPr>
        <p:sp>
          <p:nvSpPr>
            <p:cNvPr id="15" name="Rounded Rectangle 14"/>
            <p:cNvSpPr/>
            <p:nvPr/>
          </p:nvSpPr>
          <p:spPr>
            <a:xfrm>
              <a:off x="119336" y="1757125"/>
              <a:ext cx="2175472" cy="440817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latin typeface="Arial" panose="020B0604020202020204" pitchFamily="34" charset="0"/>
                  <a:cs typeface="Arial" panose="020B0604020202020204" pitchFamily="34" charset="0"/>
                </a:rPr>
                <a:t>PICKUP</a:t>
              </a:r>
              <a:endParaRPr lang="en-GB" sz="1600" dirty="0">
                <a:latin typeface="Arial" panose="020B0604020202020204" pitchFamily="34" charset="0"/>
                <a:cs typeface="Arial" panose="020B0604020202020204" pitchFamily="34" charset="0"/>
              </a:endParaRPr>
            </a:p>
          </p:txBody>
        </p:sp>
        <p:sp>
          <p:nvSpPr>
            <p:cNvPr id="16" name="Rounded Rectangle 15"/>
            <p:cNvSpPr/>
            <p:nvPr/>
          </p:nvSpPr>
          <p:spPr>
            <a:xfrm>
              <a:off x="4733540" y="1755304"/>
              <a:ext cx="2174400" cy="441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latin typeface="Arial" panose="020B0604020202020204" pitchFamily="34" charset="0"/>
                  <a:cs typeface="Arial" panose="020B0604020202020204" pitchFamily="34" charset="0"/>
                </a:rPr>
                <a:t>ADC</a:t>
              </a:r>
            </a:p>
          </p:txBody>
        </p:sp>
        <p:sp>
          <p:nvSpPr>
            <p:cNvPr id="17" name="Rounded Rectangle 16">
              <a:hlinkClick r:id="" action="ppaction://noaction"/>
            </p:cNvPr>
            <p:cNvSpPr/>
            <p:nvPr/>
          </p:nvSpPr>
          <p:spPr>
            <a:xfrm>
              <a:off x="7039570" y="1755304"/>
              <a:ext cx="2174400" cy="44100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600" dirty="0">
                  <a:latin typeface="Arial" panose="020B0604020202020204" pitchFamily="34" charset="0"/>
                  <a:cs typeface="Arial" panose="020B0604020202020204" pitchFamily="34" charset="0"/>
                </a:rPr>
                <a:t>DIGITAL SIGNAL PROCESSING</a:t>
              </a:r>
              <a:endParaRPr lang="en-GB" sz="1400" dirty="0">
                <a:latin typeface="Arial" panose="020B0604020202020204" pitchFamily="34" charset="0"/>
                <a:cs typeface="Arial" panose="020B0604020202020204" pitchFamily="34" charset="0"/>
              </a:endParaRPr>
            </a:p>
          </p:txBody>
        </p:sp>
        <p:sp>
          <p:nvSpPr>
            <p:cNvPr id="18" name="Rounded Rectangle 17">
              <a:hlinkClick r:id="" action="ppaction://noaction"/>
            </p:cNvPr>
            <p:cNvSpPr/>
            <p:nvPr/>
          </p:nvSpPr>
          <p:spPr>
            <a:xfrm>
              <a:off x="2426438" y="1757126"/>
              <a:ext cx="2175472" cy="440817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600" dirty="0">
                  <a:latin typeface="Arial" panose="020B0604020202020204" pitchFamily="34" charset="0"/>
                  <a:cs typeface="Arial" panose="020B0604020202020204" pitchFamily="34" charset="0"/>
                </a:rPr>
                <a:t>ANALOG CONDITIONING</a:t>
              </a:r>
            </a:p>
          </p:txBody>
        </p:sp>
        <p:sp>
          <p:nvSpPr>
            <p:cNvPr id="19" name="Rounded Rectangle 18">
              <a:hlinkClick r:id="" action="ppaction://noaction"/>
            </p:cNvPr>
            <p:cNvSpPr/>
            <p:nvPr/>
          </p:nvSpPr>
          <p:spPr>
            <a:xfrm>
              <a:off x="360299" y="5049725"/>
              <a:ext cx="1693545" cy="861962"/>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Waveform generation</a:t>
              </a:r>
              <a:endParaRPr lang="en-GB" sz="1600" dirty="0">
                <a:solidFill>
                  <a:schemeClr val="tx2"/>
                </a:solidFill>
                <a:latin typeface="Arial" panose="020B0604020202020204" pitchFamily="34" charset="0"/>
                <a:cs typeface="Arial" panose="020B0604020202020204" pitchFamily="34" charset="0"/>
              </a:endParaRPr>
            </a:p>
          </p:txBody>
        </p:sp>
        <p:sp>
          <p:nvSpPr>
            <p:cNvPr id="20" name="Rounded Rectangle 19">
              <a:hlinkClick r:id="" action="ppaction://noaction"/>
            </p:cNvPr>
            <p:cNvSpPr/>
            <p:nvPr/>
          </p:nvSpPr>
          <p:spPr>
            <a:xfrm>
              <a:off x="360298" y="3960413"/>
              <a:ext cx="1693545" cy="861962"/>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Position modulation</a:t>
              </a:r>
              <a:endParaRPr lang="en-GB" sz="1600" dirty="0">
                <a:solidFill>
                  <a:schemeClr val="tx2"/>
                </a:solidFill>
                <a:latin typeface="Arial" panose="020B0604020202020204" pitchFamily="34" charset="0"/>
                <a:cs typeface="Arial" panose="020B0604020202020204" pitchFamily="34" charset="0"/>
              </a:endParaRPr>
            </a:p>
          </p:txBody>
        </p:sp>
        <p:sp>
          <p:nvSpPr>
            <p:cNvPr id="21" name="Rounded Rectangle 20"/>
            <p:cNvSpPr/>
            <p:nvPr/>
          </p:nvSpPr>
          <p:spPr>
            <a:xfrm>
              <a:off x="2667401" y="2829565"/>
              <a:ext cx="1693545" cy="861962"/>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Coaxial cable</a:t>
              </a:r>
              <a:endParaRPr lang="en-GB" sz="1600" dirty="0">
                <a:solidFill>
                  <a:schemeClr val="tx2"/>
                </a:solidFill>
                <a:latin typeface="Arial" panose="020B0604020202020204" pitchFamily="34" charset="0"/>
                <a:cs typeface="Arial" panose="020B0604020202020204" pitchFamily="34" charset="0"/>
              </a:endParaRPr>
            </a:p>
          </p:txBody>
        </p:sp>
        <p:sp>
          <p:nvSpPr>
            <p:cNvPr id="22" name="Rounded Rectangle 21"/>
            <p:cNvSpPr/>
            <p:nvPr/>
          </p:nvSpPr>
          <p:spPr>
            <a:xfrm>
              <a:off x="2667400" y="5055294"/>
              <a:ext cx="1693545" cy="861962"/>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Comb-filter</a:t>
              </a:r>
              <a:endParaRPr lang="en-GB" sz="1600" dirty="0">
                <a:solidFill>
                  <a:schemeClr val="tx2"/>
                </a:solidFill>
                <a:latin typeface="Arial" panose="020B0604020202020204" pitchFamily="34" charset="0"/>
                <a:cs typeface="Arial" panose="020B0604020202020204" pitchFamily="34" charset="0"/>
              </a:endParaRPr>
            </a:p>
          </p:txBody>
        </p:sp>
        <p:sp>
          <p:nvSpPr>
            <p:cNvPr id="23" name="Rounded Rectangle 22"/>
            <p:cNvSpPr/>
            <p:nvPr/>
          </p:nvSpPr>
          <p:spPr>
            <a:xfrm>
              <a:off x="2667400" y="3960413"/>
              <a:ext cx="1693545" cy="861962"/>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Time multiplexing</a:t>
              </a:r>
              <a:endParaRPr lang="en-GB" sz="1600" dirty="0">
                <a:solidFill>
                  <a:schemeClr val="tx2"/>
                </a:solidFill>
                <a:latin typeface="Arial" panose="020B0604020202020204" pitchFamily="34" charset="0"/>
                <a:cs typeface="Arial" panose="020B0604020202020204" pitchFamily="34" charset="0"/>
              </a:endParaRPr>
            </a:p>
          </p:txBody>
        </p:sp>
        <p:sp>
          <p:nvSpPr>
            <p:cNvPr id="24" name="Rounded Rectangle 23"/>
            <p:cNvSpPr/>
            <p:nvPr/>
          </p:nvSpPr>
          <p:spPr>
            <a:xfrm>
              <a:off x="4973967" y="2829565"/>
              <a:ext cx="1693545" cy="1184726"/>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Random delay and sampling</a:t>
              </a:r>
              <a:endParaRPr lang="en-GB" sz="1600" dirty="0">
                <a:solidFill>
                  <a:schemeClr val="tx2"/>
                </a:solidFill>
                <a:latin typeface="Arial" panose="020B0604020202020204" pitchFamily="34" charset="0"/>
                <a:cs typeface="Arial" panose="020B0604020202020204" pitchFamily="34" charset="0"/>
              </a:endParaRPr>
            </a:p>
          </p:txBody>
        </p:sp>
        <p:sp>
          <p:nvSpPr>
            <p:cNvPr id="25" name="Rounded Rectangle 24"/>
            <p:cNvSpPr/>
            <p:nvPr/>
          </p:nvSpPr>
          <p:spPr>
            <a:xfrm>
              <a:off x="4979731" y="4232705"/>
              <a:ext cx="1693545" cy="1678982"/>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dirty="0">
                  <a:solidFill>
                    <a:schemeClr val="tx2"/>
                  </a:solidFill>
                  <a:latin typeface="Arial" panose="020B0604020202020204" pitchFamily="34" charset="0"/>
                  <a:cs typeface="Arial" panose="020B0604020202020204" pitchFamily="34" charset="0"/>
                </a:rPr>
                <a:t>Noise introduction and</a:t>
              </a:r>
            </a:p>
            <a:p>
              <a:pPr algn="ctr"/>
              <a:r>
                <a:rPr lang="en-GB" dirty="0">
                  <a:solidFill>
                    <a:schemeClr val="tx2"/>
                  </a:solidFill>
                  <a:latin typeface="Arial" panose="020B0604020202020204" pitchFamily="34" charset="0"/>
                  <a:cs typeface="Arial" panose="020B0604020202020204" pitchFamily="34" charset="0"/>
                </a:rPr>
                <a:t>quantisation</a:t>
              </a:r>
              <a:endParaRPr lang="en-GB" sz="1600" dirty="0">
                <a:solidFill>
                  <a:schemeClr val="tx2"/>
                </a:solidFill>
                <a:latin typeface="Arial" panose="020B0604020202020204" pitchFamily="34" charset="0"/>
                <a:cs typeface="Arial" panose="020B0604020202020204" pitchFamily="34" charset="0"/>
              </a:endParaRPr>
            </a:p>
          </p:txBody>
        </p:sp>
        <p:sp>
          <p:nvSpPr>
            <p:cNvPr id="26" name="Rounded Rectangle 25"/>
            <p:cNvSpPr/>
            <p:nvPr/>
          </p:nvSpPr>
          <p:spPr>
            <a:xfrm>
              <a:off x="7279994" y="2829565"/>
              <a:ext cx="1693545" cy="861962"/>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Bunch detection</a:t>
              </a:r>
              <a:endParaRPr lang="en-GB" sz="1600" dirty="0">
                <a:solidFill>
                  <a:schemeClr val="tx2"/>
                </a:solidFill>
                <a:latin typeface="Arial" panose="020B0604020202020204" pitchFamily="34" charset="0"/>
                <a:cs typeface="Arial" panose="020B0604020202020204" pitchFamily="34" charset="0"/>
              </a:endParaRPr>
            </a:p>
          </p:txBody>
        </p:sp>
        <p:sp>
          <p:nvSpPr>
            <p:cNvPr id="27" name="Rounded Rectangle 26">
              <a:hlinkClick r:id="" action="ppaction://noaction"/>
            </p:cNvPr>
            <p:cNvSpPr/>
            <p:nvPr/>
          </p:nvSpPr>
          <p:spPr>
            <a:xfrm>
              <a:off x="7279995" y="3960413"/>
              <a:ext cx="1693545" cy="861962"/>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Amplitude calculation</a:t>
              </a:r>
              <a:endParaRPr lang="en-GB" sz="1600" dirty="0">
                <a:solidFill>
                  <a:schemeClr val="tx2"/>
                </a:solidFill>
                <a:latin typeface="Arial" panose="020B0604020202020204" pitchFamily="34" charset="0"/>
                <a:cs typeface="Arial" panose="020B0604020202020204" pitchFamily="34" charset="0"/>
              </a:endParaRPr>
            </a:p>
          </p:txBody>
        </p:sp>
        <p:sp>
          <p:nvSpPr>
            <p:cNvPr id="28" name="Rounded Rectangle 27"/>
            <p:cNvSpPr/>
            <p:nvPr/>
          </p:nvSpPr>
          <p:spPr>
            <a:xfrm>
              <a:off x="7279996" y="5049725"/>
              <a:ext cx="1693545" cy="861962"/>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Position calculation</a:t>
              </a:r>
              <a:endParaRPr lang="en-GB" sz="1600" dirty="0">
                <a:solidFill>
                  <a:schemeClr val="tx2"/>
                </a:solidFill>
                <a:latin typeface="Arial" panose="020B0604020202020204" pitchFamily="34" charset="0"/>
                <a:cs typeface="Arial" panose="020B0604020202020204" pitchFamily="34" charset="0"/>
              </a:endParaRPr>
            </a:p>
          </p:txBody>
        </p:sp>
        <p:sp>
          <p:nvSpPr>
            <p:cNvPr id="29" name="Rounded Rectangle 28"/>
            <p:cNvSpPr/>
            <p:nvPr/>
          </p:nvSpPr>
          <p:spPr>
            <a:xfrm>
              <a:off x="360299" y="2829565"/>
              <a:ext cx="1693545" cy="861962"/>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latin typeface="Arial" panose="020B0604020202020204" pitchFamily="34" charset="0"/>
                  <a:cs typeface="Arial" panose="020B0604020202020204" pitchFamily="34" charset="0"/>
                </a:rPr>
                <a:t>Intensity modulation</a:t>
              </a:r>
              <a:endParaRPr lang="en-GB" sz="1600" dirty="0">
                <a:solidFill>
                  <a:schemeClr val="tx2"/>
                </a:solidFill>
                <a:latin typeface="Arial" panose="020B0604020202020204" pitchFamily="34" charset="0"/>
                <a:cs typeface="Arial" panose="020B0604020202020204" pitchFamily="34" charset="0"/>
              </a:endParaRPr>
            </a:p>
          </p:txBody>
        </p:sp>
      </p:grpSp>
      <p:sp>
        <p:nvSpPr>
          <p:cNvPr id="3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Simulation Framework</a:t>
            </a:r>
          </a:p>
        </p:txBody>
      </p:sp>
      <p:pic>
        <p:nvPicPr>
          <p:cNvPr id="31"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2813958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a:spLocks noGrp="1"/>
          </p:cNvSpPr>
          <p:nvPr>
            <p:ph idx="1"/>
          </p:nvPr>
        </p:nvSpPr>
        <p:spPr>
          <a:xfrm>
            <a:off x="407989" y="1627304"/>
            <a:ext cx="5053145" cy="4608512"/>
          </a:xfrm>
        </p:spPr>
        <p:txBody>
          <a:bodyPr>
            <a:normAutofit/>
          </a:bodyPr>
          <a:lstStyle/>
          <a:p>
            <a:pPr algn="l"/>
            <a:r>
              <a:rPr lang="en-GB" sz="2000" dirty="0">
                <a:sym typeface="Wingdings" panose="05000000000000000000" pitchFamily="2" charset="2"/>
              </a:rPr>
              <a:t>T</a:t>
            </a:r>
            <a:r>
              <a:rPr lang="en-GB" sz="2000" dirty="0" smtClean="0">
                <a:sym typeface="Wingdings" panose="05000000000000000000" pitchFamily="2" charset="2"/>
              </a:rPr>
              <a:t>he simulation framework was set to emulate the three different measurement set-ups.</a:t>
            </a:r>
          </a:p>
          <a:p>
            <a:pPr marL="342900" indent="-342900" algn="l">
              <a:buFont typeface="Arial" panose="020B0604020202020204" pitchFamily="34" charset="0"/>
              <a:buChar char="•"/>
            </a:pPr>
            <a:r>
              <a:rPr lang="it-IT" sz="2000" b="0" dirty="0">
                <a:sym typeface="Wingdings" panose="05000000000000000000" pitchFamily="2" charset="2"/>
              </a:rPr>
              <a:t>Same </a:t>
            </a:r>
            <a:r>
              <a:rPr lang="it-IT" sz="2000" dirty="0">
                <a:sym typeface="Wingdings" panose="05000000000000000000" pitchFamily="2" charset="2"/>
              </a:rPr>
              <a:t>bunch detection </a:t>
            </a:r>
            <a:r>
              <a:rPr lang="it-IT" sz="2000" b="0" dirty="0">
                <a:sym typeface="Wingdings" panose="05000000000000000000" pitchFamily="2" charset="2"/>
              </a:rPr>
              <a:t>and </a:t>
            </a:r>
            <a:r>
              <a:rPr lang="it-IT" sz="2000" dirty="0">
                <a:sym typeface="Wingdings" panose="05000000000000000000" pitchFamily="2" charset="2"/>
              </a:rPr>
              <a:t>position </a:t>
            </a:r>
            <a:r>
              <a:rPr lang="it-IT" sz="2000" dirty="0" smtClean="0">
                <a:sym typeface="Wingdings" panose="05000000000000000000" pitchFamily="2" charset="2"/>
              </a:rPr>
              <a:t>calculation </a:t>
            </a:r>
            <a:r>
              <a:rPr lang="it-IT" sz="2000" b="0" dirty="0" smtClean="0">
                <a:sym typeface="Wingdings" panose="05000000000000000000" pitchFamily="2" charset="2"/>
              </a:rPr>
              <a:t>algorithms </a:t>
            </a:r>
            <a:r>
              <a:rPr lang="it-IT" sz="2000" b="0" dirty="0">
                <a:sym typeface="Wingdings" panose="05000000000000000000" pitchFamily="2" charset="2"/>
              </a:rPr>
              <a:t>are used both for the measured sampled waveforms and the simulated sampled </a:t>
            </a:r>
            <a:r>
              <a:rPr lang="it-IT" sz="2000" b="0" dirty="0" smtClean="0">
                <a:sym typeface="Wingdings" panose="05000000000000000000" pitchFamily="2" charset="2"/>
              </a:rPr>
              <a:t>waveforms to calculate the position error standard deviation.</a:t>
            </a:r>
            <a:endParaRPr lang="en-GB" sz="2000" b="0" dirty="0">
              <a:sym typeface="Wingdings" panose="05000000000000000000" pitchFamily="2" charset="2"/>
            </a:endParaRPr>
          </a:p>
          <a:p>
            <a:pPr marL="342900" indent="-342900" algn="l">
              <a:buFont typeface="Arial" panose="020B0604020202020204" pitchFamily="34" charset="0"/>
              <a:buChar char="•"/>
            </a:pPr>
            <a:r>
              <a:rPr lang="it-IT" sz="2000" b="0" dirty="0" smtClean="0">
                <a:sym typeface="Wingdings" panose="05000000000000000000" pitchFamily="2" charset="2"/>
              </a:rPr>
              <a:t>In the simulations, </a:t>
            </a:r>
            <a:r>
              <a:rPr lang="it-IT" sz="2000" dirty="0" smtClean="0">
                <a:sym typeface="Wingdings" panose="05000000000000000000" pitchFamily="2" charset="2"/>
              </a:rPr>
              <a:t>the beam intensity is sweeped</a:t>
            </a:r>
            <a:r>
              <a:rPr lang="it-IT" sz="2000" b="0" dirty="0" smtClean="0">
                <a:sym typeface="Wingdings" panose="05000000000000000000" pitchFamily="2" charset="2"/>
              </a:rPr>
              <a:t> in the range of interest in order to interpolate the measurement results. </a:t>
            </a:r>
          </a:p>
          <a:p>
            <a:pPr marL="342900" indent="-342900" algn="l">
              <a:buFont typeface="Arial" panose="020B0604020202020204" pitchFamily="34" charset="0"/>
              <a:buChar char="•"/>
            </a:pPr>
            <a:endParaRPr lang="en-GB" sz="100" b="0" i="1" dirty="0" smtClean="0">
              <a:latin typeface="Cambria Math" panose="02040503050406030204" pitchFamily="18" charset="0"/>
              <a:sym typeface="Wingdings" panose="05000000000000000000" pitchFamily="2" charset="2"/>
            </a:endParaRPr>
          </a:p>
          <a:p>
            <a:pPr algn="l"/>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36</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61134" y="1844492"/>
            <a:ext cx="6889482" cy="4133688"/>
          </a:xfrm>
          <a:prstGeom prst="rect">
            <a:avLst/>
          </a:prstGeom>
        </p:spPr>
      </p:pic>
      <p:sp>
        <p:nvSpPr>
          <p:cNvPr id="15"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Simulation of Measurement Set-ups</a:t>
            </a:r>
          </a:p>
        </p:txBody>
      </p:sp>
      <p:pic>
        <p:nvPicPr>
          <p:cNvPr id="10"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88685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a:spLocks noGrp="1"/>
          </p:cNvSpPr>
          <p:nvPr>
            <p:ph idx="1"/>
          </p:nvPr>
        </p:nvSpPr>
        <p:spPr/>
        <p:txBody>
          <a:bodyPr>
            <a:normAutofit/>
          </a:bodyPr>
          <a:lstStyle/>
          <a:p>
            <a:pPr algn="l"/>
            <a:r>
              <a:rPr lang="en-GB" dirty="0">
                <a:sym typeface="Wingdings" panose="05000000000000000000" pitchFamily="2" charset="2"/>
              </a:rPr>
              <a:t>T</a:t>
            </a:r>
            <a:r>
              <a:rPr lang="en-GB" dirty="0" smtClean="0">
                <a:sym typeface="Wingdings" panose="05000000000000000000" pitchFamily="2" charset="2"/>
              </a:rPr>
              <a:t>he simulation framework provides the waveforms to be used as input for the analysis.</a:t>
            </a:r>
          </a:p>
          <a:p>
            <a:pPr marL="342900" indent="-342900" algn="l">
              <a:buFont typeface="Arial" panose="020B0604020202020204" pitchFamily="34" charset="0"/>
              <a:buChar char="•"/>
            </a:pPr>
            <a:endParaRPr lang="en-GB" sz="100" b="0" i="1" dirty="0" smtClean="0">
              <a:latin typeface="Cambria Math" panose="02040503050406030204" pitchFamily="18" charset="0"/>
              <a:sym typeface="Wingdings" panose="05000000000000000000" pitchFamily="2" charset="2"/>
            </a:endParaRPr>
          </a:p>
          <a:p>
            <a:pPr algn="l"/>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37</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720" y="1782719"/>
            <a:ext cx="10058400" cy="4310577"/>
          </a:xfrm>
          <a:prstGeom prst="rect">
            <a:avLst/>
          </a:prstGeom>
        </p:spPr>
      </p:pic>
      <p:sp>
        <p:nvSpPr>
          <p:cNvPr id="3" name="TextBox 2"/>
          <p:cNvSpPr txBox="1"/>
          <p:nvPr/>
        </p:nvSpPr>
        <p:spPr>
          <a:xfrm>
            <a:off x="8772432" y="2632844"/>
            <a:ext cx="3372239" cy="2308324"/>
          </a:xfrm>
          <a:prstGeom prst="rect">
            <a:avLst/>
          </a:prstGeom>
          <a:noFill/>
        </p:spPr>
        <p:txBody>
          <a:bodyPr wrap="square" rtlCol="0">
            <a:spAutoFit/>
          </a:bodyPr>
          <a:lstStyle/>
          <a:p>
            <a:r>
              <a:rPr lang="it-IT" dirty="0" smtClean="0">
                <a:solidFill>
                  <a:schemeClr val="tx2"/>
                </a:solidFill>
              </a:rPr>
              <a:t>Bandwidth threshold at -60 dB:</a:t>
            </a:r>
          </a:p>
          <a:p>
            <a:pPr marL="285750" indent="-285750">
              <a:buFont typeface="Arial" panose="020B0604020202020204" pitchFamily="34" charset="0"/>
              <a:buChar char="•"/>
            </a:pPr>
            <a:r>
              <a:rPr lang="it-IT" dirty="0" smtClean="0">
                <a:solidFill>
                  <a:schemeClr val="tx2"/>
                </a:solidFill>
              </a:rPr>
              <a:t>Button (A): 1.6 GHz</a:t>
            </a:r>
          </a:p>
          <a:p>
            <a:pPr marL="285750" indent="-285750">
              <a:buFont typeface="Arial" panose="020B0604020202020204" pitchFamily="34" charset="0"/>
              <a:buChar char="•"/>
            </a:pPr>
            <a:r>
              <a:rPr lang="it-IT" dirty="0" smtClean="0">
                <a:solidFill>
                  <a:schemeClr val="tx2"/>
                </a:solidFill>
              </a:rPr>
              <a:t>Stripline (B,C): 2.1 GHz</a:t>
            </a:r>
          </a:p>
          <a:p>
            <a:endParaRPr lang="it-IT" dirty="0">
              <a:solidFill>
                <a:schemeClr val="tx2"/>
              </a:solidFill>
            </a:endParaRPr>
          </a:p>
          <a:p>
            <a:r>
              <a:rPr lang="it-IT" dirty="0" smtClean="0">
                <a:solidFill>
                  <a:schemeClr val="tx2"/>
                </a:solidFill>
              </a:rPr>
              <a:t>Nyquist Rate:</a:t>
            </a:r>
          </a:p>
          <a:p>
            <a:pPr marL="285750" indent="-285750">
              <a:buFont typeface="Arial" panose="020B0604020202020204" pitchFamily="34" charset="0"/>
              <a:buChar char="•"/>
            </a:pPr>
            <a:r>
              <a:rPr lang="it-IT" dirty="0">
                <a:solidFill>
                  <a:schemeClr val="tx2"/>
                </a:solidFill>
              </a:rPr>
              <a:t>Button (A): </a:t>
            </a:r>
            <a:r>
              <a:rPr lang="it-IT" dirty="0" smtClean="0">
                <a:solidFill>
                  <a:schemeClr val="tx2"/>
                </a:solidFill>
              </a:rPr>
              <a:t>3.2 </a:t>
            </a:r>
            <a:r>
              <a:rPr lang="it-IT" dirty="0">
                <a:solidFill>
                  <a:schemeClr val="tx2"/>
                </a:solidFill>
              </a:rPr>
              <a:t>GHz</a:t>
            </a:r>
          </a:p>
          <a:p>
            <a:pPr marL="285750" indent="-285750">
              <a:buFont typeface="Arial" panose="020B0604020202020204" pitchFamily="34" charset="0"/>
              <a:buChar char="•"/>
            </a:pPr>
            <a:r>
              <a:rPr lang="it-IT" dirty="0">
                <a:solidFill>
                  <a:schemeClr val="tx2"/>
                </a:solidFill>
              </a:rPr>
              <a:t>Stripline (B,C): </a:t>
            </a:r>
            <a:r>
              <a:rPr lang="it-IT" dirty="0" smtClean="0">
                <a:solidFill>
                  <a:schemeClr val="tx2"/>
                </a:solidFill>
              </a:rPr>
              <a:t>4.2 </a:t>
            </a:r>
            <a:r>
              <a:rPr lang="it-IT" dirty="0">
                <a:solidFill>
                  <a:schemeClr val="tx2"/>
                </a:solidFill>
              </a:rPr>
              <a:t>GHz</a:t>
            </a:r>
          </a:p>
          <a:p>
            <a:endParaRPr lang="en-GB" dirty="0"/>
          </a:p>
        </p:txBody>
      </p:sp>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Application of the Analytic Model</a:t>
            </a:r>
          </a:p>
        </p:txBody>
      </p:sp>
      <p:pic>
        <p:nvPicPr>
          <p:cNvPr id="12"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929128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Subtitle 2"/>
              <p:cNvSpPr>
                <a:spLocks noGrp="1"/>
              </p:cNvSpPr>
              <p:nvPr>
                <p:ph idx="1"/>
              </p:nvPr>
            </p:nvSpPr>
            <p:spPr/>
            <p:txBody>
              <a:bodyPr>
                <a:noAutofit/>
              </a:bodyPr>
              <a:lstStyle/>
              <a:p>
                <a:pPr algn="l"/>
                <a:r>
                  <a:rPr lang="en-GB" dirty="0" smtClean="0">
                    <a:sym typeface="Wingdings" panose="05000000000000000000" pitchFamily="2" charset="2"/>
                  </a:rPr>
                  <a:t>For both pulses, analytical expression of the </a:t>
                </a:r>
                <a:r>
                  <a:rPr lang="en-GB" b="1" dirty="0" smtClean="0">
                    <a:sym typeface="Wingdings" panose="05000000000000000000" pitchFamily="2" charset="2"/>
                  </a:rPr>
                  <a:t>SNR of the averaged power estimation</a:t>
                </a:r>
                <a:r>
                  <a:rPr lang="en-GB" dirty="0" smtClean="0">
                    <a:sym typeface="Wingdings" panose="05000000000000000000" pitchFamily="2" charset="2"/>
                  </a:rPr>
                  <a:t>, as a function of the sampling rate and of the resolution of the used converter.</a:t>
                </a:r>
              </a:p>
              <a:p>
                <a:pPr marL="342900" indent="-342900" algn="l">
                  <a:buFont typeface="Arial" panose="020B0604020202020204" pitchFamily="34" charset="0"/>
                  <a:buChar char="•"/>
                </a:pPr>
                <a:r>
                  <a:rPr lang="en-GB" b="0" dirty="0" smtClean="0">
                    <a:sym typeface="Wingdings" panose="05000000000000000000" pitchFamily="2" charset="2"/>
                  </a:rPr>
                  <a:t>To take into account how the signal level changes with respect to input full scale range, with a safety margin for changes in intensity and position and scaling with the beam intensity, the </a:t>
                </a:r>
                <a:r>
                  <a:rPr lang="en-GB" dirty="0" smtClean="0">
                    <a:sym typeface="Wingdings" panose="05000000000000000000" pitchFamily="2" charset="2"/>
                  </a:rPr>
                  <a:t>Gaussian noise standard </a:t>
                </a:r>
                <a:r>
                  <a:rPr lang="en-GB" dirty="0">
                    <a:sym typeface="Wingdings" panose="05000000000000000000" pitchFamily="2" charset="2"/>
                  </a:rPr>
                  <a:t>deviation </a:t>
                </a:r>
                <a14:m>
                  <m:oMath xmlns:m="http://schemas.openxmlformats.org/officeDocument/2006/math">
                    <m:sSub>
                      <m:sSubPr>
                        <m:ctrlPr>
                          <a:rPr lang="en-GB" i="1" dirty="0" smtClean="0">
                            <a:latin typeface="Cambria Math" panose="02040503050406030204" pitchFamily="18" charset="0"/>
                            <a:sym typeface="Wingdings" panose="05000000000000000000" pitchFamily="2" charset="2"/>
                          </a:rPr>
                        </m:ctrlPr>
                      </m:sSubPr>
                      <m:e>
                        <m:r>
                          <a:rPr lang="en-GB" b="1" i="1" dirty="0" smtClean="0">
                            <a:latin typeface="Cambria Math" panose="02040503050406030204" pitchFamily="18" charset="0"/>
                            <a:sym typeface="Wingdings" panose="05000000000000000000" pitchFamily="2" charset="2"/>
                          </a:rPr>
                          <m:t>𝝈</m:t>
                        </m:r>
                      </m:e>
                      <m:sub>
                        <m:r>
                          <a:rPr lang="en-GB" b="1" i="1" dirty="0" smtClean="0">
                            <a:latin typeface="Cambria Math" panose="02040503050406030204" pitchFamily="18" charset="0"/>
                            <a:sym typeface="Wingdings" panose="05000000000000000000" pitchFamily="2" charset="2"/>
                          </a:rPr>
                          <m:t>𝝂</m:t>
                        </m:r>
                      </m:sub>
                    </m:sSub>
                  </m:oMath>
                </a14:m>
                <a:r>
                  <a:rPr lang="en-GB" b="0" dirty="0">
                    <a:sym typeface="Wingdings" panose="05000000000000000000" pitchFamily="2" charset="2"/>
                  </a:rPr>
                  <a:t> for each ADC is </a:t>
                </a:r>
                <a:r>
                  <a:rPr lang="en-GB" b="0" dirty="0" smtClean="0">
                    <a:sym typeface="Wingdings" panose="05000000000000000000" pitchFamily="2" charset="2"/>
                  </a:rPr>
                  <a:t>expressed as:</a:t>
                </a:r>
                <a:endParaRPr lang="en-GB" dirty="0" smtClean="0">
                  <a:sym typeface="Wingdings" panose="05000000000000000000" pitchFamily="2" charset="2"/>
                </a:endParaRPr>
              </a:p>
              <a:p>
                <a:pPr marL="342900" indent="-342900" algn="l">
                  <a:buFont typeface="Arial" panose="020B0604020202020204" pitchFamily="34" charset="0"/>
                  <a:buChar char="•"/>
                </a:pPr>
                <a:endParaRPr lang="en-GB" dirty="0">
                  <a:sym typeface="Wingdings" panose="05000000000000000000" pitchFamily="2" charset="2"/>
                </a:endParaRPr>
              </a:p>
              <a:p>
                <a:pPr algn="l"/>
                <a:endParaRPr lang="en-GB" dirty="0" smtClean="0">
                  <a:sym typeface="Wingdings" panose="05000000000000000000" pitchFamily="2" charset="2"/>
                </a:endParaRPr>
              </a:p>
              <a:p>
                <a:pPr marL="342900" indent="-342900" algn="l">
                  <a:buFont typeface="Arial" panose="020B0604020202020204" pitchFamily="34" charset="0"/>
                  <a:buChar char="•"/>
                </a:pPr>
                <a:r>
                  <a:rPr lang="en-GB" b="0" dirty="0" smtClean="0">
                    <a:sym typeface="Wingdings" panose="05000000000000000000" pitchFamily="2" charset="2"/>
                  </a:rPr>
                  <a:t>We can therefore estimate for each measurement set-up which characteristic of the ADC is limiting the performance and which system should provide better resolution.</a:t>
                </a:r>
                <a:endParaRPr lang="en-GB" b="0" dirty="0">
                  <a:sym typeface="Wingdings" panose="05000000000000000000" pitchFamily="2" charset="2"/>
                </a:endParaRPr>
              </a:p>
            </p:txBody>
          </p:sp>
        </mc:Choice>
        <mc:Fallback xmlns="">
          <p:sp>
            <p:nvSpPr>
              <p:cNvPr id="14" name="Subtitle 2"/>
              <p:cNvSpPr>
                <a:spLocks noGrp="1" noRot="1" noChangeAspect="1" noMove="1" noResize="1" noEditPoints="1" noAdjustHandles="1" noChangeArrowheads="1" noChangeShapeType="1" noTextEdit="1"/>
              </p:cNvSpPr>
              <p:nvPr>
                <p:ph idx="1"/>
              </p:nvPr>
            </p:nvSpPr>
            <p:spPr>
              <a:blipFill>
                <a:blip r:embed="rId3"/>
                <a:stretch>
                  <a:fillRect l="-1447" t="-2646" r="-1768"/>
                </a:stretch>
              </a:blipFill>
            </p:spPr>
            <p:txBody>
              <a:bodyPr/>
              <a:lstStyle/>
              <a:p>
                <a:r>
                  <a:rPr lang="en-GB">
                    <a:noFill/>
                  </a:rPr>
                  <a:t> </a:t>
                </a:r>
              </a:p>
            </p:txBody>
          </p:sp>
        </mc:Fallback>
      </mc:AlternateContent>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38</a:t>
            </a:fld>
            <a:endParaRPr lang="it-IT" dirty="0"/>
          </a:p>
        </p:txBody>
      </p:sp>
      <p:sp>
        <p:nvSpPr>
          <p:cNvPr id="8" name="Rectangle 7">
            <a:hlinkClick r:id="rId4"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5"/>
          <a:stretch>
            <a:fillRect/>
          </a:stretch>
        </p:blipFill>
        <p:spPr>
          <a:xfrm>
            <a:off x="3438525" y="3429000"/>
            <a:ext cx="5314950" cy="1209675"/>
          </a:xfrm>
          <a:prstGeom prst="rect">
            <a:avLst/>
          </a:prstGeom>
        </p:spPr>
      </p:pic>
      <p:sp>
        <p:nvSpPr>
          <p:cNvPr id="1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Application of the Analytic Model</a:t>
            </a:r>
          </a:p>
        </p:txBody>
      </p:sp>
      <p:pic>
        <p:nvPicPr>
          <p:cNvPr id="11"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72645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39</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090" y="1478547"/>
            <a:ext cx="5942865" cy="4680000"/>
          </a:xfrm>
          <a:prstGeom prst="rect">
            <a:avLst/>
          </a:prstGeom>
        </p:spPr>
      </p:pic>
      <p:pic>
        <p:nvPicPr>
          <p:cNvPr id="11" name="Picture 10"/>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47045" y="1485304"/>
            <a:ext cx="5942865" cy="4680000"/>
          </a:xfrm>
          <a:prstGeom prst="rect">
            <a:avLst/>
          </a:prstGeom>
        </p:spPr>
      </p:pic>
      <p:sp>
        <p:nvSpPr>
          <p:cNvPr id="16" name="TextBox 15"/>
          <p:cNvSpPr txBox="1"/>
          <p:nvPr/>
        </p:nvSpPr>
        <p:spPr>
          <a:xfrm>
            <a:off x="2387588" y="4005064"/>
            <a:ext cx="2952328" cy="338554"/>
          </a:xfrm>
          <a:prstGeom prst="rect">
            <a:avLst/>
          </a:prstGeom>
          <a:noFill/>
        </p:spPr>
        <p:txBody>
          <a:bodyPr wrap="square" rtlCol="0">
            <a:spAutoFit/>
          </a:bodyPr>
          <a:lstStyle/>
          <a:p>
            <a:r>
              <a:rPr lang="en-GB" sz="1600" b="1" dirty="0" smtClean="0">
                <a:solidFill>
                  <a:srgbClr val="FF0000"/>
                </a:solidFill>
              </a:rPr>
              <a:t>A: limited by ADC resolution</a:t>
            </a:r>
            <a:endParaRPr lang="en-GB" sz="1600" b="1" dirty="0">
              <a:solidFill>
                <a:srgbClr val="FF0000"/>
              </a:solidFill>
            </a:endParaRPr>
          </a:p>
        </p:txBody>
      </p:sp>
      <p:sp>
        <p:nvSpPr>
          <p:cNvPr id="17" name="TextBox 16"/>
          <p:cNvSpPr txBox="1"/>
          <p:nvPr/>
        </p:nvSpPr>
        <p:spPr>
          <a:xfrm>
            <a:off x="8472264" y="3239453"/>
            <a:ext cx="2952328" cy="584775"/>
          </a:xfrm>
          <a:prstGeom prst="rect">
            <a:avLst/>
          </a:prstGeom>
          <a:noFill/>
        </p:spPr>
        <p:txBody>
          <a:bodyPr wrap="square" rtlCol="0">
            <a:spAutoFit/>
          </a:bodyPr>
          <a:lstStyle/>
          <a:p>
            <a:r>
              <a:rPr lang="en-GB" sz="1600" b="1" dirty="0">
                <a:solidFill>
                  <a:srgbClr val="40A140"/>
                </a:solidFill>
              </a:rPr>
              <a:t>B</a:t>
            </a:r>
            <a:r>
              <a:rPr lang="en-GB" sz="1600" b="1" dirty="0" smtClean="0">
                <a:solidFill>
                  <a:srgbClr val="40A140"/>
                </a:solidFill>
              </a:rPr>
              <a:t>: limited by ADC resolution</a:t>
            </a:r>
          </a:p>
          <a:p>
            <a:r>
              <a:rPr lang="en-GB" sz="1600" b="1" dirty="0" smtClean="0">
                <a:solidFill>
                  <a:srgbClr val="1520E9"/>
                </a:solidFill>
              </a:rPr>
              <a:t>C: </a:t>
            </a:r>
            <a:r>
              <a:rPr lang="en-GB" sz="1600" b="1" dirty="0">
                <a:solidFill>
                  <a:srgbClr val="1520E9"/>
                </a:solidFill>
              </a:rPr>
              <a:t>limited by </a:t>
            </a:r>
            <a:r>
              <a:rPr lang="en-GB" sz="1600" b="1" dirty="0" smtClean="0">
                <a:solidFill>
                  <a:srgbClr val="1520E9"/>
                </a:solidFill>
              </a:rPr>
              <a:t>sampling rate</a:t>
            </a:r>
            <a:endParaRPr lang="en-GB" sz="1600" b="1" dirty="0">
              <a:solidFill>
                <a:srgbClr val="1520E9"/>
              </a:solidFill>
            </a:endParaRPr>
          </a:p>
        </p:txBody>
      </p:sp>
      <p:sp>
        <p:nvSpPr>
          <p:cNvPr id="14"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Power Estimation SNR for High Intensity Beams</a:t>
            </a:r>
          </a:p>
        </p:txBody>
      </p:sp>
      <p:pic>
        <p:nvPicPr>
          <p:cNvPr id="12"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56953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smtClean="0"/>
              <a:t>Introduction</a:t>
            </a:r>
            <a:endParaRPr lang="en-GB" dirty="0"/>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5616575" cy="668337"/>
          </a:xfrm>
        </p:spPr>
        <p:txBody>
          <a:bodyPr/>
          <a:lstStyle/>
          <a:p>
            <a:r>
              <a:rPr lang="en-GB" dirty="0" smtClean="0"/>
              <a:t>Direct digitisation in instrumentation</a:t>
            </a:r>
            <a:endParaRPr lang="en-GB" dirty="0"/>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4</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grpSp>
        <p:nvGrpSpPr>
          <p:cNvPr id="10" name="Group 9"/>
          <p:cNvGrpSpPr/>
          <p:nvPr/>
        </p:nvGrpSpPr>
        <p:grpSpPr>
          <a:xfrm>
            <a:off x="5663746" y="1916832"/>
            <a:ext cx="938284" cy="2955753"/>
            <a:chOff x="7217533" y="2102783"/>
            <a:chExt cx="938284" cy="2955753"/>
          </a:xfrm>
        </p:grpSpPr>
        <p:cxnSp>
          <p:nvCxnSpPr>
            <p:cNvPr id="12" name="Straight Connector 11"/>
            <p:cNvCxnSpPr/>
            <p:nvPr/>
          </p:nvCxnSpPr>
          <p:spPr>
            <a:xfrm>
              <a:off x="7686675" y="2102783"/>
              <a:ext cx="0" cy="2196000"/>
            </a:xfrm>
            <a:prstGeom prst="line">
              <a:avLst/>
            </a:prstGeom>
            <a:ln w="76200" cap="rnd">
              <a:solidFill>
                <a:srgbClr val="034777"/>
              </a:solidFill>
              <a:tailEnd type="none"/>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7217533" y="4292122"/>
              <a:ext cx="938284" cy="766414"/>
            </a:xfrm>
            <a:prstGeom prst="roundRect">
              <a:avLst/>
            </a:prstGeom>
            <a:gradFill flip="none" rotWithShape="1">
              <a:gsLst>
                <a:gs pos="25000">
                  <a:schemeClr val="accent2"/>
                </a:gs>
                <a:gs pos="75000">
                  <a:srgbClr val="03477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ADC</a:t>
              </a:r>
            </a:p>
          </p:txBody>
        </p:sp>
      </p:grpSp>
      <p:sp>
        <p:nvSpPr>
          <p:cNvPr id="16" name="Rounded Rectangle 15"/>
          <p:cNvSpPr/>
          <p:nvPr/>
        </p:nvSpPr>
        <p:spPr>
          <a:xfrm>
            <a:off x="1415480" y="2191584"/>
            <a:ext cx="2977209" cy="123511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ELECTROMAGNETIC TRANSDUCER</a:t>
            </a:r>
            <a:endParaRPr lang="en-GB" sz="1600" dirty="0"/>
          </a:p>
        </p:txBody>
      </p:sp>
      <p:sp>
        <p:nvSpPr>
          <p:cNvPr id="17" name="Rounded Rectangle 16"/>
          <p:cNvSpPr/>
          <p:nvPr/>
        </p:nvSpPr>
        <p:spPr>
          <a:xfrm>
            <a:off x="4771968" y="2191791"/>
            <a:ext cx="2772473" cy="1234912"/>
          </a:xfrm>
          <a:prstGeom prst="roundRect">
            <a:avLst/>
          </a:prstGeom>
          <a:gradFill flip="none" rotWithShape="1">
            <a:gsLst>
              <a:gs pos="38000">
                <a:schemeClr val="accent2"/>
              </a:gs>
              <a:gs pos="63000">
                <a:srgbClr val="03477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SIGNAL PROCESSING</a:t>
            </a:r>
          </a:p>
        </p:txBody>
      </p:sp>
      <p:sp>
        <p:nvSpPr>
          <p:cNvPr id="18" name="Rounded Rectangle 17"/>
          <p:cNvSpPr/>
          <p:nvPr/>
        </p:nvSpPr>
        <p:spPr>
          <a:xfrm>
            <a:off x="7951385" y="2191791"/>
            <a:ext cx="2321079" cy="1234912"/>
          </a:xfrm>
          <a:prstGeom prst="roundRect">
            <a:avLst/>
          </a:prstGeom>
          <a:solidFill>
            <a:srgbClr val="034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MEASUREMENT</a:t>
            </a:r>
            <a:endParaRPr lang="en-GB" sz="2000" dirty="0"/>
          </a:p>
        </p:txBody>
      </p:sp>
      <p:sp>
        <p:nvSpPr>
          <p:cNvPr id="19" name="Right Arrow 18"/>
          <p:cNvSpPr/>
          <p:nvPr/>
        </p:nvSpPr>
        <p:spPr>
          <a:xfrm>
            <a:off x="4373103" y="2375034"/>
            <a:ext cx="398865" cy="868015"/>
          </a:xfrm>
          <a:prstGeom prst="rightArrow">
            <a:avLst>
              <a:gd name="adj1" fmla="val 50000"/>
              <a:gd name="adj2" fmla="val 620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p:cNvSpPr/>
          <p:nvPr/>
        </p:nvSpPr>
        <p:spPr>
          <a:xfrm>
            <a:off x="7535921" y="2375033"/>
            <a:ext cx="399600" cy="868015"/>
          </a:xfrm>
          <a:prstGeom prst="rightArrow">
            <a:avLst>
              <a:gd name="adj1" fmla="val 50000"/>
              <a:gd name="adj2" fmla="val 62048"/>
            </a:avLst>
          </a:prstGeom>
          <a:solidFill>
            <a:srgbClr val="034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2351529" y="1922195"/>
            <a:ext cx="1105111" cy="400110"/>
          </a:xfrm>
          <a:prstGeom prst="rect">
            <a:avLst/>
          </a:prstGeom>
          <a:noFill/>
        </p:spPr>
        <p:txBody>
          <a:bodyPr wrap="none" rtlCol="0">
            <a:spAutoFit/>
          </a:bodyPr>
          <a:lstStyle/>
          <a:p>
            <a:r>
              <a:rPr lang="en-GB" sz="2000" b="1" dirty="0">
                <a:solidFill>
                  <a:schemeClr val="accent2"/>
                </a:solidFill>
              </a:rPr>
              <a:t>ANALOG</a:t>
            </a:r>
            <a:endParaRPr lang="en-GB" b="1" dirty="0">
              <a:solidFill>
                <a:schemeClr val="accent2"/>
              </a:solidFill>
            </a:endParaRPr>
          </a:p>
        </p:txBody>
      </p:sp>
      <p:sp>
        <p:nvSpPr>
          <p:cNvPr id="22" name="TextBox 21"/>
          <p:cNvSpPr txBox="1"/>
          <p:nvPr/>
        </p:nvSpPr>
        <p:spPr>
          <a:xfrm>
            <a:off x="8602458" y="1916832"/>
            <a:ext cx="1018933" cy="400110"/>
          </a:xfrm>
          <a:prstGeom prst="rect">
            <a:avLst/>
          </a:prstGeom>
          <a:noFill/>
        </p:spPr>
        <p:txBody>
          <a:bodyPr wrap="none" rtlCol="0">
            <a:spAutoFit/>
          </a:bodyPr>
          <a:lstStyle/>
          <a:p>
            <a:r>
              <a:rPr lang="en-GB" sz="2000" b="1" dirty="0">
                <a:solidFill>
                  <a:srgbClr val="034777"/>
                </a:solidFill>
              </a:rPr>
              <a:t>DIGITAL</a:t>
            </a:r>
            <a:endParaRPr lang="en-GB" b="1" dirty="0">
              <a:solidFill>
                <a:srgbClr val="034777"/>
              </a:solidFill>
            </a:endParaRPr>
          </a:p>
        </p:txBody>
      </p:sp>
      <p:sp>
        <p:nvSpPr>
          <p:cNvPr id="23" name="Rounded Rectangle 22"/>
          <p:cNvSpPr/>
          <p:nvPr/>
        </p:nvSpPr>
        <p:spPr>
          <a:xfrm>
            <a:off x="4771968" y="2191584"/>
            <a:ext cx="2772473" cy="1234912"/>
          </a:xfrm>
          <a:prstGeom prst="roundRect">
            <a:avLst/>
          </a:prstGeom>
          <a:gradFill flip="none" rotWithShape="1">
            <a:gsLst>
              <a:gs pos="0">
                <a:schemeClr val="accent2"/>
              </a:gs>
              <a:gs pos="20000">
                <a:srgbClr val="03477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SIGNAL PROCESSING</a:t>
            </a:r>
          </a:p>
        </p:txBody>
      </p:sp>
      <p:sp>
        <p:nvSpPr>
          <p:cNvPr id="24" name="TextBox 23">
            <a:extLst>
              <a:ext uri="{FF2B5EF4-FFF2-40B4-BE49-F238E27FC236}">
                <a16:creationId xmlns:a16="http://schemas.microsoft.com/office/drawing/2014/main" id="{C2C3E0B6-64E4-4478-89F9-F9A3CBE3157B}"/>
              </a:ext>
            </a:extLst>
          </p:cNvPr>
          <p:cNvSpPr txBox="1"/>
          <p:nvPr/>
        </p:nvSpPr>
        <p:spPr>
          <a:xfrm>
            <a:off x="1271464" y="5066020"/>
            <a:ext cx="9721080" cy="523220"/>
          </a:xfrm>
          <a:prstGeom prst="rect">
            <a:avLst/>
          </a:prstGeom>
          <a:noFill/>
        </p:spPr>
        <p:txBody>
          <a:bodyPr wrap="square" rtlCol="0">
            <a:spAutoFit/>
          </a:bodyPr>
          <a:lstStyle/>
          <a:p>
            <a:pPr algn="ctr"/>
            <a:r>
              <a:rPr lang="it-IT" sz="2800" dirty="0">
                <a:solidFill>
                  <a:schemeClr val="tx2"/>
                </a:solidFill>
              </a:rPr>
              <a:t>Tendency towards </a:t>
            </a:r>
            <a:r>
              <a:rPr lang="it-IT" sz="2800" b="1" dirty="0" smtClean="0">
                <a:solidFill>
                  <a:schemeClr val="tx2"/>
                </a:solidFill>
              </a:rPr>
              <a:t>direct-digitisation</a:t>
            </a:r>
            <a:r>
              <a:rPr lang="it-IT" sz="2800" dirty="0" smtClean="0">
                <a:solidFill>
                  <a:schemeClr val="tx2"/>
                </a:solidFill>
              </a:rPr>
              <a:t> </a:t>
            </a:r>
            <a:r>
              <a:rPr lang="it-IT" sz="2800" dirty="0">
                <a:solidFill>
                  <a:schemeClr val="tx2"/>
                </a:solidFill>
              </a:rPr>
              <a:t>based </a:t>
            </a:r>
            <a:r>
              <a:rPr lang="it-IT" sz="2800" dirty="0" smtClean="0">
                <a:solidFill>
                  <a:schemeClr val="tx2"/>
                </a:solidFill>
              </a:rPr>
              <a:t>architecture</a:t>
            </a:r>
            <a:endParaRPr lang="it-IT" sz="2800" dirty="0">
              <a:solidFill>
                <a:schemeClr val="tx2"/>
              </a:solidFill>
            </a:endParaRPr>
          </a:p>
        </p:txBody>
      </p:sp>
      <p:grpSp>
        <p:nvGrpSpPr>
          <p:cNvPr id="25" name="Group 24"/>
          <p:cNvGrpSpPr/>
          <p:nvPr/>
        </p:nvGrpSpPr>
        <p:grpSpPr>
          <a:xfrm>
            <a:off x="695400" y="3535035"/>
            <a:ext cx="3924336" cy="2675100"/>
            <a:chOff x="695400" y="3535035"/>
            <a:chExt cx="3924336" cy="2675100"/>
          </a:xfrm>
        </p:grpSpPr>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5400" y="3535035"/>
              <a:ext cx="3924336" cy="2675100"/>
            </a:xfrm>
            <a:prstGeom prst="rect">
              <a:avLst/>
            </a:prstGeom>
          </p:spPr>
        </p:pic>
        <p:sp>
          <p:nvSpPr>
            <p:cNvPr id="27" name="Rectangle 26"/>
            <p:cNvSpPr/>
            <p:nvPr/>
          </p:nvSpPr>
          <p:spPr>
            <a:xfrm>
              <a:off x="2028249" y="5517232"/>
              <a:ext cx="1475463"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8" name="Pictur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5721" y="3661640"/>
            <a:ext cx="4164974" cy="1665990"/>
          </a:xfrm>
          <a:prstGeom prst="rect">
            <a:avLst/>
          </a:prstGeom>
        </p:spPr>
      </p:pic>
    </p:spTree>
    <p:extLst>
      <p:ext uri="{BB962C8B-B14F-4D97-AF65-F5344CB8AC3E}">
        <p14:creationId xmlns:p14="http://schemas.microsoft.com/office/powerpoint/2010/main" val="3836788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42" presetClass="path" presetSubtype="0" accel="50000" decel="50000" fill="hold" nodeType="withEffect">
                                  <p:stCondLst>
                                    <p:cond delay="0"/>
                                  </p:stCondLst>
                                  <p:childTnLst>
                                    <p:animMotion origin="layout" path="M 1.25E-6 -7.40741E-7 L -0.075 0.00301 " pathEditMode="relative" rAng="0" ptsTypes="AA">
                                      <p:cBhvr>
                                        <p:cTn id="33" dur="500" fill="hold"/>
                                        <p:tgtEl>
                                          <p:spTgt spid="10"/>
                                        </p:tgtEl>
                                        <p:attrNameLst>
                                          <p:attrName>ppt_x</p:attrName>
                                          <p:attrName>ppt_y</p:attrName>
                                        </p:attrNameLst>
                                      </p:cBhvr>
                                      <p:rCtr x="-3750" y="139"/>
                                    </p:animMotion>
                                  </p:childTnLst>
                                </p:cTn>
                              </p:par>
                              <p:par>
                                <p:cTn id="34" presetID="1"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childTnLst>
                                </p:cTn>
                              </p:par>
                              <p:par>
                                <p:cTn id="36" presetID="1" presetClass="exit" presetSubtype="0" fill="hold" nodeType="with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p:bldP spid="22" grpId="0"/>
      <p:bldP spid="23" grpId="0" animBg="1"/>
      <p:bldP spid="2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094" y="1478547"/>
            <a:ext cx="5942856" cy="4680000"/>
          </a:xfrm>
          <a:prstGeom prst="rect">
            <a:avLst/>
          </a:prstGeom>
        </p:spPr>
      </p:pic>
      <p:pic>
        <p:nvPicPr>
          <p:cNvPr id="11" name="Picture 10"/>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47049" y="1485304"/>
            <a:ext cx="5942856" cy="4680000"/>
          </a:xfrm>
          <a:prstGeom prst="rect">
            <a:avLst/>
          </a:prstGeom>
        </p:spPr>
      </p:pic>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40</a:t>
            </a:fld>
            <a:endParaRPr lang="it-IT" dirty="0"/>
          </a:p>
        </p:txBody>
      </p:sp>
      <p:sp>
        <p:nvSpPr>
          <p:cNvPr id="8" name="Rectangle 7">
            <a:hlinkClick r:id="rId5"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Power Estimation SNR for </a:t>
            </a:r>
            <a:r>
              <a:rPr lang="en-GB" sz="2400" dirty="0" smtClean="0">
                <a:solidFill>
                  <a:schemeClr val="accent2"/>
                </a:solidFill>
              </a:rPr>
              <a:t>Low </a:t>
            </a:r>
            <a:r>
              <a:rPr lang="en-GB" sz="2400" dirty="0">
                <a:solidFill>
                  <a:schemeClr val="accent2"/>
                </a:solidFill>
              </a:rPr>
              <a:t>Intensity Beams</a:t>
            </a:r>
          </a:p>
        </p:txBody>
      </p:sp>
      <p:pic>
        <p:nvPicPr>
          <p:cNvPr id="14"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592851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p:txBody>
          <a:bodyPr>
            <a:normAutofit/>
          </a:bodyPr>
          <a:lstStyle/>
          <a:p>
            <a:pPr algn="l"/>
            <a:r>
              <a:rPr lang="en-GB" b="0" dirty="0" smtClean="0">
                <a:sym typeface="Wingdings" panose="05000000000000000000" pitchFamily="2" charset="2"/>
              </a:rPr>
              <a:t>Passage from the pulse’s averaged power to its RMS amplitude:</a:t>
            </a:r>
          </a:p>
          <a:p>
            <a:pPr algn="l"/>
            <a:r>
              <a:rPr lang="en-GB" b="0" dirty="0" smtClean="0">
                <a:sym typeface="Wingdings" panose="05000000000000000000" pitchFamily="2" charset="2"/>
              </a:rPr>
              <a:t>Mean Value and Variance of the error:</a:t>
            </a:r>
            <a:endParaRPr lang="en-GB" b="0" dirty="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41</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hlinkClick r:id="" action="ppaction://noaction"/>
          </p:cNvPr>
          <p:cNvPicPr>
            <a:picLocks noChangeAspect="1"/>
          </p:cNvPicPr>
          <p:nvPr/>
        </p:nvPicPr>
        <p:blipFill>
          <a:blip r:embed="rId4"/>
          <a:stretch>
            <a:fillRect/>
          </a:stretch>
        </p:blipFill>
        <p:spPr>
          <a:xfrm>
            <a:off x="8123982" y="1486659"/>
            <a:ext cx="3503712" cy="540790"/>
          </a:xfrm>
          <a:prstGeom prst="rect">
            <a:avLst/>
          </a:prstGeom>
        </p:spPr>
      </p:pic>
      <p:pic>
        <p:nvPicPr>
          <p:cNvPr id="3" name="Picture 2"/>
          <p:cNvPicPr>
            <a:picLocks noChangeAspect="1"/>
          </p:cNvPicPr>
          <p:nvPr/>
        </p:nvPicPr>
        <p:blipFill>
          <a:blip r:embed="rId5"/>
          <a:stretch>
            <a:fillRect/>
          </a:stretch>
        </p:blipFill>
        <p:spPr>
          <a:xfrm>
            <a:off x="587350" y="2573859"/>
            <a:ext cx="5400675" cy="1028700"/>
          </a:xfrm>
          <a:prstGeom prst="rect">
            <a:avLst/>
          </a:prstGeom>
        </p:spPr>
      </p:pic>
      <p:pic>
        <p:nvPicPr>
          <p:cNvPr id="7" name="Picture 6"/>
          <p:cNvPicPr>
            <a:picLocks noChangeAspect="1"/>
          </p:cNvPicPr>
          <p:nvPr/>
        </p:nvPicPr>
        <p:blipFill>
          <a:blip r:embed="rId6"/>
          <a:stretch>
            <a:fillRect/>
          </a:stretch>
        </p:blipFill>
        <p:spPr>
          <a:xfrm>
            <a:off x="6706996" y="2597672"/>
            <a:ext cx="4400550" cy="981075"/>
          </a:xfrm>
          <a:prstGeom prst="rect">
            <a:avLst/>
          </a:prstGeom>
        </p:spPr>
      </p:pic>
      <mc:AlternateContent xmlns:mc="http://schemas.openxmlformats.org/markup-compatibility/2006" xmlns:a14="http://schemas.microsoft.com/office/drawing/2010/main">
        <mc:Choice Requires="a14">
          <p:sp>
            <p:nvSpPr>
              <p:cNvPr id="15" name="Subtitle 2"/>
              <p:cNvSpPr txBox="1">
                <a:spLocks/>
              </p:cNvSpPr>
              <p:nvPr/>
            </p:nvSpPr>
            <p:spPr>
              <a:xfrm>
                <a:off x="407990" y="3845098"/>
                <a:ext cx="11376024" cy="2176189"/>
              </a:xfrm>
              <a:prstGeom prst="rect">
                <a:avLst/>
              </a:prstGeom>
            </p:spPr>
            <p:txBody>
              <a:bodyPr vert="horz" lIns="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2100" dirty="0" smtClean="0">
                    <a:solidFill>
                      <a:schemeClr val="tx2"/>
                    </a:solidFill>
                    <a:sym typeface="Wingdings" panose="05000000000000000000" pitchFamily="2" charset="2"/>
                  </a:rPr>
                  <a:t>Position error variance in a simple case: central position (</a:t>
                </a:r>
                <a14:m>
                  <m:oMath xmlns:m="http://schemas.openxmlformats.org/officeDocument/2006/math">
                    <m:sSub>
                      <m:sSubPr>
                        <m:ctrlPr>
                          <a:rPr lang="en-GB" sz="2100" i="1">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Pr>
                      <m:e>
                        <m:r>
                          <a:rPr lang="en-GB" sz="2100"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𝐴</m:t>
                        </m:r>
                      </m:e>
                      <m:sub>
                        <m:r>
                          <m:rPr>
                            <m:sty m:val="p"/>
                          </m:rPr>
                          <a:rPr lang="en-GB" sz="2100">
                            <a:solidFill>
                              <a:schemeClr val="tx2"/>
                            </a:solidFill>
                            <a:latin typeface="Cambria Math" panose="02040503050406030204" pitchFamily="18" charset="0"/>
                            <a:sym typeface="Wingdings" panose="05000000000000000000" pitchFamily="2" charset="2"/>
                          </a:rPr>
                          <m:t>RMS</m:t>
                        </m:r>
                      </m:sub>
                    </m:sSub>
                    <m:r>
                      <a:rPr lang="en-GB" sz="2100" i="1" smtClean="0">
                        <a:solidFill>
                          <a:schemeClr val="tx2"/>
                        </a:solidFill>
                        <a:latin typeface="Cambria Math" panose="02040503050406030204" pitchFamily="18" charset="0"/>
                        <a:sym typeface="Wingdings" panose="05000000000000000000" pitchFamily="2" charset="2"/>
                      </a:rPr>
                      <m:t>=</m:t>
                    </m:r>
                    <m:sSub>
                      <m:sSubPr>
                        <m:ctrlPr>
                          <a:rPr lang="en-GB" sz="2100" i="1">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Pr>
                      <m:e>
                        <m:r>
                          <a:rPr lang="en-GB" sz="2100"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𝐵</m:t>
                        </m:r>
                      </m:e>
                      <m:sub>
                        <m:r>
                          <m:rPr>
                            <m:sty m:val="p"/>
                          </m:rPr>
                          <a:rPr lang="en-GB" sz="2100">
                            <a:solidFill>
                              <a:schemeClr val="tx2"/>
                            </a:solidFill>
                            <a:latin typeface="Cambria Math" panose="02040503050406030204" pitchFamily="18" charset="0"/>
                            <a:sym typeface="Wingdings" panose="05000000000000000000" pitchFamily="2" charset="2"/>
                          </a:rPr>
                          <m:t>RMS</m:t>
                        </m:r>
                      </m:sub>
                    </m:sSub>
                  </m:oMath>
                </a14:m>
                <a:r>
                  <a:rPr lang="en-GB" sz="2100" dirty="0" smtClean="0">
                    <a:solidFill>
                      <a:schemeClr val="tx2"/>
                    </a:solidFill>
                    <a:sym typeface="Wingdings" panose="05000000000000000000" pitchFamily="2" charset="2"/>
                  </a:rPr>
                  <a:t>)</a:t>
                </a:r>
              </a:p>
              <a:p>
                <a:pPr algn="l"/>
                <a:endParaRPr lang="en-GB" dirty="0" smtClean="0">
                  <a:solidFill>
                    <a:schemeClr val="tx2"/>
                  </a:solidFill>
                  <a:sym typeface="Wingdings" panose="05000000000000000000" pitchFamily="2" charset="2"/>
                </a:endParaRPr>
              </a:p>
              <a:p>
                <a:pPr algn="l"/>
                <a14:m>
                  <m:oMathPara xmlns:m="http://schemas.openxmlformats.org/officeDocument/2006/math">
                    <m:oMathParaPr>
                      <m:jc m:val="centerGroup"/>
                    </m:oMathParaPr>
                    <m:oMath xmlns:m="http://schemas.openxmlformats.org/officeDocument/2006/math">
                      <m:sSubSup>
                        <m:sSubSup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Sup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𝜎</m:t>
                          </m:r>
                        </m:e>
                        <m:sub>
                          <m:r>
                            <m:rPr>
                              <m:sty m:val="p"/>
                            </m:rPr>
                            <a:rPr lang="en-GB"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position</m:t>
                          </m:r>
                        </m:sub>
                        <m: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2</m:t>
                          </m:r>
                        </m:sup>
                      </m:sSub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m:t>
                      </m:r>
                      <m:f>
                        <m:f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fPr>
                        <m:num>
                          <m:sSubSup>
                            <m:sSubSupPr>
                              <m:ctrlPr>
                                <a:rPr lang="it-IT" b="0"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Sup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𝑘</m:t>
                              </m:r>
                            </m:e>
                            <m:sub>
                              <m:r>
                                <m:rPr>
                                  <m:sty m:val="p"/>
                                </m:rPr>
                                <a:rPr lang="it-IT" b="0" i="0"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BPM</m:t>
                              </m:r>
                            </m:sub>
                            <m: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2</m:t>
                              </m:r>
                            </m:sup>
                          </m:sSubSup>
                        </m:num>
                        <m:den>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4</m:t>
                          </m:r>
                          <m:sSup>
                            <m:sSup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pPr>
                            <m:e>
                              <m:d>
                                <m:d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dPr>
                                <m:e>
                                  <m:sSub>
                                    <m:sSub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𝐴</m:t>
                                      </m:r>
                                    </m:e>
                                    <m:sub>
                                      <m:r>
                                        <m:rPr>
                                          <m:sty m:val="p"/>
                                        </m:rPr>
                                        <a:rPr lang="en-GB"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RMS</m:t>
                                      </m:r>
                                    </m:sub>
                                  </m:sSub>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m:t>
                                  </m:r>
                                  <m:sSub>
                                    <m:sSub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𝜇</m:t>
                                      </m:r>
                                    </m:e>
                                    <m:sub>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𝐴</m:t>
                                      </m:r>
                                    </m:sub>
                                  </m:sSub>
                                </m:e>
                              </m:d>
                            </m:e>
                            <m: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2</m:t>
                              </m:r>
                            </m:sup>
                          </m:sSup>
                        </m:den>
                      </m:f>
                      <m:d>
                        <m:d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d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2</m:t>
                          </m:r>
                          <m:sSubSup>
                            <m:sSubSup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Sup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𝜎</m:t>
                              </m:r>
                            </m:e>
                            <m:sub>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𝐴</m:t>
                              </m:r>
                            </m:sub>
                            <m: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2</m:t>
                              </m:r>
                            </m:sup>
                          </m:sSub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m:t>
                          </m:r>
                          <m:f>
                            <m:f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fPr>
                            <m:num>
                              <m:sSubSup>
                                <m:sSubSup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Sup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𝜎</m:t>
                                  </m:r>
                                </m:e>
                                <m:sub>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𝜖</m:t>
                                  </m:r>
                                </m:sub>
                                <m: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2</m:t>
                                  </m:r>
                                </m:sup>
                              </m:sSubSup>
                            </m:num>
                            <m:den>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4</m:t>
                              </m:r>
                              <m:sSubSup>
                                <m:sSubSupPr>
                                  <m:ctrlP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bSupPr>
                                <m:e>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𝐴</m:t>
                                  </m:r>
                                </m:e>
                                <m:sub>
                                  <m:r>
                                    <m:rPr>
                                      <m:sty m:val="p"/>
                                    </m:rPr>
                                    <a:rPr lang="en-GB"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RMS</m:t>
                                  </m:r>
                                </m:sub>
                                <m:sup>
                                  <m:r>
                                    <a:rPr lang="en-GB"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2</m:t>
                                  </m:r>
                                </m:sup>
                              </m:sSubSup>
                            </m:den>
                          </m:f>
                        </m:e>
                      </m:d>
                    </m:oMath>
                  </m:oMathPara>
                </a14:m>
                <a:endParaRPr lang="en-GB" dirty="0" smtClean="0">
                  <a:solidFill>
                    <a:schemeClr val="tx2"/>
                  </a:solidFill>
                  <a:sym typeface="Wingdings" panose="05000000000000000000" pitchFamily="2" charset="2"/>
                </a:endParaRPr>
              </a:p>
            </p:txBody>
          </p:sp>
        </mc:Choice>
        <mc:Fallback xmlns="">
          <p:sp>
            <p:nvSpPr>
              <p:cNvPr id="15" name="Subtitle 2"/>
              <p:cNvSpPr txBox="1">
                <a:spLocks noRot="1" noChangeAspect="1" noMove="1" noResize="1" noEditPoints="1" noAdjustHandles="1" noChangeArrowheads="1" noChangeShapeType="1" noTextEdit="1"/>
              </p:cNvSpPr>
              <p:nvPr/>
            </p:nvSpPr>
            <p:spPr>
              <a:xfrm>
                <a:off x="407990" y="3845098"/>
                <a:ext cx="11376024" cy="2176189"/>
              </a:xfrm>
              <a:prstGeom prst="rect">
                <a:avLst/>
              </a:prstGeom>
              <a:blipFill>
                <a:blip r:embed="rId7"/>
                <a:stretch>
                  <a:fillRect l="-1447" t="-3361"/>
                </a:stretch>
              </a:blipFill>
            </p:spPr>
            <p:txBody>
              <a:bodyPr/>
              <a:lstStyle/>
              <a:p>
                <a:r>
                  <a:rPr lang="en-GB">
                    <a:noFill/>
                  </a:rPr>
                  <a:t> </a:t>
                </a:r>
              </a:p>
            </p:txBody>
          </p:sp>
        </mc:Fallback>
      </mc:AlternateContent>
      <p:sp>
        <p:nvSpPr>
          <p:cNvPr id="16" name="Rounded Rectangle 15"/>
          <p:cNvSpPr/>
          <p:nvPr/>
        </p:nvSpPr>
        <p:spPr>
          <a:xfrm>
            <a:off x="7464152" y="4509120"/>
            <a:ext cx="1296144" cy="1080120"/>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p:cNvCxnSpPr>
            <a:stCxn id="16" idx="3"/>
            <a:endCxn id="18" idx="1"/>
          </p:cNvCxnSpPr>
          <p:nvPr/>
        </p:nvCxnSpPr>
        <p:spPr>
          <a:xfrm>
            <a:off x="8760296" y="5049180"/>
            <a:ext cx="804391"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564687" y="4449015"/>
            <a:ext cx="2219326" cy="1200329"/>
          </a:xfrm>
          <a:prstGeom prst="rect">
            <a:avLst/>
          </a:prstGeom>
          <a:noFill/>
          <a:ln w="28575">
            <a:solidFill>
              <a:schemeClr val="accent2"/>
            </a:solidFill>
          </a:ln>
        </p:spPr>
        <p:txBody>
          <a:bodyPr wrap="square" rtlCol="0">
            <a:spAutoFit/>
          </a:bodyPr>
          <a:lstStyle/>
          <a:p>
            <a:r>
              <a:rPr lang="en-GB" dirty="0" smtClean="0"/>
              <a:t>Term depending on the covariance between the two electrode’s errors</a:t>
            </a:r>
            <a:endParaRPr lang="en-GB" dirty="0"/>
          </a:p>
        </p:txBody>
      </p:sp>
      <p:sp>
        <p:nvSpPr>
          <p:cNvPr id="19"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Propagation in the position computation</a:t>
            </a:r>
          </a:p>
        </p:txBody>
      </p:sp>
      <p:pic>
        <p:nvPicPr>
          <p:cNvPr id="20" name="Immagin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9850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a:xfrm>
            <a:off x="407988" y="3429000"/>
            <a:ext cx="4967932" cy="2376487"/>
          </a:xfrm>
        </p:spPr>
        <p:txBody>
          <a:bodyPr lIns="180000" tIns="180000" rIns="180000" bIns="180000">
            <a:normAutofit/>
          </a:bodyPr>
          <a:lstStyle/>
          <a:p>
            <a:pPr algn="l"/>
            <a:r>
              <a:rPr lang="en-GB" sz="2000" dirty="0" smtClean="0">
                <a:sym typeface="Wingdings" panose="05000000000000000000" pitchFamily="2" charset="2"/>
              </a:rPr>
              <a:t>Validation</a:t>
            </a:r>
            <a:r>
              <a:rPr lang="en-GB" sz="2000" b="0" dirty="0" smtClean="0">
                <a:sym typeface="Wingdings" panose="05000000000000000000" pitchFamily="2" charset="2"/>
              </a:rPr>
              <a:t> of the model and of the simulation framework as solutions to estimate the </a:t>
            </a:r>
            <a:r>
              <a:rPr lang="en-GB" sz="2000" b="0" dirty="0">
                <a:sym typeface="Wingdings" panose="05000000000000000000" pitchFamily="2" charset="2"/>
              </a:rPr>
              <a:t>one-sigma </a:t>
            </a:r>
            <a:r>
              <a:rPr lang="en-GB" sz="2000" b="0" dirty="0" smtClean="0">
                <a:sym typeface="Wingdings" panose="05000000000000000000" pitchFamily="2" charset="2"/>
              </a:rPr>
              <a:t>resolution performance of the single-bunch position measurement for the three measurement set-ups of the LHC Extraction Interlock BPM.</a:t>
            </a:r>
          </a:p>
          <a:p>
            <a:pPr algn="l"/>
            <a:endParaRPr lang="en-GB" dirty="0">
              <a:sym typeface="Wingdings" panose="05000000000000000000" pitchFamily="2" charset="2"/>
            </a:endParaRPr>
          </a:p>
          <a:p>
            <a:pPr algn="l"/>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42</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28964" y="1439185"/>
            <a:ext cx="7375747" cy="4917165"/>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257028174"/>
              </p:ext>
            </p:extLst>
          </p:nvPr>
        </p:nvGraphicFramePr>
        <p:xfrm>
          <a:off x="944147" y="1700808"/>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4"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023269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a:xfrm>
            <a:off x="407988" y="3430800"/>
            <a:ext cx="4967932" cy="2376487"/>
          </a:xfrm>
        </p:spPr>
        <p:txBody>
          <a:bodyPr lIns="180000" tIns="180000" rIns="180000" bIns="180000">
            <a:normAutofit/>
          </a:bodyPr>
          <a:lstStyle/>
          <a:p>
            <a:pPr algn="l"/>
            <a:r>
              <a:rPr lang="en-GB" sz="2000" dirty="0" smtClean="0">
                <a:sym typeface="Wingdings" panose="05000000000000000000" pitchFamily="2" charset="2"/>
              </a:rPr>
              <a:t>Validation</a:t>
            </a:r>
            <a:r>
              <a:rPr lang="en-GB" sz="2000" b="0" dirty="0" smtClean="0">
                <a:sym typeface="Wingdings" panose="05000000000000000000" pitchFamily="2" charset="2"/>
              </a:rPr>
              <a:t> of the model and of the simulation framework as solutions to estimate the </a:t>
            </a:r>
            <a:r>
              <a:rPr lang="en-GB" sz="2000" b="0" dirty="0">
                <a:sym typeface="Wingdings" panose="05000000000000000000" pitchFamily="2" charset="2"/>
              </a:rPr>
              <a:t>one-sigma </a:t>
            </a:r>
            <a:r>
              <a:rPr lang="en-GB" sz="2000" b="0" dirty="0" smtClean="0">
                <a:sym typeface="Wingdings" panose="05000000000000000000" pitchFamily="2" charset="2"/>
              </a:rPr>
              <a:t>resolution performance of the single-bunch position measurement for the three measurement set-ups of the LHC Extraction Interlock BPM.</a:t>
            </a:r>
          </a:p>
          <a:p>
            <a:pPr algn="l"/>
            <a:endParaRPr lang="en-GB" dirty="0">
              <a:sym typeface="Wingdings" panose="05000000000000000000" pitchFamily="2" charset="2"/>
            </a:endParaRPr>
          </a:p>
          <a:p>
            <a:pPr algn="l"/>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43</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858"/>
          <a:stretch/>
        </p:blipFill>
        <p:spPr>
          <a:xfrm>
            <a:off x="5128965" y="1439185"/>
            <a:ext cx="6943700" cy="4917164"/>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3610549575"/>
              </p:ext>
            </p:extLst>
          </p:nvPr>
        </p:nvGraphicFramePr>
        <p:xfrm>
          <a:off x="944147" y="1699200"/>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5"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5856483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a:xfrm>
            <a:off x="407988" y="3430800"/>
            <a:ext cx="4967932" cy="2376487"/>
          </a:xfrm>
        </p:spPr>
        <p:txBody>
          <a:bodyPr lIns="180000" tIns="180000" rIns="180000" bIns="180000">
            <a:normAutofit/>
          </a:bodyPr>
          <a:lstStyle/>
          <a:p>
            <a:pPr algn="l"/>
            <a:r>
              <a:rPr lang="en-GB" sz="2000" dirty="0" smtClean="0">
                <a:sym typeface="Wingdings" panose="05000000000000000000" pitchFamily="2" charset="2"/>
              </a:rPr>
              <a:t>Validation</a:t>
            </a:r>
            <a:r>
              <a:rPr lang="en-GB" sz="2000" b="0" dirty="0" smtClean="0">
                <a:sym typeface="Wingdings" panose="05000000000000000000" pitchFamily="2" charset="2"/>
              </a:rPr>
              <a:t> of the model and of the simulation framework as solutions to estimate the </a:t>
            </a:r>
            <a:r>
              <a:rPr lang="en-GB" sz="2000" b="0" dirty="0">
                <a:sym typeface="Wingdings" panose="05000000000000000000" pitchFamily="2" charset="2"/>
              </a:rPr>
              <a:t>one-sigma </a:t>
            </a:r>
            <a:r>
              <a:rPr lang="en-GB" sz="2000" b="0" dirty="0" smtClean="0">
                <a:sym typeface="Wingdings" panose="05000000000000000000" pitchFamily="2" charset="2"/>
              </a:rPr>
              <a:t>resolution performance of the single-bunch position measurement for the three measurement set-ups of the LHC Extraction Interlock BPM.</a:t>
            </a:r>
          </a:p>
          <a:p>
            <a:pPr algn="l"/>
            <a:endParaRPr lang="en-GB" dirty="0">
              <a:sym typeface="Wingdings" panose="05000000000000000000" pitchFamily="2" charset="2"/>
            </a:endParaRPr>
          </a:p>
          <a:p>
            <a:pPr algn="l"/>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44</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858"/>
          <a:stretch/>
        </p:blipFill>
        <p:spPr>
          <a:xfrm>
            <a:off x="5128965" y="1439185"/>
            <a:ext cx="6943700" cy="4917164"/>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1297276508"/>
              </p:ext>
            </p:extLst>
          </p:nvPr>
        </p:nvGraphicFramePr>
        <p:xfrm>
          <a:off x="944147" y="1699200"/>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4"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5626156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Subtitle 2"/>
              <p:cNvSpPr>
                <a:spLocks noGrp="1"/>
              </p:cNvSpPr>
              <p:nvPr>
                <p:ph idx="1"/>
              </p:nvPr>
            </p:nvSpPr>
            <p:spPr>
              <a:xfrm>
                <a:off x="407988" y="3430800"/>
                <a:ext cx="4967932" cy="3427200"/>
              </a:xfrm>
            </p:spPr>
            <p:txBody>
              <a:bodyPr lIns="180000" tIns="180000" rIns="180000" bIns="180000">
                <a:normAutofit/>
              </a:bodyPr>
              <a:lstStyle/>
              <a:p>
                <a:r>
                  <a:rPr lang="en-GB" sz="1800" dirty="0">
                    <a:sym typeface="Wingdings" panose="05000000000000000000" pitchFamily="2" charset="2"/>
                  </a:rPr>
                  <a:t>Comparison of ADCs </a:t>
                </a:r>
                <a:r>
                  <a:rPr lang="en-GB" sz="1800" b="0" dirty="0">
                    <a:sym typeface="Wingdings" panose="05000000000000000000" pitchFamily="2" charset="2"/>
                  </a:rPr>
                  <a:t>for same input pulse</a:t>
                </a:r>
                <a:r>
                  <a:rPr lang="en-GB" sz="1800" b="0" dirty="0" smtClean="0">
                    <a:sym typeface="Wingdings" panose="05000000000000000000" pitchFamily="2" charset="2"/>
                  </a:rPr>
                  <a:t>:</a:t>
                </a:r>
              </a:p>
              <a:p>
                <a:pPr marL="182563" lvl="1" indent="-182563">
                  <a:buFont typeface="Arial" panose="020B0604020202020204" pitchFamily="34" charset="0"/>
                  <a:buChar char="•"/>
                </a:pPr>
                <a14:m>
                  <m:oMath xmlns:m="http://schemas.openxmlformats.org/officeDocument/2006/math">
                    <m:sSub>
                      <m:sSubPr>
                        <m:ctrlPr>
                          <a:rPr lang="en-GB" i="1" smtClean="0">
                            <a:latin typeface="Cambria Math" panose="02040503050406030204" pitchFamily="18" charset="0"/>
                            <a:sym typeface="Wingdings" panose="05000000000000000000" pitchFamily="2" charset="2"/>
                          </a:rPr>
                        </m:ctrlPr>
                      </m:sSubPr>
                      <m:e>
                        <m:r>
                          <a:rPr lang="en-GB" i="1">
                            <a:latin typeface="Cambria Math" panose="02040503050406030204" pitchFamily="18" charset="0"/>
                            <a:sym typeface="Wingdings" panose="05000000000000000000" pitchFamily="2" charset="2"/>
                          </a:rPr>
                          <m:t>𝑁</m:t>
                        </m:r>
                      </m:e>
                      <m:sub>
                        <m:r>
                          <a:rPr lang="en-GB" i="1">
                            <a:latin typeface="Cambria Math" panose="02040503050406030204" pitchFamily="18" charset="0"/>
                            <a:sym typeface="Wingdings" panose="05000000000000000000" pitchFamily="2" charset="2"/>
                          </a:rPr>
                          <m:t>𝑏</m:t>
                        </m:r>
                      </m:sub>
                    </m:sSub>
                    <m:r>
                      <a:rPr lang="en-GB" i="1">
                        <a:latin typeface="Cambria Math" panose="02040503050406030204" pitchFamily="18" charset="0"/>
                        <a:ea typeface="Cambria Math" panose="02040503050406030204" pitchFamily="18" charset="0"/>
                        <a:sym typeface="Wingdings" panose="05000000000000000000" pitchFamily="2" charset="2"/>
                      </a:rPr>
                      <m:t>&gt;</m:t>
                    </m:r>
                    <m:sSup>
                      <m:sSupPr>
                        <m:ctrlPr>
                          <a:rPr lang="en-GB" i="1">
                            <a:latin typeface="Cambria Math" panose="02040503050406030204" pitchFamily="18" charset="0"/>
                            <a:ea typeface="Cambria Math" panose="02040503050406030204" pitchFamily="18" charset="0"/>
                            <a:sym typeface="Wingdings" panose="05000000000000000000" pitchFamily="2" charset="2"/>
                          </a:rPr>
                        </m:ctrlPr>
                      </m:sSupPr>
                      <m:e>
                        <m:r>
                          <a:rPr lang="en-GB" i="1">
                            <a:latin typeface="Cambria Math" panose="02040503050406030204" pitchFamily="18" charset="0"/>
                            <a:ea typeface="Cambria Math" panose="02040503050406030204" pitchFamily="18" charset="0"/>
                            <a:sym typeface="Wingdings" panose="05000000000000000000" pitchFamily="2" charset="2"/>
                          </a:rPr>
                          <m:t>1.2∙10</m:t>
                        </m:r>
                      </m:e>
                      <m:sup>
                        <m:r>
                          <a:rPr lang="en-GB" i="1">
                            <a:latin typeface="Cambria Math" panose="02040503050406030204" pitchFamily="18" charset="0"/>
                            <a:ea typeface="Cambria Math" panose="02040503050406030204" pitchFamily="18" charset="0"/>
                            <a:sym typeface="Wingdings" panose="05000000000000000000" pitchFamily="2" charset="2"/>
                          </a:rPr>
                          <m:t>11</m:t>
                        </m:r>
                      </m:sup>
                    </m:sSup>
                    <m:r>
                      <a:rPr lang="en-GB" i="1">
                        <a:latin typeface="Cambria Math" panose="02040503050406030204" pitchFamily="18" charset="0"/>
                        <a:ea typeface="Cambria Math" panose="02040503050406030204" pitchFamily="18" charset="0"/>
                        <a:sym typeface="Wingdings" panose="05000000000000000000" pitchFamily="2" charset="2"/>
                      </a:rPr>
                      <m:t>→</m:t>
                    </m:r>
                  </m:oMath>
                </a14:m>
                <a:r>
                  <a:rPr lang="en-GB" dirty="0">
                    <a:sym typeface="Wingdings" panose="05000000000000000000" pitchFamily="2" charset="2"/>
                  </a:rPr>
                  <a:t> High Sampling</a:t>
                </a:r>
              </a:p>
              <a:p>
                <a:pPr marL="182563" lvl="1" indent="-182563">
                  <a:buFont typeface="Arial" panose="020B0604020202020204" pitchFamily="34" charset="0"/>
                  <a:buChar char="•"/>
                </a:pPr>
                <a14:m>
                  <m:oMath xmlns:m="http://schemas.openxmlformats.org/officeDocument/2006/math">
                    <m:sSub>
                      <m:sSubPr>
                        <m:ctrlPr>
                          <a:rPr lang="en-GB" i="1">
                            <a:latin typeface="Cambria Math" panose="02040503050406030204" pitchFamily="18" charset="0"/>
                            <a:sym typeface="Wingdings" panose="05000000000000000000" pitchFamily="2" charset="2"/>
                          </a:rPr>
                        </m:ctrlPr>
                      </m:sSubPr>
                      <m:e>
                        <m:r>
                          <a:rPr lang="en-GB" i="1">
                            <a:latin typeface="Cambria Math" panose="02040503050406030204" pitchFamily="18" charset="0"/>
                            <a:sym typeface="Wingdings" panose="05000000000000000000" pitchFamily="2" charset="2"/>
                          </a:rPr>
                          <m:t>𝑁</m:t>
                        </m:r>
                      </m:e>
                      <m:sub>
                        <m:r>
                          <a:rPr lang="en-GB" i="1">
                            <a:latin typeface="Cambria Math" panose="02040503050406030204" pitchFamily="18" charset="0"/>
                            <a:sym typeface="Wingdings" panose="05000000000000000000" pitchFamily="2" charset="2"/>
                          </a:rPr>
                          <m:t>𝑏</m:t>
                        </m:r>
                      </m:sub>
                    </m:sSub>
                    <m:r>
                      <a:rPr lang="en-GB" i="1">
                        <a:latin typeface="Cambria Math" panose="02040503050406030204" pitchFamily="18" charset="0"/>
                        <a:ea typeface="Cambria Math" panose="02040503050406030204" pitchFamily="18" charset="0"/>
                        <a:sym typeface="Wingdings" panose="05000000000000000000" pitchFamily="2" charset="2"/>
                      </a:rPr>
                      <m:t>&lt;</m:t>
                    </m:r>
                    <m:sSup>
                      <m:sSupPr>
                        <m:ctrlPr>
                          <a:rPr lang="en-GB" i="1">
                            <a:latin typeface="Cambria Math" panose="02040503050406030204" pitchFamily="18" charset="0"/>
                            <a:ea typeface="Cambria Math" panose="02040503050406030204" pitchFamily="18" charset="0"/>
                            <a:sym typeface="Wingdings" panose="05000000000000000000" pitchFamily="2" charset="2"/>
                          </a:rPr>
                        </m:ctrlPr>
                      </m:sSupPr>
                      <m:e>
                        <m:r>
                          <a:rPr lang="en-GB" i="1">
                            <a:latin typeface="Cambria Math" panose="02040503050406030204" pitchFamily="18" charset="0"/>
                            <a:ea typeface="Cambria Math" panose="02040503050406030204" pitchFamily="18" charset="0"/>
                            <a:sym typeface="Wingdings" panose="05000000000000000000" pitchFamily="2" charset="2"/>
                          </a:rPr>
                          <m:t>1.2∙10</m:t>
                        </m:r>
                      </m:e>
                      <m:sup>
                        <m:r>
                          <a:rPr lang="en-GB" i="1">
                            <a:latin typeface="Cambria Math" panose="02040503050406030204" pitchFamily="18" charset="0"/>
                            <a:ea typeface="Cambria Math" panose="02040503050406030204" pitchFamily="18" charset="0"/>
                            <a:sym typeface="Wingdings" panose="05000000000000000000" pitchFamily="2" charset="2"/>
                          </a:rPr>
                          <m:t>11</m:t>
                        </m:r>
                      </m:sup>
                    </m:sSup>
                    <m:r>
                      <a:rPr lang="en-GB" i="1">
                        <a:latin typeface="Cambria Math" panose="02040503050406030204" pitchFamily="18" charset="0"/>
                        <a:ea typeface="Cambria Math" panose="02040503050406030204" pitchFamily="18" charset="0"/>
                        <a:sym typeface="Wingdings" panose="05000000000000000000" pitchFamily="2" charset="2"/>
                      </a:rPr>
                      <m:t>→</m:t>
                    </m:r>
                  </m:oMath>
                </a14:m>
                <a:r>
                  <a:rPr lang="en-GB" dirty="0">
                    <a:sym typeface="Wingdings" panose="05000000000000000000" pitchFamily="2" charset="2"/>
                  </a:rPr>
                  <a:t> High Resolution</a:t>
                </a:r>
              </a:p>
              <a:p>
                <a:pPr marL="182563" lvl="1" indent="-182563">
                  <a:buFont typeface="Arial" panose="020B0604020202020204" pitchFamily="34" charset="0"/>
                  <a:buChar char="•"/>
                </a:pPr>
                <a:r>
                  <a:rPr lang="en-GB" dirty="0">
                    <a:sym typeface="Wingdings" panose="05000000000000000000" pitchFamily="2" charset="2"/>
                  </a:rPr>
                  <a:t>ADC noise limits the performance for low intensity beams</a:t>
                </a:r>
              </a:p>
              <a:p>
                <a:pPr marL="182563" lvl="1" indent="-182563">
                  <a:buFont typeface="Arial" panose="020B0604020202020204" pitchFamily="34" charset="0"/>
                  <a:buChar char="•"/>
                </a:pPr>
                <a:r>
                  <a:rPr lang="en-GB" dirty="0">
                    <a:sym typeface="Wingdings" panose="05000000000000000000" pitchFamily="2" charset="2"/>
                  </a:rPr>
                  <a:t>High-Resolution ADC limited by sampling distortion for high intensity bunches</a:t>
                </a:r>
              </a:p>
              <a:p>
                <a:pPr algn="l"/>
                <a:endParaRPr lang="en-GB" dirty="0">
                  <a:sym typeface="Wingdings" panose="05000000000000000000" pitchFamily="2" charset="2"/>
                </a:endParaRPr>
              </a:p>
              <a:p>
                <a:pPr algn="l"/>
                <a:endParaRPr lang="en-GB" dirty="0" smtClean="0">
                  <a:sym typeface="Wingdings" panose="05000000000000000000" pitchFamily="2" charset="2"/>
                </a:endParaRPr>
              </a:p>
            </p:txBody>
          </p:sp>
        </mc:Choice>
        <mc:Fallback xmlns="">
          <p:sp>
            <p:nvSpPr>
              <p:cNvPr id="12" name="Subtitle 2"/>
              <p:cNvSpPr>
                <a:spLocks noGrp="1" noRot="1" noChangeAspect="1" noMove="1" noResize="1" noEditPoints="1" noAdjustHandles="1" noChangeArrowheads="1" noChangeShapeType="1" noTextEdit="1"/>
              </p:cNvSpPr>
              <p:nvPr>
                <p:ph idx="1"/>
              </p:nvPr>
            </p:nvSpPr>
            <p:spPr>
              <a:xfrm>
                <a:off x="407988" y="3430800"/>
                <a:ext cx="4967932" cy="3427200"/>
              </a:xfrm>
              <a:blipFill>
                <a:blip r:embed="rId3"/>
                <a:stretch>
                  <a:fillRect/>
                </a:stretch>
              </a:blipFill>
            </p:spPr>
            <p:txBody>
              <a:bodyPr/>
              <a:lstStyle/>
              <a:p>
                <a:r>
                  <a:rPr lang="en-GB">
                    <a:noFill/>
                  </a:rPr>
                  <a:t> </a:t>
                </a:r>
              </a:p>
            </p:txBody>
          </p:sp>
        </mc:Fallback>
      </mc:AlternateContent>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45</a:t>
            </a:fld>
            <a:endParaRPr lang="it-IT" dirty="0"/>
          </a:p>
        </p:txBody>
      </p:sp>
      <p:sp>
        <p:nvSpPr>
          <p:cNvPr id="8" name="Rectangle 7">
            <a:hlinkClick r:id="rId4"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28965" y="1583200"/>
            <a:ext cx="6943700" cy="4629133"/>
          </a:xfrm>
          <a:prstGeom prst="rect">
            <a:avLst/>
          </a:prstGeom>
        </p:spPr>
      </p:pic>
      <p:graphicFrame>
        <p:nvGraphicFramePr>
          <p:cNvPr id="10" name="Table 9"/>
          <p:cNvGraphicFramePr>
            <a:graphicFrameLocks noGrp="1"/>
          </p:cNvGraphicFramePr>
          <p:nvPr>
            <p:extLst/>
          </p:nvPr>
        </p:nvGraphicFramePr>
        <p:xfrm>
          <a:off x="944147" y="1699200"/>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4"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6311868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a:xfrm>
            <a:off x="407988" y="3430800"/>
            <a:ext cx="5183956" cy="2953048"/>
          </a:xfrm>
        </p:spPr>
        <p:txBody>
          <a:bodyPr lIns="180000" tIns="180000" rIns="180000" bIns="180000">
            <a:normAutofit/>
          </a:bodyPr>
          <a:lstStyle/>
          <a:p>
            <a:r>
              <a:rPr lang="en-GB" sz="1800" dirty="0">
                <a:sym typeface="Wingdings" panose="05000000000000000000" pitchFamily="2" charset="2"/>
              </a:rPr>
              <a:t>Investigation of the sampling effects </a:t>
            </a:r>
            <a:r>
              <a:rPr lang="en-GB" sz="1800" b="0" dirty="0">
                <a:sym typeface="Wingdings" panose="05000000000000000000" pitchFamily="2" charset="2"/>
              </a:rPr>
              <a:t>on the position error distribution</a:t>
            </a: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46</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p:cNvGraphicFramePr>
            <a:graphicFrameLocks noGrp="1"/>
          </p:cNvGraphicFramePr>
          <p:nvPr>
            <p:extLst>
              <p:ext uri="{D42A27DB-BD31-4B8C-83A1-F6EECF244321}">
                <p14:modId xmlns:p14="http://schemas.microsoft.com/office/powerpoint/2010/main" val="4173240354"/>
              </p:ext>
            </p:extLst>
          </p:nvPr>
        </p:nvGraphicFramePr>
        <p:xfrm>
          <a:off x="944147" y="1699200"/>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4" name="Picture 1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28964" y="2053830"/>
            <a:ext cx="7375747" cy="3687873"/>
          </a:xfrm>
          <a:prstGeom prst="rect">
            <a:avLst/>
          </a:prstGeom>
        </p:spPr>
      </p:pic>
      <mc:AlternateContent xmlns:mc="http://schemas.openxmlformats.org/markup-compatibility/2006" xmlns:a14="http://schemas.microsoft.com/office/drawing/2010/main">
        <mc:Choice Requires="a14">
          <p:sp>
            <p:nvSpPr>
              <p:cNvPr id="17" name="TextBox 16"/>
              <p:cNvSpPr txBox="1"/>
              <p:nvPr/>
            </p:nvSpPr>
            <p:spPr>
              <a:xfrm>
                <a:off x="7124649" y="5661248"/>
                <a:ext cx="3384376" cy="369332"/>
              </a:xfrm>
              <a:prstGeom prst="rect">
                <a:avLst/>
              </a:prstGeom>
              <a:noFill/>
            </p:spPr>
            <p:txBody>
              <a:bodyPr wrap="square" rtlCol="0">
                <a:spAutoFit/>
              </a:bodyPr>
              <a:lstStyle/>
              <a:p>
                <a:pPr algn="ctr"/>
                <a:r>
                  <a:rPr lang="en-GB" dirty="0" smtClean="0">
                    <a:solidFill>
                      <a:schemeClr val="tx2"/>
                    </a:solidFill>
                  </a:rPr>
                  <a:t>SIMULATION (</a:t>
                </a:r>
                <a14:m>
                  <m:oMath xmlns:m="http://schemas.openxmlformats.org/officeDocument/2006/math">
                    <m:sSub>
                      <m:sSubPr>
                        <m:ctrlPr>
                          <a:rPr lang="en-GB" i="1">
                            <a:solidFill>
                              <a:schemeClr val="tx2"/>
                            </a:solidFill>
                            <a:latin typeface="Cambria Math" panose="02040503050406030204" pitchFamily="18" charset="0"/>
                            <a:sym typeface="Wingdings" panose="05000000000000000000" pitchFamily="2" charset="2"/>
                          </a:rPr>
                        </m:ctrlPr>
                      </m:sSubPr>
                      <m:e>
                        <m:r>
                          <a:rPr lang="en-GB" i="1">
                            <a:solidFill>
                              <a:schemeClr val="tx2"/>
                            </a:solidFill>
                            <a:latin typeface="Cambria Math" panose="02040503050406030204" pitchFamily="18" charset="0"/>
                            <a:sym typeface="Wingdings" panose="05000000000000000000" pitchFamily="2" charset="2"/>
                          </a:rPr>
                          <m:t>𝑁</m:t>
                        </m:r>
                      </m:e>
                      <m:sub>
                        <m:r>
                          <a:rPr lang="en-GB" i="1">
                            <a:solidFill>
                              <a:schemeClr val="tx2"/>
                            </a:solidFill>
                            <a:latin typeface="Cambria Math" panose="02040503050406030204" pitchFamily="18" charset="0"/>
                            <a:sym typeface="Wingdings" panose="05000000000000000000" pitchFamily="2" charset="2"/>
                          </a:rPr>
                          <m:t>𝑏</m:t>
                        </m:r>
                      </m:sub>
                    </m:sSub>
                    <m:r>
                      <a:rPr lang="en-GB" b="0" i="1" smtClean="0">
                        <a:solidFill>
                          <a:schemeClr val="tx2"/>
                        </a:solidFill>
                        <a:latin typeface="Cambria Math" panose="02040503050406030204" pitchFamily="18" charset="0"/>
                        <a:sym typeface="Wingdings" panose="05000000000000000000" pitchFamily="2" charset="2"/>
                      </a:rPr>
                      <m:t>=</m:t>
                    </m:r>
                    <m:sSup>
                      <m:sSupPr>
                        <m:ctrlP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pPr>
                      <m:e>
                        <m:r>
                          <a:rPr lang="en-GB" b="0"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3</m:t>
                        </m:r>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∙10</m:t>
                        </m:r>
                      </m:e>
                      <m:sup>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11</m:t>
                        </m:r>
                      </m:sup>
                    </m:sSup>
                  </m:oMath>
                </a14:m>
                <a:r>
                  <a:rPr lang="en-GB" dirty="0" smtClean="0">
                    <a:solidFill>
                      <a:schemeClr val="tx2"/>
                    </a:solidFill>
                  </a:rPr>
                  <a:t>) </a:t>
                </a:r>
                <a:endParaRPr lang="en-GB" dirty="0">
                  <a:solidFill>
                    <a:schemeClr val="tx2"/>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7124649" y="5661248"/>
                <a:ext cx="3384376" cy="369332"/>
              </a:xfrm>
              <a:prstGeom prst="rect">
                <a:avLst/>
              </a:prstGeom>
              <a:blipFill>
                <a:blip r:embed="rId5"/>
                <a:stretch>
                  <a:fillRect t="-10000" b="-26667"/>
                </a:stretch>
              </a:blipFill>
            </p:spPr>
            <p:txBody>
              <a:bodyPr/>
              <a:lstStyle/>
              <a:p>
                <a:r>
                  <a:rPr lang="en-GB">
                    <a:noFill/>
                  </a:rPr>
                  <a:t> </a:t>
                </a:r>
              </a:p>
            </p:txBody>
          </p:sp>
        </mc:Fallback>
      </mc:AlternateContent>
      <p:pic>
        <p:nvPicPr>
          <p:cNvPr id="15"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9213447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a:xfrm>
            <a:off x="407988" y="3430800"/>
            <a:ext cx="5183956" cy="2953048"/>
          </a:xfrm>
        </p:spPr>
        <p:txBody>
          <a:bodyPr lIns="180000" tIns="180000" rIns="180000" bIns="180000">
            <a:normAutofit/>
          </a:bodyPr>
          <a:lstStyle/>
          <a:p>
            <a:pPr>
              <a:spcBef>
                <a:spcPts val="400"/>
              </a:spcBef>
            </a:pPr>
            <a:r>
              <a:rPr lang="en-GB" sz="1800" dirty="0">
                <a:sym typeface="Wingdings" panose="05000000000000000000" pitchFamily="2" charset="2"/>
              </a:rPr>
              <a:t>Investigation of the sampling effects </a:t>
            </a:r>
            <a:r>
              <a:rPr lang="en-GB" sz="1800" b="0" dirty="0">
                <a:sym typeface="Wingdings" panose="05000000000000000000" pitchFamily="2" charset="2"/>
              </a:rPr>
              <a:t>on the position error </a:t>
            </a:r>
            <a:r>
              <a:rPr lang="en-GB" sz="1800" b="0" dirty="0" smtClean="0">
                <a:sym typeface="Wingdings" panose="05000000000000000000" pitchFamily="2" charset="2"/>
              </a:rPr>
              <a:t>distribution</a:t>
            </a:r>
          </a:p>
          <a:p>
            <a:pPr marL="285750" indent="-285750">
              <a:spcBef>
                <a:spcPts val="400"/>
              </a:spcBef>
              <a:buFont typeface="Arial" panose="020B0604020202020204" pitchFamily="34" charset="0"/>
              <a:buChar char="•"/>
            </a:pPr>
            <a:r>
              <a:rPr lang="en-GB" sz="1800" b="0" dirty="0" smtClean="0">
                <a:sym typeface="Wingdings" panose="05000000000000000000" pitchFamily="2" charset="2"/>
              </a:rPr>
              <a:t>Observable oscillation in the </a:t>
            </a:r>
            <a:r>
              <a:rPr lang="en-GB" sz="1800" dirty="0" smtClean="0">
                <a:sym typeface="Wingdings" panose="05000000000000000000" pitchFamily="2" charset="2"/>
              </a:rPr>
              <a:t>measurements</a:t>
            </a:r>
          </a:p>
          <a:p>
            <a:endParaRPr lang="en-GB" sz="1800" b="0" dirty="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47</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p:cNvGraphicFramePr>
            <a:graphicFrameLocks noGrp="1"/>
          </p:cNvGraphicFramePr>
          <p:nvPr>
            <p:extLst/>
          </p:nvPr>
        </p:nvGraphicFramePr>
        <p:xfrm>
          <a:off x="944147" y="1699200"/>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4" name="Picture 1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28964" y="2053830"/>
            <a:ext cx="7375746" cy="3687873"/>
          </a:xfrm>
          <a:prstGeom prst="rect">
            <a:avLst/>
          </a:prstGeom>
        </p:spPr>
      </p:pic>
      <mc:AlternateContent xmlns:mc="http://schemas.openxmlformats.org/markup-compatibility/2006" xmlns:a14="http://schemas.microsoft.com/office/drawing/2010/main">
        <mc:Choice Requires="a14">
          <p:sp>
            <p:nvSpPr>
              <p:cNvPr id="15" name="TextBox 14"/>
              <p:cNvSpPr txBox="1"/>
              <p:nvPr/>
            </p:nvSpPr>
            <p:spPr>
              <a:xfrm>
                <a:off x="6888088" y="5661248"/>
                <a:ext cx="3888432" cy="369332"/>
              </a:xfrm>
              <a:prstGeom prst="rect">
                <a:avLst/>
              </a:prstGeom>
              <a:noFill/>
            </p:spPr>
            <p:txBody>
              <a:bodyPr wrap="square" rtlCol="0">
                <a:spAutoFit/>
              </a:bodyPr>
              <a:lstStyle/>
              <a:p>
                <a:pPr algn="ctr"/>
                <a:r>
                  <a:rPr lang="en-GB" dirty="0" smtClean="0">
                    <a:solidFill>
                      <a:schemeClr val="tx2"/>
                    </a:solidFill>
                  </a:rPr>
                  <a:t>MEASUREMENT (</a:t>
                </a:r>
                <a14:m>
                  <m:oMath xmlns:m="http://schemas.openxmlformats.org/officeDocument/2006/math">
                    <m:sSub>
                      <m:sSubPr>
                        <m:ctrlPr>
                          <a:rPr lang="en-GB" i="1">
                            <a:solidFill>
                              <a:schemeClr val="tx2"/>
                            </a:solidFill>
                            <a:latin typeface="Cambria Math" panose="02040503050406030204" pitchFamily="18" charset="0"/>
                            <a:sym typeface="Wingdings" panose="05000000000000000000" pitchFamily="2" charset="2"/>
                          </a:rPr>
                        </m:ctrlPr>
                      </m:sSubPr>
                      <m:e>
                        <m:r>
                          <a:rPr lang="en-GB" i="1">
                            <a:solidFill>
                              <a:schemeClr val="tx2"/>
                            </a:solidFill>
                            <a:latin typeface="Cambria Math" panose="02040503050406030204" pitchFamily="18" charset="0"/>
                            <a:sym typeface="Wingdings" panose="05000000000000000000" pitchFamily="2" charset="2"/>
                          </a:rPr>
                          <m:t>𝑁</m:t>
                        </m:r>
                      </m:e>
                      <m:sub>
                        <m:r>
                          <a:rPr lang="en-GB" i="1">
                            <a:solidFill>
                              <a:schemeClr val="tx2"/>
                            </a:solidFill>
                            <a:latin typeface="Cambria Math" panose="02040503050406030204" pitchFamily="18" charset="0"/>
                            <a:sym typeface="Wingdings" panose="05000000000000000000" pitchFamily="2" charset="2"/>
                          </a:rPr>
                          <m:t>𝑏</m:t>
                        </m:r>
                      </m:sub>
                    </m:sSub>
                    <m:r>
                      <a:rPr lang="en-GB" b="0" i="1" smtClean="0">
                        <a:solidFill>
                          <a:schemeClr val="tx2"/>
                        </a:solidFill>
                        <a:latin typeface="Cambria Math" panose="02040503050406030204" pitchFamily="18" charset="0"/>
                        <a:sym typeface="Wingdings" panose="05000000000000000000" pitchFamily="2" charset="2"/>
                      </a:rPr>
                      <m:t>=</m:t>
                    </m:r>
                    <m:sSup>
                      <m:sSupPr>
                        <m:ctrlP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pPr>
                      <m:e>
                        <m:r>
                          <a:rPr lang="en-GB" b="0"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1.1</m:t>
                        </m:r>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∙10</m:t>
                        </m:r>
                      </m:e>
                      <m:sup>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11</m:t>
                        </m:r>
                      </m:sup>
                    </m:sSup>
                  </m:oMath>
                </a14:m>
                <a:r>
                  <a:rPr lang="en-GB" dirty="0" smtClean="0">
                    <a:solidFill>
                      <a:schemeClr val="tx2"/>
                    </a:solidFill>
                  </a:rPr>
                  <a:t>) </a:t>
                </a:r>
                <a:endParaRPr lang="en-GB" dirty="0">
                  <a:solidFill>
                    <a:schemeClr val="tx2"/>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888088" y="5661248"/>
                <a:ext cx="3888432" cy="369332"/>
              </a:xfrm>
              <a:prstGeom prst="rect">
                <a:avLst/>
              </a:prstGeom>
              <a:blipFill>
                <a:blip r:embed="rId5"/>
                <a:stretch>
                  <a:fillRect t="-10000" b="-26667"/>
                </a:stretch>
              </a:blipFill>
            </p:spPr>
            <p:txBody>
              <a:bodyPr/>
              <a:lstStyle/>
              <a:p>
                <a:r>
                  <a:rPr lang="en-GB">
                    <a:noFill/>
                  </a:rPr>
                  <a:t> </a:t>
                </a:r>
              </a:p>
            </p:txBody>
          </p:sp>
        </mc:Fallback>
      </mc:AlternateContent>
      <p:pic>
        <p:nvPicPr>
          <p:cNvPr id="16"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667962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a:xfrm>
            <a:off x="407988" y="3430800"/>
            <a:ext cx="5183956" cy="2953048"/>
          </a:xfrm>
        </p:spPr>
        <p:txBody>
          <a:bodyPr lIns="180000" tIns="180000" rIns="180000" bIns="180000">
            <a:normAutofit/>
          </a:bodyPr>
          <a:lstStyle/>
          <a:p>
            <a:pPr>
              <a:spcBef>
                <a:spcPts val="400"/>
              </a:spcBef>
            </a:pPr>
            <a:r>
              <a:rPr lang="en-GB" sz="1800" dirty="0">
                <a:sym typeface="Wingdings" panose="05000000000000000000" pitchFamily="2" charset="2"/>
              </a:rPr>
              <a:t>Investigation of the sampling effects </a:t>
            </a:r>
            <a:r>
              <a:rPr lang="en-GB" sz="1800" b="0" dirty="0">
                <a:sym typeface="Wingdings" panose="05000000000000000000" pitchFamily="2" charset="2"/>
              </a:rPr>
              <a:t>on the position error </a:t>
            </a:r>
            <a:r>
              <a:rPr lang="en-GB" sz="1800" b="0" dirty="0" smtClean="0">
                <a:sym typeface="Wingdings" panose="05000000000000000000" pitchFamily="2" charset="2"/>
              </a:rPr>
              <a:t>distribution</a:t>
            </a:r>
          </a:p>
          <a:p>
            <a:pPr marL="285750" indent="-285750">
              <a:spcBef>
                <a:spcPts val="400"/>
              </a:spcBef>
              <a:buFont typeface="Arial" panose="020B0604020202020204" pitchFamily="34" charset="0"/>
              <a:buChar char="•"/>
            </a:pPr>
            <a:r>
              <a:rPr lang="en-GB" sz="1800" b="0" dirty="0" smtClean="0">
                <a:sym typeface="Wingdings" panose="05000000000000000000" pitchFamily="2" charset="2"/>
              </a:rPr>
              <a:t>Observable oscillation in the </a:t>
            </a:r>
            <a:r>
              <a:rPr lang="en-GB" sz="1800" dirty="0" smtClean="0">
                <a:sym typeface="Wingdings" panose="05000000000000000000" pitchFamily="2" charset="2"/>
              </a:rPr>
              <a:t>measurements</a:t>
            </a:r>
          </a:p>
          <a:p>
            <a:pPr marL="285750" indent="-285750">
              <a:spcBef>
                <a:spcPts val="400"/>
              </a:spcBef>
              <a:buFont typeface="Arial" panose="020B0604020202020204" pitchFamily="34" charset="0"/>
              <a:buChar char="•"/>
            </a:pPr>
            <a:r>
              <a:rPr lang="en-GB" sz="1800" b="0" dirty="0">
                <a:sym typeface="Wingdings" panose="05000000000000000000" pitchFamily="2" charset="2"/>
              </a:rPr>
              <a:t>Error sources and final distributions can be separated in the </a:t>
            </a:r>
            <a:r>
              <a:rPr lang="en-GB" sz="1800" dirty="0">
                <a:sym typeface="Wingdings" panose="05000000000000000000" pitchFamily="2" charset="2"/>
              </a:rPr>
              <a:t>simulations</a:t>
            </a:r>
          </a:p>
          <a:p>
            <a:endParaRPr lang="en-GB" sz="1800" b="0" dirty="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48</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p:cNvGraphicFramePr>
            <a:graphicFrameLocks noGrp="1"/>
          </p:cNvGraphicFramePr>
          <p:nvPr>
            <p:extLst/>
          </p:nvPr>
        </p:nvGraphicFramePr>
        <p:xfrm>
          <a:off x="944147" y="1699200"/>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4" name="Picture 1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28964" y="2053830"/>
            <a:ext cx="7375746" cy="3687872"/>
          </a:xfrm>
          <a:prstGeom prst="rect">
            <a:avLst/>
          </a:prstGeom>
        </p:spPr>
      </p:pic>
      <mc:AlternateContent xmlns:mc="http://schemas.openxmlformats.org/markup-compatibility/2006" xmlns:a14="http://schemas.microsoft.com/office/drawing/2010/main">
        <mc:Choice Requires="a14">
          <p:sp>
            <p:nvSpPr>
              <p:cNvPr id="16" name="TextBox 15"/>
              <p:cNvSpPr txBox="1"/>
              <p:nvPr/>
            </p:nvSpPr>
            <p:spPr>
              <a:xfrm>
                <a:off x="6872621" y="5661248"/>
                <a:ext cx="3888432" cy="369332"/>
              </a:xfrm>
              <a:prstGeom prst="rect">
                <a:avLst/>
              </a:prstGeom>
              <a:noFill/>
            </p:spPr>
            <p:txBody>
              <a:bodyPr wrap="square" rtlCol="0">
                <a:spAutoFit/>
              </a:bodyPr>
              <a:lstStyle/>
              <a:p>
                <a:pPr algn="ctr"/>
                <a:r>
                  <a:rPr lang="en-GB" dirty="0" smtClean="0">
                    <a:solidFill>
                      <a:schemeClr val="tx2"/>
                    </a:solidFill>
                  </a:rPr>
                  <a:t>SIMULATION (</a:t>
                </a:r>
                <a14:m>
                  <m:oMath xmlns:m="http://schemas.openxmlformats.org/officeDocument/2006/math">
                    <m:sSub>
                      <m:sSubPr>
                        <m:ctrlPr>
                          <a:rPr lang="en-GB" i="1">
                            <a:solidFill>
                              <a:schemeClr val="tx2"/>
                            </a:solidFill>
                            <a:latin typeface="Cambria Math" panose="02040503050406030204" pitchFamily="18" charset="0"/>
                            <a:sym typeface="Wingdings" panose="05000000000000000000" pitchFamily="2" charset="2"/>
                          </a:rPr>
                        </m:ctrlPr>
                      </m:sSubPr>
                      <m:e>
                        <m:r>
                          <a:rPr lang="en-GB" i="1">
                            <a:solidFill>
                              <a:schemeClr val="tx2"/>
                            </a:solidFill>
                            <a:latin typeface="Cambria Math" panose="02040503050406030204" pitchFamily="18" charset="0"/>
                            <a:sym typeface="Wingdings" panose="05000000000000000000" pitchFamily="2" charset="2"/>
                          </a:rPr>
                          <m:t>𝑁</m:t>
                        </m:r>
                      </m:e>
                      <m:sub>
                        <m:r>
                          <a:rPr lang="en-GB" i="1">
                            <a:solidFill>
                              <a:schemeClr val="tx2"/>
                            </a:solidFill>
                            <a:latin typeface="Cambria Math" panose="02040503050406030204" pitchFamily="18" charset="0"/>
                            <a:sym typeface="Wingdings" panose="05000000000000000000" pitchFamily="2" charset="2"/>
                          </a:rPr>
                          <m:t>𝑏</m:t>
                        </m:r>
                      </m:sub>
                    </m:sSub>
                    <m:r>
                      <a:rPr lang="en-GB" b="0" i="1" smtClean="0">
                        <a:solidFill>
                          <a:schemeClr val="tx2"/>
                        </a:solidFill>
                        <a:latin typeface="Cambria Math" panose="02040503050406030204" pitchFamily="18" charset="0"/>
                        <a:sym typeface="Wingdings" panose="05000000000000000000" pitchFamily="2" charset="2"/>
                      </a:rPr>
                      <m:t>=</m:t>
                    </m:r>
                    <m:sSup>
                      <m:sSupPr>
                        <m:ctrlP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pPr>
                      <m:e>
                        <m:r>
                          <a:rPr lang="en-GB" b="0"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1.1</m:t>
                        </m:r>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∙10</m:t>
                        </m:r>
                      </m:e>
                      <m:sup>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11</m:t>
                        </m:r>
                      </m:sup>
                    </m:sSup>
                  </m:oMath>
                </a14:m>
                <a:r>
                  <a:rPr lang="en-GB" dirty="0" smtClean="0">
                    <a:solidFill>
                      <a:schemeClr val="tx2"/>
                    </a:solidFill>
                  </a:rPr>
                  <a:t>) </a:t>
                </a:r>
                <a:endParaRPr lang="en-GB" dirty="0">
                  <a:solidFill>
                    <a:schemeClr val="tx2"/>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6872621" y="5661248"/>
                <a:ext cx="3888432" cy="369332"/>
              </a:xfrm>
              <a:prstGeom prst="rect">
                <a:avLst/>
              </a:prstGeom>
              <a:blipFill>
                <a:blip r:embed="rId5"/>
                <a:stretch>
                  <a:fillRect t="-10000" b="-26667"/>
                </a:stretch>
              </a:blipFill>
            </p:spPr>
            <p:txBody>
              <a:bodyPr/>
              <a:lstStyle/>
              <a:p>
                <a:r>
                  <a:rPr lang="en-GB">
                    <a:noFill/>
                  </a:rPr>
                  <a:t> </a:t>
                </a:r>
              </a:p>
            </p:txBody>
          </p:sp>
        </mc:Fallback>
      </mc:AlternateContent>
      <p:pic>
        <p:nvPicPr>
          <p:cNvPr id="15"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5745800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a:xfrm>
            <a:off x="407988" y="3430800"/>
            <a:ext cx="5183956" cy="2953048"/>
          </a:xfrm>
        </p:spPr>
        <p:txBody>
          <a:bodyPr lIns="180000" tIns="180000" rIns="180000" bIns="180000">
            <a:normAutofit/>
          </a:bodyPr>
          <a:lstStyle/>
          <a:p>
            <a:pPr>
              <a:spcBef>
                <a:spcPts val="400"/>
              </a:spcBef>
            </a:pPr>
            <a:r>
              <a:rPr lang="en-GB" sz="1800" dirty="0">
                <a:sym typeface="Wingdings" panose="05000000000000000000" pitchFamily="2" charset="2"/>
              </a:rPr>
              <a:t>Investigation of the sampling effects </a:t>
            </a:r>
            <a:r>
              <a:rPr lang="en-GB" sz="1800" b="0" dirty="0">
                <a:sym typeface="Wingdings" panose="05000000000000000000" pitchFamily="2" charset="2"/>
              </a:rPr>
              <a:t>on the position error </a:t>
            </a:r>
            <a:r>
              <a:rPr lang="en-GB" sz="1800" b="0" dirty="0" smtClean="0">
                <a:sym typeface="Wingdings" panose="05000000000000000000" pitchFamily="2" charset="2"/>
              </a:rPr>
              <a:t>distribution</a:t>
            </a:r>
          </a:p>
          <a:p>
            <a:pPr marL="285750" indent="-285750">
              <a:spcBef>
                <a:spcPts val="400"/>
              </a:spcBef>
              <a:buFont typeface="Arial" panose="020B0604020202020204" pitchFamily="34" charset="0"/>
              <a:buChar char="•"/>
            </a:pPr>
            <a:r>
              <a:rPr lang="en-GB" sz="1800" b="0" dirty="0" smtClean="0">
                <a:sym typeface="Wingdings" panose="05000000000000000000" pitchFamily="2" charset="2"/>
              </a:rPr>
              <a:t>Observable oscillation in the </a:t>
            </a:r>
            <a:r>
              <a:rPr lang="en-GB" sz="1800" dirty="0" smtClean="0">
                <a:sym typeface="Wingdings" panose="05000000000000000000" pitchFamily="2" charset="2"/>
              </a:rPr>
              <a:t>measurements</a:t>
            </a:r>
          </a:p>
          <a:p>
            <a:pPr marL="285750" indent="-285750">
              <a:spcBef>
                <a:spcPts val="400"/>
              </a:spcBef>
              <a:buFont typeface="Arial" panose="020B0604020202020204" pitchFamily="34" charset="0"/>
              <a:buChar char="•"/>
            </a:pPr>
            <a:r>
              <a:rPr lang="en-GB" sz="1800" b="0" dirty="0">
                <a:sym typeface="Wingdings" panose="05000000000000000000" pitchFamily="2" charset="2"/>
              </a:rPr>
              <a:t>Error sources and final distributions can be separated in the </a:t>
            </a:r>
            <a:r>
              <a:rPr lang="en-GB" sz="1800" dirty="0" smtClean="0">
                <a:sym typeface="Wingdings" panose="05000000000000000000" pitchFamily="2" charset="2"/>
              </a:rPr>
              <a:t>simulations</a:t>
            </a:r>
          </a:p>
          <a:p>
            <a:pPr marL="285750" indent="-285750">
              <a:spcBef>
                <a:spcPts val="400"/>
              </a:spcBef>
              <a:buFont typeface="Arial" panose="020B0604020202020204" pitchFamily="34" charset="0"/>
              <a:buChar char="•"/>
            </a:pPr>
            <a:r>
              <a:rPr lang="en-GB" sz="1800" b="0" dirty="0">
                <a:sym typeface="Wingdings" panose="05000000000000000000" pitchFamily="2" charset="2"/>
              </a:rPr>
              <a:t>The </a:t>
            </a:r>
            <a:r>
              <a:rPr lang="en-GB" sz="1800" dirty="0">
                <a:sym typeface="Wingdings" panose="05000000000000000000" pitchFamily="2" charset="2"/>
              </a:rPr>
              <a:t>analytical tool </a:t>
            </a:r>
            <a:r>
              <a:rPr lang="en-GB" sz="1800" b="0" dirty="0">
                <a:sym typeface="Wingdings" panose="05000000000000000000" pitchFamily="2" charset="2"/>
              </a:rPr>
              <a:t>gives a more powerful picture of the error sources and their </a:t>
            </a:r>
            <a:r>
              <a:rPr lang="en-GB" sz="1800" b="0" dirty="0" smtClean="0">
                <a:sym typeface="Wingdings" panose="05000000000000000000" pitchFamily="2" charset="2"/>
              </a:rPr>
              <a:t>trends</a:t>
            </a:r>
            <a:endParaRPr lang="en-GB" sz="1800" b="0" dirty="0">
              <a:sym typeface="Wingdings" panose="05000000000000000000" pitchFamily="2" charset="2"/>
            </a:endParaRPr>
          </a:p>
          <a:p>
            <a:pPr marL="285750" indent="-285750">
              <a:spcBef>
                <a:spcPts val="400"/>
              </a:spcBef>
              <a:buFont typeface="Arial" panose="020B0604020202020204" pitchFamily="34" charset="0"/>
              <a:buChar char="•"/>
            </a:pPr>
            <a:endParaRPr lang="en-GB" sz="1800" dirty="0">
              <a:sym typeface="Wingdings" panose="05000000000000000000" pitchFamily="2" charset="2"/>
            </a:endParaRPr>
          </a:p>
          <a:p>
            <a:endParaRPr lang="en-GB" sz="1800" b="0" dirty="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49</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p:cNvGraphicFramePr>
            <a:graphicFrameLocks noGrp="1"/>
          </p:cNvGraphicFramePr>
          <p:nvPr>
            <p:extLst/>
          </p:nvPr>
        </p:nvGraphicFramePr>
        <p:xfrm>
          <a:off x="944147" y="1699200"/>
          <a:ext cx="3678969" cy="1659182"/>
        </p:xfrm>
        <a:graphic>
          <a:graphicData uri="http://schemas.openxmlformats.org/drawingml/2006/table">
            <a:tbl>
              <a:tblPr firstRow="1" bandRow="1">
                <a:tableStyleId>{2D5ABB26-0587-4C30-8999-92F81FD0307C}</a:tableStyleId>
              </a:tblPr>
              <a:tblGrid>
                <a:gridCol w="1226323">
                  <a:extLst>
                    <a:ext uri="{9D8B030D-6E8A-4147-A177-3AD203B41FA5}">
                      <a16:colId xmlns:a16="http://schemas.microsoft.com/office/drawing/2014/main" val="4229260108"/>
                    </a:ext>
                  </a:extLst>
                </a:gridCol>
                <a:gridCol w="1226323">
                  <a:extLst>
                    <a:ext uri="{9D8B030D-6E8A-4147-A177-3AD203B41FA5}">
                      <a16:colId xmlns:a16="http://schemas.microsoft.com/office/drawing/2014/main" val="3133871872"/>
                    </a:ext>
                  </a:extLst>
                </a:gridCol>
                <a:gridCol w="1226323">
                  <a:extLst>
                    <a:ext uri="{9D8B030D-6E8A-4147-A177-3AD203B41FA5}">
                      <a16:colId xmlns:a16="http://schemas.microsoft.com/office/drawing/2014/main" val="556378930"/>
                    </a:ext>
                  </a:extLst>
                </a:gridCol>
              </a:tblGrid>
              <a:tr h="373942">
                <a:tc>
                  <a:txBody>
                    <a:bodyPr/>
                    <a:lstStyle/>
                    <a:p>
                      <a:pPr algn="ctr"/>
                      <a:r>
                        <a:rPr lang="en-GB" b="1" dirty="0" smtClean="0">
                          <a:solidFill>
                            <a:schemeClr val="bg1"/>
                          </a:solidFill>
                        </a:rPr>
                        <a:t>A</a:t>
                      </a:r>
                      <a:endParaRPr lang="en-GB" b="1" dirty="0">
                        <a:solidFill>
                          <a:schemeClr val="bg1"/>
                        </a:solidFill>
                      </a:endParaRPr>
                    </a:p>
                  </a:txBody>
                  <a:tcPr>
                    <a:solidFill>
                      <a:srgbClr val="FA363C"/>
                    </a:solidFill>
                  </a:tcPr>
                </a:tc>
                <a:tc>
                  <a:txBody>
                    <a:bodyPr/>
                    <a:lstStyle/>
                    <a:p>
                      <a:pPr algn="ctr"/>
                      <a:r>
                        <a:rPr lang="en-GB" b="1" dirty="0" smtClean="0">
                          <a:solidFill>
                            <a:schemeClr val="bg1"/>
                          </a:solidFill>
                        </a:rPr>
                        <a:t>B</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40A140"/>
                    </a:solidFill>
                  </a:tcPr>
                </a:tc>
                <a:tc>
                  <a:txBody>
                    <a:bodyPr/>
                    <a:lstStyle/>
                    <a:p>
                      <a:pPr algn="ctr"/>
                      <a:r>
                        <a:rPr lang="en-GB" b="1" dirty="0" smtClean="0">
                          <a:solidFill>
                            <a:schemeClr val="bg1"/>
                          </a:solidFill>
                        </a:rPr>
                        <a:t>C</a:t>
                      </a:r>
                      <a:endParaRPr lang="en-GB" b="1" dirty="0">
                        <a:solidFill>
                          <a:schemeClr val="bg1"/>
                        </a:solidFill>
                      </a:endParaRPr>
                    </a:p>
                  </a:txBody>
                  <a:tcPr>
                    <a:lnB w="38100" cap="flat" cmpd="sng" algn="ctr">
                      <a:solidFill>
                        <a:srgbClr val="FFFF00"/>
                      </a:solidFill>
                      <a:prstDash val="solid"/>
                      <a:round/>
                      <a:headEnd type="none" w="med" len="med"/>
                      <a:tailEnd type="none" w="med" len="med"/>
                    </a:lnB>
                    <a:solidFill>
                      <a:srgbClr val="1520E9"/>
                    </a:solidFill>
                  </a:tcPr>
                </a:tc>
                <a:extLst>
                  <a:ext uri="{0D108BD9-81ED-4DB2-BD59-A6C34878D82A}">
                    <a16:rowId xmlns:a16="http://schemas.microsoft.com/office/drawing/2014/main" val="1604568124"/>
                  </a:ext>
                </a:extLst>
              </a:tr>
              <a:tr h="370840">
                <a:tc>
                  <a:txBody>
                    <a:bodyPr/>
                    <a:lstStyle/>
                    <a:p>
                      <a:pPr algn="ctr"/>
                      <a:r>
                        <a:rPr lang="en-GB" dirty="0" smtClean="0"/>
                        <a:t>Button</a:t>
                      </a:r>
                      <a:endParaRPr lang="en-GB" dirty="0"/>
                    </a:p>
                  </a:txBody>
                  <a:tcPr>
                    <a:lnR w="38100" cap="flat" cmpd="sng" algn="ctr">
                      <a:solidFill>
                        <a:srgbClr val="FFFF00"/>
                      </a:solidFill>
                      <a:prstDash val="solid"/>
                      <a:round/>
                      <a:headEnd type="none" w="med" len="med"/>
                      <a:tailEnd type="none" w="med" len="med"/>
                    </a:lnR>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Stripline</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Stripline</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1520E9">
                        <a:alpha val="50000"/>
                      </a:srgbClr>
                    </a:solidFill>
                  </a:tcPr>
                </a:tc>
                <a:extLst>
                  <a:ext uri="{0D108BD9-81ED-4DB2-BD59-A6C34878D82A}">
                    <a16:rowId xmlns:a16="http://schemas.microsoft.com/office/drawing/2014/main" val="1926464221"/>
                  </a:ext>
                </a:extLst>
              </a:tr>
              <a:tr h="370840">
                <a:tc>
                  <a:txBody>
                    <a:bodyPr/>
                    <a:lstStyle/>
                    <a:p>
                      <a:pPr algn="ctr"/>
                      <a:r>
                        <a:rPr lang="en-GB" dirty="0" smtClean="0"/>
                        <a:t>High Sampling</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FA363C">
                        <a:alpha val="50000"/>
                      </a:srgbClr>
                    </a:solidFill>
                  </a:tcPr>
                </a:tc>
                <a:tc>
                  <a:txBody>
                    <a:bodyPr/>
                    <a:lstStyle/>
                    <a:p>
                      <a:pPr algn="ctr"/>
                      <a:r>
                        <a:rPr lang="en-GB" dirty="0" smtClean="0"/>
                        <a:t>High Sampling</a:t>
                      </a:r>
                      <a:endParaRPr lang="en-GB" dirty="0"/>
                    </a:p>
                  </a:txBody>
                  <a:tcPr>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solidFill>
                      <a:srgbClr val="40A140">
                        <a:alpha val="50000"/>
                      </a:srgbClr>
                    </a:solidFill>
                  </a:tcPr>
                </a:tc>
                <a:tc>
                  <a:txBody>
                    <a:bodyPr/>
                    <a:lstStyle/>
                    <a:p>
                      <a:pPr algn="ctr"/>
                      <a:r>
                        <a:rPr lang="en-GB" dirty="0" smtClean="0"/>
                        <a:t>High Resolution</a:t>
                      </a:r>
                      <a:endParaRPr lang="en-GB" dirty="0"/>
                    </a:p>
                  </a:txBody>
                  <a:tcPr>
                    <a:lnL w="38100" cap="flat" cmpd="sng" algn="ctr">
                      <a:solidFill>
                        <a:srgbClr val="FFFF00"/>
                      </a:solidFill>
                      <a:prstDash val="solid"/>
                      <a:round/>
                      <a:headEnd type="none" w="med" len="med"/>
                      <a:tailEnd type="none" w="med" len="med"/>
                    </a:lnL>
                    <a:lnT w="38100" cap="flat" cmpd="sng" algn="ctr">
                      <a:solidFill>
                        <a:srgbClr val="FFFF00"/>
                      </a:solidFill>
                      <a:prstDash val="solid"/>
                      <a:round/>
                      <a:headEnd type="none" w="med" len="med"/>
                      <a:tailEnd type="none" w="med" len="med"/>
                    </a:lnT>
                    <a:solidFill>
                      <a:srgbClr val="1520E9">
                        <a:alpha val="50000"/>
                      </a:srgbClr>
                    </a:solidFill>
                  </a:tcPr>
                </a:tc>
                <a:extLst>
                  <a:ext uri="{0D108BD9-81ED-4DB2-BD59-A6C34878D82A}">
                    <a16:rowId xmlns:a16="http://schemas.microsoft.com/office/drawing/2014/main" val="10450190"/>
                  </a:ext>
                </a:extLst>
              </a:tr>
            </a:tbl>
          </a:graphicData>
        </a:graphic>
      </p:graphicFrame>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Comparison of the Position Resolution results</a:t>
            </a: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1905" y="1244509"/>
            <a:ext cx="5710719" cy="4497193"/>
          </a:xfrm>
          <a:prstGeom prst="rect">
            <a:avLst/>
          </a:prstGeom>
        </p:spPr>
      </p:pic>
      <mc:AlternateContent xmlns:mc="http://schemas.openxmlformats.org/markup-compatibility/2006" xmlns:a14="http://schemas.microsoft.com/office/drawing/2010/main">
        <mc:Choice Requires="a14">
          <p:sp>
            <p:nvSpPr>
              <p:cNvPr id="15" name="TextBox 14"/>
              <p:cNvSpPr txBox="1"/>
              <p:nvPr/>
            </p:nvSpPr>
            <p:spPr>
              <a:xfrm>
                <a:off x="6913048" y="5661248"/>
                <a:ext cx="3888432" cy="369332"/>
              </a:xfrm>
              <a:prstGeom prst="rect">
                <a:avLst/>
              </a:prstGeom>
              <a:noFill/>
            </p:spPr>
            <p:txBody>
              <a:bodyPr wrap="square" rtlCol="0">
                <a:spAutoFit/>
              </a:bodyPr>
              <a:lstStyle/>
              <a:p>
                <a:pPr algn="ctr"/>
                <a:r>
                  <a:rPr lang="en-GB" dirty="0" smtClean="0">
                    <a:solidFill>
                      <a:schemeClr val="tx2"/>
                    </a:solidFill>
                  </a:rPr>
                  <a:t>SNR ANALYSIS (</a:t>
                </a:r>
                <a14:m>
                  <m:oMath xmlns:m="http://schemas.openxmlformats.org/officeDocument/2006/math">
                    <m:sSub>
                      <m:sSubPr>
                        <m:ctrlPr>
                          <a:rPr lang="en-GB" i="1">
                            <a:solidFill>
                              <a:schemeClr val="tx2"/>
                            </a:solidFill>
                            <a:latin typeface="Cambria Math" panose="02040503050406030204" pitchFamily="18" charset="0"/>
                            <a:sym typeface="Wingdings" panose="05000000000000000000" pitchFamily="2" charset="2"/>
                          </a:rPr>
                        </m:ctrlPr>
                      </m:sSubPr>
                      <m:e>
                        <m:r>
                          <a:rPr lang="en-GB" i="1">
                            <a:solidFill>
                              <a:schemeClr val="tx2"/>
                            </a:solidFill>
                            <a:latin typeface="Cambria Math" panose="02040503050406030204" pitchFamily="18" charset="0"/>
                            <a:sym typeface="Wingdings" panose="05000000000000000000" pitchFamily="2" charset="2"/>
                          </a:rPr>
                          <m:t>𝑁</m:t>
                        </m:r>
                      </m:e>
                      <m:sub>
                        <m:r>
                          <a:rPr lang="en-GB" i="1">
                            <a:solidFill>
                              <a:schemeClr val="tx2"/>
                            </a:solidFill>
                            <a:latin typeface="Cambria Math" panose="02040503050406030204" pitchFamily="18" charset="0"/>
                            <a:sym typeface="Wingdings" panose="05000000000000000000" pitchFamily="2" charset="2"/>
                          </a:rPr>
                          <m:t>𝑏</m:t>
                        </m:r>
                      </m:sub>
                    </m:sSub>
                    <m:r>
                      <a:rPr lang="en-GB" b="0" i="1" smtClean="0">
                        <a:solidFill>
                          <a:schemeClr val="tx2"/>
                        </a:solidFill>
                        <a:latin typeface="Cambria Math" panose="02040503050406030204" pitchFamily="18" charset="0"/>
                        <a:sym typeface="Wingdings" panose="05000000000000000000" pitchFamily="2" charset="2"/>
                      </a:rPr>
                      <m:t>=</m:t>
                    </m:r>
                    <m:sSup>
                      <m:sSupPr>
                        <m:ctrlP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ctrlPr>
                      </m:sSupPr>
                      <m:e>
                        <m:r>
                          <a:rPr lang="en-GB" b="0" i="1" smtClean="0">
                            <a:solidFill>
                              <a:schemeClr val="tx2"/>
                            </a:solidFill>
                            <a:latin typeface="Cambria Math" panose="02040503050406030204" pitchFamily="18" charset="0"/>
                            <a:ea typeface="Cambria Math" panose="02040503050406030204" pitchFamily="18" charset="0"/>
                            <a:sym typeface="Wingdings" panose="05000000000000000000" pitchFamily="2" charset="2"/>
                          </a:rPr>
                          <m:t>1.1</m:t>
                        </m:r>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∙10</m:t>
                        </m:r>
                      </m:e>
                      <m:sup>
                        <m:r>
                          <a:rPr lang="en-GB" i="1">
                            <a:solidFill>
                              <a:schemeClr val="tx2"/>
                            </a:solidFill>
                            <a:latin typeface="Cambria Math" panose="02040503050406030204" pitchFamily="18" charset="0"/>
                            <a:ea typeface="Cambria Math" panose="02040503050406030204" pitchFamily="18" charset="0"/>
                            <a:sym typeface="Wingdings" panose="05000000000000000000" pitchFamily="2" charset="2"/>
                          </a:rPr>
                          <m:t>11</m:t>
                        </m:r>
                      </m:sup>
                    </m:sSup>
                  </m:oMath>
                </a14:m>
                <a:r>
                  <a:rPr lang="en-GB" dirty="0" smtClean="0">
                    <a:solidFill>
                      <a:schemeClr val="tx2"/>
                    </a:solidFill>
                  </a:rPr>
                  <a:t>) </a:t>
                </a:r>
                <a:endParaRPr lang="en-GB" dirty="0">
                  <a:solidFill>
                    <a:schemeClr val="tx2"/>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913048" y="5661248"/>
                <a:ext cx="3888432" cy="369332"/>
              </a:xfrm>
              <a:prstGeom prst="rect">
                <a:avLst/>
              </a:prstGeom>
              <a:blipFill>
                <a:blip r:embed="rId5"/>
                <a:stretch>
                  <a:fillRect t="-10000" b="-26667"/>
                </a:stretch>
              </a:blipFill>
            </p:spPr>
            <p:txBody>
              <a:bodyPr/>
              <a:lstStyle/>
              <a:p>
                <a:r>
                  <a:rPr lang="en-GB">
                    <a:noFill/>
                  </a:rPr>
                  <a:t> </a:t>
                </a:r>
              </a:p>
            </p:txBody>
          </p:sp>
        </mc:Fallback>
      </mc:AlternateContent>
      <p:pic>
        <p:nvPicPr>
          <p:cNvPr id="16" name="Immagin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602551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smtClean="0"/>
              <a:t>Introduction</a:t>
            </a:r>
            <a:endParaRPr lang="en-GB" dirty="0"/>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5616575" cy="668337"/>
          </a:xfrm>
        </p:spPr>
        <p:txBody>
          <a:bodyPr/>
          <a:lstStyle/>
          <a:p>
            <a:r>
              <a:rPr lang="en-GB" dirty="0" smtClean="0"/>
              <a:t>Direct digitisation in instrumentation</a:t>
            </a:r>
            <a:endParaRPr lang="en-GB" dirty="0"/>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5</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
        <p:nvSpPr>
          <p:cNvPr id="29" name="Subtitle 2"/>
          <p:cNvSpPr txBox="1">
            <a:spLocks/>
          </p:cNvSpPr>
          <p:nvPr/>
        </p:nvSpPr>
        <p:spPr>
          <a:xfrm>
            <a:off x="450756" y="1772816"/>
            <a:ext cx="11251842" cy="4178300"/>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457200" indent="-457200">
              <a:lnSpc>
                <a:spcPct val="100000"/>
              </a:lnSpc>
              <a:buFont typeface="Arial" panose="020B0604020202020204" pitchFamily="34" charset="0"/>
              <a:buChar char="•"/>
            </a:pPr>
            <a:r>
              <a:rPr lang="en-GB" b="0" dirty="0" smtClean="0">
                <a:solidFill>
                  <a:schemeClr val="tx2"/>
                </a:solidFill>
              </a:rPr>
              <a:t>Less analogue components</a:t>
            </a:r>
          </a:p>
          <a:p>
            <a:pPr marL="914400" lvl="1" indent="-457200">
              <a:buFont typeface="Arial" panose="020B0604020202020204" pitchFamily="34" charset="0"/>
              <a:buChar char="•"/>
            </a:pPr>
            <a:r>
              <a:rPr lang="en-GB" b="0" dirty="0" smtClean="0"/>
              <a:t>Less parameter spread</a:t>
            </a:r>
          </a:p>
          <a:p>
            <a:pPr marL="914400" lvl="1" indent="-457200">
              <a:buFont typeface="Arial" panose="020B0604020202020204" pitchFamily="34" charset="0"/>
              <a:buChar char="•"/>
            </a:pPr>
            <a:r>
              <a:rPr lang="en-GB" b="0" dirty="0" smtClean="0"/>
              <a:t>Less parameter drifts effects</a:t>
            </a:r>
          </a:p>
          <a:p>
            <a:pPr marL="457200" indent="-457200">
              <a:lnSpc>
                <a:spcPct val="100000"/>
              </a:lnSpc>
              <a:buFont typeface="Arial" panose="020B0604020202020204" pitchFamily="34" charset="0"/>
              <a:buChar char="•"/>
            </a:pPr>
            <a:r>
              <a:rPr lang="en-GB" b="0" dirty="0">
                <a:solidFill>
                  <a:schemeClr val="tx2"/>
                </a:solidFill>
              </a:rPr>
              <a:t>Flexibility of the digital signal </a:t>
            </a:r>
            <a:r>
              <a:rPr lang="en-GB" b="0" dirty="0" smtClean="0">
                <a:solidFill>
                  <a:schemeClr val="tx2"/>
                </a:solidFill>
              </a:rPr>
              <a:t>processing</a:t>
            </a:r>
          </a:p>
          <a:p>
            <a:pPr marL="914400" lvl="1" indent="-457200">
              <a:buFont typeface="Arial" panose="020B0604020202020204" pitchFamily="34" charset="0"/>
              <a:buChar char="•"/>
            </a:pPr>
            <a:r>
              <a:rPr lang="en-GB" b="0" dirty="0">
                <a:solidFill>
                  <a:schemeClr val="tx2"/>
                </a:solidFill>
              </a:rPr>
              <a:t>Programmable filters and </a:t>
            </a:r>
            <a:r>
              <a:rPr lang="en-GB" b="0" dirty="0" smtClean="0">
                <a:solidFill>
                  <a:schemeClr val="tx2"/>
                </a:solidFill>
              </a:rPr>
              <a:t>algorithms</a:t>
            </a:r>
          </a:p>
          <a:p>
            <a:pPr marL="171450" indent="-171450">
              <a:lnSpc>
                <a:spcPct val="100000"/>
              </a:lnSpc>
              <a:buFont typeface="Arial" panose="020B0604020202020204" pitchFamily="34" charset="0"/>
              <a:buChar char="•"/>
            </a:pPr>
            <a:endParaRPr lang="en-GB" sz="100" dirty="0" smtClean="0"/>
          </a:p>
          <a:p>
            <a:pPr marL="457200" indent="-457200">
              <a:lnSpc>
                <a:spcPct val="100000"/>
              </a:lnSpc>
              <a:buFont typeface="Arial" panose="020B0604020202020204" pitchFamily="34" charset="0"/>
              <a:buChar char="•"/>
            </a:pPr>
            <a:r>
              <a:rPr lang="en-GB" b="0" dirty="0" smtClean="0">
                <a:solidFill>
                  <a:schemeClr val="tx2"/>
                </a:solidFill>
              </a:rPr>
              <a:t>BUT demanding requirements in terms of </a:t>
            </a:r>
            <a:r>
              <a:rPr lang="en-GB" dirty="0" smtClean="0">
                <a:solidFill>
                  <a:schemeClr val="accent3"/>
                </a:solidFill>
              </a:rPr>
              <a:t>resolution</a:t>
            </a:r>
            <a:r>
              <a:rPr lang="en-GB" b="0" dirty="0" smtClean="0">
                <a:solidFill>
                  <a:schemeClr val="tx2"/>
                </a:solidFill>
              </a:rPr>
              <a:t> and </a:t>
            </a:r>
            <a:r>
              <a:rPr lang="en-GB" dirty="0" smtClean="0">
                <a:solidFill>
                  <a:schemeClr val="accent3"/>
                </a:solidFill>
              </a:rPr>
              <a:t>sampling rate</a:t>
            </a:r>
            <a:r>
              <a:rPr lang="en-GB" dirty="0" smtClean="0">
                <a:solidFill>
                  <a:schemeClr val="tx2"/>
                </a:solidFill>
              </a:rPr>
              <a:t> </a:t>
            </a:r>
            <a:r>
              <a:rPr lang="en-GB" b="0" dirty="0" smtClean="0">
                <a:solidFill>
                  <a:schemeClr val="tx2"/>
                </a:solidFill>
              </a:rPr>
              <a:t>on the digitisation stage</a:t>
            </a:r>
          </a:p>
          <a:p>
            <a:endParaRPr lang="en-GB" dirty="0"/>
          </a:p>
        </p:txBody>
      </p:sp>
    </p:spTree>
    <p:extLst>
      <p:ext uri="{BB962C8B-B14F-4D97-AF65-F5344CB8AC3E}">
        <p14:creationId xmlns:p14="http://schemas.microsoft.com/office/powerpoint/2010/main" val="1407468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GB" dirty="0" smtClean="0"/>
              <a:t>Conclusions</a:t>
            </a:r>
            <a:endParaRPr lang="en-GB"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r>
              <a:rPr lang="en-US" smtClean="0"/>
              <a:t>10/8/2021</a:t>
            </a:r>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smtClean="0"/>
              <a:t>Irene Degl'Innocenti | BI Seminar</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50</a:t>
            </a:fld>
            <a:endParaRPr lang="en-US" dirty="0"/>
          </a:p>
        </p:txBody>
      </p:sp>
      <p:pic>
        <p:nvPicPr>
          <p:cNvPr id="7"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241348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Conclusions</a:t>
            </a: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51</a:t>
            </a:fld>
            <a:endParaRPr lang="it-IT" dirty="0"/>
          </a:p>
        </p:txBody>
      </p:sp>
      <p:sp>
        <p:nvSpPr>
          <p:cNvPr id="8" name="Rectangle 7">
            <a:hlinkClick r:id="rId2"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3"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
        <p:nvSpPr>
          <p:cNvPr id="2" name="Content Placeholder 1"/>
          <p:cNvSpPr>
            <a:spLocks noGrp="1"/>
          </p:cNvSpPr>
          <p:nvPr>
            <p:ph idx="1"/>
          </p:nvPr>
        </p:nvSpPr>
        <p:spPr/>
        <p:txBody>
          <a:bodyPr/>
          <a:lstStyle/>
          <a:p>
            <a:pPr>
              <a:lnSpc>
                <a:spcPct val="120000"/>
              </a:lnSpc>
              <a:buClr>
                <a:schemeClr val="tx2"/>
              </a:buClr>
            </a:pPr>
            <a:r>
              <a:rPr lang="en-GB" sz="2000" dirty="0">
                <a:solidFill>
                  <a:schemeClr val="accent2"/>
                </a:solidFill>
              </a:rPr>
              <a:t>Direct digitization </a:t>
            </a:r>
            <a:r>
              <a:rPr lang="en-GB" sz="2000" dirty="0"/>
              <a:t>based systems are of growing interest for </a:t>
            </a:r>
            <a:r>
              <a:rPr lang="en-GB" sz="2000" dirty="0" smtClean="0"/>
              <a:t>Instrumentation </a:t>
            </a:r>
            <a:r>
              <a:rPr lang="en-GB" sz="2000" dirty="0"/>
              <a:t>applications.</a:t>
            </a:r>
          </a:p>
          <a:p>
            <a:pPr>
              <a:lnSpc>
                <a:spcPct val="120000"/>
              </a:lnSpc>
              <a:buClr>
                <a:schemeClr val="tx2"/>
              </a:buClr>
            </a:pPr>
            <a:r>
              <a:rPr lang="en-GB" sz="2000" dirty="0"/>
              <a:t>ADC state-of-the-art imposes a</a:t>
            </a:r>
            <a:r>
              <a:rPr lang="en-GB" sz="2000" dirty="0">
                <a:solidFill>
                  <a:schemeClr val="accent2"/>
                </a:solidFill>
              </a:rPr>
              <a:t> trade-off </a:t>
            </a:r>
            <a:r>
              <a:rPr lang="en-GB" sz="2000" dirty="0"/>
              <a:t>between sampling rate and resolution.</a:t>
            </a:r>
          </a:p>
          <a:p>
            <a:pPr>
              <a:lnSpc>
                <a:spcPct val="120000"/>
              </a:lnSpc>
              <a:buClr>
                <a:schemeClr val="tx2"/>
              </a:buClr>
            </a:pPr>
            <a:r>
              <a:rPr lang="en-GB" sz="2000" dirty="0"/>
              <a:t>It is possible to </a:t>
            </a:r>
            <a:r>
              <a:rPr lang="en-GB" sz="2000" dirty="0">
                <a:solidFill>
                  <a:schemeClr val="accent2"/>
                </a:solidFill>
              </a:rPr>
              <a:t>estimate the error </a:t>
            </a:r>
            <a:r>
              <a:rPr lang="en-GB" sz="2000" dirty="0"/>
              <a:t>introduced in the </a:t>
            </a:r>
            <a:r>
              <a:rPr lang="en-GB" sz="2000" dirty="0" smtClean="0"/>
              <a:t>averaged power </a:t>
            </a:r>
            <a:r>
              <a:rPr lang="en-GB" sz="2000" dirty="0"/>
              <a:t>estimation of a </a:t>
            </a:r>
            <a:r>
              <a:rPr lang="en-GB" sz="2000" dirty="0" smtClean="0"/>
              <a:t>digitised </a:t>
            </a:r>
            <a:r>
              <a:rPr lang="en-GB" sz="2000" dirty="0"/>
              <a:t>pulse as a function of the sampling rate and resolution.</a:t>
            </a:r>
          </a:p>
          <a:p>
            <a:pPr>
              <a:lnSpc>
                <a:spcPct val="120000"/>
              </a:lnSpc>
              <a:buClr>
                <a:schemeClr val="tx2"/>
              </a:buClr>
            </a:pPr>
            <a:r>
              <a:rPr lang="en-GB" sz="2000" dirty="0"/>
              <a:t>This analytic tool can facilitate the </a:t>
            </a:r>
            <a:r>
              <a:rPr lang="en-GB" sz="2000" dirty="0">
                <a:solidFill>
                  <a:schemeClr val="accent2"/>
                </a:solidFill>
              </a:rPr>
              <a:t>analysis</a:t>
            </a:r>
            <a:r>
              <a:rPr lang="en-GB" sz="2000" dirty="0"/>
              <a:t> of the performance of a system, but also assist in the </a:t>
            </a:r>
            <a:r>
              <a:rPr lang="en-GB" sz="2000" dirty="0">
                <a:solidFill>
                  <a:schemeClr val="accent2"/>
                </a:solidFill>
              </a:rPr>
              <a:t>design</a:t>
            </a:r>
            <a:r>
              <a:rPr lang="en-GB" sz="2000" dirty="0"/>
              <a:t> of a new system, especially in the selection of the </a:t>
            </a:r>
            <a:r>
              <a:rPr lang="en-GB" sz="2000" dirty="0" smtClean="0"/>
              <a:t>ADC, as seen in the study case of the LHC beam extraction interlock BPM.</a:t>
            </a:r>
            <a:endParaRPr lang="en-GB" sz="2000" dirty="0"/>
          </a:p>
          <a:p>
            <a:endParaRPr lang="en-GB" dirty="0"/>
          </a:p>
        </p:txBody>
      </p:sp>
      <p:sp>
        <p:nvSpPr>
          <p:cNvPr id="12" name="Subtitle 2"/>
          <p:cNvSpPr txBox="1">
            <a:spLocks/>
          </p:cNvSpPr>
          <p:nvPr/>
        </p:nvSpPr>
        <p:spPr>
          <a:xfrm>
            <a:off x="3406902" y="1405524"/>
            <a:ext cx="7943850" cy="435133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dirty="0"/>
          </a:p>
        </p:txBody>
      </p:sp>
      <p:sp>
        <p:nvSpPr>
          <p:cNvPr id="14"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Summary</a:t>
            </a:r>
            <a:endParaRPr lang="en-GB" sz="2400" dirty="0">
              <a:solidFill>
                <a:schemeClr val="accent2"/>
              </a:solidFill>
            </a:endParaRPr>
          </a:p>
        </p:txBody>
      </p:sp>
    </p:spTree>
    <p:extLst>
      <p:ext uri="{BB962C8B-B14F-4D97-AF65-F5344CB8AC3E}">
        <p14:creationId xmlns:p14="http://schemas.microsoft.com/office/powerpoint/2010/main" val="19390589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p:cNvSpPr>
            <a:spLocks noGrp="1"/>
          </p:cNvSpPr>
          <p:nvPr>
            <p:ph idx="1"/>
          </p:nvPr>
        </p:nvSpPr>
        <p:spPr/>
        <p:txBody>
          <a:bodyPr>
            <a:normAutofit/>
          </a:bodyPr>
          <a:lstStyle/>
          <a:p>
            <a:pPr marL="0" indent="0" algn="l">
              <a:buNone/>
            </a:pPr>
            <a:r>
              <a:rPr lang="en-GB" dirty="0" smtClean="0">
                <a:sym typeface="Wingdings" panose="05000000000000000000" pitchFamily="2" charset="2"/>
              </a:rPr>
              <a:t>Model description and demonstration:</a:t>
            </a:r>
          </a:p>
          <a:p>
            <a:pPr marL="0" indent="0">
              <a:buNone/>
            </a:pPr>
            <a:r>
              <a:rPr lang="it-IT" sz="1800" b="0" dirty="0" smtClean="0">
                <a:solidFill>
                  <a:schemeClr val="tx2"/>
                </a:solidFill>
              </a:rPr>
              <a:t>I. Degl’Innocenti</a:t>
            </a:r>
            <a:r>
              <a:rPr lang="it-IT" sz="1800" b="0" dirty="0">
                <a:solidFill>
                  <a:schemeClr val="tx2"/>
                </a:solidFill>
              </a:rPr>
              <a:t>, A. Boccardi, L. Fanucci, and M. Wendt, “Analysis of sampling and noise error on the energy measurement of direct digitally acquired pulsed signals,” Nuclear Instruments and Methods in Physics Research Section A: Accelerators, Spectrometers, Detectors and Associated Equipment, vol. 984, p. 164571, 2020. </a:t>
            </a:r>
            <a:r>
              <a:rPr lang="it-IT" sz="1800" b="0" dirty="0" smtClean="0">
                <a:solidFill>
                  <a:schemeClr val="tx2"/>
                </a:solidFill>
                <a:hlinkClick r:id="rId3"/>
              </a:rPr>
              <a:t>doi</a:t>
            </a:r>
            <a:endParaRPr lang="it-IT" sz="1800" b="0" dirty="0" smtClean="0">
              <a:solidFill>
                <a:schemeClr val="tx2"/>
              </a:solidFill>
            </a:endParaRPr>
          </a:p>
          <a:p>
            <a:pPr marL="0" indent="0">
              <a:buNone/>
            </a:pPr>
            <a:r>
              <a:rPr lang="it-IT" dirty="0" smtClean="0">
                <a:solidFill>
                  <a:schemeClr val="tx2"/>
                </a:solidFill>
              </a:rPr>
              <a:t>Application to LHC BPM systems:</a:t>
            </a:r>
            <a:endParaRPr lang="it-IT" dirty="0">
              <a:solidFill>
                <a:schemeClr val="tx2"/>
              </a:solidFill>
            </a:endParaRPr>
          </a:p>
          <a:p>
            <a:pPr marL="0" indent="0">
              <a:buNone/>
            </a:pPr>
            <a:r>
              <a:rPr lang="it-IT" sz="1800" b="0" dirty="0" smtClean="0">
                <a:solidFill>
                  <a:schemeClr val="tx2"/>
                </a:solidFill>
              </a:rPr>
              <a:t>I. Degl’Innocenti</a:t>
            </a:r>
            <a:r>
              <a:rPr lang="it-IT" sz="1800" b="0" dirty="0">
                <a:solidFill>
                  <a:schemeClr val="tx2"/>
                </a:solidFill>
              </a:rPr>
              <a:t>, A. Boccardi, L. Fanucci, and M. Wendt, “Direct Digitization and ADC Parameter Trade-off for Bunch-by-Bunch Signal Processing,” in Proc. IBIC’20, no. 9 in International Beam Instrumentation Conference, pp. 288–294, JACoW Publishing, Geneva, Switzerland, 10 2020. </a:t>
            </a:r>
            <a:r>
              <a:rPr lang="it-IT" sz="1800" b="0" dirty="0" smtClean="0">
                <a:solidFill>
                  <a:schemeClr val="tx2"/>
                </a:solidFill>
                <a:hlinkClick r:id="rId4"/>
              </a:rPr>
              <a:t>doi</a:t>
            </a:r>
            <a:endParaRPr lang="it-IT" sz="1800" b="0" dirty="0" smtClean="0">
              <a:solidFill>
                <a:schemeClr val="tx2"/>
              </a:solidFill>
            </a:endParaRPr>
          </a:p>
          <a:p>
            <a:pPr marL="0" indent="0">
              <a:buNone/>
            </a:pPr>
            <a:r>
              <a:rPr lang="it-IT" dirty="0" smtClean="0">
                <a:solidFill>
                  <a:schemeClr val="tx2"/>
                </a:solidFill>
              </a:rPr>
              <a:t>PhD Thesis:</a:t>
            </a:r>
          </a:p>
          <a:p>
            <a:pPr marL="0" indent="0">
              <a:buNone/>
            </a:pPr>
            <a:r>
              <a:rPr lang="it-IT" sz="1800" b="0" dirty="0" smtClean="0">
                <a:solidFill>
                  <a:schemeClr val="tx2"/>
                </a:solidFill>
              </a:rPr>
              <a:t>I. Degl’Innocenti, “</a:t>
            </a:r>
            <a:r>
              <a:rPr lang="en-GB" sz="1800" b="0" dirty="0" smtClean="0">
                <a:solidFill>
                  <a:schemeClr val="tx2"/>
                </a:solidFill>
              </a:rPr>
              <a:t>Direct Digitisation for Position Measurement of Charged Particle Beams: Sampling and Quantisation Effects on Resolution</a:t>
            </a:r>
            <a:r>
              <a:rPr lang="it-IT" sz="1800" b="0" dirty="0" smtClean="0">
                <a:solidFill>
                  <a:schemeClr val="tx2"/>
                </a:solidFill>
              </a:rPr>
              <a:t>,” Doctoral thesis under the supervision of Prof. Luca Fanucci and Andrea Boccardi, presented at University of Pisa on 23 June 2021 </a:t>
            </a:r>
            <a:r>
              <a:rPr lang="it-IT" sz="1800" b="0" dirty="0" smtClean="0">
                <a:solidFill>
                  <a:schemeClr val="tx2"/>
                </a:solidFill>
                <a:hlinkClick r:id="rId5"/>
              </a:rPr>
              <a:t>CDS</a:t>
            </a:r>
            <a:endParaRPr lang="it-IT" sz="1800" b="0" dirty="0" smtClean="0">
              <a:solidFill>
                <a:schemeClr val="tx2"/>
              </a:solidFill>
            </a:endParaRPr>
          </a:p>
          <a:p>
            <a:pPr marL="0" indent="0" algn="l">
              <a:buNone/>
            </a:pPr>
            <a:endParaRPr lang="en-GB" sz="1800" b="0" dirty="0" smtClean="0">
              <a:sym typeface="Wingdings" panose="05000000000000000000" pitchFamily="2" charset="2"/>
            </a:endParaRPr>
          </a:p>
          <a:p>
            <a:pPr marL="0" indent="0" algn="l">
              <a:buNone/>
            </a:pPr>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Conclusions</a:t>
            </a: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52</a:t>
            </a:fld>
            <a:endParaRPr lang="it-IT" dirty="0"/>
          </a:p>
        </p:txBody>
      </p:sp>
      <p:sp>
        <p:nvSpPr>
          <p:cNvPr id="8" name="Rectangle 7">
            <a:hlinkClick r:id="rId6"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7"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Immagin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
        <p:nvSpPr>
          <p:cNvPr id="15"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Further reading</a:t>
            </a:r>
            <a:endParaRPr lang="en-GB" sz="2400" dirty="0">
              <a:solidFill>
                <a:schemeClr val="accent2"/>
              </a:solidFill>
            </a:endParaRPr>
          </a:p>
        </p:txBody>
      </p:sp>
    </p:spTree>
    <p:extLst>
      <p:ext uri="{BB962C8B-B14F-4D97-AF65-F5344CB8AC3E}">
        <p14:creationId xmlns:p14="http://schemas.microsoft.com/office/powerpoint/2010/main" val="880347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p:cNvSpPr>
            <a:spLocks noGrp="1"/>
          </p:cNvSpPr>
          <p:nvPr>
            <p:ph idx="1"/>
          </p:nvPr>
        </p:nvSpPr>
        <p:spPr/>
        <p:txBody>
          <a:bodyPr>
            <a:normAutofit fontScale="85000" lnSpcReduction="20000"/>
          </a:bodyPr>
          <a:lstStyle/>
          <a:p>
            <a:pPr marL="0" indent="0" algn="l">
              <a:buNone/>
            </a:pPr>
            <a:endParaRPr lang="en-GB" sz="2000" b="0" dirty="0" smtClean="0">
              <a:sym typeface="Wingdings" panose="05000000000000000000" pitchFamily="2" charset="2"/>
            </a:endParaRPr>
          </a:p>
          <a:p>
            <a:pPr marL="0" indent="0" algn="l">
              <a:buNone/>
            </a:pPr>
            <a:endParaRPr lang="en-GB" sz="2000" b="0" dirty="0">
              <a:sym typeface="Wingdings" panose="05000000000000000000" pitchFamily="2" charset="2"/>
            </a:endParaRPr>
          </a:p>
          <a:p>
            <a:pPr marL="0" indent="0" algn="l">
              <a:buNone/>
            </a:pPr>
            <a:endParaRPr lang="en-GB" sz="2000" b="0" dirty="0" smtClean="0">
              <a:sym typeface="Wingdings" panose="05000000000000000000" pitchFamily="2" charset="2"/>
            </a:endParaRPr>
          </a:p>
          <a:p>
            <a:pPr marL="0" indent="0" algn="ctr">
              <a:buNone/>
            </a:pPr>
            <a:r>
              <a:rPr lang="en-GB" sz="4500" dirty="0" smtClean="0">
                <a:sym typeface="Wingdings" panose="05000000000000000000" pitchFamily="2" charset="2"/>
              </a:rPr>
              <a:t>Thank you for your attention!</a:t>
            </a:r>
            <a:endParaRPr lang="en-GB" sz="4500" dirty="0">
              <a:sym typeface="Wingdings" panose="05000000000000000000" pitchFamily="2" charset="2"/>
            </a:endParaRPr>
          </a:p>
          <a:p>
            <a:pPr marL="0" indent="0" algn="l">
              <a:buNone/>
            </a:pPr>
            <a:endParaRPr lang="en-GB" sz="2000" b="0" dirty="0" smtClean="0">
              <a:sym typeface="Wingdings" panose="05000000000000000000" pitchFamily="2" charset="2"/>
            </a:endParaRPr>
          </a:p>
          <a:p>
            <a:pPr marL="0" indent="0" algn="l">
              <a:buNone/>
            </a:pPr>
            <a:endParaRPr lang="en-GB" sz="2000" b="0" dirty="0">
              <a:sym typeface="Wingdings" panose="05000000000000000000" pitchFamily="2" charset="2"/>
            </a:endParaRPr>
          </a:p>
          <a:p>
            <a:pPr marL="0" indent="0" algn="l">
              <a:spcBef>
                <a:spcPts val="400"/>
              </a:spcBef>
              <a:buNone/>
            </a:pPr>
            <a:r>
              <a:rPr lang="en-GB" sz="2200" dirty="0" smtClean="0">
                <a:sym typeface="Wingdings" panose="05000000000000000000" pitchFamily="2" charset="2"/>
              </a:rPr>
              <a:t>Special thanks to:</a:t>
            </a:r>
          </a:p>
          <a:p>
            <a:pPr marL="0" indent="0" algn="l">
              <a:spcBef>
                <a:spcPts val="400"/>
              </a:spcBef>
              <a:buNone/>
            </a:pPr>
            <a:r>
              <a:rPr lang="en-GB" sz="2200" b="0" dirty="0" smtClean="0">
                <a:sym typeface="Wingdings" panose="05000000000000000000" pitchFamily="2" charset="2"/>
              </a:rPr>
              <a:t>Andrea Boccardi, Luca Fanucci</a:t>
            </a:r>
          </a:p>
          <a:p>
            <a:pPr marL="0" indent="0" algn="l">
              <a:spcBef>
                <a:spcPts val="400"/>
              </a:spcBef>
              <a:buNone/>
            </a:pPr>
            <a:r>
              <a:rPr lang="it-IT" sz="2200" b="0" dirty="0" smtClean="0">
                <a:solidFill>
                  <a:schemeClr val="tx2"/>
                </a:solidFill>
              </a:rPr>
              <a:t>Paolo Bruschi, Michele Dei</a:t>
            </a:r>
          </a:p>
          <a:p>
            <a:pPr marL="0" indent="0">
              <a:spcBef>
                <a:spcPts val="400"/>
              </a:spcBef>
              <a:buNone/>
            </a:pPr>
            <a:r>
              <a:rPr lang="it-IT" sz="2200" b="0" dirty="0">
                <a:solidFill>
                  <a:schemeClr val="tx2"/>
                </a:solidFill>
              </a:rPr>
              <a:t>Jan Pospisil, Michele Bozzolan, Oskar </a:t>
            </a:r>
            <a:r>
              <a:rPr lang="it-IT" sz="2200" b="0" dirty="0" smtClean="0">
                <a:solidFill>
                  <a:schemeClr val="tx2"/>
                </a:solidFill>
              </a:rPr>
              <a:t>Bjorkqvist</a:t>
            </a:r>
          </a:p>
          <a:p>
            <a:pPr marL="0" indent="0">
              <a:spcBef>
                <a:spcPts val="400"/>
              </a:spcBef>
              <a:buNone/>
            </a:pPr>
            <a:r>
              <a:rPr lang="it-IT" sz="2200" b="0" dirty="0" smtClean="0">
                <a:solidFill>
                  <a:schemeClr val="tx2"/>
                </a:solidFill>
              </a:rPr>
              <a:t>Manfred Wendt, Rhodri Jones and all the colleagues of the </a:t>
            </a:r>
            <a:r>
              <a:rPr lang="it-IT" sz="2200" b="0" dirty="0" smtClean="0">
                <a:solidFill>
                  <a:schemeClr val="tx2"/>
                </a:solidFill>
                <a:sym typeface="Wingdings" panose="05000000000000000000" pitchFamily="2" charset="2"/>
              </a:rPr>
              <a:t>BP and IQ sections</a:t>
            </a:r>
            <a:endParaRPr lang="en-GB" sz="2200" b="0" dirty="0" smtClean="0">
              <a:sym typeface="Wingdings" panose="05000000000000000000" pitchFamily="2" charset="2"/>
            </a:endParaRPr>
          </a:p>
          <a:p>
            <a:pPr marL="0" indent="0" algn="l">
              <a:buNone/>
            </a:pPr>
            <a:endParaRPr lang="en-GB" sz="2200"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Conclusions</a:t>
            </a: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53</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hidden="1">
            <a:hlinkClick r:id="rId4"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
        <p:nvSpPr>
          <p:cNvPr id="15"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Acknowledgements</a:t>
            </a:r>
            <a:endParaRPr lang="en-GB" sz="2400" dirty="0">
              <a:solidFill>
                <a:schemeClr val="accent2"/>
              </a:solidFill>
            </a:endParaRPr>
          </a:p>
        </p:txBody>
      </p:sp>
    </p:spTree>
    <p:extLst>
      <p:ext uri="{BB962C8B-B14F-4D97-AF65-F5344CB8AC3E}">
        <p14:creationId xmlns:p14="http://schemas.microsoft.com/office/powerpoint/2010/main" val="265647624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Subtitle 2"/>
              <p:cNvSpPr>
                <a:spLocks noGrp="1"/>
              </p:cNvSpPr>
              <p:nvPr>
                <p:ph idx="1"/>
              </p:nvPr>
            </p:nvSpPr>
            <p:spPr>
              <a:xfrm>
                <a:off x="407989" y="1592263"/>
                <a:ext cx="4175843" cy="4608512"/>
              </a:xfrm>
            </p:spPr>
            <p:txBody>
              <a:bodyPr>
                <a:normAutofit/>
              </a:bodyPr>
              <a:lstStyle/>
              <a:p>
                <a:pPr algn="l"/>
                <a:r>
                  <a:rPr lang="en-GB" b="1" dirty="0" smtClean="0"/>
                  <a:t>Position characteristic</a:t>
                </a:r>
              </a:p>
              <a:p>
                <a:pPr algn="l"/>
                <a:r>
                  <a:rPr lang="en-US" sz="2000" b="0" dirty="0" smtClean="0"/>
                  <a:t>Beam displacement </a:t>
                </a:r>
                <a14:m>
                  <m:oMath xmlns:m="http://schemas.openxmlformats.org/officeDocument/2006/math">
                    <m:r>
                      <a:rPr lang="en-US" sz="2000" b="0" i="1" dirty="0" smtClean="0">
                        <a:latin typeface="Cambria Math" panose="02040503050406030204" pitchFamily="18" charset="0"/>
                      </a:rPr>
                      <m:t>𝑥</m:t>
                    </m:r>
                  </m:oMath>
                </a14:m>
                <a:r>
                  <a:rPr lang="en-US" sz="2000" b="0" dirty="0" smtClean="0"/>
                  <a:t> </a:t>
                </a:r>
                <a:r>
                  <a:rPr lang="en-US" sz="2000" b="0" dirty="0"/>
                  <a:t>is detected </a:t>
                </a:r>
                <a:r>
                  <a:rPr lang="en-US" sz="2000" b="0" dirty="0" smtClean="0"/>
                  <a:t>by </a:t>
                </a:r>
                <a:r>
                  <a:rPr lang="en-US" sz="2000" b="0" dirty="0"/>
                  <a:t>a pair of symmetrical </a:t>
                </a:r>
                <a:r>
                  <a:rPr lang="en-US" sz="2000" b="0" dirty="0" smtClean="0"/>
                  <a:t>arranged </a:t>
                </a:r>
                <a:r>
                  <a:rPr lang="en-US" sz="2000" b="0" dirty="0"/>
                  <a:t>electrodes</a:t>
                </a:r>
              </a:p>
              <a:p>
                <a:pPr marL="342900" indent="-342900" algn="l">
                  <a:buFont typeface="Arial" panose="020B0604020202020204" pitchFamily="34" charset="0"/>
                  <a:buChar char="•"/>
                </a:pPr>
                <a:endParaRPr lang="en-GB" b="1" dirty="0" smtClean="0"/>
              </a:p>
            </p:txBody>
          </p:sp>
        </mc:Choice>
        <mc:Fallback>
          <p:sp>
            <p:nvSpPr>
              <p:cNvPr id="3" name="Subtitle 2"/>
              <p:cNvSpPr>
                <a:spLocks noGrp="1" noRot="1" noChangeAspect="1" noMove="1" noResize="1" noEditPoints="1" noAdjustHandles="1" noChangeArrowheads="1" noChangeShapeType="1" noTextEdit="1"/>
              </p:cNvSpPr>
              <p:nvPr>
                <p:ph idx="1"/>
              </p:nvPr>
            </p:nvSpPr>
            <p:spPr>
              <a:xfrm>
                <a:off x="407989" y="1592263"/>
                <a:ext cx="4175843" cy="4608512"/>
              </a:xfrm>
              <a:blipFill>
                <a:blip r:embed="rId5"/>
                <a:stretch>
                  <a:fillRect l="-3942" t="-2646" r="-2920"/>
                </a:stretch>
              </a:blipFill>
            </p:spPr>
            <p:txBody>
              <a:bodyPr/>
              <a:lstStyle/>
              <a:p>
                <a:r>
                  <a:rPr lang="en-GB">
                    <a:noFill/>
                  </a:rPr>
                  <a:t> </a:t>
                </a:r>
              </a:p>
            </p:txBody>
          </p:sp>
        </mc:Fallback>
      </mc:AlternateContent>
      <p:sp>
        <p:nvSpPr>
          <p:cNvPr id="13" name="Title 1"/>
          <p:cNvSpPr>
            <a:spLocks noGrp="1"/>
          </p:cNvSpPr>
          <p:nvPr>
            <p:ph type="title"/>
          </p:nvPr>
        </p:nvSpPr>
        <p:spPr/>
        <p:txBody>
          <a:bodyPr>
            <a:normAutofit/>
          </a:bodyPr>
          <a:lstStyle/>
          <a:p>
            <a:r>
              <a:rPr lang="en-GB" dirty="0" smtClean="0"/>
              <a:t>Beam Position Measurement</a:t>
            </a:r>
            <a:br>
              <a:rPr lang="en-GB" dirty="0" smtClean="0"/>
            </a:br>
            <a:r>
              <a:rPr lang="en-GB" sz="2400" dirty="0" smtClean="0">
                <a:solidFill>
                  <a:schemeClr val="accent2"/>
                </a:solidFill>
              </a:rPr>
              <a:t>Input</a:t>
            </a:r>
            <a:endParaRPr lang="en-GB" sz="2400" dirty="0">
              <a:solidFill>
                <a:schemeClr val="accent2"/>
              </a:solidFill>
            </a:endParaRPr>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55</a:t>
            </a:fld>
            <a:endParaRPr lang="it-IT" dirty="0"/>
          </a:p>
        </p:txBody>
      </p:sp>
      <p:sp>
        <p:nvSpPr>
          <p:cNvPr id="8" name="Rectangle 7">
            <a:hlinkClick r:id="rId6"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hlinkClick r:id="rId7" action="ppaction://hlinksldjump"/>
          </p:cNvPr>
          <p:cNvSpPr/>
          <p:nvPr/>
        </p:nvSpPr>
        <p:spPr>
          <a:xfrm>
            <a:off x="3287688" y="774701"/>
            <a:ext cx="5832648" cy="1060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hlinkClick r:id="" action="ppaction://noaction"/>
          </p:cNvPr>
          <p:cNvSpPr/>
          <p:nvPr/>
        </p:nvSpPr>
        <p:spPr>
          <a:xfrm>
            <a:off x="442974" y="1988840"/>
            <a:ext cx="306073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beam_displacemen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4881600" y="2062800"/>
            <a:ext cx="6892799" cy="3877200"/>
          </a:xfrm>
          <a:prstGeom prst="rect">
            <a:avLst/>
          </a:prstGeom>
        </p:spPr>
      </p:pic>
      <mc:AlternateContent xmlns:mc="http://schemas.openxmlformats.org/markup-compatibility/2006">
        <mc:Choice xmlns:a14="http://schemas.microsoft.com/office/drawing/2010/main" Requires="a14">
          <p:sp>
            <p:nvSpPr>
              <p:cNvPr id="7" name="TextBox 6"/>
              <p:cNvSpPr txBox="1"/>
              <p:nvPr/>
            </p:nvSpPr>
            <p:spPr>
              <a:xfrm>
                <a:off x="1258692" y="3356992"/>
                <a:ext cx="2629694" cy="23152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000" b="0" i="1" smtClean="0">
                              <a:solidFill>
                                <a:schemeClr val="tx2"/>
                              </a:solidFill>
                              <a:latin typeface="Cambria Math" panose="02040503050406030204" pitchFamily="18" charset="0"/>
                            </a:rPr>
                          </m:ctrlPr>
                        </m:sSubPr>
                        <m:e>
                          <m:r>
                            <a:rPr lang="it-IT" sz="2000" b="0" i="1" smtClean="0">
                              <a:solidFill>
                                <a:schemeClr val="tx2"/>
                              </a:solidFill>
                              <a:latin typeface="Cambria Math" panose="02040503050406030204" pitchFamily="18" charset="0"/>
                            </a:rPr>
                            <m:t>𝑖</m:t>
                          </m:r>
                        </m:e>
                        <m:sub>
                          <m:r>
                            <a:rPr lang="it-IT" sz="2000" b="0" i="1" smtClean="0">
                              <a:solidFill>
                                <a:schemeClr val="tx2"/>
                              </a:solidFill>
                              <a:latin typeface="Cambria Math" panose="02040503050406030204" pitchFamily="18" charset="0"/>
                            </a:rPr>
                            <m:t>𝐴</m:t>
                          </m:r>
                        </m:sub>
                      </m:sSub>
                      <m:r>
                        <a:rPr lang="it-IT" sz="2000" i="1">
                          <a:solidFill>
                            <a:schemeClr val="tx2"/>
                          </a:solidFill>
                          <a:latin typeface="Cambria Math" panose="02040503050406030204" pitchFamily="18" charset="0"/>
                          <a:ea typeface="Cambria Math" panose="02040503050406030204" pitchFamily="18" charset="0"/>
                        </a:rPr>
                        <m:t>∝</m:t>
                      </m:r>
                      <m:sSub>
                        <m:sSubPr>
                          <m:ctrlPr>
                            <a:rPr lang="it-IT" sz="2000" b="0" i="1" smtClean="0">
                              <a:solidFill>
                                <a:schemeClr val="tx2"/>
                              </a:solidFill>
                              <a:latin typeface="Cambria Math" panose="02040503050406030204" pitchFamily="18" charset="0"/>
                              <a:ea typeface="Cambria Math" panose="02040503050406030204" pitchFamily="18" charset="0"/>
                            </a:rPr>
                          </m:ctrlPr>
                        </m:sSubPr>
                        <m:e>
                          <m:r>
                            <a:rPr lang="it-IT" sz="2000" b="0" i="1" smtClean="0">
                              <a:solidFill>
                                <a:schemeClr val="tx2"/>
                              </a:solidFill>
                              <a:latin typeface="Cambria Math" panose="02040503050406030204" pitchFamily="18" charset="0"/>
                              <a:ea typeface="Cambria Math" panose="02040503050406030204" pitchFamily="18" charset="0"/>
                            </a:rPr>
                            <m:t>𝑖</m:t>
                          </m:r>
                        </m:e>
                        <m:sub>
                          <m:r>
                            <a:rPr lang="it-IT" sz="2000" b="0" i="1" smtClean="0">
                              <a:solidFill>
                                <a:schemeClr val="tx2"/>
                              </a:solidFill>
                              <a:latin typeface="Cambria Math" panose="02040503050406030204" pitchFamily="18" charset="0"/>
                              <a:ea typeface="Cambria Math" panose="02040503050406030204" pitchFamily="18" charset="0"/>
                            </a:rPr>
                            <m:t>𝑏</m:t>
                          </m:r>
                        </m:sub>
                      </m:sSub>
                      <m:d>
                        <m:dPr>
                          <m:ctrlPr>
                            <a:rPr lang="it-IT" sz="2000" b="0" i="1" smtClean="0">
                              <a:solidFill>
                                <a:schemeClr val="tx2"/>
                              </a:solidFill>
                              <a:latin typeface="Cambria Math" panose="02040503050406030204" pitchFamily="18" charset="0"/>
                              <a:ea typeface="Cambria Math" panose="02040503050406030204" pitchFamily="18" charset="0"/>
                            </a:rPr>
                          </m:ctrlPr>
                        </m:dPr>
                        <m:e>
                          <m:r>
                            <a:rPr lang="it-IT" sz="2000" b="0" i="1" smtClean="0">
                              <a:solidFill>
                                <a:schemeClr val="tx2"/>
                              </a:solidFill>
                              <a:latin typeface="Cambria Math" panose="02040503050406030204" pitchFamily="18" charset="0"/>
                              <a:ea typeface="Cambria Math" panose="02040503050406030204" pitchFamily="18" charset="0"/>
                            </a:rPr>
                            <m:t>1+</m:t>
                          </m:r>
                          <m:f>
                            <m:fPr>
                              <m:ctrlPr>
                                <a:rPr lang="it-IT" sz="2000" b="0" i="1" smtClean="0">
                                  <a:solidFill>
                                    <a:schemeClr val="tx2"/>
                                  </a:solidFill>
                                  <a:latin typeface="Cambria Math" panose="02040503050406030204" pitchFamily="18" charset="0"/>
                                  <a:ea typeface="Cambria Math" panose="02040503050406030204" pitchFamily="18" charset="0"/>
                                </a:rPr>
                              </m:ctrlPr>
                            </m:fPr>
                            <m:num>
                              <m:r>
                                <a:rPr lang="it-IT" sz="2000" b="0" i="1" smtClean="0">
                                  <a:solidFill>
                                    <a:schemeClr val="tx2"/>
                                  </a:solidFill>
                                  <a:latin typeface="Cambria Math" panose="02040503050406030204" pitchFamily="18" charset="0"/>
                                  <a:ea typeface="Cambria Math" panose="02040503050406030204" pitchFamily="18" charset="0"/>
                                </a:rPr>
                                <m:t>1</m:t>
                              </m:r>
                            </m:num>
                            <m:den>
                              <m:sSub>
                                <m:sSubPr>
                                  <m:ctrlPr>
                                    <a:rPr lang="it-IT" sz="2000" b="0" i="1" smtClean="0">
                                      <a:solidFill>
                                        <a:schemeClr val="tx2"/>
                                      </a:solidFill>
                                      <a:latin typeface="Cambria Math" panose="02040503050406030204" pitchFamily="18" charset="0"/>
                                      <a:ea typeface="Cambria Math" panose="02040503050406030204" pitchFamily="18" charset="0"/>
                                    </a:rPr>
                                  </m:ctrlPr>
                                </m:sSubPr>
                                <m:e>
                                  <m:r>
                                    <a:rPr lang="it-IT" sz="2000" b="0" i="1" smtClean="0">
                                      <a:solidFill>
                                        <a:schemeClr val="tx2"/>
                                      </a:solidFill>
                                      <a:latin typeface="Cambria Math" panose="02040503050406030204" pitchFamily="18" charset="0"/>
                                      <a:ea typeface="Cambria Math" panose="02040503050406030204" pitchFamily="18" charset="0"/>
                                    </a:rPr>
                                    <m:t>𝑘</m:t>
                                  </m:r>
                                </m:e>
                                <m:sub>
                                  <m:r>
                                    <m:rPr>
                                      <m:sty m:val="p"/>
                                    </m:rPr>
                                    <a:rPr lang="it-IT" sz="2000" b="0" i="0" smtClean="0">
                                      <a:solidFill>
                                        <a:schemeClr val="tx2"/>
                                      </a:solidFill>
                                      <a:latin typeface="Cambria Math" panose="02040503050406030204" pitchFamily="18" charset="0"/>
                                      <a:ea typeface="Cambria Math" panose="02040503050406030204" pitchFamily="18" charset="0"/>
                                    </a:rPr>
                                    <m:t>BPM</m:t>
                                  </m:r>
                                </m:sub>
                              </m:sSub>
                            </m:den>
                          </m:f>
                          <m:r>
                            <a:rPr lang="it-IT" sz="2000" b="0" i="1" smtClean="0">
                              <a:solidFill>
                                <a:schemeClr val="tx2"/>
                              </a:solidFill>
                              <a:latin typeface="Cambria Math" panose="02040503050406030204" pitchFamily="18" charset="0"/>
                              <a:ea typeface="Cambria Math" panose="02040503050406030204" pitchFamily="18" charset="0"/>
                            </a:rPr>
                            <m:t>𝑥</m:t>
                          </m:r>
                        </m:e>
                      </m:d>
                    </m:oMath>
                  </m:oMathPara>
                </a14:m>
                <a:endParaRPr lang="it-IT" sz="2000" b="0" dirty="0" smtClean="0">
                  <a:solidFill>
                    <a:schemeClr val="tx2"/>
                  </a:solidFill>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it-IT" sz="2000" i="1">
                              <a:solidFill>
                                <a:schemeClr val="tx2"/>
                              </a:solidFill>
                              <a:latin typeface="Cambria Math" panose="02040503050406030204" pitchFamily="18" charset="0"/>
                            </a:rPr>
                          </m:ctrlPr>
                        </m:sSubPr>
                        <m:e>
                          <m:r>
                            <a:rPr lang="it-IT" sz="2000" i="1">
                              <a:solidFill>
                                <a:schemeClr val="tx2"/>
                              </a:solidFill>
                              <a:latin typeface="Cambria Math" panose="02040503050406030204" pitchFamily="18" charset="0"/>
                            </a:rPr>
                            <m:t>𝑖</m:t>
                          </m:r>
                        </m:e>
                        <m:sub>
                          <m:r>
                            <a:rPr lang="it-IT" sz="2000" b="0" i="1" smtClean="0">
                              <a:solidFill>
                                <a:schemeClr val="tx2"/>
                              </a:solidFill>
                              <a:latin typeface="Cambria Math" panose="02040503050406030204" pitchFamily="18" charset="0"/>
                            </a:rPr>
                            <m:t>𝐵</m:t>
                          </m:r>
                        </m:sub>
                      </m:sSub>
                      <m:r>
                        <a:rPr lang="it-IT" sz="2000" i="1">
                          <a:solidFill>
                            <a:schemeClr val="tx2"/>
                          </a:solidFill>
                          <a:latin typeface="Cambria Math" panose="02040503050406030204" pitchFamily="18" charset="0"/>
                          <a:ea typeface="Cambria Math" panose="02040503050406030204" pitchFamily="18" charset="0"/>
                        </a:rPr>
                        <m:t>∝</m:t>
                      </m:r>
                      <m:sSub>
                        <m:sSubPr>
                          <m:ctrlPr>
                            <a:rPr lang="it-IT" sz="2000" i="1">
                              <a:solidFill>
                                <a:schemeClr val="tx2"/>
                              </a:solidFill>
                              <a:latin typeface="Cambria Math" panose="02040503050406030204" pitchFamily="18" charset="0"/>
                              <a:ea typeface="Cambria Math" panose="02040503050406030204" pitchFamily="18" charset="0"/>
                            </a:rPr>
                          </m:ctrlPr>
                        </m:sSubPr>
                        <m:e>
                          <m:r>
                            <a:rPr lang="it-IT" sz="2000" i="1">
                              <a:solidFill>
                                <a:schemeClr val="tx2"/>
                              </a:solidFill>
                              <a:latin typeface="Cambria Math" panose="02040503050406030204" pitchFamily="18" charset="0"/>
                              <a:ea typeface="Cambria Math" panose="02040503050406030204" pitchFamily="18" charset="0"/>
                            </a:rPr>
                            <m:t>𝑖</m:t>
                          </m:r>
                        </m:e>
                        <m:sub>
                          <m:r>
                            <a:rPr lang="it-IT" sz="2000" i="1">
                              <a:solidFill>
                                <a:schemeClr val="tx2"/>
                              </a:solidFill>
                              <a:latin typeface="Cambria Math" panose="02040503050406030204" pitchFamily="18" charset="0"/>
                              <a:ea typeface="Cambria Math" panose="02040503050406030204" pitchFamily="18" charset="0"/>
                            </a:rPr>
                            <m:t>𝑏</m:t>
                          </m:r>
                        </m:sub>
                      </m:sSub>
                      <m:d>
                        <m:dPr>
                          <m:ctrlPr>
                            <a:rPr lang="it-IT" sz="2000" i="1">
                              <a:solidFill>
                                <a:schemeClr val="tx2"/>
                              </a:solidFill>
                              <a:latin typeface="Cambria Math" panose="02040503050406030204" pitchFamily="18" charset="0"/>
                              <a:ea typeface="Cambria Math" panose="02040503050406030204" pitchFamily="18" charset="0"/>
                            </a:rPr>
                          </m:ctrlPr>
                        </m:dPr>
                        <m:e>
                          <m:r>
                            <a:rPr lang="it-IT" sz="2000" i="1">
                              <a:solidFill>
                                <a:schemeClr val="tx2"/>
                              </a:solidFill>
                              <a:latin typeface="Cambria Math" panose="02040503050406030204" pitchFamily="18" charset="0"/>
                              <a:ea typeface="Cambria Math" panose="02040503050406030204" pitchFamily="18" charset="0"/>
                            </a:rPr>
                            <m:t>1</m:t>
                          </m:r>
                          <m:r>
                            <a:rPr lang="it-IT" sz="2000" b="0" i="1" smtClean="0">
                              <a:solidFill>
                                <a:schemeClr val="tx2"/>
                              </a:solidFill>
                              <a:latin typeface="Cambria Math" panose="02040503050406030204" pitchFamily="18" charset="0"/>
                              <a:ea typeface="Cambria Math" panose="02040503050406030204" pitchFamily="18" charset="0"/>
                            </a:rPr>
                            <m:t>−</m:t>
                          </m:r>
                          <m:f>
                            <m:fPr>
                              <m:ctrlPr>
                                <a:rPr lang="it-IT" sz="2000" i="1">
                                  <a:solidFill>
                                    <a:schemeClr val="tx2"/>
                                  </a:solidFill>
                                  <a:latin typeface="Cambria Math" panose="02040503050406030204" pitchFamily="18" charset="0"/>
                                  <a:ea typeface="Cambria Math" panose="02040503050406030204" pitchFamily="18" charset="0"/>
                                </a:rPr>
                              </m:ctrlPr>
                            </m:fPr>
                            <m:num>
                              <m:r>
                                <a:rPr lang="it-IT" sz="2000" i="1">
                                  <a:solidFill>
                                    <a:schemeClr val="tx2"/>
                                  </a:solidFill>
                                  <a:latin typeface="Cambria Math" panose="02040503050406030204" pitchFamily="18" charset="0"/>
                                  <a:ea typeface="Cambria Math" panose="02040503050406030204" pitchFamily="18" charset="0"/>
                                </a:rPr>
                                <m:t>1</m:t>
                              </m:r>
                            </m:num>
                            <m:den>
                              <m:sSub>
                                <m:sSubPr>
                                  <m:ctrlPr>
                                    <a:rPr lang="it-IT" sz="2000" i="1">
                                      <a:solidFill>
                                        <a:schemeClr val="tx2"/>
                                      </a:solidFill>
                                      <a:latin typeface="Cambria Math" panose="02040503050406030204" pitchFamily="18" charset="0"/>
                                      <a:ea typeface="Cambria Math" panose="02040503050406030204" pitchFamily="18" charset="0"/>
                                    </a:rPr>
                                  </m:ctrlPr>
                                </m:sSubPr>
                                <m:e>
                                  <m:r>
                                    <a:rPr lang="it-IT" sz="2000" i="1">
                                      <a:solidFill>
                                        <a:schemeClr val="tx2"/>
                                      </a:solidFill>
                                      <a:latin typeface="Cambria Math" panose="02040503050406030204" pitchFamily="18" charset="0"/>
                                      <a:ea typeface="Cambria Math" panose="02040503050406030204" pitchFamily="18" charset="0"/>
                                    </a:rPr>
                                    <m:t>𝑘</m:t>
                                  </m:r>
                                </m:e>
                                <m:sub>
                                  <m:r>
                                    <m:rPr>
                                      <m:sty m:val="p"/>
                                    </m:rPr>
                                    <a:rPr lang="it-IT" sz="2000">
                                      <a:solidFill>
                                        <a:schemeClr val="tx2"/>
                                      </a:solidFill>
                                      <a:latin typeface="Cambria Math" panose="02040503050406030204" pitchFamily="18" charset="0"/>
                                      <a:ea typeface="Cambria Math" panose="02040503050406030204" pitchFamily="18" charset="0"/>
                                    </a:rPr>
                                    <m:t>BPM</m:t>
                                  </m:r>
                                </m:sub>
                              </m:sSub>
                            </m:den>
                          </m:f>
                          <m:r>
                            <a:rPr lang="it-IT" sz="2000" i="1">
                              <a:solidFill>
                                <a:schemeClr val="tx2"/>
                              </a:solidFill>
                              <a:latin typeface="Cambria Math" panose="02040503050406030204" pitchFamily="18" charset="0"/>
                              <a:ea typeface="Cambria Math" panose="02040503050406030204" pitchFamily="18" charset="0"/>
                            </a:rPr>
                            <m:t>𝑥</m:t>
                          </m:r>
                        </m:e>
                      </m:d>
                    </m:oMath>
                  </m:oMathPara>
                </a14:m>
                <a:endParaRPr lang="it-IT" sz="2000" dirty="0" smtClean="0">
                  <a:solidFill>
                    <a:schemeClr val="tx2"/>
                  </a:solidFill>
                  <a:ea typeface="Cambria Math" panose="02040503050406030204" pitchFamily="18" charset="0"/>
                </a:endParaRPr>
              </a:p>
              <a:p>
                <a:endParaRPr lang="it-IT" sz="2000" dirty="0" smtClean="0">
                  <a:solidFill>
                    <a:schemeClr val="tx2"/>
                  </a:solidFill>
                </a:endParaRPr>
              </a:p>
              <a:p>
                <a:pPr/>
                <a14:m>
                  <m:oMathPara xmlns:m="http://schemas.openxmlformats.org/officeDocument/2006/math">
                    <m:oMathParaPr>
                      <m:jc m:val="centerGroup"/>
                    </m:oMathParaPr>
                    <m:oMath xmlns:m="http://schemas.openxmlformats.org/officeDocument/2006/math">
                      <m:r>
                        <a:rPr lang="it-IT" sz="2000" b="0" i="1" smtClean="0">
                          <a:solidFill>
                            <a:schemeClr val="tx2"/>
                          </a:solidFill>
                          <a:latin typeface="Cambria Math" panose="02040503050406030204" pitchFamily="18" charset="0"/>
                        </a:rPr>
                        <m:t>𝑥</m:t>
                      </m:r>
                      <m:r>
                        <a:rPr lang="it-IT" sz="2000" b="0" i="1" smtClean="0">
                          <a:solidFill>
                            <a:schemeClr val="tx2"/>
                          </a:solidFill>
                          <a:latin typeface="Cambria Math" panose="02040503050406030204" pitchFamily="18" charset="0"/>
                          <a:ea typeface="Cambria Math" panose="02040503050406030204" pitchFamily="18" charset="0"/>
                        </a:rPr>
                        <m:t>≈</m:t>
                      </m:r>
                      <m:sSub>
                        <m:sSubPr>
                          <m:ctrlPr>
                            <a:rPr lang="it-IT" sz="2000" b="0" i="1" smtClean="0">
                              <a:solidFill>
                                <a:schemeClr val="tx2"/>
                              </a:solidFill>
                              <a:latin typeface="Cambria Math" panose="02040503050406030204" pitchFamily="18" charset="0"/>
                              <a:ea typeface="Cambria Math" panose="02040503050406030204" pitchFamily="18" charset="0"/>
                            </a:rPr>
                          </m:ctrlPr>
                        </m:sSubPr>
                        <m:e>
                          <m:r>
                            <a:rPr lang="it-IT" sz="2000" b="0" i="1" smtClean="0">
                              <a:solidFill>
                                <a:schemeClr val="tx2"/>
                              </a:solidFill>
                              <a:latin typeface="Cambria Math" panose="02040503050406030204" pitchFamily="18" charset="0"/>
                              <a:ea typeface="Cambria Math" panose="02040503050406030204" pitchFamily="18" charset="0"/>
                            </a:rPr>
                            <m:t>𝑘</m:t>
                          </m:r>
                        </m:e>
                        <m:sub>
                          <m:r>
                            <m:rPr>
                              <m:sty m:val="p"/>
                            </m:rPr>
                            <a:rPr lang="it-IT" sz="2000" b="0" i="0" smtClean="0">
                              <a:solidFill>
                                <a:schemeClr val="tx2"/>
                              </a:solidFill>
                              <a:latin typeface="Cambria Math" panose="02040503050406030204" pitchFamily="18" charset="0"/>
                              <a:ea typeface="Cambria Math" panose="02040503050406030204" pitchFamily="18" charset="0"/>
                            </a:rPr>
                            <m:t>BPM</m:t>
                          </m:r>
                        </m:sub>
                      </m:sSub>
                      <m:f>
                        <m:fPr>
                          <m:ctrlPr>
                            <a:rPr lang="it-IT" sz="2000" b="0" i="1" smtClean="0">
                              <a:solidFill>
                                <a:schemeClr val="tx2"/>
                              </a:solidFill>
                              <a:latin typeface="Cambria Math" panose="02040503050406030204" pitchFamily="18" charset="0"/>
                              <a:ea typeface="Cambria Math" panose="02040503050406030204" pitchFamily="18" charset="0"/>
                            </a:rPr>
                          </m:ctrlPr>
                        </m:fPr>
                        <m:num>
                          <m:sSub>
                            <m:sSubPr>
                              <m:ctrlPr>
                                <a:rPr lang="it-IT" sz="2000" b="0" i="1" smtClean="0">
                                  <a:solidFill>
                                    <a:schemeClr val="tx2"/>
                                  </a:solidFill>
                                  <a:latin typeface="Cambria Math" panose="02040503050406030204" pitchFamily="18" charset="0"/>
                                  <a:ea typeface="Cambria Math" panose="02040503050406030204" pitchFamily="18" charset="0"/>
                                </a:rPr>
                              </m:ctrlPr>
                            </m:sSubPr>
                            <m:e>
                              <m:r>
                                <a:rPr lang="it-IT" sz="2000" b="0" i="1" smtClean="0">
                                  <a:solidFill>
                                    <a:schemeClr val="tx2"/>
                                  </a:solidFill>
                                  <a:latin typeface="Cambria Math" panose="02040503050406030204" pitchFamily="18" charset="0"/>
                                  <a:ea typeface="Cambria Math" panose="02040503050406030204" pitchFamily="18" charset="0"/>
                                </a:rPr>
                                <m:t>𝑖</m:t>
                              </m:r>
                            </m:e>
                            <m:sub>
                              <m:r>
                                <a:rPr lang="it-IT" sz="2000" b="0" i="1" smtClean="0">
                                  <a:solidFill>
                                    <a:schemeClr val="tx2"/>
                                  </a:solidFill>
                                  <a:latin typeface="Cambria Math" panose="02040503050406030204" pitchFamily="18" charset="0"/>
                                  <a:ea typeface="Cambria Math" panose="02040503050406030204" pitchFamily="18" charset="0"/>
                                </a:rPr>
                                <m:t>𝐴</m:t>
                              </m:r>
                            </m:sub>
                          </m:sSub>
                          <m:r>
                            <a:rPr lang="it-IT" sz="2000" b="0" i="1" smtClean="0">
                              <a:solidFill>
                                <a:schemeClr val="tx2"/>
                              </a:solidFill>
                              <a:latin typeface="Cambria Math" panose="02040503050406030204" pitchFamily="18" charset="0"/>
                              <a:ea typeface="Cambria Math" panose="02040503050406030204" pitchFamily="18" charset="0"/>
                            </a:rPr>
                            <m:t>−</m:t>
                          </m:r>
                          <m:sSub>
                            <m:sSubPr>
                              <m:ctrlPr>
                                <a:rPr lang="it-IT" sz="2000" b="0" i="1" smtClean="0">
                                  <a:solidFill>
                                    <a:schemeClr val="tx2"/>
                                  </a:solidFill>
                                  <a:latin typeface="Cambria Math" panose="02040503050406030204" pitchFamily="18" charset="0"/>
                                  <a:ea typeface="Cambria Math" panose="02040503050406030204" pitchFamily="18" charset="0"/>
                                </a:rPr>
                              </m:ctrlPr>
                            </m:sSubPr>
                            <m:e>
                              <m:r>
                                <a:rPr lang="it-IT" sz="2000" b="0" i="1" smtClean="0">
                                  <a:solidFill>
                                    <a:schemeClr val="tx2"/>
                                  </a:solidFill>
                                  <a:latin typeface="Cambria Math" panose="02040503050406030204" pitchFamily="18" charset="0"/>
                                  <a:ea typeface="Cambria Math" panose="02040503050406030204" pitchFamily="18" charset="0"/>
                                </a:rPr>
                                <m:t>𝑖</m:t>
                              </m:r>
                            </m:e>
                            <m:sub>
                              <m:r>
                                <a:rPr lang="it-IT" sz="2000" b="0" i="1" smtClean="0">
                                  <a:solidFill>
                                    <a:schemeClr val="tx2"/>
                                  </a:solidFill>
                                  <a:latin typeface="Cambria Math" panose="02040503050406030204" pitchFamily="18" charset="0"/>
                                  <a:ea typeface="Cambria Math" panose="02040503050406030204" pitchFamily="18" charset="0"/>
                                </a:rPr>
                                <m:t>𝐵</m:t>
                              </m:r>
                            </m:sub>
                          </m:sSub>
                        </m:num>
                        <m:den>
                          <m:sSub>
                            <m:sSubPr>
                              <m:ctrlPr>
                                <a:rPr lang="it-IT" sz="2000" i="1">
                                  <a:solidFill>
                                    <a:schemeClr val="tx2"/>
                                  </a:solidFill>
                                  <a:latin typeface="Cambria Math" panose="02040503050406030204" pitchFamily="18" charset="0"/>
                                  <a:ea typeface="Cambria Math" panose="02040503050406030204" pitchFamily="18" charset="0"/>
                                </a:rPr>
                              </m:ctrlPr>
                            </m:sSubPr>
                            <m:e>
                              <m:r>
                                <a:rPr lang="it-IT" sz="2000" i="1">
                                  <a:solidFill>
                                    <a:schemeClr val="tx2"/>
                                  </a:solidFill>
                                  <a:latin typeface="Cambria Math" panose="02040503050406030204" pitchFamily="18" charset="0"/>
                                  <a:ea typeface="Cambria Math" panose="02040503050406030204" pitchFamily="18" charset="0"/>
                                </a:rPr>
                                <m:t>𝑖</m:t>
                              </m:r>
                            </m:e>
                            <m:sub>
                              <m:r>
                                <a:rPr lang="it-IT" sz="2000" i="1">
                                  <a:solidFill>
                                    <a:schemeClr val="tx2"/>
                                  </a:solidFill>
                                  <a:latin typeface="Cambria Math" panose="02040503050406030204" pitchFamily="18" charset="0"/>
                                  <a:ea typeface="Cambria Math" panose="02040503050406030204" pitchFamily="18" charset="0"/>
                                </a:rPr>
                                <m:t>𝐴</m:t>
                              </m:r>
                            </m:sub>
                          </m:sSub>
                          <m:r>
                            <a:rPr lang="it-IT" sz="2000" b="0" i="1" smtClean="0">
                              <a:solidFill>
                                <a:schemeClr val="tx2"/>
                              </a:solidFill>
                              <a:latin typeface="Cambria Math" panose="02040503050406030204" pitchFamily="18" charset="0"/>
                              <a:ea typeface="Cambria Math" panose="02040503050406030204" pitchFamily="18" charset="0"/>
                            </a:rPr>
                            <m:t>+</m:t>
                          </m:r>
                          <m:sSub>
                            <m:sSubPr>
                              <m:ctrlPr>
                                <a:rPr lang="it-IT" sz="2000" i="1">
                                  <a:solidFill>
                                    <a:schemeClr val="tx2"/>
                                  </a:solidFill>
                                  <a:latin typeface="Cambria Math" panose="02040503050406030204" pitchFamily="18" charset="0"/>
                                  <a:ea typeface="Cambria Math" panose="02040503050406030204" pitchFamily="18" charset="0"/>
                                </a:rPr>
                              </m:ctrlPr>
                            </m:sSubPr>
                            <m:e>
                              <m:r>
                                <a:rPr lang="it-IT" sz="2000" i="1">
                                  <a:solidFill>
                                    <a:schemeClr val="tx2"/>
                                  </a:solidFill>
                                  <a:latin typeface="Cambria Math" panose="02040503050406030204" pitchFamily="18" charset="0"/>
                                  <a:ea typeface="Cambria Math" panose="02040503050406030204" pitchFamily="18" charset="0"/>
                                </a:rPr>
                                <m:t>𝑖</m:t>
                              </m:r>
                            </m:e>
                            <m:sub>
                              <m:r>
                                <a:rPr lang="it-IT" sz="2000" i="1">
                                  <a:solidFill>
                                    <a:schemeClr val="tx2"/>
                                  </a:solidFill>
                                  <a:latin typeface="Cambria Math" panose="02040503050406030204" pitchFamily="18" charset="0"/>
                                  <a:ea typeface="Cambria Math" panose="02040503050406030204" pitchFamily="18" charset="0"/>
                                </a:rPr>
                                <m:t>𝐵</m:t>
                              </m:r>
                            </m:sub>
                          </m:sSub>
                        </m:den>
                      </m:f>
                    </m:oMath>
                  </m:oMathPara>
                </a14:m>
                <a:endParaRPr lang="en-GB" dirty="0">
                  <a:solidFill>
                    <a:schemeClr val="tx2"/>
                  </a:solidFill>
                </a:endParaRPr>
              </a:p>
            </p:txBody>
          </p:sp>
        </mc:Choice>
        <mc:Fallback>
          <p:sp>
            <p:nvSpPr>
              <p:cNvPr id="7" name="TextBox 6"/>
              <p:cNvSpPr txBox="1">
                <a:spLocks noRot="1" noChangeAspect="1" noMove="1" noResize="1" noEditPoints="1" noAdjustHandles="1" noChangeArrowheads="1" noChangeShapeType="1" noTextEdit="1"/>
              </p:cNvSpPr>
              <p:nvPr/>
            </p:nvSpPr>
            <p:spPr>
              <a:xfrm>
                <a:off x="1258692" y="3356992"/>
                <a:ext cx="2629694" cy="2315249"/>
              </a:xfrm>
              <a:prstGeom prst="rect">
                <a:avLst/>
              </a:prstGeom>
              <a:blipFill>
                <a:blip r:embed="rId9"/>
                <a:stretch>
                  <a:fillRect/>
                </a:stretch>
              </a:blipFill>
            </p:spPr>
            <p:txBody>
              <a:bodyPr/>
              <a:lstStyle/>
              <a:p>
                <a:r>
                  <a:rPr lang="en-GB">
                    <a:noFill/>
                  </a:rPr>
                  <a:t> </a:t>
                </a:r>
              </a:p>
            </p:txBody>
          </p:sp>
        </mc:Fallback>
      </mc:AlternateContent>
      <p:sp>
        <p:nvSpPr>
          <p:cNvPr id="12" name="TextBox 11">
            <a:hlinkClick r:id="" action="ppaction://noaction"/>
          </p:cNvPr>
          <p:cNvSpPr txBox="1"/>
          <p:nvPr/>
        </p:nvSpPr>
        <p:spPr>
          <a:xfrm>
            <a:off x="0" y="6000135"/>
            <a:ext cx="566192" cy="261610"/>
          </a:xfrm>
          <a:prstGeom prst="rect">
            <a:avLst/>
          </a:prstGeom>
          <a:noFill/>
        </p:spPr>
        <p:txBody>
          <a:bodyPr wrap="square" rtlCol="0">
            <a:spAutoFit/>
          </a:bodyPr>
          <a:lstStyle/>
          <a:p>
            <a:r>
              <a:rPr lang="en-GB" sz="1100" dirty="0" smtClean="0"/>
              <a:t>details</a:t>
            </a:r>
            <a:endParaRPr lang="en-GB" sz="1100" dirty="0"/>
          </a:p>
        </p:txBody>
      </p:sp>
    </p:spTree>
    <p:extLst>
      <p:ext uri="{BB962C8B-B14F-4D97-AF65-F5344CB8AC3E}">
        <p14:creationId xmlns:p14="http://schemas.microsoft.com/office/powerpoint/2010/main" val="301484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333"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Beam Position Measurement</a:t>
            </a:r>
            <a:br>
              <a:rPr lang="en-GB" dirty="0" smtClean="0"/>
            </a:br>
            <a:r>
              <a:rPr lang="en-GB" sz="2400" dirty="0">
                <a:solidFill>
                  <a:schemeClr val="accent2"/>
                </a:solidFill>
              </a:rPr>
              <a:t>B</a:t>
            </a:r>
            <a:r>
              <a:rPr lang="en-GB" sz="2400" dirty="0" smtClean="0">
                <a:solidFill>
                  <a:schemeClr val="accent2"/>
                </a:solidFill>
              </a:rPr>
              <a:t>roadband Pickup</a:t>
            </a:r>
            <a:endParaRPr lang="en-GB" sz="3200" dirty="0">
              <a:solidFill>
                <a:schemeClr val="accent2"/>
              </a:solidFill>
            </a:endParaRPr>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56</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ubtitle 2"/>
          <p:cNvSpPr txBox="1">
            <a:spLocks/>
          </p:cNvSpPr>
          <p:nvPr/>
        </p:nvSpPr>
        <p:spPr>
          <a:xfrm>
            <a:off x="442973" y="1628800"/>
            <a:ext cx="5581589" cy="4178300"/>
          </a:xfrm>
          <a:prstGeom prst="rect">
            <a:avLst/>
          </a:prstGeom>
        </p:spPr>
        <p:txBody>
          <a:bodyPr vert="horz" lIns="9144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GB" b="1" dirty="0" smtClean="0">
                <a:solidFill>
                  <a:schemeClr val="tx2"/>
                </a:solidFill>
              </a:rPr>
              <a:t>Button Pickup</a:t>
            </a:r>
          </a:p>
          <a:p>
            <a:pPr algn="l"/>
            <a:r>
              <a:rPr lang="en-GB" sz="2000" dirty="0" smtClean="0">
                <a:solidFill>
                  <a:schemeClr val="tx2"/>
                </a:solidFill>
              </a:rPr>
              <a:t>Capacitive high-pass </a:t>
            </a:r>
            <a:r>
              <a:rPr lang="en-GB" sz="2000" dirty="0">
                <a:solidFill>
                  <a:schemeClr val="tx2"/>
                </a:solidFill>
              </a:rPr>
              <a:t>ﬁlter like </a:t>
            </a:r>
            <a:r>
              <a:rPr lang="en-GB" sz="2000" dirty="0" smtClean="0">
                <a:solidFill>
                  <a:schemeClr val="tx2"/>
                </a:solidFill>
              </a:rPr>
              <a:t>response generating differential pulses</a:t>
            </a:r>
          </a:p>
          <a:p>
            <a:pPr algn="l"/>
            <a:endParaRPr lang="en-GB" sz="800" dirty="0" smtClean="0"/>
          </a:p>
          <a:p>
            <a:pPr algn="l"/>
            <a:endParaRPr lang="en-GB" sz="800"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9382" y="3006773"/>
            <a:ext cx="3466481" cy="259986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9139" y="4326125"/>
            <a:ext cx="1661308" cy="1829759"/>
          </a:xfrm>
          <a:prstGeom prst="rect">
            <a:avLst/>
          </a:prstGeom>
        </p:spPr>
      </p:pic>
      <p:sp>
        <p:nvSpPr>
          <p:cNvPr id="18" name="Subtitle 2"/>
          <p:cNvSpPr txBox="1">
            <a:spLocks/>
          </p:cNvSpPr>
          <p:nvPr/>
        </p:nvSpPr>
        <p:spPr>
          <a:xfrm>
            <a:off x="6167438" y="1628800"/>
            <a:ext cx="5616575" cy="4178300"/>
          </a:xfrm>
          <a:prstGeom prst="rect">
            <a:avLst/>
          </a:prstGeom>
        </p:spPr>
        <p:txBody>
          <a:bodyPr vert="horz" lIns="9144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GB" b="1" dirty="0" smtClean="0">
                <a:solidFill>
                  <a:schemeClr val="tx2"/>
                </a:solidFill>
              </a:rPr>
              <a:t>Stripline Pickup</a:t>
            </a:r>
          </a:p>
          <a:p>
            <a:pPr algn="l"/>
            <a:r>
              <a:rPr lang="en-GB" sz="2000" dirty="0" smtClean="0">
                <a:solidFill>
                  <a:schemeClr val="tx2"/>
                </a:solidFill>
              </a:rPr>
              <a:t>Set of transmission lines, exploiting signal propagation effects to generate differential responses, sensitive to beam direction.</a:t>
            </a:r>
          </a:p>
          <a:p>
            <a:pPr algn="l"/>
            <a:endParaRPr lang="en-GB" sz="800" dirty="0">
              <a:solidFill>
                <a:schemeClr val="tx2"/>
              </a:solidFill>
            </a:endParaRPr>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00621" y="3006773"/>
            <a:ext cx="3950208" cy="2962656"/>
          </a:xfrm>
          <a:prstGeom prst="rect">
            <a:avLst/>
          </a:prstGeom>
        </p:spPr>
      </p:pic>
    </p:spTree>
    <p:extLst>
      <p:ext uri="{BB962C8B-B14F-4D97-AF65-F5344CB8AC3E}">
        <p14:creationId xmlns:p14="http://schemas.microsoft.com/office/powerpoint/2010/main" val="165591420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Beam Position Measurement</a:t>
            </a:r>
            <a:br>
              <a:rPr lang="en-GB" dirty="0" smtClean="0"/>
            </a:br>
            <a:r>
              <a:rPr lang="en-GB" sz="2400" dirty="0">
                <a:solidFill>
                  <a:schemeClr val="accent2"/>
                </a:solidFill>
              </a:rPr>
              <a:t>Broadband Pickup</a:t>
            </a:r>
            <a:endParaRPr lang="en-GB" sz="3200" dirty="0">
              <a:solidFill>
                <a:schemeClr val="accent2"/>
              </a:solidFill>
            </a:endParaRPr>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57</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ubtitle 2"/>
          <p:cNvSpPr txBox="1">
            <a:spLocks/>
          </p:cNvSpPr>
          <p:nvPr/>
        </p:nvSpPr>
        <p:spPr>
          <a:xfrm>
            <a:off x="442973" y="1628800"/>
            <a:ext cx="5581589" cy="4178300"/>
          </a:xfrm>
          <a:prstGeom prst="rect">
            <a:avLst/>
          </a:prstGeom>
        </p:spPr>
        <p:txBody>
          <a:bodyPr vert="horz" lIns="9144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GB" b="1" dirty="0" smtClean="0">
                <a:solidFill>
                  <a:schemeClr val="tx2"/>
                </a:solidFill>
              </a:rPr>
              <a:t>Button Pickup</a:t>
            </a:r>
          </a:p>
          <a:p>
            <a:pPr algn="l"/>
            <a:endParaRPr lang="en-GB" sz="800" dirty="0" smtClean="0"/>
          </a:p>
          <a:p>
            <a:pPr algn="l"/>
            <a:endParaRPr lang="en-GB" sz="800" dirty="0"/>
          </a:p>
        </p:txBody>
      </p:sp>
      <p:sp>
        <p:nvSpPr>
          <p:cNvPr id="18" name="Subtitle 2"/>
          <p:cNvSpPr txBox="1">
            <a:spLocks/>
          </p:cNvSpPr>
          <p:nvPr/>
        </p:nvSpPr>
        <p:spPr>
          <a:xfrm>
            <a:off x="6161578" y="1628800"/>
            <a:ext cx="5465920" cy="4178300"/>
          </a:xfrm>
          <a:prstGeom prst="rect">
            <a:avLst/>
          </a:prstGeom>
        </p:spPr>
        <p:txBody>
          <a:bodyPr vert="horz" lIns="9144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GB" b="1" dirty="0" smtClean="0">
                <a:solidFill>
                  <a:schemeClr val="tx2"/>
                </a:solidFill>
              </a:rPr>
              <a:t>Stripline Pickup</a:t>
            </a:r>
          </a:p>
          <a:p>
            <a:pPr algn="l"/>
            <a:endParaRPr lang="en-GB" sz="800" dirty="0"/>
          </a:p>
        </p:txBody>
      </p:sp>
      <p:pic>
        <p:nvPicPr>
          <p:cNvPr id="14" name="Picture 13">
            <a:hlinkClick r:id="" action="ppaction://noaction"/>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988840"/>
            <a:ext cx="5040000" cy="3780000"/>
          </a:xfrm>
          <a:prstGeom prst="rect">
            <a:avLst/>
          </a:prstGeom>
        </p:spPr>
      </p:pic>
      <p:pic>
        <p:nvPicPr>
          <p:cNvPr id="15" name="Picture 14">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4072" y="1988840"/>
            <a:ext cx="5040000" cy="3780000"/>
          </a:xfrm>
          <a:prstGeom prst="rect">
            <a:avLst/>
          </a:prstGeom>
        </p:spPr>
      </p:pic>
      <p:grpSp>
        <p:nvGrpSpPr>
          <p:cNvPr id="16" name="Group 15"/>
          <p:cNvGrpSpPr>
            <a:grpSpLocks noChangeAspect="1"/>
          </p:cNvGrpSpPr>
          <p:nvPr/>
        </p:nvGrpSpPr>
        <p:grpSpPr>
          <a:xfrm>
            <a:off x="5178360" y="1853981"/>
            <a:ext cx="1835282" cy="1647027"/>
            <a:chOff x="3430245" y="2205871"/>
            <a:chExt cx="5054706" cy="4536242"/>
          </a:xfrm>
        </p:grpSpPr>
        <p:sp>
          <p:nvSpPr>
            <p:cNvPr id="19" name="Oval 18"/>
            <p:cNvSpPr/>
            <p:nvPr/>
          </p:nvSpPr>
          <p:spPr>
            <a:xfrm>
              <a:off x="4242062" y="2762052"/>
              <a:ext cx="3420000" cy="3420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20" name="Pie 19"/>
            <p:cNvSpPr/>
            <p:nvPr/>
          </p:nvSpPr>
          <p:spPr>
            <a:xfrm>
              <a:off x="4242062" y="2762052"/>
              <a:ext cx="3420000" cy="3420000"/>
            </a:xfrm>
            <a:prstGeom prst="pie">
              <a:avLst>
                <a:gd name="adj1" fmla="val 18942824"/>
                <a:gd name="adj2" fmla="val 3343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sp>
          <p:nvSpPr>
            <p:cNvPr id="21" name="Arc 20"/>
            <p:cNvSpPr/>
            <p:nvPr/>
          </p:nvSpPr>
          <p:spPr>
            <a:xfrm>
              <a:off x="4242062" y="2762052"/>
              <a:ext cx="3420000" cy="3420000"/>
            </a:xfrm>
            <a:prstGeom prst="arc">
              <a:avLst>
                <a:gd name="adj1" fmla="val 14980561"/>
                <a:gd name="adj2" fmla="val 17437885"/>
              </a:avLst>
            </a:prstGeom>
            <a:ln w="793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p>
          </p:txBody>
        </p:sp>
        <p:sp>
          <p:nvSpPr>
            <p:cNvPr id="22" name="Arc 21"/>
            <p:cNvSpPr/>
            <p:nvPr/>
          </p:nvSpPr>
          <p:spPr>
            <a:xfrm rot="10800000">
              <a:off x="4242062" y="2762052"/>
              <a:ext cx="3420000" cy="3420000"/>
            </a:xfrm>
            <a:prstGeom prst="arc">
              <a:avLst>
                <a:gd name="adj1" fmla="val 14980561"/>
                <a:gd name="adj2" fmla="val 17437885"/>
              </a:avLst>
            </a:prstGeom>
            <a:ln w="793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p>
          </p:txBody>
        </p:sp>
        <p:sp>
          <p:nvSpPr>
            <p:cNvPr id="23" name="Arc 22"/>
            <p:cNvSpPr/>
            <p:nvPr/>
          </p:nvSpPr>
          <p:spPr>
            <a:xfrm rot="5400000">
              <a:off x="4242060" y="2762052"/>
              <a:ext cx="3420000" cy="3420000"/>
            </a:xfrm>
            <a:prstGeom prst="arc">
              <a:avLst>
                <a:gd name="adj1" fmla="val 14980561"/>
                <a:gd name="adj2" fmla="val 17437885"/>
              </a:avLst>
            </a:prstGeom>
            <a:ln w="793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p>
          </p:txBody>
        </p:sp>
        <p:sp>
          <p:nvSpPr>
            <p:cNvPr id="24" name="Arc 23"/>
            <p:cNvSpPr/>
            <p:nvPr/>
          </p:nvSpPr>
          <p:spPr>
            <a:xfrm rot="16200000">
              <a:off x="4242058" y="2762052"/>
              <a:ext cx="3420000" cy="3420000"/>
            </a:xfrm>
            <a:prstGeom prst="arc">
              <a:avLst>
                <a:gd name="adj1" fmla="val 14980561"/>
                <a:gd name="adj2" fmla="val 17437885"/>
              </a:avLst>
            </a:prstGeom>
            <a:ln w="793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p>
          </p:txBody>
        </p:sp>
        <p:sp>
          <p:nvSpPr>
            <p:cNvPr id="25" name="TextBox 36"/>
            <p:cNvSpPr txBox="1"/>
            <p:nvPr/>
          </p:nvSpPr>
          <p:spPr>
            <a:xfrm>
              <a:off x="7635546" y="4179663"/>
              <a:ext cx="849405" cy="59337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t>HA</a:t>
              </a:r>
            </a:p>
          </p:txBody>
        </p:sp>
        <p:sp>
          <p:nvSpPr>
            <p:cNvPr id="26" name="TextBox 37"/>
            <p:cNvSpPr txBox="1"/>
            <p:nvPr/>
          </p:nvSpPr>
          <p:spPr>
            <a:xfrm>
              <a:off x="5574983" y="2205871"/>
              <a:ext cx="843814" cy="59337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t>VA</a:t>
              </a:r>
            </a:p>
          </p:txBody>
        </p:sp>
        <p:sp>
          <p:nvSpPr>
            <p:cNvPr id="27" name="TextBox 38"/>
            <p:cNvSpPr txBox="1"/>
            <p:nvPr/>
          </p:nvSpPr>
          <p:spPr>
            <a:xfrm>
              <a:off x="3430245" y="4179663"/>
              <a:ext cx="849518" cy="59337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t>HB</a:t>
              </a:r>
            </a:p>
          </p:txBody>
        </p:sp>
        <p:sp>
          <p:nvSpPr>
            <p:cNvPr id="28" name="TextBox 39"/>
            <p:cNvSpPr txBox="1"/>
            <p:nvPr/>
          </p:nvSpPr>
          <p:spPr>
            <a:xfrm>
              <a:off x="5574983" y="6148737"/>
              <a:ext cx="960184" cy="59337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t>VB</a:t>
              </a:r>
            </a:p>
          </p:txBody>
        </p:sp>
        <p:cxnSp>
          <p:nvCxnSpPr>
            <p:cNvPr id="29" name="Straight Arrow Connector 28"/>
            <p:cNvCxnSpPr/>
            <p:nvPr/>
          </p:nvCxnSpPr>
          <p:spPr>
            <a:xfrm flipV="1">
              <a:off x="5949523" y="3524807"/>
              <a:ext cx="0" cy="1872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V="1">
              <a:off x="5945349" y="3540133"/>
              <a:ext cx="0" cy="1872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42"/>
            <p:cNvSpPr txBox="1"/>
            <p:nvPr/>
          </p:nvSpPr>
          <p:spPr>
            <a:xfrm>
              <a:off x="6679112" y="4395105"/>
              <a:ext cx="102263" cy="59337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t>x</a:t>
              </a:r>
            </a:p>
          </p:txBody>
        </p:sp>
        <p:sp>
          <p:nvSpPr>
            <p:cNvPr id="32" name="TextBox 43"/>
            <p:cNvSpPr txBox="1"/>
            <p:nvPr/>
          </p:nvSpPr>
          <p:spPr>
            <a:xfrm>
              <a:off x="5562757" y="3481093"/>
              <a:ext cx="125919" cy="59337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t>y</a:t>
              </a:r>
            </a:p>
          </p:txBody>
        </p:sp>
        <p:sp>
          <p:nvSpPr>
            <p:cNvPr id="33" name="Oval 32"/>
            <p:cNvSpPr/>
            <p:nvPr/>
          </p:nvSpPr>
          <p:spPr>
            <a:xfrm>
              <a:off x="6418800" y="4197600"/>
              <a:ext cx="75415" cy="7541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grpSp>
    </p:spTree>
    <p:extLst>
      <p:ext uri="{BB962C8B-B14F-4D97-AF65-F5344CB8AC3E}">
        <p14:creationId xmlns:p14="http://schemas.microsoft.com/office/powerpoint/2010/main" val="213969421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58</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itle 1">
            <a:extLst>
              <a:ext uri="{FF2B5EF4-FFF2-40B4-BE49-F238E27FC236}">
                <a16:creationId xmlns:a16="http://schemas.microsoft.com/office/drawing/2014/main" id="{2AA85361-39F8-5046-920B-B60034799145}"/>
              </a:ext>
            </a:extLst>
          </p:cNvPr>
          <p:cNvSpPr txBox="1">
            <a:spLocks/>
          </p:cNvSpPr>
          <p:nvPr/>
        </p:nvSpPr>
        <p:spPr>
          <a:xfrm>
            <a:off x="407988" y="365125"/>
            <a:ext cx="11380812" cy="1084263"/>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r>
              <a:rPr lang="en-GB" sz="3600" dirty="0" smtClean="0"/>
              <a:t>Limited Sampling Rate</a:t>
            </a:r>
            <a:endParaRPr lang="en-GB" sz="3600" dirty="0"/>
          </a:p>
        </p:txBody>
      </p:sp>
      <p:sp>
        <p:nvSpPr>
          <p:cNvPr id="39"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ctr" defTabSz="914400" rtl="0" eaLnBrk="1" latinLnBrk="0" hangingPunct="1">
              <a:lnSpc>
                <a:spcPct val="90000"/>
              </a:lnSpc>
              <a:spcBef>
                <a:spcPts val="1800"/>
              </a:spcBef>
              <a:spcAft>
                <a:spcPts val="400"/>
              </a:spcAft>
              <a:buFont typeface="Arial"/>
              <a:buNone/>
              <a:tabLst/>
              <a:defRPr sz="2400" b="1" kern="1200">
                <a:solidFill>
                  <a:schemeClr val="tx2">
                    <a:lumMod val="50000"/>
                  </a:schemeClr>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dirty="0" smtClean="0">
                <a:solidFill>
                  <a:schemeClr val="accent2"/>
                </a:solidFill>
              </a:rPr>
              <a:t>Energy and power in time and frequency domain</a:t>
            </a:r>
            <a:endParaRPr lang="en-GB" dirty="0">
              <a:solidFill>
                <a:schemeClr val="accent2"/>
              </a:solidFill>
            </a:endParaRPr>
          </a:p>
        </p:txBody>
      </p:sp>
      <p:pic>
        <p:nvPicPr>
          <p:cNvPr id="40"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46169" y="1220456"/>
            <a:ext cx="4114998" cy="4800832"/>
          </a:xfrm>
          <a:prstGeom prst="rect">
            <a:avLst/>
          </a:prstGeom>
        </p:spPr>
      </p:pic>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6644" y="1220294"/>
            <a:ext cx="4114998" cy="4800830"/>
          </a:xfrm>
          <a:prstGeom prst="rect">
            <a:avLst/>
          </a:prstGeom>
        </p:spPr>
      </p:pic>
      <p:pic>
        <p:nvPicPr>
          <p:cNvPr id="70" name="Picture 6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46644" y="1220293"/>
            <a:ext cx="4114997" cy="4800830"/>
          </a:xfrm>
          <a:prstGeom prst="rect">
            <a:avLst/>
          </a:prstGeom>
        </p:spPr>
      </p:pic>
      <p:pic>
        <p:nvPicPr>
          <p:cNvPr id="71" name="Picture 7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37166" y="1220457"/>
            <a:ext cx="4114998" cy="4800830"/>
          </a:xfrm>
          <a:prstGeom prst="rect">
            <a:avLst/>
          </a:prstGeom>
        </p:spPr>
      </p:pic>
      <p:pic>
        <p:nvPicPr>
          <p:cNvPr id="72" name="Picture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838244" y="1220293"/>
            <a:ext cx="4114997" cy="4800830"/>
          </a:xfrm>
          <a:prstGeom prst="rect">
            <a:avLst/>
          </a:prstGeom>
        </p:spPr>
      </p:pic>
      <p:pic>
        <p:nvPicPr>
          <p:cNvPr id="73" name="Picture 7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838244" y="1220294"/>
            <a:ext cx="4114998" cy="4800830"/>
          </a:xfrm>
          <a:prstGeom prst="rect">
            <a:avLst/>
          </a:prstGeom>
        </p:spPr>
      </p:pic>
      <mc:AlternateContent xmlns:mc="http://schemas.openxmlformats.org/markup-compatibility/2006" xmlns:a14="http://schemas.microsoft.com/office/drawing/2010/main">
        <mc:Choice Requires="a14">
          <p:sp>
            <p:nvSpPr>
              <p:cNvPr id="74" name="TextBox 73"/>
              <p:cNvSpPr txBox="1"/>
              <p:nvPr/>
            </p:nvSpPr>
            <p:spPr>
              <a:xfrm>
                <a:off x="4896111" y="2020338"/>
                <a:ext cx="2362801" cy="1098955"/>
              </a:xfrm>
              <a:prstGeom prst="rect">
                <a:avLst/>
              </a:prstGeom>
              <a:solidFill>
                <a:schemeClr val="bg1">
                  <a:alpha val="89000"/>
                </a:schemeClr>
              </a:solidFill>
              <a:ln w="19050">
                <a:solidFill>
                  <a:srgbClr val="B2D6DC"/>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𝐸</m:t>
                      </m:r>
                      <m:r>
                        <a:rPr lang="en-GB" sz="2400" b="0" i="1" smtClean="0">
                          <a:latin typeface="Cambria Math" panose="02040503050406030204" pitchFamily="18" charset="0"/>
                        </a:rPr>
                        <m:t>=</m:t>
                      </m:r>
                      <m:nary>
                        <m:naryPr>
                          <m:limLoc m:val="undOvr"/>
                          <m:ctrlPr>
                            <a:rPr lang="en-GB" sz="2400" i="1" smtClean="0">
                              <a:latin typeface="Cambria Math" panose="02040503050406030204" pitchFamily="18" charset="0"/>
                            </a:rPr>
                          </m:ctrlPr>
                        </m:naryPr>
                        <m:sub>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m:t>
                          </m:r>
                        </m:sub>
                        <m:sup>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r>
                                    <a:rPr lang="en-GB" sz="2400" b="0" i="1" smtClean="0">
                                      <a:latin typeface="Cambria Math" panose="02040503050406030204" pitchFamily="18" charset="0"/>
                                    </a:rPr>
                                    <m:t>𝑥</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𝑡</m:t>
                                      </m:r>
                                    </m:e>
                                  </m:d>
                                </m:e>
                              </m:d>
                            </m:e>
                            <m:sup>
                              <m:r>
                                <a:rPr lang="en-GB" sz="2400" b="0" i="1" smtClean="0">
                                  <a:latin typeface="Cambria Math" panose="02040503050406030204" pitchFamily="18" charset="0"/>
                                </a:rPr>
                                <m:t>2</m:t>
                              </m:r>
                            </m:sup>
                          </m:sSup>
                          <m:r>
                            <a:rPr lang="en-GB" sz="2400" b="0" i="1" smtClean="0">
                              <a:latin typeface="Cambria Math" panose="02040503050406030204" pitchFamily="18" charset="0"/>
                            </a:rPr>
                            <m:t>𝑑𝑡</m:t>
                          </m:r>
                        </m:e>
                      </m:nary>
                    </m:oMath>
                  </m:oMathPara>
                </a14:m>
                <a:endParaRPr lang="en-GB" sz="2800" dirty="0"/>
              </a:p>
            </p:txBody>
          </p:sp>
        </mc:Choice>
        <mc:Fallback xmlns="">
          <p:sp>
            <p:nvSpPr>
              <p:cNvPr id="74" name="TextBox 73"/>
              <p:cNvSpPr txBox="1">
                <a:spLocks noRot="1" noChangeAspect="1" noMove="1" noResize="1" noEditPoints="1" noAdjustHandles="1" noChangeArrowheads="1" noChangeShapeType="1" noTextEdit="1"/>
              </p:cNvSpPr>
              <p:nvPr/>
            </p:nvSpPr>
            <p:spPr>
              <a:xfrm>
                <a:off x="4896111" y="2020338"/>
                <a:ext cx="2362801" cy="1098955"/>
              </a:xfrm>
              <a:prstGeom prst="rect">
                <a:avLst/>
              </a:prstGeom>
              <a:blipFill>
                <a:blip r:embed="rId10"/>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5" name="TextBox 74"/>
              <p:cNvSpPr txBox="1"/>
              <p:nvPr/>
            </p:nvSpPr>
            <p:spPr>
              <a:xfrm>
                <a:off x="8945678" y="2013220"/>
                <a:ext cx="2516477" cy="1098955"/>
              </a:xfrm>
              <a:prstGeom prst="rect">
                <a:avLst/>
              </a:prstGeom>
              <a:solidFill>
                <a:schemeClr val="bg1">
                  <a:alpha val="89000"/>
                </a:schemeClr>
              </a:solidFill>
              <a:ln w="19050">
                <a:solidFill>
                  <a:srgbClr val="B2D6DC"/>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𝐸</m:t>
                      </m:r>
                      <m:r>
                        <a:rPr lang="en-GB" sz="2400" b="0" i="1" smtClean="0">
                          <a:latin typeface="Cambria Math" panose="02040503050406030204" pitchFamily="18" charset="0"/>
                        </a:rPr>
                        <m:t>=</m:t>
                      </m:r>
                      <m:nary>
                        <m:naryPr>
                          <m:limLoc m:val="undOvr"/>
                          <m:ctrlPr>
                            <a:rPr lang="en-GB" sz="2400" i="1" smtClean="0">
                              <a:latin typeface="Cambria Math" panose="02040503050406030204" pitchFamily="18" charset="0"/>
                            </a:rPr>
                          </m:ctrlPr>
                        </m:naryPr>
                        <m:sub>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m:t>
                          </m:r>
                        </m:sub>
                        <m:sup>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r>
                                    <a:rPr lang="en-GB" sz="2400" b="0" i="1" smtClean="0">
                                      <a:latin typeface="Cambria Math" panose="02040503050406030204" pitchFamily="18" charset="0"/>
                                    </a:rPr>
                                    <m:t>𝑋</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𝑓</m:t>
                                      </m:r>
                                    </m:e>
                                  </m:d>
                                </m:e>
                              </m:d>
                            </m:e>
                            <m:sup>
                              <m:r>
                                <a:rPr lang="en-GB" sz="2400" b="0" i="1" smtClean="0">
                                  <a:latin typeface="Cambria Math" panose="02040503050406030204" pitchFamily="18" charset="0"/>
                                </a:rPr>
                                <m:t>2</m:t>
                              </m:r>
                            </m:sup>
                          </m:sSup>
                          <m:r>
                            <a:rPr lang="en-GB" sz="2400" b="0" i="1" smtClean="0">
                              <a:latin typeface="Cambria Math" panose="02040503050406030204" pitchFamily="18" charset="0"/>
                            </a:rPr>
                            <m:t>𝑑𝑓</m:t>
                          </m:r>
                        </m:e>
                      </m:nary>
                    </m:oMath>
                  </m:oMathPara>
                </a14:m>
                <a:endParaRPr lang="en-GB" sz="2800" dirty="0"/>
              </a:p>
            </p:txBody>
          </p:sp>
        </mc:Choice>
        <mc:Fallback xmlns="">
          <p:sp>
            <p:nvSpPr>
              <p:cNvPr id="75" name="TextBox 74"/>
              <p:cNvSpPr txBox="1">
                <a:spLocks noRot="1" noChangeAspect="1" noMove="1" noResize="1" noEditPoints="1" noAdjustHandles="1" noChangeArrowheads="1" noChangeShapeType="1" noTextEdit="1"/>
              </p:cNvSpPr>
              <p:nvPr/>
            </p:nvSpPr>
            <p:spPr>
              <a:xfrm>
                <a:off x="8945678" y="2013220"/>
                <a:ext cx="2516477" cy="1098955"/>
              </a:xfrm>
              <a:prstGeom prst="rect">
                <a:avLst/>
              </a:prstGeom>
              <a:blipFill>
                <a:blip r:embed="rId11"/>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6" name="TextBox 75"/>
              <p:cNvSpPr txBox="1"/>
              <p:nvPr/>
            </p:nvSpPr>
            <p:spPr>
              <a:xfrm>
                <a:off x="4852120" y="2006103"/>
                <a:ext cx="2370511" cy="1113190"/>
              </a:xfrm>
              <a:prstGeom prst="rect">
                <a:avLst/>
              </a:prstGeom>
              <a:solidFill>
                <a:schemeClr val="bg1">
                  <a:alpha val="89000"/>
                </a:schemeClr>
              </a:solidFill>
              <a:ln w="19050">
                <a:solidFill>
                  <a:srgbClr val="B2D6DC"/>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𝐸</m:t>
                      </m:r>
                      <m:r>
                        <a:rPr lang="en-GB" sz="2400" b="0" i="1" smtClean="0">
                          <a:latin typeface="Cambria Math" panose="02040503050406030204" pitchFamily="18" charset="0"/>
                        </a:rPr>
                        <m:t>=</m:t>
                      </m:r>
                      <m:nary>
                        <m:naryPr>
                          <m:limLoc m:val="undOvr"/>
                          <m:ctrlPr>
                            <a:rPr lang="en-GB" sz="2400" i="1" smtClean="0">
                              <a:latin typeface="Cambria Math" panose="02040503050406030204" pitchFamily="18" charset="0"/>
                            </a:rPr>
                          </m:ctrlPr>
                        </m:naryPr>
                        <m:sub>
                          <m:r>
                            <m:rPr>
                              <m:brk m:alnAt="24"/>
                            </m:rPr>
                            <a:rPr lang="en-GB" sz="2400" b="0" i="1" smtClean="0">
                              <a:solidFill>
                                <a:srgbClr val="FF3300"/>
                              </a:solidFill>
                              <a:latin typeface="Cambria Math" panose="02040503050406030204" pitchFamily="18" charset="0"/>
                            </a:rPr>
                            <m:t>0</m:t>
                          </m:r>
                        </m:sub>
                        <m:sup>
                          <m:r>
                            <a:rPr lang="en-GB" sz="2400" b="0" i="1" smtClean="0">
                              <a:solidFill>
                                <a:srgbClr val="FF3300"/>
                              </a:solidFill>
                              <a:latin typeface="Cambria Math" panose="02040503050406030204" pitchFamily="18" charset="0"/>
                            </a:rPr>
                            <m:t>𝑇</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r>
                                    <a:rPr lang="en-GB" sz="2400" b="0" i="1" smtClean="0">
                                      <a:latin typeface="Cambria Math" panose="02040503050406030204" pitchFamily="18" charset="0"/>
                                    </a:rPr>
                                    <m:t>𝑥</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𝑡</m:t>
                                      </m:r>
                                    </m:e>
                                  </m:d>
                                </m:e>
                              </m:d>
                            </m:e>
                            <m:sup>
                              <m:r>
                                <a:rPr lang="en-GB" sz="2400" b="0" i="1" smtClean="0">
                                  <a:latin typeface="Cambria Math" panose="02040503050406030204" pitchFamily="18" charset="0"/>
                                </a:rPr>
                                <m:t>2</m:t>
                              </m:r>
                            </m:sup>
                          </m:sSup>
                          <m:r>
                            <a:rPr lang="en-GB" sz="2400" b="0" i="1" smtClean="0">
                              <a:latin typeface="Cambria Math" panose="02040503050406030204" pitchFamily="18" charset="0"/>
                            </a:rPr>
                            <m:t>𝑑𝑡</m:t>
                          </m:r>
                        </m:e>
                      </m:nary>
                    </m:oMath>
                  </m:oMathPara>
                </a14:m>
                <a:endParaRPr lang="en-GB" sz="2800" dirty="0"/>
              </a:p>
            </p:txBody>
          </p:sp>
        </mc:Choice>
        <mc:Fallback xmlns="">
          <p:sp>
            <p:nvSpPr>
              <p:cNvPr id="76" name="TextBox 75"/>
              <p:cNvSpPr txBox="1">
                <a:spLocks noRot="1" noChangeAspect="1" noMove="1" noResize="1" noEditPoints="1" noAdjustHandles="1" noChangeArrowheads="1" noChangeShapeType="1" noTextEdit="1"/>
              </p:cNvSpPr>
              <p:nvPr/>
            </p:nvSpPr>
            <p:spPr>
              <a:xfrm>
                <a:off x="4852120" y="2006103"/>
                <a:ext cx="2370511" cy="1113190"/>
              </a:xfrm>
              <a:prstGeom prst="rect">
                <a:avLst/>
              </a:prstGeom>
              <a:blipFill>
                <a:blip r:embed="rId12"/>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7" name="TextBox 76"/>
              <p:cNvSpPr txBox="1"/>
              <p:nvPr/>
            </p:nvSpPr>
            <p:spPr>
              <a:xfrm>
                <a:off x="8853334" y="2049415"/>
                <a:ext cx="2577335" cy="1026563"/>
              </a:xfrm>
              <a:prstGeom prst="rect">
                <a:avLst/>
              </a:prstGeom>
              <a:solidFill>
                <a:schemeClr val="bg1">
                  <a:alpha val="89000"/>
                </a:schemeClr>
              </a:solidFill>
              <a:ln w="19050">
                <a:solidFill>
                  <a:srgbClr val="B2D6DC"/>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𝑃</m:t>
                          </m:r>
                        </m:e>
                        <m:sub>
                          <m:r>
                            <a:rPr lang="en-GB" sz="2400" b="0" i="1" smtClean="0">
                              <a:latin typeface="Cambria Math" panose="02040503050406030204" pitchFamily="18" charset="0"/>
                            </a:rPr>
                            <m:t>𝑇</m:t>
                          </m:r>
                        </m:sub>
                      </m:sSub>
                      <m:r>
                        <a:rPr lang="en-GB" sz="2400" b="0" i="1" smtClean="0">
                          <a:latin typeface="Cambria Math" panose="02040503050406030204" pitchFamily="18" charset="0"/>
                        </a:rPr>
                        <m:t>=</m:t>
                      </m:r>
                      <m:nary>
                        <m:naryPr>
                          <m:chr m:val="∑"/>
                          <m:ctrlPr>
                            <a:rPr lang="en-GB" sz="2400" b="0" i="1" smtClean="0">
                              <a:latin typeface="Cambria Math" panose="02040503050406030204" pitchFamily="18" charset="0"/>
                            </a:rPr>
                          </m:ctrlPr>
                        </m:naryPr>
                        <m:sub>
                          <m:r>
                            <m:rPr>
                              <m:brk m:alnAt="23"/>
                            </m:rPr>
                            <a:rPr lang="en-GB" sz="2400" b="0" i="1" smtClean="0">
                              <a:latin typeface="Cambria Math" panose="02040503050406030204" pitchFamily="18" charset="0"/>
                            </a:rPr>
                            <m:t>𝑘</m:t>
                          </m:r>
                          <m:r>
                            <a:rPr lang="en-GB" sz="2400" b="0" i="1" smtClean="0">
                              <a:latin typeface="Cambria Math" panose="02040503050406030204" pitchFamily="18" charset="0"/>
                            </a:rPr>
                            <m:t>=−∞</m:t>
                          </m:r>
                        </m:sub>
                        <m:sup>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𝑋</m:t>
                                      </m:r>
                                    </m:e>
                                    <m:sub>
                                      <m:r>
                                        <a:rPr lang="en-GB" sz="2400" b="0" i="1" smtClean="0">
                                          <a:latin typeface="Cambria Math" panose="02040503050406030204" pitchFamily="18" charset="0"/>
                                        </a:rPr>
                                        <m:t>𝑘</m:t>
                                      </m:r>
                                    </m:sub>
                                  </m:sSub>
                                </m:e>
                              </m:d>
                            </m:e>
                            <m:sup>
                              <m:r>
                                <a:rPr lang="en-GB" sz="2400" b="0" i="1" smtClean="0">
                                  <a:latin typeface="Cambria Math" panose="02040503050406030204" pitchFamily="18" charset="0"/>
                                </a:rPr>
                                <m:t>2</m:t>
                              </m:r>
                            </m:sup>
                          </m:sSup>
                        </m:e>
                      </m:nary>
                    </m:oMath>
                  </m:oMathPara>
                </a14:m>
                <a:endParaRPr lang="en-GB" sz="2800" dirty="0"/>
              </a:p>
            </p:txBody>
          </p:sp>
        </mc:Choice>
        <mc:Fallback xmlns="">
          <p:sp>
            <p:nvSpPr>
              <p:cNvPr id="77" name="TextBox 76"/>
              <p:cNvSpPr txBox="1">
                <a:spLocks noRot="1" noChangeAspect="1" noMove="1" noResize="1" noEditPoints="1" noAdjustHandles="1" noChangeArrowheads="1" noChangeShapeType="1" noTextEdit="1"/>
              </p:cNvSpPr>
              <p:nvPr/>
            </p:nvSpPr>
            <p:spPr>
              <a:xfrm>
                <a:off x="8853334" y="2049415"/>
                <a:ext cx="2577335" cy="1026563"/>
              </a:xfrm>
              <a:prstGeom prst="rect">
                <a:avLst/>
              </a:prstGeom>
              <a:blipFill>
                <a:blip r:embed="rId13"/>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8" name="TextBox 77"/>
              <p:cNvSpPr txBox="1"/>
              <p:nvPr/>
            </p:nvSpPr>
            <p:spPr>
              <a:xfrm>
                <a:off x="4829534" y="2013220"/>
                <a:ext cx="2449101" cy="1113190"/>
              </a:xfrm>
              <a:prstGeom prst="rect">
                <a:avLst/>
              </a:prstGeom>
              <a:solidFill>
                <a:schemeClr val="bg1">
                  <a:alpha val="89000"/>
                </a:schemeClr>
              </a:solidFill>
              <a:ln w="19050">
                <a:solidFill>
                  <a:srgbClr val="B2D6DC"/>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𝑃</m:t>
                          </m:r>
                        </m:e>
                        <m:sub>
                          <m:r>
                            <a:rPr lang="en-GB" sz="2400" b="0" i="1" smtClean="0">
                              <a:latin typeface="Cambria Math" panose="02040503050406030204" pitchFamily="18" charset="0"/>
                            </a:rPr>
                            <m:t>𝑇</m:t>
                          </m:r>
                        </m:sub>
                      </m:sSub>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1</m:t>
                          </m:r>
                        </m:num>
                        <m:den>
                          <m:r>
                            <a:rPr lang="en-GB" sz="2400" b="0" i="1" smtClean="0">
                              <a:latin typeface="Cambria Math" panose="02040503050406030204" pitchFamily="18" charset="0"/>
                            </a:rPr>
                            <m:t>𝑇</m:t>
                          </m:r>
                        </m:den>
                      </m:f>
                      <m:nary>
                        <m:naryPr>
                          <m:limLoc m:val="undOvr"/>
                          <m:ctrlPr>
                            <a:rPr lang="en-GB" sz="2400" i="1" smtClean="0">
                              <a:latin typeface="Cambria Math" panose="02040503050406030204" pitchFamily="18" charset="0"/>
                            </a:rPr>
                          </m:ctrlPr>
                        </m:naryPr>
                        <m:sub>
                          <m:r>
                            <m:rPr>
                              <m:brk m:alnAt="24"/>
                            </m:rPr>
                            <a:rPr lang="en-GB" sz="2400" b="0" i="1" smtClean="0">
                              <a:latin typeface="Cambria Math" panose="02040503050406030204" pitchFamily="18" charset="0"/>
                            </a:rPr>
                            <m:t>0</m:t>
                          </m:r>
                        </m:sub>
                        <m:sup>
                          <m:r>
                            <a:rPr lang="en-GB" sz="2400" b="0" i="1" smtClean="0">
                              <a:latin typeface="Cambria Math" panose="02040503050406030204" pitchFamily="18" charset="0"/>
                            </a:rPr>
                            <m:t>𝑇</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r>
                                    <a:rPr lang="en-GB" sz="2400" b="0" i="1" smtClean="0">
                                      <a:latin typeface="Cambria Math" panose="02040503050406030204" pitchFamily="18" charset="0"/>
                                    </a:rPr>
                                    <m:t>𝑥</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𝑡</m:t>
                                      </m:r>
                                    </m:e>
                                  </m:d>
                                </m:e>
                              </m:d>
                            </m:e>
                            <m:sup>
                              <m:r>
                                <a:rPr lang="en-GB" sz="2400" b="0" i="1" smtClean="0">
                                  <a:latin typeface="Cambria Math" panose="02040503050406030204" pitchFamily="18" charset="0"/>
                                </a:rPr>
                                <m:t>2</m:t>
                              </m:r>
                            </m:sup>
                          </m:sSup>
                          <m:r>
                            <a:rPr lang="en-GB" sz="2400" b="0" i="1" smtClean="0">
                              <a:latin typeface="Cambria Math" panose="02040503050406030204" pitchFamily="18" charset="0"/>
                            </a:rPr>
                            <m:t>𝑑𝑡</m:t>
                          </m:r>
                        </m:e>
                      </m:nary>
                    </m:oMath>
                  </m:oMathPara>
                </a14:m>
                <a:endParaRPr lang="en-GB" sz="2800" dirty="0"/>
              </a:p>
            </p:txBody>
          </p:sp>
        </mc:Choice>
        <mc:Fallback xmlns="">
          <p:sp>
            <p:nvSpPr>
              <p:cNvPr id="78" name="TextBox 77"/>
              <p:cNvSpPr txBox="1">
                <a:spLocks noRot="1" noChangeAspect="1" noMove="1" noResize="1" noEditPoints="1" noAdjustHandles="1" noChangeArrowheads="1" noChangeShapeType="1" noTextEdit="1"/>
              </p:cNvSpPr>
              <p:nvPr/>
            </p:nvSpPr>
            <p:spPr>
              <a:xfrm>
                <a:off x="4829534" y="2013220"/>
                <a:ext cx="2449101" cy="1113190"/>
              </a:xfrm>
              <a:prstGeom prst="rect">
                <a:avLst/>
              </a:prstGeom>
              <a:blipFill>
                <a:blip r:embed="rId14"/>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9" name="TextBox 78"/>
              <p:cNvSpPr txBox="1"/>
              <p:nvPr/>
            </p:nvSpPr>
            <p:spPr>
              <a:xfrm>
                <a:off x="7214061" y="3248114"/>
                <a:ext cx="1632037" cy="805551"/>
              </a:xfrm>
              <a:prstGeom prst="rect">
                <a:avLst/>
              </a:prstGeom>
              <a:solidFill>
                <a:schemeClr val="bg1">
                  <a:alpha val="89000"/>
                </a:schemeClr>
              </a:solidFill>
              <a:ln w="19050">
                <a:solidFill>
                  <a:srgbClr val="B2D6DC"/>
                </a:solidFill>
              </a:ln>
            </p:spPr>
            <p:txBody>
              <a:bodyPr wrap="square" lIns="0" tIns="216000" rIns="0" bIns="21600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𝐸</m:t>
                          </m:r>
                          <m:r>
                            <a:rPr lang="en-GB" sz="2400" b="0" i="1" smtClean="0">
                              <a:latin typeface="Cambria Math" panose="02040503050406030204" pitchFamily="18" charset="0"/>
                            </a:rPr>
                            <m:t>=</m:t>
                          </m:r>
                          <m:r>
                            <a:rPr lang="en-GB" sz="2400" b="0" i="1" smtClean="0">
                              <a:latin typeface="Cambria Math" panose="02040503050406030204" pitchFamily="18" charset="0"/>
                            </a:rPr>
                            <m:t>𝑇</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rPr>
                            <m:t>𝑃</m:t>
                          </m:r>
                        </m:e>
                        <m:sub>
                          <m:r>
                            <a:rPr lang="en-GB" sz="2400" b="0" i="1" smtClean="0">
                              <a:latin typeface="Cambria Math" panose="02040503050406030204" pitchFamily="18" charset="0"/>
                            </a:rPr>
                            <m:t>𝑇</m:t>
                          </m:r>
                        </m:sub>
                      </m:sSub>
                    </m:oMath>
                  </m:oMathPara>
                </a14:m>
                <a:endParaRPr lang="en-GB" sz="2800" dirty="0"/>
              </a:p>
            </p:txBody>
          </p:sp>
        </mc:Choice>
        <mc:Fallback xmlns="">
          <p:sp>
            <p:nvSpPr>
              <p:cNvPr id="79" name="TextBox 78"/>
              <p:cNvSpPr txBox="1">
                <a:spLocks noRot="1" noChangeAspect="1" noMove="1" noResize="1" noEditPoints="1" noAdjustHandles="1" noChangeArrowheads="1" noChangeShapeType="1" noTextEdit="1"/>
              </p:cNvSpPr>
              <p:nvPr/>
            </p:nvSpPr>
            <p:spPr>
              <a:xfrm>
                <a:off x="7214061" y="3248114"/>
                <a:ext cx="1632037" cy="805551"/>
              </a:xfrm>
              <a:prstGeom prst="rect">
                <a:avLst/>
              </a:prstGeom>
              <a:blipFill>
                <a:blip r:embed="rId15"/>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0" name="TextBox 79"/>
              <p:cNvSpPr txBox="1"/>
              <p:nvPr/>
            </p:nvSpPr>
            <p:spPr>
              <a:xfrm>
                <a:off x="8649382" y="2027647"/>
                <a:ext cx="2762140" cy="1084336"/>
              </a:xfrm>
              <a:prstGeom prst="rect">
                <a:avLst/>
              </a:prstGeom>
              <a:solidFill>
                <a:schemeClr val="bg1">
                  <a:alpha val="89000"/>
                </a:schemeClr>
              </a:solidFill>
              <a:ln w="19050">
                <a:solidFill>
                  <a:srgbClr val="B2D6DC"/>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𝑃</m:t>
                          </m:r>
                        </m:e>
                        <m:sub>
                          <m:r>
                            <a:rPr lang="en-GB" sz="2400" b="0" i="1" smtClean="0">
                              <a:latin typeface="Cambria Math" panose="02040503050406030204" pitchFamily="18" charset="0"/>
                            </a:rPr>
                            <m:t>𝑇</m:t>
                          </m:r>
                        </m:sub>
                      </m:sSub>
                      <m:r>
                        <a:rPr lang="en-GB" sz="2400" b="0" i="1" smtClean="0">
                          <a:latin typeface="Cambria Math" panose="02040503050406030204" pitchFamily="18" charset="0"/>
                        </a:rPr>
                        <m:t>=</m:t>
                      </m:r>
                      <m:nary>
                        <m:naryPr>
                          <m:chr m:val="∑"/>
                          <m:ctrlPr>
                            <a:rPr lang="en-GB" sz="2400" b="0" i="1" smtClean="0">
                              <a:latin typeface="Cambria Math" panose="02040503050406030204" pitchFamily="18" charset="0"/>
                            </a:rPr>
                          </m:ctrlPr>
                        </m:naryPr>
                        <m:sub>
                          <m:r>
                            <m:rPr>
                              <m:brk m:alnAt="23"/>
                            </m:rPr>
                            <a:rPr lang="en-GB" sz="2400" b="0" i="1" smtClean="0">
                              <a:latin typeface="Cambria Math" panose="02040503050406030204" pitchFamily="18" charset="0"/>
                            </a:rPr>
                            <m:t>𝑘</m:t>
                          </m:r>
                          <m:r>
                            <a:rPr lang="en-GB" sz="2400" b="0" i="1" smtClean="0">
                              <a:latin typeface="Cambria Math" panose="02040503050406030204" pitchFamily="18" charset="0"/>
                            </a:rPr>
                            <m:t>=−</m:t>
                          </m:r>
                          <m:sSub>
                            <m:sSubPr>
                              <m:ctrlPr>
                                <a:rPr lang="en-GB" sz="2400" b="0" i="1" smtClean="0">
                                  <a:solidFill>
                                    <a:srgbClr val="FF3300"/>
                                  </a:solidFill>
                                  <a:latin typeface="Cambria Math" panose="02040503050406030204" pitchFamily="18" charset="0"/>
                                </a:rPr>
                              </m:ctrlPr>
                            </m:sSubPr>
                            <m:e>
                              <m:r>
                                <m:rPr>
                                  <m:brk m:alnAt="23"/>
                                </m:rPr>
                                <a:rPr lang="en-GB" sz="2400" b="0" i="1" smtClean="0">
                                  <a:solidFill>
                                    <a:srgbClr val="FF3300"/>
                                  </a:solidFill>
                                  <a:latin typeface="Cambria Math" panose="02040503050406030204" pitchFamily="18" charset="0"/>
                                </a:rPr>
                                <m:t>𝑁</m:t>
                              </m:r>
                            </m:e>
                            <m:sub>
                              <m:r>
                                <m:rPr>
                                  <m:brk m:alnAt="23"/>
                                </m:rPr>
                                <a:rPr lang="en-GB" sz="2400" b="0" i="1" smtClean="0">
                                  <a:solidFill>
                                    <a:srgbClr val="FF3300"/>
                                  </a:solidFill>
                                  <a:latin typeface="Cambria Math" panose="02040503050406030204" pitchFamily="18" charset="0"/>
                                </a:rPr>
                                <m:t>0</m:t>
                              </m:r>
                            </m:sub>
                          </m:sSub>
                        </m:sub>
                        <m:sup>
                          <m:r>
                            <a:rPr lang="en-GB" sz="2400" b="0" i="1" smtClean="0">
                              <a:solidFill>
                                <a:srgbClr val="FF3300"/>
                              </a:solidFill>
                              <a:latin typeface="Cambria Math" panose="02040503050406030204" pitchFamily="18" charset="0"/>
                            </a:rPr>
                            <m:t>+</m:t>
                          </m:r>
                          <m:sSub>
                            <m:sSubPr>
                              <m:ctrlPr>
                                <a:rPr lang="en-GB" sz="2400" b="0" i="1" smtClean="0">
                                  <a:solidFill>
                                    <a:srgbClr val="FF3300"/>
                                  </a:solidFill>
                                  <a:latin typeface="Cambria Math" panose="02040503050406030204" pitchFamily="18" charset="0"/>
                                </a:rPr>
                              </m:ctrlPr>
                            </m:sSubPr>
                            <m:e>
                              <m:r>
                                <a:rPr lang="en-GB" sz="2400" b="0" i="1" smtClean="0">
                                  <a:solidFill>
                                    <a:srgbClr val="FF3300"/>
                                  </a:solidFill>
                                  <a:latin typeface="Cambria Math" panose="02040503050406030204" pitchFamily="18" charset="0"/>
                                </a:rPr>
                                <m:t>𝑁</m:t>
                              </m:r>
                            </m:e>
                            <m:sub>
                              <m:r>
                                <a:rPr lang="en-GB" sz="2400" b="0" i="1" smtClean="0">
                                  <a:solidFill>
                                    <a:srgbClr val="FF3300"/>
                                  </a:solidFill>
                                  <a:latin typeface="Cambria Math" panose="02040503050406030204" pitchFamily="18" charset="0"/>
                                </a:rPr>
                                <m:t>0</m:t>
                              </m:r>
                            </m:sub>
                          </m:sSub>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𝑋</m:t>
                                      </m:r>
                                    </m:e>
                                    <m:sub>
                                      <m:r>
                                        <a:rPr lang="en-GB" sz="2400" b="0" i="1" smtClean="0">
                                          <a:latin typeface="Cambria Math" panose="02040503050406030204" pitchFamily="18" charset="0"/>
                                        </a:rPr>
                                        <m:t>𝑘</m:t>
                                      </m:r>
                                    </m:sub>
                                  </m:sSub>
                                </m:e>
                              </m:d>
                            </m:e>
                            <m:sup>
                              <m:r>
                                <a:rPr lang="en-GB" sz="2400" b="0" i="1" smtClean="0">
                                  <a:latin typeface="Cambria Math" panose="02040503050406030204" pitchFamily="18" charset="0"/>
                                </a:rPr>
                                <m:t>2</m:t>
                              </m:r>
                            </m:sup>
                          </m:sSup>
                        </m:e>
                      </m:nary>
                    </m:oMath>
                  </m:oMathPara>
                </a14:m>
                <a:endParaRPr lang="en-GB" sz="2800" dirty="0"/>
              </a:p>
            </p:txBody>
          </p:sp>
        </mc:Choice>
        <mc:Fallback xmlns="">
          <p:sp>
            <p:nvSpPr>
              <p:cNvPr id="80" name="TextBox 79"/>
              <p:cNvSpPr txBox="1">
                <a:spLocks noRot="1" noChangeAspect="1" noMove="1" noResize="1" noEditPoints="1" noAdjustHandles="1" noChangeArrowheads="1" noChangeShapeType="1" noTextEdit="1"/>
              </p:cNvSpPr>
              <p:nvPr/>
            </p:nvSpPr>
            <p:spPr>
              <a:xfrm>
                <a:off x="8649382" y="2027647"/>
                <a:ext cx="2762140" cy="1084336"/>
              </a:xfrm>
              <a:prstGeom prst="rect">
                <a:avLst/>
              </a:prstGeom>
              <a:blipFill>
                <a:blip r:embed="rId16"/>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1" name="TextBox 80"/>
              <p:cNvSpPr txBox="1"/>
              <p:nvPr/>
            </p:nvSpPr>
            <p:spPr>
              <a:xfrm>
                <a:off x="5683412" y="3309570"/>
                <a:ext cx="1742328" cy="1174883"/>
              </a:xfrm>
              <a:prstGeom prst="rect">
                <a:avLst/>
              </a:prstGeom>
              <a:solidFill>
                <a:schemeClr val="bg1">
                  <a:alpha val="89000"/>
                </a:schemeClr>
              </a:solidFill>
              <a:ln w="19050">
                <a:solidFill>
                  <a:srgbClr val="FF3300"/>
                </a:solidFill>
              </a:ln>
            </p:spPr>
            <p:txBody>
              <a:bodyPr wrap="square" lIns="0" tIns="216000" rIns="0" bIns="216000" rtlCol="0">
                <a:spAutoFit/>
              </a:bodyPr>
              <a:lstStyle/>
              <a:p>
                <a:pPr/>
                <a14:m>
                  <m:oMathPara xmlns:m="http://schemas.openxmlformats.org/officeDocument/2006/math">
                    <m:oMathParaPr>
                      <m:jc m:val="centerGroup"/>
                    </m:oMathParaPr>
                    <m:oMath xmlns:m="http://schemas.openxmlformats.org/officeDocument/2006/math">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𝑋</m:t>
                                  </m:r>
                                </m:e>
                                <m:sub>
                                  <m:r>
                                    <a:rPr lang="en-GB" sz="2400" b="0" i="1" smtClean="0">
                                      <a:latin typeface="Cambria Math" panose="02040503050406030204" pitchFamily="18" charset="0"/>
                                    </a:rPr>
                                    <m:t>𝑘</m:t>
                                  </m:r>
                                </m:sub>
                              </m:sSub>
                            </m:e>
                          </m:d>
                        </m:e>
                        <m:sup>
                          <m:r>
                            <a:rPr lang="en-GB" sz="2400" b="0" i="1" smtClean="0">
                              <a:latin typeface="Cambria Math" panose="02040503050406030204" pitchFamily="18" charset="0"/>
                            </a:rPr>
                            <m:t>2</m:t>
                          </m:r>
                        </m:sup>
                      </m:sSup>
                      <m:r>
                        <a:rPr lang="en-GB" sz="2400" b="0" i="1" smtClean="0">
                          <a:latin typeface="Cambria Math" panose="02040503050406030204" pitchFamily="18" charset="0"/>
                          <a:ea typeface="Cambria Math" panose="02040503050406030204" pitchFamily="18" charset="0"/>
                        </a:rPr>
                        <m:t>≈0 </m:t>
                      </m:r>
                    </m:oMath>
                  </m:oMathPara>
                </a14:m>
                <a:endParaRPr lang="en-GB" sz="24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ea typeface="Cambria Math" panose="02040503050406030204" pitchFamily="18" charset="0"/>
                        </a:rPr>
                        <m:t>∀ </m:t>
                      </m:r>
                      <m:d>
                        <m:dPr>
                          <m:begChr m:val="|"/>
                          <m:endChr m:val="|"/>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𝑘</m:t>
                          </m:r>
                        </m:e>
                      </m:d>
                      <m:r>
                        <a:rPr lang="en-GB" sz="2400" b="0" i="1" smtClean="0">
                          <a:latin typeface="Cambria Math" panose="02040503050406030204" pitchFamily="18" charset="0"/>
                          <a:ea typeface="Cambria Math" panose="02040503050406030204" pitchFamily="18" charset="0"/>
                        </a:rPr>
                        <m:t>&gt;</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𝑁</m:t>
                          </m:r>
                        </m:e>
                        <m:sub>
                          <m:r>
                            <a:rPr lang="en-GB" sz="2400" b="0" i="1" smtClean="0">
                              <a:latin typeface="Cambria Math" panose="02040503050406030204" pitchFamily="18" charset="0"/>
                              <a:ea typeface="Cambria Math" panose="02040503050406030204" pitchFamily="18" charset="0"/>
                            </a:rPr>
                            <m:t>0</m:t>
                          </m:r>
                        </m:sub>
                      </m:sSub>
                    </m:oMath>
                  </m:oMathPara>
                </a14:m>
                <a:endParaRPr lang="en-GB" sz="2800" dirty="0"/>
              </a:p>
            </p:txBody>
          </p:sp>
        </mc:Choice>
        <mc:Fallback xmlns="">
          <p:sp>
            <p:nvSpPr>
              <p:cNvPr id="81" name="TextBox 80"/>
              <p:cNvSpPr txBox="1">
                <a:spLocks noRot="1" noChangeAspect="1" noMove="1" noResize="1" noEditPoints="1" noAdjustHandles="1" noChangeArrowheads="1" noChangeShapeType="1" noTextEdit="1"/>
              </p:cNvSpPr>
              <p:nvPr/>
            </p:nvSpPr>
            <p:spPr>
              <a:xfrm>
                <a:off x="5683412" y="3309570"/>
                <a:ext cx="1742328" cy="1174883"/>
              </a:xfrm>
              <a:prstGeom prst="rect">
                <a:avLst/>
              </a:prstGeom>
              <a:blipFill>
                <a:blip r:embed="rId17"/>
                <a:stretch>
                  <a:fillRect/>
                </a:stretch>
              </a:blipFill>
              <a:ln w="19050">
                <a:solidFill>
                  <a:srgbClr val="FF33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2" name="TextBox 81"/>
              <p:cNvSpPr txBox="1"/>
              <p:nvPr/>
            </p:nvSpPr>
            <p:spPr>
              <a:xfrm>
                <a:off x="4549375" y="4667614"/>
                <a:ext cx="951060" cy="576293"/>
              </a:xfrm>
              <a:prstGeom prst="rect">
                <a:avLst/>
              </a:prstGeom>
              <a:solidFill>
                <a:schemeClr val="bg1">
                  <a:alpha val="89000"/>
                </a:schemeClr>
              </a:solidFill>
              <a:ln w="19050">
                <a:solidFill>
                  <a:srgbClr val="B2D6DC"/>
                </a:solidFill>
              </a:ln>
            </p:spPr>
            <p:txBody>
              <a:bodyPr wrap="square" lIns="72000" tIns="72000" rIns="72000" bIns="72000" rtlCol="0" anchor="ctr" anchorCtr="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𝑥</m:t>
                      </m:r>
                      <m:r>
                        <a:rPr lang="en-GB" sz="2800" b="0" i="1" smtClean="0">
                          <a:latin typeface="Cambria Math" panose="02040503050406030204" pitchFamily="18" charset="0"/>
                        </a:rPr>
                        <m:t>(</m:t>
                      </m:r>
                      <m:r>
                        <a:rPr lang="en-GB" sz="2800" b="0" i="1" smtClean="0">
                          <a:latin typeface="Cambria Math" panose="02040503050406030204" pitchFamily="18" charset="0"/>
                        </a:rPr>
                        <m:t>𝑡</m:t>
                      </m:r>
                      <m:r>
                        <a:rPr lang="en-GB" sz="2800" b="0" i="1" smtClean="0">
                          <a:latin typeface="Cambria Math" panose="02040503050406030204" pitchFamily="18" charset="0"/>
                        </a:rPr>
                        <m:t>)</m:t>
                      </m:r>
                    </m:oMath>
                  </m:oMathPara>
                </a14:m>
                <a:endParaRPr lang="en-GB" sz="2400" dirty="0"/>
              </a:p>
            </p:txBody>
          </p:sp>
        </mc:Choice>
        <mc:Fallback xmlns="">
          <p:sp>
            <p:nvSpPr>
              <p:cNvPr id="82" name="TextBox 81"/>
              <p:cNvSpPr txBox="1">
                <a:spLocks noRot="1" noChangeAspect="1" noMove="1" noResize="1" noEditPoints="1" noAdjustHandles="1" noChangeArrowheads="1" noChangeShapeType="1" noTextEdit="1"/>
              </p:cNvSpPr>
              <p:nvPr/>
            </p:nvSpPr>
            <p:spPr>
              <a:xfrm>
                <a:off x="4549375" y="4667614"/>
                <a:ext cx="951060" cy="576293"/>
              </a:xfrm>
              <a:prstGeom prst="rect">
                <a:avLst/>
              </a:prstGeom>
              <a:blipFill>
                <a:blip r:embed="rId18"/>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3" name="TextBox 82"/>
              <p:cNvSpPr txBox="1"/>
              <p:nvPr/>
            </p:nvSpPr>
            <p:spPr>
              <a:xfrm>
                <a:off x="8441450" y="4667615"/>
                <a:ext cx="951060" cy="576293"/>
              </a:xfrm>
              <a:prstGeom prst="rect">
                <a:avLst/>
              </a:prstGeom>
              <a:solidFill>
                <a:schemeClr val="bg1">
                  <a:alpha val="89000"/>
                </a:schemeClr>
              </a:solidFill>
              <a:ln w="19050">
                <a:solidFill>
                  <a:srgbClr val="B2D6DC"/>
                </a:solidFill>
              </a:ln>
            </p:spPr>
            <p:txBody>
              <a:bodyPr wrap="square" lIns="72000" tIns="72000" rIns="72000" bIns="72000" rtlCol="0" anchor="ctr" anchorCtr="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𝑋</m:t>
                      </m:r>
                      <m:r>
                        <a:rPr lang="en-GB" sz="2800" b="0" i="1" smtClean="0">
                          <a:latin typeface="Cambria Math" panose="02040503050406030204" pitchFamily="18" charset="0"/>
                        </a:rPr>
                        <m:t>(</m:t>
                      </m:r>
                      <m:r>
                        <a:rPr lang="en-GB" sz="2800" b="0" i="1" smtClean="0">
                          <a:latin typeface="Cambria Math" panose="02040503050406030204" pitchFamily="18" charset="0"/>
                        </a:rPr>
                        <m:t>𝑓</m:t>
                      </m:r>
                      <m:r>
                        <a:rPr lang="en-GB" sz="2800" b="0" i="1" smtClean="0">
                          <a:latin typeface="Cambria Math" panose="02040503050406030204" pitchFamily="18" charset="0"/>
                        </a:rPr>
                        <m:t>)</m:t>
                      </m:r>
                    </m:oMath>
                  </m:oMathPara>
                </a14:m>
                <a:endParaRPr lang="en-GB" sz="2400" dirty="0"/>
              </a:p>
            </p:txBody>
          </p:sp>
        </mc:Choice>
        <mc:Fallback xmlns="">
          <p:sp>
            <p:nvSpPr>
              <p:cNvPr id="83" name="TextBox 82"/>
              <p:cNvSpPr txBox="1">
                <a:spLocks noRot="1" noChangeAspect="1" noMove="1" noResize="1" noEditPoints="1" noAdjustHandles="1" noChangeArrowheads="1" noChangeShapeType="1" noTextEdit="1"/>
              </p:cNvSpPr>
              <p:nvPr/>
            </p:nvSpPr>
            <p:spPr>
              <a:xfrm>
                <a:off x="8441450" y="4667615"/>
                <a:ext cx="951060" cy="576293"/>
              </a:xfrm>
              <a:prstGeom prst="rect">
                <a:avLst/>
              </a:prstGeom>
              <a:blipFill>
                <a:blip r:embed="rId19"/>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4" name="TextBox 83"/>
              <p:cNvSpPr txBox="1"/>
              <p:nvPr/>
            </p:nvSpPr>
            <p:spPr>
              <a:xfrm>
                <a:off x="4554536" y="4667614"/>
                <a:ext cx="951060" cy="576293"/>
              </a:xfrm>
              <a:prstGeom prst="rect">
                <a:avLst/>
              </a:prstGeom>
              <a:solidFill>
                <a:schemeClr val="bg1">
                  <a:alpha val="89000"/>
                </a:schemeClr>
              </a:solidFill>
              <a:ln w="19050">
                <a:solidFill>
                  <a:srgbClr val="B2D6DC"/>
                </a:solidFill>
              </a:ln>
            </p:spPr>
            <p:txBody>
              <a:bodyPr wrap="square" lIns="72000" tIns="72000" rIns="72000" bIns="72000" rtlCol="0" anchor="ctr" anchorCtr="0">
                <a:spAutoFit/>
              </a:bodyPr>
              <a:lstStyle/>
              <a:p>
                <a:pPr/>
                <a14:m>
                  <m:oMathPara xmlns:m="http://schemas.openxmlformats.org/officeDocument/2006/math">
                    <m:oMathParaPr>
                      <m:jc m:val="centerGroup"/>
                    </m:oMathParaPr>
                    <m:oMath xmlns:m="http://schemas.openxmlformats.org/officeDocument/2006/math">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𝑥</m:t>
                          </m:r>
                        </m:e>
                        <m:sub>
                          <m:r>
                            <a:rPr lang="en-GB" sz="2800" b="0" i="1" smtClean="0">
                              <a:latin typeface="Cambria Math" panose="02040503050406030204" pitchFamily="18" charset="0"/>
                            </a:rPr>
                            <m:t>𝑇</m:t>
                          </m:r>
                        </m:sub>
                      </m:sSub>
                      <m:r>
                        <a:rPr lang="en-GB" sz="2800" b="0" i="1" smtClean="0">
                          <a:latin typeface="Cambria Math" panose="02040503050406030204" pitchFamily="18" charset="0"/>
                        </a:rPr>
                        <m:t>(</m:t>
                      </m:r>
                      <m:r>
                        <a:rPr lang="en-GB" sz="2800" b="0" i="1" smtClean="0">
                          <a:latin typeface="Cambria Math" panose="02040503050406030204" pitchFamily="18" charset="0"/>
                        </a:rPr>
                        <m:t>𝑡</m:t>
                      </m:r>
                      <m:r>
                        <a:rPr lang="en-GB" sz="2800" b="0" i="1" smtClean="0">
                          <a:latin typeface="Cambria Math" panose="02040503050406030204" pitchFamily="18" charset="0"/>
                        </a:rPr>
                        <m:t>)</m:t>
                      </m:r>
                    </m:oMath>
                  </m:oMathPara>
                </a14:m>
                <a:endParaRPr lang="en-GB" sz="2400" dirty="0"/>
              </a:p>
            </p:txBody>
          </p:sp>
        </mc:Choice>
        <mc:Fallback xmlns="">
          <p:sp>
            <p:nvSpPr>
              <p:cNvPr id="84" name="TextBox 83"/>
              <p:cNvSpPr txBox="1">
                <a:spLocks noRot="1" noChangeAspect="1" noMove="1" noResize="1" noEditPoints="1" noAdjustHandles="1" noChangeArrowheads="1" noChangeShapeType="1" noTextEdit="1"/>
              </p:cNvSpPr>
              <p:nvPr/>
            </p:nvSpPr>
            <p:spPr>
              <a:xfrm>
                <a:off x="4554536" y="4667614"/>
                <a:ext cx="951060" cy="576293"/>
              </a:xfrm>
              <a:prstGeom prst="rect">
                <a:avLst/>
              </a:prstGeom>
              <a:blipFill>
                <a:blip r:embed="rId20"/>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5" name="TextBox 84"/>
              <p:cNvSpPr txBox="1"/>
              <p:nvPr/>
            </p:nvSpPr>
            <p:spPr>
              <a:xfrm>
                <a:off x="8440372" y="4235580"/>
                <a:ext cx="2204168" cy="1113556"/>
              </a:xfrm>
              <a:prstGeom prst="rect">
                <a:avLst/>
              </a:prstGeom>
              <a:solidFill>
                <a:schemeClr val="bg1">
                  <a:alpha val="89000"/>
                </a:schemeClr>
              </a:solidFill>
              <a:ln w="19050">
                <a:solidFill>
                  <a:srgbClr val="B2D6DC"/>
                </a:solidFill>
              </a:ln>
            </p:spPr>
            <p:txBody>
              <a:bodyPr wrap="square" lIns="72000" tIns="72000" rIns="72000" bIns="72000" rtlCol="0" anchor="ctr" anchorCtr="0">
                <a:spAutoFit/>
              </a:bodyPr>
              <a:lstStyle/>
              <a:p>
                <a:pPr/>
                <a14:m>
                  <m:oMathPara xmlns:m="http://schemas.openxmlformats.org/officeDocument/2006/math">
                    <m:oMathParaPr>
                      <m:jc m:val="centerGroup"/>
                    </m:oMathParaPr>
                    <m:oMath xmlns:m="http://schemas.openxmlformats.org/officeDocument/2006/math">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𝑋</m:t>
                          </m:r>
                        </m:e>
                        <m:sub>
                          <m:r>
                            <a:rPr lang="en-GB" sz="2800" b="0" i="1" smtClean="0">
                              <a:latin typeface="Cambria Math" panose="02040503050406030204" pitchFamily="18" charset="0"/>
                            </a:rPr>
                            <m:t>𝑘</m:t>
                          </m:r>
                        </m:sub>
                      </m:sSub>
                      <m:r>
                        <a:rPr lang="en-GB" sz="2800" b="0" i="1" smtClean="0">
                          <a:latin typeface="Cambria Math" panose="02040503050406030204" pitchFamily="18" charset="0"/>
                        </a:rPr>
                        <m:t>=</m:t>
                      </m:r>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1</m:t>
                          </m:r>
                        </m:num>
                        <m:den>
                          <m:r>
                            <a:rPr lang="en-GB" sz="2800" b="0" i="1" smtClean="0">
                              <a:latin typeface="Cambria Math" panose="02040503050406030204" pitchFamily="18" charset="0"/>
                            </a:rPr>
                            <m:t>𝑇</m:t>
                          </m:r>
                        </m:den>
                      </m:f>
                      <m:r>
                        <a:rPr lang="en-GB" sz="2800" b="0" i="1" smtClean="0">
                          <a:latin typeface="Cambria Math" panose="02040503050406030204" pitchFamily="18" charset="0"/>
                        </a:rPr>
                        <m:t>𝑋</m:t>
                      </m:r>
                      <m:d>
                        <m:dPr>
                          <m:ctrlPr>
                            <a:rPr lang="en-GB" sz="2800" b="0" i="1" smtClean="0">
                              <a:latin typeface="Cambria Math" panose="02040503050406030204" pitchFamily="18" charset="0"/>
                            </a:rPr>
                          </m:ctrlPr>
                        </m:dPr>
                        <m:e>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𝑘</m:t>
                              </m:r>
                            </m:num>
                            <m:den>
                              <m:r>
                                <a:rPr lang="en-GB" sz="2800" b="0" i="1" smtClean="0">
                                  <a:latin typeface="Cambria Math" panose="02040503050406030204" pitchFamily="18" charset="0"/>
                                </a:rPr>
                                <m:t>𝑇</m:t>
                              </m:r>
                            </m:den>
                          </m:f>
                        </m:e>
                      </m:d>
                    </m:oMath>
                  </m:oMathPara>
                </a14:m>
                <a:endParaRPr lang="en-GB" sz="2800" dirty="0"/>
              </a:p>
            </p:txBody>
          </p:sp>
        </mc:Choice>
        <mc:Fallback xmlns="">
          <p:sp>
            <p:nvSpPr>
              <p:cNvPr id="85" name="TextBox 84"/>
              <p:cNvSpPr txBox="1">
                <a:spLocks noRot="1" noChangeAspect="1" noMove="1" noResize="1" noEditPoints="1" noAdjustHandles="1" noChangeArrowheads="1" noChangeShapeType="1" noTextEdit="1"/>
              </p:cNvSpPr>
              <p:nvPr/>
            </p:nvSpPr>
            <p:spPr>
              <a:xfrm>
                <a:off x="8440372" y="4235580"/>
                <a:ext cx="2204168" cy="1113556"/>
              </a:xfrm>
              <a:prstGeom prst="rect">
                <a:avLst/>
              </a:prstGeom>
              <a:blipFill>
                <a:blip r:embed="rId21"/>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6" name="X0"/>
              <p:cNvSpPr txBox="1"/>
              <p:nvPr/>
            </p:nvSpPr>
            <p:spPr>
              <a:xfrm>
                <a:off x="8440372" y="2576127"/>
                <a:ext cx="189534"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𝑋</m:t>
                          </m:r>
                        </m:e>
                        <m:sub>
                          <m:r>
                            <a:rPr lang="en-GB" sz="2000" b="0" i="1" smtClean="0">
                              <a:latin typeface="Cambria Math" panose="02040503050406030204" pitchFamily="18" charset="0"/>
                            </a:rPr>
                            <m:t>0</m:t>
                          </m:r>
                        </m:sub>
                      </m:sSub>
                    </m:oMath>
                  </m:oMathPara>
                </a14:m>
                <a:endParaRPr lang="en-GB" sz="2000" dirty="0"/>
              </a:p>
            </p:txBody>
          </p:sp>
        </mc:Choice>
        <mc:Fallback xmlns="">
          <p:sp>
            <p:nvSpPr>
              <p:cNvPr id="86" name="X0"/>
              <p:cNvSpPr txBox="1">
                <a:spLocks noRot="1" noChangeAspect="1" noMove="1" noResize="1" noEditPoints="1" noAdjustHandles="1" noChangeArrowheads="1" noChangeShapeType="1" noTextEdit="1"/>
              </p:cNvSpPr>
              <p:nvPr/>
            </p:nvSpPr>
            <p:spPr>
              <a:xfrm>
                <a:off x="8440372" y="2576127"/>
                <a:ext cx="189534" cy="307777"/>
              </a:xfrm>
              <a:prstGeom prst="rect">
                <a:avLst/>
              </a:prstGeom>
              <a:blipFill>
                <a:blip r:embed="rId22"/>
                <a:stretch>
                  <a:fillRect l="-48387" r="-70968" b="-20000"/>
                </a:stretch>
              </a:blipFill>
            </p:spPr>
            <p:txBody>
              <a:bodyPr/>
              <a:lstStyle/>
              <a:p>
                <a:r>
                  <a:rPr lang="en-GB">
                    <a:noFill/>
                  </a:rPr>
                  <a:t> </a:t>
                </a:r>
              </a:p>
            </p:txBody>
          </p:sp>
        </mc:Fallback>
      </mc:AlternateContent>
      <p:cxnSp>
        <p:nvCxnSpPr>
          <p:cNvPr id="87" name="ArrowX0"/>
          <p:cNvCxnSpPr>
            <a:stCxn id="86" idx="0"/>
          </p:cNvCxnSpPr>
          <p:nvPr/>
        </p:nvCxnSpPr>
        <p:spPr>
          <a:xfrm flipH="1" flipV="1">
            <a:off x="8389643" y="2156999"/>
            <a:ext cx="145496" cy="419128"/>
          </a:xfrm>
          <a:prstGeom prst="straightConnector1">
            <a:avLst/>
          </a:prstGeom>
          <a:ln>
            <a:solidFill>
              <a:srgbClr val="267883"/>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X1"/>
              <p:cNvSpPr txBox="1"/>
              <p:nvPr/>
            </p:nvSpPr>
            <p:spPr>
              <a:xfrm>
                <a:off x="8883348" y="2853127"/>
                <a:ext cx="144100"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𝑋</m:t>
                          </m:r>
                        </m:e>
                        <m:sub>
                          <m:r>
                            <a:rPr lang="en-GB" sz="2000" b="0" i="1" smtClean="0">
                              <a:latin typeface="Cambria Math" panose="02040503050406030204" pitchFamily="18" charset="0"/>
                            </a:rPr>
                            <m:t>1</m:t>
                          </m:r>
                        </m:sub>
                      </m:sSub>
                    </m:oMath>
                  </m:oMathPara>
                </a14:m>
                <a:endParaRPr lang="en-GB" dirty="0"/>
              </a:p>
            </p:txBody>
          </p:sp>
        </mc:Choice>
        <mc:Fallback xmlns="">
          <p:sp>
            <p:nvSpPr>
              <p:cNvPr id="88" name="X1"/>
              <p:cNvSpPr txBox="1">
                <a:spLocks noRot="1" noChangeAspect="1" noMove="1" noResize="1" noEditPoints="1" noAdjustHandles="1" noChangeArrowheads="1" noChangeShapeType="1" noTextEdit="1"/>
              </p:cNvSpPr>
              <p:nvPr/>
            </p:nvSpPr>
            <p:spPr>
              <a:xfrm>
                <a:off x="8883348" y="2853127"/>
                <a:ext cx="144100" cy="307777"/>
              </a:xfrm>
              <a:prstGeom prst="rect">
                <a:avLst/>
              </a:prstGeom>
              <a:blipFill>
                <a:blip r:embed="rId23"/>
                <a:stretch>
                  <a:fillRect l="-58333" r="-116667" b="-17647"/>
                </a:stretch>
              </a:blipFill>
            </p:spPr>
            <p:txBody>
              <a:bodyPr/>
              <a:lstStyle/>
              <a:p>
                <a:r>
                  <a:rPr lang="en-GB">
                    <a:noFill/>
                  </a:rPr>
                  <a:t> </a:t>
                </a:r>
              </a:p>
            </p:txBody>
          </p:sp>
        </mc:Fallback>
      </mc:AlternateContent>
      <p:cxnSp>
        <p:nvCxnSpPr>
          <p:cNvPr id="89" name="ArrowX1"/>
          <p:cNvCxnSpPr>
            <a:stCxn id="88" idx="0"/>
          </p:cNvCxnSpPr>
          <p:nvPr/>
        </p:nvCxnSpPr>
        <p:spPr>
          <a:xfrm flipH="1" flipV="1">
            <a:off x="8776530" y="2230295"/>
            <a:ext cx="178868" cy="622832"/>
          </a:xfrm>
          <a:prstGeom prst="straightConnector1">
            <a:avLst/>
          </a:prstGeom>
          <a:ln>
            <a:solidFill>
              <a:srgbClr val="267883"/>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0" name="X2"/>
              <p:cNvSpPr txBox="1"/>
              <p:nvPr/>
            </p:nvSpPr>
            <p:spPr>
              <a:xfrm>
                <a:off x="9222387" y="3094437"/>
                <a:ext cx="238246"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𝑋</m:t>
                          </m:r>
                        </m:e>
                        <m:sub>
                          <m:r>
                            <a:rPr lang="en-GB" sz="2000" b="0" i="1" smtClean="0">
                              <a:latin typeface="Cambria Math" panose="02040503050406030204" pitchFamily="18" charset="0"/>
                            </a:rPr>
                            <m:t>2</m:t>
                          </m:r>
                        </m:sub>
                      </m:sSub>
                    </m:oMath>
                  </m:oMathPara>
                </a14:m>
                <a:endParaRPr lang="en-GB" sz="2000" dirty="0"/>
              </a:p>
            </p:txBody>
          </p:sp>
        </mc:Choice>
        <mc:Fallback xmlns="">
          <p:sp>
            <p:nvSpPr>
              <p:cNvPr id="90" name="X2"/>
              <p:cNvSpPr txBox="1">
                <a:spLocks noRot="1" noChangeAspect="1" noMove="1" noResize="1" noEditPoints="1" noAdjustHandles="1" noChangeArrowheads="1" noChangeShapeType="1" noTextEdit="1"/>
              </p:cNvSpPr>
              <p:nvPr/>
            </p:nvSpPr>
            <p:spPr>
              <a:xfrm>
                <a:off x="9222387" y="3094437"/>
                <a:ext cx="238246" cy="307777"/>
              </a:xfrm>
              <a:prstGeom prst="rect">
                <a:avLst/>
              </a:prstGeom>
              <a:blipFill>
                <a:blip r:embed="rId24"/>
                <a:stretch>
                  <a:fillRect l="-38462" r="-35897" b="-20000"/>
                </a:stretch>
              </a:blipFill>
            </p:spPr>
            <p:txBody>
              <a:bodyPr/>
              <a:lstStyle/>
              <a:p>
                <a:r>
                  <a:rPr lang="en-GB">
                    <a:noFill/>
                  </a:rPr>
                  <a:t> </a:t>
                </a:r>
              </a:p>
            </p:txBody>
          </p:sp>
        </mc:Fallback>
      </mc:AlternateContent>
      <p:cxnSp>
        <p:nvCxnSpPr>
          <p:cNvPr id="91" name="ArrowX2"/>
          <p:cNvCxnSpPr>
            <a:stCxn id="90" idx="0"/>
          </p:cNvCxnSpPr>
          <p:nvPr/>
        </p:nvCxnSpPr>
        <p:spPr>
          <a:xfrm flipH="1" flipV="1">
            <a:off x="9174072" y="2398311"/>
            <a:ext cx="167438" cy="696126"/>
          </a:xfrm>
          <a:prstGeom prst="straightConnector1">
            <a:avLst/>
          </a:prstGeom>
          <a:ln>
            <a:solidFill>
              <a:srgbClr val="267883"/>
            </a:solidFill>
            <a:tailEnd type="triangle"/>
          </a:ln>
        </p:spPr>
        <p:style>
          <a:lnRef idx="1">
            <a:schemeClr val="accent1"/>
          </a:lnRef>
          <a:fillRef idx="0">
            <a:schemeClr val="accent1"/>
          </a:fillRef>
          <a:effectRef idx="0">
            <a:schemeClr val="accent1"/>
          </a:effectRef>
          <a:fontRef idx="minor">
            <a:schemeClr val="tx1"/>
          </a:fontRef>
        </p:style>
      </p:cxnSp>
      <p:sp>
        <p:nvSpPr>
          <p:cNvPr id="92" name="dots"/>
          <p:cNvSpPr txBox="1"/>
          <p:nvPr/>
        </p:nvSpPr>
        <p:spPr>
          <a:xfrm>
            <a:off x="9534601" y="3048270"/>
            <a:ext cx="419100" cy="400110"/>
          </a:xfrm>
          <a:prstGeom prst="rect">
            <a:avLst/>
          </a:prstGeom>
          <a:noFill/>
        </p:spPr>
        <p:txBody>
          <a:bodyPr wrap="square" rtlCol="0">
            <a:spAutoFit/>
          </a:bodyPr>
          <a:lstStyle/>
          <a:p>
            <a:r>
              <a:rPr lang="en-GB" sz="2000" dirty="0" smtClean="0"/>
              <a:t>…</a:t>
            </a:r>
            <a:endParaRPr lang="en-GB" sz="2000" dirty="0"/>
          </a:p>
        </p:txBody>
      </p:sp>
      <mc:AlternateContent xmlns:mc="http://schemas.openxmlformats.org/markup-compatibility/2006" xmlns:a14="http://schemas.microsoft.com/office/drawing/2010/main">
        <mc:Choice Requires="a14">
          <p:sp>
            <p:nvSpPr>
              <p:cNvPr id="93" name="XN0"/>
              <p:cNvSpPr txBox="1"/>
              <p:nvPr/>
            </p:nvSpPr>
            <p:spPr>
              <a:xfrm>
                <a:off x="11762410" y="4363765"/>
                <a:ext cx="238246" cy="33592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𝑋</m:t>
                          </m:r>
                        </m:e>
                        <m:sub>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𝑁</m:t>
                              </m:r>
                            </m:e>
                            <m:sub>
                              <m:r>
                                <a:rPr lang="en-GB" sz="2000" b="0" i="1" smtClean="0">
                                  <a:latin typeface="Cambria Math" panose="02040503050406030204" pitchFamily="18" charset="0"/>
                                </a:rPr>
                                <m:t>0</m:t>
                              </m:r>
                            </m:sub>
                          </m:sSub>
                        </m:sub>
                      </m:sSub>
                    </m:oMath>
                  </m:oMathPara>
                </a14:m>
                <a:endParaRPr lang="en-GB" sz="2000" dirty="0"/>
              </a:p>
            </p:txBody>
          </p:sp>
        </mc:Choice>
        <mc:Fallback xmlns="">
          <p:sp>
            <p:nvSpPr>
              <p:cNvPr id="93" name="XN0"/>
              <p:cNvSpPr txBox="1">
                <a:spLocks noRot="1" noChangeAspect="1" noMove="1" noResize="1" noEditPoints="1" noAdjustHandles="1" noChangeArrowheads="1" noChangeShapeType="1" noTextEdit="1"/>
              </p:cNvSpPr>
              <p:nvPr/>
            </p:nvSpPr>
            <p:spPr>
              <a:xfrm>
                <a:off x="11762410" y="4363765"/>
                <a:ext cx="238246" cy="335926"/>
              </a:xfrm>
              <a:prstGeom prst="rect">
                <a:avLst/>
              </a:prstGeom>
              <a:blipFill>
                <a:blip r:embed="rId25"/>
                <a:stretch>
                  <a:fillRect l="-38462" r="-76923" b="-14545"/>
                </a:stretch>
              </a:blipFill>
            </p:spPr>
            <p:txBody>
              <a:bodyPr/>
              <a:lstStyle/>
              <a:p>
                <a:r>
                  <a:rPr lang="en-GB">
                    <a:noFill/>
                  </a:rPr>
                  <a:t> </a:t>
                </a:r>
              </a:p>
            </p:txBody>
          </p:sp>
        </mc:Fallback>
      </mc:AlternateContent>
      <p:cxnSp>
        <p:nvCxnSpPr>
          <p:cNvPr id="94" name="ArrowXN0"/>
          <p:cNvCxnSpPr>
            <a:stCxn id="93" idx="1"/>
          </p:cNvCxnSpPr>
          <p:nvPr/>
        </p:nvCxnSpPr>
        <p:spPr>
          <a:xfrm flipH="1">
            <a:off x="11190952" y="4531728"/>
            <a:ext cx="571458" cy="333907"/>
          </a:xfrm>
          <a:prstGeom prst="straightConnector1">
            <a:avLst/>
          </a:prstGeom>
          <a:ln>
            <a:solidFill>
              <a:srgbClr val="267883"/>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Subtitle 2"/>
              <p:cNvSpPr txBox="1">
                <a:spLocks/>
              </p:cNvSpPr>
              <p:nvPr/>
            </p:nvSpPr>
            <p:spPr>
              <a:xfrm>
                <a:off x="425093" y="1916832"/>
                <a:ext cx="3856392" cy="4283943"/>
              </a:xfrm>
              <a:prstGeom prst="rect">
                <a:avLst/>
              </a:prstGeom>
            </p:spPr>
            <p:txBody>
              <a:bodyPr vert="horz" lIns="9144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GB" sz="2100" dirty="0" smtClean="0">
                    <a:solidFill>
                      <a:schemeClr val="tx2"/>
                    </a:solidFill>
                  </a:rPr>
                  <a:t>Continuous pulse energy </a:t>
                </a:r>
                <a14:m>
                  <m:oMath xmlns:m="http://schemas.openxmlformats.org/officeDocument/2006/math">
                    <m:r>
                      <a:rPr lang="en-GB" sz="2100" i="1" dirty="0" smtClean="0">
                        <a:solidFill>
                          <a:schemeClr val="tx2"/>
                        </a:solidFill>
                        <a:latin typeface="Cambria Math" panose="02040503050406030204" pitchFamily="18" charset="0"/>
                      </a:rPr>
                      <m:t>𝐸</m:t>
                    </m:r>
                  </m:oMath>
                </a14:m>
                <a:endParaRPr lang="en-GB" sz="2100" dirty="0">
                  <a:solidFill>
                    <a:schemeClr val="tx2"/>
                  </a:solidFill>
                </a:endParaRPr>
              </a:p>
              <a:p>
                <a:pPr marL="342900" indent="-342900" algn="l">
                  <a:buFont typeface="Arial" panose="020B0604020202020204" pitchFamily="34" charset="0"/>
                  <a:buChar char="•"/>
                </a:pPr>
                <a:r>
                  <a:rPr lang="en-GB" sz="2100" dirty="0">
                    <a:solidFill>
                      <a:schemeClr val="tx2"/>
                    </a:solidFill>
                  </a:rPr>
                  <a:t>Window </a:t>
                </a:r>
                <a14:m>
                  <m:oMath xmlns:m="http://schemas.openxmlformats.org/officeDocument/2006/math">
                    <m:r>
                      <a:rPr lang="en-GB" sz="2100" i="1" dirty="0" smtClean="0">
                        <a:solidFill>
                          <a:schemeClr val="tx2"/>
                        </a:solidFill>
                        <a:latin typeface="Cambria Math" panose="02040503050406030204" pitchFamily="18" charset="0"/>
                      </a:rPr>
                      <m:t>𝑇</m:t>
                    </m:r>
                  </m:oMath>
                </a14:m>
                <a:endParaRPr lang="en-GB" sz="2100" dirty="0">
                  <a:solidFill>
                    <a:schemeClr val="tx2"/>
                  </a:solidFill>
                </a:endParaRPr>
              </a:p>
              <a:p>
                <a:pPr marL="342900" indent="-342900" algn="l">
                  <a:buFont typeface="Arial" panose="020B0604020202020204" pitchFamily="34" charset="0"/>
                  <a:buChar char="•"/>
                </a:pPr>
                <a:r>
                  <a:rPr lang="en-GB" sz="2100" dirty="0">
                    <a:solidFill>
                      <a:schemeClr val="tx2"/>
                    </a:solidFill>
                  </a:rPr>
                  <a:t>Periodization </a:t>
                </a:r>
                <a14:m>
                  <m:oMath xmlns:m="http://schemas.openxmlformats.org/officeDocument/2006/math">
                    <m:sSub>
                      <m:sSubPr>
                        <m:ctrlPr>
                          <a:rPr lang="en-GB" sz="2000" i="1" smtClean="0">
                            <a:solidFill>
                              <a:schemeClr val="tx2"/>
                            </a:solidFill>
                            <a:latin typeface="Cambria Math" panose="02040503050406030204" pitchFamily="18" charset="0"/>
                          </a:rPr>
                        </m:ctrlPr>
                      </m:sSubPr>
                      <m:e>
                        <m:r>
                          <a:rPr lang="en-GB" sz="2000" i="1">
                            <a:solidFill>
                              <a:schemeClr val="tx2"/>
                            </a:solidFill>
                            <a:latin typeface="Cambria Math" panose="02040503050406030204" pitchFamily="18" charset="0"/>
                          </a:rPr>
                          <m:t>𝑥</m:t>
                        </m:r>
                      </m:e>
                      <m:sub>
                        <m:r>
                          <a:rPr lang="en-GB" sz="2000" i="1">
                            <a:solidFill>
                              <a:schemeClr val="tx2"/>
                            </a:solidFill>
                            <a:latin typeface="Cambria Math" panose="02040503050406030204" pitchFamily="18" charset="0"/>
                          </a:rPr>
                          <m:t>𝑇</m:t>
                        </m:r>
                      </m:sub>
                    </m:sSub>
                    <m:r>
                      <a:rPr lang="en-GB" sz="2000" i="1">
                        <a:solidFill>
                          <a:schemeClr val="tx2"/>
                        </a:solidFill>
                        <a:latin typeface="Cambria Math" panose="02040503050406030204" pitchFamily="18" charset="0"/>
                      </a:rPr>
                      <m:t>(</m:t>
                    </m:r>
                    <m:r>
                      <a:rPr lang="en-GB" sz="2000" i="1">
                        <a:solidFill>
                          <a:schemeClr val="tx2"/>
                        </a:solidFill>
                        <a:latin typeface="Cambria Math" panose="02040503050406030204" pitchFamily="18" charset="0"/>
                      </a:rPr>
                      <m:t>𝑡</m:t>
                    </m:r>
                    <m:r>
                      <a:rPr lang="en-GB" sz="2000" i="1">
                        <a:solidFill>
                          <a:schemeClr val="tx2"/>
                        </a:solidFill>
                        <a:latin typeface="Cambria Math" panose="02040503050406030204" pitchFamily="18" charset="0"/>
                      </a:rPr>
                      <m:t>)</m:t>
                    </m:r>
                  </m:oMath>
                </a14:m>
                <a:endParaRPr lang="en-GB" sz="2000" dirty="0">
                  <a:solidFill>
                    <a:schemeClr val="tx2"/>
                  </a:solidFill>
                  <a:sym typeface="Wingdings" panose="05000000000000000000" pitchFamily="2" charset="2"/>
                </a:endParaRPr>
              </a:p>
              <a:p>
                <a:pPr marL="342900" indent="-342900" algn="l">
                  <a:buFont typeface="Arial" panose="020B0604020202020204" pitchFamily="34" charset="0"/>
                  <a:buChar char="•"/>
                </a:pPr>
                <a:r>
                  <a:rPr lang="en-GB" sz="2100" dirty="0" smtClean="0">
                    <a:solidFill>
                      <a:schemeClr val="tx2"/>
                    </a:solidFill>
                  </a:rPr>
                  <a:t>Averaged </a:t>
                </a:r>
                <a:r>
                  <a:rPr lang="en-GB" sz="2100" dirty="0">
                    <a:solidFill>
                      <a:schemeClr val="tx2"/>
                    </a:solidFill>
                  </a:rPr>
                  <a:t>power </a:t>
                </a:r>
                <a14:m>
                  <m:oMath xmlns:m="http://schemas.openxmlformats.org/officeDocument/2006/math">
                    <m:sSub>
                      <m:sSubPr>
                        <m:ctrlPr>
                          <a:rPr lang="en-GB" sz="2000" i="1" smtClean="0">
                            <a:solidFill>
                              <a:schemeClr val="tx2"/>
                            </a:solidFill>
                            <a:latin typeface="Cambria Math" panose="02040503050406030204" pitchFamily="18" charset="0"/>
                          </a:rPr>
                        </m:ctrlPr>
                      </m:sSubPr>
                      <m:e>
                        <m:r>
                          <a:rPr lang="en-GB" sz="2000" i="1">
                            <a:solidFill>
                              <a:schemeClr val="tx2"/>
                            </a:solidFill>
                            <a:latin typeface="Cambria Math" panose="02040503050406030204" pitchFamily="18" charset="0"/>
                          </a:rPr>
                          <m:t>𝑃</m:t>
                        </m:r>
                      </m:e>
                      <m:sub>
                        <m:r>
                          <a:rPr lang="en-GB" sz="2000" i="1">
                            <a:solidFill>
                              <a:schemeClr val="tx2"/>
                            </a:solidFill>
                            <a:latin typeface="Cambria Math" panose="02040503050406030204" pitchFamily="18" charset="0"/>
                          </a:rPr>
                          <m:t>𝑇</m:t>
                        </m:r>
                      </m:sub>
                    </m:sSub>
                  </m:oMath>
                </a14:m>
                <a:endParaRPr lang="en-GB" sz="2100" dirty="0" smtClean="0">
                  <a:solidFill>
                    <a:schemeClr val="tx2"/>
                  </a:solidFill>
                </a:endParaRPr>
              </a:p>
              <a:p>
                <a:pPr marL="342900" indent="-342900" algn="l">
                  <a:buFont typeface="Arial" panose="020B0604020202020204" pitchFamily="34" charset="0"/>
                  <a:buChar char="•"/>
                </a:pPr>
                <a:r>
                  <a:rPr lang="en-GB" sz="2100" dirty="0" smtClean="0">
                    <a:solidFill>
                      <a:schemeClr val="tx2"/>
                    </a:solidFill>
                  </a:rPr>
                  <a:t>Bandwidth </a:t>
                </a:r>
                <a:r>
                  <a:rPr lang="en-GB" sz="2100" dirty="0">
                    <a:solidFill>
                      <a:schemeClr val="tx2"/>
                    </a:solidFill>
                  </a:rPr>
                  <a:t>limit </a:t>
                </a:r>
                <a14:m>
                  <m:oMath xmlns:m="http://schemas.openxmlformats.org/officeDocument/2006/math">
                    <m:sSub>
                      <m:sSubPr>
                        <m:ctrlPr>
                          <a:rPr lang="en-GB" sz="2000" i="1" smtClean="0">
                            <a:solidFill>
                              <a:schemeClr val="tx2"/>
                            </a:solidFill>
                            <a:latin typeface="Cambria Math" panose="02040503050406030204" pitchFamily="18" charset="0"/>
                          </a:rPr>
                        </m:ctrlPr>
                      </m:sSubPr>
                      <m:e>
                        <m:r>
                          <a:rPr lang="en-GB" sz="2000" i="1">
                            <a:solidFill>
                              <a:schemeClr val="tx2"/>
                            </a:solidFill>
                            <a:latin typeface="Cambria Math" panose="02040503050406030204" pitchFamily="18" charset="0"/>
                          </a:rPr>
                          <m:t>𝑁</m:t>
                        </m:r>
                      </m:e>
                      <m:sub>
                        <m:r>
                          <a:rPr lang="en-GB" sz="2000" i="1">
                            <a:solidFill>
                              <a:schemeClr val="tx2"/>
                            </a:solidFill>
                            <a:latin typeface="Cambria Math" panose="02040503050406030204" pitchFamily="18" charset="0"/>
                          </a:rPr>
                          <m:t>0</m:t>
                        </m:r>
                      </m:sub>
                    </m:sSub>
                  </m:oMath>
                </a14:m>
                <a:endParaRPr lang="en-GB" sz="2100" dirty="0" smtClean="0">
                  <a:solidFill>
                    <a:schemeClr val="tx2"/>
                  </a:solidFill>
                </a:endParaRPr>
              </a:p>
              <a:p>
                <a:pPr marL="342900" indent="-342900" algn="l">
                  <a:buFont typeface="Arial" panose="020B0604020202020204" pitchFamily="34" charset="0"/>
                  <a:buChar char="•"/>
                </a:pPr>
                <a:r>
                  <a:rPr lang="en-GB" sz="2100" dirty="0" smtClean="0">
                    <a:solidFill>
                      <a:schemeClr val="tx2"/>
                    </a:solidFill>
                  </a:rPr>
                  <a:t>Approximation of </a:t>
                </a:r>
                <a14:m>
                  <m:oMath xmlns:m="http://schemas.openxmlformats.org/officeDocument/2006/math">
                    <m:r>
                      <a:rPr lang="en-GB" sz="2000" b="0" i="0" smtClean="0">
                        <a:latin typeface="Cambria Math" panose="02040503050406030204" pitchFamily="18" charset="0"/>
                      </a:rPr>
                      <m:t> </m:t>
                    </m:r>
                    <m:sSub>
                      <m:sSubPr>
                        <m:ctrlPr>
                          <a:rPr lang="en-GB" sz="2000" i="1" smtClean="0">
                            <a:solidFill>
                              <a:schemeClr val="tx2"/>
                            </a:solidFill>
                            <a:latin typeface="Cambria Math" panose="02040503050406030204" pitchFamily="18" charset="0"/>
                          </a:rPr>
                        </m:ctrlPr>
                      </m:sSubPr>
                      <m:e>
                        <m:r>
                          <a:rPr lang="en-GB" sz="2000" i="1">
                            <a:solidFill>
                              <a:schemeClr val="tx2"/>
                            </a:solidFill>
                            <a:latin typeface="Cambria Math" panose="02040503050406030204" pitchFamily="18" charset="0"/>
                          </a:rPr>
                          <m:t>𝑃</m:t>
                        </m:r>
                      </m:e>
                      <m:sub>
                        <m:r>
                          <a:rPr lang="en-GB" sz="2000" i="1">
                            <a:solidFill>
                              <a:schemeClr val="tx2"/>
                            </a:solidFill>
                            <a:latin typeface="Cambria Math" panose="02040503050406030204" pitchFamily="18" charset="0"/>
                          </a:rPr>
                          <m:t>𝑇</m:t>
                        </m:r>
                      </m:sub>
                    </m:sSub>
                  </m:oMath>
                </a14:m>
                <a:endParaRPr lang="en-GB" sz="2100" i="1" dirty="0" smtClean="0"/>
              </a:p>
            </p:txBody>
          </p:sp>
        </mc:Choice>
        <mc:Fallback xmlns="">
          <p:sp>
            <p:nvSpPr>
              <p:cNvPr id="42" name="Subtitle 2"/>
              <p:cNvSpPr txBox="1">
                <a:spLocks noRot="1" noChangeAspect="1" noMove="1" noResize="1" noEditPoints="1" noAdjustHandles="1" noChangeArrowheads="1" noChangeShapeType="1" noTextEdit="1"/>
              </p:cNvSpPr>
              <p:nvPr/>
            </p:nvSpPr>
            <p:spPr>
              <a:xfrm>
                <a:off x="425093" y="1916832"/>
                <a:ext cx="3856392" cy="4283943"/>
              </a:xfrm>
              <a:prstGeom prst="rect">
                <a:avLst/>
              </a:prstGeom>
              <a:blipFill>
                <a:blip r:embed="rId26"/>
                <a:stretch>
                  <a:fillRect l="-1582" t="-1707"/>
                </a:stretch>
              </a:blipFill>
            </p:spPr>
            <p:txBody>
              <a:bodyPr/>
              <a:lstStyle/>
              <a:p>
                <a:r>
                  <a:rPr lang="en-GB">
                    <a:noFill/>
                  </a:rPr>
                  <a:t> </a:t>
                </a:r>
              </a:p>
            </p:txBody>
          </p:sp>
        </mc:Fallback>
      </mc:AlternateContent>
      <p:pic>
        <p:nvPicPr>
          <p:cNvPr id="95" name="Immagine 5"/>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40051847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2">
                                            <p:txEl>
                                              <p:pRg st="1" end="1"/>
                                            </p:txEl>
                                          </p:spTgt>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7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7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xEl>
                                              <p:pRg st="2" end="2"/>
                                            </p:txEl>
                                          </p:spTgt>
                                        </p:tgtEl>
                                        <p:attrNameLst>
                                          <p:attrName>style.visibility</p:attrName>
                                        </p:attrNameLst>
                                      </p:cBhvr>
                                      <p:to>
                                        <p:strVal val="visible"/>
                                      </p:to>
                                    </p:set>
                                  </p:childTnLst>
                                </p:cTn>
                              </p:par>
                              <p:par>
                                <p:cTn id="35" presetID="1" presetClass="exit" presetSubtype="0" fill="hold" grpId="0" nodeType="withEffect">
                                  <p:stCondLst>
                                    <p:cond delay="0"/>
                                  </p:stCondLst>
                                  <p:childTnLst>
                                    <p:set>
                                      <p:cBhvr>
                                        <p:cTn id="36" dur="1" fill="hold">
                                          <p:stCondLst>
                                            <p:cond delay="0"/>
                                          </p:stCondLst>
                                        </p:cTn>
                                        <p:tgtEl>
                                          <p:spTgt spid="83"/>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82"/>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76"/>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4"/>
                                        </p:tgtEl>
                                        <p:attrNameLst>
                                          <p:attrName>style.visibility</p:attrName>
                                        </p:attrNameLst>
                                      </p:cBhvr>
                                      <p:to>
                                        <p:strVal val="visible"/>
                                      </p:to>
                                    </p:set>
                                  </p:childTnLst>
                                </p:cTn>
                              </p:par>
                              <p:par>
                                <p:cTn id="47" presetID="1" presetClass="entr" presetSubtype="0" fill="hold" nodeType="withEffect">
                                  <p:stCondLst>
                                    <p:cond delay="100"/>
                                  </p:stCondLst>
                                  <p:childTnLst>
                                    <p:set>
                                      <p:cBhvr>
                                        <p:cTn id="48" dur="1" fill="hold">
                                          <p:stCondLst>
                                            <p:cond delay="0"/>
                                          </p:stCondLst>
                                        </p:cTn>
                                        <p:tgtEl>
                                          <p:spTgt spid="87"/>
                                        </p:tgtEl>
                                        <p:attrNameLst>
                                          <p:attrName>style.visibility</p:attrName>
                                        </p:attrNameLst>
                                      </p:cBhvr>
                                      <p:to>
                                        <p:strVal val="visible"/>
                                      </p:to>
                                    </p:set>
                                  </p:childTnLst>
                                </p:cTn>
                              </p:par>
                              <p:par>
                                <p:cTn id="49" presetID="1" presetClass="entr" presetSubtype="0" fill="hold" grpId="0" nodeType="withEffect">
                                  <p:stCondLst>
                                    <p:cond delay="100"/>
                                  </p:stCondLst>
                                  <p:childTnLst>
                                    <p:set>
                                      <p:cBhvr>
                                        <p:cTn id="50" dur="1" fill="hold">
                                          <p:stCondLst>
                                            <p:cond delay="0"/>
                                          </p:stCondLst>
                                        </p:cTn>
                                        <p:tgtEl>
                                          <p:spTgt spid="86"/>
                                        </p:tgtEl>
                                        <p:attrNameLst>
                                          <p:attrName>style.visibility</p:attrName>
                                        </p:attrNameLst>
                                      </p:cBhvr>
                                      <p:to>
                                        <p:strVal val="visible"/>
                                      </p:to>
                                    </p:set>
                                  </p:childTnLst>
                                </p:cTn>
                              </p:par>
                            </p:childTnLst>
                          </p:cTn>
                        </p:par>
                        <p:par>
                          <p:cTn id="51" fill="hold">
                            <p:stCondLst>
                              <p:cond delay="100"/>
                            </p:stCondLst>
                            <p:childTnLst>
                              <p:par>
                                <p:cTn id="52" presetID="1" presetClass="entr" presetSubtype="0" fill="hold" nodeType="afterEffect">
                                  <p:stCondLst>
                                    <p:cond delay="100"/>
                                  </p:stCondLst>
                                  <p:childTnLst>
                                    <p:set>
                                      <p:cBhvr>
                                        <p:cTn id="53" dur="1" fill="hold">
                                          <p:stCondLst>
                                            <p:cond delay="0"/>
                                          </p:stCondLst>
                                        </p:cTn>
                                        <p:tgtEl>
                                          <p:spTgt spid="89"/>
                                        </p:tgtEl>
                                        <p:attrNameLst>
                                          <p:attrName>style.visibility</p:attrName>
                                        </p:attrNameLst>
                                      </p:cBhvr>
                                      <p:to>
                                        <p:strVal val="visible"/>
                                      </p:to>
                                    </p:set>
                                  </p:childTnLst>
                                </p:cTn>
                              </p:par>
                              <p:par>
                                <p:cTn id="54" presetID="1" presetClass="entr" presetSubtype="0" fill="hold" grpId="0" nodeType="withEffect">
                                  <p:stCondLst>
                                    <p:cond delay="100"/>
                                  </p:stCondLst>
                                  <p:childTnLst>
                                    <p:set>
                                      <p:cBhvr>
                                        <p:cTn id="55" dur="1" fill="hold">
                                          <p:stCondLst>
                                            <p:cond delay="0"/>
                                          </p:stCondLst>
                                        </p:cTn>
                                        <p:tgtEl>
                                          <p:spTgt spid="88"/>
                                        </p:tgtEl>
                                        <p:attrNameLst>
                                          <p:attrName>style.visibility</p:attrName>
                                        </p:attrNameLst>
                                      </p:cBhvr>
                                      <p:to>
                                        <p:strVal val="visible"/>
                                      </p:to>
                                    </p:set>
                                  </p:childTnLst>
                                </p:cTn>
                              </p:par>
                            </p:childTnLst>
                          </p:cTn>
                        </p:par>
                        <p:par>
                          <p:cTn id="56" fill="hold">
                            <p:stCondLst>
                              <p:cond delay="200"/>
                            </p:stCondLst>
                            <p:childTnLst>
                              <p:par>
                                <p:cTn id="57" presetID="1" presetClass="entr" presetSubtype="0" fill="hold" nodeType="afterEffect">
                                  <p:stCondLst>
                                    <p:cond delay="100"/>
                                  </p:stCondLst>
                                  <p:childTnLst>
                                    <p:set>
                                      <p:cBhvr>
                                        <p:cTn id="58" dur="1" fill="hold">
                                          <p:stCondLst>
                                            <p:cond delay="0"/>
                                          </p:stCondLst>
                                        </p:cTn>
                                        <p:tgtEl>
                                          <p:spTgt spid="91"/>
                                        </p:tgtEl>
                                        <p:attrNameLst>
                                          <p:attrName>style.visibility</p:attrName>
                                        </p:attrNameLst>
                                      </p:cBhvr>
                                      <p:to>
                                        <p:strVal val="visible"/>
                                      </p:to>
                                    </p:set>
                                  </p:childTnLst>
                                </p:cTn>
                              </p:par>
                              <p:par>
                                <p:cTn id="59" presetID="1" presetClass="entr" presetSubtype="0" fill="hold" grpId="0" nodeType="withEffect">
                                  <p:stCondLst>
                                    <p:cond delay="100"/>
                                  </p:stCondLst>
                                  <p:childTnLst>
                                    <p:set>
                                      <p:cBhvr>
                                        <p:cTn id="60" dur="1" fill="hold">
                                          <p:stCondLst>
                                            <p:cond delay="0"/>
                                          </p:stCondLst>
                                        </p:cTn>
                                        <p:tgtEl>
                                          <p:spTgt spid="90"/>
                                        </p:tgtEl>
                                        <p:attrNameLst>
                                          <p:attrName>style.visibility</p:attrName>
                                        </p:attrNameLst>
                                      </p:cBhvr>
                                      <p:to>
                                        <p:strVal val="visible"/>
                                      </p:to>
                                    </p:set>
                                  </p:childTnLst>
                                </p:cTn>
                              </p:par>
                              <p:par>
                                <p:cTn id="61" presetID="1" presetClass="entr" presetSubtype="0" fill="hold" grpId="0" nodeType="withEffect">
                                  <p:stCondLst>
                                    <p:cond delay="100"/>
                                  </p:stCondLst>
                                  <p:childTnLst>
                                    <p:set>
                                      <p:cBhvr>
                                        <p:cTn id="62" dur="1" fill="hold">
                                          <p:stCondLst>
                                            <p:cond delay="0"/>
                                          </p:stCondLst>
                                        </p:cTn>
                                        <p:tgtEl>
                                          <p:spTgt spid="9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2">
                                            <p:txEl>
                                              <p:pRg st="3" end="3"/>
                                            </p:tx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8"/>
                                        </p:tgtEl>
                                        <p:attrNameLst>
                                          <p:attrName>style.visibility</p:attrName>
                                        </p:attrNameLst>
                                      </p:cBhvr>
                                      <p:to>
                                        <p:strVal val="visible"/>
                                      </p:to>
                                    </p:set>
                                  </p:childTnLst>
                                </p:cTn>
                              </p:par>
                              <p:par>
                                <p:cTn id="71" presetID="1" presetClass="exit" presetSubtype="0" fill="hold" nodeType="withEffect">
                                  <p:stCondLst>
                                    <p:cond delay="0"/>
                                  </p:stCondLst>
                                  <p:childTnLst>
                                    <p:set>
                                      <p:cBhvr>
                                        <p:cTn id="72" dur="1" fill="hold">
                                          <p:stCondLst>
                                            <p:cond delay="0"/>
                                          </p:stCondLst>
                                        </p:cTn>
                                        <p:tgtEl>
                                          <p:spTgt spid="87"/>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86"/>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89"/>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88"/>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91"/>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90"/>
                                        </p:tgtEl>
                                        <p:attrNameLst>
                                          <p:attrName>style.visibility</p:attrName>
                                        </p:attrNameLst>
                                      </p:cBhvr>
                                      <p:to>
                                        <p:strVal val="hidden"/>
                                      </p:to>
                                    </p:set>
                                  </p:childTnLst>
                                </p:cTn>
                              </p:par>
                              <p:par>
                                <p:cTn id="83" presetID="1" presetClass="exit" presetSubtype="0" fill="hold" grpId="1" nodeType="withEffect">
                                  <p:stCondLst>
                                    <p:cond delay="0"/>
                                  </p:stCondLst>
                                  <p:childTnLst>
                                    <p:set>
                                      <p:cBhvr>
                                        <p:cTn id="84" dur="1" fill="hold">
                                          <p:stCondLst>
                                            <p:cond delay="0"/>
                                          </p:stCondLst>
                                        </p:cTn>
                                        <p:tgtEl>
                                          <p:spTgt spid="92"/>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79"/>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grpId="1" nodeType="clickEffect">
                                  <p:stCondLst>
                                    <p:cond delay="0"/>
                                  </p:stCondLst>
                                  <p:childTnLst>
                                    <p:set>
                                      <p:cBhvr>
                                        <p:cTn id="92" dur="1" fill="hold">
                                          <p:stCondLst>
                                            <p:cond delay="0"/>
                                          </p:stCondLst>
                                        </p:cTn>
                                        <p:tgtEl>
                                          <p:spTgt spid="77"/>
                                        </p:tgtEl>
                                        <p:attrNameLst>
                                          <p:attrName>style.visibility</p:attrName>
                                        </p:attrNameLst>
                                      </p:cBhvr>
                                      <p:to>
                                        <p:strVal val="hidden"/>
                                      </p:to>
                                    </p:set>
                                  </p:childTnLst>
                                </p:cTn>
                              </p:par>
                              <p:par>
                                <p:cTn id="93" presetID="1" presetClass="entr" presetSubtype="0" fill="hold" nodeType="withEffect">
                                  <p:stCondLst>
                                    <p:cond delay="0"/>
                                  </p:stCondLst>
                                  <p:childTnLst>
                                    <p:set>
                                      <p:cBhvr>
                                        <p:cTn id="94" dur="1" fill="hold">
                                          <p:stCondLst>
                                            <p:cond delay="0"/>
                                          </p:stCondLst>
                                        </p:cTn>
                                        <p:tgtEl>
                                          <p:spTgt spid="42">
                                            <p:txEl>
                                              <p:pRg st="4" end="4"/>
                                            </p:txEl>
                                          </p:spTgt>
                                        </p:tgtEl>
                                        <p:attrNameLst>
                                          <p:attrName>style.visibility</p:attrName>
                                        </p:attrNameLst>
                                      </p:cBhvr>
                                      <p:to>
                                        <p:strVal val="visible"/>
                                      </p:to>
                                    </p:set>
                                  </p:childTnLst>
                                </p:cTn>
                              </p:par>
                              <p:par>
                                <p:cTn id="95" presetID="1" presetClass="exit" presetSubtype="0" fill="hold" grpId="1" nodeType="withEffect">
                                  <p:stCondLst>
                                    <p:cond delay="0"/>
                                  </p:stCondLst>
                                  <p:childTnLst>
                                    <p:set>
                                      <p:cBhvr>
                                        <p:cTn id="96" dur="1" fill="hold">
                                          <p:stCondLst>
                                            <p:cond delay="0"/>
                                          </p:stCondLst>
                                        </p:cTn>
                                        <p:tgtEl>
                                          <p:spTgt spid="79"/>
                                        </p:tgtEl>
                                        <p:attrNameLst>
                                          <p:attrName>style.visibility</p:attrName>
                                        </p:attrNameLst>
                                      </p:cBhvr>
                                      <p:to>
                                        <p:strVal val="hidden"/>
                                      </p:to>
                                    </p:set>
                                  </p:childTnLst>
                                </p:cTn>
                              </p:par>
                              <p:par>
                                <p:cTn id="97" presetID="1" presetClass="exit" presetSubtype="0" fill="hold" grpId="1" nodeType="withEffect">
                                  <p:stCondLst>
                                    <p:cond delay="0"/>
                                  </p:stCondLst>
                                  <p:childTnLst>
                                    <p:set>
                                      <p:cBhvr>
                                        <p:cTn id="98" dur="1" fill="hold">
                                          <p:stCondLst>
                                            <p:cond delay="0"/>
                                          </p:stCondLst>
                                        </p:cTn>
                                        <p:tgtEl>
                                          <p:spTgt spid="78"/>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7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81"/>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93"/>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9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80"/>
                                        </p:tgtEl>
                                        <p:attrNameLst>
                                          <p:attrName>style.visibility</p:attrName>
                                        </p:attrNameLst>
                                      </p:cBhvr>
                                      <p:to>
                                        <p:strVal val="visible"/>
                                      </p:to>
                                    </p:set>
                                  </p:childTnLst>
                                </p:cTn>
                              </p:par>
                              <p:par>
                                <p:cTn id="111" presetID="1" presetClass="exit" presetSubtype="0" fill="hold" grpId="1" nodeType="withEffect">
                                  <p:stCondLst>
                                    <p:cond delay="0"/>
                                  </p:stCondLst>
                                  <p:childTnLst>
                                    <p:set>
                                      <p:cBhvr>
                                        <p:cTn id="112" dur="1" fill="hold">
                                          <p:stCondLst>
                                            <p:cond delay="0"/>
                                          </p:stCondLst>
                                        </p:cTn>
                                        <p:tgtEl>
                                          <p:spTgt spid="81"/>
                                        </p:tgtEl>
                                        <p:attrNameLst>
                                          <p:attrName>style.visibility</p:attrName>
                                        </p:attrNameLst>
                                      </p:cBhvr>
                                      <p:to>
                                        <p:strVal val="hidden"/>
                                      </p:to>
                                    </p:set>
                                  </p:childTnLst>
                                </p:cTn>
                              </p:par>
                              <p:par>
                                <p:cTn id="113" presetID="1" presetClass="entr" presetSubtype="0" fill="hold" nodeType="withEffect">
                                  <p:stCondLst>
                                    <p:cond delay="0"/>
                                  </p:stCondLst>
                                  <p:childTnLst>
                                    <p:set>
                                      <p:cBhvr>
                                        <p:cTn id="114" dur="1" fill="hold">
                                          <p:stCondLst>
                                            <p:cond delay="0"/>
                                          </p:stCondLst>
                                        </p:cTn>
                                        <p:tgtEl>
                                          <p:spTgt spid="4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1" grpId="0" animBg="1"/>
      <p:bldP spid="81" grpId="1" animBg="1"/>
      <p:bldP spid="82" grpId="0" animBg="1"/>
      <p:bldP spid="83" grpId="0" animBg="1"/>
      <p:bldP spid="84" grpId="0" animBg="1"/>
      <p:bldP spid="85" grpId="0" animBg="1"/>
      <p:bldP spid="86" grpId="0"/>
      <p:bldP spid="86" grpId="1"/>
      <p:bldP spid="88" grpId="0"/>
      <p:bldP spid="88" grpId="1"/>
      <p:bldP spid="90" grpId="0"/>
      <p:bldP spid="90" grpId="1"/>
      <p:bldP spid="92" grpId="0"/>
      <p:bldP spid="92" grpId="1"/>
      <p:bldP spid="9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59</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2" name="Subtitle 2"/>
              <p:cNvSpPr txBox="1">
                <a:spLocks/>
              </p:cNvSpPr>
              <p:nvPr/>
            </p:nvSpPr>
            <p:spPr>
              <a:xfrm>
                <a:off x="425093" y="1997417"/>
                <a:ext cx="3856392" cy="4203358"/>
              </a:xfrm>
              <a:prstGeom prst="rect">
                <a:avLst/>
              </a:prstGeom>
            </p:spPr>
            <p:txBody>
              <a:bodyPr vert="horz" lIns="9144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GB" sz="2100" dirty="0" smtClean="0">
                    <a:solidFill>
                      <a:schemeClr val="tx2"/>
                    </a:solidFill>
                  </a:rPr>
                  <a:t>Periodic </a:t>
                </a:r>
                <a:r>
                  <a:rPr lang="en-GB" sz="2100" dirty="0" smtClean="0">
                    <a:solidFill>
                      <a:schemeClr val="tx2"/>
                    </a:solidFill>
                    <a:sym typeface="Wingdings" panose="05000000000000000000" pitchFamily="2" charset="2"/>
                  </a:rPr>
                  <a:t> Discrete</a:t>
                </a:r>
                <a:endParaRPr lang="en-GB" sz="2100" dirty="0" smtClean="0">
                  <a:solidFill>
                    <a:schemeClr val="tx2"/>
                  </a:solidFill>
                </a:endParaRPr>
              </a:p>
              <a:p>
                <a:pPr marL="342900" indent="-342900" algn="l">
                  <a:buFont typeface="Arial" panose="020B0604020202020204" pitchFamily="34" charset="0"/>
                  <a:buChar char="•"/>
                </a:pPr>
                <a:r>
                  <a:rPr lang="en-GB" sz="2100" dirty="0" smtClean="0">
                    <a:solidFill>
                      <a:schemeClr val="tx2"/>
                    </a:solidFill>
                  </a:rPr>
                  <a:t>Discrete </a:t>
                </a:r>
                <a:r>
                  <a:rPr lang="en-GB" sz="2100" dirty="0" smtClean="0">
                    <a:solidFill>
                      <a:schemeClr val="tx2"/>
                    </a:solidFill>
                    <a:sym typeface="Wingdings" panose="05000000000000000000" pitchFamily="2" charset="2"/>
                  </a:rPr>
                  <a:t> Periodic</a:t>
                </a:r>
              </a:p>
              <a:p>
                <a:pPr marL="342900" indent="-342900" algn="l">
                  <a:buFont typeface="Arial" panose="020B0604020202020204" pitchFamily="34" charset="0"/>
                  <a:buChar char="•"/>
                </a:pPr>
                <a:r>
                  <a:rPr lang="en-GB" sz="2100" dirty="0" smtClean="0">
                    <a:solidFill>
                      <a:schemeClr val="tx2"/>
                    </a:solidFill>
                  </a:rPr>
                  <a:t>Nyquist Rate </a:t>
                </a:r>
                <a14:m>
                  <m:oMath xmlns:m="http://schemas.openxmlformats.org/officeDocument/2006/math">
                    <m:sSub>
                      <m:sSubPr>
                        <m:ctrlPr>
                          <a:rPr lang="en-GB" sz="2100" b="0" i="1" smtClean="0">
                            <a:solidFill>
                              <a:schemeClr val="tx2"/>
                            </a:solidFill>
                            <a:latin typeface="Cambria Math" panose="02040503050406030204" pitchFamily="18" charset="0"/>
                          </a:rPr>
                        </m:ctrlPr>
                      </m:sSubPr>
                      <m:e>
                        <m:r>
                          <a:rPr lang="en-GB" sz="2100" b="0" i="1" smtClean="0">
                            <a:solidFill>
                              <a:schemeClr val="tx2"/>
                            </a:solidFill>
                            <a:latin typeface="Cambria Math" panose="02040503050406030204" pitchFamily="18" charset="0"/>
                          </a:rPr>
                          <m:t>𝑅</m:t>
                        </m:r>
                      </m:e>
                      <m:sub>
                        <m:r>
                          <a:rPr lang="en-GB" sz="2100" b="0" i="1" smtClean="0">
                            <a:solidFill>
                              <a:schemeClr val="tx2"/>
                            </a:solidFill>
                            <a:latin typeface="Cambria Math" panose="02040503050406030204" pitchFamily="18" charset="0"/>
                          </a:rPr>
                          <m:t>𝑁𝑦𝑞</m:t>
                        </m:r>
                      </m:sub>
                    </m:sSub>
                  </m:oMath>
                </a14:m>
                <a:endParaRPr lang="en-GB" sz="2100" i="1" dirty="0" smtClean="0"/>
              </a:p>
            </p:txBody>
          </p:sp>
        </mc:Choice>
        <mc:Fallback xmlns="">
          <p:sp>
            <p:nvSpPr>
              <p:cNvPr id="42" name="Subtitle 2"/>
              <p:cNvSpPr txBox="1">
                <a:spLocks noRot="1" noChangeAspect="1" noMove="1" noResize="1" noEditPoints="1" noAdjustHandles="1" noChangeArrowheads="1" noChangeShapeType="1" noTextEdit="1"/>
              </p:cNvSpPr>
              <p:nvPr/>
            </p:nvSpPr>
            <p:spPr>
              <a:xfrm>
                <a:off x="425093" y="1997417"/>
                <a:ext cx="3856392" cy="4203358"/>
              </a:xfrm>
              <a:prstGeom prst="rect">
                <a:avLst/>
              </a:prstGeom>
              <a:blipFill>
                <a:blip r:embed="rId4"/>
                <a:stretch>
                  <a:fillRect l="-1582" t="-1887"/>
                </a:stretch>
              </a:blipFill>
            </p:spPr>
            <p:txBody>
              <a:bodyPr/>
              <a:lstStyle/>
              <a:p>
                <a:r>
                  <a:rPr lang="en-GB">
                    <a:noFill/>
                  </a:rPr>
                  <a:t> </a:t>
                </a:r>
              </a:p>
            </p:txBody>
          </p:sp>
        </mc:Fallback>
      </mc:AlternateContent>
      <p:pic>
        <p:nvPicPr>
          <p:cNvPr id="43" name="Picture 4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046165" y="1436484"/>
            <a:ext cx="4114995" cy="4800828"/>
          </a:xfrm>
          <a:prstGeom prst="rect">
            <a:avLst/>
          </a:prstGeom>
        </p:spPr>
      </p:pic>
      <p:pic>
        <p:nvPicPr>
          <p:cNvPr id="44" name="Picture 43"/>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937765" y="1436484"/>
            <a:ext cx="4114995" cy="4800827"/>
          </a:xfrm>
          <a:prstGeom prst="rect">
            <a:avLst/>
          </a:prstGeom>
        </p:spPr>
      </p:pic>
      <p:pic>
        <p:nvPicPr>
          <p:cNvPr id="45" name="Picture 44"/>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046165" y="1436484"/>
            <a:ext cx="4114995" cy="4800826"/>
          </a:xfrm>
          <a:prstGeom prst="rect">
            <a:avLst/>
          </a:prstGeom>
        </p:spPr>
      </p:pic>
      <p:pic>
        <p:nvPicPr>
          <p:cNvPr id="46" name="Picture 45"/>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7937766" y="1436484"/>
            <a:ext cx="4114993" cy="4800826"/>
          </a:xfrm>
          <a:prstGeom prst="rect">
            <a:avLst/>
          </a:prstGeom>
        </p:spPr>
      </p:pic>
      <p:pic>
        <p:nvPicPr>
          <p:cNvPr id="47" name="Picture 46"/>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046165" y="1436484"/>
            <a:ext cx="4114994" cy="4800826"/>
          </a:xfrm>
          <a:prstGeom prst="rect">
            <a:avLst/>
          </a:prstGeom>
        </p:spPr>
      </p:pic>
      <p:pic>
        <p:nvPicPr>
          <p:cNvPr id="48" name="Picture 47"/>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7937765" y="1436484"/>
            <a:ext cx="4114993" cy="4800826"/>
          </a:xfrm>
          <a:prstGeom prst="rect">
            <a:avLst/>
          </a:prstGeom>
        </p:spPr>
      </p:pic>
      <p:pic>
        <p:nvPicPr>
          <p:cNvPr id="49" name="Picture 48"/>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4046165" y="1436484"/>
            <a:ext cx="4114994" cy="4800825"/>
          </a:xfrm>
          <a:prstGeom prst="rect">
            <a:avLst/>
          </a:prstGeom>
        </p:spPr>
      </p:pic>
      <p:pic>
        <p:nvPicPr>
          <p:cNvPr id="50" name="Picture 49"/>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7937766" y="1436484"/>
            <a:ext cx="4114992" cy="4800825"/>
          </a:xfrm>
          <a:prstGeom prst="rect">
            <a:avLst/>
          </a:prstGeom>
        </p:spPr>
      </p:pic>
      <p:pic>
        <p:nvPicPr>
          <p:cNvPr id="51" name="Picture 50"/>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4046165" y="1436484"/>
            <a:ext cx="4114993" cy="4800825"/>
          </a:xfrm>
          <a:prstGeom prst="rect">
            <a:avLst/>
          </a:prstGeom>
        </p:spPr>
      </p:pic>
      <p:pic>
        <p:nvPicPr>
          <p:cNvPr id="52" name="Picture 51"/>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7937765" y="1436484"/>
            <a:ext cx="4114992" cy="4800825"/>
          </a:xfrm>
          <a:prstGeom prst="rect">
            <a:avLst/>
          </a:prstGeom>
        </p:spPr>
      </p:pic>
      <p:pic>
        <p:nvPicPr>
          <p:cNvPr id="53" name="Picture 52"/>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4046165" y="1436484"/>
            <a:ext cx="4114993" cy="4800824"/>
          </a:xfrm>
          <a:prstGeom prst="rect">
            <a:avLst/>
          </a:prstGeom>
        </p:spPr>
      </p:pic>
      <p:pic>
        <p:nvPicPr>
          <p:cNvPr id="54" name="Picture 53"/>
          <p:cNvPicPr>
            <a:picLocks noChangeAspect="1"/>
          </p:cNvPicPr>
          <p:nvPr/>
        </p:nvPicPr>
        <p:blipFill>
          <a:blip r:embed="rId16" cstate="hqprint">
            <a:extLst>
              <a:ext uri="{28A0092B-C50C-407E-A947-70E740481C1C}">
                <a14:useLocalDpi xmlns:a14="http://schemas.microsoft.com/office/drawing/2010/main"/>
              </a:ext>
            </a:extLst>
          </a:blip>
          <a:stretch>
            <a:fillRect/>
          </a:stretch>
        </p:blipFill>
        <p:spPr>
          <a:xfrm>
            <a:off x="7937766" y="1436484"/>
            <a:ext cx="4114991" cy="4800824"/>
          </a:xfrm>
          <a:prstGeom prst="rect">
            <a:avLst/>
          </a:prstGeom>
        </p:spPr>
      </p:pic>
      <p:pic>
        <p:nvPicPr>
          <p:cNvPr id="55" name="Picture 54"/>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4046165" y="1436484"/>
            <a:ext cx="4114992" cy="4800824"/>
          </a:xfrm>
          <a:prstGeom prst="rect">
            <a:avLst/>
          </a:prstGeom>
        </p:spPr>
      </p:pic>
      <p:pic>
        <p:nvPicPr>
          <p:cNvPr id="56" name="Picture 55"/>
          <p:cNvPicPr>
            <a:picLocks noChangeAspect="1"/>
          </p:cNvPicPr>
          <p:nvPr/>
        </p:nvPicPr>
        <p:blipFill>
          <a:blip r:embed="rId18" cstate="hqprint">
            <a:extLst>
              <a:ext uri="{28A0092B-C50C-407E-A947-70E740481C1C}">
                <a14:useLocalDpi xmlns:a14="http://schemas.microsoft.com/office/drawing/2010/main"/>
              </a:ext>
            </a:extLst>
          </a:blip>
          <a:stretch>
            <a:fillRect/>
          </a:stretch>
        </p:blipFill>
        <p:spPr>
          <a:xfrm>
            <a:off x="7937765" y="1436484"/>
            <a:ext cx="4114991" cy="4800824"/>
          </a:xfrm>
          <a:prstGeom prst="rect">
            <a:avLst/>
          </a:prstGeom>
        </p:spPr>
      </p:pic>
      <p:pic>
        <p:nvPicPr>
          <p:cNvPr id="57" name="Picture 56"/>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4046165" y="1436484"/>
            <a:ext cx="4114992" cy="4800823"/>
          </a:xfrm>
          <a:prstGeom prst="rect">
            <a:avLst/>
          </a:prstGeom>
        </p:spPr>
      </p:pic>
      <p:pic>
        <p:nvPicPr>
          <p:cNvPr id="58" name="Picture 57"/>
          <p:cNvPicPr>
            <a:picLocks noChangeAspect="1"/>
          </p:cNvPicPr>
          <p:nvPr/>
        </p:nvPicPr>
        <p:blipFill>
          <a:blip r:embed="rId20" cstate="hqprint">
            <a:extLst>
              <a:ext uri="{28A0092B-C50C-407E-A947-70E740481C1C}">
                <a14:useLocalDpi xmlns:a14="http://schemas.microsoft.com/office/drawing/2010/main"/>
              </a:ext>
            </a:extLst>
          </a:blip>
          <a:stretch>
            <a:fillRect/>
          </a:stretch>
        </p:blipFill>
        <p:spPr>
          <a:xfrm>
            <a:off x="7937765" y="1436484"/>
            <a:ext cx="4114991" cy="4800823"/>
          </a:xfrm>
          <a:prstGeom prst="rect">
            <a:avLst/>
          </a:prstGeom>
        </p:spPr>
      </p:pic>
      <p:pic>
        <p:nvPicPr>
          <p:cNvPr id="59" name="Picture 58"/>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4046165" y="1436484"/>
            <a:ext cx="4114991" cy="4800823"/>
          </a:xfrm>
          <a:prstGeom prst="rect">
            <a:avLst/>
          </a:prstGeom>
        </p:spPr>
      </p:pic>
      <p:pic>
        <p:nvPicPr>
          <p:cNvPr id="60" name="Picture 59"/>
          <p:cNvPicPr>
            <a:picLocks noChangeAspect="1"/>
          </p:cNvPicPr>
          <p:nvPr/>
        </p:nvPicPr>
        <p:blipFill>
          <a:blip r:embed="rId22" cstate="hqprint">
            <a:extLst>
              <a:ext uri="{28A0092B-C50C-407E-A947-70E740481C1C}">
                <a14:useLocalDpi xmlns:a14="http://schemas.microsoft.com/office/drawing/2010/main"/>
              </a:ext>
            </a:extLst>
          </a:blip>
          <a:stretch>
            <a:fillRect/>
          </a:stretch>
        </p:blipFill>
        <p:spPr>
          <a:xfrm>
            <a:off x="7937765" y="1436484"/>
            <a:ext cx="4114991" cy="4800822"/>
          </a:xfrm>
          <a:prstGeom prst="rect">
            <a:avLst/>
          </a:prstGeom>
        </p:spPr>
      </p:pic>
      <p:pic>
        <p:nvPicPr>
          <p:cNvPr id="61" name="Picture 60"/>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4046165" y="1436484"/>
            <a:ext cx="4114991" cy="4800822"/>
          </a:xfrm>
          <a:prstGeom prst="rect">
            <a:avLst/>
          </a:prstGeom>
        </p:spPr>
      </p:pic>
      <p:pic>
        <p:nvPicPr>
          <p:cNvPr id="62" name="Picture 61"/>
          <p:cNvPicPr>
            <a:picLocks noChangeAspect="1"/>
          </p:cNvPicPr>
          <p:nvPr/>
        </p:nvPicPr>
        <p:blipFill>
          <a:blip r:embed="rId24" cstate="hqprint">
            <a:extLst>
              <a:ext uri="{28A0092B-C50C-407E-A947-70E740481C1C}">
                <a14:useLocalDpi xmlns:a14="http://schemas.microsoft.com/office/drawing/2010/main"/>
              </a:ext>
            </a:extLst>
          </a:blip>
          <a:stretch>
            <a:fillRect/>
          </a:stretch>
        </p:blipFill>
        <p:spPr>
          <a:xfrm>
            <a:off x="7937765" y="1436484"/>
            <a:ext cx="4114990" cy="4800822"/>
          </a:xfrm>
          <a:prstGeom prst="rect">
            <a:avLst/>
          </a:prstGeom>
        </p:spPr>
      </p:pic>
      <p:pic>
        <p:nvPicPr>
          <p:cNvPr id="63" name="Picture 62"/>
          <p:cNvPicPr>
            <a:picLocks noChangeAspect="1"/>
          </p:cNvPicPr>
          <p:nvPr/>
        </p:nvPicPr>
        <p:blipFill>
          <a:blip r:embed="rId25" cstate="print">
            <a:extLst>
              <a:ext uri="{28A0092B-C50C-407E-A947-70E740481C1C}">
                <a14:useLocalDpi xmlns:a14="http://schemas.microsoft.com/office/drawing/2010/main"/>
              </a:ext>
            </a:extLst>
          </a:blip>
          <a:stretch>
            <a:fillRect/>
          </a:stretch>
        </p:blipFill>
        <p:spPr>
          <a:xfrm>
            <a:off x="4046165" y="1436484"/>
            <a:ext cx="4114990" cy="4800822"/>
          </a:xfrm>
          <a:prstGeom prst="rect">
            <a:avLst/>
          </a:prstGeom>
        </p:spPr>
      </p:pic>
      <p:pic>
        <p:nvPicPr>
          <p:cNvPr id="64" name="Picture 63"/>
          <p:cNvPicPr>
            <a:picLocks noChangeAspect="1"/>
          </p:cNvPicPr>
          <p:nvPr/>
        </p:nvPicPr>
        <p:blipFill>
          <a:blip r:embed="rId26" cstate="hqprint">
            <a:extLst>
              <a:ext uri="{28A0092B-C50C-407E-A947-70E740481C1C}">
                <a14:useLocalDpi xmlns:a14="http://schemas.microsoft.com/office/drawing/2010/main"/>
              </a:ext>
            </a:extLst>
          </a:blip>
          <a:stretch>
            <a:fillRect/>
          </a:stretch>
        </p:blipFill>
        <p:spPr>
          <a:xfrm>
            <a:off x="7937765" y="1436484"/>
            <a:ext cx="4114990" cy="4800821"/>
          </a:xfrm>
          <a:prstGeom prst="rect">
            <a:avLst/>
          </a:prstGeom>
        </p:spPr>
      </p:pic>
      <p:pic>
        <p:nvPicPr>
          <p:cNvPr id="65" name="Picture 64"/>
          <p:cNvPicPr>
            <a:picLocks noChangeAspect="1"/>
          </p:cNvPicPr>
          <p:nvPr/>
        </p:nvPicPr>
        <p:blipFill>
          <a:blip r:embed="rId27" cstate="print">
            <a:extLst>
              <a:ext uri="{28A0092B-C50C-407E-A947-70E740481C1C}">
                <a14:useLocalDpi xmlns:a14="http://schemas.microsoft.com/office/drawing/2010/main"/>
              </a:ext>
            </a:extLst>
          </a:blip>
          <a:stretch>
            <a:fillRect/>
          </a:stretch>
        </p:blipFill>
        <p:spPr>
          <a:xfrm>
            <a:off x="4046165" y="1436484"/>
            <a:ext cx="4114990" cy="4800821"/>
          </a:xfrm>
          <a:prstGeom prst="rect">
            <a:avLst/>
          </a:prstGeom>
        </p:spPr>
      </p:pic>
      <p:pic>
        <p:nvPicPr>
          <p:cNvPr id="66" name="Picture 65"/>
          <p:cNvPicPr>
            <a:picLocks noChangeAspect="1"/>
          </p:cNvPicPr>
          <p:nvPr/>
        </p:nvPicPr>
        <p:blipFill>
          <a:blip r:embed="rId28" cstate="hqprint">
            <a:extLst>
              <a:ext uri="{28A0092B-C50C-407E-A947-70E740481C1C}">
                <a14:useLocalDpi xmlns:a14="http://schemas.microsoft.com/office/drawing/2010/main"/>
              </a:ext>
            </a:extLst>
          </a:blip>
          <a:stretch>
            <a:fillRect/>
          </a:stretch>
        </p:blipFill>
        <p:spPr>
          <a:xfrm>
            <a:off x="7937765" y="1436484"/>
            <a:ext cx="4114989" cy="4800821"/>
          </a:xfrm>
          <a:prstGeom prst="rect">
            <a:avLst/>
          </a:prstGeom>
        </p:spPr>
      </p:pic>
      <p:pic>
        <p:nvPicPr>
          <p:cNvPr id="67" name="Picture 66"/>
          <p:cNvPicPr>
            <a:picLocks noChangeAspect="1"/>
          </p:cNvPicPr>
          <p:nvPr/>
        </p:nvPicPr>
        <p:blipFill>
          <a:blip r:embed="rId29" cstate="print">
            <a:extLst>
              <a:ext uri="{28A0092B-C50C-407E-A947-70E740481C1C}">
                <a14:useLocalDpi xmlns:a14="http://schemas.microsoft.com/office/drawing/2010/main"/>
              </a:ext>
            </a:extLst>
          </a:blip>
          <a:stretch>
            <a:fillRect/>
          </a:stretch>
        </p:blipFill>
        <p:spPr>
          <a:xfrm>
            <a:off x="4046165" y="1436484"/>
            <a:ext cx="4114989" cy="4800821"/>
          </a:xfrm>
          <a:prstGeom prst="rect">
            <a:avLst/>
          </a:prstGeom>
        </p:spPr>
      </p:pic>
      <p:pic>
        <p:nvPicPr>
          <p:cNvPr id="68" name="Picture 67"/>
          <p:cNvPicPr>
            <a:picLocks noChangeAspect="1"/>
          </p:cNvPicPr>
          <p:nvPr/>
        </p:nvPicPr>
        <p:blipFill>
          <a:blip r:embed="rId30" cstate="hqprint">
            <a:extLst>
              <a:ext uri="{28A0092B-C50C-407E-A947-70E740481C1C}">
                <a14:useLocalDpi xmlns:a14="http://schemas.microsoft.com/office/drawing/2010/main"/>
              </a:ext>
            </a:extLst>
          </a:blip>
          <a:stretch>
            <a:fillRect/>
          </a:stretch>
        </p:blipFill>
        <p:spPr>
          <a:xfrm>
            <a:off x="7937765" y="1436484"/>
            <a:ext cx="4114989" cy="4800820"/>
          </a:xfrm>
          <a:prstGeom prst="rect">
            <a:avLst/>
          </a:prstGeom>
        </p:spPr>
      </p:pic>
      <p:sp>
        <p:nvSpPr>
          <p:cNvPr id="69" name="Rectangle 68"/>
          <p:cNvSpPr/>
          <p:nvPr/>
        </p:nvSpPr>
        <p:spPr>
          <a:xfrm>
            <a:off x="11664865" y="2217884"/>
            <a:ext cx="911855" cy="63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itle 1">
            <a:extLst>
              <a:ext uri="{FF2B5EF4-FFF2-40B4-BE49-F238E27FC236}">
                <a16:creationId xmlns:a16="http://schemas.microsoft.com/office/drawing/2014/main" id="{2AA85361-39F8-5046-920B-B60034799145}"/>
              </a:ext>
            </a:extLst>
          </p:cNvPr>
          <p:cNvSpPr txBox="1">
            <a:spLocks/>
          </p:cNvSpPr>
          <p:nvPr/>
        </p:nvSpPr>
        <p:spPr>
          <a:xfrm>
            <a:off x="407988" y="368300"/>
            <a:ext cx="11380812" cy="1081088"/>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r>
              <a:rPr lang="en-GB" sz="3600" dirty="0" smtClean="0"/>
              <a:t>Limited Sampling Rate</a:t>
            </a:r>
            <a:endParaRPr lang="en-GB" sz="3600" dirty="0"/>
          </a:p>
        </p:txBody>
      </p:sp>
      <p:sp>
        <p:nvSpPr>
          <p:cNvPr id="39"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ctr" defTabSz="914400" rtl="0" eaLnBrk="1" latinLnBrk="0" hangingPunct="1">
              <a:lnSpc>
                <a:spcPct val="90000"/>
              </a:lnSpc>
              <a:spcBef>
                <a:spcPts val="1800"/>
              </a:spcBef>
              <a:spcAft>
                <a:spcPts val="400"/>
              </a:spcAft>
              <a:buFont typeface="Arial"/>
              <a:buNone/>
              <a:tabLst/>
              <a:defRPr sz="2400" b="1" kern="1200">
                <a:solidFill>
                  <a:schemeClr val="tx2">
                    <a:lumMod val="50000"/>
                  </a:schemeClr>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dirty="0" smtClean="0">
                <a:solidFill>
                  <a:schemeClr val="accent2"/>
                </a:solidFill>
              </a:rPr>
              <a:t>What happens when sampling the pulse</a:t>
            </a:r>
            <a:endParaRPr lang="en-GB" dirty="0">
              <a:solidFill>
                <a:schemeClr val="accent2"/>
              </a:solidFill>
            </a:endParaRPr>
          </a:p>
        </p:txBody>
      </p:sp>
      <p:pic>
        <p:nvPicPr>
          <p:cNvPr id="36" name="Immagine 5"/>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15021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1000"/>
                                  </p:stCondLst>
                                  <p:childTnLst>
                                    <p:set>
                                      <p:cBhvr>
                                        <p:cTn id="11" dur="1" fill="hold">
                                          <p:stCondLst>
                                            <p:cond delay="0"/>
                                          </p:stCondLst>
                                        </p:cTn>
                                        <p:tgtEl>
                                          <p:spTgt spid="47"/>
                                        </p:tgtEl>
                                        <p:attrNameLst>
                                          <p:attrName>style.visibility</p:attrName>
                                        </p:attrNameLst>
                                      </p:cBhvr>
                                      <p:to>
                                        <p:strVal val="visible"/>
                                      </p:to>
                                    </p:set>
                                  </p:childTnLst>
                                </p:cTn>
                              </p:par>
                              <p:par>
                                <p:cTn id="12" presetID="1" presetClass="entr" presetSubtype="0" fill="hold" nodeType="withEffect">
                                  <p:stCondLst>
                                    <p:cond delay="1000"/>
                                  </p:stCondLst>
                                  <p:childTnLst>
                                    <p:set>
                                      <p:cBhvr>
                                        <p:cTn id="13" dur="1" fill="hold">
                                          <p:stCondLst>
                                            <p:cond delay="0"/>
                                          </p:stCondLst>
                                        </p:cTn>
                                        <p:tgtEl>
                                          <p:spTgt spid="48"/>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100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nodeType="withEffect">
                                  <p:stCondLst>
                                    <p:cond delay="1000"/>
                                  </p:stCondLst>
                                  <p:childTnLst>
                                    <p:set>
                                      <p:cBhvr>
                                        <p:cTn id="18" dur="1" fill="hold">
                                          <p:stCondLst>
                                            <p:cond delay="0"/>
                                          </p:stCondLst>
                                        </p:cTn>
                                        <p:tgtEl>
                                          <p:spTgt spid="50"/>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1000"/>
                                  </p:stCondLst>
                                  <p:childTnLst>
                                    <p:set>
                                      <p:cBhvr>
                                        <p:cTn id="21" dur="1" fill="hold">
                                          <p:stCondLst>
                                            <p:cond delay="0"/>
                                          </p:stCondLst>
                                        </p:cTn>
                                        <p:tgtEl>
                                          <p:spTgt spid="51"/>
                                        </p:tgtEl>
                                        <p:attrNameLst>
                                          <p:attrName>style.visibility</p:attrName>
                                        </p:attrNameLst>
                                      </p:cBhvr>
                                      <p:to>
                                        <p:strVal val="visible"/>
                                      </p:to>
                                    </p:set>
                                  </p:childTnLst>
                                </p:cTn>
                              </p:par>
                              <p:par>
                                <p:cTn id="22" presetID="1" presetClass="entr" presetSubtype="0" fill="hold" nodeType="withEffect">
                                  <p:stCondLst>
                                    <p:cond delay="1000"/>
                                  </p:stCondLst>
                                  <p:childTnLst>
                                    <p:set>
                                      <p:cBhvr>
                                        <p:cTn id="23" dur="1" fill="hold">
                                          <p:stCondLst>
                                            <p:cond delay="0"/>
                                          </p:stCondLst>
                                        </p:cTn>
                                        <p:tgtEl>
                                          <p:spTgt spid="52"/>
                                        </p:tgtEl>
                                        <p:attrNameLst>
                                          <p:attrName>style.visibility</p:attrName>
                                        </p:attrNameLst>
                                      </p:cBhvr>
                                      <p:to>
                                        <p:strVal val="visible"/>
                                      </p:to>
                                    </p:set>
                                  </p:childTnLst>
                                </p:cTn>
                              </p:par>
                            </p:childTnLst>
                          </p:cTn>
                        </p:par>
                        <p:par>
                          <p:cTn id="24" fill="hold">
                            <p:stCondLst>
                              <p:cond delay="3000"/>
                            </p:stCondLst>
                            <p:childTnLst>
                              <p:par>
                                <p:cTn id="25" presetID="1" presetClass="entr" presetSubtype="0" fill="hold" nodeType="afterEffect">
                                  <p:stCondLst>
                                    <p:cond delay="100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nodeType="withEffect">
                                  <p:stCondLst>
                                    <p:cond delay="1000"/>
                                  </p:stCondLst>
                                  <p:childTnLst>
                                    <p:set>
                                      <p:cBhvr>
                                        <p:cTn id="28" dur="1" fill="hold">
                                          <p:stCondLst>
                                            <p:cond delay="0"/>
                                          </p:stCondLst>
                                        </p:cTn>
                                        <p:tgtEl>
                                          <p:spTgt spid="54"/>
                                        </p:tgtEl>
                                        <p:attrNameLst>
                                          <p:attrName>style.visibility</p:attrName>
                                        </p:attrNameLst>
                                      </p:cBhvr>
                                      <p:to>
                                        <p:strVal val="visible"/>
                                      </p:to>
                                    </p:set>
                                  </p:childTnLst>
                                </p:cTn>
                              </p:par>
                            </p:childTnLst>
                          </p:cTn>
                        </p:par>
                        <p:par>
                          <p:cTn id="29" fill="hold">
                            <p:stCondLst>
                              <p:cond delay="4000"/>
                            </p:stCondLst>
                            <p:childTnLst>
                              <p:par>
                                <p:cTn id="30" presetID="1" presetClass="entr" presetSubtype="0" fill="hold" nodeType="afterEffect">
                                  <p:stCondLst>
                                    <p:cond delay="1000"/>
                                  </p:stCondLst>
                                  <p:childTnLst>
                                    <p:set>
                                      <p:cBhvr>
                                        <p:cTn id="31" dur="1" fill="hold">
                                          <p:stCondLst>
                                            <p:cond delay="0"/>
                                          </p:stCondLst>
                                        </p:cTn>
                                        <p:tgtEl>
                                          <p:spTgt spid="55"/>
                                        </p:tgtEl>
                                        <p:attrNameLst>
                                          <p:attrName>style.visibility</p:attrName>
                                        </p:attrNameLst>
                                      </p:cBhvr>
                                      <p:to>
                                        <p:strVal val="visible"/>
                                      </p:to>
                                    </p:set>
                                  </p:childTnLst>
                                </p:cTn>
                              </p:par>
                              <p:par>
                                <p:cTn id="32" presetID="1" presetClass="entr" presetSubtype="0" fill="hold" nodeType="withEffect">
                                  <p:stCondLst>
                                    <p:cond delay="1000"/>
                                  </p:stCondLst>
                                  <p:childTnLst>
                                    <p:set>
                                      <p:cBhvr>
                                        <p:cTn id="33" dur="1" fill="hold">
                                          <p:stCondLst>
                                            <p:cond delay="0"/>
                                          </p:stCondLst>
                                        </p:cTn>
                                        <p:tgtEl>
                                          <p:spTgt spid="56"/>
                                        </p:tgtEl>
                                        <p:attrNameLst>
                                          <p:attrName>style.visibility</p:attrName>
                                        </p:attrNameLst>
                                      </p:cBhvr>
                                      <p:to>
                                        <p:strVal val="visible"/>
                                      </p:to>
                                    </p:set>
                                  </p:childTnLst>
                                </p:cTn>
                              </p:par>
                            </p:childTnLst>
                          </p:cTn>
                        </p:par>
                        <p:par>
                          <p:cTn id="34" fill="hold">
                            <p:stCondLst>
                              <p:cond delay="5000"/>
                            </p:stCondLst>
                            <p:childTnLst>
                              <p:par>
                                <p:cTn id="35" presetID="1" presetClass="entr" presetSubtype="0" fill="hold" nodeType="afterEffect">
                                  <p:stCondLst>
                                    <p:cond delay="100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ntr" presetSubtype="0" fill="hold" nodeType="withEffect">
                                  <p:stCondLst>
                                    <p:cond delay="1000"/>
                                  </p:stCondLst>
                                  <p:childTnLst>
                                    <p:set>
                                      <p:cBhvr>
                                        <p:cTn id="38" dur="1" fill="hold">
                                          <p:stCondLst>
                                            <p:cond delay="0"/>
                                          </p:stCondLst>
                                        </p:cTn>
                                        <p:tgtEl>
                                          <p:spTgt spid="58"/>
                                        </p:tgtEl>
                                        <p:attrNameLst>
                                          <p:attrName>style.visibility</p:attrName>
                                        </p:attrNameLst>
                                      </p:cBhvr>
                                      <p:to>
                                        <p:strVal val="visible"/>
                                      </p:to>
                                    </p:set>
                                  </p:childTnLst>
                                </p:cTn>
                              </p:par>
                            </p:childTnLst>
                          </p:cTn>
                        </p:par>
                        <p:par>
                          <p:cTn id="39" fill="hold">
                            <p:stCondLst>
                              <p:cond delay="6000"/>
                            </p:stCondLst>
                            <p:childTnLst>
                              <p:par>
                                <p:cTn id="40" presetID="1" presetClass="entr" presetSubtype="0" fill="hold" nodeType="afterEffect">
                                  <p:stCondLst>
                                    <p:cond delay="1000"/>
                                  </p:stCondLst>
                                  <p:childTnLst>
                                    <p:set>
                                      <p:cBhvr>
                                        <p:cTn id="41" dur="1" fill="hold">
                                          <p:stCondLst>
                                            <p:cond delay="0"/>
                                          </p:stCondLst>
                                        </p:cTn>
                                        <p:tgtEl>
                                          <p:spTgt spid="59"/>
                                        </p:tgtEl>
                                        <p:attrNameLst>
                                          <p:attrName>style.visibility</p:attrName>
                                        </p:attrNameLst>
                                      </p:cBhvr>
                                      <p:to>
                                        <p:strVal val="visible"/>
                                      </p:to>
                                    </p:set>
                                  </p:childTnLst>
                                </p:cTn>
                              </p:par>
                              <p:par>
                                <p:cTn id="42" presetID="1" presetClass="entr" presetSubtype="0" fill="hold" nodeType="withEffect">
                                  <p:stCondLst>
                                    <p:cond delay="1000"/>
                                  </p:stCondLst>
                                  <p:childTnLst>
                                    <p:set>
                                      <p:cBhvr>
                                        <p:cTn id="43" dur="1" fill="hold">
                                          <p:stCondLst>
                                            <p:cond delay="0"/>
                                          </p:stCondLst>
                                        </p:cTn>
                                        <p:tgtEl>
                                          <p:spTgt spid="60"/>
                                        </p:tgtEl>
                                        <p:attrNameLst>
                                          <p:attrName>style.visibility</p:attrName>
                                        </p:attrNameLst>
                                      </p:cBhvr>
                                      <p:to>
                                        <p:strVal val="visible"/>
                                      </p:to>
                                    </p:set>
                                  </p:childTnLst>
                                </p:cTn>
                              </p:par>
                            </p:childTnLst>
                          </p:cTn>
                        </p:par>
                        <p:par>
                          <p:cTn id="44" fill="hold">
                            <p:stCondLst>
                              <p:cond delay="7000"/>
                            </p:stCondLst>
                            <p:childTnLst>
                              <p:par>
                                <p:cTn id="45" presetID="1" presetClass="entr" presetSubtype="0" fill="hold" nodeType="afterEffect">
                                  <p:stCondLst>
                                    <p:cond delay="1000"/>
                                  </p:stCondLst>
                                  <p:childTnLst>
                                    <p:set>
                                      <p:cBhvr>
                                        <p:cTn id="46" dur="1" fill="hold">
                                          <p:stCondLst>
                                            <p:cond delay="0"/>
                                          </p:stCondLst>
                                        </p:cTn>
                                        <p:tgtEl>
                                          <p:spTgt spid="61"/>
                                        </p:tgtEl>
                                        <p:attrNameLst>
                                          <p:attrName>style.visibility</p:attrName>
                                        </p:attrNameLst>
                                      </p:cBhvr>
                                      <p:to>
                                        <p:strVal val="visible"/>
                                      </p:to>
                                    </p:set>
                                  </p:childTnLst>
                                </p:cTn>
                              </p:par>
                              <p:par>
                                <p:cTn id="47" presetID="1" presetClass="entr" presetSubtype="0" fill="hold" nodeType="withEffect">
                                  <p:stCondLst>
                                    <p:cond delay="1000"/>
                                  </p:stCondLst>
                                  <p:childTnLst>
                                    <p:set>
                                      <p:cBhvr>
                                        <p:cTn id="48" dur="1" fill="hold">
                                          <p:stCondLst>
                                            <p:cond delay="0"/>
                                          </p:stCondLst>
                                        </p:cTn>
                                        <p:tgtEl>
                                          <p:spTgt spid="62"/>
                                        </p:tgtEl>
                                        <p:attrNameLst>
                                          <p:attrName>style.visibility</p:attrName>
                                        </p:attrNameLst>
                                      </p:cBhvr>
                                      <p:to>
                                        <p:strVal val="visible"/>
                                      </p:to>
                                    </p:set>
                                  </p:childTnLst>
                                </p:cTn>
                              </p:par>
                            </p:childTnLst>
                          </p:cTn>
                        </p:par>
                        <p:par>
                          <p:cTn id="49" fill="hold">
                            <p:stCondLst>
                              <p:cond delay="8000"/>
                            </p:stCondLst>
                            <p:childTnLst>
                              <p:par>
                                <p:cTn id="50" presetID="1" presetClass="entr" presetSubtype="0" fill="hold" nodeType="afterEffect">
                                  <p:stCondLst>
                                    <p:cond delay="1000"/>
                                  </p:stCondLst>
                                  <p:childTnLst>
                                    <p:set>
                                      <p:cBhvr>
                                        <p:cTn id="51" dur="1" fill="hold">
                                          <p:stCondLst>
                                            <p:cond delay="0"/>
                                          </p:stCondLst>
                                        </p:cTn>
                                        <p:tgtEl>
                                          <p:spTgt spid="63"/>
                                        </p:tgtEl>
                                        <p:attrNameLst>
                                          <p:attrName>style.visibility</p:attrName>
                                        </p:attrNameLst>
                                      </p:cBhvr>
                                      <p:to>
                                        <p:strVal val="visible"/>
                                      </p:to>
                                    </p:set>
                                  </p:childTnLst>
                                </p:cTn>
                              </p:par>
                              <p:par>
                                <p:cTn id="52" presetID="1" presetClass="entr" presetSubtype="0" fill="hold" nodeType="withEffect">
                                  <p:stCondLst>
                                    <p:cond delay="1000"/>
                                  </p:stCondLst>
                                  <p:childTnLst>
                                    <p:set>
                                      <p:cBhvr>
                                        <p:cTn id="53" dur="1" fill="hold">
                                          <p:stCondLst>
                                            <p:cond delay="0"/>
                                          </p:stCondLst>
                                        </p:cTn>
                                        <p:tgtEl>
                                          <p:spTgt spid="64"/>
                                        </p:tgtEl>
                                        <p:attrNameLst>
                                          <p:attrName>style.visibility</p:attrName>
                                        </p:attrNameLst>
                                      </p:cBhvr>
                                      <p:to>
                                        <p:strVal val="visible"/>
                                      </p:to>
                                    </p:set>
                                  </p:childTnLst>
                                </p:cTn>
                              </p:par>
                            </p:childTnLst>
                          </p:cTn>
                        </p:par>
                        <p:par>
                          <p:cTn id="54" fill="hold">
                            <p:stCondLst>
                              <p:cond delay="9000"/>
                            </p:stCondLst>
                            <p:childTnLst>
                              <p:par>
                                <p:cTn id="55" presetID="1" presetClass="entr" presetSubtype="0" fill="hold" nodeType="afterEffect">
                                  <p:stCondLst>
                                    <p:cond delay="1000"/>
                                  </p:stCondLst>
                                  <p:childTnLst>
                                    <p:set>
                                      <p:cBhvr>
                                        <p:cTn id="56" dur="1" fill="hold">
                                          <p:stCondLst>
                                            <p:cond delay="0"/>
                                          </p:stCondLst>
                                        </p:cTn>
                                        <p:tgtEl>
                                          <p:spTgt spid="65"/>
                                        </p:tgtEl>
                                        <p:attrNameLst>
                                          <p:attrName>style.visibility</p:attrName>
                                        </p:attrNameLst>
                                      </p:cBhvr>
                                      <p:to>
                                        <p:strVal val="visible"/>
                                      </p:to>
                                    </p:set>
                                  </p:childTnLst>
                                </p:cTn>
                              </p:par>
                              <p:par>
                                <p:cTn id="57" presetID="1" presetClass="entr" presetSubtype="0" fill="hold" nodeType="withEffect">
                                  <p:stCondLst>
                                    <p:cond delay="1000"/>
                                  </p:stCondLst>
                                  <p:childTnLst>
                                    <p:set>
                                      <p:cBhvr>
                                        <p:cTn id="58" dur="1" fill="hold">
                                          <p:stCondLst>
                                            <p:cond delay="0"/>
                                          </p:stCondLst>
                                        </p:cTn>
                                        <p:tgtEl>
                                          <p:spTgt spid="66"/>
                                        </p:tgtEl>
                                        <p:attrNameLst>
                                          <p:attrName>style.visibility</p:attrName>
                                        </p:attrNameLst>
                                      </p:cBhvr>
                                      <p:to>
                                        <p:strVal val="visible"/>
                                      </p:to>
                                    </p:set>
                                  </p:childTnLst>
                                </p:cTn>
                              </p:par>
                            </p:childTnLst>
                          </p:cTn>
                        </p:par>
                        <p:par>
                          <p:cTn id="59" fill="hold">
                            <p:stCondLst>
                              <p:cond delay="10000"/>
                            </p:stCondLst>
                            <p:childTnLst>
                              <p:par>
                                <p:cTn id="60" presetID="1" presetClass="entr" presetSubtype="0" fill="hold" nodeType="afterEffect">
                                  <p:stCondLst>
                                    <p:cond delay="1000"/>
                                  </p:stCondLst>
                                  <p:childTnLst>
                                    <p:set>
                                      <p:cBhvr>
                                        <p:cTn id="61" dur="1" fill="hold">
                                          <p:stCondLst>
                                            <p:cond delay="0"/>
                                          </p:stCondLst>
                                        </p:cTn>
                                        <p:tgtEl>
                                          <p:spTgt spid="67"/>
                                        </p:tgtEl>
                                        <p:attrNameLst>
                                          <p:attrName>style.visibility</p:attrName>
                                        </p:attrNameLst>
                                      </p:cBhvr>
                                      <p:to>
                                        <p:strVal val="visible"/>
                                      </p:to>
                                    </p:set>
                                  </p:childTnLst>
                                </p:cTn>
                              </p:par>
                              <p:par>
                                <p:cTn id="62" presetID="1" presetClass="entr" presetSubtype="0" fill="hold" nodeType="withEffect">
                                  <p:stCondLst>
                                    <p:cond delay="1000"/>
                                  </p:stCondLst>
                                  <p:childTnLst>
                                    <p:set>
                                      <p:cBhvr>
                                        <p:cTn id="63"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smtClean="0"/>
              <a:t>Introduction</a:t>
            </a:r>
            <a:endParaRPr lang="en-GB" dirty="0"/>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5616575" cy="668337"/>
          </a:xfrm>
        </p:spPr>
        <p:txBody>
          <a:bodyPr/>
          <a:lstStyle/>
          <a:p>
            <a:r>
              <a:rPr lang="en-GB" dirty="0" smtClean="0"/>
              <a:t>Objective and methodology</a:t>
            </a:r>
            <a:endParaRPr lang="en-GB" dirty="0"/>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6</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graphicFrame>
        <p:nvGraphicFramePr>
          <p:cNvPr id="9" name="Content Placeholder 6">
            <a:extLst>
              <a:ext uri="{FF2B5EF4-FFF2-40B4-BE49-F238E27FC236}">
                <a16:creationId xmlns:a16="http://schemas.microsoft.com/office/drawing/2014/main" id="{BBB0D27C-DE7E-481C-B9E5-279E852E53AA}"/>
              </a:ext>
            </a:extLst>
          </p:cNvPr>
          <p:cNvGraphicFramePr>
            <a:graphicFrameLocks/>
          </p:cNvGraphicFramePr>
          <p:nvPr>
            <p:extLst>
              <p:ext uri="{D42A27DB-BD31-4B8C-83A1-F6EECF244321}">
                <p14:modId xmlns:p14="http://schemas.microsoft.com/office/powerpoint/2010/main" val="3707515023"/>
              </p:ext>
            </p:extLst>
          </p:nvPr>
        </p:nvGraphicFramePr>
        <p:xfrm>
          <a:off x="886518" y="1741983"/>
          <a:ext cx="9962010" cy="22630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0" name="Content Placeholder 6">
            <a:extLst>
              <a:ext uri="{FF2B5EF4-FFF2-40B4-BE49-F238E27FC236}">
                <a16:creationId xmlns:a16="http://schemas.microsoft.com/office/drawing/2014/main" id="{BBB0D27C-DE7E-481C-B9E5-279E852E53AA}"/>
              </a:ext>
            </a:extLst>
          </p:cNvPr>
          <p:cNvGraphicFramePr>
            <a:graphicFrameLocks/>
          </p:cNvGraphicFramePr>
          <p:nvPr>
            <p:extLst>
              <p:ext uri="{D42A27DB-BD31-4B8C-83A1-F6EECF244321}">
                <p14:modId xmlns:p14="http://schemas.microsoft.com/office/powerpoint/2010/main" val="3861646336"/>
              </p:ext>
            </p:extLst>
          </p:nvPr>
        </p:nvGraphicFramePr>
        <p:xfrm>
          <a:off x="886518" y="3284984"/>
          <a:ext cx="9962010" cy="226308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97508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chor="t">
            <a:normAutofit/>
          </a:bodyPr>
          <a:lstStyle/>
          <a:p>
            <a:pPr algn="l"/>
            <a:r>
              <a:rPr lang="en-GB" dirty="0" smtClean="0">
                <a:solidFill>
                  <a:schemeClr val="accent1"/>
                </a:solidFill>
              </a:rPr>
              <a:t>Limited Sampling Rate</a:t>
            </a:r>
            <a:r>
              <a:rPr lang="en-GB" dirty="0" smtClean="0"/>
              <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60</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2" name="Subtitle 2"/>
              <p:cNvSpPr txBox="1">
                <a:spLocks/>
              </p:cNvSpPr>
              <p:nvPr/>
            </p:nvSpPr>
            <p:spPr>
              <a:xfrm>
                <a:off x="424673" y="1973136"/>
                <a:ext cx="3623064" cy="4608512"/>
              </a:xfrm>
              <a:prstGeom prst="rect">
                <a:avLst/>
              </a:prstGeom>
            </p:spPr>
            <p:txBody>
              <a:bodyPr vert="horz" lIns="91440" tIns="45720" rIns="91440" bIns="45720" rtlCol="0">
                <a:normAutofit/>
              </a:bodyPr>
              <a:lst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GB" sz="2100" dirty="0" smtClean="0">
                    <a:solidFill>
                      <a:schemeClr val="tx2"/>
                    </a:solidFill>
                  </a:rPr>
                  <a:t>Estimator </a:t>
                </a:r>
                <a14:m>
                  <m:oMath xmlns:m="http://schemas.openxmlformats.org/officeDocument/2006/math">
                    <m:acc>
                      <m:accPr>
                        <m:chr m:val="̂"/>
                        <m:ctrlPr>
                          <a:rPr lang="en-GB" sz="2100" i="1">
                            <a:solidFill>
                              <a:schemeClr val="tx2"/>
                            </a:solidFill>
                            <a:latin typeface="Cambria Math" panose="02040503050406030204" pitchFamily="18" charset="0"/>
                          </a:rPr>
                        </m:ctrlPr>
                      </m:accPr>
                      <m:e>
                        <m:sSub>
                          <m:sSubPr>
                            <m:ctrlPr>
                              <a:rPr lang="en-GB" sz="2100" i="1">
                                <a:solidFill>
                                  <a:schemeClr val="tx2"/>
                                </a:solidFill>
                                <a:latin typeface="Cambria Math" panose="02040503050406030204" pitchFamily="18" charset="0"/>
                              </a:rPr>
                            </m:ctrlPr>
                          </m:sSubPr>
                          <m:e>
                            <m:r>
                              <a:rPr lang="en-GB" sz="2100" i="1">
                                <a:solidFill>
                                  <a:schemeClr val="tx2"/>
                                </a:solidFill>
                                <a:latin typeface="Cambria Math" panose="02040503050406030204" pitchFamily="18" charset="0"/>
                              </a:rPr>
                              <m:t>𝑃</m:t>
                            </m:r>
                          </m:e>
                          <m:sub>
                            <m:r>
                              <a:rPr lang="en-GB" sz="2100" i="1">
                                <a:solidFill>
                                  <a:schemeClr val="tx2"/>
                                </a:solidFill>
                                <a:latin typeface="Cambria Math" panose="02040503050406030204" pitchFamily="18" charset="0"/>
                              </a:rPr>
                              <m:t>𝑇</m:t>
                            </m:r>
                          </m:sub>
                        </m:sSub>
                      </m:e>
                    </m:acc>
                  </m:oMath>
                </a14:m>
                <a:r>
                  <a:rPr lang="en-GB" sz="2100" dirty="0" smtClean="0">
                    <a:solidFill>
                      <a:schemeClr val="tx2"/>
                    </a:solidFill>
                  </a:rPr>
                  <a:t> is a function of the samples in time</a:t>
                </a:r>
              </a:p>
              <a:p>
                <a:pPr marL="342900" indent="-342900" algn="l">
                  <a:buFont typeface="Arial" panose="020B0604020202020204" pitchFamily="34" charset="0"/>
                  <a:buChar char="•"/>
                </a:pPr>
                <a:r>
                  <a:rPr lang="en-GB" sz="2100" dirty="0" err="1" smtClean="0">
                    <a:solidFill>
                      <a:schemeClr val="tx2"/>
                    </a:solidFill>
                  </a:rPr>
                  <a:t>Parseval</a:t>
                </a:r>
                <a:r>
                  <a:rPr lang="en-GB" sz="2100" dirty="0" smtClean="0">
                    <a:solidFill>
                      <a:schemeClr val="tx2"/>
                    </a:solidFill>
                  </a:rPr>
                  <a:t> Identity for periodic sequence</a:t>
                </a:r>
              </a:p>
              <a:p>
                <a:pPr marL="342900" indent="-342900" algn="l">
                  <a:buFont typeface="Arial" panose="020B0604020202020204" pitchFamily="34" charset="0"/>
                  <a:buChar char="•"/>
                </a:pPr>
                <a14:m>
                  <m:oMath xmlns:m="http://schemas.openxmlformats.org/officeDocument/2006/math">
                    <m:sSub>
                      <m:sSubPr>
                        <m:ctrlPr>
                          <a:rPr lang="en-GB" sz="2100" i="1" smtClean="0">
                            <a:solidFill>
                              <a:schemeClr val="tx2"/>
                            </a:solidFill>
                            <a:latin typeface="Cambria Math" panose="02040503050406030204" pitchFamily="18" charset="0"/>
                          </a:rPr>
                        </m:ctrlPr>
                      </m:sSubPr>
                      <m:e>
                        <m:acc>
                          <m:accPr>
                            <m:chr m:val="̂"/>
                            <m:ctrlPr>
                              <a:rPr lang="en-GB" sz="2100" i="1">
                                <a:solidFill>
                                  <a:schemeClr val="tx2"/>
                                </a:solidFill>
                                <a:latin typeface="Cambria Math" panose="02040503050406030204" pitchFamily="18" charset="0"/>
                              </a:rPr>
                            </m:ctrlPr>
                          </m:accPr>
                          <m:e>
                            <m:r>
                              <a:rPr lang="en-GB" sz="2100" i="1">
                                <a:solidFill>
                                  <a:schemeClr val="tx2"/>
                                </a:solidFill>
                                <a:latin typeface="Cambria Math" panose="02040503050406030204" pitchFamily="18" charset="0"/>
                              </a:rPr>
                              <m:t>𝑋</m:t>
                            </m:r>
                          </m:e>
                        </m:acc>
                      </m:e>
                      <m:sub>
                        <m:r>
                          <a:rPr lang="en-GB" sz="2100" i="1">
                            <a:solidFill>
                              <a:schemeClr val="tx2"/>
                            </a:solidFill>
                            <a:latin typeface="Cambria Math" panose="02040503050406030204" pitchFamily="18" charset="0"/>
                          </a:rPr>
                          <m:t>𝑘</m:t>
                        </m:r>
                      </m:sub>
                    </m:sSub>
                  </m:oMath>
                </a14:m>
                <a:r>
                  <a:rPr lang="en-GB" sz="2100" i="1" dirty="0" smtClean="0">
                    <a:solidFill>
                      <a:schemeClr val="tx2"/>
                    </a:solidFill>
                    <a:latin typeface="Cambria Math" panose="02040503050406030204" pitchFamily="18" charset="0"/>
                  </a:rPr>
                  <a:t> </a:t>
                </a:r>
                <a:r>
                  <a:rPr lang="en-GB" sz="2100" dirty="0" smtClean="0">
                    <a:solidFill>
                      <a:schemeClr val="tx2"/>
                    </a:solidFill>
                  </a:rPr>
                  <a:t>are functions of the input signal spectrum and of the sampling rate</a:t>
                </a:r>
              </a:p>
              <a:p>
                <a:pPr algn="l"/>
                <a:endParaRPr lang="en-GB" dirty="0" smtClean="0"/>
              </a:p>
              <a:p>
                <a:pPr marL="342900" indent="-342900" algn="l">
                  <a:buFont typeface="Arial" panose="020B0604020202020204" pitchFamily="34" charset="0"/>
                  <a:buChar char="•"/>
                </a:pPr>
                <a:endParaRPr lang="en-GB" sz="1600" i="1" dirty="0" smtClean="0">
                  <a:latin typeface="Cambria Math" panose="02040503050406030204" pitchFamily="18" charset="0"/>
                </a:endParaRPr>
              </a:p>
            </p:txBody>
          </p:sp>
        </mc:Choice>
        <mc:Fallback xmlns="">
          <p:sp>
            <p:nvSpPr>
              <p:cNvPr id="42" name="Subtitle 2"/>
              <p:cNvSpPr txBox="1">
                <a:spLocks noRot="1" noChangeAspect="1" noMove="1" noResize="1" noEditPoints="1" noAdjustHandles="1" noChangeArrowheads="1" noChangeShapeType="1" noTextEdit="1"/>
              </p:cNvSpPr>
              <p:nvPr/>
            </p:nvSpPr>
            <p:spPr>
              <a:xfrm>
                <a:off x="424673" y="1973136"/>
                <a:ext cx="3623064" cy="4608512"/>
              </a:xfrm>
              <a:prstGeom prst="rect">
                <a:avLst/>
              </a:prstGeom>
              <a:blipFill>
                <a:blip r:embed="rId4"/>
                <a:stretch>
                  <a:fillRect l="-1684" t="-1455" r="-2357"/>
                </a:stretch>
              </a:blipFill>
            </p:spPr>
            <p:txBody>
              <a:bodyPr/>
              <a:lstStyle/>
              <a:p>
                <a:r>
                  <a:rPr lang="en-GB">
                    <a:noFill/>
                  </a:rPr>
                  <a:t> </a:t>
                </a:r>
              </a:p>
            </p:txBody>
          </p:sp>
        </mc:Fallback>
      </mc:AlternateContent>
      <p:pic>
        <p:nvPicPr>
          <p:cNvPr id="36" name="Picture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7768" y="1436484"/>
            <a:ext cx="4114995" cy="4800828"/>
          </a:xfrm>
          <a:prstGeom prst="rect">
            <a:avLst/>
          </a:prstGeom>
        </p:spPr>
      </p:pic>
      <p:pic>
        <p:nvPicPr>
          <p:cNvPr id="37" name="Picture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99368" y="1436484"/>
            <a:ext cx="4114995" cy="4800827"/>
          </a:xfrm>
          <a:prstGeom prst="rect">
            <a:avLst/>
          </a:prstGeom>
        </p:spPr>
      </p:pic>
      <mc:AlternateContent xmlns:mc="http://schemas.openxmlformats.org/markup-compatibility/2006" xmlns:a14="http://schemas.microsoft.com/office/drawing/2010/main">
        <mc:Choice Requires="a14">
          <p:sp>
            <p:nvSpPr>
              <p:cNvPr id="38" name="TextBox 42"/>
              <p:cNvSpPr txBox="1"/>
              <p:nvPr/>
            </p:nvSpPr>
            <p:spPr>
              <a:xfrm>
                <a:off x="4749503" y="3020602"/>
                <a:ext cx="2762140"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a:latin typeface="Cambria Math" panose="02040503050406030204" pitchFamily="18" charset="0"/>
                            </a:rPr>
                          </m:ctrlPr>
                        </m:acc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𝑇</m:t>
                              </m:r>
                            </m:sub>
                          </m:sSub>
                        </m:e>
                      </m:acc>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𝑁</m:t>
                          </m:r>
                        </m:den>
                      </m:f>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𝑛</m:t>
                          </m:r>
                          <m:r>
                            <a:rPr lang="en-GB" sz="2400" i="1">
                              <a:latin typeface="Cambria Math" panose="02040503050406030204" pitchFamily="18" charset="0"/>
                            </a:rPr>
                            <m:t>=0</m:t>
                          </m:r>
                        </m:sub>
                        <m:sup>
                          <m:r>
                            <a:rPr lang="en-GB" sz="2400" i="1">
                              <a:latin typeface="Cambria Math" panose="02040503050406030204" pitchFamily="18" charset="0"/>
                            </a:rPr>
                            <m:t>𝑁</m:t>
                          </m:r>
                          <m:r>
                            <a:rPr lang="en-GB" sz="2400" i="1">
                              <a:latin typeface="Cambria Math" panose="02040503050406030204" pitchFamily="18" charset="0"/>
                            </a:rPr>
                            <m:t>−1</m:t>
                          </m:r>
                        </m:sup>
                        <m:e>
                          <m:sSubSup>
                            <m:sSubSupPr>
                              <m:ctrlPr>
                                <a:rPr lang="en-GB" sz="2400" i="1">
                                  <a:latin typeface="Cambria Math" panose="02040503050406030204" pitchFamily="18" charset="0"/>
                                </a:rPr>
                              </m:ctrlPr>
                            </m:sSubSupPr>
                            <m:e>
                              <m:acc>
                                <m:accPr>
                                  <m:chr m:val="̂"/>
                                  <m:ctrlPr>
                                    <a:rPr lang="en-GB" sz="2400" i="1">
                                      <a:latin typeface="Cambria Math" panose="02040503050406030204" pitchFamily="18" charset="0"/>
                                    </a:rPr>
                                  </m:ctrlPr>
                                </m:accPr>
                                <m:e>
                                  <m:r>
                                    <a:rPr lang="en-GB" sz="2400" i="1">
                                      <a:latin typeface="Cambria Math" panose="02040503050406030204" pitchFamily="18" charset="0"/>
                                    </a:rPr>
                                    <m:t>𝑥</m:t>
                                  </m:r>
                                </m:e>
                              </m:acc>
                            </m:e>
                            <m:sub>
                              <m:r>
                                <a:rPr lang="en-GB" sz="2400" i="1">
                                  <a:latin typeface="Cambria Math" panose="02040503050406030204" pitchFamily="18" charset="0"/>
                                </a:rPr>
                                <m:t>𝑛</m:t>
                              </m:r>
                            </m:sub>
                            <m:sup>
                              <m:r>
                                <a:rPr lang="en-GB" sz="2400" i="1">
                                  <a:latin typeface="Cambria Math" panose="02040503050406030204" pitchFamily="18" charset="0"/>
                                </a:rPr>
                                <m:t>2</m:t>
                              </m:r>
                            </m:sup>
                          </m:sSubSup>
                        </m:e>
                      </m:nary>
                    </m:oMath>
                  </m:oMathPara>
                </a14:m>
                <a:endParaRPr lang="en-GB" sz="2400" dirty="0"/>
              </a:p>
            </p:txBody>
          </p:sp>
        </mc:Choice>
        <mc:Fallback xmlns="">
          <p:sp>
            <p:nvSpPr>
              <p:cNvPr id="38" name="TextBox 42"/>
              <p:cNvSpPr txBox="1">
                <a:spLocks noRot="1" noChangeAspect="1" noMove="1" noResize="1" noEditPoints="1" noAdjustHandles="1" noChangeArrowheads="1" noChangeShapeType="1" noTextEdit="1"/>
              </p:cNvSpPr>
              <p:nvPr/>
            </p:nvSpPr>
            <p:spPr>
              <a:xfrm>
                <a:off x="4749503" y="3020602"/>
                <a:ext cx="2762140" cy="1038811"/>
              </a:xfrm>
              <a:prstGeom prst="rect">
                <a:avLst/>
              </a:prstGeom>
              <a:blipFill>
                <a:blip r:embed="rId9"/>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43"/>
              <p:cNvSpPr txBox="1"/>
              <p:nvPr/>
            </p:nvSpPr>
            <p:spPr>
              <a:xfrm>
                <a:off x="8599586" y="3020601"/>
                <a:ext cx="2762140"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smtClean="0">
                              <a:latin typeface="Cambria Math" panose="02040503050406030204" pitchFamily="18" charset="0"/>
                            </a:rPr>
                          </m:ctrlPr>
                        </m:acc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𝑇</m:t>
                              </m:r>
                            </m:sub>
                          </m:sSub>
                        </m:e>
                      </m:acc>
                      <m:r>
                        <a:rPr lang="en-GB" sz="2400" b="0" i="1" smtClean="0">
                          <a:latin typeface="Cambria Math" panose="02040503050406030204" pitchFamily="18" charset="0"/>
                        </a:rPr>
                        <m:t>=</m:t>
                      </m:r>
                      <m:nary>
                        <m:naryPr>
                          <m:chr m:val="∑"/>
                          <m:ctrlPr>
                            <a:rPr lang="en-GB" sz="2400" b="0" i="1" smtClean="0">
                              <a:latin typeface="Cambria Math" panose="02040503050406030204" pitchFamily="18" charset="0"/>
                            </a:rPr>
                          </m:ctrlPr>
                        </m:naryPr>
                        <m:sub>
                          <m:r>
                            <m:rPr>
                              <m:brk m:alnAt="23"/>
                            </m:rPr>
                            <a:rPr lang="en-GB" sz="2400" b="0" i="1" smtClean="0">
                              <a:latin typeface="Cambria Math" panose="02040503050406030204" pitchFamily="18" charset="0"/>
                            </a:rPr>
                            <m:t>𝑘</m:t>
                          </m:r>
                          <m:r>
                            <a:rPr lang="en-GB" sz="2400" b="0" i="1" smtClean="0">
                              <a:latin typeface="Cambria Math" panose="02040503050406030204" pitchFamily="18" charset="0"/>
                            </a:rPr>
                            <m:t>=</m:t>
                          </m:r>
                          <m:r>
                            <a:rPr lang="en-GB" sz="2400" b="0" i="1" smtClean="0">
                              <a:solidFill>
                                <a:schemeClr val="tx1"/>
                              </a:solidFill>
                              <a:latin typeface="Cambria Math" panose="02040503050406030204" pitchFamily="18" charset="0"/>
                            </a:rPr>
                            <m:t>0</m:t>
                          </m:r>
                        </m:sub>
                        <m:sup>
                          <m:r>
                            <a:rPr lang="en-GB" sz="2400" b="0" i="1" smtClean="0">
                              <a:solidFill>
                                <a:schemeClr val="tx1"/>
                              </a:solidFill>
                              <a:latin typeface="Cambria Math" panose="02040503050406030204" pitchFamily="18" charset="0"/>
                            </a:rPr>
                            <m:t>𝑁</m:t>
                          </m:r>
                          <m:r>
                            <a:rPr lang="en-GB" sz="2400" b="0" i="1" smtClean="0">
                              <a:solidFill>
                                <a:schemeClr val="tx1"/>
                              </a:solidFill>
                              <a:latin typeface="Cambria Math" panose="02040503050406030204" pitchFamily="18" charset="0"/>
                            </a:rPr>
                            <m:t>−1</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𝑋</m:t>
                                          </m:r>
                                        </m:e>
                                      </m:acc>
                                    </m:e>
                                    <m:sub>
                                      <m:r>
                                        <a:rPr lang="en-GB" sz="2400" b="0" i="1" smtClean="0">
                                          <a:latin typeface="Cambria Math" panose="02040503050406030204" pitchFamily="18" charset="0"/>
                                        </a:rPr>
                                        <m:t>𝑘</m:t>
                                      </m:r>
                                    </m:sub>
                                  </m:sSub>
                                </m:e>
                              </m:d>
                            </m:e>
                            <m:sup>
                              <m:r>
                                <a:rPr lang="en-GB" sz="2400" b="0" i="1" smtClean="0">
                                  <a:latin typeface="Cambria Math" panose="02040503050406030204" pitchFamily="18" charset="0"/>
                                </a:rPr>
                                <m:t>2</m:t>
                              </m:r>
                            </m:sup>
                          </m:sSup>
                        </m:e>
                      </m:nary>
                    </m:oMath>
                  </m:oMathPara>
                </a14:m>
                <a:endParaRPr lang="en-GB" sz="2400" b="0" dirty="0"/>
              </a:p>
            </p:txBody>
          </p:sp>
        </mc:Choice>
        <mc:Fallback xmlns="">
          <p:sp>
            <p:nvSpPr>
              <p:cNvPr id="39" name="TextBox 43"/>
              <p:cNvSpPr txBox="1">
                <a:spLocks noRot="1" noChangeAspect="1" noMove="1" noResize="1" noEditPoints="1" noAdjustHandles="1" noChangeArrowheads="1" noChangeShapeType="1" noTextEdit="1"/>
              </p:cNvSpPr>
              <p:nvPr/>
            </p:nvSpPr>
            <p:spPr>
              <a:xfrm>
                <a:off x="8599586" y="3020601"/>
                <a:ext cx="2762140" cy="1038811"/>
              </a:xfrm>
              <a:prstGeom prst="rect">
                <a:avLst/>
              </a:prstGeom>
              <a:blipFill>
                <a:blip r:embed="rId10"/>
                <a:stretch>
                  <a:fillRect/>
                </a:stretch>
              </a:blipFill>
              <a:ln w="19050">
                <a:solidFill>
                  <a:srgbClr val="B2D6DC"/>
                </a:solidFill>
              </a:ln>
            </p:spPr>
            <p:txBody>
              <a:bodyPr/>
              <a:lstStyle/>
              <a:p>
                <a:r>
                  <a:rPr lang="en-GB">
                    <a:noFill/>
                  </a:rPr>
                  <a:t> </a:t>
                </a:r>
              </a:p>
            </p:txBody>
          </p:sp>
        </mc:Fallback>
      </mc:AlternateContent>
      <p:sp>
        <p:nvSpPr>
          <p:cNvPr id="14"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ctr" defTabSz="914400" rtl="0" eaLnBrk="1" latinLnBrk="0" hangingPunct="1">
              <a:lnSpc>
                <a:spcPct val="90000"/>
              </a:lnSpc>
              <a:spcBef>
                <a:spcPts val="1800"/>
              </a:spcBef>
              <a:spcAft>
                <a:spcPts val="400"/>
              </a:spcAft>
              <a:buFont typeface="Arial"/>
              <a:buNone/>
              <a:tabLst/>
              <a:defRPr sz="2400" b="1" kern="1200">
                <a:solidFill>
                  <a:schemeClr val="tx2">
                    <a:lumMod val="50000"/>
                  </a:schemeClr>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dirty="0" smtClean="0">
                <a:solidFill>
                  <a:schemeClr val="accent2"/>
                </a:solidFill>
              </a:rPr>
              <a:t>Impact on the power </a:t>
            </a:r>
            <a:r>
              <a:rPr lang="en-GB" dirty="0">
                <a:solidFill>
                  <a:schemeClr val="accent2"/>
                </a:solidFill>
              </a:rPr>
              <a:t>e</a:t>
            </a:r>
            <a:r>
              <a:rPr lang="en-GB" dirty="0" smtClean="0">
                <a:solidFill>
                  <a:schemeClr val="accent2"/>
                </a:solidFill>
              </a:rPr>
              <a:t>stimation</a:t>
            </a:r>
            <a:endParaRPr lang="en-GB" dirty="0">
              <a:solidFill>
                <a:schemeClr val="accent2"/>
              </a:solidFill>
            </a:endParaRPr>
          </a:p>
        </p:txBody>
      </p:sp>
      <p:pic>
        <p:nvPicPr>
          <p:cNvPr id="16" name="Immagine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312319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Limited Sampling Rate</a:t>
            </a: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61</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7768" y="1436484"/>
            <a:ext cx="4114995" cy="4800828"/>
          </a:xfrm>
          <a:prstGeom prst="rect">
            <a:avLst/>
          </a:prstGeom>
        </p:spPr>
      </p:pic>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99368" y="1436484"/>
            <a:ext cx="4114995" cy="4800827"/>
          </a:xfrm>
          <a:prstGeom prst="rect">
            <a:avLst/>
          </a:prstGeom>
        </p:spPr>
      </p:pic>
      <mc:AlternateContent xmlns:mc="http://schemas.openxmlformats.org/markup-compatibility/2006" xmlns:a14="http://schemas.microsoft.com/office/drawing/2010/main">
        <mc:Choice Requires="a14">
          <p:sp>
            <p:nvSpPr>
              <p:cNvPr id="38" name="TextBox 42"/>
              <p:cNvSpPr txBox="1"/>
              <p:nvPr/>
            </p:nvSpPr>
            <p:spPr>
              <a:xfrm>
                <a:off x="4749503" y="3020602"/>
                <a:ext cx="2762140"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a:latin typeface="Cambria Math" panose="02040503050406030204" pitchFamily="18" charset="0"/>
                            </a:rPr>
                          </m:ctrlPr>
                        </m:acc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𝑇</m:t>
                              </m:r>
                            </m:sub>
                          </m:sSub>
                        </m:e>
                      </m:acc>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𝑁</m:t>
                          </m:r>
                        </m:den>
                      </m:f>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𝑛</m:t>
                          </m:r>
                          <m:r>
                            <a:rPr lang="en-GB" sz="2400" i="1">
                              <a:latin typeface="Cambria Math" panose="02040503050406030204" pitchFamily="18" charset="0"/>
                            </a:rPr>
                            <m:t>=0</m:t>
                          </m:r>
                        </m:sub>
                        <m:sup>
                          <m:r>
                            <a:rPr lang="en-GB" sz="2400" i="1">
                              <a:latin typeface="Cambria Math" panose="02040503050406030204" pitchFamily="18" charset="0"/>
                            </a:rPr>
                            <m:t>𝑁</m:t>
                          </m:r>
                          <m:r>
                            <a:rPr lang="en-GB" sz="2400" i="1">
                              <a:latin typeface="Cambria Math" panose="02040503050406030204" pitchFamily="18" charset="0"/>
                            </a:rPr>
                            <m:t>−1</m:t>
                          </m:r>
                        </m:sup>
                        <m:e>
                          <m:sSubSup>
                            <m:sSubSupPr>
                              <m:ctrlPr>
                                <a:rPr lang="en-GB" sz="2400" i="1">
                                  <a:latin typeface="Cambria Math" panose="02040503050406030204" pitchFamily="18" charset="0"/>
                                </a:rPr>
                              </m:ctrlPr>
                            </m:sSubSupPr>
                            <m:e>
                              <m:acc>
                                <m:accPr>
                                  <m:chr m:val="̂"/>
                                  <m:ctrlPr>
                                    <a:rPr lang="en-GB" sz="2400" i="1">
                                      <a:latin typeface="Cambria Math" panose="02040503050406030204" pitchFamily="18" charset="0"/>
                                    </a:rPr>
                                  </m:ctrlPr>
                                </m:accPr>
                                <m:e>
                                  <m:r>
                                    <a:rPr lang="en-GB" sz="2400" i="1">
                                      <a:latin typeface="Cambria Math" panose="02040503050406030204" pitchFamily="18" charset="0"/>
                                    </a:rPr>
                                    <m:t>𝑥</m:t>
                                  </m:r>
                                </m:e>
                              </m:acc>
                            </m:e>
                            <m:sub>
                              <m:r>
                                <a:rPr lang="en-GB" sz="2400" i="1">
                                  <a:latin typeface="Cambria Math" panose="02040503050406030204" pitchFamily="18" charset="0"/>
                                </a:rPr>
                                <m:t>𝑛</m:t>
                              </m:r>
                            </m:sub>
                            <m:sup>
                              <m:r>
                                <a:rPr lang="en-GB" sz="2400" i="1">
                                  <a:latin typeface="Cambria Math" panose="02040503050406030204" pitchFamily="18" charset="0"/>
                                </a:rPr>
                                <m:t>2</m:t>
                              </m:r>
                            </m:sup>
                          </m:sSubSup>
                        </m:e>
                      </m:nary>
                    </m:oMath>
                  </m:oMathPara>
                </a14:m>
                <a:endParaRPr lang="en-GB" sz="2400" dirty="0"/>
              </a:p>
            </p:txBody>
          </p:sp>
        </mc:Choice>
        <mc:Fallback xmlns="">
          <p:sp>
            <p:nvSpPr>
              <p:cNvPr id="38" name="TextBox 42"/>
              <p:cNvSpPr txBox="1">
                <a:spLocks noRot="1" noChangeAspect="1" noMove="1" noResize="1" noEditPoints="1" noAdjustHandles="1" noChangeArrowheads="1" noChangeShapeType="1" noTextEdit="1"/>
              </p:cNvSpPr>
              <p:nvPr/>
            </p:nvSpPr>
            <p:spPr>
              <a:xfrm>
                <a:off x="4749503" y="3020602"/>
                <a:ext cx="2762140" cy="1038811"/>
              </a:xfrm>
              <a:prstGeom prst="rect">
                <a:avLst/>
              </a:prstGeom>
              <a:blipFill>
                <a:blip r:embed="rId6"/>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43"/>
              <p:cNvSpPr txBox="1"/>
              <p:nvPr/>
            </p:nvSpPr>
            <p:spPr>
              <a:xfrm>
                <a:off x="8599586" y="3020601"/>
                <a:ext cx="2762140"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smtClean="0">
                              <a:latin typeface="Cambria Math" panose="02040503050406030204" pitchFamily="18" charset="0"/>
                            </a:rPr>
                          </m:ctrlPr>
                        </m:acc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𝑇</m:t>
                              </m:r>
                            </m:sub>
                          </m:sSub>
                        </m:e>
                      </m:acc>
                      <m:r>
                        <a:rPr lang="en-GB" sz="2400" b="0" i="1" smtClean="0">
                          <a:latin typeface="Cambria Math" panose="02040503050406030204" pitchFamily="18" charset="0"/>
                        </a:rPr>
                        <m:t>=</m:t>
                      </m:r>
                      <m:nary>
                        <m:naryPr>
                          <m:chr m:val="∑"/>
                          <m:ctrlPr>
                            <a:rPr lang="en-GB" sz="2400" b="0" i="1" smtClean="0">
                              <a:latin typeface="Cambria Math" panose="02040503050406030204" pitchFamily="18" charset="0"/>
                            </a:rPr>
                          </m:ctrlPr>
                        </m:naryPr>
                        <m:sub>
                          <m:r>
                            <m:rPr>
                              <m:brk m:alnAt="23"/>
                            </m:rPr>
                            <a:rPr lang="en-GB" sz="2400" b="0" i="1" smtClean="0">
                              <a:latin typeface="Cambria Math" panose="02040503050406030204" pitchFamily="18" charset="0"/>
                            </a:rPr>
                            <m:t>𝑘</m:t>
                          </m:r>
                          <m:r>
                            <a:rPr lang="en-GB" sz="2400" b="0" i="1" smtClean="0">
                              <a:latin typeface="Cambria Math" panose="02040503050406030204" pitchFamily="18" charset="0"/>
                            </a:rPr>
                            <m:t>=</m:t>
                          </m:r>
                          <m:r>
                            <a:rPr lang="en-GB" sz="2400" b="0" i="1" smtClean="0">
                              <a:solidFill>
                                <a:schemeClr val="tx1"/>
                              </a:solidFill>
                              <a:latin typeface="Cambria Math" panose="02040503050406030204" pitchFamily="18" charset="0"/>
                            </a:rPr>
                            <m:t>0</m:t>
                          </m:r>
                        </m:sub>
                        <m:sup>
                          <m:r>
                            <a:rPr lang="en-GB" sz="2400" b="0" i="1" smtClean="0">
                              <a:solidFill>
                                <a:schemeClr val="tx1"/>
                              </a:solidFill>
                              <a:latin typeface="Cambria Math" panose="02040503050406030204" pitchFamily="18" charset="0"/>
                            </a:rPr>
                            <m:t>𝑁</m:t>
                          </m:r>
                          <m:r>
                            <a:rPr lang="en-GB" sz="2400" b="0" i="1" smtClean="0">
                              <a:solidFill>
                                <a:schemeClr val="tx1"/>
                              </a:solidFill>
                              <a:latin typeface="Cambria Math" panose="02040503050406030204" pitchFamily="18" charset="0"/>
                            </a:rPr>
                            <m:t>−1</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𝑋</m:t>
                                          </m:r>
                                        </m:e>
                                      </m:acc>
                                    </m:e>
                                    <m:sub>
                                      <m:r>
                                        <a:rPr lang="en-GB" sz="2400" b="0" i="1" smtClean="0">
                                          <a:latin typeface="Cambria Math" panose="02040503050406030204" pitchFamily="18" charset="0"/>
                                        </a:rPr>
                                        <m:t>𝑘</m:t>
                                      </m:r>
                                    </m:sub>
                                  </m:sSub>
                                </m:e>
                              </m:d>
                            </m:e>
                            <m:sup>
                              <m:r>
                                <a:rPr lang="en-GB" sz="2400" b="0" i="1" smtClean="0">
                                  <a:latin typeface="Cambria Math" panose="02040503050406030204" pitchFamily="18" charset="0"/>
                                </a:rPr>
                                <m:t>2</m:t>
                              </m:r>
                            </m:sup>
                          </m:sSup>
                        </m:e>
                      </m:nary>
                    </m:oMath>
                  </m:oMathPara>
                </a14:m>
                <a:endParaRPr lang="en-GB" sz="2400" b="0" dirty="0"/>
              </a:p>
            </p:txBody>
          </p:sp>
        </mc:Choice>
        <mc:Fallback xmlns="">
          <p:sp>
            <p:nvSpPr>
              <p:cNvPr id="39" name="TextBox 43"/>
              <p:cNvSpPr txBox="1">
                <a:spLocks noRot="1" noChangeAspect="1" noMove="1" noResize="1" noEditPoints="1" noAdjustHandles="1" noChangeArrowheads="1" noChangeShapeType="1" noTextEdit="1"/>
              </p:cNvSpPr>
              <p:nvPr/>
            </p:nvSpPr>
            <p:spPr>
              <a:xfrm>
                <a:off x="8599586" y="3020601"/>
                <a:ext cx="2762140" cy="1038811"/>
              </a:xfrm>
              <a:prstGeom prst="rect">
                <a:avLst/>
              </a:prstGeom>
              <a:blipFill>
                <a:blip r:embed="rId7"/>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424800" y="1972800"/>
                <a:ext cx="3801707" cy="2082237"/>
              </a:xfrm>
              <a:prstGeom prst="rect">
                <a:avLst/>
              </a:prstGeom>
            </p:spPr>
            <p:txBody>
              <a:bodyPr wrap="square">
                <a:spAutoFit/>
              </a:bodyPr>
              <a:lstStyle/>
              <a:p>
                <a:pPr marL="342900" indent="-342900">
                  <a:buFont typeface="Arial" panose="020B0604020202020204" pitchFamily="34" charset="0"/>
                  <a:buChar char="•"/>
                </a:pPr>
                <a:r>
                  <a:rPr lang="en-GB" sz="2100" dirty="0" smtClean="0">
                    <a:solidFill>
                      <a:schemeClr val="tx2"/>
                    </a:solidFill>
                  </a:rPr>
                  <a:t>If the </a:t>
                </a:r>
                <a:r>
                  <a:rPr lang="en-GB" sz="2100" dirty="0" err="1">
                    <a:solidFill>
                      <a:schemeClr val="tx2"/>
                    </a:solidFill>
                  </a:rPr>
                  <a:t>Nyquist</a:t>
                </a:r>
                <a:r>
                  <a:rPr lang="en-GB" sz="2100" dirty="0">
                    <a:solidFill>
                      <a:schemeClr val="tx2"/>
                    </a:solidFill>
                  </a:rPr>
                  <a:t>-Shannon criterion is met (</a:t>
                </a:r>
                <a14:m>
                  <m:oMath xmlns:m="http://schemas.openxmlformats.org/officeDocument/2006/math">
                    <m:sSub>
                      <m:sSubPr>
                        <m:ctrlPr>
                          <a:rPr lang="en-GB" sz="2100" i="1">
                            <a:solidFill>
                              <a:schemeClr val="tx2"/>
                            </a:solidFill>
                            <a:latin typeface="Cambria Math" panose="02040503050406030204" pitchFamily="18" charset="0"/>
                          </a:rPr>
                        </m:ctrlPr>
                      </m:sSubPr>
                      <m:e>
                        <m:r>
                          <a:rPr lang="en-GB" sz="2100" i="1">
                            <a:solidFill>
                              <a:schemeClr val="tx2"/>
                            </a:solidFill>
                            <a:latin typeface="Cambria Math" panose="02040503050406030204" pitchFamily="18" charset="0"/>
                          </a:rPr>
                          <m:t>𝐹</m:t>
                        </m:r>
                      </m:e>
                      <m:sub>
                        <m:r>
                          <a:rPr lang="en-GB" sz="2100" i="1">
                            <a:solidFill>
                              <a:schemeClr val="tx2"/>
                            </a:solidFill>
                            <a:latin typeface="Cambria Math" panose="02040503050406030204" pitchFamily="18" charset="0"/>
                          </a:rPr>
                          <m:t>𝑠</m:t>
                        </m:r>
                      </m:sub>
                    </m:sSub>
                    <m:r>
                      <a:rPr lang="en-GB" sz="2100" i="1" smtClean="0">
                        <a:solidFill>
                          <a:schemeClr val="tx2"/>
                        </a:solidFill>
                        <a:latin typeface="Cambria Math" panose="02040503050406030204" pitchFamily="18" charset="0"/>
                        <a:ea typeface="Cambria Math" panose="02040503050406030204" pitchFamily="18" charset="0"/>
                      </a:rPr>
                      <m:t>≥</m:t>
                    </m:r>
                    <m:sSub>
                      <m:sSubPr>
                        <m:ctrlPr>
                          <a:rPr lang="en-GB" sz="2100" i="1">
                            <a:solidFill>
                              <a:schemeClr val="tx2"/>
                            </a:solidFill>
                            <a:latin typeface="Cambria Math" panose="02040503050406030204" pitchFamily="18" charset="0"/>
                          </a:rPr>
                        </m:ctrlPr>
                      </m:sSubPr>
                      <m:e>
                        <m:r>
                          <a:rPr lang="en-GB" sz="2100" i="1">
                            <a:solidFill>
                              <a:schemeClr val="tx2"/>
                            </a:solidFill>
                            <a:latin typeface="Cambria Math" panose="02040503050406030204" pitchFamily="18" charset="0"/>
                          </a:rPr>
                          <m:t>𝑅</m:t>
                        </m:r>
                      </m:e>
                      <m:sub>
                        <m:r>
                          <a:rPr lang="en-GB" sz="2100" i="1">
                            <a:solidFill>
                              <a:schemeClr val="tx2"/>
                            </a:solidFill>
                            <a:latin typeface="Cambria Math" panose="02040503050406030204" pitchFamily="18" charset="0"/>
                          </a:rPr>
                          <m:t>𝑁𝑦𝑞</m:t>
                        </m:r>
                      </m:sub>
                    </m:sSub>
                  </m:oMath>
                </a14:m>
                <a:r>
                  <a:rPr lang="en-GB" sz="2100" dirty="0">
                    <a:solidFill>
                      <a:schemeClr val="tx2"/>
                    </a:solidFill>
                  </a:rPr>
                  <a:t>)</a:t>
                </a:r>
              </a:p>
              <a:p>
                <a:pPr>
                  <a:buClr>
                    <a:srgbClr val="267883"/>
                  </a:buClr>
                </a:pPr>
                <a:endParaRPr lang="en-GB" sz="2100" dirty="0">
                  <a:solidFill>
                    <a:schemeClr val="tx2"/>
                  </a:solidFill>
                </a:endParaRPr>
              </a:p>
              <a:p>
                <a:pPr>
                  <a:buClr>
                    <a:srgbClr val="267883"/>
                  </a:buClr>
                </a:pPr>
                <a:endParaRPr lang="en-GB" sz="2100" dirty="0">
                  <a:solidFill>
                    <a:schemeClr val="tx2"/>
                  </a:solidFill>
                </a:endParaRPr>
              </a:p>
              <a:p>
                <a:pPr>
                  <a:buClr>
                    <a:srgbClr val="267883"/>
                  </a:buClr>
                </a:pPr>
                <a:endParaRPr lang="en-GB" sz="2100" dirty="0">
                  <a:solidFill>
                    <a:schemeClr val="tx2"/>
                  </a:solidFill>
                </a:endParaRPr>
              </a:p>
              <a:p>
                <a:pPr marL="342900" indent="-342900">
                  <a:buFont typeface="Arial" panose="020B0604020202020204" pitchFamily="34" charset="0"/>
                  <a:buChar char="•"/>
                </a:pPr>
                <a:r>
                  <a:rPr lang="en-GB" sz="2100" dirty="0" smtClean="0">
                    <a:solidFill>
                      <a:schemeClr val="tx2"/>
                    </a:solidFill>
                  </a:rPr>
                  <a:t>what </a:t>
                </a:r>
                <a:r>
                  <a:rPr lang="en-GB" sz="2100" dirty="0">
                    <a:solidFill>
                      <a:schemeClr val="tx2"/>
                    </a:solidFill>
                  </a:rPr>
                  <a:t>if </a:t>
                </a:r>
                <a14:m>
                  <m:oMath xmlns:m="http://schemas.openxmlformats.org/officeDocument/2006/math">
                    <m:sSub>
                      <m:sSubPr>
                        <m:ctrlPr>
                          <a:rPr lang="en-GB" sz="2100" i="1">
                            <a:solidFill>
                              <a:schemeClr val="tx2"/>
                            </a:solidFill>
                            <a:latin typeface="Cambria Math" panose="02040503050406030204" pitchFamily="18" charset="0"/>
                          </a:rPr>
                        </m:ctrlPr>
                      </m:sSubPr>
                      <m:e>
                        <m:r>
                          <a:rPr lang="en-GB" sz="2100" i="1">
                            <a:solidFill>
                              <a:schemeClr val="tx2"/>
                            </a:solidFill>
                            <a:latin typeface="Cambria Math" panose="02040503050406030204" pitchFamily="18" charset="0"/>
                          </a:rPr>
                          <m:t>𝐹</m:t>
                        </m:r>
                      </m:e>
                      <m:sub>
                        <m:r>
                          <a:rPr lang="en-GB" sz="2100" i="1">
                            <a:solidFill>
                              <a:schemeClr val="tx2"/>
                            </a:solidFill>
                            <a:latin typeface="Cambria Math" panose="02040503050406030204" pitchFamily="18" charset="0"/>
                          </a:rPr>
                          <m:t>𝑠</m:t>
                        </m:r>
                      </m:sub>
                    </m:sSub>
                    <m:r>
                      <a:rPr lang="en-GB" sz="2100" i="1">
                        <a:solidFill>
                          <a:schemeClr val="tx2"/>
                        </a:solidFill>
                        <a:latin typeface="Cambria Math" panose="02040503050406030204" pitchFamily="18" charset="0"/>
                      </a:rPr>
                      <m:t>&lt;</m:t>
                    </m:r>
                    <m:sSub>
                      <m:sSubPr>
                        <m:ctrlPr>
                          <a:rPr lang="en-GB" sz="2100" i="1">
                            <a:solidFill>
                              <a:schemeClr val="tx2"/>
                            </a:solidFill>
                            <a:latin typeface="Cambria Math" panose="02040503050406030204" pitchFamily="18" charset="0"/>
                          </a:rPr>
                        </m:ctrlPr>
                      </m:sSubPr>
                      <m:e>
                        <m:r>
                          <a:rPr lang="en-GB" sz="2100" i="1">
                            <a:solidFill>
                              <a:schemeClr val="tx2"/>
                            </a:solidFill>
                            <a:latin typeface="Cambria Math" panose="02040503050406030204" pitchFamily="18" charset="0"/>
                          </a:rPr>
                          <m:t>𝑅</m:t>
                        </m:r>
                      </m:e>
                      <m:sub>
                        <m:r>
                          <a:rPr lang="en-GB" sz="2100" i="1">
                            <a:solidFill>
                              <a:schemeClr val="tx2"/>
                            </a:solidFill>
                            <a:latin typeface="Cambria Math" panose="02040503050406030204" pitchFamily="18" charset="0"/>
                          </a:rPr>
                          <m:t>𝑁𝑦𝑞</m:t>
                        </m:r>
                      </m:sub>
                    </m:sSub>
                  </m:oMath>
                </a14:m>
                <a:r>
                  <a:rPr lang="en-GB" sz="2100" dirty="0">
                    <a:solidFill>
                      <a:schemeClr val="tx2"/>
                    </a:solidFill>
                  </a:rPr>
                  <a:t>?</a:t>
                </a:r>
              </a:p>
            </p:txBody>
          </p:sp>
        </mc:Choice>
        <mc:Fallback xmlns="">
          <p:sp>
            <p:nvSpPr>
              <p:cNvPr id="2" name="Rectangle 1"/>
              <p:cNvSpPr>
                <a:spLocks noRot="1" noChangeAspect="1" noMove="1" noResize="1" noEditPoints="1" noAdjustHandles="1" noChangeArrowheads="1" noChangeShapeType="1" noTextEdit="1"/>
              </p:cNvSpPr>
              <p:nvPr/>
            </p:nvSpPr>
            <p:spPr>
              <a:xfrm>
                <a:off x="424800" y="1972800"/>
                <a:ext cx="3801707" cy="2082237"/>
              </a:xfrm>
              <a:prstGeom prst="rect">
                <a:avLst/>
              </a:prstGeom>
              <a:blipFill>
                <a:blip r:embed="rId8"/>
                <a:stretch>
                  <a:fillRect l="-1605" t="-2053" b="-32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44"/>
              <p:cNvSpPr txBox="1"/>
              <p:nvPr/>
            </p:nvSpPr>
            <p:spPr>
              <a:xfrm>
                <a:off x="1084678" y="2996952"/>
                <a:ext cx="2762140" cy="475323"/>
              </a:xfrm>
              <a:prstGeom prst="rect">
                <a:avLst/>
              </a:prstGeom>
              <a:noFill/>
              <a:ln w="19050">
                <a:no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smtClean="0">
                              <a:solidFill>
                                <a:schemeClr val="tx2"/>
                              </a:solidFill>
                              <a:latin typeface="Cambria Math" panose="02040503050406030204" pitchFamily="18" charset="0"/>
                            </a:rPr>
                          </m:ctrlPr>
                        </m:accPr>
                        <m:e>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𝑃</m:t>
                              </m:r>
                            </m:e>
                            <m:sub>
                              <m:r>
                                <a:rPr lang="en-GB" sz="2400" i="1">
                                  <a:solidFill>
                                    <a:schemeClr val="tx2"/>
                                  </a:solidFill>
                                  <a:latin typeface="Cambria Math" panose="02040503050406030204" pitchFamily="18" charset="0"/>
                                </a:rPr>
                                <m:t>𝑇</m:t>
                              </m:r>
                            </m:sub>
                          </m:sSub>
                        </m:e>
                      </m:acc>
                      <m:r>
                        <a:rPr lang="en-GB" sz="2400" i="1">
                          <a:solidFill>
                            <a:schemeClr val="tx2"/>
                          </a:solidFill>
                          <a:latin typeface="Cambria Math" panose="02040503050406030204" pitchFamily="18" charset="0"/>
                        </a:rPr>
                        <m:t>=</m:t>
                      </m:r>
                      <m:sSub>
                        <m:sSubPr>
                          <m:ctrlPr>
                            <a:rPr lang="en-GB" sz="2400" b="0" i="1" smtClean="0">
                              <a:solidFill>
                                <a:schemeClr val="tx2"/>
                              </a:solidFill>
                              <a:latin typeface="Cambria Math" panose="02040503050406030204" pitchFamily="18" charset="0"/>
                            </a:rPr>
                          </m:ctrlPr>
                        </m:sSubPr>
                        <m:e>
                          <m:r>
                            <a:rPr lang="en-GB" sz="2400" b="0" i="1" smtClean="0">
                              <a:solidFill>
                                <a:schemeClr val="tx2"/>
                              </a:solidFill>
                              <a:latin typeface="Cambria Math" panose="02040503050406030204" pitchFamily="18" charset="0"/>
                            </a:rPr>
                            <m:t>𝑃</m:t>
                          </m:r>
                        </m:e>
                        <m:sub>
                          <m:r>
                            <a:rPr lang="en-GB" sz="2400" b="0" i="1" smtClean="0">
                              <a:solidFill>
                                <a:schemeClr val="tx2"/>
                              </a:solidFill>
                              <a:latin typeface="Cambria Math" panose="02040503050406030204" pitchFamily="18" charset="0"/>
                            </a:rPr>
                            <m:t>𝑇</m:t>
                          </m:r>
                        </m:sub>
                      </m:sSub>
                      <m:r>
                        <a:rPr lang="en-GB" sz="2400" b="0" i="1" smtClean="0">
                          <a:solidFill>
                            <a:schemeClr val="tx2"/>
                          </a:solidFill>
                          <a:latin typeface="Cambria Math" panose="02040503050406030204" pitchFamily="18" charset="0"/>
                        </a:rPr>
                        <m:t>=</m:t>
                      </m:r>
                      <m:f>
                        <m:fPr>
                          <m:type m:val="skw"/>
                          <m:ctrlPr>
                            <a:rPr lang="en-GB" sz="2400" b="0" i="1" smtClean="0">
                              <a:solidFill>
                                <a:schemeClr val="tx2"/>
                              </a:solidFill>
                              <a:latin typeface="Cambria Math" panose="02040503050406030204" pitchFamily="18" charset="0"/>
                            </a:rPr>
                          </m:ctrlPr>
                        </m:fPr>
                        <m:num>
                          <m:r>
                            <a:rPr lang="en-GB" sz="2400" b="0" i="1" smtClean="0">
                              <a:solidFill>
                                <a:schemeClr val="tx2"/>
                              </a:solidFill>
                              <a:latin typeface="Cambria Math" panose="02040503050406030204" pitchFamily="18" charset="0"/>
                            </a:rPr>
                            <m:t>𝐸</m:t>
                          </m:r>
                        </m:num>
                        <m:den>
                          <m:r>
                            <a:rPr lang="en-GB" sz="2400" b="0" i="1" smtClean="0">
                              <a:solidFill>
                                <a:schemeClr val="tx2"/>
                              </a:solidFill>
                              <a:latin typeface="Cambria Math" panose="02040503050406030204" pitchFamily="18" charset="0"/>
                            </a:rPr>
                            <m:t>𝑇</m:t>
                          </m:r>
                        </m:den>
                      </m:f>
                    </m:oMath>
                  </m:oMathPara>
                </a14:m>
                <a:endParaRPr lang="en-GB" sz="2400" dirty="0"/>
              </a:p>
            </p:txBody>
          </p:sp>
        </mc:Choice>
        <mc:Fallback xmlns="">
          <p:sp>
            <p:nvSpPr>
              <p:cNvPr id="14" name="TextBox 44"/>
              <p:cNvSpPr txBox="1">
                <a:spLocks noRot="1" noChangeAspect="1" noMove="1" noResize="1" noEditPoints="1" noAdjustHandles="1" noChangeArrowheads="1" noChangeShapeType="1" noTextEdit="1"/>
              </p:cNvSpPr>
              <p:nvPr/>
            </p:nvSpPr>
            <p:spPr>
              <a:xfrm>
                <a:off x="1084678" y="2996952"/>
                <a:ext cx="2762140" cy="475323"/>
              </a:xfrm>
              <a:prstGeom prst="rect">
                <a:avLst/>
              </a:prstGeom>
              <a:blipFill>
                <a:blip r:embed="rId9"/>
                <a:stretch>
                  <a:fillRect/>
                </a:stretch>
              </a:blipFill>
              <a:ln w="19050">
                <a:noFill/>
              </a:ln>
            </p:spPr>
            <p:txBody>
              <a:bodyPr/>
              <a:lstStyle/>
              <a:p>
                <a:r>
                  <a:rPr lang="en-GB">
                    <a:noFill/>
                  </a:rPr>
                  <a:t> </a:t>
                </a:r>
              </a:p>
            </p:txBody>
          </p:sp>
        </mc:Fallback>
      </mc:AlternateContent>
      <p:sp>
        <p:nvSpPr>
          <p:cNvPr id="15" name="Right Arrow 14"/>
          <p:cNvSpPr/>
          <p:nvPr/>
        </p:nvSpPr>
        <p:spPr>
          <a:xfrm>
            <a:off x="839416" y="3058502"/>
            <a:ext cx="452842" cy="37049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Impact on the power </a:t>
            </a:r>
            <a:r>
              <a:rPr lang="en-GB" sz="2400" dirty="0">
                <a:solidFill>
                  <a:schemeClr val="accent2"/>
                </a:solidFill>
              </a:rPr>
              <a:t>e</a:t>
            </a:r>
            <a:r>
              <a:rPr lang="en-GB" sz="2400" dirty="0" smtClean="0">
                <a:solidFill>
                  <a:schemeClr val="accent2"/>
                </a:solidFill>
              </a:rPr>
              <a:t>stimation</a:t>
            </a:r>
            <a:endParaRPr lang="en-GB" sz="2400" dirty="0">
              <a:solidFill>
                <a:schemeClr val="accent2"/>
              </a:solidFill>
            </a:endParaRPr>
          </a:p>
        </p:txBody>
      </p:sp>
      <p:pic>
        <p:nvPicPr>
          <p:cNvPr id="20" name="Immagin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244094613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GB" dirty="0" smtClean="0"/>
              <a:t>Limited Sampling Rate</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62</a:t>
            </a:fld>
            <a:endParaRPr lang="it-IT" dirty="0"/>
          </a:p>
        </p:txBody>
      </p:sp>
      <p:sp>
        <p:nvSpPr>
          <p:cNvPr id="8" name="Rectangle 7">
            <a:hlinkClick r:id="rId3"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7768" y="1436485"/>
            <a:ext cx="4114995" cy="4800826"/>
          </a:xfrm>
          <a:prstGeom prst="rect">
            <a:avLst/>
          </a:prstGeom>
        </p:spPr>
      </p:pic>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99368" y="1436484"/>
            <a:ext cx="4114994" cy="4800827"/>
          </a:xfrm>
          <a:prstGeom prst="rect">
            <a:avLst/>
          </a:prstGeom>
        </p:spPr>
      </p:pic>
      <mc:AlternateContent xmlns:mc="http://schemas.openxmlformats.org/markup-compatibility/2006" xmlns:a14="http://schemas.microsoft.com/office/drawing/2010/main">
        <mc:Choice Requires="a14">
          <p:sp>
            <p:nvSpPr>
              <p:cNvPr id="38" name="TextBox 42"/>
              <p:cNvSpPr txBox="1"/>
              <p:nvPr/>
            </p:nvSpPr>
            <p:spPr>
              <a:xfrm>
                <a:off x="4749503" y="3020602"/>
                <a:ext cx="2762140"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a:latin typeface="Cambria Math" panose="02040503050406030204" pitchFamily="18" charset="0"/>
                            </a:rPr>
                          </m:ctrlPr>
                        </m:acc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𝑇</m:t>
                              </m:r>
                            </m:sub>
                          </m:sSub>
                        </m:e>
                      </m:acc>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𝑁</m:t>
                          </m:r>
                        </m:den>
                      </m:f>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𝑛</m:t>
                          </m:r>
                          <m:r>
                            <a:rPr lang="en-GB" sz="2400" i="1">
                              <a:latin typeface="Cambria Math" panose="02040503050406030204" pitchFamily="18" charset="0"/>
                            </a:rPr>
                            <m:t>=0</m:t>
                          </m:r>
                        </m:sub>
                        <m:sup>
                          <m:r>
                            <a:rPr lang="en-GB" sz="2400" i="1">
                              <a:latin typeface="Cambria Math" panose="02040503050406030204" pitchFamily="18" charset="0"/>
                            </a:rPr>
                            <m:t>𝑁</m:t>
                          </m:r>
                          <m:r>
                            <a:rPr lang="en-GB" sz="2400" i="1">
                              <a:latin typeface="Cambria Math" panose="02040503050406030204" pitchFamily="18" charset="0"/>
                            </a:rPr>
                            <m:t>−1</m:t>
                          </m:r>
                        </m:sup>
                        <m:e>
                          <m:sSubSup>
                            <m:sSubSupPr>
                              <m:ctrlPr>
                                <a:rPr lang="en-GB" sz="2400" i="1">
                                  <a:latin typeface="Cambria Math" panose="02040503050406030204" pitchFamily="18" charset="0"/>
                                </a:rPr>
                              </m:ctrlPr>
                            </m:sSubSupPr>
                            <m:e>
                              <m:acc>
                                <m:accPr>
                                  <m:chr m:val="̂"/>
                                  <m:ctrlPr>
                                    <a:rPr lang="en-GB" sz="2400" i="1">
                                      <a:latin typeface="Cambria Math" panose="02040503050406030204" pitchFamily="18" charset="0"/>
                                    </a:rPr>
                                  </m:ctrlPr>
                                </m:accPr>
                                <m:e>
                                  <m:r>
                                    <a:rPr lang="en-GB" sz="2400" i="1">
                                      <a:latin typeface="Cambria Math" panose="02040503050406030204" pitchFamily="18" charset="0"/>
                                    </a:rPr>
                                    <m:t>𝑥</m:t>
                                  </m:r>
                                </m:e>
                              </m:acc>
                            </m:e>
                            <m:sub>
                              <m:r>
                                <a:rPr lang="en-GB" sz="2400" i="1">
                                  <a:latin typeface="Cambria Math" panose="02040503050406030204" pitchFamily="18" charset="0"/>
                                </a:rPr>
                                <m:t>𝑛</m:t>
                              </m:r>
                            </m:sub>
                            <m:sup>
                              <m:r>
                                <a:rPr lang="en-GB" sz="2400" i="1">
                                  <a:latin typeface="Cambria Math" panose="02040503050406030204" pitchFamily="18" charset="0"/>
                                </a:rPr>
                                <m:t>2</m:t>
                              </m:r>
                            </m:sup>
                          </m:sSubSup>
                        </m:e>
                      </m:nary>
                    </m:oMath>
                  </m:oMathPara>
                </a14:m>
                <a:endParaRPr lang="en-GB" sz="2400" dirty="0"/>
              </a:p>
            </p:txBody>
          </p:sp>
        </mc:Choice>
        <mc:Fallback xmlns="">
          <p:sp>
            <p:nvSpPr>
              <p:cNvPr id="38" name="TextBox 42"/>
              <p:cNvSpPr txBox="1">
                <a:spLocks noRot="1" noChangeAspect="1" noMove="1" noResize="1" noEditPoints="1" noAdjustHandles="1" noChangeArrowheads="1" noChangeShapeType="1" noTextEdit="1"/>
              </p:cNvSpPr>
              <p:nvPr/>
            </p:nvSpPr>
            <p:spPr>
              <a:xfrm>
                <a:off x="4749503" y="3020602"/>
                <a:ext cx="2762140" cy="1038811"/>
              </a:xfrm>
              <a:prstGeom prst="rect">
                <a:avLst/>
              </a:prstGeom>
              <a:blipFill>
                <a:blip r:embed="rId6"/>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43"/>
              <p:cNvSpPr txBox="1"/>
              <p:nvPr/>
            </p:nvSpPr>
            <p:spPr>
              <a:xfrm>
                <a:off x="8599586" y="3020601"/>
                <a:ext cx="2762140" cy="1038811"/>
              </a:xfrm>
              <a:prstGeom prst="rect">
                <a:avLst/>
              </a:prstGeom>
              <a:solidFill>
                <a:schemeClr val="bg1">
                  <a:alpha val="89000"/>
                </a:schemeClr>
              </a:solidFill>
              <a:ln w="19050">
                <a:solidFill>
                  <a:srgbClr val="B2D6DC"/>
                </a:solid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acc>
                        <m:accPr>
                          <m:chr m:val="̂"/>
                          <m:ctrlPr>
                            <a:rPr lang="en-GB" sz="2400" i="1" smtClean="0">
                              <a:latin typeface="Cambria Math" panose="02040503050406030204" pitchFamily="18" charset="0"/>
                            </a:rPr>
                          </m:ctrlPr>
                        </m:acc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𝑇</m:t>
                              </m:r>
                            </m:sub>
                          </m:sSub>
                        </m:e>
                      </m:acc>
                      <m:r>
                        <a:rPr lang="en-GB" sz="2400" b="0" i="1" smtClean="0">
                          <a:latin typeface="Cambria Math" panose="02040503050406030204" pitchFamily="18" charset="0"/>
                        </a:rPr>
                        <m:t>=</m:t>
                      </m:r>
                      <m:nary>
                        <m:naryPr>
                          <m:chr m:val="∑"/>
                          <m:ctrlPr>
                            <a:rPr lang="en-GB" sz="2400" b="0" i="1" smtClean="0">
                              <a:latin typeface="Cambria Math" panose="02040503050406030204" pitchFamily="18" charset="0"/>
                            </a:rPr>
                          </m:ctrlPr>
                        </m:naryPr>
                        <m:sub>
                          <m:r>
                            <m:rPr>
                              <m:brk m:alnAt="23"/>
                            </m:rPr>
                            <a:rPr lang="en-GB" sz="2400" b="0" i="1" smtClean="0">
                              <a:latin typeface="Cambria Math" panose="02040503050406030204" pitchFamily="18" charset="0"/>
                            </a:rPr>
                            <m:t>𝑘</m:t>
                          </m:r>
                          <m:r>
                            <a:rPr lang="en-GB" sz="2400" b="0" i="1" smtClean="0">
                              <a:latin typeface="Cambria Math" panose="02040503050406030204" pitchFamily="18" charset="0"/>
                            </a:rPr>
                            <m:t>=</m:t>
                          </m:r>
                          <m:r>
                            <a:rPr lang="en-GB" sz="2400" b="0" i="1" smtClean="0">
                              <a:solidFill>
                                <a:schemeClr val="tx1"/>
                              </a:solidFill>
                              <a:latin typeface="Cambria Math" panose="02040503050406030204" pitchFamily="18" charset="0"/>
                            </a:rPr>
                            <m:t>0</m:t>
                          </m:r>
                        </m:sub>
                        <m:sup>
                          <m:r>
                            <a:rPr lang="en-GB" sz="2400" b="0" i="1" smtClean="0">
                              <a:solidFill>
                                <a:schemeClr val="tx1"/>
                              </a:solidFill>
                              <a:latin typeface="Cambria Math" panose="02040503050406030204" pitchFamily="18" charset="0"/>
                            </a:rPr>
                            <m:t>𝑁</m:t>
                          </m:r>
                          <m:r>
                            <a:rPr lang="en-GB" sz="2400" b="0" i="1" smtClean="0">
                              <a:solidFill>
                                <a:schemeClr val="tx1"/>
                              </a:solidFill>
                              <a:latin typeface="Cambria Math" panose="02040503050406030204" pitchFamily="18" charset="0"/>
                            </a:rPr>
                            <m:t>−1</m:t>
                          </m:r>
                        </m:sup>
                        <m:e>
                          <m:sSup>
                            <m:sSupPr>
                              <m:ctrlPr>
                                <a:rPr lang="en-GB" sz="2400" b="0" i="1" smtClean="0">
                                  <a:latin typeface="Cambria Math" panose="02040503050406030204" pitchFamily="18" charset="0"/>
                                </a:rPr>
                              </m:ctrlPr>
                            </m:sSupPr>
                            <m:e>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𝑋</m:t>
                                          </m:r>
                                        </m:e>
                                      </m:acc>
                                    </m:e>
                                    <m:sub>
                                      <m:r>
                                        <a:rPr lang="en-GB" sz="2400" b="0" i="1" smtClean="0">
                                          <a:latin typeface="Cambria Math" panose="02040503050406030204" pitchFamily="18" charset="0"/>
                                        </a:rPr>
                                        <m:t>𝑘</m:t>
                                      </m:r>
                                    </m:sub>
                                  </m:sSub>
                                </m:e>
                              </m:d>
                            </m:e>
                            <m:sup>
                              <m:r>
                                <a:rPr lang="en-GB" sz="2400" b="0" i="1" smtClean="0">
                                  <a:latin typeface="Cambria Math" panose="02040503050406030204" pitchFamily="18" charset="0"/>
                                </a:rPr>
                                <m:t>2</m:t>
                              </m:r>
                            </m:sup>
                          </m:sSup>
                        </m:e>
                      </m:nary>
                    </m:oMath>
                  </m:oMathPara>
                </a14:m>
                <a:endParaRPr lang="en-GB" sz="2400" b="0" dirty="0"/>
              </a:p>
            </p:txBody>
          </p:sp>
        </mc:Choice>
        <mc:Fallback xmlns="">
          <p:sp>
            <p:nvSpPr>
              <p:cNvPr id="39" name="TextBox 43"/>
              <p:cNvSpPr txBox="1">
                <a:spLocks noRot="1" noChangeAspect="1" noMove="1" noResize="1" noEditPoints="1" noAdjustHandles="1" noChangeArrowheads="1" noChangeShapeType="1" noTextEdit="1"/>
              </p:cNvSpPr>
              <p:nvPr/>
            </p:nvSpPr>
            <p:spPr>
              <a:xfrm>
                <a:off x="8599586" y="3020601"/>
                <a:ext cx="2762140" cy="1038811"/>
              </a:xfrm>
              <a:prstGeom prst="rect">
                <a:avLst/>
              </a:prstGeom>
              <a:blipFill>
                <a:blip r:embed="rId7"/>
                <a:stretch>
                  <a:fillRect/>
                </a:stretch>
              </a:blipFill>
              <a:ln w="19050">
                <a:solidFill>
                  <a:srgbClr val="B2D6DC"/>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 name="Rectangle 1"/>
              <p:cNvSpPr/>
              <p:nvPr/>
            </p:nvSpPr>
            <p:spPr>
              <a:xfrm>
                <a:off x="424800" y="1972800"/>
                <a:ext cx="3779157" cy="1928092"/>
              </a:xfrm>
              <a:prstGeom prst="rect">
                <a:avLst/>
              </a:prstGeom>
            </p:spPr>
            <p:txBody>
              <a:bodyPr wrap="square">
                <a:spAutoFit/>
              </a:bodyPr>
              <a:lstStyle/>
              <a:p>
                <a:pPr marL="342900" indent="-342900">
                  <a:buFont typeface="Arial" panose="020B0604020202020204" pitchFamily="34" charset="0"/>
                  <a:buChar char="•"/>
                </a:pPr>
                <a:r>
                  <a:rPr lang="it-IT" sz="2100" dirty="0" smtClean="0">
                    <a:solidFill>
                      <a:schemeClr val="tx2"/>
                    </a:solidFill>
                  </a:rPr>
                  <a:t>Range of interest:</a:t>
                </a:r>
              </a:p>
              <a:p>
                <a:pPr/>
                <a14:m>
                  <m:oMathPara xmlns:m="http://schemas.openxmlformats.org/officeDocument/2006/math">
                    <m:oMathParaPr>
                      <m:jc m:val="centerGroup"/>
                    </m:oMathParaPr>
                    <m:oMath xmlns:m="http://schemas.openxmlformats.org/officeDocument/2006/math">
                      <m:f>
                        <m:fPr>
                          <m:ctrlPr>
                            <a:rPr lang="it-IT" sz="2100" i="1">
                              <a:solidFill>
                                <a:schemeClr val="tx2"/>
                              </a:solidFill>
                              <a:latin typeface="Cambria Math" panose="02040503050406030204" pitchFamily="18" charset="0"/>
                            </a:rPr>
                          </m:ctrlPr>
                        </m:fPr>
                        <m:num>
                          <m:sSub>
                            <m:sSubPr>
                              <m:ctrlPr>
                                <a:rPr lang="it-IT" sz="2100" i="1">
                                  <a:solidFill>
                                    <a:schemeClr val="tx2"/>
                                  </a:solidFill>
                                  <a:latin typeface="Cambria Math" panose="02040503050406030204" pitchFamily="18" charset="0"/>
                                </a:rPr>
                              </m:ctrlPr>
                            </m:sSubPr>
                            <m:e>
                              <m:r>
                                <a:rPr lang="it-IT" sz="2100" i="1">
                                  <a:solidFill>
                                    <a:schemeClr val="tx2"/>
                                  </a:solidFill>
                                  <a:latin typeface="Cambria Math" panose="02040503050406030204" pitchFamily="18" charset="0"/>
                                </a:rPr>
                                <m:t>𝑅</m:t>
                              </m:r>
                            </m:e>
                            <m:sub>
                              <m:r>
                                <a:rPr lang="it-IT" sz="2100" i="1">
                                  <a:solidFill>
                                    <a:schemeClr val="tx2"/>
                                  </a:solidFill>
                                  <a:latin typeface="Cambria Math" panose="02040503050406030204" pitchFamily="18" charset="0"/>
                                </a:rPr>
                                <m:t>𝑁𝑦𝑞</m:t>
                              </m:r>
                            </m:sub>
                          </m:sSub>
                        </m:num>
                        <m:den>
                          <m:r>
                            <a:rPr lang="it-IT" sz="2100" i="1">
                              <a:solidFill>
                                <a:schemeClr val="tx2"/>
                              </a:solidFill>
                              <a:latin typeface="Cambria Math" panose="02040503050406030204" pitchFamily="18" charset="0"/>
                            </a:rPr>
                            <m:t>2</m:t>
                          </m:r>
                        </m:den>
                      </m:f>
                      <m:r>
                        <a:rPr lang="it-IT" sz="2100" i="1">
                          <a:solidFill>
                            <a:schemeClr val="tx2"/>
                          </a:solidFill>
                          <a:latin typeface="Cambria Math" panose="02040503050406030204" pitchFamily="18" charset="0"/>
                        </a:rPr>
                        <m:t>&lt;</m:t>
                      </m:r>
                      <m:sSub>
                        <m:sSubPr>
                          <m:ctrlPr>
                            <a:rPr lang="it-IT" sz="2100" i="1">
                              <a:solidFill>
                                <a:schemeClr val="tx2"/>
                              </a:solidFill>
                              <a:latin typeface="Cambria Math" panose="02040503050406030204" pitchFamily="18" charset="0"/>
                            </a:rPr>
                          </m:ctrlPr>
                        </m:sSubPr>
                        <m:e>
                          <m:r>
                            <a:rPr lang="it-IT" sz="2100" i="1">
                              <a:solidFill>
                                <a:schemeClr val="tx2"/>
                              </a:solidFill>
                              <a:latin typeface="Cambria Math" panose="02040503050406030204" pitchFamily="18" charset="0"/>
                            </a:rPr>
                            <m:t>𝐹</m:t>
                          </m:r>
                        </m:e>
                        <m:sub>
                          <m:r>
                            <a:rPr lang="it-IT" sz="2100" i="1">
                              <a:solidFill>
                                <a:schemeClr val="tx2"/>
                              </a:solidFill>
                              <a:latin typeface="Cambria Math" panose="02040503050406030204" pitchFamily="18" charset="0"/>
                            </a:rPr>
                            <m:t>𝑠</m:t>
                          </m:r>
                        </m:sub>
                      </m:sSub>
                      <m:r>
                        <a:rPr lang="it-IT" sz="2100" i="1">
                          <a:solidFill>
                            <a:schemeClr val="tx2"/>
                          </a:solidFill>
                          <a:latin typeface="Cambria Math" panose="02040503050406030204" pitchFamily="18" charset="0"/>
                        </a:rPr>
                        <m:t>&lt;</m:t>
                      </m:r>
                      <m:sSub>
                        <m:sSubPr>
                          <m:ctrlPr>
                            <a:rPr lang="it-IT" sz="2100" i="1">
                              <a:solidFill>
                                <a:schemeClr val="tx2"/>
                              </a:solidFill>
                              <a:latin typeface="Cambria Math" panose="02040503050406030204" pitchFamily="18" charset="0"/>
                            </a:rPr>
                          </m:ctrlPr>
                        </m:sSubPr>
                        <m:e>
                          <m:r>
                            <a:rPr lang="it-IT" sz="2100" i="1">
                              <a:solidFill>
                                <a:schemeClr val="tx2"/>
                              </a:solidFill>
                              <a:latin typeface="Cambria Math" panose="02040503050406030204" pitchFamily="18" charset="0"/>
                            </a:rPr>
                            <m:t>𝑅</m:t>
                          </m:r>
                        </m:e>
                        <m:sub>
                          <m:r>
                            <a:rPr lang="it-IT" sz="2100" i="1">
                              <a:solidFill>
                                <a:schemeClr val="tx2"/>
                              </a:solidFill>
                              <a:latin typeface="Cambria Math" panose="02040503050406030204" pitchFamily="18" charset="0"/>
                            </a:rPr>
                            <m:t>𝑁𝑦𝑞</m:t>
                          </m:r>
                        </m:sub>
                      </m:sSub>
                    </m:oMath>
                  </m:oMathPara>
                </a14:m>
                <a:endParaRPr lang="it-IT" sz="2100" dirty="0" smtClean="0">
                  <a:solidFill>
                    <a:schemeClr val="tx2"/>
                  </a:solidFill>
                </a:endParaRPr>
              </a:p>
              <a:p>
                <a:endParaRPr lang="it-IT" sz="800" dirty="0">
                  <a:solidFill>
                    <a:schemeClr val="tx2"/>
                  </a:solidFill>
                </a:endParaRPr>
              </a:p>
              <a:p>
                <a:pPr marL="342900" indent="-342900">
                  <a:buFont typeface="Arial" panose="020B0604020202020204" pitchFamily="34" charset="0"/>
                  <a:buChar char="•"/>
                </a:pPr>
                <a:r>
                  <a:rPr lang="it-IT" sz="2100" dirty="0" smtClean="0">
                    <a:solidFill>
                      <a:schemeClr val="tx2"/>
                    </a:solidFill>
                  </a:rPr>
                  <a:t>Only the first replica:</a:t>
                </a:r>
                <a:endParaRPr lang="it-IT" sz="2100" dirty="0">
                  <a:solidFill>
                    <a:schemeClr val="tx2"/>
                  </a:solidFill>
                </a:endParaRPr>
              </a:p>
              <a:p>
                <a:pPr/>
                <a14:m>
                  <m:oMathPara xmlns:m="http://schemas.openxmlformats.org/officeDocument/2006/math">
                    <m:oMathParaPr>
                      <m:jc m:val="centerGroup"/>
                    </m:oMathParaPr>
                    <m:oMath xmlns:m="http://schemas.openxmlformats.org/officeDocument/2006/math">
                      <m:acc>
                        <m:accPr>
                          <m:chr m:val="̂"/>
                          <m:ctrlPr>
                            <a:rPr lang="it-IT" sz="2100" i="1">
                              <a:solidFill>
                                <a:schemeClr val="tx2"/>
                              </a:solidFill>
                              <a:latin typeface="Cambria Math" panose="02040503050406030204" pitchFamily="18" charset="0"/>
                            </a:rPr>
                          </m:ctrlPr>
                        </m:accPr>
                        <m:e>
                          <m:sSub>
                            <m:sSubPr>
                              <m:ctrlPr>
                                <a:rPr lang="it-IT" sz="2100" i="1">
                                  <a:solidFill>
                                    <a:schemeClr val="tx2"/>
                                  </a:solidFill>
                                  <a:latin typeface="Cambria Math" panose="02040503050406030204" pitchFamily="18" charset="0"/>
                                </a:rPr>
                              </m:ctrlPr>
                            </m:sSubPr>
                            <m:e>
                              <m:r>
                                <a:rPr lang="it-IT" sz="2100" i="1">
                                  <a:solidFill>
                                    <a:schemeClr val="tx2"/>
                                  </a:solidFill>
                                  <a:latin typeface="Cambria Math" panose="02040503050406030204" pitchFamily="18" charset="0"/>
                                </a:rPr>
                                <m:t>𝑋</m:t>
                              </m:r>
                            </m:e>
                            <m:sub>
                              <m:r>
                                <a:rPr lang="it-IT" sz="2100" i="1">
                                  <a:solidFill>
                                    <a:schemeClr val="tx2"/>
                                  </a:solidFill>
                                  <a:latin typeface="Cambria Math" panose="02040503050406030204" pitchFamily="18" charset="0"/>
                                </a:rPr>
                                <m:t>𝑘</m:t>
                              </m:r>
                            </m:sub>
                          </m:sSub>
                        </m:e>
                      </m:acc>
                      <m:r>
                        <a:rPr lang="it-IT" sz="2100" i="1">
                          <a:solidFill>
                            <a:schemeClr val="tx2"/>
                          </a:solidFill>
                          <a:latin typeface="Cambria Math" panose="02040503050406030204" pitchFamily="18" charset="0"/>
                        </a:rPr>
                        <m:t>=</m:t>
                      </m:r>
                      <m:sSub>
                        <m:sSubPr>
                          <m:ctrlPr>
                            <a:rPr lang="it-IT" sz="2100" i="1">
                              <a:solidFill>
                                <a:schemeClr val="tx2"/>
                              </a:solidFill>
                              <a:latin typeface="Cambria Math" panose="02040503050406030204" pitchFamily="18" charset="0"/>
                            </a:rPr>
                          </m:ctrlPr>
                        </m:sSubPr>
                        <m:e>
                          <m:r>
                            <a:rPr lang="it-IT" sz="2100" i="1">
                              <a:solidFill>
                                <a:schemeClr val="tx2"/>
                              </a:solidFill>
                              <a:latin typeface="Cambria Math" panose="02040503050406030204" pitchFamily="18" charset="0"/>
                            </a:rPr>
                            <m:t>𝑋</m:t>
                          </m:r>
                        </m:e>
                        <m:sub>
                          <m:r>
                            <a:rPr lang="it-IT" sz="2100" i="1">
                              <a:solidFill>
                                <a:schemeClr val="tx2"/>
                              </a:solidFill>
                              <a:latin typeface="Cambria Math" panose="02040503050406030204" pitchFamily="18" charset="0"/>
                            </a:rPr>
                            <m:t>𝑘</m:t>
                          </m:r>
                          <m:r>
                            <a:rPr lang="it-IT" sz="2100" i="1">
                              <a:solidFill>
                                <a:schemeClr val="tx2"/>
                              </a:solidFill>
                              <a:latin typeface="Cambria Math" panose="02040503050406030204" pitchFamily="18" charset="0"/>
                            </a:rPr>
                            <m:t>−</m:t>
                          </m:r>
                          <m:r>
                            <a:rPr lang="it-IT" sz="2100" i="1">
                              <a:solidFill>
                                <a:schemeClr val="tx2"/>
                              </a:solidFill>
                              <a:latin typeface="Cambria Math" panose="02040503050406030204" pitchFamily="18" charset="0"/>
                            </a:rPr>
                            <m:t>𝑁</m:t>
                          </m:r>
                        </m:sub>
                      </m:sSub>
                      <m:r>
                        <a:rPr lang="it-IT" sz="2100" i="1">
                          <a:solidFill>
                            <a:schemeClr val="tx2"/>
                          </a:solidFill>
                          <a:latin typeface="Cambria Math" panose="02040503050406030204" pitchFamily="18" charset="0"/>
                        </a:rPr>
                        <m:t>+</m:t>
                      </m:r>
                      <m:sSub>
                        <m:sSubPr>
                          <m:ctrlPr>
                            <a:rPr lang="it-IT" sz="2100" i="1">
                              <a:solidFill>
                                <a:schemeClr val="tx2"/>
                              </a:solidFill>
                              <a:latin typeface="Cambria Math" panose="02040503050406030204" pitchFamily="18" charset="0"/>
                            </a:rPr>
                          </m:ctrlPr>
                        </m:sSubPr>
                        <m:e>
                          <m:r>
                            <a:rPr lang="it-IT" sz="2100" i="1">
                              <a:solidFill>
                                <a:schemeClr val="tx2"/>
                              </a:solidFill>
                              <a:latin typeface="Cambria Math" panose="02040503050406030204" pitchFamily="18" charset="0"/>
                            </a:rPr>
                            <m:t>𝑋</m:t>
                          </m:r>
                        </m:e>
                        <m:sub>
                          <m:r>
                            <a:rPr lang="it-IT" sz="2100" i="1">
                              <a:solidFill>
                                <a:schemeClr val="tx2"/>
                              </a:solidFill>
                              <a:latin typeface="Cambria Math" panose="02040503050406030204" pitchFamily="18" charset="0"/>
                            </a:rPr>
                            <m:t>𝑘</m:t>
                          </m:r>
                        </m:sub>
                      </m:sSub>
                      <m:r>
                        <a:rPr lang="it-IT" sz="2100" i="1">
                          <a:solidFill>
                            <a:schemeClr val="tx2"/>
                          </a:solidFill>
                          <a:latin typeface="Cambria Math" panose="02040503050406030204" pitchFamily="18" charset="0"/>
                        </a:rPr>
                        <m:t> </m:t>
                      </m:r>
                    </m:oMath>
                  </m:oMathPara>
                </a14:m>
                <a:endParaRPr lang="it-IT" sz="2100" dirty="0" smtClean="0">
                  <a:solidFill>
                    <a:schemeClr val="tx2"/>
                  </a:solidFill>
                </a:endParaRPr>
              </a:p>
              <a:p>
                <a:endParaRPr lang="it-IT" sz="800" dirty="0" smtClean="0">
                  <a:solidFill>
                    <a:schemeClr val="tx2"/>
                  </a:solidFill>
                </a:endParaRPr>
              </a:p>
            </p:txBody>
          </p:sp>
        </mc:Choice>
        <mc:Fallback>
          <p:sp>
            <p:nvSpPr>
              <p:cNvPr id="2" name="Rectangle 1"/>
              <p:cNvSpPr>
                <a:spLocks noRot="1" noChangeAspect="1" noMove="1" noResize="1" noEditPoints="1" noAdjustHandles="1" noChangeArrowheads="1" noChangeShapeType="1" noTextEdit="1"/>
              </p:cNvSpPr>
              <p:nvPr/>
            </p:nvSpPr>
            <p:spPr>
              <a:xfrm>
                <a:off x="424800" y="1972800"/>
                <a:ext cx="3779157" cy="1928092"/>
              </a:xfrm>
              <a:prstGeom prst="rect">
                <a:avLst/>
              </a:prstGeom>
              <a:blipFill>
                <a:blip r:embed="rId8"/>
                <a:stretch>
                  <a:fillRect l="-1613" t="-2215"/>
                </a:stretch>
              </a:blipFill>
            </p:spPr>
            <p:txBody>
              <a:bodyPr/>
              <a:lstStyle/>
              <a:p>
                <a:r>
                  <a:rPr lang="en-GB">
                    <a:noFill/>
                  </a:rPr>
                  <a:t> </a:t>
                </a:r>
              </a:p>
            </p:txBody>
          </p:sp>
        </mc:Fallback>
      </mc:AlternateContent>
      <p:sp>
        <p:nvSpPr>
          <p:cNvPr id="16" name="Rectangle 15"/>
          <p:cNvSpPr/>
          <p:nvPr/>
        </p:nvSpPr>
        <p:spPr>
          <a:xfrm>
            <a:off x="11664865" y="2217884"/>
            <a:ext cx="911855" cy="63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727218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Impact on the power </a:t>
            </a:r>
            <a:r>
              <a:rPr lang="en-GB" sz="2400" dirty="0">
                <a:solidFill>
                  <a:schemeClr val="accent2"/>
                </a:solidFill>
              </a:rPr>
              <a:t>e</a:t>
            </a:r>
            <a:r>
              <a:rPr lang="en-GB" sz="2400" dirty="0" smtClean="0">
                <a:solidFill>
                  <a:schemeClr val="accent2"/>
                </a:solidFill>
              </a:rPr>
              <a:t>stimation</a:t>
            </a:r>
            <a:endParaRPr lang="en-GB" sz="2400" dirty="0">
              <a:solidFill>
                <a:schemeClr val="accent2"/>
              </a:solidFill>
            </a:endParaRPr>
          </a:p>
        </p:txBody>
      </p:sp>
      <p:pic>
        <p:nvPicPr>
          <p:cNvPr id="19" name="Immagine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7946824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a:spLocks noGrp="1"/>
          </p:cNvSpPr>
          <p:nvPr>
            <p:ph idx="1"/>
          </p:nvPr>
        </p:nvSpPr>
        <p:spPr/>
        <p:txBody>
          <a:bodyPr>
            <a:normAutofit/>
          </a:bodyPr>
          <a:lstStyle/>
          <a:p>
            <a:pPr algn="l"/>
            <a:r>
              <a:rPr lang="en-GB" b="0" dirty="0" smtClean="0">
                <a:sym typeface="Wingdings" panose="05000000000000000000" pitchFamily="2" charset="2"/>
              </a:rPr>
              <a:t>… and for the LHC Extraction Interlock BPM the electrodes’ errors caused by the limited sampling rate are correlated, since the two signals are time multiplexed together and there is a fixed relationship between the sampling phase of the two.</a:t>
            </a:r>
          </a:p>
          <a:p>
            <a:pPr algn="l"/>
            <a:r>
              <a:rPr lang="en-GB" dirty="0" smtClean="0">
                <a:sym typeface="Wingdings" panose="05000000000000000000" pitchFamily="2" charset="2"/>
              </a:rPr>
              <a:t>Extreme cases:</a:t>
            </a:r>
          </a:p>
          <a:p>
            <a:pPr marL="800100" lvl="1" indent="-342900" algn="l">
              <a:buFont typeface="Arial" panose="020B0604020202020204" pitchFamily="34" charset="0"/>
              <a:buChar char="•"/>
            </a:pPr>
            <a:r>
              <a:rPr lang="en-GB" b="1" dirty="0" smtClean="0">
                <a:sym typeface="Wingdings" panose="05000000000000000000" pitchFamily="2" charset="2"/>
              </a:rPr>
              <a:t>Same sampling phase</a:t>
            </a:r>
            <a:r>
              <a:rPr lang="en-GB" dirty="0" smtClean="0">
                <a:sym typeface="Wingdings" panose="05000000000000000000" pitchFamily="2" charset="2"/>
              </a:rPr>
              <a:t>: </a:t>
            </a:r>
          </a:p>
          <a:p>
            <a:pPr marL="0" lvl="1" indent="0" algn="l">
              <a:buNone/>
            </a:pPr>
            <a:r>
              <a:rPr lang="en-GB" dirty="0">
                <a:sym typeface="Wingdings" panose="05000000000000000000" pitchFamily="2" charset="2"/>
              </a:rPr>
              <a:t>	</a:t>
            </a:r>
            <a:r>
              <a:rPr lang="en-GB" dirty="0" smtClean="0">
                <a:sym typeface="Wingdings" panose="05000000000000000000" pitchFamily="2" charset="2"/>
              </a:rPr>
              <a:t>maximum positive correlation  minimum position error variance</a:t>
            </a:r>
          </a:p>
          <a:p>
            <a:pPr marL="800100" lvl="1" indent="-342900" algn="l">
              <a:buFont typeface="Arial" panose="020B0604020202020204" pitchFamily="34" charset="0"/>
              <a:buChar char="•"/>
            </a:pPr>
            <a:r>
              <a:rPr lang="en-GB" b="1" dirty="0" smtClean="0">
                <a:sym typeface="Wingdings" panose="05000000000000000000" pitchFamily="2" charset="2"/>
              </a:rPr>
              <a:t>Opposite sampling phase</a:t>
            </a:r>
            <a:r>
              <a:rPr lang="en-GB" dirty="0" smtClean="0">
                <a:sym typeface="Wingdings" panose="05000000000000000000" pitchFamily="2" charset="2"/>
              </a:rPr>
              <a:t>: </a:t>
            </a:r>
          </a:p>
          <a:p>
            <a:pPr marL="0" lvl="1" indent="0" algn="l">
              <a:buNone/>
            </a:pPr>
            <a:r>
              <a:rPr lang="en-GB" dirty="0">
                <a:sym typeface="Wingdings" panose="05000000000000000000" pitchFamily="2" charset="2"/>
              </a:rPr>
              <a:t>	</a:t>
            </a:r>
            <a:r>
              <a:rPr lang="en-GB" dirty="0" smtClean="0">
                <a:sym typeface="Wingdings" panose="05000000000000000000" pitchFamily="2" charset="2"/>
              </a:rPr>
              <a:t>maximum negative correlation  maximum position error variance</a:t>
            </a:r>
          </a:p>
          <a:p>
            <a:pPr algn="l"/>
            <a:endParaRPr lang="en-GB" dirty="0">
              <a:sym typeface="Wingdings" panose="05000000000000000000" pitchFamily="2" charset="2"/>
            </a:endParaRPr>
          </a:p>
          <a:p>
            <a:pPr algn="l"/>
            <a:endParaRPr lang="en-GB" dirty="0" smtClean="0">
              <a:sym typeface="Wingdings" panose="05000000000000000000" pitchFamily="2" charset="2"/>
            </a:endParaRPr>
          </a:p>
        </p:txBody>
      </p:sp>
      <p:sp>
        <p:nvSpPr>
          <p:cNvPr id="13" name="Title 1"/>
          <p:cNvSpPr>
            <a:spLocks noGrp="1"/>
          </p:cNvSpPr>
          <p:nvPr>
            <p:ph type="title"/>
          </p:nvPr>
        </p:nvSpPr>
        <p:spPr/>
        <p:txBody>
          <a:bodyPr>
            <a:normAutofit/>
          </a:bodyPr>
          <a:lstStyle/>
          <a:p>
            <a:r>
              <a:rPr lang="en-GB" dirty="0" smtClean="0"/>
              <a:t>LHC Extraction Interlock BPM</a:t>
            </a:r>
            <a:br>
              <a:rPr lang="en-GB" dirty="0" smtClean="0"/>
            </a:br>
            <a:endParaRPr lang="en-GB" dirty="0"/>
          </a:p>
        </p:txBody>
      </p:sp>
      <p:sp>
        <p:nvSpPr>
          <p:cNvPr id="4" name="Date Placeholder 3"/>
          <p:cNvSpPr>
            <a:spLocks noGrp="1"/>
          </p:cNvSpPr>
          <p:nvPr>
            <p:ph type="dt" sz="half" idx="10"/>
          </p:nvPr>
        </p:nvSpPr>
        <p:spPr/>
        <p:txBody>
          <a:bodyPr/>
          <a:lstStyle/>
          <a:p>
            <a:r>
              <a:rPr lang="en-US" smtClean="0"/>
              <a:t>10/8/2021</a:t>
            </a:r>
            <a:endParaRPr lang="it-IT" dirty="0"/>
          </a:p>
        </p:txBody>
      </p:sp>
      <p:sp>
        <p:nvSpPr>
          <p:cNvPr id="5" name="Footer Placeholder 4"/>
          <p:cNvSpPr>
            <a:spLocks noGrp="1"/>
          </p:cNvSpPr>
          <p:nvPr>
            <p:ph type="ftr" sz="quarter" idx="11"/>
          </p:nvPr>
        </p:nvSpPr>
        <p:spPr/>
        <p:txBody>
          <a:bodyPr/>
          <a:lstStyle/>
          <a:p>
            <a:r>
              <a:rPr lang="en-US" smtClean="0"/>
              <a:t>Irene Degl'Innocenti | BI Seminar</a:t>
            </a:r>
            <a:endParaRPr lang="it-IT" dirty="0"/>
          </a:p>
        </p:txBody>
      </p:sp>
      <p:sp>
        <p:nvSpPr>
          <p:cNvPr id="6" name="Slide Number Placeholder 5"/>
          <p:cNvSpPr>
            <a:spLocks noGrp="1"/>
          </p:cNvSpPr>
          <p:nvPr>
            <p:ph type="sldNum" sz="quarter" idx="12"/>
          </p:nvPr>
        </p:nvSpPr>
        <p:spPr/>
        <p:txBody>
          <a:bodyPr/>
          <a:lstStyle/>
          <a:p>
            <a:fld id="{DAC467BC-0723-47D3-85ED-73F911C2D052}" type="slidenum">
              <a:rPr lang="it-IT" smtClean="0"/>
              <a:pPr/>
              <a:t>63</a:t>
            </a:fld>
            <a:endParaRPr lang="it-IT" dirty="0"/>
          </a:p>
        </p:txBody>
      </p:sp>
      <p:sp>
        <p:nvSpPr>
          <p:cNvPr id="8" name="Rectangle 7">
            <a:hlinkClick r:id="rId2" action="ppaction://hlinksldjump"/>
          </p:cNvPr>
          <p:cNvSpPr/>
          <p:nvPr/>
        </p:nvSpPr>
        <p:spPr>
          <a:xfrm>
            <a:off x="191344" y="6356350"/>
            <a:ext cx="1656184" cy="36512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1128" y="2534531"/>
            <a:ext cx="2985472" cy="298017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0832" y="2536395"/>
            <a:ext cx="2980837" cy="2980837"/>
          </a:xfrm>
          <a:prstGeom prst="rect">
            <a:avLst/>
          </a:prstGeom>
        </p:spPr>
      </p:pic>
      <p:sp>
        <p:nvSpPr>
          <p:cNvPr id="11"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10699558"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solidFill>
                  <a:schemeClr val="accent2"/>
                </a:solidFill>
              </a:rPr>
              <a:t>Propagation in the position computation</a:t>
            </a:r>
          </a:p>
        </p:txBody>
      </p:sp>
      <p:pic>
        <p:nvPicPr>
          <p:cNvPr id="14"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09811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2"/>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5D3D-D632-6548-A543-1A5E420CE946}"/>
              </a:ext>
            </a:extLst>
          </p:cNvPr>
          <p:cNvSpPr>
            <a:spLocks noGrp="1"/>
          </p:cNvSpPr>
          <p:nvPr>
            <p:ph type="title"/>
          </p:nvPr>
        </p:nvSpPr>
        <p:spPr/>
        <p:txBody>
          <a:bodyPr/>
          <a:lstStyle/>
          <a:p>
            <a:r>
              <a:rPr lang="en-US" dirty="0" smtClean="0"/>
              <a:t>Analog to Digital Conversion</a:t>
            </a:r>
            <a:endParaRPr lang="en-US" dirty="0"/>
          </a:p>
        </p:txBody>
      </p:sp>
      <p:sp>
        <p:nvSpPr>
          <p:cNvPr id="3" name="Text Placeholder 2">
            <a:extLst>
              <a:ext uri="{FF2B5EF4-FFF2-40B4-BE49-F238E27FC236}">
                <a16:creationId xmlns:a16="http://schemas.microsoft.com/office/drawing/2014/main" id="{AA0575E1-C7ED-0540-B2ED-F58802DE8011}"/>
              </a:ext>
            </a:extLst>
          </p:cNvPr>
          <p:cNvSpPr>
            <a:spLocks noGrp="1"/>
          </p:cNvSpPr>
          <p:nvPr>
            <p:ph type="body" idx="1"/>
          </p:nvPr>
        </p:nvSpPr>
        <p:spPr/>
        <p:txBody>
          <a:bodyPr/>
          <a:lstStyle/>
          <a:p>
            <a:r>
              <a:rPr lang="en-US" dirty="0" smtClean="0"/>
              <a:t>Definitions and limits</a:t>
            </a:r>
            <a:endParaRPr lang="en-US"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r>
              <a:rPr lang="en-US" smtClean="0"/>
              <a:t>10/8/2021</a:t>
            </a:r>
            <a:endParaRPr lang="en-US" dirty="0"/>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r>
              <a:rPr lang="en-US" smtClean="0"/>
              <a:t>Irene Degl'Innocenti | BI Seminar</a:t>
            </a:r>
            <a:endParaRPr lang="en-US" dirty="0"/>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7"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377211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5361-39F8-5046-920B-B60034799145}"/>
              </a:ext>
            </a:extLst>
          </p:cNvPr>
          <p:cNvSpPr>
            <a:spLocks noGrp="1"/>
          </p:cNvSpPr>
          <p:nvPr>
            <p:ph type="title"/>
          </p:nvPr>
        </p:nvSpPr>
        <p:spPr/>
        <p:txBody>
          <a:bodyPr/>
          <a:lstStyle/>
          <a:p>
            <a:r>
              <a:rPr lang="en-GB" dirty="0"/>
              <a:t>Analog to Digital Conversion</a:t>
            </a:r>
          </a:p>
        </p:txBody>
      </p:sp>
      <p:sp>
        <p:nvSpPr>
          <p:cNvPr id="3" name="Text Placeholder 2">
            <a:extLst>
              <a:ext uri="{FF2B5EF4-FFF2-40B4-BE49-F238E27FC236}">
                <a16:creationId xmlns:a16="http://schemas.microsoft.com/office/drawing/2014/main" id="{CBEA429D-9611-054B-8E45-471CA9ED768A}"/>
              </a:ext>
            </a:extLst>
          </p:cNvPr>
          <p:cNvSpPr>
            <a:spLocks noGrp="1"/>
          </p:cNvSpPr>
          <p:nvPr>
            <p:ph type="body" idx="1"/>
          </p:nvPr>
        </p:nvSpPr>
        <p:spPr>
          <a:xfrm>
            <a:off x="407988" y="888455"/>
            <a:ext cx="5616575" cy="668337"/>
          </a:xfrm>
        </p:spPr>
        <p:txBody>
          <a:bodyPr/>
          <a:lstStyle/>
          <a:p>
            <a:r>
              <a:rPr lang="en-GB" dirty="0" smtClean="0"/>
              <a:t>Main Definitions</a:t>
            </a:r>
            <a:endParaRPr lang="en-GB" dirty="0"/>
          </a:p>
        </p:txBody>
      </p:sp>
      <p:sp>
        <p:nvSpPr>
          <p:cNvPr id="6" name="Date Placeholder 5">
            <a:extLst>
              <a:ext uri="{FF2B5EF4-FFF2-40B4-BE49-F238E27FC236}">
                <a16:creationId xmlns:a16="http://schemas.microsoft.com/office/drawing/2014/main" id="{83165D49-7A9C-F14B-97AF-2F1B4239CEB6}"/>
              </a:ext>
            </a:extLst>
          </p:cNvPr>
          <p:cNvSpPr>
            <a:spLocks noGrp="1"/>
          </p:cNvSpPr>
          <p:nvPr>
            <p:ph type="dt" sz="half" idx="15"/>
          </p:nvPr>
        </p:nvSpPr>
        <p:spPr/>
        <p:txBody>
          <a:bodyPr/>
          <a:lstStyle/>
          <a:p>
            <a:r>
              <a:rPr lang="en-US" smtClean="0"/>
              <a:t>10/8/2021</a:t>
            </a:r>
            <a:endParaRPr lang="en-US" dirty="0"/>
          </a:p>
        </p:txBody>
      </p:sp>
      <p:sp>
        <p:nvSpPr>
          <p:cNvPr id="7" name="Footer Placeholder 6">
            <a:extLst>
              <a:ext uri="{FF2B5EF4-FFF2-40B4-BE49-F238E27FC236}">
                <a16:creationId xmlns:a16="http://schemas.microsoft.com/office/drawing/2014/main" id="{190F3E66-F2B5-EE42-AF22-A16BB5999789}"/>
              </a:ext>
            </a:extLst>
          </p:cNvPr>
          <p:cNvSpPr>
            <a:spLocks noGrp="1"/>
          </p:cNvSpPr>
          <p:nvPr>
            <p:ph type="ftr" sz="quarter" idx="16"/>
          </p:nvPr>
        </p:nvSpPr>
        <p:spPr/>
        <p:txBody>
          <a:bodyPr/>
          <a:lstStyle/>
          <a:p>
            <a:r>
              <a:rPr lang="en-US" smtClean="0"/>
              <a:t>Irene Degl'Innocenti | BI Seminar</a:t>
            </a:r>
            <a:endParaRPr lang="en-US" dirty="0"/>
          </a:p>
        </p:txBody>
      </p:sp>
      <p:sp>
        <p:nvSpPr>
          <p:cNvPr id="8" name="Slide Number Placeholder 7">
            <a:extLst>
              <a:ext uri="{FF2B5EF4-FFF2-40B4-BE49-F238E27FC236}">
                <a16:creationId xmlns:a16="http://schemas.microsoft.com/office/drawing/2014/main" id="{0AC84FB5-42AC-1B46-8DAE-663F532146DE}"/>
              </a:ext>
            </a:extLst>
          </p:cNvPr>
          <p:cNvSpPr>
            <a:spLocks noGrp="1"/>
          </p:cNvSpPr>
          <p:nvPr>
            <p:ph type="sldNum" sz="quarter" idx="17"/>
          </p:nvPr>
        </p:nvSpPr>
        <p:spPr/>
        <p:txBody>
          <a:bodyPr/>
          <a:lstStyle/>
          <a:p>
            <a:fld id="{36B5EA5A-BC32-A742-B11B-8E7414D5B535}" type="slidenum">
              <a:rPr lang="en-US" smtClean="0"/>
              <a:pPr/>
              <a:t>8</a:t>
            </a:fld>
            <a:endParaRPr lang="en-US" dirty="0"/>
          </a:p>
        </p:txBody>
      </p:sp>
      <p:pic>
        <p:nvPicPr>
          <p:cNvPr id="11"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
        <p:nvSpPr>
          <p:cNvPr id="14" name="Content Placeholder 1">
            <a:extLst>
              <a:ext uri="{FF2B5EF4-FFF2-40B4-BE49-F238E27FC236}">
                <a16:creationId xmlns:a16="http://schemas.microsoft.com/office/drawing/2014/main" id="{F6B40731-33FF-9A40-95C3-6EBD3673704F}"/>
              </a:ext>
            </a:extLst>
          </p:cNvPr>
          <p:cNvSpPr txBox="1">
            <a:spLocks/>
          </p:cNvSpPr>
          <p:nvPr/>
        </p:nvSpPr>
        <p:spPr>
          <a:xfrm>
            <a:off x="407989" y="1592263"/>
            <a:ext cx="11376024" cy="4608512"/>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2100" dirty="0">
                <a:solidFill>
                  <a:schemeClr val="tx2"/>
                </a:solidFill>
              </a:rPr>
              <a:t>An </a:t>
            </a:r>
            <a:r>
              <a:rPr lang="en-GB" sz="2100" dirty="0" err="1">
                <a:solidFill>
                  <a:schemeClr val="tx2"/>
                </a:solidFill>
              </a:rPr>
              <a:t>analog</a:t>
            </a:r>
            <a:r>
              <a:rPr lang="en-GB" sz="2100" dirty="0">
                <a:solidFill>
                  <a:schemeClr val="tx2"/>
                </a:solidFill>
              </a:rPr>
              <a:t>-to-digital converter converts an </a:t>
            </a:r>
            <a:r>
              <a:rPr lang="en-GB" sz="2100" dirty="0" err="1">
                <a:solidFill>
                  <a:schemeClr val="tx2"/>
                </a:solidFill>
              </a:rPr>
              <a:t>analog</a:t>
            </a:r>
            <a:r>
              <a:rPr lang="en-GB" sz="2100" dirty="0">
                <a:solidFill>
                  <a:schemeClr val="tx2"/>
                </a:solidFill>
              </a:rPr>
              <a:t> input (electric signal) into a digital output, discrete in time and amplitude. </a:t>
            </a:r>
            <a:endParaRPr lang="en-US" sz="2100" dirty="0">
              <a:solidFill>
                <a:schemeClr val="tx2"/>
              </a:solidFill>
            </a:endParaRPr>
          </a:p>
          <a:p>
            <a:pPr marL="285750" indent="-285750">
              <a:buFont typeface="Arial" panose="020B0604020202020204" pitchFamily="34" charset="0"/>
              <a:buChar char="•"/>
            </a:pPr>
            <a:r>
              <a:rPr lang="en-GB" sz="1800" b="0" dirty="0">
                <a:solidFill>
                  <a:schemeClr val="tx2"/>
                </a:solidFill>
              </a:rPr>
              <a:t>Here we consider only </a:t>
            </a:r>
            <a:r>
              <a:rPr lang="en-GB" sz="1800" b="0" i="1" dirty="0">
                <a:solidFill>
                  <a:schemeClr val="tx2"/>
                </a:solidFill>
              </a:rPr>
              <a:t>uniform sampling  </a:t>
            </a:r>
            <a:r>
              <a:rPr lang="en-GB" sz="1800" b="0" dirty="0">
                <a:solidFill>
                  <a:schemeClr val="tx2"/>
                </a:solidFill>
              </a:rPr>
              <a:t>and </a:t>
            </a:r>
            <a:r>
              <a:rPr lang="en-GB" sz="1800" b="0" i="1" dirty="0">
                <a:solidFill>
                  <a:schemeClr val="tx2"/>
                </a:solidFill>
              </a:rPr>
              <a:t>binary digit</a:t>
            </a:r>
            <a:r>
              <a:rPr lang="en-GB" sz="1800" b="0" dirty="0">
                <a:solidFill>
                  <a:schemeClr val="tx2"/>
                </a:solidFill>
              </a:rPr>
              <a:t> converters</a:t>
            </a:r>
            <a:r>
              <a:rPr lang="en-GB" sz="1800" b="0" dirty="0" smtClean="0">
                <a:solidFill>
                  <a:schemeClr val="tx2"/>
                </a:solidFill>
              </a:rPr>
              <a:t>.</a:t>
            </a:r>
            <a:endParaRPr lang="en-GB" sz="1800" b="0" dirty="0">
              <a:solidFill>
                <a:schemeClr val="tx2"/>
              </a:solidFill>
            </a:endParaRPr>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1766" y="3243227"/>
            <a:ext cx="7608467" cy="2274005"/>
          </a:xfrm>
          <a:prstGeom prst="rect">
            <a:avLst/>
          </a:prstGeom>
        </p:spPr>
      </p:pic>
    </p:spTree>
    <p:extLst>
      <p:ext uri="{BB962C8B-B14F-4D97-AF65-F5344CB8AC3E}">
        <p14:creationId xmlns:p14="http://schemas.microsoft.com/office/powerpoint/2010/main" val="28611460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3952" y="1757112"/>
            <a:ext cx="6584078" cy="3688112"/>
          </a:xfrm>
          <a:prstGeom prst="rect">
            <a:avLst/>
          </a:prstGeom>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p:txBody>
              <a:bodyPr/>
              <a:lstStyle/>
              <a:p>
                <a:pPr marL="342900" indent="-342900">
                  <a:buFont typeface="Arial" panose="020B0604020202020204" pitchFamily="34" charset="0"/>
                  <a:buChar char="•"/>
                </a:pPr>
                <a:r>
                  <a:rPr lang="en-GB" b="0" dirty="0"/>
                  <a:t>The input range is divided in 2</a:t>
                </a:r>
                <a:r>
                  <a:rPr lang="en-GB" b="0" baseline="30000" dirty="0"/>
                  <a:t>B</a:t>
                </a:r>
                <a:r>
                  <a:rPr lang="en-GB" b="0" dirty="0"/>
                  <a:t> uniform portions to which a B-bit word is assigned</a:t>
                </a:r>
              </a:p>
              <a:p>
                <a:pPr marL="342900" indent="-342900">
                  <a:buFont typeface="Arial" panose="020B0604020202020204" pitchFamily="34" charset="0"/>
                  <a:buChar char="•"/>
                </a:pPr>
                <a:r>
                  <a:rPr lang="en-GB" b="0" dirty="0"/>
                  <a:t>Nominal resolution of the ADC = V</a:t>
                </a:r>
                <a:r>
                  <a:rPr lang="en-GB" b="0" baseline="-25000" dirty="0"/>
                  <a:t>FSR</a:t>
                </a:r>
                <a:r>
                  <a:rPr lang="en-GB" b="0" dirty="0"/>
                  <a:t> · 2</a:t>
                </a:r>
                <a:r>
                  <a:rPr lang="en-GB" b="0" baseline="30000" dirty="0"/>
                  <a:t>−B</a:t>
                </a:r>
                <a:r>
                  <a:rPr lang="en-GB" b="0" dirty="0"/>
                  <a:t> </a:t>
                </a:r>
              </a:p>
              <a:p>
                <a:pPr marL="800100" lvl="1" indent="-342900">
                  <a:buFont typeface="Arial" panose="020B0604020202020204" pitchFamily="34" charset="0"/>
                  <a:buChar char="•"/>
                </a:pPr>
                <a:r>
                  <a:rPr lang="en-GB" dirty="0"/>
                  <a:t>often referred to as </a:t>
                </a:r>
                <a:r>
                  <a:rPr lang="en-GB" b="1" dirty="0"/>
                  <a:t>LSB</a:t>
                </a:r>
                <a:r>
                  <a:rPr lang="en-GB" dirty="0"/>
                  <a:t> or </a:t>
                </a:r>
                <a:r>
                  <a:rPr lang="en-GB" b="1" dirty="0"/>
                  <a:t>Q</a:t>
                </a:r>
                <a:r>
                  <a:rPr lang="en-GB" dirty="0"/>
                  <a:t> </a:t>
                </a:r>
              </a:p>
              <a:p>
                <a:pPr marL="342900" indent="-342900">
                  <a:buFont typeface="Arial" panose="020B0604020202020204" pitchFamily="34" charset="0"/>
                  <a:buChar char="•"/>
                </a:pPr>
                <a:r>
                  <a:rPr lang="en-GB" dirty="0"/>
                  <a:t>Quantisation error </a:t>
                </a:r>
                <a14:m>
                  <m:oMath xmlns:m="http://schemas.openxmlformats.org/officeDocument/2006/math">
                    <m:sSub>
                      <m:sSubPr>
                        <m:ctrlPr>
                          <a:rPr lang="en-GB" b="0"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𝜖</m:t>
                        </m:r>
                      </m:e>
                      <m:sub>
                        <m:r>
                          <a:rPr lang="en-GB" b="0" i="1">
                            <a:latin typeface="Cambria Math" panose="02040503050406030204" pitchFamily="18" charset="0"/>
                            <a:ea typeface="Cambria Math" panose="02040503050406030204" pitchFamily="18" charset="0"/>
                          </a:rPr>
                          <m:t>𝑞</m:t>
                        </m:r>
                      </m:sub>
                    </m:sSub>
                  </m:oMath>
                </a14:m>
                <a:r>
                  <a:rPr lang="en-GB" dirty="0"/>
                  <a:t> </a:t>
                </a:r>
                <a:r>
                  <a:rPr lang="en-GB" b="0" dirty="0"/>
                  <a:t>ranges between        </a:t>
                </a:r>
                <a14:m>
                  <m:oMath xmlns:m="http://schemas.openxmlformats.org/officeDocument/2006/math">
                    <m:r>
                      <a:rPr lang="en-GB" b="0">
                        <a:latin typeface="Cambria Math" panose="02040503050406030204" pitchFamily="18" charset="0"/>
                      </a:rPr>
                      <m:t>−</m:t>
                    </m:r>
                    <m:f>
                      <m:fPr>
                        <m:type m:val="skw"/>
                        <m:ctrlPr>
                          <a:rPr lang="en-GB" i="1">
                            <a:latin typeface="Cambria Math" panose="02040503050406030204" pitchFamily="18" charset="0"/>
                          </a:rPr>
                        </m:ctrlPr>
                      </m:fPr>
                      <m:num>
                        <m:r>
                          <m:rPr>
                            <m:sty m:val="p"/>
                          </m:rPr>
                          <a:rPr lang="en-GB" b="0">
                            <a:latin typeface="Cambria Math" panose="02040503050406030204" pitchFamily="18" charset="0"/>
                          </a:rPr>
                          <m:t>Q</m:t>
                        </m:r>
                      </m:num>
                      <m:den>
                        <m:r>
                          <a:rPr lang="en-GB" b="0" i="1">
                            <a:latin typeface="Cambria Math" panose="02040503050406030204" pitchFamily="18" charset="0"/>
                          </a:rPr>
                          <m:t>2</m:t>
                        </m:r>
                      </m:den>
                    </m:f>
                  </m:oMath>
                </a14:m>
                <a:r>
                  <a:rPr lang="en-GB" dirty="0"/>
                  <a:t> </a:t>
                </a:r>
                <a:r>
                  <a:rPr lang="en-GB" b="0" dirty="0"/>
                  <a:t>and</a:t>
                </a:r>
                <a:r>
                  <a:rPr lang="en-GB" dirty="0"/>
                  <a:t> </a:t>
                </a:r>
                <a14:m>
                  <m:oMath xmlns:m="http://schemas.openxmlformats.org/officeDocument/2006/math">
                    <m:r>
                      <a:rPr lang="en-GB">
                        <a:latin typeface="Cambria Math" panose="02040503050406030204" pitchFamily="18" charset="0"/>
                      </a:rPr>
                      <m:t>+</m:t>
                    </m:r>
                    <m:f>
                      <m:fPr>
                        <m:type m:val="skw"/>
                        <m:ctrlPr>
                          <a:rPr lang="en-GB" i="1">
                            <a:latin typeface="Cambria Math" panose="02040503050406030204" pitchFamily="18" charset="0"/>
                          </a:rPr>
                        </m:ctrlPr>
                      </m:fPr>
                      <m:num>
                        <m:r>
                          <m:rPr>
                            <m:sty m:val="p"/>
                          </m:rPr>
                          <a:rPr lang="en-GB">
                            <a:latin typeface="Cambria Math" panose="02040503050406030204" pitchFamily="18" charset="0"/>
                          </a:rPr>
                          <m:t>Q</m:t>
                        </m:r>
                      </m:num>
                      <m:den>
                        <m:r>
                          <a:rPr lang="en-GB" i="1">
                            <a:latin typeface="Cambria Math" panose="02040503050406030204" pitchFamily="18" charset="0"/>
                          </a:rPr>
                          <m:t>2</m:t>
                        </m:r>
                      </m:den>
                    </m:f>
                  </m:oMath>
                </a14:m>
                <a:endParaRPr lang="en-GB" dirty="0"/>
              </a:p>
              <a:p>
                <a:pPr marL="342900" indent="-342900">
                  <a:buFont typeface="Arial" panose="020B0604020202020204" pitchFamily="34" charset="0"/>
                  <a:buChar char="•"/>
                </a:pPr>
                <a:r>
                  <a:rPr lang="en-GB" dirty="0"/>
                  <a:t>Approximation white noise (</a:t>
                </a:r>
                <a:r>
                  <a:rPr lang="en-GB" dirty="0" smtClean="0"/>
                  <a:t>Bennet</a:t>
                </a:r>
                <a:r>
                  <a:rPr lang="en-GB" baseline="30000" dirty="0"/>
                  <a:t>1</a:t>
                </a:r>
                <a:r>
                  <a:rPr lang="en-GB" dirty="0" smtClean="0"/>
                  <a:t>) </a:t>
                </a:r>
                <a:endParaRPr lang="en-GB" dirty="0"/>
              </a:p>
              <a:p>
                <a:pPr marL="800100" lvl="1" indent="-342900">
                  <a:buFont typeface="Arial" panose="020B0604020202020204" pitchFamily="34" charset="0"/>
                  <a:buChar char="•"/>
                </a:pPr>
                <a:r>
                  <a:rPr lang="en-GB" dirty="0"/>
                  <a:t>Same probabilities for all values of </a:t>
                </a:r>
                <a14:m>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𝜖</m:t>
                        </m:r>
                      </m:e>
                      <m:sub>
                        <m:r>
                          <a:rPr lang="en-GB" i="1">
                            <a:latin typeface="Cambria Math" panose="02040503050406030204" pitchFamily="18" charset="0"/>
                            <a:ea typeface="Cambria Math" panose="02040503050406030204" pitchFamily="18" charset="0"/>
                          </a:rPr>
                          <m:t>𝑞</m:t>
                        </m:r>
                      </m:sub>
                    </m:sSub>
                  </m:oMath>
                </a14:m>
                <a:endParaRPr lang="en-GB" dirty="0"/>
              </a:p>
              <a:p>
                <a:pPr marL="800100" lvl="1" indent="-342900">
                  <a:buFont typeface="Arial" panose="020B0604020202020204" pitchFamily="34" charset="0"/>
                  <a:buChar char="•"/>
                </a:pPr>
                <a:r>
                  <a:rPr lang="en-GB" dirty="0"/>
                  <a:t>Valid if no correlation between the quantisation error and the digitised signal</a:t>
                </a:r>
                <a:endParaRPr lang="en-US" b="0" dirty="0"/>
              </a:p>
            </p:txBody>
          </p:sp>
        </mc:Choice>
        <mc:Fallback xmlns="">
          <p:sp>
            <p:nvSpPr>
              <p:cNvPr id="3" name="Content Placeholder 2">
                <a:extLst>
                  <a:ext uri="{FF2B5EF4-FFF2-40B4-BE49-F238E27FC236}">
                    <a16:creationId xmlns:a16="http://schemas.microsoft.com/office/drawing/2014/main" id="{0B490E9F-1337-B249-B72B-EEC3D0107CC4}"/>
                  </a:ext>
                </a:extLst>
              </p:cNvPr>
              <p:cNvSpPr>
                <a:spLocks noGrp="1" noRot="1" noChangeAspect="1" noMove="1" noResize="1" noEditPoints="1" noAdjustHandles="1" noChangeArrowheads="1" noChangeShapeType="1" noTextEdit="1"/>
              </p:cNvSpPr>
              <p:nvPr>
                <p:ph sz="half" idx="1"/>
              </p:nvPr>
            </p:nvSpPr>
            <p:spPr>
              <a:blipFill>
                <a:blip r:embed="rId4"/>
                <a:stretch>
                  <a:fillRect l="-2714" t="-2646" r="-2063"/>
                </a:stretch>
              </a:blipFill>
            </p:spPr>
            <p:txBody>
              <a:bodyPr/>
              <a:lstStyle/>
              <a:p>
                <a:r>
                  <a:rPr lang="en-GB">
                    <a:noFill/>
                  </a:rPr>
                  <a:t> </a:t>
                </a:r>
              </a:p>
            </p:txBody>
          </p:sp>
        </mc:Fallback>
      </mc:AlternateContent>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r>
              <a:rPr lang="en-US" smtClean="0"/>
              <a:t>10/8/2021</a:t>
            </a:r>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dirty="0" smtClean="0"/>
              <a:t>Irene Degl'Innocenti | BI Seminar</a:t>
            </a:r>
            <a:endParaRPr lang="en-US" dirty="0"/>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9" name="Title 1">
            <a:extLst>
              <a:ext uri="{FF2B5EF4-FFF2-40B4-BE49-F238E27FC236}">
                <a16:creationId xmlns:a16="http://schemas.microsoft.com/office/drawing/2014/main" id="{2AA85361-39F8-5046-920B-B60034799145}"/>
              </a:ext>
            </a:extLst>
          </p:cNvPr>
          <p:cNvSpPr>
            <a:spLocks noGrp="1"/>
          </p:cNvSpPr>
          <p:nvPr>
            <p:ph type="title"/>
          </p:nvPr>
        </p:nvSpPr>
        <p:spPr>
          <a:xfrm>
            <a:off x="407988" y="365125"/>
            <a:ext cx="11380812" cy="1084263"/>
          </a:xfrm>
        </p:spPr>
        <p:txBody>
          <a:bodyPr/>
          <a:lstStyle/>
          <a:p>
            <a:r>
              <a:rPr lang="en-GB" dirty="0"/>
              <a:t>Analog to Digital Conversion</a:t>
            </a:r>
          </a:p>
        </p:txBody>
      </p:sp>
      <p:sp>
        <p:nvSpPr>
          <p:cNvPr id="10" name="Text Placeholder 2">
            <a:extLst>
              <a:ext uri="{FF2B5EF4-FFF2-40B4-BE49-F238E27FC236}">
                <a16:creationId xmlns:a16="http://schemas.microsoft.com/office/drawing/2014/main" id="{CBEA429D-9611-054B-8E45-471CA9ED768A}"/>
              </a:ext>
            </a:extLst>
          </p:cNvPr>
          <p:cNvSpPr txBox="1">
            <a:spLocks/>
          </p:cNvSpPr>
          <p:nvPr/>
        </p:nvSpPr>
        <p:spPr>
          <a:xfrm>
            <a:off x="407988" y="888455"/>
            <a:ext cx="5616575"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smtClean="0">
                <a:solidFill>
                  <a:schemeClr val="accent2"/>
                </a:solidFill>
              </a:rPr>
              <a:t>Main Definitions</a:t>
            </a:r>
            <a:endParaRPr lang="en-GB" sz="2400" dirty="0">
              <a:solidFill>
                <a:schemeClr val="accent2"/>
              </a:solidFill>
            </a:endParaRP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8048" y="1556792"/>
            <a:ext cx="5085079" cy="4433765"/>
          </a:xfrm>
          <a:prstGeom prst="rect">
            <a:avLst/>
          </a:prstGeom>
        </p:spPr>
      </p:pic>
      <mc:AlternateContent xmlns:mc="http://schemas.openxmlformats.org/markup-compatibility/2006" xmlns:a14="http://schemas.microsoft.com/office/drawing/2010/main">
        <mc:Choice Requires="a14">
          <p:sp>
            <p:nvSpPr>
              <p:cNvPr id="16" name="TextBox 15"/>
              <p:cNvSpPr txBox="1"/>
              <p:nvPr/>
            </p:nvSpPr>
            <p:spPr>
              <a:xfrm>
                <a:off x="1383781" y="4941168"/>
                <a:ext cx="3130344" cy="817853"/>
              </a:xfrm>
              <a:prstGeom prst="rect">
                <a:avLst/>
              </a:prstGeom>
              <a:solidFill>
                <a:sysClr val="window" lastClr="FFFFFF"/>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bPr>
                        <m:e>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𝜎</m:t>
                          </m:r>
                        </m:e>
                        <m:sub>
                          <m:sSub>
                            <m:sSubPr>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bPr>
                            <m:e>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𝜖</m:t>
                              </m:r>
                            </m:e>
                            <m:sub>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𝑞</m:t>
                              </m:r>
                            </m:sub>
                          </m:sSub>
                        </m:sub>
                      </m:sSub>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m:t>
                      </m:r>
                      <m:f>
                        <m:fPr>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fPr>
                        <m:num>
                          <m:r>
                            <m:rPr>
                              <m:sty m:val="p"/>
                            </m:rPr>
                            <a:rPr kumimoji="0" lang="en-GB" sz="24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Q</m:t>
                          </m:r>
                        </m:num>
                        <m:den>
                          <m:rad>
                            <m:radPr>
                              <m:degHide m:val="on"/>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radPr>
                            <m:deg/>
                            <m:e>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12</m:t>
                              </m:r>
                            </m:e>
                          </m:rad>
                        </m:den>
                      </m:f>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m:t>
                      </m:r>
                      <m:f>
                        <m:fPr>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fPr>
                        <m:num>
                          <m:sSub>
                            <m:sSubPr>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bPr>
                            <m:e>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𝑉</m:t>
                              </m:r>
                            </m:e>
                            <m:sub>
                              <m:r>
                                <m:rPr>
                                  <m:sty m:val="p"/>
                                </m:rPr>
                                <a:rPr kumimoji="0" lang="en-GB" sz="24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FSR</m:t>
                              </m:r>
                            </m:sub>
                          </m:sSub>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m:t>
                          </m:r>
                          <m:sSup>
                            <m:sSupPr>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pPr>
                            <m:e>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2</m:t>
                              </m:r>
                            </m:e>
                            <m:sup>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m:t>
                              </m:r>
                              <m:r>
                                <m:rPr>
                                  <m:sty m:val="p"/>
                                </m:rPr>
                                <a:rPr kumimoji="0" lang="en-GB" sz="24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B</m:t>
                              </m:r>
                            </m:sup>
                          </m:sSup>
                        </m:num>
                        <m:den>
                          <m:rad>
                            <m:radPr>
                              <m:degHide m:val="on"/>
                              <m:ctrlP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radPr>
                            <m:deg/>
                            <m:e>
                              <m:r>
                                <a:rPr kumimoji="0" lang="en-GB" sz="2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12</m:t>
                              </m:r>
                            </m:e>
                          </m:rad>
                        </m:den>
                      </m:f>
                    </m:oMath>
                  </m:oMathPara>
                </a14:m>
                <a:endParaRPr kumimoji="0" lang="en-GB" sz="1800" b="0" i="0" u="none" strike="noStrike" kern="0" cap="none" spc="0" normalizeH="0" baseline="0" noProof="0" dirty="0" smtClean="0">
                  <a:ln>
                    <a:noFill/>
                  </a:ln>
                  <a:solidFill>
                    <a:prstClr val="black"/>
                  </a:solidFill>
                  <a:effectLst/>
                  <a:uLnTx/>
                  <a:uFillTx/>
                  <a:latin typeface="Calibri" panose="020F0502020204030204"/>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383781" y="4941168"/>
                <a:ext cx="3130344" cy="817853"/>
              </a:xfrm>
              <a:prstGeom prst="rect">
                <a:avLst/>
              </a:prstGeom>
              <a:blipFill>
                <a:blip r:embed="rId6"/>
                <a:stretch>
                  <a:fillRect/>
                </a:stretch>
              </a:blipFill>
            </p:spPr>
            <p:txBody>
              <a:bodyPr/>
              <a:lstStyle/>
              <a:p>
                <a:r>
                  <a:rPr lang="en-GB">
                    <a:noFill/>
                  </a:rPr>
                  <a:t> </a:t>
                </a:r>
              </a:p>
            </p:txBody>
          </p:sp>
        </mc:Fallback>
      </mc:AlternateContent>
      <p:sp>
        <p:nvSpPr>
          <p:cNvPr id="11" name="TextBox 10"/>
          <p:cNvSpPr txBox="1"/>
          <p:nvPr/>
        </p:nvSpPr>
        <p:spPr>
          <a:xfrm>
            <a:off x="407368" y="6098813"/>
            <a:ext cx="8424936" cy="138499"/>
          </a:xfrm>
          <a:prstGeom prst="rect">
            <a:avLst/>
          </a:prstGeom>
          <a:noFill/>
        </p:spPr>
        <p:txBody>
          <a:bodyPr wrap="square" lIns="0" tIns="0" rIns="0" bIns="0" rtlCol="0">
            <a:spAutoFit/>
          </a:bodyPr>
          <a:lstStyle/>
          <a:p>
            <a:pPr lvl="0">
              <a:lnSpc>
                <a:spcPct val="90000"/>
              </a:lnSpc>
              <a:spcBef>
                <a:spcPts val="1000"/>
              </a:spcBef>
            </a:pPr>
            <a:r>
              <a:rPr lang="it-IT" sz="1000" dirty="0" smtClean="0">
                <a:solidFill>
                  <a:prstClr val="black"/>
                </a:solidFill>
              </a:rPr>
              <a:t>[</a:t>
            </a:r>
            <a:r>
              <a:rPr lang="it-IT" sz="1000" dirty="0">
                <a:solidFill>
                  <a:prstClr val="black"/>
                </a:solidFill>
              </a:rPr>
              <a:t>1</a:t>
            </a:r>
            <a:r>
              <a:rPr lang="it-IT" sz="1000" dirty="0" smtClean="0">
                <a:solidFill>
                  <a:prstClr val="black"/>
                </a:solidFill>
              </a:rPr>
              <a:t>] </a:t>
            </a:r>
            <a:r>
              <a:rPr lang="it-IT" sz="1000" dirty="0">
                <a:solidFill>
                  <a:prstClr val="black"/>
                </a:solidFill>
              </a:rPr>
              <a:t>W. R. Bennett, “Spectra of quantized signals,” The Bell System Technical Journal</a:t>
            </a:r>
            <a:r>
              <a:rPr lang="it-IT" sz="1000" dirty="0" smtClean="0">
                <a:solidFill>
                  <a:prstClr val="black"/>
                </a:solidFill>
              </a:rPr>
              <a:t>, vol</a:t>
            </a:r>
            <a:r>
              <a:rPr lang="it-IT" sz="1000" dirty="0">
                <a:solidFill>
                  <a:prstClr val="black"/>
                </a:solidFill>
              </a:rPr>
              <a:t>. 27, no. 3, pp. 446–472, 1948. </a:t>
            </a:r>
            <a:r>
              <a:rPr lang="it-IT" sz="1000" dirty="0" smtClean="0">
                <a:solidFill>
                  <a:prstClr val="black"/>
                </a:solidFill>
                <a:hlinkClick r:id="rId7"/>
              </a:rPr>
              <a:t>doi</a:t>
            </a:r>
            <a:endParaRPr lang="it-IT" sz="1000" dirty="0">
              <a:solidFill>
                <a:prstClr val="black"/>
              </a:solidFill>
            </a:endParaRPr>
          </a:p>
        </p:txBody>
      </p:sp>
      <p:pic>
        <p:nvPicPr>
          <p:cNvPr id="17" name="Immagin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3432" y="6350472"/>
            <a:ext cx="432048" cy="440689"/>
          </a:xfrm>
          <a:prstGeom prst="rect">
            <a:avLst/>
          </a:prstGeom>
        </p:spPr>
      </p:pic>
    </p:spTree>
    <p:extLst>
      <p:ext uri="{BB962C8B-B14F-4D97-AF65-F5344CB8AC3E}">
        <p14:creationId xmlns:p14="http://schemas.microsoft.com/office/powerpoint/2010/main" val="1969448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1" grpId="0"/>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BI_seminar_08_10_21_ideglinn</Template>
  <TotalTime>5084</TotalTime>
  <Words>11678</Words>
  <Application>Microsoft Office PowerPoint</Application>
  <PresentationFormat>Widescreen</PresentationFormat>
  <Paragraphs>976</Paragraphs>
  <Slides>63</Slides>
  <Notes>55</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63</vt:i4>
      </vt:variant>
    </vt:vector>
  </HeadingPairs>
  <TitlesOfParts>
    <vt:vector size="68" baseType="lpstr">
      <vt:lpstr>Arial</vt:lpstr>
      <vt:lpstr>Calibri</vt:lpstr>
      <vt:lpstr>Cambria Math</vt:lpstr>
      <vt:lpstr>Wingdings</vt:lpstr>
      <vt:lpstr>Office Theme</vt:lpstr>
      <vt:lpstr>Direct Digitisation for the Power and Amplitude Measurement of Broadband Pulses: Sampling and Quantisation Effects on Resolution  BI Seminar</vt:lpstr>
      <vt:lpstr>Outline</vt:lpstr>
      <vt:lpstr>Introduction</vt:lpstr>
      <vt:lpstr>Introduction</vt:lpstr>
      <vt:lpstr>Introduction</vt:lpstr>
      <vt:lpstr>Introduction</vt:lpstr>
      <vt:lpstr>Analog to Digital Conversion</vt:lpstr>
      <vt:lpstr>Analog to Digital Conversion</vt:lpstr>
      <vt:lpstr>Analog to Digital Conversion</vt:lpstr>
      <vt:lpstr>Analog to Digital Conversion</vt:lpstr>
      <vt:lpstr>Analog to Digital Conversion</vt:lpstr>
      <vt:lpstr>Analog to Digital Conversion</vt:lpstr>
      <vt:lpstr>Analog to Digital Conversion</vt:lpstr>
      <vt:lpstr>Analog to Digital Conversion</vt:lpstr>
      <vt:lpstr>Analysis of the sampling effects</vt:lpstr>
      <vt:lpstr>Problem Definition</vt:lpstr>
      <vt:lpstr>Problem Definition</vt:lpstr>
      <vt:lpstr>Problem Definition</vt:lpstr>
      <vt:lpstr>Limited Sampling Rate</vt:lpstr>
      <vt:lpstr>Limited Sampling Rate </vt:lpstr>
      <vt:lpstr>Limited Sampling Resolution </vt:lpstr>
      <vt:lpstr>Limited Sampling Resolution </vt:lpstr>
      <vt:lpstr>The combined SNR expression </vt:lpstr>
      <vt:lpstr>The combined SNR expression </vt:lpstr>
      <vt:lpstr>Validation with numeric simulations </vt:lpstr>
      <vt:lpstr>Validation with numeric simulations </vt:lpstr>
      <vt:lpstr>Validation with numeric simulations </vt:lpstr>
      <vt:lpstr>Effects of digitization on  an example system</vt:lpstr>
      <vt:lpstr>LHC Extraction Interlock BPM</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LHC Extraction Interlock BPM </vt:lpstr>
      <vt:lpstr>Conclusions</vt:lpstr>
      <vt:lpstr>Conclusions</vt:lpstr>
      <vt:lpstr>Conclusions</vt:lpstr>
      <vt:lpstr>Conclusions</vt:lpstr>
      <vt:lpstr>PowerPoint Presentation</vt:lpstr>
      <vt:lpstr>Beam Position Measurement Input</vt:lpstr>
      <vt:lpstr>Beam Position Measurement Broadband Pickup</vt:lpstr>
      <vt:lpstr>Beam Position Measurement Broadband Pickup</vt:lpstr>
      <vt:lpstr>PowerPoint Presentation</vt:lpstr>
      <vt:lpstr>PowerPoint Presentation</vt:lpstr>
      <vt:lpstr>Limited Sampling Rate </vt:lpstr>
      <vt:lpstr>Limited Sampling Rate</vt:lpstr>
      <vt:lpstr>Limited Sampling Rate </vt:lpstr>
      <vt:lpstr>LHC Extraction Interlock BPM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Digitisation for the Power and Amplitude Measurement of Broadband Pulses: Sampling and Quantisation Effects on Resolution</dc:title>
  <dc:creator>Irene Degl'Innocenti</dc:creator>
  <cp:lastModifiedBy>Irene Degl'Innocenti</cp:lastModifiedBy>
  <cp:revision>414</cp:revision>
  <cp:lastPrinted>2020-01-30T13:49:18Z</cp:lastPrinted>
  <dcterms:created xsi:type="dcterms:W3CDTF">2021-10-04T08:38:24Z</dcterms:created>
  <dcterms:modified xsi:type="dcterms:W3CDTF">2021-10-08T12:44:18Z</dcterms:modified>
</cp:coreProperties>
</file>