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8" r:id="rId2"/>
    <p:sldId id="355" r:id="rId3"/>
    <p:sldId id="519" r:id="rId4"/>
    <p:sldId id="708" r:id="rId5"/>
    <p:sldId id="611" r:id="rId6"/>
    <p:sldId id="710" r:id="rId7"/>
    <p:sldId id="683" r:id="rId8"/>
    <p:sldId id="954" r:id="rId9"/>
    <p:sldId id="941" r:id="rId10"/>
    <p:sldId id="1002" r:id="rId11"/>
    <p:sldId id="677" r:id="rId12"/>
    <p:sldId id="678" r:id="rId13"/>
    <p:sldId id="549" r:id="rId14"/>
    <p:sldId id="980" r:id="rId15"/>
    <p:sldId id="441" r:id="rId16"/>
    <p:sldId id="324" r:id="rId17"/>
    <p:sldId id="432" r:id="rId18"/>
    <p:sldId id="981" r:id="rId19"/>
    <p:sldId id="952" r:id="rId20"/>
    <p:sldId id="983" r:id="rId21"/>
    <p:sldId id="984" r:id="rId22"/>
    <p:sldId id="948" r:id="rId23"/>
    <p:sldId id="1003" r:id="rId24"/>
    <p:sldId id="1004" r:id="rId25"/>
    <p:sldId id="988" r:id="rId26"/>
    <p:sldId id="989" r:id="rId27"/>
    <p:sldId id="997" r:id="rId28"/>
    <p:sldId id="438" r:id="rId29"/>
    <p:sldId id="937" r:id="rId30"/>
    <p:sldId id="938" r:id="rId31"/>
    <p:sldId id="936" r:id="rId32"/>
    <p:sldId id="949" r:id="rId33"/>
    <p:sldId id="950" r:id="rId34"/>
    <p:sldId id="371" r:id="rId35"/>
    <p:sldId id="294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 才" initials="孟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050"/>
    <a:srgbClr val="1D77C9"/>
    <a:srgbClr val="000099"/>
    <a:srgbClr val="F8D7CD"/>
    <a:srgbClr val="2020A6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96301" autoAdjust="0"/>
  </p:normalViewPr>
  <p:slideViewPr>
    <p:cSldViewPr snapToGrid="0">
      <p:cViewPr varScale="1">
        <p:scale>
          <a:sx n="74" d="100"/>
          <a:sy n="74" d="100"/>
        </p:scale>
        <p:origin x="12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Duration </a:t>
            </a:r>
            <a:r>
              <a:rPr lang="en-US" altLang="zh-CN" baseline="0" dirty="0"/>
              <a:t>to 20MV/m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'[加速管老练时间-劲东.xlsx]Sheet1'!$E$2:$E$10</c:f>
              <c:numCache>
                <c:formatCode>General</c:formatCode>
                <c:ptCount val="9"/>
                <c:pt idx="0">
                  <c:v>1056</c:v>
                </c:pt>
                <c:pt idx="1">
                  <c:v>936</c:v>
                </c:pt>
                <c:pt idx="2">
                  <c:v>504</c:v>
                </c:pt>
                <c:pt idx="3">
                  <c:v>264</c:v>
                </c:pt>
                <c:pt idx="4">
                  <c:v>744</c:v>
                </c:pt>
                <c:pt idx="5">
                  <c:v>384</c:v>
                </c:pt>
                <c:pt idx="6">
                  <c:v>504</c:v>
                </c:pt>
                <c:pt idx="7">
                  <c:v>432</c:v>
                </c:pt>
                <c:pt idx="8">
                  <c:v>192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D5-4698-B643-CF205E5A7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69002832"/>
        <c:axId val="1568999024"/>
      </c:barChart>
      <c:catAx>
        <c:axId val="1569002832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Accelerating structure No.</a:t>
                </a:r>
                <a:endParaRPr lang="zh-CN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68999024"/>
        <c:crosses val="autoZero"/>
        <c:auto val="1"/>
        <c:lblAlgn val="ctr"/>
        <c:lblOffset val="100"/>
        <c:noMultiLvlLbl val="0"/>
      </c:catAx>
      <c:valAx>
        <c:axId val="156899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Time</a:t>
                </a:r>
                <a:r>
                  <a:rPr lang="zh-CN" altLang="en-US" dirty="0"/>
                  <a:t>（</a:t>
                </a:r>
                <a:r>
                  <a:rPr lang="en-US" altLang="zh-CN" sz="1000" b="0" i="0" u="none" strike="noStrike" baseline="0" dirty="0">
                    <a:effectLst/>
                  </a:rPr>
                  <a:t>hours</a:t>
                </a:r>
                <a:r>
                  <a:rPr lang="zh-CN" altLang="en-US" dirty="0"/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6900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5DC1C-00CD-4544-8439-D28ACB300562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D2F15-0E6A-48E9-9390-75A72C820D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884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BF886-FFDC-4DDB-B5C2-A632D0101D45}" type="datetimeFigureOut">
              <a:rPr lang="zh-CN" altLang="en-US" smtClean="0"/>
              <a:t>2022/5/17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B543E-D8CE-40B3-B8ED-E4090BE97E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009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00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078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B543E-D8CE-40B3-B8ED-E4090BE97E7A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611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-339634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/>
          </a:p>
        </p:txBody>
      </p:sp>
      <p:grpSp>
        <p:nvGrpSpPr>
          <p:cNvPr id="11" name="组合 2"/>
          <p:cNvGrpSpPr/>
          <p:nvPr userDrawn="1"/>
        </p:nvGrpSpPr>
        <p:grpSpPr bwMode="auto">
          <a:xfrm>
            <a:off x="0" y="2068195"/>
            <a:ext cx="9144000" cy="1608455"/>
            <a:chOff x="0" y="1643074"/>
            <a:chExt cx="9144000" cy="2500282"/>
          </a:xfrm>
        </p:grpSpPr>
        <p:sp>
          <p:nvSpPr>
            <p:cNvPr id="12" name="矩形 11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35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35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35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35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9310" y="2317750"/>
            <a:ext cx="7772400" cy="1130300"/>
          </a:xfrm>
          <a:prstGeom prst="rect">
            <a:avLst/>
          </a:prstGeom>
        </p:spPr>
        <p:txBody>
          <a:bodyPr/>
          <a:lstStyle>
            <a:lvl1pPr>
              <a:lnSpc>
                <a:spcPct val="200000"/>
              </a:lnSpc>
              <a:defRPr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286252"/>
            <a:ext cx="6400800" cy="7269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00" b="1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en-US" altLang="zh-CN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2"/>
          </p:nvPr>
        </p:nvSpPr>
        <p:spPr>
          <a:xfrm>
            <a:off x="1997387" y="5227563"/>
            <a:ext cx="5149229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168978" y="105356"/>
            <a:ext cx="6635822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1829529" y="2046726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2452543" y="2046725"/>
            <a:ext cx="4738688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829529" y="2864145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2452543" y="2864143"/>
            <a:ext cx="4738688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1829529" y="3681561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2452543" y="3681556"/>
            <a:ext cx="4738688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1829529" y="4498977"/>
            <a:ext cx="612775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2452543" y="4498977"/>
            <a:ext cx="4738688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85216" y="1073791"/>
            <a:ext cx="8039240" cy="485451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defRPr lang="zh-CN" altLang="en-US" sz="2400" smtClean="0">
                <a:solidFill>
                  <a:srgbClr val="000099"/>
                </a:solidFill>
              </a:defRPr>
            </a:lvl1pPr>
            <a:lvl2pPr marL="539750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2pPr>
            <a:lvl3pPr marL="1007745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 marL="1367790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4pPr>
            <a:lvl5pPr marL="1727835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en-US" sz="20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6" name="标题 4">
            <a:extLst>
              <a:ext uri="{FF2B5EF4-FFF2-40B4-BE49-F238E27FC236}">
                <a16:creationId xmlns:a16="http://schemas.microsoft.com/office/drawing/2014/main" xmlns="" id="{F902B516-668F-4042-A800-DA7E9FA148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8978" y="105356"/>
            <a:ext cx="6635822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846" y="1087643"/>
            <a:ext cx="8364682" cy="449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/>
              <a:t>Click here to add text</a:t>
            </a:r>
            <a:endParaRPr lang="zh-CN" altLang="en-US" dirty="0"/>
          </a:p>
          <a:p>
            <a:pPr lvl="1"/>
            <a:r>
              <a:rPr lang="en-US" altLang="zh-CN" dirty="0"/>
              <a:t>Click here to add text</a:t>
            </a:r>
            <a:endParaRPr lang="zh-CN" altLang="en-US" dirty="0"/>
          </a:p>
          <a:p>
            <a:pPr lvl="2"/>
            <a:r>
              <a:rPr lang="en-US" altLang="zh-CN" dirty="0"/>
              <a:t>Click here to add text</a:t>
            </a:r>
            <a:endParaRPr lang="zh-CN" altLang="en-US" dirty="0"/>
          </a:p>
          <a:p>
            <a:pPr marL="1367790" lvl="3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4"/>
            <a:r>
              <a:rPr lang="en-US" altLang="zh-CN" dirty="0"/>
              <a:t>Click here to add text</a:t>
            </a:r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821645"/>
            <a:ext cx="9144000" cy="135427"/>
            <a:chOff x="0" y="821645"/>
            <a:chExt cx="9144000" cy="135426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3" y="108729"/>
            <a:ext cx="954117" cy="63338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" y="6432194"/>
            <a:ext cx="8185707" cy="423065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82113" y="6432192"/>
            <a:ext cx="958291" cy="421341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/>
          <p:nvPr/>
        </p:nvSpPr>
        <p:spPr>
          <a:xfrm>
            <a:off x="7733656" y="6433916"/>
            <a:ext cx="1347387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sz="16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角三角形 20"/>
          <p:cNvSpPr/>
          <p:nvPr/>
        </p:nvSpPr>
        <p:spPr>
          <a:xfrm flipV="1">
            <a:off x="8182113" y="6433916"/>
            <a:ext cx="395207" cy="421341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583829" y="6433916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E57BD52-3026-4AFA-B2BC-D2260CBA03EE}"/>
              </a:ext>
            </a:extLst>
          </p:cNvPr>
          <p:cNvSpPr/>
          <p:nvPr userDrawn="1"/>
        </p:nvSpPr>
        <p:spPr>
          <a:xfrm>
            <a:off x="168483" y="6473585"/>
            <a:ext cx="83531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International Workshop on Breakdown Science </a:t>
            </a:r>
            <a:r>
              <a:rPr kumimoji="0" lang="en-US" altLang="zh-CN" sz="16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High Gradient Technology (HG 2022, 5.16-5.19)</a:t>
            </a:r>
            <a:endParaRPr kumimoji="0" lang="zh-CN" altLang="en-US" sz="16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lang="zh-CN" altLang="en-US" sz="2400" kern="1200" baseline="0" dirty="0">
          <a:solidFill>
            <a:srgbClr val="000099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lang="zh-CN" alt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lang="zh-CN" altLang="en-US" sz="20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470660" indent="-285750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lang="zh-CN" altLang="en-US" sz="20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386140"/>
            <a:ext cx="9144000" cy="11382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800" dirty="0"/>
              <a:t> Updates on structures for CEPC and HEPS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37953" y="4009799"/>
            <a:ext cx="5525114" cy="1925334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Jingru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Zhang</a:t>
            </a:r>
          </a:p>
          <a:p>
            <a:pPr fontAlgn="auto"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r>
              <a:rPr lang="en-US" altLang="zh-CN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group</a:t>
            </a: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6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High Energy Physics, CAS</a:t>
            </a:r>
          </a:p>
          <a:p>
            <a:pPr fontAlgn="auto">
              <a:spcBef>
                <a:spcPts val="6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2022.5.17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5"/>
    </mc:Choice>
    <mc:Fallback xmlns="">
      <p:transition spd="slow" advTm="178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0247251-EA1C-4029-84F0-781B93844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Pulse compressor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ED9D628-65EE-44E2-85BE-D8948D8EEF3E}"/>
              </a:ext>
            </a:extLst>
          </p:cNvPr>
          <p:cNvGrpSpPr/>
          <p:nvPr/>
        </p:nvGrpSpPr>
        <p:grpSpPr>
          <a:xfrm>
            <a:off x="1136523" y="4142710"/>
            <a:ext cx="2097754" cy="2222486"/>
            <a:chOff x="1340289" y="3616450"/>
            <a:chExt cx="2097754" cy="2222486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A7D546B-6E64-4513-A89E-7BE6613D36E3}"/>
                </a:ext>
              </a:extLst>
            </p:cNvPr>
            <p:cNvSpPr/>
            <p:nvPr/>
          </p:nvSpPr>
          <p:spPr>
            <a:xfrm>
              <a:off x="1340289" y="5469604"/>
              <a:ext cx="20977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After fine machining</a:t>
              </a:r>
              <a:endParaRPr lang="zh-CN" altLang="en-US" dirty="0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B1390628-597C-4BE3-ADB8-832CF69AB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4627" y="3616450"/>
              <a:ext cx="1911626" cy="1839722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CFA8F97-F698-4914-A3A5-7240957D0736}"/>
              </a:ext>
            </a:extLst>
          </p:cNvPr>
          <p:cNvGrpSpPr/>
          <p:nvPr/>
        </p:nvGrpSpPr>
        <p:grpSpPr>
          <a:xfrm>
            <a:off x="3328486" y="4183533"/>
            <a:ext cx="2552699" cy="1838865"/>
            <a:chOff x="3333779" y="3608268"/>
            <a:chExt cx="3355747" cy="264173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7BA15667-C352-4F51-9CC4-9DBD14C760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369198" y="3608268"/>
              <a:ext cx="1736513" cy="1400335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BF15750-850D-4A0D-A784-EC57B0288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5580" y="5008603"/>
              <a:ext cx="1545489" cy="124139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72EE317-859B-43E9-8DC3-93542E5D9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3779" y="5020681"/>
              <a:ext cx="1784240" cy="122931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C0D42D8-7687-44A7-8250-7EC9697D0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5580" y="3608269"/>
              <a:ext cx="1553946" cy="1400334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6565072-14DF-4B33-AF15-84B2AF25630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472" y="4135130"/>
            <a:ext cx="1285898" cy="1914920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C7C1A681-1311-4D9E-AF3A-450BFFF83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16" y="1073792"/>
            <a:ext cx="8039240" cy="3234418"/>
          </a:xfrm>
        </p:spPr>
        <p:txBody>
          <a:bodyPr/>
          <a:lstStyle/>
          <a:p>
            <a:r>
              <a:rPr lang="en-US" altLang="zh-CN" dirty="0"/>
              <a:t>Machining in progress</a:t>
            </a:r>
          </a:p>
          <a:p>
            <a:pPr lvl="1"/>
            <a:r>
              <a:rPr lang="en-US" altLang="zh-CN" dirty="0"/>
              <a:t>For the diameter (365 mm) is large, in order to reduce cost, Sheet Forming process has used</a:t>
            </a:r>
          </a:p>
          <a:p>
            <a:r>
              <a:rPr lang="en-US" altLang="zh-CN" dirty="0"/>
              <a:t>Cold test </a:t>
            </a:r>
            <a:r>
              <a:rPr lang="en-US" altLang="zh-CN" dirty="0">
                <a:sym typeface="+mn-ea"/>
              </a:rPr>
              <a:t>result before brazing </a:t>
            </a:r>
            <a:r>
              <a:rPr lang="en-US" altLang="zh-CN" dirty="0"/>
              <a:t>of the prototype</a:t>
            </a:r>
          </a:p>
          <a:p>
            <a:pPr lvl="1"/>
            <a:r>
              <a:rPr lang="en-US" altLang="zh-CN" dirty="0"/>
              <a:t>Q</a:t>
            </a:r>
            <a:r>
              <a:rPr lang="en-US" altLang="zh-CN" baseline="-25000" dirty="0"/>
              <a:t>0</a:t>
            </a:r>
            <a:r>
              <a:rPr lang="en-US" altLang="zh-CN" dirty="0"/>
              <a:t> =127934 (87% of the theoretical Value)</a:t>
            </a:r>
          </a:p>
          <a:p>
            <a:pPr lvl="1"/>
            <a:r>
              <a:rPr lang="en-US" altLang="zh-CN" dirty="0"/>
              <a:t>β=6.5（83% </a:t>
            </a:r>
            <a:r>
              <a:rPr lang="en-US" altLang="zh-CN" dirty="0">
                <a:sym typeface="+mn-ea"/>
              </a:rPr>
              <a:t>of the theoretical Value</a:t>
            </a:r>
            <a:r>
              <a:rPr lang="en-US" altLang="zh-CN" dirty="0"/>
              <a:t>）</a:t>
            </a:r>
          </a:p>
          <a:p>
            <a:r>
              <a:rPr lang="en-US" altLang="zh-CN" dirty="0"/>
              <a:t>High power test will be conducted in October</a:t>
            </a:r>
          </a:p>
          <a:p>
            <a:pPr lvl="1"/>
            <a:r>
              <a:rPr lang="en-US" altLang="zh-CN" dirty="0"/>
              <a:t>The S-band 80MW klystron high power test bench is ready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37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232" y="3814446"/>
            <a:ext cx="2663825" cy="12655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470" y="1061085"/>
            <a:ext cx="8169275" cy="3440430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The preliminary design of the C-band structure for CEPC</a:t>
            </a:r>
          </a:p>
          <a:p>
            <a:pPr lvl="1">
              <a:lnSpc>
                <a:spcPts val="2000"/>
              </a:lnSpc>
            </a:pPr>
            <a:r>
              <a:rPr lang="en-US" altLang="zh-CN" dirty="0"/>
              <a:t>Finished in May 2018 with the support of fund</a:t>
            </a:r>
          </a:p>
          <a:p>
            <a:pPr lvl="1">
              <a:lnSpc>
                <a:spcPts val="2000"/>
              </a:lnSpc>
            </a:pPr>
            <a:r>
              <a:rPr lang="en-US" altLang="zh-CN" dirty="0">
                <a:sym typeface="+mn-ea"/>
              </a:rPr>
              <a:t>Design goal 40 MV /m at that time</a:t>
            </a:r>
            <a:endParaRPr lang="en-US" altLang="en-US" dirty="0">
              <a:sym typeface="+mn-ea"/>
            </a:endParaRPr>
          </a:p>
          <a:p>
            <a:pPr lvl="1">
              <a:lnSpc>
                <a:spcPts val="2000"/>
              </a:lnSpc>
            </a:pPr>
            <a:r>
              <a:rPr lang="en-US" altLang="en-US" dirty="0">
                <a:sym typeface="+mn-ea"/>
              </a:rPr>
              <a:t>Constant gradient </a:t>
            </a:r>
          </a:p>
          <a:p>
            <a:pPr lvl="1">
              <a:lnSpc>
                <a:spcPts val="2000"/>
              </a:lnSpc>
            </a:pPr>
            <a:r>
              <a:rPr lang="en-US" altLang="en-US" dirty="0">
                <a:sym typeface="+mn-ea"/>
              </a:rPr>
              <a:t>3π/4 mode, 1.8 meters long</a:t>
            </a:r>
            <a:endParaRPr lang="en-US" altLang="zh-CN" dirty="0"/>
          </a:p>
          <a:p>
            <a:pPr lvl="2"/>
            <a:r>
              <a:rPr lang="en-US" altLang="zh-CN" dirty="0"/>
              <a:t>Round cavity</a:t>
            </a:r>
          </a:p>
          <a:p>
            <a:pPr lvl="2"/>
            <a:r>
              <a:rPr lang="en-US" altLang="zh-CN" dirty="0"/>
              <a:t>E</a:t>
            </a:r>
            <a:r>
              <a:rPr lang="zh-CN" altLang="en-US" dirty="0"/>
              <a:t>llipticity iris </a:t>
            </a:r>
            <a:endParaRPr lang="en-US" altLang="zh-CN" dirty="0"/>
          </a:p>
          <a:p>
            <a:pPr lvl="2"/>
            <a:r>
              <a:rPr lang="en-US" altLang="zh-CN" dirty="0"/>
              <a:t>Dual feed racetrack magnetic coupling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C-band accelerating structure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993" y="4739962"/>
            <a:ext cx="2306953" cy="16392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460" y="3668786"/>
            <a:ext cx="2148440" cy="18113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903" y="4897755"/>
            <a:ext cx="2207260" cy="15220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973" y="1514788"/>
            <a:ext cx="2066635" cy="148824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597650" y="2979420"/>
            <a:ext cx="21570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dirty="0"/>
              <a:t>The deformation caused by temperature variation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71718" y="5097082"/>
            <a:ext cx="230060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dirty="0"/>
              <a:t> Emax/E0 as a function of the iris ellipticity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beam dynamics of CEPC injector </a:t>
            </a:r>
            <a:r>
              <a:rPr lang="en-US" altLang="zh-CN" dirty="0" err="1"/>
              <a:t>linac</a:t>
            </a:r>
            <a:r>
              <a:rPr lang="en-US" altLang="zh-CN" dirty="0"/>
              <a:t> based on this design</a:t>
            </a:r>
          </a:p>
          <a:p>
            <a:endParaRPr lang="en-US" altLang="zh-CN" dirty="0"/>
          </a:p>
          <a:p>
            <a:pPr lvl="1"/>
            <a:endParaRPr lang="en-US" altLang="zh-CN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C-band accelerating structure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2786653"/>
              </p:ext>
            </p:extLst>
          </p:nvPr>
        </p:nvGraphicFramePr>
        <p:xfrm>
          <a:off x="4588949" y="1836389"/>
          <a:ext cx="3969835" cy="4091919"/>
        </p:xfrm>
        <a:graphic>
          <a:graphicData uri="http://schemas.openxmlformats.org/drawingml/2006/table">
            <a:tbl>
              <a:tblPr/>
              <a:tblGrid>
                <a:gridCol w="24729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68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Frequency: f</a:t>
                      </a:r>
                      <a:r>
                        <a:rPr 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（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MHz</a:t>
                      </a:r>
                      <a:r>
                        <a:rPr 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） 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5712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No.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Cells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85+2*0.5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Phase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advance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3π/4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length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1.8m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Length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d</a:t>
                      </a:r>
                      <a:endParaRPr lang="zh-CN" altLang="zh-CN" sz="1400" kern="100" dirty="0">
                        <a:latin typeface="Times New Roman" panose="02020603050405020304"/>
                        <a:ea typeface="+mn-ea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19.675mm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Disk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thickness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t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4.5mm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a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perture: 2a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14.8mm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diameter : 2b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45.7mm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Shunt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impedance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Rs (MΩ/m)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CN" sz="1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66.0 ~ 75.7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Quality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Q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11232~11359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Group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velocity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Vg/c (%)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2.8% ~ 1.4%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Filling</a:t>
                      </a:r>
                      <a:r>
                        <a:rPr lang="en-US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time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</a:t>
                      </a:r>
                      <a:r>
                        <a:rPr lang="en-US" sz="14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</a:t>
                      </a:r>
                      <a:r>
                        <a:rPr lang="en-US" sz="1400" kern="100" baseline="-250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(ns)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271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1476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Attenuation</a:t>
                      </a:r>
                      <a:r>
                        <a:rPr lang="en-US" altLang="zh-CN" sz="14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4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τ </a:t>
                      </a:r>
                      <a:endParaRPr lang="zh-CN" sz="14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0.432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B02A9EE-689B-41ED-A102-25ECF97995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08" y="4525699"/>
            <a:ext cx="3707291" cy="99091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EA283E0-97F0-4BC0-AF3F-E124521990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946" y="2740322"/>
            <a:ext cx="2566309" cy="990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470" y="1123315"/>
            <a:ext cx="8039100" cy="2417445"/>
          </a:xfrm>
        </p:spPr>
        <p:txBody>
          <a:bodyPr>
            <a:normAutofit fontScale="97500"/>
          </a:bodyPr>
          <a:lstStyle/>
          <a:p>
            <a:r>
              <a:rPr lang="en-US" altLang="zh-CN" sz="2500" dirty="0"/>
              <a:t>High Energy Photon Source (HEPS)</a:t>
            </a:r>
          </a:p>
          <a:p>
            <a:pPr lvl="1">
              <a:buFont typeface="Wingdings" panose="05000000000000000000" charset="0"/>
              <a:buChar char="l"/>
            </a:pPr>
            <a:r>
              <a:rPr lang="en-US" altLang="zh-CN" sz="2100" dirty="0"/>
              <a:t>It is a </a:t>
            </a:r>
            <a:r>
              <a:rPr lang="en-US" altLang="zh-CN" sz="2100" dirty="0">
                <a:sym typeface="+mn-ea"/>
              </a:rPr>
              <a:t>fourth-generation </a:t>
            </a:r>
            <a:r>
              <a:rPr lang="en-US" altLang="zh-CN" sz="2100" dirty="0"/>
              <a:t>synchrotron </a:t>
            </a:r>
            <a:r>
              <a:rPr lang="en-US" altLang="zh-CN" sz="2100" dirty="0">
                <a:sym typeface="+mn-ea"/>
              </a:rPr>
              <a:t>light </a:t>
            </a:r>
            <a:r>
              <a:rPr lang="en-US" altLang="zh-CN" sz="2100" dirty="0"/>
              <a:t>source with an ultrahigh brightness and under construction in Beijing, China</a:t>
            </a:r>
          </a:p>
          <a:p>
            <a:pPr lvl="1">
              <a:buFont typeface="Wingdings" panose="05000000000000000000" charset="0"/>
              <a:buChar char="l"/>
            </a:pPr>
            <a:r>
              <a:rPr lang="en-US" altLang="zh-CN" sz="2100" dirty="0"/>
              <a:t>Its accelerator system is comprised of a 6-GeV storage ring, a full energy booster, a 500 MeV </a:t>
            </a:r>
            <a:r>
              <a:rPr lang="en-US" altLang="zh-CN" sz="2100" dirty="0" err="1"/>
              <a:t>Linac</a:t>
            </a:r>
            <a:r>
              <a:rPr lang="en-US" altLang="zh-CN" sz="2100" dirty="0"/>
              <a:t> and three transport lines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8977" y="181556"/>
            <a:ext cx="8313689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sz="3600" dirty="0">
                <a:sym typeface="+mn-ea"/>
              </a:rPr>
              <a:t>Status of HEPS </a:t>
            </a:r>
            <a:r>
              <a:rPr lang="en-US" altLang="zh-CN" sz="3600" dirty="0" err="1">
                <a:sym typeface="+mn-ea"/>
              </a:rPr>
              <a:t>linac</a:t>
            </a:r>
            <a:r>
              <a:rPr lang="en-US" altLang="zh-CN" sz="3600" dirty="0">
                <a:sym typeface="+mn-ea"/>
              </a:rPr>
              <a:t> and its structures </a:t>
            </a:r>
            <a:endParaRPr lang="zh-CN" altLang="en-US" sz="3600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622B249-917F-4C46-91DF-4B1BCAD74046}"/>
              </a:ext>
            </a:extLst>
          </p:cNvPr>
          <p:cNvGrpSpPr/>
          <p:nvPr/>
        </p:nvGrpSpPr>
        <p:grpSpPr>
          <a:xfrm>
            <a:off x="2530341" y="3130289"/>
            <a:ext cx="4732865" cy="3082901"/>
            <a:chOff x="2590800" y="3333489"/>
            <a:chExt cx="4732865" cy="308290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0703A11B-2A25-41A3-85CD-A39AC385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0800" y="3333489"/>
              <a:ext cx="4580964" cy="3082901"/>
            </a:xfrm>
            <a:prstGeom prst="rect">
              <a:avLst/>
            </a:prstGeom>
          </p:spPr>
        </p:pic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D48D7C99-D6BF-4D8C-83F9-8084CF115D4E}"/>
                </a:ext>
              </a:extLst>
            </p:cNvPr>
            <p:cNvSpPr/>
            <p:nvPr/>
          </p:nvSpPr>
          <p:spPr>
            <a:xfrm>
              <a:off x="4859867" y="4563533"/>
              <a:ext cx="330200" cy="3302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10D59916-DF9A-4979-AA93-A990646323E6}"/>
                </a:ext>
              </a:extLst>
            </p:cNvPr>
            <p:cNvSpPr txBox="1"/>
            <p:nvPr/>
          </p:nvSpPr>
          <p:spPr>
            <a:xfrm>
              <a:off x="6320074" y="4218463"/>
              <a:ext cx="787985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LINAC 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652D1156-41AD-47F4-98AC-ED136256A652}"/>
                </a:ext>
              </a:extLst>
            </p:cNvPr>
            <p:cNvSpPr txBox="1"/>
            <p:nvPr/>
          </p:nvSpPr>
          <p:spPr>
            <a:xfrm>
              <a:off x="2971800" y="3525812"/>
              <a:ext cx="91057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Booster</a:t>
              </a:r>
              <a:endParaRPr lang="zh-CN" altLang="en-US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0C76B38-9B37-44EE-AB68-6C448077881A}"/>
                </a:ext>
              </a:extLst>
            </p:cNvPr>
            <p:cNvSpPr txBox="1"/>
            <p:nvPr/>
          </p:nvSpPr>
          <p:spPr>
            <a:xfrm>
              <a:off x="5943596" y="4874939"/>
              <a:ext cx="1380069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storage ring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470" y="999067"/>
            <a:ext cx="8039100" cy="2541693"/>
          </a:xfrm>
        </p:spPr>
        <p:txBody>
          <a:bodyPr>
            <a:normAutofit fontScale="97500"/>
          </a:bodyPr>
          <a:lstStyle/>
          <a:p>
            <a:r>
              <a:rPr lang="en-US" altLang="zh-CN" sz="2500" dirty="0"/>
              <a:t>Microwave system of the </a:t>
            </a:r>
            <a:r>
              <a:rPr lang="en-US" altLang="zh-CN" sz="2500" dirty="0" err="1"/>
              <a:t>linac</a:t>
            </a:r>
            <a:endParaRPr lang="en-US" altLang="zh-CN" sz="2500" dirty="0"/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/>
              <a:t>SHBs,</a:t>
            </a:r>
            <a:r>
              <a:rPr lang="zh-CN" altLang="en-US" sz="2100" dirty="0"/>
              <a:t> </a:t>
            </a:r>
            <a:r>
              <a:rPr lang="en-US" altLang="zh-CN" sz="2100" dirty="0"/>
              <a:t>2</a:t>
            </a:r>
            <a:r>
              <a:rPr lang="zh-CN" altLang="en-US" sz="2100" dirty="0"/>
              <a:t>（</a:t>
            </a:r>
            <a:r>
              <a:rPr lang="en-US" altLang="zh-CN" sz="2100" dirty="0"/>
              <a:t>166.6MHz</a:t>
            </a:r>
            <a:r>
              <a:rPr lang="zh-CN" altLang="en-US" sz="2100" dirty="0"/>
              <a:t>，</a:t>
            </a:r>
            <a:r>
              <a:rPr lang="en-US" altLang="zh-CN" sz="2100" dirty="0"/>
              <a:t>499.8MHz</a:t>
            </a:r>
            <a:r>
              <a:rPr lang="zh-CN" altLang="en-US" sz="2100" dirty="0"/>
              <a:t>）</a:t>
            </a:r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 err="1"/>
              <a:t>Prebuncher</a:t>
            </a:r>
            <a:r>
              <a:rPr lang="en-US" altLang="zh-CN" sz="2100" dirty="0"/>
              <a:t>,</a:t>
            </a:r>
            <a:r>
              <a:rPr lang="zh-CN" altLang="en-US" sz="2100" dirty="0"/>
              <a:t> </a:t>
            </a:r>
            <a:r>
              <a:rPr lang="en-US" altLang="zh-CN" sz="2100" dirty="0"/>
              <a:t>1</a:t>
            </a:r>
            <a:r>
              <a:rPr lang="zh-CN" altLang="en-US" sz="2100" dirty="0"/>
              <a:t>（</a:t>
            </a:r>
            <a:r>
              <a:rPr lang="en-US" altLang="zh-CN" sz="2100" dirty="0"/>
              <a:t>2998.8MHz</a:t>
            </a:r>
            <a:r>
              <a:rPr lang="zh-CN" altLang="en-US" sz="2100" dirty="0"/>
              <a:t>）</a:t>
            </a:r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 err="1"/>
              <a:t>Buncher</a:t>
            </a:r>
            <a:r>
              <a:rPr lang="en-US" altLang="zh-CN" sz="2100" dirty="0"/>
              <a:t>,</a:t>
            </a:r>
            <a:r>
              <a:rPr lang="zh-CN" altLang="en-US" sz="2100" dirty="0"/>
              <a:t> </a:t>
            </a:r>
            <a:r>
              <a:rPr lang="en-US" altLang="zh-CN" sz="2100" dirty="0"/>
              <a:t>1</a:t>
            </a:r>
            <a:r>
              <a:rPr lang="zh-CN" altLang="en-US" sz="2100" dirty="0"/>
              <a:t>（</a:t>
            </a:r>
            <a:r>
              <a:rPr lang="en-US" altLang="zh-CN" sz="2100" dirty="0"/>
              <a:t>2998.8MHz</a:t>
            </a:r>
            <a:r>
              <a:rPr lang="zh-CN" altLang="en-US" sz="2100" dirty="0"/>
              <a:t>）</a:t>
            </a:r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/>
              <a:t>Accelerating</a:t>
            </a:r>
            <a:r>
              <a:rPr lang="zh-CN" altLang="en-US" sz="2100" dirty="0"/>
              <a:t> </a:t>
            </a:r>
            <a:r>
              <a:rPr lang="en-US" altLang="zh-CN" sz="2100" dirty="0"/>
              <a:t>structure,</a:t>
            </a:r>
            <a:r>
              <a:rPr lang="zh-CN" altLang="en-US" sz="2100" dirty="0"/>
              <a:t> </a:t>
            </a:r>
            <a:r>
              <a:rPr lang="en-US" altLang="zh-CN" sz="2100" dirty="0"/>
              <a:t>9</a:t>
            </a:r>
            <a:r>
              <a:rPr lang="zh-CN" altLang="en-US" sz="2100" dirty="0"/>
              <a:t>（</a:t>
            </a:r>
            <a:r>
              <a:rPr lang="en-US" altLang="zh-CN" sz="2100" dirty="0"/>
              <a:t>2998.8MHz</a:t>
            </a:r>
            <a:r>
              <a:rPr lang="zh-CN" altLang="en-US" sz="2100" dirty="0"/>
              <a:t>）</a:t>
            </a:r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/>
              <a:t>Pulse compressor, 4</a:t>
            </a:r>
            <a:r>
              <a:rPr lang="zh-CN" altLang="en-US" sz="2100" dirty="0"/>
              <a:t>（</a:t>
            </a:r>
            <a:r>
              <a:rPr lang="en-US" altLang="zh-CN" sz="2100" dirty="0"/>
              <a:t>2998.8MHz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 marL="360000" lvl="1" indent="288000">
              <a:spcBef>
                <a:spcPts val="0"/>
              </a:spcBef>
            </a:pPr>
            <a:r>
              <a:rPr lang="en-US" altLang="zh-CN" sz="2100" dirty="0"/>
              <a:t>Waveguides, loads, directional couplers etc.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7365344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Status of HEPS </a:t>
            </a:r>
            <a:r>
              <a:rPr lang="en-US" altLang="zh-CN" dirty="0" err="1">
                <a:sym typeface="+mn-ea"/>
              </a:rPr>
              <a:t>linac</a:t>
            </a:r>
            <a:r>
              <a:rPr lang="en-US" altLang="zh-CN" dirty="0">
                <a:sym typeface="+mn-ea"/>
              </a:rPr>
              <a:t> structures 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7FE5695-BAF2-40A4-BBAE-1F61C8A03E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549" y="3246633"/>
            <a:ext cx="4196998" cy="1732706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F8E25A2-B0D9-4D50-A035-56B9D594C398}"/>
              </a:ext>
            </a:extLst>
          </p:cNvPr>
          <p:cNvGrpSpPr/>
          <p:nvPr/>
        </p:nvGrpSpPr>
        <p:grpSpPr>
          <a:xfrm>
            <a:off x="4412441" y="4685212"/>
            <a:ext cx="4660621" cy="1681273"/>
            <a:chOff x="500253" y="682586"/>
            <a:chExt cx="8144469" cy="1727357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BB220CA8-E97F-4469-93DB-8F4D0D021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253" y="682586"/>
              <a:ext cx="8144469" cy="1727357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2802737-0D10-4F66-9263-16587255E2EC}"/>
                </a:ext>
              </a:extLst>
            </p:cNvPr>
            <p:cNvSpPr txBox="1"/>
            <p:nvPr/>
          </p:nvSpPr>
          <p:spPr>
            <a:xfrm>
              <a:off x="7254225" y="1122204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K1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3DF93BFB-1FC7-4066-A21F-33FC62159B8D}"/>
                </a:ext>
              </a:extLst>
            </p:cNvPr>
            <p:cNvSpPr txBox="1"/>
            <p:nvPr/>
          </p:nvSpPr>
          <p:spPr>
            <a:xfrm>
              <a:off x="5685552" y="130687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K2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B4A51AB-12B8-445B-8627-6A26C0511D39}"/>
                </a:ext>
              </a:extLst>
            </p:cNvPr>
            <p:cNvSpPr txBox="1"/>
            <p:nvPr/>
          </p:nvSpPr>
          <p:spPr>
            <a:xfrm>
              <a:off x="4069766" y="138048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K3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6288DC02-5BAC-413F-90CA-EAA843ED8F52}"/>
                </a:ext>
              </a:extLst>
            </p:cNvPr>
            <p:cNvSpPr txBox="1"/>
            <p:nvPr/>
          </p:nvSpPr>
          <p:spPr>
            <a:xfrm>
              <a:off x="2457556" y="1483223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K4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C41857F-0B74-4F6B-8492-DD66D70682E2}"/>
                </a:ext>
              </a:extLst>
            </p:cNvPr>
            <p:cNvSpPr txBox="1"/>
            <p:nvPr/>
          </p:nvSpPr>
          <p:spPr>
            <a:xfrm>
              <a:off x="915320" y="1578017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K5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673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2333497"/>
              </p:ext>
            </p:extLst>
          </p:nvPr>
        </p:nvGraphicFramePr>
        <p:xfrm>
          <a:off x="520798" y="2718252"/>
          <a:ext cx="7588213" cy="3293065"/>
        </p:xfrm>
        <a:graphic>
          <a:graphicData uri="http://schemas.openxmlformats.org/drawingml/2006/table">
            <a:tbl>
              <a:tblPr firstRow="1" firstCol="1" bandRow="1"/>
              <a:tblGrid>
                <a:gridCol w="19296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77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77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77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77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74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32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Parameters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value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unit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461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SHB1</a:t>
                      </a:r>
                      <a:endParaRPr lang="zh-CN" sz="1600" b="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SHB2</a:t>
                      </a:r>
                      <a:endParaRPr lang="zh-CN" sz="1600" b="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PB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Frequency 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166.6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499.8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2998.8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2998.8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MHz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Type 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TW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Max. cavity voltage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kV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Pulse repetition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Hz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Drift tube aperture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211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mechanical length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750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450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243.5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8211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 drift tube length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≤120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≤120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8194198" y="3409417"/>
            <a:ext cx="520806" cy="1285483"/>
            <a:chOff x="8158320" y="2755574"/>
            <a:chExt cx="990793" cy="1285483"/>
          </a:xfrm>
        </p:grpSpPr>
        <p:sp>
          <p:nvSpPr>
            <p:cNvPr id="3" name="右大括号 2"/>
            <p:cNvSpPr/>
            <p:nvPr/>
          </p:nvSpPr>
          <p:spPr>
            <a:xfrm>
              <a:off x="8158320" y="2869974"/>
              <a:ext cx="145025" cy="1171083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446488" y="2755574"/>
              <a:ext cx="702625" cy="11710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FF0000"/>
                  </a:solidFill>
                </a:defRPr>
              </a:lvl1pPr>
            </a:lstStyle>
            <a:p>
              <a:r>
                <a:rPr lang="en-US" altLang="zh-CN" b="1" dirty="0"/>
                <a:t>RF parameters</a:t>
              </a:r>
              <a:endParaRPr lang="zh-CN" altLang="en-US" b="1" dirty="0"/>
            </a:p>
          </p:txBody>
        </p:sp>
      </p:grpSp>
      <p:sp>
        <p:nvSpPr>
          <p:cNvPr id="9" name="右大括号 8"/>
          <p:cNvSpPr/>
          <p:nvPr/>
        </p:nvSpPr>
        <p:spPr>
          <a:xfrm>
            <a:off x="8187059" y="4929086"/>
            <a:ext cx="83372" cy="103584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1595052"/>
          </a:xfrm>
        </p:spPr>
        <p:txBody>
          <a:bodyPr>
            <a:normAutofit/>
          </a:bodyPr>
          <a:lstStyle/>
          <a:p>
            <a:pPr lvl="0" algn="just"/>
            <a:r>
              <a:rPr lang="en-US" altLang="en-US" dirty="0">
                <a:sym typeface="+mn-ea"/>
              </a:rPr>
              <a:t>Requirements of bunching system</a:t>
            </a:r>
          </a:p>
          <a:p>
            <a:pPr lvl="1" algn="just"/>
            <a:r>
              <a:rPr lang="en-GB" altLang="zh-CN" dirty="0">
                <a:latin typeface="+mn-ea"/>
              </a:rPr>
              <a:t> </a:t>
            </a:r>
            <a:r>
              <a:rPr lang="en-US" altLang="zh-CN" dirty="0"/>
              <a:t>There are solenoid coils outside the two SHBs and hope the electromagnetic field improve rapidly, so there are requirements for mechanical dimensions</a:t>
            </a:r>
          </a:p>
          <a:p>
            <a:pPr lvl="1" algn="just"/>
            <a:r>
              <a:rPr lang="en-US" altLang="zh-CN" dirty="0"/>
              <a:t>The cavity voltage of SHB1, SHB2, PB, B is 100, 120, 100, 1200 kV respectively</a:t>
            </a:r>
            <a:endParaRPr lang="en-GB" altLang="zh-CN" dirty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B</a:t>
            </a:r>
            <a:r>
              <a:rPr lang="en-US" altLang="en-US" dirty="0">
                <a:sym typeface="+mn-ea"/>
              </a:rPr>
              <a:t>unching system </a:t>
            </a:r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02A512-FD4E-40D7-9F15-178BAA2597CC}"/>
              </a:ext>
            </a:extLst>
          </p:cNvPr>
          <p:cNvSpPr txBox="1"/>
          <p:nvPr/>
        </p:nvSpPr>
        <p:spPr>
          <a:xfrm>
            <a:off x="8355617" y="4580500"/>
            <a:ext cx="369332" cy="15950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Mechanical dimensions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12"/>
    </mc:Choice>
    <mc:Fallback xmlns="">
      <p:transition spd="slow" advTm="3291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1"/>
            <a:ext cx="8830595" cy="773010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ym typeface="+mn-ea"/>
              </a:rPr>
              <a:t>Cavity type</a:t>
            </a:r>
            <a:r>
              <a:rPr dirty="0">
                <a:sym typeface="+mn-ea"/>
              </a:rPr>
              <a:t>：</a:t>
            </a:r>
            <a:r>
              <a:rPr lang="en-US" dirty="0">
                <a:sym typeface="+mn-ea"/>
              </a:rPr>
              <a:t> Capacitance loaded coaxial line resonator</a:t>
            </a:r>
            <a:endParaRPr dirty="0"/>
          </a:p>
          <a:p>
            <a:pPr algn="just"/>
            <a:r>
              <a:rPr lang="en-US" dirty="0">
                <a:sym typeface="+mn-ea"/>
              </a:rPr>
              <a:t>Material </a:t>
            </a:r>
            <a:r>
              <a:rPr dirty="0">
                <a:sym typeface="+mn-ea"/>
              </a:rPr>
              <a:t>：</a:t>
            </a:r>
            <a:r>
              <a:rPr lang="en-US" dirty="0">
                <a:sym typeface="+mn-ea"/>
              </a:rPr>
              <a:t> Oxygen free copper</a:t>
            </a:r>
            <a:endParaRPr dirty="0"/>
          </a:p>
          <a:p>
            <a:pPr lvl="1" algn="just"/>
            <a:endParaRPr dirty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16990684"/>
              </p:ext>
            </p:extLst>
          </p:nvPr>
        </p:nvGraphicFramePr>
        <p:xfrm>
          <a:off x="3269816" y="4360010"/>
          <a:ext cx="4846463" cy="1913849"/>
        </p:xfrm>
        <a:graphic>
          <a:graphicData uri="http://schemas.openxmlformats.org/drawingml/2006/table">
            <a:tbl>
              <a:tblPr firstRow="1" firstCol="1" bandRow="1"/>
              <a:tblGrid>
                <a:gridCol w="22944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78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2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20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1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Parameters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x-none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SHB1</a:t>
                      </a:r>
                      <a:endParaRPr lang="zh-CN" altLang="en-US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Unit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Frequency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166.6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499.8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MHz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Shunt impedance 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1.52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2.68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MΩ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7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400" b="0" kern="1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400" b="1" kern="100" baseline="-25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8813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13135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1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Esmax</a:t>
                      </a:r>
                      <a:r>
                        <a:rPr lang="x-none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@100kV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6.44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7.36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MV/m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6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Kilpatrick</a:t>
                      </a: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factor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0.47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Transit time factor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0.997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0.9</a:t>
                      </a: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71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96" y="2213472"/>
            <a:ext cx="1834994" cy="149936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73" y="4030098"/>
            <a:ext cx="2162663" cy="180064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26596" y="6093656"/>
            <a:ext cx="1994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Electromagnetic field </a:t>
            </a:r>
            <a:endParaRPr lang="zh-CN" altLang="en-US" sz="16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96FEF1C-3EF8-4256-BD0E-98AF1A086115}"/>
              </a:ext>
            </a:extLst>
          </p:cNvPr>
          <p:cNvSpPr txBox="1"/>
          <p:nvPr/>
        </p:nvSpPr>
        <p:spPr>
          <a:xfrm>
            <a:off x="1385622" y="3709319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SHB1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46B1EFF-68F7-405B-A347-FA2263EB8659}"/>
              </a:ext>
            </a:extLst>
          </p:cNvPr>
          <p:cNvSpPr txBox="1"/>
          <p:nvPr/>
        </p:nvSpPr>
        <p:spPr>
          <a:xfrm>
            <a:off x="1385622" y="579287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SHB2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508F752-EBA8-446E-B289-ED220FBFEF12}"/>
              </a:ext>
            </a:extLst>
          </p:cNvPr>
          <p:cNvSpPr txBox="1"/>
          <p:nvPr/>
        </p:nvSpPr>
        <p:spPr>
          <a:xfrm>
            <a:off x="3544227" y="3957401"/>
            <a:ext cx="4607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SHBs temperature and deformation distribution</a:t>
            </a:r>
            <a:endParaRPr lang="zh-CN" altLang="en-US" sz="16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B8C8AEC-238F-42DC-A290-EAF9720FE49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6762" y="1998886"/>
            <a:ext cx="2241299" cy="98346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0654A30-90F9-4C9B-A911-8CBB2D56B9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6761" y="3046087"/>
            <a:ext cx="2282661" cy="89226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D74938-79FC-4A66-8459-4ADDB5F9646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427" y="1915260"/>
            <a:ext cx="2481230" cy="10825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C841B5-0A71-4190-BC66-3A93BA4CC92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437" y="2927507"/>
            <a:ext cx="2582312" cy="1010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4992309"/>
          </a:xfrm>
        </p:spPr>
        <p:txBody>
          <a:bodyPr>
            <a:normAutofit/>
          </a:bodyPr>
          <a:lstStyle/>
          <a:p>
            <a:pPr algn="just"/>
            <a:r>
              <a:rPr lang="en-GB" altLang="zh-CN" dirty="0">
                <a:latin typeface="+mn-ea"/>
              </a:rPr>
              <a:t>Machine design </a:t>
            </a:r>
            <a:r>
              <a:rPr lang="en-US" altLang="zh-CN" dirty="0">
                <a:latin typeface="+mn-ea"/>
              </a:rPr>
              <a:t>and processing</a:t>
            </a:r>
            <a:endParaRPr lang="en-GB" altLang="zh-CN" dirty="0">
              <a:latin typeface="+mn-ea"/>
            </a:endParaRPr>
          </a:p>
          <a:p>
            <a:pPr lvl="1" algn="just">
              <a:spcBef>
                <a:spcPts val="0"/>
              </a:spcBef>
            </a:pPr>
            <a:r>
              <a:rPr lang="en-GB" altLang="zh-CN" dirty="0"/>
              <a:t>Coupling loop </a:t>
            </a:r>
          </a:p>
          <a:p>
            <a:pPr lvl="1" algn="just">
              <a:spcBef>
                <a:spcPts val="0"/>
              </a:spcBef>
            </a:pPr>
            <a:r>
              <a:rPr lang="en-GB" altLang="zh-CN" dirty="0"/>
              <a:t>SHB1 pick up is coupling ring, SHB2 pickup is probe</a:t>
            </a:r>
          </a:p>
          <a:p>
            <a:pPr lvl="1" algn="just">
              <a:spcBef>
                <a:spcPts val="0"/>
              </a:spcBef>
            </a:pPr>
            <a:r>
              <a:rPr lang="en-GB" altLang="zh-CN" dirty="0"/>
              <a:t>Both cavities have tuners. Vacuum pumping port are all on end plate</a:t>
            </a: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FDDF5AA-B30C-43DB-8C69-6A188EFDC3E1}"/>
              </a:ext>
            </a:extLst>
          </p:cNvPr>
          <p:cNvGrpSpPr/>
          <p:nvPr/>
        </p:nvGrpSpPr>
        <p:grpSpPr>
          <a:xfrm>
            <a:off x="418342" y="2965284"/>
            <a:ext cx="3852727" cy="3074962"/>
            <a:chOff x="1735003" y="2778514"/>
            <a:chExt cx="4133342" cy="370632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35003" y="2902376"/>
              <a:ext cx="1873249" cy="2315666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A37054DB-A03E-430C-9D9D-CD73250D4BFF}"/>
                </a:ext>
              </a:extLst>
            </p:cNvPr>
            <p:cNvGrpSpPr/>
            <p:nvPr/>
          </p:nvGrpSpPr>
          <p:grpSpPr>
            <a:xfrm>
              <a:off x="1929236" y="2778514"/>
              <a:ext cx="3939109" cy="3706327"/>
              <a:chOff x="1929236" y="2778514"/>
              <a:chExt cx="3939109" cy="3706327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9236" y="5168085"/>
                <a:ext cx="1686320" cy="1114178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95095" y="4924336"/>
                <a:ext cx="1873250" cy="1300288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10009" y="2778514"/>
                <a:ext cx="1952837" cy="2307360"/>
              </a:xfrm>
              <a:prstGeom prst="rect">
                <a:avLst/>
              </a:prstGeom>
            </p:spPr>
          </p:pic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xmlns="" id="{3D658D31-FD10-4EF6-9B0D-B60BEDAECF21}"/>
                  </a:ext>
                </a:extLst>
              </p:cNvPr>
              <p:cNvSpPr txBox="1"/>
              <p:nvPr/>
            </p:nvSpPr>
            <p:spPr>
              <a:xfrm>
                <a:off x="2513330" y="6115509"/>
                <a:ext cx="676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SHB1</a:t>
                </a:r>
                <a:endParaRPr lang="zh-CN" altLang="en-US" dirty="0"/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A3B11112-ED0D-45AB-ABD6-C4404A843C96}"/>
                  </a:ext>
                </a:extLst>
              </p:cNvPr>
              <p:cNvSpPr txBox="1"/>
              <p:nvPr/>
            </p:nvSpPr>
            <p:spPr>
              <a:xfrm>
                <a:off x="5122759" y="6115509"/>
                <a:ext cx="676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SHB2</a:t>
                </a:r>
                <a:endParaRPr lang="zh-CN" altLang="en-US" dirty="0"/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1E0559C-4A98-48A4-A774-01FA4B8ADE24}"/>
              </a:ext>
            </a:extLst>
          </p:cNvPr>
          <p:cNvGrpSpPr/>
          <p:nvPr/>
        </p:nvGrpSpPr>
        <p:grpSpPr>
          <a:xfrm>
            <a:off x="4572000" y="2986856"/>
            <a:ext cx="2452073" cy="2885321"/>
            <a:chOff x="1263208" y="2879927"/>
            <a:chExt cx="3723445" cy="3304990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358C5170-0F92-4FD2-A354-A7C368D9AF63}"/>
                </a:ext>
              </a:extLst>
            </p:cNvPr>
            <p:cNvGrpSpPr/>
            <p:nvPr/>
          </p:nvGrpSpPr>
          <p:grpSpPr>
            <a:xfrm>
              <a:off x="1263208" y="2879927"/>
              <a:ext cx="3723445" cy="3304990"/>
              <a:chOff x="1299067" y="3045516"/>
              <a:chExt cx="3723445" cy="3304990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DABB01DE-B1B6-46A4-9DAC-B17C8F46F35C}"/>
                  </a:ext>
                </a:extLst>
              </p:cNvPr>
              <p:cNvGrpSpPr/>
              <p:nvPr/>
            </p:nvGrpSpPr>
            <p:grpSpPr>
              <a:xfrm>
                <a:off x="1299067" y="4656961"/>
                <a:ext cx="3723445" cy="1693545"/>
                <a:chOff x="2633" y="7485"/>
                <a:chExt cx="5889" cy="2736"/>
              </a:xfrm>
            </p:grpSpPr>
            <p:pic>
              <p:nvPicPr>
                <p:cNvPr id="17" name="图片 16">
                  <a:extLst>
                    <a:ext uri="{FF2B5EF4-FFF2-40B4-BE49-F238E27FC236}">
                      <a16:creationId xmlns:a16="http://schemas.microsoft.com/office/drawing/2014/main" xmlns="" id="{389FD375-1CE3-49D3-ADB9-01A95811A7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33" y="7790"/>
                  <a:ext cx="3140" cy="2418"/>
                </a:xfrm>
                <a:prstGeom prst="rect">
                  <a:avLst/>
                </a:prstGeom>
              </p:spPr>
            </p:pic>
            <p:pic>
              <p:nvPicPr>
                <p:cNvPr id="18" name="图片 17">
                  <a:extLst>
                    <a:ext uri="{FF2B5EF4-FFF2-40B4-BE49-F238E27FC236}">
                      <a16:creationId xmlns:a16="http://schemas.microsoft.com/office/drawing/2014/main" xmlns="" id="{98299751-5F08-436C-9748-280C7E82EE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82" y="7485"/>
                  <a:ext cx="2640" cy="2736"/>
                </a:xfrm>
                <a:prstGeom prst="rect">
                  <a:avLst/>
                </a:prstGeom>
              </p:spPr>
            </p:pic>
          </p:grpSp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0DB3DEB8-019C-4F2F-8A9F-0C88B21405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3343" y="3045516"/>
                <a:ext cx="1487824" cy="1496902"/>
              </a:xfrm>
              <a:prstGeom prst="rect">
                <a:avLst/>
              </a:prstGeom>
            </p:spPr>
          </p:pic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DCF94AF1-4688-4A5D-AA37-E98015091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9365" y="2879928"/>
              <a:ext cx="1384421" cy="1595130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DB330B2-2C14-43BE-B7E0-E60960803C19}"/>
              </a:ext>
            </a:extLst>
          </p:cNvPr>
          <p:cNvGrpSpPr/>
          <p:nvPr/>
        </p:nvGrpSpPr>
        <p:grpSpPr>
          <a:xfrm>
            <a:off x="7075683" y="2965284"/>
            <a:ext cx="1820258" cy="2966118"/>
            <a:chOff x="848360" y="3047763"/>
            <a:chExt cx="2483035" cy="3486584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AA290D8-02B4-4F44-BB68-65B02306D13A}"/>
                </a:ext>
              </a:extLst>
            </p:cNvPr>
            <p:cNvSpPr txBox="1"/>
            <p:nvPr/>
          </p:nvSpPr>
          <p:spPr>
            <a:xfrm>
              <a:off x="1036320" y="6100208"/>
              <a:ext cx="2104719" cy="43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Cavity welding</a:t>
              </a:r>
              <a:endParaRPr lang="zh-CN" altLang="en-US" dirty="0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D15C20CD-1841-4EF4-A292-6FFB12495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8360" y="3047763"/>
              <a:ext cx="2483035" cy="30181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37880" y="1042913"/>
            <a:ext cx="4244681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sym typeface="+mn-ea"/>
              </a:rPr>
              <a:t>Cold test result</a:t>
            </a:r>
            <a:r>
              <a:rPr lang="zh-CN" altLang="en-US" dirty="0">
                <a:sym typeface="+mn-ea"/>
              </a:rPr>
              <a:t>（</a:t>
            </a:r>
            <a:r>
              <a:rPr lang="en-US" altLang="zh-CN" dirty="0"/>
              <a:t>SHB1</a:t>
            </a:r>
            <a:r>
              <a:rPr lang="zh-CN" altLang="en-US" dirty="0"/>
              <a:t>）</a:t>
            </a:r>
            <a:endParaRPr lang="en-US" altLang="zh-CN" dirty="0">
              <a:sym typeface="+mn-ea"/>
            </a:endParaRPr>
          </a:p>
          <a:p>
            <a:pPr lvl="1" algn="just"/>
            <a:r>
              <a:rPr lang="en-US" altLang="zh-CN" dirty="0"/>
              <a:t>VSWR</a:t>
            </a:r>
            <a:r>
              <a:rPr lang="zh-CN" altLang="en-US" dirty="0"/>
              <a:t>：</a:t>
            </a:r>
            <a:r>
              <a:rPr lang="en-US" altLang="zh-CN" dirty="0"/>
              <a:t> 1.03</a:t>
            </a:r>
          </a:p>
          <a:p>
            <a:pPr lvl="1" algn="just"/>
            <a:r>
              <a:rPr lang="en-US" altLang="zh-CN" dirty="0"/>
              <a:t>Q</a:t>
            </a:r>
            <a:r>
              <a:rPr lang="en-US" altLang="zh-CN" baseline="-25000" dirty="0"/>
              <a:t>0</a:t>
            </a:r>
            <a:r>
              <a:rPr lang="en-US" altLang="zh-CN" dirty="0"/>
              <a:t>=8038</a:t>
            </a:r>
            <a:r>
              <a:rPr lang="zh-CN" altLang="en-US" dirty="0"/>
              <a:t>（</a:t>
            </a:r>
            <a:r>
              <a:rPr lang="en-US" altLang="zh-CN" dirty="0"/>
              <a:t> Theoretical value with coupler and tuner: 8083, 99.4% 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 algn="just"/>
            <a:r>
              <a:rPr lang="en-US" altLang="zh-CN" dirty="0"/>
              <a:t>The coupling and the adjustment range of the tuner can meet the requirements</a:t>
            </a:r>
            <a:endParaRPr lang="en-GB" altLang="zh-CN" dirty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407AD9F-C069-4144-98DE-2ECB414347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187" y="3458281"/>
            <a:ext cx="2473975" cy="176944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5F3149F-124B-4652-B346-CB922C451A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886" y="4637849"/>
            <a:ext cx="2310668" cy="1723713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xmlns="" id="{0A51D4D3-2606-4109-B209-074F6D7C95DF}"/>
              </a:ext>
            </a:extLst>
          </p:cNvPr>
          <p:cNvSpPr txBox="1">
            <a:spLocks/>
          </p:cNvSpPr>
          <p:nvPr/>
        </p:nvSpPr>
        <p:spPr>
          <a:xfrm>
            <a:off x="4425108" y="1042913"/>
            <a:ext cx="4503164" cy="28602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24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39750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745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790" indent="-28575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83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>
                <a:sym typeface="+mn-ea"/>
              </a:rPr>
              <a:t>Cold test result (SHB2)</a:t>
            </a:r>
          </a:p>
          <a:p>
            <a:pPr lvl="1" algn="just"/>
            <a:r>
              <a:rPr lang="en-US" altLang="zh-CN" dirty="0"/>
              <a:t>VSWR</a:t>
            </a:r>
            <a:r>
              <a:rPr lang="en-US" dirty="0"/>
              <a:t>： </a:t>
            </a:r>
            <a:r>
              <a:rPr lang="en-US" altLang="zh-CN" dirty="0"/>
              <a:t>1.02</a:t>
            </a:r>
          </a:p>
          <a:p>
            <a:pPr lvl="1" algn="just"/>
            <a:r>
              <a:rPr lang="en-US" altLang="zh-CN" dirty="0"/>
              <a:t>Q</a:t>
            </a:r>
            <a:r>
              <a:rPr lang="en-US" altLang="zh-CN" baseline="-25000" dirty="0"/>
              <a:t>0</a:t>
            </a:r>
            <a:r>
              <a:rPr lang="en-US" altLang="zh-CN" dirty="0"/>
              <a:t>=12076</a:t>
            </a:r>
            <a:r>
              <a:rPr lang="en-US" dirty="0"/>
              <a:t>（</a:t>
            </a:r>
            <a:r>
              <a:rPr lang="en-US" altLang="zh-CN" dirty="0"/>
              <a:t> Theoretical value with coupler and tuner: 12100</a:t>
            </a:r>
            <a:r>
              <a:rPr lang="en-US" dirty="0"/>
              <a:t>，</a:t>
            </a:r>
            <a:r>
              <a:rPr lang="en-US" altLang="zh-CN" dirty="0"/>
              <a:t>99.8%</a:t>
            </a:r>
            <a:r>
              <a:rPr lang="en-US" dirty="0"/>
              <a:t>）</a:t>
            </a:r>
            <a:endParaRPr lang="en-US" altLang="zh-CN" dirty="0"/>
          </a:p>
          <a:p>
            <a:pPr lvl="1" algn="just"/>
            <a:r>
              <a:rPr lang="en-US" altLang="zh-CN" dirty="0"/>
              <a:t>The coupling and the adjustment range of the tuner can meet the requirements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463B9F2-BDDF-4420-9588-A5CF01B87AB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526" y="3766567"/>
            <a:ext cx="2260533" cy="160709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C672D62-D6A6-4D89-8E21-298A3DEDF91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722" y="4764944"/>
            <a:ext cx="2260533" cy="160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0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719" y="1123200"/>
            <a:ext cx="4539899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+mn-ea"/>
              </a:rPr>
              <a:t>High power test</a:t>
            </a:r>
          </a:p>
          <a:p>
            <a:pPr lvl="1" algn="just"/>
            <a:r>
              <a:rPr lang="en-US" altLang="zh-CN" dirty="0">
                <a:latin typeface="+mn-ea"/>
              </a:rPr>
              <a:t>46 days (2021.9.30-11.15)</a:t>
            </a:r>
          </a:p>
          <a:p>
            <a:pPr lvl="1" algn="just"/>
            <a:r>
              <a:rPr lang="en-US" altLang="zh-CN" dirty="0">
                <a:latin typeface="+mn-ea"/>
              </a:rPr>
              <a:t>The waveform is stable</a:t>
            </a:r>
          </a:p>
          <a:p>
            <a:pPr algn="just"/>
            <a:endParaRPr lang="en-US" altLang="zh-CN" dirty="0">
              <a:latin typeface="+mn-ea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625865" y="3249469"/>
            <a:ext cx="4069715" cy="3054350"/>
            <a:chOff x="5834" y="4136"/>
            <a:chExt cx="6409" cy="481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14" y="4136"/>
              <a:ext cx="3129" cy="41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4" y="4170"/>
              <a:ext cx="3129" cy="4173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5903" y="8361"/>
              <a:ext cx="3687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High power test facility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896" y="8364"/>
              <a:ext cx="1806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15kW SSA</a:t>
              </a:r>
              <a:endParaRPr lang="zh-CN" altLang="en-US" dirty="0"/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02BEC79-43DB-4963-BBB6-9FDC28742E1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618" y="1305494"/>
            <a:ext cx="4060835" cy="288582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DB12141-3253-4280-B1A8-F1F5C642E58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7838" y="4545585"/>
            <a:ext cx="2013728" cy="151029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58ED1E3-24B1-4DA1-9261-0B10A5ECBCD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479" y="4547106"/>
            <a:ext cx="2013727" cy="151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0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265951" y="2046726"/>
            <a:ext cx="612775" cy="561975"/>
          </a:xfrm>
        </p:spPr>
        <p:txBody>
          <a:bodyPr/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889250" y="2046605"/>
            <a:ext cx="3988137" cy="561975"/>
          </a:xfrm>
        </p:spPr>
        <p:txBody>
          <a:bodyPr>
            <a:normAutofit fontScale="90000"/>
          </a:bodyPr>
          <a:lstStyle/>
          <a:p>
            <a:r>
              <a:rPr lang="en-US" altLang="zh-CN" sz="2700" dirty="0">
                <a:sym typeface="+mn-ea"/>
              </a:rPr>
              <a:t>Update of CEPC injector </a:t>
            </a:r>
            <a:r>
              <a:rPr lang="en-US" altLang="zh-CN" sz="2700" dirty="0" err="1">
                <a:sym typeface="+mn-ea"/>
              </a:rPr>
              <a:t>linac</a:t>
            </a:r>
            <a:endParaRPr lang="zh-CN" altLang="en-US" sz="27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265951" y="2864145"/>
            <a:ext cx="612775" cy="561975"/>
          </a:xfrm>
        </p:spPr>
        <p:txBody>
          <a:bodyPr/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889250" y="2863850"/>
            <a:ext cx="3988137" cy="561975"/>
          </a:xfrm>
        </p:spPr>
        <p:txBody>
          <a:bodyPr>
            <a:normAutofit fontScale="90000"/>
          </a:bodyPr>
          <a:lstStyle/>
          <a:p>
            <a:r>
              <a:rPr lang="en-US" altLang="zh-CN" sz="2600" dirty="0">
                <a:sym typeface="+mn-ea"/>
              </a:rPr>
              <a:t>Progress of the CEPC structures</a:t>
            </a:r>
            <a:endParaRPr lang="zh-CN" altLang="en-US" sz="2600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2265951" y="3681561"/>
            <a:ext cx="612775" cy="561975"/>
          </a:xfrm>
        </p:spPr>
        <p:txBody>
          <a:bodyPr/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2889250" y="3681730"/>
            <a:ext cx="3988137" cy="561975"/>
          </a:xfrm>
        </p:spPr>
        <p:txBody>
          <a:bodyPr>
            <a:normAutofit fontScale="92500"/>
          </a:bodyPr>
          <a:lstStyle/>
          <a:p>
            <a:r>
              <a:rPr lang="en-US" altLang="zh-CN" sz="2400" dirty="0">
                <a:sym typeface="+mn-ea"/>
              </a:rPr>
              <a:t>Status of HEPS and its structures </a:t>
            </a:r>
            <a:endParaRPr lang="zh-CN" altLang="en-US" sz="24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6"/>
          </p:nvPr>
        </p:nvSpPr>
        <p:spPr>
          <a:xfrm>
            <a:off x="2265951" y="4498977"/>
            <a:ext cx="612775" cy="561975"/>
          </a:xfrm>
        </p:spPr>
        <p:txBody>
          <a:bodyPr/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7"/>
          </p:nvPr>
        </p:nvSpPr>
        <p:spPr>
          <a:xfrm>
            <a:off x="2889249" y="4498975"/>
            <a:ext cx="3988799" cy="561975"/>
          </a:xfrm>
        </p:spPr>
        <p:txBody>
          <a:bodyPr/>
          <a:lstStyle/>
          <a:p>
            <a:r>
              <a:rPr lang="en-US" altLang="zh-CN" sz="2400" dirty="0"/>
              <a:t>Summary 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8"/>
    </mc:Choice>
    <mc:Fallback xmlns="">
      <p:transition spd="slow" advTm="123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E8E594D-F29A-4D94-BB52-ED5B292DC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dirty="0"/>
              <a:t>One cavity, waveguide magnetic coupling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The main body of the cylinder is made of stainless steel, which reduces Q</a:t>
            </a:r>
            <a:r>
              <a:rPr lang="en-US" altLang="zh-CN" baseline="-25000" dirty="0"/>
              <a:t>0 </a:t>
            </a:r>
            <a:r>
              <a:rPr lang="en-US" altLang="zh-CN" dirty="0"/>
              <a:t>and</a:t>
            </a:r>
            <a:r>
              <a:rPr lang="zh-CN" altLang="en-US" baseline="-25000" dirty="0"/>
              <a:t> </a:t>
            </a:r>
            <a:r>
              <a:rPr lang="en-US" altLang="zh-CN" dirty="0"/>
              <a:t>temperature sensitivity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VSWR: 1.08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Q</a:t>
            </a:r>
            <a:r>
              <a:rPr lang="en-US" altLang="zh-CN" baseline="-25000" dirty="0"/>
              <a:t>0</a:t>
            </a:r>
            <a:r>
              <a:rPr lang="en-US" altLang="zh-CN" dirty="0"/>
              <a:t>: 1600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26BCBC6-DFE1-4D52-8504-55E1C3EDC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Prebuncher</a:t>
            </a:r>
            <a:r>
              <a:rPr lang="zh-CN" altLang="en-US" dirty="0"/>
              <a:t>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3C8FFF1-1708-4173-9059-73C3B1454F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759" y="2920793"/>
            <a:ext cx="2277050" cy="170778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19E011D-AA38-4860-998D-44E9A19688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7759" y="4684170"/>
            <a:ext cx="2510345" cy="151908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4CC5674-A591-4DD8-BEFA-9E7428AE18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166" y="4684170"/>
            <a:ext cx="2407461" cy="14895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38FEBEB-5CC9-4037-B5BF-4B5DE0CA95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203" y="2920793"/>
            <a:ext cx="2024710" cy="151793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3D36F4D-BA7C-437D-BCBB-C468638D024D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997" y="3243001"/>
            <a:ext cx="3708399" cy="2882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12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45DB32C-12D8-4F78-A695-BEA394D58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Traveling wave constant impedance disk loaded waveguide accelerating structure, including 6 cavities</a:t>
            </a:r>
          </a:p>
          <a:p>
            <a:r>
              <a:rPr lang="en-US" altLang="zh-CN" dirty="0"/>
              <a:t>β=0.75</a:t>
            </a:r>
          </a:p>
          <a:p>
            <a:r>
              <a:rPr lang="en-US" altLang="zh-CN" dirty="0"/>
              <a:t>The output coupler design needs to consider the diameter size of solenoid coil S2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8C05559-C30F-4628-9DBB-B8A1A0F3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Buncher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11411D9-CAAE-424B-9F4D-05FA9D87A6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57" y="3294548"/>
            <a:ext cx="1884136" cy="142281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453C5D1-670C-4E87-A423-D0544BF8B92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7" y="4800670"/>
            <a:ext cx="2482103" cy="1426721"/>
          </a:xfrm>
          <a:prstGeom prst="rect">
            <a:avLst/>
          </a:prstGeom>
        </p:spPr>
      </p:pic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xmlns="" id="{752FDE09-B233-4863-B879-406FAAF0F1FF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96050450"/>
              </p:ext>
            </p:extLst>
          </p:nvPr>
        </p:nvGraphicFramePr>
        <p:xfrm>
          <a:off x="2691221" y="3238573"/>
          <a:ext cx="3261360" cy="3072130"/>
        </p:xfrm>
        <a:graphic>
          <a:graphicData uri="http://schemas.openxmlformats.org/drawingml/2006/table">
            <a:tbl>
              <a:tblPr firstRow="1" firstCol="1" bandRow="1"/>
              <a:tblGrid>
                <a:gridCol w="1398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2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96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parameters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value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unit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Frequency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2998.8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MHz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Mode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2π/3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Cavity number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β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0.75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</a:t>
                      </a:r>
                      <a:r>
                        <a:rPr lang="en-US" altLang="zh-CN" sz="1600" b="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</a:t>
                      </a:r>
                      <a:endParaRPr lang="zh-CN" sz="1600" b="1" kern="100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0.0193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5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α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0.147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Np/m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33.2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宋体" panose="02010609030101010101" pitchFamily="49" charset="-122"/>
                        </a:rPr>
                        <a:t>Ω/m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2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Q</a:t>
                      </a:r>
                      <a:r>
                        <a:rPr lang="en-US" altLang="zh-CN" sz="1600" b="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1600" b="1" kern="100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11083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VSWR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</a:t>
                      </a:r>
                      <a:r>
                        <a:rPr lang="en-US" altLang="zh-CN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01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Input power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TW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0B5241B-EBC3-4DEC-9B45-620E4B42BC6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983" y="3026906"/>
            <a:ext cx="1806284" cy="187133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6A51A36-1DB2-44C7-8351-CADF82AFF5B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826" y="5020733"/>
            <a:ext cx="1876462" cy="14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5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358376F-3969-4298-BD84-7D8937DA7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High power test on test bench</a:t>
            </a:r>
          </a:p>
          <a:p>
            <a:pPr lvl="1"/>
            <a:r>
              <a:rPr lang="en-US" altLang="zh-CN" dirty="0"/>
              <a:t>The power was started in the afternoon of March 11 and shut down on March 20, lasted 9 days</a:t>
            </a:r>
          </a:p>
          <a:p>
            <a:pPr lvl="1"/>
            <a:r>
              <a:rPr lang="en-US" altLang="zh-CN" dirty="0"/>
              <a:t>High power goal:</a:t>
            </a:r>
            <a:r>
              <a:rPr lang="zh-CN" altLang="en-US" dirty="0"/>
              <a:t> </a:t>
            </a:r>
            <a:r>
              <a:rPr lang="en-US" altLang="zh-CN" dirty="0"/>
              <a:t>2uS/10MW</a:t>
            </a:r>
            <a:r>
              <a:rPr lang="zh-CN" altLang="en-US" dirty="0"/>
              <a:t>（</a:t>
            </a:r>
            <a:r>
              <a:rPr lang="en-US" altLang="zh-CN" dirty="0"/>
              <a:t>1uS</a:t>
            </a:r>
            <a:r>
              <a:rPr lang="zh-CN" altLang="en-US" dirty="0"/>
              <a:t>、</a:t>
            </a:r>
            <a:r>
              <a:rPr lang="en-US" altLang="zh-CN" dirty="0"/>
              <a:t>1.5uS</a:t>
            </a:r>
            <a:r>
              <a:rPr lang="zh-CN" altLang="en-US" dirty="0"/>
              <a:t>，</a:t>
            </a:r>
            <a:r>
              <a:rPr lang="en-US" altLang="zh-CN" dirty="0"/>
              <a:t>2uS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610E481-301F-4E91-98E9-D9B441E501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18" y="3193323"/>
            <a:ext cx="3005616" cy="251074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149DF2C-3A9B-4490-A348-F9E82B700B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436" y="3189109"/>
            <a:ext cx="5216118" cy="2595099"/>
          </a:xfrm>
          <a:prstGeom prst="rect">
            <a:avLst/>
          </a:prstGeom>
        </p:spPr>
      </p:pic>
      <p:sp>
        <p:nvSpPr>
          <p:cNvPr id="9" name="标题 2">
            <a:extLst>
              <a:ext uri="{FF2B5EF4-FFF2-40B4-BE49-F238E27FC236}">
                <a16:creationId xmlns:a16="http://schemas.microsoft.com/office/drawing/2014/main" xmlns="" id="{CCAFAE87-963F-4469-BD20-FC6D793A4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Buncher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813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EE939596-F28F-447B-8977-64A80F08A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15" y="1073792"/>
            <a:ext cx="5885507" cy="2677200"/>
          </a:xfrm>
        </p:spPr>
        <p:txBody>
          <a:bodyPr>
            <a:normAutofit fontScale="92500"/>
          </a:bodyPr>
          <a:lstStyle/>
          <a:p>
            <a:pPr marL="430000" indent="-285750">
              <a:spcBef>
                <a:spcPts val="0"/>
              </a:spcBef>
            </a:pPr>
            <a:r>
              <a:rPr lang="en-US" altLang="zh-CN" sz="2000" dirty="0"/>
              <a:t>The working mode is TE</a:t>
            </a:r>
            <a:r>
              <a:rPr lang="en-US" altLang="zh-CN" sz="2000" baseline="-25000" dirty="0"/>
              <a:t>015</a:t>
            </a:r>
            <a:endParaRPr lang="en-US" altLang="zh-CN" sz="2000" dirty="0"/>
          </a:p>
          <a:p>
            <a:pPr marL="430000" indent="-285750">
              <a:spcBef>
                <a:spcPts val="0"/>
              </a:spcBef>
            </a:pPr>
            <a:r>
              <a:rPr lang="en-US" altLang="zh-CN" sz="2000" dirty="0"/>
              <a:t>Two-hole narrow-wall coupled SLED type is adopted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sz="2000" dirty="0"/>
              <a:t> The energy contribution will be 1.6 times compared to the situation without the pulse compressor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sz="2000" dirty="0"/>
              <a:t>Before installation, all the 4 compressors have been practiced in the high power test bench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sz="2000" dirty="0"/>
              <a:t>It is about 10 days need to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input power of 40 MW</a:t>
            </a:r>
          </a:p>
          <a:p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A868524-332F-4965-8704-7C1A026B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Pulse compressor</a:t>
            </a:r>
            <a:endParaRPr lang="zh-CN" altLang="en-US" dirty="0"/>
          </a:p>
        </p:txBody>
      </p:sp>
      <p:pic>
        <p:nvPicPr>
          <p:cNvPr id="4" name="Picture 18">
            <a:extLst>
              <a:ext uri="{FF2B5EF4-FFF2-40B4-BE49-F238E27FC236}">
                <a16:creationId xmlns:a16="http://schemas.microsoft.com/office/drawing/2014/main" xmlns="" id="{F25E97BC-72E6-46BA-9016-CE71644AFE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196" y="974711"/>
            <a:ext cx="1862326" cy="114047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8BDDCD2-332A-437D-BDD0-8968EEA8CE4E}"/>
              </a:ext>
            </a:extLst>
          </p:cNvPr>
          <p:cNvSpPr txBox="1"/>
          <p:nvPr/>
        </p:nvSpPr>
        <p:spPr>
          <a:xfrm>
            <a:off x="6341532" y="2047910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腔内电场分布</a:t>
            </a:r>
            <a:r>
              <a:rPr lang="en-US" altLang="zh-CN" kern="100" dirty="0"/>
              <a:t>TE</a:t>
            </a:r>
            <a:r>
              <a:rPr lang="en-US" altLang="zh-CN" kern="100" baseline="-25000" dirty="0"/>
              <a:t>0,1,5</a:t>
            </a:r>
            <a:endParaRPr lang="zh-CN" altLang="zh-CN" sz="14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B765E17-7E67-49EB-B1F7-8C67EE88F4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399" y="2594666"/>
            <a:ext cx="2274801" cy="1705434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100572CD-5771-48BD-BA5F-0635600D0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585244"/>
              </p:ext>
            </p:extLst>
          </p:nvPr>
        </p:nvGraphicFramePr>
        <p:xfrm>
          <a:off x="120098" y="3750991"/>
          <a:ext cx="4745195" cy="2537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5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97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9739">
                  <a:extLst>
                    <a:ext uri="{9D8B030D-6E8A-4147-A177-3AD203B41FA5}">
                      <a16:colId xmlns:a16="http://schemas.microsoft.com/office/drawing/2014/main" xmlns="" val="3978516378"/>
                    </a:ext>
                  </a:extLst>
                </a:gridCol>
              </a:tblGrid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Item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Designed value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Measured value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Frequency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2998.8 MHz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2998.8MHz</a:t>
                      </a:r>
                      <a:endParaRPr lang="zh-CN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Mode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TE</a:t>
                      </a:r>
                      <a:r>
                        <a:rPr lang="en-US" altLang="zh-CN" sz="1400" baseline="-25000" dirty="0"/>
                        <a:t>0,1,5</a:t>
                      </a:r>
                      <a:endParaRPr lang="zh-CN" altLang="en-US" sz="1400" baseline="-25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TE</a:t>
                      </a:r>
                      <a:r>
                        <a:rPr lang="en-US" sz="1400" kern="100" baseline="-25000" dirty="0">
                          <a:effectLst/>
                        </a:rPr>
                        <a:t>0,1,5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Unloaded</a:t>
                      </a:r>
                      <a:r>
                        <a:rPr lang="en-US" altLang="zh-CN" sz="1400" baseline="0" dirty="0"/>
                        <a:t> quality factor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100,000±5,000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99980</a:t>
                      </a:r>
                      <a:endParaRPr lang="zh-CN" alt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Coupling</a:t>
                      </a:r>
                      <a:r>
                        <a:rPr lang="en-US" altLang="zh-CN" sz="1400" baseline="0" dirty="0"/>
                        <a:t> coefficient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~5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4.6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Insertion loss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≤</a:t>
                      </a:r>
                      <a:r>
                        <a:rPr lang="en-US" altLang="zh-CN" sz="1400" dirty="0"/>
                        <a:t>0.2</a:t>
                      </a:r>
                      <a:r>
                        <a:rPr lang="en-US" altLang="zh-CN" sz="1400" baseline="0" dirty="0"/>
                        <a:t> dB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0.19</a:t>
                      </a:r>
                      <a:r>
                        <a:rPr lang="en-US" altLang="zh-CN" sz="1400" kern="100" dirty="0">
                          <a:effectLst/>
                        </a:rPr>
                        <a:t>dB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Frequency tuning</a:t>
                      </a:r>
                      <a:r>
                        <a:rPr lang="en-US" altLang="zh-CN" sz="1400" baseline="0" dirty="0"/>
                        <a:t> range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＞</a:t>
                      </a:r>
                      <a:r>
                        <a:rPr lang="en-US" altLang="zh-CN" sz="1400" dirty="0"/>
                        <a:t>±500</a:t>
                      </a:r>
                      <a:r>
                        <a:rPr lang="en-US" altLang="zh-CN" sz="1400" baseline="0" dirty="0"/>
                        <a:t> kHz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＞</a:t>
                      </a:r>
                      <a:r>
                        <a:rPr lang="en-US" sz="1400" kern="100">
                          <a:effectLst/>
                        </a:rPr>
                        <a:t>±500 kHz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VSWR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＜</a:t>
                      </a:r>
                      <a:r>
                        <a:rPr lang="en-US" altLang="zh-CN" sz="1400" dirty="0"/>
                        <a:t>1.1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1.09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97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Peak power gain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7dB </a:t>
                      </a:r>
                      <a:endParaRPr lang="zh-CN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7.16dB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BA72478-94B9-4687-9F96-DDC1296E6B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1594" y="4516099"/>
            <a:ext cx="1912431" cy="162567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6CF88F5-EC84-4F67-96D5-233E1496F518}"/>
              </a:ext>
            </a:extLst>
          </p:cNvPr>
          <p:cNvSpPr txBox="1"/>
          <p:nvPr/>
        </p:nvSpPr>
        <p:spPr>
          <a:xfrm>
            <a:off x="4607757" y="6103785"/>
            <a:ext cx="2899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High power test 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2BC855A-C875-4EF1-BF62-FDF4579C3EB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890" y="3699205"/>
            <a:ext cx="2006704" cy="244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2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3944" y="981774"/>
            <a:ext cx="8216721" cy="4804867"/>
          </a:xfrm>
        </p:spPr>
        <p:txBody>
          <a:bodyPr/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total</a:t>
            </a:r>
            <a:r>
              <a:rPr lang="zh-CN" altLang="en-US" dirty="0"/>
              <a:t> </a:t>
            </a:r>
            <a:r>
              <a:rPr lang="en-US" altLang="zh-CN" dirty="0"/>
              <a:t>number of Accelerating structures is </a:t>
            </a:r>
            <a:r>
              <a:rPr lang="en-US" altLang="zh-CN" dirty="0" smtClean="0"/>
              <a:t>9</a:t>
            </a:r>
          </a:p>
          <a:p>
            <a:r>
              <a:rPr lang="en-US" altLang="zh-CN" dirty="0" smtClean="0"/>
              <a:t>Main parameters 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64148"/>
              </p:ext>
            </p:extLst>
          </p:nvPr>
        </p:nvGraphicFramePr>
        <p:xfrm>
          <a:off x="3099420" y="1493948"/>
          <a:ext cx="5924281" cy="4970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3656"/>
                <a:gridCol w="1790164"/>
                <a:gridCol w="1120461"/>
              </a:tblGrid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Parameters</a:t>
                      </a:r>
                      <a:r>
                        <a:rPr lang="en-US" altLang="zh-CN" sz="1600" kern="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value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2998.8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MHz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487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Constant gradient, </a:t>
                      </a:r>
                      <a:r>
                        <a:rPr lang="en-US" altLang="zh-CN" sz="1600" kern="100" dirty="0" err="1" smtClean="0">
                          <a:effectLst/>
                        </a:rPr>
                        <a:t>travaling</a:t>
                      </a:r>
                      <a:r>
                        <a:rPr lang="en-US" altLang="zh-CN" sz="1600" kern="100" dirty="0" smtClean="0">
                          <a:effectLst/>
                        </a:rPr>
                        <a:t> wave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-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Work mode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2π/3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rad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Cell</a:t>
                      </a:r>
                      <a:r>
                        <a:rPr lang="en-US" altLang="zh-CN" sz="1600" kern="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number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88+2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r>
                        <a:rPr lang="en-US" altLang="zh-CN" sz="1600" kern="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length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3.101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Vg/</a:t>
                      </a:r>
                      <a:r>
                        <a:rPr lang="en-US" altLang="zh-CN" sz="1600" kern="100" dirty="0" err="1" smtClean="0">
                          <a:effectLst/>
                        </a:rPr>
                        <a:t>vc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1.89~0.87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%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Attenuation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0.46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NP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impedance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65.2</a:t>
                      </a:r>
                      <a:r>
                        <a:rPr lang="zh-CN" sz="1600" kern="100">
                          <a:effectLst/>
                        </a:rPr>
                        <a:t>～</a:t>
                      </a:r>
                      <a:r>
                        <a:rPr lang="en-US" sz="1600" kern="100">
                          <a:effectLst/>
                        </a:rPr>
                        <a:t>73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MΩ/m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352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</a:rPr>
                        <a:t>Average shunt impedance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69.8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MΩ/m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Filling</a:t>
                      </a:r>
                      <a:r>
                        <a:rPr lang="en-US" altLang="zh-CN" sz="1600" kern="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time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740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ns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487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Power</a:t>
                      </a:r>
                      <a:r>
                        <a:rPr lang="en-US" sz="1600" kern="100" baseline="0" dirty="0" smtClean="0">
                          <a:effectLst/>
                        </a:rPr>
                        <a:t> requirement </a:t>
                      </a:r>
                      <a:r>
                        <a:rPr lang="en-US" sz="1600" kern="100" dirty="0" smtClean="0">
                          <a:effectLst/>
                        </a:rPr>
                        <a:t>@</a:t>
                      </a:r>
                      <a:r>
                        <a:rPr lang="en-US" sz="1600" kern="100" dirty="0" err="1" smtClean="0">
                          <a:effectLst/>
                        </a:rPr>
                        <a:t>Eacc</a:t>
                      </a:r>
                      <a:r>
                        <a:rPr lang="en-US" sz="1600" kern="100" dirty="0" smtClean="0">
                          <a:effectLst/>
                        </a:rPr>
                        <a:t>=20MV/m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28.5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MW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Espeak/Eacc 1</a:t>
                      </a:r>
                      <a:r>
                        <a:rPr lang="en-US" sz="1600" kern="100" baseline="30000">
                          <a:effectLst/>
                        </a:rPr>
                        <a:t>st</a:t>
                      </a:r>
                      <a:r>
                        <a:rPr lang="en-US" sz="1600" kern="100">
                          <a:effectLst/>
                        </a:rPr>
                        <a:t> cavity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2.84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487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Hspeak</a:t>
                      </a:r>
                      <a:r>
                        <a:rPr lang="en-US" sz="1600" kern="100" dirty="0">
                          <a:effectLst/>
                        </a:rPr>
                        <a:t> 1</a:t>
                      </a:r>
                      <a:r>
                        <a:rPr lang="en-US" sz="1600" kern="100" baseline="30000" dirty="0">
                          <a:effectLst/>
                        </a:rPr>
                        <a:t>st</a:t>
                      </a:r>
                      <a:r>
                        <a:rPr lang="en-US" sz="1600" kern="100" dirty="0">
                          <a:effectLst/>
                        </a:rPr>
                        <a:t> cavity</a:t>
                      </a:r>
                      <a:endParaRPr lang="zh-CN" sz="16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@</a:t>
                      </a:r>
                      <a:r>
                        <a:rPr lang="en-US" sz="1600" kern="100" dirty="0" err="1">
                          <a:effectLst/>
                        </a:rPr>
                        <a:t>Eacc</a:t>
                      </a:r>
                      <a:r>
                        <a:rPr lang="en-US" sz="1600" kern="100" dirty="0">
                          <a:effectLst/>
                        </a:rPr>
                        <a:t>=20MV/m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70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kA/m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247783">
                <a:tc>
                  <a:txBody>
                    <a:bodyPr/>
                    <a:lstStyle/>
                    <a:p>
                      <a:endParaRPr lang="zh-CN" sz="1600" dirty="0"/>
                    </a:p>
                  </a:txBody>
                  <a:tcPr marL="62343" marR="62343" marT="8659" marB="0" anchor="ctr">
                    <a:blipFill rotWithShape="0">
                      <a:blip r:embed="rId2"/>
                      <a:stretch>
                        <a:fillRect l="-274" t="-1219118" r="-161370" b="-10882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11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-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  <a:tr h="3522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Output</a:t>
                      </a:r>
                      <a:r>
                        <a:rPr lang="en-US" sz="1600" kern="100" baseline="0" dirty="0" smtClean="0">
                          <a:effectLst/>
                        </a:rPr>
                        <a:t> power</a:t>
                      </a:r>
                      <a:r>
                        <a:rPr lang="en-US" sz="1600" kern="100" dirty="0" smtClean="0">
                          <a:effectLst/>
                        </a:rPr>
                        <a:t>/</a:t>
                      </a:r>
                      <a:r>
                        <a:rPr lang="en-US" altLang="zh-CN" sz="1600" kern="100" dirty="0" smtClean="0">
                          <a:effectLst/>
                        </a:rPr>
                        <a:t>input power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0.4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-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343" marR="62343" marT="865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40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All </a:t>
            </a:r>
            <a:r>
              <a:rPr lang="en-US" altLang="zh-CN" dirty="0"/>
              <a:t>of them have high power test and to the gradient 20MV/m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992E746-2448-452C-A36A-84B7B856DD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46" y="1980603"/>
            <a:ext cx="3416210" cy="19291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BB7C366-D125-451A-A534-83C164782D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724" y="1954258"/>
            <a:ext cx="3110028" cy="19405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FC7D4B-C219-491B-B75C-A61E6427FF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237" y="4308260"/>
            <a:ext cx="3154350" cy="192490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D7DE954-D9BB-4E33-9818-30120C8084A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346" y="4284826"/>
            <a:ext cx="3474682" cy="194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High power test duration</a:t>
            </a:r>
          </a:p>
          <a:p>
            <a:pPr lvl="1"/>
            <a:r>
              <a:rPr lang="en-US" altLang="zh-CN" dirty="0"/>
              <a:t>This statistics includes the equipment failure time</a:t>
            </a:r>
            <a:endParaRPr lang="zh-CN" altLang="en-US" dirty="0"/>
          </a:p>
          <a:p>
            <a:pPr lvl="1"/>
            <a:r>
              <a:rPr lang="en-US" altLang="zh-CN" dirty="0"/>
              <a:t>It takes a long time to AS1 and AS2 because of the waveguides and loads are all new one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structures</a:t>
            </a:r>
            <a:endParaRPr lang="zh-CN" altLang="en-US" dirty="0"/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975E4BCA-87FF-4E53-9C75-133EC04930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053587"/>
              </p:ext>
            </p:extLst>
          </p:nvPr>
        </p:nvGraphicFramePr>
        <p:xfrm>
          <a:off x="1062150" y="3015096"/>
          <a:ext cx="6742650" cy="276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19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16" y="1073791"/>
            <a:ext cx="5336616" cy="4854517"/>
          </a:xfrm>
        </p:spPr>
        <p:txBody>
          <a:bodyPr/>
          <a:lstStyle/>
          <a:p>
            <a:r>
              <a:rPr lang="en-US" altLang="zh-CN" dirty="0"/>
              <a:t>Straightness adjustment </a:t>
            </a:r>
          </a:p>
          <a:p>
            <a:pPr lvl="1"/>
            <a:r>
              <a:rPr lang="en-US" altLang="zh-CN" dirty="0"/>
              <a:t>Required straightness ± 0.15mm</a:t>
            </a:r>
          </a:p>
          <a:p>
            <a:pPr lvl="1"/>
            <a:r>
              <a:rPr lang="en-US" altLang="zh-CN" dirty="0"/>
              <a:t>Using laser tracker to adjust the straightness of the 3 meters long structure 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structures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54DB6D0-4CA5-4277-82D9-FC2998FD45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467" y="1005336"/>
            <a:ext cx="2523066" cy="189303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FD4F30C-FAE0-47A7-BF61-BDA15C9572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00" y="2957102"/>
            <a:ext cx="2933222" cy="178018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44AC4F1-DF3D-4685-B36F-E8D30B9581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00" y="4737291"/>
            <a:ext cx="2933222" cy="160646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46726D4-01A7-42A0-A823-D9BEE65398A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507" y="4737291"/>
            <a:ext cx="3087318" cy="167831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54FC0A3-65A1-46D8-BB92-140F8CFB553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507" y="2951038"/>
            <a:ext cx="3087317" cy="1786253"/>
          </a:xfrm>
          <a:prstGeom prst="rect">
            <a:avLst/>
          </a:prstGeom>
        </p:spPr>
      </p:pic>
      <p:sp>
        <p:nvSpPr>
          <p:cNvPr id="17" name="箭头: 右 16">
            <a:extLst>
              <a:ext uri="{FF2B5EF4-FFF2-40B4-BE49-F238E27FC236}">
                <a16:creationId xmlns:a16="http://schemas.microsoft.com/office/drawing/2014/main" xmlns="" id="{9D43A803-0996-4CBF-8BC1-F1C65D80A0CC}"/>
              </a:ext>
            </a:extLst>
          </p:cNvPr>
          <p:cNvSpPr/>
          <p:nvPr/>
        </p:nvSpPr>
        <p:spPr>
          <a:xfrm>
            <a:off x="3433522" y="4551253"/>
            <a:ext cx="803985" cy="274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3EC4FF1-00A9-43B5-80A0-2CEB3EAC4F1D}"/>
              </a:ext>
            </a:extLst>
          </p:cNvPr>
          <p:cNvSpPr txBox="1"/>
          <p:nvPr/>
        </p:nvSpPr>
        <p:spPr>
          <a:xfrm>
            <a:off x="3555848" y="4181921"/>
            <a:ext cx="1074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After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48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sym typeface="+mn-ea"/>
              </a:rPr>
              <a:t>3dB power hybrid</a:t>
            </a:r>
            <a:endParaRPr lang="zh-CN" altLang="en-US" dirty="0"/>
          </a:p>
          <a:p>
            <a:pPr lvl="1" algn="just"/>
            <a:r>
              <a:rPr lang="en-US" altLang="zh-CN" dirty="0">
                <a:sym typeface="+mn-ea"/>
              </a:rPr>
              <a:t>Test results</a:t>
            </a:r>
          </a:p>
          <a:p>
            <a:pPr lvl="2"/>
            <a:r>
              <a:rPr lang="en-US" dirty="0">
                <a:sym typeface="+mn-ea"/>
              </a:rPr>
              <a:t>Coupling </a:t>
            </a:r>
            <a:r>
              <a:rPr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-3.06dB</a:t>
            </a:r>
            <a:r>
              <a:rPr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-3.10dB</a:t>
            </a:r>
            <a:endParaRPr lang="en-US" altLang="zh-CN" dirty="0"/>
          </a:p>
          <a:p>
            <a:pPr lvl="2"/>
            <a:r>
              <a:rPr lang="en-US" dirty="0">
                <a:sym typeface="+mn-ea"/>
              </a:rPr>
              <a:t>VSWR</a:t>
            </a:r>
            <a:r>
              <a:rPr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1.03</a:t>
            </a:r>
            <a:endParaRPr lang="en-US" altLang="zh-CN" dirty="0"/>
          </a:p>
          <a:p>
            <a:pPr lvl="2"/>
            <a:r>
              <a:rPr lang="en-US" dirty="0">
                <a:sym typeface="+mn-ea"/>
              </a:rPr>
              <a:t>Isolation </a:t>
            </a:r>
            <a:r>
              <a:rPr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-46.7dB</a:t>
            </a:r>
            <a:endParaRPr lang="en-US" altLang="zh-CN" dirty="0"/>
          </a:p>
          <a:p>
            <a:pPr lvl="2"/>
            <a:r>
              <a:rPr lang="en-US" dirty="0">
                <a:sym typeface="+mn-ea"/>
              </a:rPr>
              <a:t>Balance </a:t>
            </a:r>
            <a:r>
              <a:rPr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90.03</a:t>
            </a:r>
            <a:r>
              <a:rPr lang="en-US" altLang="zh-CN" dirty="0">
                <a:sym typeface="Symbol" panose="05050102010706020507"/>
              </a:rPr>
              <a:t></a:t>
            </a:r>
          </a:p>
          <a:p>
            <a:pPr lvl="1" algn="just"/>
            <a:endParaRPr dirty="0">
              <a:latin typeface="+mn-ea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8DA6D3B-5BD1-49B3-90E8-0DC0DF8EED53}"/>
              </a:ext>
            </a:extLst>
          </p:cNvPr>
          <p:cNvGrpSpPr/>
          <p:nvPr/>
        </p:nvGrpSpPr>
        <p:grpSpPr>
          <a:xfrm>
            <a:off x="528917" y="4188691"/>
            <a:ext cx="8390000" cy="1816930"/>
            <a:chOff x="368518" y="4489741"/>
            <a:chExt cx="8297298" cy="201341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2C3F4E8-BF9C-441F-AF56-3C17337E6073}"/>
                </a:ext>
              </a:extLst>
            </p:cNvPr>
            <p:cNvGrpSpPr/>
            <p:nvPr/>
          </p:nvGrpSpPr>
          <p:grpSpPr>
            <a:xfrm>
              <a:off x="368518" y="4489741"/>
              <a:ext cx="5588578" cy="2013416"/>
              <a:chOff x="368518" y="4489741"/>
              <a:chExt cx="5588578" cy="2013416"/>
            </a:xfrm>
          </p:grpSpPr>
          <p:pic>
            <p:nvPicPr>
              <p:cNvPr id="21" name="Picture 3">
                <a:extLst>
                  <a:ext uri="{FF2B5EF4-FFF2-40B4-BE49-F238E27FC236}">
                    <a16:creationId xmlns:a16="http://schemas.microsoft.com/office/drawing/2014/main" xmlns="" id="{AA28ACB8-B291-41CA-8AD4-1C3B82E5BA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9058" y="4489741"/>
                <a:ext cx="2628038" cy="2013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图片 21" descr="捕获.PNG">
                <a:extLst>
                  <a:ext uri="{FF2B5EF4-FFF2-40B4-BE49-F238E27FC236}">
                    <a16:creationId xmlns:a16="http://schemas.microsoft.com/office/drawing/2014/main" xmlns="" id="{458F3F27-8049-4CAB-B2F5-9C562304C7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8518" y="4489741"/>
                <a:ext cx="2879858" cy="1983560"/>
              </a:xfrm>
              <a:prstGeom prst="rect">
                <a:avLst/>
              </a:prstGeom>
            </p:spPr>
          </p:pic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97322D0E-A55D-49B5-9D1A-B1752E41E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7778" y="4519597"/>
              <a:ext cx="2628038" cy="1983560"/>
            </a:xfrm>
            <a:prstGeom prst="rect">
              <a:avLst/>
            </a:prstGeom>
          </p:spPr>
        </p:pic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E6FC5549-083D-4B22-80D3-E4EC8CAEE6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007" y="2123040"/>
            <a:ext cx="2391131" cy="156334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C11B713-153E-4A18-B549-E46DF19D988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1138" y="1346623"/>
            <a:ext cx="1726564" cy="2842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sym typeface="+mn-ea"/>
              </a:rPr>
              <a:t>6.3dB power divider</a:t>
            </a:r>
            <a:endParaRPr lang="zh-CN" altLang="en-US" dirty="0"/>
          </a:p>
          <a:p>
            <a:pPr lvl="1" algn="just"/>
            <a:r>
              <a:rPr lang="en-US" altLang="zh-CN" dirty="0"/>
              <a:t>Narrow side double row slotting ,</a:t>
            </a:r>
            <a:r>
              <a:rPr lang="zh-CN" altLang="en-US" dirty="0"/>
              <a:t> </a:t>
            </a:r>
            <a:r>
              <a:rPr lang="en-US" altLang="zh-CN" dirty="0"/>
              <a:t>6 slots in each row</a:t>
            </a:r>
            <a:endParaRPr lang="en-US" altLang="zh-CN" dirty="0">
              <a:sym typeface="+mn-ea"/>
            </a:endParaRPr>
          </a:p>
          <a:p>
            <a:pPr lvl="1" algn="just"/>
            <a:r>
              <a:rPr lang="en-US" altLang="zh-CN" dirty="0">
                <a:sym typeface="+mn-ea"/>
              </a:rPr>
              <a:t>Test results</a:t>
            </a:r>
          </a:p>
          <a:p>
            <a:pPr lvl="2" algn="just"/>
            <a:r>
              <a:rPr lang="en-US" altLang="zh-CN" dirty="0">
                <a:sym typeface="+mn-ea"/>
              </a:rPr>
              <a:t>VSWR</a:t>
            </a:r>
            <a:r>
              <a:rPr lang="zh-CN" altLang="en-US"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1.05</a:t>
            </a:r>
          </a:p>
          <a:p>
            <a:pPr lvl="2" algn="just"/>
            <a:r>
              <a:rPr lang="en-US" altLang="zh-CN" dirty="0">
                <a:sym typeface="+mn-ea"/>
              </a:rPr>
              <a:t>Coupling</a:t>
            </a:r>
            <a:r>
              <a:rPr lang="zh-CN" altLang="en-US"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-6.45dB</a:t>
            </a:r>
          </a:p>
          <a:p>
            <a:pPr lvl="2" algn="just"/>
            <a:r>
              <a:rPr lang="en-US" altLang="zh-CN" dirty="0"/>
              <a:t>Isolation </a:t>
            </a:r>
            <a:r>
              <a:rPr lang="zh-CN" altLang="en-US" dirty="0">
                <a:sym typeface="+mn-ea"/>
              </a:rPr>
              <a:t>：</a:t>
            </a:r>
            <a:r>
              <a:rPr lang="en-US" altLang="zh-CN" dirty="0">
                <a:sym typeface="+mn-ea"/>
              </a:rPr>
              <a:t>-41.2dB</a:t>
            </a:r>
          </a:p>
          <a:p>
            <a:pPr lvl="1" algn="just"/>
            <a:endParaRPr dirty="0">
              <a:latin typeface="+mn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591DFAF-E3FA-4A1E-8A5B-6115ABCA6BCD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386" y="3571355"/>
            <a:ext cx="2646531" cy="75146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FB287C0-AE21-46A3-B34A-19944CE7EB51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01" y="3571354"/>
            <a:ext cx="1648295" cy="237716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0B8AE4DD-F112-476F-8992-B86967613725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349" y="1991865"/>
            <a:ext cx="2949040" cy="1737332"/>
          </a:xfrm>
          <a:prstGeom prst="rect">
            <a:avLst/>
          </a:prstGeom>
        </p:spPr>
      </p:pic>
      <p:pic>
        <p:nvPicPr>
          <p:cNvPr id="23" name="图片 22" descr="F:\微波组工作\购买设备\6.3dB和18dB耦合器2021\实验室验收20210819\6.3DB\VSWR-S21-S31-AVERAGE.BMP">
            <a:extLst>
              <a:ext uri="{FF2B5EF4-FFF2-40B4-BE49-F238E27FC236}">
                <a16:creationId xmlns:a16="http://schemas.microsoft.com/office/drawing/2014/main" xmlns="" id="{17BEDF63-08D1-4429-A100-E7390319F8FF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349" y="3870970"/>
            <a:ext cx="3096500" cy="1737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ACB11A6-3AF2-4958-8B15-0EB3012468A1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386" y="4491121"/>
            <a:ext cx="2646531" cy="1117181"/>
          </a:xfrm>
          <a:prstGeom prst="rect">
            <a:avLst/>
          </a:prstGeom>
        </p:spPr>
      </p:pic>
      <p:sp>
        <p:nvSpPr>
          <p:cNvPr id="10" name="标题 10">
            <a:extLst>
              <a:ext uri="{FF2B5EF4-FFF2-40B4-BE49-F238E27FC236}">
                <a16:creationId xmlns:a16="http://schemas.microsoft.com/office/drawing/2014/main" xmlns="" id="{A5F38E3C-6A96-467A-9FCE-DB07A811B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104775"/>
            <a:ext cx="6635750" cy="663575"/>
          </a:xfrm>
        </p:spPr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69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85216" y="1123441"/>
            <a:ext cx="8330184" cy="480486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2400" dirty="0"/>
              <a:t>CEPC (Circular electron positron collider) consists of </a:t>
            </a:r>
            <a:r>
              <a:rPr lang="en-US" altLang="zh-CN" sz="2400" dirty="0" err="1"/>
              <a:t>Linac</a:t>
            </a:r>
            <a:r>
              <a:rPr lang="en-US" altLang="zh-CN" sz="2400" dirty="0"/>
              <a:t>, Booster and Collider</a:t>
            </a:r>
          </a:p>
          <a:p>
            <a:pPr lvl="1">
              <a:lnSpc>
                <a:spcPct val="100000"/>
              </a:lnSpc>
            </a:pPr>
            <a:r>
              <a:rPr lang="en-US" altLang="zh-CN" dirty="0"/>
              <a:t> </a:t>
            </a:r>
            <a:r>
              <a:rPr lang="en-US" altLang="zh-CN" sz="2000" dirty="0"/>
              <a:t>The energy electron and positron of the collider is 120 GeV</a:t>
            </a:r>
          </a:p>
          <a:p>
            <a:pPr lvl="1">
              <a:lnSpc>
                <a:spcPct val="100000"/>
              </a:lnSpc>
            </a:pPr>
            <a:r>
              <a:rPr lang="en-US" altLang="zh-CN" sz="2000" dirty="0"/>
              <a:t> The booster and collider circumference is about 100 km</a:t>
            </a:r>
          </a:p>
          <a:p>
            <a:pPr lvl="1">
              <a:lnSpc>
                <a:spcPct val="100000"/>
              </a:lnSpc>
            </a:pPr>
            <a:r>
              <a:rPr lang="en-US" altLang="zh-CN" dirty="0"/>
              <a:t>  </a:t>
            </a:r>
            <a:r>
              <a:rPr lang="en-US" altLang="zh-CN" dirty="0" err="1"/>
              <a:t>Linac</a:t>
            </a:r>
            <a:endParaRPr lang="en-US" altLang="zh-CN" dirty="0"/>
          </a:p>
          <a:p>
            <a:pPr lvl="1">
              <a:lnSpc>
                <a:spcPct val="100000"/>
              </a:lnSpc>
            </a:pPr>
            <a:endParaRPr lang="en-US" altLang="zh-CN" dirty="0"/>
          </a:p>
          <a:p>
            <a:pPr lvl="1">
              <a:lnSpc>
                <a:spcPct val="100000"/>
              </a:lnSpc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CEPC layout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430174A-D4AC-4AD6-A40A-DCD99064A4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394" y="2743200"/>
            <a:ext cx="4961095" cy="34126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"/>
    </mc:Choice>
    <mc:Fallback xmlns="">
      <p:transition spd="slow" advTm="141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sym typeface="+mn-ea"/>
              </a:rPr>
              <a:t>18dB</a:t>
            </a:r>
            <a:r>
              <a:rPr lang="zh-CN" altLang="en-US" dirty="0">
                <a:sym typeface="+mn-ea"/>
              </a:rPr>
              <a:t> </a:t>
            </a:r>
            <a:r>
              <a:rPr lang="en-US" altLang="zh-CN" dirty="0">
                <a:sym typeface="+mn-ea"/>
              </a:rPr>
              <a:t>power divider</a:t>
            </a:r>
            <a:endParaRPr lang="zh-CN" altLang="en-US" dirty="0"/>
          </a:p>
          <a:p>
            <a:pPr lvl="1" algn="just"/>
            <a:r>
              <a:rPr lang="en-US" altLang="zh-CN" dirty="0"/>
              <a:t>Narrow side 6-holes coupling</a:t>
            </a:r>
          </a:p>
          <a:p>
            <a:pPr lvl="1" algn="just"/>
            <a:r>
              <a:rPr lang="en-US" altLang="zh-CN" dirty="0">
                <a:sym typeface="+mn-ea"/>
              </a:rPr>
              <a:t>Test results</a:t>
            </a:r>
          </a:p>
          <a:p>
            <a:pPr lvl="2" algn="just"/>
            <a:r>
              <a:rPr lang="en-US" altLang="zh-CN" dirty="0"/>
              <a:t>VSWR</a:t>
            </a:r>
            <a:r>
              <a:rPr lang="zh-CN" altLang="en-US" dirty="0"/>
              <a:t>：</a:t>
            </a:r>
            <a:r>
              <a:rPr lang="en-US" altLang="zh-CN" dirty="0"/>
              <a:t>1.02</a:t>
            </a:r>
          </a:p>
          <a:p>
            <a:pPr lvl="2" algn="just"/>
            <a:r>
              <a:rPr lang="en-US" altLang="en-US" dirty="0">
                <a:sym typeface="+mn-ea"/>
              </a:rPr>
              <a:t>Coupling </a:t>
            </a:r>
            <a:r>
              <a:rPr lang="zh-CN" altLang="en-US" dirty="0"/>
              <a:t>：</a:t>
            </a:r>
            <a:r>
              <a:rPr lang="en-US" altLang="zh-CN" dirty="0"/>
              <a:t>-18.05dB</a:t>
            </a:r>
          </a:p>
          <a:p>
            <a:pPr lvl="2" algn="just"/>
            <a:r>
              <a:rPr lang="en-US" altLang="zh-CN" dirty="0"/>
              <a:t>Isolation </a:t>
            </a:r>
            <a:r>
              <a:rPr lang="zh-CN" altLang="en-US" dirty="0"/>
              <a:t>：</a:t>
            </a:r>
            <a:r>
              <a:rPr lang="en-US" altLang="zh-CN" dirty="0"/>
              <a:t>-48.4dB</a:t>
            </a:r>
            <a:endParaRPr lang="zh-CN" altLang="en-US" dirty="0"/>
          </a:p>
        </p:txBody>
      </p:sp>
      <p:pic>
        <p:nvPicPr>
          <p:cNvPr id="18" name="Picture 2" descr="F:\微波组工作\购买设备\6.3dB和18dB耦合器2021\18dB定耦仿真结果20210302\18dBCoupler尺寸.bmp">
            <a:extLst>
              <a:ext uri="{FF2B5EF4-FFF2-40B4-BE49-F238E27FC236}">
                <a16:creationId xmlns:a16="http://schemas.microsoft.com/office/drawing/2014/main" xmlns="" id="{C6C46DA6-6F93-452C-9DB4-7C90F0F01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507" y="1123200"/>
            <a:ext cx="2568372" cy="178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F:\微波组工作\购买设备\6.3dB和18dB耦合器2021\18dB定耦仿真结果20210302\18dBCoupler S参数.bmp">
            <a:extLst>
              <a:ext uri="{FF2B5EF4-FFF2-40B4-BE49-F238E27FC236}">
                <a16:creationId xmlns:a16="http://schemas.microsoft.com/office/drawing/2014/main" xmlns="" id="{B6188351-E60D-4784-85E5-0B903EA82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4357" y="4038162"/>
            <a:ext cx="2379624" cy="191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 descr="F:\微波组工作\购买设备\6.3dB和18dB耦合器2021\实验室验收20210819\18DB\S31-S41-AVERAGE.BMP">
            <a:extLst>
              <a:ext uri="{FF2B5EF4-FFF2-40B4-BE49-F238E27FC236}">
                <a16:creationId xmlns:a16="http://schemas.microsoft.com/office/drawing/2014/main" xmlns="" id="{F7A6BFF4-BB98-42F5-8046-677091205987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2605" y="3368084"/>
            <a:ext cx="2254175" cy="161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5195A29C-7431-42F6-8703-703B5DAF33A4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20" y="3894229"/>
            <a:ext cx="2726225" cy="184057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5AE1632-84C2-4DC6-ADA8-7E9DA5CAA6AA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708" y="5147142"/>
            <a:ext cx="2659169" cy="1119646"/>
          </a:xfrm>
          <a:prstGeom prst="rect">
            <a:avLst/>
          </a:prstGeom>
        </p:spPr>
      </p:pic>
      <p:pic>
        <p:nvPicPr>
          <p:cNvPr id="25" name="图片 24" descr="F:\微波组工作\购买设备\6.3dB和18dB耦合器2021\实验室验收20210819\18DB\VSWR-AVERAGE.BMP">
            <a:extLst>
              <a:ext uri="{FF2B5EF4-FFF2-40B4-BE49-F238E27FC236}">
                <a16:creationId xmlns:a16="http://schemas.microsoft.com/office/drawing/2014/main" xmlns="" id="{542F513D-852C-4BE4-97C5-B9A961917423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972" y="2265311"/>
            <a:ext cx="2173459" cy="16109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标题 10">
            <a:extLst>
              <a:ext uri="{FF2B5EF4-FFF2-40B4-BE49-F238E27FC236}">
                <a16:creationId xmlns:a16="http://schemas.microsoft.com/office/drawing/2014/main" xmlns="" id="{7A20EAED-0554-41F9-A0DA-D80B496DF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104775"/>
            <a:ext cx="6635750" cy="663575"/>
          </a:xfrm>
        </p:spPr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34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9940463-6FA5-4808-9892-41272BAECD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970" y="2434449"/>
            <a:ext cx="2545238" cy="172084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92816" y="1108517"/>
            <a:ext cx="7005450" cy="2506750"/>
          </a:xfrm>
        </p:spPr>
        <p:txBody>
          <a:bodyPr>
            <a:normAutofit/>
          </a:bodyPr>
          <a:lstStyle/>
          <a:p>
            <a:pPr algn="just">
              <a:lnSpc>
                <a:spcPts val="2300"/>
              </a:lnSpc>
              <a:spcBef>
                <a:spcPts val="200"/>
              </a:spcBef>
            </a:pPr>
            <a:r>
              <a:rPr lang="en-US" altLang="zh-CN" dirty="0"/>
              <a:t>Directional coupler </a:t>
            </a:r>
            <a:endParaRPr lang="zh-CN" altLang="en-US" dirty="0"/>
          </a:p>
          <a:p>
            <a:pPr lvl="1" algn="just">
              <a:spcBef>
                <a:spcPts val="200"/>
              </a:spcBef>
            </a:pPr>
            <a:r>
              <a:rPr lang="en-US" altLang="zh-CN" dirty="0"/>
              <a:t>The vacuum sealing position is moved upward, which can withstand higher power</a:t>
            </a:r>
          </a:p>
          <a:p>
            <a:pPr lvl="1" algn="just">
              <a:spcBef>
                <a:spcPts val="200"/>
              </a:spcBef>
            </a:pPr>
            <a:r>
              <a:rPr lang="en-US" altLang="zh-CN" dirty="0"/>
              <a:t>The inverted T-shaped coupling piece is easy to process and adjust, and can obtain high directivity</a:t>
            </a:r>
          </a:p>
          <a:p>
            <a:pPr lvl="2" algn="just">
              <a:spcBef>
                <a:spcPts val="200"/>
              </a:spcBef>
            </a:pPr>
            <a:r>
              <a:rPr lang="en-US" altLang="en-US" dirty="0">
                <a:sym typeface="+mn-ea"/>
              </a:rPr>
              <a:t>Coupling: -</a:t>
            </a:r>
            <a:r>
              <a:rPr lang="en-US" altLang="zh-CN" dirty="0">
                <a:sym typeface="+mn-ea"/>
              </a:rPr>
              <a:t>60±0.5dB</a:t>
            </a:r>
          </a:p>
          <a:p>
            <a:pPr lvl="2" algn="just">
              <a:spcBef>
                <a:spcPts val="200"/>
              </a:spcBef>
            </a:pPr>
            <a:r>
              <a:rPr lang="en-US" altLang="en-US" dirty="0">
                <a:sym typeface="+mn-ea"/>
              </a:rPr>
              <a:t>Directivity:   </a:t>
            </a:r>
            <a:r>
              <a:rPr lang="en-US" altLang="zh-CN" dirty="0">
                <a:sym typeface="+mn-ea"/>
              </a:rPr>
              <a:t>~40dB</a:t>
            </a:r>
          </a:p>
          <a:p>
            <a:pPr lvl="1" algn="just">
              <a:lnSpc>
                <a:spcPts val="2300"/>
              </a:lnSpc>
              <a:spcBef>
                <a:spcPts val="200"/>
              </a:spcBef>
            </a:pPr>
            <a:endParaRPr dirty="0">
              <a:latin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D3D4AA3-9B58-4F5C-9A4C-8FCDA133D7E7}"/>
              </a:ext>
            </a:extLst>
          </p:cNvPr>
          <p:cNvGrpSpPr/>
          <p:nvPr/>
        </p:nvGrpSpPr>
        <p:grpSpPr>
          <a:xfrm>
            <a:off x="1168400" y="4318991"/>
            <a:ext cx="2717344" cy="2012934"/>
            <a:chOff x="5212818" y="3813073"/>
            <a:chExt cx="2860825" cy="231108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2818" y="3822253"/>
              <a:ext cx="1279263" cy="2301909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0EFE4CD-69C8-452B-B75D-940CE1377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4174" y="3813073"/>
              <a:ext cx="1389469" cy="2263213"/>
            </a:xfrm>
            <a:prstGeom prst="rect">
              <a:avLst/>
            </a:prstGeom>
          </p:spPr>
        </p:pic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0E005D9-B2FC-488F-995D-9DBFCEB3DC2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612" y="4318991"/>
            <a:ext cx="2545238" cy="212246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A82405F-FC98-4A7B-8EFF-0AC7D5D23D3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275" y="4318991"/>
            <a:ext cx="1315401" cy="2012934"/>
          </a:xfrm>
          <a:prstGeom prst="rect">
            <a:avLst/>
          </a:prstGeom>
        </p:spPr>
      </p:pic>
      <p:sp>
        <p:nvSpPr>
          <p:cNvPr id="16" name="标题 10">
            <a:extLst>
              <a:ext uri="{FF2B5EF4-FFF2-40B4-BE49-F238E27FC236}">
                <a16:creationId xmlns:a16="http://schemas.microsoft.com/office/drawing/2014/main" xmlns="" id="{BB884BFC-2C19-411A-B276-1623FC4BD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104775"/>
            <a:ext cx="6635750" cy="663575"/>
          </a:xfrm>
        </p:spPr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82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5083" y="1123200"/>
            <a:ext cx="8830595" cy="4992309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Arial" panose="020B0604020202020204" pitchFamily="34" charset="0"/>
              </a:rPr>
              <a:t>Waveguides</a:t>
            </a:r>
            <a:endParaRPr dirty="0">
              <a:latin typeface="+mn-ea"/>
            </a:endParaRPr>
          </a:p>
        </p:txBody>
      </p:sp>
      <p:sp>
        <p:nvSpPr>
          <p:cNvPr id="8" name="标题 10">
            <a:extLst>
              <a:ext uri="{FF2B5EF4-FFF2-40B4-BE49-F238E27FC236}">
                <a16:creationId xmlns:a16="http://schemas.microsoft.com/office/drawing/2014/main" xmlns="" id="{BA05E557-3B71-474A-AC87-5647158FA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0" y="104775"/>
            <a:ext cx="6635750" cy="663575"/>
          </a:xfrm>
        </p:spPr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8355EA5-93E9-47CA-907A-5A29FDDEEB2B}"/>
              </a:ext>
            </a:extLst>
          </p:cNvPr>
          <p:cNvGrpSpPr/>
          <p:nvPr/>
        </p:nvGrpSpPr>
        <p:grpSpPr>
          <a:xfrm>
            <a:off x="1685659" y="2099610"/>
            <a:ext cx="5606655" cy="4364789"/>
            <a:chOff x="1685659" y="2099610"/>
            <a:chExt cx="5606655" cy="436478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C647C283-79C0-44CE-B77F-C6FB35D3B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5659" y="2099610"/>
              <a:ext cx="2384375" cy="1843879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374CD1E3-B408-4D9B-A540-02B1F1941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9067" y="2471583"/>
              <a:ext cx="2483247" cy="1334709"/>
            </a:xfrm>
            <a:prstGeom prst="rect">
              <a:avLst/>
            </a:prstGeom>
          </p:spPr>
        </p:pic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CAB313CF-DC2E-40AB-A553-5AF59151D721}"/>
                </a:ext>
              </a:extLst>
            </p:cNvPr>
            <p:cNvGrpSpPr/>
            <p:nvPr/>
          </p:nvGrpSpPr>
          <p:grpSpPr>
            <a:xfrm>
              <a:off x="2144057" y="4318920"/>
              <a:ext cx="1467581" cy="2145479"/>
              <a:chOff x="331475" y="4402499"/>
              <a:chExt cx="1467581" cy="2145479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F018DAB9-7CD1-4D2B-A7AC-6DF9970D6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8643" y="4402499"/>
                <a:ext cx="1273247" cy="1765592"/>
              </a:xfrm>
              <a:prstGeom prst="rect">
                <a:avLst/>
              </a:prstGeom>
            </p:spPr>
          </p:pic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0A615C87-1FD6-485F-9522-288487DB598A}"/>
                  </a:ext>
                </a:extLst>
              </p:cNvPr>
              <p:cNvSpPr/>
              <p:nvPr/>
            </p:nvSpPr>
            <p:spPr>
              <a:xfrm>
                <a:off x="331475" y="6145432"/>
                <a:ext cx="1467581" cy="402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/>
                  <a:t>Dummy loads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6B321D47-482B-4E6F-AC7E-53ECB3591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45969" y="4490246"/>
              <a:ext cx="3105150" cy="1114425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3813C16F-5A99-425A-B7D4-13C88FC9E099}"/>
                </a:ext>
              </a:extLst>
            </p:cNvPr>
            <p:cNvSpPr txBox="1"/>
            <p:nvPr/>
          </p:nvSpPr>
          <p:spPr>
            <a:xfrm>
              <a:off x="4402667" y="5637870"/>
              <a:ext cx="2191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Extraction waveguide</a:t>
              </a:r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FBC83D-28BA-405B-B3FA-78B4F5B86422}"/>
                </a:ext>
              </a:extLst>
            </p:cNvPr>
            <p:cNvSpPr/>
            <p:nvPr/>
          </p:nvSpPr>
          <p:spPr>
            <a:xfrm>
              <a:off x="4965974" y="3943489"/>
              <a:ext cx="1954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</a:rPr>
                <a:t> Bent  waveguide</a:t>
              </a:r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CDF5A094-CCF5-4600-832A-24D32B75D5AE}"/>
                </a:ext>
              </a:extLst>
            </p:cNvPr>
            <p:cNvSpPr/>
            <p:nvPr/>
          </p:nvSpPr>
          <p:spPr>
            <a:xfrm>
              <a:off x="1900655" y="3918591"/>
              <a:ext cx="2274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</a:rPr>
                <a:t> Straight  waveguide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8905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FD2D118-38F4-4986-9F45-07CCE4E4B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400" y="1005754"/>
            <a:ext cx="7493201" cy="2642881"/>
          </a:xfrm>
        </p:spPr>
        <p:txBody>
          <a:bodyPr>
            <a:normAutofit/>
          </a:bodyPr>
          <a:lstStyle/>
          <a:p>
            <a:r>
              <a:rPr lang="en-US" altLang="zh-CN" dirty="0"/>
              <a:t>All microwave devices have been installed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7968FB9-F36D-4AC5-BDC4-705F205BB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Installation </a:t>
            </a:r>
            <a:endParaRPr lang="zh-CN" altLang="en-US" dirty="0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C5748A4F-AB1C-4E98-90EC-E2C23E4DDF74}"/>
              </a:ext>
            </a:extLst>
          </p:cNvPr>
          <p:cNvGrpSpPr/>
          <p:nvPr/>
        </p:nvGrpSpPr>
        <p:grpSpPr>
          <a:xfrm>
            <a:off x="3268238" y="1526413"/>
            <a:ext cx="2102795" cy="2509830"/>
            <a:chOff x="3783676" y="3312461"/>
            <a:chExt cx="2133215" cy="3261685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F6300F10-A485-40E7-B80A-B5516D961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428141" y="3667996"/>
              <a:ext cx="2844286" cy="2133215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279C9F6D-999D-4A1F-83EB-B6BBEE0E2B66}"/>
                </a:ext>
              </a:extLst>
            </p:cNvPr>
            <p:cNvSpPr txBox="1"/>
            <p:nvPr/>
          </p:nvSpPr>
          <p:spPr>
            <a:xfrm>
              <a:off x="4303314" y="6094175"/>
              <a:ext cx="720729" cy="479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PB&amp;B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45CB6B1-3D6F-4B7C-AEC1-940FC5919709}"/>
              </a:ext>
            </a:extLst>
          </p:cNvPr>
          <p:cNvGrpSpPr/>
          <p:nvPr/>
        </p:nvGrpSpPr>
        <p:grpSpPr>
          <a:xfrm>
            <a:off x="5701137" y="1519068"/>
            <a:ext cx="2813271" cy="2399779"/>
            <a:chOff x="3402318" y="3989249"/>
            <a:chExt cx="2848535" cy="2480292"/>
          </a:xfrm>
        </p:grpSpPr>
        <p:pic>
          <p:nvPicPr>
            <p:cNvPr id="32" name="内容占位符 4">
              <a:extLst>
                <a:ext uri="{FF2B5EF4-FFF2-40B4-BE49-F238E27FC236}">
                  <a16:creationId xmlns:a16="http://schemas.microsoft.com/office/drawing/2014/main" xmlns="" id="{59AFDAF2-6A49-4EAD-ADA4-C425EEFD2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2318" y="3989249"/>
              <a:ext cx="2848535" cy="2135567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8AC64E71-2342-4E4A-8C6B-52728240E3B0}"/>
                </a:ext>
              </a:extLst>
            </p:cNvPr>
            <p:cNvSpPr txBox="1"/>
            <p:nvPr/>
          </p:nvSpPr>
          <p:spPr>
            <a:xfrm>
              <a:off x="4411434" y="6100209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AS1</a:t>
              </a:r>
              <a:endParaRPr lang="zh-CN" altLang="en-US" dirty="0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15E26E0-856C-4ACA-B1EF-0F824148AEFE}"/>
              </a:ext>
            </a:extLst>
          </p:cNvPr>
          <p:cNvGrpSpPr/>
          <p:nvPr/>
        </p:nvGrpSpPr>
        <p:grpSpPr>
          <a:xfrm>
            <a:off x="1450798" y="4056655"/>
            <a:ext cx="2813271" cy="2392280"/>
            <a:chOff x="6265521" y="4077261"/>
            <a:chExt cx="2813271" cy="2392280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D6DE6367-8EE7-4F17-BFB3-A4E89F8EF4A5}"/>
                </a:ext>
              </a:extLst>
            </p:cNvPr>
            <p:cNvSpPr txBox="1"/>
            <p:nvPr/>
          </p:nvSpPr>
          <p:spPr>
            <a:xfrm>
              <a:off x="7164813" y="6160211"/>
              <a:ext cx="774788" cy="309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AS2-AS9</a:t>
              </a:r>
              <a:endParaRPr lang="zh-CN" altLang="en-US" dirty="0"/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B4CA3F06-6FC5-4948-9305-E67410FEC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5521" y="4077261"/>
              <a:ext cx="2813271" cy="2141922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7ADA39A-1C1B-4993-98AA-C22ADEF83EA6}"/>
              </a:ext>
            </a:extLst>
          </p:cNvPr>
          <p:cNvGrpSpPr/>
          <p:nvPr/>
        </p:nvGrpSpPr>
        <p:grpSpPr>
          <a:xfrm>
            <a:off x="1281399" y="1510581"/>
            <a:ext cx="1675202" cy="2592932"/>
            <a:chOff x="6808104" y="1268498"/>
            <a:chExt cx="1675202" cy="2592932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81D848C6-F312-4046-A1F7-103083EFA279}"/>
                </a:ext>
              </a:extLst>
            </p:cNvPr>
            <p:cNvSpPr txBox="1"/>
            <p:nvPr/>
          </p:nvSpPr>
          <p:spPr>
            <a:xfrm>
              <a:off x="7050302" y="3492098"/>
              <a:ext cx="1333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SHB1&amp;SHB2</a:t>
              </a:r>
              <a:endParaRPr lang="zh-CN" altLang="en-US" dirty="0"/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11403D01-EAE3-4DC3-8491-F06B403D6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8104" y="1268498"/>
              <a:ext cx="1675202" cy="2234478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A089F9D-637E-4724-BE3A-2B4801259DC3}"/>
              </a:ext>
            </a:extLst>
          </p:cNvPr>
          <p:cNvGrpSpPr/>
          <p:nvPr/>
        </p:nvGrpSpPr>
        <p:grpSpPr>
          <a:xfrm>
            <a:off x="5187101" y="3997683"/>
            <a:ext cx="1908461" cy="2451252"/>
            <a:chOff x="5187101" y="3997683"/>
            <a:chExt cx="1908461" cy="245125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87B8032B-F801-42AF-A1A1-1B57E0087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7101" y="3997683"/>
              <a:ext cx="1809041" cy="2141922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B65CF62-9C4F-450E-A716-0DA47302F9D0}"/>
                </a:ext>
              </a:extLst>
            </p:cNvPr>
            <p:cNvSpPr txBox="1"/>
            <p:nvPr/>
          </p:nvSpPr>
          <p:spPr>
            <a:xfrm>
              <a:off x="5261534" y="6079603"/>
              <a:ext cx="1834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Pulse compressor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362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70865" y="1159510"/>
            <a:ext cx="8485505" cy="4805045"/>
          </a:xfrm>
        </p:spPr>
        <p:txBody>
          <a:bodyPr>
            <a:normAutofit fontScale="95000"/>
          </a:bodyPr>
          <a:lstStyle/>
          <a:p>
            <a:pPr>
              <a:spcBef>
                <a:spcPts val="600"/>
              </a:spcBef>
            </a:pPr>
            <a:r>
              <a:rPr lang="en-US" altLang="zh-CN" sz="2000" dirty="0"/>
              <a:t>The CEPC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baseline design is changed from 10 to 20 GeV S+C-band AS in TDR phase </a:t>
            </a:r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2000" dirty="0">
                <a:sym typeface="+mn-ea"/>
              </a:rPr>
              <a:t>The key components of the </a:t>
            </a:r>
            <a:r>
              <a:rPr lang="en-US" altLang="zh-CN" sz="2000" dirty="0" err="1">
                <a:sym typeface="+mn-ea"/>
              </a:rPr>
              <a:t>linac</a:t>
            </a:r>
            <a:r>
              <a:rPr lang="en-US" altLang="zh-CN" sz="2000" dirty="0">
                <a:sym typeface="+mn-ea"/>
              </a:rPr>
              <a:t> baseline are being developed</a:t>
            </a:r>
            <a:endParaRPr lang="en-US" altLang="zh-CN" sz="2000" dirty="0"/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2000" dirty="0">
                <a:sym typeface="+mn-ea"/>
              </a:rPr>
              <a:t>According to CPM plan, TDR will be complete before 2023</a:t>
            </a:r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2000" dirty="0">
                <a:sym typeface="+mn-ea"/>
              </a:rPr>
              <a:t>HEPS </a:t>
            </a:r>
            <a:r>
              <a:rPr lang="en-US" altLang="zh-CN" sz="2000" dirty="0" err="1">
                <a:sym typeface="+mn-ea"/>
              </a:rPr>
              <a:t>linac</a:t>
            </a:r>
            <a:r>
              <a:rPr lang="en-US" altLang="zh-CN" sz="2000" dirty="0">
                <a:sym typeface="+mn-ea"/>
              </a:rPr>
              <a:t> is a 500MeV S-band normal conducting pre-injector</a:t>
            </a:r>
          </a:p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US" altLang="zh-CN" sz="2000" dirty="0">
                <a:sym typeface="+mn-ea"/>
              </a:rPr>
              <a:t>Before installation, accelerating structure,</a:t>
            </a:r>
            <a:r>
              <a:rPr lang="zh-CN" altLang="en-US" sz="2000" dirty="0">
                <a:sym typeface="+mn-ea"/>
              </a:rPr>
              <a:t> </a:t>
            </a:r>
            <a:r>
              <a:rPr lang="en-US" altLang="zh-CN" sz="2000" dirty="0">
                <a:sym typeface="+mn-ea"/>
              </a:rPr>
              <a:t>pulse compressor, loads etc. have been high power tested </a:t>
            </a:r>
          </a:p>
          <a:p>
            <a:pPr>
              <a:lnSpc>
                <a:spcPts val="3000"/>
              </a:lnSpc>
            </a:pPr>
            <a:r>
              <a:rPr lang="en-US" altLang="zh-CN" sz="2000" dirty="0">
                <a:sym typeface="+mn-ea"/>
              </a:rPr>
              <a:t>Now microwave components have been installed at </a:t>
            </a:r>
            <a:r>
              <a:rPr lang="en-US" altLang="zh-CN" sz="2000" dirty="0" err="1">
                <a:sym typeface="+mn-ea"/>
              </a:rPr>
              <a:t>Huairou</a:t>
            </a:r>
            <a:r>
              <a:rPr lang="en-US" altLang="zh-CN" sz="2000" dirty="0">
                <a:sym typeface="+mn-ea"/>
              </a:rPr>
              <a:t> </a:t>
            </a:r>
            <a:r>
              <a:rPr lang="en-US" altLang="zh-CN" sz="2000" dirty="0"/>
              <a:t>Science City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 tunnel and waiting for Commissioning</a:t>
            </a:r>
            <a:endParaRPr lang="en-US" altLang="zh-CN" sz="2000" dirty="0">
              <a:sym typeface="+mn-ea"/>
            </a:endParaRPr>
          </a:p>
          <a:p>
            <a:pPr marL="0" indent="0">
              <a:lnSpc>
                <a:spcPts val="3000"/>
              </a:lnSpc>
              <a:spcBef>
                <a:spcPts val="600"/>
              </a:spcBef>
              <a:buNone/>
            </a:pP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Summary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20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r>
              <a:rPr lang="en-US" altLang="zh-CN" sz="4800" dirty="0"/>
              <a:t>Thank you for your attention!</a:t>
            </a:r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zh-CN" altLang="en-US" sz="4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76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C09FC33B-AE0B-4EA9-A980-2F883740E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Linac</a:t>
            </a:r>
            <a:r>
              <a:rPr lang="en-US" altLang="zh-CN" dirty="0"/>
              <a:t> version evolution </a:t>
            </a:r>
            <a:endParaRPr lang="en-US" dirty="0"/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xmlns="" id="{8D99AED7-B6E2-4B56-A3FF-313CE2932229}"/>
              </a:ext>
            </a:extLst>
          </p:cNvPr>
          <p:cNvSpPr txBox="1"/>
          <p:nvPr/>
        </p:nvSpPr>
        <p:spPr>
          <a:xfrm>
            <a:off x="439065" y="1066801"/>
            <a:ext cx="7736288" cy="1303866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p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950" dirty="0"/>
              <a:t>Meet the design requirements of Booster: Energy/Emittance</a:t>
            </a:r>
          </a:p>
          <a:p>
            <a:r>
              <a:rPr lang="en-US" altLang="zh-CN" sz="1950" dirty="0"/>
              <a:t>Baseline (CDR: v3.5</a:t>
            </a:r>
            <a:r>
              <a:rPr lang="zh-CN" altLang="en-US" sz="1950" dirty="0"/>
              <a:t>，</a:t>
            </a:r>
            <a:r>
              <a:rPr lang="en-US" altLang="zh-CN" sz="1950" dirty="0"/>
              <a:t>2017): 10GeV, 100Hz, one bunch, S-band structures</a:t>
            </a:r>
          </a:p>
          <a:p>
            <a:r>
              <a:rPr lang="en-US" altLang="zh-CN" sz="1950" dirty="0"/>
              <a:t>New baseline (TDR</a:t>
            </a:r>
            <a:r>
              <a:rPr lang="zh-CN" altLang="en-US" sz="1950" dirty="0"/>
              <a:t>：</a:t>
            </a:r>
            <a:r>
              <a:rPr lang="en-US" altLang="zh-CN" sz="1950" dirty="0"/>
              <a:t>V4.2, 2021): 20GeV, 100Hz, two bunches per pulse,</a:t>
            </a:r>
            <a:r>
              <a:rPr lang="zh-CN" altLang="en-US" sz="1950" dirty="0"/>
              <a:t> </a:t>
            </a:r>
            <a:r>
              <a:rPr lang="en-US" altLang="zh-CN" sz="1950" dirty="0"/>
              <a:t>S+C band structures </a:t>
            </a:r>
          </a:p>
          <a:p>
            <a:pPr marL="1371600" lvl="3" indent="0">
              <a:buNone/>
            </a:pPr>
            <a:endParaRPr lang="en-US" altLang="zh-CN" sz="135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5211553-CB60-4B59-867C-9433E7913C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87" y="2370667"/>
            <a:ext cx="8274548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3" y="1108825"/>
            <a:ext cx="8769927" cy="37595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Increase the energy of the Linac from 10 GeV to 20GeV 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/>
              <a:t>Booster magnet: Low magnetic field &amp; large magnetic field range</a:t>
            </a:r>
          </a:p>
          <a:p>
            <a:pPr lvl="1">
              <a:spcBef>
                <a:spcPts val="0"/>
              </a:spcBef>
            </a:pPr>
            <a:r>
              <a:rPr lang="en-US" altLang="zh-CN" sz="2000" dirty="0" err="1"/>
              <a:t>Linac</a:t>
            </a:r>
            <a:r>
              <a:rPr lang="zh-CN" altLang="en-US" sz="2000" dirty="0"/>
              <a:t>：</a:t>
            </a:r>
            <a:r>
              <a:rPr lang="en-US" altLang="zh-CN" sz="2000" dirty="0"/>
              <a:t>S+C-band accelerating structures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altLang="zh-CN" sz="2400" dirty="0"/>
              <a:t>Decrease the emittance of the Linac from 40nm to 10nm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Low emittance damping ring 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Nor. RMS. Emittance: 200mm-mrad</a:t>
            </a:r>
          </a:p>
          <a:p>
            <a:pPr>
              <a:spcBef>
                <a:spcPts val="0"/>
              </a:spcBef>
            </a:pPr>
            <a:r>
              <a:rPr lang="en-US" altLang="en-US" dirty="0"/>
              <a:t>Two bunch per pulse</a:t>
            </a:r>
          </a:p>
          <a:p>
            <a:pPr lvl="1">
              <a:lnSpc>
                <a:spcPct val="70000"/>
              </a:lnSpc>
              <a:spcBef>
                <a:spcPts val="0"/>
              </a:spcBef>
            </a:pPr>
            <a:r>
              <a:rPr lang="en-US" sz="2000" dirty="0"/>
              <a:t>To meet the high luminosity  for Z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LINAC </a:t>
            </a:r>
            <a:r>
              <a:rPr lang="en-US" altLang="zh-CN" dirty="0"/>
              <a:t>New baseline</a:t>
            </a:r>
            <a:endParaRPr lang="en-US" dirty="0"/>
          </a:p>
        </p:txBody>
      </p:sp>
      <p:graphicFrame>
        <p:nvGraphicFramePr>
          <p:cNvPr id="6" name="表格 4">
            <a:extLst>
              <a:ext uri="{FF2B5EF4-FFF2-40B4-BE49-F238E27FC236}">
                <a16:creationId xmlns:a16="http://schemas.microsoft.com/office/drawing/2014/main" xmlns="" id="{6619A6F7-0AC5-4F53-817F-15BB2BAC1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800862"/>
              </p:ext>
            </p:extLst>
          </p:nvPr>
        </p:nvGraphicFramePr>
        <p:xfrm>
          <a:off x="138094" y="3965778"/>
          <a:ext cx="4501635" cy="235185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9785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49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58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98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29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Parameter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Symbol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Unit</a:t>
                      </a:r>
                      <a:endParaRPr lang="zh-CN" sz="14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kern="100" dirty="0">
                          <a:effectLst/>
                        </a:rPr>
                        <a:t>Baseline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e</a:t>
                      </a:r>
                      <a:r>
                        <a:rPr lang="en-US" sz="1600" kern="100" baseline="30000" dirty="0">
                          <a:effectLst/>
                        </a:rPr>
                        <a:t>-</a:t>
                      </a:r>
                      <a:r>
                        <a:rPr lang="en-US" sz="1600" kern="100" dirty="0">
                          <a:effectLst/>
                        </a:rPr>
                        <a:t> /</a:t>
                      </a:r>
                      <a:r>
                        <a:rPr lang="en-US" altLang="zh-CN" sz="1600" kern="100" dirty="0">
                          <a:effectLst/>
                        </a:rPr>
                        <a:t>e</a:t>
                      </a:r>
                      <a:r>
                        <a:rPr lang="en-US" altLang="zh-CN" sz="1600" kern="100" baseline="30000" dirty="0">
                          <a:effectLst/>
                        </a:rPr>
                        <a:t>+</a:t>
                      </a:r>
                      <a:r>
                        <a:rPr lang="en-US" altLang="zh-CN" sz="1600" kern="100" dirty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beam energy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 err="1">
                          <a:effectLst/>
                        </a:rPr>
                        <a:t>E</a:t>
                      </a:r>
                      <a:r>
                        <a:rPr lang="en-US" sz="1600" kern="100" baseline="-25000" dirty="0" err="1">
                          <a:effectLst/>
                        </a:rPr>
                        <a:t>e</a:t>
                      </a:r>
                      <a:r>
                        <a:rPr lang="en-US" sz="1600" kern="100" baseline="-25000" dirty="0">
                          <a:effectLst/>
                        </a:rPr>
                        <a:t>-</a:t>
                      </a:r>
                      <a:r>
                        <a:rPr lang="en-US" sz="1600" kern="100" baseline="0" dirty="0">
                          <a:effectLst/>
                        </a:rPr>
                        <a:t>/</a:t>
                      </a:r>
                      <a:r>
                        <a:rPr lang="en-US" altLang="zh-CN" sz="1600" kern="100" dirty="0" err="1">
                          <a:effectLst/>
                        </a:rPr>
                        <a:t>E</a:t>
                      </a:r>
                      <a:r>
                        <a:rPr lang="en-US" altLang="zh-CN" sz="1600" kern="100" baseline="-25000" dirty="0" err="1">
                          <a:effectLst/>
                        </a:rPr>
                        <a:t>e</a:t>
                      </a:r>
                      <a:r>
                        <a:rPr lang="en-US" altLang="zh-CN" sz="1600" kern="100" baseline="-25000" dirty="0">
                          <a:effectLst/>
                        </a:rPr>
                        <a:t>+</a:t>
                      </a:r>
                      <a:endParaRPr lang="zh-CN" altLang="zh-CN" sz="1400" i="1" kern="10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GeV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20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Repetition rate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f</a:t>
                      </a:r>
                      <a:r>
                        <a:rPr lang="en-US" sz="1600" kern="100" baseline="-25000" dirty="0" err="1">
                          <a:effectLst/>
                        </a:rPr>
                        <a:t>rep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Hz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sym typeface="Wingdings" panose="05000000000000000000" pitchFamily="2" charset="2"/>
                        </a:rPr>
                        <a:t>100</a:t>
                      </a:r>
                      <a:endParaRPr lang="zh-CN" sz="16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43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e</a:t>
                      </a:r>
                      <a:r>
                        <a:rPr lang="en-US" altLang="zh-CN" sz="1600" kern="100" baseline="30000" dirty="0">
                          <a:effectLst/>
                        </a:rPr>
                        <a:t>-</a:t>
                      </a:r>
                      <a:r>
                        <a:rPr lang="en-US" altLang="zh-CN" sz="1600" kern="100" dirty="0">
                          <a:effectLst/>
                        </a:rPr>
                        <a:t> /e</a:t>
                      </a:r>
                      <a:r>
                        <a:rPr lang="en-US" altLang="zh-CN" sz="1600" kern="100" baseline="30000" dirty="0">
                          <a:effectLst/>
                        </a:rPr>
                        <a:t>+</a:t>
                      </a:r>
                      <a:r>
                        <a:rPr lang="en-US" altLang="zh-CN" sz="1600" kern="100" dirty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 bunch population </a:t>
                      </a:r>
                      <a:endParaRPr lang="en-US" sz="1600" kern="100" dirty="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baseline="0" dirty="0">
                          <a:effectLst/>
                        </a:rPr>
                        <a:t>Ne-/</a:t>
                      </a:r>
                      <a:r>
                        <a:rPr lang="en-US" altLang="zh-CN" sz="1600" kern="100" baseline="0" dirty="0">
                          <a:effectLst/>
                        </a:rPr>
                        <a:t>Ne+</a:t>
                      </a:r>
                      <a:endParaRPr lang="zh-CN" altLang="zh-CN" sz="1400" i="1" kern="100" baseline="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×10</a:t>
                      </a:r>
                      <a:r>
                        <a:rPr lang="en-US" sz="1600" kern="100" baseline="3000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0.94(1.88)</a:t>
                      </a:r>
                      <a:endParaRPr lang="zh-CN" sz="16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612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200" i="1" kern="100" baseline="0" dirty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 err="1">
                          <a:effectLst/>
                        </a:rPr>
                        <a:t>nC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1.5 (3)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6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Energy spread (</a:t>
                      </a:r>
                      <a:r>
                        <a:rPr lang="en-US" altLang="zh-CN" sz="1600" kern="100" dirty="0">
                          <a:effectLst/>
                        </a:rPr>
                        <a:t>e</a:t>
                      </a:r>
                      <a:r>
                        <a:rPr lang="en-US" altLang="zh-CN" sz="1600" kern="100" baseline="30000" dirty="0">
                          <a:effectLst/>
                        </a:rPr>
                        <a:t>-</a:t>
                      </a:r>
                      <a:r>
                        <a:rPr lang="en-US" altLang="zh-CN" sz="1600" kern="100" dirty="0">
                          <a:effectLst/>
                        </a:rPr>
                        <a:t> /e</a:t>
                      </a:r>
                      <a:r>
                        <a:rPr lang="en-US" altLang="zh-CN" sz="1600" kern="100" baseline="30000" dirty="0">
                          <a:effectLst/>
                        </a:rPr>
                        <a:t>+</a:t>
                      </a:r>
                      <a:r>
                        <a:rPr lang="en-US" altLang="zh-CN" sz="1600" kern="100" dirty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)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σ</a:t>
                      </a:r>
                      <a:r>
                        <a:rPr lang="en-US" sz="1600" kern="100" baseline="-25000" dirty="0" err="1">
                          <a:effectLst/>
                        </a:rPr>
                        <a:t>E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effectLst/>
                        </a:rPr>
                        <a:t>1.5×10</a:t>
                      </a:r>
                      <a:r>
                        <a:rPr lang="en-US" altLang="zh-CN" sz="1600" kern="100" baseline="30000" dirty="0">
                          <a:effectLst/>
                        </a:rPr>
                        <a:t>-3</a:t>
                      </a:r>
                      <a:endParaRPr lang="zh-CN" altLang="zh-CN" sz="16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3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Emittance (</a:t>
                      </a:r>
                      <a:r>
                        <a:rPr lang="en-US" altLang="zh-CN" sz="1600" kern="100" dirty="0">
                          <a:effectLst/>
                        </a:rPr>
                        <a:t>e</a:t>
                      </a:r>
                      <a:r>
                        <a:rPr lang="en-US" altLang="zh-CN" sz="1600" kern="100" baseline="30000" dirty="0">
                          <a:effectLst/>
                        </a:rPr>
                        <a:t>-</a:t>
                      </a:r>
                      <a:r>
                        <a:rPr lang="en-US" altLang="zh-CN" sz="1600" kern="100" dirty="0">
                          <a:effectLst/>
                        </a:rPr>
                        <a:t> /e</a:t>
                      </a:r>
                      <a:r>
                        <a:rPr lang="en-US" altLang="zh-CN" sz="1600" kern="100" baseline="30000" dirty="0">
                          <a:effectLst/>
                        </a:rPr>
                        <a:t>+</a:t>
                      </a:r>
                      <a:r>
                        <a:rPr lang="en-US" altLang="zh-CN" sz="1600" kern="100" dirty="0">
                          <a:effectLst/>
                        </a:rPr>
                        <a:t> </a:t>
                      </a:r>
                      <a:r>
                        <a:rPr lang="en-US" sz="1600" kern="100" dirty="0">
                          <a:effectLst/>
                        </a:rPr>
                        <a:t>)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 </a:t>
                      </a:r>
                      <a:r>
                        <a:rPr lang="el-GR" sz="1600" kern="100" dirty="0">
                          <a:effectLst/>
                        </a:rPr>
                        <a:t>ε</a:t>
                      </a:r>
                      <a:r>
                        <a:rPr lang="en-US" sz="1600" kern="100" baseline="-25000" dirty="0">
                          <a:effectLst/>
                        </a:rPr>
                        <a:t>r</a:t>
                      </a: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6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n</a:t>
                      </a:r>
                      <a:r>
                        <a:rPr lang="en-US" altLang="zh-CN" sz="1600" kern="100" dirty="0">
                          <a:effectLst/>
                        </a:rPr>
                        <a:t>m</a:t>
                      </a:r>
                      <a:endParaRPr lang="zh-CN" sz="16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  <a:sym typeface="Wingdings" panose="05000000000000000000" pitchFamily="2" charset="2"/>
                        </a:rPr>
                        <a:t>10</a:t>
                      </a:r>
                      <a:endParaRPr 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9" name="表格 6">
            <a:extLst>
              <a:ext uri="{FF2B5EF4-FFF2-40B4-BE49-F238E27FC236}">
                <a16:creationId xmlns:a16="http://schemas.microsoft.com/office/drawing/2014/main" xmlns="" id="{A7106DEF-DAE7-4621-89CC-732C815CC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47554"/>
              </p:ext>
            </p:extLst>
          </p:nvPr>
        </p:nvGraphicFramePr>
        <p:xfrm>
          <a:off x="4732865" y="3962403"/>
          <a:ext cx="4250266" cy="235522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749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80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43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88680">
                  <a:extLst>
                    <a:ext uri="{9D8B030D-6E8A-4147-A177-3AD203B41FA5}">
                      <a16:colId xmlns:a16="http://schemas.microsoft.com/office/drawing/2014/main" xmlns="" val="4230188965"/>
                    </a:ext>
                  </a:extLst>
                </a:gridCol>
              </a:tblGrid>
              <a:tr h="3272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Parameter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Unit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kern="100" dirty="0">
                          <a:effectLst/>
                        </a:rPr>
                        <a:t>S-band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800" kern="100" dirty="0">
                          <a:effectLst/>
                        </a:rPr>
                        <a:t>C-band</a:t>
                      </a:r>
                      <a:endParaRPr lang="zh-CN" sz="1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5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Frequency</a:t>
                      </a:r>
                      <a:endParaRPr lang="zh-CN" sz="1600" b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MHz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2860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5720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5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Length</a:t>
                      </a:r>
                      <a:endParaRPr lang="zh-CN" sz="1600" b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m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sym typeface="Wingdings" panose="05000000000000000000" pitchFamily="2" charset="2"/>
                        </a:rPr>
                        <a:t>3.1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1.8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5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Cavity mode</a:t>
                      </a:r>
                      <a:endParaRPr lang="zh-CN" sz="1600" b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</a:t>
                      </a:r>
                      <a:r>
                        <a:rPr lang="en-US" altLang="zh-CN" sz="1600" kern="100" dirty="0">
                          <a:effectLst/>
                        </a:rPr>
                        <a:t>π</a:t>
                      </a:r>
                      <a:r>
                        <a:rPr lang="en-US" sz="1600" kern="100" dirty="0">
                          <a:effectLst/>
                        </a:rPr>
                        <a:t>/3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3π</a:t>
                      </a:r>
                      <a:r>
                        <a:rPr lang="en-US" sz="1600" kern="100" dirty="0">
                          <a:effectLst/>
                        </a:rPr>
                        <a:t>/4</a:t>
                      </a:r>
                      <a:endParaRPr lang="zh-CN" alt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2860302157"/>
                  </a:ext>
                </a:extLst>
              </a:tr>
              <a:tr h="405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Aperture diameter</a:t>
                      </a:r>
                      <a:endParaRPr lang="zh-CN" sz="1600" b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r>
                        <a:rPr lang="en-US" altLang="zh-CN" sz="1600" kern="100" dirty="0">
                          <a:effectLst/>
                        </a:rPr>
                        <a:t>mm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effectLst/>
                        </a:rPr>
                        <a:t>20~24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effectLst/>
                        </a:rPr>
                        <a:t>11.8~16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5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Gradient</a:t>
                      </a:r>
                      <a:endParaRPr lang="zh-CN" sz="1600" b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none" strike="noStrike" kern="1200" baseline="0" dirty="0"/>
                        <a:t>MV/m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21</a:t>
                      </a:r>
                      <a:endParaRPr lang="en-US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kern="100" dirty="0">
                          <a:effectLst/>
                        </a:rPr>
                        <a:t>45</a:t>
                      </a:r>
                      <a:endParaRPr lang="en-US" altLang="zh-CN" sz="16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568" y="1058948"/>
            <a:ext cx="8769927" cy="3116710"/>
          </a:xfrm>
        </p:spPr>
        <p:txBody>
          <a:bodyPr>
            <a:normAutofit/>
          </a:bodyPr>
          <a:lstStyle/>
          <a:p>
            <a:pPr marL="182880" lvl="1">
              <a:buFont typeface="Wingdings" panose="05000000000000000000" pitchFamily="2" charset="2"/>
              <a:buChar char="l"/>
            </a:pPr>
            <a:r>
              <a:rPr lang="en-US" altLang="en-US" dirty="0">
                <a:solidFill>
                  <a:srgbClr val="000099"/>
                </a:solidFill>
              </a:rPr>
              <a:t>Layout </a:t>
            </a:r>
          </a:p>
          <a:p>
            <a:pPr lvl="1"/>
            <a:r>
              <a:rPr lang="en-US" altLang="en-US" sz="2000" dirty="0"/>
              <a:t>Vertical electron by-pass transport line (EBTL): </a:t>
            </a:r>
            <a:r>
              <a:rPr lang="en-US" altLang="zh-CN" sz="2000" dirty="0"/>
              <a:t>1.2 m separation</a:t>
            </a:r>
          </a:p>
          <a:p>
            <a:r>
              <a:rPr lang="en-US" altLang="en-US" sz="2400" dirty="0"/>
              <a:t>S-band Linac </a:t>
            </a:r>
          </a:p>
          <a:p>
            <a:pPr lvl="1"/>
            <a:r>
              <a:rPr lang="en-US" altLang="en-US" sz="2000" b="1" dirty="0"/>
              <a:t>FAS</a:t>
            </a:r>
            <a:r>
              <a:rPr lang="en-US" altLang="en-US" sz="2000" dirty="0"/>
              <a:t>: 4GeV + </a:t>
            </a:r>
            <a:r>
              <a:rPr lang="en-US" altLang="en-US" sz="2000" b="1" dirty="0"/>
              <a:t>PSPAS</a:t>
            </a:r>
            <a:r>
              <a:rPr lang="en-US" altLang="en-US" sz="2000" dirty="0"/>
              <a:t>: 200Me</a:t>
            </a:r>
            <a:r>
              <a:rPr lang="en-US" altLang="zh-CN" sz="2000" dirty="0"/>
              <a:t>V </a:t>
            </a:r>
            <a:r>
              <a:rPr lang="en-US" altLang="en-US" sz="2000" dirty="0"/>
              <a:t>+ </a:t>
            </a:r>
            <a:r>
              <a:rPr lang="en-US" altLang="en-US" sz="2000" b="1" dirty="0"/>
              <a:t>SAS</a:t>
            </a:r>
            <a:r>
              <a:rPr lang="en-US" altLang="en-US" sz="2000" dirty="0"/>
              <a:t>: 1.1</a:t>
            </a:r>
            <a:r>
              <a:rPr lang="en-US" altLang="zh-CN" sz="2000" dirty="0"/>
              <a:t>GeV</a:t>
            </a:r>
          </a:p>
          <a:p>
            <a:r>
              <a:rPr lang="en-US" altLang="en-US" sz="2400" dirty="0"/>
              <a:t>C-band Linac </a:t>
            </a:r>
          </a:p>
          <a:p>
            <a:pPr lvl="1"/>
            <a:r>
              <a:rPr lang="en-US" altLang="zh-CN" sz="2000" dirty="0"/>
              <a:t>TAS</a:t>
            </a:r>
            <a:r>
              <a:rPr lang="zh-CN" altLang="en-US" sz="2000" dirty="0"/>
              <a:t>：</a:t>
            </a:r>
            <a:r>
              <a:rPr lang="en-US" altLang="zh-CN" sz="2000" dirty="0"/>
              <a:t>1.1GeV</a:t>
            </a:r>
            <a:r>
              <a:rPr lang="en-US" altLang="zh-CN" sz="2000" dirty="0">
                <a:sym typeface="Wingdings" panose="05000000000000000000" pitchFamily="2" charset="2"/>
              </a:rPr>
              <a:t>20GeV</a:t>
            </a:r>
            <a:endParaRPr lang="en-US" altLang="en-US" sz="2000" dirty="0"/>
          </a:p>
          <a:p>
            <a:pPr lvl="1"/>
            <a:r>
              <a:rPr lang="en-US" altLang="en-US" sz="2000" dirty="0"/>
              <a:t>Because the emittance of damping ring is decreased, the C-band accelerating structure could be used from 1.1 GeV</a:t>
            </a:r>
          </a:p>
          <a:p>
            <a:endParaRPr lang="en-US" alt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LINAC </a:t>
            </a:r>
            <a:r>
              <a:rPr lang="en-US" altLang="zh-CN" dirty="0"/>
              <a:t>New baseline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xmlns="" id="{2077FD71-6A39-4A62-81C3-7A6471544CC1}"/>
              </a:ext>
            </a:extLst>
          </p:cNvPr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458" y="3962400"/>
            <a:ext cx="8137875" cy="244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9DF89758-E228-4037-B225-13C03B34AF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437" y="2760481"/>
            <a:ext cx="7679268" cy="360616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RF distribution of the </a:t>
            </a:r>
            <a:r>
              <a:rPr lang="en-US" altLang="zh-CN" dirty="0" err="1">
                <a:sym typeface="+mn-ea"/>
              </a:rPr>
              <a:t>linac</a:t>
            </a:r>
            <a:endParaRPr lang="zh-CN" altLang="en-US" dirty="0"/>
          </a:p>
        </p:txBody>
      </p:sp>
      <p:sp>
        <p:nvSpPr>
          <p:cNvPr id="14" name="内容占位符 1"/>
          <p:cNvSpPr txBox="1"/>
          <p:nvPr/>
        </p:nvSpPr>
        <p:spPr>
          <a:xfrm>
            <a:off x="395605" y="1005840"/>
            <a:ext cx="8039100" cy="24231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3975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74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79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83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500" dirty="0"/>
              <a:t>RF distribution of the </a:t>
            </a:r>
            <a:r>
              <a:rPr lang="en-US" altLang="zh-CN" sz="2500" dirty="0" err="1"/>
              <a:t>linac</a:t>
            </a:r>
            <a:r>
              <a:rPr lang="en-US" altLang="zh-CN" sz="2500" dirty="0"/>
              <a:t> </a:t>
            </a:r>
          </a:p>
          <a:p>
            <a:pPr lvl="1">
              <a:lnSpc>
                <a:spcPts val="2000"/>
              </a:lnSpc>
            </a:pPr>
            <a:r>
              <a:rPr lang="en-US" altLang="zh-CN" sz="2000" dirty="0"/>
              <a:t>S-band</a:t>
            </a:r>
          </a:p>
          <a:p>
            <a:pPr lvl="2">
              <a:lnSpc>
                <a:spcPts val="2000"/>
              </a:lnSpc>
            </a:pPr>
            <a:r>
              <a:rPr lang="en-US" altLang="zh-CN" sz="1600" dirty="0"/>
              <a:t> 80 MW klystron, the number of S-band Acc. Structure is 95, big hole s-band structure after the positron source is </a:t>
            </a:r>
            <a:r>
              <a:rPr lang="en-US" altLang="zh-CN" sz="1600" dirty="0" smtClean="0"/>
              <a:t>16. </a:t>
            </a:r>
            <a:r>
              <a:rPr lang="en-US" altLang="zh-CN" sz="1600" dirty="0"/>
              <a:t>the number of pulse compressor is </a:t>
            </a:r>
            <a:r>
              <a:rPr lang="en-US" altLang="zh-CN" sz="1600" dirty="0" smtClean="0"/>
              <a:t>30</a:t>
            </a:r>
            <a:endParaRPr lang="en-US" altLang="zh-CN" sz="2000" dirty="0"/>
          </a:p>
          <a:p>
            <a:pPr lvl="1">
              <a:lnSpc>
                <a:spcPts val="2000"/>
              </a:lnSpc>
            </a:pPr>
            <a:r>
              <a:rPr lang="en-US" altLang="zh-CN" sz="2000" dirty="0">
                <a:sym typeface="+mn-ea"/>
              </a:rPr>
              <a:t>C-band accelerating structures</a:t>
            </a:r>
          </a:p>
          <a:p>
            <a:pPr lvl="2">
              <a:lnSpc>
                <a:spcPts val="2000"/>
              </a:lnSpc>
            </a:pPr>
            <a:r>
              <a:rPr lang="en-US" altLang="zh-CN" sz="1600" dirty="0">
                <a:sym typeface="+mn-ea"/>
              </a:rPr>
              <a:t>50 MW klystron, </a:t>
            </a:r>
            <a:r>
              <a:rPr lang="en-US" altLang="zh-CN" sz="1600" dirty="0"/>
              <a:t>C-band  structures: 292, pulse compressor 146</a:t>
            </a:r>
            <a:endParaRPr lang="zh-CN" altLang="en-US" sz="1600" dirty="0"/>
          </a:p>
          <a:p>
            <a:pPr lvl="1"/>
            <a:endParaRPr lang="zh-CN" altLang="en-US" sz="21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FB76074A-6B22-4232-ACA5-65BBC14DE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16" y="1105839"/>
            <a:ext cx="8039240" cy="2555161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Last year, the S-band accelerating structure high power test result and the pulse compressor design have been introduced . </a:t>
            </a:r>
          </a:p>
          <a:p>
            <a:r>
              <a:rPr lang="en-US" altLang="zh-CN" sz="2000" dirty="0"/>
              <a:t>The AS tested gradient has reached 33 MV/m,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altLang="zh-CN" sz="2000" dirty="0"/>
              <a:t>it meets the requirement of CEPC </a:t>
            </a:r>
            <a:r>
              <a:rPr lang="en-US" altLang="zh-CN" sz="2000" dirty="0" err="1"/>
              <a:t>linac</a:t>
            </a:r>
            <a:r>
              <a:rPr lang="en-US" altLang="zh-CN" sz="2000" dirty="0"/>
              <a:t>. The pulse compressor finished design</a:t>
            </a:r>
          </a:p>
          <a:p>
            <a:r>
              <a:rPr lang="en-US" altLang="zh-CN" sz="2000" dirty="0"/>
              <a:t>Next, I will introduce the progress of S-band pulse compressor and the design and manufacture of C-band accelerating structure</a:t>
            </a:r>
            <a:endParaRPr lang="zh-CN" altLang="en-US" sz="20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597CCD7-C9FD-4593-A3FA-5B72CE90A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589" y="164778"/>
            <a:ext cx="7585478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HG 2021 review for CEPC </a:t>
            </a:r>
            <a:r>
              <a:rPr lang="en-US" altLang="zh-CN" dirty="0" err="1"/>
              <a:t>linac</a:t>
            </a:r>
            <a:r>
              <a:rPr lang="en-US" altLang="zh-CN" dirty="0"/>
              <a:t> 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882B554-85F4-42F9-9923-6B9BF2DFCA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380" y="5170942"/>
            <a:ext cx="1315463" cy="121722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A4BFB55-EAB2-45B8-BE8A-9D080C809BFD}"/>
              </a:ext>
            </a:extLst>
          </p:cNvPr>
          <p:cNvGrpSpPr/>
          <p:nvPr/>
        </p:nvGrpSpPr>
        <p:grpSpPr>
          <a:xfrm>
            <a:off x="5752133" y="3132668"/>
            <a:ext cx="2993934" cy="2038274"/>
            <a:chOff x="4416919" y="727323"/>
            <a:chExt cx="5750172" cy="590451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CC5056AA-64F6-4D0A-BC91-583981C1FE39}"/>
                </a:ext>
              </a:extLst>
            </p:cNvPr>
            <p:cNvGrpSpPr/>
            <p:nvPr/>
          </p:nvGrpSpPr>
          <p:grpSpPr>
            <a:xfrm>
              <a:off x="4667260" y="727323"/>
              <a:ext cx="5355462" cy="4321355"/>
              <a:chOff x="4667260" y="727323"/>
              <a:chExt cx="5355462" cy="4321355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4B831050-6CE6-43C4-8A32-AC158F180F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67260" y="727323"/>
                <a:ext cx="1488468" cy="2089692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90403996-C1C0-4270-9E4A-805F0A40D5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67260" y="2879252"/>
                <a:ext cx="1488468" cy="2169426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22E91598-A710-48DC-ADAC-4B2481667B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50724" y="727324"/>
                <a:ext cx="2082750" cy="2089692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5790CE6E-FD1D-4EE0-AF30-3A3C4C7979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50725" y="2879252"/>
                <a:ext cx="2082750" cy="2169426"/>
              </a:xfrm>
              <a:prstGeom prst="rect">
                <a:avLst/>
              </a:prstGeom>
            </p:spPr>
          </p:pic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C7FF5AFC-0F46-48A4-B8FD-1973882897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39622" y="727324"/>
                <a:ext cx="1583100" cy="2089692"/>
              </a:xfrm>
              <a:prstGeom prst="rect">
                <a:avLst/>
              </a:prstGeom>
            </p:spPr>
          </p:pic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18AB1C37-4D22-4BA7-9695-D51EE425ED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39622" y="2879253"/>
                <a:ext cx="1583100" cy="2169425"/>
              </a:xfrm>
              <a:prstGeom prst="rect">
                <a:avLst/>
              </a:prstGeom>
            </p:spPr>
          </p:pic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FD12162E-7FEF-42DD-A28B-BDFE035A13F0}"/>
                </a:ext>
              </a:extLst>
            </p:cNvPr>
            <p:cNvSpPr txBox="1"/>
            <p:nvPr/>
          </p:nvSpPr>
          <p:spPr>
            <a:xfrm>
              <a:off x="4416919" y="4811757"/>
              <a:ext cx="5750172" cy="1820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微软雅黑" panose="020B0503020204020204" charset="-122"/>
                  <a:ea typeface="微软雅黑" panose="020B0503020204020204" charset="-122"/>
                </a:rPr>
                <a:t>Electric field distribution of the twoTE</a:t>
              </a:r>
              <a:r>
                <a:rPr lang="en-US" altLang="zh-CN" sz="1200" baseline="-25000" dirty="0">
                  <a:latin typeface="微软雅黑" panose="020B0503020204020204" charset="-122"/>
                  <a:ea typeface="微软雅黑" panose="020B0503020204020204" charset="-122"/>
                </a:rPr>
                <a:t>113</a:t>
              </a:r>
              <a:r>
                <a:rPr lang="zh-CN" altLang="en-US" sz="1200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1200" dirty="0">
                  <a:latin typeface="微软雅黑" panose="020B0503020204020204" charset="-122"/>
                  <a:ea typeface="微软雅黑" panose="020B0503020204020204" charset="-122"/>
                </a:rPr>
                <a:t>polarized degenerate mode</a:t>
              </a:r>
              <a:endParaRPr lang="zh-CN" altLang="en-US" sz="12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E5796CB-F71A-4480-B2B5-1CCCE977DB17}"/>
              </a:ext>
            </a:extLst>
          </p:cNvPr>
          <p:cNvGrpSpPr/>
          <p:nvPr/>
        </p:nvGrpSpPr>
        <p:grpSpPr>
          <a:xfrm>
            <a:off x="214933" y="3699615"/>
            <a:ext cx="5474970" cy="2439035"/>
            <a:chOff x="282" y="5571"/>
            <a:chExt cx="8622" cy="3841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D515E8F3-8C28-4CA4-ABE3-B0781859264C}"/>
                </a:ext>
              </a:extLst>
            </p:cNvPr>
            <p:cNvGrpSpPr/>
            <p:nvPr/>
          </p:nvGrpSpPr>
          <p:grpSpPr>
            <a:xfrm>
              <a:off x="282" y="5614"/>
              <a:ext cx="5097" cy="3798"/>
              <a:chOff x="509153" y="3684696"/>
              <a:chExt cx="3235041" cy="2411915"/>
            </a:xfrm>
          </p:grpSpPr>
          <p:pic>
            <p:nvPicPr>
              <p:cNvPr id="24" name="内容占位符 3">
                <a:extLst>
                  <a:ext uri="{FF2B5EF4-FFF2-40B4-BE49-F238E27FC236}">
                    <a16:creationId xmlns:a16="http://schemas.microsoft.com/office/drawing/2014/main" xmlns="" id="{538415A0-9B4C-4926-8C4D-BA5B4055BA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153" y="3684696"/>
                <a:ext cx="2680855" cy="2028276"/>
              </a:xfrm>
              <a:prstGeom prst="rect">
                <a:avLst/>
              </a:prstGeom>
            </p:spPr>
          </p:pic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1DBEFEE4-8E1D-4155-B406-3DE6AAFCAFA0}"/>
                  </a:ext>
                </a:extLst>
              </p:cNvPr>
              <p:cNvSpPr txBox="1"/>
              <p:nvPr/>
            </p:nvSpPr>
            <p:spPr>
              <a:xfrm>
                <a:off x="734794" y="5727251"/>
                <a:ext cx="3009400" cy="369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S-band High power test bench</a:t>
                </a:r>
                <a:endParaRPr lang="zh-CN" altLang="en-US" dirty="0"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D183210B-F1AD-4429-9B3D-573FA63BD40D}"/>
                </a:ext>
              </a:extLst>
            </p:cNvPr>
            <p:cNvGrpSpPr/>
            <p:nvPr/>
          </p:nvGrpSpPr>
          <p:grpSpPr>
            <a:xfrm>
              <a:off x="4561" y="5571"/>
              <a:ext cx="4343" cy="3237"/>
              <a:chOff x="5513646" y="4467349"/>
              <a:chExt cx="3205467" cy="2309368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C9155A9D-275B-46D3-9A4E-1AAFA8D23975}"/>
                  </a:ext>
                </a:extLst>
              </p:cNvPr>
              <p:cNvSpPr txBox="1"/>
              <p:nvPr/>
            </p:nvSpPr>
            <p:spPr>
              <a:xfrm>
                <a:off x="5513646" y="4467349"/>
                <a:ext cx="2818715" cy="378831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/>
                  <a:t>The input power with SLED</a:t>
                </a:r>
                <a:endParaRPr lang="zh-CN" altLang="en-US" sz="1600" dirty="0"/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8255D384-8F5A-4B5F-9411-4350BCE8C985}"/>
                  </a:ext>
                </a:extLst>
              </p:cNvPr>
              <p:cNvPicPr/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513646" y="4845868"/>
                <a:ext cx="3205467" cy="193084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020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9082" y="1026566"/>
            <a:ext cx="8039240" cy="1266049"/>
          </a:xfrm>
        </p:spPr>
        <p:txBody>
          <a:bodyPr>
            <a:normAutofit/>
          </a:bodyPr>
          <a:lstStyle/>
          <a:p>
            <a:r>
              <a:rPr lang="en-US" altLang="zh-CN" dirty="0"/>
              <a:t>Design results</a:t>
            </a:r>
          </a:p>
          <a:p>
            <a:pPr lvl="1"/>
            <a:r>
              <a:rPr lang="en-US" altLang="zh-CN" dirty="0"/>
              <a:t>The input power is 80 MW, the repetition rate is 100Hz</a:t>
            </a:r>
          </a:p>
          <a:p>
            <a:pPr lvl="1"/>
            <a:r>
              <a:rPr lang="en-US" altLang="zh-CN" dirty="0"/>
              <a:t>TE </a:t>
            </a:r>
            <a:r>
              <a:rPr lang="en-US" altLang="zh-CN" baseline="-25000" dirty="0"/>
              <a:t>113 </a:t>
            </a:r>
            <a:r>
              <a:rPr lang="en-US" altLang="zh-CN" dirty="0"/>
              <a:t>mode has been selected </a:t>
            </a:r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60589" y="164778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Pulse compressor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0338978"/>
              </p:ext>
            </p:extLst>
          </p:nvPr>
        </p:nvGraphicFramePr>
        <p:xfrm>
          <a:off x="922342" y="2360348"/>
          <a:ext cx="7432719" cy="392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9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47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88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Parameter name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Unit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Frequency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2856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MHz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Input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Power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MW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Repetition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Rate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100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Hz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Pulse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Width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μ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6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Mode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TE</a:t>
                      </a:r>
                      <a:r>
                        <a:rPr lang="en-US" altLang="zh-CN" sz="1200" b="0" baseline="-25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113</a:t>
                      </a:r>
                      <a:r>
                        <a:rPr lang="zh-CN" altLang="en-US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two polarized degenerate mode</a:t>
                      </a:r>
                      <a:r>
                        <a:rPr lang="zh-CN" altLang="en-US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zh-CN" altLang="en-US" sz="1200" b="0" baseline="-25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317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Filling Time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of Accelerating Structure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728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ns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68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Group Velocity Gradient </a:t>
                      </a:r>
                      <a:r>
                        <a:rPr lang="en-US" altLang="zh-CN" sz="1200" b="0" i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of Accelerating Structure</a:t>
                      </a:r>
                      <a:endParaRPr lang="zh-CN" altLang="en-US" sz="1200" b="0" i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0.56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Vacuum Leak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Rate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＜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2×10</a:t>
                      </a:r>
                      <a:r>
                        <a:rPr lang="en-US" altLang="zh-CN" sz="1200" b="0" baseline="30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-10</a:t>
                      </a:r>
                      <a:endParaRPr lang="zh-CN" altLang="en-US" sz="1200" b="0" baseline="30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Torr.L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/s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Vacuum level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＜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5×10</a:t>
                      </a:r>
                      <a:r>
                        <a:rPr lang="en-US" altLang="zh-CN" sz="1200" b="0" baseline="30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-8</a:t>
                      </a:r>
                      <a:endParaRPr lang="zh-CN" altLang="en-US" sz="1200" b="0" baseline="30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Torr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Water</a:t>
                      </a:r>
                      <a:r>
                        <a:rPr lang="en-US" altLang="zh-CN" sz="1200" b="0" baseline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Temperature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30±0.1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baseline="30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05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VSWR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＜</a:t>
                      </a:r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1.1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-</a:t>
                      </a:r>
                      <a:endParaRPr lang="zh-CN" altLang="en-US" sz="12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{f3439392-c726-448e-9780-d9d3b6cadec8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523dc12-2ac2-4d59-b8f8-a0e99b6bd041}"/>
  <p:tag name="TABLE_ENDDRAG_ORIGIN_RECT" val="526*313"/>
  <p:tag name="TABLE_ENDDRAG_RECT" val="92*192*526*3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285c0d4-131b-4308-9177-0c65d09435e9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c2c46b4-dd47-4e0b-8692-07f82e22af2c}"/>
  <p:tag name="TABLE_ENDDRAG_ORIGIN_RECT" val="461*248"/>
  <p:tag name="TABLE_ENDDRAG_RECT" val="117*208*461*24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e178975-928c-4fdd-a85f-addfb8265e86}"/>
  <p:tag name="TABLE_ENDDRAG_ORIGIN_RECT" val="256*250"/>
  <p:tag name="TABLE_ENDDRAG_RECT" val="263*261*256*25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675.6062992125981,&quot;width&quot;:2783.7055118110234}"/>
</p:tagLst>
</file>

<file path=ppt/theme/theme1.xml><?xml version="1.0" encoding="utf-8"?>
<a:theme xmlns:a="http://schemas.openxmlformats.org/drawingml/2006/main" name="工作总结模板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2067</TotalTime>
  <Words>1789</Words>
  <Application>Microsoft Office PowerPoint</Application>
  <PresentationFormat>全屏显示(4:3)</PresentationFormat>
  <Paragraphs>538</Paragraphs>
  <Slides>35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9" baseType="lpstr">
      <vt:lpstr>等线</vt:lpstr>
      <vt:lpstr>黑体</vt:lpstr>
      <vt:lpstr>华文中宋</vt:lpstr>
      <vt:lpstr>宋体</vt:lpstr>
      <vt:lpstr>微软雅黑</vt:lpstr>
      <vt:lpstr>新宋体</vt:lpstr>
      <vt:lpstr>Arial</vt:lpstr>
      <vt:lpstr>Calibri</vt:lpstr>
      <vt:lpstr>Calibri Light</vt:lpstr>
      <vt:lpstr>Symbol</vt:lpstr>
      <vt:lpstr>Times New Roman</vt:lpstr>
      <vt:lpstr>Wingdings</vt:lpstr>
      <vt:lpstr>Wingdings 2</vt:lpstr>
      <vt:lpstr>工作总结模板</vt:lpstr>
      <vt:lpstr> Updates on structures for CEPC and HEPS</vt:lpstr>
      <vt:lpstr>Outline </vt:lpstr>
      <vt:lpstr>CEPC layout</vt:lpstr>
      <vt:lpstr>Linac version evolution </vt:lpstr>
      <vt:lpstr>LINAC New baseline</vt:lpstr>
      <vt:lpstr>LINAC New baseline</vt:lpstr>
      <vt:lpstr>RF distribution of the linac</vt:lpstr>
      <vt:lpstr>HG 2021 review for CEPC linac </vt:lpstr>
      <vt:lpstr>Pulse compressor</vt:lpstr>
      <vt:lpstr>Pulse compressor</vt:lpstr>
      <vt:lpstr>C-band accelerating structure</vt:lpstr>
      <vt:lpstr>C-band accelerating structure</vt:lpstr>
      <vt:lpstr>Status of HEPS linac and its structures </vt:lpstr>
      <vt:lpstr>Status of HEPS linac structures </vt:lpstr>
      <vt:lpstr>Bunching system </vt:lpstr>
      <vt:lpstr>SHBs</vt:lpstr>
      <vt:lpstr>SHBs</vt:lpstr>
      <vt:lpstr>SHBs</vt:lpstr>
      <vt:lpstr>SHBs</vt:lpstr>
      <vt:lpstr>Prebuncher </vt:lpstr>
      <vt:lpstr>Buncher</vt:lpstr>
      <vt:lpstr>Buncher</vt:lpstr>
      <vt:lpstr>Pulse compressor</vt:lpstr>
      <vt:lpstr>Accelerating structures</vt:lpstr>
      <vt:lpstr>Accelerating structures</vt:lpstr>
      <vt:lpstr>Accelerating structures</vt:lpstr>
      <vt:lpstr>Accelerating structures</vt:lpstr>
      <vt:lpstr>Waveguide components</vt:lpstr>
      <vt:lpstr>Waveguide components</vt:lpstr>
      <vt:lpstr>Waveguide components</vt:lpstr>
      <vt:lpstr>Waveguide components</vt:lpstr>
      <vt:lpstr>Waveguide components</vt:lpstr>
      <vt:lpstr>Installation </vt:lpstr>
      <vt:lpstr>Summary 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Injector Linac Positron Source Design</dc:title>
  <dc:creator>张敬如</dc:creator>
  <cp:lastModifiedBy>23192</cp:lastModifiedBy>
  <cp:revision>1066</cp:revision>
  <dcterms:created xsi:type="dcterms:W3CDTF">2018-08-03T09:18:00Z</dcterms:created>
  <dcterms:modified xsi:type="dcterms:W3CDTF">2022-05-17T14:18:00Z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2052-11.1.0.10463</vt:lpwstr>
  </property>
  <property fmtid="{D5CDD505-2E9C-101B-9397-08002B2CF9AE}" pid="3" name="ICV">
    <vt:lpwstr>9E308A47BDF94A59A6157051EAF6FD20</vt:lpwstr>
  </property>
</Properties>
</file>