
<file path=[Content_Types].xml><?xml version="1.0" encoding="utf-8"?>
<Types xmlns="http://schemas.openxmlformats.org/package/2006/content-types">
  <Default Extension="avi" ContentType="video/x-msvideo"/>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7"/>
  </p:notesMasterIdLst>
  <p:handoutMasterIdLst>
    <p:handoutMasterId r:id="rId48"/>
  </p:handoutMasterIdLst>
  <p:sldIdLst>
    <p:sldId id="342" r:id="rId2"/>
    <p:sldId id="294" r:id="rId3"/>
    <p:sldId id="1453" r:id="rId4"/>
    <p:sldId id="1469" r:id="rId5"/>
    <p:sldId id="353" r:id="rId6"/>
    <p:sldId id="1463" r:id="rId7"/>
    <p:sldId id="1471" r:id="rId8"/>
    <p:sldId id="1520" r:id="rId9"/>
    <p:sldId id="1464" r:id="rId10"/>
    <p:sldId id="1545" r:id="rId11"/>
    <p:sldId id="1543" r:id="rId12"/>
    <p:sldId id="1538" r:id="rId13"/>
    <p:sldId id="1539" r:id="rId14"/>
    <p:sldId id="1524" r:id="rId15"/>
    <p:sldId id="1531" r:id="rId16"/>
    <p:sldId id="1534" r:id="rId17"/>
    <p:sldId id="1533" r:id="rId18"/>
    <p:sldId id="1517" r:id="rId19"/>
    <p:sldId id="1509" r:id="rId20"/>
    <p:sldId id="351" r:id="rId21"/>
    <p:sldId id="1546" r:id="rId22"/>
    <p:sldId id="360" r:id="rId23"/>
    <p:sldId id="1544" r:id="rId24"/>
    <p:sldId id="352" r:id="rId25"/>
    <p:sldId id="1498" r:id="rId26"/>
    <p:sldId id="356" r:id="rId27"/>
    <p:sldId id="357" r:id="rId28"/>
    <p:sldId id="1541" r:id="rId29"/>
    <p:sldId id="1537" r:id="rId30"/>
    <p:sldId id="1521" r:id="rId31"/>
    <p:sldId id="1511" r:id="rId32"/>
    <p:sldId id="1525" r:id="rId33"/>
    <p:sldId id="1490" r:id="rId34"/>
    <p:sldId id="1527" r:id="rId35"/>
    <p:sldId id="1540" r:id="rId36"/>
    <p:sldId id="1446" r:id="rId37"/>
    <p:sldId id="1535" r:id="rId38"/>
    <p:sldId id="1492" r:id="rId39"/>
    <p:sldId id="1493" r:id="rId40"/>
    <p:sldId id="1496" r:id="rId41"/>
    <p:sldId id="1484" r:id="rId42"/>
    <p:sldId id="1530" r:id="rId43"/>
    <p:sldId id="1477" r:id="rId44"/>
    <p:sldId id="1516" r:id="rId45"/>
    <p:sldId id="288" r:id="rId4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2678"/>
    <a:srgbClr val="73A0FF"/>
    <a:srgbClr val="A0D565"/>
    <a:srgbClr val="92D050"/>
    <a:srgbClr val="FEB504"/>
    <a:srgbClr val="A0FF8A"/>
    <a:srgbClr val="8AFFA0"/>
    <a:srgbClr val="F97C1A"/>
    <a:srgbClr val="F54E2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03" autoAdjust="0"/>
    <p:restoredTop sz="91798" autoAdjust="0"/>
  </p:normalViewPr>
  <p:slideViewPr>
    <p:cSldViewPr snapToObjects="1">
      <p:cViewPr>
        <p:scale>
          <a:sx n="75" d="100"/>
          <a:sy n="75" d="100"/>
        </p:scale>
        <p:origin x="276" y="138"/>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e Millar" userId="10b3aa14d0e461c2" providerId="LiveId" clId="{B0CECEB2-F8D1-4DB2-8636-9E61FF3AB88D}"/>
    <pc:docChg chg="custSel modSld">
      <pc:chgData name="Lee Millar" userId="10b3aa14d0e461c2" providerId="LiveId" clId="{B0CECEB2-F8D1-4DB2-8636-9E61FF3AB88D}" dt="2022-01-28T14:34:12.665" v="73" actId="1076"/>
      <pc:docMkLst>
        <pc:docMk/>
      </pc:docMkLst>
      <pc:sldChg chg="modSp mod">
        <pc:chgData name="Lee Millar" userId="10b3aa14d0e461c2" providerId="LiveId" clId="{B0CECEB2-F8D1-4DB2-8636-9E61FF3AB88D}" dt="2022-01-28T14:34:12.665" v="73" actId="1076"/>
        <pc:sldMkLst>
          <pc:docMk/>
          <pc:sldMk cId="1756037235" sldId="1527"/>
        </pc:sldMkLst>
        <pc:spChg chg="mod">
          <ac:chgData name="Lee Millar" userId="10b3aa14d0e461c2" providerId="LiveId" clId="{B0CECEB2-F8D1-4DB2-8636-9E61FF3AB88D}" dt="2022-01-28T14:33:58.265" v="37" actId="20577"/>
          <ac:spMkLst>
            <pc:docMk/>
            <pc:sldMk cId="1756037235" sldId="1527"/>
            <ac:spMk id="23" creationId="{A37ADDDC-3A7E-4213-B3C9-7F479BD33298}"/>
          </ac:spMkLst>
        </pc:spChg>
        <pc:spChg chg="mod">
          <ac:chgData name="Lee Millar" userId="10b3aa14d0e461c2" providerId="LiveId" clId="{B0CECEB2-F8D1-4DB2-8636-9E61FF3AB88D}" dt="2022-01-28T14:34:12.665" v="73" actId="1076"/>
          <ac:spMkLst>
            <pc:docMk/>
            <pc:sldMk cId="1756037235" sldId="1527"/>
            <ac:spMk id="30" creationId="{18AA8791-DE5A-4480-B528-7D379945E08E}"/>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5/18/2022</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5/18/2022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756960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12</a:t>
            </a:fld>
            <a:endParaRPr lang="en-US"/>
          </a:p>
        </p:txBody>
      </p:sp>
    </p:spTree>
    <p:extLst>
      <p:ext uri="{BB962C8B-B14F-4D97-AF65-F5344CB8AC3E}">
        <p14:creationId xmlns:p14="http://schemas.microsoft.com/office/powerpoint/2010/main" val="2857778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13</a:t>
            </a:fld>
            <a:endParaRPr lang="en-US"/>
          </a:p>
        </p:txBody>
      </p:sp>
    </p:spTree>
    <p:extLst>
      <p:ext uri="{BB962C8B-B14F-4D97-AF65-F5344CB8AC3E}">
        <p14:creationId xmlns:p14="http://schemas.microsoft.com/office/powerpoint/2010/main" val="13659890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14</a:t>
            </a:fld>
            <a:endParaRPr lang="en-US"/>
          </a:p>
        </p:txBody>
      </p:sp>
    </p:spTree>
    <p:extLst>
      <p:ext uri="{BB962C8B-B14F-4D97-AF65-F5344CB8AC3E}">
        <p14:creationId xmlns:p14="http://schemas.microsoft.com/office/powerpoint/2010/main" val="41603698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16</a:t>
            </a:fld>
            <a:endParaRPr lang="en-US"/>
          </a:p>
        </p:txBody>
      </p:sp>
    </p:spTree>
    <p:extLst>
      <p:ext uri="{BB962C8B-B14F-4D97-AF65-F5344CB8AC3E}">
        <p14:creationId xmlns:p14="http://schemas.microsoft.com/office/powerpoint/2010/main" val="39486458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17</a:t>
            </a:fld>
            <a:endParaRPr lang="en-US"/>
          </a:p>
        </p:txBody>
      </p:sp>
    </p:spTree>
    <p:extLst>
      <p:ext uri="{BB962C8B-B14F-4D97-AF65-F5344CB8AC3E}">
        <p14:creationId xmlns:p14="http://schemas.microsoft.com/office/powerpoint/2010/main" val="51891419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18</a:t>
            </a:fld>
            <a:endParaRPr lang="en-US"/>
          </a:p>
        </p:txBody>
      </p:sp>
    </p:spTree>
    <p:extLst>
      <p:ext uri="{BB962C8B-B14F-4D97-AF65-F5344CB8AC3E}">
        <p14:creationId xmlns:p14="http://schemas.microsoft.com/office/powerpoint/2010/main" val="6578016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19</a:t>
            </a:fld>
            <a:endParaRPr lang="en-US"/>
          </a:p>
        </p:txBody>
      </p:sp>
    </p:spTree>
    <p:extLst>
      <p:ext uri="{BB962C8B-B14F-4D97-AF65-F5344CB8AC3E}">
        <p14:creationId xmlns:p14="http://schemas.microsoft.com/office/powerpoint/2010/main" val="305936240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21</a:t>
            </a:fld>
            <a:endParaRPr lang="en-US"/>
          </a:p>
        </p:txBody>
      </p:sp>
    </p:spTree>
    <p:extLst>
      <p:ext uri="{BB962C8B-B14F-4D97-AF65-F5344CB8AC3E}">
        <p14:creationId xmlns:p14="http://schemas.microsoft.com/office/powerpoint/2010/main" val="6457646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Probabilistic behaviour. </a:t>
            </a:r>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22</a:t>
            </a:fld>
            <a:endParaRPr lang="en-US"/>
          </a:p>
        </p:txBody>
      </p:sp>
    </p:spTree>
    <p:extLst>
      <p:ext uri="{BB962C8B-B14F-4D97-AF65-F5344CB8AC3E}">
        <p14:creationId xmlns:p14="http://schemas.microsoft.com/office/powerpoint/2010/main" val="25965041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23</a:t>
            </a:fld>
            <a:endParaRPr lang="en-US"/>
          </a:p>
        </p:txBody>
      </p:sp>
    </p:spTree>
    <p:extLst>
      <p:ext uri="{BB962C8B-B14F-4D97-AF65-F5344CB8AC3E}">
        <p14:creationId xmlns:p14="http://schemas.microsoft.com/office/powerpoint/2010/main" val="20115227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a:t>
            </a:fld>
            <a:endParaRPr lang="en-US"/>
          </a:p>
        </p:txBody>
      </p:sp>
    </p:spTree>
    <p:extLst>
      <p:ext uri="{BB962C8B-B14F-4D97-AF65-F5344CB8AC3E}">
        <p14:creationId xmlns:p14="http://schemas.microsoft.com/office/powerpoint/2010/main" val="38768577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25</a:t>
            </a:fld>
            <a:endParaRPr lang="en-US"/>
          </a:p>
        </p:txBody>
      </p:sp>
    </p:spTree>
    <p:extLst>
      <p:ext uri="{BB962C8B-B14F-4D97-AF65-F5344CB8AC3E}">
        <p14:creationId xmlns:p14="http://schemas.microsoft.com/office/powerpoint/2010/main" val="288119240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29</a:t>
            </a:fld>
            <a:endParaRPr lang="en-US"/>
          </a:p>
        </p:txBody>
      </p:sp>
    </p:spTree>
    <p:extLst>
      <p:ext uri="{BB962C8B-B14F-4D97-AF65-F5344CB8AC3E}">
        <p14:creationId xmlns:p14="http://schemas.microsoft.com/office/powerpoint/2010/main" val="21715504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1" dirty="0"/>
          </a:p>
        </p:txBody>
      </p:sp>
      <p:sp>
        <p:nvSpPr>
          <p:cNvPr id="4" name="Slide Number Placeholder 3"/>
          <p:cNvSpPr>
            <a:spLocks noGrp="1"/>
          </p:cNvSpPr>
          <p:nvPr>
            <p:ph type="sldNum" sz="quarter" idx="5"/>
          </p:nvPr>
        </p:nvSpPr>
        <p:spPr/>
        <p:txBody>
          <a:bodyPr/>
          <a:lstStyle/>
          <a:p>
            <a:fld id="{8CB0EE9E-52B8-AA4F-8DD5-ED0FB4E5CBCC}" type="slidenum">
              <a:rPr lang="en-US" smtClean="0"/>
              <a:t>30</a:t>
            </a:fld>
            <a:endParaRPr lang="en-US"/>
          </a:p>
        </p:txBody>
      </p:sp>
    </p:spTree>
    <p:extLst>
      <p:ext uri="{BB962C8B-B14F-4D97-AF65-F5344CB8AC3E}">
        <p14:creationId xmlns:p14="http://schemas.microsoft.com/office/powerpoint/2010/main" val="31358145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b="0" i="0" dirty="0">
              <a:solidFill>
                <a:srgbClr val="000000"/>
              </a:solidFill>
              <a:effectLst/>
              <a:latin typeface="Tahoma" panose="020B0604030504040204" pitchFamily="34" charset="0"/>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31</a:t>
            </a:fld>
            <a:endParaRPr lang="en-US"/>
          </a:p>
        </p:txBody>
      </p:sp>
    </p:spTree>
    <p:extLst>
      <p:ext uri="{BB962C8B-B14F-4D97-AF65-F5344CB8AC3E}">
        <p14:creationId xmlns:p14="http://schemas.microsoft.com/office/powerpoint/2010/main" val="131019339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b="0" i="0" dirty="0">
              <a:solidFill>
                <a:srgbClr val="000000"/>
              </a:solidFill>
              <a:effectLst/>
              <a:latin typeface="Tahoma" panose="020B0604030504040204" pitchFamily="34" charset="0"/>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32</a:t>
            </a:fld>
            <a:endParaRPr lang="en-US"/>
          </a:p>
        </p:txBody>
      </p:sp>
    </p:spTree>
    <p:extLst>
      <p:ext uri="{BB962C8B-B14F-4D97-AF65-F5344CB8AC3E}">
        <p14:creationId xmlns:p14="http://schemas.microsoft.com/office/powerpoint/2010/main" val="400081938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37</a:t>
            </a:fld>
            <a:endParaRPr lang="en-US"/>
          </a:p>
        </p:txBody>
      </p:sp>
    </p:spTree>
    <p:extLst>
      <p:ext uri="{BB962C8B-B14F-4D97-AF65-F5344CB8AC3E}">
        <p14:creationId xmlns:p14="http://schemas.microsoft.com/office/powerpoint/2010/main" val="288171409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38</a:t>
            </a:fld>
            <a:endParaRPr lang="en-US"/>
          </a:p>
        </p:txBody>
      </p:sp>
    </p:spTree>
    <p:extLst>
      <p:ext uri="{BB962C8B-B14F-4D97-AF65-F5344CB8AC3E}">
        <p14:creationId xmlns:p14="http://schemas.microsoft.com/office/powerpoint/2010/main" val="4681522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39</a:t>
            </a:fld>
            <a:endParaRPr lang="en-US"/>
          </a:p>
        </p:txBody>
      </p:sp>
    </p:spTree>
    <p:extLst>
      <p:ext uri="{BB962C8B-B14F-4D97-AF65-F5344CB8AC3E}">
        <p14:creationId xmlns:p14="http://schemas.microsoft.com/office/powerpoint/2010/main" val="96326289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40</a:t>
            </a:fld>
            <a:endParaRPr lang="en-US"/>
          </a:p>
        </p:txBody>
      </p:sp>
    </p:spTree>
    <p:extLst>
      <p:ext uri="{BB962C8B-B14F-4D97-AF65-F5344CB8AC3E}">
        <p14:creationId xmlns:p14="http://schemas.microsoft.com/office/powerpoint/2010/main" val="420402581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41</a:t>
            </a:fld>
            <a:endParaRPr lang="en-US"/>
          </a:p>
        </p:txBody>
      </p:sp>
    </p:spTree>
    <p:extLst>
      <p:ext uri="{BB962C8B-B14F-4D97-AF65-F5344CB8AC3E}">
        <p14:creationId xmlns:p14="http://schemas.microsoft.com/office/powerpoint/2010/main" val="15876416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200" dirty="0"/>
              <a:t>Mention: </a:t>
            </a:r>
            <a:r>
              <a:rPr lang="en-GB" sz="1200" dirty="0">
                <a:latin typeface="Calibri" panose="020F0502020204030204" pitchFamily="34" charset="0"/>
                <a:cs typeface="Calibri" panose="020F0502020204030204" pitchFamily="34" charset="0"/>
              </a:rPr>
              <a:t>Very nice study on the LES was also previously carried out however with some different objectives pertaining to field emitters. </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a:t>
            </a:fld>
            <a:endParaRPr lang="en-US"/>
          </a:p>
        </p:txBody>
      </p:sp>
    </p:spTree>
    <p:extLst>
      <p:ext uri="{BB962C8B-B14F-4D97-AF65-F5344CB8AC3E}">
        <p14:creationId xmlns:p14="http://schemas.microsoft.com/office/powerpoint/2010/main" val="18355847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42</a:t>
            </a:fld>
            <a:endParaRPr lang="en-US"/>
          </a:p>
        </p:txBody>
      </p:sp>
    </p:spTree>
    <p:extLst>
      <p:ext uri="{BB962C8B-B14F-4D97-AF65-F5344CB8AC3E}">
        <p14:creationId xmlns:p14="http://schemas.microsoft.com/office/powerpoint/2010/main" val="81951389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43</a:t>
            </a:fld>
            <a:endParaRPr lang="en-US"/>
          </a:p>
        </p:txBody>
      </p:sp>
    </p:spTree>
    <p:extLst>
      <p:ext uri="{BB962C8B-B14F-4D97-AF65-F5344CB8AC3E}">
        <p14:creationId xmlns:p14="http://schemas.microsoft.com/office/powerpoint/2010/main" val="261997250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44</a:t>
            </a:fld>
            <a:endParaRPr lang="en-US"/>
          </a:p>
        </p:txBody>
      </p:sp>
    </p:spTree>
    <p:extLst>
      <p:ext uri="{BB962C8B-B14F-4D97-AF65-F5344CB8AC3E}">
        <p14:creationId xmlns:p14="http://schemas.microsoft.com/office/powerpoint/2010/main" val="430784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6</a:t>
            </a:fld>
            <a:endParaRPr lang="en-US"/>
          </a:p>
        </p:txBody>
      </p:sp>
    </p:spTree>
    <p:extLst>
      <p:ext uri="{BB962C8B-B14F-4D97-AF65-F5344CB8AC3E}">
        <p14:creationId xmlns:p14="http://schemas.microsoft.com/office/powerpoint/2010/main" val="35810819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7</a:t>
            </a:fld>
            <a:endParaRPr lang="en-US"/>
          </a:p>
        </p:txBody>
      </p:sp>
    </p:spTree>
    <p:extLst>
      <p:ext uri="{BB962C8B-B14F-4D97-AF65-F5344CB8AC3E}">
        <p14:creationId xmlns:p14="http://schemas.microsoft.com/office/powerpoint/2010/main" val="1766028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b="0" dirty="0">
              <a:solidFill>
                <a:schemeClr val="bg2">
                  <a:lumMod val="10000"/>
                </a:schemeClr>
              </a:solidFill>
              <a:latin typeface="Calibri" panose="020F0502020204030204" pitchFamily="34" charset="0"/>
              <a:cs typeface="Calibri" panose="020F0502020204030204" pitchFamily="34" charset="0"/>
            </a:endParaRPr>
          </a:p>
          <a:p>
            <a:endParaRPr lang="en-US" sz="1200" b="0" dirty="0">
              <a:solidFill>
                <a:srgbClr val="FF0000"/>
              </a:solidFill>
              <a:latin typeface="Calibri" panose="020F0502020204030204" pitchFamily="34" charset="0"/>
              <a:cs typeface="Calibri" panose="020F0502020204030204" pitchFamily="34" charset="0"/>
            </a:endParaRPr>
          </a:p>
          <a:p>
            <a:endParaRPr lang="en-US" sz="1200" b="0" dirty="0">
              <a:solidFill>
                <a:srgbClr val="FF0000"/>
              </a:solidFill>
              <a:latin typeface="Calibri" panose="020F0502020204030204" pitchFamily="34" charset="0"/>
              <a:cs typeface="Calibri" panose="020F0502020204030204" pitchFamily="34" charset="0"/>
            </a:endParaRPr>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10812330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a:solidFill>
                  <a:schemeClr val="bg2">
                    <a:lumMod val="10000"/>
                  </a:schemeClr>
                </a:solidFill>
                <a:cs typeface="Calibri" panose="020F0502020204030204" pitchFamily="34" charset="0"/>
              </a:rPr>
              <a:t>Next, lets define a few terms…</a:t>
            </a:r>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9</a:t>
            </a:fld>
            <a:endParaRPr lang="en-US"/>
          </a:p>
        </p:txBody>
      </p:sp>
    </p:spTree>
    <p:extLst>
      <p:ext uri="{BB962C8B-B14F-4D97-AF65-F5344CB8AC3E}">
        <p14:creationId xmlns:p14="http://schemas.microsoft.com/office/powerpoint/2010/main" val="2903993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10</a:t>
            </a:fld>
            <a:endParaRPr lang="en-US"/>
          </a:p>
        </p:txBody>
      </p:sp>
    </p:spTree>
    <p:extLst>
      <p:ext uri="{BB962C8B-B14F-4D97-AF65-F5344CB8AC3E}">
        <p14:creationId xmlns:p14="http://schemas.microsoft.com/office/powerpoint/2010/main" val="345024805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8CB0EE9E-52B8-AA4F-8DD5-ED0FB4E5CBCC}" type="slidenum">
              <a:rPr lang="en-US" smtClean="0"/>
              <a:t>11</a:t>
            </a:fld>
            <a:endParaRPr lang="en-US"/>
          </a:p>
        </p:txBody>
      </p:sp>
    </p:spTree>
    <p:extLst>
      <p:ext uri="{BB962C8B-B14F-4D97-AF65-F5344CB8AC3E}">
        <p14:creationId xmlns:p14="http://schemas.microsoft.com/office/powerpoint/2010/main" val="14133355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9C2A1718-5652-6746-87EA-2129C5FBB0DE}" type="datetime1">
              <a:rPr lang="de-CH" smtClean="0"/>
              <a:t>18.05.2022</a:t>
            </a:fld>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Presenter | Presentation Title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8D329237-9A28-7F47-B6F4-ED5E1F4D6B14}" type="datetime1">
              <a:rPr lang="de-CH" smtClean="0"/>
              <a:t>18.05.2022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DE4D9939-E67D-404A-BFAF-D6865F994267}" type="datetime1">
              <a:rPr lang="de-CH" smtClean="0"/>
              <a:t>18.05.2022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C922FD57-7E01-2947-A36A-572802D78600}" type="datetime1">
              <a:rPr lang="de-CH" smtClean="0"/>
              <a:t>18.05.2022</a:t>
            </a:fld>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060ADF95-1D50-A346-9F36-9D11B5959A20}" type="datetime1">
              <a:rPr lang="de-CH" smtClean="0"/>
              <a:t>18.05.2022</a:t>
            </a:fld>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30B6D7F9-B89E-4E44-88DB-D2B03C1575BD}" type="datetime1">
              <a:rPr lang="de-CH" smtClean="0"/>
              <a:t>18.05.2022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82CA310A-8036-D740-9C67-C96559B7989C}" type="datetime1">
              <a:rPr lang="de-CH" smtClean="0"/>
              <a:t>18.05.2022</a:t>
            </a:fld>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Presenter | Presentation Title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CF864767-D034-6F4D-A79A-403E389348E4}" type="datetime1">
              <a:rPr lang="de-CH" smtClean="0"/>
              <a:t>18.05.2022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A5B03441-D3E1-7842-803A-ECC2015F2216}" type="datetime1">
              <a:rPr lang="de-CH" smtClean="0"/>
              <a:t>18.05.2022</a:t>
            </a:fld>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Presenter | Presentation Title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95FBFAC2-1082-0349-931A-E17E3D1FD5EA}" type="datetime1">
              <a:rPr lang="de-CH" smtClean="0"/>
              <a:t>18.05.2022</a:t>
            </a:fld>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93EF7B39-23DF-A840-A7BA-86E01E93D669}" type="datetime1">
              <a:rPr lang="de-CH" smtClean="0"/>
              <a:t>18.05.2022</a:t>
            </a:fld>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Presenter | Presentation Title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4037E494-8AEE-344E-B8BB-A4B2E261658F}" type="datetime1">
              <a:rPr lang="de-CH" smtClean="0"/>
              <a:t>18.05.2022</a:t>
            </a:fld>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Presenter | Presentation Title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429B46AD-AE35-A04A-BBC1-316D1F62DB10}" type="datetime1">
              <a:rPr lang="de-CH" smtClean="0"/>
              <a:t>18.05.2022</a:t>
            </a:fld>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Presenter | Presentation Title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1BD44C-4E47-7641-9144-60BC1FFF9E40}" type="datetime1">
              <a:rPr lang="de-CH" smtClean="0"/>
              <a:t>18.05.2022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7FC59C3C-3539-0F4E-8F5B-F97EBD723FC3}" type="datetime1">
              <a:rPr lang="de-CH" smtClean="0"/>
              <a:t>18.05.2022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2C63C51-3C01-364C-8C1F-513415625717}" type="datetime1">
              <a:rPr lang="de-CH" smtClean="0"/>
              <a:t>18.05.2022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fld id="{6795D28C-D9FB-D84E-8771-15AE52B73C25}" type="datetime1">
              <a:rPr lang="de-CH" smtClean="0"/>
              <a:t>18.05.2022</a:t>
            </a:fld>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dirty="0"/>
              <a:t>Presenter | Presentation Title</a:t>
            </a:r>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C7823244-45B8-6B4F-9B08-B3ECCA62DD59}" type="datetime1">
              <a:rPr lang="de-CH" smtClean="0"/>
              <a:t>18.05.2022</a:t>
            </a:fld>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Presenter | Presentation Title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E5029319-06AA-7F42-ADF7-19DBBD11312C}" type="datetime1">
              <a:rPr lang="de-CH" smtClean="0"/>
              <a:t>18.05.2022</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fld id="{7EFCF37F-0624-3A4F-A6BC-24980A3E6108}" type="datetime1">
              <a:rPr lang="en-GB" noProof="0" smtClean="0"/>
              <a:t>18/05/2022</a:t>
            </a:fld>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dirty="0"/>
              <a:t>Presenter | Presentation Title</a:t>
            </a:r>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8.xml"/><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18.xml.rels><?xml version="1.0" encoding="UTF-8" standalone="yes"?>
<Relationships xmlns="http://schemas.openxmlformats.org/package/2006/relationships"><Relationship Id="rId8" Type="http://schemas.openxmlformats.org/officeDocument/2006/relationships/notesSlide" Target="../notesSlides/notesSlide15.xml"/><Relationship Id="rId13" Type="http://schemas.openxmlformats.org/officeDocument/2006/relationships/image" Target="../media/image25.png"/><Relationship Id="rId3" Type="http://schemas.microsoft.com/office/2007/relationships/media" Target="../media/media2.mp4"/><Relationship Id="rId7" Type="http://schemas.openxmlformats.org/officeDocument/2006/relationships/slideLayout" Target="../slideLayouts/slideLayout4.xml"/><Relationship Id="rId12" Type="http://schemas.openxmlformats.org/officeDocument/2006/relationships/image" Target="../media/image24.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video" Target="../media/media3.mp4"/><Relationship Id="rId11" Type="http://schemas.openxmlformats.org/officeDocument/2006/relationships/image" Target="../media/image6.png"/><Relationship Id="rId5" Type="http://schemas.microsoft.com/office/2007/relationships/media" Target="../media/media3.mp4"/><Relationship Id="rId10" Type="http://schemas.openxmlformats.org/officeDocument/2006/relationships/image" Target="../media/image5.png"/><Relationship Id="rId4" Type="http://schemas.openxmlformats.org/officeDocument/2006/relationships/video" Target="../media/media2.mp4"/><Relationship Id="rId9" Type="http://schemas.openxmlformats.org/officeDocument/2006/relationships/image" Target="../media/image23.png"/><Relationship Id="rId1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4.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slideLayout" Target="../slideLayouts/slideLayout4.xml"/><Relationship Id="rId7" Type="http://schemas.openxmlformats.org/officeDocument/2006/relationships/image" Target="../media/image6.png"/><Relationship Id="rId2" Type="http://schemas.openxmlformats.org/officeDocument/2006/relationships/video" Target="../media/media4.mp4"/><Relationship Id="rId1" Type="http://schemas.microsoft.com/office/2007/relationships/media" Target="../media/media4.mp4"/><Relationship Id="rId6" Type="http://schemas.openxmlformats.org/officeDocument/2006/relationships/image" Target="../media/image5.png"/><Relationship Id="rId5" Type="http://schemas.openxmlformats.org/officeDocument/2006/relationships/image" Target="../media/image15.png"/><Relationship Id="rId10" Type="http://schemas.openxmlformats.org/officeDocument/2006/relationships/image" Target="../media/image32.png"/><Relationship Id="rId4" Type="http://schemas.openxmlformats.org/officeDocument/2006/relationships/notesSlide" Target="../notesSlides/notesSlide17.xml"/><Relationship Id="rId9" Type="http://schemas.openxmlformats.org/officeDocument/2006/relationships/image" Target="../media/image31.png"/></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5.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34.png"/><Relationship Id="rId4" Type="http://schemas.openxmlformats.org/officeDocument/2006/relationships/image" Target="../media/image33.png"/></Relationships>
</file>

<file path=ppt/slides/_rels/slide23.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6.png"/></Relationships>
</file>

<file path=ppt/slides/_rels/slide2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43.png"/><Relationship Id="rId3" Type="http://schemas.microsoft.com/office/2007/relationships/media" Target="../media/media6.mp4"/><Relationship Id="rId7" Type="http://schemas.openxmlformats.org/officeDocument/2006/relationships/image" Target="../media/image5.png"/><Relationship Id="rId12" Type="http://schemas.openxmlformats.org/officeDocument/2006/relationships/image" Target="../media/image42.png"/><Relationship Id="rId2" Type="http://schemas.openxmlformats.org/officeDocument/2006/relationships/video" Target="../media/media5.avi"/><Relationship Id="rId1" Type="http://schemas.microsoft.com/office/2007/relationships/media" Target="../media/media5.avi"/><Relationship Id="rId6" Type="http://schemas.openxmlformats.org/officeDocument/2006/relationships/notesSlide" Target="../notesSlides/notesSlide20.xml"/><Relationship Id="rId11" Type="http://schemas.openxmlformats.org/officeDocument/2006/relationships/image" Target="../media/image41.png"/><Relationship Id="rId5" Type="http://schemas.openxmlformats.org/officeDocument/2006/relationships/slideLayout" Target="../slideLayouts/slideLayout4.xml"/><Relationship Id="rId10" Type="http://schemas.openxmlformats.org/officeDocument/2006/relationships/image" Target="../media/image40.png"/><Relationship Id="rId4" Type="http://schemas.openxmlformats.org/officeDocument/2006/relationships/video" Target="../media/media6.mp4"/><Relationship Id="rId9"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hyperlink" Target="https://journals.aps.org/prab/pdf/10.1103/PhysRevAccelBeams.20.011007" TargetMode="External"/><Relationship Id="rId2" Type="http://schemas.openxmlformats.org/officeDocument/2006/relationships/hyperlink" Target="https://indico.cern.ch/event/719535/" TargetMode="External"/><Relationship Id="rId1" Type="http://schemas.openxmlformats.org/officeDocument/2006/relationships/slideLayout" Target="../slideLayouts/slideLayout4.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cds.cern.ch/record/002642425"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image" Target="../media/image6.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slideLayout" Target="../slideLayouts/slideLayout4.xml"/><Relationship Id="rId7" Type="http://schemas.openxmlformats.org/officeDocument/2006/relationships/image" Target="../media/image35.png"/><Relationship Id="rId2" Type="http://schemas.openxmlformats.org/officeDocument/2006/relationships/video" Target="../media/media7.mp4"/><Relationship Id="rId1" Type="http://schemas.microsoft.com/office/2007/relationships/media" Target="../media/media7.mp4"/><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notesSlide" Target="../notesSlides/notesSlide22.xml"/><Relationship Id="rId9"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6.png"/></Relationships>
</file>

<file path=ppt/slides/_rels/slide32.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5.png"/><Relationship Id="rId7" Type="http://schemas.openxmlformats.org/officeDocument/2006/relationships/image" Target="../media/image51.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50.png"/><Relationship Id="rId11" Type="http://schemas.openxmlformats.org/officeDocument/2006/relationships/image" Target="../media/image55.png"/><Relationship Id="rId5" Type="http://schemas.openxmlformats.org/officeDocument/2006/relationships/image" Target="../media/image49.png"/><Relationship Id="rId10" Type="http://schemas.openxmlformats.org/officeDocument/2006/relationships/image" Target="../media/image54.png"/><Relationship Id="rId4" Type="http://schemas.openxmlformats.org/officeDocument/2006/relationships/image" Target="../media/image6.png"/><Relationship Id="rId9"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57.png"/><Relationship Id="rId4" Type="http://schemas.openxmlformats.org/officeDocument/2006/relationships/image" Target="../media/image56.png"/></Relationships>
</file>

<file path=ppt/slides/_rels/slide34.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61.png"/><Relationship Id="rId2" Type="http://schemas.openxmlformats.org/officeDocument/2006/relationships/image" Target="../media/image5.png"/><Relationship Id="rId1" Type="http://schemas.openxmlformats.org/officeDocument/2006/relationships/slideLayout" Target="../slideLayouts/slideLayout4.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s>
</file>

<file path=ppt/slides/_rels/slide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26.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39.xml.rels><?xml version="1.0" encoding="UTF-8" standalone="yes"?>
<Relationships xmlns="http://schemas.openxmlformats.org/package/2006/relationships"><Relationship Id="rId3" Type="http://schemas.openxmlformats.org/officeDocument/2006/relationships/image" Target="../media/image280.png"/><Relationship Id="rId2" Type="http://schemas.openxmlformats.org/officeDocument/2006/relationships/notesSlide" Target="../notesSlides/notesSlide27.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64.png"/><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png"/></Relationships>
</file>

<file path=ppt/slides/_rels/slide41.xml.rels><?xml version="1.0" encoding="UTF-8" standalone="yes"?>
<Relationships xmlns="http://schemas.openxmlformats.org/package/2006/relationships"><Relationship Id="rId3" Type="http://schemas.openxmlformats.org/officeDocument/2006/relationships/image" Target="../media/image320.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image" Target="../media/image65.png"/><Relationship Id="rId5" Type="http://schemas.openxmlformats.org/officeDocument/2006/relationships/image" Target="../media/image6.png"/><Relationship Id="rId4" Type="http://schemas.openxmlformats.org/officeDocument/2006/relationships/image" Target="../media/image5.png"/></Relationships>
</file>

<file path=ppt/slides/_rels/slide42.xml.rels><?xml version="1.0" encoding="UTF-8" standalone="yes"?>
<Relationships xmlns="http://schemas.openxmlformats.org/package/2006/relationships"><Relationship Id="rId3" Type="http://schemas.openxmlformats.org/officeDocument/2006/relationships/image" Target="../media/image340.png"/><Relationship Id="rId2" Type="http://schemas.openxmlformats.org/officeDocument/2006/relationships/notesSlide" Target="../notesSlides/notesSlide30.xml"/><Relationship Id="rId1" Type="http://schemas.openxmlformats.org/officeDocument/2006/relationships/slideLayout" Target="../slideLayouts/slideLayout4.xml"/><Relationship Id="rId6" Type="http://schemas.openxmlformats.org/officeDocument/2006/relationships/image" Target="../media/image57.png"/><Relationship Id="rId5" Type="http://schemas.openxmlformats.org/officeDocument/2006/relationships/image" Target="../media/image6.png"/><Relationship Id="rId4" Type="http://schemas.openxmlformats.org/officeDocument/2006/relationships/image" Target="../media/image5.png"/></Relationships>
</file>

<file path=ppt/slides/_rels/slide43.xml.rels><?xml version="1.0" encoding="UTF-8" standalone="yes"?>
<Relationships xmlns="http://schemas.openxmlformats.org/package/2006/relationships"><Relationship Id="rId3" Type="http://schemas.openxmlformats.org/officeDocument/2006/relationships/image" Target="../media/image351.png"/><Relationship Id="rId2" Type="http://schemas.openxmlformats.org/officeDocument/2006/relationships/notesSlide" Target="../notesSlides/notesSlide31.xml"/><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5.png"/></Relationships>
</file>

<file path=ppt/slides/_rels/slide4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2.xml"/><Relationship Id="rId1" Type="http://schemas.openxmlformats.org/officeDocument/2006/relationships/slideLayout" Target="../slideLayouts/slideLayout4.xml"/><Relationship Id="rId5" Type="http://schemas.openxmlformats.org/officeDocument/2006/relationships/image" Target="../media/image66.png"/><Relationship Id="rId4" Type="http://schemas.openxmlformats.org/officeDocument/2006/relationships/image" Target="../media/image6.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8.png"/><Relationship Id="rId7"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5.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17.png"/><Relationship Id="rId4" Type="http://schemas.openxmlformats.org/officeDocument/2006/relationships/image" Target="../media/image16.png"/><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407987" y="3284984"/>
            <a:ext cx="11376025" cy="2153265"/>
          </a:xfrm>
        </p:spPr>
        <p:txBody>
          <a:bodyPr/>
          <a:lstStyle/>
          <a:p>
            <a:r>
              <a:rPr lang="en-GB" dirty="0"/>
              <a:t>Monte Carlo Model of High-Gradient Conditioning and Operation</a:t>
            </a:r>
            <a:endParaRPr lang="en-US"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407988" y="4956490"/>
            <a:ext cx="11376026" cy="1403533"/>
          </a:xfrm>
        </p:spPr>
        <p:txBody>
          <a:bodyPr/>
          <a:lstStyle/>
          <a:p>
            <a:pPr>
              <a:spcBef>
                <a:spcPts val="1200"/>
              </a:spcBef>
              <a:spcAft>
                <a:spcPts val="0"/>
              </a:spcAft>
            </a:pPr>
            <a:r>
              <a:rPr lang="en-US" sz="1600" b="1" dirty="0"/>
              <a:t>Lee Millar</a:t>
            </a:r>
            <a:r>
              <a:rPr lang="en-US" sz="1600" b="1" baseline="30000" dirty="0"/>
              <a:t>1</a:t>
            </a:r>
            <a:r>
              <a:rPr lang="en-US" sz="1600" b="1" dirty="0"/>
              <a:t>, Walter Wuensch</a:t>
            </a:r>
            <a:r>
              <a:rPr lang="en-US" sz="1600" b="1" baseline="30000" dirty="0"/>
              <a:t>1</a:t>
            </a:r>
            <a:r>
              <a:rPr lang="en-US" sz="1600" b="1" dirty="0"/>
              <a:t>, Graeme Burt</a:t>
            </a:r>
            <a:r>
              <a:rPr lang="en-US" sz="1600" b="1" baseline="30000" dirty="0"/>
              <a:t>2</a:t>
            </a:r>
            <a:endParaRPr lang="en-US" sz="1600" b="1" dirty="0"/>
          </a:p>
          <a:p>
            <a:pPr>
              <a:spcBef>
                <a:spcPts val="1200"/>
              </a:spcBef>
              <a:spcAft>
                <a:spcPts val="0"/>
              </a:spcAft>
            </a:pPr>
            <a:r>
              <a:rPr lang="en-US" sz="1600" baseline="30000" dirty="0"/>
              <a:t>1</a:t>
            </a:r>
            <a:r>
              <a:rPr lang="en-GB" sz="1600" dirty="0"/>
              <a:t>CERN SY-RF-MKS</a:t>
            </a:r>
          </a:p>
          <a:p>
            <a:pPr>
              <a:spcBef>
                <a:spcPts val="1200"/>
              </a:spcBef>
              <a:spcAft>
                <a:spcPts val="0"/>
              </a:spcAft>
            </a:pPr>
            <a:r>
              <a:rPr lang="en-US" sz="1600" baseline="30000" dirty="0"/>
              <a:t>2</a:t>
            </a:r>
            <a:r>
              <a:rPr lang="en-US" sz="1600" dirty="0"/>
              <a:t>Cockcroft Institute, Lancaster University, Lancaster, United Kingdom</a:t>
            </a:r>
          </a:p>
          <a:p>
            <a:pPr>
              <a:spcBef>
                <a:spcPts val="1200"/>
              </a:spcBef>
              <a:spcAft>
                <a:spcPts val="0"/>
              </a:spcAft>
            </a:pPr>
            <a:r>
              <a:rPr lang="en-GB" sz="1600" b="1" dirty="0"/>
              <a:t>International Workshop on Breakdown Science and High Gradient Technology (HG2022), 18th May 2022</a:t>
            </a:r>
            <a:endParaRPr lang="en-US" sz="1600" b="1" dirty="0"/>
          </a:p>
        </p:txBody>
      </p:sp>
    </p:spTree>
    <p:extLst>
      <p:ext uri="{BB962C8B-B14F-4D97-AF65-F5344CB8AC3E}">
        <p14:creationId xmlns:p14="http://schemas.microsoft.com/office/powerpoint/2010/main" val="42496107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A Reminder</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10</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Picture 10" descr="Icon&#10;&#10;Description automatically generated">
            <a:extLst>
              <a:ext uri="{FF2B5EF4-FFF2-40B4-BE49-F238E27FC236}">
                <a16:creationId xmlns:a16="http://schemas.microsoft.com/office/drawing/2014/main" id="{25DBC2B7-0AD9-4210-815A-7DA631988204}"/>
              </a:ext>
            </a:extLst>
          </p:cNvPr>
          <p:cNvPicPr>
            <a:picLocks noChangeAspect="1"/>
          </p:cNvPicPr>
          <p:nvPr/>
        </p:nvPicPr>
        <p:blipFill>
          <a:blip r:embed="rId4"/>
          <a:stretch>
            <a:fillRect/>
          </a:stretch>
        </p:blipFill>
        <p:spPr>
          <a:xfrm>
            <a:off x="1700296" y="6353702"/>
            <a:ext cx="426470" cy="426470"/>
          </a:xfrm>
          <a:prstGeom prst="rect">
            <a:avLst/>
          </a:prstGeom>
        </p:spPr>
      </p:pic>
      <p:sp>
        <p:nvSpPr>
          <p:cNvPr id="43" name="TextBox 42">
            <a:extLst>
              <a:ext uri="{FF2B5EF4-FFF2-40B4-BE49-F238E27FC236}">
                <a16:creationId xmlns:a16="http://schemas.microsoft.com/office/drawing/2014/main" id="{D8195F49-F870-4C96-9913-652D215219E3}"/>
              </a:ext>
            </a:extLst>
          </p:cNvPr>
          <p:cNvSpPr txBox="1"/>
          <p:nvPr/>
        </p:nvSpPr>
        <p:spPr>
          <a:xfrm>
            <a:off x="3283522" y="5568229"/>
            <a:ext cx="5616574" cy="276999"/>
          </a:xfrm>
          <a:prstGeom prst="rect">
            <a:avLst/>
          </a:prstGeom>
          <a:noFill/>
        </p:spPr>
        <p:txBody>
          <a:bodyPr wrap="square" rtlCol="0">
            <a:spAutoFit/>
          </a:bodyPr>
          <a:lstStyle/>
          <a:p>
            <a:pPr algn="ctr"/>
            <a:r>
              <a:rPr lang="en-GB" sz="1200" dirty="0">
                <a:solidFill>
                  <a:schemeClr val="bg2">
                    <a:lumMod val="10000"/>
                  </a:schemeClr>
                </a:solidFill>
              </a:rPr>
              <a:t>Figure: Preliminary conditioning of several X-band structures tested at CERN. </a:t>
            </a:r>
          </a:p>
        </p:txBody>
      </p:sp>
      <p:pic>
        <p:nvPicPr>
          <p:cNvPr id="45" name="Picture 44" descr="Chart, scatter chart&#10;&#10;Description automatically generated">
            <a:extLst>
              <a:ext uri="{FF2B5EF4-FFF2-40B4-BE49-F238E27FC236}">
                <a16:creationId xmlns:a16="http://schemas.microsoft.com/office/drawing/2014/main" id="{A24D7570-9230-4D64-AE70-E6A26C74B53B}"/>
              </a:ext>
            </a:extLst>
          </p:cNvPr>
          <p:cNvPicPr>
            <a:picLocks noChangeAspect="1"/>
          </p:cNvPicPr>
          <p:nvPr/>
        </p:nvPicPr>
        <p:blipFill>
          <a:blip r:embed="rId5"/>
          <a:stretch>
            <a:fillRect/>
          </a:stretch>
        </p:blipFill>
        <p:spPr>
          <a:xfrm>
            <a:off x="3451119" y="1629971"/>
            <a:ext cx="5095152" cy="3716547"/>
          </a:xfrm>
          <a:prstGeom prst="rect">
            <a:avLst/>
          </a:prstGeom>
        </p:spPr>
      </p:pic>
      <p:sp>
        <p:nvSpPr>
          <p:cNvPr id="46" name="TextBox 45">
            <a:extLst>
              <a:ext uri="{FF2B5EF4-FFF2-40B4-BE49-F238E27FC236}">
                <a16:creationId xmlns:a16="http://schemas.microsoft.com/office/drawing/2014/main" id="{57BB140F-1CD5-471F-A577-D81DCD2DDD1E}"/>
              </a:ext>
            </a:extLst>
          </p:cNvPr>
          <p:cNvSpPr txBox="1"/>
          <p:nvPr/>
        </p:nvSpPr>
        <p:spPr>
          <a:xfrm>
            <a:off x="4525342" y="1352825"/>
            <a:ext cx="3119013" cy="400110"/>
          </a:xfrm>
          <a:prstGeom prst="rect">
            <a:avLst/>
          </a:prstGeom>
          <a:noFill/>
        </p:spPr>
        <p:txBody>
          <a:bodyPr wrap="square" rtlCol="0">
            <a:spAutoFit/>
          </a:bodyPr>
          <a:lstStyle/>
          <a:p>
            <a:r>
              <a:rPr lang="en-GB" sz="2000" b="1" dirty="0">
                <a:solidFill>
                  <a:srgbClr val="C00000"/>
                </a:solidFill>
              </a:rPr>
              <a:t>“Typical” Behaviour</a:t>
            </a:r>
          </a:p>
        </p:txBody>
      </p:sp>
      <p:sp>
        <p:nvSpPr>
          <p:cNvPr id="48" name="Freeform: Shape 47">
            <a:extLst>
              <a:ext uri="{FF2B5EF4-FFF2-40B4-BE49-F238E27FC236}">
                <a16:creationId xmlns:a16="http://schemas.microsoft.com/office/drawing/2014/main" id="{EFB076C5-591A-49D1-9E21-5E265DE5ECC2}"/>
              </a:ext>
            </a:extLst>
          </p:cNvPr>
          <p:cNvSpPr/>
          <p:nvPr/>
        </p:nvSpPr>
        <p:spPr>
          <a:xfrm>
            <a:off x="4115673" y="2363707"/>
            <a:ext cx="3938353" cy="1770403"/>
          </a:xfrm>
          <a:custGeom>
            <a:avLst/>
            <a:gdLst>
              <a:gd name="connsiteX0" fmla="*/ 0 w 4430598"/>
              <a:gd name="connsiteY0" fmla="*/ 1785294 h 1785294"/>
              <a:gd name="connsiteX1" fmla="*/ 263951 w 4430598"/>
              <a:gd name="connsiteY1" fmla="*/ 1050004 h 1785294"/>
              <a:gd name="connsiteX2" fmla="*/ 914400 w 4430598"/>
              <a:gd name="connsiteY2" fmla="*/ 465542 h 1785294"/>
              <a:gd name="connsiteX3" fmla="*/ 1838227 w 4430598"/>
              <a:gd name="connsiteY3" fmla="*/ 126177 h 1785294"/>
              <a:gd name="connsiteX4" fmla="*/ 2733773 w 4430598"/>
              <a:gd name="connsiteY4" fmla="*/ 41336 h 1785294"/>
              <a:gd name="connsiteX5" fmla="*/ 3667027 w 4430598"/>
              <a:gd name="connsiteY5" fmla="*/ 3628 h 1785294"/>
              <a:gd name="connsiteX6" fmla="*/ 4430598 w 4430598"/>
              <a:gd name="connsiteY6" fmla="*/ 3628 h 178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30598" h="1785294">
                <a:moveTo>
                  <a:pt x="0" y="1785294"/>
                </a:moveTo>
                <a:cubicBezTo>
                  <a:pt x="55775" y="1527628"/>
                  <a:pt x="111551" y="1269963"/>
                  <a:pt x="263951" y="1050004"/>
                </a:cubicBezTo>
                <a:cubicBezTo>
                  <a:pt x="416351" y="830045"/>
                  <a:pt x="652021" y="619513"/>
                  <a:pt x="914400" y="465542"/>
                </a:cubicBezTo>
                <a:cubicBezTo>
                  <a:pt x="1176779" y="311571"/>
                  <a:pt x="1534998" y="196878"/>
                  <a:pt x="1838227" y="126177"/>
                </a:cubicBezTo>
                <a:cubicBezTo>
                  <a:pt x="2141456" y="55476"/>
                  <a:pt x="2428973" y="61761"/>
                  <a:pt x="2733773" y="41336"/>
                </a:cubicBezTo>
                <a:cubicBezTo>
                  <a:pt x="3038573" y="20911"/>
                  <a:pt x="3384223" y="9913"/>
                  <a:pt x="3667027" y="3628"/>
                </a:cubicBezTo>
                <a:cubicBezTo>
                  <a:pt x="3949831" y="-2657"/>
                  <a:pt x="4190214" y="485"/>
                  <a:pt x="4430598" y="3628"/>
                </a:cubicBezTo>
              </a:path>
            </a:pathLst>
          </a:cu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9" name="Straight Arrow Connector 48">
            <a:extLst>
              <a:ext uri="{FF2B5EF4-FFF2-40B4-BE49-F238E27FC236}">
                <a16:creationId xmlns:a16="http://schemas.microsoft.com/office/drawing/2014/main" id="{12397DE2-A2F1-49FE-80B7-2E5F3F33290B}"/>
              </a:ext>
            </a:extLst>
          </p:cNvPr>
          <p:cNvCxnSpPr>
            <a:cxnSpLocks/>
          </p:cNvCxnSpPr>
          <p:nvPr/>
        </p:nvCxnSpPr>
        <p:spPr>
          <a:xfrm>
            <a:off x="5893787" y="1721860"/>
            <a:ext cx="104908" cy="64184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32291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A Few Terms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Picture 10" descr="Icon&#10;&#10;Description automatically generated">
            <a:extLst>
              <a:ext uri="{FF2B5EF4-FFF2-40B4-BE49-F238E27FC236}">
                <a16:creationId xmlns:a16="http://schemas.microsoft.com/office/drawing/2014/main" id="{25DBC2B7-0AD9-4210-815A-7DA631988204}"/>
              </a:ext>
            </a:extLst>
          </p:cNvPr>
          <p:cNvPicPr>
            <a:picLocks noChangeAspect="1"/>
          </p:cNvPicPr>
          <p:nvPr/>
        </p:nvPicPr>
        <p:blipFill>
          <a:blip r:embed="rId4"/>
          <a:stretch>
            <a:fillRect/>
          </a:stretch>
        </p:blipFill>
        <p:spPr>
          <a:xfrm>
            <a:off x="1700296" y="6353702"/>
            <a:ext cx="426470" cy="426470"/>
          </a:xfrm>
          <a:prstGeom prst="rect">
            <a:avLst/>
          </a:prstGeom>
        </p:spPr>
      </p:pic>
      <p:sp>
        <p:nvSpPr>
          <p:cNvPr id="12"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C72AF49B-2BE9-42DC-AEF8-A7AC486A6E08}"/>
              </a:ext>
            </a:extLst>
          </p:cNvPr>
          <p:cNvSpPr>
            <a:spLocks noChangeAspect="1" noChangeArrowheads="1"/>
          </p:cNvSpPr>
          <p:nvPr/>
        </p:nvSpPr>
        <p:spPr bwMode="auto">
          <a:xfrm>
            <a:off x="5671316"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19233A22-40AE-42BA-86E4-A86B4743E4E1}"/>
              </a:ext>
            </a:extLst>
          </p:cNvPr>
          <p:cNvSpPr>
            <a:spLocks noChangeAspect="1" noChangeArrowheads="1"/>
          </p:cNvSpPr>
          <p:nvPr/>
        </p:nvSpPr>
        <p:spPr bwMode="auto">
          <a:xfrm>
            <a:off x="5671316"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5" name="Group 14">
            <a:extLst>
              <a:ext uri="{FF2B5EF4-FFF2-40B4-BE49-F238E27FC236}">
                <a16:creationId xmlns:a16="http://schemas.microsoft.com/office/drawing/2014/main" id="{A125184B-C9CF-4C43-B260-4C21474E9CE9}"/>
              </a:ext>
            </a:extLst>
          </p:cNvPr>
          <p:cNvGrpSpPr/>
          <p:nvPr/>
        </p:nvGrpSpPr>
        <p:grpSpPr>
          <a:xfrm>
            <a:off x="3299213" y="2336314"/>
            <a:ext cx="4893345" cy="1909199"/>
            <a:chOff x="6139612" y="2770472"/>
            <a:chExt cx="4801651" cy="1909199"/>
          </a:xfrm>
        </p:grpSpPr>
        <p:sp>
          <p:nvSpPr>
            <p:cNvPr id="16" name="Freeform: Shape 15">
              <a:extLst>
                <a:ext uri="{FF2B5EF4-FFF2-40B4-BE49-F238E27FC236}">
                  <a16:creationId xmlns:a16="http://schemas.microsoft.com/office/drawing/2014/main" id="{AB97505A-18A1-442B-A43E-39066F520D48}"/>
                </a:ext>
              </a:extLst>
            </p:cNvPr>
            <p:cNvSpPr/>
            <p:nvPr/>
          </p:nvSpPr>
          <p:spPr>
            <a:xfrm>
              <a:off x="6362700" y="2770472"/>
              <a:ext cx="4578563" cy="1872397"/>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DF1E2827-C588-43B1-A79E-DB9207798677}"/>
                </a:ext>
              </a:extLst>
            </p:cNvPr>
            <p:cNvSpPr/>
            <p:nvPr/>
          </p:nvSpPr>
          <p:spPr>
            <a:xfrm>
              <a:off x="6139612" y="4405827"/>
              <a:ext cx="276507" cy="273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8" name="Straight Connector 17">
            <a:extLst>
              <a:ext uri="{FF2B5EF4-FFF2-40B4-BE49-F238E27FC236}">
                <a16:creationId xmlns:a16="http://schemas.microsoft.com/office/drawing/2014/main" id="{8D7A76BB-DCDB-4AFD-B2D9-53220D911C06}"/>
              </a:ext>
            </a:extLst>
          </p:cNvPr>
          <p:cNvCxnSpPr/>
          <p:nvPr/>
        </p:nvCxnSpPr>
        <p:spPr>
          <a:xfrm>
            <a:off x="3575720" y="1529514"/>
            <a:ext cx="0" cy="346257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19A1F8FA-AF73-4554-A3E0-5A3B0C47FE45}"/>
              </a:ext>
            </a:extLst>
          </p:cNvPr>
          <p:cNvCxnSpPr>
            <a:cxnSpLocks/>
          </p:cNvCxnSpPr>
          <p:nvPr/>
        </p:nvCxnSpPr>
        <p:spPr>
          <a:xfrm>
            <a:off x="3575720" y="4992084"/>
            <a:ext cx="4616839" cy="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B16A004A-93CE-429C-AD87-78398921C0E2}"/>
              </a:ext>
            </a:extLst>
          </p:cNvPr>
          <p:cNvSpPr/>
          <p:nvPr/>
        </p:nvSpPr>
        <p:spPr>
          <a:xfrm rot="16200000">
            <a:off x="2312222" y="3118717"/>
            <a:ext cx="1827744" cy="307777"/>
          </a:xfrm>
          <a:prstGeom prst="rect">
            <a:avLst/>
          </a:prstGeom>
        </p:spPr>
        <p:txBody>
          <a:bodyPr wrap="none">
            <a:spAutoFit/>
          </a:bodyPr>
          <a:lstStyle/>
          <a:p>
            <a:r>
              <a:rPr lang="en-US" sz="1400" dirty="0">
                <a:solidFill>
                  <a:schemeClr val="bg2">
                    <a:lumMod val="10000"/>
                  </a:schemeClr>
                </a:solidFill>
              </a:rPr>
              <a:t>Electric Field [MV/m]</a:t>
            </a:r>
            <a:endParaRPr lang="en-GB" sz="1400" dirty="0">
              <a:solidFill>
                <a:schemeClr val="bg2">
                  <a:lumMod val="10000"/>
                </a:schemeClr>
              </a:solidFill>
            </a:endParaRPr>
          </a:p>
        </p:txBody>
      </p:sp>
      <p:sp>
        <p:nvSpPr>
          <p:cNvPr id="21" name="Rectangle 20">
            <a:extLst>
              <a:ext uri="{FF2B5EF4-FFF2-40B4-BE49-F238E27FC236}">
                <a16:creationId xmlns:a16="http://schemas.microsoft.com/office/drawing/2014/main" id="{01E0C03F-DB6F-4BE6-BD2C-022A4823DA39}"/>
              </a:ext>
            </a:extLst>
          </p:cNvPr>
          <p:cNvSpPr/>
          <p:nvPr/>
        </p:nvSpPr>
        <p:spPr>
          <a:xfrm>
            <a:off x="5058892" y="5103828"/>
            <a:ext cx="1957587" cy="307777"/>
          </a:xfrm>
          <a:prstGeom prst="rect">
            <a:avLst/>
          </a:prstGeom>
        </p:spPr>
        <p:txBody>
          <a:bodyPr wrap="none">
            <a:spAutoFit/>
          </a:bodyPr>
          <a:lstStyle/>
          <a:p>
            <a:r>
              <a:rPr lang="en-US" sz="1400" dirty="0">
                <a:solidFill>
                  <a:schemeClr val="bg2">
                    <a:lumMod val="10000"/>
                  </a:schemeClr>
                </a:solidFill>
              </a:rPr>
              <a:t>Cumulative RF Pulses</a:t>
            </a:r>
            <a:endParaRPr lang="en-GB" sz="1400" dirty="0">
              <a:solidFill>
                <a:schemeClr val="bg2">
                  <a:lumMod val="10000"/>
                </a:schemeClr>
              </a:solidFill>
            </a:endParaRPr>
          </a:p>
        </p:txBody>
      </p:sp>
      <p:sp>
        <p:nvSpPr>
          <p:cNvPr id="22" name="TextBox 21">
            <a:extLst>
              <a:ext uri="{FF2B5EF4-FFF2-40B4-BE49-F238E27FC236}">
                <a16:creationId xmlns:a16="http://schemas.microsoft.com/office/drawing/2014/main" id="{9C2E5955-D414-49DC-AE0E-864394D6136C}"/>
              </a:ext>
            </a:extLst>
          </p:cNvPr>
          <p:cNvSpPr txBox="1"/>
          <p:nvPr/>
        </p:nvSpPr>
        <p:spPr>
          <a:xfrm>
            <a:off x="5058892" y="2724196"/>
            <a:ext cx="2457608" cy="400110"/>
          </a:xfrm>
          <a:prstGeom prst="rect">
            <a:avLst/>
          </a:prstGeom>
          <a:noFill/>
        </p:spPr>
        <p:txBody>
          <a:bodyPr wrap="square" rtlCol="0">
            <a:spAutoFit/>
          </a:bodyPr>
          <a:lstStyle/>
          <a:p>
            <a:r>
              <a:rPr lang="en-GB" sz="2000" b="1" dirty="0">
                <a:solidFill>
                  <a:schemeClr val="tx1">
                    <a:lumMod val="75000"/>
                  </a:schemeClr>
                </a:solidFill>
              </a:rPr>
              <a:t>E</a:t>
            </a:r>
            <a:r>
              <a:rPr lang="en-GB" sz="2000" b="1" baseline="-25000" dirty="0">
                <a:solidFill>
                  <a:schemeClr val="tx1">
                    <a:lumMod val="75000"/>
                  </a:schemeClr>
                </a:solidFill>
              </a:rPr>
              <a:t>operate</a:t>
            </a:r>
            <a:endParaRPr lang="en-GB" sz="2000" b="1" dirty="0">
              <a:solidFill>
                <a:schemeClr val="tx1">
                  <a:lumMod val="75000"/>
                </a:schemeClr>
              </a:solidFill>
            </a:endParaRPr>
          </a:p>
        </p:txBody>
      </p:sp>
      <p:cxnSp>
        <p:nvCxnSpPr>
          <p:cNvPr id="23" name="Straight Connector 22">
            <a:extLst>
              <a:ext uri="{FF2B5EF4-FFF2-40B4-BE49-F238E27FC236}">
                <a16:creationId xmlns:a16="http://schemas.microsoft.com/office/drawing/2014/main" id="{8ECA32EA-9140-4CAB-B8C7-EA1A6AF2B274}"/>
              </a:ext>
            </a:extLst>
          </p:cNvPr>
          <p:cNvCxnSpPr>
            <a:cxnSpLocks/>
          </p:cNvCxnSpPr>
          <p:nvPr/>
        </p:nvCxnSpPr>
        <p:spPr>
          <a:xfrm>
            <a:off x="3575718" y="2100782"/>
            <a:ext cx="4616841" cy="0"/>
          </a:xfrm>
          <a:prstGeom prst="line">
            <a:avLst/>
          </a:prstGeom>
          <a:ln w="571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4401BAFC-CED5-4BFB-B5CB-984774DDF0E8}"/>
              </a:ext>
            </a:extLst>
          </p:cNvPr>
          <p:cNvSpPr txBox="1"/>
          <p:nvPr/>
        </p:nvSpPr>
        <p:spPr>
          <a:xfrm>
            <a:off x="6055793" y="1612467"/>
            <a:ext cx="2457608" cy="400110"/>
          </a:xfrm>
          <a:prstGeom prst="rect">
            <a:avLst/>
          </a:prstGeom>
          <a:noFill/>
        </p:spPr>
        <p:txBody>
          <a:bodyPr wrap="square" rtlCol="0">
            <a:spAutoFit/>
          </a:bodyPr>
          <a:lstStyle/>
          <a:p>
            <a:r>
              <a:rPr lang="en-GB" sz="2000" b="1" dirty="0">
                <a:solidFill>
                  <a:schemeClr val="bg1">
                    <a:lumMod val="50000"/>
                  </a:schemeClr>
                </a:solidFill>
              </a:rPr>
              <a:t>E</a:t>
            </a:r>
            <a:r>
              <a:rPr lang="en-GB" sz="2000" b="1" baseline="-25000" dirty="0">
                <a:solidFill>
                  <a:schemeClr val="bg1">
                    <a:lumMod val="50000"/>
                  </a:schemeClr>
                </a:solidFill>
              </a:rPr>
              <a:t>Sat</a:t>
            </a:r>
            <a:endParaRPr lang="en-GB" sz="2000" b="1" dirty="0">
              <a:solidFill>
                <a:schemeClr val="bg1">
                  <a:lumMod val="50000"/>
                </a:schemeClr>
              </a:solidFill>
            </a:endParaRPr>
          </a:p>
        </p:txBody>
      </p:sp>
      <p:sp>
        <p:nvSpPr>
          <p:cNvPr id="25" name="Freeform: Shape 24">
            <a:extLst>
              <a:ext uri="{FF2B5EF4-FFF2-40B4-BE49-F238E27FC236}">
                <a16:creationId xmlns:a16="http://schemas.microsoft.com/office/drawing/2014/main" id="{8E3856D1-77E0-4DE0-87D7-8D4FDCF11D8F}"/>
              </a:ext>
            </a:extLst>
          </p:cNvPr>
          <p:cNvSpPr/>
          <p:nvPr/>
        </p:nvSpPr>
        <p:spPr>
          <a:xfrm>
            <a:off x="3592463" y="2165157"/>
            <a:ext cx="4600095" cy="1723744"/>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a:solidFill>
              <a:schemeClr val="accent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744868A6-0B90-4C74-BB20-35B9DF963922}"/>
              </a:ext>
            </a:extLst>
          </p:cNvPr>
          <p:cNvSpPr txBox="1"/>
          <p:nvPr/>
        </p:nvSpPr>
        <p:spPr>
          <a:xfrm>
            <a:off x="3852228" y="2271941"/>
            <a:ext cx="2457608" cy="400110"/>
          </a:xfrm>
          <a:prstGeom prst="rect">
            <a:avLst/>
          </a:prstGeom>
          <a:noFill/>
        </p:spPr>
        <p:txBody>
          <a:bodyPr wrap="square" rtlCol="0">
            <a:spAutoFit/>
          </a:bodyPr>
          <a:lstStyle/>
          <a:p>
            <a:r>
              <a:rPr lang="en-GB" sz="2000" b="1" dirty="0">
                <a:solidFill>
                  <a:schemeClr val="accent1">
                    <a:lumMod val="60000"/>
                    <a:lumOff val="40000"/>
                  </a:schemeClr>
                </a:solidFill>
              </a:rPr>
              <a:t>E</a:t>
            </a:r>
            <a:r>
              <a:rPr lang="en-GB" sz="2000" b="1" baseline="-25000" dirty="0">
                <a:solidFill>
                  <a:schemeClr val="accent1">
                    <a:lumMod val="60000"/>
                    <a:lumOff val="40000"/>
                  </a:schemeClr>
                </a:solidFill>
              </a:rPr>
              <a:t>State</a:t>
            </a:r>
            <a:endParaRPr lang="en-GB" sz="2000" b="1" dirty="0">
              <a:solidFill>
                <a:schemeClr val="accent1">
                  <a:lumMod val="60000"/>
                  <a:lumOff val="40000"/>
                </a:schemeClr>
              </a:solidFill>
            </a:endParaRPr>
          </a:p>
        </p:txBody>
      </p:sp>
      <p:sp>
        <p:nvSpPr>
          <p:cNvPr id="27" name="TextBox 26">
            <a:extLst>
              <a:ext uri="{FF2B5EF4-FFF2-40B4-BE49-F238E27FC236}">
                <a16:creationId xmlns:a16="http://schemas.microsoft.com/office/drawing/2014/main" id="{3DAFBF77-57FB-444D-86E4-3753AF529445}"/>
              </a:ext>
            </a:extLst>
          </p:cNvPr>
          <p:cNvSpPr txBox="1"/>
          <p:nvPr/>
        </p:nvSpPr>
        <p:spPr>
          <a:xfrm>
            <a:off x="3592464" y="5525065"/>
            <a:ext cx="4637512" cy="461665"/>
          </a:xfrm>
          <a:prstGeom prst="rect">
            <a:avLst/>
          </a:prstGeom>
          <a:noFill/>
        </p:spPr>
        <p:txBody>
          <a:bodyPr wrap="square" rtlCol="0">
            <a:spAutoFit/>
          </a:bodyPr>
          <a:lstStyle/>
          <a:p>
            <a:pPr algn="ctr"/>
            <a:r>
              <a:rPr lang="en-GB" sz="1200" dirty="0">
                <a:solidFill>
                  <a:schemeClr val="bg2">
                    <a:lumMod val="10000"/>
                  </a:schemeClr>
                </a:solidFill>
              </a:rPr>
              <a:t>Figure: Visualisation of proposed quantities during conditioning. For illustrative purposes only.</a:t>
            </a:r>
          </a:p>
        </p:txBody>
      </p:sp>
      <p:cxnSp>
        <p:nvCxnSpPr>
          <p:cNvPr id="28" name="Straight Connector 27">
            <a:extLst>
              <a:ext uri="{FF2B5EF4-FFF2-40B4-BE49-F238E27FC236}">
                <a16:creationId xmlns:a16="http://schemas.microsoft.com/office/drawing/2014/main" id="{67168207-46C1-4F55-A260-7AB53C934FC7}"/>
              </a:ext>
            </a:extLst>
          </p:cNvPr>
          <p:cNvCxnSpPr/>
          <p:nvPr/>
        </p:nvCxnSpPr>
        <p:spPr>
          <a:xfrm>
            <a:off x="8192559" y="1529514"/>
            <a:ext cx="0" cy="346257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D0139593-E6E8-46CA-8B12-468C40299598}"/>
              </a:ext>
            </a:extLst>
          </p:cNvPr>
          <p:cNvCxnSpPr>
            <a:cxnSpLocks/>
          </p:cNvCxnSpPr>
          <p:nvPr/>
        </p:nvCxnSpPr>
        <p:spPr>
          <a:xfrm>
            <a:off x="3592462" y="3520637"/>
            <a:ext cx="4588633" cy="787"/>
          </a:xfrm>
          <a:prstGeom prst="line">
            <a:avLst/>
          </a:prstGeom>
          <a:ln w="38100">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2E49271-220A-4B66-BF1B-4BFDEE502555}"/>
              </a:ext>
            </a:extLst>
          </p:cNvPr>
          <p:cNvSpPr/>
          <p:nvPr/>
        </p:nvSpPr>
        <p:spPr>
          <a:xfrm rot="16200000">
            <a:off x="7877959" y="3032509"/>
            <a:ext cx="1011815" cy="307777"/>
          </a:xfrm>
          <a:prstGeom prst="rect">
            <a:avLst/>
          </a:prstGeom>
        </p:spPr>
        <p:txBody>
          <a:bodyPr wrap="none">
            <a:spAutoFit/>
          </a:bodyPr>
          <a:lstStyle/>
          <a:p>
            <a:r>
              <a:rPr lang="en-US" sz="1400" dirty="0">
                <a:solidFill>
                  <a:schemeClr val="accent5">
                    <a:lumMod val="60000"/>
                    <a:lumOff val="40000"/>
                  </a:schemeClr>
                </a:solidFill>
              </a:rPr>
              <a:t>BDR [bpp]</a:t>
            </a:r>
            <a:endParaRPr lang="en-GB" sz="1400" dirty="0">
              <a:solidFill>
                <a:schemeClr val="accent5">
                  <a:lumMod val="60000"/>
                  <a:lumOff val="40000"/>
                </a:schemeClr>
              </a:solidFill>
            </a:endParaRPr>
          </a:p>
        </p:txBody>
      </p:sp>
      <p:sp>
        <p:nvSpPr>
          <p:cNvPr id="32" name="TextBox 31">
            <a:extLst>
              <a:ext uri="{FF2B5EF4-FFF2-40B4-BE49-F238E27FC236}">
                <a16:creationId xmlns:a16="http://schemas.microsoft.com/office/drawing/2014/main" id="{5772CE27-444C-4AAF-8C92-7FAA32365098}"/>
              </a:ext>
            </a:extLst>
          </p:cNvPr>
          <p:cNvSpPr txBox="1"/>
          <p:nvPr/>
        </p:nvSpPr>
        <p:spPr>
          <a:xfrm>
            <a:off x="51601" y="1717895"/>
            <a:ext cx="3184476" cy="646331"/>
          </a:xfrm>
          <a:prstGeom prst="rect">
            <a:avLst/>
          </a:prstGeom>
          <a:noFill/>
        </p:spPr>
        <p:txBody>
          <a:bodyPr wrap="square">
            <a:spAutoFit/>
          </a:bodyPr>
          <a:lstStyle/>
          <a:p>
            <a:pPr algn="ctr"/>
            <a:r>
              <a:rPr lang="en-GB" b="1" i="0" u="none" strike="noStrike" baseline="0" dirty="0">
                <a:solidFill>
                  <a:srgbClr val="002678"/>
                </a:solidFill>
                <a:cs typeface="Calibri" panose="020F0502020204030204" pitchFamily="34" charset="0"/>
              </a:rPr>
              <a:t>We have an operating field (</a:t>
            </a:r>
            <a:r>
              <a:rPr lang="en-GB" b="1" i="0" u="none" strike="noStrike" baseline="0" dirty="0" err="1">
                <a:solidFill>
                  <a:srgbClr val="002678"/>
                </a:solidFill>
                <a:cs typeface="Calibri" panose="020F0502020204030204" pitchFamily="34" charset="0"/>
              </a:rPr>
              <a:t>E</a:t>
            </a:r>
            <a:r>
              <a:rPr lang="en-GB" b="1" i="0" u="none" strike="noStrike" baseline="-25000" dirty="0" err="1">
                <a:solidFill>
                  <a:srgbClr val="002678"/>
                </a:solidFill>
                <a:cs typeface="Calibri" panose="020F0502020204030204" pitchFamily="34" charset="0"/>
              </a:rPr>
              <a:t>Operate</a:t>
            </a:r>
            <a:r>
              <a:rPr lang="en-GB" b="1" i="0" u="none" strike="noStrike" baseline="0" dirty="0">
                <a:solidFill>
                  <a:srgbClr val="002678"/>
                </a:solidFill>
                <a:cs typeface="Calibri" panose="020F0502020204030204" pitchFamily="34" charset="0"/>
              </a:rPr>
              <a:t>).</a:t>
            </a:r>
          </a:p>
        </p:txBody>
      </p:sp>
      <p:sp>
        <p:nvSpPr>
          <p:cNvPr id="33" name="TextBox 32">
            <a:extLst>
              <a:ext uri="{FF2B5EF4-FFF2-40B4-BE49-F238E27FC236}">
                <a16:creationId xmlns:a16="http://schemas.microsoft.com/office/drawing/2014/main" id="{11687489-3CEB-4B63-ACF5-D178A59B183B}"/>
              </a:ext>
            </a:extLst>
          </p:cNvPr>
          <p:cNvSpPr txBox="1"/>
          <p:nvPr/>
        </p:nvSpPr>
        <p:spPr>
          <a:xfrm>
            <a:off x="94147" y="4077261"/>
            <a:ext cx="2839099" cy="923330"/>
          </a:xfrm>
          <a:prstGeom prst="rect">
            <a:avLst/>
          </a:prstGeom>
          <a:noFill/>
        </p:spPr>
        <p:txBody>
          <a:bodyPr wrap="square">
            <a:spAutoFit/>
          </a:bodyPr>
          <a:lstStyle/>
          <a:p>
            <a:r>
              <a:rPr lang="en-GB" sz="1800" b="1" i="0" u="none" strike="noStrike" baseline="0" dirty="0">
                <a:solidFill>
                  <a:srgbClr val="73A0FF"/>
                </a:solidFill>
                <a:cs typeface="Calibri" panose="020F0502020204030204" pitchFamily="34" charset="0"/>
              </a:rPr>
              <a:t>The field level to which the device has been </a:t>
            </a:r>
            <a:r>
              <a:rPr lang="en-GB" b="1" dirty="0">
                <a:solidFill>
                  <a:srgbClr val="73A0FF"/>
                </a:solidFill>
                <a:cs typeface="Calibri" panose="020F0502020204030204" pitchFamily="34" charset="0"/>
              </a:rPr>
              <a:t>conditioned (</a:t>
            </a:r>
            <a:r>
              <a:rPr lang="en-GB" b="1" dirty="0" err="1">
                <a:solidFill>
                  <a:srgbClr val="73A0FF"/>
                </a:solidFill>
                <a:cs typeface="Calibri" panose="020F0502020204030204" pitchFamily="34" charset="0"/>
              </a:rPr>
              <a:t>E</a:t>
            </a:r>
            <a:r>
              <a:rPr lang="en-GB" b="1" baseline="-25000" dirty="0" err="1">
                <a:solidFill>
                  <a:srgbClr val="73A0FF"/>
                </a:solidFill>
                <a:cs typeface="Calibri" panose="020F0502020204030204" pitchFamily="34" charset="0"/>
              </a:rPr>
              <a:t>State</a:t>
            </a:r>
            <a:r>
              <a:rPr lang="en-GB" sz="1800" b="1" i="0" u="none" strike="noStrike" baseline="0" dirty="0">
                <a:solidFill>
                  <a:srgbClr val="73A0FF"/>
                </a:solidFill>
                <a:cs typeface="Calibri" panose="020F0502020204030204" pitchFamily="34" charset="0"/>
              </a:rPr>
              <a:t>). </a:t>
            </a:r>
            <a:endParaRPr lang="en-US" sz="1800" b="1" dirty="0">
              <a:solidFill>
                <a:srgbClr val="73A0FF"/>
              </a:solidFill>
              <a:cs typeface="Calibri" panose="020F0502020204030204" pitchFamily="34" charset="0"/>
            </a:endParaRPr>
          </a:p>
        </p:txBody>
      </p:sp>
      <p:sp>
        <p:nvSpPr>
          <p:cNvPr id="35" name="TextBox 34">
            <a:extLst>
              <a:ext uri="{FF2B5EF4-FFF2-40B4-BE49-F238E27FC236}">
                <a16:creationId xmlns:a16="http://schemas.microsoft.com/office/drawing/2014/main" id="{84F74972-6DEB-4EE7-ABE9-90F8F15D2F59}"/>
              </a:ext>
            </a:extLst>
          </p:cNvPr>
          <p:cNvSpPr txBox="1"/>
          <p:nvPr/>
        </p:nvSpPr>
        <p:spPr>
          <a:xfrm>
            <a:off x="8692980" y="1333829"/>
            <a:ext cx="2761944" cy="1200329"/>
          </a:xfrm>
          <a:prstGeom prst="rect">
            <a:avLst/>
          </a:prstGeom>
          <a:noFill/>
        </p:spPr>
        <p:txBody>
          <a:bodyPr wrap="square">
            <a:spAutoFit/>
          </a:bodyPr>
          <a:lstStyle/>
          <a:p>
            <a:pPr algn="l"/>
            <a:endParaRPr lang="en-GB" sz="1800" b="0" i="0" u="none" strike="noStrike" baseline="0" dirty="0">
              <a:cs typeface="Calibri" panose="020F0502020204030204" pitchFamily="34" charset="0"/>
            </a:endParaRPr>
          </a:p>
          <a:p>
            <a:pPr algn="ctr"/>
            <a:r>
              <a:rPr lang="en-GB" sz="1800" b="1" i="0" u="none" strike="noStrike" baseline="0" dirty="0">
                <a:solidFill>
                  <a:schemeClr val="bg2">
                    <a:lumMod val="50000"/>
                  </a:schemeClr>
                </a:solidFill>
                <a:cs typeface="Calibri" panose="020F0502020204030204" pitchFamily="34" charset="0"/>
              </a:rPr>
              <a:t>There is a saturation point for </a:t>
            </a:r>
            <a:r>
              <a:rPr lang="en-GB" sz="1800" b="1" i="0" u="none" strike="noStrike" baseline="0" dirty="0" err="1">
                <a:solidFill>
                  <a:schemeClr val="bg2">
                    <a:lumMod val="50000"/>
                  </a:schemeClr>
                </a:solidFill>
                <a:cs typeface="Calibri" panose="020F0502020204030204" pitchFamily="34" charset="0"/>
              </a:rPr>
              <a:t>E</a:t>
            </a:r>
            <a:r>
              <a:rPr lang="en-GB" sz="1800" b="1" i="0" u="none" strike="noStrike" baseline="-25000" dirty="0" err="1">
                <a:solidFill>
                  <a:schemeClr val="bg2">
                    <a:lumMod val="50000"/>
                  </a:schemeClr>
                </a:solidFill>
                <a:cs typeface="Calibri" panose="020F0502020204030204" pitchFamily="34" charset="0"/>
              </a:rPr>
              <a:t>State</a:t>
            </a:r>
            <a:r>
              <a:rPr lang="en-GB" sz="1800" b="1" i="0" u="none" strike="noStrike" baseline="-25000" dirty="0">
                <a:solidFill>
                  <a:schemeClr val="bg2">
                    <a:lumMod val="50000"/>
                  </a:schemeClr>
                </a:solidFill>
                <a:cs typeface="Calibri" panose="020F0502020204030204" pitchFamily="34" charset="0"/>
              </a:rPr>
              <a:t> </a:t>
            </a:r>
            <a:r>
              <a:rPr lang="en-GB" sz="1800" b="1" i="0" u="none" strike="noStrike" dirty="0">
                <a:solidFill>
                  <a:schemeClr val="bg2">
                    <a:lumMod val="50000"/>
                  </a:schemeClr>
                </a:solidFill>
                <a:cs typeface="Calibri" panose="020F0502020204030204" pitchFamily="34" charset="0"/>
              </a:rPr>
              <a:t>for</a:t>
            </a:r>
            <a:r>
              <a:rPr lang="en-GB" sz="1800" b="1" i="0" u="none" strike="noStrike" baseline="0" dirty="0">
                <a:solidFill>
                  <a:schemeClr val="bg2">
                    <a:lumMod val="50000"/>
                  </a:schemeClr>
                </a:solidFill>
                <a:cs typeface="Calibri" panose="020F0502020204030204" pitchFamily="34" charset="0"/>
              </a:rPr>
              <a:t> a given material (</a:t>
            </a:r>
            <a:r>
              <a:rPr lang="en-GB" sz="1800" b="1" i="0" u="none" strike="noStrike" baseline="0" dirty="0" err="1">
                <a:solidFill>
                  <a:schemeClr val="bg2">
                    <a:lumMod val="50000"/>
                  </a:schemeClr>
                </a:solidFill>
                <a:cs typeface="Calibri" panose="020F0502020204030204" pitchFamily="34" charset="0"/>
              </a:rPr>
              <a:t>E</a:t>
            </a:r>
            <a:r>
              <a:rPr lang="en-GB" sz="1800" b="1" i="0" u="none" strike="noStrike" baseline="-25000" dirty="0" err="1">
                <a:solidFill>
                  <a:schemeClr val="bg2">
                    <a:lumMod val="50000"/>
                  </a:schemeClr>
                </a:solidFill>
                <a:cs typeface="Calibri" panose="020F0502020204030204" pitchFamily="34" charset="0"/>
              </a:rPr>
              <a:t>Sat</a:t>
            </a:r>
            <a:r>
              <a:rPr lang="en-GB" b="1" dirty="0">
                <a:solidFill>
                  <a:schemeClr val="bg2">
                    <a:lumMod val="50000"/>
                  </a:schemeClr>
                </a:solidFill>
                <a:cs typeface="Calibri" panose="020F0502020204030204" pitchFamily="34" charset="0"/>
              </a:rPr>
              <a:t>).</a:t>
            </a:r>
            <a:endParaRPr lang="en-GB" sz="1800" b="1" i="0" u="none" strike="noStrike" baseline="0" dirty="0">
              <a:solidFill>
                <a:schemeClr val="bg2">
                  <a:lumMod val="50000"/>
                </a:schemeClr>
              </a:solidFill>
              <a:cs typeface="Calibri" panose="020F0502020204030204" pitchFamily="34" charset="0"/>
            </a:endParaRPr>
          </a:p>
        </p:txBody>
      </p:sp>
      <p:sp>
        <p:nvSpPr>
          <p:cNvPr id="37" name="TextBox 36">
            <a:extLst>
              <a:ext uri="{FF2B5EF4-FFF2-40B4-BE49-F238E27FC236}">
                <a16:creationId xmlns:a16="http://schemas.microsoft.com/office/drawing/2014/main" id="{EEA89673-E674-4E7F-9E7A-50774DEC17F8}"/>
              </a:ext>
            </a:extLst>
          </p:cNvPr>
          <p:cNvSpPr txBox="1"/>
          <p:nvPr/>
        </p:nvSpPr>
        <p:spPr>
          <a:xfrm>
            <a:off x="8483649" y="4096827"/>
            <a:ext cx="3558784" cy="1477328"/>
          </a:xfrm>
          <a:prstGeom prst="rect">
            <a:avLst/>
          </a:prstGeom>
          <a:noFill/>
        </p:spPr>
        <p:txBody>
          <a:bodyPr wrap="square">
            <a:spAutoFit/>
          </a:bodyPr>
          <a:lstStyle/>
          <a:p>
            <a:pPr algn="l"/>
            <a:r>
              <a:rPr lang="en-GB" sz="1800" b="1" i="0" u="none" strike="noStrike" baseline="0" dirty="0">
                <a:solidFill>
                  <a:schemeClr val="accent5">
                    <a:lumMod val="60000"/>
                    <a:lumOff val="40000"/>
                  </a:schemeClr>
                </a:solidFill>
              </a:rPr>
              <a:t>There is a probability of breakdown for a given level of conditioning (</a:t>
            </a:r>
            <a:r>
              <a:rPr lang="en-GB" sz="1800" b="1" i="0" u="none" strike="noStrike" baseline="0" dirty="0" err="1">
                <a:solidFill>
                  <a:schemeClr val="accent5">
                    <a:lumMod val="60000"/>
                    <a:lumOff val="40000"/>
                  </a:schemeClr>
                </a:solidFill>
              </a:rPr>
              <a:t>P</a:t>
            </a:r>
            <a:r>
              <a:rPr lang="en-GB" sz="1800" b="1" baseline="-25000" dirty="0" err="1">
                <a:solidFill>
                  <a:schemeClr val="accent5">
                    <a:lumMod val="60000"/>
                    <a:lumOff val="40000"/>
                  </a:schemeClr>
                </a:solidFill>
              </a:rPr>
              <a:t>Reference</a:t>
            </a:r>
            <a:r>
              <a:rPr lang="en-GB" sz="1800" b="1" i="0" u="none" strike="noStrike" baseline="0" dirty="0">
                <a:solidFill>
                  <a:schemeClr val="accent5">
                    <a:lumMod val="60000"/>
                    <a:lumOff val="40000"/>
                  </a:schemeClr>
                </a:solidFill>
              </a:rPr>
              <a:t>). Applies to the whole device i.e. all grid</a:t>
            </a:r>
            <a:r>
              <a:rPr lang="en-GB" sz="1800" b="1" i="0" u="none" strike="noStrike" dirty="0">
                <a:solidFill>
                  <a:schemeClr val="accent5">
                    <a:lumMod val="60000"/>
                    <a:lumOff val="40000"/>
                  </a:schemeClr>
                </a:solidFill>
              </a:rPr>
              <a:t> elements.</a:t>
            </a:r>
            <a:endParaRPr lang="en-GB" sz="1800" b="1" dirty="0">
              <a:solidFill>
                <a:schemeClr val="accent5">
                  <a:lumMod val="60000"/>
                  <a:lumOff val="40000"/>
                </a:schemeClr>
              </a:solidFill>
              <a:cs typeface="Calibri" panose="020F0502020204030204" pitchFamily="34" charset="0"/>
            </a:endParaRPr>
          </a:p>
        </p:txBody>
      </p:sp>
      <p:cxnSp>
        <p:nvCxnSpPr>
          <p:cNvPr id="41" name="Straight Arrow Connector 40">
            <a:extLst>
              <a:ext uri="{FF2B5EF4-FFF2-40B4-BE49-F238E27FC236}">
                <a16:creationId xmlns:a16="http://schemas.microsoft.com/office/drawing/2014/main" id="{43D2A099-3B40-4E46-BF45-90F730A1B709}"/>
              </a:ext>
            </a:extLst>
          </p:cNvPr>
          <p:cNvCxnSpPr>
            <a:cxnSpLocks/>
          </p:cNvCxnSpPr>
          <p:nvPr/>
        </p:nvCxnSpPr>
        <p:spPr>
          <a:xfrm>
            <a:off x="2508060" y="2165157"/>
            <a:ext cx="1608328" cy="1164933"/>
          </a:xfrm>
          <a:prstGeom prst="straightConnector1">
            <a:avLst/>
          </a:prstGeom>
          <a:ln w="57150">
            <a:solidFill>
              <a:srgbClr val="002678"/>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a:extLst>
              <a:ext uri="{FF2B5EF4-FFF2-40B4-BE49-F238E27FC236}">
                <a16:creationId xmlns:a16="http://schemas.microsoft.com/office/drawing/2014/main" id="{F3076580-D71D-43BD-9795-F6BC53196DE4}"/>
              </a:ext>
            </a:extLst>
          </p:cNvPr>
          <p:cNvCxnSpPr>
            <a:cxnSpLocks/>
          </p:cNvCxnSpPr>
          <p:nvPr/>
        </p:nvCxnSpPr>
        <p:spPr>
          <a:xfrm flipV="1">
            <a:off x="2577155" y="3891325"/>
            <a:ext cx="998563" cy="774957"/>
          </a:xfrm>
          <a:prstGeom prst="straightConnector1">
            <a:avLst/>
          </a:prstGeom>
          <a:ln w="57150">
            <a:solidFill>
              <a:srgbClr val="73A0FF"/>
            </a:solidFill>
            <a:tailEnd type="triangle"/>
          </a:ln>
        </p:spPr>
        <p:style>
          <a:lnRef idx="1">
            <a:schemeClr val="accent1"/>
          </a:lnRef>
          <a:fillRef idx="0">
            <a:schemeClr val="accent1"/>
          </a:fillRef>
          <a:effectRef idx="0">
            <a:schemeClr val="accent1"/>
          </a:effectRef>
          <a:fontRef idx="minor">
            <a:schemeClr val="tx1"/>
          </a:fontRef>
        </p:style>
      </p:cxnSp>
      <p:cxnSp>
        <p:nvCxnSpPr>
          <p:cNvPr id="47" name="Straight Arrow Connector 46">
            <a:extLst>
              <a:ext uri="{FF2B5EF4-FFF2-40B4-BE49-F238E27FC236}">
                <a16:creationId xmlns:a16="http://schemas.microsoft.com/office/drawing/2014/main" id="{58858BA6-C062-4EC2-8054-86F4384CFB70}"/>
              </a:ext>
            </a:extLst>
          </p:cNvPr>
          <p:cNvCxnSpPr>
            <a:cxnSpLocks/>
          </p:cNvCxnSpPr>
          <p:nvPr/>
        </p:nvCxnSpPr>
        <p:spPr>
          <a:xfrm flipH="1">
            <a:off x="8209300" y="2100782"/>
            <a:ext cx="625733" cy="1"/>
          </a:xfrm>
          <a:prstGeom prst="straightConnector1">
            <a:avLst/>
          </a:prstGeom>
          <a:ln w="5715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CE7E572C-589D-4F40-BEEF-DA16F02806A9}"/>
              </a:ext>
            </a:extLst>
          </p:cNvPr>
          <p:cNvCxnSpPr>
            <a:cxnSpLocks/>
            <a:stCxn id="37" idx="1"/>
          </p:cNvCxnSpPr>
          <p:nvPr/>
        </p:nvCxnSpPr>
        <p:spPr>
          <a:xfrm flipH="1" flipV="1">
            <a:off x="8004481" y="3604268"/>
            <a:ext cx="479168" cy="1231223"/>
          </a:xfrm>
          <a:prstGeom prst="straightConnector1">
            <a:avLst/>
          </a:prstGeom>
          <a:ln w="5715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52248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35" grpId="0"/>
      <p:bldP spid="3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a16="http://schemas.microsoft.com/office/drawing/2014/main" id="{B0034DA0-7DD3-41FD-A8D7-2CEDD44B0EDF}"/>
              </a:ext>
            </a:extLst>
          </p:cNvPr>
          <p:cNvSpPr>
            <a:spLocks noGrp="1"/>
          </p:cNvSpPr>
          <p:nvPr>
            <p:ph idx="1"/>
          </p:nvPr>
        </p:nvSpPr>
        <p:spPr>
          <a:xfrm>
            <a:off x="407987" y="1592263"/>
            <a:ext cx="11376025" cy="4608512"/>
          </a:xfrm>
        </p:spPr>
        <p:txBody>
          <a:bodyPr/>
          <a:lstStyle/>
          <a:p>
            <a:r>
              <a:rPr lang="en-GB" sz="1800" b="0" dirty="0">
                <a:solidFill>
                  <a:schemeClr val="bg2">
                    <a:lumMod val="10000"/>
                  </a:schemeClr>
                </a:solidFill>
                <a:cs typeface="Calibri" panose="020F0502020204030204" pitchFamily="34" charset="0"/>
              </a:rPr>
              <a:t>Using these quantities, we have then derived appropriate equations to capture and quantify:</a:t>
            </a:r>
          </a:p>
          <a:p>
            <a:pPr marL="285750" indent="-285750">
              <a:buFont typeface="Arial" panose="020B0604020202020204" pitchFamily="34" charset="0"/>
              <a:buChar char="•"/>
            </a:pPr>
            <a:r>
              <a:rPr lang="en-GB" sz="1800" b="0" dirty="0">
                <a:solidFill>
                  <a:schemeClr val="bg2">
                    <a:lumMod val="10000"/>
                  </a:schemeClr>
                </a:solidFill>
                <a:cs typeface="Calibri" panose="020F0502020204030204" pitchFamily="34" charset="0"/>
              </a:rPr>
              <a:t>The conditioning effect.</a:t>
            </a:r>
          </a:p>
          <a:p>
            <a:pPr marL="285750" indent="-285750">
              <a:buFont typeface="Arial" panose="020B0604020202020204" pitchFamily="34" charset="0"/>
              <a:buChar char="•"/>
            </a:pPr>
            <a:r>
              <a:rPr lang="en-GB" sz="1800" b="0" dirty="0">
                <a:solidFill>
                  <a:schemeClr val="bg2">
                    <a:lumMod val="10000"/>
                  </a:schemeClr>
                </a:solidFill>
                <a:cs typeface="Calibri" panose="020F0502020204030204" pitchFamily="34" charset="0"/>
              </a:rPr>
              <a:t>The probability of breakdown for each element. </a:t>
            </a:r>
          </a:p>
          <a:p>
            <a:pPr marL="285750" indent="-285750">
              <a:buFont typeface="Arial" panose="020B0604020202020204" pitchFamily="34" charset="0"/>
              <a:buChar char="•"/>
            </a:pPr>
            <a:r>
              <a:rPr lang="en-GB" sz="1800" b="0" dirty="0">
                <a:solidFill>
                  <a:schemeClr val="bg2">
                    <a:lumMod val="10000"/>
                  </a:schemeClr>
                </a:solidFill>
                <a:cs typeface="Calibri" panose="020F0502020204030204" pitchFamily="34" charset="0"/>
              </a:rPr>
              <a:t>How breakdowns affect the grid elements.</a:t>
            </a:r>
          </a:p>
          <a:p>
            <a:endParaRPr lang="en-GB" sz="1800" b="0" dirty="0">
              <a:solidFill>
                <a:schemeClr val="bg2">
                  <a:lumMod val="10000"/>
                </a:schemeClr>
              </a:solidFill>
              <a:cs typeface="Calibri" panose="020F0502020204030204" pitchFamily="34" charset="0"/>
            </a:endParaRPr>
          </a:p>
          <a:p>
            <a:r>
              <a:rPr lang="en-GB" sz="1800" b="0" dirty="0">
                <a:solidFill>
                  <a:schemeClr val="bg2">
                    <a:lumMod val="10000"/>
                  </a:schemeClr>
                </a:solidFill>
                <a:cs typeface="Calibri" panose="020F0502020204030204" pitchFamily="34" charset="0"/>
              </a:rPr>
              <a:t>Today I’d rather focus on the model’s capabilities and some results, so I have left the </a:t>
            </a:r>
            <a:r>
              <a:rPr lang="en-GB" sz="1800" b="0" dirty="0">
                <a:solidFill>
                  <a:srgbClr val="C00000"/>
                </a:solidFill>
                <a:cs typeface="Calibri" panose="020F0502020204030204" pitchFamily="34" charset="0"/>
              </a:rPr>
              <a:t>equations employed and the relevant justifications</a:t>
            </a:r>
            <a:r>
              <a:rPr lang="en-US" sz="1800" b="0" dirty="0">
                <a:solidFill>
                  <a:srgbClr val="C00000"/>
                </a:solidFill>
                <a:cs typeface="Calibri" panose="020F0502020204030204" pitchFamily="34" charset="0"/>
              </a:rPr>
              <a:t> in the bonus slides. </a:t>
            </a:r>
            <a:r>
              <a:rPr lang="en-GB" sz="1800" b="0" dirty="0">
                <a:cs typeface="Calibri" panose="020F0502020204030204" pitchFamily="34" charset="0"/>
              </a:rPr>
              <a:t>For now, I’ll show only </a:t>
            </a:r>
            <a:r>
              <a:rPr lang="en-GB" sz="1800" b="0" i="0" u="none" strike="noStrike" dirty="0">
                <a:cs typeface="Calibri" panose="020F0502020204030204" pitchFamily="34" charset="0"/>
              </a:rPr>
              <a:t>a broad overview of the model.</a:t>
            </a:r>
          </a:p>
        </p:txBody>
      </p:sp>
      <p:pic>
        <p:nvPicPr>
          <p:cNvPr id="11" name="Picture 10" descr="Icon&#10;&#10;Description automatically generated">
            <a:extLst>
              <a:ext uri="{FF2B5EF4-FFF2-40B4-BE49-F238E27FC236}">
                <a16:creationId xmlns:a16="http://schemas.microsoft.com/office/drawing/2014/main" id="{25DBC2B7-0AD9-4210-815A-7DA631988204}"/>
              </a:ext>
            </a:extLst>
          </p:cNvPr>
          <p:cNvPicPr>
            <a:picLocks noChangeAspect="1"/>
          </p:cNvPicPr>
          <p:nvPr/>
        </p:nvPicPr>
        <p:blipFill>
          <a:blip r:embed="rId4"/>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12432707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Summary: A (very) Simple Model Outline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13</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560E041-1915-4A5B-8F6D-C2BF8D428A2D}"/>
              </a:ext>
            </a:extLst>
          </p:cNvPr>
          <p:cNvSpPr txBox="1"/>
          <p:nvPr/>
        </p:nvSpPr>
        <p:spPr>
          <a:xfrm>
            <a:off x="2462653" y="5848037"/>
            <a:ext cx="7111716" cy="307777"/>
          </a:xfrm>
          <a:prstGeom prst="rect">
            <a:avLst/>
          </a:prstGeom>
          <a:noFill/>
        </p:spPr>
        <p:txBody>
          <a:bodyPr wrap="square" rtlCol="0">
            <a:spAutoFit/>
          </a:bodyPr>
          <a:lstStyle/>
          <a:p>
            <a:pPr algn="ctr"/>
            <a:r>
              <a:rPr lang="en-US" sz="1400" dirty="0">
                <a:solidFill>
                  <a:schemeClr val="bg2">
                    <a:lumMod val="10000"/>
                  </a:schemeClr>
                </a:solidFill>
              </a:rPr>
              <a:t>Figure: </a:t>
            </a:r>
            <a:r>
              <a:rPr lang="en-GB" sz="1400" dirty="0">
                <a:solidFill>
                  <a:schemeClr val="bg2">
                    <a:lumMod val="10000"/>
                  </a:schemeClr>
                </a:solidFill>
              </a:rPr>
              <a:t>Simplified block diagram of the model showing the equations implemented.</a:t>
            </a:r>
            <a:endParaRPr lang="en-US" sz="1400" dirty="0">
              <a:solidFill>
                <a:schemeClr val="bg2">
                  <a:lumMod val="10000"/>
                </a:schemeClr>
              </a:solidFill>
            </a:endParaRPr>
          </a:p>
        </p:txBody>
      </p:sp>
      <p:cxnSp>
        <p:nvCxnSpPr>
          <p:cNvPr id="30" name="Straight Arrow Connector 29">
            <a:extLst>
              <a:ext uri="{FF2B5EF4-FFF2-40B4-BE49-F238E27FC236}">
                <a16:creationId xmlns:a16="http://schemas.microsoft.com/office/drawing/2014/main" id="{72374AE4-DDE2-4E4A-B06D-AAF1FA370826}"/>
              </a:ext>
            </a:extLst>
          </p:cNvPr>
          <p:cNvCxnSpPr>
            <a:cxnSpLocks/>
            <a:stCxn id="34" idx="2"/>
            <a:endCxn id="32" idx="0"/>
          </p:cNvCxnSpPr>
          <p:nvPr/>
        </p:nvCxnSpPr>
        <p:spPr>
          <a:xfrm>
            <a:off x="9345122" y="3870340"/>
            <a:ext cx="0" cy="840364"/>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9CE7D72B-4AC2-4D0D-ADEB-094962C5995C}"/>
              </a:ext>
            </a:extLst>
          </p:cNvPr>
          <p:cNvCxnSpPr>
            <a:cxnSpLocks/>
            <a:stCxn id="39" idx="2"/>
            <a:endCxn id="34" idx="0"/>
          </p:cNvCxnSpPr>
          <p:nvPr/>
        </p:nvCxnSpPr>
        <p:spPr>
          <a:xfrm>
            <a:off x="9345121" y="3163077"/>
            <a:ext cx="1" cy="337931"/>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76945529-4CAE-43EC-8FDF-4E89AD33F379}"/>
              </a:ext>
            </a:extLst>
          </p:cNvPr>
          <p:cNvSpPr txBox="1"/>
          <p:nvPr/>
        </p:nvSpPr>
        <p:spPr>
          <a:xfrm>
            <a:off x="7841716" y="4710704"/>
            <a:ext cx="3006812" cy="923330"/>
          </a:xfrm>
          <a:prstGeom prst="rect">
            <a:avLst/>
          </a:prstGeom>
          <a:no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Conditioning Algorithm</a:t>
            </a:r>
          </a:p>
          <a:p>
            <a:pPr algn="ctr"/>
            <a:r>
              <a:rPr lang="en-GB" dirty="0">
                <a:solidFill>
                  <a:schemeClr val="bg2">
                    <a:lumMod val="10000"/>
                  </a:schemeClr>
                </a:solidFill>
                <a:cs typeface="Times New Roman" panose="02020603050405020304" pitchFamily="18" charset="0"/>
              </a:rPr>
              <a:t>(Determine characteristics of next pulse)</a:t>
            </a:r>
          </a:p>
        </p:txBody>
      </p:sp>
      <p:cxnSp>
        <p:nvCxnSpPr>
          <p:cNvPr id="33" name="Straight Arrow Connector 32">
            <a:extLst>
              <a:ext uri="{FF2B5EF4-FFF2-40B4-BE49-F238E27FC236}">
                <a16:creationId xmlns:a16="http://schemas.microsoft.com/office/drawing/2014/main" id="{D9C12F18-3769-4041-9A6E-106C935FA452}"/>
              </a:ext>
            </a:extLst>
          </p:cNvPr>
          <p:cNvCxnSpPr>
            <a:cxnSpLocks/>
          </p:cNvCxnSpPr>
          <p:nvPr/>
        </p:nvCxnSpPr>
        <p:spPr>
          <a:xfrm flipV="1">
            <a:off x="3607611" y="3175898"/>
            <a:ext cx="0" cy="200465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40EFE07-7918-4C97-8C75-238D69DD9249}"/>
              </a:ext>
            </a:extLst>
          </p:cNvPr>
          <p:cNvSpPr txBox="1"/>
          <p:nvPr/>
        </p:nvSpPr>
        <p:spPr>
          <a:xfrm>
            <a:off x="8395682" y="3501008"/>
            <a:ext cx="1898879" cy="369332"/>
          </a:xfrm>
          <a:prstGeom prst="rect">
            <a:avLst/>
          </a:prstGeom>
          <a:no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Calculate BDR</a:t>
            </a:r>
          </a:p>
        </p:txBody>
      </p:sp>
      <p:sp>
        <p:nvSpPr>
          <p:cNvPr id="35" name="Rectangle 34">
            <a:extLst>
              <a:ext uri="{FF2B5EF4-FFF2-40B4-BE49-F238E27FC236}">
                <a16:creationId xmlns:a16="http://schemas.microsoft.com/office/drawing/2014/main" id="{F994AFED-37E1-46CA-95DD-406C11D5E31F}"/>
              </a:ext>
            </a:extLst>
          </p:cNvPr>
          <p:cNvSpPr/>
          <p:nvPr/>
        </p:nvSpPr>
        <p:spPr>
          <a:xfrm>
            <a:off x="377816" y="4948372"/>
            <a:ext cx="1639103" cy="646331"/>
          </a:xfrm>
          <a:prstGeom prst="rect">
            <a:avLst/>
          </a:prstGeom>
        </p:spPr>
        <p:txBody>
          <a:bodyPr wrap="square">
            <a:spAutoFit/>
          </a:bodyPr>
          <a:lstStyle/>
          <a:p>
            <a:pPr algn="ctr"/>
            <a:r>
              <a:rPr lang="en-GB" dirty="0">
                <a:solidFill>
                  <a:schemeClr val="bg2">
                    <a:lumMod val="10000"/>
                  </a:schemeClr>
                </a:solidFill>
                <a:cs typeface="Times New Roman" panose="02020603050405020304" pitchFamily="18" charset="0"/>
              </a:rPr>
              <a:t>End Simulation</a:t>
            </a:r>
          </a:p>
        </p:txBody>
      </p:sp>
      <p:sp>
        <p:nvSpPr>
          <p:cNvPr id="36" name="Rectangle 35">
            <a:extLst>
              <a:ext uri="{FF2B5EF4-FFF2-40B4-BE49-F238E27FC236}">
                <a16:creationId xmlns:a16="http://schemas.microsoft.com/office/drawing/2014/main" id="{DA3A179D-BF98-40A4-9699-F08286669D37}"/>
              </a:ext>
            </a:extLst>
          </p:cNvPr>
          <p:cNvSpPr/>
          <p:nvPr/>
        </p:nvSpPr>
        <p:spPr>
          <a:xfrm>
            <a:off x="3617937" y="3750014"/>
            <a:ext cx="1573251" cy="307777"/>
          </a:xfrm>
          <a:prstGeom prst="rect">
            <a:avLst/>
          </a:prstGeom>
        </p:spPr>
        <p:txBody>
          <a:bodyPr wrap="none">
            <a:spAutoFit/>
          </a:bodyPr>
          <a:lstStyle/>
          <a:p>
            <a:r>
              <a:rPr lang="en-GB" sz="1400" b="1" i="1" dirty="0">
                <a:solidFill>
                  <a:srgbClr val="C00000"/>
                </a:solidFill>
                <a:cs typeface="Times New Roman" panose="02020603050405020304" pitchFamily="18" charset="0"/>
              </a:rPr>
              <a:t>Pulse goal not met</a:t>
            </a:r>
          </a:p>
        </p:txBody>
      </p:sp>
      <p:sp>
        <p:nvSpPr>
          <p:cNvPr id="37" name="Rectangle 36">
            <a:extLst>
              <a:ext uri="{FF2B5EF4-FFF2-40B4-BE49-F238E27FC236}">
                <a16:creationId xmlns:a16="http://schemas.microsoft.com/office/drawing/2014/main" id="{6D66250B-128C-411F-A920-B746722E0396}"/>
              </a:ext>
            </a:extLst>
          </p:cNvPr>
          <p:cNvSpPr/>
          <p:nvPr/>
        </p:nvSpPr>
        <p:spPr>
          <a:xfrm>
            <a:off x="2273747" y="5163816"/>
            <a:ext cx="1281505" cy="307777"/>
          </a:xfrm>
          <a:prstGeom prst="rect">
            <a:avLst/>
          </a:prstGeom>
        </p:spPr>
        <p:txBody>
          <a:bodyPr wrap="none">
            <a:spAutoFit/>
          </a:bodyPr>
          <a:lstStyle/>
          <a:p>
            <a:r>
              <a:rPr lang="en-GB" sz="1400" b="1" i="1" dirty="0">
                <a:solidFill>
                  <a:srgbClr val="00B050"/>
                </a:solidFill>
                <a:cs typeface="Times New Roman" panose="02020603050405020304" pitchFamily="18" charset="0"/>
              </a:rPr>
              <a:t>Pulse goal met</a:t>
            </a:r>
          </a:p>
        </p:txBody>
      </p:sp>
      <p:cxnSp>
        <p:nvCxnSpPr>
          <p:cNvPr id="38" name="Straight Arrow Connector 37">
            <a:extLst>
              <a:ext uri="{FF2B5EF4-FFF2-40B4-BE49-F238E27FC236}">
                <a16:creationId xmlns:a16="http://schemas.microsoft.com/office/drawing/2014/main" id="{DB391596-910F-4641-9A9C-4F2F49F65F1D}"/>
              </a:ext>
            </a:extLst>
          </p:cNvPr>
          <p:cNvCxnSpPr>
            <a:cxnSpLocks/>
            <a:stCxn id="78" idx="3"/>
            <a:endCxn id="39" idx="1"/>
          </p:cNvCxnSpPr>
          <p:nvPr/>
        </p:nvCxnSpPr>
        <p:spPr>
          <a:xfrm>
            <a:off x="7131322" y="2833830"/>
            <a:ext cx="1449009" cy="608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099439A9-A796-4BCB-8FF6-0AE2781E3D79}"/>
              </a:ext>
            </a:extLst>
          </p:cNvPr>
          <p:cNvSpPr txBox="1"/>
          <p:nvPr/>
        </p:nvSpPr>
        <p:spPr>
          <a:xfrm>
            <a:off x="8580331" y="2516746"/>
            <a:ext cx="1529580" cy="646331"/>
          </a:xfrm>
          <a:prstGeom prst="rect">
            <a:avLst/>
          </a:prstGeom>
          <a:no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Condition Surface</a:t>
            </a:r>
          </a:p>
        </p:txBody>
      </p:sp>
      <p:cxnSp>
        <p:nvCxnSpPr>
          <p:cNvPr id="40" name="Straight Arrow Connector 39">
            <a:extLst>
              <a:ext uri="{FF2B5EF4-FFF2-40B4-BE49-F238E27FC236}">
                <a16:creationId xmlns:a16="http://schemas.microsoft.com/office/drawing/2014/main" id="{69F1FE74-6947-417A-9553-031E8561F33D}"/>
              </a:ext>
            </a:extLst>
          </p:cNvPr>
          <p:cNvCxnSpPr>
            <a:cxnSpLocks/>
            <a:stCxn id="32" idx="1"/>
            <a:endCxn id="45" idx="3"/>
          </p:cNvCxnSpPr>
          <p:nvPr/>
        </p:nvCxnSpPr>
        <p:spPr>
          <a:xfrm flipH="1" flipV="1">
            <a:off x="5948494" y="5163817"/>
            <a:ext cx="1893222" cy="8552"/>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235FFF36-A842-41E6-82DE-63122B6BD298}"/>
              </a:ext>
            </a:extLst>
          </p:cNvPr>
          <p:cNvSpPr txBox="1"/>
          <p:nvPr/>
        </p:nvSpPr>
        <p:spPr>
          <a:xfrm>
            <a:off x="594692" y="2529567"/>
            <a:ext cx="1143000" cy="646331"/>
          </a:xfrm>
          <a:prstGeom prst="rect">
            <a:avLst/>
          </a:prstGeom>
          <a:no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Input Values</a:t>
            </a:r>
          </a:p>
        </p:txBody>
      </p:sp>
      <p:cxnSp>
        <p:nvCxnSpPr>
          <p:cNvPr id="42" name="Straight Arrow Connector 41">
            <a:extLst>
              <a:ext uri="{FF2B5EF4-FFF2-40B4-BE49-F238E27FC236}">
                <a16:creationId xmlns:a16="http://schemas.microsoft.com/office/drawing/2014/main" id="{176A52E5-4353-45BB-B536-E44627160B5C}"/>
              </a:ext>
            </a:extLst>
          </p:cNvPr>
          <p:cNvCxnSpPr>
            <a:cxnSpLocks/>
            <a:stCxn id="41" idx="3"/>
          </p:cNvCxnSpPr>
          <p:nvPr/>
        </p:nvCxnSpPr>
        <p:spPr>
          <a:xfrm flipV="1">
            <a:off x="1737692" y="2852732"/>
            <a:ext cx="1176808" cy="1"/>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CC5E8E52-89F1-4D64-8586-253C125F097F}"/>
              </a:ext>
            </a:extLst>
          </p:cNvPr>
          <p:cNvSpPr/>
          <p:nvPr/>
        </p:nvSpPr>
        <p:spPr>
          <a:xfrm>
            <a:off x="1986651" y="2480211"/>
            <a:ext cx="607859" cy="369332"/>
          </a:xfrm>
          <a:prstGeom prst="rect">
            <a:avLst/>
          </a:prstGeom>
        </p:spPr>
        <p:txBody>
          <a:bodyPr wrap="none">
            <a:spAutoFit/>
          </a:bodyPr>
          <a:lstStyle/>
          <a:p>
            <a:r>
              <a:rPr lang="en-GB" dirty="0">
                <a:solidFill>
                  <a:schemeClr val="bg2">
                    <a:lumMod val="10000"/>
                  </a:schemeClr>
                </a:solidFill>
                <a:cs typeface="Times New Roman" panose="02020603050405020304" pitchFamily="18" charset="0"/>
              </a:rPr>
              <a:t>Run</a:t>
            </a:r>
          </a:p>
        </p:txBody>
      </p:sp>
      <p:cxnSp>
        <p:nvCxnSpPr>
          <p:cNvPr id="44" name="Straight Connector 43">
            <a:extLst>
              <a:ext uri="{FF2B5EF4-FFF2-40B4-BE49-F238E27FC236}">
                <a16:creationId xmlns:a16="http://schemas.microsoft.com/office/drawing/2014/main" id="{79C04393-3527-4C90-8607-9CD5779E46F6}"/>
              </a:ext>
            </a:extLst>
          </p:cNvPr>
          <p:cNvCxnSpPr>
            <a:cxnSpLocks/>
          </p:cNvCxnSpPr>
          <p:nvPr/>
        </p:nvCxnSpPr>
        <p:spPr>
          <a:xfrm flipH="1" flipV="1">
            <a:off x="3607611" y="5163817"/>
            <a:ext cx="1790530" cy="1"/>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FC23FD4-8F0D-4EFF-818B-700B29F62538}"/>
              </a:ext>
            </a:extLst>
          </p:cNvPr>
          <p:cNvSpPr txBox="1"/>
          <p:nvPr/>
        </p:nvSpPr>
        <p:spPr>
          <a:xfrm>
            <a:off x="4897015" y="4840651"/>
            <a:ext cx="1051479" cy="646331"/>
          </a:xfrm>
          <a:prstGeom prst="rect">
            <a:avLst/>
          </a:prstGeom>
          <a:solidFill>
            <a:schemeClr val="bg1"/>
          </a:solid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Append</a:t>
            </a:r>
          </a:p>
          <a:p>
            <a:pPr algn="ctr"/>
            <a:r>
              <a:rPr lang="en-GB" dirty="0">
                <a:solidFill>
                  <a:schemeClr val="bg2">
                    <a:lumMod val="10000"/>
                  </a:schemeClr>
                </a:solidFill>
                <a:cs typeface="Times New Roman" panose="02020603050405020304" pitchFamily="18" charset="0"/>
              </a:rPr>
              <a:t>Data</a:t>
            </a:r>
          </a:p>
        </p:txBody>
      </p:sp>
      <p:sp>
        <p:nvSpPr>
          <p:cNvPr id="46" name="TextBox 45">
            <a:extLst>
              <a:ext uri="{FF2B5EF4-FFF2-40B4-BE49-F238E27FC236}">
                <a16:creationId xmlns:a16="http://schemas.microsoft.com/office/drawing/2014/main" id="{EA4A5964-4B25-45B4-8106-820715505973}"/>
              </a:ext>
            </a:extLst>
          </p:cNvPr>
          <p:cNvSpPr txBox="1"/>
          <p:nvPr/>
        </p:nvSpPr>
        <p:spPr>
          <a:xfrm>
            <a:off x="2918642" y="2516746"/>
            <a:ext cx="1698897" cy="646331"/>
          </a:xfrm>
          <a:prstGeom prst="rect">
            <a:avLst/>
          </a:prstGeom>
          <a:solidFill>
            <a:schemeClr val="bg1"/>
          </a:solid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Increment Pulse Count</a:t>
            </a:r>
          </a:p>
        </p:txBody>
      </p:sp>
      <p:cxnSp>
        <p:nvCxnSpPr>
          <p:cNvPr id="47" name="Straight Arrow Connector 46">
            <a:extLst>
              <a:ext uri="{FF2B5EF4-FFF2-40B4-BE49-F238E27FC236}">
                <a16:creationId xmlns:a16="http://schemas.microsoft.com/office/drawing/2014/main" id="{62DC7E1F-51B4-4FDA-9492-04BD0BEC3D2A}"/>
              </a:ext>
            </a:extLst>
          </p:cNvPr>
          <p:cNvCxnSpPr>
            <a:cxnSpLocks/>
            <a:stCxn id="46" idx="3"/>
            <a:endCxn id="78" idx="1"/>
          </p:cNvCxnSpPr>
          <p:nvPr/>
        </p:nvCxnSpPr>
        <p:spPr>
          <a:xfrm flipV="1">
            <a:off x="4617539" y="2833830"/>
            <a:ext cx="621826" cy="6082"/>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DD03A285-223B-4C1F-9A7A-3918B167E7B6}"/>
              </a:ext>
            </a:extLst>
          </p:cNvPr>
          <p:cNvCxnSpPr>
            <a:cxnSpLocks/>
          </p:cNvCxnSpPr>
          <p:nvPr/>
        </p:nvCxnSpPr>
        <p:spPr>
          <a:xfrm flipH="1">
            <a:off x="2016920" y="5163867"/>
            <a:ext cx="1590691"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51" name="TextBox 50">
            <a:extLst>
              <a:ext uri="{FF2B5EF4-FFF2-40B4-BE49-F238E27FC236}">
                <a16:creationId xmlns:a16="http://schemas.microsoft.com/office/drawing/2014/main" id="{AC61FCB2-8ED0-4FCD-B1CD-9A716B625551}"/>
              </a:ext>
            </a:extLst>
          </p:cNvPr>
          <p:cNvSpPr txBox="1"/>
          <p:nvPr/>
        </p:nvSpPr>
        <p:spPr>
          <a:xfrm>
            <a:off x="6569251" y="1556792"/>
            <a:ext cx="2335061" cy="369332"/>
          </a:xfrm>
          <a:prstGeom prst="rect">
            <a:avLst/>
          </a:prstGeom>
          <a:no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Modify BD Element</a:t>
            </a:r>
          </a:p>
        </p:txBody>
      </p:sp>
      <p:sp>
        <p:nvSpPr>
          <p:cNvPr id="76" name="Rectangle 75">
            <a:extLst>
              <a:ext uri="{FF2B5EF4-FFF2-40B4-BE49-F238E27FC236}">
                <a16:creationId xmlns:a16="http://schemas.microsoft.com/office/drawing/2014/main" id="{AE5E97E5-1D96-49A4-905B-F82045EC8F2C}"/>
              </a:ext>
            </a:extLst>
          </p:cNvPr>
          <p:cNvSpPr/>
          <p:nvPr/>
        </p:nvSpPr>
        <p:spPr>
          <a:xfrm>
            <a:off x="7188973" y="2866777"/>
            <a:ext cx="652743" cy="307777"/>
          </a:xfrm>
          <a:prstGeom prst="rect">
            <a:avLst/>
          </a:prstGeom>
        </p:spPr>
        <p:txBody>
          <a:bodyPr wrap="none">
            <a:spAutoFit/>
          </a:bodyPr>
          <a:lstStyle/>
          <a:p>
            <a:r>
              <a:rPr lang="en-GB" sz="1400" b="1" i="1" dirty="0">
                <a:solidFill>
                  <a:srgbClr val="00B050"/>
                </a:solidFill>
                <a:cs typeface="Times New Roman" panose="02020603050405020304" pitchFamily="18" charset="0"/>
              </a:rPr>
              <a:t>No BD</a:t>
            </a:r>
          </a:p>
        </p:txBody>
      </p:sp>
      <p:sp>
        <p:nvSpPr>
          <p:cNvPr id="77" name="Rectangle 76">
            <a:extLst>
              <a:ext uri="{FF2B5EF4-FFF2-40B4-BE49-F238E27FC236}">
                <a16:creationId xmlns:a16="http://schemas.microsoft.com/office/drawing/2014/main" id="{45836DE8-064E-4E7B-AB1B-B56B232CCC6A}"/>
              </a:ext>
            </a:extLst>
          </p:cNvPr>
          <p:cNvSpPr/>
          <p:nvPr/>
        </p:nvSpPr>
        <p:spPr>
          <a:xfrm>
            <a:off x="5549026" y="1869676"/>
            <a:ext cx="399468" cy="307777"/>
          </a:xfrm>
          <a:prstGeom prst="rect">
            <a:avLst/>
          </a:prstGeom>
        </p:spPr>
        <p:txBody>
          <a:bodyPr wrap="none">
            <a:spAutoFit/>
          </a:bodyPr>
          <a:lstStyle/>
          <a:p>
            <a:r>
              <a:rPr lang="en-GB" sz="1400" b="1" i="1" dirty="0">
                <a:solidFill>
                  <a:srgbClr val="C00000"/>
                </a:solidFill>
                <a:cs typeface="Times New Roman" panose="02020603050405020304" pitchFamily="18" charset="0"/>
              </a:rPr>
              <a:t>BD</a:t>
            </a:r>
          </a:p>
        </p:txBody>
      </p:sp>
      <p:cxnSp>
        <p:nvCxnSpPr>
          <p:cNvPr id="82" name="Connector: Elbow 81">
            <a:extLst>
              <a:ext uri="{FF2B5EF4-FFF2-40B4-BE49-F238E27FC236}">
                <a16:creationId xmlns:a16="http://schemas.microsoft.com/office/drawing/2014/main" id="{B9CEA51B-6D54-4D53-A4D6-6D0569484634}"/>
              </a:ext>
            </a:extLst>
          </p:cNvPr>
          <p:cNvCxnSpPr>
            <a:cxnSpLocks/>
            <a:stCxn id="51" idx="3"/>
            <a:endCxn id="39" idx="0"/>
          </p:cNvCxnSpPr>
          <p:nvPr/>
        </p:nvCxnSpPr>
        <p:spPr>
          <a:xfrm>
            <a:off x="8904312" y="1741458"/>
            <a:ext cx="440809" cy="775288"/>
          </a:xfrm>
          <a:prstGeom prst="bentConnector2">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3" name="Connector: Elbow 82">
            <a:extLst>
              <a:ext uri="{FF2B5EF4-FFF2-40B4-BE49-F238E27FC236}">
                <a16:creationId xmlns:a16="http://schemas.microsoft.com/office/drawing/2014/main" id="{D93E560E-4246-490C-A6B6-4D5A7F39B1DB}"/>
              </a:ext>
            </a:extLst>
          </p:cNvPr>
          <p:cNvCxnSpPr>
            <a:cxnSpLocks/>
            <a:stCxn id="78" idx="0"/>
            <a:endCxn id="51" idx="1"/>
          </p:cNvCxnSpPr>
          <p:nvPr/>
        </p:nvCxnSpPr>
        <p:spPr>
          <a:xfrm rot="5400000" flipH="1" flipV="1">
            <a:off x="5992694" y="1934108"/>
            <a:ext cx="769206" cy="383907"/>
          </a:xfrm>
          <a:prstGeom prst="bent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52" name="Picture 51" descr="Icon&#10;&#10;Description automatically generated">
            <a:extLst>
              <a:ext uri="{FF2B5EF4-FFF2-40B4-BE49-F238E27FC236}">
                <a16:creationId xmlns:a16="http://schemas.microsoft.com/office/drawing/2014/main" id="{5856CF69-7C62-4A1A-86A1-03C44874388A}"/>
              </a:ext>
            </a:extLst>
          </p:cNvPr>
          <p:cNvPicPr>
            <a:picLocks noChangeAspect="1"/>
          </p:cNvPicPr>
          <p:nvPr/>
        </p:nvPicPr>
        <p:blipFill>
          <a:blip r:embed="rId4"/>
          <a:stretch>
            <a:fillRect/>
          </a:stretch>
        </p:blipFill>
        <p:spPr>
          <a:xfrm>
            <a:off x="1700296" y="6353702"/>
            <a:ext cx="426470" cy="426470"/>
          </a:xfrm>
          <a:prstGeom prst="rect">
            <a:avLst/>
          </a:prstGeom>
        </p:spPr>
      </p:pic>
      <p:sp>
        <p:nvSpPr>
          <p:cNvPr id="78" name="TextBox 77">
            <a:extLst>
              <a:ext uri="{FF2B5EF4-FFF2-40B4-BE49-F238E27FC236}">
                <a16:creationId xmlns:a16="http://schemas.microsoft.com/office/drawing/2014/main" id="{25001338-C6E6-443B-A050-3D21EAE4040B}"/>
              </a:ext>
            </a:extLst>
          </p:cNvPr>
          <p:cNvSpPr txBox="1"/>
          <p:nvPr/>
        </p:nvSpPr>
        <p:spPr>
          <a:xfrm>
            <a:off x="5239365" y="2510664"/>
            <a:ext cx="1891957" cy="646331"/>
          </a:xfrm>
          <a:prstGeom prst="rect">
            <a:avLst/>
          </a:prstGeom>
          <a:noFill/>
          <a:ln w="28575">
            <a:solidFill>
              <a:schemeClr val="bg2">
                <a:lumMod val="10000"/>
              </a:schemeClr>
            </a:solidFill>
          </a:ln>
        </p:spPr>
        <p:txBody>
          <a:bodyPr wrap="square" rtlCol="0">
            <a:spAutoFit/>
          </a:bodyPr>
          <a:lstStyle/>
          <a:p>
            <a:pPr algn="ctr"/>
            <a:r>
              <a:rPr lang="en-GB" sz="1800" dirty="0">
                <a:solidFill>
                  <a:schemeClr val="bg2">
                    <a:lumMod val="10000"/>
                  </a:schemeClr>
                </a:solidFill>
                <a:cs typeface="Times New Roman" panose="02020603050405020304" pitchFamily="18" charset="0"/>
              </a:rPr>
              <a:t>Check Grid Elements for Arc</a:t>
            </a:r>
          </a:p>
        </p:txBody>
      </p:sp>
    </p:spTree>
    <p:extLst>
      <p:ext uri="{BB962C8B-B14F-4D97-AF65-F5344CB8AC3E}">
        <p14:creationId xmlns:p14="http://schemas.microsoft.com/office/powerpoint/2010/main" val="37672944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Summary: A (very) Simple Model Outline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14</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560E041-1915-4A5B-8F6D-C2BF8D428A2D}"/>
              </a:ext>
            </a:extLst>
          </p:cNvPr>
          <p:cNvSpPr txBox="1"/>
          <p:nvPr/>
        </p:nvSpPr>
        <p:spPr>
          <a:xfrm>
            <a:off x="2462653" y="5848037"/>
            <a:ext cx="7111716" cy="307777"/>
          </a:xfrm>
          <a:prstGeom prst="rect">
            <a:avLst/>
          </a:prstGeom>
          <a:noFill/>
        </p:spPr>
        <p:txBody>
          <a:bodyPr wrap="square" rtlCol="0">
            <a:spAutoFit/>
          </a:bodyPr>
          <a:lstStyle/>
          <a:p>
            <a:pPr algn="ctr"/>
            <a:r>
              <a:rPr lang="en-US" sz="1400" dirty="0">
                <a:solidFill>
                  <a:schemeClr val="bg2">
                    <a:lumMod val="10000"/>
                  </a:schemeClr>
                </a:solidFill>
              </a:rPr>
              <a:t>Figure: </a:t>
            </a:r>
            <a:r>
              <a:rPr lang="en-GB" sz="1400" dirty="0">
                <a:solidFill>
                  <a:schemeClr val="bg2">
                    <a:lumMod val="10000"/>
                  </a:schemeClr>
                </a:solidFill>
              </a:rPr>
              <a:t>Simplified block diagram of the model showing the equations implemented.</a:t>
            </a:r>
            <a:endParaRPr lang="en-US" sz="1400" dirty="0">
              <a:solidFill>
                <a:schemeClr val="bg2">
                  <a:lumMod val="10000"/>
                </a:schemeClr>
              </a:solidFill>
            </a:endParaRPr>
          </a:p>
        </p:txBody>
      </p:sp>
      <p:cxnSp>
        <p:nvCxnSpPr>
          <p:cNvPr id="30" name="Straight Arrow Connector 29">
            <a:extLst>
              <a:ext uri="{FF2B5EF4-FFF2-40B4-BE49-F238E27FC236}">
                <a16:creationId xmlns:a16="http://schemas.microsoft.com/office/drawing/2014/main" id="{72374AE4-DDE2-4E4A-B06D-AAF1FA370826}"/>
              </a:ext>
            </a:extLst>
          </p:cNvPr>
          <p:cNvCxnSpPr>
            <a:cxnSpLocks/>
            <a:stCxn id="34" idx="2"/>
            <a:endCxn id="32" idx="0"/>
          </p:cNvCxnSpPr>
          <p:nvPr/>
        </p:nvCxnSpPr>
        <p:spPr>
          <a:xfrm>
            <a:off x="9345122" y="3870340"/>
            <a:ext cx="0" cy="840364"/>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9CE7D72B-4AC2-4D0D-ADEB-094962C5995C}"/>
              </a:ext>
            </a:extLst>
          </p:cNvPr>
          <p:cNvCxnSpPr>
            <a:cxnSpLocks/>
            <a:stCxn id="39" idx="2"/>
            <a:endCxn id="34" idx="0"/>
          </p:cNvCxnSpPr>
          <p:nvPr/>
        </p:nvCxnSpPr>
        <p:spPr>
          <a:xfrm>
            <a:off x="9345121" y="3163077"/>
            <a:ext cx="1" cy="337931"/>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76945529-4CAE-43EC-8FDF-4E89AD33F379}"/>
              </a:ext>
            </a:extLst>
          </p:cNvPr>
          <p:cNvSpPr txBox="1"/>
          <p:nvPr/>
        </p:nvSpPr>
        <p:spPr>
          <a:xfrm>
            <a:off x="7841716" y="4710704"/>
            <a:ext cx="3006812" cy="923330"/>
          </a:xfrm>
          <a:prstGeom prst="rect">
            <a:avLst/>
          </a:prstGeom>
          <a:no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Conditioning Algorithm</a:t>
            </a:r>
          </a:p>
          <a:p>
            <a:pPr algn="ctr"/>
            <a:r>
              <a:rPr lang="en-GB" dirty="0">
                <a:solidFill>
                  <a:schemeClr val="bg2">
                    <a:lumMod val="10000"/>
                  </a:schemeClr>
                </a:solidFill>
                <a:cs typeface="Times New Roman" panose="02020603050405020304" pitchFamily="18" charset="0"/>
              </a:rPr>
              <a:t>(Determine characteristics of next pulse)</a:t>
            </a:r>
          </a:p>
        </p:txBody>
      </p:sp>
      <p:cxnSp>
        <p:nvCxnSpPr>
          <p:cNvPr id="33" name="Straight Arrow Connector 32">
            <a:extLst>
              <a:ext uri="{FF2B5EF4-FFF2-40B4-BE49-F238E27FC236}">
                <a16:creationId xmlns:a16="http://schemas.microsoft.com/office/drawing/2014/main" id="{D9C12F18-3769-4041-9A6E-106C935FA452}"/>
              </a:ext>
            </a:extLst>
          </p:cNvPr>
          <p:cNvCxnSpPr>
            <a:cxnSpLocks/>
          </p:cNvCxnSpPr>
          <p:nvPr/>
        </p:nvCxnSpPr>
        <p:spPr>
          <a:xfrm flipV="1">
            <a:off x="3607611" y="3175898"/>
            <a:ext cx="0" cy="200465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040EFE07-7918-4C97-8C75-238D69DD9249}"/>
              </a:ext>
            </a:extLst>
          </p:cNvPr>
          <p:cNvSpPr txBox="1"/>
          <p:nvPr/>
        </p:nvSpPr>
        <p:spPr>
          <a:xfrm>
            <a:off x="8395682" y="3501008"/>
            <a:ext cx="1898879" cy="369332"/>
          </a:xfrm>
          <a:prstGeom prst="rect">
            <a:avLst/>
          </a:prstGeom>
          <a:no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Calculate BDR</a:t>
            </a:r>
          </a:p>
        </p:txBody>
      </p:sp>
      <p:sp>
        <p:nvSpPr>
          <p:cNvPr id="35" name="Rectangle 34">
            <a:extLst>
              <a:ext uri="{FF2B5EF4-FFF2-40B4-BE49-F238E27FC236}">
                <a16:creationId xmlns:a16="http://schemas.microsoft.com/office/drawing/2014/main" id="{F994AFED-37E1-46CA-95DD-406C11D5E31F}"/>
              </a:ext>
            </a:extLst>
          </p:cNvPr>
          <p:cNvSpPr/>
          <p:nvPr/>
        </p:nvSpPr>
        <p:spPr>
          <a:xfrm>
            <a:off x="377816" y="4948372"/>
            <a:ext cx="1639103" cy="646331"/>
          </a:xfrm>
          <a:prstGeom prst="rect">
            <a:avLst/>
          </a:prstGeom>
        </p:spPr>
        <p:txBody>
          <a:bodyPr wrap="square">
            <a:spAutoFit/>
          </a:bodyPr>
          <a:lstStyle/>
          <a:p>
            <a:pPr algn="ctr"/>
            <a:r>
              <a:rPr lang="en-GB" dirty="0">
                <a:solidFill>
                  <a:schemeClr val="bg2">
                    <a:lumMod val="10000"/>
                  </a:schemeClr>
                </a:solidFill>
                <a:cs typeface="Times New Roman" panose="02020603050405020304" pitchFamily="18" charset="0"/>
              </a:rPr>
              <a:t>End Simulation</a:t>
            </a:r>
          </a:p>
        </p:txBody>
      </p:sp>
      <p:sp>
        <p:nvSpPr>
          <p:cNvPr id="36" name="Rectangle 35">
            <a:extLst>
              <a:ext uri="{FF2B5EF4-FFF2-40B4-BE49-F238E27FC236}">
                <a16:creationId xmlns:a16="http://schemas.microsoft.com/office/drawing/2014/main" id="{DA3A179D-BF98-40A4-9699-F08286669D37}"/>
              </a:ext>
            </a:extLst>
          </p:cNvPr>
          <p:cNvSpPr/>
          <p:nvPr/>
        </p:nvSpPr>
        <p:spPr>
          <a:xfrm>
            <a:off x="3617937" y="3750014"/>
            <a:ext cx="1573251" cy="307777"/>
          </a:xfrm>
          <a:prstGeom prst="rect">
            <a:avLst/>
          </a:prstGeom>
        </p:spPr>
        <p:txBody>
          <a:bodyPr wrap="none">
            <a:spAutoFit/>
          </a:bodyPr>
          <a:lstStyle/>
          <a:p>
            <a:r>
              <a:rPr lang="en-GB" sz="1400" b="1" i="1" dirty="0">
                <a:solidFill>
                  <a:srgbClr val="C00000"/>
                </a:solidFill>
                <a:cs typeface="Times New Roman" panose="02020603050405020304" pitchFamily="18" charset="0"/>
              </a:rPr>
              <a:t>Pulse goal not met</a:t>
            </a:r>
          </a:p>
        </p:txBody>
      </p:sp>
      <p:sp>
        <p:nvSpPr>
          <p:cNvPr id="37" name="Rectangle 36">
            <a:extLst>
              <a:ext uri="{FF2B5EF4-FFF2-40B4-BE49-F238E27FC236}">
                <a16:creationId xmlns:a16="http://schemas.microsoft.com/office/drawing/2014/main" id="{6D66250B-128C-411F-A920-B746722E0396}"/>
              </a:ext>
            </a:extLst>
          </p:cNvPr>
          <p:cNvSpPr/>
          <p:nvPr/>
        </p:nvSpPr>
        <p:spPr>
          <a:xfrm>
            <a:off x="2273747" y="5163816"/>
            <a:ext cx="1281505" cy="307777"/>
          </a:xfrm>
          <a:prstGeom prst="rect">
            <a:avLst/>
          </a:prstGeom>
        </p:spPr>
        <p:txBody>
          <a:bodyPr wrap="none">
            <a:spAutoFit/>
          </a:bodyPr>
          <a:lstStyle/>
          <a:p>
            <a:r>
              <a:rPr lang="en-GB" sz="1400" b="1" i="1" dirty="0">
                <a:solidFill>
                  <a:srgbClr val="00B050"/>
                </a:solidFill>
                <a:cs typeface="Times New Roman" panose="02020603050405020304" pitchFamily="18" charset="0"/>
              </a:rPr>
              <a:t>Pulse goal met</a:t>
            </a:r>
          </a:p>
        </p:txBody>
      </p:sp>
      <p:cxnSp>
        <p:nvCxnSpPr>
          <p:cNvPr id="38" name="Straight Arrow Connector 37">
            <a:extLst>
              <a:ext uri="{FF2B5EF4-FFF2-40B4-BE49-F238E27FC236}">
                <a16:creationId xmlns:a16="http://schemas.microsoft.com/office/drawing/2014/main" id="{DB391596-910F-4641-9A9C-4F2F49F65F1D}"/>
              </a:ext>
            </a:extLst>
          </p:cNvPr>
          <p:cNvCxnSpPr>
            <a:cxnSpLocks/>
            <a:stCxn id="78" idx="3"/>
            <a:endCxn id="39" idx="1"/>
          </p:cNvCxnSpPr>
          <p:nvPr/>
        </p:nvCxnSpPr>
        <p:spPr>
          <a:xfrm>
            <a:off x="7131322" y="2833830"/>
            <a:ext cx="1449009" cy="6082"/>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9" name="TextBox 38">
            <a:extLst>
              <a:ext uri="{FF2B5EF4-FFF2-40B4-BE49-F238E27FC236}">
                <a16:creationId xmlns:a16="http://schemas.microsoft.com/office/drawing/2014/main" id="{099439A9-A796-4BCB-8FF6-0AE2781E3D79}"/>
              </a:ext>
            </a:extLst>
          </p:cNvPr>
          <p:cNvSpPr txBox="1"/>
          <p:nvPr/>
        </p:nvSpPr>
        <p:spPr>
          <a:xfrm>
            <a:off x="8580331" y="2516746"/>
            <a:ext cx="1529580" cy="646331"/>
          </a:xfrm>
          <a:prstGeom prst="rect">
            <a:avLst/>
          </a:prstGeom>
          <a:noFill/>
          <a:ln w="28575">
            <a:solidFill>
              <a:schemeClr val="bg1">
                <a:lumMod val="65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Condition Surface</a:t>
            </a:r>
          </a:p>
        </p:txBody>
      </p:sp>
      <p:cxnSp>
        <p:nvCxnSpPr>
          <p:cNvPr id="40" name="Straight Arrow Connector 39">
            <a:extLst>
              <a:ext uri="{FF2B5EF4-FFF2-40B4-BE49-F238E27FC236}">
                <a16:creationId xmlns:a16="http://schemas.microsoft.com/office/drawing/2014/main" id="{69F1FE74-6947-417A-9553-031E8561F33D}"/>
              </a:ext>
            </a:extLst>
          </p:cNvPr>
          <p:cNvCxnSpPr>
            <a:cxnSpLocks/>
            <a:stCxn id="32" idx="1"/>
            <a:endCxn id="45" idx="3"/>
          </p:cNvCxnSpPr>
          <p:nvPr/>
        </p:nvCxnSpPr>
        <p:spPr>
          <a:xfrm flipH="1" flipV="1">
            <a:off x="5948494" y="5163817"/>
            <a:ext cx="1893222" cy="8552"/>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235FFF36-A842-41E6-82DE-63122B6BD298}"/>
              </a:ext>
            </a:extLst>
          </p:cNvPr>
          <p:cNvSpPr txBox="1"/>
          <p:nvPr/>
        </p:nvSpPr>
        <p:spPr>
          <a:xfrm>
            <a:off x="594692" y="2529567"/>
            <a:ext cx="1143000" cy="646331"/>
          </a:xfrm>
          <a:prstGeom prst="rect">
            <a:avLst/>
          </a:prstGeom>
          <a:no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Input Values</a:t>
            </a:r>
          </a:p>
        </p:txBody>
      </p:sp>
      <p:cxnSp>
        <p:nvCxnSpPr>
          <p:cNvPr id="42" name="Straight Arrow Connector 41">
            <a:extLst>
              <a:ext uri="{FF2B5EF4-FFF2-40B4-BE49-F238E27FC236}">
                <a16:creationId xmlns:a16="http://schemas.microsoft.com/office/drawing/2014/main" id="{176A52E5-4353-45BB-B536-E44627160B5C}"/>
              </a:ext>
            </a:extLst>
          </p:cNvPr>
          <p:cNvCxnSpPr>
            <a:cxnSpLocks/>
            <a:stCxn id="41" idx="3"/>
          </p:cNvCxnSpPr>
          <p:nvPr/>
        </p:nvCxnSpPr>
        <p:spPr>
          <a:xfrm flipV="1">
            <a:off x="1737692" y="2852732"/>
            <a:ext cx="1176808" cy="1"/>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Rectangle 42">
            <a:extLst>
              <a:ext uri="{FF2B5EF4-FFF2-40B4-BE49-F238E27FC236}">
                <a16:creationId xmlns:a16="http://schemas.microsoft.com/office/drawing/2014/main" id="{CC5E8E52-89F1-4D64-8586-253C125F097F}"/>
              </a:ext>
            </a:extLst>
          </p:cNvPr>
          <p:cNvSpPr/>
          <p:nvPr/>
        </p:nvSpPr>
        <p:spPr>
          <a:xfrm>
            <a:off x="1986651" y="2480211"/>
            <a:ext cx="607859" cy="369332"/>
          </a:xfrm>
          <a:prstGeom prst="rect">
            <a:avLst/>
          </a:prstGeom>
        </p:spPr>
        <p:txBody>
          <a:bodyPr wrap="none">
            <a:spAutoFit/>
          </a:bodyPr>
          <a:lstStyle/>
          <a:p>
            <a:r>
              <a:rPr lang="en-GB" dirty="0">
                <a:solidFill>
                  <a:schemeClr val="bg2">
                    <a:lumMod val="10000"/>
                  </a:schemeClr>
                </a:solidFill>
                <a:cs typeface="Times New Roman" panose="02020603050405020304" pitchFamily="18" charset="0"/>
              </a:rPr>
              <a:t>Run</a:t>
            </a:r>
          </a:p>
        </p:txBody>
      </p:sp>
      <p:cxnSp>
        <p:nvCxnSpPr>
          <p:cNvPr id="44" name="Straight Connector 43">
            <a:extLst>
              <a:ext uri="{FF2B5EF4-FFF2-40B4-BE49-F238E27FC236}">
                <a16:creationId xmlns:a16="http://schemas.microsoft.com/office/drawing/2014/main" id="{79C04393-3527-4C90-8607-9CD5779E46F6}"/>
              </a:ext>
            </a:extLst>
          </p:cNvPr>
          <p:cNvCxnSpPr>
            <a:cxnSpLocks/>
          </p:cNvCxnSpPr>
          <p:nvPr/>
        </p:nvCxnSpPr>
        <p:spPr>
          <a:xfrm flipH="1" flipV="1">
            <a:off x="3607611" y="5163817"/>
            <a:ext cx="1790530" cy="1"/>
          </a:xfrm>
          <a:prstGeom prst="line">
            <a:avLst/>
          </a:prstGeom>
          <a:ln w="38100">
            <a:solidFill>
              <a:schemeClr val="bg2">
                <a:lumMod val="10000"/>
              </a:schemeClr>
            </a:solidFill>
          </a:ln>
        </p:spPr>
        <p:style>
          <a:lnRef idx="1">
            <a:schemeClr val="accent1"/>
          </a:lnRef>
          <a:fillRef idx="0">
            <a:schemeClr val="accent1"/>
          </a:fillRef>
          <a:effectRef idx="0">
            <a:schemeClr val="accent1"/>
          </a:effectRef>
          <a:fontRef idx="minor">
            <a:schemeClr val="tx1"/>
          </a:fontRef>
        </p:style>
      </p:cxnSp>
      <p:sp>
        <p:nvSpPr>
          <p:cNvPr id="45" name="TextBox 44">
            <a:extLst>
              <a:ext uri="{FF2B5EF4-FFF2-40B4-BE49-F238E27FC236}">
                <a16:creationId xmlns:a16="http://schemas.microsoft.com/office/drawing/2014/main" id="{5FC23FD4-8F0D-4EFF-818B-700B29F62538}"/>
              </a:ext>
            </a:extLst>
          </p:cNvPr>
          <p:cNvSpPr txBox="1"/>
          <p:nvPr/>
        </p:nvSpPr>
        <p:spPr>
          <a:xfrm>
            <a:off x="4897015" y="4840651"/>
            <a:ext cx="1051479" cy="646331"/>
          </a:xfrm>
          <a:prstGeom prst="rect">
            <a:avLst/>
          </a:prstGeom>
          <a:solidFill>
            <a:schemeClr val="bg1"/>
          </a:solid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Append</a:t>
            </a:r>
          </a:p>
          <a:p>
            <a:pPr algn="ctr"/>
            <a:r>
              <a:rPr lang="en-GB" dirty="0">
                <a:solidFill>
                  <a:schemeClr val="bg2">
                    <a:lumMod val="10000"/>
                  </a:schemeClr>
                </a:solidFill>
                <a:cs typeface="Times New Roman" panose="02020603050405020304" pitchFamily="18" charset="0"/>
              </a:rPr>
              <a:t>Data</a:t>
            </a:r>
          </a:p>
        </p:txBody>
      </p:sp>
      <p:sp>
        <p:nvSpPr>
          <p:cNvPr id="46" name="TextBox 45">
            <a:extLst>
              <a:ext uri="{FF2B5EF4-FFF2-40B4-BE49-F238E27FC236}">
                <a16:creationId xmlns:a16="http://schemas.microsoft.com/office/drawing/2014/main" id="{EA4A5964-4B25-45B4-8106-820715505973}"/>
              </a:ext>
            </a:extLst>
          </p:cNvPr>
          <p:cNvSpPr txBox="1"/>
          <p:nvPr/>
        </p:nvSpPr>
        <p:spPr>
          <a:xfrm>
            <a:off x="2918642" y="2516746"/>
            <a:ext cx="1698897" cy="646331"/>
          </a:xfrm>
          <a:prstGeom prst="rect">
            <a:avLst/>
          </a:prstGeom>
          <a:solidFill>
            <a:schemeClr val="bg1"/>
          </a:solidFill>
          <a:ln w="28575">
            <a:solidFill>
              <a:schemeClr val="bg2">
                <a:lumMod val="10000"/>
              </a:schemeClr>
            </a:solidFill>
          </a:ln>
        </p:spPr>
        <p:txBody>
          <a:bodyPr wrap="square" rtlCol="0">
            <a:spAutoFit/>
          </a:bodyPr>
          <a:lstStyle/>
          <a:p>
            <a:pPr algn="ctr"/>
            <a:r>
              <a:rPr lang="en-GB" dirty="0">
                <a:solidFill>
                  <a:schemeClr val="bg2">
                    <a:lumMod val="10000"/>
                  </a:schemeClr>
                </a:solidFill>
                <a:cs typeface="Times New Roman" panose="02020603050405020304" pitchFamily="18" charset="0"/>
              </a:rPr>
              <a:t>Increment Pulse Count</a:t>
            </a:r>
          </a:p>
        </p:txBody>
      </p:sp>
      <p:cxnSp>
        <p:nvCxnSpPr>
          <p:cNvPr id="47" name="Straight Arrow Connector 46">
            <a:extLst>
              <a:ext uri="{FF2B5EF4-FFF2-40B4-BE49-F238E27FC236}">
                <a16:creationId xmlns:a16="http://schemas.microsoft.com/office/drawing/2014/main" id="{62DC7E1F-51B4-4FDA-9492-04BD0BEC3D2A}"/>
              </a:ext>
            </a:extLst>
          </p:cNvPr>
          <p:cNvCxnSpPr>
            <a:cxnSpLocks/>
            <a:stCxn id="46" idx="3"/>
            <a:endCxn id="78" idx="1"/>
          </p:cNvCxnSpPr>
          <p:nvPr/>
        </p:nvCxnSpPr>
        <p:spPr>
          <a:xfrm flipV="1">
            <a:off x="4617539" y="2833830"/>
            <a:ext cx="621826" cy="6082"/>
          </a:xfrm>
          <a:prstGeom prst="straightConnector1">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8" name="Straight Arrow Connector 47">
            <a:extLst>
              <a:ext uri="{FF2B5EF4-FFF2-40B4-BE49-F238E27FC236}">
                <a16:creationId xmlns:a16="http://schemas.microsoft.com/office/drawing/2014/main" id="{DD03A285-223B-4C1F-9A7A-3918B167E7B6}"/>
              </a:ext>
            </a:extLst>
          </p:cNvPr>
          <p:cNvCxnSpPr>
            <a:cxnSpLocks/>
          </p:cNvCxnSpPr>
          <p:nvPr/>
        </p:nvCxnSpPr>
        <p:spPr>
          <a:xfrm flipH="1">
            <a:off x="2016920" y="5163867"/>
            <a:ext cx="1590691" cy="0"/>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9" name="Rectangle 48">
                <a:extLst>
                  <a:ext uri="{FF2B5EF4-FFF2-40B4-BE49-F238E27FC236}">
                    <a16:creationId xmlns:a16="http://schemas.microsoft.com/office/drawing/2014/main" id="{83A9CBFE-9132-475D-B975-D325BE3420C9}"/>
                  </a:ext>
                </a:extLst>
              </p:cNvPr>
              <p:cNvSpPr/>
              <p:nvPr/>
            </p:nvSpPr>
            <p:spPr>
              <a:xfrm>
                <a:off x="5146141" y="3165114"/>
                <a:ext cx="2029979" cy="506164"/>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p>
                        <m:sSupPr>
                          <m:ctrlPr>
                            <a:rPr lang="en-GB" sz="1100" i="1" smtClean="0">
                              <a:solidFill>
                                <a:srgbClr val="00B0F0"/>
                              </a:solidFill>
                              <a:latin typeface="Cambria Math" panose="02040503050406030204" pitchFamily="18" charset="0"/>
                            </a:rPr>
                          </m:ctrlPr>
                        </m:sSupPr>
                        <m:e>
                          <m:r>
                            <a:rPr lang="en-GB" sz="1100" b="0" i="1" smtClean="0">
                              <a:solidFill>
                                <a:srgbClr val="00B0F0"/>
                              </a:solidFill>
                              <a:latin typeface="Cambria Math" panose="02040503050406030204" pitchFamily="18" charset="0"/>
                            </a:rPr>
                            <m:t>𝑅𝑁𝐺</m:t>
                          </m:r>
                          <m:r>
                            <a:rPr lang="en-GB" sz="1100" b="0" i="1" smtClean="0">
                              <a:solidFill>
                                <a:srgbClr val="00B0F0"/>
                              </a:solidFill>
                              <a:latin typeface="Cambria Math" panose="02040503050406030204" pitchFamily="18" charset="0"/>
                            </a:rPr>
                            <m:t>&gt;</m:t>
                          </m:r>
                          <m:sSub>
                            <m:sSubPr>
                              <m:ctrlPr>
                                <a:rPr lang="en-GB" sz="1100" i="1">
                                  <a:solidFill>
                                    <a:srgbClr val="00B0F0"/>
                                  </a:solidFill>
                                  <a:latin typeface="Cambria Math" panose="02040503050406030204" pitchFamily="18" charset="0"/>
                                </a:rPr>
                              </m:ctrlPr>
                            </m:sSubPr>
                            <m:e>
                              <m:r>
                                <a:rPr lang="en-US" sz="1100" b="0" i="1" smtClean="0">
                                  <a:solidFill>
                                    <a:srgbClr val="00B0F0"/>
                                  </a:solidFill>
                                  <a:latin typeface="Cambria Math" panose="02040503050406030204" pitchFamily="18" charset="0"/>
                                </a:rPr>
                                <m:t>𝑃</m:t>
                              </m:r>
                            </m:e>
                            <m:sub>
                              <m:r>
                                <a:rPr lang="en-US" sz="1100" b="0" i="1" smtClean="0">
                                  <a:solidFill>
                                    <a:srgbClr val="00B0F0"/>
                                  </a:solidFill>
                                  <a:latin typeface="Cambria Math" panose="02040503050406030204" pitchFamily="18" charset="0"/>
                                </a:rPr>
                                <m:t>𝐺𝑟𝑖𝑑</m:t>
                              </m:r>
                            </m:sub>
                          </m:sSub>
                          <m:r>
                            <a:rPr lang="en-GB" sz="1100" i="1">
                              <a:solidFill>
                                <a:srgbClr val="00B0F0"/>
                              </a:solidFill>
                              <a:latin typeface="Cambria Math" panose="02040503050406030204" pitchFamily="18" charset="0"/>
                            </a:rPr>
                            <m:t>∙</m:t>
                          </m:r>
                          <m:d>
                            <m:dPr>
                              <m:ctrlPr>
                                <a:rPr lang="en-GB" sz="1100" i="1">
                                  <a:solidFill>
                                    <a:srgbClr val="00B0F0"/>
                                  </a:solidFill>
                                  <a:latin typeface="Cambria Math" panose="02040503050406030204" pitchFamily="18" charset="0"/>
                                </a:rPr>
                              </m:ctrlPr>
                            </m:dPr>
                            <m:e>
                              <m:f>
                                <m:fPr>
                                  <m:ctrlPr>
                                    <a:rPr lang="en-GB" sz="1100" i="1">
                                      <a:solidFill>
                                        <a:srgbClr val="00B0F0"/>
                                      </a:solidFill>
                                      <a:latin typeface="Cambria Math" panose="02040503050406030204" pitchFamily="18" charset="0"/>
                                    </a:rPr>
                                  </m:ctrlPr>
                                </m:fPr>
                                <m:num>
                                  <m:sSub>
                                    <m:sSubPr>
                                      <m:ctrlPr>
                                        <a:rPr lang="en-GB" sz="1100" i="1">
                                          <a:solidFill>
                                            <a:srgbClr val="00B0F0"/>
                                          </a:solidFill>
                                          <a:latin typeface="Cambria Math" panose="02040503050406030204" pitchFamily="18" charset="0"/>
                                        </a:rPr>
                                      </m:ctrlPr>
                                    </m:sSubPr>
                                    <m:e>
                                      <m:r>
                                        <a:rPr lang="en-GB" sz="1100" i="1">
                                          <a:solidFill>
                                            <a:srgbClr val="00B0F0"/>
                                          </a:solidFill>
                                          <a:latin typeface="Cambria Math" panose="02040503050406030204" pitchFamily="18" charset="0"/>
                                        </a:rPr>
                                        <m:t>𝐸</m:t>
                                      </m:r>
                                    </m:e>
                                    <m:sub>
                                      <m:r>
                                        <a:rPr lang="en-GB" sz="1100" i="1">
                                          <a:solidFill>
                                            <a:srgbClr val="00B0F0"/>
                                          </a:solidFill>
                                          <a:latin typeface="Cambria Math" panose="02040503050406030204" pitchFamily="18" charset="0"/>
                                        </a:rPr>
                                        <m:t>𝑂𝑝𝑒𝑟𝑎𝑡𝑒</m:t>
                                      </m:r>
                                    </m:sub>
                                  </m:sSub>
                                </m:num>
                                <m:den>
                                  <m:sSub>
                                    <m:sSubPr>
                                      <m:ctrlPr>
                                        <a:rPr lang="en-GB" sz="1100" i="1">
                                          <a:solidFill>
                                            <a:srgbClr val="00B0F0"/>
                                          </a:solidFill>
                                          <a:latin typeface="Cambria Math" panose="02040503050406030204" pitchFamily="18" charset="0"/>
                                        </a:rPr>
                                      </m:ctrlPr>
                                    </m:sSubPr>
                                    <m:e>
                                      <m:r>
                                        <a:rPr lang="en-GB" sz="1100" i="1">
                                          <a:solidFill>
                                            <a:srgbClr val="00B0F0"/>
                                          </a:solidFill>
                                          <a:latin typeface="Cambria Math" panose="02040503050406030204" pitchFamily="18" charset="0"/>
                                        </a:rPr>
                                        <m:t>𝐸</m:t>
                                      </m:r>
                                    </m:e>
                                    <m:sub>
                                      <m:r>
                                        <a:rPr lang="en-GB" sz="1100" i="1">
                                          <a:solidFill>
                                            <a:srgbClr val="00B0F0"/>
                                          </a:solidFill>
                                          <a:latin typeface="Cambria Math" panose="02040503050406030204" pitchFamily="18" charset="0"/>
                                        </a:rPr>
                                        <m:t>𝑆𝑡𝑎𝑡𝑒</m:t>
                                      </m:r>
                                    </m:sub>
                                  </m:sSub>
                                  <m:r>
                                    <a:rPr lang="el-GR" sz="1100" i="1">
                                      <a:solidFill>
                                        <a:srgbClr val="00B0F0"/>
                                      </a:solidFill>
                                      <a:latin typeface="Cambria Math" panose="02040503050406030204" pitchFamily="18" charset="0"/>
                                    </a:rPr>
                                    <m:t>∙</m:t>
                                  </m:r>
                                  <m:r>
                                    <a:rPr lang="el-GR" sz="1100" i="1">
                                      <a:solidFill>
                                        <a:srgbClr val="00B0F0"/>
                                      </a:solidFill>
                                      <a:latin typeface="Cambria Math" panose="02040503050406030204" pitchFamily="18" charset="0"/>
                                    </a:rPr>
                                    <m:t>𝜓</m:t>
                                  </m:r>
                                </m:den>
                              </m:f>
                            </m:e>
                          </m:d>
                        </m:e>
                        <m:sup>
                          <m:r>
                            <a:rPr lang="en-GB" sz="1100" i="1">
                              <a:solidFill>
                                <a:srgbClr val="00B0F0"/>
                              </a:solidFill>
                              <a:latin typeface="Cambria Math" panose="02040503050406030204" pitchFamily="18" charset="0"/>
                              <a:ea typeface="Cambria Math" panose="02040503050406030204" pitchFamily="18" charset="0"/>
                            </a:rPr>
                            <m:t>30</m:t>
                          </m:r>
                        </m:sup>
                      </m:sSup>
                      <m:r>
                        <a:rPr lang="en-GB" sz="1100" b="0" i="1" smtClean="0">
                          <a:solidFill>
                            <a:srgbClr val="00B0F0"/>
                          </a:solidFill>
                          <a:latin typeface="Cambria Math" panose="02040503050406030204" pitchFamily="18" charset="0"/>
                          <a:ea typeface="Cambria Math" panose="02040503050406030204" pitchFamily="18" charset="0"/>
                        </a:rPr>
                        <m:t>?</m:t>
                      </m:r>
                    </m:oMath>
                  </m:oMathPara>
                </a14:m>
                <a:endParaRPr lang="en-GB" sz="1100" dirty="0">
                  <a:solidFill>
                    <a:srgbClr val="00B0F0"/>
                  </a:solidFill>
                </a:endParaRPr>
              </a:p>
            </p:txBody>
          </p:sp>
        </mc:Choice>
        <mc:Fallback xmlns="">
          <p:sp>
            <p:nvSpPr>
              <p:cNvPr id="49" name="Rectangle 48">
                <a:extLst>
                  <a:ext uri="{FF2B5EF4-FFF2-40B4-BE49-F238E27FC236}">
                    <a16:creationId xmlns:a16="http://schemas.microsoft.com/office/drawing/2014/main" id="{83A9CBFE-9132-475D-B975-D325BE3420C9}"/>
                  </a:ext>
                </a:extLst>
              </p:cNvPr>
              <p:cNvSpPr>
                <a:spLocks noRot="1" noChangeAspect="1" noMove="1" noResize="1" noEditPoints="1" noAdjustHandles="1" noChangeArrowheads="1" noChangeShapeType="1" noTextEdit="1"/>
              </p:cNvSpPr>
              <p:nvPr/>
            </p:nvSpPr>
            <p:spPr>
              <a:xfrm>
                <a:off x="5146141" y="3165114"/>
                <a:ext cx="2029979" cy="506164"/>
              </a:xfrm>
              <a:prstGeom prst="rect">
                <a:avLst/>
              </a:prstGeom>
              <a:blipFill>
                <a:blip r:embed="rId4"/>
                <a:stretch>
                  <a:fillRect b="-1205"/>
                </a:stretch>
              </a:blipFill>
            </p:spPr>
            <p:txBody>
              <a:bodyPr/>
              <a:lstStyle/>
              <a:p>
                <a:r>
                  <a:rPr lang="en-GB">
                    <a:noFill/>
                  </a:rPr>
                  <a:t> </a:t>
                </a:r>
              </a:p>
            </p:txBody>
          </p:sp>
        </mc:Fallback>
      </mc:AlternateContent>
      <p:sp>
        <p:nvSpPr>
          <p:cNvPr id="51" name="TextBox 50">
            <a:extLst>
              <a:ext uri="{FF2B5EF4-FFF2-40B4-BE49-F238E27FC236}">
                <a16:creationId xmlns:a16="http://schemas.microsoft.com/office/drawing/2014/main" id="{AC61FCB2-8ED0-4FCD-B1CD-9A716B625551}"/>
              </a:ext>
            </a:extLst>
          </p:cNvPr>
          <p:cNvSpPr txBox="1"/>
          <p:nvPr/>
        </p:nvSpPr>
        <p:spPr>
          <a:xfrm>
            <a:off x="6569251" y="1246278"/>
            <a:ext cx="2335061" cy="923330"/>
          </a:xfrm>
          <a:prstGeom prst="rect">
            <a:avLst/>
          </a:prstGeom>
          <a:noFill/>
          <a:ln w="28575">
            <a:solidFill>
              <a:schemeClr val="bg1">
                <a:lumMod val="65000"/>
              </a:schemeClr>
            </a:solidFill>
          </a:ln>
        </p:spPr>
        <p:txBody>
          <a:bodyPr wrap="square" rtlCol="0">
            <a:spAutoFit/>
          </a:bodyPr>
          <a:lstStyle/>
          <a:p>
            <a:pPr algn="ctr"/>
            <a:r>
              <a:rPr lang="en-US" dirty="0">
                <a:solidFill>
                  <a:schemeClr val="bg1">
                    <a:lumMod val="75000"/>
                  </a:schemeClr>
                </a:solidFill>
                <a:cs typeface="Times New Roman" panose="02020603050405020304" pitchFamily="18" charset="0"/>
              </a:rPr>
              <a:t>Modify BD Element (Assign new ψ from Gaussian dist.).</a:t>
            </a:r>
          </a:p>
        </p:txBody>
      </p:sp>
      <p:sp>
        <p:nvSpPr>
          <p:cNvPr id="76" name="Rectangle 75">
            <a:extLst>
              <a:ext uri="{FF2B5EF4-FFF2-40B4-BE49-F238E27FC236}">
                <a16:creationId xmlns:a16="http://schemas.microsoft.com/office/drawing/2014/main" id="{AE5E97E5-1D96-49A4-905B-F82045EC8F2C}"/>
              </a:ext>
            </a:extLst>
          </p:cNvPr>
          <p:cNvSpPr/>
          <p:nvPr/>
        </p:nvSpPr>
        <p:spPr>
          <a:xfrm>
            <a:off x="7188973" y="2866777"/>
            <a:ext cx="652743" cy="307777"/>
          </a:xfrm>
          <a:prstGeom prst="rect">
            <a:avLst/>
          </a:prstGeom>
        </p:spPr>
        <p:txBody>
          <a:bodyPr wrap="none">
            <a:spAutoFit/>
          </a:bodyPr>
          <a:lstStyle/>
          <a:p>
            <a:r>
              <a:rPr lang="en-GB" sz="1400" b="1" i="1" dirty="0">
                <a:solidFill>
                  <a:srgbClr val="00B050"/>
                </a:solidFill>
                <a:cs typeface="Times New Roman" panose="02020603050405020304" pitchFamily="18" charset="0"/>
              </a:rPr>
              <a:t>No BD</a:t>
            </a:r>
          </a:p>
        </p:txBody>
      </p:sp>
      <p:sp>
        <p:nvSpPr>
          <p:cNvPr id="77" name="Rectangle 76">
            <a:extLst>
              <a:ext uri="{FF2B5EF4-FFF2-40B4-BE49-F238E27FC236}">
                <a16:creationId xmlns:a16="http://schemas.microsoft.com/office/drawing/2014/main" id="{45836DE8-064E-4E7B-AB1B-B56B232CCC6A}"/>
              </a:ext>
            </a:extLst>
          </p:cNvPr>
          <p:cNvSpPr/>
          <p:nvPr/>
        </p:nvSpPr>
        <p:spPr>
          <a:xfrm>
            <a:off x="5549026" y="1869676"/>
            <a:ext cx="399468" cy="307777"/>
          </a:xfrm>
          <a:prstGeom prst="rect">
            <a:avLst/>
          </a:prstGeom>
        </p:spPr>
        <p:txBody>
          <a:bodyPr wrap="none">
            <a:spAutoFit/>
          </a:bodyPr>
          <a:lstStyle/>
          <a:p>
            <a:r>
              <a:rPr lang="en-GB" sz="1400" b="1" i="1" dirty="0">
                <a:solidFill>
                  <a:srgbClr val="C00000"/>
                </a:solidFill>
                <a:cs typeface="Times New Roman" panose="02020603050405020304" pitchFamily="18" charset="0"/>
              </a:rPr>
              <a:t>BD</a:t>
            </a:r>
          </a:p>
        </p:txBody>
      </p:sp>
      <p:sp>
        <p:nvSpPr>
          <p:cNvPr id="78" name="TextBox 77">
            <a:extLst>
              <a:ext uri="{FF2B5EF4-FFF2-40B4-BE49-F238E27FC236}">
                <a16:creationId xmlns:a16="http://schemas.microsoft.com/office/drawing/2014/main" id="{25001338-C6E6-443B-A050-3D21EAE4040B}"/>
              </a:ext>
            </a:extLst>
          </p:cNvPr>
          <p:cNvSpPr txBox="1"/>
          <p:nvPr/>
        </p:nvSpPr>
        <p:spPr>
          <a:xfrm>
            <a:off x="5239365" y="2510664"/>
            <a:ext cx="1891957" cy="646331"/>
          </a:xfrm>
          <a:prstGeom prst="rect">
            <a:avLst/>
          </a:prstGeom>
          <a:noFill/>
          <a:ln w="28575">
            <a:solidFill>
              <a:schemeClr val="bg1">
                <a:lumMod val="65000"/>
              </a:schemeClr>
            </a:solidFill>
          </a:ln>
        </p:spPr>
        <p:txBody>
          <a:bodyPr wrap="square" rtlCol="0">
            <a:spAutoFit/>
          </a:bodyPr>
          <a:lstStyle/>
          <a:p>
            <a:pPr algn="ctr"/>
            <a:r>
              <a:rPr lang="en-GB" sz="1800" dirty="0">
                <a:solidFill>
                  <a:schemeClr val="bg1">
                    <a:lumMod val="75000"/>
                  </a:schemeClr>
                </a:solidFill>
                <a:cs typeface="Times New Roman" panose="02020603050405020304" pitchFamily="18" charset="0"/>
              </a:rPr>
              <a:t>Check Grid Elements for Arc</a:t>
            </a:r>
          </a:p>
        </p:txBody>
      </p:sp>
      <p:cxnSp>
        <p:nvCxnSpPr>
          <p:cNvPr id="82" name="Connector: Elbow 81">
            <a:extLst>
              <a:ext uri="{FF2B5EF4-FFF2-40B4-BE49-F238E27FC236}">
                <a16:creationId xmlns:a16="http://schemas.microsoft.com/office/drawing/2014/main" id="{B9CEA51B-6D54-4D53-A4D6-6D0569484634}"/>
              </a:ext>
            </a:extLst>
          </p:cNvPr>
          <p:cNvCxnSpPr>
            <a:cxnSpLocks/>
            <a:stCxn id="51" idx="3"/>
            <a:endCxn id="39" idx="0"/>
          </p:cNvCxnSpPr>
          <p:nvPr/>
        </p:nvCxnSpPr>
        <p:spPr>
          <a:xfrm>
            <a:off x="8904312" y="1707943"/>
            <a:ext cx="440809" cy="808803"/>
          </a:xfrm>
          <a:prstGeom prst="bentConnector2">
            <a:avLst/>
          </a:prstGeom>
          <a:ln w="3810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83" name="Connector: Elbow 82">
            <a:extLst>
              <a:ext uri="{FF2B5EF4-FFF2-40B4-BE49-F238E27FC236}">
                <a16:creationId xmlns:a16="http://schemas.microsoft.com/office/drawing/2014/main" id="{D93E560E-4246-490C-A6B6-4D5A7F39B1DB}"/>
              </a:ext>
            </a:extLst>
          </p:cNvPr>
          <p:cNvCxnSpPr>
            <a:cxnSpLocks/>
            <a:stCxn id="78" idx="0"/>
            <a:endCxn id="51" idx="1"/>
          </p:cNvCxnSpPr>
          <p:nvPr/>
        </p:nvCxnSpPr>
        <p:spPr>
          <a:xfrm rot="5400000" flipH="1" flipV="1">
            <a:off x="5975937" y="1917351"/>
            <a:ext cx="802721" cy="383907"/>
          </a:xfrm>
          <a:prstGeom prst="bentConnector2">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52" name="Picture 51" descr="Icon&#10;&#10;Description automatically generated">
            <a:extLst>
              <a:ext uri="{FF2B5EF4-FFF2-40B4-BE49-F238E27FC236}">
                <a16:creationId xmlns:a16="http://schemas.microsoft.com/office/drawing/2014/main" id="{5856CF69-7C62-4A1A-86A1-03C44874388A}"/>
              </a:ext>
            </a:extLst>
          </p:cNvPr>
          <p:cNvPicPr>
            <a:picLocks noChangeAspect="1"/>
          </p:cNvPicPr>
          <p:nvPr/>
        </p:nvPicPr>
        <p:blipFill>
          <a:blip r:embed="rId5"/>
          <a:stretch>
            <a:fillRect/>
          </a:stretch>
        </p:blipFill>
        <p:spPr>
          <a:xfrm>
            <a:off x="1700296" y="6353702"/>
            <a:ext cx="426470" cy="426470"/>
          </a:xfrm>
          <a:prstGeom prst="rect">
            <a:avLst/>
          </a:prstGeom>
        </p:spPr>
      </p:pic>
      <p:sp>
        <p:nvSpPr>
          <p:cNvPr id="7" name="Rectangle: Rounded Corners 6">
            <a:extLst>
              <a:ext uri="{FF2B5EF4-FFF2-40B4-BE49-F238E27FC236}">
                <a16:creationId xmlns:a16="http://schemas.microsoft.com/office/drawing/2014/main" id="{F0BC7A5B-30F1-4F09-8F38-654F2A6D3CCC}"/>
              </a:ext>
            </a:extLst>
          </p:cNvPr>
          <p:cNvSpPr/>
          <p:nvPr/>
        </p:nvSpPr>
        <p:spPr>
          <a:xfrm rot="21066726">
            <a:off x="5348198" y="1521456"/>
            <a:ext cx="4724403" cy="1829587"/>
          </a:xfrm>
          <a:prstGeom prst="roundRect">
            <a:avLst/>
          </a:prstGeom>
          <a:solidFill>
            <a:schemeClr val="bg1"/>
          </a:solidFill>
          <a:ln w="7620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D1A6F01B-24EC-4C55-B76A-76AB5D064251}"/>
              </a:ext>
            </a:extLst>
          </p:cNvPr>
          <p:cNvSpPr txBox="1"/>
          <p:nvPr/>
        </p:nvSpPr>
        <p:spPr>
          <a:xfrm rot="21048498">
            <a:off x="5480699" y="1685273"/>
            <a:ext cx="4459401" cy="1477328"/>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lIns="0" tIns="0" rIns="0" bIns="0" rtlCol="0">
            <a:spAutoFit/>
          </a:bodyPr>
          <a:lstStyle/>
          <a:p>
            <a:pPr algn="ctr"/>
            <a:r>
              <a:rPr lang="en-GB" sz="4800" b="1" dirty="0">
                <a:solidFill>
                  <a:srgbClr val="C00000"/>
                </a:solidFill>
                <a:latin typeface="Amasis MT Pro Black" panose="020B0604020202020204" pitchFamily="18" charset="0"/>
              </a:rPr>
              <a:t>PLACE YOUR MODEL HERE</a:t>
            </a:r>
          </a:p>
        </p:txBody>
      </p:sp>
    </p:spTree>
    <p:extLst>
      <p:ext uri="{BB962C8B-B14F-4D97-AF65-F5344CB8AC3E}">
        <p14:creationId xmlns:p14="http://schemas.microsoft.com/office/powerpoint/2010/main" val="40279514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9288411" cy="4608512"/>
          </a:xfrm>
        </p:spPr>
        <p:txBody>
          <a:bodyPr/>
          <a:lstStyle/>
          <a:p>
            <a:pPr marL="457200" indent="-457200">
              <a:buFont typeface="+mj-lt"/>
              <a:buAutoNum type="arabicPeriod"/>
            </a:pPr>
            <a:r>
              <a:rPr lang="en-GB" sz="3200" b="0" dirty="0">
                <a:latin typeface="Calibri" panose="020F0502020204030204" pitchFamily="34" charset="0"/>
                <a:cs typeface="Calibri" panose="020F0502020204030204" pitchFamily="34" charset="0"/>
              </a:rPr>
              <a:t>Introduction.</a:t>
            </a:r>
          </a:p>
          <a:p>
            <a:pPr marL="457200" indent="-457200">
              <a:buFont typeface="+mj-lt"/>
              <a:buAutoNum type="arabicPeriod"/>
            </a:pPr>
            <a:r>
              <a:rPr lang="en-GB" sz="3200" b="0" dirty="0">
                <a:latin typeface="Calibri" panose="020F0502020204030204" pitchFamily="34" charset="0"/>
                <a:cs typeface="Calibri" panose="020F0502020204030204" pitchFamily="34" charset="0"/>
              </a:rPr>
              <a:t>Simulation Setup.</a:t>
            </a:r>
          </a:p>
          <a:p>
            <a:pPr marL="457200" indent="-457200">
              <a:buFont typeface="+mj-lt"/>
              <a:buAutoNum type="arabicPeriod"/>
            </a:pPr>
            <a:r>
              <a:rPr lang="en-GB" sz="3200" dirty="0">
                <a:latin typeface="Calibri" panose="020F0502020204030204" pitchFamily="34" charset="0"/>
                <a:cs typeface="Calibri" panose="020F0502020204030204" pitchFamily="34" charset="0"/>
              </a:rPr>
              <a:t>A Visual Example.</a:t>
            </a:r>
          </a:p>
          <a:p>
            <a:pPr marL="457200" indent="-457200">
              <a:buFont typeface="+mj-lt"/>
              <a:buAutoNum type="arabicPeriod"/>
            </a:pPr>
            <a:r>
              <a:rPr lang="en-GB" sz="3200" b="0" dirty="0">
                <a:latin typeface="Calibri" panose="020F0502020204030204" pitchFamily="34" charset="0"/>
                <a:cs typeface="Calibri" panose="020F0502020204030204" pitchFamily="34" charset="0"/>
              </a:rPr>
              <a:t>Results of the Model.</a:t>
            </a:r>
          </a:p>
          <a:p>
            <a:pPr marL="457200" indent="-457200">
              <a:buFont typeface="+mj-lt"/>
              <a:buAutoNum type="arabicPeriod"/>
            </a:pPr>
            <a:r>
              <a:rPr lang="en-GB" sz="3200" b="0" dirty="0">
                <a:latin typeface="Calibri" panose="020F0502020204030204" pitchFamily="34" charset="0"/>
                <a:cs typeface="Calibri" panose="020F0502020204030204" pitchFamily="34" charset="0"/>
              </a:rPr>
              <a:t>Conclusion.</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Contents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15</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4" descr="Image result for clic png cern">
            <a:extLst>
              <a:ext uri="{FF2B5EF4-FFF2-40B4-BE49-F238E27FC236}">
                <a16:creationId xmlns:a16="http://schemas.microsoft.com/office/drawing/2014/main" id="{BA8D397F-C66D-499E-99F1-6204C749FA31}"/>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Icon&#10;&#10;Description automatically generated">
            <a:extLst>
              <a:ext uri="{FF2B5EF4-FFF2-40B4-BE49-F238E27FC236}">
                <a16:creationId xmlns:a16="http://schemas.microsoft.com/office/drawing/2014/main" id="{9368ECED-D430-4922-8D22-3638EF1EB0F8}"/>
              </a:ext>
            </a:extLst>
          </p:cNvPr>
          <p:cNvPicPr>
            <a:picLocks noChangeAspect="1"/>
          </p:cNvPicPr>
          <p:nvPr/>
        </p:nvPicPr>
        <p:blipFill>
          <a:blip r:embed="rId3"/>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3064148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A Visual Example: The CLIC Crab Cavity</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7" name="Picture 16" descr="Icon&#10;&#10;Description automatically generated">
            <a:extLst>
              <a:ext uri="{FF2B5EF4-FFF2-40B4-BE49-F238E27FC236}">
                <a16:creationId xmlns:a16="http://schemas.microsoft.com/office/drawing/2014/main" id="{44E37388-F157-4AD3-A67E-822716183384}"/>
              </a:ext>
            </a:extLst>
          </p:cNvPr>
          <p:cNvPicPr>
            <a:picLocks noChangeAspect="1"/>
          </p:cNvPicPr>
          <p:nvPr/>
        </p:nvPicPr>
        <p:blipFill>
          <a:blip r:embed="rId4"/>
          <a:stretch>
            <a:fillRect/>
          </a:stretch>
        </p:blipFill>
        <p:spPr>
          <a:xfrm>
            <a:off x="1700296" y="6353702"/>
            <a:ext cx="426470" cy="426470"/>
          </a:xfrm>
          <a:prstGeom prst="rect">
            <a:avLst/>
          </a:prstGeom>
        </p:spPr>
      </p:pic>
      <p:pic>
        <p:nvPicPr>
          <p:cNvPr id="25" name="Picture 24">
            <a:extLst>
              <a:ext uri="{FF2B5EF4-FFF2-40B4-BE49-F238E27FC236}">
                <a16:creationId xmlns:a16="http://schemas.microsoft.com/office/drawing/2014/main" id="{8348EF2D-7A8B-40A9-809C-5B84B85D2668}"/>
              </a:ext>
            </a:extLst>
          </p:cNvPr>
          <p:cNvPicPr>
            <a:picLocks noChangeAspect="1"/>
          </p:cNvPicPr>
          <p:nvPr/>
        </p:nvPicPr>
        <p:blipFill>
          <a:blip r:embed="rId5"/>
          <a:stretch>
            <a:fillRect/>
          </a:stretch>
        </p:blipFill>
        <p:spPr>
          <a:xfrm>
            <a:off x="3990914" y="2578185"/>
            <a:ext cx="3582134" cy="2685369"/>
          </a:xfrm>
          <a:prstGeom prst="rect">
            <a:avLst/>
          </a:prstGeom>
        </p:spPr>
      </p:pic>
      <p:pic>
        <p:nvPicPr>
          <p:cNvPr id="8" name="Picture 7">
            <a:extLst>
              <a:ext uri="{FF2B5EF4-FFF2-40B4-BE49-F238E27FC236}">
                <a16:creationId xmlns:a16="http://schemas.microsoft.com/office/drawing/2014/main" id="{81EF7DC0-F3E4-4E07-B457-38266A2B1708}"/>
              </a:ext>
            </a:extLst>
          </p:cNvPr>
          <p:cNvPicPr>
            <a:picLocks noChangeAspect="1"/>
          </p:cNvPicPr>
          <p:nvPr/>
        </p:nvPicPr>
        <p:blipFill>
          <a:blip r:embed="rId6"/>
          <a:stretch>
            <a:fillRect/>
          </a:stretch>
        </p:blipFill>
        <p:spPr>
          <a:xfrm>
            <a:off x="383765" y="2588866"/>
            <a:ext cx="3089093" cy="2685370"/>
          </a:xfrm>
          <a:prstGeom prst="rect">
            <a:avLst/>
          </a:prstGeom>
        </p:spPr>
      </p:pic>
      <p:pic>
        <p:nvPicPr>
          <p:cNvPr id="26" name="Picture 25">
            <a:extLst>
              <a:ext uri="{FF2B5EF4-FFF2-40B4-BE49-F238E27FC236}">
                <a16:creationId xmlns:a16="http://schemas.microsoft.com/office/drawing/2014/main" id="{7ABD29D7-5E7F-4F76-9DA9-B32292580670}"/>
              </a:ext>
            </a:extLst>
          </p:cNvPr>
          <p:cNvPicPr>
            <a:picLocks noChangeAspect="1"/>
          </p:cNvPicPr>
          <p:nvPr/>
        </p:nvPicPr>
        <p:blipFill>
          <a:blip r:embed="rId7"/>
          <a:stretch>
            <a:fillRect/>
          </a:stretch>
        </p:blipFill>
        <p:spPr>
          <a:xfrm>
            <a:off x="7752184" y="2530107"/>
            <a:ext cx="3960440" cy="2760773"/>
          </a:xfrm>
          <a:prstGeom prst="rect">
            <a:avLst/>
          </a:prstGeom>
        </p:spPr>
      </p:pic>
      <p:sp>
        <p:nvSpPr>
          <p:cNvPr id="27" name="TextBox 26">
            <a:extLst>
              <a:ext uri="{FF2B5EF4-FFF2-40B4-BE49-F238E27FC236}">
                <a16:creationId xmlns:a16="http://schemas.microsoft.com/office/drawing/2014/main" id="{F7B52091-9B88-4FD5-BE53-2A7455316602}"/>
              </a:ext>
            </a:extLst>
          </p:cNvPr>
          <p:cNvSpPr txBox="1"/>
          <p:nvPr/>
        </p:nvSpPr>
        <p:spPr>
          <a:xfrm>
            <a:off x="4638951" y="1814502"/>
            <a:ext cx="2207621" cy="646331"/>
          </a:xfrm>
          <a:prstGeom prst="rect">
            <a:avLst/>
          </a:prstGeom>
          <a:noFill/>
        </p:spPr>
        <p:txBody>
          <a:bodyPr wrap="square">
            <a:spAutoFit/>
          </a:bodyPr>
          <a:lstStyle/>
          <a:p>
            <a:pPr algn="ctr"/>
            <a:r>
              <a:rPr lang="en-GB" b="1" dirty="0">
                <a:solidFill>
                  <a:srgbClr val="FF0000"/>
                </a:solidFill>
              </a:rPr>
              <a:t>Face of a single cell.</a:t>
            </a:r>
            <a:endParaRPr lang="en-GB" dirty="0"/>
          </a:p>
        </p:txBody>
      </p:sp>
      <p:sp>
        <p:nvSpPr>
          <p:cNvPr id="28" name="TextBox 27">
            <a:extLst>
              <a:ext uri="{FF2B5EF4-FFF2-40B4-BE49-F238E27FC236}">
                <a16:creationId xmlns:a16="http://schemas.microsoft.com/office/drawing/2014/main" id="{095FA280-B0BA-482E-8F6A-F4634D911DD9}"/>
              </a:ext>
            </a:extLst>
          </p:cNvPr>
          <p:cNvSpPr txBox="1"/>
          <p:nvPr/>
        </p:nvSpPr>
        <p:spPr>
          <a:xfrm>
            <a:off x="8400256" y="1608543"/>
            <a:ext cx="3191933" cy="923330"/>
          </a:xfrm>
          <a:prstGeom prst="rect">
            <a:avLst/>
          </a:prstGeom>
          <a:noFill/>
        </p:spPr>
        <p:txBody>
          <a:bodyPr wrap="square">
            <a:spAutoFit/>
          </a:bodyPr>
          <a:lstStyle/>
          <a:p>
            <a:pPr algn="ctr"/>
            <a:r>
              <a:rPr lang="en-GB" sz="1800" b="1" dirty="0">
                <a:solidFill>
                  <a:srgbClr val="FF0000"/>
                </a:solidFill>
              </a:rPr>
              <a:t>Breakdown locations superimposed on electric field distribution.</a:t>
            </a:r>
            <a:endParaRPr lang="en-GB" dirty="0"/>
          </a:p>
        </p:txBody>
      </p:sp>
      <p:sp>
        <p:nvSpPr>
          <p:cNvPr id="29" name="TextBox 28">
            <a:extLst>
              <a:ext uri="{FF2B5EF4-FFF2-40B4-BE49-F238E27FC236}">
                <a16:creationId xmlns:a16="http://schemas.microsoft.com/office/drawing/2014/main" id="{DDDF33C0-F985-4F5B-BE9C-0095A0FEC201}"/>
              </a:ext>
            </a:extLst>
          </p:cNvPr>
          <p:cNvSpPr txBox="1"/>
          <p:nvPr/>
        </p:nvSpPr>
        <p:spPr>
          <a:xfrm>
            <a:off x="434762" y="1868221"/>
            <a:ext cx="2987097" cy="646331"/>
          </a:xfrm>
          <a:prstGeom prst="rect">
            <a:avLst/>
          </a:prstGeom>
          <a:noFill/>
        </p:spPr>
        <p:txBody>
          <a:bodyPr wrap="square">
            <a:spAutoFit/>
          </a:bodyPr>
          <a:lstStyle/>
          <a:p>
            <a:pPr algn="ctr"/>
            <a:r>
              <a:rPr lang="en-GB" sz="1800" b="1" dirty="0">
                <a:solidFill>
                  <a:srgbClr val="FF0000"/>
                </a:solidFill>
              </a:rPr>
              <a:t>Cavity after high-power test and cutting.</a:t>
            </a:r>
            <a:endParaRPr lang="en-GB" dirty="0"/>
          </a:p>
        </p:txBody>
      </p:sp>
      <p:sp>
        <p:nvSpPr>
          <p:cNvPr id="15" name="TextBox 14">
            <a:extLst>
              <a:ext uri="{FF2B5EF4-FFF2-40B4-BE49-F238E27FC236}">
                <a16:creationId xmlns:a16="http://schemas.microsoft.com/office/drawing/2014/main" id="{7E2CA8E1-B63E-4939-9785-38D2F9B6BAB2}"/>
              </a:ext>
            </a:extLst>
          </p:cNvPr>
          <p:cNvSpPr txBox="1"/>
          <p:nvPr/>
        </p:nvSpPr>
        <p:spPr>
          <a:xfrm>
            <a:off x="2462653" y="5848037"/>
            <a:ext cx="7111716" cy="307777"/>
          </a:xfrm>
          <a:prstGeom prst="rect">
            <a:avLst/>
          </a:prstGeom>
          <a:noFill/>
        </p:spPr>
        <p:txBody>
          <a:bodyPr wrap="square" rtlCol="0">
            <a:spAutoFit/>
          </a:bodyPr>
          <a:lstStyle/>
          <a:p>
            <a:pPr algn="ctr"/>
            <a:r>
              <a:rPr lang="en-US" sz="1400" dirty="0">
                <a:solidFill>
                  <a:schemeClr val="bg2">
                    <a:lumMod val="10000"/>
                  </a:schemeClr>
                </a:solidFill>
              </a:rPr>
              <a:t>Figure: </a:t>
            </a:r>
            <a:r>
              <a:rPr lang="en-GB" sz="1400" dirty="0">
                <a:solidFill>
                  <a:schemeClr val="bg2">
                    <a:lumMod val="10000"/>
                  </a:schemeClr>
                </a:solidFill>
              </a:rPr>
              <a:t>Images from the post-mortem examination of the CLIC crab cavity [5].</a:t>
            </a:r>
            <a:endParaRPr lang="en-US" sz="1400" dirty="0">
              <a:solidFill>
                <a:schemeClr val="bg2">
                  <a:lumMod val="10000"/>
                </a:schemeClr>
              </a:solidFill>
            </a:endParaRPr>
          </a:p>
        </p:txBody>
      </p:sp>
    </p:spTree>
    <p:extLst>
      <p:ext uri="{BB962C8B-B14F-4D97-AF65-F5344CB8AC3E}">
        <p14:creationId xmlns:p14="http://schemas.microsoft.com/office/powerpoint/2010/main" val="20209558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54C210C0-C646-4A56-BD10-71AA62A4A406}"/>
              </a:ext>
            </a:extLst>
          </p:cNvPr>
          <p:cNvPicPr>
            <a:picLocks noChangeAspect="1"/>
          </p:cNvPicPr>
          <p:nvPr/>
        </p:nvPicPr>
        <p:blipFill rotWithShape="1">
          <a:blip r:embed="rId3"/>
          <a:srcRect l="71093" t="39418" r="13301" b="38291"/>
          <a:stretch/>
        </p:blipFill>
        <p:spPr>
          <a:xfrm>
            <a:off x="4954418" y="3761364"/>
            <a:ext cx="853550" cy="849913"/>
          </a:xfrm>
          <a:prstGeom prst="rect">
            <a:avLst/>
          </a:prstGeom>
        </p:spPr>
      </p:pic>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A Visual Example: The CLIC Crab Cavity</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17</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7" name="Picture 16" descr="Icon&#10;&#10;Description automatically generated">
            <a:extLst>
              <a:ext uri="{FF2B5EF4-FFF2-40B4-BE49-F238E27FC236}">
                <a16:creationId xmlns:a16="http://schemas.microsoft.com/office/drawing/2014/main" id="{44E37388-F157-4AD3-A67E-822716183384}"/>
              </a:ext>
            </a:extLst>
          </p:cNvPr>
          <p:cNvPicPr>
            <a:picLocks noChangeAspect="1"/>
          </p:cNvPicPr>
          <p:nvPr/>
        </p:nvPicPr>
        <p:blipFill>
          <a:blip r:embed="rId5"/>
          <a:stretch>
            <a:fillRect/>
          </a:stretch>
        </p:blipFill>
        <p:spPr>
          <a:xfrm>
            <a:off x="1700296" y="6353702"/>
            <a:ext cx="426470" cy="426470"/>
          </a:xfrm>
          <a:prstGeom prst="rect">
            <a:avLst/>
          </a:prstGeom>
        </p:spPr>
      </p:pic>
      <p:graphicFrame>
        <p:nvGraphicFramePr>
          <p:cNvPr id="12" name="Table 14">
            <a:extLst>
              <a:ext uri="{FF2B5EF4-FFF2-40B4-BE49-F238E27FC236}">
                <a16:creationId xmlns:a16="http://schemas.microsoft.com/office/drawing/2014/main" id="{A35D4CCA-B027-4BE6-ACFC-DE0AB718842C}"/>
              </a:ext>
            </a:extLst>
          </p:cNvPr>
          <p:cNvGraphicFramePr>
            <a:graphicFrameLocks noGrp="1"/>
          </p:cNvGraphicFramePr>
          <p:nvPr>
            <p:extLst>
              <p:ext uri="{D42A27DB-BD31-4B8C-83A1-F6EECF244321}">
                <p14:modId xmlns:p14="http://schemas.microsoft.com/office/powerpoint/2010/main" val="982074298"/>
              </p:ext>
            </p:extLst>
          </p:nvPr>
        </p:nvGraphicFramePr>
        <p:xfrm>
          <a:off x="8408653" y="3112367"/>
          <a:ext cx="1830000" cy="1828800"/>
        </p:xfrm>
        <a:graphic>
          <a:graphicData uri="http://schemas.openxmlformats.org/drawingml/2006/table">
            <a:tbl>
              <a:tblPr firstRow="1" bandRow="1">
                <a:tableStyleId>{2D5ABB26-0587-4C30-8999-92F81FD0307C}</a:tableStyleId>
              </a:tblPr>
              <a:tblGrid>
                <a:gridCol w="366000">
                  <a:extLst>
                    <a:ext uri="{9D8B030D-6E8A-4147-A177-3AD203B41FA5}">
                      <a16:colId xmlns:a16="http://schemas.microsoft.com/office/drawing/2014/main" val="2328578734"/>
                    </a:ext>
                  </a:extLst>
                </a:gridCol>
                <a:gridCol w="366000">
                  <a:extLst>
                    <a:ext uri="{9D8B030D-6E8A-4147-A177-3AD203B41FA5}">
                      <a16:colId xmlns:a16="http://schemas.microsoft.com/office/drawing/2014/main" val="2295099760"/>
                    </a:ext>
                  </a:extLst>
                </a:gridCol>
                <a:gridCol w="366000">
                  <a:extLst>
                    <a:ext uri="{9D8B030D-6E8A-4147-A177-3AD203B41FA5}">
                      <a16:colId xmlns:a16="http://schemas.microsoft.com/office/drawing/2014/main" val="3044922476"/>
                    </a:ext>
                  </a:extLst>
                </a:gridCol>
                <a:gridCol w="366000">
                  <a:extLst>
                    <a:ext uri="{9D8B030D-6E8A-4147-A177-3AD203B41FA5}">
                      <a16:colId xmlns:a16="http://schemas.microsoft.com/office/drawing/2014/main" val="3853844380"/>
                    </a:ext>
                  </a:extLst>
                </a:gridCol>
                <a:gridCol w="366000">
                  <a:extLst>
                    <a:ext uri="{9D8B030D-6E8A-4147-A177-3AD203B41FA5}">
                      <a16:colId xmlns:a16="http://schemas.microsoft.com/office/drawing/2014/main" val="3881671284"/>
                    </a:ext>
                  </a:extLst>
                </a:gridCol>
              </a:tblGrid>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97C1A"/>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A0D565"/>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AFFA0"/>
                    </a:solidFill>
                  </a:tcPr>
                </a:tc>
                <a:extLst>
                  <a:ext uri="{0D108BD9-81ED-4DB2-BD59-A6C34878D82A}">
                    <a16:rowId xmlns:a16="http://schemas.microsoft.com/office/drawing/2014/main" val="740371247"/>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54E2C"/>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A0D565"/>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AFFA0"/>
                    </a:solidFill>
                  </a:tcPr>
                </a:tc>
                <a:extLst>
                  <a:ext uri="{0D108BD9-81ED-4DB2-BD59-A6C34878D82A}">
                    <a16:rowId xmlns:a16="http://schemas.microsoft.com/office/drawing/2014/main" val="4160728233"/>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54E2C"/>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A0D565"/>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AFFA0"/>
                    </a:solidFill>
                  </a:tcPr>
                </a:tc>
                <a:extLst>
                  <a:ext uri="{0D108BD9-81ED-4DB2-BD59-A6C34878D82A}">
                    <a16:rowId xmlns:a16="http://schemas.microsoft.com/office/drawing/2014/main" val="1586189745"/>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54E2C"/>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A0D565"/>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AFFA0"/>
                    </a:solidFill>
                  </a:tcPr>
                </a:tc>
                <a:extLst>
                  <a:ext uri="{0D108BD9-81ED-4DB2-BD59-A6C34878D82A}">
                    <a16:rowId xmlns:a16="http://schemas.microsoft.com/office/drawing/2014/main" val="4023096579"/>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97C1A"/>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A0D565"/>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AFFA0"/>
                    </a:solidFill>
                  </a:tcPr>
                </a:tc>
                <a:extLst>
                  <a:ext uri="{0D108BD9-81ED-4DB2-BD59-A6C34878D82A}">
                    <a16:rowId xmlns:a16="http://schemas.microsoft.com/office/drawing/2014/main" val="2998944047"/>
                  </a:ext>
                </a:extLst>
              </a:tr>
            </a:tbl>
          </a:graphicData>
        </a:graphic>
      </p:graphicFrame>
      <p:sp>
        <p:nvSpPr>
          <p:cNvPr id="14" name="Rectangle 13">
            <a:extLst>
              <a:ext uri="{FF2B5EF4-FFF2-40B4-BE49-F238E27FC236}">
                <a16:creationId xmlns:a16="http://schemas.microsoft.com/office/drawing/2014/main" id="{4045ED82-7C02-4015-868A-7A4B5E668B33}"/>
              </a:ext>
            </a:extLst>
          </p:cNvPr>
          <p:cNvSpPr/>
          <p:nvPr/>
        </p:nvSpPr>
        <p:spPr>
          <a:xfrm>
            <a:off x="10550547" y="3112368"/>
            <a:ext cx="226555" cy="1828800"/>
          </a:xfrm>
          <a:prstGeom prst="rect">
            <a:avLst/>
          </a:prstGeom>
          <a:gradFill>
            <a:gsLst>
              <a:gs pos="0">
                <a:srgbClr val="F87519"/>
              </a:gs>
              <a:gs pos="48000">
                <a:srgbClr val="F2FE19"/>
              </a:gs>
              <a:gs pos="76000">
                <a:srgbClr val="15FF47"/>
              </a:gs>
              <a:gs pos="100000">
                <a:srgbClr val="15FFD6"/>
              </a:gs>
            </a:gsLst>
            <a:lin ang="5400000" scaled="1"/>
          </a:grad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7C5B1A44-4182-48CA-8AAD-A5025DD7BCF1}"/>
              </a:ext>
            </a:extLst>
          </p:cNvPr>
          <p:cNvSpPr txBox="1"/>
          <p:nvPr/>
        </p:nvSpPr>
        <p:spPr>
          <a:xfrm>
            <a:off x="10855480" y="3692621"/>
            <a:ext cx="945641" cy="369332"/>
          </a:xfrm>
          <a:prstGeom prst="rect">
            <a:avLst/>
          </a:prstGeom>
          <a:noFill/>
        </p:spPr>
        <p:txBody>
          <a:bodyPr wrap="square">
            <a:spAutoFit/>
          </a:bodyPr>
          <a:lstStyle/>
          <a:p>
            <a:r>
              <a:rPr lang="en-US" sz="1800" b="0" dirty="0">
                <a:solidFill>
                  <a:schemeClr val="bg2">
                    <a:lumMod val="10000"/>
                  </a:schemeClr>
                </a:solidFill>
                <a:latin typeface="Calibri" panose="020F0502020204030204" pitchFamily="34" charset="0"/>
                <a:cs typeface="Calibri" panose="020F0502020204030204" pitchFamily="34" charset="0"/>
              </a:rPr>
              <a:t>E [V/m]</a:t>
            </a:r>
            <a:endParaRPr lang="en-GB" dirty="0">
              <a:solidFill>
                <a:schemeClr val="bg2">
                  <a:lumMod val="10000"/>
                </a:schemeClr>
              </a:solidFill>
            </a:endParaRPr>
          </a:p>
        </p:txBody>
      </p:sp>
      <p:sp>
        <p:nvSpPr>
          <p:cNvPr id="18" name="Arrow: Right 17">
            <a:extLst>
              <a:ext uri="{FF2B5EF4-FFF2-40B4-BE49-F238E27FC236}">
                <a16:creationId xmlns:a16="http://schemas.microsoft.com/office/drawing/2014/main" id="{61C7AD81-E2DE-4D4D-9E07-31FE7FD6A730}"/>
              </a:ext>
            </a:extLst>
          </p:cNvPr>
          <p:cNvSpPr/>
          <p:nvPr/>
        </p:nvSpPr>
        <p:spPr>
          <a:xfrm>
            <a:off x="7219790" y="3714160"/>
            <a:ext cx="633687" cy="51562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TextBox 18">
            <a:extLst>
              <a:ext uri="{FF2B5EF4-FFF2-40B4-BE49-F238E27FC236}">
                <a16:creationId xmlns:a16="http://schemas.microsoft.com/office/drawing/2014/main" id="{15F558BD-B176-43B3-B541-8B40B533831E}"/>
              </a:ext>
            </a:extLst>
          </p:cNvPr>
          <p:cNvSpPr txBox="1"/>
          <p:nvPr/>
        </p:nvSpPr>
        <p:spPr>
          <a:xfrm>
            <a:off x="4727848" y="2357362"/>
            <a:ext cx="2207621" cy="369332"/>
          </a:xfrm>
          <a:prstGeom prst="rect">
            <a:avLst/>
          </a:prstGeom>
          <a:noFill/>
        </p:spPr>
        <p:txBody>
          <a:bodyPr wrap="square">
            <a:spAutoFit/>
          </a:bodyPr>
          <a:lstStyle/>
          <a:p>
            <a:pPr algn="ctr"/>
            <a:r>
              <a:rPr lang="en-GB" sz="1800" b="1" dirty="0">
                <a:solidFill>
                  <a:srgbClr val="FF0000"/>
                </a:solidFill>
              </a:rPr>
              <a:t>Apply grid/mesh.</a:t>
            </a:r>
            <a:endParaRPr lang="en-GB" dirty="0"/>
          </a:p>
        </p:txBody>
      </p:sp>
      <p:sp>
        <p:nvSpPr>
          <p:cNvPr id="20" name="TextBox 19">
            <a:extLst>
              <a:ext uri="{FF2B5EF4-FFF2-40B4-BE49-F238E27FC236}">
                <a16:creationId xmlns:a16="http://schemas.microsoft.com/office/drawing/2014/main" id="{985193E9-AE4D-43C5-B836-A16C2A61A518}"/>
              </a:ext>
            </a:extLst>
          </p:cNvPr>
          <p:cNvSpPr txBox="1"/>
          <p:nvPr/>
        </p:nvSpPr>
        <p:spPr>
          <a:xfrm>
            <a:off x="8246368" y="2327670"/>
            <a:ext cx="2520570" cy="646331"/>
          </a:xfrm>
          <a:prstGeom prst="rect">
            <a:avLst/>
          </a:prstGeom>
          <a:noFill/>
        </p:spPr>
        <p:txBody>
          <a:bodyPr wrap="square">
            <a:spAutoFit/>
          </a:bodyPr>
          <a:lstStyle/>
          <a:p>
            <a:pPr algn="ctr"/>
            <a:r>
              <a:rPr lang="en-GB" sz="1800" b="1" dirty="0">
                <a:solidFill>
                  <a:srgbClr val="FF0000"/>
                </a:solidFill>
              </a:rPr>
              <a:t>Relative Field Values are assigned.</a:t>
            </a:r>
            <a:endParaRPr lang="en-GB" dirty="0"/>
          </a:p>
        </p:txBody>
      </p:sp>
      <p:sp>
        <p:nvSpPr>
          <p:cNvPr id="21" name="TextBox 20">
            <a:extLst>
              <a:ext uri="{FF2B5EF4-FFF2-40B4-BE49-F238E27FC236}">
                <a16:creationId xmlns:a16="http://schemas.microsoft.com/office/drawing/2014/main" id="{AE507E72-6F8C-4E01-B805-5A026764577F}"/>
              </a:ext>
            </a:extLst>
          </p:cNvPr>
          <p:cNvSpPr txBox="1"/>
          <p:nvPr/>
        </p:nvSpPr>
        <p:spPr>
          <a:xfrm>
            <a:off x="1288353" y="2339416"/>
            <a:ext cx="2207621" cy="369332"/>
          </a:xfrm>
          <a:prstGeom prst="rect">
            <a:avLst/>
          </a:prstGeom>
          <a:noFill/>
        </p:spPr>
        <p:txBody>
          <a:bodyPr wrap="square">
            <a:spAutoFit/>
          </a:bodyPr>
          <a:lstStyle/>
          <a:p>
            <a:pPr algn="ctr"/>
            <a:r>
              <a:rPr lang="en-GB" sz="1800" b="1" dirty="0">
                <a:solidFill>
                  <a:srgbClr val="FF0000"/>
                </a:solidFill>
              </a:rPr>
              <a:t>Select Surface</a:t>
            </a:r>
            <a:endParaRPr lang="en-GB" dirty="0"/>
          </a:p>
        </p:txBody>
      </p:sp>
      <p:sp>
        <p:nvSpPr>
          <p:cNvPr id="22" name="Arrow: Right 21">
            <a:extLst>
              <a:ext uri="{FF2B5EF4-FFF2-40B4-BE49-F238E27FC236}">
                <a16:creationId xmlns:a16="http://schemas.microsoft.com/office/drawing/2014/main" id="{EBD17AF4-553D-40B1-8744-86DFE75D8737}"/>
              </a:ext>
            </a:extLst>
          </p:cNvPr>
          <p:cNvSpPr/>
          <p:nvPr/>
        </p:nvSpPr>
        <p:spPr>
          <a:xfrm>
            <a:off x="3799544" y="3665840"/>
            <a:ext cx="633687" cy="51562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B54CD66F-45E4-4CCD-A7DE-F8CF57AE4420}"/>
              </a:ext>
            </a:extLst>
          </p:cNvPr>
          <p:cNvPicPr>
            <a:picLocks noChangeAspect="1"/>
          </p:cNvPicPr>
          <p:nvPr/>
        </p:nvPicPr>
        <p:blipFill>
          <a:blip r:embed="rId3"/>
          <a:stretch>
            <a:fillRect/>
          </a:stretch>
        </p:blipFill>
        <p:spPr>
          <a:xfrm>
            <a:off x="500941" y="2865193"/>
            <a:ext cx="3153428" cy="2198215"/>
          </a:xfrm>
          <a:prstGeom prst="rect">
            <a:avLst/>
          </a:prstGeom>
        </p:spPr>
      </p:pic>
      <p:sp>
        <p:nvSpPr>
          <p:cNvPr id="2" name="Rectangle 1">
            <a:extLst>
              <a:ext uri="{FF2B5EF4-FFF2-40B4-BE49-F238E27FC236}">
                <a16:creationId xmlns:a16="http://schemas.microsoft.com/office/drawing/2014/main" id="{EDC308F1-3D77-4E45-AFA4-8E7AE6EC8A89}"/>
              </a:ext>
            </a:extLst>
          </p:cNvPr>
          <p:cNvSpPr/>
          <p:nvPr/>
        </p:nvSpPr>
        <p:spPr>
          <a:xfrm>
            <a:off x="2783632" y="3714160"/>
            <a:ext cx="460736" cy="435093"/>
          </a:xfrm>
          <a:prstGeom prst="rect">
            <a:avLst/>
          </a:prstGeom>
          <a:noFill/>
          <a:ln w="285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Rectangle 24">
            <a:extLst>
              <a:ext uri="{FF2B5EF4-FFF2-40B4-BE49-F238E27FC236}">
                <a16:creationId xmlns:a16="http://schemas.microsoft.com/office/drawing/2014/main" id="{3E46E4C7-36E0-4CC6-9D44-7C4715D1B6F9}"/>
              </a:ext>
            </a:extLst>
          </p:cNvPr>
          <p:cNvSpPr/>
          <p:nvPr/>
        </p:nvSpPr>
        <p:spPr>
          <a:xfrm>
            <a:off x="4259262" y="5559631"/>
            <a:ext cx="2569934" cy="369332"/>
          </a:xfrm>
          <a:prstGeom prst="rect">
            <a:avLst/>
          </a:prstGeom>
        </p:spPr>
        <p:txBody>
          <a:bodyPr wrap="none">
            <a:spAutoFit/>
          </a:bodyPr>
          <a:lstStyle/>
          <a:p>
            <a:r>
              <a:rPr lang="en-US" b="1" dirty="0">
                <a:solidFill>
                  <a:srgbClr val="C00000"/>
                </a:solidFill>
              </a:rPr>
              <a:t>Breakdown locations.</a:t>
            </a:r>
            <a:endParaRPr lang="en-GB" dirty="0">
              <a:solidFill>
                <a:srgbClr val="C00000"/>
              </a:solidFill>
            </a:endParaRPr>
          </a:p>
        </p:txBody>
      </p:sp>
      <p:pic>
        <p:nvPicPr>
          <p:cNvPr id="24" name="Picture 23">
            <a:extLst>
              <a:ext uri="{FF2B5EF4-FFF2-40B4-BE49-F238E27FC236}">
                <a16:creationId xmlns:a16="http://schemas.microsoft.com/office/drawing/2014/main" id="{29B19C60-4FAF-433A-8AE8-0B08577BE9D6}"/>
              </a:ext>
            </a:extLst>
          </p:cNvPr>
          <p:cNvPicPr>
            <a:picLocks noChangeAspect="1"/>
          </p:cNvPicPr>
          <p:nvPr/>
        </p:nvPicPr>
        <p:blipFill rotWithShape="1">
          <a:blip r:embed="rId3"/>
          <a:srcRect l="71264" t="34495" r="7692" b="34611"/>
          <a:stretch/>
        </p:blipFill>
        <p:spPr>
          <a:xfrm>
            <a:off x="4830955" y="3068960"/>
            <a:ext cx="1826324" cy="1817135"/>
          </a:xfrm>
          <a:prstGeom prst="rect">
            <a:avLst/>
          </a:prstGeom>
        </p:spPr>
      </p:pic>
      <p:graphicFrame>
        <p:nvGraphicFramePr>
          <p:cNvPr id="16" name="Table 14">
            <a:extLst>
              <a:ext uri="{FF2B5EF4-FFF2-40B4-BE49-F238E27FC236}">
                <a16:creationId xmlns:a16="http://schemas.microsoft.com/office/drawing/2014/main" id="{1BBD28A6-8788-4DD5-B4C2-CBD497CFB4D6}"/>
              </a:ext>
            </a:extLst>
          </p:cNvPr>
          <p:cNvGraphicFramePr>
            <a:graphicFrameLocks noGrp="1"/>
          </p:cNvGraphicFramePr>
          <p:nvPr>
            <p:extLst>
              <p:ext uri="{D42A27DB-BD31-4B8C-83A1-F6EECF244321}">
                <p14:modId xmlns:p14="http://schemas.microsoft.com/office/powerpoint/2010/main" val="3750296875"/>
              </p:ext>
            </p:extLst>
          </p:nvPr>
        </p:nvGraphicFramePr>
        <p:xfrm>
          <a:off x="4827279" y="3068960"/>
          <a:ext cx="1830000" cy="1828800"/>
        </p:xfrm>
        <a:graphic>
          <a:graphicData uri="http://schemas.openxmlformats.org/drawingml/2006/table">
            <a:tbl>
              <a:tblPr firstRow="1" bandRow="1">
                <a:tableStyleId>{2D5ABB26-0587-4C30-8999-92F81FD0307C}</a:tableStyleId>
              </a:tblPr>
              <a:tblGrid>
                <a:gridCol w="366000">
                  <a:extLst>
                    <a:ext uri="{9D8B030D-6E8A-4147-A177-3AD203B41FA5}">
                      <a16:colId xmlns:a16="http://schemas.microsoft.com/office/drawing/2014/main" val="2328578734"/>
                    </a:ext>
                  </a:extLst>
                </a:gridCol>
                <a:gridCol w="366000">
                  <a:extLst>
                    <a:ext uri="{9D8B030D-6E8A-4147-A177-3AD203B41FA5}">
                      <a16:colId xmlns:a16="http://schemas.microsoft.com/office/drawing/2014/main" val="2295099760"/>
                    </a:ext>
                  </a:extLst>
                </a:gridCol>
                <a:gridCol w="366000">
                  <a:extLst>
                    <a:ext uri="{9D8B030D-6E8A-4147-A177-3AD203B41FA5}">
                      <a16:colId xmlns:a16="http://schemas.microsoft.com/office/drawing/2014/main" val="3044922476"/>
                    </a:ext>
                  </a:extLst>
                </a:gridCol>
                <a:gridCol w="366000">
                  <a:extLst>
                    <a:ext uri="{9D8B030D-6E8A-4147-A177-3AD203B41FA5}">
                      <a16:colId xmlns:a16="http://schemas.microsoft.com/office/drawing/2014/main" val="3853844380"/>
                    </a:ext>
                  </a:extLst>
                </a:gridCol>
                <a:gridCol w="366000">
                  <a:extLst>
                    <a:ext uri="{9D8B030D-6E8A-4147-A177-3AD203B41FA5}">
                      <a16:colId xmlns:a16="http://schemas.microsoft.com/office/drawing/2014/main" val="3881671284"/>
                    </a:ext>
                  </a:extLst>
                </a:gridCol>
              </a:tblGrid>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extLst>
                  <a:ext uri="{0D108BD9-81ED-4DB2-BD59-A6C34878D82A}">
                    <a16:rowId xmlns:a16="http://schemas.microsoft.com/office/drawing/2014/main" val="740371247"/>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extLst>
                  <a:ext uri="{0D108BD9-81ED-4DB2-BD59-A6C34878D82A}">
                    <a16:rowId xmlns:a16="http://schemas.microsoft.com/office/drawing/2014/main" val="4160728233"/>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extLst>
                  <a:ext uri="{0D108BD9-81ED-4DB2-BD59-A6C34878D82A}">
                    <a16:rowId xmlns:a16="http://schemas.microsoft.com/office/drawing/2014/main" val="1586189745"/>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extLst>
                  <a:ext uri="{0D108BD9-81ED-4DB2-BD59-A6C34878D82A}">
                    <a16:rowId xmlns:a16="http://schemas.microsoft.com/office/drawing/2014/main" val="4023096579"/>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noFill/>
                  </a:tcPr>
                </a:tc>
                <a:extLst>
                  <a:ext uri="{0D108BD9-81ED-4DB2-BD59-A6C34878D82A}">
                    <a16:rowId xmlns:a16="http://schemas.microsoft.com/office/drawing/2014/main" val="174274938"/>
                  </a:ext>
                </a:extLst>
              </a:tr>
            </a:tbl>
          </a:graphicData>
        </a:graphic>
      </p:graphicFrame>
      <p:cxnSp>
        <p:nvCxnSpPr>
          <p:cNvPr id="26" name="Straight Arrow Connector 25">
            <a:extLst>
              <a:ext uri="{FF2B5EF4-FFF2-40B4-BE49-F238E27FC236}">
                <a16:creationId xmlns:a16="http://schemas.microsoft.com/office/drawing/2014/main" id="{E4F9CA76-EB2F-4B79-A085-3760F4A751AB}"/>
              </a:ext>
            </a:extLst>
          </p:cNvPr>
          <p:cNvCxnSpPr>
            <a:cxnSpLocks/>
          </p:cNvCxnSpPr>
          <p:nvPr/>
        </p:nvCxnSpPr>
        <p:spPr>
          <a:xfrm flipH="1" flipV="1">
            <a:off x="4954418" y="4662989"/>
            <a:ext cx="201918" cy="88691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8436415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umulativeBDs_Animation2">
            <a:hlinkClick r:id="" action="ppaction://media"/>
            <a:extLst>
              <a:ext uri="{FF2B5EF4-FFF2-40B4-BE49-F238E27FC236}">
                <a16:creationId xmlns:a16="http://schemas.microsoft.com/office/drawing/2014/main" id="{12E95A44-BA77-48C7-8BA6-72522F72E799}"/>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7377637" y="3147171"/>
            <a:ext cx="3879039" cy="2909280"/>
          </a:xfrm>
          <a:prstGeom prst="rect">
            <a:avLst/>
          </a:prstGeom>
        </p:spPr>
      </p:pic>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A Visual Example: The CLIC Crab Cavity</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10"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7" name="Picture 16" descr="Icon&#10;&#10;Description automatically generated">
            <a:extLst>
              <a:ext uri="{FF2B5EF4-FFF2-40B4-BE49-F238E27FC236}">
                <a16:creationId xmlns:a16="http://schemas.microsoft.com/office/drawing/2014/main" id="{44E37388-F157-4AD3-A67E-822716183384}"/>
              </a:ext>
            </a:extLst>
          </p:cNvPr>
          <p:cNvPicPr>
            <a:picLocks noChangeAspect="1"/>
          </p:cNvPicPr>
          <p:nvPr/>
        </p:nvPicPr>
        <p:blipFill>
          <a:blip r:embed="rId11"/>
          <a:stretch>
            <a:fillRect/>
          </a:stretch>
        </p:blipFill>
        <p:spPr>
          <a:xfrm>
            <a:off x="1700296" y="6353702"/>
            <a:ext cx="426470" cy="426470"/>
          </a:xfrm>
          <a:prstGeom prst="rect">
            <a:avLst/>
          </a:prstGeom>
        </p:spPr>
      </p:pic>
      <p:sp>
        <p:nvSpPr>
          <p:cNvPr id="19" name="TextBox 18">
            <a:extLst>
              <a:ext uri="{FF2B5EF4-FFF2-40B4-BE49-F238E27FC236}">
                <a16:creationId xmlns:a16="http://schemas.microsoft.com/office/drawing/2014/main" id="{15F558BD-B176-43B3-B541-8B40B533831E}"/>
              </a:ext>
            </a:extLst>
          </p:cNvPr>
          <p:cNvSpPr txBox="1"/>
          <p:nvPr/>
        </p:nvSpPr>
        <p:spPr>
          <a:xfrm>
            <a:off x="612199" y="2536926"/>
            <a:ext cx="2566012" cy="646331"/>
          </a:xfrm>
          <a:prstGeom prst="rect">
            <a:avLst/>
          </a:prstGeom>
          <a:noFill/>
        </p:spPr>
        <p:txBody>
          <a:bodyPr wrap="square">
            <a:spAutoFit/>
          </a:bodyPr>
          <a:lstStyle/>
          <a:p>
            <a:pPr algn="ctr"/>
            <a:r>
              <a:rPr lang="en-GB" sz="1800" b="1" dirty="0">
                <a:solidFill>
                  <a:srgbClr val="FF0000"/>
                </a:solidFill>
              </a:rPr>
              <a:t>E</a:t>
            </a:r>
            <a:r>
              <a:rPr lang="en-GB" sz="1800" b="1" baseline="-25000" dirty="0">
                <a:solidFill>
                  <a:srgbClr val="FF0000"/>
                </a:solidFill>
              </a:rPr>
              <a:t>op</a:t>
            </a:r>
            <a:r>
              <a:rPr lang="en-GB" b="1" dirty="0">
                <a:solidFill>
                  <a:srgbClr val="FF0000"/>
                </a:solidFill>
              </a:rPr>
              <a:t> Values</a:t>
            </a:r>
            <a:r>
              <a:rPr lang="en-GB" sz="1800" b="1" dirty="0">
                <a:solidFill>
                  <a:srgbClr val="FF0000"/>
                </a:solidFill>
              </a:rPr>
              <a:t> (Applied Electric Field)</a:t>
            </a:r>
            <a:endParaRPr lang="en-GB" dirty="0"/>
          </a:p>
        </p:txBody>
      </p:sp>
      <p:sp>
        <p:nvSpPr>
          <p:cNvPr id="20" name="TextBox 19">
            <a:extLst>
              <a:ext uri="{FF2B5EF4-FFF2-40B4-BE49-F238E27FC236}">
                <a16:creationId xmlns:a16="http://schemas.microsoft.com/office/drawing/2014/main" id="{985193E9-AE4D-43C5-B836-A16C2A61A518}"/>
              </a:ext>
            </a:extLst>
          </p:cNvPr>
          <p:cNvSpPr txBox="1"/>
          <p:nvPr/>
        </p:nvSpPr>
        <p:spPr>
          <a:xfrm>
            <a:off x="4423483" y="2681042"/>
            <a:ext cx="2520570" cy="369332"/>
          </a:xfrm>
          <a:prstGeom prst="rect">
            <a:avLst/>
          </a:prstGeom>
          <a:noFill/>
        </p:spPr>
        <p:txBody>
          <a:bodyPr wrap="square">
            <a:spAutoFit/>
          </a:bodyPr>
          <a:lstStyle/>
          <a:p>
            <a:pPr algn="ctr"/>
            <a:r>
              <a:rPr lang="en-US" b="1" dirty="0">
                <a:solidFill>
                  <a:srgbClr val="FF0000"/>
                </a:solidFill>
              </a:rPr>
              <a:t>E</a:t>
            </a:r>
            <a:r>
              <a:rPr lang="en-US" b="1" baseline="-25000" dirty="0">
                <a:solidFill>
                  <a:srgbClr val="FF0000"/>
                </a:solidFill>
              </a:rPr>
              <a:t>state</a:t>
            </a:r>
            <a:r>
              <a:rPr lang="en-US" b="1" dirty="0">
                <a:solidFill>
                  <a:srgbClr val="FF0000"/>
                </a:solidFill>
              </a:rPr>
              <a:t> Values</a:t>
            </a:r>
            <a:endParaRPr lang="en-GB" dirty="0"/>
          </a:p>
        </p:txBody>
      </p:sp>
      <p:sp>
        <p:nvSpPr>
          <p:cNvPr id="27" name="TextBox 26">
            <a:extLst>
              <a:ext uri="{FF2B5EF4-FFF2-40B4-BE49-F238E27FC236}">
                <a16:creationId xmlns:a16="http://schemas.microsoft.com/office/drawing/2014/main" id="{2CF9801A-790E-4EEA-869D-AF752D45807E}"/>
              </a:ext>
            </a:extLst>
          </p:cNvPr>
          <p:cNvSpPr txBox="1"/>
          <p:nvPr/>
        </p:nvSpPr>
        <p:spPr>
          <a:xfrm>
            <a:off x="7420176" y="2702838"/>
            <a:ext cx="3981820" cy="369332"/>
          </a:xfrm>
          <a:prstGeom prst="rect">
            <a:avLst/>
          </a:prstGeom>
          <a:noFill/>
        </p:spPr>
        <p:txBody>
          <a:bodyPr wrap="square">
            <a:spAutoFit/>
          </a:bodyPr>
          <a:lstStyle/>
          <a:p>
            <a:pPr algn="ctr"/>
            <a:r>
              <a:rPr lang="en-US" sz="1800" b="1" dirty="0">
                <a:solidFill>
                  <a:srgbClr val="FF0000"/>
                </a:solidFill>
              </a:rPr>
              <a:t>Cumulative BDs</a:t>
            </a:r>
            <a:endParaRPr lang="en-GB" dirty="0"/>
          </a:p>
        </p:txBody>
      </p:sp>
      <p:sp>
        <p:nvSpPr>
          <p:cNvPr id="23" name="TextBox 22">
            <a:extLst>
              <a:ext uri="{FF2B5EF4-FFF2-40B4-BE49-F238E27FC236}">
                <a16:creationId xmlns:a16="http://schemas.microsoft.com/office/drawing/2014/main" id="{E20AD20D-1410-4817-B905-B20A04F68CE4}"/>
              </a:ext>
            </a:extLst>
          </p:cNvPr>
          <p:cNvSpPr txBox="1"/>
          <p:nvPr/>
        </p:nvSpPr>
        <p:spPr>
          <a:xfrm>
            <a:off x="378933" y="1400557"/>
            <a:ext cx="9403446" cy="646331"/>
          </a:xfrm>
          <a:prstGeom prst="rect">
            <a:avLst/>
          </a:prstGeom>
          <a:noFill/>
        </p:spPr>
        <p:txBody>
          <a:bodyPr wrap="square">
            <a:spAutoFit/>
          </a:bodyPr>
          <a:lstStyle/>
          <a:p>
            <a:r>
              <a:rPr lang="en-GB" b="1" dirty="0">
                <a:solidFill>
                  <a:schemeClr val="bg2">
                    <a:lumMod val="10000"/>
                  </a:schemeClr>
                </a:solidFill>
              </a:rPr>
              <a:t>Can then monitor quantities accessible in experiments (</a:t>
            </a:r>
            <a:r>
              <a:rPr lang="en-GB" b="1" dirty="0" err="1">
                <a:solidFill>
                  <a:schemeClr val="bg2">
                    <a:lumMod val="10000"/>
                  </a:schemeClr>
                </a:solidFill>
              </a:rPr>
              <a:t>E</a:t>
            </a:r>
            <a:r>
              <a:rPr lang="en-GB" b="1" baseline="-25000" dirty="0" err="1">
                <a:solidFill>
                  <a:schemeClr val="bg2">
                    <a:lumMod val="10000"/>
                  </a:schemeClr>
                </a:solidFill>
              </a:rPr>
              <a:t>Op</a:t>
            </a:r>
            <a:r>
              <a:rPr lang="en-GB" b="1" dirty="0">
                <a:solidFill>
                  <a:schemeClr val="bg2">
                    <a:lumMod val="10000"/>
                  </a:schemeClr>
                </a:solidFill>
              </a:rPr>
              <a:t>, global BDR) and others which cannot be directly measured (E</a:t>
            </a:r>
            <a:r>
              <a:rPr lang="en-GB" b="1" baseline="-25000" dirty="0">
                <a:solidFill>
                  <a:schemeClr val="bg2">
                    <a:lumMod val="10000"/>
                  </a:schemeClr>
                </a:solidFill>
              </a:rPr>
              <a:t>state</a:t>
            </a:r>
            <a:r>
              <a:rPr lang="en-GB" b="1" dirty="0">
                <a:solidFill>
                  <a:schemeClr val="bg2">
                    <a:lumMod val="10000"/>
                  </a:schemeClr>
                </a:solidFill>
              </a:rPr>
              <a:t>, effect of breakdowns</a:t>
            </a:r>
            <a:r>
              <a:rPr lang="en-US" b="1" dirty="0">
                <a:solidFill>
                  <a:schemeClr val="bg2">
                    <a:lumMod val="10000"/>
                  </a:schemeClr>
                </a:solidFill>
              </a:rPr>
              <a:t>, etc.)</a:t>
            </a:r>
            <a:r>
              <a:rPr lang="en-GB" b="1" dirty="0">
                <a:solidFill>
                  <a:schemeClr val="bg2">
                    <a:lumMod val="10000"/>
                  </a:schemeClr>
                </a:solidFill>
              </a:rPr>
              <a:t>.</a:t>
            </a:r>
          </a:p>
        </p:txBody>
      </p:sp>
      <p:pic>
        <p:nvPicPr>
          <p:cNvPr id="7" name="Eop_Animation">
            <a:hlinkClick r:id="" action="ppaction://media"/>
            <a:extLst>
              <a:ext uri="{FF2B5EF4-FFF2-40B4-BE49-F238E27FC236}">
                <a16:creationId xmlns:a16="http://schemas.microsoft.com/office/drawing/2014/main" id="{4BF09D1C-40F7-4390-ABF0-73B76BEABC99}"/>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12"/>
          <a:srcRect l="9644" r="7677"/>
          <a:stretch/>
        </p:blipFill>
        <p:spPr>
          <a:xfrm>
            <a:off x="419980" y="3253188"/>
            <a:ext cx="3105810" cy="2817347"/>
          </a:xfrm>
          <a:prstGeom prst="rect">
            <a:avLst/>
          </a:prstGeom>
        </p:spPr>
      </p:pic>
      <p:pic>
        <p:nvPicPr>
          <p:cNvPr id="8" name="Estate_Animation">
            <a:hlinkClick r:id="" action="ppaction://media"/>
            <a:extLst>
              <a:ext uri="{FF2B5EF4-FFF2-40B4-BE49-F238E27FC236}">
                <a16:creationId xmlns:a16="http://schemas.microsoft.com/office/drawing/2014/main" id="{230409CE-3289-41B7-9611-4B26407DDC99}"/>
              </a:ext>
            </a:extLst>
          </p:cNvPr>
          <p:cNvPicPr>
            <a:picLocks noChangeAspect="1"/>
          </p:cNvPicPr>
          <p:nvPr>
            <a:videoFile r:link="rId6"/>
            <p:extLst>
              <p:ext uri="{DAA4B4D4-6D71-4841-9C94-3DE7FCFB9230}">
                <p14:media xmlns:p14="http://schemas.microsoft.com/office/powerpoint/2010/main" r:embed="rId5"/>
              </p:ext>
            </p:extLst>
          </p:nvPr>
        </p:nvPicPr>
        <p:blipFill rotWithShape="1">
          <a:blip r:embed="rId13"/>
          <a:srcRect l="8480" r="7558"/>
          <a:stretch/>
        </p:blipFill>
        <p:spPr>
          <a:xfrm>
            <a:off x="4140605" y="3179021"/>
            <a:ext cx="3237032" cy="2891514"/>
          </a:xfrm>
          <a:prstGeom prst="rect">
            <a:avLst/>
          </a:prstGeom>
        </p:spPr>
      </p:pic>
      <p:cxnSp>
        <p:nvCxnSpPr>
          <p:cNvPr id="24" name="Straight Arrow Connector 23">
            <a:extLst>
              <a:ext uri="{FF2B5EF4-FFF2-40B4-BE49-F238E27FC236}">
                <a16:creationId xmlns:a16="http://schemas.microsoft.com/office/drawing/2014/main" id="{17F39B40-5697-489F-9879-AFE20F413ECC}"/>
              </a:ext>
            </a:extLst>
          </p:cNvPr>
          <p:cNvCxnSpPr>
            <a:cxnSpLocks/>
          </p:cNvCxnSpPr>
          <p:nvPr/>
        </p:nvCxnSpPr>
        <p:spPr>
          <a:xfrm flipH="1">
            <a:off x="8672470" y="2764996"/>
            <a:ext cx="2020574" cy="1634359"/>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4" name="Picture 13">
            <a:extLst>
              <a:ext uri="{FF2B5EF4-FFF2-40B4-BE49-F238E27FC236}">
                <a16:creationId xmlns:a16="http://schemas.microsoft.com/office/drawing/2014/main" id="{5FD4724F-81C3-434B-AA8E-1F55D6C00480}"/>
              </a:ext>
            </a:extLst>
          </p:cNvPr>
          <p:cNvPicPr>
            <a:picLocks noChangeAspect="1"/>
          </p:cNvPicPr>
          <p:nvPr/>
        </p:nvPicPr>
        <p:blipFill>
          <a:blip r:embed="rId14"/>
          <a:stretch>
            <a:fillRect/>
          </a:stretch>
        </p:blipFill>
        <p:spPr>
          <a:xfrm>
            <a:off x="10452925" y="1820664"/>
            <a:ext cx="1425252" cy="1432524"/>
          </a:xfrm>
          <a:prstGeom prst="rect">
            <a:avLst/>
          </a:prstGeom>
        </p:spPr>
      </p:pic>
      <p:sp>
        <p:nvSpPr>
          <p:cNvPr id="26" name="Oval 25">
            <a:extLst>
              <a:ext uri="{FF2B5EF4-FFF2-40B4-BE49-F238E27FC236}">
                <a16:creationId xmlns:a16="http://schemas.microsoft.com/office/drawing/2014/main" id="{736AA913-3C15-4585-91CF-111D6B9CA4F4}"/>
              </a:ext>
            </a:extLst>
          </p:cNvPr>
          <p:cNvSpPr/>
          <p:nvPr/>
        </p:nvSpPr>
        <p:spPr>
          <a:xfrm>
            <a:off x="10386963" y="2039779"/>
            <a:ext cx="720583" cy="999316"/>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4608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814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video>
              <p:cMediaNode vol="80000">
                <p:cTn id="8" fill="hold" display="0">
                  <p:stCondLst>
                    <p:cond delay="indefinite"/>
                  </p:stCondLst>
                </p:cTn>
                <p:tgtEl>
                  <p:spTgt spid="8"/>
                </p:tgtEl>
              </p:cMediaNode>
            </p:video>
            <p:video>
              <p:cMediaNode vol="80000">
                <p:cTn id="9" fill="hold" display="0">
                  <p:stCondLst>
                    <p:cond delay="indefinite"/>
                  </p:stCondLst>
                </p:cTn>
                <p:tgtEl>
                  <p:spTgt spid="9"/>
                </p:tgtEl>
              </p:cMediaNode>
            </p:video>
            <p:seq concurrent="1" nextAc="seek">
              <p:cTn id="10" restart="whenNotActive" fill="hold" evtFilter="cancelBubble" nodeType="interactiveSeq">
                <p:stCondLst>
                  <p:cond evt="onClick" delay="0">
                    <p:tgtEl>
                      <p:spTgt spid="9"/>
                    </p:tgtEl>
                  </p:cond>
                </p:stCondLst>
                <p:endSync evt="end" delay="0">
                  <p:rtn val="all"/>
                </p:endSync>
                <p:childTnLst>
                  <p:par>
                    <p:cTn id="11" fill="hold">
                      <p:stCondLst>
                        <p:cond delay="0"/>
                      </p:stCondLst>
                      <p:childTnLst>
                        <p:par>
                          <p:cTn id="12" fill="hold">
                            <p:stCondLst>
                              <p:cond delay="0"/>
                            </p:stCondLst>
                            <p:childTnLst>
                              <p:par>
                                <p:cTn id="13" presetID="2" presetClass="mediacall" presetSubtype="0" fill="hold" nodeType="clickEffect">
                                  <p:stCondLst>
                                    <p:cond delay="0"/>
                                  </p:stCondLst>
                                  <p:childTnLst>
                                    <p:cmd type="call" cmd="togglePause">
                                      <p:cBhvr>
                                        <p:cTn id="14"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A Visual Example: The CLIC Crab Cavity</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7" name="Picture 16" descr="Icon&#10;&#10;Description automatically generated">
            <a:extLst>
              <a:ext uri="{FF2B5EF4-FFF2-40B4-BE49-F238E27FC236}">
                <a16:creationId xmlns:a16="http://schemas.microsoft.com/office/drawing/2014/main" id="{44E37388-F157-4AD3-A67E-822716183384}"/>
              </a:ext>
            </a:extLst>
          </p:cNvPr>
          <p:cNvPicPr>
            <a:picLocks noChangeAspect="1"/>
          </p:cNvPicPr>
          <p:nvPr/>
        </p:nvPicPr>
        <p:blipFill>
          <a:blip r:embed="rId4"/>
          <a:stretch>
            <a:fillRect/>
          </a:stretch>
        </p:blipFill>
        <p:spPr>
          <a:xfrm>
            <a:off x="1700296" y="6353702"/>
            <a:ext cx="426470" cy="426470"/>
          </a:xfrm>
          <a:prstGeom prst="rect">
            <a:avLst/>
          </a:prstGeom>
        </p:spPr>
      </p:pic>
      <p:sp>
        <p:nvSpPr>
          <p:cNvPr id="23" name="TextBox 22">
            <a:extLst>
              <a:ext uri="{FF2B5EF4-FFF2-40B4-BE49-F238E27FC236}">
                <a16:creationId xmlns:a16="http://schemas.microsoft.com/office/drawing/2014/main" id="{0CC07AD8-C2F2-4A8E-9587-19B164C2EF85}"/>
              </a:ext>
            </a:extLst>
          </p:cNvPr>
          <p:cNvSpPr txBox="1"/>
          <p:nvPr/>
        </p:nvSpPr>
        <p:spPr>
          <a:xfrm>
            <a:off x="422506" y="1628801"/>
            <a:ext cx="11434134" cy="369332"/>
          </a:xfrm>
          <a:prstGeom prst="rect">
            <a:avLst/>
          </a:prstGeom>
          <a:noFill/>
        </p:spPr>
        <p:txBody>
          <a:bodyPr wrap="square">
            <a:spAutoFit/>
          </a:bodyPr>
          <a:lstStyle/>
          <a:p>
            <a:r>
              <a:rPr lang="en-GB" b="1" dirty="0">
                <a:solidFill>
                  <a:schemeClr val="bg2">
                    <a:lumMod val="10000"/>
                  </a:schemeClr>
                </a:solidFill>
              </a:rPr>
              <a:t>And generate the </a:t>
            </a:r>
            <a:r>
              <a:rPr lang="en-GB" b="1">
                <a:solidFill>
                  <a:schemeClr val="bg2">
                    <a:lumMod val="10000"/>
                  </a:schemeClr>
                </a:solidFill>
              </a:rPr>
              <a:t>more familiar plots…..</a:t>
            </a:r>
            <a:endParaRPr lang="en-GB" b="1" dirty="0">
              <a:solidFill>
                <a:schemeClr val="bg2">
                  <a:lumMod val="10000"/>
                </a:schemeClr>
              </a:solidFill>
            </a:endParaRPr>
          </a:p>
        </p:txBody>
      </p:sp>
      <p:sp>
        <p:nvSpPr>
          <p:cNvPr id="14" name="TextBox 13">
            <a:extLst>
              <a:ext uri="{FF2B5EF4-FFF2-40B4-BE49-F238E27FC236}">
                <a16:creationId xmlns:a16="http://schemas.microsoft.com/office/drawing/2014/main" id="{BF22AC87-603B-4A2E-9D10-44BB7E66B604}"/>
              </a:ext>
            </a:extLst>
          </p:cNvPr>
          <p:cNvSpPr txBox="1"/>
          <p:nvPr/>
        </p:nvSpPr>
        <p:spPr>
          <a:xfrm>
            <a:off x="1001995" y="2455873"/>
            <a:ext cx="2566012" cy="646331"/>
          </a:xfrm>
          <a:prstGeom prst="rect">
            <a:avLst/>
          </a:prstGeom>
          <a:noFill/>
        </p:spPr>
        <p:txBody>
          <a:bodyPr wrap="square">
            <a:spAutoFit/>
          </a:bodyPr>
          <a:lstStyle/>
          <a:p>
            <a:pPr algn="ctr"/>
            <a:r>
              <a:rPr lang="en-GB" sz="1800" b="1" dirty="0">
                <a:solidFill>
                  <a:srgbClr val="FF0000"/>
                </a:solidFill>
              </a:rPr>
              <a:t>E</a:t>
            </a:r>
            <a:r>
              <a:rPr lang="en-GB" sz="1800" b="1" baseline="-25000" dirty="0">
                <a:solidFill>
                  <a:srgbClr val="FF0000"/>
                </a:solidFill>
              </a:rPr>
              <a:t>op</a:t>
            </a:r>
            <a:r>
              <a:rPr lang="en-GB" b="1" dirty="0">
                <a:solidFill>
                  <a:srgbClr val="FF0000"/>
                </a:solidFill>
              </a:rPr>
              <a:t> Values</a:t>
            </a:r>
            <a:r>
              <a:rPr lang="en-GB" sz="1800" b="1" dirty="0">
                <a:solidFill>
                  <a:srgbClr val="FF0000"/>
                </a:solidFill>
              </a:rPr>
              <a:t> (Applied Electric Field)</a:t>
            </a:r>
            <a:endParaRPr lang="en-GB" dirty="0"/>
          </a:p>
        </p:txBody>
      </p:sp>
      <p:sp>
        <p:nvSpPr>
          <p:cNvPr id="16" name="TextBox 15">
            <a:extLst>
              <a:ext uri="{FF2B5EF4-FFF2-40B4-BE49-F238E27FC236}">
                <a16:creationId xmlns:a16="http://schemas.microsoft.com/office/drawing/2014/main" id="{6EE38C33-DD29-459A-BABE-CD71DCE6413A}"/>
              </a:ext>
            </a:extLst>
          </p:cNvPr>
          <p:cNvSpPr txBox="1"/>
          <p:nvPr/>
        </p:nvSpPr>
        <p:spPr>
          <a:xfrm>
            <a:off x="4835715" y="2565473"/>
            <a:ext cx="2520570" cy="369332"/>
          </a:xfrm>
          <a:prstGeom prst="rect">
            <a:avLst/>
          </a:prstGeom>
          <a:noFill/>
        </p:spPr>
        <p:txBody>
          <a:bodyPr wrap="square">
            <a:spAutoFit/>
          </a:bodyPr>
          <a:lstStyle/>
          <a:p>
            <a:pPr algn="ctr"/>
            <a:r>
              <a:rPr lang="en-US" b="1" dirty="0">
                <a:solidFill>
                  <a:srgbClr val="FF0000"/>
                </a:solidFill>
              </a:rPr>
              <a:t>BD Accumulation</a:t>
            </a:r>
            <a:endParaRPr lang="en-GB" dirty="0"/>
          </a:p>
        </p:txBody>
      </p:sp>
      <p:sp>
        <p:nvSpPr>
          <p:cNvPr id="21" name="TextBox 20">
            <a:extLst>
              <a:ext uri="{FF2B5EF4-FFF2-40B4-BE49-F238E27FC236}">
                <a16:creationId xmlns:a16="http://schemas.microsoft.com/office/drawing/2014/main" id="{28F35028-157E-402A-843E-41087985AFC4}"/>
              </a:ext>
            </a:extLst>
          </p:cNvPr>
          <p:cNvSpPr txBox="1"/>
          <p:nvPr/>
        </p:nvSpPr>
        <p:spPr>
          <a:xfrm>
            <a:off x="8849146" y="2434448"/>
            <a:ext cx="2520570" cy="646331"/>
          </a:xfrm>
          <a:prstGeom prst="rect">
            <a:avLst/>
          </a:prstGeom>
          <a:noFill/>
        </p:spPr>
        <p:txBody>
          <a:bodyPr wrap="square">
            <a:spAutoFit/>
          </a:bodyPr>
          <a:lstStyle/>
          <a:p>
            <a:pPr algn="ctr"/>
            <a:r>
              <a:rPr lang="en-US" b="1" dirty="0">
                <a:solidFill>
                  <a:srgbClr val="FF0000"/>
                </a:solidFill>
              </a:rPr>
              <a:t>Probability Distributions</a:t>
            </a:r>
            <a:endParaRPr lang="en-GB" dirty="0"/>
          </a:p>
        </p:txBody>
      </p:sp>
      <p:pic>
        <p:nvPicPr>
          <p:cNvPr id="24" name="Picture 23" descr="Chart, histogram&#10;&#10;Description automatically generated">
            <a:extLst>
              <a:ext uri="{FF2B5EF4-FFF2-40B4-BE49-F238E27FC236}">
                <a16:creationId xmlns:a16="http://schemas.microsoft.com/office/drawing/2014/main" id="{BDAC6E93-C409-4421-8C3B-AAA45AB09FB5}"/>
              </a:ext>
            </a:extLst>
          </p:cNvPr>
          <p:cNvPicPr>
            <a:picLocks noChangeAspect="1"/>
          </p:cNvPicPr>
          <p:nvPr/>
        </p:nvPicPr>
        <p:blipFill>
          <a:blip r:embed="rId5"/>
          <a:stretch>
            <a:fillRect/>
          </a:stretch>
        </p:blipFill>
        <p:spPr>
          <a:xfrm>
            <a:off x="8216986" y="3157805"/>
            <a:ext cx="3571814" cy="2678861"/>
          </a:xfrm>
          <a:prstGeom prst="rect">
            <a:avLst/>
          </a:prstGeom>
        </p:spPr>
      </p:pic>
      <p:pic>
        <p:nvPicPr>
          <p:cNvPr id="7" name="Picture 6" descr="Chart, scatter chart&#10;&#10;Description automatically generated">
            <a:extLst>
              <a:ext uri="{FF2B5EF4-FFF2-40B4-BE49-F238E27FC236}">
                <a16:creationId xmlns:a16="http://schemas.microsoft.com/office/drawing/2014/main" id="{8A3F5A9F-CE8D-4E90-B59E-116A5ECFF0D5}"/>
              </a:ext>
            </a:extLst>
          </p:cNvPr>
          <p:cNvPicPr>
            <a:picLocks noChangeAspect="1"/>
          </p:cNvPicPr>
          <p:nvPr/>
        </p:nvPicPr>
        <p:blipFill>
          <a:blip r:embed="rId6"/>
          <a:stretch>
            <a:fillRect/>
          </a:stretch>
        </p:blipFill>
        <p:spPr>
          <a:xfrm>
            <a:off x="4257396" y="3197228"/>
            <a:ext cx="3491780" cy="2618836"/>
          </a:xfrm>
          <a:prstGeom prst="rect">
            <a:avLst/>
          </a:prstGeom>
        </p:spPr>
      </p:pic>
      <p:pic>
        <p:nvPicPr>
          <p:cNvPr id="9" name="Picture 8" descr="Chart, scatter chart&#10;&#10;Description automatically generated">
            <a:extLst>
              <a:ext uri="{FF2B5EF4-FFF2-40B4-BE49-F238E27FC236}">
                <a16:creationId xmlns:a16="http://schemas.microsoft.com/office/drawing/2014/main" id="{3261EE7C-6CE7-4E06-915F-59121DDADB45}"/>
              </a:ext>
            </a:extLst>
          </p:cNvPr>
          <p:cNvPicPr>
            <a:picLocks noChangeAspect="1"/>
          </p:cNvPicPr>
          <p:nvPr/>
        </p:nvPicPr>
        <p:blipFill>
          <a:blip r:embed="rId7"/>
          <a:stretch>
            <a:fillRect/>
          </a:stretch>
        </p:blipFill>
        <p:spPr>
          <a:xfrm>
            <a:off x="419980" y="3241902"/>
            <a:ext cx="3491780" cy="2618836"/>
          </a:xfrm>
          <a:prstGeom prst="rect">
            <a:avLst/>
          </a:prstGeom>
        </p:spPr>
      </p:pic>
    </p:spTree>
    <p:extLst>
      <p:ext uri="{BB962C8B-B14F-4D97-AF65-F5344CB8AC3E}">
        <p14:creationId xmlns:p14="http://schemas.microsoft.com/office/powerpoint/2010/main" val="3289242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9288411" cy="4608512"/>
          </a:xfrm>
        </p:spPr>
        <p:txBody>
          <a:bodyPr/>
          <a:lstStyle/>
          <a:p>
            <a:pPr marL="457200" indent="-457200">
              <a:buFont typeface="+mj-lt"/>
              <a:buAutoNum type="arabicPeriod"/>
            </a:pPr>
            <a:r>
              <a:rPr lang="en-GB" sz="3200" dirty="0">
                <a:latin typeface="Calibri" panose="020F0502020204030204" pitchFamily="34" charset="0"/>
                <a:cs typeface="Calibri" panose="020F0502020204030204" pitchFamily="34" charset="0"/>
              </a:rPr>
              <a:t>Introduction.</a:t>
            </a:r>
          </a:p>
          <a:p>
            <a:pPr marL="457200" indent="-457200">
              <a:buFont typeface="+mj-lt"/>
              <a:buAutoNum type="arabicPeriod"/>
            </a:pPr>
            <a:r>
              <a:rPr lang="en-GB" sz="3200" b="0" dirty="0">
                <a:latin typeface="Calibri" panose="020F0502020204030204" pitchFamily="34" charset="0"/>
                <a:cs typeface="Calibri" panose="020F0502020204030204" pitchFamily="34" charset="0"/>
              </a:rPr>
              <a:t>Simulation Setup.</a:t>
            </a:r>
          </a:p>
          <a:p>
            <a:pPr marL="457200" indent="-457200">
              <a:buFont typeface="+mj-lt"/>
              <a:buAutoNum type="arabicPeriod"/>
            </a:pPr>
            <a:r>
              <a:rPr lang="en-GB" sz="3200" b="0" dirty="0">
                <a:latin typeface="Calibri" panose="020F0502020204030204" pitchFamily="34" charset="0"/>
                <a:cs typeface="Calibri" panose="020F0502020204030204" pitchFamily="34" charset="0"/>
              </a:rPr>
              <a:t>A Visual Example.</a:t>
            </a:r>
          </a:p>
          <a:p>
            <a:pPr marL="457200" indent="-457200">
              <a:buFont typeface="+mj-lt"/>
              <a:buAutoNum type="arabicPeriod"/>
            </a:pPr>
            <a:r>
              <a:rPr lang="en-GB" sz="3200" b="0" dirty="0">
                <a:latin typeface="Calibri" panose="020F0502020204030204" pitchFamily="34" charset="0"/>
                <a:cs typeface="Calibri" panose="020F0502020204030204" pitchFamily="34" charset="0"/>
              </a:rPr>
              <a:t>Results of the Model.</a:t>
            </a:r>
          </a:p>
          <a:p>
            <a:pPr marL="457200" indent="-457200">
              <a:buFont typeface="+mj-lt"/>
              <a:buAutoNum type="arabicPeriod"/>
            </a:pPr>
            <a:r>
              <a:rPr lang="en-GB" sz="3200" b="0" dirty="0">
                <a:latin typeface="Calibri" panose="020F0502020204030204" pitchFamily="34" charset="0"/>
                <a:cs typeface="Calibri" panose="020F0502020204030204" pitchFamily="34" charset="0"/>
              </a:rPr>
              <a:t>Conclusion.</a:t>
            </a:r>
          </a:p>
          <a:p>
            <a:endParaRPr lang="en-US" sz="3200" b="0" dirty="0">
              <a:latin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Contents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endParaRPr lang="en-US" dirty="0"/>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4" descr="Image result for clic png cern">
            <a:extLst>
              <a:ext uri="{FF2B5EF4-FFF2-40B4-BE49-F238E27FC236}">
                <a16:creationId xmlns:a16="http://schemas.microsoft.com/office/drawing/2014/main" id="{BA8D397F-C66D-499E-99F1-6204C749FA31}"/>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Icon&#10;&#10;Description automatically generated">
            <a:extLst>
              <a:ext uri="{FF2B5EF4-FFF2-40B4-BE49-F238E27FC236}">
                <a16:creationId xmlns:a16="http://schemas.microsoft.com/office/drawing/2014/main" id="{14B27D63-91B4-43B5-AFE1-46E970DA1C9C}"/>
              </a:ext>
            </a:extLst>
          </p:cNvPr>
          <p:cNvPicPr>
            <a:picLocks noChangeAspect="1"/>
          </p:cNvPicPr>
          <p:nvPr/>
        </p:nvPicPr>
        <p:blipFill>
          <a:blip r:embed="rId3"/>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2747146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9288411" cy="4608512"/>
          </a:xfrm>
        </p:spPr>
        <p:txBody>
          <a:bodyPr/>
          <a:lstStyle/>
          <a:p>
            <a:pPr marL="457200" indent="-457200">
              <a:buFont typeface="+mj-lt"/>
              <a:buAutoNum type="arabicPeriod"/>
            </a:pPr>
            <a:r>
              <a:rPr lang="en-GB" sz="3200" b="0" dirty="0">
                <a:latin typeface="Calibri" panose="020F0502020204030204" pitchFamily="34" charset="0"/>
                <a:cs typeface="Calibri" panose="020F0502020204030204" pitchFamily="34" charset="0"/>
              </a:rPr>
              <a:t>Introduction.</a:t>
            </a:r>
          </a:p>
          <a:p>
            <a:pPr marL="457200" indent="-457200">
              <a:buFont typeface="+mj-lt"/>
              <a:buAutoNum type="arabicPeriod"/>
            </a:pPr>
            <a:r>
              <a:rPr lang="en-GB" sz="3200" b="0" dirty="0">
                <a:latin typeface="Calibri" panose="020F0502020204030204" pitchFamily="34" charset="0"/>
                <a:cs typeface="Calibri" panose="020F0502020204030204" pitchFamily="34" charset="0"/>
              </a:rPr>
              <a:t>Simulation Setup.</a:t>
            </a:r>
          </a:p>
          <a:p>
            <a:pPr marL="457200" indent="-457200">
              <a:buFont typeface="+mj-lt"/>
              <a:buAutoNum type="arabicPeriod"/>
            </a:pPr>
            <a:r>
              <a:rPr lang="en-GB" sz="3200" b="0" dirty="0">
                <a:latin typeface="Calibri" panose="020F0502020204030204" pitchFamily="34" charset="0"/>
                <a:cs typeface="Calibri" panose="020F0502020204030204" pitchFamily="34" charset="0"/>
              </a:rPr>
              <a:t>A Visual Example.</a:t>
            </a:r>
          </a:p>
          <a:p>
            <a:pPr marL="457200" indent="-457200">
              <a:buFont typeface="+mj-lt"/>
              <a:buAutoNum type="arabicPeriod"/>
            </a:pPr>
            <a:r>
              <a:rPr lang="en-GB" sz="3200" dirty="0">
                <a:latin typeface="Calibri" panose="020F0502020204030204" pitchFamily="34" charset="0"/>
                <a:cs typeface="Calibri" panose="020F0502020204030204" pitchFamily="34" charset="0"/>
              </a:rPr>
              <a:t>Results of the Model.</a:t>
            </a:r>
          </a:p>
          <a:p>
            <a:pPr marL="457200" indent="-457200">
              <a:buFont typeface="+mj-lt"/>
              <a:buAutoNum type="arabicPeriod"/>
            </a:pPr>
            <a:r>
              <a:rPr lang="en-GB" sz="3200" b="0" dirty="0">
                <a:latin typeface="Calibri" panose="020F0502020204030204" pitchFamily="34" charset="0"/>
                <a:cs typeface="Calibri" panose="020F0502020204030204" pitchFamily="34" charset="0"/>
              </a:rPr>
              <a:t>Conclusion.</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Contents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20</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4" descr="Image result for clic png cern">
            <a:extLst>
              <a:ext uri="{FF2B5EF4-FFF2-40B4-BE49-F238E27FC236}">
                <a16:creationId xmlns:a16="http://schemas.microsoft.com/office/drawing/2014/main" id="{BA8D397F-C66D-499E-99F1-6204C749FA31}"/>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Icon&#10;&#10;Description automatically generated">
            <a:extLst>
              <a:ext uri="{FF2B5EF4-FFF2-40B4-BE49-F238E27FC236}">
                <a16:creationId xmlns:a16="http://schemas.microsoft.com/office/drawing/2014/main" id="{9368ECED-D430-4922-8D22-3638EF1EB0F8}"/>
              </a:ext>
            </a:extLst>
          </p:cNvPr>
          <p:cNvPicPr>
            <a:picLocks noChangeAspect="1"/>
          </p:cNvPicPr>
          <p:nvPr/>
        </p:nvPicPr>
        <p:blipFill>
          <a:blip r:embed="rId3"/>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5455026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a:extLst>
              <a:ext uri="{FF2B5EF4-FFF2-40B4-BE49-F238E27FC236}">
                <a16:creationId xmlns:a16="http://schemas.microsoft.com/office/drawing/2014/main" id="{5904A521-F397-46F6-A69B-021B00155CE8}"/>
              </a:ext>
            </a:extLst>
          </p:cNvPr>
          <p:cNvPicPr>
            <a:picLocks noChangeAspect="1"/>
          </p:cNvPicPr>
          <p:nvPr/>
        </p:nvPicPr>
        <p:blipFill>
          <a:blip r:embed="rId5"/>
          <a:stretch>
            <a:fillRect/>
          </a:stretch>
        </p:blipFill>
        <p:spPr>
          <a:xfrm>
            <a:off x="2203375" y="2298473"/>
            <a:ext cx="5986280" cy="1705480"/>
          </a:xfrm>
          <a:prstGeom prst="rect">
            <a:avLst/>
          </a:prstGeom>
        </p:spPr>
      </p:pic>
      <p:sp>
        <p:nvSpPr>
          <p:cNvPr id="43" name="Rectangle 42">
            <a:extLst>
              <a:ext uri="{FF2B5EF4-FFF2-40B4-BE49-F238E27FC236}">
                <a16:creationId xmlns:a16="http://schemas.microsoft.com/office/drawing/2014/main" id="{42F2F777-9631-43C3-A72B-998139925BE0}"/>
              </a:ext>
            </a:extLst>
          </p:cNvPr>
          <p:cNvSpPr/>
          <p:nvPr/>
        </p:nvSpPr>
        <p:spPr>
          <a:xfrm>
            <a:off x="7015562" y="3505454"/>
            <a:ext cx="576064" cy="47491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chemeClr val="bg1"/>
                </a:solidFill>
              </a:ln>
            </a:endParaRPr>
          </a:p>
        </p:txBody>
      </p:sp>
      <p:sp>
        <p:nvSpPr>
          <p:cNvPr id="42" name="Rectangle 41">
            <a:extLst>
              <a:ext uri="{FF2B5EF4-FFF2-40B4-BE49-F238E27FC236}">
                <a16:creationId xmlns:a16="http://schemas.microsoft.com/office/drawing/2014/main" id="{022C6DC4-15C8-44AC-8F80-0941B88B161E}"/>
              </a:ext>
            </a:extLst>
          </p:cNvPr>
          <p:cNvSpPr/>
          <p:nvPr/>
        </p:nvSpPr>
        <p:spPr>
          <a:xfrm>
            <a:off x="4799855" y="3861048"/>
            <a:ext cx="6912769" cy="2263091"/>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Result 1: CLIC Prototype Structure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a:xfrm>
            <a:off x="4259262" y="6353702"/>
            <a:ext cx="6572221" cy="365125"/>
          </a:xfrm>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2" name="Picture 21" descr="Icon&#10;&#10;Description automatically generated">
            <a:extLst>
              <a:ext uri="{FF2B5EF4-FFF2-40B4-BE49-F238E27FC236}">
                <a16:creationId xmlns:a16="http://schemas.microsoft.com/office/drawing/2014/main" id="{5519766B-8109-40B4-B6B4-26B09180F155}"/>
              </a:ext>
            </a:extLst>
          </p:cNvPr>
          <p:cNvPicPr>
            <a:picLocks noChangeAspect="1"/>
          </p:cNvPicPr>
          <p:nvPr/>
        </p:nvPicPr>
        <p:blipFill>
          <a:blip r:embed="rId7"/>
          <a:stretch>
            <a:fillRect/>
          </a:stretch>
        </p:blipFill>
        <p:spPr>
          <a:xfrm>
            <a:off x="1700296" y="6353702"/>
            <a:ext cx="426470" cy="426470"/>
          </a:xfrm>
          <a:prstGeom prst="rect">
            <a:avLst/>
          </a:prstGeom>
        </p:spPr>
      </p:pic>
      <p:sp>
        <p:nvSpPr>
          <p:cNvPr id="25" name="Rectangle 24">
            <a:extLst>
              <a:ext uri="{FF2B5EF4-FFF2-40B4-BE49-F238E27FC236}">
                <a16:creationId xmlns:a16="http://schemas.microsoft.com/office/drawing/2014/main" id="{20352DCD-19AB-4D26-8FEB-2F922D6C86A1}"/>
              </a:ext>
            </a:extLst>
          </p:cNvPr>
          <p:cNvSpPr/>
          <p:nvPr/>
        </p:nvSpPr>
        <p:spPr>
          <a:xfrm>
            <a:off x="263352" y="4065696"/>
            <a:ext cx="3458531" cy="2031325"/>
          </a:xfrm>
          <a:prstGeom prst="rect">
            <a:avLst/>
          </a:prstGeom>
        </p:spPr>
        <p:txBody>
          <a:bodyPr wrap="square">
            <a:spAutoFit/>
          </a:bodyPr>
          <a:lstStyle/>
          <a:p>
            <a:pPr algn="ctr"/>
            <a:r>
              <a:rPr lang="en-US" b="1" dirty="0">
                <a:solidFill>
                  <a:srgbClr val="C00000"/>
                </a:solidFill>
              </a:rPr>
              <a:t>Modelling each cell as an identical grid element (real structures vary in field and cell surface area).</a:t>
            </a:r>
          </a:p>
          <a:p>
            <a:pPr algn="ctr"/>
            <a:endParaRPr lang="en-US" b="1" dirty="0">
              <a:solidFill>
                <a:srgbClr val="C00000"/>
              </a:solidFill>
            </a:endParaRPr>
          </a:p>
          <a:p>
            <a:pPr algn="ctr"/>
            <a:r>
              <a:rPr lang="en-US" b="1" dirty="0">
                <a:solidFill>
                  <a:srgbClr val="C00000"/>
                </a:solidFill>
              </a:rPr>
              <a:t>Constant impedance example in the bonus slides.</a:t>
            </a:r>
            <a:endParaRPr lang="en-GB" dirty="0">
              <a:solidFill>
                <a:srgbClr val="C00000"/>
              </a:solidFill>
            </a:endParaRPr>
          </a:p>
        </p:txBody>
      </p:sp>
      <p:graphicFrame>
        <p:nvGraphicFramePr>
          <p:cNvPr id="15" name="Table 26">
            <a:extLst>
              <a:ext uri="{FF2B5EF4-FFF2-40B4-BE49-F238E27FC236}">
                <a16:creationId xmlns:a16="http://schemas.microsoft.com/office/drawing/2014/main" id="{46A445E7-50C1-4C25-BEAD-27C6A96BAC63}"/>
              </a:ext>
            </a:extLst>
          </p:cNvPr>
          <p:cNvGraphicFramePr>
            <a:graphicFrameLocks noGrp="1"/>
          </p:cNvGraphicFramePr>
          <p:nvPr/>
        </p:nvGraphicFramePr>
        <p:xfrm>
          <a:off x="3120327" y="2881019"/>
          <a:ext cx="3541824" cy="515324"/>
        </p:xfrm>
        <a:graphic>
          <a:graphicData uri="http://schemas.openxmlformats.org/drawingml/2006/table">
            <a:tbl>
              <a:tblPr firstRow="1" bandRow="1">
                <a:tableStyleId>{2D5ABB26-0587-4C30-8999-92F81FD0307C}</a:tableStyleId>
              </a:tblPr>
              <a:tblGrid>
                <a:gridCol w="272448">
                  <a:extLst>
                    <a:ext uri="{9D8B030D-6E8A-4147-A177-3AD203B41FA5}">
                      <a16:colId xmlns:a16="http://schemas.microsoft.com/office/drawing/2014/main" val="3458327289"/>
                    </a:ext>
                  </a:extLst>
                </a:gridCol>
                <a:gridCol w="272448">
                  <a:extLst>
                    <a:ext uri="{9D8B030D-6E8A-4147-A177-3AD203B41FA5}">
                      <a16:colId xmlns:a16="http://schemas.microsoft.com/office/drawing/2014/main" val="138416395"/>
                    </a:ext>
                  </a:extLst>
                </a:gridCol>
                <a:gridCol w="272448">
                  <a:extLst>
                    <a:ext uri="{9D8B030D-6E8A-4147-A177-3AD203B41FA5}">
                      <a16:colId xmlns:a16="http://schemas.microsoft.com/office/drawing/2014/main" val="1342246728"/>
                    </a:ext>
                  </a:extLst>
                </a:gridCol>
                <a:gridCol w="272448">
                  <a:extLst>
                    <a:ext uri="{9D8B030D-6E8A-4147-A177-3AD203B41FA5}">
                      <a16:colId xmlns:a16="http://schemas.microsoft.com/office/drawing/2014/main" val="3315054982"/>
                    </a:ext>
                  </a:extLst>
                </a:gridCol>
                <a:gridCol w="272448">
                  <a:extLst>
                    <a:ext uri="{9D8B030D-6E8A-4147-A177-3AD203B41FA5}">
                      <a16:colId xmlns:a16="http://schemas.microsoft.com/office/drawing/2014/main" val="2090874516"/>
                    </a:ext>
                  </a:extLst>
                </a:gridCol>
                <a:gridCol w="272448">
                  <a:extLst>
                    <a:ext uri="{9D8B030D-6E8A-4147-A177-3AD203B41FA5}">
                      <a16:colId xmlns:a16="http://schemas.microsoft.com/office/drawing/2014/main" val="1737470984"/>
                    </a:ext>
                  </a:extLst>
                </a:gridCol>
                <a:gridCol w="272448">
                  <a:extLst>
                    <a:ext uri="{9D8B030D-6E8A-4147-A177-3AD203B41FA5}">
                      <a16:colId xmlns:a16="http://schemas.microsoft.com/office/drawing/2014/main" val="817707180"/>
                    </a:ext>
                  </a:extLst>
                </a:gridCol>
                <a:gridCol w="272448">
                  <a:extLst>
                    <a:ext uri="{9D8B030D-6E8A-4147-A177-3AD203B41FA5}">
                      <a16:colId xmlns:a16="http://schemas.microsoft.com/office/drawing/2014/main" val="3407457698"/>
                    </a:ext>
                  </a:extLst>
                </a:gridCol>
                <a:gridCol w="272448">
                  <a:extLst>
                    <a:ext uri="{9D8B030D-6E8A-4147-A177-3AD203B41FA5}">
                      <a16:colId xmlns:a16="http://schemas.microsoft.com/office/drawing/2014/main" val="300912375"/>
                    </a:ext>
                  </a:extLst>
                </a:gridCol>
                <a:gridCol w="272448">
                  <a:extLst>
                    <a:ext uri="{9D8B030D-6E8A-4147-A177-3AD203B41FA5}">
                      <a16:colId xmlns:a16="http://schemas.microsoft.com/office/drawing/2014/main" val="612175283"/>
                    </a:ext>
                  </a:extLst>
                </a:gridCol>
                <a:gridCol w="272448">
                  <a:extLst>
                    <a:ext uri="{9D8B030D-6E8A-4147-A177-3AD203B41FA5}">
                      <a16:colId xmlns:a16="http://schemas.microsoft.com/office/drawing/2014/main" val="1928155812"/>
                    </a:ext>
                  </a:extLst>
                </a:gridCol>
                <a:gridCol w="272448">
                  <a:extLst>
                    <a:ext uri="{9D8B030D-6E8A-4147-A177-3AD203B41FA5}">
                      <a16:colId xmlns:a16="http://schemas.microsoft.com/office/drawing/2014/main" val="2808643365"/>
                    </a:ext>
                  </a:extLst>
                </a:gridCol>
                <a:gridCol w="272448">
                  <a:extLst>
                    <a:ext uri="{9D8B030D-6E8A-4147-A177-3AD203B41FA5}">
                      <a16:colId xmlns:a16="http://schemas.microsoft.com/office/drawing/2014/main" val="3459692639"/>
                    </a:ext>
                  </a:extLst>
                </a:gridCol>
              </a:tblGrid>
              <a:tr h="515324">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extLst>
                  <a:ext uri="{0D108BD9-81ED-4DB2-BD59-A6C34878D82A}">
                    <a16:rowId xmlns:a16="http://schemas.microsoft.com/office/drawing/2014/main" val="1721458708"/>
                  </a:ext>
                </a:extLst>
              </a:tr>
            </a:tbl>
          </a:graphicData>
        </a:graphic>
      </p:graphicFrame>
      <p:graphicFrame>
        <p:nvGraphicFramePr>
          <p:cNvPr id="34" name="Table 26">
            <a:extLst>
              <a:ext uri="{FF2B5EF4-FFF2-40B4-BE49-F238E27FC236}">
                <a16:creationId xmlns:a16="http://schemas.microsoft.com/office/drawing/2014/main" id="{64B52D96-A7F2-40D6-A71D-F9AAFCC94F07}"/>
              </a:ext>
            </a:extLst>
          </p:cNvPr>
          <p:cNvGraphicFramePr>
            <a:graphicFrameLocks noGrp="1"/>
          </p:cNvGraphicFramePr>
          <p:nvPr/>
        </p:nvGraphicFramePr>
        <p:xfrm>
          <a:off x="3256551" y="2882981"/>
          <a:ext cx="3269376" cy="515324"/>
        </p:xfrm>
        <a:graphic>
          <a:graphicData uri="http://schemas.openxmlformats.org/drawingml/2006/table">
            <a:tbl>
              <a:tblPr firstRow="1" bandRow="1">
                <a:tableStyleId>{2D5ABB26-0587-4C30-8999-92F81FD0307C}</a:tableStyleId>
              </a:tblPr>
              <a:tblGrid>
                <a:gridCol w="272448">
                  <a:extLst>
                    <a:ext uri="{9D8B030D-6E8A-4147-A177-3AD203B41FA5}">
                      <a16:colId xmlns:a16="http://schemas.microsoft.com/office/drawing/2014/main" val="138416395"/>
                    </a:ext>
                  </a:extLst>
                </a:gridCol>
                <a:gridCol w="272448">
                  <a:extLst>
                    <a:ext uri="{9D8B030D-6E8A-4147-A177-3AD203B41FA5}">
                      <a16:colId xmlns:a16="http://schemas.microsoft.com/office/drawing/2014/main" val="1342246728"/>
                    </a:ext>
                  </a:extLst>
                </a:gridCol>
                <a:gridCol w="272448">
                  <a:extLst>
                    <a:ext uri="{9D8B030D-6E8A-4147-A177-3AD203B41FA5}">
                      <a16:colId xmlns:a16="http://schemas.microsoft.com/office/drawing/2014/main" val="3315054982"/>
                    </a:ext>
                  </a:extLst>
                </a:gridCol>
                <a:gridCol w="272448">
                  <a:extLst>
                    <a:ext uri="{9D8B030D-6E8A-4147-A177-3AD203B41FA5}">
                      <a16:colId xmlns:a16="http://schemas.microsoft.com/office/drawing/2014/main" val="2090874516"/>
                    </a:ext>
                  </a:extLst>
                </a:gridCol>
                <a:gridCol w="272448">
                  <a:extLst>
                    <a:ext uri="{9D8B030D-6E8A-4147-A177-3AD203B41FA5}">
                      <a16:colId xmlns:a16="http://schemas.microsoft.com/office/drawing/2014/main" val="1737470984"/>
                    </a:ext>
                  </a:extLst>
                </a:gridCol>
                <a:gridCol w="272448">
                  <a:extLst>
                    <a:ext uri="{9D8B030D-6E8A-4147-A177-3AD203B41FA5}">
                      <a16:colId xmlns:a16="http://schemas.microsoft.com/office/drawing/2014/main" val="817707180"/>
                    </a:ext>
                  </a:extLst>
                </a:gridCol>
                <a:gridCol w="272448">
                  <a:extLst>
                    <a:ext uri="{9D8B030D-6E8A-4147-A177-3AD203B41FA5}">
                      <a16:colId xmlns:a16="http://schemas.microsoft.com/office/drawing/2014/main" val="3407457698"/>
                    </a:ext>
                  </a:extLst>
                </a:gridCol>
                <a:gridCol w="272448">
                  <a:extLst>
                    <a:ext uri="{9D8B030D-6E8A-4147-A177-3AD203B41FA5}">
                      <a16:colId xmlns:a16="http://schemas.microsoft.com/office/drawing/2014/main" val="300912375"/>
                    </a:ext>
                  </a:extLst>
                </a:gridCol>
                <a:gridCol w="272448">
                  <a:extLst>
                    <a:ext uri="{9D8B030D-6E8A-4147-A177-3AD203B41FA5}">
                      <a16:colId xmlns:a16="http://schemas.microsoft.com/office/drawing/2014/main" val="612175283"/>
                    </a:ext>
                  </a:extLst>
                </a:gridCol>
                <a:gridCol w="272448">
                  <a:extLst>
                    <a:ext uri="{9D8B030D-6E8A-4147-A177-3AD203B41FA5}">
                      <a16:colId xmlns:a16="http://schemas.microsoft.com/office/drawing/2014/main" val="1928155812"/>
                    </a:ext>
                  </a:extLst>
                </a:gridCol>
                <a:gridCol w="272448">
                  <a:extLst>
                    <a:ext uri="{9D8B030D-6E8A-4147-A177-3AD203B41FA5}">
                      <a16:colId xmlns:a16="http://schemas.microsoft.com/office/drawing/2014/main" val="2808643365"/>
                    </a:ext>
                  </a:extLst>
                </a:gridCol>
                <a:gridCol w="272448">
                  <a:extLst>
                    <a:ext uri="{9D8B030D-6E8A-4147-A177-3AD203B41FA5}">
                      <a16:colId xmlns:a16="http://schemas.microsoft.com/office/drawing/2014/main" val="3459692639"/>
                    </a:ext>
                  </a:extLst>
                </a:gridCol>
              </a:tblGrid>
              <a:tr h="515324">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tc>
                  <a:txBody>
                    <a:bodyPr/>
                    <a:lstStyle/>
                    <a:p>
                      <a:endParaRPr lang="en-GB" sz="500"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tcPr>
                </a:tc>
                <a:extLst>
                  <a:ext uri="{0D108BD9-81ED-4DB2-BD59-A6C34878D82A}">
                    <a16:rowId xmlns:a16="http://schemas.microsoft.com/office/drawing/2014/main" val="1721458708"/>
                  </a:ext>
                </a:extLst>
              </a:tr>
            </a:tbl>
          </a:graphicData>
        </a:graphic>
      </p:graphicFrame>
      <p:pic>
        <p:nvPicPr>
          <p:cNvPr id="28" name="Estate_Structure">
            <a:hlinkClick r:id="" action="ppaction://media"/>
            <a:extLst>
              <a:ext uri="{FF2B5EF4-FFF2-40B4-BE49-F238E27FC236}">
                <a16:creationId xmlns:a16="http://schemas.microsoft.com/office/drawing/2014/main" id="{B30F17E9-B8FB-4EF5-A6E1-F1D6590E168A}"/>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8"/>
          <a:srcRect l="10474" t="43091" r="24164" b="42712"/>
          <a:stretch/>
        </p:blipFill>
        <p:spPr>
          <a:xfrm>
            <a:off x="5058998" y="4581128"/>
            <a:ext cx="5381148" cy="876554"/>
          </a:xfrm>
          <a:prstGeom prst="rect">
            <a:avLst/>
          </a:prstGeom>
        </p:spPr>
      </p:pic>
      <p:sp>
        <p:nvSpPr>
          <p:cNvPr id="47" name="Arrow: Bent 46">
            <a:extLst>
              <a:ext uri="{FF2B5EF4-FFF2-40B4-BE49-F238E27FC236}">
                <a16:creationId xmlns:a16="http://schemas.microsoft.com/office/drawing/2014/main" id="{92863EFD-937B-44B7-9D6B-E56ECBF71FE6}"/>
              </a:ext>
            </a:extLst>
          </p:cNvPr>
          <p:cNvSpPr/>
          <p:nvPr/>
        </p:nvSpPr>
        <p:spPr>
          <a:xfrm flipV="1">
            <a:off x="3905847" y="3601548"/>
            <a:ext cx="710044" cy="1485110"/>
          </a:xfrm>
          <a:prstGeom prst="bentArrow">
            <a:avLst>
              <a:gd name="adj1" fmla="val 16075"/>
              <a:gd name="adj2" fmla="val 25000"/>
              <a:gd name="adj3" fmla="val 25000"/>
              <a:gd name="adj4" fmla="val 4375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4" name="Rectangle 23">
            <a:extLst>
              <a:ext uri="{FF2B5EF4-FFF2-40B4-BE49-F238E27FC236}">
                <a16:creationId xmlns:a16="http://schemas.microsoft.com/office/drawing/2014/main" id="{7A20B4C9-2DC4-41E0-A190-8B14398C3FCD}"/>
              </a:ext>
            </a:extLst>
          </p:cNvPr>
          <p:cNvSpPr/>
          <p:nvPr/>
        </p:nvSpPr>
        <p:spPr>
          <a:xfrm>
            <a:off x="5807968" y="4007040"/>
            <a:ext cx="4084159" cy="369332"/>
          </a:xfrm>
          <a:prstGeom prst="rect">
            <a:avLst/>
          </a:prstGeom>
        </p:spPr>
        <p:txBody>
          <a:bodyPr wrap="square">
            <a:spAutoFit/>
          </a:bodyPr>
          <a:lstStyle/>
          <a:p>
            <a:pPr algn="ctr"/>
            <a:r>
              <a:rPr lang="en-GB" b="1" dirty="0">
                <a:solidFill>
                  <a:srgbClr val="C00000"/>
                </a:solidFill>
              </a:rPr>
              <a:t>Conditioned state </a:t>
            </a:r>
            <a:r>
              <a:rPr lang="en-US" b="1" dirty="0">
                <a:solidFill>
                  <a:srgbClr val="C00000"/>
                </a:solidFill>
              </a:rPr>
              <a:t>for each cell.</a:t>
            </a:r>
            <a:endParaRPr lang="en-GB" dirty="0">
              <a:solidFill>
                <a:srgbClr val="C00000"/>
              </a:solidFill>
            </a:endParaRPr>
          </a:p>
        </p:txBody>
      </p:sp>
      <p:pic>
        <p:nvPicPr>
          <p:cNvPr id="11" name="Picture 10">
            <a:extLst>
              <a:ext uri="{FF2B5EF4-FFF2-40B4-BE49-F238E27FC236}">
                <a16:creationId xmlns:a16="http://schemas.microsoft.com/office/drawing/2014/main" id="{5DB53257-62E6-4EB2-B5B6-2191F709E9BC}"/>
              </a:ext>
            </a:extLst>
          </p:cNvPr>
          <p:cNvPicPr>
            <a:picLocks noChangeAspect="1"/>
          </p:cNvPicPr>
          <p:nvPr/>
        </p:nvPicPr>
        <p:blipFill>
          <a:blip r:embed="rId9"/>
          <a:stretch>
            <a:fillRect/>
          </a:stretch>
        </p:blipFill>
        <p:spPr>
          <a:xfrm>
            <a:off x="10699289" y="3950473"/>
            <a:ext cx="534744" cy="2123095"/>
          </a:xfrm>
          <a:prstGeom prst="rect">
            <a:avLst/>
          </a:prstGeom>
        </p:spPr>
      </p:pic>
      <p:pic>
        <p:nvPicPr>
          <p:cNvPr id="26" name="Picture 25">
            <a:extLst>
              <a:ext uri="{FF2B5EF4-FFF2-40B4-BE49-F238E27FC236}">
                <a16:creationId xmlns:a16="http://schemas.microsoft.com/office/drawing/2014/main" id="{0AD3BE34-DE43-452D-A68A-51F631D9FE01}"/>
              </a:ext>
            </a:extLst>
          </p:cNvPr>
          <p:cNvPicPr>
            <a:picLocks noChangeAspect="1"/>
          </p:cNvPicPr>
          <p:nvPr/>
        </p:nvPicPr>
        <p:blipFill>
          <a:blip r:embed="rId10"/>
          <a:stretch>
            <a:fillRect/>
          </a:stretch>
        </p:blipFill>
        <p:spPr>
          <a:xfrm>
            <a:off x="420542" y="1286579"/>
            <a:ext cx="1782833" cy="1421622"/>
          </a:xfrm>
          <a:prstGeom prst="rect">
            <a:avLst/>
          </a:prstGeom>
          <a:ln w="28575">
            <a:solidFill>
              <a:schemeClr val="tx1"/>
            </a:solidFill>
          </a:ln>
        </p:spPr>
      </p:pic>
      <p:cxnSp>
        <p:nvCxnSpPr>
          <p:cNvPr id="7" name="Straight Connector 6">
            <a:extLst>
              <a:ext uri="{FF2B5EF4-FFF2-40B4-BE49-F238E27FC236}">
                <a16:creationId xmlns:a16="http://schemas.microsoft.com/office/drawing/2014/main" id="{B7FE7153-C54C-4716-9AC5-7A21D73B097B}"/>
              </a:ext>
            </a:extLst>
          </p:cNvPr>
          <p:cNvCxnSpPr>
            <a:cxnSpLocks/>
          </p:cNvCxnSpPr>
          <p:nvPr/>
        </p:nvCxnSpPr>
        <p:spPr>
          <a:xfrm>
            <a:off x="1199456" y="2273409"/>
            <a:ext cx="1920871" cy="609572"/>
          </a:xfrm>
          <a:prstGeom prst="line">
            <a:avLst/>
          </a:prstGeom>
          <a:ln w="28575">
            <a:solidFill>
              <a:schemeClr val="bg2">
                <a:lumMod val="1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804AA0D6-F28F-4520-8262-F50E3D3B7482}"/>
              </a:ext>
            </a:extLst>
          </p:cNvPr>
          <p:cNvCxnSpPr>
            <a:cxnSpLocks/>
          </p:cNvCxnSpPr>
          <p:nvPr/>
        </p:nvCxnSpPr>
        <p:spPr>
          <a:xfrm>
            <a:off x="1991544" y="1817239"/>
            <a:ext cx="4670607" cy="1063780"/>
          </a:xfrm>
          <a:prstGeom prst="line">
            <a:avLst/>
          </a:prstGeom>
          <a:ln w="28575">
            <a:solidFill>
              <a:schemeClr val="bg2">
                <a:lumMod val="10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4964005"/>
      </p:ext>
    </p:extLst>
  </p:cSld>
  <p:clrMapOvr>
    <a:masterClrMapping/>
  </p:clrMapOvr>
  <p:timing>
    <p:tnLst>
      <p:par>
        <p:cTn id="1" dur="indefinite" restart="never" nodeType="tmRoot">
          <p:childTnLst>
            <p:video>
              <p:cMediaNode vol="80000">
                <p:cTn id="2" fill="hold" display="0">
                  <p:stCondLst>
                    <p:cond delay="indefinite"/>
                  </p:stCondLst>
                </p:cTn>
                <p:tgtEl>
                  <p:spTgt spid="28"/>
                </p:tgtEl>
              </p:cMediaNode>
            </p:video>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Result 1: CLIC Prototype Structure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2638508-16D8-4DBC-B159-167295AF10F0}"/>
              </a:ext>
            </a:extLst>
          </p:cNvPr>
          <p:cNvSpPr txBox="1"/>
          <p:nvPr/>
        </p:nvSpPr>
        <p:spPr>
          <a:xfrm>
            <a:off x="3750491" y="1566945"/>
            <a:ext cx="4691018" cy="830997"/>
          </a:xfrm>
          <a:prstGeom prst="rect">
            <a:avLst/>
          </a:prstGeom>
          <a:noFill/>
        </p:spPr>
        <p:txBody>
          <a:bodyPr wrap="square" rtlCol="0">
            <a:spAutoFit/>
          </a:bodyPr>
          <a:lstStyle/>
          <a:p>
            <a:pPr algn="ctr"/>
            <a:r>
              <a:rPr lang="en-GB" sz="2400" b="1" dirty="0">
                <a:solidFill>
                  <a:srgbClr val="FF0000"/>
                </a:solidFill>
              </a:rPr>
              <a:t>Simulated conditioning in red (25 grid elements).</a:t>
            </a:r>
          </a:p>
        </p:txBody>
      </p:sp>
      <p:pic>
        <p:nvPicPr>
          <p:cNvPr id="22" name="Picture 21">
            <a:extLst>
              <a:ext uri="{FF2B5EF4-FFF2-40B4-BE49-F238E27FC236}">
                <a16:creationId xmlns:a16="http://schemas.microsoft.com/office/drawing/2014/main" id="{23D139AC-48A6-48A2-A1D6-3F2603BECD26}"/>
              </a:ext>
            </a:extLst>
          </p:cNvPr>
          <p:cNvPicPr>
            <a:picLocks noChangeAspect="1"/>
          </p:cNvPicPr>
          <p:nvPr/>
        </p:nvPicPr>
        <p:blipFill>
          <a:blip r:embed="rId4"/>
          <a:stretch>
            <a:fillRect/>
          </a:stretch>
        </p:blipFill>
        <p:spPr>
          <a:xfrm>
            <a:off x="8218162" y="2531155"/>
            <a:ext cx="3570638" cy="2677980"/>
          </a:xfrm>
          <a:prstGeom prst="rect">
            <a:avLst/>
          </a:prstGeom>
        </p:spPr>
      </p:pic>
      <p:pic>
        <p:nvPicPr>
          <p:cNvPr id="12" name="Picture 11">
            <a:extLst>
              <a:ext uri="{FF2B5EF4-FFF2-40B4-BE49-F238E27FC236}">
                <a16:creationId xmlns:a16="http://schemas.microsoft.com/office/drawing/2014/main" id="{6CD0E7C8-6107-4A2E-BC97-320FFE85E9D7}"/>
              </a:ext>
            </a:extLst>
          </p:cNvPr>
          <p:cNvPicPr>
            <a:picLocks noChangeAspect="1"/>
          </p:cNvPicPr>
          <p:nvPr/>
        </p:nvPicPr>
        <p:blipFill>
          <a:blip r:embed="rId5"/>
          <a:stretch>
            <a:fillRect/>
          </a:stretch>
        </p:blipFill>
        <p:spPr>
          <a:xfrm>
            <a:off x="267551" y="2490150"/>
            <a:ext cx="7484633" cy="2709857"/>
          </a:xfrm>
          <a:prstGeom prst="rect">
            <a:avLst/>
          </a:prstGeom>
        </p:spPr>
      </p:pic>
      <p:pic>
        <p:nvPicPr>
          <p:cNvPr id="15" name="Picture 14" descr="Icon&#10;&#10;Description automatically generated">
            <a:extLst>
              <a:ext uri="{FF2B5EF4-FFF2-40B4-BE49-F238E27FC236}">
                <a16:creationId xmlns:a16="http://schemas.microsoft.com/office/drawing/2014/main" id="{378BFDDC-25B5-475D-9823-240187271137}"/>
              </a:ext>
            </a:extLst>
          </p:cNvPr>
          <p:cNvPicPr>
            <a:picLocks noChangeAspect="1"/>
          </p:cNvPicPr>
          <p:nvPr/>
        </p:nvPicPr>
        <p:blipFill>
          <a:blip r:embed="rId6"/>
          <a:stretch>
            <a:fillRect/>
          </a:stretch>
        </p:blipFill>
        <p:spPr>
          <a:xfrm>
            <a:off x="1700296" y="6353702"/>
            <a:ext cx="426470" cy="426470"/>
          </a:xfrm>
          <a:prstGeom prst="rect">
            <a:avLst/>
          </a:prstGeom>
        </p:spPr>
      </p:pic>
      <p:pic>
        <p:nvPicPr>
          <p:cNvPr id="7" name="Picture 6" descr="Chart, histogram&#10;&#10;Description automatically generated">
            <a:extLst>
              <a:ext uri="{FF2B5EF4-FFF2-40B4-BE49-F238E27FC236}">
                <a16:creationId xmlns:a16="http://schemas.microsoft.com/office/drawing/2014/main" id="{9DCA1230-A590-42EF-BBDA-C2211313DF6C}"/>
              </a:ext>
            </a:extLst>
          </p:cNvPr>
          <p:cNvPicPr>
            <a:picLocks noChangeAspect="1"/>
          </p:cNvPicPr>
          <p:nvPr/>
        </p:nvPicPr>
        <p:blipFill>
          <a:blip r:embed="rId7"/>
          <a:stretch>
            <a:fillRect/>
          </a:stretch>
        </p:blipFill>
        <p:spPr>
          <a:xfrm>
            <a:off x="8213375" y="2531155"/>
            <a:ext cx="3570638" cy="2677979"/>
          </a:xfrm>
          <a:prstGeom prst="rect">
            <a:avLst/>
          </a:prstGeom>
        </p:spPr>
      </p:pic>
    </p:spTree>
    <p:extLst>
      <p:ext uri="{BB962C8B-B14F-4D97-AF65-F5344CB8AC3E}">
        <p14:creationId xmlns:p14="http://schemas.microsoft.com/office/powerpoint/2010/main" val="17611506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Result 1: CLIC Prototype Structure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23</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14" descr="Icon&#10;&#10;Description automatically generated">
            <a:extLst>
              <a:ext uri="{FF2B5EF4-FFF2-40B4-BE49-F238E27FC236}">
                <a16:creationId xmlns:a16="http://schemas.microsoft.com/office/drawing/2014/main" id="{378BFDDC-25B5-475D-9823-240187271137}"/>
              </a:ext>
            </a:extLst>
          </p:cNvPr>
          <p:cNvPicPr>
            <a:picLocks noChangeAspect="1"/>
          </p:cNvPicPr>
          <p:nvPr/>
        </p:nvPicPr>
        <p:blipFill>
          <a:blip r:embed="rId4"/>
          <a:stretch>
            <a:fillRect/>
          </a:stretch>
        </p:blipFill>
        <p:spPr>
          <a:xfrm>
            <a:off x="1700296" y="6353702"/>
            <a:ext cx="426470" cy="426470"/>
          </a:xfrm>
          <a:prstGeom prst="rect">
            <a:avLst/>
          </a:prstGeom>
        </p:spPr>
      </p:pic>
      <p:pic>
        <p:nvPicPr>
          <p:cNvPr id="7" name="Picture 6" descr="Chart, histogram&#10;&#10;Description automatically generated">
            <a:extLst>
              <a:ext uri="{FF2B5EF4-FFF2-40B4-BE49-F238E27FC236}">
                <a16:creationId xmlns:a16="http://schemas.microsoft.com/office/drawing/2014/main" id="{9DCA1230-A590-42EF-BBDA-C2211313DF6C}"/>
              </a:ext>
            </a:extLst>
          </p:cNvPr>
          <p:cNvPicPr>
            <a:picLocks noChangeAspect="1"/>
          </p:cNvPicPr>
          <p:nvPr/>
        </p:nvPicPr>
        <p:blipFill>
          <a:blip r:embed="rId5"/>
          <a:stretch>
            <a:fillRect/>
          </a:stretch>
        </p:blipFill>
        <p:spPr>
          <a:xfrm>
            <a:off x="7103148" y="3068960"/>
            <a:ext cx="3972742" cy="2979557"/>
          </a:xfrm>
          <a:prstGeom prst="rect">
            <a:avLst/>
          </a:prstGeom>
        </p:spPr>
      </p:pic>
      <p:sp>
        <p:nvSpPr>
          <p:cNvPr id="16" name="Content Placeholder 1">
            <a:extLst>
              <a:ext uri="{FF2B5EF4-FFF2-40B4-BE49-F238E27FC236}">
                <a16:creationId xmlns:a16="http://schemas.microsoft.com/office/drawing/2014/main" id="{5C30B7F2-CEE2-4679-86A2-9FEBF2E473AD}"/>
              </a:ext>
            </a:extLst>
          </p:cNvPr>
          <p:cNvSpPr>
            <a:spLocks noGrp="1"/>
          </p:cNvSpPr>
          <p:nvPr>
            <p:ph idx="1"/>
          </p:nvPr>
        </p:nvSpPr>
        <p:spPr>
          <a:xfrm>
            <a:off x="407988" y="1592263"/>
            <a:ext cx="11664676" cy="4645049"/>
          </a:xfrm>
        </p:spPr>
        <p:txBody>
          <a:bodyPr/>
          <a:lstStyle/>
          <a:p>
            <a:pPr marL="0" indent="0">
              <a:buNone/>
            </a:pPr>
            <a:r>
              <a:rPr lang="en-GB" sz="1800" dirty="0"/>
              <a:t>Previously described as a “double Poisson” or having a “two-exponential” fit (referring to primary and secondary breakdowns). Similar behaviour emerges in simulation using only a standard gaussian distribution. </a:t>
            </a:r>
            <a:endParaRPr lang="en-GB" sz="1600" dirty="0"/>
          </a:p>
        </p:txBody>
      </p:sp>
      <p:sp>
        <p:nvSpPr>
          <p:cNvPr id="19" name="TextBox 18">
            <a:extLst>
              <a:ext uri="{FF2B5EF4-FFF2-40B4-BE49-F238E27FC236}">
                <a16:creationId xmlns:a16="http://schemas.microsoft.com/office/drawing/2014/main" id="{7A7BE39E-ED09-4799-9C37-19482C01C26B}"/>
              </a:ext>
            </a:extLst>
          </p:cNvPr>
          <p:cNvSpPr txBox="1"/>
          <p:nvPr/>
        </p:nvSpPr>
        <p:spPr>
          <a:xfrm>
            <a:off x="431844" y="2422951"/>
            <a:ext cx="4691018" cy="461665"/>
          </a:xfrm>
          <a:prstGeom prst="rect">
            <a:avLst/>
          </a:prstGeom>
          <a:noFill/>
        </p:spPr>
        <p:txBody>
          <a:bodyPr wrap="square" rtlCol="0">
            <a:spAutoFit/>
          </a:bodyPr>
          <a:lstStyle/>
          <a:p>
            <a:pPr algn="ctr"/>
            <a:r>
              <a:rPr lang="en-GB" sz="2400" b="1" dirty="0">
                <a:solidFill>
                  <a:srgbClr val="FF0000"/>
                </a:solidFill>
              </a:rPr>
              <a:t>Experimental Data</a:t>
            </a:r>
          </a:p>
        </p:txBody>
      </p:sp>
      <p:sp>
        <p:nvSpPr>
          <p:cNvPr id="20" name="TextBox 19">
            <a:extLst>
              <a:ext uri="{FF2B5EF4-FFF2-40B4-BE49-F238E27FC236}">
                <a16:creationId xmlns:a16="http://schemas.microsoft.com/office/drawing/2014/main" id="{75705645-5DB6-4DAF-955D-B2B6F68A8A64}"/>
              </a:ext>
            </a:extLst>
          </p:cNvPr>
          <p:cNvSpPr txBox="1"/>
          <p:nvPr/>
        </p:nvSpPr>
        <p:spPr>
          <a:xfrm>
            <a:off x="6897323" y="2387698"/>
            <a:ext cx="4691018" cy="461665"/>
          </a:xfrm>
          <a:prstGeom prst="rect">
            <a:avLst/>
          </a:prstGeom>
          <a:noFill/>
        </p:spPr>
        <p:txBody>
          <a:bodyPr wrap="square" rtlCol="0">
            <a:spAutoFit/>
          </a:bodyPr>
          <a:lstStyle/>
          <a:p>
            <a:pPr algn="ctr"/>
            <a:r>
              <a:rPr lang="en-GB" sz="2400" b="1" dirty="0">
                <a:solidFill>
                  <a:srgbClr val="FF0000"/>
                </a:solidFill>
              </a:rPr>
              <a:t>Simulation</a:t>
            </a:r>
          </a:p>
        </p:txBody>
      </p:sp>
      <p:pic>
        <p:nvPicPr>
          <p:cNvPr id="9" name="Picture 8" descr="Chart, histogram&#10;&#10;Description automatically generated">
            <a:extLst>
              <a:ext uri="{FF2B5EF4-FFF2-40B4-BE49-F238E27FC236}">
                <a16:creationId xmlns:a16="http://schemas.microsoft.com/office/drawing/2014/main" id="{CFFA70D1-964F-44CF-A22A-30B3B2634A7F}"/>
              </a:ext>
            </a:extLst>
          </p:cNvPr>
          <p:cNvPicPr>
            <a:picLocks noChangeAspect="1"/>
          </p:cNvPicPr>
          <p:nvPr/>
        </p:nvPicPr>
        <p:blipFill>
          <a:blip r:embed="rId6"/>
          <a:stretch>
            <a:fillRect/>
          </a:stretch>
        </p:blipFill>
        <p:spPr>
          <a:xfrm>
            <a:off x="778274" y="3559379"/>
            <a:ext cx="3338114" cy="2503586"/>
          </a:xfrm>
          <a:prstGeom prst="rect">
            <a:avLst/>
          </a:prstGeom>
          <a:ln w="12700">
            <a:solidFill>
              <a:schemeClr val="tx1"/>
            </a:solidFill>
          </a:ln>
        </p:spPr>
      </p:pic>
      <p:pic>
        <p:nvPicPr>
          <p:cNvPr id="22" name="Picture 21">
            <a:extLst>
              <a:ext uri="{FF2B5EF4-FFF2-40B4-BE49-F238E27FC236}">
                <a16:creationId xmlns:a16="http://schemas.microsoft.com/office/drawing/2014/main" id="{D5317140-855E-4335-B225-B8D5D96C54C9}"/>
              </a:ext>
            </a:extLst>
          </p:cNvPr>
          <p:cNvPicPr>
            <a:picLocks noChangeAspect="1"/>
          </p:cNvPicPr>
          <p:nvPr/>
        </p:nvPicPr>
        <p:blipFill>
          <a:blip r:embed="rId7"/>
          <a:stretch>
            <a:fillRect/>
          </a:stretch>
        </p:blipFill>
        <p:spPr>
          <a:xfrm>
            <a:off x="2583600" y="2939623"/>
            <a:ext cx="3065576" cy="2145561"/>
          </a:xfrm>
          <a:prstGeom prst="rect">
            <a:avLst/>
          </a:prstGeom>
          <a:ln w="12700">
            <a:solidFill>
              <a:schemeClr val="tx1"/>
            </a:solidFill>
          </a:ln>
        </p:spPr>
      </p:pic>
      <p:sp>
        <p:nvSpPr>
          <p:cNvPr id="17" name="TextBox 16">
            <a:extLst>
              <a:ext uri="{FF2B5EF4-FFF2-40B4-BE49-F238E27FC236}">
                <a16:creationId xmlns:a16="http://schemas.microsoft.com/office/drawing/2014/main" id="{95A8E98D-08A9-4AD3-A0F1-B1A55625C619}"/>
              </a:ext>
            </a:extLst>
          </p:cNvPr>
          <p:cNvSpPr txBox="1"/>
          <p:nvPr/>
        </p:nvSpPr>
        <p:spPr>
          <a:xfrm>
            <a:off x="2855640" y="5770488"/>
            <a:ext cx="6096000" cy="369332"/>
          </a:xfrm>
          <a:prstGeom prst="rect">
            <a:avLst/>
          </a:prstGeom>
          <a:noFill/>
        </p:spPr>
        <p:txBody>
          <a:bodyPr wrap="square">
            <a:spAutoFit/>
          </a:bodyPr>
          <a:lstStyle/>
          <a:p>
            <a:pPr algn="ctr"/>
            <a:r>
              <a:rPr lang="en-GB" sz="1800" b="1" dirty="0">
                <a:solidFill>
                  <a:srgbClr val="FF0000"/>
                </a:solidFill>
              </a:rPr>
              <a:t>More in the bonus slides!</a:t>
            </a:r>
          </a:p>
        </p:txBody>
      </p:sp>
    </p:spTree>
    <p:extLst>
      <p:ext uri="{BB962C8B-B14F-4D97-AF65-F5344CB8AC3E}">
        <p14:creationId xmlns:p14="http://schemas.microsoft.com/office/powerpoint/2010/main" val="3220018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9288411" cy="4608512"/>
          </a:xfrm>
        </p:spPr>
        <p:txBody>
          <a:bodyPr/>
          <a:lstStyle/>
          <a:p>
            <a:pPr marL="457200" indent="-457200">
              <a:buFont typeface="+mj-lt"/>
              <a:buAutoNum type="arabicPeriod"/>
            </a:pPr>
            <a:r>
              <a:rPr lang="en-GB" sz="3200" b="0" dirty="0">
                <a:latin typeface="Calibri" panose="020F0502020204030204" pitchFamily="34" charset="0"/>
                <a:cs typeface="Calibri" panose="020F0502020204030204" pitchFamily="34" charset="0"/>
              </a:rPr>
              <a:t>Introduction.</a:t>
            </a:r>
          </a:p>
          <a:p>
            <a:pPr marL="457200" indent="-457200">
              <a:buFont typeface="+mj-lt"/>
              <a:buAutoNum type="arabicPeriod"/>
            </a:pPr>
            <a:r>
              <a:rPr lang="en-GB" sz="3200" b="0" dirty="0">
                <a:latin typeface="Calibri" panose="020F0502020204030204" pitchFamily="34" charset="0"/>
                <a:cs typeface="Calibri" panose="020F0502020204030204" pitchFamily="34" charset="0"/>
              </a:rPr>
              <a:t>Simulation Setup.</a:t>
            </a:r>
          </a:p>
          <a:p>
            <a:pPr marL="457200" indent="-457200">
              <a:buFont typeface="+mj-lt"/>
              <a:buAutoNum type="arabicPeriod"/>
            </a:pPr>
            <a:r>
              <a:rPr lang="en-GB" sz="3200" b="0" dirty="0">
                <a:latin typeface="Calibri" panose="020F0502020204030204" pitchFamily="34" charset="0"/>
                <a:cs typeface="Calibri" panose="020F0502020204030204" pitchFamily="34" charset="0"/>
              </a:rPr>
              <a:t>A Visual Example.</a:t>
            </a:r>
          </a:p>
          <a:p>
            <a:pPr marL="457200" indent="-457200">
              <a:buFont typeface="+mj-lt"/>
              <a:buAutoNum type="arabicPeriod"/>
            </a:pPr>
            <a:r>
              <a:rPr lang="en-GB" sz="3200" b="0" dirty="0">
                <a:latin typeface="Calibri" panose="020F0502020204030204" pitchFamily="34" charset="0"/>
                <a:cs typeface="Calibri" panose="020F0502020204030204" pitchFamily="34" charset="0"/>
              </a:rPr>
              <a:t>Results of the Model.</a:t>
            </a:r>
          </a:p>
          <a:p>
            <a:pPr marL="457200" indent="-457200">
              <a:buFont typeface="+mj-lt"/>
              <a:buAutoNum type="arabicPeriod"/>
            </a:pPr>
            <a:r>
              <a:rPr lang="en-GB" sz="3200" dirty="0">
                <a:latin typeface="Calibri" panose="020F0502020204030204" pitchFamily="34" charset="0"/>
                <a:cs typeface="Calibri" panose="020F0502020204030204" pitchFamily="34" charset="0"/>
              </a:rPr>
              <a:t>Conclusion.</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Contents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24</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4" descr="Image result for clic png cern">
            <a:extLst>
              <a:ext uri="{FF2B5EF4-FFF2-40B4-BE49-F238E27FC236}">
                <a16:creationId xmlns:a16="http://schemas.microsoft.com/office/drawing/2014/main" id="{BA8D397F-C66D-499E-99F1-6204C749FA31}"/>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Icon&#10;&#10;Description automatically generated">
            <a:extLst>
              <a:ext uri="{FF2B5EF4-FFF2-40B4-BE49-F238E27FC236}">
                <a16:creationId xmlns:a16="http://schemas.microsoft.com/office/drawing/2014/main" id="{E9BEB92E-EA3A-422F-B6DF-05EC0A7B6C83}"/>
              </a:ext>
            </a:extLst>
          </p:cNvPr>
          <p:cNvPicPr>
            <a:picLocks noChangeAspect="1"/>
          </p:cNvPicPr>
          <p:nvPr/>
        </p:nvPicPr>
        <p:blipFill>
          <a:blip r:embed="rId3"/>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41885893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Conclusion &amp; Future Work</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7"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a16="http://schemas.microsoft.com/office/drawing/2014/main" id="{B0034DA0-7DD3-41FD-A8D7-2CEDD44B0EDF}"/>
              </a:ext>
            </a:extLst>
          </p:cNvPr>
          <p:cNvSpPr>
            <a:spLocks noGrp="1"/>
          </p:cNvSpPr>
          <p:nvPr>
            <p:ph idx="1"/>
          </p:nvPr>
        </p:nvSpPr>
        <p:spPr>
          <a:xfrm>
            <a:off x="407989" y="1592263"/>
            <a:ext cx="5118605" cy="4608512"/>
          </a:xfrm>
        </p:spPr>
        <p:txBody>
          <a:bodyPr/>
          <a:lstStyle/>
          <a:p>
            <a:r>
              <a:rPr lang="en-GB" sz="1600" dirty="0">
                <a:cs typeface="Calibri" panose="020F0502020204030204" pitchFamily="34" charset="0"/>
              </a:rPr>
              <a:t>A discretised model of conditioning </a:t>
            </a:r>
            <a:r>
              <a:rPr lang="en-US" sz="1600" dirty="0">
                <a:cs typeface="Calibri" panose="020F0502020204030204" pitchFamily="34" charset="0"/>
              </a:rPr>
              <a:t>has been created and the results align well with HG test data. Ongoing studies include:</a:t>
            </a:r>
          </a:p>
          <a:p>
            <a:pPr marL="342900" indent="-342900">
              <a:buFont typeface="Arial" panose="020B0604020202020204" pitchFamily="34" charset="0"/>
              <a:buChar char="•"/>
            </a:pPr>
            <a:r>
              <a:rPr lang="en-GB" sz="1600" dirty="0">
                <a:solidFill>
                  <a:schemeClr val="accent5">
                    <a:lumMod val="60000"/>
                    <a:lumOff val="40000"/>
                  </a:schemeClr>
                </a:solidFill>
                <a:cs typeface="Calibri" panose="020F0502020204030204" pitchFamily="34" charset="0"/>
              </a:rPr>
              <a:t>Spatially Resolved Conditioning. </a:t>
            </a:r>
            <a:endParaRPr lang="en-GB" sz="1600" b="0" dirty="0">
              <a:cs typeface="Calibri" panose="020F0502020204030204" pitchFamily="34" charset="0"/>
            </a:endParaRPr>
          </a:p>
          <a:p>
            <a:pPr marL="342900" indent="-342900">
              <a:buFont typeface="Arial" panose="020B0604020202020204" pitchFamily="34" charset="0"/>
              <a:buChar char="•"/>
            </a:pPr>
            <a:r>
              <a:rPr lang="en-GB" sz="1600" dirty="0">
                <a:solidFill>
                  <a:srgbClr val="C00000"/>
                </a:solidFill>
                <a:cs typeface="Calibri" panose="020F0502020204030204" pitchFamily="34" charset="0"/>
              </a:rPr>
              <a:t>Conditioning algorithm optimisation.</a:t>
            </a:r>
            <a:endParaRPr lang="en-GB" sz="1600" dirty="0">
              <a:solidFill>
                <a:schemeClr val="accent5">
                  <a:lumMod val="60000"/>
                  <a:lumOff val="40000"/>
                </a:schemeClr>
              </a:solidFill>
              <a:cs typeface="Calibri" panose="020F0502020204030204" pitchFamily="34" charset="0"/>
            </a:endParaRPr>
          </a:p>
          <a:p>
            <a:pPr marL="342900" indent="-342900">
              <a:buFont typeface="Arial" panose="020B0604020202020204" pitchFamily="34" charset="0"/>
              <a:buChar char="•"/>
            </a:pPr>
            <a:r>
              <a:rPr lang="en-GB" sz="1600" dirty="0">
                <a:solidFill>
                  <a:schemeClr val="accent1">
                    <a:lumMod val="60000"/>
                    <a:lumOff val="40000"/>
                  </a:schemeClr>
                </a:solidFill>
                <a:cs typeface="Calibri" panose="020F0502020204030204" pitchFamily="34" charset="0"/>
              </a:rPr>
              <a:t>Multi-Structure arrangements.</a:t>
            </a:r>
          </a:p>
          <a:p>
            <a:pPr marL="342900" indent="-342900">
              <a:buFont typeface="Arial" panose="020B0604020202020204" pitchFamily="34" charset="0"/>
              <a:buChar char="•"/>
            </a:pPr>
            <a:r>
              <a:rPr lang="en-US" sz="1600" dirty="0">
                <a:solidFill>
                  <a:srgbClr val="00B050"/>
                </a:solidFill>
                <a:cs typeface="Calibri" panose="020F0502020204030204" pitchFamily="34" charset="0"/>
              </a:rPr>
              <a:t>Simulation of DC electrodes (to be compared with CERN Large Electrode System data).</a:t>
            </a:r>
          </a:p>
          <a:p>
            <a:pPr marL="342900" indent="-342900">
              <a:buFont typeface="Arial" panose="020B0604020202020204" pitchFamily="34" charset="0"/>
              <a:buChar char="•"/>
            </a:pPr>
            <a:r>
              <a:rPr lang="en-US" sz="1600" dirty="0">
                <a:cs typeface="Calibri" panose="020F0502020204030204" pitchFamily="34" charset="0"/>
              </a:rPr>
              <a:t>Trialing alternative models/conditioning theories. </a:t>
            </a:r>
          </a:p>
          <a:p>
            <a:pPr marL="342900" indent="-342900">
              <a:buFont typeface="Arial" panose="020B0604020202020204" pitchFamily="34" charset="0"/>
              <a:buChar char="•"/>
            </a:pPr>
            <a:endParaRPr lang="en-US" sz="1600" dirty="0">
              <a:cs typeface="Calibri" panose="020F0502020204030204" pitchFamily="34" charset="0"/>
            </a:endParaRPr>
          </a:p>
          <a:p>
            <a:r>
              <a:rPr lang="en-US" sz="2000" dirty="0">
                <a:solidFill>
                  <a:schemeClr val="bg2">
                    <a:lumMod val="10000"/>
                  </a:schemeClr>
                </a:solidFill>
                <a:cs typeface="Calibri" panose="020F0502020204030204" pitchFamily="34" charset="0"/>
              </a:rPr>
              <a:t>Currently being prepared for publication!</a:t>
            </a:r>
          </a:p>
          <a:p>
            <a:pPr marL="342900" indent="-342900">
              <a:buFont typeface="Arial" panose="020B0604020202020204" pitchFamily="34" charset="0"/>
              <a:buChar char="•"/>
            </a:pPr>
            <a:endParaRPr lang="en-US" sz="1600" dirty="0">
              <a:cs typeface="Calibri" panose="020F0502020204030204" pitchFamily="34" charset="0"/>
            </a:endParaRPr>
          </a:p>
        </p:txBody>
      </p:sp>
      <p:sp>
        <p:nvSpPr>
          <p:cNvPr id="24" name="TextBox 23">
            <a:extLst>
              <a:ext uri="{FF2B5EF4-FFF2-40B4-BE49-F238E27FC236}">
                <a16:creationId xmlns:a16="http://schemas.microsoft.com/office/drawing/2014/main" id="{19CAF7E0-1038-473E-80F7-3298DE8BF7F1}"/>
              </a:ext>
            </a:extLst>
          </p:cNvPr>
          <p:cNvSpPr txBox="1"/>
          <p:nvPr/>
        </p:nvSpPr>
        <p:spPr>
          <a:xfrm>
            <a:off x="5494215" y="5783727"/>
            <a:ext cx="6427415" cy="276999"/>
          </a:xfrm>
          <a:prstGeom prst="rect">
            <a:avLst/>
          </a:prstGeom>
          <a:noFill/>
        </p:spPr>
        <p:txBody>
          <a:bodyPr wrap="square" rtlCol="0">
            <a:spAutoFit/>
          </a:bodyPr>
          <a:lstStyle/>
          <a:p>
            <a:pPr algn="ctr"/>
            <a:r>
              <a:rPr lang="en-US" sz="1200" dirty="0">
                <a:solidFill>
                  <a:schemeClr val="bg2">
                    <a:lumMod val="10000"/>
                  </a:schemeClr>
                </a:solidFill>
              </a:rPr>
              <a:t>Figure: Additional ongoing Monte Carlo studies. DC Electrode clip courtesy of Ruth Peacock </a:t>
            </a:r>
          </a:p>
        </p:txBody>
      </p:sp>
      <p:pic>
        <p:nvPicPr>
          <p:cNvPr id="21" name="Picture 20" descr="Icon&#10;&#10;Description automatically generated">
            <a:extLst>
              <a:ext uri="{FF2B5EF4-FFF2-40B4-BE49-F238E27FC236}">
                <a16:creationId xmlns:a16="http://schemas.microsoft.com/office/drawing/2014/main" id="{02771D8C-6F71-40A7-86F7-627F5D495A30}"/>
              </a:ext>
            </a:extLst>
          </p:cNvPr>
          <p:cNvPicPr>
            <a:picLocks noChangeAspect="1"/>
          </p:cNvPicPr>
          <p:nvPr/>
        </p:nvPicPr>
        <p:blipFill>
          <a:blip r:embed="rId8"/>
          <a:stretch>
            <a:fillRect/>
          </a:stretch>
        </p:blipFill>
        <p:spPr>
          <a:xfrm>
            <a:off x="1700296" y="6353702"/>
            <a:ext cx="426470" cy="426470"/>
          </a:xfrm>
          <a:prstGeom prst="rect">
            <a:avLst/>
          </a:prstGeom>
        </p:spPr>
      </p:pic>
      <p:pic>
        <p:nvPicPr>
          <p:cNvPr id="43" name="Picture 42">
            <a:extLst>
              <a:ext uri="{FF2B5EF4-FFF2-40B4-BE49-F238E27FC236}">
                <a16:creationId xmlns:a16="http://schemas.microsoft.com/office/drawing/2014/main" id="{8373D618-E410-47D9-B62B-B7D3E86FC5E8}"/>
              </a:ext>
            </a:extLst>
          </p:cNvPr>
          <p:cNvPicPr>
            <a:picLocks noChangeAspect="1"/>
          </p:cNvPicPr>
          <p:nvPr/>
        </p:nvPicPr>
        <p:blipFill>
          <a:blip r:embed="rId9"/>
          <a:stretch>
            <a:fillRect/>
          </a:stretch>
        </p:blipFill>
        <p:spPr>
          <a:xfrm>
            <a:off x="5678315" y="1497127"/>
            <a:ext cx="6242296" cy="1848146"/>
          </a:xfrm>
          <a:prstGeom prst="rect">
            <a:avLst/>
          </a:prstGeom>
          <a:ln w="38100">
            <a:solidFill>
              <a:schemeClr val="accent5">
                <a:lumMod val="60000"/>
                <a:lumOff val="40000"/>
              </a:schemeClr>
            </a:solidFill>
          </a:ln>
        </p:spPr>
      </p:pic>
      <p:pic>
        <p:nvPicPr>
          <p:cNvPr id="44" name="Picture 43">
            <a:extLst>
              <a:ext uri="{FF2B5EF4-FFF2-40B4-BE49-F238E27FC236}">
                <a16:creationId xmlns:a16="http://schemas.microsoft.com/office/drawing/2014/main" id="{9FF9F82A-BFBA-4374-9A68-FF1B19082458}"/>
              </a:ext>
            </a:extLst>
          </p:cNvPr>
          <p:cNvPicPr>
            <a:picLocks noChangeAspect="1"/>
          </p:cNvPicPr>
          <p:nvPr/>
        </p:nvPicPr>
        <p:blipFill>
          <a:blip r:embed="rId10"/>
          <a:stretch>
            <a:fillRect/>
          </a:stretch>
        </p:blipFill>
        <p:spPr>
          <a:xfrm>
            <a:off x="5663951" y="3520113"/>
            <a:ext cx="3009711" cy="1990589"/>
          </a:xfrm>
          <a:prstGeom prst="rect">
            <a:avLst/>
          </a:prstGeom>
          <a:ln w="38100">
            <a:solidFill>
              <a:srgbClr val="C00000"/>
            </a:solidFill>
          </a:ln>
        </p:spPr>
      </p:pic>
      <p:pic>
        <p:nvPicPr>
          <p:cNvPr id="45" name="Picture 44">
            <a:extLst>
              <a:ext uri="{FF2B5EF4-FFF2-40B4-BE49-F238E27FC236}">
                <a16:creationId xmlns:a16="http://schemas.microsoft.com/office/drawing/2014/main" id="{665DE669-F23F-43FA-AE22-B0260FE5EC21}"/>
              </a:ext>
            </a:extLst>
          </p:cNvPr>
          <p:cNvPicPr>
            <a:picLocks noChangeAspect="1"/>
          </p:cNvPicPr>
          <p:nvPr/>
        </p:nvPicPr>
        <p:blipFill>
          <a:blip r:embed="rId11"/>
          <a:stretch>
            <a:fillRect/>
          </a:stretch>
        </p:blipFill>
        <p:spPr>
          <a:xfrm>
            <a:off x="9113747" y="3477101"/>
            <a:ext cx="2801710" cy="2026518"/>
          </a:xfrm>
          <a:prstGeom prst="rect">
            <a:avLst/>
          </a:prstGeom>
          <a:ln w="38100">
            <a:solidFill>
              <a:srgbClr val="2D70FF"/>
            </a:solidFill>
          </a:ln>
        </p:spPr>
      </p:pic>
      <p:sp>
        <p:nvSpPr>
          <p:cNvPr id="46" name="Rectangle 45">
            <a:extLst>
              <a:ext uri="{FF2B5EF4-FFF2-40B4-BE49-F238E27FC236}">
                <a16:creationId xmlns:a16="http://schemas.microsoft.com/office/drawing/2014/main" id="{661DFCAE-F5D0-4E09-A96E-DB5EBC0B85AE}"/>
              </a:ext>
            </a:extLst>
          </p:cNvPr>
          <p:cNvSpPr/>
          <p:nvPr/>
        </p:nvSpPr>
        <p:spPr>
          <a:xfrm>
            <a:off x="5996110" y="1957181"/>
            <a:ext cx="5625908" cy="3007174"/>
          </a:xfrm>
          <a:prstGeom prst="rect">
            <a:avLst/>
          </a:prstGeom>
          <a:solidFill>
            <a:schemeClr val="bg1"/>
          </a:solid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BD_Loc_Image (2)">
            <a:hlinkClick r:id="" action="ppaction://media"/>
            <a:extLst>
              <a:ext uri="{FF2B5EF4-FFF2-40B4-BE49-F238E27FC236}">
                <a16:creationId xmlns:a16="http://schemas.microsoft.com/office/drawing/2014/main" id="{45D58C58-8F69-4EFB-A010-2853B869F844}"/>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12"/>
          <a:srcRect l="9474" r="12213"/>
          <a:stretch/>
        </p:blipFill>
        <p:spPr>
          <a:xfrm>
            <a:off x="8919187" y="2453367"/>
            <a:ext cx="2371249" cy="2290157"/>
          </a:xfrm>
          <a:prstGeom prst="rect">
            <a:avLst/>
          </a:prstGeom>
        </p:spPr>
      </p:pic>
      <p:sp>
        <p:nvSpPr>
          <p:cNvPr id="48" name="TextBox 47">
            <a:extLst>
              <a:ext uri="{FF2B5EF4-FFF2-40B4-BE49-F238E27FC236}">
                <a16:creationId xmlns:a16="http://schemas.microsoft.com/office/drawing/2014/main" id="{C3B2DE27-BDFE-4FC7-B700-6034D80CDFAD}"/>
              </a:ext>
            </a:extLst>
          </p:cNvPr>
          <p:cNvSpPr txBox="1"/>
          <p:nvPr/>
        </p:nvSpPr>
        <p:spPr>
          <a:xfrm>
            <a:off x="6478687" y="2147744"/>
            <a:ext cx="1857457" cy="369332"/>
          </a:xfrm>
          <a:prstGeom prst="rect">
            <a:avLst/>
          </a:prstGeom>
          <a:noFill/>
        </p:spPr>
        <p:txBody>
          <a:bodyPr wrap="square">
            <a:spAutoFit/>
          </a:bodyPr>
          <a:lstStyle/>
          <a:p>
            <a:pPr algn="ctr"/>
            <a:r>
              <a:rPr lang="en-GB" sz="1800" b="1" dirty="0">
                <a:solidFill>
                  <a:srgbClr val="FF0000"/>
                </a:solidFill>
              </a:rPr>
              <a:t>Simulation</a:t>
            </a:r>
            <a:endParaRPr lang="en-GB" dirty="0"/>
          </a:p>
        </p:txBody>
      </p:sp>
      <p:sp>
        <p:nvSpPr>
          <p:cNvPr id="49" name="TextBox 48">
            <a:extLst>
              <a:ext uri="{FF2B5EF4-FFF2-40B4-BE49-F238E27FC236}">
                <a16:creationId xmlns:a16="http://schemas.microsoft.com/office/drawing/2014/main" id="{630ED8A0-224E-4D8B-8678-D03790B554E7}"/>
              </a:ext>
            </a:extLst>
          </p:cNvPr>
          <p:cNvSpPr txBox="1"/>
          <p:nvPr/>
        </p:nvSpPr>
        <p:spPr>
          <a:xfrm>
            <a:off x="9187709" y="2084035"/>
            <a:ext cx="1857457" cy="369332"/>
          </a:xfrm>
          <a:prstGeom prst="rect">
            <a:avLst/>
          </a:prstGeom>
          <a:noFill/>
        </p:spPr>
        <p:txBody>
          <a:bodyPr wrap="square">
            <a:spAutoFit/>
          </a:bodyPr>
          <a:lstStyle/>
          <a:p>
            <a:pPr algn="ctr"/>
            <a:r>
              <a:rPr lang="en-GB" sz="1800" b="1" dirty="0">
                <a:solidFill>
                  <a:srgbClr val="FF0000"/>
                </a:solidFill>
              </a:rPr>
              <a:t>Real Data</a:t>
            </a:r>
            <a:endParaRPr lang="en-GB" dirty="0"/>
          </a:p>
        </p:txBody>
      </p:sp>
      <p:pic>
        <p:nvPicPr>
          <p:cNvPr id="50" name="Estate_Structure2">
            <a:hlinkClick r:id="" action="ppaction://media"/>
            <a:extLst>
              <a:ext uri="{FF2B5EF4-FFF2-40B4-BE49-F238E27FC236}">
                <a16:creationId xmlns:a16="http://schemas.microsoft.com/office/drawing/2014/main" id="{764563C6-9C48-41D6-8ADA-D6278DDE7057}"/>
              </a:ext>
            </a:extLst>
          </p:cNvPr>
          <p:cNvPicPr>
            <a:picLocks noChangeAspect="1"/>
          </p:cNvPicPr>
          <p:nvPr>
            <a:videoFile r:link="rId4"/>
            <p:extLst>
              <p:ext uri="{DAA4B4D4-6D71-4841-9C94-3DE7FCFB9230}">
                <p14:media xmlns:p14="http://schemas.microsoft.com/office/powerpoint/2010/main" r:embed="rId3"/>
              </p:ext>
            </p:extLst>
          </p:nvPr>
        </p:nvPicPr>
        <p:blipFill rotWithShape="1">
          <a:blip r:embed="rId13"/>
          <a:srcRect l="9469" t="6313" r="23213" b="7147"/>
          <a:stretch/>
        </p:blipFill>
        <p:spPr>
          <a:xfrm>
            <a:off x="6274457" y="2517076"/>
            <a:ext cx="2199044" cy="2120205"/>
          </a:xfrm>
          <a:prstGeom prst="rect">
            <a:avLst/>
          </a:prstGeom>
        </p:spPr>
      </p:pic>
    </p:spTree>
    <p:extLst>
      <p:ext uri="{BB962C8B-B14F-4D97-AF65-F5344CB8AC3E}">
        <p14:creationId xmlns:p14="http://schemas.microsoft.com/office/powerpoint/2010/main" val="205388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7" fill="hold" display="0">
                  <p:stCondLst>
                    <p:cond delay="indefinite"/>
                  </p:stCondLst>
                </p:cTn>
                <p:tgtEl>
                  <p:spTgt spid="47"/>
                </p:tgtEl>
              </p:cMediaNode>
            </p:video>
            <p:video>
              <p:cMediaNode vol="80000">
                <p:cTn id="28" fill="hold" display="0">
                  <p:stCondLst>
                    <p:cond delay="indefinite"/>
                  </p:stCondLst>
                </p:cTn>
                <p:tgtEl>
                  <p:spTgt spid="50"/>
                </p:tgtEl>
              </p:cMediaNode>
            </p:video>
          </p:childTnLst>
        </p:cTn>
      </p:par>
    </p:tnLst>
    <p:bldLst>
      <p:bldP spid="46" grpId="0" animBg="1"/>
      <p:bldP spid="48" grpId="0"/>
      <p:bldP spid="4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26</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1">
            <a:extLst>
              <a:ext uri="{FF2B5EF4-FFF2-40B4-BE49-F238E27FC236}">
                <a16:creationId xmlns:a16="http://schemas.microsoft.com/office/drawing/2014/main" id="{76988E3E-E4C4-4EB8-A1AD-7E57D4A48934}"/>
              </a:ext>
            </a:extLst>
          </p:cNvPr>
          <p:cNvSpPr txBox="1">
            <a:spLocks/>
          </p:cNvSpPr>
          <p:nvPr/>
        </p:nvSpPr>
        <p:spPr>
          <a:xfrm>
            <a:off x="1569017" y="2348880"/>
            <a:ext cx="9144000" cy="23876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6000" dirty="0"/>
              <a:t>Thank you. Questions?</a:t>
            </a:r>
          </a:p>
        </p:txBody>
      </p:sp>
      <p:pic>
        <p:nvPicPr>
          <p:cNvPr id="9" name="Picture 8" descr="Icon&#10;&#10;Description automatically generated">
            <a:extLst>
              <a:ext uri="{FF2B5EF4-FFF2-40B4-BE49-F238E27FC236}">
                <a16:creationId xmlns:a16="http://schemas.microsoft.com/office/drawing/2014/main" id="{3534896F-5DCE-405D-9A29-2F50B906D918}"/>
              </a:ext>
            </a:extLst>
          </p:cNvPr>
          <p:cNvPicPr>
            <a:picLocks noChangeAspect="1"/>
          </p:cNvPicPr>
          <p:nvPr/>
        </p:nvPicPr>
        <p:blipFill>
          <a:blip r:embed="rId3"/>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29478953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11232627" cy="4608512"/>
          </a:xfrm>
        </p:spPr>
        <p:txBody>
          <a:bodyPr/>
          <a:lstStyle/>
          <a:p>
            <a:r>
              <a:rPr lang="en-GB" sz="1200" b="0" dirty="0"/>
              <a:t>[1]</a:t>
            </a:r>
            <a:r>
              <a:rPr lang="en-US" sz="1200" b="0" dirty="0"/>
              <a:t> – B. Woolley, “High Power X-band RF Test Stand Development and High Power Testing of the CLIC Crab Cavity,” Lancaster University, United Kingdom, 2015.</a:t>
            </a:r>
          </a:p>
          <a:p>
            <a:r>
              <a:rPr lang="en-US" sz="1200" b="0" dirty="0"/>
              <a:t>[2] – </a:t>
            </a:r>
            <a:r>
              <a:rPr lang="en-GB" sz="1200" b="0" dirty="0"/>
              <a:t>L. Millar, “Conditioning and Operational Algorithms”, Presentation, Available online: </a:t>
            </a:r>
            <a:r>
              <a:rPr lang="en-GB" sz="1200" b="0" dirty="0">
                <a:hlinkClick r:id="rId2"/>
              </a:rPr>
              <a:t>https://indico.cern.ch/event/719535/</a:t>
            </a:r>
            <a:endParaRPr lang="en-GB" sz="1200" b="0" dirty="0"/>
          </a:p>
          <a:p>
            <a:r>
              <a:rPr lang="en-US" sz="1200" b="0" dirty="0"/>
              <a:t>[3] </a:t>
            </a:r>
            <a:r>
              <a:rPr lang="en-GB" sz="1200" b="0" dirty="0"/>
              <a:t>– </a:t>
            </a:r>
            <a:r>
              <a:rPr lang="en-US" sz="1200" b="0" dirty="0"/>
              <a:t>J. </a:t>
            </a:r>
            <a:r>
              <a:rPr lang="en-US" sz="1200" b="0" dirty="0" err="1"/>
              <a:t>Giner</a:t>
            </a:r>
            <a:r>
              <a:rPr lang="en-US" sz="1200" b="0" dirty="0"/>
              <a:t> Navarro, Breakdown Studies for High Gradient Rf Warm Technology in: CLIC and Hadron Therapy </a:t>
            </a:r>
            <a:r>
              <a:rPr lang="en-US" sz="1200" b="0" dirty="0" err="1"/>
              <a:t>Linacs</a:t>
            </a:r>
            <a:r>
              <a:rPr lang="en-US" sz="1200" b="0" dirty="0"/>
              <a:t>, University of Valencia, 2016.</a:t>
            </a:r>
          </a:p>
          <a:p>
            <a:r>
              <a:rPr lang="en-US" sz="1200" b="0" dirty="0"/>
              <a:t>[4] </a:t>
            </a:r>
            <a:r>
              <a:rPr lang="en-GB" sz="1200" b="0" dirty="0"/>
              <a:t>– </a:t>
            </a:r>
            <a:r>
              <a:rPr lang="en-US" sz="1200" b="0" dirty="0"/>
              <a:t>Statistics of vacuum breakdown in the high-gradient and low-rate regime. </a:t>
            </a:r>
            <a:r>
              <a:rPr lang="en-US" sz="1200" b="0" dirty="0" err="1"/>
              <a:t>Wuensch</a:t>
            </a:r>
            <a:r>
              <a:rPr lang="en-US" sz="1200" b="0" dirty="0"/>
              <a:t>, W. et al. 10, </a:t>
            </a:r>
            <a:r>
              <a:rPr lang="en-US" sz="1200" b="0" dirty="0" err="1"/>
              <a:t>s.l.</a:t>
            </a:r>
            <a:r>
              <a:rPr lang="en-US" sz="1200" b="0" dirty="0"/>
              <a:t> : American Physical Society, 2009, Phys. Rev. Accel. Beams 20, 011007 – Published 25 January 2017, Available online: </a:t>
            </a:r>
            <a:r>
              <a:rPr lang="en-GB" sz="1200" b="0" dirty="0">
                <a:hlinkClick r:id="rId3"/>
              </a:rPr>
              <a:t>https://journals.aps.org/prab/pdf/10.1103/PhysRevAccelBeams.20.011007</a:t>
            </a:r>
            <a:endParaRPr lang="en-GB" sz="1200" b="0" dirty="0"/>
          </a:p>
          <a:p>
            <a:r>
              <a:rPr lang="en-US" sz="1200" b="0" dirty="0"/>
              <a:t>[5] </a:t>
            </a:r>
            <a:r>
              <a:rPr lang="en-GB" sz="1200" b="0" dirty="0"/>
              <a:t>– </a:t>
            </a:r>
            <a:r>
              <a:rPr lang="en-US" sz="1200" b="0" dirty="0"/>
              <a:t>Enrique Castro, </a:t>
            </a:r>
            <a:r>
              <a:rPr lang="en-GB" sz="1200" b="0" dirty="0"/>
              <a:t>“CLIC Crab </a:t>
            </a:r>
            <a:r>
              <a:rPr lang="en-GB" sz="1200" b="0" dirty="0" err="1"/>
              <a:t>CavityPost</a:t>
            </a:r>
            <a:r>
              <a:rPr lang="en-GB" sz="1200" b="0" dirty="0"/>
              <a:t>-Mortem analysis” (presentation), </a:t>
            </a:r>
            <a:r>
              <a:rPr lang="en-US" sz="1200" b="0" dirty="0"/>
              <a:t>Available online: </a:t>
            </a:r>
            <a:r>
              <a:rPr lang="en-GB" sz="1200" b="0" dirty="0"/>
              <a:t>https://indico.cern.ch/event/449801/contributions/1945273/</a:t>
            </a:r>
            <a:endParaRPr lang="en-US" sz="1200" b="0" dirty="0"/>
          </a:p>
          <a:p>
            <a:r>
              <a:rPr lang="en-US" sz="1200" b="0" dirty="0"/>
              <a:t>[6]</a:t>
            </a:r>
            <a:r>
              <a:rPr lang="en-GB" sz="1200" b="0" dirty="0"/>
              <a:t> –  W. </a:t>
            </a:r>
            <a:r>
              <a:rPr lang="en-GB" sz="1200" b="0" dirty="0" err="1"/>
              <a:t>Wuensch</a:t>
            </a:r>
            <a:r>
              <a:rPr lang="en-GB" sz="1200" b="0" dirty="0"/>
              <a:t>, “</a:t>
            </a:r>
            <a:r>
              <a:rPr lang="en-US" sz="1200" b="0" dirty="0"/>
              <a:t>The CLIC accelerating structure development program</a:t>
            </a:r>
            <a:r>
              <a:rPr lang="en-GB" sz="1200" b="0" dirty="0"/>
              <a:t>” (presentation),</a:t>
            </a:r>
            <a:r>
              <a:rPr lang="en-US" sz="1200" b="0" dirty="0"/>
              <a:t>Available online: https://indico.cern.ch/event/106300/contributions/1306888/</a:t>
            </a:r>
            <a:endParaRPr lang="en-GB" sz="1200" b="0" dirty="0"/>
          </a:p>
          <a:p>
            <a:r>
              <a:rPr lang="en-US" sz="1200" b="0" dirty="0"/>
              <a:t>[7]</a:t>
            </a:r>
            <a:r>
              <a:rPr lang="en-GB" sz="1200" b="0" dirty="0"/>
              <a:t> – T. Lucas et al., “</a:t>
            </a:r>
            <a:r>
              <a:rPr lang="en-US" sz="1200" b="0" dirty="0"/>
              <a:t>HIGH POWER TESTING OF A PROTOTYPE CLIC STRUCTURE: TD26CC R05 N3”, Available online: </a:t>
            </a:r>
            <a:r>
              <a:rPr lang="en-US" sz="1200" b="0" dirty="0">
                <a:hlinkClick r:id="rId4"/>
              </a:rPr>
              <a:t>http://cds.cern.ch/record/002642425</a:t>
            </a:r>
            <a:endParaRPr lang="en-US" sz="1200" b="0"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References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27</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Picture 10" descr="Icon&#10;&#10;Description automatically generated">
            <a:extLst>
              <a:ext uri="{FF2B5EF4-FFF2-40B4-BE49-F238E27FC236}">
                <a16:creationId xmlns:a16="http://schemas.microsoft.com/office/drawing/2014/main" id="{0B2F9071-AFC8-4FF7-8733-757EF01F6256}"/>
              </a:ext>
            </a:extLst>
          </p:cNvPr>
          <p:cNvPicPr>
            <a:picLocks noChangeAspect="1"/>
          </p:cNvPicPr>
          <p:nvPr/>
        </p:nvPicPr>
        <p:blipFill>
          <a:blip r:embed="rId6"/>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20694858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28</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1">
            <a:extLst>
              <a:ext uri="{FF2B5EF4-FFF2-40B4-BE49-F238E27FC236}">
                <a16:creationId xmlns:a16="http://schemas.microsoft.com/office/drawing/2014/main" id="{76988E3E-E4C4-4EB8-A1AD-7E57D4A48934}"/>
              </a:ext>
            </a:extLst>
          </p:cNvPr>
          <p:cNvSpPr txBox="1">
            <a:spLocks/>
          </p:cNvSpPr>
          <p:nvPr/>
        </p:nvSpPr>
        <p:spPr>
          <a:xfrm>
            <a:off x="1569017" y="2348880"/>
            <a:ext cx="9144000" cy="23876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6000" dirty="0"/>
              <a:t>Bonus Slides: Extra Results</a:t>
            </a:r>
          </a:p>
        </p:txBody>
      </p:sp>
      <p:pic>
        <p:nvPicPr>
          <p:cNvPr id="9" name="Picture 8" descr="Icon&#10;&#10;Description automatically generated">
            <a:extLst>
              <a:ext uri="{FF2B5EF4-FFF2-40B4-BE49-F238E27FC236}">
                <a16:creationId xmlns:a16="http://schemas.microsoft.com/office/drawing/2014/main" id="{3534896F-5DCE-405D-9A29-2F50B906D918}"/>
              </a:ext>
            </a:extLst>
          </p:cNvPr>
          <p:cNvPicPr>
            <a:picLocks noChangeAspect="1"/>
          </p:cNvPicPr>
          <p:nvPr/>
        </p:nvPicPr>
        <p:blipFill>
          <a:blip r:embed="rId3"/>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20760150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Result 1: CLIC Prototype Structure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29</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14" descr="Icon&#10;&#10;Description automatically generated">
            <a:extLst>
              <a:ext uri="{FF2B5EF4-FFF2-40B4-BE49-F238E27FC236}">
                <a16:creationId xmlns:a16="http://schemas.microsoft.com/office/drawing/2014/main" id="{378BFDDC-25B5-475D-9823-240187271137}"/>
              </a:ext>
            </a:extLst>
          </p:cNvPr>
          <p:cNvPicPr>
            <a:picLocks noChangeAspect="1"/>
          </p:cNvPicPr>
          <p:nvPr/>
        </p:nvPicPr>
        <p:blipFill>
          <a:blip r:embed="rId4"/>
          <a:stretch>
            <a:fillRect/>
          </a:stretch>
        </p:blipFill>
        <p:spPr>
          <a:xfrm>
            <a:off x="1700296" y="6353702"/>
            <a:ext cx="426470" cy="426470"/>
          </a:xfrm>
          <a:prstGeom prst="rect">
            <a:avLst/>
          </a:prstGeom>
        </p:spPr>
      </p:pic>
      <p:pic>
        <p:nvPicPr>
          <p:cNvPr id="7" name="Picture 6" descr="Chart, histogram&#10;&#10;Description automatically generated">
            <a:extLst>
              <a:ext uri="{FF2B5EF4-FFF2-40B4-BE49-F238E27FC236}">
                <a16:creationId xmlns:a16="http://schemas.microsoft.com/office/drawing/2014/main" id="{9DCA1230-A590-42EF-BBDA-C2211313DF6C}"/>
              </a:ext>
            </a:extLst>
          </p:cNvPr>
          <p:cNvPicPr>
            <a:picLocks noChangeAspect="1"/>
          </p:cNvPicPr>
          <p:nvPr/>
        </p:nvPicPr>
        <p:blipFill>
          <a:blip r:embed="rId5"/>
          <a:stretch>
            <a:fillRect/>
          </a:stretch>
        </p:blipFill>
        <p:spPr>
          <a:xfrm>
            <a:off x="7103148" y="3068960"/>
            <a:ext cx="3972742" cy="2979557"/>
          </a:xfrm>
          <a:prstGeom prst="rect">
            <a:avLst/>
          </a:prstGeom>
        </p:spPr>
      </p:pic>
      <p:sp>
        <p:nvSpPr>
          <p:cNvPr id="16" name="Content Placeholder 1">
            <a:extLst>
              <a:ext uri="{FF2B5EF4-FFF2-40B4-BE49-F238E27FC236}">
                <a16:creationId xmlns:a16="http://schemas.microsoft.com/office/drawing/2014/main" id="{5C30B7F2-CEE2-4679-86A2-9FEBF2E473AD}"/>
              </a:ext>
            </a:extLst>
          </p:cNvPr>
          <p:cNvSpPr>
            <a:spLocks noGrp="1"/>
          </p:cNvSpPr>
          <p:nvPr>
            <p:ph idx="1"/>
          </p:nvPr>
        </p:nvSpPr>
        <p:spPr>
          <a:xfrm>
            <a:off x="407988" y="1592263"/>
            <a:ext cx="11664676" cy="4645049"/>
          </a:xfrm>
        </p:spPr>
        <p:txBody>
          <a:bodyPr/>
          <a:lstStyle/>
          <a:p>
            <a:pPr marL="0" indent="0">
              <a:buNone/>
            </a:pPr>
            <a:r>
              <a:rPr lang="en-GB" sz="1800" dirty="0"/>
              <a:t>Previously described as a “double Poisson” or having a “two-exponential” fit (referring to primary and secondary breakdowns). Similar behaviour emerges in simulation using a standard gaussian distribution. </a:t>
            </a:r>
            <a:endParaRPr lang="en-GB" sz="1600" dirty="0"/>
          </a:p>
        </p:txBody>
      </p:sp>
      <p:sp>
        <p:nvSpPr>
          <p:cNvPr id="19" name="TextBox 18">
            <a:extLst>
              <a:ext uri="{FF2B5EF4-FFF2-40B4-BE49-F238E27FC236}">
                <a16:creationId xmlns:a16="http://schemas.microsoft.com/office/drawing/2014/main" id="{7A7BE39E-ED09-4799-9C37-19482C01C26B}"/>
              </a:ext>
            </a:extLst>
          </p:cNvPr>
          <p:cNvSpPr txBox="1"/>
          <p:nvPr/>
        </p:nvSpPr>
        <p:spPr>
          <a:xfrm>
            <a:off x="431844" y="2422951"/>
            <a:ext cx="4691018" cy="461665"/>
          </a:xfrm>
          <a:prstGeom prst="rect">
            <a:avLst/>
          </a:prstGeom>
          <a:noFill/>
        </p:spPr>
        <p:txBody>
          <a:bodyPr wrap="square" rtlCol="0">
            <a:spAutoFit/>
          </a:bodyPr>
          <a:lstStyle/>
          <a:p>
            <a:pPr algn="ctr"/>
            <a:r>
              <a:rPr lang="en-GB" sz="2400" b="1" dirty="0">
                <a:solidFill>
                  <a:srgbClr val="FF0000"/>
                </a:solidFill>
              </a:rPr>
              <a:t>Experimental Data</a:t>
            </a:r>
          </a:p>
        </p:txBody>
      </p:sp>
      <p:sp>
        <p:nvSpPr>
          <p:cNvPr id="20" name="TextBox 19">
            <a:extLst>
              <a:ext uri="{FF2B5EF4-FFF2-40B4-BE49-F238E27FC236}">
                <a16:creationId xmlns:a16="http://schemas.microsoft.com/office/drawing/2014/main" id="{75705645-5DB6-4DAF-955D-B2B6F68A8A64}"/>
              </a:ext>
            </a:extLst>
          </p:cNvPr>
          <p:cNvSpPr txBox="1"/>
          <p:nvPr/>
        </p:nvSpPr>
        <p:spPr>
          <a:xfrm>
            <a:off x="6897323" y="2387698"/>
            <a:ext cx="4691018" cy="461665"/>
          </a:xfrm>
          <a:prstGeom prst="rect">
            <a:avLst/>
          </a:prstGeom>
          <a:noFill/>
        </p:spPr>
        <p:txBody>
          <a:bodyPr wrap="square" rtlCol="0">
            <a:spAutoFit/>
          </a:bodyPr>
          <a:lstStyle/>
          <a:p>
            <a:pPr algn="ctr"/>
            <a:r>
              <a:rPr lang="en-GB" sz="2400" b="1" dirty="0">
                <a:solidFill>
                  <a:srgbClr val="FF0000"/>
                </a:solidFill>
              </a:rPr>
              <a:t>Simulation</a:t>
            </a:r>
          </a:p>
        </p:txBody>
      </p:sp>
      <p:pic>
        <p:nvPicPr>
          <p:cNvPr id="9" name="Picture 8" descr="Chart, histogram&#10;&#10;Description automatically generated">
            <a:extLst>
              <a:ext uri="{FF2B5EF4-FFF2-40B4-BE49-F238E27FC236}">
                <a16:creationId xmlns:a16="http://schemas.microsoft.com/office/drawing/2014/main" id="{CFFA70D1-964F-44CF-A22A-30B3B2634A7F}"/>
              </a:ext>
            </a:extLst>
          </p:cNvPr>
          <p:cNvPicPr>
            <a:picLocks noChangeAspect="1"/>
          </p:cNvPicPr>
          <p:nvPr/>
        </p:nvPicPr>
        <p:blipFill>
          <a:blip r:embed="rId6"/>
          <a:stretch>
            <a:fillRect/>
          </a:stretch>
        </p:blipFill>
        <p:spPr>
          <a:xfrm>
            <a:off x="778274" y="3559379"/>
            <a:ext cx="3338114" cy="2503586"/>
          </a:xfrm>
          <a:prstGeom prst="rect">
            <a:avLst/>
          </a:prstGeom>
          <a:ln w="12700">
            <a:solidFill>
              <a:schemeClr val="tx1"/>
            </a:solidFill>
          </a:ln>
        </p:spPr>
      </p:pic>
      <p:pic>
        <p:nvPicPr>
          <p:cNvPr id="22" name="Picture 21">
            <a:extLst>
              <a:ext uri="{FF2B5EF4-FFF2-40B4-BE49-F238E27FC236}">
                <a16:creationId xmlns:a16="http://schemas.microsoft.com/office/drawing/2014/main" id="{D5317140-855E-4335-B225-B8D5D96C54C9}"/>
              </a:ext>
            </a:extLst>
          </p:cNvPr>
          <p:cNvPicPr>
            <a:picLocks noChangeAspect="1"/>
          </p:cNvPicPr>
          <p:nvPr/>
        </p:nvPicPr>
        <p:blipFill>
          <a:blip r:embed="rId7"/>
          <a:stretch>
            <a:fillRect/>
          </a:stretch>
        </p:blipFill>
        <p:spPr>
          <a:xfrm>
            <a:off x="2583600" y="2939623"/>
            <a:ext cx="3065576" cy="2145561"/>
          </a:xfrm>
          <a:prstGeom prst="rect">
            <a:avLst/>
          </a:prstGeom>
          <a:ln w="12700">
            <a:solidFill>
              <a:schemeClr val="tx1"/>
            </a:solidFill>
          </a:ln>
        </p:spPr>
      </p:pic>
    </p:spTree>
    <p:extLst>
      <p:ext uri="{BB962C8B-B14F-4D97-AF65-F5344CB8AC3E}">
        <p14:creationId xmlns:p14="http://schemas.microsoft.com/office/powerpoint/2010/main" val="28930663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143B5-036C-6B4B-988E-F39AA808657B}"/>
              </a:ext>
            </a:extLst>
          </p:cNvPr>
          <p:cNvSpPr>
            <a:spLocks noGrp="1"/>
          </p:cNvSpPr>
          <p:nvPr>
            <p:ph type="title"/>
          </p:nvPr>
        </p:nvSpPr>
        <p:spPr/>
        <p:txBody>
          <a:bodyPr/>
          <a:lstStyle/>
          <a:p>
            <a:r>
              <a:rPr lang="en-US" dirty="0"/>
              <a:t>High-Voltage Conditioning</a:t>
            </a:r>
          </a:p>
        </p:txBody>
      </p:sp>
      <p:sp>
        <p:nvSpPr>
          <p:cNvPr id="3" name="Content Placeholder 2">
            <a:extLst>
              <a:ext uri="{FF2B5EF4-FFF2-40B4-BE49-F238E27FC236}">
                <a16:creationId xmlns:a16="http://schemas.microsoft.com/office/drawing/2014/main" id="{0B490E9F-1337-B249-B72B-EEC3D0107CC4}"/>
              </a:ext>
            </a:extLst>
          </p:cNvPr>
          <p:cNvSpPr>
            <a:spLocks noGrp="1"/>
          </p:cNvSpPr>
          <p:nvPr>
            <p:ph sz="half" idx="1"/>
          </p:nvPr>
        </p:nvSpPr>
        <p:spPr>
          <a:xfrm>
            <a:off x="407988" y="1592264"/>
            <a:ext cx="4924525" cy="4608512"/>
          </a:xfrm>
        </p:spPr>
        <p:txBody>
          <a:bodyPr/>
          <a:lstStyle/>
          <a:p>
            <a:pPr marL="0" indent="0">
              <a:buNone/>
            </a:pPr>
            <a:r>
              <a:rPr lang="en-GB" sz="1800" b="0" dirty="0">
                <a:cs typeface="Calibri" panose="020F0502020204030204" pitchFamily="34" charset="0"/>
              </a:rPr>
              <a:t>Well known that high-gradient structures (and high-power RF components) are often limited by breakdown.</a:t>
            </a:r>
          </a:p>
          <a:p>
            <a:pPr marL="0" indent="0">
              <a:buNone/>
            </a:pPr>
            <a:endParaRPr lang="en-GB" sz="1800" b="0" dirty="0">
              <a:cs typeface="Calibri" panose="020F0502020204030204" pitchFamily="34" charset="0"/>
            </a:endParaRPr>
          </a:p>
          <a:p>
            <a:r>
              <a:rPr lang="en-GB" sz="1800" b="0" dirty="0">
                <a:cs typeface="Calibri" panose="020F0502020204030204" pitchFamily="34" charset="0"/>
              </a:rPr>
              <a:t>To achieve stable high-power operation, they must first be </a:t>
            </a:r>
            <a:r>
              <a:rPr lang="en-GB" sz="1800" dirty="0">
                <a:cs typeface="Calibri" panose="020F0502020204030204" pitchFamily="34" charset="0"/>
              </a:rPr>
              <a:t>conditioned</a:t>
            </a:r>
            <a:r>
              <a:rPr lang="en-GB" sz="1800" b="0" dirty="0">
                <a:cs typeface="Calibri" panose="020F0502020204030204" pitchFamily="34" charset="0"/>
              </a:rPr>
              <a:t>.</a:t>
            </a:r>
          </a:p>
          <a:p>
            <a:endParaRPr lang="en-GB" sz="1800" b="0" dirty="0">
              <a:cs typeface="Calibri" panose="020F0502020204030204" pitchFamily="34" charset="0"/>
            </a:endParaRPr>
          </a:p>
          <a:p>
            <a:r>
              <a:rPr lang="en-GB" sz="1800" b="0" dirty="0">
                <a:cs typeface="Calibri" panose="020F0502020204030204" pitchFamily="34" charset="0"/>
              </a:rPr>
              <a:t>At CERN a conditioning algorithm has now been developed to automate the process and offers a consistent and reproducible method of component testing [1,2].</a:t>
            </a:r>
          </a:p>
          <a:p>
            <a:endParaRPr lang="en-US" sz="1800" b="0" dirty="0">
              <a:cs typeface="Calibri" panose="020F0502020204030204" pitchFamily="34" charset="0"/>
            </a:endParaRPr>
          </a:p>
          <a:p>
            <a:pPr marL="0" indent="0">
              <a:buNone/>
            </a:pPr>
            <a:endParaRPr lang="en-GB" sz="1800" b="0" dirty="0">
              <a:cs typeface="Calibri" panose="020F0502020204030204" pitchFamily="34" charset="0"/>
            </a:endParaRPr>
          </a:p>
          <a:p>
            <a:pPr marL="0" indent="0">
              <a:buNone/>
            </a:pPr>
            <a:endParaRPr lang="en-GB" sz="1800" b="0" dirty="0">
              <a:cs typeface="Calibri" panose="020F0502020204030204" pitchFamily="34" charset="0"/>
            </a:endParaRPr>
          </a:p>
          <a:p>
            <a:pPr marL="0" indent="0">
              <a:buNone/>
            </a:pPr>
            <a:endParaRPr lang="en-GB" sz="1800" b="0" dirty="0">
              <a:cs typeface="Calibri" panose="020F0502020204030204" pitchFamily="34" charset="0"/>
            </a:endParaRPr>
          </a:p>
          <a:p>
            <a:pPr marL="0" indent="0">
              <a:buNone/>
            </a:pPr>
            <a:endParaRPr lang="en-GB" sz="1800" b="0" dirty="0">
              <a:cs typeface="Calibri" panose="020F0502020204030204" pitchFamily="34" charset="0"/>
            </a:endParaRPr>
          </a:p>
        </p:txBody>
      </p:sp>
      <p:sp>
        <p:nvSpPr>
          <p:cNvPr id="6" name="Footer Placeholder 5">
            <a:extLst>
              <a:ext uri="{FF2B5EF4-FFF2-40B4-BE49-F238E27FC236}">
                <a16:creationId xmlns:a16="http://schemas.microsoft.com/office/drawing/2014/main" id="{B9DA9686-93B4-1247-8BC3-851E6DCFA342}"/>
              </a:ext>
            </a:extLst>
          </p:cNvPr>
          <p:cNvSpPr>
            <a:spLocks noGrp="1"/>
          </p:cNvSpPr>
          <p:nvPr>
            <p:ph type="ftr" sz="quarter" idx="11"/>
          </p:nvPr>
        </p:nvSpPr>
        <p:spPr/>
        <p:txBody>
          <a:bodyPr/>
          <a:lstStyle/>
          <a:p>
            <a:r>
              <a:rPr lang="en-GB" dirty="0"/>
              <a:t>Monte Carlo Model of High-Gradient Conditioning and Operation</a:t>
            </a:r>
          </a:p>
        </p:txBody>
      </p:sp>
      <p:sp>
        <p:nvSpPr>
          <p:cNvPr id="7" name="Slide Number Placeholder 6">
            <a:extLst>
              <a:ext uri="{FF2B5EF4-FFF2-40B4-BE49-F238E27FC236}">
                <a16:creationId xmlns:a16="http://schemas.microsoft.com/office/drawing/2014/main" id="{C51CF139-B1E8-434B-AD73-A21B87B9A5C7}"/>
              </a:ext>
            </a:extLst>
          </p:cNvPr>
          <p:cNvSpPr>
            <a:spLocks noGrp="1"/>
          </p:cNvSpPr>
          <p:nvPr>
            <p:ph type="sldNum" sz="quarter" idx="12"/>
          </p:nvPr>
        </p:nvSpPr>
        <p:spPr/>
        <p:txBody>
          <a:bodyPr/>
          <a:lstStyle/>
          <a:p>
            <a:fld id="{36B5EA5A-BC32-A742-B11B-8E7414D5B535}" type="slidenum">
              <a:rPr lang="en-US" smtClean="0"/>
              <a:pPr/>
              <a:t>3</a:t>
            </a:fld>
            <a:endParaRPr lang="en-US" dirty="0"/>
          </a:p>
        </p:txBody>
      </p:sp>
      <p:cxnSp>
        <p:nvCxnSpPr>
          <p:cNvPr id="8" name="Straight Connector 7">
            <a:extLst>
              <a:ext uri="{FF2B5EF4-FFF2-40B4-BE49-F238E27FC236}">
                <a16:creationId xmlns:a16="http://schemas.microsoft.com/office/drawing/2014/main" id="{D55A68A0-8B71-4427-B311-CD519D010824}"/>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4" name="Picture 4" descr="Image result for clic png cern">
            <a:extLst>
              <a:ext uri="{FF2B5EF4-FFF2-40B4-BE49-F238E27FC236}">
                <a16:creationId xmlns:a16="http://schemas.microsoft.com/office/drawing/2014/main" id="{DF63ECE3-97FE-4FC5-9E2E-9FFC818A23AB}"/>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48ECB203-96B4-48F7-B76B-1007BD47B63D}"/>
              </a:ext>
            </a:extLst>
          </p:cNvPr>
          <p:cNvSpPr txBox="1"/>
          <p:nvPr/>
        </p:nvSpPr>
        <p:spPr>
          <a:xfrm>
            <a:off x="6294048" y="5476340"/>
            <a:ext cx="5616574" cy="276999"/>
          </a:xfrm>
          <a:prstGeom prst="rect">
            <a:avLst/>
          </a:prstGeom>
          <a:noFill/>
        </p:spPr>
        <p:txBody>
          <a:bodyPr wrap="square" rtlCol="0">
            <a:spAutoFit/>
          </a:bodyPr>
          <a:lstStyle/>
          <a:p>
            <a:pPr algn="ctr"/>
            <a:r>
              <a:rPr lang="en-GB" sz="1200" dirty="0">
                <a:solidFill>
                  <a:schemeClr val="bg2">
                    <a:lumMod val="10000"/>
                  </a:schemeClr>
                </a:solidFill>
              </a:rPr>
              <a:t>Figure: Preliminary conditioning of several X-band structures tested at CERN. </a:t>
            </a:r>
          </a:p>
        </p:txBody>
      </p:sp>
      <p:pic>
        <p:nvPicPr>
          <p:cNvPr id="9" name="Picture 8" descr="Chart, scatter chart&#10;&#10;Description automatically generated">
            <a:extLst>
              <a:ext uri="{FF2B5EF4-FFF2-40B4-BE49-F238E27FC236}">
                <a16:creationId xmlns:a16="http://schemas.microsoft.com/office/drawing/2014/main" id="{992B12DB-8F82-4224-BA2F-425CB427B5DB}"/>
              </a:ext>
            </a:extLst>
          </p:cNvPr>
          <p:cNvPicPr>
            <a:picLocks noChangeAspect="1"/>
          </p:cNvPicPr>
          <p:nvPr/>
        </p:nvPicPr>
        <p:blipFill>
          <a:blip r:embed="rId4"/>
          <a:stretch>
            <a:fillRect/>
          </a:stretch>
        </p:blipFill>
        <p:spPr>
          <a:xfrm>
            <a:off x="6461645" y="1538082"/>
            <a:ext cx="5095152" cy="3716547"/>
          </a:xfrm>
          <a:prstGeom prst="rect">
            <a:avLst/>
          </a:prstGeom>
        </p:spPr>
      </p:pic>
      <p:sp>
        <p:nvSpPr>
          <p:cNvPr id="25" name="TextBox 24">
            <a:extLst>
              <a:ext uri="{FF2B5EF4-FFF2-40B4-BE49-F238E27FC236}">
                <a16:creationId xmlns:a16="http://schemas.microsoft.com/office/drawing/2014/main" id="{6FE14EEA-E91D-4EE7-8300-C1B113ECE055}"/>
              </a:ext>
            </a:extLst>
          </p:cNvPr>
          <p:cNvSpPr txBox="1"/>
          <p:nvPr/>
        </p:nvSpPr>
        <p:spPr>
          <a:xfrm>
            <a:off x="7535868" y="1260936"/>
            <a:ext cx="3119013" cy="400110"/>
          </a:xfrm>
          <a:prstGeom prst="rect">
            <a:avLst/>
          </a:prstGeom>
          <a:noFill/>
        </p:spPr>
        <p:txBody>
          <a:bodyPr wrap="square" rtlCol="0">
            <a:spAutoFit/>
          </a:bodyPr>
          <a:lstStyle/>
          <a:p>
            <a:r>
              <a:rPr lang="en-GB" sz="2000" b="1" dirty="0">
                <a:solidFill>
                  <a:srgbClr val="C00000"/>
                </a:solidFill>
              </a:rPr>
              <a:t>“Typical” Behaviour</a:t>
            </a:r>
          </a:p>
        </p:txBody>
      </p:sp>
      <p:sp>
        <p:nvSpPr>
          <p:cNvPr id="27" name="Freeform: Shape 26">
            <a:extLst>
              <a:ext uri="{FF2B5EF4-FFF2-40B4-BE49-F238E27FC236}">
                <a16:creationId xmlns:a16="http://schemas.microsoft.com/office/drawing/2014/main" id="{12146E93-1002-4FEE-96B6-91764BE787E1}"/>
              </a:ext>
            </a:extLst>
          </p:cNvPr>
          <p:cNvSpPr/>
          <p:nvPr/>
        </p:nvSpPr>
        <p:spPr>
          <a:xfrm>
            <a:off x="7126199" y="2271818"/>
            <a:ext cx="3938353" cy="1770403"/>
          </a:xfrm>
          <a:custGeom>
            <a:avLst/>
            <a:gdLst>
              <a:gd name="connsiteX0" fmla="*/ 0 w 4430598"/>
              <a:gd name="connsiteY0" fmla="*/ 1785294 h 1785294"/>
              <a:gd name="connsiteX1" fmla="*/ 263951 w 4430598"/>
              <a:gd name="connsiteY1" fmla="*/ 1050004 h 1785294"/>
              <a:gd name="connsiteX2" fmla="*/ 914400 w 4430598"/>
              <a:gd name="connsiteY2" fmla="*/ 465542 h 1785294"/>
              <a:gd name="connsiteX3" fmla="*/ 1838227 w 4430598"/>
              <a:gd name="connsiteY3" fmla="*/ 126177 h 1785294"/>
              <a:gd name="connsiteX4" fmla="*/ 2733773 w 4430598"/>
              <a:gd name="connsiteY4" fmla="*/ 41336 h 1785294"/>
              <a:gd name="connsiteX5" fmla="*/ 3667027 w 4430598"/>
              <a:gd name="connsiteY5" fmla="*/ 3628 h 1785294"/>
              <a:gd name="connsiteX6" fmla="*/ 4430598 w 4430598"/>
              <a:gd name="connsiteY6" fmla="*/ 3628 h 1785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30598" h="1785294">
                <a:moveTo>
                  <a:pt x="0" y="1785294"/>
                </a:moveTo>
                <a:cubicBezTo>
                  <a:pt x="55775" y="1527628"/>
                  <a:pt x="111551" y="1269963"/>
                  <a:pt x="263951" y="1050004"/>
                </a:cubicBezTo>
                <a:cubicBezTo>
                  <a:pt x="416351" y="830045"/>
                  <a:pt x="652021" y="619513"/>
                  <a:pt x="914400" y="465542"/>
                </a:cubicBezTo>
                <a:cubicBezTo>
                  <a:pt x="1176779" y="311571"/>
                  <a:pt x="1534998" y="196878"/>
                  <a:pt x="1838227" y="126177"/>
                </a:cubicBezTo>
                <a:cubicBezTo>
                  <a:pt x="2141456" y="55476"/>
                  <a:pt x="2428973" y="61761"/>
                  <a:pt x="2733773" y="41336"/>
                </a:cubicBezTo>
                <a:cubicBezTo>
                  <a:pt x="3038573" y="20911"/>
                  <a:pt x="3384223" y="9913"/>
                  <a:pt x="3667027" y="3628"/>
                </a:cubicBezTo>
                <a:cubicBezTo>
                  <a:pt x="3949831" y="-2657"/>
                  <a:pt x="4190214" y="485"/>
                  <a:pt x="4430598" y="3628"/>
                </a:cubicBezTo>
              </a:path>
            </a:pathLst>
          </a:cu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Arrow Connector 28">
            <a:extLst>
              <a:ext uri="{FF2B5EF4-FFF2-40B4-BE49-F238E27FC236}">
                <a16:creationId xmlns:a16="http://schemas.microsoft.com/office/drawing/2014/main" id="{3018E67E-927B-4FAC-B323-32AA220CA7F0}"/>
              </a:ext>
            </a:extLst>
          </p:cNvPr>
          <p:cNvCxnSpPr>
            <a:cxnSpLocks/>
          </p:cNvCxnSpPr>
          <p:nvPr/>
        </p:nvCxnSpPr>
        <p:spPr>
          <a:xfrm>
            <a:off x="8904313" y="1629971"/>
            <a:ext cx="104908" cy="641847"/>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34" name="Date Placeholder 3">
            <a:extLst>
              <a:ext uri="{FF2B5EF4-FFF2-40B4-BE49-F238E27FC236}">
                <a16:creationId xmlns:a16="http://schemas.microsoft.com/office/drawing/2014/main" id="{61050009-0FE0-4101-9049-0AE755E49CFC}"/>
              </a:ext>
            </a:extLst>
          </p:cNvPr>
          <p:cNvSpPr>
            <a:spLocks noGrp="1"/>
          </p:cNvSpPr>
          <p:nvPr>
            <p:ph type="dt" sz="half" idx="10"/>
          </p:nvPr>
        </p:nvSpPr>
        <p:spPr>
          <a:xfrm>
            <a:off x="2495600" y="6378349"/>
            <a:ext cx="1620788" cy="365125"/>
          </a:xfrm>
        </p:spPr>
        <p:txBody>
          <a:bodyPr/>
          <a:lstStyle/>
          <a:p>
            <a:fld id="{6A3F2BE8-C8C1-174A-8BBC-2DF47D596640}" type="datetime1">
              <a:rPr lang="de-CH" smtClean="0"/>
              <a:t>18.05.2022</a:t>
            </a:fld>
            <a:endParaRPr lang="en-US" dirty="0"/>
          </a:p>
        </p:txBody>
      </p:sp>
      <p:pic>
        <p:nvPicPr>
          <p:cNvPr id="16" name="Picture 15" descr="Icon&#10;&#10;Description automatically generated">
            <a:extLst>
              <a:ext uri="{FF2B5EF4-FFF2-40B4-BE49-F238E27FC236}">
                <a16:creationId xmlns:a16="http://schemas.microsoft.com/office/drawing/2014/main" id="{03E3B1F6-6B4A-4032-8F53-708803C606F5}"/>
              </a:ext>
            </a:extLst>
          </p:cNvPr>
          <p:cNvPicPr>
            <a:picLocks noChangeAspect="1"/>
          </p:cNvPicPr>
          <p:nvPr/>
        </p:nvPicPr>
        <p:blipFill>
          <a:blip r:embed="rId5"/>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322897216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Result 1: CLIC Prototype Structure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30</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5"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14" descr="Icon&#10;&#10;Description automatically generated">
            <a:extLst>
              <a:ext uri="{FF2B5EF4-FFF2-40B4-BE49-F238E27FC236}">
                <a16:creationId xmlns:a16="http://schemas.microsoft.com/office/drawing/2014/main" id="{378BFDDC-25B5-475D-9823-240187271137}"/>
              </a:ext>
            </a:extLst>
          </p:cNvPr>
          <p:cNvPicPr>
            <a:picLocks noChangeAspect="1"/>
          </p:cNvPicPr>
          <p:nvPr/>
        </p:nvPicPr>
        <p:blipFill>
          <a:blip r:embed="rId6"/>
          <a:stretch>
            <a:fillRect/>
          </a:stretch>
        </p:blipFill>
        <p:spPr>
          <a:xfrm>
            <a:off x="1700296" y="6353702"/>
            <a:ext cx="426470" cy="426470"/>
          </a:xfrm>
          <a:prstGeom prst="rect">
            <a:avLst/>
          </a:prstGeom>
        </p:spPr>
      </p:pic>
      <p:pic>
        <p:nvPicPr>
          <p:cNvPr id="7" name="Picture 6" descr="Chart, histogram&#10;&#10;Description automatically generated">
            <a:extLst>
              <a:ext uri="{FF2B5EF4-FFF2-40B4-BE49-F238E27FC236}">
                <a16:creationId xmlns:a16="http://schemas.microsoft.com/office/drawing/2014/main" id="{9DCA1230-A590-42EF-BBDA-C2211313DF6C}"/>
              </a:ext>
            </a:extLst>
          </p:cNvPr>
          <p:cNvPicPr>
            <a:picLocks noChangeAspect="1"/>
          </p:cNvPicPr>
          <p:nvPr/>
        </p:nvPicPr>
        <p:blipFill>
          <a:blip r:embed="rId7"/>
          <a:stretch>
            <a:fillRect/>
          </a:stretch>
        </p:blipFill>
        <p:spPr>
          <a:xfrm>
            <a:off x="7328545" y="2546222"/>
            <a:ext cx="3972742" cy="2979557"/>
          </a:xfrm>
          <a:prstGeom prst="rect">
            <a:avLst/>
          </a:prstGeom>
        </p:spPr>
      </p:pic>
      <p:sp>
        <p:nvSpPr>
          <p:cNvPr id="16" name="Content Placeholder 1">
            <a:extLst>
              <a:ext uri="{FF2B5EF4-FFF2-40B4-BE49-F238E27FC236}">
                <a16:creationId xmlns:a16="http://schemas.microsoft.com/office/drawing/2014/main" id="{5C30B7F2-CEE2-4679-86A2-9FEBF2E473AD}"/>
              </a:ext>
            </a:extLst>
          </p:cNvPr>
          <p:cNvSpPr>
            <a:spLocks noGrp="1"/>
          </p:cNvSpPr>
          <p:nvPr>
            <p:ph idx="1"/>
          </p:nvPr>
        </p:nvSpPr>
        <p:spPr>
          <a:xfrm>
            <a:off x="407988" y="1592263"/>
            <a:ext cx="11664676" cy="4645049"/>
          </a:xfrm>
        </p:spPr>
        <p:txBody>
          <a:bodyPr/>
          <a:lstStyle/>
          <a:p>
            <a:pPr marL="0" indent="0">
              <a:buNone/>
            </a:pPr>
            <a:r>
              <a:rPr lang="en-GB" sz="1800" dirty="0"/>
              <a:t>Previously described as a “double Poisson” or having a “two-exponential” fit (referring to primary and secondary breakdowns), emerges naturally in simulation using an enhancement factor taken from a standard gaussian distribution. </a:t>
            </a:r>
            <a:endParaRPr lang="en-GB" sz="1600" dirty="0"/>
          </a:p>
        </p:txBody>
      </p:sp>
      <p:sp>
        <p:nvSpPr>
          <p:cNvPr id="14" name="Arrow: Right 13">
            <a:extLst>
              <a:ext uri="{FF2B5EF4-FFF2-40B4-BE49-F238E27FC236}">
                <a16:creationId xmlns:a16="http://schemas.microsoft.com/office/drawing/2014/main" id="{910D1171-1B88-4F83-A1A1-994C290DE953}"/>
              </a:ext>
            </a:extLst>
          </p:cNvPr>
          <p:cNvSpPr/>
          <p:nvPr/>
        </p:nvSpPr>
        <p:spPr>
          <a:xfrm>
            <a:off x="5470288" y="3857625"/>
            <a:ext cx="1251423" cy="488814"/>
          </a:xfrm>
          <a:prstGeom prst="rightArrow">
            <a:avLst>
              <a:gd name="adj1" fmla="val 34411"/>
              <a:gd name="adj2" fmla="val 46102"/>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SI_Animation_Example">
            <a:hlinkClick r:id="" action="ppaction://media"/>
            <a:extLst>
              <a:ext uri="{FF2B5EF4-FFF2-40B4-BE49-F238E27FC236}">
                <a16:creationId xmlns:a16="http://schemas.microsoft.com/office/drawing/2014/main" id="{ECED7A27-FBBE-4248-9DED-7B07D6D12DD8}"/>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702827" y="2401271"/>
            <a:ext cx="4404741" cy="3303556"/>
          </a:xfrm>
          <a:prstGeom prst="rect">
            <a:avLst/>
          </a:prstGeom>
        </p:spPr>
      </p:pic>
      <p:pic>
        <p:nvPicPr>
          <p:cNvPr id="11" name="Picture 10">
            <a:extLst>
              <a:ext uri="{FF2B5EF4-FFF2-40B4-BE49-F238E27FC236}">
                <a16:creationId xmlns:a16="http://schemas.microsoft.com/office/drawing/2014/main" id="{D86DD9F0-C13B-4CE7-990A-CBCC7898A526}"/>
              </a:ext>
            </a:extLst>
          </p:cNvPr>
          <p:cNvPicPr>
            <a:picLocks noChangeAspect="1"/>
          </p:cNvPicPr>
          <p:nvPr/>
        </p:nvPicPr>
        <p:blipFill>
          <a:blip r:embed="rId9"/>
          <a:stretch>
            <a:fillRect/>
          </a:stretch>
        </p:blipFill>
        <p:spPr>
          <a:xfrm>
            <a:off x="4447094" y="4833781"/>
            <a:ext cx="1320948" cy="995915"/>
          </a:xfrm>
          <a:prstGeom prst="rect">
            <a:avLst/>
          </a:prstGeom>
        </p:spPr>
      </p:pic>
      <p:cxnSp>
        <p:nvCxnSpPr>
          <p:cNvPr id="17" name="Straight Arrow Connector 16">
            <a:extLst>
              <a:ext uri="{FF2B5EF4-FFF2-40B4-BE49-F238E27FC236}">
                <a16:creationId xmlns:a16="http://schemas.microsoft.com/office/drawing/2014/main" id="{37042349-3A37-4DB1-AAC8-67BDFA7A3DCF}"/>
              </a:ext>
            </a:extLst>
          </p:cNvPr>
          <p:cNvCxnSpPr>
            <a:cxnSpLocks/>
          </p:cNvCxnSpPr>
          <p:nvPr/>
        </p:nvCxnSpPr>
        <p:spPr>
          <a:xfrm>
            <a:off x="5107568" y="5589240"/>
            <a:ext cx="188030" cy="0"/>
          </a:xfrm>
          <a:prstGeom prst="straightConnector1">
            <a:avLst/>
          </a:prstGeom>
          <a:ln w="19050">
            <a:solidFill>
              <a:schemeClr val="bg2">
                <a:lumMod val="1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06CE8183-8E55-4A89-9D8D-1F2843FC8FC5}"/>
              </a:ext>
            </a:extLst>
          </p:cNvPr>
          <p:cNvCxnSpPr>
            <a:cxnSpLocks/>
          </p:cNvCxnSpPr>
          <p:nvPr/>
        </p:nvCxnSpPr>
        <p:spPr>
          <a:xfrm flipV="1">
            <a:off x="5303912" y="4865928"/>
            <a:ext cx="0" cy="931622"/>
          </a:xfrm>
          <a:prstGeom prst="line">
            <a:avLst/>
          </a:prstGeom>
          <a:ln w="12700">
            <a:prstDash val="lgDash"/>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B673684-37E4-4C1E-9026-7BFD854467E4}"/>
              </a:ext>
            </a:extLst>
          </p:cNvPr>
          <p:cNvSpPr txBox="1"/>
          <p:nvPr/>
        </p:nvSpPr>
        <p:spPr>
          <a:xfrm>
            <a:off x="3528876" y="5781201"/>
            <a:ext cx="3157384" cy="338554"/>
          </a:xfrm>
          <a:prstGeom prst="rect">
            <a:avLst/>
          </a:prstGeom>
          <a:noFill/>
        </p:spPr>
        <p:txBody>
          <a:bodyPr wrap="square" rtlCol="0">
            <a:spAutoFit/>
          </a:bodyPr>
          <a:lstStyle/>
          <a:p>
            <a:pPr algn="ctr"/>
            <a:r>
              <a:rPr lang="en-GB" sz="1600" b="1" dirty="0">
                <a:solidFill>
                  <a:srgbClr val="FF0000"/>
                </a:solidFill>
              </a:rPr>
              <a:t>Values tend towards stability.</a:t>
            </a:r>
          </a:p>
        </p:txBody>
      </p:sp>
    </p:spTree>
    <p:extLst>
      <p:ext uri="{BB962C8B-B14F-4D97-AF65-F5344CB8AC3E}">
        <p14:creationId xmlns:p14="http://schemas.microsoft.com/office/powerpoint/2010/main" val="3392968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1619"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sz="3200" dirty="0"/>
              <a:t>Result 2: A Constant Impedance Structure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31</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14" descr="Icon&#10;&#10;Description automatically generated">
            <a:extLst>
              <a:ext uri="{FF2B5EF4-FFF2-40B4-BE49-F238E27FC236}">
                <a16:creationId xmlns:a16="http://schemas.microsoft.com/office/drawing/2014/main" id="{25E059AD-789C-442A-BB88-E4EF7C8D2509}"/>
              </a:ext>
            </a:extLst>
          </p:cNvPr>
          <p:cNvPicPr>
            <a:picLocks noChangeAspect="1"/>
          </p:cNvPicPr>
          <p:nvPr/>
        </p:nvPicPr>
        <p:blipFill>
          <a:blip r:embed="rId4"/>
          <a:stretch>
            <a:fillRect/>
          </a:stretch>
        </p:blipFill>
        <p:spPr>
          <a:xfrm>
            <a:off x="1700296" y="6353702"/>
            <a:ext cx="426470" cy="426470"/>
          </a:xfrm>
          <a:prstGeom prst="rect">
            <a:avLst/>
          </a:prstGeom>
        </p:spPr>
      </p:pic>
      <p:pic>
        <p:nvPicPr>
          <p:cNvPr id="9" name="Picture 8">
            <a:extLst>
              <a:ext uri="{FF2B5EF4-FFF2-40B4-BE49-F238E27FC236}">
                <a16:creationId xmlns:a16="http://schemas.microsoft.com/office/drawing/2014/main" id="{4873AD4B-6FD8-4224-AC64-2756405775EE}"/>
              </a:ext>
            </a:extLst>
          </p:cNvPr>
          <p:cNvPicPr>
            <a:picLocks noChangeAspect="1"/>
          </p:cNvPicPr>
          <p:nvPr/>
        </p:nvPicPr>
        <p:blipFill>
          <a:blip r:embed="rId5"/>
          <a:stretch>
            <a:fillRect/>
          </a:stretch>
        </p:blipFill>
        <p:spPr>
          <a:xfrm>
            <a:off x="1071385" y="3379295"/>
            <a:ext cx="4812671" cy="2341013"/>
          </a:xfrm>
          <a:prstGeom prst="rect">
            <a:avLst/>
          </a:prstGeom>
        </p:spPr>
      </p:pic>
      <p:cxnSp>
        <p:nvCxnSpPr>
          <p:cNvPr id="12" name="Straight Arrow Connector 11">
            <a:extLst>
              <a:ext uri="{FF2B5EF4-FFF2-40B4-BE49-F238E27FC236}">
                <a16:creationId xmlns:a16="http://schemas.microsoft.com/office/drawing/2014/main" id="{F34D2BF8-18C1-4D91-9A7F-2B830703A6EA}"/>
              </a:ext>
            </a:extLst>
          </p:cNvPr>
          <p:cNvCxnSpPr>
            <a:cxnSpLocks/>
          </p:cNvCxnSpPr>
          <p:nvPr/>
        </p:nvCxnSpPr>
        <p:spPr>
          <a:xfrm>
            <a:off x="1841826" y="3204343"/>
            <a:ext cx="2971394" cy="147745"/>
          </a:xfrm>
          <a:prstGeom prst="straightConnector1">
            <a:avLst/>
          </a:prstGeom>
          <a:ln w="38100">
            <a:solidFill>
              <a:schemeClr val="tx1">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253833DD-DAB5-462C-AFEA-65C500F46FCA}"/>
              </a:ext>
            </a:extLst>
          </p:cNvPr>
          <p:cNvSpPr txBox="1"/>
          <p:nvPr/>
        </p:nvSpPr>
        <p:spPr>
          <a:xfrm>
            <a:off x="2064243" y="2782516"/>
            <a:ext cx="3371304" cy="369332"/>
          </a:xfrm>
          <a:prstGeom prst="rect">
            <a:avLst/>
          </a:prstGeom>
          <a:noFill/>
        </p:spPr>
        <p:txBody>
          <a:bodyPr wrap="square">
            <a:spAutoFit/>
          </a:bodyPr>
          <a:lstStyle/>
          <a:p>
            <a:r>
              <a:rPr lang="en-GB" b="0" dirty="0">
                <a:latin typeface="Calibri" panose="020F0502020204030204" pitchFamily="34" charset="0"/>
                <a:cs typeface="Calibri" panose="020F0502020204030204" pitchFamily="34" charset="0"/>
              </a:rPr>
              <a:t>Cells identical, E-field decreases.</a:t>
            </a:r>
            <a:endParaRPr lang="en-GB" dirty="0"/>
          </a:p>
        </p:txBody>
      </p:sp>
      <p:pic>
        <p:nvPicPr>
          <p:cNvPr id="21" name="Picture 20" descr="Chart, bar chart, histogram&#10;&#10;Description automatically generated">
            <a:extLst>
              <a:ext uri="{FF2B5EF4-FFF2-40B4-BE49-F238E27FC236}">
                <a16:creationId xmlns:a16="http://schemas.microsoft.com/office/drawing/2014/main" id="{6036FAD4-2661-499C-AAAD-D26A146D9604}"/>
              </a:ext>
            </a:extLst>
          </p:cNvPr>
          <p:cNvPicPr>
            <a:picLocks noChangeAspect="1"/>
          </p:cNvPicPr>
          <p:nvPr/>
        </p:nvPicPr>
        <p:blipFill>
          <a:blip r:embed="rId6"/>
          <a:stretch>
            <a:fillRect/>
          </a:stretch>
        </p:blipFill>
        <p:spPr>
          <a:xfrm>
            <a:off x="7070580" y="3253770"/>
            <a:ext cx="3987731" cy="2352340"/>
          </a:xfrm>
          <a:prstGeom prst="rect">
            <a:avLst/>
          </a:prstGeom>
        </p:spPr>
      </p:pic>
      <p:sp>
        <p:nvSpPr>
          <p:cNvPr id="24" name="TextBox 23">
            <a:extLst>
              <a:ext uri="{FF2B5EF4-FFF2-40B4-BE49-F238E27FC236}">
                <a16:creationId xmlns:a16="http://schemas.microsoft.com/office/drawing/2014/main" id="{0FA075DA-DD0A-4326-BB80-8A7953BCB3F1}"/>
              </a:ext>
            </a:extLst>
          </p:cNvPr>
          <p:cNvSpPr txBox="1"/>
          <p:nvPr/>
        </p:nvSpPr>
        <p:spPr>
          <a:xfrm>
            <a:off x="7881773" y="2875834"/>
            <a:ext cx="3168352" cy="369332"/>
          </a:xfrm>
          <a:prstGeom prst="rect">
            <a:avLst/>
          </a:prstGeom>
          <a:noFill/>
        </p:spPr>
        <p:txBody>
          <a:bodyPr wrap="square">
            <a:spAutoFit/>
          </a:bodyPr>
          <a:lstStyle/>
          <a:p>
            <a:r>
              <a:rPr lang="en-GB" b="0" dirty="0">
                <a:latin typeface="Calibri" panose="020F0502020204030204" pitchFamily="34" charset="0"/>
                <a:cs typeface="Calibri" panose="020F0502020204030204" pitchFamily="34" charset="0"/>
              </a:rPr>
              <a:t>Different BD accumulation.</a:t>
            </a:r>
            <a:endParaRPr lang="en-GB" dirty="0"/>
          </a:p>
        </p:txBody>
      </p:sp>
      <p:sp>
        <p:nvSpPr>
          <p:cNvPr id="27" name="Arrow: Right 26">
            <a:extLst>
              <a:ext uri="{FF2B5EF4-FFF2-40B4-BE49-F238E27FC236}">
                <a16:creationId xmlns:a16="http://schemas.microsoft.com/office/drawing/2014/main" id="{1F2AD2BD-F2A7-4E74-90B8-7D1078ED23BC}"/>
              </a:ext>
            </a:extLst>
          </p:cNvPr>
          <p:cNvSpPr/>
          <p:nvPr/>
        </p:nvSpPr>
        <p:spPr>
          <a:xfrm>
            <a:off x="6022633" y="3865868"/>
            <a:ext cx="633687" cy="515628"/>
          </a:xfrm>
          <a:prstGeom prst="rightArrow">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8F572BEC-AF7B-4186-96AD-847D3B5BF7D3}"/>
              </a:ext>
            </a:extLst>
          </p:cNvPr>
          <p:cNvSpPr txBox="1"/>
          <p:nvPr/>
        </p:nvSpPr>
        <p:spPr>
          <a:xfrm>
            <a:off x="6851267" y="5674657"/>
            <a:ext cx="5039039" cy="461665"/>
          </a:xfrm>
          <a:prstGeom prst="rect">
            <a:avLst/>
          </a:prstGeom>
          <a:noFill/>
        </p:spPr>
        <p:txBody>
          <a:bodyPr wrap="square" rtlCol="0">
            <a:spAutoFit/>
          </a:bodyPr>
          <a:lstStyle/>
          <a:p>
            <a:pPr algn="ctr"/>
            <a:r>
              <a:rPr lang="en-US" sz="1200" dirty="0">
                <a:solidFill>
                  <a:schemeClr val="bg2">
                    <a:lumMod val="10000"/>
                  </a:schemeClr>
                </a:solidFill>
              </a:rPr>
              <a:t>Figure: Number of breakdowns accrued in each cell for different windows of pulses (millions) during the test of the CLIC crab cavity.</a:t>
            </a:r>
          </a:p>
        </p:txBody>
      </p:sp>
      <p:sp>
        <p:nvSpPr>
          <p:cNvPr id="17" name="TextBox 16">
            <a:extLst>
              <a:ext uri="{FF2B5EF4-FFF2-40B4-BE49-F238E27FC236}">
                <a16:creationId xmlns:a16="http://schemas.microsoft.com/office/drawing/2014/main" id="{7B90D9CA-2A03-44BC-9CDB-22D40A5A82E1}"/>
              </a:ext>
            </a:extLst>
          </p:cNvPr>
          <p:cNvSpPr txBox="1"/>
          <p:nvPr/>
        </p:nvSpPr>
        <p:spPr>
          <a:xfrm>
            <a:off x="691767" y="1409653"/>
            <a:ext cx="11232629" cy="338554"/>
          </a:xfrm>
          <a:prstGeom prst="rect">
            <a:avLst/>
          </a:prstGeom>
          <a:noFill/>
        </p:spPr>
        <p:txBody>
          <a:bodyPr wrap="square">
            <a:spAutoFit/>
          </a:bodyPr>
          <a:lstStyle/>
          <a:p>
            <a:pPr algn="ctr"/>
            <a:r>
              <a:rPr lang="en-GB" sz="1600" b="1" dirty="0">
                <a:solidFill>
                  <a:schemeClr val="tx1">
                    <a:lumMod val="50000"/>
                  </a:schemeClr>
                </a:solidFill>
                <a:cs typeface="Calibri" panose="020F0502020204030204" pitchFamily="34" charset="0"/>
              </a:rPr>
              <a:t>Different cells in the CLIC crab cavity (shown left) accumulated different numbers of </a:t>
            </a:r>
            <a:r>
              <a:rPr lang="en-GB" sz="1600" b="1" dirty="0" err="1">
                <a:solidFill>
                  <a:schemeClr val="tx1">
                    <a:lumMod val="50000"/>
                  </a:schemeClr>
                </a:solidFill>
                <a:cs typeface="Calibri" panose="020F0502020204030204" pitchFamily="34" charset="0"/>
              </a:rPr>
              <a:t>BDs.</a:t>
            </a:r>
            <a:endParaRPr lang="en-GB" sz="1600" b="1" dirty="0">
              <a:solidFill>
                <a:schemeClr val="tx1">
                  <a:lumMod val="50000"/>
                </a:schemeClr>
              </a:solidFill>
              <a:cs typeface="Calibri" panose="020F0502020204030204" pitchFamily="34" charset="0"/>
            </a:endParaRPr>
          </a:p>
        </p:txBody>
      </p:sp>
      <p:sp>
        <p:nvSpPr>
          <p:cNvPr id="19" name="TextBox 18">
            <a:extLst>
              <a:ext uri="{FF2B5EF4-FFF2-40B4-BE49-F238E27FC236}">
                <a16:creationId xmlns:a16="http://schemas.microsoft.com/office/drawing/2014/main" id="{7538F85D-8398-4BBC-86C7-1831C8C728EB}"/>
              </a:ext>
            </a:extLst>
          </p:cNvPr>
          <p:cNvSpPr txBox="1"/>
          <p:nvPr/>
        </p:nvSpPr>
        <p:spPr>
          <a:xfrm>
            <a:off x="808003" y="5720308"/>
            <a:ext cx="5039039" cy="276999"/>
          </a:xfrm>
          <a:prstGeom prst="rect">
            <a:avLst/>
          </a:prstGeom>
          <a:noFill/>
        </p:spPr>
        <p:txBody>
          <a:bodyPr wrap="square" rtlCol="0">
            <a:spAutoFit/>
          </a:bodyPr>
          <a:lstStyle/>
          <a:p>
            <a:pPr algn="ctr"/>
            <a:r>
              <a:rPr lang="en-US" sz="1200" dirty="0">
                <a:solidFill>
                  <a:schemeClr val="bg2">
                    <a:lumMod val="10000"/>
                  </a:schemeClr>
                </a:solidFill>
              </a:rPr>
              <a:t>Figure: Field profile of the CLIC crab cavity.</a:t>
            </a:r>
          </a:p>
        </p:txBody>
      </p:sp>
      <p:pic>
        <p:nvPicPr>
          <p:cNvPr id="25" name="Picture 24" descr="Diagram, engineering drawing&#10;&#10;Description automatically generated">
            <a:extLst>
              <a:ext uri="{FF2B5EF4-FFF2-40B4-BE49-F238E27FC236}">
                <a16:creationId xmlns:a16="http://schemas.microsoft.com/office/drawing/2014/main" id="{F4B5E23A-4485-4C7F-A6E4-C9452985158F}"/>
              </a:ext>
            </a:extLst>
          </p:cNvPr>
          <p:cNvPicPr>
            <a:picLocks noChangeAspect="1"/>
          </p:cNvPicPr>
          <p:nvPr/>
        </p:nvPicPr>
        <p:blipFill>
          <a:blip r:embed="rId7"/>
          <a:stretch>
            <a:fillRect/>
          </a:stretch>
        </p:blipFill>
        <p:spPr>
          <a:xfrm>
            <a:off x="263757" y="1402837"/>
            <a:ext cx="1583365" cy="1472997"/>
          </a:xfrm>
          <a:prstGeom prst="rect">
            <a:avLst/>
          </a:prstGeom>
          <a:ln>
            <a:solidFill>
              <a:srgbClr val="002678"/>
            </a:solidFill>
          </a:ln>
        </p:spPr>
      </p:pic>
    </p:spTree>
    <p:extLst>
      <p:ext uri="{BB962C8B-B14F-4D97-AF65-F5344CB8AC3E}">
        <p14:creationId xmlns:p14="http://schemas.microsoft.com/office/powerpoint/2010/main" val="39237151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8E10114-7447-44F4-9911-E500D4D0A921}"/>
              </a:ext>
            </a:extLst>
          </p:cNvPr>
          <p:cNvSpPr/>
          <p:nvPr/>
        </p:nvSpPr>
        <p:spPr>
          <a:xfrm>
            <a:off x="438586" y="3635732"/>
            <a:ext cx="10121910" cy="224154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sz="3200" dirty="0"/>
              <a:t>Result 2: A Constant Impedance Structure</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32</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14" descr="Icon&#10;&#10;Description automatically generated">
            <a:extLst>
              <a:ext uri="{FF2B5EF4-FFF2-40B4-BE49-F238E27FC236}">
                <a16:creationId xmlns:a16="http://schemas.microsoft.com/office/drawing/2014/main" id="{25E059AD-789C-442A-BB88-E4EF7C8D2509}"/>
              </a:ext>
            </a:extLst>
          </p:cNvPr>
          <p:cNvPicPr>
            <a:picLocks noChangeAspect="1"/>
          </p:cNvPicPr>
          <p:nvPr/>
        </p:nvPicPr>
        <p:blipFill>
          <a:blip r:embed="rId4"/>
          <a:stretch>
            <a:fillRect/>
          </a:stretch>
        </p:blipFill>
        <p:spPr>
          <a:xfrm>
            <a:off x="1700296" y="6353702"/>
            <a:ext cx="426470" cy="426470"/>
          </a:xfrm>
          <a:prstGeom prst="rect">
            <a:avLst/>
          </a:prstGeom>
        </p:spPr>
      </p:pic>
      <p:pic>
        <p:nvPicPr>
          <p:cNvPr id="7" name="Picture 6" descr="Chart, scatter chart&#10;&#10;Description automatically generated">
            <a:extLst>
              <a:ext uri="{FF2B5EF4-FFF2-40B4-BE49-F238E27FC236}">
                <a16:creationId xmlns:a16="http://schemas.microsoft.com/office/drawing/2014/main" id="{670A7A74-6A97-4F7F-8BA0-D5C5F4F37E20}"/>
              </a:ext>
            </a:extLst>
          </p:cNvPr>
          <p:cNvPicPr>
            <a:picLocks noChangeAspect="1"/>
          </p:cNvPicPr>
          <p:nvPr/>
        </p:nvPicPr>
        <p:blipFill>
          <a:blip r:embed="rId5"/>
          <a:stretch>
            <a:fillRect/>
          </a:stretch>
        </p:blipFill>
        <p:spPr>
          <a:xfrm>
            <a:off x="5407367" y="3935258"/>
            <a:ext cx="2397330" cy="1797998"/>
          </a:xfrm>
          <a:prstGeom prst="rect">
            <a:avLst/>
          </a:prstGeom>
        </p:spPr>
      </p:pic>
      <p:pic>
        <p:nvPicPr>
          <p:cNvPr id="9" name="Picture 8" descr="Chart, scatter chart&#10;&#10;Description automatically generated">
            <a:extLst>
              <a:ext uri="{FF2B5EF4-FFF2-40B4-BE49-F238E27FC236}">
                <a16:creationId xmlns:a16="http://schemas.microsoft.com/office/drawing/2014/main" id="{449B7A19-6E6C-4008-827A-8D06CC666678}"/>
              </a:ext>
            </a:extLst>
          </p:cNvPr>
          <p:cNvPicPr>
            <a:picLocks noChangeAspect="1"/>
          </p:cNvPicPr>
          <p:nvPr/>
        </p:nvPicPr>
        <p:blipFill>
          <a:blip r:embed="rId6"/>
          <a:stretch>
            <a:fillRect/>
          </a:stretch>
        </p:blipFill>
        <p:spPr>
          <a:xfrm>
            <a:off x="767408" y="3924747"/>
            <a:ext cx="2314316" cy="1735737"/>
          </a:xfrm>
          <a:prstGeom prst="rect">
            <a:avLst/>
          </a:prstGeom>
        </p:spPr>
      </p:pic>
      <p:pic>
        <p:nvPicPr>
          <p:cNvPr id="12" name="Picture 11" descr="Chart, line chart&#10;&#10;Description automatically generated">
            <a:extLst>
              <a:ext uri="{FF2B5EF4-FFF2-40B4-BE49-F238E27FC236}">
                <a16:creationId xmlns:a16="http://schemas.microsoft.com/office/drawing/2014/main" id="{1571B5DA-FDE4-46D4-AB58-27CBBCD88AE9}"/>
              </a:ext>
            </a:extLst>
          </p:cNvPr>
          <p:cNvPicPr>
            <a:picLocks noChangeAspect="1"/>
          </p:cNvPicPr>
          <p:nvPr/>
        </p:nvPicPr>
        <p:blipFill>
          <a:blip r:embed="rId7"/>
          <a:stretch>
            <a:fillRect/>
          </a:stretch>
        </p:blipFill>
        <p:spPr>
          <a:xfrm>
            <a:off x="3045666" y="3924747"/>
            <a:ext cx="2397330" cy="1797998"/>
          </a:xfrm>
          <a:prstGeom prst="rect">
            <a:avLst/>
          </a:prstGeom>
        </p:spPr>
      </p:pic>
      <p:sp>
        <p:nvSpPr>
          <p:cNvPr id="14" name="Rectangle 13">
            <a:extLst>
              <a:ext uri="{FF2B5EF4-FFF2-40B4-BE49-F238E27FC236}">
                <a16:creationId xmlns:a16="http://schemas.microsoft.com/office/drawing/2014/main" id="{42649257-68B8-46D8-B615-BE370A01BA01}"/>
              </a:ext>
            </a:extLst>
          </p:cNvPr>
          <p:cNvSpPr/>
          <p:nvPr/>
        </p:nvSpPr>
        <p:spPr>
          <a:xfrm>
            <a:off x="443372" y="1369832"/>
            <a:ext cx="7524836" cy="2193127"/>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Chart, scatter chart&#10;&#10;Description automatically generated">
            <a:extLst>
              <a:ext uri="{FF2B5EF4-FFF2-40B4-BE49-F238E27FC236}">
                <a16:creationId xmlns:a16="http://schemas.microsoft.com/office/drawing/2014/main" id="{E2BEC501-7485-4C52-BD88-F83628EF095F}"/>
              </a:ext>
            </a:extLst>
          </p:cNvPr>
          <p:cNvPicPr>
            <a:picLocks noChangeAspect="1"/>
          </p:cNvPicPr>
          <p:nvPr/>
        </p:nvPicPr>
        <p:blipFill>
          <a:blip r:embed="rId8"/>
          <a:stretch>
            <a:fillRect/>
          </a:stretch>
        </p:blipFill>
        <p:spPr>
          <a:xfrm>
            <a:off x="767408" y="1693263"/>
            <a:ext cx="2314316" cy="1735737"/>
          </a:xfrm>
          <a:prstGeom prst="rect">
            <a:avLst/>
          </a:prstGeom>
        </p:spPr>
      </p:pic>
      <p:pic>
        <p:nvPicPr>
          <p:cNvPr id="18" name="Picture 17" descr="Chart, line chart&#10;&#10;Description automatically generated">
            <a:extLst>
              <a:ext uri="{FF2B5EF4-FFF2-40B4-BE49-F238E27FC236}">
                <a16:creationId xmlns:a16="http://schemas.microsoft.com/office/drawing/2014/main" id="{6785097D-7176-43C2-BAF5-40CBED406E33}"/>
              </a:ext>
            </a:extLst>
          </p:cNvPr>
          <p:cNvPicPr>
            <a:picLocks noChangeAspect="1"/>
          </p:cNvPicPr>
          <p:nvPr/>
        </p:nvPicPr>
        <p:blipFill>
          <a:blip r:embed="rId9"/>
          <a:stretch>
            <a:fillRect/>
          </a:stretch>
        </p:blipFill>
        <p:spPr>
          <a:xfrm>
            <a:off x="3078222" y="1693263"/>
            <a:ext cx="2314316" cy="1735737"/>
          </a:xfrm>
          <a:prstGeom prst="rect">
            <a:avLst/>
          </a:prstGeom>
        </p:spPr>
      </p:pic>
      <p:pic>
        <p:nvPicPr>
          <p:cNvPr id="19" name="Picture 18" descr="Chart, scatter chart&#10;&#10;Description automatically generated">
            <a:extLst>
              <a:ext uri="{FF2B5EF4-FFF2-40B4-BE49-F238E27FC236}">
                <a16:creationId xmlns:a16="http://schemas.microsoft.com/office/drawing/2014/main" id="{5D6E98C3-8659-477B-AF57-E4A50B8669E7}"/>
              </a:ext>
            </a:extLst>
          </p:cNvPr>
          <p:cNvPicPr>
            <a:picLocks noChangeAspect="1"/>
          </p:cNvPicPr>
          <p:nvPr/>
        </p:nvPicPr>
        <p:blipFill>
          <a:blip r:embed="rId10"/>
          <a:stretch>
            <a:fillRect/>
          </a:stretch>
        </p:blipFill>
        <p:spPr>
          <a:xfrm>
            <a:off x="5392538" y="1695768"/>
            <a:ext cx="2308183" cy="1731137"/>
          </a:xfrm>
          <a:prstGeom prst="rect">
            <a:avLst/>
          </a:prstGeom>
        </p:spPr>
      </p:pic>
      <p:sp>
        <p:nvSpPr>
          <p:cNvPr id="21" name="TextBox 20">
            <a:extLst>
              <a:ext uri="{FF2B5EF4-FFF2-40B4-BE49-F238E27FC236}">
                <a16:creationId xmlns:a16="http://schemas.microsoft.com/office/drawing/2014/main" id="{B2A15313-D8B7-4838-8954-A8F5C9DD4C8E}"/>
              </a:ext>
            </a:extLst>
          </p:cNvPr>
          <p:cNvSpPr txBox="1"/>
          <p:nvPr/>
        </p:nvSpPr>
        <p:spPr>
          <a:xfrm>
            <a:off x="443372" y="1332746"/>
            <a:ext cx="1440160" cy="369332"/>
          </a:xfrm>
          <a:prstGeom prst="rect">
            <a:avLst/>
          </a:prstGeom>
          <a:noFill/>
        </p:spPr>
        <p:txBody>
          <a:bodyPr wrap="square">
            <a:spAutoFit/>
          </a:bodyPr>
          <a:lstStyle/>
          <a:p>
            <a:r>
              <a:rPr lang="en-GB" sz="1800" b="1" dirty="0">
                <a:solidFill>
                  <a:srgbClr val="FF0000"/>
                </a:solidFill>
              </a:rPr>
              <a:t>Experiment</a:t>
            </a:r>
            <a:endParaRPr lang="en-GB" dirty="0"/>
          </a:p>
        </p:txBody>
      </p:sp>
      <p:sp>
        <p:nvSpPr>
          <p:cNvPr id="22" name="TextBox 21">
            <a:extLst>
              <a:ext uri="{FF2B5EF4-FFF2-40B4-BE49-F238E27FC236}">
                <a16:creationId xmlns:a16="http://schemas.microsoft.com/office/drawing/2014/main" id="{9A473443-7F36-4E89-9AC6-6573F78E155A}"/>
              </a:ext>
            </a:extLst>
          </p:cNvPr>
          <p:cNvSpPr txBox="1"/>
          <p:nvPr/>
        </p:nvSpPr>
        <p:spPr>
          <a:xfrm>
            <a:off x="394289" y="3635732"/>
            <a:ext cx="1440160" cy="369332"/>
          </a:xfrm>
          <a:prstGeom prst="rect">
            <a:avLst/>
          </a:prstGeom>
          <a:noFill/>
        </p:spPr>
        <p:txBody>
          <a:bodyPr wrap="square">
            <a:spAutoFit/>
          </a:bodyPr>
          <a:lstStyle/>
          <a:p>
            <a:r>
              <a:rPr lang="en-GB" sz="1800" b="1" dirty="0">
                <a:solidFill>
                  <a:srgbClr val="FF0000"/>
                </a:solidFill>
              </a:rPr>
              <a:t>Simulation</a:t>
            </a:r>
            <a:endParaRPr lang="en-GB" dirty="0"/>
          </a:p>
        </p:txBody>
      </p:sp>
      <p:sp>
        <p:nvSpPr>
          <p:cNvPr id="24" name="TextBox 23">
            <a:extLst>
              <a:ext uri="{FF2B5EF4-FFF2-40B4-BE49-F238E27FC236}">
                <a16:creationId xmlns:a16="http://schemas.microsoft.com/office/drawing/2014/main" id="{8A8350AC-1B4D-4551-9874-80A337D4BDF0}"/>
              </a:ext>
            </a:extLst>
          </p:cNvPr>
          <p:cNvSpPr txBox="1"/>
          <p:nvPr/>
        </p:nvSpPr>
        <p:spPr>
          <a:xfrm>
            <a:off x="8133570" y="1408624"/>
            <a:ext cx="3363030" cy="2031325"/>
          </a:xfrm>
          <a:prstGeom prst="rect">
            <a:avLst/>
          </a:prstGeom>
          <a:noFill/>
        </p:spPr>
        <p:txBody>
          <a:bodyPr wrap="square">
            <a:spAutoFit/>
          </a:bodyPr>
          <a:lstStyle/>
          <a:p>
            <a:r>
              <a:rPr lang="en-GB" b="0" dirty="0">
                <a:latin typeface="Calibri" panose="020F0502020204030204" pitchFamily="34" charset="0"/>
                <a:cs typeface="Calibri" panose="020F0502020204030204" pitchFamily="34" charset="0"/>
              </a:rPr>
              <a:t>Experimental and simulation data shows cells reach virtually the same field (~97%) but accrue different numbers of breakdowns. </a:t>
            </a:r>
          </a:p>
          <a:p>
            <a:endParaRPr lang="en-GB" dirty="0">
              <a:latin typeface="Calibri" panose="020F0502020204030204" pitchFamily="34" charset="0"/>
              <a:cs typeface="Calibri" panose="020F0502020204030204" pitchFamily="34" charset="0"/>
            </a:endParaRPr>
          </a:p>
          <a:p>
            <a:endParaRPr lang="en-GB" b="1" dirty="0">
              <a:latin typeface="Calibri" panose="020F0502020204030204" pitchFamily="34" charset="0"/>
              <a:cs typeface="Calibri" panose="020F0502020204030204" pitchFamily="34" charset="0"/>
            </a:endParaRPr>
          </a:p>
          <a:p>
            <a:r>
              <a:rPr lang="en-GB" b="1" dirty="0">
                <a:latin typeface="Calibri" panose="020F0502020204030204" pitchFamily="34" charset="0"/>
                <a:cs typeface="Calibri" panose="020F0502020204030204" pitchFamily="34" charset="0"/>
              </a:rPr>
              <a:t>Simulations agree!</a:t>
            </a:r>
          </a:p>
        </p:txBody>
      </p:sp>
      <p:pic>
        <p:nvPicPr>
          <p:cNvPr id="11" name="Picture 10" descr="Chart, line chart&#10;&#10;Description automatically generated">
            <a:extLst>
              <a:ext uri="{FF2B5EF4-FFF2-40B4-BE49-F238E27FC236}">
                <a16:creationId xmlns:a16="http://schemas.microsoft.com/office/drawing/2014/main" id="{D3F2ED00-E4FE-4514-84F1-62E33EBCB737}"/>
              </a:ext>
            </a:extLst>
          </p:cNvPr>
          <p:cNvPicPr>
            <a:picLocks noChangeAspect="1"/>
          </p:cNvPicPr>
          <p:nvPr/>
        </p:nvPicPr>
        <p:blipFill>
          <a:blip r:embed="rId11"/>
          <a:stretch>
            <a:fillRect/>
          </a:stretch>
        </p:blipFill>
        <p:spPr>
          <a:xfrm>
            <a:off x="7848994" y="3935258"/>
            <a:ext cx="2397330" cy="1797998"/>
          </a:xfrm>
          <a:prstGeom prst="rect">
            <a:avLst/>
          </a:prstGeom>
        </p:spPr>
      </p:pic>
    </p:spTree>
    <p:extLst>
      <p:ext uri="{BB962C8B-B14F-4D97-AF65-F5344CB8AC3E}">
        <p14:creationId xmlns:p14="http://schemas.microsoft.com/office/powerpoint/2010/main" val="92586167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Result 3: Adjusting CERN’s Conditioning Algorithm</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33</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14" descr="Icon&#10;&#10;Description automatically generated">
            <a:extLst>
              <a:ext uri="{FF2B5EF4-FFF2-40B4-BE49-F238E27FC236}">
                <a16:creationId xmlns:a16="http://schemas.microsoft.com/office/drawing/2014/main" id="{25E059AD-789C-442A-BB88-E4EF7C8D2509}"/>
              </a:ext>
            </a:extLst>
          </p:cNvPr>
          <p:cNvPicPr>
            <a:picLocks noChangeAspect="1"/>
          </p:cNvPicPr>
          <p:nvPr/>
        </p:nvPicPr>
        <p:blipFill>
          <a:blip r:embed="rId3"/>
          <a:stretch>
            <a:fillRect/>
          </a:stretch>
        </p:blipFill>
        <p:spPr>
          <a:xfrm>
            <a:off x="1700296" y="6353702"/>
            <a:ext cx="426470" cy="426470"/>
          </a:xfrm>
          <a:prstGeom prst="rect">
            <a:avLst/>
          </a:prstGeom>
        </p:spPr>
      </p:pic>
      <p:sp>
        <p:nvSpPr>
          <p:cNvPr id="16" name="Content Placeholder 8">
            <a:extLst>
              <a:ext uri="{FF2B5EF4-FFF2-40B4-BE49-F238E27FC236}">
                <a16:creationId xmlns:a16="http://schemas.microsoft.com/office/drawing/2014/main" id="{F7283B9C-B0E9-4EF8-B659-D01C4CE3DA76}"/>
              </a:ext>
            </a:extLst>
          </p:cNvPr>
          <p:cNvSpPr>
            <a:spLocks noGrp="1"/>
          </p:cNvSpPr>
          <p:nvPr>
            <p:ph idx="1"/>
          </p:nvPr>
        </p:nvSpPr>
        <p:spPr>
          <a:xfrm>
            <a:off x="407989" y="1592263"/>
            <a:ext cx="4463875" cy="4608512"/>
          </a:xfrm>
        </p:spPr>
        <p:txBody>
          <a:bodyPr/>
          <a:lstStyle/>
          <a:p>
            <a:r>
              <a:rPr lang="en-GB" b="0" dirty="0">
                <a:latin typeface="Calibri" panose="020F0502020204030204" pitchFamily="34" charset="0"/>
                <a:cs typeface="Calibri" panose="020F0502020204030204" pitchFamily="34" charset="0"/>
              </a:rPr>
              <a:t>One of the goals was to examine </a:t>
            </a:r>
            <a:r>
              <a:rPr lang="en-GB" dirty="0">
                <a:solidFill>
                  <a:srgbClr val="C00000"/>
                </a:solidFill>
                <a:latin typeface="Calibri" panose="020F0502020204030204" pitchFamily="34" charset="0"/>
                <a:cs typeface="Calibri" panose="020F0502020204030204" pitchFamily="34" charset="0"/>
              </a:rPr>
              <a:t>changing the parameters in our conditioning algorithm. </a:t>
            </a:r>
          </a:p>
          <a:p>
            <a:endParaRPr lang="en-GB" b="0" dirty="0">
              <a:solidFill>
                <a:srgbClr val="C00000"/>
              </a:solidFill>
              <a:latin typeface="Calibri" panose="020F0502020204030204" pitchFamily="34" charset="0"/>
              <a:cs typeface="Calibri" panose="020F0502020204030204" pitchFamily="34" charset="0"/>
            </a:endParaRPr>
          </a:p>
          <a:p>
            <a:r>
              <a:rPr lang="en-GB" b="0" dirty="0">
                <a:latin typeface="Calibri" panose="020F0502020204030204" pitchFamily="34" charset="0"/>
                <a:cs typeface="Calibri" panose="020F0502020204030204" pitchFamily="34" charset="0"/>
              </a:rPr>
              <a:t>In the test stands, we track an operator-selected BDR. Little data exists on changing this value.</a:t>
            </a:r>
          </a:p>
          <a:p>
            <a:endParaRPr lang="en-GB" dirty="0">
              <a:solidFill>
                <a:schemeClr val="accent5">
                  <a:lumMod val="60000"/>
                  <a:lumOff val="40000"/>
                </a:schemeClr>
              </a:solidFill>
              <a:latin typeface="Calibri" panose="020F0502020204030204" pitchFamily="34" charset="0"/>
              <a:cs typeface="Calibri" panose="020F0502020204030204" pitchFamily="34" charset="0"/>
            </a:endParaRPr>
          </a:p>
        </p:txBody>
      </p:sp>
      <p:pic>
        <p:nvPicPr>
          <p:cNvPr id="9" name="Picture 8" descr="Chart, line chart&#10;&#10;Description automatically generated">
            <a:extLst>
              <a:ext uri="{FF2B5EF4-FFF2-40B4-BE49-F238E27FC236}">
                <a16:creationId xmlns:a16="http://schemas.microsoft.com/office/drawing/2014/main" id="{DF91C77F-F033-427F-9B55-B30C0FB4040E}"/>
              </a:ext>
            </a:extLst>
          </p:cNvPr>
          <p:cNvPicPr>
            <a:picLocks noChangeAspect="1"/>
          </p:cNvPicPr>
          <p:nvPr/>
        </p:nvPicPr>
        <p:blipFill>
          <a:blip r:embed="rId4"/>
          <a:stretch>
            <a:fillRect/>
          </a:stretch>
        </p:blipFill>
        <p:spPr>
          <a:xfrm>
            <a:off x="6262076" y="2085899"/>
            <a:ext cx="4592600" cy="3205205"/>
          </a:xfrm>
          <a:prstGeom prst="rect">
            <a:avLst/>
          </a:prstGeom>
        </p:spPr>
      </p:pic>
      <p:pic>
        <p:nvPicPr>
          <p:cNvPr id="11" name="Picture 10" descr="Chart, line chart&#10;&#10;Description automatically generated">
            <a:extLst>
              <a:ext uri="{FF2B5EF4-FFF2-40B4-BE49-F238E27FC236}">
                <a16:creationId xmlns:a16="http://schemas.microsoft.com/office/drawing/2014/main" id="{14A4B300-0496-4178-8367-BA349CB64F48}"/>
              </a:ext>
            </a:extLst>
          </p:cNvPr>
          <p:cNvPicPr>
            <a:picLocks noChangeAspect="1"/>
          </p:cNvPicPr>
          <p:nvPr/>
        </p:nvPicPr>
        <p:blipFill>
          <a:blip r:embed="rId5"/>
          <a:stretch>
            <a:fillRect/>
          </a:stretch>
        </p:blipFill>
        <p:spPr>
          <a:xfrm>
            <a:off x="5967275" y="1781238"/>
            <a:ext cx="5239539" cy="3656708"/>
          </a:xfrm>
          <a:prstGeom prst="rect">
            <a:avLst/>
          </a:prstGeom>
        </p:spPr>
      </p:pic>
      <p:cxnSp>
        <p:nvCxnSpPr>
          <p:cNvPr id="12" name="Straight Arrow Connector 11">
            <a:extLst>
              <a:ext uri="{FF2B5EF4-FFF2-40B4-BE49-F238E27FC236}">
                <a16:creationId xmlns:a16="http://schemas.microsoft.com/office/drawing/2014/main" id="{3D334DC6-F09C-41E4-9325-45834FDDBC51}"/>
              </a:ext>
            </a:extLst>
          </p:cNvPr>
          <p:cNvCxnSpPr>
            <a:cxnSpLocks/>
          </p:cNvCxnSpPr>
          <p:nvPr/>
        </p:nvCxnSpPr>
        <p:spPr>
          <a:xfrm flipV="1">
            <a:off x="4727848" y="3519296"/>
            <a:ext cx="1728192" cy="90296"/>
          </a:xfrm>
          <a:prstGeom prst="straightConnector1">
            <a:avLst/>
          </a:prstGeom>
          <a:ln w="3810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EAC8A763-073D-418D-936B-AD3764566A59}"/>
              </a:ext>
            </a:extLst>
          </p:cNvPr>
          <p:cNvCxnSpPr>
            <a:cxnSpLocks/>
          </p:cNvCxnSpPr>
          <p:nvPr/>
        </p:nvCxnSpPr>
        <p:spPr>
          <a:xfrm>
            <a:off x="6606825" y="3519296"/>
            <a:ext cx="3528392" cy="0"/>
          </a:xfrm>
          <a:prstGeom prst="lin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738414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Content Placeholder 1">
            <a:extLst>
              <a:ext uri="{FF2B5EF4-FFF2-40B4-BE49-F238E27FC236}">
                <a16:creationId xmlns:a16="http://schemas.microsoft.com/office/drawing/2014/main" id="{A37ADDDC-3A7E-4213-B3C9-7F479BD33298}"/>
              </a:ext>
            </a:extLst>
          </p:cNvPr>
          <p:cNvSpPr>
            <a:spLocks noGrp="1"/>
          </p:cNvSpPr>
          <p:nvPr>
            <p:ph idx="1"/>
          </p:nvPr>
        </p:nvSpPr>
        <p:spPr>
          <a:xfrm>
            <a:off x="407989" y="1592263"/>
            <a:ext cx="11392802" cy="900659"/>
          </a:xfrm>
        </p:spPr>
        <p:txBody>
          <a:bodyPr/>
          <a:lstStyle/>
          <a:p>
            <a:pPr marL="0" indent="0">
              <a:buNone/>
            </a:pPr>
            <a:r>
              <a:rPr lang="en-GB" sz="1800" dirty="0"/>
              <a:t>Simulation predicts that reducing the BDR setpoint can reduce the BDs accrued without significantly prolonging conditioning. Results agree with an existing experimental example.</a:t>
            </a:r>
            <a:endParaRPr lang="en-GB" sz="1600" b="1" dirty="0"/>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Result 3: Adjusting CERN’s Conditioning Algorithm</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34</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14" descr="Icon&#10;&#10;Description automatically generated">
            <a:extLst>
              <a:ext uri="{FF2B5EF4-FFF2-40B4-BE49-F238E27FC236}">
                <a16:creationId xmlns:a16="http://schemas.microsoft.com/office/drawing/2014/main" id="{25E059AD-789C-442A-BB88-E4EF7C8D2509}"/>
              </a:ext>
            </a:extLst>
          </p:cNvPr>
          <p:cNvPicPr>
            <a:picLocks noChangeAspect="1"/>
          </p:cNvPicPr>
          <p:nvPr/>
        </p:nvPicPr>
        <p:blipFill>
          <a:blip r:embed="rId3"/>
          <a:stretch>
            <a:fillRect/>
          </a:stretch>
        </p:blipFill>
        <p:spPr>
          <a:xfrm>
            <a:off x="1700296" y="6353702"/>
            <a:ext cx="426470" cy="426470"/>
          </a:xfrm>
          <a:prstGeom prst="rect">
            <a:avLst/>
          </a:prstGeom>
        </p:spPr>
      </p:pic>
      <p:cxnSp>
        <p:nvCxnSpPr>
          <p:cNvPr id="18" name="Straight Arrow Connector 17">
            <a:extLst>
              <a:ext uri="{FF2B5EF4-FFF2-40B4-BE49-F238E27FC236}">
                <a16:creationId xmlns:a16="http://schemas.microsoft.com/office/drawing/2014/main" id="{EEDF692B-977A-4053-9A49-6E55EB55D95A}"/>
              </a:ext>
            </a:extLst>
          </p:cNvPr>
          <p:cNvCxnSpPr>
            <a:cxnSpLocks/>
          </p:cNvCxnSpPr>
          <p:nvPr/>
        </p:nvCxnSpPr>
        <p:spPr>
          <a:xfrm>
            <a:off x="3158809" y="3095492"/>
            <a:ext cx="554083" cy="52001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5FB3E7E6-2265-47CF-A3D7-4C7CAD710B91}"/>
              </a:ext>
            </a:extLst>
          </p:cNvPr>
          <p:cNvSpPr txBox="1"/>
          <p:nvPr/>
        </p:nvSpPr>
        <p:spPr>
          <a:xfrm>
            <a:off x="2070811" y="2460597"/>
            <a:ext cx="1823864" cy="646331"/>
          </a:xfrm>
          <a:prstGeom prst="rect">
            <a:avLst/>
          </a:prstGeom>
          <a:noFill/>
        </p:spPr>
        <p:txBody>
          <a:bodyPr wrap="square">
            <a:spAutoFit/>
          </a:bodyPr>
          <a:lstStyle/>
          <a:p>
            <a:r>
              <a:rPr lang="en-GB" sz="1800" dirty="0"/>
              <a:t>Fewer BDs at lower setpoints.</a:t>
            </a:r>
            <a:endParaRPr lang="en-GB" dirty="0"/>
          </a:p>
        </p:txBody>
      </p:sp>
      <p:sp>
        <p:nvSpPr>
          <p:cNvPr id="14" name="Rectangle 13">
            <a:extLst>
              <a:ext uri="{FF2B5EF4-FFF2-40B4-BE49-F238E27FC236}">
                <a16:creationId xmlns:a16="http://schemas.microsoft.com/office/drawing/2014/main" id="{DC40536E-2CAF-49DB-BBBE-1C40CC9F3828}"/>
              </a:ext>
            </a:extLst>
          </p:cNvPr>
          <p:cNvSpPr/>
          <p:nvPr/>
        </p:nvSpPr>
        <p:spPr>
          <a:xfrm>
            <a:off x="6311279" y="3268307"/>
            <a:ext cx="5401345" cy="241661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a:extLst>
              <a:ext uri="{FF2B5EF4-FFF2-40B4-BE49-F238E27FC236}">
                <a16:creationId xmlns:a16="http://schemas.microsoft.com/office/drawing/2014/main" id="{413AF3D0-26D8-44A6-8D93-C171AEF633DA}"/>
              </a:ext>
            </a:extLst>
          </p:cNvPr>
          <p:cNvSpPr txBox="1"/>
          <p:nvPr/>
        </p:nvSpPr>
        <p:spPr>
          <a:xfrm>
            <a:off x="6311279" y="3231221"/>
            <a:ext cx="1440160" cy="646331"/>
          </a:xfrm>
          <a:prstGeom prst="rect">
            <a:avLst/>
          </a:prstGeom>
          <a:noFill/>
        </p:spPr>
        <p:txBody>
          <a:bodyPr wrap="square">
            <a:spAutoFit/>
          </a:bodyPr>
          <a:lstStyle/>
          <a:p>
            <a:r>
              <a:rPr lang="en-GB" sz="1800" b="1" dirty="0">
                <a:solidFill>
                  <a:srgbClr val="FF0000"/>
                </a:solidFill>
              </a:rPr>
              <a:t>Simulation</a:t>
            </a:r>
            <a:endParaRPr lang="en-GB" dirty="0"/>
          </a:p>
          <a:p>
            <a:endParaRPr lang="en-GB" dirty="0"/>
          </a:p>
        </p:txBody>
      </p:sp>
      <p:pic>
        <p:nvPicPr>
          <p:cNvPr id="17" name="Picture 16" descr="Chart, scatter chart&#10;&#10;Description automatically generated">
            <a:extLst>
              <a:ext uri="{FF2B5EF4-FFF2-40B4-BE49-F238E27FC236}">
                <a16:creationId xmlns:a16="http://schemas.microsoft.com/office/drawing/2014/main" id="{DB9C487C-AD25-487F-A5DD-AF8E044D8225}"/>
              </a:ext>
            </a:extLst>
          </p:cNvPr>
          <p:cNvPicPr>
            <a:picLocks noChangeAspect="1"/>
          </p:cNvPicPr>
          <p:nvPr/>
        </p:nvPicPr>
        <p:blipFill>
          <a:blip r:embed="rId4"/>
          <a:stretch>
            <a:fillRect/>
          </a:stretch>
        </p:blipFill>
        <p:spPr>
          <a:xfrm>
            <a:off x="9055338" y="3539242"/>
            <a:ext cx="2579328" cy="1934496"/>
          </a:xfrm>
          <a:prstGeom prst="rect">
            <a:avLst/>
          </a:prstGeom>
        </p:spPr>
      </p:pic>
      <p:pic>
        <p:nvPicPr>
          <p:cNvPr id="20" name="Picture 19" descr="Chart, scatter chart&#10;&#10;Description automatically generated">
            <a:extLst>
              <a:ext uri="{FF2B5EF4-FFF2-40B4-BE49-F238E27FC236}">
                <a16:creationId xmlns:a16="http://schemas.microsoft.com/office/drawing/2014/main" id="{2B7C2E16-187C-4A1A-A081-77A6E15E47BC}"/>
              </a:ext>
            </a:extLst>
          </p:cNvPr>
          <p:cNvPicPr>
            <a:picLocks noChangeAspect="1"/>
          </p:cNvPicPr>
          <p:nvPr/>
        </p:nvPicPr>
        <p:blipFill>
          <a:blip r:embed="rId5"/>
          <a:stretch>
            <a:fillRect/>
          </a:stretch>
        </p:blipFill>
        <p:spPr>
          <a:xfrm>
            <a:off x="6441299" y="3552427"/>
            <a:ext cx="2579328" cy="1934496"/>
          </a:xfrm>
          <a:prstGeom prst="rect">
            <a:avLst/>
          </a:prstGeom>
        </p:spPr>
      </p:pic>
      <p:cxnSp>
        <p:nvCxnSpPr>
          <p:cNvPr id="29" name="Straight Arrow Connector 28">
            <a:extLst>
              <a:ext uri="{FF2B5EF4-FFF2-40B4-BE49-F238E27FC236}">
                <a16:creationId xmlns:a16="http://schemas.microsoft.com/office/drawing/2014/main" id="{34F898A5-2A1E-4B90-AD81-88B87AB709B8}"/>
              </a:ext>
            </a:extLst>
          </p:cNvPr>
          <p:cNvCxnSpPr>
            <a:cxnSpLocks/>
          </p:cNvCxnSpPr>
          <p:nvPr/>
        </p:nvCxnSpPr>
        <p:spPr>
          <a:xfrm flipH="1">
            <a:off x="7902426" y="3180885"/>
            <a:ext cx="547326" cy="54591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18AA8791-DE5A-4480-B528-7D379945E08E}"/>
              </a:ext>
            </a:extLst>
          </p:cNvPr>
          <p:cNvSpPr txBox="1"/>
          <p:nvPr/>
        </p:nvSpPr>
        <p:spPr>
          <a:xfrm>
            <a:off x="6528048" y="2734180"/>
            <a:ext cx="4783656"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O</a:t>
            </a:r>
            <a:r>
              <a:rPr lang="en-GB" b="0" dirty="0">
                <a:latin typeface="Calibri" panose="020F0502020204030204" pitchFamily="34" charset="0"/>
                <a:cs typeface="Calibri" panose="020F0502020204030204" pitchFamily="34" charset="0"/>
              </a:rPr>
              <a:t>ffers an explanation for the results</a:t>
            </a:r>
            <a:r>
              <a:rPr lang="en-GB" dirty="0">
                <a:solidFill>
                  <a:srgbClr val="202124"/>
                </a:solidFill>
                <a:latin typeface="arial" panose="020B0604020202020204" pitchFamily="34" charset="0"/>
              </a:rPr>
              <a:t>✔</a:t>
            </a:r>
            <a:r>
              <a:rPr lang="en-GB" dirty="0">
                <a:solidFill>
                  <a:srgbClr val="43B519"/>
                </a:solidFill>
                <a:latin typeface="Calibri" panose="020F0502020204030204" pitchFamily="34" charset="0"/>
                <a:cs typeface="Calibri" panose="020F0502020204030204" pitchFamily="34" charset="0"/>
              </a:rPr>
              <a:t>. </a:t>
            </a:r>
            <a:endParaRPr lang="en-GB" dirty="0"/>
          </a:p>
        </p:txBody>
      </p:sp>
      <p:sp>
        <p:nvSpPr>
          <p:cNvPr id="21" name="Rectangle 20">
            <a:extLst>
              <a:ext uri="{FF2B5EF4-FFF2-40B4-BE49-F238E27FC236}">
                <a16:creationId xmlns:a16="http://schemas.microsoft.com/office/drawing/2014/main" id="{F62482FC-D2C2-4016-AAA5-D6FCAA39B1FC}"/>
              </a:ext>
            </a:extLst>
          </p:cNvPr>
          <p:cNvSpPr/>
          <p:nvPr/>
        </p:nvSpPr>
        <p:spPr>
          <a:xfrm>
            <a:off x="334615" y="3268307"/>
            <a:ext cx="5401345" cy="241661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a:extLst>
              <a:ext uri="{FF2B5EF4-FFF2-40B4-BE49-F238E27FC236}">
                <a16:creationId xmlns:a16="http://schemas.microsoft.com/office/drawing/2014/main" id="{338CC9D2-E9CA-4CB4-8D6F-7EFD886F5885}"/>
              </a:ext>
            </a:extLst>
          </p:cNvPr>
          <p:cNvSpPr txBox="1"/>
          <p:nvPr/>
        </p:nvSpPr>
        <p:spPr>
          <a:xfrm>
            <a:off x="406623" y="3231221"/>
            <a:ext cx="2472177" cy="369332"/>
          </a:xfrm>
          <a:prstGeom prst="rect">
            <a:avLst/>
          </a:prstGeom>
          <a:noFill/>
        </p:spPr>
        <p:txBody>
          <a:bodyPr wrap="square">
            <a:spAutoFit/>
          </a:bodyPr>
          <a:lstStyle/>
          <a:p>
            <a:r>
              <a:rPr lang="en-US" b="1" dirty="0">
                <a:solidFill>
                  <a:srgbClr val="FF0000"/>
                </a:solidFill>
              </a:rPr>
              <a:t>E</a:t>
            </a:r>
            <a:r>
              <a:rPr lang="en-GB" b="1" dirty="0" err="1">
                <a:solidFill>
                  <a:srgbClr val="FF0000"/>
                </a:solidFill>
              </a:rPr>
              <a:t>xperimental</a:t>
            </a:r>
            <a:r>
              <a:rPr lang="en-GB" b="1" dirty="0">
                <a:solidFill>
                  <a:srgbClr val="FF0000"/>
                </a:solidFill>
              </a:rPr>
              <a:t> Data</a:t>
            </a:r>
            <a:endParaRPr lang="en-GB" dirty="0"/>
          </a:p>
        </p:txBody>
      </p:sp>
      <p:pic>
        <p:nvPicPr>
          <p:cNvPr id="11" name="Picture 10" descr="Chart, scatter chart&#10;&#10;Description automatically generated">
            <a:extLst>
              <a:ext uri="{FF2B5EF4-FFF2-40B4-BE49-F238E27FC236}">
                <a16:creationId xmlns:a16="http://schemas.microsoft.com/office/drawing/2014/main" id="{BC8E3788-E0DF-45A8-9BC7-6375D974F358}"/>
              </a:ext>
            </a:extLst>
          </p:cNvPr>
          <p:cNvPicPr>
            <a:picLocks noChangeAspect="1"/>
          </p:cNvPicPr>
          <p:nvPr/>
        </p:nvPicPr>
        <p:blipFill>
          <a:blip r:embed="rId6"/>
          <a:stretch>
            <a:fillRect/>
          </a:stretch>
        </p:blipFill>
        <p:spPr>
          <a:xfrm>
            <a:off x="3141870" y="3615504"/>
            <a:ext cx="2529308" cy="1896981"/>
          </a:xfrm>
          <a:prstGeom prst="rect">
            <a:avLst/>
          </a:prstGeom>
        </p:spPr>
      </p:pic>
      <p:pic>
        <p:nvPicPr>
          <p:cNvPr id="19" name="Picture 18" descr="Chart, scatter chart&#10;&#10;Description automatically generated">
            <a:extLst>
              <a:ext uri="{FF2B5EF4-FFF2-40B4-BE49-F238E27FC236}">
                <a16:creationId xmlns:a16="http://schemas.microsoft.com/office/drawing/2014/main" id="{8B2F3542-EFBC-42BA-9376-59A981FE3E48}"/>
              </a:ext>
            </a:extLst>
          </p:cNvPr>
          <p:cNvPicPr>
            <a:picLocks noChangeAspect="1"/>
          </p:cNvPicPr>
          <p:nvPr/>
        </p:nvPicPr>
        <p:blipFill>
          <a:blip r:embed="rId7"/>
          <a:stretch>
            <a:fillRect/>
          </a:stretch>
        </p:blipFill>
        <p:spPr>
          <a:xfrm>
            <a:off x="554794" y="3570409"/>
            <a:ext cx="2587076" cy="1940307"/>
          </a:xfrm>
          <a:prstGeom prst="rect">
            <a:avLst/>
          </a:prstGeom>
        </p:spPr>
      </p:pic>
    </p:spTree>
    <p:extLst>
      <p:ext uri="{BB962C8B-B14F-4D97-AF65-F5344CB8AC3E}">
        <p14:creationId xmlns:p14="http://schemas.microsoft.com/office/powerpoint/2010/main" val="175603723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35</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sp>
        <p:nvSpPr>
          <p:cNvPr id="14" name="Title 1">
            <a:extLst>
              <a:ext uri="{FF2B5EF4-FFF2-40B4-BE49-F238E27FC236}">
                <a16:creationId xmlns:a16="http://schemas.microsoft.com/office/drawing/2014/main" id="{76988E3E-E4C4-4EB8-A1AD-7E57D4A48934}"/>
              </a:ext>
            </a:extLst>
          </p:cNvPr>
          <p:cNvSpPr txBox="1">
            <a:spLocks/>
          </p:cNvSpPr>
          <p:nvPr/>
        </p:nvSpPr>
        <p:spPr>
          <a:xfrm>
            <a:off x="1569017" y="2348880"/>
            <a:ext cx="9144000" cy="2387600"/>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ctr"/>
            <a:r>
              <a:rPr lang="en-GB" sz="6000" dirty="0"/>
              <a:t>Bonus Slides: Model Details</a:t>
            </a:r>
          </a:p>
        </p:txBody>
      </p:sp>
      <p:pic>
        <p:nvPicPr>
          <p:cNvPr id="9" name="Picture 8" descr="Icon&#10;&#10;Description automatically generated">
            <a:extLst>
              <a:ext uri="{FF2B5EF4-FFF2-40B4-BE49-F238E27FC236}">
                <a16:creationId xmlns:a16="http://schemas.microsoft.com/office/drawing/2014/main" id="{3534896F-5DCE-405D-9A29-2F50B906D918}"/>
              </a:ext>
            </a:extLst>
          </p:cNvPr>
          <p:cNvPicPr>
            <a:picLocks noChangeAspect="1"/>
          </p:cNvPicPr>
          <p:nvPr/>
        </p:nvPicPr>
        <p:blipFill>
          <a:blip r:embed="rId3"/>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36998624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8">
            <a:extLst>
              <a:ext uri="{FF2B5EF4-FFF2-40B4-BE49-F238E27FC236}">
                <a16:creationId xmlns:a16="http://schemas.microsoft.com/office/drawing/2014/main" id="{537B948F-96AE-4A7C-AB05-BAE0D7BD78DB}"/>
              </a:ext>
            </a:extLst>
          </p:cNvPr>
          <p:cNvSpPr>
            <a:spLocks noGrp="1"/>
          </p:cNvSpPr>
          <p:nvPr>
            <p:ph idx="1"/>
          </p:nvPr>
        </p:nvSpPr>
        <p:spPr>
          <a:xfrm>
            <a:off x="407988" y="1592263"/>
            <a:ext cx="10872587" cy="4608512"/>
          </a:xfrm>
        </p:spPr>
        <p:txBody>
          <a:bodyPr/>
          <a:lstStyle/>
          <a:p>
            <a:pPr algn="l"/>
            <a:r>
              <a:rPr lang="en-GB" sz="1800" i="0" u="none" strike="noStrike" baseline="0" dirty="0" err="1">
                <a:latin typeface="CMMI12"/>
              </a:rPr>
              <a:t>P</a:t>
            </a:r>
            <a:r>
              <a:rPr lang="en-GB" sz="1800" baseline="-25000" dirty="0" err="1">
                <a:latin typeface="CMMI8"/>
              </a:rPr>
              <a:t>Reference</a:t>
            </a:r>
            <a:r>
              <a:rPr lang="en-GB" sz="1800" i="0" u="none" strike="noStrike" baseline="0" dirty="0">
                <a:latin typeface="CMMI8"/>
              </a:rPr>
              <a:t> </a:t>
            </a:r>
            <a:r>
              <a:rPr lang="en-GB" sz="1800" b="0" i="0" u="none" strike="noStrike" baseline="0" dirty="0">
                <a:latin typeface="SFRM1200"/>
              </a:rPr>
              <a:t>= The instantaneous probability of breakdown for a given device operating at the level to which it has been conditioned.  </a:t>
            </a:r>
            <a:r>
              <a:rPr lang="en-GB" sz="1800" i="0" u="none" strike="noStrike" baseline="0" dirty="0">
                <a:latin typeface="SFRM1200"/>
              </a:rPr>
              <a:t>5E-5</a:t>
            </a:r>
            <a:r>
              <a:rPr lang="en-GB" sz="1800" b="0" i="0" u="none" strike="noStrike" baseline="0" dirty="0">
                <a:latin typeface="SFRM1200"/>
              </a:rPr>
              <a:t> </a:t>
            </a:r>
            <a:r>
              <a:rPr lang="en-GB" sz="1800" i="0" u="none" strike="noStrike" baseline="0" dirty="0" err="1">
                <a:latin typeface="SFRM1200"/>
              </a:rPr>
              <a:t>bpp</a:t>
            </a:r>
            <a:r>
              <a:rPr lang="en-GB" sz="1800" i="0" u="none" strike="noStrike" baseline="0" dirty="0">
                <a:latin typeface="SFRM1200"/>
              </a:rPr>
              <a:t> </a:t>
            </a:r>
            <a:r>
              <a:rPr lang="en-GB" sz="1800" b="0" i="0" u="none" strike="noStrike" baseline="0" dirty="0">
                <a:latin typeface="SFRM1200"/>
              </a:rPr>
              <a:t>selected as </a:t>
            </a:r>
            <a:r>
              <a:rPr lang="en-GB" sz="1800" b="0" dirty="0">
                <a:latin typeface="SFRM1200"/>
              </a:rPr>
              <a:t>it is generally the max permissible BDR chosen in CERN</a:t>
            </a:r>
            <a:r>
              <a:rPr lang="en-GB" sz="1800" b="0" i="0" u="none" strike="noStrike" baseline="0" dirty="0">
                <a:latin typeface="SFRM1200"/>
              </a:rPr>
              <a:t> structure tests. </a:t>
            </a:r>
          </a:p>
          <a:p>
            <a:pPr algn="l"/>
            <a:r>
              <a:rPr lang="en-GB" sz="1800" i="0" u="none" strike="noStrike" baseline="0" dirty="0" err="1">
                <a:latin typeface="CMMI12"/>
              </a:rPr>
              <a:t>E</a:t>
            </a:r>
            <a:r>
              <a:rPr lang="en-GB" sz="1800" i="0" u="none" strike="noStrike" baseline="-25000" dirty="0" err="1">
                <a:latin typeface="CMMI8"/>
              </a:rPr>
              <a:t>Operate</a:t>
            </a:r>
            <a:r>
              <a:rPr lang="en-GB" sz="1800" b="0" i="0" u="none" strike="noStrike" baseline="0" dirty="0">
                <a:latin typeface="CMMI8"/>
              </a:rPr>
              <a:t> </a:t>
            </a:r>
            <a:r>
              <a:rPr lang="en-GB" sz="1800" b="0" i="0" u="none" strike="noStrike" baseline="0" dirty="0">
                <a:latin typeface="SFRM1200"/>
              </a:rPr>
              <a:t>= The electric field level in </a:t>
            </a:r>
            <a:r>
              <a:rPr lang="en-GB" sz="1800" b="0" i="0" u="none" strike="noStrike" baseline="0" dirty="0">
                <a:latin typeface="CMMI12"/>
              </a:rPr>
              <a:t>MV/m </a:t>
            </a:r>
            <a:r>
              <a:rPr lang="en-GB" sz="1800" b="0" i="0" u="none" strike="noStrike" baseline="0" dirty="0">
                <a:latin typeface="SFRM1200"/>
              </a:rPr>
              <a:t>at which the device operates.</a:t>
            </a:r>
          </a:p>
          <a:p>
            <a:pPr algn="l"/>
            <a:r>
              <a:rPr lang="en-GB" sz="1800" i="0" u="none" strike="noStrike" baseline="0" dirty="0" err="1">
                <a:latin typeface="CMMI12"/>
              </a:rPr>
              <a:t>E</a:t>
            </a:r>
            <a:r>
              <a:rPr lang="en-GB" sz="1800" i="0" u="none" strike="noStrike" baseline="-25000" dirty="0" err="1">
                <a:latin typeface="CMMI8"/>
              </a:rPr>
              <a:t>State</a:t>
            </a:r>
            <a:r>
              <a:rPr lang="en-GB" sz="1800" i="0" u="none" strike="noStrike" baseline="0" dirty="0">
                <a:latin typeface="CMMI8"/>
              </a:rPr>
              <a:t> </a:t>
            </a:r>
            <a:r>
              <a:rPr lang="en-GB" sz="1800" b="0" i="0" u="none" strike="noStrike" baseline="0" dirty="0">
                <a:latin typeface="SFRM1200"/>
              </a:rPr>
              <a:t>= The surface electric field level to which the device has been conditioned in </a:t>
            </a:r>
            <a:r>
              <a:rPr lang="en-GB" sz="1800" b="0" i="0" u="none" strike="noStrike" baseline="0" dirty="0">
                <a:latin typeface="CMMI12"/>
              </a:rPr>
              <a:t>MV/m</a:t>
            </a:r>
            <a:r>
              <a:rPr lang="en-GB" sz="1800" b="0" i="0" u="none" strike="noStrike" baseline="0" dirty="0">
                <a:latin typeface="SFRM1200"/>
              </a:rPr>
              <a:t>. Operation at this field level results in a probability of breakdown which is equal to </a:t>
            </a:r>
            <a:r>
              <a:rPr lang="en-GB" sz="1800" b="0" i="0" u="none" strike="noStrike" baseline="0" dirty="0" err="1">
                <a:latin typeface="CMMI12"/>
              </a:rPr>
              <a:t>P</a:t>
            </a:r>
            <a:r>
              <a:rPr lang="en-GB" sz="1800" b="0" i="0" u="none" strike="noStrike" baseline="-25000" dirty="0" err="1">
                <a:latin typeface="CMMI8"/>
              </a:rPr>
              <a:t>Baseline</a:t>
            </a:r>
            <a:r>
              <a:rPr lang="en-GB" sz="1800" b="0" i="0" u="none" strike="noStrike" baseline="0" dirty="0">
                <a:latin typeface="SFRM1200"/>
              </a:rPr>
              <a:t>.</a:t>
            </a:r>
          </a:p>
          <a:p>
            <a:pPr algn="l"/>
            <a:r>
              <a:rPr lang="en-GB" sz="1800" i="0" u="none" strike="noStrike" baseline="0" dirty="0">
                <a:latin typeface="CMMI12"/>
              </a:rPr>
              <a:t>E</a:t>
            </a:r>
            <a:r>
              <a:rPr lang="en-GB" sz="1800" i="0" u="none" strike="noStrike" baseline="-25000" dirty="0">
                <a:latin typeface="CMMI8"/>
              </a:rPr>
              <a:t>Sat</a:t>
            </a:r>
            <a:r>
              <a:rPr lang="en-GB" sz="1800" i="0" u="none" strike="noStrike" baseline="0" dirty="0">
                <a:latin typeface="CMMI8"/>
              </a:rPr>
              <a:t> </a:t>
            </a:r>
            <a:r>
              <a:rPr lang="en-GB" sz="1800" b="0" i="0" u="none" strike="noStrike" baseline="0" dirty="0">
                <a:latin typeface="SFRM1200"/>
              </a:rPr>
              <a:t>= The saturation point for a given material in </a:t>
            </a:r>
            <a:r>
              <a:rPr lang="en-GB" sz="1800" b="0" i="0" u="none" strike="noStrike" baseline="0" dirty="0">
                <a:latin typeface="CMMI12"/>
              </a:rPr>
              <a:t>MV/m</a:t>
            </a:r>
            <a:r>
              <a:rPr lang="en-GB" sz="1800" b="0" i="0" u="none" strike="noStrike" baseline="0" dirty="0">
                <a:latin typeface="SFRM1200"/>
              </a:rPr>
              <a:t>. Operation above this level does not result in any further improvement in </a:t>
            </a:r>
            <a:r>
              <a:rPr lang="en-GB" sz="1800" b="0" i="0" u="none" strike="noStrike" baseline="0" dirty="0" err="1">
                <a:latin typeface="CMMI12"/>
              </a:rPr>
              <a:t>E</a:t>
            </a:r>
            <a:r>
              <a:rPr lang="en-GB" sz="1800" b="0" i="0" u="none" strike="noStrike" baseline="-25000" dirty="0" err="1">
                <a:latin typeface="CMMI8"/>
              </a:rPr>
              <a:t>State</a:t>
            </a:r>
            <a:r>
              <a:rPr lang="en-GB" sz="1800" b="0" i="0" u="none" strike="noStrike" baseline="0" dirty="0">
                <a:latin typeface="CMMI8"/>
              </a:rPr>
              <a:t> </a:t>
            </a:r>
            <a:r>
              <a:rPr lang="en-GB" sz="1800" b="0" i="0" u="none" strike="noStrike" baseline="0" dirty="0">
                <a:latin typeface="SFRM1200"/>
              </a:rPr>
              <a:t>and thus, this is the maximum surface field attainable at the reference breakdown rate (5E-5 </a:t>
            </a:r>
            <a:r>
              <a:rPr lang="en-GB" sz="1800" b="0" i="0" u="none" strike="noStrike" baseline="0" dirty="0" err="1">
                <a:latin typeface="SFRM1200"/>
              </a:rPr>
              <a:t>bpp</a:t>
            </a:r>
            <a:r>
              <a:rPr lang="en-GB" sz="1800" b="0" i="0" u="none" strike="noStrike" baseline="0" dirty="0">
                <a:latin typeface="SFRM1200"/>
              </a:rPr>
              <a:t>) after the device has been fully conditioned. Typically ≈ </a:t>
            </a:r>
            <a:r>
              <a:rPr lang="en-GB" sz="1800" i="0" u="none" strike="noStrike" baseline="0" dirty="0">
                <a:latin typeface="SFRM1200"/>
              </a:rPr>
              <a:t>250 MV/m </a:t>
            </a:r>
            <a:r>
              <a:rPr lang="en-GB" sz="1800" b="0" i="0" u="none" strike="noStrike" baseline="0" dirty="0">
                <a:latin typeface="SFRM1200"/>
              </a:rPr>
              <a:t>in our structures.</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BONUS SLIDE - Definition of Model Terms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36</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2" name="Picture 11" descr="Icon&#10;&#10;Description automatically generated">
            <a:extLst>
              <a:ext uri="{FF2B5EF4-FFF2-40B4-BE49-F238E27FC236}">
                <a16:creationId xmlns:a16="http://schemas.microsoft.com/office/drawing/2014/main" id="{D1438E4D-A320-4561-B5C3-C0E6E46ED5E8}"/>
              </a:ext>
            </a:extLst>
          </p:cNvPr>
          <p:cNvPicPr>
            <a:picLocks noChangeAspect="1"/>
          </p:cNvPicPr>
          <p:nvPr/>
        </p:nvPicPr>
        <p:blipFill>
          <a:blip r:embed="rId3"/>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428392554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Assumptions of the Model</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37</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a16="http://schemas.microsoft.com/office/drawing/2014/main" id="{B0034DA0-7DD3-41FD-A8D7-2CEDD44B0EDF}"/>
              </a:ext>
            </a:extLst>
          </p:cNvPr>
          <p:cNvSpPr>
            <a:spLocks noGrp="1"/>
          </p:cNvSpPr>
          <p:nvPr>
            <p:ph idx="1"/>
          </p:nvPr>
        </p:nvSpPr>
        <p:spPr>
          <a:xfrm>
            <a:off x="407987" y="1592263"/>
            <a:ext cx="5458871" cy="4608512"/>
          </a:xfrm>
        </p:spPr>
        <p:txBody>
          <a:bodyPr/>
          <a:lstStyle/>
          <a:p>
            <a:pPr algn="l"/>
            <a:r>
              <a:rPr lang="en-GB" sz="1600" i="0" u="none" strike="noStrike" baseline="0" dirty="0" err="1">
                <a:cs typeface="Calibri" panose="020F0502020204030204" pitchFamily="34" charset="0"/>
              </a:rPr>
              <a:t>E</a:t>
            </a:r>
            <a:r>
              <a:rPr lang="en-GB" sz="1600" i="0" u="none" strike="noStrike" baseline="-25000" dirty="0" err="1">
                <a:cs typeface="Calibri" panose="020F0502020204030204" pitchFamily="34" charset="0"/>
              </a:rPr>
              <a:t>Operate</a:t>
            </a:r>
            <a:r>
              <a:rPr lang="en-GB" sz="1600" b="0" i="0" u="none" strike="noStrike" baseline="0" dirty="0">
                <a:cs typeface="Calibri" panose="020F0502020204030204" pitchFamily="34" charset="0"/>
              </a:rPr>
              <a:t> = The electric field at which the device operates.</a:t>
            </a:r>
          </a:p>
          <a:p>
            <a:pPr algn="l"/>
            <a:r>
              <a:rPr lang="en-GB" sz="1600" i="0" u="none" strike="noStrike" baseline="0" dirty="0" err="1">
                <a:cs typeface="Calibri" panose="020F0502020204030204" pitchFamily="34" charset="0"/>
              </a:rPr>
              <a:t>E</a:t>
            </a:r>
            <a:r>
              <a:rPr lang="en-GB" sz="1600" i="0" u="none" strike="noStrike" baseline="-25000" dirty="0" err="1">
                <a:cs typeface="Calibri" panose="020F0502020204030204" pitchFamily="34" charset="0"/>
              </a:rPr>
              <a:t>State</a:t>
            </a:r>
            <a:r>
              <a:rPr lang="en-GB" sz="1600" b="0" i="0" u="none" strike="noStrike" baseline="0" dirty="0">
                <a:cs typeface="Calibri" panose="020F0502020204030204" pitchFamily="34" charset="0"/>
              </a:rPr>
              <a:t> = The surface electric field level to which the device has been conditioned. </a:t>
            </a:r>
          </a:p>
          <a:p>
            <a:pPr algn="l"/>
            <a:r>
              <a:rPr lang="en-GB" sz="1600" i="0" u="none" strike="noStrike" baseline="0" dirty="0" err="1">
                <a:cs typeface="Calibri" panose="020F0502020204030204" pitchFamily="34" charset="0"/>
              </a:rPr>
              <a:t>E</a:t>
            </a:r>
            <a:r>
              <a:rPr lang="en-GB" sz="1600" i="0" u="none" strike="noStrike" baseline="-25000" dirty="0" err="1">
                <a:cs typeface="Calibri" panose="020F0502020204030204" pitchFamily="34" charset="0"/>
              </a:rPr>
              <a:t>Sat</a:t>
            </a:r>
            <a:r>
              <a:rPr lang="en-GB" sz="1600" i="0" u="none" strike="noStrike" baseline="0" dirty="0">
                <a:cs typeface="Calibri" panose="020F0502020204030204" pitchFamily="34" charset="0"/>
              </a:rPr>
              <a:t> </a:t>
            </a:r>
            <a:r>
              <a:rPr lang="en-GB" sz="1600" b="0" i="0" u="none" strike="noStrike" baseline="0" dirty="0">
                <a:cs typeface="Calibri" panose="020F0502020204030204" pitchFamily="34" charset="0"/>
              </a:rPr>
              <a:t>= The maximum achievable value for E</a:t>
            </a:r>
            <a:r>
              <a:rPr lang="en-GB" sz="1600" b="0" i="0" u="none" strike="noStrike" baseline="-25000" dirty="0">
                <a:cs typeface="Calibri" panose="020F0502020204030204" pitchFamily="34" charset="0"/>
              </a:rPr>
              <a:t>state</a:t>
            </a:r>
            <a:r>
              <a:rPr lang="en-GB" sz="1600" b="0" i="0" u="none" strike="noStrike" dirty="0">
                <a:cs typeface="Calibri" panose="020F0502020204030204" pitchFamily="34" charset="0"/>
              </a:rPr>
              <a:t>. </a:t>
            </a:r>
            <a:r>
              <a:rPr lang="en-GB" sz="1600" b="0" i="0" u="none" strike="noStrike" baseline="0" dirty="0">
                <a:cs typeface="Calibri" panose="020F0502020204030204" pitchFamily="34" charset="0"/>
              </a:rPr>
              <a:t>The saturation point for a given material in MV/m. </a:t>
            </a:r>
          </a:p>
          <a:p>
            <a:pPr algn="l"/>
            <a:endParaRPr lang="en-GB" sz="1600" b="0" i="0" u="none" strike="noStrike" dirty="0">
              <a:cs typeface="Calibri" panose="020F0502020204030204" pitchFamily="34" charset="0"/>
            </a:endParaRPr>
          </a:p>
        </p:txBody>
      </p:sp>
      <p:pic>
        <p:nvPicPr>
          <p:cNvPr id="11" name="Picture 10" descr="Icon&#10;&#10;Description automatically generated">
            <a:extLst>
              <a:ext uri="{FF2B5EF4-FFF2-40B4-BE49-F238E27FC236}">
                <a16:creationId xmlns:a16="http://schemas.microsoft.com/office/drawing/2014/main" id="{25DBC2B7-0AD9-4210-815A-7DA631988204}"/>
              </a:ext>
            </a:extLst>
          </p:cNvPr>
          <p:cNvPicPr>
            <a:picLocks noChangeAspect="1"/>
          </p:cNvPicPr>
          <p:nvPr/>
        </p:nvPicPr>
        <p:blipFill>
          <a:blip r:embed="rId4"/>
          <a:stretch>
            <a:fillRect/>
          </a:stretch>
        </p:blipFill>
        <p:spPr>
          <a:xfrm>
            <a:off x="1700296" y="6353702"/>
            <a:ext cx="426470" cy="426470"/>
          </a:xfrm>
          <a:prstGeom prst="rect">
            <a:avLst/>
          </a:prstGeom>
        </p:spPr>
      </p:pic>
      <p:sp>
        <p:nvSpPr>
          <p:cNvPr id="12"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C72AF49B-2BE9-42DC-AEF8-A7AC486A6E08}"/>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4"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19233A22-40AE-42BA-86E4-A86B4743E4E1}"/>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15" name="Group 14">
            <a:extLst>
              <a:ext uri="{FF2B5EF4-FFF2-40B4-BE49-F238E27FC236}">
                <a16:creationId xmlns:a16="http://schemas.microsoft.com/office/drawing/2014/main" id="{A125184B-C9CF-4C43-B260-4C21474E9CE9}"/>
              </a:ext>
            </a:extLst>
          </p:cNvPr>
          <p:cNvGrpSpPr/>
          <p:nvPr/>
        </p:nvGrpSpPr>
        <p:grpSpPr>
          <a:xfrm>
            <a:off x="6552149" y="2336314"/>
            <a:ext cx="4893345" cy="1909199"/>
            <a:chOff x="6139612" y="2770472"/>
            <a:chExt cx="4801651" cy="1909199"/>
          </a:xfrm>
        </p:grpSpPr>
        <p:sp>
          <p:nvSpPr>
            <p:cNvPr id="16" name="Freeform: Shape 15">
              <a:extLst>
                <a:ext uri="{FF2B5EF4-FFF2-40B4-BE49-F238E27FC236}">
                  <a16:creationId xmlns:a16="http://schemas.microsoft.com/office/drawing/2014/main" id="{AB97505A-18A1-442B-A43E-39066F520D48}"/>
                </a:ext>
              </a:extLst>
            </p:cNvPr>
            <p:cNvSpPr/>
            <p:nvPr/>
          </p:nvSpPr>
          <p:spPr>
            <a:xfrm>
              <a:off x="6362700" y="2770472"/>
              <a:ext cx="4578563" cy="1872397"/>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DF1E2827-C588-43B1-A79E-DB9207798677}"/>
                </a:ext>
              </a:extLst>
            </p:cNvPr>
            <p:cNvSpPr/>
            <p:nvPr/>
          </p:nvSpPr>
          <p:spPr>
            <a:xfrm>
              <a:off x="6139612" y="4405827"/>
              <a:ext cx="276507" cy="273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8" name="Straight Connector 17">
            <a:extLst>
              <a:ext uri="{FF2B5EF4-FFF2-40B4-BE49-F238E27FC236}">
                <a16:creationId xmlns:a16="http://schemas.microsoft.com/office/drawing/2014/main" id="{8D7A76BB-DCDB-4AFD-B2D9-53220D911C06}"/>
              </a:ext>
            </a:extLst>
          </p:cNvPr>
          <p:cNvCxnSpPr/>
          <p:nvPr/>
        </p:nvCxnSpPr>
        <p:spPr>
          <a:xfrm>
            <a:off x="6828656" y="1529514"/>
            <a:ext cx="0" cy="346257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cxnSp>
        <p:nvCxnSpPr>
          <p:cNvPr id="19" name="Straight Connector 18">
            <a:extLst>
              <a:ext uri="{FF2B5EF4-FFF2-40B4-BE49-F238E27FC236}">
                <a16:creationId xmlns:a16="http://schemas.microsoft.com/office/drawing/2014/main" id="{19A1F8FA-AF73-4554-A3E0-5A3B0C47FE45}"/>
              </a:ext>
            </a:extLst>
          </p:cNvPr>
          <p:cNvCxnSpPr>
            <a:cxnSpLocks/>
          </p:cNvCxnSpPr>
          <p:nvPr/>
        </p:nvCxnSpPr>
        <p:spPr>
          <a:xfrm>
            <a:off x="6828656" y="4992084"/>
            <a:ext cx="4616839" cy="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sp>
        <p:nvSpPr>
          <p:cNvPr id="20" name="Rectangle 19">
            <a:extLst>
              <a:ext uri="{FF2B5EF4-FFF2-40B4-BE49-F238E27FC236}">
                <a16:creationId xmlns:a16="http://schemas.microsoft.com/office/drawing/2014/main" id="{B16A004A-93CE-429C-AD87-78398921C0E2}"/>
              </a:ext>
            </a:extLst>
          </p:cNvPr>
          <p:cNvSpPr/>
          <p:nvPr/>
        </p:nvSpPr>
        <p:spPr>
          <a:xfrm rot="16200000">
            <a:off x="5565158" y="3118717"/>
            <a:ext cx="1827744" cy="307777"/>
          </a:xfrm>
          <a:prstGeom prst="rect">
            <a:avLst/>
          </a:prstGeom>
        </p:spPr>
        <p:txBody>
          <a:bodyPr wrap="none">
            <a:spAutoFit/>
          </a:bodyPr>
          <a:lstStyle/>
          <a:p>
            <a:r>
              <a:rPr lang="en-US" sz="1400" dirty="0">
                <a:solidFill>
                  <a:schemeClr val="bg2">
                    <a:lumMod val="10000"/>
                  </a:schemeClr>
                </a:solidFill>
              </a:rPr>
              <a:t>Electric Field [MV/m]</a:t>
            </a:r>
            <a:endParaRPr lang="en-GB" sz="1400" dirty="0">
              <a:solidFill>
                <a:schemeClr val="bg2">
                  <a:lumMod val="10000"/>
                </a:schemeClr>
              </a:solidFill>
            </a:endParaRPr>
          </a:p>
        </p:txBody>
      </p:sp>
      <p:sp>
        <p:nvSpPr>
          <p:cNvPr id="21" name="Rectangle 20">
            <a:extLst>
              <a:ext uri="{FF2B5EF4-FFF2-40B4-BE49-F238E27FC236}">
                <a16:creationId xmlns:a16="http://schemas.microsoft.com/office/drawing/2014/main" id="{01E0C03F-DB6F-4BE6-BD2C-022A4823DA39}"/>
              </a:ext>
            </a:extLst>
          </p:cNvPr>
          <p:cNvSpPr/>
          <p:nvPr/>
        </p:nvSpPr>
        <p:spPr>
          <a:xfrm>
            <a:off x="8311828" y="5103828"/>
            <a:ext cx="1957587" cy="307777"/>
          </a:xfrm>
          <a:prstGeom prst="rect">
            <a:avLst/>
          </a:prstGeom>
        </p:spPr>
        <p:txBody>
          <a:bodyPr wrap="none">
            <a:spAutoFit/>
          </a:bodyPr>
          <a:lstStyle/>
          <a:p>
            <a:r>
              <a:rPr lang="en-US" sz="1400" dirty="0">
                <a:solidFill>
                  <a:schemeClr val="bg2">
                    <a:lumMod val="10000"/>
                  </a:schemeClr>
                </a:solidFill>
              </a:rPr>
              <a:t>Cumulative RF Pulses</a:t>
            </a:r>
            <a:endParaRPr lang="en-GB" sz="1400" dirty="0">
              <a:solidFill>
                <a:schemeClr val="bg2">
                  <a:lumMod val="10000"/>
                </a:schemeClr>
              </a:solidFill>
            </a:endParaRPr>
          </a:p>
        </p:txBody>
      </p:sp>
      <p:sp>
        <p:nvSpPr>
          <p:cNvPr id="22" name="TextBox 21">
            <a:extLst>
              <a:ext uri="{FF2B5EF4-FFF2-40B4-BE49-F238E27FC236}">
                <a16:creationId xmlns:a16="http://schemas.microsoft.com/office/drawing/2014/main" id="{9C2E5955-D414-49DC-AE0E-864394D6136C}"/>
              </a:ext>
            </a:extLst>
          </p:cNvPr>
          <p:cNvSpPr txBox="1"/>
          <p:nvPr/>
        </p:nvSpPr>
        <p:spPr>
          <a:xfrm>
            <a:off x="8311828" y="2724196"/>
            <a:ext cx="2457608" cy="400110"/>
          </a:xfrm>
          <a:prstGeom prst="rect">
            <a:avLst/>
          </a:prstGeom>
          <a:noFill/>
        </p:spPr>
        <p:txBody>
          <a:bodyPr wrap="square" rtlCol="0">
            <a:spAutoFit/>
          </a:bodyPr>
          <a:lstStyle/>
          <a:p>
            <a:r>
              <a:rPr lang="en-GB" sz="2000" b="1" dirty="0">
                <a:solidFill>
                  <a:schemeClr val="tx1">
                    <a:lumMod val="75000"/>
                  </a:schemeClr>
                </a:solidFill>
              </a:rPr>
              <a:t>E</a:t>
            </a:r>
            <a:r>
              <a:rPr lang="en-GB" sz="2000" b="1" baseline="-25000" dirty="0">
                <a:solidFill>
                  <a:schemeClr val="tx1">
                    <a:lumMod val="75000"/>
                  </a:schemeClr>
                </a:solidFill>
              </a:rPr>
              <a:t>operate</a:t>
            </a:r>
            <a:endParaRPr lang="en-GB" sz="2000" b="1" dirty="0">
              <a:solidFill>
                <a:schemeClr val="tx1">
                  <a:lumMod val="75000"/>
                </a:schemeClr>
              </a:solidFill>
            </a:endParaRPr>
          </a:p>
        </p:txBody>
      </p:sp>
      <p:cxnSp>
        <p:nvCxnSpPr>
          <p:cNvPr id="23" name="Straight Connector 22">
            <a:extLst>
              <a:ext uri="{FF2B5EF4-FFF2-40B4-BE49-F238E27FC236}">
                <a16:creationId xmlns:a16="http://schemas.microsoft.com/office/drawing/2014/main" id="{8ECA32EA-9140-4CAB-B8C7-EA1A6AF2B274}"/>
              </a:ext>
            </a:extLst>
          </p:cNvPr>
          <p:cNvCxnSpPr>
            <a:cxnSpLocks/>
          </p:cNvCxnSpPr>
          <p:nvPr/>
        </p:nvCxnSpPr>
        <p:spPr>
          <a:xfrm>
            <a:off x="6828654" y="2100782"/>
            <a:ext cx="4616841" cy="0"/>
          </a:xfrm>
          <a:prstGeom prst="line">
            <a:avLst/>
          </a:prstGeom>
          <a:ln w="571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sp>
        <p:nvSpPr>
          <p:cNvPr id="24" name="TextBox 23">
            <a:extLst>
              <a:ext uri="{FF2B5EF4-FFF2-40B4-BE49-F238E27FC236}">
                <a16:creationId xmlns:a16="http://schemas.microsoft.com/office/drawing/2014/main" id="{4401BAFC-CED5-4BFB-B5CB-984774DDF0E8}"/>
              </a:ext>
            </a:extLst>
          </p:cNvPr>
          <p:cNvSpPr txBox="1"/>
          <p:nvPr/>
        </p:nvSpPr>
        <p:spPr>
          <a:xfrm>
            <a:off x="9308729" y="1612467"/>
            <a:ext cx="2457608" cy="400110"/>
          </a:xfrm>
          <a:prstGeom prst="rect">
            <a:avLst/>
          </a:prstGeom>
          <a:noFill/>
        </p:spPr>
        <p:txBody>
          <a:bodyPr wrap="square" rtlCol="0">
            <a:spAutoFit/>
          </a:bodyPr>
          <a:lstStyle/>
          <a:p>
            <a:r>
              <a:rPr lang="en-GB" sz="2000" b="1" dirty="0">
                <a:solidFill>
                  <a:schemeClr val="bg1">
                    <a:lumMod val="50000"/>
                  </a:schemeClr>
                </a:solidFill>
              </a:rPr>
              <a:t>E</a:t>
            </a:r>
            <a:r>
              <a:rPr lang="en-GB" sz="2000" b="1" baseline="-25000" dirty="0">
                <a:solidFill>
                  <a:schemeClr val="bg1">
                    <a:lumMod val="50000"/>
                  </a:schemeClr>
                </a:solidFill>
              </a:rPr>
              <a:t>Sat</a:t>
            </a:r>
            <a:endParaRPr lang="en-GB" sz="2000" b="1" dirty="0">
              <a:solidFill>
                <a:schemeClr val="bg1">
                  <a:lumMod val="50000"/>
                </a:schemeClr>
              </a:solidFill>
            </a:endParaRPr>
          </a:p>
        </p:txBody>
      </p:sp>
      <p:sp>
        <p:nvSpPr>
          <p:cNvPr id="25" name="Freeform: Shape 24">
            <a:extLst>
              <a:ext uri="{FF2B5EF4-FFF2-40B4-BE49-F238E27FC236}">
                <a16:creationId xmlns:a16="http://schemas.microsoft.com/office/drawing/2014/main" id="{8E3856D1-77E0-4DE0-87D7-8D4FDCF11D8F}"/>
              </a:ext>
            </a:extLst>
          </p:cNvPr>
          <p:cNvSpPr/>
          <p:nvPr/>
        </p:nvSpPr>
        <p:spPr>
          <a:xfrm>
            <a:off x="6845399" y="2165157"/>
            <a:ext cx="4600095" cy="1723744"/>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a:solidFill>
              <a:schemeClr val="accent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TextBox 25">
            <a:extLst>
              <a:ext uri="{FF2B5EF4-FFF2-40B4-BE49-F238E27FC236}">
                <a16:creationId xmlns:a16="http://schemas.microsoft.com/office/drawing/2014/main" id="{744868A6-0B90-4C74-BB20-35B9DF963922}"/>
              </a:ext>
            </a:extLst>
          </p:cNvPr>
          <p:cNvSpPr txBox="1"/>
          <p:nvPr/>
        </p:nvSpPr>
        <p:spPr>
          <a:xfrm>
            <a:off x="7105164" y="2271941"/>
            <a:ext cx="2457608" cy="400110"/>
          </a:xfrm>
          <a:prstGeom prst="rect">
            <a:avLst/>
          </a:prstGeom>
          <a:noFill/>
        </p:spPr>
        <p:txBody>
          <a:bodyPr wrap="square" rtlCol="0">
            <a:spAutoFit/>
          </a:bodyPr>
          <a:lstStyle/>
          <a:p>
            <a:r>
              <a:rPr lang="en-GB" sz="2000" b="1" dirty="0">
                <a:solidFill>
                  <a:schemeClr val="accent1">
                    <a:lumMod val="60000"/>
                    <a:lumOff val="40000"/>
                  </a:schemeClr>
                </a:solidFill>
              </a:rPr>
              <a:t>E</a:t>
            </a:r>
            <a:r>
              <a:rPr lang="en-GB" sz="2000" b="1" baseline="-25000" dirty="0">
                <a:solidFill>
                  <a:schemeClr val="accent1">
                    <a:lumMod val="60000"/>
                    <a:lumOff val="40000"/>
                  </a:schemeClr>
                </a:solidFill>
              </a:rPr>
              <a:t>State</a:t>
            </a:r>
            <a:endParaRPr lang="en-GB" sz="2000" b="1" dirty="0">
              <a:solidFill>
                <a:schemeClr val="accent1">
                  <a:lumMod val="60000"/>
                  <a:lumOff val="40000"/>
                </a:schemeClr>
              </a:solidFill>
            </a:endParaRPr>
          </a:p>
        </p:txBody>
      </p:sp>
      <p:sp>
        <p:nvSpPr>
          <p:cNvPr id="27" name="TextBox 26">
            <a:extLst>
              <a:ext uri="{FF2B5EF4-FFF2-40B4-BE49-F238E27FC236}">
                <a16:creationId xmlns:a16="http://schemas.microsoft.com/office/drawing/2014/main" id="{3DAFBF77-57FB-444D-86E4-3753AF529445}"/>
              </a:ext>
            </a:extLst>
          </p:cNvPr>
          <p:cNvSpPr txBox="1"/>
          <p:nvPr/>
        </p:nvSpPr>
        <p:spPr>
          <a:xfrm>
            <a:off x="6845400" y="5525065"/>
            <a:ext cx="4637512" cy="461665"/>
          </a:xfrm>
          <a:prstGeom prst="rect">
            <a:avLst/>
          </a:prstGeom>
          <a:noFill/>
        </p:spPr>
        <p:txBody>
          <a:bodyPr wrap="square" rtlCol="0">
            <a:spAutoFit/>
          </a:bodyPr>
          <a:lstStyle/>
          <a:p>
            <a:pPr algn="ctr"/>
            <a:r>
              <a:rPr lang="en-GB" sz="1200" dirty="0">
                <a:solidFill>
                  <a:schemeClr val="bg2">
                    <a:lumMod val="10000"/>
                  </a:schemeClr>
                </a:solidFill>
              </a:rPr>
              <a:t>Figure: Visualisation of proposed quantities during conditioning. For illustrative purposes only.</a:t>
            </a:r>
          </a:p>
        </p:txBody>
      </p:sp>
      <p:cxnSp>
        <p:nvCxnSpPr>
          <p:cNvPr id="28" name="Straight Connector 27">
            <a:extLst>
              <a:ext uri="{FF2B5EF4-FFF2-40B4-BE49-F238E27FC236}">
                <a16:creationId xmlns:a16="http://schemas.microsoft.com/office/drawing/2014/main" id="{67168207-46C1-4F55-A260-7AB53C934FC7}"/>
              </a:ext>
            </a:extLst>
          </p:cNvPr>
          <p:cNvCxnSpPr/>
          <p:nvPr/>
        </p:nvCxnSpPr>
        <p:spPr>
          <a:xfrm>
            <a:off x="11445495" y="1529514"/>
            <a:ext cx="0" cy="346257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cxnSp>
        <p:nvCxnSpPr>
          <p:cNvPr id="29" name="Straight Connector 28">
            <a:extLst>
              <a:ext uri="{FF2B5EF4-FFF2-40B4-BE49-F238E27FC236}">
                <a16:creationId xmlns:a16="http://schemas.microsoft.com/office/drawing/2014/main" id="{D0139593-E6E8-46CA-8B12-468C40299598}"/>
              </a:ext>
            </a:extLst>
          </p:cNvPr>
          <p:cNvCxnSpPr>
            <a:cxnSpLocks/>
          </p:cNvCxnSpPr>
          <p:nvPr/>
        </p:nvCxnSpPr>
        <p:spPr>
          <a:xfrm>
            <a:off x="6845398" y="3520637"/>
            <a:ext cx="4588633" cy="787"/>
          </a:xfrm>
          <a:prstGeom prst="line">
            <a:avLst/>
          </a:prstGeom>
          <a:ln w="38100">
            <a:solidFill>
              <a:schemeClr val="accent5">
                <a:lumMod val="60000"/>
                <a:lumOff val="40000"/>
              </a:schemeClr>
            </a:solidFill>
            <a:prstDash val="sysDot"/>
          </a:ln>
        </p:spPr>
        <p:style>
          <a:lnRef idx="1">
            <a:schemeClr val="accent1"/>
          </a:lnRef>
          <a:fillRef idx="0">
            <a:schemeClr val="accent1"/>
          </a:fillRef>
          <a:effectRef idx="0">
            <a:schemeClr val="accent1"/>
          </a:effectRef>
          <a:fontRef idx="minor">
            <a:schemeClr val="tx1"/>
          </a:fontRef>
        </p:style>
      </p:cxnSp>
      <p:sp>
        <p:nvSpPr>
          <p:cNvPr id="31" name="Rectangle 30">
            <a:extLst>
              <a:ext uri="{FF2B5EF4-FFF2-40B4-BE49-F238E27FC236}">
                <a16:creationId xmlns:a16="http://schemas.microsoft.com/office/drawing/2014/main" id="{92E49271-220A-4B66-BF1B-4BFDEE502555}"/>
              </a:ext>
            </a:extLst>
          </p:cNvPr>
          <p:cNvSpPr/>
          <p:nvPr/>
        </p:nvSpPr>
        <p:spPr>
          <a:xfrm rot="16200000">
            <a:off x="11130895" y="3032509"/>
            <a:ext cx="1011815" cy="307777"/>
          </a:xfrm>
          <a:prstGeom prst="rect">
            <a:avLst/>
          </a:prstGeom>
        </p:spPr>
        <p:txBody>
          <a:bodyPr wrap="none">
            <a:spAutoFit/>
          </a:bodyPr>
          <a:lstStyle/>
          <a:p>
            <a:r>
              <a:rPr lang="en-US" sz="1400" dirty="0">
                <a:solidFill>
                  <a:schemeClr val="accent5">
                    <a:lumMod val="60000"/>
                    <a:lumOff val="40000"/>
                  </a:schemeClr>
                </a:solidFill>
              </a:rPr>
              <a:t>BDR [bpp]</a:t>
            </a:r>
            <a:endParaRPr lang="en-GB" sz="1400" dirty="0">
              <a:solidFill>
                <a:schemeClr val="accent5">
                  <a:lumMod val="60000"/>
                  <a:lumOff val="40000"/>
                </a:schemeClr>
              </a:solidFill>
            </a:endParaRPr>
          </a:p>
        </p:txBody>
      </p:sp>
    </p:spTree>
    <p:extLst>
      <p:ext uri="{BB962C8B-B14F-4D97-AF65-F5344CB8AC3E}">
        <p14:creationId xmlns:p14="http://schemas.microsoft.com/office/powerpoint/2010/main" val="25165943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5489964" cy="4608512"/>
              </a:xfrm>
            </p:spPr>
            <p:txBody>
              <a:bodyPr/>
              <a:lstStyle/>
              <a:p>
                <a:pPr marL="0" indent="0">
                  <a:buNone/>
                </a:pPr>
                <a:r>
                  <a:rPr lang="en-US" sz="1600" dirty="0">
                    <a:solidFill>
                      <a:schemeClr val="bg2">
                        <a:lumMod val="10000"/>
                      </a:schemeClr>
                    </a:solidFill>
                    <a:cs typeface="Calibri" panose="020F0502020204030204" pitchFamily="34" charset="0"/>
                  </a:rPr>
                  <a:t>Assuming each element has a conditioning rate (CR), </a:t>
                </a:r>
                <a:r>
                  <a:rPr lang="en-US" sz="1600" dirty="0">
                    <a:solidFill>
                      <a:srgbClr val="C00000"/>
                    </a:solidFill>
                    <a:cs typeface="Calibri" panose="020F0502020204030204" pitchFamily="34" charset="0"/>
                  </a:rPr>
                  <a:t>the surface state (</a:t>
                </a:r>
                <a:r>
                  <a:rPr lang="en-US" sz="1600" dirty="0" err="1">
                    <a:solidFill>
                      <a:srgbClr val="C00000"/>
                    </a:solidFill>
                    <a:cs typeface="Calibri" panose="020F0502020204030204" pitchFamily="34" charset="0"/>
                  </a:rPr>
                  <a:t>E</a:t>
                </a:r>
                <a:r>
                  <a:rPr lang="en-US" sz="1600" baseline="-25000" dirty="0" err="1">
                    <a:solidFill>
                      <a:srgbClr val="C00000"/>
                    </a:solidFill>
                    <a:cs typeface="Calibri" panose="020F0502020204030204" pitchFamily="34" charset="0"/>
                  </a:rPr>
                  <a:t>State</a:t>
                </a:r>
                <a:r>
                  <a:rPr lang="en-US" sz="1600" dirty="0">
                    <a:solidFill>
                      <a:srgbClr val="C00000"/>
                    </a:solidFill>
                    <a:cs typeface="Calibri" panose="020F0502020204030204" pitchFamily="34" charset="0"/>
                  </a:rPr>
                  <a:t>) should asymptotically approach a limit (</a:t>
                </a:r>
                <a:r>
                  <a:rPr lang="en-US" sz="1600" dirty="0" err="1">
                    <a:solidFill>
                      <a:srgbClr val="C00000"/>
                    </a:solidFill>
                    <a:cs typeface="Calibri" panose="020F0502020204030204" pitchFamily="34" charset="0"/>
                  </a:rPr>
                  <a:t>E</a:t>
                </a:r>
                <a:r>
                  <a:rPr lang="en-US" sz="1600" baseline="-25000" dirty="0" err="1">
                    <a:solidFill>
                      <a:srgbClr val="C00000"/>
                    </a:solidFill>
                    <a:cs typeface="Calibri" panose="020F0502020204030204" pitchFamily="34" charset="0"/>
                  </a:rPr>
                  <a:t>Sat</a:t>
                </a:r>
                <a:r>
                  <a:rPr lang="en-US" sz="1600" dirty="0">
                    <a:solidFill>
                      <a:srgbClr val="C00000"/>
                    </a:solidFill>
                    <a:cs typeface="Calibri" panose="020F0502020204030204" pitchFamily="34" charset="0"/>
                  </a:rPr>
                  <a:t>):</a:t>
                </a:r>
              </a:p>
              <a:p>
                <a:pPr marL="0" indent="0">
                  <a:buNone/>
                </a:pPr>
                <a:endParaRPr lang="en-US" sz="1600" dirty="0">
                  <a:solidFill>
                    <a:srgbClr val="C00000"/>
                  </a:solidFill>
                  <a:cs typeface="Calibri" panose="020F0502020204030204" pitchFamily="34" charset="0"/>
                </a:endParaRPr>
              </a:p>
              <a:p>
                <a:pPr marL="0" indent="0">
                  <a:buNone/>
                </a:pPr>
                <a14:m>
                  <m:oMathPara xmlns:m="http://schemas.openxmlformats.org/officeDocument/2006/math">
                    <m:oMathParaPr>
                      <m:jc m:val="centerGroup"/>
                    </m:oMathParaPr>
                    <m:oMath xmlns:m="http://schemas.openxmlformats.org/officeDocument/2006/math">
                      <m:r>
                        <a:rPr lang="en-GB" sz="1600" b="1" i="1" smtClean="0">
                          <a:latin typeface="Cambria Math" panose="02040503050406030204" pitchFamily="18" charset="0"/>
                        </a:rPr>
                        <m:t>𝑪𝑹</m:t>
                      </m:r>
                      <m:r>
                        <a:rPr lang="en-GB" sz="1600" b="1" i="1" smtClean="0">
                          <a:latin typeface="Cambria Math" panose="02040503050406030204" pitchFamily="18" charset="0"/>
                        </a:rPr>
                        <m:t>∝</m:t>
                      </m:r>
                      <m:r>
                        <a:rPr lang="en-GB" sz="1600" b="1" smtClean="0">
                          <a:latin typeface="Cambria Math" panose="02040503050406030204" pitchFamily="18" charset="0"/>
                        </a:rPr>
                        <m:t> </m:t>
                      </m:r>
                      <m:d>
                        <m:dPr>
                          <m:begChr m:val="["/>
                          <m:endChr m:val="]"/>
                          <m:ctrlPr>
                            <a:rPr lang="en-GB" sz="1600" i="1" smtClean="0">
                              <a:solidFill>
                                <a:srgbClr val="C00000"/>
                              </a:solidFill>
                              <a:latin typeface="Cambria Math" panose="02040503050406030204" pitchFamily="18" charset="0"/>
                            </a:rPr>
                          </m:ctrlPr>
                        </m:dPr>
                        <m:e>
                          <m:r>
                            <a:rPr lang="en-GB" sz="1600" b="1" i="1" smtClean="0">
                              <a:solidFill>
                                <a:srgbClr val="C00000"/>
                              </a:solidFill>
                              <a:latin typeface="Cambria Math" panose="02040503050406030204" pitchFamily="18" charset="0"/>
                            </a:rPr>
                            <m:t>𝟏</m:t>
                          </m:r>
                          <m:r>
                            <a:rPr lang="en-GB" sz="1600" b="1" i="1" smtClean="0">
                              <a:solidFill>
                                <a:srgbClr val="C00000"/>
                              </a:solidFill>
                              <a:latin typeface="Cambria Math" panose="02040503050406030204" pitchFamily="18" charset="0"/>
                            </a:rPr>
                            <m:t>−</m:t>
                          </m:r>
                          <m:f>
                            <m:fPr>
                              <m:ctrlPr>
                                <a:rPr lang="en-GB" sz="1600" i="1">
                                  <a:solidFill>
                                    <a:srgbClr val="C00000"/>
                                  </a:solidFill>
                                  <a:latin typeface="Cambria Math" panose="02040503050406030204" pitchFamily="18" charset="0"/>
                                </a:rPr>
                              </m:ctrlPr>
                            </m:fPr>
                            <m:num>
                              <m:sSub>
                                <m:sSubPr>
                                  <m:ctrlPr>
                                    <a:rPr lang="en-GB" sz="1600" i="1" smtClean="0">
                                      <a:solidFill>
                                        <a:srgbClr val="C00000"/>
                                      </a:solidFill>
                                      <a:latin typeface="Cambria Math" panose="02040503050406030204" pitchFamily="18" charset="0"/>
                                    </a:rPr>
                                  </m:ctrlPr>
                                </m:sSubPr>
                                <m:e>
                                  <m:r>
                                    <a:rPr lang="en-GB" sz="1600" b="1" i="1" smtClean="0">
                                      <a:solidFill>
                                        <a:srgbClr val="C00000"/>
                                      </a:solidFill>
                                      <a:latin typeface="Cambria Math" panose="02040503050406030204" pitchFamily="18" charset="0"/>
                                    </a:rPr>
                                    <m:t>𝑬</m:t>
                                  </m:r>
                                </m:e>
                                <m:sub>
                                  <m:r>
                                    <a:rPr lang="en-GB" sz="1600" b="1" i="1" smtClean="0">
                                      <a:solidFill>
                                        <a:srgbClr val="C00000"/>
                                      </a:solidFill>
                                      <a:latin typeface="Cambria Math" panose="02040503050406030204" pitchFamily="18" charset="0"/>
                                    </a:rPr>
                                    <m:t>𝑺𝒕𝒂𝒕𝒆</m:t>
                                  </m:r>
                                </m:sub>
                              </m:sSub>
                            </m:num>
                            <m:den>
                              <m:sSub>
                                <m:sSubPr>
                                  <m:ctrlPr>
                                    <a:rPr lang="en-GB" sz="1600" i="1">
                                      <a:solidFill>
                                        <a:srgbClr val="C00000"/>
                                      </a:solidFill>
                                      <a:latin typeface="Cambria Math" panose="02040503050406030204" pitchFamily="18" charset="0"/>
                                    </a:rPr>
                                  </m:ctrlPr>
                                </m:sSubPr>
                                <m:e>
                                  <m:r>
                                    <a:rPr lang="en-GB" sz="1600" b="1" i="1" smtClean="0">
                                      <a:solidFill>
                                        <a:srgbClr val="C00000"/>
                                      </a:solidFill>
                                      <a:latin typeface="Cambria Math" panose="02040503050406030204" pitchFamily="18" charset="0"/>
                                    </a:rPr>
                                    <m:t>𝑬</m:t>
                                  </m:r>
                                </m:e>
                                <m:sub>
                                  <m:r>
                                    <a:rPr lang="en-GB" sz="1600" b="1" i="1" smtClean="0">
                                      <a:solidFill>
                                        <a:srgbClr val="C00000"/>
                                      </a:solidFill>
                                      <a:latin typeface="Cambria Math" panose="02040503050406030204" pitchFamily="18" charset="0"/>
                                    </a:rPr>
                                    <m:t>𝑺𝒂𝒕</m:t>
                                  </m:r>
                                </m:sub>
                              </m:sSub>
                            </m:den>
                          </m:f>
                        </m:e>
                      </m:d>
                    </m:oMath>
                  </m:oMathPara>
                </a14:m>
                <a:endParaRPr lang="en-US" sz="1600" dirty="0">
                  <a:solidFill>
                    <a:srgbClr val="FF0000"/>
                  </a:solidFill>
                  <a:cs typeface="Calibri" panose="020F0502020204030204" pitchFamily="34" charset="0"/>
                </a:endParaRPr>
              </a:p>
              <a:p>
                <a:pPr marL="0" indent="0">
                  <a:buNone/>
                </a:pPr>
                <a:endParaRPr lang="en-US" sz="1600" dirty="0">
                  <a:solidFill>
                    <a:srgbClr val="FF0000"/>
                  </a:solidFill>
                  <a:cs typeface="Calibri" panose="020F0502020204030204" pitchFamily="34" charset="0"/>
                </a:endParaRPr>
              </a:p>
              <a:p>
                <a:pPr marL="0" indent="0">
                  <a:buNone/>
                </a:pPr>
                <a:r>
                  <a:rPr lang="en-GB" sz="1600" dirty="0">
                    <a:solidFill>
                      <a:schemeClr val="bg2">
                        <a:lumMod val="10000"/>
                      </a:schemeClr>
                    </a:solidFill>
                    <a:cs typeface="Calibri" panose="020F0502020204030204" pitchFamily="34" charset="0"/>
                  </a:rPr>
                  <a:t>However, to </a:t>
                </a:r>
                <a:r>
                  <a:rPr lang="en-US" sz="1600" dirty="0">
                    <a:solidFill>
                      <a:schemeClr val="bg2">
                        <a:lumMod val="10000"/>
                      </a:schemeClr>
                    </a:solidFill>
                    <a:cs typeface="Calibri" panose="020F0502020204030204" pitchFamily="34" charset="0"/>
                  </a:rPr>
                  <a:t>produce a significant conditioning effect </a:t>
                </a:r>
                <a:r>
                  <a:rPr lang="en-US" sz="1600" dirty="0">
                    <a:solidFill>
                      <a:srgbClr val="00B050"/>
                    </a:solidFill>
                    <a:cs typeface="Calibri" panose="020F0502020204030204" pitchFamily="34" charset="0"/>
                  </a:rPr>
                  <a:t>the operating field (</a:t>
                </a:r>
                <a:r>
                  <a:rPr lang="en-US" sz="1600" dirty="0" err="1">
                    <a:solidFill>
                      <a:srgbClr val="00B050"/>
                    </a:solidFill>
                    <a:cs typeface="Calibri" panose="020F0502020204030204" pitchFamily="34" charset="0"/>
                  </a:rPr>
                  <a:t>E</a:t>
                </a:r>
                <a:r>
                  <a:rPr lang="en-US" sz="1600" baseline="-25000" dirty="0" err="1">
                    <a:solidFill>
                      <a:srgbClr val="00B050"/>
                    </a:solidFill>
                    <a:cs typeface="Calibri" panose="020F0502020204030204" pitchFamily="34" charset="0"/>
                  </a:rPr>
                  <a:t>Operate</a:t>
                </a:r>
                <a:r>
                  <a:rPr lang="en-US" sz="1600" dirty="0">
                    <a:solidFill>
                      <a:srgbClr val="00B050"/>
                    </a:solidFill>
                    <a:cs typeface="Calibri" panose="020F0502020204030204" pitchFamily="34" charset="0"/>
                  </a:rPr>
                  <a:t>) must be close to the level to which the surface is conditioned (</a:t>
                </a:r>
                <a:r>
                  <a:rPr lang="en-US" sz="1600" dirty="0" err="1">
                    <a:solidFill>
                      <a:srgbClr val="00B050"/>
                    </a:solidFill>
                    <a:cs typeface="Calibri" panose="020F0502020204030204" pitchFamily="34" charset="0"/>
                  </a:rPr>
                  <a:t>E</a:t>
                </a:r>
                <a:r>
                  <a:rPr lang="en-US" sz="1600" baseline="-25000" dirty="0" err="1">
                    <a:solidFill>
                      <a:srgbClr val="00B050"/>
                    </a:solidFill>
                    <a:cs typeface="Calibri" panose="020F0502020204030204" pitchFamily="34" charset="0"/>
                  </a:rPr>
                  <a:t>State</a:t>
                </a:r>
                <a:r>
                  <a:rPr lang="en-US" sz="1600" dirty="0">
                    <a:solidFill>
                      <a:srgbClr val="00B050"/>
                    </a:solidFill>
                    <a:cs typeface="Calibri" panose="020F0502020204030204" pitchFamily="34" charset="0"/>
                  </a:rPr>
                  <a:t>)</a:t>
                </a:r>
                <a:r>
                  <a:rPr lang="en-GB" sz="1600" dirty="0">
                    <a:solidFill>
                      <a:srgbClr val="00B050"/>
                    </a:solidFill>
                    <a:cs typeface="Calibri" panose="020F0502020204030204" pitchFamily="34" charset="0"/>
                  </a:rPr>
                  <a:t>:</a:t>
                </a:r>
                <a:endParaRPr lang="en-US" sz="1600" dirty="0">
                  <a:solidFill>
                    <a:srgbClr val="FF0000"/>
                  </a:solidFill>
                  <a:cs typeface="Calibri" panose="020F0502020204030204" pitchFamily="34" charset="0"/>
                </a:endParaRPr>
              </a:p>
              <a:p>
                <a:pPr marL="0" indent="0">
                  <a:buNone/>
                </a:pPr>
                <a:endParaRPr lang="en-US" sz="1600" i="1" dirty="0">
                  <a:solidFill>
                    <a:srgbClr val="FF0000"/>
                  </a:solidFill>
                  <a:cs typeface="Calibri" panose="020F0502020204030204" pitchFamily="34" charset="0"/>
                </a:endParaRPr>
              </a:p>
              <a:p>
                <a:pPr marL="0" indent="0">
                  <a:buNone/>
                </a:pPr>
                <a14:m>
                  <m:oMathPara xmlns:m="http://schemas.openxmlformats.org/officeDocument/2006/math">
                    <m:oMathParaPr>
                      <m:jc m:val="centerGroup"/>
                    </m:oMathParaPr>
                    <m:oMath xmlns:m="http://schemas.openxmlformats.org/officeDocument/2006/math">
                      <m:r>
                        <a:rPr lang="en-GB" sz="1600" b="1" i="1" smtClean="0">
                          <a:latin typeface="Cambria Math" panose="02040503050406030204" pitchFamily="18" charset="0"/>
                        </a:rPr>
                        <m:t>𝑪</m:t>
                      </m:r>
                      <m:r>
                        <a:rPr lang="en-GB" sz="1600" b="1" i="0" smtClean="0">
                          <a:latin typeface="Cambria Math" panose="02040503050406030204" pitchFamily="18" charset="0"/>
                        </a:rPr>
                        <m:t>𝐑</m:t>
                      </m:r>
                      <m:r>
                        <a:rPr lang="en-GB" sz="1600" b="1" i="1" smtClean="0">
                          <a:latin typeface="Cambria Math" panose="02040503050406030204" pitchFamily="18" charset="0"/>
                        </a:rPr>
                        <m:t>∝</m:t>
                      </m:r>
                      <m:f>
                        <m:fPr>
                          <m:ctrlPr>
                            <a:rPr lang="en-GB" sz="1600" i="1" smtClean="0">
                              <a:solidFill>
                                <a:srgbClr val="00B050"/>
                              </a:solidFill>
                              <a:latin typeface="Cambria Math" panose="02040503050406030204" pitchFamily="18" charset="0"/>
                            </a:rPr>
                          </m:ctrlPr>
                        </m:fPr>
                        <m:num>
                          <m:sSub>
                            <m:sSubPr>
                              <m:ctrlPr>
                                <a:rPr lang="en-GB" sz="1600" i="1">
                                  <a:solidFill>
                                    <a:srgbClr val="00B050"/>
                                  </a:solidFill>
                                  <a:latin typeface="Cambria Math" panose="02040503050406030204" pitchFamily="18" charset="0"/>
                                </a:rPr>
                              </m:ctrlPr>
                            </m:sSubPr>
                            <m:e>
                              <m:r>
                                <a:rPr lang="en-GB" sz="1600" b="1" i="1" smtClean="0">
                                  <a:solidFill>
                                    <a:srgbClr val="00B050"/>
                                  </a:solidFill>
                                  <a:latin typeface="Cambria Math" panose="02040503050406030204" pitchFamily="18" charset="0"/>
                                </a:rPr>
                                <m:t>𝑬</m:t>
                              </m:r>
                            </m:e>
                            <m:sub>
                              <m:r>
                                <a:rPr lang="en-US" sz="1600" b="1" i="1" smtClean="0">
                                  <a:solidFill>
                                    <a:srgbClr val="00B050"/>
                                  </a:solidFill>
                                  <a:latin typeface="Cambria Math" panose="02040503050406030204" pitchFamily="18" charset="0"/>
                                </a:rPr>
                                <m:t>𝑶𝒑𝒆𝒓𝒂𝒕𝒆</m:t>
                              </m:r>
                            </m:sub>
                          </m:sSub>
                        </m:num>
                        <m:den>
                          <m:sSub>
                            <m:sSubPr>
                              <m:ctrlPr>
                                <a:rPr lang="en-GB" sz="1600" i="1">
                                  <a:solidFill>
                                    <a:srgbClr val="00B050"/>
                                  </a:solidFill>
                                  <a:latin typeface="Cambria Math" panose="02040503050406030204" pitchFamily="18" charset="0"/>
                                </a:rPr>
                              </m:ctrlPr>
                            </m:sSubPr>
                            <m:e>
                              <m:r>
                                <a:rPr lang="en-GB" sz="1600" b="1" i="1" smtClean="0">
                                  <a:solidFill>
                                    <a:srgbClr val="00B050"/>
                                  </a:solidFill>
                                  <a:latin typeface="Cambria Math" panose="02040503050406030204" pitchFamily="18" charset="0"/>
                                </a:rPr>
                                <m:t>𝑬</m:t>
                              </m:r>
                            </m:e>
                            <m:sub>
                              <m:r>
                                <a:rPr lang="en-US" sz="1600" b="1" i="1" smtClean="0">
                                  <a:solidFill>
                                    <a:srgbClr val="00B050"/>
                                  </a:solidFill>
                                  <a:latin typeface="Cambria Math" panose="02040503050406030204" pitchFamily="18" charset="0"/>
                                </a:rPr>
                                <m:t>𝑺𝒕𝒂𝒕𝒆</m:t>
                              </m:r>
                            </m:sub>
                          </m:sSub>
                        </m:den>
                      </m:f>
                      <m:d>
                        <m:dPr>
                          <m:begChr m:val="["/>
                          <m:endChr m:val="]"/>
                          <m:ctrlPr>
                            <a:rPr lang="en-GB" sz="1600" i="1" smtClean="0">
                              <a:solidFill>
                                <a:srgbClr val="C00000"/>
                              </a:solidFill>
                              <a:latin typeface="Cambria Math" panose="02040503050406030204" pitchFamily="18" charset="0"/>
                            </a:rPr>
                          </m:ctrlPr>
                        </m:dPr>
                        <m:e>
                          <m:r>
                            <a:rPr lang="en-US" sz="1600" b="1" i="1" smtClean="0">
                              <a:solidFill>
                                <a:srgbClr val="C00000"/>
                              </a:solidFill>
                              <a:latin typeface="Cambria Math" panose="02040503050406030204" pitchFamily="18" charset="0"/>
                            </a:rPr>
                            <m:t>𝟏</m:t>
                          </m:r>
                          <m:r>
                            <a:rPr lang="en-US" sz="1600" b="1" i="1" smtClean="0">
                              <a:solidFill>
                                <a:srgbClr val="C00000"/>
                              </a:solidFill>
                              <a:latin typeface="Cambria Math" panose="02040503050406030204" pitchFamily="18" charset="0"/>
                            </a:rPr>
                            <m:t>−</m:t>
                          </m:r>
                          <m:f>
                            <m:fPr>
                              <m:ctrlPr>
                                <a:rPr lang="en-GB" sz="1600" i="1">
                                  <a:solidFill>
                                    <a:srgbClr val="C00000"/>
                                  </a:solidFill>
                                  <a:latin typeface="Cambria Math" panose="02040503050406030204" pitchFamily="18" charset="0"/>
                                </a:rPr>
                              </m:ctrlPr>
                            </m:fPr>
                            <m:num>
                              <m:sSub>
                                <m:sSubPr>
                                  <m:ctrlPr>
                                    <a:rPr lang="en-GB" sz="1600" i="1" smtClean="0">
                                      <a:solidFill>
                                        <a:srgbClr val="C00000"/>
                                      </a:solidFill>
                                      <a:latin typeface="Cambria Math" panose="02040503050406030204" pitchFamily="18" charset="0"/>
                                    </a:rPr>
                                  </m:ctrlPr>
                                </m:sSubPr>
                                <m:e>
                                  <m:r>
                                    <a:rPr lang="en-GB" sz="1600" b="1" i="1" smtClean="0">
                                      <a:solidFill>
                                        <a:srgbClr val="C00000"/>
                                      </a:solidFill>
                                      <a:latin typeface="Cambria Math" panose="02040503050406030204" pitchFamily="18" charset="0"/>
                                    </a:rPr>
                                    <m:t>𝑬</m:t>
                                  </m:r>
                                </m:e>
                                <m:sub>
                                  <m:r>
                                    <a:rPr lang="en-US" sz="1600" b="1" i="1" smtClean="0">
                                      <a:solidFill>
                                        <a:srgbClr val="C00000"/>
                                      </a:solidFill>
                                      <a:latin typeface="Cambria Math" panose="02040503050406030204" pitchFamily="18" charset="0"/>
                                    </a:rPr>
                                    <m:t>𝑺𝒕𝒂𝒕𝒆</m:t>
                                  </m:r>
                                </m:sub>
                              </m:sSub>
                            </m:num>
                            <m:den>
                              <m:sSub>
                                <m:sSubPr>
                                  <m:ctrlPr>
                                    <a:rPr lang="en-GB" sz="1600" i="1">
                                      <a:solidFill>
                                        <a:srgbClr val="C00000"/>
                                      </a:solidFill>
                                      <a:latin typeface="Cambria Math" panose="02040503050406030204" pitchFamily="18" charset="0"/>
                                    </a:rPr>
                                  </m:ctrlPr>
                                </m:sSubPr>
                                <m:e>
                                  <m:r>
                                    <a:rPr lang="en-GB" sz="1600" b="1" i="1" smtClean="0">
                                      <a:solidFill>
                                        <a:srgbClr val="C00000"/>
                                      </a:solidFill>
                                      <a:latin typeface="Cambria Math" panose="02040503050406030204" pitchFamily="18" charset="0"/>
                                    </a:rPr>
                                    <m:t>𝑬</m:t>
                                  </m:r>
                                </m:e>
                                <m:sub>
                                  <m:r>
                                    <a:rPr lang="en-US" sz="1600" b="1" i="1" smtClean="0">
                                      <a:solidFill>
                                        <a:srgbClr val="C00000"/>
                                      </a:solidFill>
                                      <a:latin typeface="Cambria Math" panose="02040503050406030204" pitchFamily="18" charset="0"/>
                                    </a:rPr>
                                    <m:t>𝑺𝒂𝒕</m:t>
                                  </m:r>
                                </m:sub>
                              </m:sSub>
                            </m:den>
                          </m:f>
                        </m:e>
                      </m:d>
                    </m:oMath>
                  </m:oMathPara>
                </a14:m>
                <a:endParaRPr lang="en-US" sz="1600" dirty="0">
                  <a:cs typeface="Calibri" panose="020F0502020204030204" pitchFamily="34" charset="0"/>
                </a:endParaRPr>
              </a:p>
            </p:txBody>
          </p:sp>
        </mc:Choice>
        <mc:Fallback xmlns="">
          <p:sp>
            <p:nvSpPr>
              <p:cNvPr id="2" name="Content Placeholder 1">
                <a:extLst>
                  <a:ext uri="{FF2B5EF4-FFF2-40B4-BE49-F238E27FC236}">
                    <a16:creationId xmlns:a16="http://schemas.microsoft.com/office/drawing/2014/main" id="{97F283B3-893E-E844-A539-D34BA0CC00FE}"/>
                  </a:ext>
                </a:extLst>
              </p:cNvPr>
              <p:cNvSpPr>
                <a:spLocks noGrp="1" noRot="1" noChangeAspect="1" noMove="1" noResize="1" noEditPoints="1" noAdjustHandles="1" noChangeArrowheads="1" noChangeShapeType="1" noTextEdit="1"/>
              </p:cNvSpPr>
              <p:nvPr>
                <p:ph idx="1"/>
              </p:nvPr>
            </p:nvSpPr>
            <p:spPr>
              <a:xfrm>
                <a:off x="407989" y="1592263"/>
                <a:ext cx="5489964" cy="4608512"/>
              </a:xfrm>
              <a:blipFill>
                <a:blip r:embed="rId3"/>
                <a:stretch>
                  <a:fillRect l="-2331" t="-1852" r="-3108"/>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Quantification of Conditioning</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38</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4BDC4EA0-72D5-4F92-8F7B-9EF23F8EDF95}"/>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descr="Icon&#10;&#10;Description automatically generated">
            <a:extLst>
              <a:ext uri="{FF2B5EF4-FFF2-40B4-BE49-F238E27FC236}">
                <a16:creationId xmlns:a16="http://schemas.microsoft.com/office/drawing/2014/main" id="{35D458D2-BA94-48C3-A6CC-F2E0808E3D0C}"/>
              </a:ext>
            </a:extLst>
          </p:cNvPr>
          <p:cNvPicPr>
            <a:picLocks noChangeAspect="1"/>
          </p:cNvPicPr>
          <p:nvPr/>
        </p:nvPicPr>
        <p:blipFill>
          <a:blip r:embed="rId5"/>
          <a:stretch>
            <a:fillRect/>
          </a:stretch>
        </p:blipFill>
        <p:spPr>
          <a:xfrm>
            <a:off x="1700296" y="6353702"/>
            <a:ext cx="426470" cy="426470"/>
          </a:xfrm>
          <a:prstGeom prst="rect">
            <a:avLst/>
          </a:prstGeom>
        </p:spPr>
      </p:pic>
      <p:sp>
        <p:nvSpPr>
          <p:cNvPr id="20"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7EE13CEC-C13C-45B0-A8EE-F8D8A9A47C19}"/>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21" name="Group 20">
            <a:extLst>
              <a:ext uri="{FF2B5EF4-FFF2-40B4-BE49-F238E27FC236}">
                <a16:creationId xmlns:a16="http://schemas.microsoft.com/office/drawing/2014/main" id="{BF658712-72B2-4345-8C3B-3CE346CEBB22}"/>
              </a:ext>
            </a:extLst>
          </p:cNvPr>
          <p:cNvGrpSpPr/>
          <p:nvPr/>
        </p:nvGrpSpPr>
        <p:grpSpPr>
          <a:xfrm>
            <a:off x="6552149" y="2336314"/>
            <a:ext cx="4801651" cy="1909199"/>
            <a:chOff x="6139612" y="2770472"/>
            <a:chExt cx="4801651" cy="1909199"/>
          </a:xfrm>
        </p:grpSpPr>
        <p:sp>
          <p:nvSpPr>
            <p:cNvPr id="22" name="Freeform: Shape 21">
              <a:extLst>
                <a:ext uri="{FF2B5EF4-FFF2-40B4-BE49-F238E27FC236}">
                  <a16:creationId xmlns:a16="http://schemas.microsoft.com/office/drawing/2014/main" id="{61AFDEE5-3A3E-443E-ACBF-19AA083DF242}"/>
                </a:ext>
              </a:extLst>
            </p:cNvPr>
            <p:cNvSpPr/>
            <p:nvPr/>
          </p:nvSpPr>
          <p:spPr>
            <a:xfrm>
              <a:off x="6362700" y="2770472"/>
              <a:ext cx="4578563" cy="1872397"/>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a:extLst>
                <a:ext uri="{FF2B5EF4-FFF2-40B4-BE49-F238E27FC236}">
                  <a16:creationId xmlns:a16="http://schemas.microsoft.com/office/drawing/2014/main" id="{E1A12599-2B85-493F-A607-F36C276B102F}"/>
                </a:ext>
              </a:extLst>
            </p:cNvPr>
            <p:cNvSpPr/>
            <p:nvPr/>
          </p:nvSpPr>
          <p:spPr>
            <a:xfrm>
              <a:off x="6139612" y="4405827"/>
              <a:ext cx="276507" cy="273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4" name="Straight Connector 23">
            <a:extLst>
              <a:ext uri="{FF2B5EF4-FFF2-40B4-BE49-F238E27FC236}">
                <a16:creationId xmlns:a16="http://schemas.microsoft.com/office/drawing/2014/main" id="{34CD22C8-8EA7-4EB4-95C5-86D1CD905453}"/>
              </a:ext>
            </a:extLst>
          </p:cNvPr>
          <p:cNvCxnSpPr/>
          <p:nvPr/>
        </p:nvCxnSpPr>
        <p:spPr>
          <a:xfrm>
            <a:off x="6828656" y="1529514"/>
            <a:ext cx="0" cy="346257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cxnSp>
        <p:nvCxnSpPr>
          <p:cNvPr id="25" name="Straight Connector 24">
            <a:extLst>
              <a:ext uri="{FF2B5EF4-FFF2-40B4-BE49-F238E27FC236}">
                <a16:creationId xmlns:a16="http://schemas.microsoft.com/office/drawing/2014/main" id="{A8D03E00-BF40-4345-B7FF-833520B0A092}"/>
              </a:ext>
            </a:extLst>
          </p:cNvPr>
          <p:cNvCxnSpPr>
            <a:cxnSpLocks/>
          </p:cNvCxnSpPr>
          <p:nvPr/>
        </p:nvCxnSpPr>
        <p:spPr>
          <a:xfrm>
            <a:off x="6828656" y="4992084"/>
            <a:ext cx="4616839" cy="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sp>
        <p:nvSpPr>
          <p:cNvPr id="26" name="Rectangle 25">
            <a:extLst>
              <a:ext uri="{FF2B5EF4-FFF2-40B4-BE49-F238E27FC236}">
                <a16:creationId xmlns:a16="http://schemas.microsoft.com/office/drawing/2014/main" id="{B0AD5894-F959-4223-ACB4-267B900B187E}"/>
              </a:ext>
            </a:extLst>
          </p:cNvPr>
          <p:cNvSpPr/>
          <p:nvPr/>
        </p:nvSpPr>
        <p:spPr>
          <a:xfrm rot="16200000">
            <a:off x="5565155" y="3118717"/>
            <a:ext cx="1827744" cy="307777"/>
          </a:xfrm>
          <a:prstGeom prst="rect">
            <a:avLst/>
          </a:prstGeom>
        </p:spPr>
        <p:txBody>
          <a:bodyPr wrap="none">
            <a:spAutoFit/>
          </a:bodyPr>
          <a:lstStyle/>
          <a:p>
            <a:r>
              <a:rPr lang="en-US" sz="1400" dirty="0">
                <a:solidFill>
                  <a:schemeClr val="bg2">
                    <a:lumMod val="10000"/>
                  </a:schemeClr>
                </a:solidFill>
              </a:rPr>
              <a:t>Electric Field [MV/m]</a:t>
            </a:r>
            <a:endParaRPr lang="en-GB" sz="1400" dirty="0">
              <a:solidFill>
                <a:schemeClr val="bg2">
                  <a:lumMod val="10000"/>
                </a:schemeClr>
              </a:solidFill>
            </a:endParaRPr>
          </a:p>
        </p:txBody>
      </p:sp>
      <p:sp>
        <p:nvSpPr>
          <p:cNvPr id="27" name="Rectangle 26">
            <a:extLst>
              <a:ext uri="{FF2B5EF4-FFF2-40B4-BE49-F238E27FC236}">
                <a16:creationId xmlns:a16="http://schemas.microsoft.com/office/drawing/2014/main" id="{9C2812D0-3898-4CC8-A9B6-2C7AA4C44F07}"/>
              </a:ext>
            </a:extLst>
          </p:cNvPr>
          <p:cNvSpPr/>
          <p:nvPr/>
        </p:nvSpPr>
        <p:spPr>
          <a:xfrm>
            <a:off x="8311828" y="5103828"/>
            <a:ext cx="1957587" cy="307777"/>
          </a:xfrm>
          <a:prstGeom prst="rect">
            <a:avLst/>
          </a:prstGeom>
        </p:spPr>
        <p:txBody>
          <a:bodyPr wrap="none">
            <a:spAutoFit/>
          </a:bodyPr>
          <a:lstStyle/>
          <a:p>
            <a:r>
              <a:rPr lang="en-US" sz="1400" dirty="0">
                <a:solidFill>
                  <a:schemeClr val="bg2">
                    <a:lumMod val="10000"/>
                  </a:schemeClr>
                </a:solidFill>
              </a:rPr>
              <a:t>Cumulative RF Pulses</a:t>
            </a:r>
            <a:endParaRPr lang="en-GB" sz="1400" dirty="0">
              <a:solidFill>
                <a:schemeClr val="bg2">
                  <a:lumMod val="10000"/>
                </a:schemeClr>
              </a:solidFill>
            </a:endParaRPr>
          </a:p>
        </p:txBody>
      </p:sp>
      <p:sp>
        <p:nvSpPr>
          <p:cNvPr id="28" name="TextBox 27">
            <a:extLst>
              <a:ext uri="{FF2B5EF4-FFF2-40B4-BE49-F238E27FC236}">
                <a16:creationId xmlns:a16="http://schemas.microsoft.com/office/drawing/2014/main" id="{8FD4EAF9-5937-4185-947B-8811B7DB10C0}"/>
              </a:ext>
            </a:extLst>
          </p:cNvPr>
          <p:cNvSpPr txBox="1"/>
          <p:nvPr/>
        </p:nvSpPr>
        <p:spPr>
          <a:xfrm>
            <a:off x="8311828" y="2724196"/>
            <a:ext cx="2457608" cy="400110"/>
          </a:xfrm>
          <a:prstGeom prst="rect">
            <a:avLst/>
          </a:prstGeom>
          <a:noFill/>
        </p:spPr>
        <p:txBody>
          <a:bodyPr wrap="square" rtlCol="0">
            <a:spAutoFit/>
          </a:bodyPr>
          <a:lstStyle/>
          <a:p>
            <a:r>
              <a:rPr lang="en-GB" sz="2000" b="1" dirty="0">
                <a:solidFill>
                  <a:schemeClr val="tx1">
                    <a:lumMod val="75000"/>
                  </a:schemeClr>
                </a:solidFill>
              </a:rPr>
              <a:t>E</a:t>
            </a:r>
            <a:r>
              <a:rPr lang="en-GB" sz="2000" b="1" baseline="-25000" dirty="0">
                <a:solidFill>
                  <a:schemeClr val="tx1">
                    <a:lumMod val="75000"/>
                  </a:schemeClr>
                </a:solidFill>
              </a:rPr>
              <a:t>operate</a:t>
            </a:r>
            <a:endParaRPr lang="en-GB" sz="2000" b="1" dirty="0">
              <a:solidFill>
                <a:schemeClr val="tx1">
                  <a:lumMod val="75000"/>
                </a:schemeClr>
              </a:solidFill>
            </a:endParaRPr>
          </a:p>
        </p:txBody>
      </p:sp>
      <p:cxnSp>
        <p:nvCxnSpPr>
          <p:cNvPr id="29" name="Straight Connector 28">
            <a:extLst>
              <a:ext uri="{FF2B5EF4-FFF2-40B4-BE49-F238E27FC236}">
                <a16:creationId xmlns:a16="http://schemas.microsoft.com/office/drawing/2014/main" id="{2B722583-B88D-4A61-B96F-A1A684947954}"/>
              </a:ext>
            </a:extLst>
          </p:cNvPr>
          <p:cNvCxnSpPr>
            <a:cxnSpLocks/>
          </p:cNvCxnSpPr>
          <p:nvPr/>
        </p:nvCxnSpPr>
        <p:spPr>
          <a:xfrm>
            <a:off x="6828654" y="2100782"/>
            <a:ext cx="4525146" cy="0"/>
          </a:xfrm>
          <a:prstGeom prst="line">
            <a:avLst/>
          </a:prstGeom>
          <a:ln w="571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sp>
        <p:nvSpPr>
          <p:cNvPr id="30" name="TextBox 29">
            <a:extLst>
              <a:ext uri="{FF2B5EF4-FFF2-40B4-BE49-F238E27FC236}">
                <a16:creationId xmlns:a16="http://schemas.microsoft.com/office/drawing/2014/main" id="{1D8D0CDB-72C0-4DE9-A5D0-52E3819FF6E5}"/>
              </a:ext>
            </a:extLst>
          </p:cNvPr>
          <p:cNvSpPr txBox="1"/>
          <p:nvPr/>
        </p:nvSpPr>
        <p:spPr>
          <a:xfrm>
            <a:off x="9308729" y="1612467"/>
            <a:ext cx="2457608" cy="400110"/>
          </a:xfrm>
          <a:prstGeom prst="rect">
            <a:avLst/>
          </a:prstGeom>
          <a:noFill/>
        </p:spPr>
        <p:txBody>
          <a:bodyPr wrap="square" rtlCol="0">
            <a:spAutoFit/>
          </a:bodyPr>
          <a:lstStyle/>
          <a:p>
            <a:r>
              <a:rPr lang="en-GB" sz="2000" b="1" dirty="0">
                <a:solidFill>
                  <a:schemeClr val="bg1">
                    <a:lumMod val="50000"/>
                  </a:schemeClr>
                </a:solidFill>
              </a:rPr>
              <a:t>E</a:t>
            </a:r>
            <a:r>
              <a:rPr lang="en-GB" sz="2000" b="1" baseline="-25000" dirty="0">
                <a:solidFill>
                  <a:schemeClr val="bg1">
                    <a:lumMod val="50000"/>
                  </a:schemeClr>
                </a:solidFill>
              </a:rPr>
              <a:t>Sat</a:t>
            </a:r>
            <a:endParaRPr lang="en-GB" sz="2000" b="1" dirty="0">
              <a:solidFill>
                <a:schemeClr val="bg1">
                  <a:lumMod val="50000"/>
                </a:schemeClr>
              </a:solidFill>
            </a:endParaRPr>
          </a:p>
        </p:txBody>
      </p:sp>
      <p:sp>
        <p:nvSpPr>
          <p:cNvPr id="31" name="Freeform: Shape 30">
            <a:extLst>
              <a:ext uri="{FF2B5EF4-FFF2-40B4-BE49-F238E27FC236}">
                <a16:creationId xmlns:a16="http://schemas.microsoft.com/office/drawing/2014/main" id="{E8C1D7DA-FB67-4A55-B100-8FEAEF0C9FDD}"/>
              </a:ext>
            </a:extLst>
          </p:cNvPr>
          <p:cNvSpPr/>
          <p:nvPr/>
        </p:nvSpPr>
        <p:spPr>
          <a:xfrm>
            <a:off x="6845400" y="2219563"/>
            <a:ext cx="4508400" cy="1669337"/>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a:solidFill>
              <a:schemeClr val="accent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TextBox 31">
            <a:extLst>
              <a:ext uri="{FF2B5EF4-FFF2-40B4-BE49-F238E27FC236}">
                <a16:creationId xmlns:a16="http://schemas.microsoft.com/office/drawing/2014/main" id="{B5A3CF20-AFBE-4E43-9198-0E7CA0444D6E}"/>
              </a:ext>
            </a:extLst>
          </p:cNvPr>
          <p:cNvSpPr txBox="1"/>
          <p:nvPr/>
        </p:nvSpPr>
        <p:spPr>
          <a:xfrm>
            <a:off x="7105164" y="2271941"/>
            <a:ext cx="2457608" cy="400110"/>
          </a:xfrm>
          <a:prstGeom prst="rect">
            <a:avLst/>
          </a:prstGeom>
          <a:noFill/>
        </p:spPr>
        <p:txBody>
          <a:bodyPr wrap="square" rtlCol="0">
            <a:spAutoFit/>
          </a:bodyPr>
          <a:lstStyle/>
          <a:p>
            <a:r>
              <a:rPr lang="en-GB" sz="2000" b="1" dirty="0">
                <a:solidFill>
                  <a:schemeClr val="accent1">
                    <a:lumMod val="60000"/>
                    <a:lumOff val="40000"/>
                  </a:schemeClr>
                </a:solidFill>
              </a:rPr>
              <a:t>E</a:t>
            </a:r>
            <a:r>
              <a:rPr lang="en-GB" sz="2000" b="1" baseline="-25000" dirty="0">
                <a:solidFill>
                  <a:schemeClr val="accent1">
                    <a:lumMod val="60000"/>
                    <a:lumOff val="40000"/>
                  </a:schemeClr>
                </a:solidFill>
              </a:rPr>
              <a:t>State</a:t>
            </a:r>
            <a:endParaRPr lang="en-GB" sz="2000" b="1" dirty="0">
              <a:solidFill>
                <a:schemeClr val="accent1">
                  <a:lumMod val="60000"/>
                  <a:lumOff val="40000"/>
                </a:schemeClr>
              </a:solidFill>
            </a:endParaRPr>
          </a:p>
        </p:txBody>
      </p:sp>
      <p:sp>
        <p:nvSpPr>
          <p:cNvPr id="33" name="TextBox 32">
            <a:extLst>
              <a:ext uri="{FF2B5EF4-FFF2-40B4-BE49-F238E27FC236}">
                <a16:creationId xmlns:a16="http://schemas.microsoft.com/office/drawing/2014/main" id="{6D87A14D-6E40-4060-942C-77668F11D1F9}"/>
              </a:ext>
            </a:extLst>
          </p:cNvPr>
          <p:cNvSpPr txBox="1"/>
          <p:nvPr/>
        </p:nvSpPr>
        <p:spPr>
          <a:xfrm>
            <a:off x="6845400" y="5525065"/>
            <a:ext cx="4637512" cy="276999"/>
          </a:xfrm>
          <a:prstGeom prst="rect">
            <a:avLst/>
          </a:prstGeom>
          <a:noFill/>
        </p:spPr>
        <p:txBody>
          <a:bodyPr wrap="square" rtlCol="0">
            <a:spAutoFit/>
          </a:bodyPr>
          <a:lstStyle/>
          <a:p>
            <a:pPr algn="ctr"/>
            <a:r>
              <a:rPr lang="en-GB" sz="1200" dirty="0">
                <a:solidFill>
                  <a:schemeClr val="bg2">
                    <a:lumMod val="10000"/>
                  </a:schemeClr>
                </a:solidFill>
              </a:rPr>
              <a:t>Figure: Visualisation of proposed quantities during conditioning.</a:t>
            </a:r>
          </a:p>
        </p:txBody>
      </p:sp>
    </p:spTree>
    <p:extLst>
      <p:ext uri="{BB962C8B-B14F-4D97-AF65-F5344CB8AC3E}">
        <p14:creationId xmlns:p14="http://schemas.microsoft.com/office/powerpoint/2010/main" val="42686500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5399979" cy="4608512"/>
              </a:xfrm>
            </p:spPr>
            <p:txBody>
              <a:bodyPr/>
              <a:lstStyle/>
              <a:p>
                <a:pPr marL="0" indent="0">
                  <a:buNone/>
                </a:pPr>
                <a:r>
                  <a:rPr lang="en-US" sz="1600" dirty="0">
                    <a:cs typeface="Calibri" panose="020F0502020204030204" pitchFamily="34" charset="0"/>
                  </a:rPr>
                  <a:t>Adding a constant to facilitate tuning</a:t>
                </a:r>
                <a:r>
                  <a:rPr lang="el-GR" sz="1600" dirty="0">
                    <a:cs typeface="Calibri" panose="020F0502020204030204" pitchFamily="34" charset="0"/>
                  </a:rPr>
                  <a:t> </a:t>
                </a:r>
                <a:r>
                  <a:rPr lang="en-US" sz="1600" dirty="0">
                    <a:cs typeface="Calibri" panose="020F0502020204030204" pitchFamily="34" charset="0"/>
                  </a:rPr>
                  <a:t>(</a:t>
                </a:r>
                <a14:m>
                  <m:oMath xmlns:m="http://schemas.openxmlformats.org/officeDocument/2006/math">
                    <m:r>
                      <a:rPr lang="el-GR" sz="1600" b="1" i="1" dirty="0" smtClean="0">
                        <a:latin typeface="Cambria Math" panose="02040503050406030204" pitchFamily="18" charset="0"/>
                      </a:rPr>
                      <m:t>𝜸</m:t>
                    </m:r>
                  </m:oMath>
                </a14:m>
                <a:r>
                  <a:rPr lang="en-US" sz="1600" dirty="0">
                    <a:cs typeface="Calibri" panose="020F0502020204030204" pitchFamily="34" charset="0"/>
                  </a:rPr>
                  <a:t>), we can then modify the state of the surface every pulse i.e. </a:t>
                </a:r>
              </a:p>
              <a:p>
                <a:pPr marL="0" indent="0">
                  <a:buNone/>
                </a:pPr>
                <a:endParaRPr lang="en-US" sz="1600" dirty="0">
                  <a:cs typeface="Calibri" panose="020F0502020204030204" pitchFamily="34" charset="0"/>
                </a:endParaRPr>
              </a:p>
              <a:p>
                <a:pPr marL="0" indent="0">
                  <a:buNone/>
                </a:pPr>
                <a14:m>
                  <m:oMathPara xmlns:m="http://schemas.openxmlformats.org/officeDocument/2006/math">
                    <m:oMathParaPr>
                      <m:jc m:val="centerGroup"/>
                    </m:oMathParaPr>
                    <m:oMath xmlns:m="http://schemas.openxmlformats.org/officeDocument/2006/math">
                      <m:r>
                        <m:rPr>
                          <m:nor/>
                        </m:rPr>
                        <a:rPr lang="en-GB" sz="1600" dirty="0">
                          <a:cs typeface="Calibri" panose="020F0502020204030204" pitchFamily="34" charset="0"/>
                        </a:rPr>
                        <m:t>CR</m:t>
                      </m:r>
                      <m:r>
                        <m:rPr>
                          <m:nor/>
                        </m:rPr>
                        <a:rPr lang="en-GB" sz="1600" dirty="0">
                          <a:cs typeface="Calibri" panose="020F0502020204030204" pitchFamily="34" charset="0"/>
                        </a:rPr>
                        <m:t> [</m:t>
                      </m:r>
                      <m:r>
                        <m:rPr>
                          <m:nor/>
                        </m:rPr>
                        <a:rPr lang="en-GB" sz="1600" dirty="0">
                          <a:cs typeface="Calibri" panose="020F0502020204030204" pitchFamily="34" charset="0"/>
                        </a:rPr>
                        <m:t>per</m:t>
                      </m:r>
                      <m:r>
                        <m:rPr>
                          <m:nor/>
                        </m:rPr>
                        <a:rPr lang="en-GB" sz="1600" dirty="0">
                          <a:cs typeface="Calibri" panose="020F0502020204030204" pitchFamily="34" charset="0"/>
                        </a:rPr>
                        <m:t> </m:t>
                      </m:r>
                      <m:r>
                        <m:rPr>
                          <m:nor/>
                        </m:rPr>
                        <a:rPr lang="en-GB" sz="1600" dirty="0">
                          <a:cs typeface="Calibri" panose="020F0502020204030204" pitchFamily="34" charset="0"/>
                        </a:rPr>
                        <m:t>pulse</m:t>
                      </m:r>
                      <m:r>
                        <m:rPr>
                          <m:nor/>
                        </m:rPr>
                        <a:rPr lang="en-GB" sz="1600" dirty="0">
                          <a:cs typeface="Calibri" panose="020F0502020204030204" pitchFamily="34" charset="0"/>
                        </a:rPr>
                        <m:t>]</m:t>
                      </m:r>
                      <m:r>
                        <a:rPr lang="el-GR" sz="1600" b="1" i="1" smtClean="0">
                          <a:latin typeface="Cambria Math" panose="02040503050406030204" pitchFamily="18" charset="0"/>
                          <a:ea typeface="Cambria Math" panose="02040503050406030204" pitchFamily="18" charset="0"/>
                        </a:rPr>
                        <m:t> </m:t>
                      </m:r>
                      <m:r>
                        <m:rPr>
                          <m:nor/>
                        </m:rPr>
                        <a:rPr lang="en-GB" sz="1600" dirty="0">
                          <a:cs typeface="Calibri" panose="020F0502020204030204" pitchFamily="34" charset="0"/>
                        </a:rPr>
                        <m:t>=</m:t>
                      </m:r>
                      <m:r>
                        <a:rPr lang="en-GB" sz="1600" b="1" i="1" dirty="0" smtClean="0">
                          <a:latin typeface="Cambria Math" panose="02040503050406030204" pitchFamily="18" charset="0"/>
                        </a:rPr>
                        <m:t>   </m:t>
                      </m:r>
                      <m:r>
                        <a:rPr lang="el-GR" sz="1600" b="1" i="1" dirty="0" smtClean="0">
                          <a:latin typeface="Cambria Math" panose="02040503050406030204" pitchFamily="18" charset="0"/>
                        </a:rPr>
                        <m:t>𝜸</m:t>
                      </m:r>
                      <m:r>
                        <a:rPr lang="el-GR" sz="1600" b="1" i="1">
                          <a:latin typeface="Cambria Math" panose="02040503050406030204" pitchFamily="18" charset="0"/>
                          <a:ea typeface="Cambria Math" panose="02040503050406030204" pitchFamily="18" charset="0"/>
                        </a:rPr>
                        <m:t>∙</m:t>
                      </m:r>
                      <m:f>
                        <m:fPr>
                          <m:ctrlPr>
                            <a:rPr lang="en-GB" sz="1600" i="1" smtClean="0">
                              <a:solidFill>
                                <a:srgbClr val="00B050"/>
                              </a:solidFill>
                              <a:latin typeface="Cambria Math" panose="02040503050406030204" pitchFamily="18" charset="0"/>
                            </a:rPr>
                          </m:ctrlPr>
                        </m:fPr>
                        <m:num>
                          <m:sSub>
                            <m:sSubPr>
                              <m:ctrlPr>
                                <a:rPr lang="en-GB" sz="1600" i="1">
                                  <a:solidFill>
                                    <a:srgbClr val="00B050"/>
                                  </a:solidFill>
                                  <a:latin typeface="Cambria Math" panose="02040503050406030204" pitchFamily="18" charset="0"/>
                                </a:rPr>
                              </m:ctrlPr>
                            </m:sSubPr>
                            <m:e>
                              <m:r>
                                <a:rPr lang="en-GB" sz="1600" b="1" i="1">
                                  <a:solidFill>
                                    <a:srgbClr val="00B050"/>
                                  </a:solidFill>
                                  <a:latin typeface="Cambria Math" panose="02040503050406030204" pitchFamily="18" charset="0"/>
                                </a:rPr>
                                <m:t>𝑬</m:t>
                              </m:r>
                            </m:e>
                            <m:sub>
                              <m:r>
                                <a:rPr lang="en-GB" sz="1600" b="1" i="1">
                                  <a:solidFill>
                                    <a:srgbClr val="00B050"/>
                                  </a:solidFill>
                                  <a:latin typeface="Cambria Math" panose="02040503050406030204" pitchFamily="18" charset="0"/>
                                </a:rPr>
                                <m:t>𝑶𝒑𝒆𝒓𝒂𝒕𝒆</m:t>
                              </m:r>
                            </m:sub>
                          </m:sSub>
                        </m:num>
                        <m:den>
                          <m:sSub>
                            <m:sSubPr>
                              <m:ctrlPr>
                                <a:rPr lang="en-GB" sz="1600" i="1" smtClean="0">
                                  <a:solidFill>
                                    <a:srgbClr val="00B050"/>
                                  </a:solidFill>
                                  <a:latin typeface="Cambria Math" panose="02040503050406030204" pitchFamily="18" charset="0"/>
                                </a:rPr>
                              </m:ctrlPr>
                            </m:sSubPr>
                            <m:e>
                              <m:r>
                                <a:rPr lang="en-GB" sz="1600" b="1" i="1">
                                  <a:solidFill>
                                    <a:srgbClr val="00B050"/>
                                  </a:solidFill>
                                  <a:latin typeface="Cambria Math" panose="02040503050406030204" pitchFamily="18" charset="0"/>
                                </a:rPr>
                                <m:t>𝑬</m:t>
                              </m:r>
                            </m:e>
                            <m:sub>
                              <m:r>
                                <a:rPr lang="en-GB" sz="1600" b="1" i="1">
                                  <a:solidFill>
                                    <a:srgbClr val="00B050"/>
                                  </a:solidFill>
                                  <a:latin typeface="Cambria Math" panose="02040503050406030204" pitchFamily="18" charset="0"/>
                                </a:rPr>
                                <m:t>𝑺𝒕𝒂𝒕𝒆</m:t>
                              </m:r>
                            </m:sub>
                          </m:sSub>
                        </m:den>
                      </m:f>
                      <m:d>
                        <m:dPr>
                          <m:begChr m:val="["/>
                          <m:endChr m:val="]"/>
                          <m:ctrlPr>
                            <a:rPr lang="en-GB" sz="1600" i="1">
                              <a:solidFill>
                                <a:srgbClr val="C00000"/>
                              </a:solidFill>
                              <a:latin typeface="Cambria Math" panose="02040503050406030204" pitchFamily="18" charset="0"/>
                            </a:rPr>
                          </m:ctrlPr>
                        </m:dPr>
                        <m:e>
                          <m:r>
                            <a:rPr lang="en-GB" sz="1600" b="1" i="1" smtClean="0">
                              <a:solidFill>
                                <a:srgbClr val="C00000"/>
                              </a:solidFill>
                              <a:latin typeface="Cambria Math" panose="02040503050406030204" pitchFamily="18" charset="0"/>
                            </a:rPr>
                            <m:t>𝟏</m:t>
                          </m:r>
                          <m:r>
                            <a:rPr lang="en-GB" sz="1600" b="1" i="1" smtClean="0">
                              <a:solidFill>
                                <a:srgbClr val="C00000"/>
                              </a:solidFill>
                              <a:latin typeface="Cambria Math" panose="02040503050406030204" pitchFamily="18" charset="0"/>
                            </a:rPr>
                            <m:t>−</m:t>
                          </m:r>
                          <m:f>
                            <m:fPr>
                              <m:ctrlPr>
                                <a:rPr lang="en-GB" sz="1600" i="1">
                                  <a:solidFill>
                                    <a:srgbClr val="C00000"/>
                                  </a:solidFill>
                                  <a:latin typeface="Cambria Math" panose="02040503050406030204" pitchFamily="18" charset="0"/>
                                </a:rPr>
                              </m:ctrlPr>
                            </m:fPr>
                            <m:num>
                              <m:sSub>
                                <m:sSubPr>
                                  <m:ctrlPr>
                                    <a:rPr lang="en-GB" sz="1600" i="1" smtClean="0">
                                      <a:solidFill>
                                        <a:srgbClr val="C00000"/>
                                      </a:solidFill>
                                      <a:latin typeface="Cambria Math" panose="02040503050406030204" pitchFamily="18" charset="0"/>
                                    </a:rPr>
                                  </m:ctrlPr>
                                </m:sSubPr>
                                <m:e>
                                  <m:r>
                                    <a:rPr lang="en-GB" sz="1600" b="1" i="1">
                                      <a:solidFill>
                                        <a:srgbClr val="C00000"/>
                                      </a:solidFill>
                                      <a:latin typeface="Cambria Math" panose="02040503050406030204" pitchFamily="18" charset="0"/>
                                    </a:rPr>
                                    <m:t>𝑬</m:t>
                                  </m:r>
                                </m:e>
                                <m:sub>
                                  <m:r>
                                    <a:rPr lang="en-GB" sz="1600" b="1" i="1">
                                      <a:solidFill>
                                        <a:srgbClr val="C00000"/>
                                      </a:solidFill>
                                      <a:latin typeface="Cambria Math" panose="02040503050406030204" pitchFamily="18" charset="0"/>
                                    </a:rPr>
                                    <m:t>𝑺𝒕𝒂𝒕𝒆</m:t>
                                  </m:r>
                                </m:sub>
                              </m:sSub>
                            </m:num>
                            <m:den>
                              <m:sSub>
                                <m:sSubPr>
                                  <m:ctrlPr>
                                    <a:rPr lang="en-GB" sz="1600" i="1">
                                      <a:solidFill>
                                        <a:srgbClr val="C00000"/>
                                      </a:solidFill>
                                      <a:latin typeface="Cambria Math" panose="02040503050406030204" pitchFamily="18" charset="0"/>
                                    </a:rPr>
                                  </m:ctrlPr>
                                </m:sSubPr>
                                <m:e>
                                  <m:r>
                                    <a:rPr lang="en-GB" sz="1600" b="1" i="1">
                                      <a:solidFill>
                                        <a:srgbClr val="C00000"/>
                                      </a:solidFill>
                                      <a:latin typeface="Cambria Math" panose="02040503050406030204" pitchFamily="18" charset="0"/>
                                    </a:rPr>
                                    <m:t>𝑬</m:t>
                                  </m:r>
                                </m:e>
                                <m:sub>
                                  <m:r>
                                    <a:rPr lang="en-GB" sz="1600" b="1" i="1">
                                      <a:solidFill>
                                        <a:srgbClr val="C00000"/>
                                      </a:solidFill>
                                      <a:latin typeface="Cambria Math" panose="02040503050406030204" pitchFamily="18" charset="0"/>
                                    </a:rPr>
                                    <m:t>𝑺𝒂𝒕</m:t>
                                  </m:r>
                                </m:sub>
                              </m:sSub>
                            </m:den>
                          </m:f>
                        </m:e>
                      </m:d>
                    </m:oMath>
                  </m:oMathPara>
                </a14:m>
                <a:endParaRPr lang="en-US" sz="1600" dirty="0">
                  <a:solidFill>
                    <a:srgbClr val="C00000"/>
                  </a:solidFill>
                  <a:cs typeface="Calibri" panose="020F0502020204030204" pitchFamily="34" charset="0"/>
                </a:endParaRPr>
              </a:p>
              <a:p>
                <a:pPr marL="0" indent="0">
                  <a:buNone/>
                </a:pPr>
                <a:endParaRPr lang="en-US" sz="1600" dirty="0">
                  <a:cs typeface="Calibri" panose="020F0502020204030204" pitchFamily="34" charset="0"/>
                </a:endParaRPr>
              </a:p>
              <a:p>
                <a:pPr marL="0" indent="0">
                  <a:buNone/>
                </a:pPr>
                <a:r>
                  <a:rPr lang="en-US" sz="1600" dirty="0">
                    <a:solidFill>
                      <a:schemeClr val="bg2">
                        <a:lumMod val="10000"/>
                      </a:schemeClr>
                    </a:solidFill>
                    <a:cs typeface="Calibri" panose="020F0502020204030204" pitchFamily="34" charset="0"/>
                  </a:rPr>
                  <a:t>The surface state after N pulses is then given:</a:t>
                </a:r>
              </a:p>
              <a:p>
                <a:pPr marL="0" indent="0">
                  <a:buNone/>
                </a:pPr>
                <a:endParaRPr lang="en-GB" sz="1600" i="1" dirty="0">
                  <a:solidFill>
                    <a:schemeClr val="bg2">
                      <a:lumMod val="10000"/>
                    </a:schemeClr>
                  </a:solidFill>
                  <a:cs typeface="Calibri" panose="020F0502020204030204" pitchFamily="34" charset="0"/>
                </a:endParaRPr>
              </a:p>
              <a:p>
                <a:pPr marL="0" indent="0">
                  <a:buNone/>
                </a:pPr>
                <a14:m>
                  <m:oMathPara xmlns:m="http://schemas.openxmlformats.org/officeDocument/2006/math">
                    <m:oMathParaPr>
                      <m:jc m:val="centerGroup"/>
                    </m:oMathParaPr>
                    <m:oMath xmlns:m="http://schemas.openxmlformats.org/officeDocument/2006/math">
                      <m:sSub>
                        <m:sSubPr>
                          <m:ctrlPr>
                            <a:rPr lang="en-GB" sz="1600" i="1" smtClean="0">
                              <a:solidFill>
                                <a:schemeClr val="bg2">
                                  <a:lumMod val="10000"/>
                                </a:schemeClr>
                              </a:solidFill>
                              <a:latin typeface="Cambria Math" panose="02040503050406030204" pitchFamily="18" charset="0"/>
                            </a:rPr>
                          </m:ctrlPr>
                        </m:sSubPr>
                        <m:e>
                          <m:r>
                            <a:rPr lang="en-GB" sz="1600" b="1" i="1">
                              <a:solidFill>
                                <a:schemeClr val="bg2">
                                  <a:lumMod val="10000"/>
                                </a:schemeClr>
                              </a:solidFill>
                              <a:latin typeface="Cambria Math" panose="02040503050406030204" pitchFamily="18" charset="0"/>
                            </a:rPr>
                            <m:t>𝑬</m:t>
                          </m:r>
                        </m:e>
                        <m:sub>
                          <m:r>
                            <a:rPr lang="en-GB" sz="1600" b="1" i="1">
                              <a:solidFill>
                                <a:schemeClr val="bg2">
                                  <a:lumMod val="10000"/>
                                </a:schemeClr>
                              </a:solidFill>
                              <a:latin typeface="Cambria Math" panose="02040503050406030204" pitchFamily="18" charset="0"/>
                            </a:rPr>
                            <m:t>𝑺𝒕𝒂𝒕𝒆</m:t>
                          </m:r>
                        </m:sub>
                      </m:sSub>
                      <m:r>
                        <a:rPr lang="en-GB" sz="1600" b="1" i="1">
                          <a:solidFill>
                            <a:schemeClr val="bg2">
                              <a:lumMod val="10000"/>
                            </a:schemeClr>
                          </a:solidFill>
                          <a:latin typeface="Cambria Math" panose="02040503050406030204" pitchFamily="18" charset="0"/>
                        </a:rPr>
                        <m:t> </m:t>
                      </m:r>
                      <m:r>
                        <m:rPr>
                          <m:nor/>
                        </m:rPr>
                        <a:rPr lang="en-GB" sz="1600" dirty="0" smtClean="0">
                          <a:cs typeface="Calibri" panose="020F0502020204030204" pitchFamily="34" charset="0"/>
                        </a:rPr>
                        <m:t>=</m:t>
                      </m:r>
                      <m:nary>
                        <m:naryPr>
                          <m:chr m:val="∑"/>
                          <m:ctrlPr>
                            <a:rPr lang="en-GB" sz="1600" i="1" dirty="0" smtClean="0">
                              <a:latin typeface="Cambria Math" panose="02040503050406030204" pitchFamily="18" charset="0"/>
                            </a:rPr>
                          </m:ctrlPr>
                        </m:naryPr>
                        <m:sub>
                          <m:r>
                            <m:rPr>
                              <m:brk m:alnAt="23"/>
                            </m:rPr>
                            <a:rPr lang="en-US" sz="1600" b="1" i="1" dirty="0" smtClean="0">
                              <a:latin typeface="Cambria Math" panose="02040503050406030204" pitchFamily="18" charset="0"/>
                            </a:rPr>
                            <m:t>𝒊</m:t>
                          </m:r>
                          <m:r>
                            <a:rPr lang="en-US" sz="1600" b="1" i="1" dirty="0" smtClean="0">
                              <a:latin typeface="Cambria Math" panose="02040503050406030204" pitchFamily="18" charset="0"/>
                            </a:rPr>
                            <m:t>=</m:t>
                          </m:r>
                          <m:r>
                            <a:rPr lang="en-US" sz="1600" b="1" i="1" dirty="0" smtClean="0">
                              <a:latin typeface="Cambria Math" panose="02040503050406030204" pitchFamily="18" charset="0"/>
                            </a:rPr>
                            <m:t>𝟎</m:t>
                          </m:r>
                        </m:sub>
                        <m:sup>
                          <m:r>
                            <a:rPr lang="en-US" sz="1600" b="1" i="1" dirty="0" smtClean="0">
                              <a:latin typeface="Cambria Math" panose="02040503050406030204" pitchFamily="18" charset="0"/>
                            </a:rPr>
                            <m:t>𝑵</m:t>
                          </m:r>
                        </m:sup>
                        <m:e>
                          <m:r>
                            <a:rPr lang="en-US" sz="1600" b="1" i="1" dirty="0" smtClean="0">
                              <a:latin typeface="Cambria Math" panose="02040503050406030204" pitchFamily="18" charset="0"/>
                            </a:rPr>
                            <m:t>𝑪𝑹</m:t>
                          </m:r>
                          <m:r>
                            <a:rPr lang="en-US" sz="1600" b="1" i="1" dirty="0" smtClean="0">
                              <a:latin typeface="Cambria Math" panose="02040503050406030204" pitchFamily="18" charset="0"/>
                            </a:rPr>
                            <m:t>(</m:t>
                          </m:r>
                          <m:r>
                            <a:rPr lang="en-US" sz="1600" b="1" i="1" dirty="0" smtClean="0">
                              <a:latin typeface="Cambria Math" panose="02040503050406030204" pitchFamily="18" charset="0"/>
                            </a:rPr>
                            <m:t>𝒊</m:t>
                          </m:r>
                          <m:r>
                            <a:rPr lang="en-US" sz="1600" b="1" i="1" dirty="0" smtClean="0">
                              <a:latin typeface="Cambria Math" panose="02040503050406030204" pitchFamily="18" charset="0"/>
                            </a:rPr>
                            <m:t>)</m:t>
                          </m:r>
                        </m:e>
                      </m:nary>
                      <m:r>
                        <a:rPr lang="en-GB" sz="1600" b="1" i="1" dirty="0" smtClean="0">
                          <a:latin typeface="Cambria Math" panose="02040503050406030204" pitchFamily="18" charset="0"/>
                        </a:rPr>
                        <m:t>  </m:t>
                      </m:r>
                      <m:r>
                        <a:rPr lang="en-US" sz="1600" b="1" i="1" dirty="0" smtClean="0">
                          <a:latin typeface="Cambria Math" panose="02040503050406030204" pitchFamily="18" charset="0"/>
                        </a:rPr>
                        <m:t>             </m:t>
                      </m:r>
                      <m:r>
                        <a:rPr lang="en-US" sz="1600" b="1" i="1" dirty="0" smtClean="0">
                          <a:latin typeface="Cambria Math" panose="02040503050406030204" pitchFamily="18" charset="0"/>
                        </a:rPr>
                        <m:t>𝒊</m:t>
                      </m:r>
                      <m:r>
                        <a:rPr lang="en-US" sz="1600" b="1" i="1" dirty="0" smtClean="0">
                          <a:latin typeface="Cambria Math" panose="02040503050406030204" pitchFamily="18" charset="0"/>
                        </a:rPr>
                        <m:t>=</m:t>
                      </m:r>
                      <m:r>
                        <a:rPr lang="en-US" sz="1600" b="1" i="1" dirty="0" smtClean="0">
                          <a:latin typeface="Cambria Math" panose="02040503050406030204" pitchFamily="18" charset="0"/>
                        </a:rPr>
                        <m:t>𝟏</m:t>
                      </m:r>
                      <m:r>
                        <a:rPr lang="en-US" sz="1600" b="1" i="1" dirty="0" smtClean="0">
                          <a:latin typeface="Cambria Math" panose="02040503050406030204" pitchFamily="18" charset="0"/>
                        </a:rPr>
                        <m:t>,</m:t>
                      </m:r>
                      <m:r>
                        <a:rPr lang="en-US" sz="1600" b="1" i="1" dirty="0" smtClean="0">
                          <a:latin typeface="Cambria Math" panose="02040503050406030204" pitchFamily="18" charset="0"/>
                        </a:rPr>
                        <m:t>𝟐</m:t>
                      </m:r>
                      <m:r>
                        <a:rPr lang="en-US" sz="1600" b="1" i="1" dirty="0" smtClean="0">
                          <a:latin typeface="Cambria Math" panose="02040503050406030204" pitchFamily="18" charset="0"/>
                        </a:rPr>
                        <m:t>,</m:t>
                      </m:r>
                      <m:r>
                        <a:rPr lang="en-US" sz="1600" b="1" i="1" dirty="0" smtClean="0">
                          <a:latin typeface="Cambria Math" panose="02040503050406030204" pitchFamily="18" charset="0"/>
                        </a:rPr>
                        <m:t>𝟑</m:t>
                      </m:r>
                      <m:r>
                        <a:rPr lang="en-US" sz="1600" b="1" i="1" dirty="0" smtClean="0">
                          <a:latin typeface="Cambria Math" panose="02040503050406030204" pitchFamily="18" charset="0"/>
                        </a:rPr>
                        <m:t>…</m:t>
                      </m:r>
                      <m:r>
                        <a:rPr lang="en-US" sz="1600" b="1" i="1" dirty="0" smtClean="0">
                          <a:latin typeface="Cambria Math" panose="02040503050406030204" pitchFamily="18" charset="0"/>
                        </a:rPr>
                        <m:t>𝑵</m:t>
                      </m:r>
                    </m:oMath>
                  </m:oMathPara>
                </a14:m>
                <a:endParaRPr lang="en-US" sz="1600" dirty="0">
                  <a:solidFill>
                    <a:srgbClr val="FF0000"/>
                  </a:solidFill>
                  <a:cs typeface="Calibri" panose="020F0502020204030204" pitchFamily="34" charset="0"/>
                </a:endParaRPr>
              </a:p>
            </p:txBody>
          </p:sp>
        </mc:Choice>
        <mc:Fallback xmlns="">
          <p:sp>
            <p:nvSpPr>
              <p:cNvPr id="2" name="Content Placeholder 1">
                <a:extLst>
                  <a:ext uri="{FF2B5EF4-FFF2-40B4-BE49-F238E27FC236}">
                    <a16:creationId xmlns:a16="http://schemas.microsoft.com/office/drawing/2014/main" id="{97F283B3-893E-E844-A539-D34BA0CC00FE}"/>
                  </a:ext>
                </a:extLst>
              </p:cNvPr>
              <p:cNvSpPr>
                <a:spLocks noGrp="1" noRot="1" noChangeAspect="1" noMove="1" noResize="1" noEditPoints="1" noAdjustHandles="1" noChangeArrowheads="1" noChangeShapeType="1" noTextEdit="1"/>
              </p:cNvSpPr>
              <p:nvPr>
                <p:ph idx="1"/>
              </p:nvPr>
            </p:nvSpPr>
            <p:spPr>
              <a:xfrm>
                <a:off x="407989" y="1592263"/>
                <a:ext cx="5399979" cy="4608512"/>
              </a:xfrm>
              <a:blipFill>
                <a:blip r:embed="rId3"/>
                <a:stretch>
                  <a:fillRect l="-2370" t="-1852"/>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Quantification of Conditioning</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39</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1" name="Picture 10" descr="Icon&#10;&#10;Description automatically generated">
            <a:extLst>
              <a:ext uri="{FF2B5EF4-FFF2-40B4-BE49-F238E27FC236}">
                <a16:creationId xmlns:a16="http://schemas.microsoft.com/office/drawing/2014/main" id="{35D458D2-BA94-48C3-A6CC-F2E0808E3D0C}"/>
              </a:ext>
            </a:extLst>
          </p:cNvPr>
          <p:cNvPicPr>
            <a:picLocks noChangeAspect="1"/>
          </p:cNvPicPr>
          <p:nvPr/>
        </p:nvPicPr>
        <p:blipFill>
          <a:blip r:embed="rId5"/>
          <a:stretch>
            <a:fillRect/>
          </a:stretch>
        </p:blipFill>
        <p:spPr>
          <a:xfrm>
            <a:off x="1700296" y="6353702"/>
            <a:ext cx="426470" cy="426470"/>
          </a:xfrm>
          <a:prstGeom prst="rect">
            <a:avLst/>
          </a:prstGeom>
        </p:spPr>
      </p:pic>
      <p:sp>
        <p:nvSpPr>
          <p:cNvPr id="26" name="TextBox 25">
            <a:extLst>
              <a:ext uri="{FF2B5EF4-FFF2-40B4-BE49-F238E27FC236}">
                <a16:creationId xmlns:a16="http://schemas.microsoft.com/office/drawing/2014/main" id="{51911A83-0599-45FC-8CA3-3DF76FDB8AB8}"/>
              </a:ext>
            </a:extLst>
          </p:cNvPr>
          <p:cNvSpPr txBox="1"/>
          <p:nvPr/>
        </p:nvSpPr>
        <p:spPr>
          <a:xfrm>
            <a:off x="6845400" y="5525065"/>
            <a:ext cx="4637512" cy="276999"/>
          </a:xfrm>
          <a:prstGeom prst="rect">
            <a:avLst/>
          </a:prstGeom>
          <a:noFill/>
        </p:spPr>
        <p:txBody>
          <a:bodyPr wrap="square" rtlCol="0">
            <a:spAutoFit/>
          </a:bodyPr>
          <a:lstStyle/>
          <a:p>
            <a:pPr algn="ctr"/>
            <a:r>
              <a:rPr lang="en-GB" sz="1200" dirty="0">
                <a:solidFill>
                  <a:schemeClr val="bg2">
                    <a:lumMod val="10000"/>
                  </a:schemeClr>
                </a:solidFill>
              </a:rPr>
              <a:t>Figure: Visualisation of proposed quantities during conditioning.</a:t>
            </a:r>
          </a:p>
        </p:txBody>
      </p:sp>
      <p:sp>
        <p:nvSpPr>
          <p:cNvPr id="29"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FB675546-DD08-427F-A28E-237B3530DAF9}"/>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30"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87F8B60E-DDAC-4018-84EE-3FC722EB2BDE}"/>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grpSp>
        <p:nvGrpSpPr>
          <p:cNvPr id="31" name="Group 30">
            <a:extLst>
              <a:ext uri="{FF2B5EF4-FFF2-40B4-BE49-F238E27FC236}">
                <a16:creationId xmlns:a16="http://schemas.microsoft.com/office/drawing/2014/main" id="{F23E79AE-15CD-43B2-B160-3C0C9B2DD945}"/>
              </a:ext>
            </a:extLst>
          </p:cNvPr>
          <p:cNvGrpSpPr/>
          <p:nvPr/>
        </p:nvGrpSpPr>
        <p:grpSpPr>
          <a:xfrm>
            <a:off x="6552149" y="2336314"/>
            <a:ext cx="4801651" cy="1909199"/>
            <a:chOff x="6139612" y="2770472"/>
            <a:chExt cx="4801651" cy="1909199"/>
          </a:xfrm>
        </p:grpSpPr>
        <p:sp>
          <p:nvSpPr>
            <p:cNvPr id="32" name="Freeform: Shape 31">
              <a:extLst>
                <a:ext uri="{FF2B5EF4-FFF2-40B4-BE49-F238E27FC236}">
                  <a16:creationId xmlns:a16="http://schemas.microsoft.com/office/drawing/2014/main" id="{1B090D38-158A-48EA-9754-F9F892C410CF}"/>
                </a:ext>
              </a:extLst>
            </p:cNvPr>
            <p:cNvSpPr/>
            <p:nvPr/>
          </p:nvSpPr>
          <p:spPr>
            <a:xfrm>
              <a:off x="6362700" y="2770472"/>
              <a:ext cx="4578563" cy="1872397"/>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a:solidFill>
                <a:schemeClr val="tx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ACE63081-EBA0-46BE-AD90-3F5E45373298}"/>
                </a:ext>
              </a:extLst>
            </p:cNvPr>
            <p:cNvSpPr/>
            <p:nvPr/>
          </p:nvSpPr>
          <p:spPr>
            <a:xfrm>
              <a:off x="6139612" y="4405827"/>
              <a:ext cx="276507" cy="2738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34" name="Straight Connector 33">
            <a:extLst>
              <a:ext uri="{FF2B5EF4-FFF2-40B4-BE49-F238E27FC236}">
                <a16:creationId xmlns:a16="http://schemas.microsoft.com/office/drawing/2014/main" id="{5EBE5095-D1ED-4D2B-BE29-0F1450D9BFD9}"/>
              </a:ext>
            </a:extLst>
          </p:cNvPr>
          <p:cNvCxnSpPr/>
          <p:nvPr/>
        </p:nvCxnSpPr>
        <p:spPr>
          <a:xfrm>
            <a:off x="6828656" y="1529514"/>
            <a:ext cx="0" cy="346257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cxnSp>
        <p:nvCxnSpPr>
          <p:cNvPr id="35" name="Straight Connector 34">
            <a:extLst>
              <a:ext uri="{FF2B5EF4-FFF2-40B4-BE49-F238E27FC236}">
                <a16:creationId xmlns:a16="http://schemas.microsoft.com/office/drawing/2014/main" id="{AC4697C3-71C1-4801-83B3-1AA74C452492}"/>
              </a:ext>
            </a:extLst>
          </p:cNvPr>
          <p:cNvCxnSpPr>
            <a:cxnSpLocks/>
          </p:cNvCxnSpPr>
          <p:nvPr/>
        </p:nvCxnSpPr>
        <p:spPr>
          <a:xfrm>
            <a:off x="6828656" y="4992084"/>
            <a:ext cx="4616839" cy="0"/>
          </a:xfrm>
          <a:prstGeom prst="line">
            <a:avLst/>
          </a:prstGeom>
          <a:ln w="19050">
            <a:solidFill>
              <a:schemeClr val="bg2">
                <a:lumMod val="10000"/>
              </a:schemeClr>
            </a:solidFill>
          </a:ln>
        </p:spPr>
        <p:style>
          <a:lnRef idx="1">
            <a:schemeClr val="dk1"/>
          </a:lnRef>
          <a:fillRef idx="0">
            <a:schemeClr val="dk1"/>
          </a:fillRef>
          <a:effectRef idx="0">
            <a:schemeClr val="dk1"/>
          </a:effectRef>
          <a:fontRef idx="minor">
            <a:schemeClr val="tx1"/>
          </a:fontRef>
        </p:style>
      </p:cxnSp>
      <p:sp>
        <p:nvSpPr>
          <p:cNvPr id="36" name="Rectangle 35">
            <a:extLst>
              <a:ext uri="{FF2B5EF4-FFF2-40B4-BE49-F238E27FC236}">
                <a16:creationId xmlns:a16="http://schemas.microsoft.com/office/drawing/2014/main" id="{ECE13F9A-F152-4286-9F57-DBD5D2A9C7F8}"/>
              </a:ext>
            </a:extLst>
          </p:cNvPr>
          <p:cNvSpPr/>
          <p:nvPr/>
        </p:nvSpPr>
        <p:spPr>
          <a:xfrm rot="16200000">
            <a:off x="5565155" y="3118717"/>
            <a:ext cx="1827744" cy="307777"/>
          </a:xfrm>
          <a:prstGeom prst="rect">
            <a:avLst/>
          </a:prstGeom>
        </p:spPr>
        <p:txBody>
          <a:bodyPr wrap="none">
            <a:spAutoFit/>
          </a:bodyPr>
          <a:lstStyle/>
          <a:p>
            <a:r>
              <a:rPr lang="en-US" sz="1400">
                <a:solidFill>
                  <a:schemeClr val="bg2">
                    <a:lumMod val="10000"/>
                  </a:schemeClr>
                </a:solidFill>
              </a:rPr>
              <a:t>Electric Field [MV/m]</a:t>
            </a:r>
            <a:endParaRPr lang="en-GB" sz="1400" dirty="0">
              <a:solidFill>
                <a:schemeClr val="bg2">
                  <a:lumMod val="10000"/>
                </a:schemeClr>
              </a:solidFill>
            </a:endParaRPr>
          </a:p>
        </p:txBody>
      </p:sp>
      <p:sp>
        <p:nvSpPr>
          <p:cNvPr id="37" name="TextBox 36">
            <a:extLst>
              <a:ext uri="{FF2B5EF4-FFF2-40B4-BE49-F238E27FC236}">
                <a16:creationId xmlns:a16="http://schemas.microsoft.com/office/drawing/2014/main" id="{867589A6-1D81-450F-8AC0-6670BB8B1CC3}"/>
              </a:ext>
            </a:extLst>
          </p:cNvPr>
          <p:cNvSpPr txBox="1"/>
          <p:nvPr/>
        </p:nvSpPr>
        <p:spPr>
          <a:xfrm>
            <a:off x="8311828" y="2724196"/>
            <a:ext cx="2457608" cy="400110"/>
          </a:xfrm>
          <a:prstGeom prst="rect">
            <a:avLst/>
          </a:prstGeom>
          <a:noFill/>
        </p:spPr>
        <p:txBody>
          <a:bodyPr wrap="square" rtlCol="0">
            <a:spAutoFit/>
          </a:bodyPr>
          <a:lstStyle/>
          <a:p>
            <a:r>
              <a:rPr lang="en-GB" sz="2000" b="1" dirty="0">
                <a:solidFill>
                  <a:schemeClr val="tx1">
                    <a:lumMod val="75000"/>
                  </a:schemeClr>
                </a:solidFill>
              </a:rPr>
              <a:t>E</a:t>
            </a:r>
            <a:r>
              <a:rPr lang="en-GB" sz="2000" b="1" baseline="-25000" dirty="0">
                <a:solidFill>
                  <a:schemeClr val="tx1">
                    <a:lumMod val="75000"/>
                  </a:schemeClr>
                </a:solidFill>
              </a:rPr>
              <a:t>operate</a:t>
            </a:r>
            <a:endParaRPr lang="en-GB" sz="2000" b="1" dirty="0">
              <a:solidFill>
                <a:schemeClr val="tx1">
                  <a:lumMod val="75000"/>
                </a:schemeClr>
              </a:solidFill>
            </a:endParaRPr>
          </a:p>
        </p:txBody>
      </p:sp>
      <p:cxnSp>
        <p:nvCxnSpPr>
          <p:cNvPr id="38" name="Straight Connector 37">
            <a:extLst>
              <a:ext uri="{FF2B5EF4-FFF2-40B4-BE49-F238E27FC236}">
                <a16:creationId xmlns:a16="http://schemas.microsoft.com/office/drawing/2014/main" id="{38D86920-6F33-4851-AB87-B6EC9A99987A}"/>
              </a:ext>
            </a:extLst>
          </p:cNvPr>
          <p:cNvCxnSpPr>
            <a:cxnSpLocks/>
          </p:cNvCxnSpPr>
          <p:nvPr/>
        </p:nvCxnSpPr>
        <p:spPr>
          <a:xfrm>
            <a:off x="6828654" y="2100782"/>
            <a:ext cx="4525146" cy="0"/>
          </a:xfrm>
          <a:prstGeom prst="line">
            <a:avLst/>
          </a:prstGeom>
          <a:ln w="57150">
            <a:solidFill>
              <a:schemeClr val="bg1">
                <a:lumMod val="50000"/>
              </a:schemeClr>
            </a:solidFill>
            <a:prstDash val="dash"/>
          </a:ln>
        </p:spPr>
        <p:style>
          <a:lnRef idx="1">
            <a:schemeClr val="dk1"/>
          </a:lnRef>
          <a:fillRef idx="0">
            <a:schemeClr val="dk1"/>
          </a:fillRef>
          <a:effectRef idx="0">
            <a:schemeClr val="dk1"/>
          </a:effectRef>
          <a:fontRef idx="minor">
            <a:schemeClr val="tx1"/>
          </a:fontRef>
        </p:style>
      </p:cxnSp>
      <p:sp>
        <p:nvSpPr>
          <p:cNvPr id="39" name="TextBox 38">
            <a:extLst>
              <a:ext uri="{FF2B5EF4-FFF2-40B4-BE49-F238E27FC236}">
                <a16:creationId xmlns:a16="http://schemas.microsoft.com/office/drawing/2014/main" id="{453B9149-C3CD-42D2-8BFE-CFAE62418349}"/>
              </a:ext>
            </a:extLst>
          </p:cNvPr>
          <p:cNvSpPr txBox="1"/>
          <p:nvPr/>
        </p:nvSpPr>
        <p:spPr>
          <a:xfrm>
            <a:off x="9308729" y="1612467"/>
            <a:ext cx="2457608" cy="400110"/>
          </a:xfrm>
          <a:prstGeom prst="rect">
            <a:avLst/>
          </a:prstGeom>
          <a:noFill/>
        </p:spPr>
        <p:txBody>
          <a:bodyPr wrap="square" rtlCol="0">
            <a:spAutoFit/>
          </a:bodyPr>
          <a:lstStyle/>
          <a:p>
            <a:r>
              <a:rPr lang="en-GB" sz="2000" b="1" dirty="0">
                <a:solidFill>
                  <a:schemeClr val="bg1">
                    <a:lumMod val="50000"/>
                  </a:schemeClr>
                </a:solidFill>
              </a:rPr>
              <a:t>E</a:t>
            </a:r>
            <a:r>
              <a:rPr lang="en-GB" sz="2000" b="1" baseline="-25000" dirty="0">
                <a:solidFill>
                  <a:schemeClr val="bg1">
                    <a:lumMod val="50000"/>
                  </a:schemeClr>
                </a:solidFill>
              </a:rPr>
              <a:t>Sat</a:t>
            </a:r>
            <a:endParaRPr lang="en-GB" sz="2000" b="1" dirty="0">
              <a:solidFill>
                <a:schemeClr val="bg1">
                  <a:lumMod val="50000"/>
                </a:schemeClr>
              </a:solidFill>
            </a:endParaRPr>
          </a:p>
        </p:txBody>
      </p:sp>
      <p:sp>
        <p:nvSpPr>
          <p:cNvPr id="40" name="Freeform: Shape 39">
            <a:extLst>
              <a:ext uri="{FF2B5EF4-FFF2-40B4-BE49-F238E27FC236}">
                <a16:creationId xmlns:a16="http://schemas.microsoft.com/office/drawing/2014/main" id="{DC714199-1442-457F-A559-85E0B25F6CAA}"/>
              </a:ext>
            </a:extLst>
          </p:cNvPr>
          <p:cNvSpPr/>
          <p:nvPr/>
        </p:nvSpPr>
        <p:spPr>
          <a:xfrm>
            <a:off x="6845400" y="2219563"/>
            <a:ext cx="4508400" cy="1669337"/>
          </a:xfrm>
          <a:custGeom>
            <a:avLst/>
            <a:gdLst>
              <a:gd name="connsiteX0" fmla="*/ 0 w 4465320"/>
              <a:gd name="connsiteY0" fmla="*/ 1695873 h 1695873"/>
              <a:gd name="connsiteX1" fmla="*/ 624840 w 4465320"/>
              <a:gd name="connsiteY1" fmla="*/ 911013 h 1695873"/>
              <a:gd name="connsiteX2" fmla="*/ 1805940 w 4465320"/>
              <a:gd name="connsiteY2" fmla="*/ 309033 h 1695873"/>
              <a:gd name="connsiteX3" fmla="*/ 3733800 w 4465320"/>
              <a:gd name="connsiteY3" fmla="*/ 42333 h 1695873"/>
              <a:gd name="connsiteX4" fmla="*/ 4465320 w 4465320"/>
              <a:gd name="connsiteY4" fmla="*/ 4233 h 16958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65320" h="1695873">
                <a:moveTo>
                  <a:pt x="0" y="1695873"/>
                </a:moveTo>
                <a:cubicBezTo>
                  <a:pt x="161925" y="1419013"/>
                  <a:pt x="323850" y="1142153"/>
                  <a:pt x="624840" y="911013"/>
                </a:cubicBezTo>
                <a:cubicBezTo>
                  <a:pt x="925830" y="679873"/>
                  <a:pt x="1287780" y="453813"/>
                  <a:pt x="1805940" y="309033"/>
                </a:cubicBezTo>
                <a:cubicBezTo>
                  <a:pt x="2324100" y="164253"/>
                  <a:pt x="3290570" y="93133"/>
                  <a:pt x="3733800" y="42333"/>
                </a:cubicBezTo>
                <a:cubicBezTo>
                  <a:pt x="4177030" y="-8467"/>
                  <a:pt x="4321175" y="-2117"/>
                  <a:pt x="4465320" y="4233"/>
                </a:cubicBezTo>
              </a:path>
            </a:pathLst>
          </a:custGeom>
          <a:noFill/>
          <a:ln w="57150">
            <a:solidFill>
              <a:schemeClr val="accent1">
                <a:lumMod val="40000"/>
                <a:lumOff val="60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47C017AE-A3E3-4CA0-B2EC-9E8DF49470A3}"/>
              </a:ext>
            </a:extLst>
          </p:cNvPr>
          <p:cNvSpPr txBox="1"/>
          <p:nvPr/>
        </p:nvSpPr>
        <p:spPr>
          <a:xfrm>
            <a:off x="7105164" y="2271941"/>
            <a:ext cx="2457608" cy="400110"/>
          </a:xfrm>
          <a:prstGeom prst="rect">
            <a:avLst/>
          </a:prstGeom>
          <a:noFill/>
        </p:spPr>
        <p:txBody>
          <a:bodyPr wrap="square" rtlCol="0">
            <a:spAutoFit/>
          </a:bodyPr>
          <a:lstStyle/>
          <a:p>
            <a:r>
              <a:rPr lang="en-GB" sz="2000" b="1" dirty="0">
                <a:solidFill>
                  <a:schemeClr val="accent1">
                    <a:lumMod val="60000"/>
                    <a:lumOff val="40000"/>
                  </a:schemeClr>
                </a:solidFill>
              </a:rPr>
              <a:t>E</a:t>
            </a:r>
            <a:r>
              <a:rPr lang="en-GB" sz="2000" b="1" baseline="-25000" dirty="0">
                <a:solidFill>
                  <a:schemeClr val="accent1">
                    <a:lumMod val="60000"/>
                    <a:lumOff val="40000"/>
                  </a:schemeClr>
                </a:solidFill>
              </a:rPr>
              <a:t>State</a:t>
            </a:r>
            <a:endParaRPr lang="en-GB" sz="2000" b="1" dirty="0">
              <a:solidFill>
                <a:schemeClr val="accent1">
                  <a:lumMod val="60000"/>
                  <a:lumOff val="40000"/>
                </a:schemeClr>
              </a:solidFill>
            </a:endParaRPr>
          </a:p>
        </p:txBody>
      </p:sp>
      <p:sp>
        <p:nvSpPr>
          <p:cNvPr id="42" name="Rectangle 41">
            <a:extLst>
              <a:ext uri="{FF2B5EF4-FFF2-40B4-BE49-F238E27FC236}">
                <a16:creationId xmlns:a16="http://schemas.microsoft.com/office/drawing/2014/main" id="{B1DFB60D-DD55-43A5-9C49-C5F419FE4B95}"/>
              </a:ext>
            </a:extLst>
          </p:cNvPr>
          <p:cNvSpPr/>
          <p:nvPr/>
        </p:nvSpPr>
        <p:spPr>
          <a:xfrm>
            <a:off x="8311828" y="5103828"/>
            <a:ext cx="1957587" cy="307777"/>
          </a:xfrm>
          <a:prstGeom prst="rect">
            <a:avLst/>
          </a:prstGeom>
        </p:spPr>
        <p:txBody>
          <a:bodyPr wrap="none">
            <a:spAutoFit/>
          </a:bodyPr>
          <a:lstStyle/>
          <a:p>
            <a:r>
              <a:rPr lang="en-US" sz="1400" dirty="0">
                <a:solidFill>
                  <a:schemeClr val="bg2">
                    <a:lumMod val="10000"/>
                  </a:schemeClr>
                </a:solidFill>
              </a:rPr>
              <a:t>Cumulative RF Pulses</a:t>
            </a:r>
            <a:endParaRPr lang="en-GB" sz="1400" dirty="0">
              <a:solidFill>
                <a:schemeClr val="bg2">
                  <a:lumMod val="10000"/>
                </a:schemeClr>
              </a:solidFill>
            </a:endParaRPr>
          </a:p>
        </p:txBody>
      </p:sp>
    </p:spTree>
    <p:extLst>
      <p:ext uri="{BB962C8B-B14F-4D97-AF65-F5344CB8AC3E}">
        <p14:creationId xmlns:p14="http://schemas.microsoft.com/office/powerpoint/2010/main" val="2723354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592263"/>
            <a:ext cx="11520659" cy="4608512"/>
          </a:xfrm>
        </p:spPr>
        <p:txBody>
          <a:bodyPr/>
          <a:lstStyle/>
          <a:p>
            <a:r>
              <a:rPr lang="en-GB" sz="1600" dirty="0">
                <a:solidFill>
                  <a:schemeClr val="bg2">
                    <a:lumMod val="10000"/>
                  </a:schemeClr>
                </a:solidFill>
                <a:cs typeface="Calibri" panose="020F0502020204030204" pitchFamily="34" charset="0"/>
              </a:rPr>
              <a:t>The Physics Motivation: </a:t>
            </a:r>
          </a:p>
          <a:p>
            <a:r>
              <a:rPr lang="en-GB" sz="1600" b="0" dirty="0">
                <a:solidFill>
                  <a:schemeClr val="bg2">
                    <a:lumMod val="10000"/>
                  </a:schemeClr>
                </a:solidFill>
                <a:cs typeface="Calibri" panose="020F0502020204030204" pitchFamily="34" charset="0"/>
              </a:rPr>
              <a:t>Many attempts have been made to connect theory to the measurements (e.g. probabilistic behaviour of BDs, BDR dependency on gradient), but they generally only address a single facet of the problem. Real operation is more complex, the model is an attempt to combine theoretical explanations and connect them to results.</a:t>
            </a:r>
          </a:p>
          <a:p>
            <a:endParaRPr lang="en-GB" sz="1600" b="0" dirty="0">
              <a:solidFill>
                <a:schemeClr val="bg2">
                  <a:lumMod val="10000"/>
                </a:schemeClr>
              </a:solidFill>
              <a:cs typeface="Calibri" panose="020F0502020204030204" pitchFamily="34" charset="0"/>
            </a:endParaRPr>
          </a:p>
          <a:p>
            <a:r>
              <a:rPr lang="en-GB" sz="1600" dirty="0">
                <a:solidFill>
                  <a:schemeClr val="bg2">
                    <a:lumMod val="10000"/>
                  </a:schemeClr>
                </a:solidFill>
                <a:cs typeface="Calibri" panose="020F0502020204030204" pitchFamily="34" charset="0"/>
              </a:rPr>
              <a:t>The Pragmatic Motivation: </a:t>
            </a:r>
          </a:p>
          <a:p>
            <a:r>
              <a:rPr lang="en-GB" sz="1600" b="0" dirty="0">
                <a:solidFill>
                  <a:schemeClr val="bg2">
                    <a:lumMod val="10000"/>
                  </a:schemeClr>
                </a:solidFill>
                <a:cs typeface="Calibri" panose="020F0502020204030204" pitchFamily="34" charset="0"/>
              </a:rPr>
              <a:t>Conditioning procedures are largely anecdotal. Despite being essential the conditioning process has yet to be optimised (tests require a long timeframe/significant expense, difficult to do experimentally).</a:t>
            </a:r>
          </a:p>
          <a:p>
            <a:endParaRPr lang="en-GB" sz="2000" b="0" dirty="0">
              <a:solidFill>
                <a:schemeClr val="bg2">
                  <a:lumMod val="10000"/>
                </a:schemeClr>
              </a:solidFill>
              <a:cs typeface="Calibri" panose="020F0502020204030204" pitchFamily="34" charset="0"/>
            </a:endParaRPr>
          </a:p>
          <a:p>
            <a:r>
              <a:rPr lang="en-GB" sz="2000" dirty="0">
                <a:solidFill>
                  <a:schemeClr val="bg2">
                    <a:lumMod val="10000"/>
                  </a:schemeClr>
                </a:solidFill>
                <a:cs typeface="Calibri" panose="020F0502020204030204" pitchFamily="34" charset="0"/>
              </a:rPr>
              <a:t>The first attempt at a comprehensive integration of HG operation to address these issues. </a:t>
            </a:r>
          </a:p>
          <a:p>
            <a:pPr marL="285750" indent="-285750">
              <a:buFont typeface="Arial" panose="020B0604020202020204" pitchFamily="34" charset="0"/>
              <a:buChar char="•"/>
            </a:pPr>
            <a:endParaRPr lang="en-GB" sz="1600" b="0" dirty="0">
              <a:solidFill>
                <a:schemeClr val="bg2">
                  <a:lumMod val="10000"/>
                </a:schemeClr>
              </a:solidFill>
              <a:cs typeface="Calibri" panose="020F0502020204030204" pitchFamily="34" charset="0"/>
            </a:endParaRP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So Why Model Conditioning?</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4BDC4EA0-72D5-4F92-8F7B-9EF23F8EDF95}"/>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descr="Icon&#10;&#10;Description automatically generated">
            <a:extLst>
              <a:ext uri="{FF2B5EF4-FFF2-40B4-BE49-F238E27FC236}">
                <a16:creationId xmlns:a16="http://schemas.microsoft.com/office/drawing/2014/main" id="{C372EF4B-605E-43BC-A19A-A7EE581BE678}"/>
              </a:ext>
            </a:extLst>
          </p:cNvPr>
          <p:cNvPicPr>
            <a:picLocks noChangeAspect="1"/>
          </p:cNvPicPr>
          <p:nvPr/>
        </p:nvPicPr>
        <p:blipFill>
          <a:blip r:embed="rId4"/>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406760431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11392802" cy="4608512"/>
          </a:xfrm>
        </p:spPr>
        <p:txBody>
          <a:bodyPr/>
          <a:lstStyle/>
          <a:p>
            <a:pPr marL="0" indent="0">
              <a:buNone/>
            </a:pPr>
            <a:r>
              <a:rPr lang="en-GB" sz="1600" dirty="0">
                <a:cs typeface="Calibri" panose="020F0502020204030204" pitchFamily="34" charset="0"/>
              </a:rPr>
              <a:t>In the CLIC structures the BDR scales strongly with the electric field. Some variance is present, but 30 is the frequently quoted exponent. Values measured in structure tests generally lie around this.</a:t>
            </a:r>
          </a:p>
          <a:p>
            <a:pPr marL="0" indent="0">
              <a:buNone/>
            </a:pPr>
            <a:endParaRPr lang="en-GB" sz="1400" dirty="0">
              <a:cs typeface="Calibri" panose="020F0502020204030204" pitchFamily="34" charset="0"/>
            </a:endParaRP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Probability of Breakdown</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40</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4BDC4EA0-72D5-4F92-8F7B-9EF23F8EDF95}"/>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descr="Icon&#10;&#10;Description automatically generated">
            <a:extLst>
              <a:ext uri="{FF2B5EF4-FFF2-40B4-BE49-F238E27FC236}">
                <a16:creationId xmlns:a16="http://schemas.microsoft.com/office/drawing/2014/main" id="{4558FFD5-582D-428C-B051-F1335A8461C1}"/>
              </a:ext>
            </a:extLst>
          </p:cNvPr>
          <p:cNvPicPr>
            <a:picLocks noChangeAspect="1"/>
          </p:cNvPicPr>
          <p:nvPr/>
        </p:nvPicPr>
        <p:blipFill>
          <a:blip r:embed="rId4"/>
          <a:stretch>
            <a:fillRect/>
          </a:stretch>
        </p:blipFill>
        <p:spPr>
          <a:xfrm>
            <a:off x="1700296" y="6353702"/>
            <a:ext cx="426470" cy="426470"/>
          </a:xfrm>
          <a:prstGeom prst="rect">
            <a:avLst/>
          </a:prstGeom>
        </p:spPr>
      </p:pic>
      <p:pic>
        <p:nvPicPr>
          <p:cNvPr id="46" name="Picture 45" descr="Chart&#10;&#10;Description automatically generated with medium confidence">
            <a:extLst>
              <a:ext uri="{FF2B5EF4-FFF2-40B4-BE49-F238E27FC236}">
                <a16:creationId xmlns:a16="http://schemas.microsoft.com/office/drawing/2014/main" id="{5826D093-8D41-4A5C-A131-3F47B5F3310D}"/>
              </a:ext>
            </a:extLst>
          </p:cNvPr>
          <p:cNvPicPr>
            <a:picLocks noChangeAspect="1"/>
          </p:cNvPicPr>
          <p:nvPr/>
        </p:nvPicPr>
        <p:blipFill>
          <a:blip r:embed="rId5"/>
          <a:stretch>
            <a:fillRect/>
          </a:stretch>
        </p:blipFill>
        <p:spPr>
          <a:xfrm>
            <a:off x="839417" y="2637813"/>
            <a:ext cx="3380698" cy="2640683"/>
          </a:xfrm>
          <a:prstGeom prst="rect">
            <a:avLst/>
          </a:prstGeom>
          <a:ln w="19050">
            <a:solidFill>
              <a:schemeClr val="accent1"/>
            </a:solidFill>
          </a:ln>
        </p:spPr>
      </p:pic>
      <p:pic>
        <p:nvPicPr>
          <p:cNvPr id="48" name="Picture 47" descr="Chart, line chart&#10;&#10;Description automatically generated">
            <a:extLst>
              <a:ext uri="{FF2B5EF4-FFF2-40B4-BE49-F238E27FC236}">
                <a16:creationId xmlns:a16="http://schemas.microsoft.com/office/drawing/2014/main" id="{C295C8B1-22DE-4973-992A-5C78C355FD44}"/>
              </a:ext>
            </a:extLst>
          </p:cNvPr>
          <p:cNvPicPr>
            <a:picLocks noChangeAspect="1"/>
          </p:cNvPicPr>
          <p:nvPr/>
        </p:nvPicPr>
        <p:blipFill>
          <a:blip r:embed="rId6"/>
          <a:stretch>
            <a:fillRect/>
          </a:stretch>
        </p:blipFill>
        <p:spPr>
          <a:xfrm>
            <a:off x="7786744" y="2637813"/>
            <a:ext cx="3397648" cy="2652156"/>
          </a:xfrm>
          <a:prstGeom prst="rect">
            <a:avLst/>
          </a:prstGeom>
          <a:ln w="19050">
            <a:solidFill>
              <a:schemeClr val="accent1"/>
            </a:solidFill>
          </a:ln>
        </p:spPr>
      </p:pic>
      <p:pic>
        <p:nvPicPr>
          <p:cNvPr id="8" name="Picture 7" descr="Chart, line chart&#10;&#10;Description automatically generated">
            <a:extLst>
              <a:ext uri="{FF2B5EF4-FFF2-40B4-BE49-F238E27FC236}">
                <a16:creationId xmlns:a16="http://schemas.microsoft.com/office/drawing/2014/main" id="{4E0CAC33-7ED6-4489-9A3F-FBC0EE5AA709}"/>
              </a:ext>
            </a:extLst>
          </p:cNvPr>
          <p:cNvPicPr>
            <a:picLocks noChangeAspect="1"/>
          </p:cNvPicPr>
          <p:nvPr/>
        </p:nvPicPr>
        <p:blipFill>
          <a:blip r:embed="rId7"/>
          <a:stretch>
            <a:fillRect/>
          </a:stretch>
        </p:blipFill>
        <p:spPr>
          <a:xfrm>
            <a:off x="4391540" y="2637813"/>
            <a:ext cx="3244121" cy="2652156"/>
          </a:xfrm>
          <a:prstGeom prst="rect">
            <a:avLst/>
          </a:prstGeom>
          <a:ln w="19050">
            <a:solidFill>
              <a:schemeClr val="tx1"/>
            </a:solidFill>
          </a:ln>
        </p:spPr>
      </p:pic>
      <p:sp>
        <p:nvSpPr>
          <p:cNvPr id="49" name="TextBox 48">
            <a:extLst>
              <a:ext uri="{FF2B5EF4-FFF2-40B4-BE49-F238E27FC236}">
                <a16:creationId xmlns:a16="http://schemas.microsoft.com/office/drawing/2014/main" id="{405954FA-B313-40E9-BD21-E26FE11A7DB8}"/>
              </a:ext>
            </a:extLst>
          </p:cNvPr>
          <p:cNvSpPr txBox="1"/>
          <p:nvPr/>
        </p:nvSpPr>
        <p:spPr>
          <a:xfrm>
            <a:off x="1167469" y="5446241"/>
            <a:ext cx="9537043" cy="276999"/>
          </a:xfrm>
          <a:prstGeom prst="rect">
            <a:avLst/>
          </a:prstGeom>
          <a:noFill/>
        </p:spPr>
        <p:txBody>
          <a:bodyPr wrap="square" rtlCol="0">
            <a:spAutoFit/>
          </a:bodyPr>
          <a:lstStyle/>
          <a:p>
            <a:pPr algn="ctr"/>
            <a:r>
              <a:rPr lang="en-US" sz="1200" dirty="0">
                <a:solidFill>
                  <a:schemeClr val="bg2">
                    <a:lumMod val="10000"/>
                  </a:schemeClr>
                </a:solidFill>
              </a:rPr>
              <a:t>Figures: E</a:t>
            </a:r>
            <a:r>
              <a:rPr lang="en-US" sz="1200" baseline="30000" dirty="0">
                <a:solidFill>
                  <a:schemeClr val="bg2">
                    <a:lumMod val="10000"/>
                  </a:schemeClr>
                </a:solidFill>
              </a:rPr>
              <a:t>30</a:t>
            </a:r>
            <a:r>
              <a:rPr lang="en-US" sz="1200" dirty="0">
                <a:solidFill>
                  <a:schemeClr val="bg2">
                    <a:lumMod val="10000"/>
                  </a:schemeClr>
                </a:solidFill>
              </a:rPr>
              <a:t> fit to various HG structure test results [6,7].</a:t>
            </a:r>
          </a:p>
        </p:txBody>
      </p:sp>
    </p:spTree>
    <p:extLst>
      <p:ext uri="{BB962C8B-B14F-4D97-AF65-F5344CB8AC3E}">
        <p14:creationId xmlns:p14="http://schemas.microsoft.com/office/powerpoint/2010/main" val="290798246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8" y="1592263"/>
                <a:ext cx="5183956" cy="4608512"/>
              </a:xfrm>
            </p:spPr>
            <p:txBody>
              <a:bodyPr/>
              <a:lstStyle/>
              <a:p>
                <a:pPr marL="0" indent="0">
                  <a:buNone/>
                </a:pPr>
                <a:r>
                  <a:rPr lang="en-GB" sz="1600" dirty="0"/>
                  <a:t>For the time being, it is assumed that changes in the operating field strongly affect the probability of breakdown (P</a:t>
                </a:r>
                <a:r>
                  <a:rPr lang="en-GB" sz="1600" baseline="-25000" dirty="0"/>
                  <a:t>BD</a:t>
                </a:r>
                <a:r>
                  <a:rPr lang="en-GB" sz="1600" dirty="0"/>
                  <a:t>) as:</a:t>
                </a:r>
              </a:p>
              <a:p>
                <a:pPr marL="0" indent="0">
                  <a:buNone/>
                </a:pPr>
                <a:endParaRPr lang="en-GB" sz="1600" dirty="0"/>
              </a:p>
              <a:p>
                <a:pPr/>
                <a14:m>
                  <m:oMathPara xmlns:m="http://schemas.openxmlformats.org/officeDocument/2006/math">
                    <m:oMathParaPr>
                      <m:jc m:val="centerGroup"/>
                    </m:oMathParaPr>
                    <m:oMath xmlns:m="http://schemas.openxmlformats.org/officeDocument/2006/math">
                      <m:sSub>
                        <m:sSubPr>
                          <m:ctrlPr>
                            <a:rPr lang="en-GB" sz="1600" i="1" smtClean="0">
                              <a:solidFill>
                                <a:schemeClr val="bg2">
                                  <a:lumMod val="10000"/>
                                </a:schemeClr>
                              </a:solidFill>
                              <a:latin typeface="Cambria Math" panose="02040503050406030204" pitchFamily="18" charset="0"/>
                            </a:rPr>
                          </m:ctrlPr>
                        </m:sSubPr>
                        <m:e>
                          <m:r>
                            <a:rPr lang="en-US" sz="1600" i="1">
                              <a:solidFill>
                                <a:schemeClr val="bg2">
                                  <a:lumMod val="10000"/>
                                </a:schemeClr>
                              </a:solidFill>
                              <a:latin typeface="Cambria Math" panose="02040503050406030204" pitchFamily="18" charset="0"/>
                            </a:rPr>
                            <m:t>𝑷</m:t>
                          </m:r>
                        </m:e>
                        <m:sub>
                          <m:r>
                            <a:rPr lang="en-US" sz="1600" i="1">
                              <a:solidFill>
                                <a:schemeClr val="bg2">
                                  <a:lumMod val="10000"/>
                                </a:schemeClr>
                              </a:solidFill>
                              <a:latin typeface="Cambria Math" panose="02040503050406030204" pitchFamily="18" charset="0"/>
                            </a:rPr>
                            <m:t>𝑩𝑫</m:t>
                          </m:r>
                        </m:sub>
                      </m:sSub>
                      <m:r>
                        <a:rPr lang="en-GB" sz="1600" i="1">
                          <a:solidFill>
                            <a:schemeClr val="bg2">
                              <a:lumMod val="10000"/>
                            </a:schemeClr>
                          </a:solidFill>
                          <a:latin typeface="Cambria Math" panose="02040503050406030204" pitchFamily="18" charset="0"/>
                        </a:rPr>
                        <m:t> </m:t>
                      </m:r>
                      <m:r>
                        <a:rPr lang="en-GB" sz="1600" b="1" smtClean="0">
                          <a:solidFill>
                            <a:schemeClr val="bg2">
                              <a:lumMod val="10000"/>
                            </a:schemeClr>
                          </a:solidFill>
                          <a:latin typeface="Cambria Math" panose="02040503050406030204" pitchFamily="18" charset="0"/>
                        </a:rPr>
                        <m:t>∝</m:t>
                      </m:r>
                      <m:sSup>
                        <m:sSupPr>
                          <m:ctrlPr>
                            <a:rPr lang="en-GB" sz="1600" i="1">
                              <a:solidFill>
                                <a:schemeClr val="bg2">
                                  <a:lumMod val="10000"/>
                                </a:schemeClr>
                              </a:solidFill>
                              <a:latin typeface="Cambria Math" panose="02040503050406030204" pitchFamily="18" charset="0"/>
                            </a:rPr>
                          </m:ctrlPr>
                        </m:sSupPr>
                        <m:e>
                          <m:sSub>
                            <m:sSubPr>
                              <m:ctrlPr>
                                <a:rPr lang="en-GB" sz="1600" i="1" smtClean="0">
                                  <a:solidFill>
                                    <a:schemeClr val="bg2">
                                      <a:lumMod val="10000"/>
                                    </a:schemeClr>
                                  </a:solidFill>
                                  <a:latin typeface="Cambria Math" panose="02040503050406030204" pitchFamily="18" charset="0"/>
                                </a:rPr>
                              </m:ctrlPr>
                            </m:sSubPr>
                            <m:e>
                              <m:r>
                                <a:rPr lang="en-GB" sz="1600" b="1" i="1" smtClean="0">
                                  <a:solidFill>
                                    <a:schemeClr val="bg2">
                                      <a:lumMod val="10000"/>
                                    </a:schemeClr>
                                  </a:solidFill>
                                  <a:latin typeface="Cambria Math" panose="02040503050406030204" pitchFamily="18" charset="0"/>
                                </a:rPr>
                                <m:t>𝑬</m:t>
                              </m:r>
                            </m:e>
                            <m:sub>
                              <m:r>
                                <a:rPr lang="en-US" sz="1600" b="1" i="1" smtClean="0">
                                  <a:solidFill>
                                    <a:schemeClr val="bg2">
                                      <a:lumMod val="10000"/>
                                    </a:schemeClr>
                                  </a:solidFill>
                                  <a:latin typeface="Cambria Math" panose="02040503050406030204" pitchFamily="18" charset="0"/>
                                </a:rPr>
                                <m:t>𝑶𝒑𝒆𝒓𝒂𝒕𝒆</m:t>
                              </m:r>
                            </m:sub>
                          </m:sSub>
                        </m:e>
                        <m:sup>
                          <m:r>
                            <a:rPr lang="en-GB" sz="1600" b="1" i="1" smtClean="0">
                              <a:solidFill>
                                <a:schemeClr val="bg2">
                                  <a:lumMod val="10000"/>
                                </a:schemeClr>
                              </a:solidFill>
                              <a:latin typeface="Cambria Math" panose="02040503050406030204" pitchFamily="18" charset="0"/>
                            </a:rPr>
                            <m:t>𝟑𝟎</m:t>
                          </m:r>
                        </m:sup>
                      </m:sSup>
                    </m:oMath>
                  </m:oMathPara>
                </a14:m>
                <a:endParaRPr lang="en-US" sz="1600" dirty="0"/>
              </a:p>
              <a:p>
                <a:pPr marL="0" indent="0">
                  <a:buNone/>
                </a:pPr>
                <a:endParaRPr lang="en-GB" sz="1600" dirty="0"/>
              </a:p>
              <a:p>
                <a:pPr marL="0" indent="0">
                  <a:buNone/>
                </a:pPr>
                <a:r>
                  <a:rPr lang="en-GB" sz="1600" dirty="0"/>
                  <a:t>However, the probability of BD </a:t>
                </a:r>
                <a:r>
                  <a:rPr lang="en-GB" sz="1600" dirty="0">
                    <a:solidFill>
                      <a:schemeClr val="accent5">
                        <a:lumMod val="60000"/>
                        <a:lumOff val="40000"/>
                      </a:schemeClr>
                    </a:solidFill>
                  </a:rPr>
                  <a:t>decreases as we condition</a:t>
                </a:r>
                <a:r>
                  <a:rPr lang="en-GB" sz="1600" dirty="0"/>
                  <a:t>, hence</a:t>
                </a:r>
                <a:r>
                  <a:rPr lang="en-US" sz="1600" dirty="0"/>
                  <a:t>:</a:t>
                </a:r>
              </a:p>
              <a:p>
                <a:pPr marL="0" indent="0">
                  <a:buNone/>
                </a:pPr>
                <a:endParaRPr lang="en-GB" sz="1600" dirty="0"/>
              </a:p>
              <a:p>
                <a:pPr algn="ctr"/>
                <a14:m>
                  <m:oMathPara xmlns:m="http://schemas.openxmlformats.org/officeDocument/2006/math">
                    <m:oMathParaPr>
                      <m:jc m:val="centerGroup"/>
                    </m:oMathParaPr>
                    <m:oMath xmlns:m="http://schemas.openxmlformats.org/officeDocument/2006/math">
                      <m:sSub>
                        <m:sSubPr>
                          <m:ctrlPr>
                            <a:rPr lang="en-GB" sz="1600" i="1">
                              <a:latin typeface="Cambria Math" panose="02040503050406030204" pitchFamily="18" charset="0"/>
                            </a:rPr>
                          </m:ctrlPr>
                        </m:sSubPr>
                        <m:e>
                          <m:r>
                            <a:rPr lang="en-US" sz="1600" b="1" i="1" smtClean="0">
                              <a:latin typeface="Cambria Math" panose="02040503050406030204" pitchFamily="18" charset="0"/>
                            </a:rPr>
                            <m:t>𝑷</m:t>
                          </m:r>
                        </m:e>
                        <m:sub>
                          <m:r>
                            <a:rPr lang="en-US" sz="1600" b="1" i="1" smtClean="0">
                              <a:latin typeface="Cambria Math" panose="02040503050406030204" pitchFamily="18" charset="0"/>
                            </a:rPr>
                            <m:t>𝑩𝑫</m:t>
                          </m:r>
                        </m:sub>
                      </m:sSub>
                      <m:r>
                        <a:rPr lang="en-GB" sz="1600" b="1" i="1" smtClean="0">
                          <a:latin typeface="Cambria Math" panose="02040503050406030204" pitchFamily="18" charset="0"/>
                        </a:rPr>
                        <m:t> </m:t>
                      </m:r>
                      <m:r>
                        <a:rPr lang="en-GB" sz="1600" b="1" i="0" smtClean="0">
                          <a:latin typeface="Cambria Math" panose="02040503050406030204" pitchFamily="18" charset="0"/>
                        </a:rPr>
                        <m:t>∝</m:t>
                      </m:r>
                      <m:sSup>
                        <m:sSupPr>
                          <m:ctrlPr>
                            <a:rPr lang="en-GB" sz="1600" i="1">
                              <a:latin typeface="Cambria Math" panose="02040503050406030204" pitchFamily="18" charset="0"/>
                            </a:rPr>
                          </m:ctrlPr>
                        </m:sSupPr>
                        <m:e>
                          <m:d>
                            <m:dPr>
                              <m:ctrlPr>
                                <a:rPr lang="en-GB" sz="1600" i="1">
                                  <a:latin typeface="Cambria Math" panose="02040503050406030204" pitchFamily="18" charset="0"/>
                                </a:rPr>
                              </m:ctrlPr>
                            </m:dPr>
                            <m:e>
                              <m:f>
                                <m:fPr>
                                  <m:ctrlPr>
                                    <a:rPr lang="en-GB" sz="1600" i="1">
                                      <a:latin typeface="Cambria Math" panose="02040503050406030204" pitchFamily="18" charset="0"/>
                                    </a:rPr>
                                  </m:ctrlPr>
                                </m:fPr>
                                <m:num>
                                  <m:sSub>
                                    <m:sSubPr>
                                      <m:ctrlPr>
                                        <a:rPr lang="en-GB" sz="1600" i="1" smtClean="0">
                                          <a:solidFill>
                                            <a:schemeClr val="bg2">
                                              <a:lumMod val="10000"/>
                                            </a:schemeClr>
                                          </a:solidFill>
                                          <a:latin typeface="Cambria Math" panose="02040503050406030204" pitchFamily="18" charset="0"/>
                                        </a:rPr>
                                      </m:ctrlPr>
                                    </m:sSubPr>
                                    <m:e>
                                      <m:r>
                                        <a:rPr lang="en-GB" sz="1600" b="1" i="1" smtClean="0">
                                          <a:solidFill>
                                            <a:schemeClr val="bg2">
                                              <a:lumMod val="10000"/>
                                            </a:schemeClr>
                                          </a:solidFill>
                                          <a:latin typeface="Cambria Math" panose="02040503050406030204" pitchFamily="18" charset="0"/>
                                        </a:rPr>
                                        <m:t>𝑬</m:t>
                                      </m:r>
                                    </m:e>
                                    <m:sub>
                                      <m:r>
                                        <a:rPr lang="en-GB" sz="1600" b="1" i="1" smtClean="0">
                                          <a:solidFill>
                                            <a:schemeClr val="bg2">
                                              <a:lumMod val="10000"/>
                                            </a:schemeClr>
                                          </a:solidFill>
                                          <a:latin typeface="Cambria Math" panose="02040503050406030204" pitchFamily="18" charset="0"/>
                                        </a:rPr>
                                        <m:t>𝑶𝒑𝒆𝒓𝒂𝒕𝒆</m:t>
                                      </m:r>
                                    </m:sub>
                                  </m:sSub>
                                </m:num>
                                <m:den>
                                  <m:sSub>
                                    <m:sSubPr>
                                      <m:ctrlPr>
                                        <a:rPr lang="en-GB" sz="1600" i="1" smtClean="0">
                                          <a:solidFill>
                                            <a:schemeClr val="accent5">
                                              <a:lumMod val="60000"/>
                                              <a:lumOff val="40000"/>
                                            </a:schemeClr>
                                          </a:solidFill>
                                          <a:latin typeface="Cambria Math" panose="02040503050406030204" pitchFamily="18" charset="0"/>
                                        </a:rPr>
                                      </m:ctrlPr>
                                    </m:sSubPr>
                                    <m:e>
                                      <m:r>
                                        <a:rPr lang="en-GB" sz="1600" b="1" i="1" smtClean="0">
                                          <a:solidFill>
                                            <a:schemeClr val="accent5">
                                              <a:lumMod val="60000"/>
                                              <a:lumOff val="40000"/>
                                            </a:schemeClr>
                                          </a:solidFill>
                                          <a:latin typeface="Cambria Math" panose="02040503050406030204" pitchFamily="18" charset="0"/>
                                        </a:rPr>
                                        <m:t>𝑬</m:t>
                                      </m:r>
                                    </m:e>
                                    <m:sub>
                                      <m:r>
                                        <a:rPr lang="en-GB" sz="1600" b="1" i="1" smtClean="0">
                                          <a:solidFill>
                                            <a:schemeClr val="accent5">
                                              <a:lumMod val="60000"/>
                                              <a:lumOff val="40000"/>
                                            </a:schemeClr>
                                          </a:solidFill>
                                          <a:latin typeface="Cambria Math" panose="02040503050406030204" pitchFamily="18" charset="0"/>
                                        </a:rPr>
                                        <m:t>𝑺𝒕𝒂𝒕𝒆</m:t>
                                      </m:r>
                                    </m:sub>
                                  </m:sSub>
                                </m:den>
                              </m:f>
                            </m:e>
                          </m:d>
                        </m:e>
                        <m:sup>
                          <m:r>
                            <a:rPr lang="en-GB" sz="1600" b="1" i="1" smtClean="0">
                              <a:latin typeface="Cambria Math" panose="02040503050406030204" pitchFamily="18" charset="0"/>
                            </a:rPr>
                            <m:t>𝟑𝟎</m:t>
                          </m:r>
                        </m:sup>
                      </m:sSup>
                    </m:oMath>
                  </m:oMathPara>
                </a14:m>
                <a:endParaRPr lang="en-GB" sz="1600" dirty="0"/>
              </a:p>
              <a:p>
                <a:pPr marL="0" indent="0">
                  <a:buNone/>
                </a:pPr>
                <a:endParaRPr lang="en-GB" sz="1600" dirty="0"/>
              </a:p>
              <a:p>
                <a:pPr marL="0" indent="0">
                  <a:buNone/>
                </a:pPr>
                <a:endParaRPr lang="en-GB" sz="1600" dirty="0"/>
              </a:p>
            </p:txBody>
          </p:sp>
        </mc:Choice>
        <mc:Fallback xmlns="">
          <p:sp>
            <p:nvSpPr>
              <p:cNvPr id="2" name="Content Placeholder 1">
                <a:extLst>
                  <a:ext uri="{FF2B5EF4-FFF2-40B4-BE49-F238E27FC236}">
                    <a16:creationId xmlns:a16="http://schemas.microsoft.com/office/drawing/2014/main" id="{97F283B3-893E-E844-A539-D34BA0CC00FE}"/>
                  </a:ext>
                </a:extLst>
              </p:cNvPr>
              <p:cNvSpPr>
                <a:spLocks noGrp="1" noRot="1" noChangeAspect="1" noMove="1" noResize="1" noEditPoints="1" noAdjustHandles="1" noChangeArrowheads="1" noChangeShapeType="1" noTextEdit="1"/>
              </p:cNvSpPr>
              <p:nvPr>
                <p:ph idx="1"/>
              </p:nvPr>
            </p:nvSpPr>
            <p:spPr>
              <a:xfrm>
                <a:off x="407988" y="1592263"/>
                <a:ext cx="5183956" cy="4608512"/>
              </a:xfrm>
              <a:blipFill>
                <a:blip r:embed="rId3"/>
                <a:stretch>
                  <a:fillRect l="-2471" t="-1852" r="-1412"/>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Probability of Breakdown</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41</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4BDC4EA0-72D5-4F92-8F7B-9EF23F8EDF95}"/>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descr="Icon&#10;&#10;Description automatically generated">
            <a:extLst>
              <a:ext uri="{FF2B5EF4-FFF2-40B4-BE49-F238E27FC236}">
                <a16:creationId xmlns:a16="http://schemas.microsoft.com/office/drawing/2014/main" id="{4558FFD5-582D-428C-B051-F1335A8461C1}"/>
              </a:ext>
            </a:extLst>
          </p:cNvPr>
          <p:cNvPicPr>
            <a:picLocks noChangeAspect="1"/>
          </p:cNvPicPr>
          <p:nvPr/>
        </p:nvPicPr>
        <p:blipFill>
          <a:blip r:embed="rId5"/>
          <a:stretch>
            <a:fillRect/>
          </a:stretch>
        </p:blipFill>
        <p:spPr>
          <a:xfrm>
            <a:off x="1700296" y="6353702"/>
            <a:ext cx="426470" cy="426470"/>
          </a:xfrm>
          <a:prstGeom prst="rect">
            <a:avLst/>
          </a:prstGeom>
        </p:spPr>
      </p:pic>
      <p:sp>
        <p:nvSpPr>
          <p:cNvPr id="18" name="TextBox 17">
            <a:extLst>
              <a:ext uri="{FF2B5EF4-FFF2-40B4-BE49-F238E27FC236}">
                <a16:creationId xmlns:a16="http://schemas.microsoft.com/office/drawing/2014/main" id="{B9FA5F76-7983-42DC-BD7D-8AE08C7FCCAF}"/>
              </a:ext>
            </a:extLst>
          </p:cNvPr>
          <p:cNvSpPr txBox="1"/>
          <p:nvPr/>
        </p:nvSpPr>
        <p:spPr>
          <a:xfrm>
            <a:off x="6384032" y="5101750"/>
            <a:ext cx="4637512" cy="276999"/>
          </a:xfrm>
          <a:prstGeom prst="rect">
            <a:avLst/>
          </a:prstGeom>
          <a:noFill/>
        </p:spPr>
        <p:txBody>
          <a:bodyPr wrap="square" rtlCol="0">
            <a:spAutoFit/>
          </a:bodyPr>
          <a:lstStyle/>
          <a:p>
            <a:pPr algn="ctr"/>
            <a:r>
              <a:rPr lang="en-GB" sz="1200" dirty="0">
                <a:solidFill>
                  <a:schemeClr val="bg2">
                    <a:lumMod val="10000"/>
                  </a:schemeClr>
                </a:solidFill>
              </a:rPr>
              <a:t>Figure: Conditioning curve of a CERN structure.</a:t>
            </a:r>
          </a:p>
        </p:txBody>
      </p:sp>
      <p:pic>
        <p:nvPicPr>
          <p:cNvPr id="20" name="Picture 19">
            <a:extLst>
              <a:ext uri="{FF2B5EF4-FFF2-40B4-BE49-F238E27FC236}">
                <a16:creationId xmlns:a16="http://schemas.microsoft.com/office/drawing/2014/main" id="{3C6A564F-D929-4035-A902-940BAF6A1A80}"/>
              </a:ext>
            </a:extLst>
          </p:cNvPr>
          <p:cNvPicPr>
            <a:picLocks noChangeAspect="1"/>
          </p:cNvPicPr>
          <p:nvPr/>
        </p:nvPicPr>
        <p:blipFill>
          <a:blip r:embed="rId6"/>
          <a:stretch>
            <a:fillRect/>
          </a:stretch>
        </p:blipFill>
        <p:spPr>
          <a:xfrm>
            <a:off x="5986823" y="1574712"/>
            <a:ext cx="5903981" cy="3408365"/>
          </a:xfrm>
          <a:prstGeom prst="rect">
            <a:avLst/>
          </a:prstGeom>
        </p:spPr>
      </p:pic>
    </p:spTree>
    <p:extLst>
      <p:ext uri="{BB962C8B-B14F-4D97-AF65-F5344CB8AC3E}">
        <p14:creationId xmlns:p14="http://schemas.microsoft.com/office/powerpoint/2010/main" val="21031630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5832027" cy="4608512"/>
              </a:xfrm>
            </p:spPr>
            <p:txBody>
              <a:bodyPr/>
              <a:lstStyle/>
              <a:p>
                <a:pPr marL="0" indent="0">
                  <a:buNone/>
                </a:pPr>
                <a:r>
                  <a:rPr lang="en-GB" sz="1600" dirty="0"/>
                  <a:t>A reference probability is added to provide a reasonable BDR:</a:t>
                </a:r>
              </a:p>
              <a:p>
                <a:pPr marL="0" indent="0">
                  <a:buNone/>
                </a:pPr>
                <a:endParaRPr lang="en-GB" sz="1600" i="1" dirty="0">
                  <a:latin typeface="Cambria Math" panose="02040503050406030204" pitchFamily="18" charset="0"/>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
                        <m:sSubPr>
                          <m:ctrlPr>
                            <a:rPr lang="en-GB" sz="1600" i="1">
                              <a:latin typeface="Cambria Math" panose="02040503050406030204" pitchFamily="18" charset="0"/>
                            </a:rPr>
                          </m:ctrlPr>
                        </m:sSubPr>
                        <m:e>
                          <m:r>
                            <a:rPr lang="en-US" sz="1600" i="1">
                              <a:latin typeface="Cambria Math" panose="02040503050406030204" pitchFamily="18" charset="0"/>
                            </a:rPr>
                            <m:t>𝑷</m:t>
                          </m:r>
                        </m:e>
                        <m:sub>
                          <m:r>
                            <a:rPr lang="en-US" sz="1600" i="1">
                              <a:latin typeface="Cambria Math" panose="02040503050406030204" pitchFamily="18" charset="0"/>
                            </a:rPr>
                            <m:t>𝑩𝑫</m:t>
                          </m:r>
                        </m:sub>
                      </m:sSub>
                      <m:r>
                        <a:rPr lang="en-US" sz="1600" i="1">
                          <a:latin typeface="Cambria Math" panose="02040503050406030204" pitchFamily="18" charset="0"/>
                        </a:rPr>
                        <m:t>=</m:t>
                      </m:r>
                      <m:r>
                        <a:rPr lang="en-GB" sz="1600" i="1">
                          <a:latin typeface="Cambria Math" panose="02040503050406030204" pitchFamily="18" charset="0"/>
                          <a:ea typeface="Cambria Math" panose="02040503050406030204" pitchFamily="18" charset="0"/>
                        </a:rPr>
                        <m:t> </m:t>
                      </m:r>
                      <m:sSup>
                        <m:sSupPr>
                          <m:ctrlPr>
                            <a:rPr lang="en-GB" sz="1600" i="1">
                              <a:latin typeface="Cambria Math" panose="02040503050406030204" pitchFamily="18" charset="0"/>
                            </a:rPr>
                          </m:ctrlPr>
                        </m:sSupPr>
                        <m:e>
                          <m:d>
                            <m:dPr>
                              <m:ctrlPr>
                                <a:rPr lang="en-GB" sz="1600" i="1" smtClean="0">
                                  <a:solidFill>
                                    <a:schemeClr val="bg2">
                                      <a:lumMod val="10000"/>
                                    </a:schemeClr>
                                  </a:solidFill>
                                  <a:latin typeface="Cambria Math" panose="02040503050406030204" pitchFamily="18" charset="0"/>
                                </a:rPr>
                              </m:ctrlPr>
                            </m:dPr>
                            <m:e>
                              <m:f>
                                <m:fPr>
                                  <m:ctrlPr>
                                    <a:rPr lang="en-GB" sz="1600" i="1">
                                      <a:solidFill>
                                        <a:schemeClr val="bg2">
                                          <a:lumMod val="10000"/>
                                        </a:schemeClr>
                                      </a:solidFill>
                                      <a:latin typeface="Cambria Math" panose="02040503050406030204" pitchFamily="18" charset="0"/>
                                    </a:rPr>
                                  </m:ctrlPr>
                                </m:fPr>
                                <m:num>
                                  <m:sSub>
                                    <m:sSubPr>
                                      <m:ctrlPr>
                                        <a:rPr lang="en-GB" sz="1600" i="1" smtClean="0">
                                          <a:solidFill>
                                            <a:schemeClr val="bg2">
                                              <a:lumMod val="10000"/>
                                            </a:schemeClr>
                                          </a:solidFill>
                                          <a:latin typeface="Cambria Math" panose="02040503050406030204" pitchFamily="18" charset="0"/>
                                        </a:rPr>
                                      </m:ctrlPr>
                                    </m:sSubPr>
                                    <m:e>
                                      <m:r>
                                        <a:rPr lang="en-GB" sz="1600" i="1">
                                          <a:solidFill>
                                            <a:schemeClr val="bg2">
                                              <a:lumMod val="10000"/>
                                            </a:schemeClr>
                                          </a:solidFill>
                                          <a:latin typeface="Cambria Math" panose="02040503050406030204" pitchFamily="18" charset="0"/>
                                        </a:rPr>
                                        <m:t>𝑬</m:t>
                                      </m:r>
                                    </m:e>
                                    <m:sub>
                                      <m:r>
                                        <a:rPr lang="en-GB" sz="1600" i="1">
                                          <a:solidFill>
                                            <a:schemeClr val="bg2">
                                              <a:lumMod val="10000"/>
                                            </a:schemeClr>
                                          </a:solidFill>
                                          <a:latin typeface="Cambria Math" panose="02040503050406030204" pitchFamily="18" charset="0"/>
                                        </a:rPr>
                                        <m:t>𝑶𝒑𝒆𝒓𝒂𝒕𝒆</m:t>
                                      </m:r>
                                    </m:sub>
                                  </m:sSub>
                                </m:num>
                                <m:den>
                                  <m:sSub>
                                    <m:sSubPr>
                                      <m:ctrlPr>
                                        <a:rPr lang="en-GB" sz="1600" i="1">
                                          <a:solidFill>
                                            <a:schemeClr val="bg2">
                                              <a:lumMod val="10000"/>
                                            </a:schemeClr>
                                          </a:solidFill>
                                          <a:latin typeface="Cambria Math" panose="02040503050406030204" pitchFamily="18" charset="0"/>
                                        </a:rPr>
                                      </m:ctrlPr>
                                    </m:sSubPr>
                                    <m:e>
                                      <m:r>
                                        <a:rPr lang="en-GB" sz="1600" i="1">
                                          <a:solidFill>
                                            <a:schemeClr val="bg2">
                                              <a:lumMod val="10000"/>
                                            </a:schemeClr>
                                          </a:solidFill>
                                          <a:latin typeface="Cambria Math" panose="02040503050406030204" pitchFamily="18" charset="0"/>
                                        </a:rPr>
                                        <m:t>𝑬</m:t>
                                      </m:r>
                                    </m:e>
                                    <m:sub>
                                      <m:r>
                                        <a:rPr lang="en-GB" sz="1600" i="1">
                                          <a:solidFill>
                                            <a:schemeClr val="bg2">
                                              <a:lumMod val="10000"/>
                                            </a:schemeClr>
                                          </a:solidFill>
                                          <a:latin typeface="Cambria Math" panose="02040503050406030204" pitchFamily="18" charset="0"/>
                                        </a:rPr>
                                        <m:t>𝑺𝒕𝒂𝒕𝒆</m:t>
                                      </m:r>
                                    </m:sub>
                                  </m:sSub>
                                </m:den>
                              </m:f>
                            </m:e>
                          </m:d>
                        </m:e>
                        <m:sup>
                          <m:r>
                            <a:rPr lang="en-GB" sz="1600" i="1">
                              <a:latin typeface="Cambria Math" panose="02040503050406030204" pitchFamily="18" charset="0"/>
                            </a:rPr>
                            <m:t>𝟑𝟎</m:t>
                          </m:r>
                        </m:sup>
                      </m:sSup>
                      <m:r>
                        <m:rPr>
                          <m:nor/>
                        </m:rPr>
                        <a:rPr lang="en-GB" sz="1600" dirty="0">
                          <a:latin typeface="Cambria Math" panose="02040503050406030204" pitchFamily="18" charset="0"/>
                          <a:ea typeface="Cambria Math" panose="02040503050406030204" pitchFamily="18" charset="0"/>
                        </a:rPr>
                        <m:t>∙ </m:t>
                      </m:r>
                      <m:sSub>
                        <m:sSubPr>
                          <m:ctrlPr>
                            <a:rPr lang="en-GB"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𝑷</m:t>
                          </m:r>
                        </m:e>
                        <m:sub>
                          <m:r>
                            <a:rPr lang="en-US" sz="1600" b="1" i="1" smtClean="0">
                              <a:latin typeface="Cambria Math" panose="02040503050406030204" pitchFamily="18" charset="0"/>
                              <a:ea typeface="Cambria Math" panose="02040503050406030204" pitchFamily="18" charset="0"/>
                            </a:rPr>
                            <m:t>𝑹𝒆𝒇𝒆𝒓𝒆𝒏𝒄𝒆</m:t>
                          </m:r>
                        </m:sub>
                      </m:sSub>
                    </m:oMath>
                  </m:oMathPara>
                </a14:m>
                <a:endParaRPr lang="en-GB" sz="1600" dirty="0"/>
              </a:p>
              <a:p>
                <a:pPr algn="ctr"/>
                <a:endParaRPr lang="en-GB" sz="1600" dirty="0"/>
              </a:p>
              <a:p>
                <a:pPr marL="0" indent="0">
                  <a:buNone/>
                </a:pPr>
                <a:r>
                  <a:rPr lang="en-GB" sz="1600" dirty="0"/>
                  <a:t>However, P</a:t>
                </a:r>
                <a:r>
                  <a:rPr lang="en-GB" sz="1600" baseline="-25000" dirty="0"/>
                  <a:t>reference</a:t>
                </a:r>
                <a:r>
                  <a:rPr lang="en-GB" sz="1600" dirty="0"/>
                  <a:t> applies to a whole device, not individual grid elements. The probability corresponding to each element in a grid of n elements is then:</a:t>
                </a:r>
              </a:p>
              <a:p>
                <a:pPr marL="0" indent="0">
                  <a:buNone/>
                </a:pPr>
                <a:endParaRPr lang="en-GB" sz="1600" i="1" dirty="0">
                  <a:latin typeface="Cambria Math" panose="02040503050406030204" pitchFamily="18" charset="0"/>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
                        <m:sSubPr>
                          <m:ctrlPr>
                            <a:rPr lang="en-GB" sz="1600" i="1">
                              <a:latin typeface="Cambria Math" panose="02040503050406030204" pitchFamily="18" charset="0"/>
                            </a:rPr>
                          </m:ctrlPr>
                        </m:sSubPr>
                        <m:e>
                          <m:r>
                            <a:rPr lang="en-US" sz="1600" i="1">
                              <a:latin typeface="Cambria Math" panose="02040503050406030204" pitchFamily="18" charset="0"/>
                            </a:rPr>
                            <m:t>𝑷</m:t>
                          </m:r>
                        </m:e>
                        <m:sub>
                          <m:r>
                            <a:rPr lang="en-US" sz="1600" b="1" i="1" smtClean="0">
                              <a:latin typeface="Cambria Math" panose="02040503050406030204" pitchFamily="18" charset="0"/>
                            </a:rPr>
                            <m:t>𝑮𝒓𝒊𝒅</m:t>
                          </m:r>
                        </m:sub>
                      </m:sSub>
                      <m:r>
                        <a:rPr lang="en-US" sz="1600" i="1">
                          <a:latin typeface="Cambria Math" panose="02040503050406030204" pitchFamily="18" charset="0"/>
                        </a:rPr>
                        <m:t>=</m:t>
                      </m:r>
                      <m:rad>
                        <m:radPr>
                          <m:ctrlPr>
                            <a:rPr lang="en-GB" sz="1600" i="1" dirty="0">
                              <a:latin typeface="Cambria Math" panose="02040503050406030204" pitchFamily="18" charset="0"/>
                              <a:ea typeface="Cambria Math" panose="02040503050406030204" pitchFamily="18" charset="0"/>
                            </a:rPr>
                          </m:ctrlPr>
                        </m:radPr>
                        <m:deg>
                          <m:r>
                            <m:rPr>
                              <m:brk m:alnAt="7"/>
                            </m:rPr>
                            <a:rPr lang="en-US" sz="1600" b="1" i="1" dirty="0" smtClean="0">
                              <a:latin typeface="Cambria Math" panose="02040503050406030204" pitchFamily="18" charset="0"/>
                              <a:ea typeface="Cambria Math" panose="02040503050406030204" pitchFamily="18" charset="0"/>
                            </a:rPr>
                            <m:t>𝒏</m:t>
                          </m:r>
                        </m:deg>
                        <m:e>
                          <m:sSub>
                            <m:sSubPr>
                              <m:ctrlPr>
                                <a:rPr lang="en-GB" sz="1600" i="1">
                                  <a:latin typeface="Cambria Math" panose="02040503050406030204" pitchFamily="18" charset="0"/>
                                  <a:ea typeface="Cambria Math" panose="02040503050406030204" pitchFamily="18" charset="0"/>
                                </a:rPr>
                              </m:ctrlPr>
                            </m:sSubPr>
                            <m:e>
                              <m:r>
                                <a:rPr lang="en-US" sz="1600" i="1">
                                  <a:latin typeface="Cambria Math" panose="02040503050406030204" pitchFamily="18" charset="0"/>
                                  <a:ea typeface="Cambria Math" panose="02040503050406030204" pitchFamily="18" charset="0"/>
                                </a:rPr>
                                <m:t>𝟏</m:t>
                              </m:r>
                              <m:r>
                                <a:rPr lang="en-US" sz="1600" i="1">
                                  <a:latin typeface="Cambria Math" panose="02040503050406030204" pitchFamily="18" charset="0"/>
                                  <a:ea typeface="Cambria Math" panose="02040503050406030204" pitchFamily="18" charset="0"/>
                                </a:rPr>
                                <m:t>−</m:t>
                              </m:r>
                              <m:r>
                                <a:rPr lang="en-US" sz="1600" i="1">
                                  <a:latin typeface="Cambria Math" panose="02040503050406030204" pitchFamily="18" charset="0"/>
                                  <a:ea typeface="Cambria Math" panose="02040503050406030204" pitchFamily="18" charset="0"/>
                                </a:rPr>
                                <m:t>𝑷</m:t>
                              </m:r>
                            </m:e>
                            <m:sub>
                              <m:r>
                                <a:rPr lang="en-US" sz="1600" b="1" i="1" smtClean="0">
                                  <a:latin typeface="Cambria Math" panose="02040503050406030204" pitchFamily="18" charset="0"/>
                                  <a:ea typeface="Cambria Math" panose="02040503050406030204" pitchFamily="18" charset="0"/>
                                </a:rPr>
                                <m:t>𝑹𝒆𝒇𝒆𝒓𝒆𝒏𝒄𝒆</m:t>
                              </m:r>
                            </m:sub>
                          </m:sSub>
                        </m:e>
                      </m:rad>
                    </m:oMath>
                  </m:oMathPara>
                </a14:m>
                <a:endParaRPr lang="en-GB" sz="1600" dirty="0"/>
              </a:p>
              <a:p>
                <a:pPr marL="0" indent="0">
                  <a:buNone/>
                </a:pPr>
                <a:endParaRPr lang="en-GB" sz="1600" dirty="0"/>
              </a:p>
              <a:p>
                <a:pPr marL="0" indent="0">
                  <a:buNone/>
                </a:pPr>
                <a:endParaRPr lang="en-GB" sz="1600" b="1" dirty="0"/>
              </a:p>
            </p:txBody>
          </p:sp>
        </mc:Choice>
        <mc:Fallback xmlns="">
          <p:sp>
            <p:nvSpPr>
              <p:cNvPr id="2" name="Content Placeholder 1">
                <a:extLst>
                  <a:ext uri="{FF2B5EF4-FFF2-40B4-BE49-F238E27FC236}">
                    <a16:creationId xmlns:a16="http://schemas.microsoft.com/office/drawing/2014/main" id="{97F283B3-893E-E844-A539-D34BA0CC00FE}"/>
                  </a:ext>
                </a:extLst>
              </p:cNvPr>
              <p:cNvSpPr>
                <a:spLocks noGrp="1" noRot="1" noChangeAspect="1" noMove="1" noResize="1" noEditPoints="1" noAdjustHandles="1" noChangeArrowheads="1" noChangeShapeType="1" noTextEdit="1"/>
              </p:cNvSpPr>
              <p:nvPr>
                <p:ph idx="1"/>
              </p:nvPr>
            </p:nvSpPr>
            <p:spPr>
              <a:xfrm>
                <a:off x="407989" y="1592263"/>
                <a:ext cx="5832027" cy="4608512"/>
              </a:xfrm>
              <a:blipFill>
                <a:blip r:embed="rId3"/>
                <a:stretch>
                  <a:fillRect l="-2194" t="-1852"/>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Probability of Breakdown</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42</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4BDC4EA0-72D5-4F92-8F7B-9EF23F8EDF95}"/>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descr="Icon&#10;&#10;Description automatically generated">
            <a:extLst>
              <a:ext uri="{FF2B5EF4-FFF2-40B4-BE49-F238E27FC236}">
                <a16:creationId xmlns:a16="http://schemas.microsoft.com/office/drawing/2014/main" id="{4558FFD5-582D-428C-B051-F1335A8461C1}"/>
              </a:ext>
            </a:extLst>
          </p:cNvPr>
          <p:cNvPicPr>
            <a:picLocks noChangeAspect="1"/>
          </p:cNvPicPr>
          <p:nvPr/>
        </p:nvPicPr>
        <p:blipFill>
          <a:blip r:embed="rId5"/>
          <a:stretch>
            <a:fillRect/>
          </a:stretch>
        </p:blipFill>
        <p:spPr>
          <a:xfrm>
            <a:off x="1700296" y="6353702"/>
            <a:ext cx="426470" cy="426470"/>
          </a:xfrm>
          <a:prstGeom prst="rect">
            <a:avLst/>
          </a:prstGeom>
        </p:spPr>
      </p:pic>
      <p:pic>
        <p:nvPicPr>
          <p:cNvPr id="12" name="Picture 11" descr="Chart, line chart&#10;&#10;Description automatically generated">
            <a:extLst>
              <a:ext uri="{FF2B5EF4-FFF2-40B4-BE49-F238E27FC236}">
                <a16:creationId xmlns:a16="http://schemas.microsoft.com/office/drawing/2014/main" id="{06185D07-CB7D-40A9-9CDA-8A4D55F549E3}"/>
              </a:ext>
            </a:extLst>
          </p:cNvPr>
          <p:cNvPicPr>
            <a:picLocks noChangeAspect="1"/>
          </p:cNvPicPr>
          <p:nvPr/>
        </p:nvPicPr>
        <p:blipFill>
          <a:blip r:embed="rId6"/>
          <a:stretch>
            <a:fillRect/>
          </a:stretch>
        </p:blipFill>
        <p:spPr>
          <a:xfrm>
            <a:off x="6544472" y="1933994"/>
            <a:ext cx="5239539" cy="3656708"/>
          </a:xfrm>
          <a:prstGeom prst="rect">
            <a:avLst/>
          </a:prstGeom>
        </p:spPr>
      </p:pic>
      <p:cxnSp>
        <p:nvCxnSpPr>
          <p:cNvPr id="14" name="Straight Arrow Connector 13">
            <a:extLst>
              <a:ext uri="{FF2B5EF4-FFF2-40B4-BE49-F238E27FC236}">
                <a16:creationId xmlns:a16="http://schemas.microsoft.com/office/drawing/2014/main" id="{7E377AA5-4BE3-47F6-9E56-9509BE54D6BC}"/>
              </a:ext>
            </a:extLst>
          </p:cNvPr>
          <p:cNvCxnSpPr>
            <a:cxnSpLocks/>
          </p:cNvCxnSpPr>
          <p:nvPr/>
        </p:nvCxnSpPr>
        <p:spPr>
          <a:xfrm>
            <a:off x="4871864" y="3212976"/>
            <a:ext cx="2161373" cy="459076"/>
          </a:xfrm>
          <a:prstGeom prst="straightConnector1">
            <a:avLst/>
          </a:prstGeom>
          <a:ln w="38100">
            <a:solidFill>
              <a:schemeClr val="accent5">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06B9D59D-B172-4FB7-8045-9583D96BC3CE}"/>
              </a:ext>
            </a:extLst>
          </p:cNvPr>
          <p:cNvCxnSpPr>
            <a:cxnSpLocks/>
          </p:cNvCxnSpPr>
          <p:nvPr/>
        </p:nvCxnSpPr>
        <p:spPr>
          <a:xfrm>
            <a:off x="7184022" y="3672052"/>
            <a:ext cx="3528392" cy="0"/>
          </a:xfrm>
          <a:prstGeom prst="line">
            <a:avLst/>
          </a:prstGeom>
          <a:ln w="28575">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6618311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11376024" cy="4608512"/>
              </a:xfrm>
            </p:spPr>
            <p:txBody>
              <a:bodyPr/>
              <a:lstStyle/>
              <a:p>
                <a:pPr marL="0" indent="0">
                  <a:buNone/>
                </a:pPr>
                <a:r>
                  <a:rPr lang="en-GB" sz="1800" dirty="0"/>
                  <a:t>The probability of a BD occurring for each grid element is then:</a:t>
                </a:r>
              </a:p>
              <a:p>
                <a:pPr marL="0" indent="0">
                  <a:buNone/>
                </a:pPr>
                <a:endParaRPr lang="en-GB" sz="1800" i="1" dirty="0">
                  <a:latin typeface="Cambria Math" panose="02040503050406030204" pitchFamily="18" charset="0"/>
                  <a:ea typeface="Cambria Math" panose="02040503050406030204" pitchFamily="18" charset="0"/>
                </a:endParaRPr>
              </a:p>
              <a:p>
                <a:pPr algn="ctr"/>
                <a14:m>
                  <m:oMathPara xmlns:m="http://schemas.openxmlformats.org/officeDocument/2006/math">
                    <m:oMathParaPr>
                      <m:jc m:val="centerGroup"/>
                    </m:oMathParaPr>
                    <m:oMath xmlns:m="http://schemas.openxmlformats.org/officeDocument/2006/math">
                      <m:sSub>
                        <m:sSubPr>
                          <m:ctrlPr>
                            <a:rPr lang="en-GB" sz="1800" i="1">
                              <a:latin typeface="Cambria Math" panose="02040503050406030204" pitchFamily="18" charset="0"/>
                            </a:rPr>
                          </m:ctrlPr>
                        </m:sSubPr>
                        <m:e>
                          <m:r>
                            <a:rPr lang="en-US" sz="1800" i="1">
                              <a:latin typeface="Cambria Math" panose="02040503050406030204" pitchFamily="18" charset="0"/>
                            </a:rPr>
                            <m:t>𝑷</m:t>
                          </m:r>
                        </m:e>
                        <m:sub>
                          <m:r>
                            <a:rPr lang="en-US" sz="1800" i="1">
                              <a:latin typeface="Cambria Math" panose="02040503050406030204" pitchFamily="18" charset="0"/>
                            </a:rPr>
                            <m:t>𝑩𝑫</m:t>
                          </m:r>
                        </m:sub>
                      </m:sSub>
                      <m:r>
                        <a:rPr lang="en-US" sz="1800" i="1">
                          <a:latin typeface="Cambria Math" panose="02040503050406030204" pitchFamily="18" charset="0"/>
                        </a:rPr>
                        <m:t>=</m:t>
                      </m:r>
                      <m:r>
                        <a:rPr lang="en-GB" sz="1800" i="1">
                          <a:latin typeface="Cambria Math" panose="02040503050406030204" pitchFamily="18" charset="0"/>
                          <a:ea typeface="Cambria Math" panose="02040503050406030204" pitchFamily="18" charset="0"/>
                        </a:rPr>
                        <m:t> </m:t>
                      </m:r>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i="1">
                                          <a:latin typeface="Cambria Math" panose="02040503050406030204" pitchFamily="18" charset="0"/>
                                        </a:rPr>
                                        <m:t>𝑬</m:t>
                                      </m:r>
                                    </m:e>
                                    <m:sub>
                                      <m:r>
                                        <a:rPr lang="en-GB" sz="1800" i="1">
                                          <a:latin typeface="Cambria Math" panose="02040503050406030204" pitchFamily="18" charset="0"/>
                                        </a:rPr>
                                        <m:t>𝑶𝒑𝒆𝒓𝒂𝒕𝒆</m:t>
                                      </m:r>
                                    </m:sub>
                                  </m:sSub>
                                </m:num>
                                <m:den>
                                  <m:sSub>
                                    <m:sSubPr>
                                      <m:ctrlPr>
                                        <a:rPr lang="en-GB" sz="1800" i="1" smtClean="0">
                                          <a:solidFill>
                                            <a:schemeClr val="bg2">
                                              <a:lumMod val="10000"/>
                                            </a:schemeClr>
                                          </a:solidFill>
                                          <a:latin typeface="Cambria Math" panose="02040503050406030204" pitchFamily="18" charset="0"/>
                                        </a:rPr>
                                      </m:ctrlPr>
                                    </m:sSubPr>
                                    <m:e>
                                      <m:r>
                                        <a:rPr lang="en-GB" sz="1800" i="1">
                                          <a:solidFill>
                                            <a:schemeClr val="bg2">
                                              <a:lumMod val="10000"/>
                                            </a:schemeClr>
                                          </a:solidFill>
                                          <a:latin typeface="Cambria Math" panose="02040503050406030204" pitchFamily="18" charset="0"/>
                                        </a:rPr>
                                        <m:t>𝑬</m:t>
                                      </m:r>
                                    </m:e>
                                    <m:sub>
                                      <m:r>
                                        <a:rPr lang="en-GB" sz="1800" i="1">
                                          <a:solidFill>
                                            <a:schemeClr val="bg2">
                                              <a:lumMod val="10000"/>
                                            </a:schemeClr>
                                          </a:solidFill>
                                          <a:latin typeface="Cambria Math" panose="02040503050406030204" pitchFamily="18" charset="0"/>
                                        </a:rPr>
                                        <m:t>𝑺𝒕𝒂𝒕𝒆</m:t>
                                      </m:r>
                                    </m:sub>
                                  </m:sSub>
                                </m:den>
                              </m:f>
                            </m:e>
                          </m:d>
                        </m:e>
                        <m:sup>
                          <m:r>
                            <a:rPr lang="en-GB" sz="1800" i="1">
                              <a:latin typeface="Cambria Math" panose="02040503050406030204" pitchFamily="18" charset="0"/>
                            </a:rPr>
                            <m:t>𝟑𝟎</m:t>
                          </m:r>
                        </m:sup>
                      </m:sSup>
                      <m:r>
                        <m:rPr>
                          <m:nor/>
                        </m:rPr>
                        <a:rPr lang="en-GB" sz="1800" dirty="0">
                          <a:latin typeface="Cambria Math" panose="02040503050406030204" pitchFamily="18" charset="0"/>
                          <a:ea typeface="Cambria Math" panose="02040503050406030204" pitchFamily="18" charset="0"/>
                        </a:rPr>
                        <m:t>∙ </m:t>
                      </m:r>
                      <m:sSub>
                        <m:sSubPr>
                          <m:ctrlPr>
                            <a:rPr lang="en-GB"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𝑷</m:t>
                          </m:r>
                        </m:e>
                        <m:sub>
                          <m:r>
                            <a:rPr lang="en-US" sz="1800" b="1" i="1" smtClean="0">
                              <a:latin typeface="Cambria Math" panose="02040503050406030204" pitchFamily="18" charset="0"/>
                              <a:ea typeface="Cambria Math" panose="02040503050406030204" pitchFamily="18" charset="0"/>
                            </a:rPr>
                            <m:t>𝑮𝒓𝒊𝒅</m:t>
                          </m:r>
                        </m:sub>
                      </m:sSub>
                    </m:oMath>
                  </m:oMathPara>
                </a14:m>
                <a:endParaRPr lang="en-GB" sz="1800" dirty="0"/>
              </a:p>
              <a:p>
                <a:pPr algn="ctr"/>
                <a:endParaRPr lang="en-GB" sz="1800" dirty="0"/>
              </a:p>
              <a:p>
                <a:pPr marL="0" indent="0">
                  <a:buNone/>
                </a:pPr>
                <a:r>
                  <a:rPr lang="en-GB" sz="1800" dirty="0"/>
                  <a:t>Given that </a:t>
                </a:r>
                <a:r>
                  <a:rPr lang="en-GB" sz="1800" dirty="0">
                    <a:solidFill>
                      <a:srgbClr val="FF0000"/>
                    </a:solidFill>
                  </a:rPr>
                  <a:t>breakdown randomly improves or worsens the surface, a quasi-enhancement factor </a:t>
                </a:r>
                <a:r>
                  <a:rPr lang="en-GB" sz="1800" dirty="0"/>
                  <a:t>in the BD calculation for each element taken from a gaussian distribution as:</a:t>
                </a:r>
              </a:p>
              <a:p>
                <a:pPr marL="0" indent="0">
                  <a:buNone/>
                </a:pPr>
                <a:endParaRPr lang="en-GB" sz="1800" i="1" dirty="0">
                  <a:latin typeface="Cambria Math" panose="02040503050406030204" pitchFamily="18" charset="0"/>
                </a:endParaRPr>
              </a:p>
              <a:p>
                <a:pPr/>
                <a14:m>
                  <m:oMathPara xmlns:m="http://schemas.openxmlformats.org/officeDocument/2006/math">
                    <m:oMathParaPr>
                      <m:jc m:val="center"/>
                    </m:oMathParaPr>
                    <m:oMath xmlns:m="http://schemas.openxmlformats.org/officeDocument/2006/math">
                      <m:sSub>
                        <m:sSubPr>
                          <m:ctrlPr>
                            <a:rPr lang="en-GB" sz="1800" i="1">
                              <a:latin typeface="Cambria Math" panose="02040503050406030204" pitchFamily="18" charset="0"/>
                            </a:rPr>
                          </m:ctrlPr>
                        </m:sSubPr>
                        <m:e>
                          <m:r>
                            <a:rPr lang="en-US" sz="1800" b="1" i="1" smtClean="0">
                              <a:latin typeface="Cambria Math" panose="02040503050406030204" pitchFamily="18" charset="0"/>
                            </a:rPr>
                            <m:t>𝑷</m:t>
                          </m:r>
                        </m:e>
                        <m:sub>
                          <m:r>
                            <a:rPr lang="en-US" sz="1800" b="1" i="1" smtClean="0">
                              <a:latin typeface="Cambria Math" panose="02040503050406030204" pitchFamily="18" charset="0"/>
                            </a:rPr>
                            <m:t>𝑩𝑫</m:t>
                          </m:r>
                        </m:sub>
                      </m:sSub>
                      <m:r>
                        <a:rPr lang="en-US" sz="1800" b="1" i="1" smtClean="0">
                          <a:latin typeface="Cambria Math" panose="02040503050406030204" pitchFamily="18" charset="0"/>
                        </a:rPr>
                        <m:t>=</m:t>
                      </m:r>
                      <m:r>
                        <a:rPr lang="en-GB" sz="1800" b="1" i="1" smtClean="0">
                          <a:latin typeface="Cambria Math" panose="02040503050406030204" pitchFamily="18" charset="0"/>
                          <a:ea typeface="Cambria Math" panose="02040503050406030204" pitchFamily="18" charset="0"/>
                        </a:rPr>
                        <m:t> </m:t>
                      </m:r>
                      <m:sSup>
                        <m:sSupPr>
                          <m:ctrlPr>
                            <a:rPr lang="en-GB" sz="1800" i="1">
                              <a:latin typeface="Cambria Math" panose="02040503050406030204" pitchFamily="18" charset="0"/>
                            </a:rPr>
                          </m:ctrlPr>
                        </m:sSupPr>
                        <m:e>
                          <m:d>
                            <m:dPr>
                              <m:ctrlPr>
                                <a:rPr lang="en-GB" sz="1800" i="1">
                                  <a:latin typeface="Cambria Math" panose="02040503050406030204" pitchFamily="18" charset="0"/>
                                </a:rPr>
                              </m:ctrlPr>
                            </m:dPr>
                            <m:e>
                              <m:f>
                                <m:fPr>
                                  <m:ctrlPr>
                                    <a:rPr lang="en-GB" sz="1800" i="1">
                                      <a:latin typeface="Cambria Math" panose="02040503050406030204" pitchFamily="18" charset="0"/>
                                    </a:rPr>
                                  </m:ctrlPr>
                                </m:fPr>
                                <m:num>
                                  <m:sSub>
                                    <m:sSubPr>
                                      <m:ctrlPr>
                                        <a:rPr lang="en-GB" sz="1800" i="1">
                                          <a:latin typeface="Cambria Math" panose="02040503050406030204" pitchFamily="18" charset="0"/>
                                        </a:rPr>
                                      </m:ctrlPr>
                                    </m:sSubPr>
                                    <m:e>
                                      <m:r>
                                        <a:rPr lang="en-GB" sz="1800" b="1" i="1" smtClean="0">
                                          <a:latin typeface="Cambria Math" panose="02040503050406030204" pitchFamily="18" charset="0"/>
                                        </a:rPr>
                                        <m:t>𝑬</m:t>
                                      </m:r>
                                    </m:e>
                                    <m:sub>
                                      <m:r>
                                        <a:rPr lang="en-GB" sz="1800" b="1" i="1" smtClean="0">
                                          <a:latin typeface="Cambria Math" panose="02040503050406030204" pitchFamily="18" charset="0"/>
                                        </a:rPr>
                                        <m:t>𝑶𝒑𝒆𝒓𝒂𝒕𝒆</m:t>
                                      </m:r>
                                    </m:sub>
                                  </m:sSub>
                                </m:num>
                                <m:den>
                                  <m:r>
                                    <a:rPr lang="el-GR" sz="1800" b="1" i="1" smtClean="0">
                                      <a:solidFill>
                                        <a:srgbClr val="FF0000"/>
                                      </a:solidFill>
                                      <a:latin typeface="Cambria Math" panose="02040503050406030204" pitchFamily="18" charset="0"/>
                                    </a:rPr>
                                    <m:t>𝝍</m:t>
                                  </m:r>
                                  <m:r>
                                    <a:rPr lang="en-GB" sz="1800" b="1" i="1" smtClean="0">
                                      <a:latin typeface="Cambria Math" panose="02040503050406030204" pitchFamily="18" charset="0"/>
                                      <a:ea typeface="Cambria Math" panose="02040503050406030204" pitchFamily="18" charset="0"/>
                                    </a:rPr>
                                    <m:t>∙</m:t>
                                  </m:r>
                                  <m:sSub>
                                    <m:sSubPr>
                                      <m:ctrlPr>
                                        <a:rPr lang="en-GB" sz="1800" i="1" smtClean="0">
                                          <a:solidFill>
                                            <a:schemeClr val="bg2">
                                              <a:lumMod val="10000"/>
                                            </a:schemeClr>
                                          </a:solidFill>
                                          <a:latin typeface="Cambria Math" panose="02040503050406030204" pitchFamily="18" charset="0"/>
                                        </a:rPr>
                                      </m:ctrlPr>
                                    </m:sSubPr>
                                    <m:e>
                                      <m:r>
                                        <a:rPr lang="en-GB" sz="1800" b="1" i="1" smtClean="0">
                                          <a:solidFill>
                                            <a:schemeClr val="bg2">
                                              <a:lumMod val="10000"/>
                                            </a:schemeClr>
                                          </a:solidFill>
                                          <a:latin typeface="Cambria Math" panose="02040503050406030204" pitchFamily="18" charset="0"/>
                                        </a:rPr>
                                        <m:t>𝑬</m:t>
                                      </m:r>
                                    </m:e>
                                    <m:sub>
                                      <m:r>
                                        <a:rPr lang="en-GB" sz="1800" b="1" i="1" smtClean="0">
                                          <a:solidFill>
                                            <a:schemeClr val="bg2">
                                              <a:lumMod val="10000"/>
                                            </a:schemeClr>
                                          </a:solidFill>
                                          <a:latin typeface="Cambria Math" panose="02040503050406030204" pitchFamily="18" charset="0"/>
                                        </a:rPr>
                                        <m:t>𝑺𝒕𝒂𝒕𝒆</m:t>
                                      </m:r>
                                    </m:sub>
                                  </m:sSub>
                                </m:den>
                              </m:f>
                            </m:e>
                          </m:d>
                        </m:e>
                        <m:sup>
                          <m:r>
                            <a:rPr lang="en-GB" sz="1800" b="1" i="1" smtClean="0">
                              <a:latin typeface="Cambria Math" panose="02040503050406030204" pitchFamily="18" charset="0"/>
                            </a:rPr>
                            <m:t>𝟑𝟎</m:t>
                          </m:r>
                        </m:sup>
                      </m:sSup>
                      <m:r>
                        <m:rPr>
                          <m:nor/>
                        </m:rPr>
                        <a:rPr lang="en-GB" sz="1800" dirty="0">
                          <a:latin typeface="Cambria Math" panose="02040503050406030204" pitchFamily="18" charset="0"/>
                          <a:ea typeface="Cambria Math" panose="02040503050406030204" pitchFamily="18" charset="0"/>
                        </a:rPr>
                        <m:t>∙ </m:t>
                      </m:r>
                      <m:sSub>
                        <m:sSubPr>
                          <m:ctrlPr>
                            <a:rPr lang="en-GB" sz="1800" i="1">
                              <a:latin typeface="Cambria Math" panose="02040503050406030204" pitchFamily="18" charset="0"/>
                              <a:ea typeface="Cambria Math" panose="02040503050406030204" pitchFamily="18" charset="0"/>
                            </a:rPr>
                          </m:ctrlPr>
                        </m:sSubPr>
                        <m:e>
                          <m:r>
                            <a:rPr lang="en-US" sz="1800" i="1">
                              <a:latin typeface="Cambria Math" panose="02040503050406030204" pitchFamily="18" charset="0"/>
                              <a:ea typeface="Cambria Math" panose="02040503050406030204" pitchFamily="18" charset="0"/>
                            </a:rPr>
                            <m:t>𝑷</m:t>
                          </m:r>
                        </m:e>
                        <m:sub>
                          <m:r>
                            <a:rPr lang="en-US" sz="1800" b="1" i="1" smtClean="0">
                              <a:latin typeface="Cambria Math" panose="02040503050406030204" pitchFamily="18" charset="0"/>
                              <a:ea typeface="Cambria Math" panose="02040503050406030204" pitchFamily="18" charset="0"/>
                            </a:rPr>
                            <m:t>𝑮𝒓𝒊𝒅</m:t>
                          </m:r>
                        </m:sub>
                      </m:sSub>
                    </m:oMath>
                  </m:oMathPara>
                </a14:m>
                <a:endParaRPr lang="en-US" sz="1800" i="1" dirty="0"/>
              </a:p>
              <a:p>
                <a:pPr marL="0" indent="0">
                  <a:buNone/>
                </a:pPr>
                <a:endParaRPr lang="en-GB" sz="1800" dirty="0"/>
              </a:p>
              <a:p>
                <a:pPr marL="0" indent="0">
                  <a:buNone/>
                </a:pPr>
                <a:endParaRPr lang="en-GB" sz="1800" b="1" dirty="0"/>
              </a:p>
            </p:txBody>
          </p:sp>
        </mc:Choice>
        <mc:Fallback xmlns="">
          <p:sp>
            <p:nvSpPr>
              <p:cNvPr id="2" name="Content Placeholder 1">
                <a:extLst>
                  <a:ext uri="{FF2B5EF4-FFF2-40B4-BE49-F238E27FC236}">
                    <a16:creationId xmlns:a16="http://schemas.microsoft.com/office/drawing/2014/main" id="{97F283B3-893E-E844-A539-D34BA0CC00FE}"/>
                  </a:ext>
                </a:extLst>
              </p:cNvPr>
              <p:cNvSpPr>
                <a:spLocks noGrp="1" noRot="1" noChangeAspect="1" noMove="1" noResize="1" noEditPoints="1" noAdjustHandles="1" noChangeArrowheads="1" noChangeShapeType="1" noTextEdit="1"/>
              </p:cNvSpPr>
              <p:nvPr>
                <p:ph idx="1"/>
              </p:nvPr>
            </p:nvSpPr>
            <p:spPr>
              <a:xfrm>
                <a:off x="407989" y="1592263"/>
                <a:ext cx="11376024" cy="4608512"/>
              </a:xfrm>
              <a:blipFill>
                <a:blip r:embed="rId3"/>
                <a:stretch>
                  <a:fillRect l="-1286" t="-2249" r="-1608"/>
                </a:stretch>
              </a:blipFill>
            </p:spPr>
            <p:txBody>
              <a:bodyPr/>
              <a:lstStyle/>
              <a:p>
                <a:r>
                  <a:rPr lang="en-GB">
                    <a:noFill/>
                  </a:rPr>
                  <a:t> </a:t>
                </a:r>
              </a:p>
            </p:txBody>
          </p:sp>
        </mc:Fallback>
      </mc:AlternateContent>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Probability of Breakdown</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43</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AutoShape 2" descr="https://attachment.outlook.live.net/owa/millar.lee@outlook.com/service.svc/s/GetAttachmentThumbnail?id=AQMkADAwATZiZmYAZC05YTQ1LWEzMwA4LTAwAi0wMAoARgAAAzrSguu95ElDq7ZeVGsD%2FXQHAB061mOHeFZJsfnafyQlfQgAAAIBDAAAAB061mOHeFZJsfnafyQlfQgAAfNdtXsAAAABEgAQAIB%2BCVy0X39GoEBd%2FQTv6Lk%3D&amp;thumbnailType=2&amp;owa=outlook.live.com&amp;scriptVer=20180511.03&amp;isc=1&amp;X-OWA-CANARY=F50t0DuRr0yu0NGmIgzCTADAhUSgvNUYIkVBbagQ5AsCGbE1Q54r9XgLKelTW_vZGsPxgVPLBiE.&amp;token=eyJ0eXAiOiJKV1QiLCJhbGciOiJSUzI1NiIsIng1dCI6IkJnRDU5blJpQnpmbk5BVGloOFJhZ1l5M3pyZyJ9.eyJ2ZXIiOiJFeGNoYW5nZS5DYWxsYmFjay5WMSIsImFwcGN0eHNlbmRlciI6Ik93YURvd25sb2FkQDg0ZGY5ZTdmLWU5ZjYtNDBhZi1iNDM1LWFhYWFhYWFhYWFhYSIsImFwcGN0eCI6IntcIm1zZXhjaHByb3RcIjpcIm93YVwiLFwicHJpbWFyeXNpZFwiOlwiUy0xLTI4MjctNDQyMzY1LTI1ODgyNTUwMzJcIixcInB1aWRcIjpcIjE4OTk5NDU3OTYxNTAwNzJcIixcIm9pZFwiOlwiMDAwNmJmZmQtOWE0NS1hMzM4LTAwMDAtMDAwMDAwMDAwMDAwXCIsXCJzY29wZVwiOlwiT3dhRG93bmxvYWRcIn0iLCJpc3MiOiIwMDAwMDAwMi0wMDAwLTBmZjEtY2UwMC0wMDAwMDAwMDAwMDBAODRkZjllN2YtZTlmNi00MGFmLWI0MzUtYWFhYWFhYWFhYWFhIiwiYXVkIjoiMDAwMDAwMDItMDAwMC0wZmYxLWNlMDAtMDAwMDAwMDAwMDAwL2F0dGFjaG1lbnQub3V0bG9vay5saXZlLm5ldEA4NGRmOWU3Zi1lOWY2LTQwYWYtYjQzNS1hYWFhYWFhYWFhYWEiLCJleHAiOjE1MjY2MzU2NzAsIm5iZiI6MTUyNjYzNTA3MH0.hvupV1lL88d9eKOGlQr7uy65KXrkoNDOuFbz2xNVobCNFtjjAdhGhh26t2pKheYpmIpny2v-8XimzwUPB0EiXVzQ3EkotwNFFpth3S5gLe4jKLOCs16xmfDPFTZoZbu0Hj5gqxIF1-yfDZH0lFacay4Q0kR07GR54J8S2SEMtoAeUiw_-GSXcjnN4rL7CWX7ScLVmqe2ad5WvGasvPHSCleY6UexxmVTalmcvsB1Rz7j7jiit1AB4Wi2fYJiU_3lLRzTVtP2EFsUT8KZrmoDOt5Xgb3wX8PBmMzrj8Tb1swz5f5lEmvPC6aIBXB2kpIAKytt39AmJqLF58zbu5sYMA&amp;animation=true">
            <a:extLst>
              <a:ext uri="{FF2B5EF4-FFF2-40B4-BE49-F238E27FC236}">
                <a16:creationId xmlns:a16="http://schemas.microsoft.com/office/drawing/2014/main" id="{4BDC4EA0-72D5-4F92-8F7B-9EF23F8EDF95}"/>
              </a:ext>
            </a:extLst>
          </p:cNvPr>
          <p:cNvSpPr>
            <a:spLocks noChangeAspect="1" noChangeArrowheads="1"/>
          </p:cNvSpPr>
          <p:nvPr/>
        </p:nvSpPr>
        <p:spPr bwMode="auto">
          <a:xfrm>
            <a:off x="8924252" y="2784698"/>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11" name="Picture 10" descr="Icon&#10;&#10;Description automatically generated">
            <a:extLst>
              <a:ext uri="{FF2B5EF4-FFF2-40B4-BE49-F238E27FC236}">
                <a16:creationId xmlns:a16="http://schemas.microsoft.com/office/drawing/2014/main" id="{4558FFD5-582D-428C-B051-F1335A8461C1}"/>
              </a:ext>
            </a:extLst>
          </p:cNvPr>
          <p:cNvPicPr>
            <a:picLocks noChangeAspect="1"/>
          </p:cNvPicPr>
          <p:nvPr/>
        </p:nvPicPr>
        <p:blipFill>
          <a:blip r:embed="rId5"/>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400539507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8">
            <a:extLst>
              <a:ext uri="{FF2B5EF4-FFF2-40B4-BE49-F238E27FC236}">
                <a16:creationId xmlns:a16="http://schemas.microsoft.com/office/drawing/2014/main" id="{537B948F-96AE-4A7C-AB05-BAE0D7BD78DB}"/>
              </a:ext>
            </a:extLst>
          </p:cNvPr>
          <p:cNvSpPr>
            <a:spLocks noGrp="1"/>
          </p:cNvSpPr>
          <p:nvPr>
            <p:ph idx="1"/>
          </p:nvPr>
        </p:nvSpPr>
        <p:spPr>
          <a:xfrm>
            <a:off x="407988" y="1592263"/>
            <a:ext cx="11088611" cy="958887"/>
          </a:xfrm>
        </p:spPr>
        <p:txBody>
          <a:bodyPr/>
          <a:lstStyle/>
          <a:p>
            <a:pPr marL="0" indent="0">
              <a:buNone/>
            </a:pPr>
            <a:r>
              <a:rPr lang="en-GB" sz="1800" dirty="0"/>
              <a:t>On every pulse, each element is checked for the occurrence of a breakdown. If a breakdown occurs the relevant grid element is assigned a new </a:t>
            </a:r>
            <a:r>
              <a:rPr lang="el-GR" sz="1800" dirty="0"/>
              <a:t>ψ</a:t>
            </a:r>
            <a:r>
              <a:rPr lang="en-GB" sz="1800" dirty="0"/>
              <a:t> value.</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Probability of Breakdown</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44</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7" name="Picture 6" descr="Icon&#10;&#10;Description automatically generated">
            <a:extLst>
              <a:ext uri="{FF2B5EF4-FFF2-40B4-BE49-F238E27FC236}">
                <a16:creationId xmlns:a16="http://schemas.microsoft.com/office/drawing/2014/main" id="{6F97C4FB-BE8D-4E8E-B038-721B91F81928}"/>
              </a:ext>
            </a:extLst>
          </p:cNvPr>
          <p:cNvPicPr>
            <a:picLocks noChangeAspect="1"/>
          </p:cNvPicPr>
          <p:nvPr/>
        </p:nvPicPr>
        <p:blipFill>
          <a:blip r:embed="rId4"/>
          <a:stretch>
            <a:fillRect/>
          </a:stretch>
        </p:blipFill>
        <p:spPr>
          <a:xfrm>
            <a:off x="1700296" y="6353702"/>
            <a:ext cx="426470" cy="426470"/>
          </a:xfrm>
          <a:prstGeom prst="rect">
            <a:avLst/>
          </a:prstGeom>
        </p:spPr>
      </p:pic>
      <p:pic>
        <p:nvPicPr>
          <p:cNvPr id="19" name="Picture 18" descr="Diagram&#10;&#10;Description automatically generated">
            <a:extLst>
              <a:ext uri="{FF2B5EF4-FFF2-40B4-BE49-F238E27FC236}">
                <a16:creationId xmlns:a16="http://schemas.microsoft.com/office/drawing/2014/main" id="{1129FB1B-2FD7-48AF-87BA-EBD4CA374BA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639616" y="2219535"/>
            <a:ext cx="7833862" cy="3734748"/>
          </a:xfrm>
          <a:prstGeom prst="rect">
            <a:avLst/>
          </a:prstGeom>
        </p:spPr>
      </p:pic>
    </p:spTree>
    <p:extLst>
      <p:ext uri="{BB962C8B-B14F-4D97-AF65-F5344CB8AC3E}">
        <p14:creationId xmlns:p14="http://schemas.microsoft.com/office/powerpoint/2010/main" val="3259691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F283B3-893E-E844-A539-D34BA0CC00FE}"/>
              </a:ext>
            </a:extLst>
          </p:cNvPr>
          <p:cNvSpPr>
            <a:spLocks noGrp="1"/>
          </p:cNvSpPr>
          <p:nvPr>
            <p:ph idx="1"/>
          </p:nvPr>
        </p:nvSpPr>
        <p:spPr>
          <a:xfrm>
            <a:off x="407989" y="1592263"/>
            <a:ext cx="9288411" cy="4608512"/>
          </a:xfrm>
        </p:spPr>
        <p:txBody>
          <a:bodyPr/>
          <a:lstStyle/>
          <a:p>
            <a:pPr marL="457200" indent="-457200">
              <a:buFont typeface="+mj-lt"/>
              <a:buAutoNum type="arabicPeriod"/>
            </a:pPr>
            <a:r>
              <a:rPr lang="en-GB" sz="3200" b="0" dirty="0">
                <a:latin typeface="Calibri" panose="020F0502020204030204" pitchFamily="34" charset="0"/>
                <a:cs typeface="Calibri" panose="020F0502020204030204" pitchFamily="34" charset="0"/>
              </a:rPr>
              <a:t>Introduction.</a:t>
            </a:r>
          </a:p>
          <a:p>
            <a:pPr marL="457200" indent="-457200">
              <a:buFont typeface="+mj-lt"/>
              <a:buAutoNum type="arabicPeriod"/>
            </a:pPr>
            <a:r>
              <a:rPr lang="en-GB" sz="3200" dirty="0">
                <a:latin typeface="Calibri" panose="020F0502020204030204" pitchFamily="34" charset="0"/>
                <a:cs typeface="Calibri" panose="020F0502020204030204" pitchFamily="34" charset="0"/>
              </a:rPr>
              <a:t>Simulation Setup.</a:t>
            </a:r>
          </a:p>
          <a:p>
            <a:pPr marL="457200" indent="-457200">
              <a:buFont typeface="+mj-lt"/>
              <a:buAutoNum type="arabicPeriod"/>
            </a:pPr>
            <a:r>
              <a:rPr lang="en-GB" sz="3200" b="0" dirty="0">
                <a:latin typeface="Calibri" panose="020F0502020204030204" pitchFamily="34" charset="0"/>
                <a:cs typeface="Calibri" panose="020F0502020204030204" pitchFamily="34" charset="0"/>
              </a:rPr>
              <a:t>A Visual Example.</a:t>
            </a:r>
          </a:p>
          <a:p>
            <a:pPr marL="457200" indent="-457200">
              <a:buFont typeface="+mj-lt"/>
              <a:buAutoNum type="arabicPeriod"/>
            </a:pPr>
            <a:r>
              <a:rPr lang="en-GB" sz="3200" b="0" dirty="0">
                <a:latin typeface="Calibri" panose="020F0502020204030204" pitchFamily="34" charset="0"/>
                <a:cs typeface="Calibri" panose="020F0502020204030204" pitchFamily="34" charset="0"/>
              </a:rPr>
              <a:t>Results of the Model.</a:t>
            </a:r>
          </a:p>
          <a:p>
            <a:pPr marL="457200" indent="-457200">
              <a:buFont typeface="+mj-lt"/>
              <a:buAutoNum type="arabicPeriod"/>
            </a:pPr>
            <a:r>
              <a:rPr lang="en-GB" sz="3200" b="0" dirty="0">
                <a:latin typeface="Calibri" panose="020F0502020204030204" pitchFamily="34" charset="0"/>
                <a:cs typeface="Calibri" panose="020F0502020204030204" pitchFamily="34" charset="0"/>
              </a:rPr>
              <a:t>Conclusion.</a:t>
            </a: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Contents</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5</a:t>
            </a:fld>
            <a:endParaRPr lang="en-US" dirty="0"/>
          </a:p>
        </p:txBody>
      </p:sp>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pic>
        <p:nvPicPr>
          <p:cNvPr id="15" name="Picture 4" descr="Image result for clic png cern">
            <a:extLst>
              <a:ext uri="{FF2B5EF4-FFF2-40B4-BE49-F238E27FC236}">
                <a16:creationId xmlns:a16="http://schemas.microsoft.com/office/drawing/2014/main" id="{BA8D397F-C66D-499E-99F1-6204C749FA31}"/>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Icon&#10;&#10;Description automatically generated">
            <a:extLst>
              <a:ext uri="{FF2B5EF4-FFF2-40B4-BE49-F238E27FC236}">
                <a16:creationId xmlns:a16="http://schemas.microsoft.com/office/drawing/2014/main" id="{E62A2CEC-AD40-4434-B0E0-560F0AC281DF}"/>
              </a:ext>
            </a:extLst>
          </p:cNvPr>
          <p:cNvPicPr>
            <a:picLocks noChangeAspect="1"/>
          </p:cNvPicPr>
          <p:nvPr/>
        </p:nvPicPr>
        <p:blipFill>
          <a:blip r:embed="rId3"/>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221979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20" descr="Graphical user interface, chart, scatter chart&#10;&#10;Description automatically generated">
            <a:extLst>
              <a:ext uri="{FF2B5EF4-FFF2-40B4-BE49-F238E27FC236}">
                <a16:creationId xmlns:a16="http://schemas.microsoft.com/office/drawing/2014/main" id="{FAFE0CD7-835C-47A8-B7EB-A5BC604A3B77}"/>
              </a:ext>
            </a:extLst>
          </p:cNvPr>
          <p:cNvPicPr>
            <a:picLocks noChangeAspect="1"/>
          </p:cNvPicPr>
          <p:nvPr/>
        </p:nvPicPr>
        <p:blipFill>
          <a:blip r:embed="rId3"/>
          <a:stretch>
            <a:fillRect/>
          </a:stretch>
        </p:blipFill>
        <p:spPr>
          <a:xfrm>
            <a:off x="4435302" y="2232905"/>
            <a:ext cx="3694679" cy="2679152"/>
          </a:xfrm>
          <a:prstGeom prst="rect">
            <a:avLst/>
          </a:prstGeom>
        </p:spPr>
      </p:pic>
      <p:pic>
        <p:nvPicPr>
          <p:cNvPr id="22" name="Picture 21" descr="Chart, scatter chart&#10;&#10;Description automatically generated">
            <a:extLst>
              <a:ext uri="{FF2B5EF4-FFF2-40B4-BE49-F238E27FC236}">
                <a16:creationId xmlns:a16="http://schemas.microsoft.com/office/drawing/2014/main" id="{79BCA781-0FEC-46E1-96FC-83F9D1FD4D4C}"/>
              </a:ext>
            </a:extLst>
          </p:cNvPr>
          <p:cNvPicPr>
            <a:picLocks noChangeAspect="1"/>
          </p:cNvPicPr>
          <p:nvPr/>
        </p:nvPicPr>
        <p:blipFill>
          <a:blip r:embed="rId4"/>
          <a:stretch>
            <a:fillRect/>
          </a:stretch>
        </p:blipFill>
        <p:spPr>
          <a:xfrm>
            <a:off x="4794222" y="1966873"/>
            <a:ext cx="3694679" cy="2679153"/>
          </a:xfrm>
          <a:prstGeom prst="rect">
            <a:avLst/>
          </a:prstGeom>
        </p:spPr>
      </p:pic>
      <p:pic>
        <p:nvPicPr>
          <p:cNvPr id="23" name="Picture 22" descr="Chart, line chart&#10;&#10;Description automatically generated">
            <a:extLst>
              <a:ext uri="{FF2B5EF4-FFF2-40B4-BE49-F238E27FC236}">
                <a16:creationId xmlns:a16="http://schemas.microsoft.com/office/drawing/2014/main" id="{7B9F6D70-56E9-41E5-8FBC-C6AE52B60460}"/>
              </a:ext>
            </a:extLst>
          </p:cNvPr>
          <p:cNvPicPr>
            <a:picLocks noChangeAspect="1"/>
          </p:cNvPicPr>
          <p:nvPr/>
        </p:nvPicPr>
        <p:blipFill>
          <a:blip r:embed="rId5"/>
          <a:stretch>
            <a:fillRect/>
          </a:stretch>
        </p:blipFill>
        <p:spPr>
          <a:xfrm>
            <a:off x="4549783" y="2140764"/>
            <a:ext cx="3694679" cy="2679153"/>
          </a:xfrm>
          <a:prstGeom prst="rect">
            <a:avLst/>
          </a:prstGeom>
        </p:spPr>
      </p:pic>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Assumptions of the Model</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6</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560E041-1915-4A5B-8F6D-C2BF8D428A2D}"/>
              </a:ext>
            </a:extLst>
          </p:cNvPr>
          <p:cNvSpPr txBox="1"/>
          <p:nvPr/>
        </p:nvSpPr>
        <p:spPr>
          <a:xfrm>
            <a:off x="2567608" y="5571112"/>
            <a:ext cx="6427415" cy="461665"/>
          </a:xfrm>
          <a:prstGeom prst="rect">
            <a:avLst/>
          </a:prstGeom>
          <a:noFill/>
        </p:spPr>
        <p:txBody>
          <a:bodyPr wrap="square" rtlCol="0">
            <a:spAutoFit/>
          </a:bodyPr>
          <a:lstStyle/>
          <a:p>
            <a:pPr algn="ctr"/>
            <a:r>
              <a:rPr lang="en-US" sz="1200" dirty="0">
                <a:solidFill>
                  <a:schemeClr val="bg2">
                    <a:lumMod val="10000"/>
                  </a:schemeClr>
                </a:solidFill>
              </a:rPr>
              <a:t>Figure: Scaled gradient vs. cumulative no. pulses (top) and scaled gradient vs. cumulative no. breakdowns (bottom) for four different structures [3].</a:t>
            </a:r>
          </a:p>
        </p:txBody>
      </p:sp>
      <p:pic>
        <p:nvPicPr>
          <p:cNvPr id="20" name="Picture 19">
            <a:extLst>
              <a:ext uri="{FF2B5EF4-FFF2-40B4-BE49-F238E27FC236}">
                <a16:creationId xmlns:a16="http://schemas.microsoft.com/office/drawing/2014/main" id="{71ABF0BE-58BE-47D7-92A0-07180CDE2155}"/>
              </a:ext>
            </a:extLst>
          </p:cNvPr>
          <p:cNvPicPr>
            <a:picLocks noChangeAspect="1"/>
          </p:cNvPicPr>
          <p:nvPr/>
        </p:nvPicPr>
        <p:blipFill rotWithShape="1">
          <a:blip r:embed="rId7"/>
          <a:srcRect t="1619"/>
          <a:stretch/>
        </p:blipFill>
        <p:spPr>
          <a:xfrm>
            <a:off x="3359696" y="1439335"/>
            <a:ext cx="5159449" cy="4045906"/>
          </a:xfrm>
          <a:prstGeom prst="rect">
            <a:avLst/>
          </a:prstGeom>
        </p:spPr>
      </p:pic>
      <p:sp>
        <p:nvSpPr>
          <p:cNvPr id="11" name="Rectangle 10">
            <a:extLst>
              <a:ext uri="{FF2B5EF4-FFF2-40B4-BE49-F238E27FC236}">
                <a16:creationId xmlns:a16="http://schemas.microsoft.com/office/drawing/2014/main" id="{318F0608-B147-4F55-8DD7-19A9D51A0239}"/>
              </a:ext>
            </a:extLst>
          </p:cNvPr>
          <p:cNvSpPr/>
          <p:nvPr/>
        </p:nvSpPr>
        <p:spPr>
          <a:xfrm>
            <a:off x="8900053" y="2772124"/>
            <a:ext cx="2883960" cy="1631216"/>
          </a:xfrm>
          <a:prstGeom prst="rect">
            <a:avLst/>
          </a:prstGeom>
        </p:spPr>
        <p:txBody>
          <a:bodyPr wrap="square">
            <a:spAutoFit/>
          </a:bodyPr>
          <a:lstStyle/>
          <a:p>
            <a:pPr algn="ctr"/>
            <a:r>
              <a:rPr lang="en-US" sz="2800" b="1" dirty="0">
                <a:solidFill>
                  <a:srgbClr val="00B050"/>
                </a:solidFill>
              </a:rPr>
              <a:t>No. 2:</a:t>
            </a:r>
          </a:p>
          <a:p>
            <a:pPr algn="ctr"/>
            <a:r>
              <a:rPr lang="en-US" b="1" dirty="0">
                <a:solidFill>
                  <a:srgbClr val="00B050"/>
                </a:solidFill>
              </a:rPr>
              <a:t>Structures condition on pulses (pulse count usually more comparable than BDs).</a:t>
            </a:r>
            <a:endParaRPr lang="en-GB" dirty="0">
              <a:solidFill>
                <a:srgbClr val="00B050"/>
              </a:solidFill>
            </a:endParaRPr>
          </a:p>
        </p:txBody>
      </p:sp>
      <p:sp>
        <p:nvSpPr>
          <p:cNvPr id="14" name="Rectangle 13">
            <a:extLst>
              <a:ext uri="{FF2B5EF4-FFF2-40B4-BE49-F238E27FC236}">
                <a16:creationId xmlns:a16="http://schemas.microsoft.com/office/drawing/2014/main" id="{1F6EF306-15DA-4E9E-9725-8F11F5A8791E}"/>
              </a:ext>
            </a:extLst>
          </p:cNvPr>
          <p:cNvSpPr/>
          <p:nvPr/>
        </p:nvSpPr>
        <p:spPr>
          <a:xfrm>
            <a:off x="154470" y="1439335"/>
            <a:ext cx="2832827" cy="1015663"/>
          </a:xfrm>
          <a:prstGeom prst="rect">
            <a:avLst/>
          </a:prstGeom>
        </p:spPr>
        <p:txBody>
          <a:bodyPr wrap="none">
            <a:spAutoFit/>
          </a:bodyPr>
          <a:lstStyle/>
          <a:p>
            <a:pPr algn="ctr"/>
            <a:r>
              <a:rPr lang="en-US" sz="2800" b="1" dirty="0">
                <a:solidFill>
                  <a:srgbClr val="0070C0"/>
                </a:solidFill>
              </a:rPr>
              <a:t>No. 1:</a:t>
            </a:r>
            <a:endParaRPr lang="en-US" sz="1600" b="1" dirty="0">
              <a:solidFill>
                <a:srgbClr val="0070C0"/>
              </a:solidFill>
            </a:endParaRPr>
          </a:p>
          <a:p>
            <a:pPr algn="ctr"/>
            <a:r>
              <a:rPr lang="en-US" sz="1600" b="1" dirty="0">
                <a:solidFill>
                  <a:srgbClr val="0070C0"/>
                </a:solidFill>
              </a:rPr>
              <a:t>Asymptotic </a:t>
            </a:r>
            <a:r>
              <a:rPr lang="en-GB" sz="1600" b="1" dirty="0">
                <a:solidFill>
                  <a:srgbClr val="0070C0"/>
                </a:solidFill>
              </a:rPr>
              <a:t>behaviour</a:t>
            </a:r>
            <a:r>
              <a:rPr lang="en-US" sz="1600" b="1" dirty="0">
                <a:solidFill>
                  <a:srgbClr val="0070C0"/>
                </a:solidFill>
              </a:rPr>
              <a:t> </a:t>
            </a:r>
          </a:p>
          <a:p>
            <a:r>
              <a:rPr lang="en-US" sz="1600" b="1" dirty="0">
                <a:solidFill>
                  <a:srgbClr val="0070C0"/>
                </a:solidFill>
              </a:rPr>
              <a:t>(no indefinite conditioning)</a:t>
            </a:r>
          </a:p>
        </p:txBody>
      </p:sp>
      <p:cxnSp>
        <p:nvCxnSpPr>
          <p:cNvPr id="15" name="Straight Arrow Connector 14">
            <a:extLst>
              <a:ext uri="{FF2B5EF4-FFF2-40B4-BE49-F238E27FC236}">
                <a16:creationId xmlns:a16="http://schemas.microsoft.com/office/drawing/2014/main" id="{70D35201-10DB-4999-9CD7-9E0BA3438FF8}"/>
              </a:ext>
            </a:extLst>
          </p:cNvPr>
          <p:cNvCxnSpPr>
            <a:cxnSpLocks/>
          </p:cNvCxnSpPr>
          <p:nvPr/>
        </p:nvCxnSpPr>
        <p:spPr>
          <a:xfrm>
            <a:off x="2936292" y="1822608"/>
            <a:ext cx="1719548" cy="0"/>
          </a:xfrm>
          <a:prstGeom prst="straightConnector1">
            <a:avLst/>
          </a:prstGeom>
          <a:ln w="7620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0425C31D-77FC-4CBD-B819-32462AFE37FC}"/>
              </a:ext>
            </a:extLst>
          </p:cNvPr>
          <p:cNvCxnSpPr>
            <a:cxnSpLocks/>
          </p:cNvCxnSpPr>
          <p:nvPr/>
        </p:nvCxnSpPr>
        <p:spPr>
          <a:xfrm flipH="1" flipV="1">
            <a:off x="8426734" y="2198033"/>
            <a:ext cx="693602" cy="574091"/>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pic>
        <p:nvPicPr>
          <p:cNvPr id="18" name="Picture 17" descr="Icon&#10;&#10;Description automatically generated">
            <a:extLst>
              <a:ext uri="{FF2B5EF4-FFF2-40B4-BE49-F238E27FC236}">
                <a16:creationId xmlns:a16="http://schemas.microsoft.com/office/drawing/2014/main" id="{7C398F81-482F-41A3-A398-FD9E16F1F7BD}"/>
              </a:ext>
            </a:extLst>
          </p:cNvPr>
          <p:cNvPicPr>
            <a:picLocks noChangeAspect="1"/>
          </p:cNvPicPr>
          <p:nvPr/>
        </p:nvPicPr>
        <p:blipFill>
          <a:blip r:embed="rId8"/>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451624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descr="Chart, line chart&#10;&#10;Description automatically generated">
            <a:extLst>
              <a:ext uri="{FF2B5EF4-FFF2-40B4-BE49-F238E27FC236}">
                <a16:creationId xmlns:a16="http://schemas.microsoft.com/office/drawing/2014/main" id="{AA0C0C06-B160-4C4F-AA47-5459E9C348BC}"/>
              </a:ext>
            </a:extLst>
          </p:cNvPr>
          <p:cNvPicPr>
            <a:picLocks noChangeAspect="1"/>
          </p:cNvPicPr>
          <p:nvPr/>
        </p:nvPicPr>
        <p:blipFill>
          <a:blip r:embed="rId3"/>
          <a:stretch>
            <a:fillRect/>
          </a:stretch>
        </p:blipFill>
        <p:spPr>
          <a:xfrm>
            <a:off x="1209976" y="2560630"/>
            <a:ext cx="3723378" cy="2495973"/>
          </a:xfrm>
          <a:prstGeom prst="rect">
            <a:avLst/>
          </a:prstGeom>
        </p:spPr>
      </p:pic>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Assumptions of the Model</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4"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560E041-1915-4A5B-8F6D-C2BF8D428A2D}"/>
              </a:ext>
            </a:extLst>
          </p:cNvPr>
          <p:cNvSpPr txBox="1"/>
          <p:nvPr/>
        </p:nvSpPr>
        <p:spPr>
          <a:xfrm>
            <a:off x="1145172" y="5655979"/>
            <a:ext cx="3519233" cy="430887"/>
          </a:xfrm>
          <a:prstGeom prst="rect">
            <a:avLst/>
          </a:prstGeom>
          <a:noFill/>
        </p:spPr>
        <p:txBody>
          <a:bodyPr wrap="square" rtlCol="0">
            <a:spAutoFit/>
          </a:bodyPr>
          <a:lstStyle/>
          <a:p>
            <a:pPr algn="ctr"/>
            <a:r>
              <a:rPr lang="en-US" sz="1100" dirty="0">
                <a:solidFill>
                  <a:schemeClr val="bg2">
                    <a:lumMod val="10000"/>
                  </a:schemeClr>
                </a:solidFill>
              </a:rPr>
              <a:t>Figures: Cumulative breakdowns vs pulses for a TD26CC tested at CERN showing “staircasing”.</a:t>
            </a:r>
          </a:p>
        </p:txBody>
      </p:sp>
      <p:pic>
        <p:nvPicPr>
          <p:cNvPr id="33" name="Picture 32" descr="Chart, line chart&#10;&#10;Description automatically generated">
            <a:extLst>
              <a:ext uri="{FF2B5EF4-FFF2-40B4-BE49-F238E27FC236}">
                <a16:creationId xmlns:a16="http://schemas.microsoft.com/office/drawing/2014/main" id="{F4E0C9C7-B025-4283-B8F3-7E39522A6FB2}"/>
              </a:ext>
            </a:extLst>
          </p:cNvPr>
          <p:cNvPicPr>
            <a:picLocks noChangeAspect="1"/>
          </p:cNvPicPr>
          <p:nvPr/>
        </p:nvPicPr>
        <p:blipFill>
          <a:blip r:embed="rId5"/>
          <a:stretch>
            <a:fillRect/>
          </a:stretch>
        </p:blipFill>
        <p:spPr>
          <a:xfrm>
            <a:off x="621974" y="2278233"/>
            <a:ext cx="4274762" cy="3127450"/>
          </a:xfrm>
          <a:prstGeom prst="rect">
            <a:avLst/>
          </a:prstGeom>
          <a:ln w="38100">
            <a:noFill/>
          </a:ln>
        </p:spPr>
      </p:pic>
      <p:pic>
        <p:nvPicPr>
          <p:cNvPr id="60" name="Picture 59">
            <a:extLst>
              <a:ext uri="{FF2B5EF4-FFF2-40B4-BE49-F238E27FC236}">
                <a16:creationId xmlns:a16="http://schemas.microsoft.com/office/drawing/2014/main" id="{A95E51F0-7CF5-4444-8767-FFDBA81DF5D2}"/>
              </a:ext>
            </a:extLst>
          </p:cNvPr>
          <p:cNvPicPr>
            <a:picLocks noChangeAspect="1"/>
          </p:cNvPicPr>
          <p:nvPr/>
        </p:nvPicPr>
        <p:blipFill rotWithShape="1">
          <a:blip r:embed="rId6"/>
          <a:srcRect b="13043"/>
          <a:stretch/>
        </p:blipFill>
        <p:spPr>
          <a:xfrm>
            <a:off x="6342138" y="2459130"/>
            <a:ext cx="4475835" cy="3127467"/>
          </a:xfrm>
          <a:prstGeom prst="rect">
            <a:avLst/>
          </a:prstGeom>
          <a:ln w="38100">
            <a:noFill/>
          </a:ln>
        </p:spPr>
      </p:pic>
      <p:sp>
        <p:nvSpPr>
          <p:cNvPr id="55" name="TextBox 54">
            <a:extLst>
              <a:ext uri="{FF2B5EF4-FFF2-40B4-BE49-F238E27FC236}">
                <a16:creationId xmlns:a16="http://schemas.microsoft.com/office/drawing/2014/main" id="{87407249-301A-45AD-A6D9-1B09A6A9B2F6}"/>
              </a:ext>
            </a:extLst>
          </p:cNvPr>
          <p:cNvSpPr txBox="1"/>
          <p:nvPr/>
        </p:nvSpPr>
        <p:spPr>
          <a:xfrm>
            <a:off x="6816080" y="5662409"/>
            <a:ext cx="3923669" cy="430887"/>
          </a:xfrm>
          <a:prstGeom prst="rect">
            <a:avLst/>
          </a:prstGeom>
          <a:noFill/>
          <a:ln w="38100">
            <a:noFill/>
          </a:ln>
        </p:spPr>
        <p:txBody>
          <a:bodyPr wrap="square" rtlCol="0">
            <a:spAutoFit/>
          </a:bodyPr>
          <a:lstStyle/>
          <a:p>
            <a:pPr algn="ctr"/>
            <a:r>
              <a:rPr lang="en-US" sz="1100" dirty="0">
                <a:solidFill>
                  <a:schemeClr val="bg2">
                    <a:lumMod val="10000"/>
                  </a:schemeClr>
                </a:solidFill>
              </a:rPr>
              <a:t>Figure: Probability distribution of the pulses between BDs for a structure tested at CERN and a two-exponential fit [4].</a:t>
            </a:r>
          </a:p>
        </p:txBody>
      </p:sp>
      <p:pic>
        <p:nvPicPr>
          <p:cNvPr id="20" name="Picture 19" descr="Icon&#10;&#10;Description automatically generated">
            <a:extLst>
              <a:ext uri="{FF2B5EF4-FFF2-40B4-BE49-F238E27FC236}">
                <a16:creationId xmlns:a16="http://schemas.microsoft.com/office/drawing/2014/main" id="{F2317866-0E90-4167-A95B-ADBFC188DEA5}"/>
              </a:ext>
            </a:extLst>
          </p:cNvPr>
          <p:cNvPicPr>
            <a:picLocks noChangeAspect="1"/>
          </p:cNvPicPr>
          <p:nvPr/>
        </p:nvPicPr>
        <p:blipFill>
          <a:blip r:embed="rId7"/>
          <a:stretch>
            <a:fillRect/>
          </a:stretch>
        </p:blipFill>
        <p:spPr>
          <a:xfrm>
            <a:off x="1700296" y="6353702"/>
            <a:ext cx="426470" cy="426470"/>
          </a:xfrm>
          <a:prstGeom prst="rect">
            <a:avLst/>
          </a:prstGeom>
        </p:spPr>
      </p:pic>
      <p:cxnSp>
        <p:nvCxnSpPr>
          <p:cNvPr id="17" name="Straight Arrow Connector 16">
            <a:extLst>
              <a:ext uri="{FF2B5EF4-FFF2-40B4-BE49-F238E27FC236}">
                <a16:creationId xmlns:a16="http://schemas.microsoft.com/office/drawing/2014/main" id="{9515889D-56CA-4C5D-A98F-FEDC0C2AB46F}"/>
              </a:ext>
            </a:extLst>
          </p:cNvPr>
          <p:cNvCxnSpPr>
            <a:cxnSpLocks/>
          </p:cNvCxnSpPr>
          <p:nvPr/>
        </p:nvCxnSpPr>
        <p:spPr>
          <a:xfrm>
            <a:off x="5176631" y="3783746"/>
            <a:ext cx="1056691" cy="15120"/>
          </a:xfrm>
          <a:prstGeom prst="straightConnector1">
            <a:avLst/>
          </a:prstGeom>
          <a:ln w="762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B2B7A610-832E-46CE-873F-5E9EAE5C7B54}"/>
              </a:ext>
            </a:extLst>
          </p:cNvPr>
          <p:cNvSpPr/>
          <p:nvPr/>
        </p:nvSpPr>
        <p:spPr>
          <a:xfrm>
            <a:off x="3062935" y="1237495"/>
            <a:ext cx="5288627" cy="1077218"/>
          </a:xfrm>
          <a:prstGeom prst="rect">
            <a:avLst/>
          </a:prstGeom>
        </p:spPr>
        <p:txBody>
          <a:bodyPr wrap="none">
            <a:spAutoFit/>
          </a:bodyPr>
          <a:lstStyle/>
          <a:p>
            <a:pPr algn="ctr"/>
            <a:r>
              <a:rPr lang="en-US" sz="2800" b="1" dirty="0">
                <a:solidFill>
                  <a:srgbClr val="C00000"/>
                </a:solidFill>
              </a:rPr>
              <a:t>No. 3:</a:t>
            </a:r>
          </a:p>
          <a:p>
            <a:r>
              <a:rPr lang="en-US" dirty="0">
                <a:solidFill>
                  <a:srgbClr val="C00000"/>
                </a:solidFill>
              </a:rPr>
              <a:t>Breakdowns can </a:t>
            </a:r>
            <a:r>
              <a:rPr lang="en-US" b="1" dirty="0">
                <a:solidFill>
                  <a:srgbClr val="C00000"/>
                </a:solidFill>
              </a:rPr>
              <a:t>improve or worsen </a:t>
            </a:r>
            <a:r>
              <a:rPr lang="en-US" dirty="0">
                <a:solidFill>
                  <a:srgbClr val="C00000"/>
                </a:solidFill>
              </a:rPr>
              <a:t>the surface </a:t>
            </a:r>
          </a:p>
          <a:p>
            <a:pPr algn="ctr"/>
            <a:r>
              <a:rPr lang="en-US" dirty="0">
                <a:solidFill>
                  <a:srgbClr val="C00000"/>
                </a:solidFill>
              </a:rPr>
              <a:t>(occur both individually or in groups).</a:t>
            </a:r>
            <a:endParaRPr lang="en-GB" dirty="0">
              <a:solidFill>
                <a:srgbClr val="C00000"/>
              </a:solidFill>
            </a:endParaRPr>
          </a:p>
        </p:txBody>
      </p:sp>
    </p:spTree>
    <p:extLst>
      <p:ext uri="{BB962C8B-B14F-4D97-AF65-F5344CB8AC3E}">
        <p14:creationId xmlns:p14="http://schemas.microsoft.com/office/powerpoint/2010/main" val="9100986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Picture 42">
            <a:extLst>
              <a:ext uri="{FF2B5EF4-FFF2-40B4-BE49-F238E27FC236}">
                <a16:creationId xmlns:a16="http://schemas.microsoft.com/office/drawing/2014/main" id="{B01A3301-4026-41BE-8C37-54A73BFAC16B}"/>
              </a:ext>
            </a:extLst>
          </p:cNvPr>
          <p:cNvPicPr>
            <a:picLocks noChangeAspect="1"/>
          </p:cNvPicPr>
          <p:nvPr/>
        </p:nvPicPr>
        <p:blipFill>
          <a:blip r:embed="rId3"/>
          <a:stretch>
            <a:fillRect/>
          </a:stretch>
        </p:blipFill>
        <p:spPr>
          <a:xfrm>
            <a:off x="2508542" y="4445953"/>
            <a:ext cx="1727329" cy="492112"/>
          </a:xfrm>
          <a:prstGeom prst="rect">
            <a:avLst/>
          </a:prstGeom>
        </p:spPr>
      </p:pic>
      <p:pic>
        <p:nvPicPr>
          <p:cNvPr id="47" name="Picture 46">
            <a:extLst>
              <a:ext uri="{FF2B5EF4-FFF2-40B4-BE49-F238E27FC236}">
                <a16:creationId xmlns:a16="http://schemas.microsoft.com/office/drawing/2014/main" id="{BC143E81-EF4E-44BA-A447-6105426D6FB9}"/>
              </a:ext>
            </a:extLst>
          </p:cNvPr>
          <p:cNvPicPr>
            <a:picLocks noChangeAspect="1"/>
          </p:cNvPicPr>
          <p:nvPr/>
        </p:nvPicPr>
        <p:blipFill rotWithShape="1">
          <a:blip r:embed="rId4"/>
          <a:srcRect t="1496" b="-854"/>
          <a:stretch/>
        </p:blipFill>
        <p:spPr>
          <a:xfrm>
            <a:off x="2647290" y="3895247"/>
            <a:ext cx="2016224" cy="1101412"/>
          </a:xfrm>
          <a:prstGeom prst="rect">
            <a:avLst/>
          </a:prstGeom>
        </p:spPr>
      </p:pic>
      <p:pic>
        <p:nvPicPr>
          <p:cNvPr id="31" name="Picture 30">
            <a:extLst>
              <a:ext uri="{FF2B5EF4-FFF2-40B4-BE49-F238E27FC236}">
                <a16:creationId xmlns:a16="http://schemas.microsoft.com/office/drawing/2014/main" id="{1DF00F6C-358C-41AA-87F2-43F49E756CCB}"/>
              </a:ext>
            </a:extLst>
          </p:cNvPr>
          <p:cNvPicPr>
            <a:picLocks noChangeAspect="1"/>
          </p:cNvPicPr>
          <p:nvPr/>
        </p:nvPicPr>
        <p:blipFill>
          <a:blip r:embed="rId5"/>
          <a:stretch>
            <a:fillRect/>
          </a:stretch>
        </p:blipFill>
        <p:spPr>
          <a:xfrm>
            <a:off x="2211353" y="2921474"/>
            <a:ext cx="3181972" cy="3171822"/>
          </a:xfrm>
          <a:prstGeom prst="rect">
            <a:avLst/>
          </a:prstGeom>
        </p:spPr>
      </p:pic>
      <p:sp>
        <p:nvSpPr>
          <p:cNvPr id="11" name="Content Placeholder 8">
            <a:extLst>
              <a:ext uri="{FF2B5EF4-FFF2-40B4-BE49-F238E27FC236}">
                <a16:creationId xmlns:a16="http://schemas.microsoft.com/office/drawing/2014/main" id="{537B948F-96AE-4A7C-AB05-BAE0D7BD78DB}"/>
              </a:ext>
            </a:extLst>
          </p:cNvPr>
          <p:cNvSpPr>
            <a:spLocks noGrp="1"/>
          </p:cNvSpPr>
          <p:nvPr>
            <p:ph idx="1"/>
          </p:nvPr>
        </p:nvSpPr>
        <p:spPr>
          <a:xfrm>
            <a:off x="407988" y="1416130"/>
            <a:ext cx="11392803" cy="958887"/>
          </a:xfrm>
        </p:spPr>
        <p:txBody>
          <a:bodyPr/>
          <a:lstStyle/>
          <a:p>
            <a:r>
              <a:rPr lang="en-US" sz="1800" b="0" dirty="0">
                <a:cs typeface="Calibri" panose="020F0502020204030204" pitchFamily="34" charset="0"/>
              </a:rPr>
              <a:t>Field distributions often vary spatially, and the </a:t>
            </a:r>
            <a:r>
              <a:rPr lang="en-US" sz="1800" b="0" dirty="0">
                <a:solidFill>
                  <a:schemeClr val="bg2">
                    <a:lumMod val="10000"/>
                  </a:schemeClr>
                </a:solidFill>
                <a:cs typeface="Calibri" panose="020F0502020204030204" pitchFamily="34" charset="0"/>
              </a:rPr>
              <a:t>effect of breakdown is a local one, making a </a:t>
            </a:r>
            <a:r>
              <a:rPr lang="en-GB" sz="1800" dirty="0">
                <a:solidFill>
                  <a:schemeClr val="bg2">
                    <a:lumMod val="10000"/>
                  </a:schemeClr>
                </a:solidFill>
                <a:cs typeface="Calibri" panose="020F0502020204030204" pitchFamily="34" charset="0"/>
              </a:rPr>
              <a:t>grid/mesh-based approach appropriate. We can then monitor each element individually.</a:t>
            </a:r>
            <a:endParaRPr lang="en-US" sz="1800" dirty="0">
              <a:solidFill>
                <a:srgbClr val="FF0000"/>
              </a:solidFill>
              <a:cs typeface="Calibri" panose="020F0502020204030204" pitchFamily="34" charset="0"/>
            </a:endParaRPr>
          </a:p>
        </p:txBody>
      </p:sp>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Assumptions of the Model</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8</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6"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8F4C3F64-5487-4943-940F-22CBF268B573}"/>
              </a:ext>
            </a:extLst>
          </p:cNvPr>
          <p:cNvCxnSpPr>
            <a:cxnSpLocks/>
            <a:stCxn id="6148" idx="3"/>
          </p:cNvCxnSpPr>
          <p:nvPr/>
        </p:nvCxnSpPr>
        <p:spPr>
          <a:xfrm flipV="1">
            <a:off x="3764559" y="4567140"/>
            <a:ext cx="3850051" cy="79550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1028" name="Picture 4" descr="Magnifying Glass Icon transparent PNG - StickPNG">
            <a:extLst>
              <a:ext uri="{FF2B5EF4-FFF2-40B4-BE49-F238E27FC236}">
                <a16:creationId xmlns:a16="http://schemas.microsoft.com/office/drawing/2014/main" id="{2A5BF504-DFAD-4A60-8508-329135BB5C2D}"/>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26859" y="5024898"/>
            <a:ext cx="447646" cy="447646"/>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20" name="Table 14">
            <a:extLst>
              <a:ext uri="{FF2B5EF4-FFF2-40B4-BE49-F238E27FC236}">
                <a16:creationId xmlns:a16="http://schemas.microsoft.com/office/drawing/2014/main" id="{539CB2BD-BFAE-43CD-B776-FEC894A224A3}"/>
              </a:ext>
            </a:extLst>
          </p:cNvPr>
          <p:cNvGraphicFramePr>
            <a:graphicFrameLocks noGrp="1"/>
          </p:cNvGraphicFramePr>
          <p:nvPr/>
        </p:nvGraphicFramePr>
        <p:xfrm>
          <a:off x="7813599" y="3289981"/>
          <a:ext cx="2196000" cy="2194560"/>
        </p:xfrm>
        <a:graphic>
          <a:graphicData uri="http://schemas.openxmlformats.org/drawingml/2006/table">
            <a:tbl>
              <a:tblPr firstRow="1" bandRow="1">
                <a:tableStyleId>{2D5ABB26-0587-4C30-8999-92F81FD0307C}</a:tableStyleId>
              </a:tblPr>
              <a:tblGrid>
                <a:gridCol w="366000">
                  <a:extLst>
                    <a:ext uri="{9D8B030D-6E8A-4147-A177-3AD203B41FA5}">
                      <a16:colId xmlns:a16="http://schemas.microsoft.com/office/drawing/2014/main" val="2328578734"/>
                    </a:ext>
                  </a:extLst>
                </a:gridCol>
                <a:gridCol w="366000">
                  <a:extLst>
                    <a:ext uri="{9D8B030D-6E8A-4147-A177-3AD203B41FA5}">
                      <a16:colId xmlns:a16="http://schemas.microsoft.com/office/drawing/2014/main" val="2295099760"/>
                    </a:ext>
                  </a:extLst>
                </a:gridCol>
                <a:gridCol w="366000">
                  <a:extLst>
                    <a:ext uri="{9D8B030D-6E8A-4147-A177-3AD203B41FA5}">
                      <a16:colId xmlns:a16="http://schemas.microsoft.com/office/drawing/2014/main" val="3044922476"/>
                    </a:ext>
                  </a:extLst>
                </a:gridCol>
                <a:gridCol w="366000">
                  <a:extLst>
                    <a:ext uri="{9D8B030D-6E8A-4147-A177-3AD203B41FA5}">
                      <a16:colId xmlns:a16="http://schemas.microsoft.com/office/drawing/2014/main" val="3853844380"/>
                    </a:ext>
                  </a:extLst>
                </a:gridCol>
                <a:gridCol w="366000">
                  <a:extLst>
                    <a:ext uri="{9D8B030D-6E8A-4147-A177-3AD203B41FA5}">
                      <a16:colId xmlns:a16="http://schemas.microsoft.com/office/drawing/2014/main" val="3881671284"/>
                    </a:ext>
                  </a:extLst>
                </a:gridCol>
                <a:gridCol w="366000">
                  <a:extLst>
                    <a:ext uri="{9D8B030D-6E8A-4147-A177-3AD203B41FA5}">
                      <a16:colId xmlns:a16="http://schemas.microsoft.com/office/drawing/2014/main" val="3258020564"/>
                    </a:ext>
                  </a:extLst>
                </a:gridCol>
              </a:tblGrid>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97C1A"/>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54E2C"/>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54E2C"/>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97C1A"/>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extLst>
                  <a:ext uri="{0D108BD9-81ED-4DB2-BD59-A6C34878D82A}">
                    <a16:rowId xmlns:a16="http://schemas.microsoft.com/office/drawing/2014/main" val="740371247"/>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97C1A"/>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97C1A"/>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97C1A"/>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97C1A"/>
                    </a:solidFill>
                  </a:tcPr>
                </a:tc>
                <a:tc>
                  <a:txBody>
                    <a:bodyPr/>
                    <a:lstStyle/>
                    <a:p>
                      <a:endParaRPr lang="en-GB" dirty="0"/>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extLst>
                  <a:ext uri="{0D108BD9-81ED-4DB2-BD59-A6C34878D82A}">
                    <a16:rowId xmlns:a16="http://schemas.microsoft.com/office/drawing/2014/main" val="4160728233"/>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FEB504"/>
                    </a:solidFill>
                  </a:tcPr>
                </a:tc>
                <a:extLst>
                  <a:ext uri="{0D108BD9-81ED-4DB2-BD59-A6C34878D82A}">
                    <a16:rowId xmlns:a16="http://schemas.microsoft.com/office/drawing/2014/main" val="1586189745"/>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92D050"/>
                    </a:solidFill>
                  </a:tcPr>
                </a:tc>
                <a:extLst>
                  <a:ext uri="{0D108BD9-81ED-4DB2-BD59-A6C34878D82A}">
                    <a16:rowId xmlns:a16="http://schemas.microsoft.com/office/drawing/2014/main" val="4023096579"/>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CC672"/>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CC672"/>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CC672"/>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CC672"/>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CC672"/>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8CC672"/>
                    </a:solidFill>
                  </a:tcPr>
                </a:tc>
                <a:extLst>
                  <a:ext uri="{0D108BD9-81ED-4DB2-BD59-A6C34878D82A}">
                    <a16:rowId xmlns:a16="http://schemas.microsoft.com/office/drawing/2014/main" val="174274938"/>
                  </a:ext>
                </a:extLst>
              </a:tr>
              <a:tr h="365760">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75A3F3"/>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75A3F3"/>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75A3F3"/>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75A3F3"/>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75A3F3"/>
                    </a:solidFill>
                  </a:tcPr>
                </a:tc>
                <a:tc>
                  <a:txBody>
                    <a:bodyPr/>
                    <a:lstStyle/>
                    <a:p>
                      <a:endParaRPr lang="en-GB" dirty="0">
                        <a:solidFill>
                          <a:sysClr val="windowText" lastClr="000000"/>
                        </a:solidFill>
                      </a:endParaRPr>
                    </a:p>
                  </a:txBody>
                  <a:tcPr>
                    <a:lnL w="12700" cap="flat" cmpd="sng" algn="ctr">
                      <a:solidFill>
                        <a:schemeClr val="bg2">
                          <a:lumMod val="10000"/>
                        </a:schemeClr>
                      </a:solidFill>
                      <a:prstDash val="solid"/>
                      <a:round/>
                      <a:headEnd type="none" w="med" len="med"/>
                      <a:tailEnd type="none" w="med" len="med"/>
                    </a:lnL>
                    <a:lnR w="12700" cap="flat" cmpd="sng" algn="ctr">
                      <a:solidFill>
                        <a:schemeClr val="bg2">
                          <a:lumMod val="10000"/>
                        </a:schemeClr>
                      </a:solidFill>
                      <a:prstDash val="solid"/>
                      <a:round/>
                      <a:headEnd type="none" w="med" len="med"/>
                      <a:tailEnd type="none" w="med" len="med"/>
                    </a:lnR>
                    <a:lnT w="12700" cap="flat" cmpd="sng" algn="ctr">
                      <a:solidFill>
                        <a:schemeClr val="bg2">
                          <a:lumMod val="10000"/>
                        </a:schemeClr>
                      </a:solidFill>
                      <a:prstDash val="solid"/>
                      <a:round/>
                      <a:headEnd type="none" w="med" len="med"/>
                      <a:tailEnd type="none" w="med" len="med"/>
                    </a:lnT>
                    <a:lnB w="12700" cap="flat" cmpd="sng" algn="ctr">
                      <a:solidFill>
                        <a:schemeClr val="bg2">
                          <a:lumMod val="10000"/>
                        </a:schemeClr>
                      </a:solidFill>
                      <a:prstDash val="solid"/>
                      <a:round/>
                      <a:headEnd type="none" w="med" len="med"/>
                      <a:tailEnd type="none" w="med" len="med"/>
                    </a:lnB>
                    <a:solidFill>
                      <a:srgbClr val="75A3F3"/>
                    </a:solidFill>
                  </a:tcPr>
                </a:tc>
                <a:extLst>
                  <a:ext uri="{0D108BD9-81ED-4DB2-BD59-A6C34878D82A}">
                    <a16:rowId xmlns:a16="http://schemas.microsoft.com/office/drawing/2014/main" val="2998944047"/>
                  </a:ext>
                </a:extLst>
              </a:tr>
            </a:tbl>
          </a:graphicData>
        </a:graphic>
      </p:graphicFrame>
      <p:sp>
        <p:nvSpPr>
          <p:cNvPr id="37" name="Rectangle 36">
            <a:extLst>
              <a:ext uri="{FF2B5EF4-FFF2-40B4-BE49-F238E27FC236}">
                <a16:creationId xmlns:a16="http://schemas.microsoft.com/office/drawing/2014/main" id="{2D36E799-47E3-4E08-8487-3F527BFDFCB2}"/>
              </a:ext>
            </a:extLst>
          </p:cNvPr>
          <p:cNvSpPr/>
          <p:nvPr/>
        </p:nvSpPr>
        <p:spPr>
          <a:xfrm>
            <a:off x="10396296" y="3252352"/>
            <a:ext cx="226555" cy="2205751"/>
          </a:xfrm>
          <a:prstGeom prst="rect">
            <a:avLst/>
          </a:prstGeom>
          <a:gradFill>
            <a:gsLst>
              <a:gs pos="0">
                <a:srgbClr val="F87519"/>
              </a:gs>
              <a:gs pos="48000">
                <a:srgbClr val="F2FE19"/>
              </a:gs>
              <a:gs pos="76000">
                <a:srgbClr val="15FF47"/>
              </a:gs>
              <a:gs pos="100000">
                <a:srgbClr val="15FFD6"/>
              </a:gs>
            </a:gsLst>
            <a:lin ang="5400000" scaled="1"/>
          </a:gradFill>
          <a:ln w="38100">
            <a:solidFill>
              <a:schemeClr val="bg2">
                <a:lumMod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TextBox 40">
            <a:extLst>
              <a:ext uri="{FF2B5EF4-FFF2-40B4-BE49-F238E27FC236}">
                <a16:creationId xmlns:a16="http://schemas.microsoft.com/office/drawing/2014/main" id="{8FE2AD0B-CF8E-4DAA-97B4-FF61E3351ECB}"/>
              </a:ext>
            </a:extLst>
          </p:cNvPr>
          <p:cNvSpPr txBox="1"/>
          <p:nvPr/>
        </p:nvSpPr>
        <p:spPr>
          <a:xfrm>
            <a:off x="10597532" y="4184589"/>
            <a:ext cx="945641" cy="369332"/>
          </a:xfrm>
          <a:prstGeom prst="rect">
            <a:avLst/>
          </a:prstGeom>
          <a:noFill/>
        </p:spPr>
        <p:txBody>
          <a:bodyPr wrap="square">
            <a:spAutoFit/>
          </a:bodyPr>
          <a:lstStyle/>
          <a:p>
            <a:r>
              <a:rPr lang="en-US" sz="1800" b="0" dirty="0">
                <a:solidFill>
                  <a:schemeClr val="bg2">
                    <a:lumMod val="10000"/>
                  </a:schemeClr>
                </a:solidFill>
                <a:latin typeface="Calibri" panose="020F0502020204030204" pitchFamily="34" charset="0"/>
                <a:cs typeface="Calibri" panose="020F0502020204030204" pitchFamily="34" charset="0"/>
              </a:rPr>
              <a:t>E [V/m]</a:t>
            </a:r>
            <a:endParaRPr lang="en-GB" dirty="0">
              <a:solidFill>
                <a:schemeClr val="bg2">
                  <a:lumMod val="10000"/>
                </a:schemeClr>
              </a:solidFill>
            </a:endParaRPr>
          </a:p>
        </p:txBody>
      </p:sp>
      <p:pic>
        <p:nvPicPr>
          <p:cNvPr id="6148" name="Picture 4" descr="Empty Sudoku Grid - Grid 6x6 Png, Transparent Png , Transparent Png Image -  PNGitem">
            <a:extLst>
              <a:ext uri="{FF2B5EF4-FFF2-40B4-BE49-F238E27FC236}">
                <a16:creationId xmlns:a16="http://schemas.microsoft.com/office/drawing/2014/main" id="{5106B747-5018-4F77-9A6E-ACEB0FD787F6}"/>
              </a:ext>
            </a:extLst>
          </p:cNvPr>
          <p:cNvPicPr>
            <a:picLocks noChangeAspect="1" noChangeArrowheads="1"/>
          </p:cNvPicPr>
          <p:nvPr/>
        </p:nvPicPr>
        <p:blipFill>
          <a:blip r:embed="rId8">
            <a:clrChange>
              <a:clrFrom>
                <a:srgbClr val="F6F6F6"/>
              </a:clrFrom>
              <a:clrTo>
                <a:srgbClr val="F6F6F6">
                  <a:alpha val="0"/>
                </a:srgbClr>
              </a:clrTo>
            </a:clrChange>
            <a:extLst>
              <a:ext uri="{28A0092B-C50C-407E-A947-70E740481C1C}">
                <a14:useLocalDpi xmlns:a14="http://schemas.microsoft.com/office/drawing/2010/main" val="0"/>
              </a:ext>
            </a:extLst>
          </a:blip>
          <a:srcRect/>
          <a:stretch>
            <a:fillRect/>
          </a:stretch>
        </p:blipFill>
        <p:spPr bwMode="auto">
          <a:xfrm>
            <a:off x="3175521" y="5064931"/>
            <a:ext cx="589038" cy="595417"/>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Icon&#10;&#10;Description automatically generated">
            <a:extLst>
              <a:ext uri="{FF2B5EF4-FFF2-40B4-BE49-F238E27FC236}">
                <a16:creationId xmlns:a16="http://schemas.microsoft.com/office/drawing/2014/main" id="{6F97C4FB-BE8D-4E8E-B038-721B91F81928}"/>
              </a:ext>
            </a:extLst>
          </p:cNvPr>
          <p:cNvPicPr>
            <a:picLocks noChangeAspect="1"/>
          </p:cNvPicPr>
          <p:nvPr/>
        </p:nvPicPr>
        <p:blipFill>
          <a:blip r:embed="rId9"/>
          <a:stretch>
            <a:fillRect/>
          </a:stretch>
        </p:blipFill>
        <p:spPr>
          <a:xfrm>
            <a:off x="1700296" y="6353702"/>
            <a:ext cx="426470" cy="426470"/>
          </a:xfrm>
          <a:prstGeom prst="rect">
            <a:avLst/>
          </a:prstGeom>
        </p:spPr>
      </p:pic>
      <p:sp>
        <p:nvSpPr>
          <p:cNvPr id="19" name="TextBox 18">
            <a:extLst>
              <a:ext uri="{FF2B5EF4-FFF2-40B4-BE49-F238E27FC236}">
                <a16:creationId xmlns:a16="http://schemas.microsoft.com/office/drawing/2014/main" id="{52FC857E-CF32-4B71-87A6-58C0FD701E10}"/>
              </a:ext>
            </a:extLst>
          </p:cNvPr>
          <p:cNvSpPr txBox="1"/>
          <p:nvPr/>
        </p:nvSpPr>
        <p:spPr>
          <a:xfrm>
            <a:off x="2020022" y="2441753"/>
            <a:ext cx="2900036" cy="584775"/>
          </a:xfrm>
          <a:prstGeom prst="rect">
            <a:avLst/>
          </a:prstGeom>
          <a:noFill/>
        </p:spPr>
        <p:txBody>
          <a:bodyPr wrap="square">
            <a:spAutoFit/>
          </a:bodyPr>
          <a:lstStyle/>
          <a:p>
            <a:pPr algn="ctr"/>
            <a:r>
              <a:rPr lang="en-GB" sz="1600" b="1" dirty="0">
                <a:solidFill>
                  <a:srgbClr val="FF0000"/>
                </a:solidFill>
              </a:rPr>
              <a:t>Surface electric field in an dipole-mode RF cavity.</a:t>
            </a:r>
            <a:endParaRPr lang="en-GB" sz="1600" dirty="0"/>
          </a:p>
        </p:txBody>
      </p:sp>
    </p:spTree>
    <p:extLst>
      <p:ext uri="{BB962C8B-B14F-4D97-AF65-F5344CB8AC3E}">
        <p14:creationId xmlns:p14="http://schemas.microsoft.com/office/powerpoint/2010/main" val="2625257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F74900F-F7ED-1041-95D8-8195074A83D1}"/>
              </a:ext>
            </a:extLst>
          </p:cNvPr>
          <p:cNvSpPr>
            <a:spLocks noGrp="1"/>
          </p:cNvSpPr>
          <p:nvPr>
            <p:ph type="title"/>
          </p:nvPr>
        </p:nvSpPr>
        <p:spPr/>
        <p:txBody>
          <a:bodyPr/>
          <a:lstStyle/>
          <a:p>
            <a:r>
              <a:rPr lang="en-US" dirty="0"/>
              <a:t>Simulation Setup: Assumptions of the Model</a:t>
            </a:r>
          </a:p>
        </p:txBody>
      </p:sp>
      <p:sp>
        <p:nvSpPr>
          <p:cNvPr id="4" name="Date Placeholder 3">
            <a:extLst>
              <a:ext uri="{FF2B5EF4-FFF2-40B4-BE49-F238E27FC236}">
                <a16:creationId xmlns:a16="http://schemas.microsoft.com/office/drawing/2014/main" id="{F43D299F-0D9B-F941-8D2F-1BB0ECDAC8C9}"/>
              </a:ext>
            </a:extLst>
          </p:cNvPr>
          <p:cNvSpPr>
            <a:spLocks noGrp="1"/>
          </p:cNvSpPr>
          <p:nvPr>
            <p:ph type="dt" sz="half" idx="10"/>
          </p:nvPr>
        </p:nvSpPr>
        <p:spPr/>
        <p:txBody>
          <a:bodyPr/>
          <a:lstStyle/>
          <a:p>
            <a:fld id="{6A3F2BE8-C8C1-174A-8BBC-2DF47D596640}" type="datetime1">
              <a:rPr lang="de-CH" smtClean="0"/>
              <a:t>18.05.2022</a:t>
            </a:fld>
            <a:endParaRPr lang="en-US" dirty="0"/>
          </a:p>
        </p:txBody>
      </p:sp>
      <p:sp>
        <p:nvSpPr>
          <p:cNvPr id="5" name="Footer Placeholder 4">
            <a:extLst>
              <a:ext uri="{FF2B5EF4-FFF2-40B4-BE49-F238E27FC236}">
                <a16:creationId xmlns:a16="http://schemas.microsoft.com/office/drawing/2014/main" id="{FF7A345D-4042-EF4F-A56F-95ECEDB3BAC7}"/>
              </a:ext>
            </a:extLst>
          </p:cNvPr>
          <p:cNvSpPr>
            <a:spLocks noGrp="1"/>
          </p:cNvSpPr>
          <p:nvPr>
            <p:ph type="ftr" sz="quarter" idx="11"/>
          </p:nvPr>
        </p:nvSpPr>
        <p:spPr/>
        <p:txBody>
          <a:bodyPr/>
          <a:lstStyle/>
          <a:p>
            <a:r>
              <a:rPr lang="en-GB" dirty="0"/>
              <a:t>Monte Carlo Model of High-Gradient Conditioning and Operation</a:t>
            </a:r>
          </a:p>
        </p:txBody>
      </p:sp>
      <p:sp>
        <p:nvSpPr>
          <p:cNvPr id="6" name="Slide Number Placeholder 5">
            <a:extLst>
              <a:ext uri="{FF2B5EF4-FFF2-40B4-BE49-F238E27FC236}">
                <a16:creationId xmlns:a16="http://schemas.microsoft.com/office/drawing/2014/main" id="{148EA874-9DE5-674F-92B6-10032BB19350}"/>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10" name="Picture 4" descr="Image result for clic png cern">
            <a:extLst>
              <a:ext uri="{FF2B5EF4-FFF2-40B4-BE49-F238E27FC236}">
                <a16:creationId xmlns:a16="http://schemas.microsoft.com/office/drawing/2014/main" id="{38612A16-3740-49F8-AEA7-F928225FB54E}"/>
              </a:ext>
            </a:extLst>
          </p:cNvPr>
          <p:cNvPicPr>
            <a:picLocks noChangeAspect="1" noChangeArrowheads="1"/>
          </p:cNvPicPr>
          <p:nvPr/>
        </p:nvPicPr>
        <p:blipFill rotWithShape="1">
          <a:blip r:embed="rId3" cstate="print">
            <a:extLst>
              <a:ext uri="{28A0092B-C50C-407E-A947-70E740481C1C}">
                <a14:useLocalDpi xmlns:a14="http://schemas.microsoft.com/office/drawing/2010/main"/>
              </a:ext>
            </a:extLst>
          </a:blip>
          <a:srcRect l="13531" t="14558" r="14887" b="15089"/>
          <a:stretch/>
        </p:blipFill>
        <p:spPr bwMode="auto">
          <a:xfrm>
            <a:off x="1055440" y="6353702"/>
            <a:ext cx="426470" cy="419145"/>
          </a:xfrm>
          <a:prstGeom prst="rect">
            <a:avLst/>
          </a:prstGeom>
          <a:noFill/>
          <a:extLst>
            <a:ext uri="{909E8E84-426E-40DD-AFC4-6F175D3DCCD1}">
              <a14:hiddenFill xmlns:a14="http://schemas.microsoft.com/office/drawing/2010/main">
                <a:solidFill>
                  <a:srgbClr val="FFFFFF"/>
                </a:solidFill>
              </a14:hiddenFill>
            </a:ext>
          </a:extLst>
        </p:spPr>
      </p:pic>
      <p:cxnSp>
        <p:nvCxnSpPr>
          <p:cNvPr id="13" name="Straight Connector 12">
            <a:extLst>
              <a:ext uri="{FF2B5EF4-FFF2-40B4-BE49-F238E27FC236}">
                <a16:creationId xmlns:a16="http://schemas.microsoft.com/office/drawing/2014/main" id="{1B40B6FE-0A7B-40B2-9252-FD802F730FBF}"/>
              </a:ext>
            </a:extLst>
          </p:cNvPr>
          <p:cNvCxnSpPr>
            <a:cxnSpLocks/>
          </p:cNvCxnSpPr>
          <p:nvPr/>
        </p:nvCxnSpPr>
        <p:spPr>
          <a:xfrm>
            <a:off x="419980" y="1153793"/>
            <a:ext cx="1138081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ontent Placeholder 8">
            <a:extLst>
              <a:ext uri="{FF2B5EF4-FFF2-40B4-BE49-F238E27FC236}">
                <a16:creationId xmlns:a16="http://schemas.microsoft.com/office/drawing/2014/main" id="{B0034DA0-7DD3-41FD-A8D7-2CEDD44B0EDF}"/>
              </a:ext>
            </a:extLst>
          </p:cNvPr>
          <p:cNvSpPr>
            <a:spLocks noGrp="1"/>
          </p:cNvSpPr>
          <p:nvPr>
            <p:ph idx="1"/>
          </p:nvPr>
        </p:nvSpPr>
        <p:spPr>
          <a:xfrm>
            <a:off x="407988" y="1592263"/>
            <a:ext cx="11520660" cy="4608512"/>
          </a:xfrm>
        </p:spPr>
        <p:txBody>
          <a:bodyPr/>
          <a:lstStyle/>
          <a:p>
            <a:r>
              <a:rPr lang="en-GB" sz="1800" b="0" dirty="0">
                <a:cs typeface="Calibri" panose="020F0502020204030204" pitchFamily="34" charset="0"/>
              </a:rPr>
              <a:t>I have condensed the process into </a:t>
            </a:r>
            <a:r>
              <a:rPr lang="en-GB" sz="1800" dirty="0">
                <a:cs typeface="Calibri" panose="020F0502020204030204" pitchFamily="34" charset="0"/>
              </a:rPr>
              <a:t>three key characteristics</a:t>
            </a:r>
            <a:r>
              <a:rPr lang="en-GB" sz="1800" b="0" dirty="0">
                <a:cs typeface="Calibri" panose="020F0502020204030204" pitchFamily="34" charset="0"/>
              </a:rPr>
              <a:t>, although many other facets of operation exist. To summarise</a:t>
            </a:r>
            <a:r>
              <a:rPr lang="en-US" sz="1800" b="0" dirty="0">
                <a:cs typeface="Calibri" panose="020F0502020204030204" pitchFamily="34" charset="0"/>
              </a:rPr>
              <a:t>:</a:t>
            </a:r>
          </a:p>
          <a:p>
            <a:pPr marL="457200" indent="-457200">
              <a:buFont typeface="+mj-lt"/>
              <a:buAutoNum type="arabicPeriod"/>
            </a:pPr>
            <a:r>
              <a:rPr lang="en-US" sz="1800" b="0" dirty="0">
                <a:cs typeface="Calibri" panose="020F0502020204030204" pitchFamily="34" charset="0"/>
              </a:rPr>
              <a:t>Each pulse improves (conditions) the surface elements.</a:t>
            </a:r>
          </a:p>
          <a:p>
            <a:pPr marL="457200" indent="-457200">
              <a:buFont typeface="+mj-lt"/>
              <a:buAutoNum type="arabicPeriod"/>
            </a:pPr>
            <a:r>
              <a:rPr lang="en-US" sz="1800" b="0" dirty="0">
                <a:cs typeface="Calibri" panose="020F0502020204030204" pitchFamily="34" charset="0"/>
              </a:rPr>
              <a:t>Elements asymptotically approach a limit, above which no improvement takes place.</a:t>
            </a:r>
          </a:p>
          <a:p>
            <a:pPr marL="457200" indent="-457200">
              <a:buFont typeface="+mj-lt"/>
              <a:buAutoNum type="arabicPeriod"/>
            </a:pPr>
            <a:r>
              <a:rPr lang="en-US" sz="1800" b="0" dirty="0">
                <a:cs typeface="Calibri" panose="020F0502020204030204" pitchFamily="34" charset="0"/>
              </a:rPr>
              <a:t>Breakdowns may worsen or improve a given surface element. </a:t>
            </a:r>
          </a:p>
          <a:p>
            <a:pPr marL="457200" indent="-457200">
              <a:buFont typeface="+mj-lt"/>
              <a:buAutoNum type="arabicPeriod"/>
            </a:pPr>
            <a:endParaRPr lang="en-GB" sz="1800" dirty="0">
              <a:solidFill>
                <a:srgbClr val="C00000"/>
              </a:solidFill>
              <a:cs typeface="Calibri" panose="020F0502020204030204" pitchFamily="34" charset="0"/>
            </a:endParaRPr>
          </a:p>
          <a:p>
            <a:r>
              <a:rPr lang="en-US" sz="1800" b="0" dirty="0">
                <a:cs typeface="Calibri" panose="020F0502020204030204" pitchFamily="34" charset="0"/>
              </a:rPr>
              <a:t>The model is built around the idea of </a:t>
            </a:r>
            <a:r>
              <a:rPr lang="en-US" sz="1800" dirty="0">
                <a:solidFill>
                  <a:schemeClr val="bg2">
                    <a:lumMod val="10000"/>
                  </a:schemeClr>
                </a:solidFill>
                <a:cs typeface="Calibri" panose="020F0502020204030204" pitchFamily="34" charset="0"/>
              </a:rPr>
              <a:t>progressive modification of the surface on a pulse-to-pulse basis</a:t>
            </a:r>
            <a:r>
              <a:rPr lang="en-US" sz="1800" b="0" dirty="0">
                <a:solidFill>
                  <a:schemeClr val="bg2">
                    <a:lumMod val="10000"/>
                  </a:schemeClr>
                </a:solidFill>
                <a:cs typeface="Calibri" panose="020F0502020204030204" pitchFamily="34" charset="0"/>
              </a:rPr>
              <a:t>.  To do so, we have used a few terms…</a:t>
            </a:r>
            <a:endParaRPr lang="en-GB" sz="1800" b="0" dirty="0">
              <a:solidFill>
                <a:schemeClr val="bg2">
                  <a:lumMod val="10000"/>
                </a:schemeClr>
              </a:solidFill>
              <a:cs typeface="Calibri" panose="020F0502020204030204" pitchFamily="34" charset="0"/>
            </a:endParaRPr>
          </a:p>
        </p:txBody>
      </p:sp>
      <p:pic>
        <p:nvPicPr>
          <p:cNvPr id="11" name="Picture 10" descr="Icon&#10;&#10;Description automatically generated">
            <a:extLst>
              <a:ext uri="{FF2B5EF4-FFF2-40B4-BE49-F238E27FC236}">
                <a16:creationId xmlns:a16="http://schemas.microsoft.com/office/drawing/2014/main" id="{25DBC2B7-0AD9-4210-815A-7DA631988204}"/>
              </a:ext>
            </a:extLst>
          </p:cNvPr>
          <p:cNvPicPr>
            <a:picLocks noChangeAspect="1"/>
          </p:cNvPicPr>
          <p:nvPr/>
        </p:nvPicPr>
        <p:blipFill>
          <a:blip r:embed="rId4"/>
          <a:stretch>
            <a:fillRect/>
          </a:stretch>
        </p:blipFill>
        <p:spPr>
          <a:xfrm>
            <a:off x="1700296" y="6353702"/>
            <a:ext cx="426470" cy="426470"/>
          </a:xfrm>
          <a:prstGeom prst="rect">
            <a:avLst/>
          </a:prstGeom>
        </p:spPr>
      </p:pic>
    </p:spTree>
    <p:extLst>
      <p:ext uri="{BB962C8B-B14F-4D97-AF65-F5344CB8AC3E}">
        <p14:creationId xmlns:p14="http://schemas.microsoft.com/office/powerpoint/2010/main" val="3529745456"/>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 Cobranding 16x9_PPT_Arial</Template>
  <TotalTime>11480</TotalTime>
  <Words>3026</Words>
  <Application>Microsoft Office PowerPoint</Application>
  <PresentationFormat>Widescreen</PresentationFormat>
  <Paragraphs>464</Paragraphs>
  <Slides>45</Slides>
  <Notes>32</Notes>
  <HiddenSlides>0</HiddenSlides>
  <MMClips>7</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45</vt:i4>
      </vt:variant>
    </vt:vector>
  </HeadingPairs>
  <TitlesOfParts>
    <vt:vector size="55" baseType="lpstr">
      <vt:lpstr>Amasis MT Pro Black</vt:lpstr>
      <vt:lpstr>Arial</vt:lpstr>
      <vt:lpstr>Arial</vt:lpstr>
      <vt:lpstr>Calibri</vt:lpstr>
      <vt:lpstr>Cambria Math</vt:lpstr>
      <vt:lpstr>CMMI12</vt:lpstr>
      <vt:lpstr>CMMI8</vt:lpstr>
      <vt:lpstr>SFRM1200</vt:lpstr>
      <vt:lpstr>Tahoma</vt:lpstr>
      <vt:lpstr>Office Theme</vt:lpstr>
      <vt:lpstr>Monte Carlo Model of High-Gradient Conditioning and Operation</vt:lpstr>
      <vt:lpstr>Contents</vt:lpstr>
      <vt:lpstr>High-Voltage Conditioning</vt:lpstr>
      <vt:lpstr>So Why Model Conditioning?</vt:lpstr>
      <vt:lpstr>Contents</vt:lpstr>
      <vt:lpstr>Simulation Setup: Assumptions of the Model</vt:lpstr>
      <vt:lpstr>Simulation Setup: Assumptions of the Model</vt:lpstr>
      <vt:lpstr>Simulation Setup: Assumptions of the Model</vt:lpstr>
      <vt:lpstr>Simulation Setup: Assumptions of the Model</vt:lpstr>
      <vt:lpstr>Simulation Setup: A Reminder</vt:lpstr>
      <vt:lpstr>Simulation Setup: A Few Terms</vt:lpstr>
      <vt:lpstr>Simulation Setup</vt:lpstr>
      <vt:lpstr>Summary: A (very) Simple Model Outline</vt:lpstr>
      <vt:lpstr>Summary: A (very) Simple Model Outline</vt:lpstr>
      <vt:lpstr>Contents</vt:lpstr>
      <vt:lpstr>A Visual Example: The CLIC Crab Cavity</vt:lpstr>
      <vt:lpstr>A Visual Example: The CLIC Crab Cavity</vt:lpstr>
      <vt:lpstr>A Visual Example: The CLIC Crab Cavity</vt:lpstr>
      <vt:lpstr>A Visual Example: The CLIC Crab Cavity</vt:lpstr>
      <vt:lpstr>Contents</vt:lpstr>
      <vt:lpstr>Result 1: CLIC Prototype Structure</vt:lpstr>
      <vt:lpstr>Result 1: CLIC Prototype Structure</vt:lpstr>
      <vt:lpstr>Result 1: CLIC Prototype Structure</vt:lpstr>
      <vt:lpstr>Contents</vt:lpstr>
      <vt:lpstr>Conclusion &amp; Future Work</vt:lpstr>
      <vt:lpstr>PowerPoint Presentation</vt:lpstr>
      <vt:lpstr>References</vt:lpstr>
      <vt:lpstr>PowerPoint Presentation</vt:lpstr>
      <vt:lpstr>Result 1: CLIC Prototype Structure</vt:lpstr>
      <vt:lpstr>Result 1: CLIC Prototype Structure</vt:lpstr>
      <vt:lpstr>Result 2: A Constant Impedance Structure</vt:lpstr>
      <vt:lpstr>Result 2: A Constant Impedance Structure</vt:lpstr>
      <vt:lpstr>Result 3: Adjusting CERN’s Conditioning Algorithm</vt:lpstr>
      <vt:lpstr>Result 3: Adjusting CERN’s Conditioning Algorithm</vt:lpstr>
      <vt:lpstr>PowerPoint Presentation</vt:lpstr>
      <vt:lpstr>BONUS SLIDE - Definition of Model Terms</vt:lpstr>
      <vt:lpstr>Simulation Setup: Assumptions of the Model</vt:lpstr>
      <vt:lpstr>Simulation Setup: Quantification of Conditioning</vt:lpstr>
      <vt:lpstr>Simulation Setup: Quantification of Conditioning</vt:lpstr>
      <vt:lpstr>Simulation Setup: Probability of Breakdown</vt:lpstr>
      <vt:lpstr>Simulation Setup: Probability of Breakdown</vt:lpstr>
      <vt:lpstr>Simulation Setup: Probability of Breakdown</vt:lpstr>
      <vt:lpstr>Simulation Setup: Probability of Breakdown</vt:lpstr>
      <vt:lpstr>Simulation Setup: Probability of Breakdown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MiniMeVArc_2022_LeeMillar</dc:title>
  <dc:creator>Lee Millar</dc:creator>
  <cp:lastModifiedBy>Millar, Lee</cp:lastModifiedBy>
  <cp:revision>416</cp:revision>
  <cp:lastPrinted>2020-01-30T13:49:18Z</cp:lastPrinted>
  <dcterms:created xsi:type="dcterms:W3CDTF">2021-12-08T12:50:01Z</dcterms:created>
  <dcterms:modified xsi:type="dcterms:W3CDTF">2022-05-18T13:55:45Z</dcterms:modified>
</cp:coreProperties>
</file>