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  <p:sldMasterId id="2147483736" r:id="rId3"/>
  </p:sldMasterIdLst>
  <p:notesMasterIdLst>
    <p:notesMasterId r:id="rId34"/>
  </p:notesMasterIdLst>
  <p:sldIdLst>
    <p:sldId id="257" r:id="rId4"/>
    <p:sldId id="292" r:id="rId5"/>
    <p:sldId id="310" r:id="rId6"/>
    <p:sldId id="293" r:id="rId7"/>
    <p:sldId id="312" r:id="rId8"/>
    <p:sldId id="311" r:id="rId9"/>
    <p:sldId id="295" r:id="rId10"/>
    <p:sldId id="297" r:id="rId11"/>
    <p:sldId id="296" r:id="rId12"/>
    <p:sldId id="298" r:id="rId13"/>
    <p:sldId id="313" r:id="rId14"/>
    <p:sldId id="300" r:id="rId15"/>
    <p:sldId id="318" r:id="rId16"/>
    <p:sldId id="320" r:id="rId17"/>
    <p:sldId id="325" r:id="rId18"/>
    <p:sldId id="314" r:id="rId19"/>
    <p:sldId id="303" r:id="rId20"/>
    <p:sldId id="321" r:id="rId21"/>
    <p:sldId id="322" r:id="rId22"/>
    <p:sldId id="323" r:id="rId23"/>
    <p:sldId id="326" r:id="rId24"/>
    <p:sldId id="327" r:id="rId25"/>
    <p:sldId id="328" r:id="rId26"/>
    <p:sldId id="315" r:id="rId27"/>
    <p:sldId id="306" r:id="rId28"/>
    <p:sldId id="290" r:id="rId29"/>
    <p:sldId id="331" r:id="rId30"/>
    <p:sldId id="329" r:id="rId31"/>
    <p:sldId id="330" r:id="rId32"/>
    <p:sldId id="332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柳 嘉阳" initials="柳" lastIdx="0" clrIdx="0">
    <p:extLst>
      <p:ext uri="{19B8F6BF-5375-455C-9EA6-DF929625EA0E}">
        <p15:presenceInfo xmlns:p15="http://schemas.microsoft.com/office/powerpoint/2012/main" userId="9814210d864356f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0775"/>
    <a:srgbClr val="3490DE"/>
    <a:srgbClr val="00B8A9"/>
    <a:srgbClr val="FFDE87"/>
    <a:srgbClr val="1E0B8D"/>
    <a:srgbClr val="FFA70B"/>
    <a:srgbClr val="F08A5D"/>
    <a:srgbClr val="328516"/>
    <a:srgbClr val="62D2A2"/>
    <a:srgbClr val="FFD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70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commentAuthors" Target="commentAuthor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750FE-003F-4B6D-9655-8DBD7A4954E2}" type="datetimeFigureOut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FC6E9D-8744-4D32-B8CD-7B3F305337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24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46%, 36%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C6E9D-8744-4D32-B8CD-7B3F3053373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829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D925-55A9-4283-AAA3-F3BB90A67610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49" y="6489348"/>
            <a:ext cx="2520000" cy="365125"/>
          </a:xfrm>
        </p:spPr>
        <p:txBody>
          <a:bodyPr/>
          <a:lstStyle>
            <a:lvl1pPr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6E6B9E7-BB89-46D9-92D7-12A4D579D42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730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B982-4E09-4E34-8E2D-DCF8C9D131DE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703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EA94-34EF-4FBF-B96E-3A77C5FD3DA8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995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礼堂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01" y="5372100"/>
            <a:ext cx="49276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line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0402"/>
            <a:ext cx="914400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二校门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CF7"/>
              </a:clrFrom>
              <a:clrTo>
                <a:srgbClr val="FFFC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044950"/>
            <a:ext cx="2349500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未标题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1440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2060575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581400"/>
            <a:ext cx="6248400" cy="838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343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FCA68C-62C2-4586-B333-91F0CE9E3A07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296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B442B9-A266-49AD-9CB4-B0B8C2555969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058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47A308-8F50-4FC6-95D3-417DEC8AA4DE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645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191000" cy="4495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24400" y="1752600"/>
            <a:ext cx="4191000" cy="4495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B08FFC-8DA6-4F78-A213-664F2B4F04EA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32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14DD8F-F561-47BB-B3D8-6B8F661E205C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1661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3BFBE-3B62-4B66-8FA0-0E9B21DEF3AC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739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8BBC03-F3A2-4811-AEC4-6E0B92DF8DB1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603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29C95-BE84-4597-BD85-478A7F6CCD84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29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564" y="165889"/>
            <a:ext cx="6774873" cy="590931"/>
          </a:xfrm>
        </p:spPr>
        <p:txBody>
          <a:bodyPr>
            <a:spAutoFit/>
          </a:bodyPr>
          <a:lstStyle>
            <a:lvl1pPr algn="ctr">
              <a:defRPr sz="36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897774"/>
            <a:ext cx="8794864" cy="582370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23AD-3F39-4D48-BE7C-C9D49A7BFD1B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492875"/>
            <a:ext cx="2519795" cy="365125"/>
          </a:xfrm>
        </p:spPr>
        <p:txBody>
          <a:bodyPr/>
          <a:lstStyle>
            <a:lvl1pPr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6E6B9E7-BB89-46D9-92D7-12A4D579D42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1928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4516D1-E10A-44B6-B231-4500E8DBF0DE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875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ED1D7C-66D8-4FB1-A07A-243F4DC825C7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9455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53250" y="333377"/>
            <a:ext cx="2190750" cy="59150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81000" y="333377"/>
            <a:ext cx="6419850" cy="59150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ED7E5-5EA5-401A-9956-4FF54B4795EA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6904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62200" y="333375"/>
            <a:ext cx="6781800" cy="990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81000" y="1752600"/>
            <a:ext cx="4191000" cy="4495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724400" y="1752600"/>
            <a:ext cx="4191000" cy="4495800"/>
          </a:xfrm>
        </p:spPr>
        <p:txBody>
          <a:bodyPr/>
          <a:lstStyle/>
          <a:p>
            <a:pPr lvl="0"/>
            <a:r>
              <a:rPr lang="zh-CN" altLang="en-US" noProof="0"/>
              <a:t>单击图标添加联机映像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D9B5C-C1F1-411F-97BD-EC0054A6F363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798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VertTx" preserve="1">
  <p:cSld name="标题，剪贴画与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62200" y="333375"/>
            <a:ext cx="6781800" cy="990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剪贴画占位符 2"/>
          <p:cNvSpPr>
            <a:spLocks noGrp="1"/>
          </p:cNvSpPr>
          <p:nvPr>
            <p:ph type="clipArt" sz="half" idx="1"/>
          </p:nvPr>
        </p:nvSpPr>
        <p:spPr>
          <a:xfrm>
            <a:off x="381000" y="1752600"/>
            <a:ext cx="4191000" cy="4495800"/>
          </a:xfrm>
        </p:spPr>
        <p:txBody>
          <a:bodyPr/>
          <a:lstStyle/>
          <a:p>
            <a:pPr lvl="0"/>
            <a:r>
              <a:rPr lang="zh-CN" altLang="en-US" noProof="0"/>
              <a:t>单击图标添加联机映像</a:t>
            </a:r>
          </a:p>
        </p:txBody>
      </p:sp>
      <p:sp>
        <p:nvSpPr>
          <p:cNvPr id="4" name="竖排文字占位符 3"/>
          <p:cNvSpPr>
            <a:spLocks noGrp="1"/>
          </p:cNvSpPr>
          <p:nvPr>
            <p:ph type="body" orient="vert" sz="half" idx="2"/>
          </p:nvPr>
        </p:nvSpPr>
        <p:spPr>
          <a:xfrm>
            <a:off x="4724400" y="1752600"/>
            <a:ext cx="4191000" cy="4495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C03B29-1F19-4E43-BD92-41C59E6F4D4F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0562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62200" y="333375"/>
            <a:ext cx="6781800" cy="990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81000" y="1752600"/>
            <a:ext cx="4191000" cy="4495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24400" y="1752600"/>
            <a:ext cx="4191000" cy="4495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9AA467-144B-4702-ADBE-811A00EEE9E6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677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62200" y="333375"/>
            <a:ext cx="6781800" cy="990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191000" cy="4495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4400" y="1752600"/>
            <a:ext cx="4191000" cy="4495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1C917-7295-4637-A962-A6CF0DFB864D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6621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62291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06514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1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54569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68ED-50C8-4401-8AC1-6D5D00406747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5014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414" y="1714500"/>
            <a:ext cx="4063008" cy="514350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8" y="1714500"/>
            <a:ext cx="4063008" cy="514350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3488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861" y="365164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4315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8226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808171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114327854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r>
              <a:rPr lang="zh-CN" altLang="en-US" noProof="0">
                <a:sym typeface="Times New Roman" pitchFamily="-109" charset="0"/>
              </a:rPr>
              <a:t>单击图标添加图片</a:t>
            </a:r>
            <a:endParaRPr lang="en-US" noProof="0">
              <a:sym typeface="Times New Roman" pitchFamily="-109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0998978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55755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0232" y="803672"/>
            <a:ext cx="2058293" cy="605432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414" y="803672"/>
            <a:ext cx="6067723" cy="605432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1639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EA1C0-404B-4F9F-890F-F7DD5D96F522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3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D5A6-A915-4FA9-AEBE-36FA3F06B02C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33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082D-F020-49F0-9926-A494494B95E5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14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85E7-E307-4B9B-ABD3-8BBA0288E106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424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D9D4-9F18-46F8-9795-22CCF1A58A28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312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E8541-CC85-4E18-A538-D98AB0ADC89E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461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1EF13-999B-4378-BDC2-EC4D2EFE7C23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6B9E7-BB89-46D9-92D7-12A4D579D4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34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礼堂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01" y="5372100"/>
            <a:ext cx="49276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大页眉2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27000"/>
            <a:ext cx="2124075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333375"/>
            <a:ext cx="6781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单击编辑母版标题样式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05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 b="0">
                <a:solidFill>
                  <a:srgbClr val="964095"/>
                </a:solidFill>
                <a:ea typeface="宋体" pitchFamily="2" charset="-122"/>
              </a:defRPr>
            </a:lvl1pPr>
          </a:lstStyle>
          <a:p>
            <a:fld id="{D0E2C04C-2001-4965-8E1A-103A131338E9}" type="datetime1">
              <a:rPr lang="zh-CN" altLang="en-US" smtClean="0"/>
              <a:t>2022/5/19</a:t>
            </a:fld>
            <a:endParaRPr lang="zh-CN" alt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 b="0">
                <a:solidFill>
                  <a:srgbClr val="964095"/>
                </a:solidFill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b="0">
                <a:solidFill>
                  <a:srgbClr val="964095"/>
                </a:solidFill>
                <a:ea typeface="宋体" panose="02010600030101010101" pitchFamily="2" charset="-122"/>
              </a:defRPr>
            </a:lvl1pPr>
          </a:lstStyle>
          <a:p>
            <a:fld id="{3281D515-A2F8-450E-9BB3-DF2429D3EC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52600"/>
            <a:ext cx="8534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1033" name="Picture 9" descr="line6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2"/>
            <a:ext cx="914400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5580064" y="1"/>
            <a:ext cx="2879725" cy="440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zh-CN" altLang="zh-CN" sz="2400" b="0">
              <a:ea typeface="宋体" pitchFamily="2" charset="-122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708400" y="115889"/>
            <a:ext cx="5435600" cy="301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zh-CN" altLang="zh-CN" sz="1500" b="0">
              <a:solidFill>
                <a:srgbClr val="CC33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9944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700">
          <a:solidFill>
            <a:srgbClr val="001A3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700">
          <a:solidFill>
            <a:srgbClr val="001A36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700">
          <a:solidFill>
            <a:srgbClr val="001A36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700">
          <a:solidFill>
            <a:srgbClr val="001A36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700">
          <a:solidFill>
            <a:srgbClr val="001A36"/>
          </a:solidFill>
          <a:latin typeface="Arial" charset="0"/>
          <a:ea typeface="黑体" pitchFamily="2" charset="-122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kumimoji="1" sz="2700">
          <a:solidFill>
            <a:srgbClr val="001A36"/>
          </a:solidFill>
          <a:latin typeface="Arial" charset="0"/>
          <a:ea typeface="黑体" pitchFamily="2" charset="-122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kumimoji="1" sz="2700">
          <a:solidFill>
            <a:srgbClr val="001A36"/>
          </a:solidFill>
          <a:latin typeface="Arial" charset="0"/>
          <a:ea typeface="黑体" pitchFamily="2" charset="-122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kumimoji="1" sz="2700">
          <a:solidFill>
            <a:srgbClr val="001A36"/>
          </a:solidFill>
          <a:latin typeface="Arial" charset="0"/>
          <a:ea typeface="黑体" pitchFamily="2" charset="-122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kumimoji="1" sz="2700">
          <a:solidFill>
            <a:srgbClr val="001A36"/>
          </a:solidFill>
          <a:latin typeface="Arial" charset="0"/>
          <a:ea typeface="黑体" pitchFamily="2" charset="-122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q"/>
        <a:defRPr kumimoji="1" sz="1875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rgbClr val="00005C"/>
        </a:buClr>
        <a:buFont typeface="Wingdings" panose="05000000000000000000" pitchFamily="2" charset="2"/>
        <a:buChar char="q"/>
        <a:defRPr kumimoji="1" sz="1500">
          <a:solidFill>
            <a:schemeClr val="tx1"/>
          </a:solidFill>
          <a:latin typeface="+mn-lt"/>
          <a:ea typeface="宋体" pitchFamily="2" charset="-122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rgbClr val="652E6C"/>
        </a:buClr>
        <a:buFont typeface="Wingdings" panose="05000000000000000000" pitchFamily="2" charset="2"/>
        <a:buChar char="q"/>
        <a:defRPr kumimoji="1" sz="12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Font typeface="Wingdings" panose="05000000000000000000" pitchFamily="2" charset="2"/>
        <a:buChar char="q"/>
        <a:defRPr kumimoji="1" sz="9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rgbClr val="663300"/>
        </a:buClr>
        <a:buFont typeface="Wingdings" panose="05000000000000000000" pitchFamily="2" charset="2"/>
        <a:buChar char="q"/>
        <a:defRPr kumimoji="1" sz="675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rgbClr val="663300"/>
        </a:buClr>
        <a:buFont typeface="Wingdings" pitchFamily="2" charset="2"/>
        <a:buChar char="q"/>
        <a:defRPr kumimoji="1" sz="675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rgbClr val="663300"/>
        </a:buClr>
        <a:buFont typeface="Wingdings" pitchFamily="2" charset="2"/>
        <a:buChar char="q"/>
        <a:defRPr kumimoji="1" sz="675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rgbClr val="663300"/>
        </a:buClr>
        <a:buFont typeface="Wingdings" pitchFamily="2" charset="2"/>
        <a:buChar char="q"/>
        <a:defRPr kumimoji="1" sz="675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rgbClr val="663300"/>
        </a:buClr>
        <a:buFont typeface="Wingdings" pitchFamily="2" charset="2"/>
        <a:buChar char="q"/>
        <a:defRPr kumimoji="1" sz="67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5414" y="803672"/>
            <a:ext cx="8233172" cy="9108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4647" tIns="44647" rIns="91435" bIns="4464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>
                <a:sym typeface="Times New Roman" pitchFamily="-109" charset="0"/>
              </a:rPr>
              <a:t>单击此处编辑母版标题样式</a:t>
            </a:r>
            <a:endParaRPr lang="en-US" altLang="zh-CN">
              <a:sym typeface="Times New Roman" pitchFamily="-109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414" y="1714500"/>
            <a:ext cx="8233172" cy="514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4647" tIns="44647" rIns="91435" bIns="446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>
                <a:sym typeface="Times New Roman" pitchFamily="-109" charset="0"/>
              </a:rPr>
              <a:t>单击此处编辑母版文本样式</a:t>
            </a:r>
          </a:p>
          <a:p>
            <a:pPr lvl="1"/>
            <a:r>
              <a:rPr lang="zh-CN" altLang="en-US" dirty="0">
                <a:sym typeface="Times New Roman" pitchFamily="-109" charset="0"/>
              </a:rPr>
              <a:t>第二级</a:t>
            </a:r>
          </a:p>
          <a:p>
            <a:pPr lvl="2"/>
            <a:r>
              <a:rPr lang="zh-CN" altLang="en-US" dirty="0">
                <a:sym typeface="Times New Roman" pitchFamily="-109" charset="0"/>
              </a:rPr>
              <a:t>第三级</a:t>
            </a:r>
          </a:p>
          <a:p>
            <a:pPr lvl="3"/>
            <a:r>
              <a:rPr lang="zh-CN" altLang="en-US" dirty="0">
                <a:sym typeface="Times New Roman" pitchFamily="-109" charset="0"/>
              </a:rPr>
              <a:t>第四级</a:t>
            </a:r>
          </a:p>
          <a:p>
            <a:pPr lvl="4"/>
            <a:r>
              <a:rPr lang="zh-CN" altLang="en-US" dirty="0">
                <a:sym typeface="Times New Roman" pitchFamily="-109" charset="0"/>
              </a:rPr>
              <a:t>第五级</a:t>
            </a:r>
            <a:endParaRPr lang="en-US" altLang="zh-CN" dirty="0">
              <a:sym typeface="Times New Roman" pitchFamily="-109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004048" y="185933"/>
            <a:ext cx="3230116" cy="1057275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5364088" y="34200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ACCLAB OF THU</a:t>
            </a:r>
            <a:endParaRPr lang="zh-CN" altLang="en-US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34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100">
          <a:solidFill>
            <a:srgbClr val="660066"/>
          </a:solidFill>
          <a:latin typeface="+mj-lt"/>
          <a:ea typeface="+mj-ea"/>
          <a:cs typeface="+mj-cs"/>
          <a:sym typeface="Times New Roman" pitchFamily="-109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100">
          <a:solidFill>
            <a:srgbClr val="660066"/>
          </a:solidFill>
          <a:latin typeface="Times New Roman" pitchFamily="-109" charset="0"/>
          <a:ea typeface="华文宋体" pitchFamily="-109" charset="-122"/>
          <a:cs typeface="华文宋体" pitchFamily="-109" charset="-122"/>
          <a:sym typeface="Times New Roman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100">
          <a:solidFill>
            <a:srgbClr val="660066"/>
          </a:solidFill>
          <a:latin typeface="Times New Roman" pitchFamily="-109" charset="0"/>
          <a:ea typeface="华文宋体" pitchFamily="-109" charset="-122"/>
          <a:cs typeface="华文宋体" pitchFamily="-109" charset="-122"/>
          <a:sym typeface="Times New Roman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100">
          <a:solidFill>
            <a:srgbClr val="660066"/>
          </a:solidFill>
          <a:latin typeface="Times New Roman" pitchFamily="-109" charset="0"/>
          <a:ea typeface="华文宋体" pitchFamily="-109" charset="-122"/>
          <a:cs typeface="华文宋体" pitchFamily="-109" charset="-122"/>
          <a:sym typeface="Times New Roman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100">
          <a:solidFill>
            <a:srgbClr val="660066"/>
          </a:solidFill>
          <a:latin typeface="Times New Roman" pitchFamily="-109" charset="0"/>
          <a:ea typeface="华文宋体" pitchFamily="-109" charset="-122"/>
          <a:cs typeface="华文宋体" pitchFamily="-109" charset="-122"/>
          <a:sym typeface="Times New Roman" pitchFamily="-109" charset="0"/>
        </a:defRPr>
      </a:lvl5pPr>
      <a:lvl6pPr marL="321457" algn="l" rtl="0" eaLnBrk="1" fontAlgn="base" hangingPunct="1">
        <a:spcBef>
          <a:spcPct val="0"/>
        </a:spcBef>
        <a:spcAft>
          <a:spcPct val="0"/>
        </a:spcAft>
        <a:defRPr sz="3100">
          <a:solidFill>
            <a:srgbClr val="660066"/>
          </a:solidFill>
          <a:latin typeface="Times New Roman" pitchFamily="-109" charset="0"/>
          <a:ea typeface="华文宋体" pitchFamily="-109" charset="-122"/>
          <a:cs typeface="华文宋体" pitchFamily="-109" charset="-122"/>
          <a:sym typeface="Times New Roman" pitchFamily="-109" charset="0"/>
        </a:defRPr>
      </a:lvl6pPr>
      <a:lvl7pPr marL="642915" algn="l" rtl="0" eaLnBrk="1" fontAlgn="base" hangingPunct="1">
        <a:spcBef>
          <a:spcPct val="0"/>
        </a:spcBef>
        <a:spcAft>
          <a:spcPct val="0"/>
        </a:spcAft>
        <a:defRPr sz="3100">
          <a:solidFill>
            <a:srgbClr val="660066"/>
          </a:solidFill>
          <a:latin typeface="Times New Roman" pitchFamily="-109" charset="0"/>
          <a:ea typeface="华文宋体" pitchFamily="-109" charset="-122"/>
          <a:cs typeface="华文宋体" pitchFamily="-109" charset="-122"/>
          <a:sym typeface="Times New Roman" pitchFamily="-109" charset="0"/>
        </a:defRPr>
      </a:lvl7pPr>
      <a:lvl8pPr marL="964372" algn="l" rtl="0" eaLnBrk="1" fontAlgn="base" hangingPunct="1">
        <a:spcBef>
          <a:spcPct val="0"/>
        </a:spcBef>
        <a:spcAft>
          <a:spcPct val="0"/>
        </a:spcAft>
        <a:defRPr sz="3100">
          <a:solidFill>
            <a:srgbClr val="660066"/>
          </a:solidFill>
          <a:latin typeface="Times New Roman" pitchFamily="-109" charset="0"/>
          <a:ea typeface="华文宋体" pitchFamily="-109" charset="-122"/>
          <a:cs typeface="华文宋体" pitchFamily="-109" charset="-122"/>
          <a:sym typeface="Times New Roman" pitchFamily="-109" charset="0"/>
        </a:defRPr>
      </a:lvl8pPr>
      <a:lvl9pPr marL="1285829" algn="l" rtl="0" eaLnBrk="1" fontAlgn="base" hangingPunct="1">
        <a:spcBef>
          <a:spcPct val="0"/>
        </a:spcBef>
        <a:spcAft>
          <a:spcPct val="0"/>
        </a:spcAft>
        <a:defRPr sz="3100">
          <a:solidFill>
            <a:srgbClr val="660066"/>
          </a:solidFill>
          <a:latin typeface="Times New Roman" pitchFamily="-109" charset="0"/>
          <a:ea typeface="华文宋体" pitchFamily="-109" charset="-122"/>
          <a:cs typeface="华文宋体" pitchFamily="-109" charset="-122"/>
          <a:sym typeface="Times New Roman" pitchFamily="-109" charset="0"/>
        </a:defRPr>
      </a:lvl9pPr>
    </p:titleStyle>
    <p:bodyStyle>
      <a:lvl1pPr marL="343781" indent="-342665" algn="l" rtl="0" eaLnBrk="1" fontAlgn="base" hangingPunct="1">
        <a:spcBef>
          <a:spcPts val="773"/>
        </a:spcBef>
        <a:spcAft>
          <a:spcPct val="0"/>
        </a:spcAft>
        <a:buClr>
          <a:srgbClr val="0000FF"/>
        </a:buClr>
        <a:buSzPct val="100000"/>
        <a:buFont typeface="Times New Roman" pitchFamily="-109" charset="0"/>
        <a:buChar char="•"/>
        <a:defRPr sz="2500">
          <a:solidFill>
            <a:srgbClr val="0000FF"/>
          </a:solidFill>
          <a:latin typeface="+mn-lt"/>
          <a:ea typeface="+mn-ea"/>
          <a:cs typeface="+mn-cs"/>
          <a:sym typeface="Times New Roman" pitchFamily="-109" charset="0"/>
        </a:defRPr>
      </a:lvl1pPr>
      <a:lvl2pPr marL="699840" indent="-285740" algn="l" rtl="0" eaLnBrk="1" fontAlgn="base" hangingPunct="1">
        <a:spcBef>
          <a:spcPts val="633"/>
        </a:spcBef>
        <a:spcAft>
          <a:spcPct val="0"/>
        </a:spcAft>
        <a:buClr>
          <a:srgbClr val="3366FF"/>
        </a:buClr>
        <a:buSzPct val="100000"/>
        <a:buFont typeface="Times New Roman" pitchFamily="-109" charset="0"/>
        <a:buChar char="–"/>
        <a:defRPr sz="2500">
          <a:solidFill>
            <a:srgbClr val="3366FF"/>
          </a:solidFill>
          <a:latin typeface="+mn-lt"/>
          <a:ea typeface="+mn-ea"/>
          <a:cs typeface="+mn-cs"/>
          <a:sym typeface="Times New Roman" pitchFamily="-109" charset="0"/>
        </a:defRPr>
      </a:lvl2pPr>
      <a:lvl3pPr marL="1099429" indent="-228815" algn="l" rtl="0" eaLnBrk="1" fontAlgn="base" hangingPunct="1">
        <a:spcBef>
          <a:spcPts val="562"/>
        </a:spcBef>
        <a:spcAft>
          <a:spcPct val="0"/>
        </a:spcAft>
        <a:buClr>
          <a:srgbClr val="0000FF"/>
        </a:buClr>
        <a:buSzPct val="100000"/>
        <a:buFont typeface="Times New Roman" pitchFamily="-109" charset="0"/>
        <a:buChar char="•"/>
        <a:defRPr sz="2500">
          <a:solidFill>
            <a:srgbClr val="0000FF"/>
          </a:solidFill>
          <a:latin typeface="+mn-lt"/>
          <a:ea typeface="+mn-ea"/>
          <a:cs typeface="+mn-cs"/>
          <a:sym typeface="Times New Roman" pitchFamily="-109" charset="0"/>
        </a:defRPr>
      </a:lvl3pPr>
      <a:lvl4pPr marL="1557059" indent="-228815" algn="l" rtl="0" eaLnBrk="1" fontAlgn="base" hangingPunct="1">
        <a:spcBef>
          <a:spcPts val="422"/>
        </a:spcBef>
        <a:spcAft>
          <a:spcPct val="0"/>
        </a:spcAft>
        <a:buClr>
          <a:srgbClr val="0000FF"/>
        </a:buClr>
        <a:buSzPct val="100000"/>
        <a:buFont typeface="Times New Roman" pitchFamily="-109" charset="0"/>
        <a:buChar char="–"/>
        <a:defRPr sz="2500">
          <a:solidFill>
            <a:srgbClr val="0000FF"/>
          </a:solidFill>
          <a:latin typeface="+mn-lt"/>
          <a:ea typeface="+mn-ea"/>
          <a:cs typeface="+mn-cs"/>
          <a:sym typeface="Times New Roman" pitchFamily="-109" charset="0"/>
        </a:defRPr>
      </a:lvl4pPr>
      <a:lvl5pPr marL="2013573" indent="-228815" algn="l" rtl="0" eaLnBrk="1" fontAlgn="base" hangingPunct="1">
        <a:spcBef>
          <a:spcPts val="422"/>
        </a:spcBef>
        <a:spcAft>
          <a:spcPct val="0"/>
        </a:spcAft>
        <a:buClr>
          <a:srgbClr val="0000FF"/>
        </a:buClr>
        <a:buSzPct val="100000"/>
        <a:buFont typeface="Times New Roman" pitchFamily="-109" charset="0"/>
        <a:buChar char="»"/>
        <a:defRPr sz="2500">
          <a:solidFill>
            <a:srgbClr val="0000FF"/>
          </a:solidFill>
          <a:latin typeface="+mn-lt"/>
          <a:ea typeface="+mn-ea"/>
          <a:cs typeface="+mn-cs"/>
          <a:sym typeface="Times New Roman" pitchFamily="-109" charset="0"/>
        </a:defRPr>
      </a:lvl5pPr>
      <a:lvl6pPr marL="2335030" indent="-228815" algn="l" rtl="0" eaLnBrk="1" fontAlgn="base" hangingPunct="1">
        <a:spcBef>
          <a:spcPts val="422"/>
        </a:spcBef>
        <a:spcAft>
          <a:spcPct val="0"/>
        </a:spcAft>
        <a:buClr>
          <a:srgbClr val="0000FF"/>
        </a:buClr>
        <a:buSzPct val="100000"/>
        <a:buFont typeface="Times New Roman" pitchFamily="-109" charset="0"/>
        <a:buChar char="»"/>
        <a:defRPr sz="2500">
          <a:solidFill>
            <a:srgbClr val="0000FF"/>
          </a:solidFill>
          <a:latin typeface="+mn-lt"/>
          <a:ea typeface="+mn-ea"/>
          <a:cs typeface="+mn-cs"/>
          <a:sym typeface="Times New Roman" pitchFamily="-109" charset="0"/>
        </a:defRPr>
      </a:lvl6pPr>
      <a:lvl7pPr marL="2656488" indent="-228815" algn="l" rtl="0" eaLnBrk="1" fontAlgn="base" hangingPunct="1">
        <a:spcBef>
          <a:spcPts val="422"/>
        </a:spcBef>
        <a:spcAft>
          <a:spcPct val="0"/>
        </a:spcAft>
        <a:buClr>
          <a:srgbClr val="0000FF"/>
        </a:buClr>
        <a:buSzPct val="100000"/>
        <a:buFont typeface="Times New Roman" pitchFamily="-109" charset="0"/>
        <a:buChar char="»"/>
        <a:defRPr sz="2500">
          <a:solidFill>
            <a:srgbClr val="0000FF"/>
          </a:solidFill>
          <a:latin typeface="+mn-lt"/>
          <a:ea typeface="+mn-ea"/>
          <a:cs typeface="+mn-cs"/>
          <a:sym typeface="Times New Roman" pitchFamily="-109" charset="0"/>
        </a:defRPr>
      </a:lvl7pPr>
      <a:lvl8pPr marL="2977945" indent="-228815" algn="l" rtl="0" eaLnBrk="1" fontAlgn="base" hangingPunct="1">
        <a:spcBef>
          <a:spcPts val="422"/>
        </a:spcBef>
        <a:spcAft>
          <a:spcPct val="0"/>
        </a:spcAft>
        <a:buClr>
          <a:srgbClr val="0000FF"/>
        </a:buClr>
        <a:buSzPct val="100000"/>
        <a:buFont typeface="Times New Roman" pitchFamily="-109" charset="0"/>
        <a:buChar char="»"/>
        <a:defRPr sz="2500">
          <a:solidFill>
            <a:srgbClr val="0000FF"/>
          </a:solidFill>
          <a:latin typeface="+mn-lt"/>
          <a:ea typeface="+mn-ea"/>
          <a:cs typeface="+mn-cs"/>
          <a:sym typeface="Times New Roman" pitchFamily="-109" charset="0"/>
        </a:defRPr>
      </a:lvl8pPr>
      <a:lvl9pPr marL="3299402" indent="-228815" algn="l" rtl="0" eaLnBrk="1" fontAlgn="base" hangingPunct="1">
        <a:spcBef>
          <a:spcPts val="422"/>
        </a:spcBef>
        <a:spcAft>
          <a:spcPct val="0"/>
        </a:spcAft>
        <a:buClr>
          <a:srgbClr val="0000FF"/>
        </a:buClr>
        <a:buSzPct val="100000"/>
        <a:buFont typeface="Times New Roman" pitchFamily="-109" charset="0"/>
        <a:buChar char="»"/>
        <a:defRPr sz="2500">
          <a:solidFill>
            <a:srgbClr val="0000FF"/>
          </a:solidFill>
          <a:latin typeface="+mn-lt"/>
          <a:ea typeface="+mn-ea"/>
          <a:cs typeface="+mn-cs"/>
          <a:sym typeface="Times New Roman" pitchFamily="-109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emf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A791FA14-DA01-4F20-ACD6-E0FA27773C25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466177"/>
            <a:ext cx="7772400" cy="2703913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Power Combination of Magnetrons as compact X-band RF source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5800" y="4651899"/>
            <a:ext cx="7772400" cy="15318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Jiayang Liu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on behalf of VED team in THU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May 19, 2022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2332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00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360000" indent="-360000" algn="just">
              <a:lnSpc>
                <a:spcPct val="100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/>
              <a:t>Peer-to-Peer Locking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10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A498A65-03A4-4211-BAF2-A9B7D4C10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347" y="2098559"/>
            <a:ext cx="3840000" cy="2160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4AF5FF6C-F55D-4B7A-8188-A5B4C28F34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653" y="2098559"/>
            <a:ext cx="3840000" cy="2160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A3A900E-3B92-48BC-8913-76303D218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347" y="4258559"/>
            <a:ext cx="3840000" cy="2160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B8DF75BC-9053-4411-9297-BD71926D40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9653" y="4258559"/>
            <a:ext cx="3840000" cy="2160000"/>
          </a:xfrm>
          <a:prstGeom prst="rect">
            <a:avLst/>
          </a:prstGeom>
        </p:spPr>
      </p:pic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2A104ADA-7942-4522-9E2C-D993C24E10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382593"/>
              </p:ext>
            </p:extLst>
          </p:nvPr>
        </p:nvGraphicFramePr>
        <p:xfrm>
          <a:off x="918837" y="1011602"/>
          <a:ext cx="7306326" cy="97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1764">
                  <a:extLst>
                    <a:ext uri="{9D8B030D-6E8A-4147-A177-3AD203B41FA5}">
                      <a16:colId xmlns:a16="http://schemas.microsoft.com/office/drawing/2014/main" val="859356101"/>
                    </a:ext>
                  </a:extLst>
                </a:gridCol>
                <a:gridCol w="672689">
                  <a:extLst>
                    <a:ext uri="{9D8B030D-6E8A-4147-A177-3AD203B41FA5}">
                      <a16:colId xmlns:a16="http://schemas.microsoft.com/office/drawing/2014/main" val="1476511869"/>
                    </a:ext>
                  </a:extLst>
                </a:gridCol>
                <a:gridCol w="637764">
                  <a:extLst>
                    <a:ext uri="{9D8B030D-6E8A-4147-A177-3AD203B41FA5}">
                      <a16:colId xmlns:a16="http://schemas.microsoft.com/office/drawing/2014/main" val="1005837084"/>
                    </a:ext>
                  </a:extLst>
                </a:gridCol>
                <a:gridCol w="826676">
                  <a:extLst>
                    <a:ext uri="{9D8B030D-6E8A-4147-A177-3AD203B41FA5}">
                      <a16:colId xmlns:a16="http://schemas.microsoft.com/office/drawing/2014/main" val="1950732561"/>
                    </a:ext>
                  </a:extLst>
                </a:gridCol>
                <a:gridCol w="672689">
                  <a:extLst>
                    <a:ext uri="{9D8B030D-6E8A-4147-A177-3AD203B41FA5}">
                      <a16:colId xmlns:a16="http://schemas.microsoft.com/office/drawing/2014/main" val="26473851"/>
                    </a:ext>
                  </a:extLst>
                </a:gridCol>
                <a:gridCol w="637764">
                  <a:extLst>
                    <a:ext uri="{9D8B030D-6E8A-4147-A177-3AD203B41FA5}">
                      <a16:colId xmlns:a16="http://schemas.microsoft.com/office/drawing/2014/main" val="1140097796"/>
                    </a:ext>
                  </a:extLst>
                </a:gridCol>
                <a:gridCol w="826676">
                  <a:extLst>
                    <a:ext uri="{9D8B030D-6E8A-4147-A177-3AD203B41FA5}">
                      <a16:colId xmlns:a16="http://schemas.microsoft.com/office/drawing/2014/main" val="878173606"/>
                    </a:ext>
                  </a:extLst>
                </a:gridCol>
                <a:gridCol w="826676">
                  <a:extLst>
                    <a:ext uri="{9D8B030D-6E8A-4147-A177-3AD203B41FA5}">
                      <a16:colId xmlns:a16="http://schemas.microsoft.com/office/drawing/2014/main" val="390236337"/>
                    </a:ext>
                  </a:extLst>
                </a:gridCol>
                <a:gridCol w="683802">
                  <a:extLst>
                    <a:ext uri="{9D8B030D-6E8A-4147-A177-3AD203B41FA5}">
                      <a16:colId xmlns:a16="http://schemas.microsoft.com/office/drawing/2014/main" val="2118358456"/>
                    </a:ext>
                  </a:extLst>
                </a:gridCol>
                <a:gridCol w="629826">
                  <a:extLst>
                    <a:ext uri="{9D8B030D-6E8A-4147-A177-3AD203B41FA5}">
                      <a16:colId xmlns:a16="http://schemas.microsoft.com/office/drawing/2014/main" val="2260614209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i="1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(MHz)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(kV)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(kV)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zh-CN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82366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9304.4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38.6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89.0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1.66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3.09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504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612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Background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conventional magnetrons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dual ports</a:t>
            </a:r>
          </a:p>
          <a:p>
            <a:pPr marL="648000" indent="-288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</a:rPr>
              <a:t>Design and assembly</a:t>
            </a:r>
          </a:p>
          <a:p>
            <a:pPr marL="648000" indent="-288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</a:rPr>
              <a:t>High-power experiments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parallel cathodes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Summary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Outline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3636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dirty="0"/>
              <a:t>Magnetron with Dual Ports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12</a:t>
            </a:fld>
            <a:endParaRPr lang="zh-CN" altLang="en-US" dirty="0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53B9F45C-570C-4F47-A6AF-7DC5DF158411}"/>
              </a:ext>
            </a:extLst>
          </p:cNvPr>
          <p:cNvGrpSpPr/>
          <p:nvPr/>
        </p:nvGrpSpPr>
        <p:grpSpPr>
          <a:xfrm>
            <a:off x="4938483" y="1498563"/>
            <a:ext cx="3524442" cy="2160000"/>
            <a:chOff x="4971644" y="1269000"/>
            <a:chExt cx="3524442" cy="2160000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1907595A-3AE3-465D-AA9E-5AC12B1D5E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134" t="15139" r="4790" b="15138"/>
            <a:stretch/>
          </p:blipFill>
          <p:spPr>
            <a:xfrm>
              <a:off x="5118394" y="1269000"/>
              <a:ext cx="3377692" cy="216000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6523B074-4223-4B9D-8D26-5A0689685352}"/>
                </a:ext>
              </a:extLst>
            </p:cNvPr>
            <p:cNvSpPr txBox="1"/>
            <p:nvPr/>
          </p:nvSpPr>
          <p:spPr>
            <a:xfrm>
              <a:off x="7936317" y="1587954"/>
              <a:ext cx="5597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20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out</a:t>
              </a:r>
              <a:endParaRPr lang="zh-CN" altLang="en-US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9FD26E7A-3612-43A7-B0C7-6F7AF93B64C7}"/>
                </a:ext>
              </a:extLst>
            </p:cNvPr>
            <p:cNvSpPr txBox="1"/>
            <p:nvPr/>
          </p:nvSpPr>
          <p:spPr>
            <a:xfrm>
              <a:off x="4971644" y="1587954"/>
              <a:ext cx="8627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20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coupler</a:t>
              </a:r>
              <a:endParaRPr lang="zh-CN" altLang="en-US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C6ABA9C8-0A5E-493A-838B-A8526D92B21D}"/>
              </a:ext>
            </a:extLst>
          </p:cNvPr>
          <p:cNvGrpSpPr/>
          <p:nvPr/>
        </p:nvGrpSpPr>
        <p:grpSpPr>
          <a:xfrm>
            <a:off x="1278931" y="1498563"/>
            <a:ext cx="2779837" cy="2160000"/>
            <a:chOff x="1248943" y="1269000"/>
            <a:chExt cx="2779837" cy="216000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C7E6AE70-D882-407C-9036-934CC35630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096" t="7498" r="4849" b="7784"/>
            <a:stretch/>
          </p:blipFill>
          <p:spPr>
            <a:xfrm>
              <a:off x="1248943" y="1269000"/>
              <a:ext cx="2779837" cy="2160000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544A53AB-0CBC-4C22-9046-7A164CBEDA33}"/>
                </a:ext>
              </a:extLst>
            </p:cNvPr>
            <p:cNvSpPr txBox="1"/>
            <p:nvPr/>
          </p:nvSpPr>
          <p:spPr>
            <a:xfrm>
              <a:off x="3469011" y="1587954"/>
              <a:ext cx="5597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20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out</a:t>
              </a:r>
              <a:endParaRPr lang="zh-CN" altLang="en-US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6B1698C0-2AAF-457B-8C43-C322175349D2}"/>
              </a:ext>
            </a:extLst>
          </p:cNvPr>
          <p:cNvGrpSpPr/>
          <p:nvPr/>
        </p:nvGrpSpPr>
        <p:grpSpPr>
          <a:xfrm>
            <a:off x="4900704" y="3654695"/>
            <a:ext cx="3600000" cy="2701714"/>
            <a:chOff x="5007240" y="3577359"/>
            <a:chExt cx="3600000" cy="2701714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DAC15529-EB1B-4E2E-97B4-AF0A8A5C0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07240" y="3577359"/>
              <a:ext cx="3600000" cy="2701714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B7DBF84B-9923-4A3F-8903-8E0BA863DB4F}"/>
                </a:ext>
              </a:extLst>
            </p:cNvPr>
            <p:cNvSpPr txBox="1"/>
            <p:nvPr/>
          </p:nvSpPr>
          <p:spPr>
            <a:xfrm>
              <a:off x="7175422" y="3986074"/>
              <a:ext cx="8052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105 A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12DCEC38-08C8-4424-A224-88C1109BAD31}"/>
                </a:ext>
              </a:extLst>
            </p:cNvPr>
            <p:cNvSpPr txBox="1"/>
            <p:nvPr/>
          </p:nvSpPr>
          <p:spPr>
            <a:xfrm>
              <a:off x="6970626" y="4590976"/>
              <a:ext cx="10390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1.8 MW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DE940D3F-CABC-4082-B70B-E6CF6E30C91A}"/>
                </a:ext>
              </a:extLst>
            </p:cNvPr>
            <p:cNvSpPr txBox="1"/>
            <p:nvPr/>
          </p:nvSpPr>
          <p:spPr>
            <a:xfrm>
              <a:off x="6970626" y="5301737"/>
              <a:ext cx="10390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 MW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5B5785B7-0376-43B2-AD12-153F91C8344D}"/>
              </a:ext>
            </a:extLst>
          </p:cNvPr>
          <p:cNvGrpSpPr/>
          <p:nvPr/>
        </p:nvGrpSpPr>
        <p:grpSpPr>
          <a:xfrm>
            <a:off x="643297" y="3655656"/>
            <a:ext cx="3600000" cy="2700000"/>
            <a:chOff x="643297" y="3726680"/>
            <a:chExt cx="3600000" cy="2700000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D0443EFD-5B24-471B-A4EA-9A7A3EED5C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3297" y="3726680"/>
              <a:ext cx="3600000" cy="2700000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FF1A662-43F8-4C52-B4BF-A910203E12F2}"/>
                </a:ext>
              </a:extLst>
            </p:cNvPr>
            <p:cNvSpPr txBox="1"/>
            <p:nvPr/>
          </p:nvSpPr>
          <p:spPr>
            <a:xfrm>
              <a:off x="2792509" y="4073496"/>
              <a:ext cx="8052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108 A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C9DAED94-B076-4A0A-AFFA-930542CBDFFF}"/>
                </a:ext>
              </a:extLst>
            </p:cNvPr>
            <p:cNvSpPr txBox="1"/>
            <p:nvPr/>
          </p:nvSpPr>
          <p:spPr>
            <a:xfrm>
              <a:off x="2624459" y="4482484"/>
              <a:ext cx="10390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2.2 MW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8959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Assembly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dirty="0"/>
              <a:t>Magnetron with Dual Ports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13</a:t>
            </a:fld>
            <a:endParaRPr lang="zh-CN" altLang="en-US" dirty="0"/>
          </a:p>
        </p:txBody>
      </p:sp>
      <p:sp>
        <p:nvSpPr>
          <p:cNvPr id="13" name="右箭头 9">
            <a:extLst>
              <a:ext uri="{FF2B5EF4-FFF2-40B4-BE49-F238E27FC236}">
                <a16:creationId xmlns:a16="http://schemas.microsoft.com/office/drawing/2014/main" id="{B9D31AF1-F01D-4A62-9A6F-DC20D69E10A3}"/>
              </a:ext>
            </a:extLst>
          </p:cNvPr>
          <p:cNvSpPr/>
          <p:nvPr/>
        </p:nvSpPr>
        <p:spPr>
          <a:xfrm rot="2919100">
            <a:off x="6773782" y="2240700"/>
            <a:ext cx="848470" cy="252435"/>
          </a:xfrm>
          <a:prstGeom prst="rightArrow">
            <a:avLst>
              <a:gd name="adj1" fmla="val 36476"/>
              <a:gd name="adj2" fmla="val 595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4">
            <a:extLst>
              <a:ext uri="{FF2B5EF4-FFF2-40B4-BE49-F238E27FC236}">
                <a16:creationId xmlns:a16="http://schemas.microsoft.com/office/drawing/2014/main" id="{06661CA2-6B86-4895-94F9-2D211F39A9C2}"/>
              </a:ext>
            </a:extLst>
          </p:cNvPr>
          <p:cNvSpPr/>
          <p:nvPr/>
        </p:nvSpPr>
        <p:spPr>
          <a:xfrm rot="18797653" flipH="1">
            <a:off x="6913379" y="5222373"/>
            <a:ext cx="660851" cy="252435"/>
          </a:xfrm>
          <a:prstGeom prst="rightArrow">
            <a:avLst>
              <a:gd name="adj1" fmla="val 36476"/>
              <a:gd name="adj2" fmla="val 595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右箭头 25">
            <a:extLst>
              <a:ext uri="{FF2B5EF4-FFF2-40B4-BE49-F238E27FC236}">
                <a16:creationId xmlns:a16="http://schemas.microsoft.com/office/drawing/2014/main" id="{86ECD0FE-058F-4947-B468-94000CBF5462}"/>
              </a:ext>
            </a:extLst>
          </p:cNvPr>
          <p:cNvSpPr/>
          <p:nvPr/>
        </p:nvSpPr>
        <p:spPr>
          <a:xfrm flipH="1">
            <a:off x="3861716" y="4970995"/>
            <a:ext cx="657488" cy="252435"/>
          </a:xfrm>
          <a:prstGeom prst="rightArrow">
            <a:avLst>
              <a:gd name="adj1" fmla="val 36476"/>
              <a:gd name="adj2" fmla="val 595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CBF5227F-0ADD-4351-AC3B-32612FE1EA4C}"/>
              </a:ext>
            </a:extLst>
          </p:cNvPr>
          <p:cNvGrpSpPr/>
          <p:nvPr/>
        </p:nvGrpSpPr>
        <p:grpSpPr>
          <a:xfrm>
            <a:off x="159328" y="1412778"/>
            <a:ext cx="3432909" cy="2403068"/>
            <a:chOff x="159328" y="1412778"/>
            <a:chExt cx="3432909" cy="2403068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5EF42088-44CF-43DE-A43A-0FC6C54039C8}"/>
                </a:ext>
              </a:extLst>
            </p:cNvPr>
            <p:cNvGrpSpPr/>
            <p:nvPr/>
          </p:nvGrpSpPr>
          <p:grpSpPr>
            <a:xfrm>
              <a:off x="159328" y="1412778"/>
              <a:ext cx="3432909" cy="2007185"/>
              <a:chOff x="882579" y="1405249"/>
              <a:chExt cx="3432909" cy="2007185"/>
            </a:xfrm>
          </p:grpSpPr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id="{A3F6D316-F52F-4CC6-B632-7BE1B44774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32420" y="1405249"/>
                <a:ext cx="1683068" cy="2003108"/>
              </a:xfrm>
              <a:prstGeom prst="rect">
                <a:avLst/>
              </a:prstGeom>
            </p:spPr>
          </p:pic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id="{BE3473DA-A2D0-4188-861A-DE4039FED0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882579" y="1409326"/>
                <a:ext cx="1683068" cy="2003108"/>
              </a:xfrm>
              <a:prstGeom prst="rect">
                <a:avLst/>
              </a:prstGeom>
            </p:spPr>
          </p:pic>
        </p:grp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EB9E002A-D778-40C7-B2CD-38EA608155B0}"/>
                </a:ext>
              </a:extLst>
            </p:cNvPr>
            <p:cNvSpPr txBox="1"/>
            <p:nvPr/>
          </p:nvSpPr>
          <p:spPr>
            <a:xfrm>
              <a:off x="816293" y="3415736"/>
              <a:ext cx="21189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Mechanical design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右箭头 11">
            <a:extLst>
              <a:ext uri="{FF2B5EF4-FFF2-40B4-BE49-F238E27FC236}">
                <a16:creationId xmlns:a16="http://schemas.microsoft.com/office/drawing/2014/main" id="{DB882C0C-B3F4-4307-9D1B-CAFB60F718BE}"/>
              </a:ext>
            </a:extLst>
          </p:cNvPr>
          <p:cNvSpPr/>
          <p:nvPr/>
        </p:nvSpPr>
        <p:spPr>
          <a:xfrm rot="18820134">
            <a:off x="3489619" y="1976131"/>
            <a:ext cx="618590" cy="252435"/>
          </a:xfrm>
          <a:prstGeom prst="rightArrow">
            <a:avLst>
              <a:gd name="adj1" fmla="val 36476"/>
              <a:gd name="adj2" fmla="val 595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88A292DB-F7D7-47F8-865C-5DC9AFCB553A}"/>
              </a:ext>
            </a:extLst>
          </p:cNvPr>
          <p:cNvGrpSpPr/>
          <p:nvPr/>
        </p:nvGrpSpPr>
        <p:grpSpPr>
          <a:xfrm>
            <a:off x="4185635" y="967669"/>
            <a:ext cx="2555508" cy="1858338"/>
            <a:chOff x="4185635" y="896645"/>
            <a:chExt cx="2555508" cy="1858338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57797412-9595-4EBE-A13D-C3C6935E1A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85635" y="896645"/>
              <a:ext cx="2555508" cy="1458228"/>
            </a:xfrm>
            <a:prstGeom prst="rect">
              <a:avLst/>
            </a:prstGeom>
          </p:spPr>
        </p:pic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96A59D29-325E-4B95-AAD1-5051087FE05B}"/>
                </a:ext>
              </a:extLst>
            </p:cNvPr>
            <p:cNvSpPr txBox="1"/>
            <p:nvPr/>
          </p:nvSpPr>
          <p:spPr>
            <a:xfrm>
              <a:off x="4790032" y="2354873"/>
              <a:ext cx="13467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Fabrication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2DBF8C5B-5B94-4647-B3C7-0A48D62E781E}"/>
              </a:ext>
            </a:extLst>
          </p:cNvPr>
          <p:cNvGrpSpPr/>
          <p:nvPr/>
        </p:nvGrpSpPr>
        <p:grpSpPr>
          <a:xfrm>
            <a:off x="372395" y="3857814"/>
            <a:ext cx="3356190" cy="2565467"/>
            <a:chOff x="159329" y="3857814"/>
            <a:chExt cx="3356190" cy="2565467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C4D4FB4C-9637-4EF1-89CA-849F6F73F0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59329" y="3857814"/>
              <a:ext cx="3356190" cy="2160000"/>
            </a:xfrm>
            <a:prstGeom prst="rect">
              <a:avLst/>
            </a:prstGeom>
          </p:spPr>
        </p:pic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6417816F-24E4-4A64-8A50-3BC22477D212}"/>
                </a:ext>
              </a:extLst>
            </p:cNvPr>
            <p:cNvSpPr txBox="1"/>
            <p:nvPr/>
          </p:nvSpPr>
          <p:spPr>
            <a:xfrm>
              <a:off x="1069425" y="6023171"/>
              <a:ext cx="15359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Conditioning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157A388E-F19B-40C9-8C16-75F0929543A1}"/>
              </a:ext>
            </a:extLst>
          </p:cNvPr>
          <p:cNvGrpSpPr/>
          <p:nvPr/>
        </p:nvGrpSpPr>
        <p:grpSpPr>
          <a:xfrm>
            <a:off x="6976080" y="2860440"/>
            <a:ext cx="2008592" cy="2161099"/>
            <a:chOff x="6976080" y="2860440"/>
            <a:chExt cx="2008592" cy="2161099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56AC796E-9795-4037-BF2B-1599F24029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76080" y="2860440"/>
              <a:ext cx="2008592" cy="1457103"/>
            </a:xfrm>
            <a:prstGeom prst="rect">
              <a:avLst/>
            </a:prstGeom>
          </p:spPr>
        </p:pic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77CE3671-E2BC-4586-98A5-25D76A5F5D79}"/>
                </a:ext>
              </a:extLst>
            </p:cNvPr>
            <p:cNvSpPr txBox="1"/>
            <p:nvPr/>
          </p:nvSpPr>
          <p:spPr>
            <a:xfrm>
              <a:off x="7109211" y="4313653"/>
              <a:ext cx="17423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Cold test </a:t>
              </a:r>
            </a:p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before welding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006B47AC-2E89-412C-9C07-4E3A7DB880C2}"/>
              </a:ext>
            </a:extLst>
          </p:cNvPr>
          <p:cNvGrpSpPr/>
          <p:nvPr/>
        </p:nvGrpSpPr>
        <p:grpSpPr>
          <a:xfrm>
            <a:off x="4652329" y="2856440"/>
            <a:ext cx="2088814" cy="3576350"/>
            <a:chOff x="4652329" y="2856440"/>
            <a:chExt cx="2088814" cy="3576350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753AC71A-B1DB-4F44-B98E-B01A17BE5A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52329" y="2856440"/>
              <a:ext cx="2088814" cy="2880000"/>
            </a:xfrm>
            <a:prstGeom prst="rect">
              <a:avLst/>
            </a:prstGeom>
          </p:spPr>
        </p:pic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051BA1A5-610F-445E-AD4C-1DDEE5E22360}"/>
                </a:ext>
              </a:extLst>
            </p:cNvPr>
            <p:cNvSpPr txBox="1"/>
            <p:nvPr/>
          </p:nvSpPr>
          <p:spPr>
            <a:xfrm>
              <a:off x="4915945" y="5724904"/>
              <a:ext cx="156158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Cold test </a:t>
              </a:r>
            </a:p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after welding</a:t>
              </a:r>
              <a:endPara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7000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5155425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High-power experiments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Asymmetric 3-dB hybrid with 0 and </a:t>
            </a:r>
            <a:r>
              <a:rPr lang="el-GR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π</a:t>
            </a: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 phase characteristic was used to combine the power.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dirty="0"/>
              <a:t>Magnetron with Dual Ports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14</a:t>
            </a:fld>
            <a:endParaRPr lang="zh-CN" altLang="en-US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5BCA45EE-129B-4D37-9550-4FCA5077FE30}"/>
              </a:ext>
            </a:extLst>
          </p:cNvPr>
          <p:cNvGrpSpPr/>
          <p:nvPr/>
        </p:nvGrpSpPr>
        <p:grpSpPr>
          <a:xfrm>
            <a:off x="5187979" y="932157"/>
            <a:ext cx="3805571" cy="2778809"/>
            <a:chOff x="5257898" y="1029417"/>
            <a:chExt cx="3805571" cy="2778809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7AEC61E9-8283-4CE9-87C8-E40C96E299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668" r="6403"/>
            <a:stretch/>
          </p:blipFill>
          <p:spPr>
            <a:xfrm>
              <a:off x="5384672" y="1247225"/>
              <a:ext cx="3600000" cy="252982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1AAA83BA-DF66-4894-9D6E-68C85066E0B4}"/>
                </a:ext>
              </a:extLst>
            </p:cNvPr>
            <p:cNvSpPr txBox="1"/>
            <p:nvPr/>
          </p:nvSpPr>
          <p:spPr>
            <a:xfrm>
              <a:off x="5257898" y="1029417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微软雅黑 Light" panose="020B0502040204020203" pitchFamily="34" charset="-122"/>
                  <a:cs typeface="Times New Roman" panose="02020603050405020304" pitchFamily="18" charset="0"/>
                </a:rPr>
                <a:t>Port 1</a:t>
              </a:r>
              <a:endParaRPr lang="zh-CN" altLang="en-US" sz="2000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23839AF7-A4F9-41BA-A009-88AB6A7BA7EB}"/>
                </a:ext>
              </a:extLst>
            </p:cNvPr>
            <p:cNvSpPr txBox="1"/>
            <p:nvPr/>
          </p:nvSpPr>
          <p:spPr>
            <a:xfrm>
              <a:off x="8260044" y="1546752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微软雅黑 Light" panose="020B0502040204020203" pitchFamily="34" charset="-122"/>
                  <a:cs typeface="Times New Roman" panose="02020603050405020304" pitchFamily="18" charset="0"/>
                </a:rPr>
                <a:t>Port 2</a:t>
              </a:r>
              <a:endParaRPr lang="zh-CN" altLang="en-US" sz="2000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651365D3-7F15-4BBC-AE51-1D4299C3220E}"/>
                </a:ext>
              </a:extLst>
            </p:cNvPr>
            <p:cNvSpPr txBox="1"/>
            <p:nvPr/>
          </p:nvSpPr>
          <p:spPr>
            <a:xfrm>
              <a:off x="7049990" y="3408116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微软雅黑 Light" panose="020B0502040204020203" pitchFamily="34" charset="-122"/>
                  <a:cs typeface="Times New Roman" panose="02020603050405020304" pitchFamily="18" charset="0"/>
                </a:rPr>
                <a:t>Port 3</a:t>
              </a:r>
              <a:endParaRPr lang="zh-CN" altLang="en-US" sz="2000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B089021C-6916-42E1-BDC0-E405911612BF}"/>
                </a:ext>
              </a:extLst>
            </p:cNvPr>
            <p:cNvSpPr txBox="1"/>
            <p:nvPr/>
          </p:nvSpPr>
          <p:spPr>
            <a:xfrm>
              <a:off x="5476164" y="3169231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微软雅黑 Light" panose="020B0502040204020203" pitchFamily="34" charset="-122"/>
                  <a:cs typeface="Times New Roman" panose="02020603050405020304" pitchFamily="18" charset="0"/>
                </a:rPr>
                <a:t>Port 4</a:t>
              </a:r>
              <a:endParaRPr lang="zh-CN" altLang="en-US" sz="2000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32CF50C0-79F5-46D1-AB2C-FD9CFE633B34}"/>
              </a:ext>
            </a:extLst>
          </p:cNvPr>
          <p:cNvGrpSpPr/>
          <p:nvPr/>
        </p:nvGrpSpPr>
        <p:grpSpPr>
          <a:xfrm>
            <a:off x="212596" y="2338331"/>
            <a:ext cx="4860000" cy="4025927"/>
            <a:chOff x="150450" y="2063125"/>
            <a:chExt cx="4860000" cy="4025927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3C42D88B-DE98-42F3-81A0-EE0B1CAC71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041" t="1362" r="12551" b="10885"/>
            <a:stretch/>
          </p:blipFill>
          <p:spPr>
            <a:xfrm>
              <a:off x="150450" y="2578645"/>
              <a:ext cx="4860000" cy="2983533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2AE954DE-9F67-4CD6-9FDC-2A017AD384BF}"/>
                </a:ext>
              </a:extLst>
            </p:cNvPr>
            <p:cNvSpPr txBox="1"/>
            <p:nvPr/>
          </p:nvSpPr>
          <p:spPr>
            <a:xfrm>
              <a:off x="2791261" y="5117678"/>
              <a:ext cx="14302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3-dB hybrid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949EF7A9-81AE-42B3-9CA0-2B98F65D01C8}"/>
                </a:ext>
              </a:extLst>
            </p:cNvPr>
            <p:cNvSpPr txBox="1"/>
            <p:nvPr/>
          </p:nvSpPr>
          <p:spPr>
            <a:xfrm>
              <a:off x="2408749" y="2063125"/>
              <a:ext cx="226696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Directional couplers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45806FED-AB35-4A06-8E2F-B3F32F7660B0}"/>
                </a:ext>
              </a:extLst>
            </p:cNvPr>
            <p:cNvSpPr txBox="1"/>
            <p:nvPr/>
          </p:nvSpPr>
          <p:spPr>
            <a:xfrm>
              <a:off x="987289" y="5688942"/>
              <a:ext cx="105509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MGDP1</a:t>
              </a:r>
            </a:p>
          </p:txBody>
        </p: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2721DEBB-C989-484D-8B19-B9048AD1929B}"/>
                </a:ext>
              </a:extLst>
            </p:cNvPr>
            <p:cNvCxnSpPr>
              <a:cxnSpLocks/>
              <a:stCxn id="24" idx="2"/>
            </p:cNvCxnSpPr>
            <p:nvPr/>
          </p:nvCxnSpPr>
          <p:spPr>
            <a:xfrm>
              <a:off x="1514837" y="2463235"/>
              <a:ext cx="0" cy="48415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79C8A49B-5C80-47DC-BAD3-0AFD10422CEF}"/>
                </a:ext>
              </a:extLst>
            </p:cNvPr>
            <p:cNvCxnSpPr>
              <a:cxnSpLocks/>
              <a:stCxn id="23" idx="1"/>
            </p:cNvCxnSpPr>
            <p:nvPr/>
          </p:nvCxnSpPr>
          <p:spPr>
            <a:xfrm flipH="1">
              <a:off x="458429" y="4191575"/>
              <a:ext cx="57436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50E6B186-2A90-4591-A914-C0D793B4B73B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3542233" y="2463235"/>
              <a:ext cx="366364" cy="131875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D3C05876-1004-46F3-AD3A-54F09E784150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>
              <a:off x="2559566" y="2463235"/>
              <a:ext cx="982667" cy="251644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E2FE04C3-BAB7-480D-94E6-8502C4755A12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>
              <a:off x="2559566" y="2463235"/>
              <a:ext cx="982667" cy="81232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7841594B-F04A-44D7-B3EA-8B5EAF531D6E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V="1">
              <a:off x="3506361" y="4270159"/>
              <a:ext cx="0" cy="84751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7D2ACABB-85CA-4B7C-9DBD-DA6F4E890BF6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H="1" flipV="1">
              <a:off x="1514837" y="5215341"/>
              <a:ext cx="1" cy="47360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78C73643-011F-41C7-B294-83995EA77C35}"/>
                </a:ext>
              </a:extLst>
            </p:cNvPr>
            <p:cNvSpPr txBox="1"/>
            <p:nvPr/>
          </p:nvSpPr>
          <p:spPr>
            <a:xfrm>
              <a:off x="1032793" y="3991520"/>
              <a:ext cx="153805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Phase shifter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E0EEDA63-C145-45DD-BB17-87293E3F7AAD}"/>
                </a:ext>
              </a:extLst>
            </p:cNvPr>
            <p:cNvSpPr txBox="1"/>
            <p:nvPr/>
          </p:nvSpPr>
          <p:spPr>
            <a:xfrm>
              <a:off x="987289" y="2063125"/>
              <a:ext cx="105509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MGDP2</a:t>
              </a:r>
            </a:p>
          </p:txBody>
        </p:sp>
        <p:cxnSp>
          <p:nvCxnSpPr>
            <p:cNvPr id="38" name="直接箭头连接符 37">
              <a:extLst>
                <a:ext uri="{FF2B5EF4-FFF2-40B4-BE49-F238E27FC236}">
                  <a16:creationId xmlns:a16="http://schemas.microsoft.com/office/drawing/2014/main" id="{103C3929-CBFA-414A-A9AA-A68D5B3FE4F8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3542233" y="2463235"/>
              <a:ext cx="258911" cy="184211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>
              <a:extLst>
                <a:ext uri="{FF2B5EF4-FFF2-40B4-BE49-F238E27FC236}">
                  <a16:creationId xmlns:a16="http://schemas.microsoft.com/office/drawing/2014/main" id="{F6D64693-AC29-46DE-8BD3-9AD86DB56A45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>
              <a:off x="419241" y="2463235"/>
              <a:ext cx="3122992" cy="124762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D4BE4608-FC84-467F-807E-C45EC3169183}"/>
                </a:ext>
              </a:extLst>
            </p:cNvPr>
            <p:cNvSpPr txBox="1"/>
            <p:nvPr/>
          </p:nvSpPr>
          <p:spPr>
            <a:xfrm>
              <a:off x="4106843" y="4659863"/>
              <a:ext cx="71205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Load</a:t>
              </a:r>
            </a:p>
          </p:txBody>
        </p:sp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id="{0866DAC7-39FF-4997-B7FC-EF4938AA7816}"/>
                </a:ext>
              </a:extLst>
            </p:cNvPr>
            <p:cNvCxnSpPr>
              <a:cxnSpLocks/>
              <a:stCxn id="46" idx="0"/>
            </p:cNvCxnSpPr>
            <p:nvPr/>
          </p:nvCxnSpPr>
          <p:spPr>
            <a:xfrm flipH="1" flipV="1">
              <a:off x="4272380" y="4305350"/>
              <a:ext cx="190490" cy="35451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箭头连接符 49">
              <a:extLst>
                <a:ext uri="{FF2B5EF4-FFF2-40B4-BE49-F238E27FC236}">
                  <a16:creationId xmlns:a16="http://schemas.microsoft.com/office/drawing/2014/main" id="{9277232C-CBB2-4340-80AE-37E50F8A1183}"/>
                </a:ext>
              </a:extLst>
            </p:cNvPr>
            <p:cNvCxnSpPr>
              <a:cxnSpLocks/>
              <a:stCxn id="46" idx="0"/>
            </p:cNvCxnSpPr>
            <p:nvPr/>
          </p:nvCxnSpPr>
          <p:spPr>
            <a:xfrm flipV="1">
              <a:off x="4462870" y="3905240"/>
              <a:ext cx="76731" cy="75462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图片 54">
            <a:extLst>
              <a:ext uri="{FF2B5EF4-FFF2-40B4-BE49-F238E27FC236}">
                <a16:creationId xmlns:a16="http://schemas.microsoft.com/office/drawing/2014/main" id="{84B24860-CA96-46F2-A448-13C587866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4753" y="3644273"/>
            <a:ext cx="36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846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00000"/>
              </a:lnSpc>
              <a:spcBef>
                <a:spcPts val="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4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360000" indent="-360000" algn="just">
              <a:lnSpc>
                <a:spcPct val="100000"/>
              </a:lnSpc>
              <a:spcBef>
                <a:spcPts val="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4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dirty="0"/>
              <a:t>Magnetron with Dual Ports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15</a:t>
            </a:fld>
            <a:endParaRPr lang="zh-CN" altLang="en-US" dirty="0"/>
          </a:p>
        </p:txBody>
      </p: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6014AA4F-5B95-48E5-82B2-78875B4D92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431739"/>
              </p:ext>
            </p:extLst>
          </p:nvPr>
        </p:nvGraphicFramePr>
        <p:xfrm>
          <a:off x="526136" y="971648"/>
          <a:ext cx="8091728" cy="129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402">
                  <a:extLst>
                    <a:ext uri="{9D8B030D-6E8A-4147-A177-3AD203B41FA5}">
                      <a16:colId xmlns:a16="http://schemas.microsoft.com/office/drawing/2014/main" val="3059769233"/>
                    </a:ext>
                  </a:extLst>
                </a:gridCol>
                <a:gridCol w="891764">
                  <a:extLst>
                    <a:ext uri="{9D8B030D-6E8A-4147-A177-3AD203B41FA5}">
                      <a16:colId xmlns:a16="http://schemas.microsoft.com/office/drawing/2014/main" val="1761095187"/>
                    </a:ext>
                  </a:extLst>
                </a:gridCol>
                <a:gridCol w="672689">
                  <a:extLst>
                    <a:ext uri="{9D8B030D-6E8A-4147-A177-3AD203B41FA5}">
                      <a16:colId xmlns:a16="http://schemas.microsoft.com/office/drawing/2014/main" val="1476511869"/>
                    </a:ext>
                  </a:extLst>
                </a:gridCol>
                <a:gridCol w="637764">
                  <a:extLst>
                    <a:ext uri="{9D8B030D-6E8A-4147-A177-3AD203B41FA5}">
                      <a16:colId xmlns:a16="http://schemas.microsoft.com/office/drawing/2014/main" val="1005837084"/>
                    </a:ext>
                  </a:extLst>
                </a:gridCol>
                <a:gridCol w="826676">
                  <a:extLst>
                    <a:ext uri="{9D8B030D-6E8A-4147-A177-3AD203B41FA5}">
                      <a16:colId xmlns:a16="http://schemas.microsoft.com/office/drawing/2014/main" val="1950732561"/>
                    </a:ext>
                  </a:extLst>
                </a:gridCol>
                <a:gridCol w="672689">
                  <a:extLst>
                    <a:ext uri="{9D8B030D-6E8A-4147-A177-3AD203B41FA5}">
                      <a16:colId xmlns:a16="http://schemas.microsoft.com/office/drawing/2014/main" val="26473851"/>
                    </a:ext>
                  </a:extLst>
                </a:gridCol>
                <a:gridCol w="637764">
                  <a:extLst>
                    <a:ext uri="{9D8B030D-6E8A-4147-A177-3AD203B41FA5}">
                      <a16:colId xmlns:a16="http://schemas.microsoft.com/office/drawing/2014/main" val="1140097796"/>
                    </a:ext>
                  </a:extLst>
                </a:gridCol>
                <a:gridCol w="826676">
                  <a:extLst>
                    <a:ext uri="{9D8B030D-6E8A-4147-A177-3AD203B41FA5}">
                      <a16:colId xmlns:a16="http://schemas.microsoft.com/office/drawing/2014/main" val="878173606"/>
                    </a:ext>
                  </a:extLst>
                </a:gridCol>
                <a:gridCol w="826676">
                  <a:extLst>
                    <a:ext uri="{9D8B030D-6E8A-4147-A177-3AD203B41FA5}">
                      <a16:colId xmlns:a16="http://schemas.microsoft.com/office/drawing/2014/main" val="390236337"/>
                    </a:ext>
                  </a:extLst>
                </a:gridCol>
                <a:gridCol w="683802">
                  <a:extLst>
                    <a:ext uri="{9D8B030D-6E8A-4147-A177-3AD203B41FA5}">
                      <a16:colId xmlns:a16="http://schemas.microsoft.com/office/drawing/2014/main" val="2118358456"/>
                    </a:ext>
                  </a:extLst>
                </a:gridCol>
                <a:gridCol w="629826">
                  <a:extLst>
                    <a:ext uri="{9D8B030D-6E8A-4147-A177-3AD203B41FA5}">
                      <a16:colId xmlns:a16="http://schemas.microsoft.com/office/drawing/2014/main" val="2260614209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Phase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i="1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(MHz)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(kV)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(kV)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zh-CN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82366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9303.4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40.3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87.2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1.75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41.0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88.7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1.73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3.39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97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47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50411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9303.5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40.3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86.0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1.74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41.0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87.5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1.70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3.27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95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46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5098615"/>
                  </a:ext>
                </a:extLst>
              </a:tr>
            </a:tbl>
          </a:graphicData>
        </a:graphic>
      </p:graphicFrame>
      <p:pic>
        <p:nvPicPr>
          <p:cNvPr id="6" name="图片 5">
            <a:extLst>
              <a:ext uri="{FF2B5EF4-FFF2-40B4-BE49-F238E27FC236}">
                <a16:creationId xmlns:a16="http://schemas.microsoft.com/office/drawing/2014/main" id="{B9AB7829-0DD3-4A34-959C-9CF4401E8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00" y="2323433"/>
            <a:ext cx="4104000" cy="2052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6F0C5B8B-A76F-48D4-957E-D1FC1E5AE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6338" y="2323433"/>
            <a:ext cx="4104000" cy="205200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9102530F-B2AA-4485-A375-2BDB8F7CBF13}"/>
              </a:ext>
            </a:extLst>
          </p:cNvPr>
          <p:cNvSpPr txBox="1"/>
          <p:nvPr/>
        </p:nvSpPr>
        <p:spPr>
          <a:xfrm>
            <a:off x="5772506" y="3461984"/>
            <a:ext cx="1370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0.15 MW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54B1316E-0B58-4A80-ADA2-C281E72346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6338" y="4375433"/>
            <a:ext cx="4104000" cy="2052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B1D68253-5B4E-4B81-A3BD-0DC7E16FE3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200" y="4375433"/>
            <a:ext cx="4104000" cy="20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37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Background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conventional magnetrons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dual ports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parallel cathodes</a:t>
            </a:r>
          </a:p>
          <a:p>
            <a:pPr marL="648000" lvl="0" indent="-288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</a:pPr>
            <a:r>
              <a:rPr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Design and simulations</a:t>
            </a:r>
          </a:p>
          <a:p>
            <a:pPr marL="648000" lvl="0" indent="-288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</a:pPr>
            <a:r>
              <a:rPr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Fabrication and assembly</a:t>
            </a:r>
          </a:p>
          <a:p>
            <a:pPr marL="648000" lvl="0" indent="-288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</a:pPr>
            <a:r>
              <a:rPr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High-power experiments</a:t>
            </a:r>
            <a:endParaRPr lang="en-US" altLang="zh-CN" sz="2400" dirty="0">
              <a:latin typeface="Arial" panose="020B0604020202020204" pitchFamily="34" charset="0"/>
              <a:ea typeface="微软雅黑 Light" panose="020B0502040204020203" pitchFamily="34" charset="-122"/>
            </a:endParaRP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Summary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Outline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1684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00000"/>
              </a:lnSpc>
              <a:spcBef>
                <a:spcPts val="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dirty="0"/>
              <a:t>Magnetron with Parallel Cathodes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17</a:t>
            </a:fld>
            <a:endParaRPr lang="zh-CN" altLang="en-US" dirty="0"/>
          </a:p>
        </p:txBody>
      </p: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9CCA9A2C-33D5-4F67-95DD-1AF9F1856656}"/>
              </a:ext>
            </a:extLst>
          </p:cNvPr>
          <p:cNvGrpSpPr>
            <a:grpSpLocks noChangeAspect="1"/>
          </p:cNvGrpSpPr>
          <p:nvPr/>
        </p:nvGrpSpPr>
        <p:grpSpPr>
          <a:xfrm>
            <a:off x="159328" y="1491632"/>
            <a:ext cx="4714680" cy="4764096"/>
            <a:chOff x="-35608" y="1269685"/>
            <a:chExt cx="5060689" cy="5113735"/>
          </a:xfrm>
        </p:grpSpPr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CD7D42FF-C517-4663-84F3-4402EBABC3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1525" t="4218" r="21792" b="4333"/>
            <a:stretch/>
          </p:blipFill>
          <p:spPr>
            <a:xfrm rot="16200000">
              <a:off x="587285" y="1686289"/>
              <a:ext cx="4059010" cy="4322159"/>
            </a:xfrm>
            <a:prstGeom prst="rect">
              <a:avLst/>
            </a:prstGeom>
          </p:spPr>
        </p:pic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8106B821-B387-4DCF-B56A-D80218F90557}"/>
                </a:ext>
              </a:extLst>
            </p:cNvPr>
            <p:cNvSpPr txBox="1"/>
            <p:nvPr/>
          </p:nvSpPr>
          <p:spPr>
            <a:xfrm>
              <a:off x="157355" y="5829422"/>
              <a:ext cx="12314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Cathode 1</a:t>
              </a:r>
              <a:endPara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858D5D47-EA9A-48A8-A094-88FCD84BD253}"/>
                </a:ext>
              </a:extLst>
            </p:cNvPr>
            <p:cNvSpPr txBox="1"/>
            <p:nvPr/>
          </p:nvSpPr>
          <p:spPr>
            <a:xfrm>
              <a:off x="2264962" y="1875275"/>
              <a:ext cx="1847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B339A8DA-8303-4B29-9364-B1F5D353CA26}"/>
                </a:ext>
              </a:extLst>
            </p:cNvPr>
            <p:cNvSpPr txBox="1"/>
            <p:nvPr/>
          </p:nvSpPr>
          <p:spPr>
            <a:xfrm>
              <a:off x="157355" y="1417753"/>
              <a:ext cx="12314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Cathode 2</a:t>
              </a:r>
              <a:endPara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50EE96E6-68C1-4089-89EC-B5BE7701D8D0}"/>
                </a:ext>
              </a:extLst>
            </p:cNvPr>
            <p:cNvSpPr txBox="1"/>
            <p:nvPr/>
          </p:nvSpPr>
          <p:spPr>
            <a:xfrm>
              <a:off x="-35608" y="3490205"/>
              <a:ext cx="9813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Coaxial</a:t>
              </a:r>
            </a:p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cavities</a:t>
              </a:r>
              <a:endPara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E28E2926-B0C6-4051-AD24-8E0D5A68B1A3}"/>
                </a:ext>
              </a:extLst>
            </p:cNvPr>
            <p:cNvSpPr txBox="1"/>
            <p:nvPr/>
          </p:nvSpPr>
          <p:spPr>
            <a:xfrm>
              <a:off x="1999265" y="3492312"/>
              <a:ext cx="129554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Coupling</a:t>
              </a:r>
            </a:p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waveguide</a:t>
              </a:r>
              <a:endPara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2E92FE66-E57E-48C1-A778-7DF3756EEB43}"/>
                </a:ext>
              </a:extLst>
            </p:cNvPr>
            <p:cNvSpPr txBox="1"/>
            <p:nvPr/>
          </p:nvSpPr>
          <p:spPr>
            <a:xfrm>
              <a:off x="1786339" y="1269685"/>
              <a:ext cx="12362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Anode</a:t>
              </a:r>
            </a:p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resonators</a:t>
              </a:r>
              <a:endPara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436AA41A-D414-487D-A8AC-00CA99D332B0}"/>
                </a:ext>
              </a:extLst>
            </p:cNvPr>
            <p:cNvSpPr txBox="1"/>
            <p:nvPr/>
          </p:nvSpPr>
          <p:spPr>
            <a:xfrm>
              <a:off x="2721900" y="5253537"/>
              <a:ext cx="1564852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Output port 1</a:t>
              </a:r>
              <a:endPara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44" name="直接箭头连接符 43">
              <a:extLst>
                <a:ext uri="{FF2B5EF4-FFF2-40B4-BE49-F238E27FC236}">
                  <a16:creationId xmlns:a16="http://schemas.microsoft.com/office/drawing/2014/main" id="{A320EEFC-972E-41B2-908E-D3853EF07862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 flipV="1">
              <a:off x="773069" y="4881563"/>
              <a:ext cx="665206" cy="94785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箭头连接符 44">
              <a:extLst>
                <a:ext uri="{FF2B5EF4-FFF2-40B4-BE49-F238E27FC236}">
                  <a16:creationId xmlns:a16="http://schemas.microsoft.com/office/drawing/2014/main" id="{0D5ECF63-F186-4148-84A8-E0323360EE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38275" y="3846255"/>
              <a:ext cx="69612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>
              <a:extLst>
                <a:ext uri="{FF2B5EF4-FFF2-40B4-BE49-F238E27FC236}">
                  <a16:creationId xmlns:a16="http://schemas.microsoft.com/office/drawing/2014/main" id="{76F7F002-6622-4170-B0E5-3917BBC735AE}"/>
                </a:ext>
              </a:extLst>
            </p:cNvPr>
            <p:cNvCxnSpPr>
              <a:cxnSpLocks/>
            </p:cNvCxnSpPr>
            <p:nvPr/>
          </p:nvCxnSpPr>
          <p:spPr>
            <a:xfrm>
              <a:off x="454869" y="4202843"/>
              <a:ext cx="490881" cy="36376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975A89EF-D7A8-4452-B4F8-A8DF43C19505}"/>
                </a:ext>
              </a:extLst>
            </p:cNvPr>
            <p:cNvSpPr txBox="1"/>
            <p:nvPr/>
          </p:nvSpPr>
          <p:spPr>
            <a:xfrm>
              <a:off x="2727611" y="1950060"/>
              <a:ext cx="1564852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Output port 2</a:t>
              </a:r>
              <a:endPara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276083EF-30EE-493E-92FC-3B122480CB41}"/>
                </a:ext>
              </a:extLst>
            </p:cNvPr>
            <p:cNvCxnSpPr>
              <a:cxnSpLocks/>
            </p:cNvCxnSpPr>
            <p:nvPr/>
          </p:nvCxnSpPr>
          <p:spPr>
            <a:xfrm>
              <a:off x="2851496" y="2702723"/>
              <a:ext cx="0" cy="204783"/>
            </a:xfrm>
            <a:prstGeom prst="line">
              <a:avLst/>
            </a:prstGeom>
            <a:ln w="12700">
              <a:solidFill>
                <a:srgbClr val="39939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DCB7B54F-F882-47F2-AA4F-EABACC1262BF}"/>
                </a:ext>
              </a:extLst>
            </p:cNvPr>
            <p:cNvCxnSpPr>
              <a:cxnSpLocks/>
            </p:cNvCxnSpPr>
            <p:nvPr/>
          </p:nvCxnSpPr>
          <p:spPr>
            <a:xfrm>
              <a:off x="2851496" y="4774215"/>
              <a:ext cx="0" cy="209627"/>
            </a:xfrm>
            <a:prstGeom prst="line">
              <a:avLst/>
            </a:prstGeom>
            <a:ln w="12700">
              <a:solidFill>
                <a:srgbClr val="39939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箭头连接符 49">
              <a:extLst>
                <a:ext uri="{FF2B5EF4-FFF2-40B4-BE49-F238E27FC236}">
                  <a16:creationId xmlns:a16="http://schemas.microsoft.com/office/drawing/2014/main" id="{67CA6B59-863D-4395-8690-C4C9CF08B2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4869" y="3075599"/>
              <a:ext cx="466680" cy="40985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52081712-AD3C-4C60-AD2A-DD534AE2506C}"/>
                </a:ext>
              </a:extLst>
            </p:cNvPr>
            <p:cNvSpPr txBox="1"/>
            <p:nvPr/>
          </p:nvSpPr>
          <p:spPr>
            <a:xfrm>
              <a:off x="1786339" y="5675534"/>
              <a:ext cx="12362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Anode</a:t>
              </a:r>
            </a:p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resonators</a:t>
              </a:r>
              <a:endPara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52" name="直接箭头连接符 51">
              <a:extLst>
                <a:ext uri="{FF2B5EF4-FFF2-40B4-BE49-F238E27FC236}">
                  <a16:creationId xmlns:a16="http://schemas.microsoft.com/office/drawing/2014/main" id="{4B171F28-32A5-43AA-97E8-846B461EBB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33211" y="1964900"/>
              <a:ext cx="416970" cy="53689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515822ED-40F3-4C8D-8F5F-1D22BE1636A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98115" y="5229823"/>
              <a:ext cx="384845" cy="5347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4ED63470-CF23-4AF5-8BF0-391F4028AABB}"/>
                </a:ext>
              </a:extLst>
            </p:cNvPr>
            <p:cNvCxnSpPr>
              <a:cxnSpLocks/>
              <a:stCxn id="39" idx="2"/>
            </p:cNvCxnSpPr>
            <p:nvPr/>
          </p:nvCxnSpPr>
          <p:spPr>
            <a:xfrm>
              <a:off x="773069" y="1817863"/>
              <a:ext cx="665206" cy="9943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AB51F290-F3B3-4471-8AEC-77A74B5FB029}"/>
                </a:ext>
              </a:extLst>
            </p:cNvPr>
            <p:cNvSpPr txBox="1"/>
            <p:nvPr/>
          </p:nvSpPr>
          <p:spPr>
            <a:xfrm>
              <a:off x="3772815" y="4365961"/>
              <a:ext cx="12522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Combined</a:t>
              </a:r>
            </a:p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port 2</a:t>
              </a:r>
              <a:endPara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57" name="直接箭头连接符 56">
              <a:extLst>
                <a:ext uri="{FF2B5EF4-FFF2-40B4-BE49-F238E27FC236}">
                  <a16:creationId xmlns:a16="http://schemas.microsoft.com/office/drawing/2014/main" id="{657EC25E-BD6F-4FDB-BE0E-B6C0B4D73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51497" y="2440424"/>
              <a:ext cx="363178" cy="3820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箭头连接符 57">
              <a:extLst>
                <a:ext uri="{FF2B5EF4-FFF2-40B4-BE49-F238E27FC236}">
                  <a16:creationId xmlns:a16="http://schemas.microsoft.com/office/drawing/2014/main" id="{77DEB6F7-EA75-4FE6-BC40-AB49DA3D4FF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64844" y="4880855"/>
              <a:ext cx="363178" cy="3820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EE404836-443B-473D-BC3E-98FDC74C4765}"/>
                </a:ext>
              </a:extLst>
            </p:cNvPr>
            <p:cNvSpPr txBox="1"/>
            <p:nvPr/>
          </p:nvSpPr>
          <p:spPr>
            <a:xfrm>
              <a:off x="3772815" y="2379167"/>
              <a:ext cx="12522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Combined</a:t>
              </a:r>
            </a:p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port 1</a:t>
              </a:r>
              <a:endPara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A457FAF0-B7C9-4743-8994-FB04701E7E78}"/>
              </a:ext>
            </a:extLst>
          </p:cNvPr>
          <p:cNvGrpSpPr/>
          <p:nvPr/>
        </p:nvGrpSpPr>
        <p:grpSpPr>
          <a:xfrm>
            <a:off x="4924387" y="1308032"/>
            <a:ext cx="4082823" cy="5134144"/>
            <a:chOff x="5044485" y="896645"/>
            <a:chExt cx="4082823" cy="5134144"/>
          </a:xfrm>
        </p:grpSpPr>
        <p:grpSp>
          <p:nvGrpSpPr>
            <p:cNvPr id="89" name="组合 88">
              <a:extLst>
                <a:ext uri="{FF2B5EF4-FFF2-40B4-BE49-F238E27FC236}">
                  <a16:creationId xmlns:a16="http://schemas.microsoft.com/office/drawing/2014/main" id="{099D0F79-4FC7-4A95-8C98-41B2FFBBC84A}"/>
                </a:ext>
              </a:extLst>
            </p:cNvPr>
            <p:cNvGrpSpPr/>
            <p:nvPr/>
          </p:nvGrpSpPr>
          <p:grpSpPr>
            <a:xfrm>
              <a:off x="5044485" y="896645"/>
              <a:ext cx="4082823" cy="2648849"/>
              <a:chOff x="4759555" y="913443"/>
              <a:chExt cx="4082823" cy="2648849"/>
            </a:xfrm>
          </p:grpSpPr>
          <p:pic>
            <p:nvPicPr>
              <p:cNvPr id="81" name="图片 80">
                <a:extLst>
                  <a:ext uri="{FF2B5EF4-FFF2-40B4-BE49-F238E27FC236}">
                    <a16:creationId xmlns:a16="http://schemas.microsoft.com/office/drawing/2014/main" id="{914A1E80-D86E-46CD-A353-7BEBF69C064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419" r="6419"/>
              <a:stretch/>
            </p:blipFill>
            <p:spPr>
              <a:xfrm>
                <a:off x="4759555" y="913443"/>
                <a:ext cx="4082823" cy="1800000"/>
              </a:xfrm>
              <a:prstGeom prst="rect">
                <a:avLst/>
              </a:prstGeom>
            </p:spPr>
          </p:pic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id="{11201828-F380-4831-BAFC-9CD2208F65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50914" y="936190"/>
                <a:ext cx="0" cy="192962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箭头连接符 31">
                <a:extLst>
                  <a:ext uri="{FF2B5EF4-FFF2-40B4-BE49-F238E27FC236}">
                    <a16:creationId xmlns:a16="http://schemas.microsoft.com/office/drawing/2014/main" id="{27B9380C-989B-48DA-9D23-731759E3C4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50915" y="2826690"/>
                <a:ext cx="209953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4EE2B7D9-B326-4708-BC8A-F361769D1638}"/>
                  </a:ext>
                </a:extLst>
              </p:cNvPr>
              <p:cNvSpPr txBox="1"/>
              <p:nvPr/>
            </p:nvSpPr>
            <p:spPr>
              <a:xfrm>
                <a:off x="6043884" y="2486063"/>
                <a:ext cx="1513593" cy="369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131.5 mm</a:t>
                </a:r>
                <a:endParaRPr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id="{63BC877E-A2C2-464E-82D5-2EA2658DFD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0446" y="936190"/>
                <a:ext cx="0" cy="192962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文本框 85">
                <a:extLst>
                  <a:ext uri="{FF2B5EF4-FFF2-40B4-BE49-F238E27FC236}">
                    <a16:creationId xmlns:a16="http://schemas.microsoft.com/office/drawing/2014/main" id="{6C136BEB-F82A-4CC3-BD19-6DF49B58F4A8}"/>
                  </a:ext>
                </a:extLst>
              </p:cNvPr>
              <p:cNvSpPr txBox="1"/>
              <p:nvPr/>
            </p:nvSpPr>
            <p:spPr>
              <a:xfrm>
                <a:off x="5263881" y="2854406"/>
                <a:ext cx="307359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Working mode:</a:t>
                </a:r>
                <a:r>
                  <a:rPr lang="zh-CN" altLang="en-US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 </a:t>
                </a:r>
                <a:r>
                  <a:rPr lang="el-GR" altLang="zh-CN" sz="2000" dirty="0">
                    <a:latin typeface="Times New Roman" panose="02020603050405020304" pitchFamily="18" charset="0"/>
                    <a:ea typeface="微软雅黑 Light" panose="020B0502040204020203" pitchFamily="34" charset="-122"/>
                    <a:cs typeface="Times New Roman" panose="02020603050405020304" pitchFamily="18" charset="0"/>
                  </a:rPr>
                  <a:t>π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微软雅黑 Light" panose="020B0502040204020203" pitchFamily="34" charset="-122"/>
                    <a:cs typeface="Times New Roman" panose="02020603050405020304" pitchFamily="18" charset="0"/>
                  </a:rPr>
                  <a:t>-like</a:t>
                </a:r>
                <a:r>
                  <a:rPr lang="zh-CN" altLang="en-US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 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mode</a:t>
                </a:r>
              </a:p>
              <a:p>
                <a:pPr algn="ctr"/>
                <a:r>
                  <a:rPr lang="en-US" altLang="zh-CN" sz="2000" i="1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f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 = 9.300 GHz, </a:t>
                </a:r>
                <a:r>
                  <a:rPr lang="en-US" altLang="zh-CN" sz="2000" i="1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Q</a:t>
                </a:r>
                <a:r>
                  <a:rPr lang="en-US" altLang="zh-CN" sz="2000" baseline="-25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0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 ~ 15700</a:t>
                </a:r>
                <a:endParaRPr lang="zh-CN" altLang="en-US" sz="2000" dirty="0">
                  <a:latin typeface="Times New Roman" panose="02020603050405020304" pitchFamily="18" charset="0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88" name="组合 87">
              <a:extLst>
                <a:ext uri="{FF2B5EF4-FFF2-40B4-BE49-F238E27FC236}">
                  <a16:creationId xmlns:a16="http://schemas.microsoft.com/office/drawing/2014/main" id="{5CF1E224-25B5-486C-890F-FC973ED83EA8}"/>
                </a:ext>
              </a:extLst>
            </p:cNvPr>
            <p:cNvGrpSpPr/>
            <p:nvPr/>
          </p:nvGrpSpPr>
          <p:grpSpPr>
            <a:xfrm>
              <a:off x="5044485" y="3557106"/>
              <a:ext cx="4082823" cy="2473683"/>
              <a:chOff x="4759267" y="3476502"/>
              <a:chExt cx="4082823" cy="2473683"/>
            </a:xfrm>
          </p:grpSpPr>
          <p:pic>
            <p:nvPicPr>
              <p:cNvPr id="82" name="图片 81">
                <a:extLst>
                  <a:ext uri="{FF2B5EF4-FFF2-40B4-BE49-F238E27FC236}">
                    <a16:creationId xmlns:a16="http://schemas.microsoft.com/office/drawing/2014/main" id="{262D3744-562D-4E21-8CDA-3F9FCD7501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59267" y="3476502"/>
                <a:ext cx="4082823" cy="1800000"/>
              </a:xfrm>
              <a:prstGeom prst="rect">
                <a:avLst/>
              </a:prstGeom>
            </p:spPr>
          </p:pic>
          <p:sp>
            <p:nvSpPr>
              <p:cNvPr id="87" name="文本框 86">
                <a:extLst>
                  <a:ext uri="{FF2B5EF4-FFF2-40B4-BE49-F238E27FC236}">
                    <a16:creationId xmlns:a16="http://schemas.microsoft.com/office/drawing/2014/main" id="{C16CEEEA-3E20-4098-A6BA-B72B1E357F5D}"/>
                  </a:ext>
                </a:extLst>
              </p:cNvPr>
              <p:cNvSpPr txBox="1"/>
              <p:nvPr/>
            </p:nvSpPr>
            <p:spPr>
              <a:xfrm>
                <a:off x="5244805" y="5242299"/>
                <a:ext cx="311175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Parasitic mode:</a:t>
                </a:r>
                <a:r>
                  <a:rPr lang="zh-CN" altLang="en-US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 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微软雅黑 Light" panose="020B0502040204020203" pitchFamily="34" charset="-122"/>
                    <a:cs typeface="Times New Roman" panose="02020603050405020304" pitchFamily="18" charset="0"/>
                  </a:rPr>
                  <a:t>0-like</a:t>
                </a:r>
                <a:r>
                  <a:rPr lang="zh-CN" altLang="en-US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 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mode</a:t>
                </a:r>
              </a:p>
              <a:p>
                <a:pPr algn="ctr"/>
                <a:r>
                  <a:rPr lang="en-US" altLang="zh-CN" sz="2000" i="1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f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 = 9.313 GHz, </a:t>
                </a:r>
                <a:r>
                  <a:rPr lang="en-US" altLang="zh-CN" sz="2000" i="1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Q</a:t>
                </a:r>
                <a:r>
                  <a:rPr lang="en-US" altLang="zh-CN" sz="2000" baseline="-25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0</a:t>
                </a:r>
                <a:r>
                  <a:rPr lang="en-US" altLang="zh-CN" sz="2000" dirty="0">
                    <a:latin typeface="Times New Roman" panose="02020603050405020304" pitchFamily="18" charset="0"/>
                    <a:ea typeface="微软雅黑 Light" panose="020B0502040204020203" pitchFamily="34" charset="-122"/>
                  </a:rPr>
                  <a:t> ~ 5600</a:t>
                </a:r>
                <a:endParaRPr lang="zh-CN" altLang="en-US" sz="2000" dirty="0">
                  <a:latin typeface="Times New Roman" panose="02020603050405020304" pitchFamily="18" charset="0"/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91" name="文本框 90">
            <a:extLst>
              <a:ext uri="{FF2B5EF4-FFF2-40B4-BE49-F238E27FC236}">
                <a16:creationId xmlns:a16="http://schemas.microsoft.com/office/drawing/2014/main" id="{743AD7B8-5285-4EA1-B302-8E346EC21A90}"/>
              </a:ext>
            </a:extLst>
          </p:cNvPr>
          <p:cNvSpPr txBox="1"/>
          <p:nvPr/>
        </p:nvSpPr>
        <p:spPr>
          <a:xfrm>
            <a:off x="5356737" y="827737"/>
            <a:ext cx="3217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Eigenmode simulation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7619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lvl="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Frequency-domain simulation</a:t>
            </a:r>
          </a:p>
          <a:p>
            <a:pPr marL="648000" lvl="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</a:pPr>
            <a:r>
              <a:rPr lang="el-GR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-like mode in outer cavity: 9.300 GHz</a:t>
            </a:r>
            <a:endParaRPr lang="zh-CN" altLang="en-US" sz="2000" dirty="0">
              <a:solidFill>
                <a:prstClr val="black"/>
              </a:solidFill>
            </a:endParaRPr>
          </a:p>
          <a:p>
            <a:pPr marL="648000" lvl="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</a:pP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0-like mode in outer cavity: 9.314 GHz</a:t>
            </a:r>
            <a:endParaRPr lang="zh-CN" altLang="en-US" sz="2000" dirty="0">
              <a:solidFill>
                <a:prstClr val="black"/>
              </a:solidFill>
            </a:endParaRPr>
          </a:p>
          <a:p>
            <a:pPr marL="648000" lvl="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</a:pP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zh-CN" sz="2000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121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 in two coaxial cavities: 9.387 GHz</a:t>
            </a:r>
            <a:endParaRPr lang="zh-CN" altLang="en-US" sz="2000" dirty="0">
              <a:solidFill>
                <a:prstClr val="black"/>
              </a:solidFill>
            </a:endParaRPr>
          </a:p>
          <a:p>
            <a:pPr marL="360000" lvl="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  <a:p>
            <a:pPr marL="360000" lvl="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dirty="0"/>
              <a:t>Magnetron with Parallel Cathodes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18</a:t>
            </a:fld>
            <a:endParaRPr lang="zh-CN" altLang="en-US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66844497-0EC9-4814-8A0A-335017A24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000" y="2822503"/>
            <a:ext cx="5760000" cy="360000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9D2757EF-AFD8-46F4-B996-2871D59CE89C}"/>
              </a:ext>
            </a:extLst>
          </p:cNvPr>
          <p:cNvSpPr txBox="1"/>
          <p:nvPr/>
        </p:nvSpPr>
        <p:spPr>
          <a:xfrm>
            <a:off x="2619785" y="3292793"/>
            <a:ext cx="16626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-like mode</a:t>
            </a:r>
          </a:p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outer cavity</a:t>
            </a:r>
            <a:endParaRPr lang="zh-CN" altLang="en-US" sz="2000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2BEB1CA-DCD3-4005-AECF-38F610EBF305}"/>
              </a:ext>
            </a:extLst>
          </p:cNvPr>
          <p:cNvSpPr txBox="1"/>
          <p:nvPr/>
        </p:nvSpPr>
        <p:spPr>
          <a:xfrm>
            <a:off x="3720272" y="4001215"/>
            <a:ext cx="1662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0-like mode</a:t>
            </a:r>
          </a:p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outer cavity</a:t>
            </a:r>
            <a:endParaRPr lang="zh-CN" altLang="en-US" sz="20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A5DDB6D-6631-4CF7-BFB4-C1CA27596A03}"/>
              </a:ext>
            </a:extLst>
          </p:cNvPr>
          <p:cNvSpPr txBox="1"/>
          <p:nvPr/>
        </p:nvSpPr>
        <p:spPr>
          <a:xfrm>
            <a:off x="4712549" y="5002349"/>
            <a:ext cx="21627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zh-CN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121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 in two </a:t>
            </a:r>
          </a:p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coaxial cavities</a:t>
            </a:r>
            <a:endParaRPr lang="zh-CN" altLang="en-US" sz="2000" dirty="0"/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C38C434C-E397-457B-B972-6E32EC27CF03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4282420" y="3293616"/>
            <a:ext cx="360601" cy="353120"/>
          </a:xfrm>
          <a:prstGeom prst="straightConnector1">
            <a:avLst/>
          </a:prstGeom>
          <a:ln w="1905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50B75FED-92AA-4330-94DE-EA8AD70211AB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4551590" y="3712178"/>
            <a:ext cx="411027" cy="289037"/>
          </a:xfrm>
          <a:prstGeom prst="straightConnector1">
            <a:avLst/>
          </a:prstGeom>
          <a:ln w="1905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C28DE082-6B21-43A9-BCA4-A9FF6433AD85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5793935" y="3915052"/>
            <a:ext cx="689459" cy="1087297"/>
          </a:xfrm>
          <a:prstGeom prst="straightConnector1">
            <a:avLst/>
          </a:prstGeom>
          <a:ln w="1905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818366C0-5637-4DDC-855D-3FF71A84BA95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5793935" y="3915052"/>
            <a:ext cx="886320" cy="1087297"/>
          </a:xfrm>
          <a:prstGeom prst="straightConnector1">
            <a:avLst/>
          </a:prstGeom>
          <a:ln w="1905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910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lvl="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Particle-in-cell simulation</a:t>
            </a:r>
          </a:p>
          <a:p>
            <a:pPr marL="360000" lvl="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f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= 9296.25 MHz, </a:t>
            </a:r>
            <a:r>
              <a:rPr lang="pl-PL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U</a:t>
            </a:r>
            <a:r>
              <a:rPr lang="en-US" altLang="zh-CN" sz="20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1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= </a:t>
            </a:r>
            <a:r>
              <a:rPr lang="pl-PL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U</a:t>
            </a:r>
            <a:r>
              <a:rPr lang="en-US" altLang="zh-CN" sz="20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2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=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40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kV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,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pl-PL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I</a:t>
            </a:r>
            <a:r>
              <a:rPr lang="en-US" altLang="zh-CN" sz="20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1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=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110 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A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,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pl-PL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I</a:t>
            </a:r>
            <a:r>
              <a:rPr lang="en-US" altLang="zh-CN" sz="20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2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=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109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A</a:t>
            </a: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  <a:p>
            <a:pPr marL="360000" lvl="0" indent="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None/>
            </a:pPr>
            <a:r>
              <a:rPr lang="en-US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P</a:t>
            </a:r>
            <a:r>
              <a:rPr lang="en-US" altLang="zh-CN" sz="20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1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=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2.29 MW, </a:t>
            </a:r>
            <a:r>
              <a:rPr lang="en-US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P</a:t>
            </a:r>
            <a:r>
              <a:rPr lang="en-US" altLang="zh-CN" sz="20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2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=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2.07 MW, </a:t>
            </a:r>
            <a:r>
              <a:rPr lang="en-US" altLang="zh-CN" sz="2000" i="1" dirty="0" err="1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P</a:t>
            </a:r>
            <a:r>
              <a:rPr lang="en-US" altLang="zh-CN" sz="2000" i="1" baseline="-25000" dirty="0" err="1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comb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=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4.36 MW, </a:t>
            </a:r>
            <a:r>
              <a:rPr lang="el-GR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η</a:t>
            </a:r>
            <a:r>
              <a:rPr lang="en-US" altLang="zh-CN" sz="2000" i="1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comb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&gt; 99%, </a:t>
            </a:r>
            <a:r>
              <a:rPr lang="el-GR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η</a:t>
            </a:r>
            <a:r>
              <a:rPr lang="en-US" altLang="zh-CN" sz="2000" i="1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total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= 50%</a:t>
            </a:r>
          </a:p>
          <a:p>
            <a:pPr marL="360000" lvl="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Conventional coaxial magnetron</a:t>
            </a:r>
            <a:r>
              <a:rPr lang="zh-CN" alt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：</a:t>
            </a: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360000" lvl="0" indent="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None/>
            </a:pPr>
            <a:r>
              <a:rPr lang="en-US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f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 = 9295.00 MHz, </a:t>
            </a:r>
            <a:r>
              <a:rPr lang="en-US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U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 = 40 kV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,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pl-PL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I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=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112 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A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,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en-US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P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 = 2.27 MW, </a:t>
            </a:r>
            <a:r>
              <a:rPr lang="el-GR" altLang="zh-CN" sz="2000" i="1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η</a:t>
            </a:r>
            <a:r>
              <a:rPr lang="en-US" altLang="zh-CN" sz="2000" i="1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total</a:t>
            </a:r>
            <a:r>
              <a:rPr lang="pl-PL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= 51%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dirty="0"/>
              <a:t>Magnetron with Parallel Cathodes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19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0586790-4DC6-474F-8C6E-7F8FAFE00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00" y="3259433"/>
            <a:ext cx="4224000" cy="316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11D8001-2CB8-4BA1-B077-0808571843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80" r="8375"/>
          <a:stretch/>
        </p:blipFill>
        <p:spPr>
          <a:xfrm>
            <a:off x="4774108" y="3259433"/>
            <a:ext cx="3367683" cy="31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805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</a:rPr>
              <a:t>Background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conventional magnetrons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dual ports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parallel cathodes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</a:rPr>
              <a:t>Summary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Outline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3762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Fabrication and assembly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</a:rPr>
              <a:t>Magnetron</a:t>
            </a:r>
            <a:r>
              <a:rPr lang="zh-CN" altLang="en-US" sz="2000" dirty="0">
                <a:latin typeface="Times New Roman" panose="02020603050405020304" pitchFamily="18" charset="0"/>
                <a:ea typeface="微软雅黑 Light" panose="020B0502040204020203" pitchFamily="34" charset="-122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</a:rPr>
              <a:t>prototype(12.9 kg) + </a:t>
            </a:r>
            <a:r>
              <a:rPr lang="en-GB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</a:rPr>
              <a:t>permanent magnet</a:t>
            </a: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</a:rPr>
              <a:t>(12.2 kg) + asymmetric 3-dB hybrid(1.8 kg) ≈ 27 kg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dirty="0"/>
              <a:t>Magnetron with Parallel Cathodes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20</a:t>
            </a:fld>
            <a:endParaRPr lang="zh-CN" altLang="en-US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FD7347BF-5F66-4793-9418-965E0EA65DAE}"/>
              </a:ext>
            </a:extLst>
          </p:cNvPr>
          <p:cNvGrpSpPr/>
          <p:nvPr/>
        </p:nvGrpSpPr>
        <p:grpSpPr>
          <a:xfrm>
            <a:off x="796000" y="2309862"/>
            <a:ext cx="7552000" cy="4067430"/>
            <a:chOff x="557919" y="2283227"/>
            <a:chExt cx="7552000" cy="406743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2DCD78FA-C2CD-4B09-B4F5-FD641A228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7919" y="4370657"/>
              <a:ext cx="2873470" cy="1980000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9F61610E-67E3-46AC-99BD-22F9552D36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12611" y="4370657"/>
              <a:ext cx="2397308" cy="198000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DF855701-949E-4338-B3FE-D466F43D1C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29980" y="4370657"/>
              <a:ext cx="1484040" cy="1980000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9DA78FC0-EF8A-4969-8E2C-E2F7638F46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46320" y="2283227"/>
              <a:ext cx="1651359" cy="1980000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5301C40E-06AC-4444-8A0A-535E991898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919220" y="2283227"/>
              <a:ext cx="1984089" cy="1980000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1ACF31B3-7301-43D5-9233-7C57C0C96F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1651" t="23750" r="10223" b="20278"/>
            <a:stretch/>
          </p:blipFill>
          <p:spPr>
            <a:xfrm>
              <a:off x="790926" y="2283227"/>
              <a:ext cx="2407456" cy="19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4346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High-power experiments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dirty="0"/>
              <a:t>Magnetron with Parallel Cathodes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21</a:t>
            </a:fld>
            <a:endParaRPr lang="zh-CN" altLang="en-US" dirty="0"/>
          </a:p>
        </p:txBody>
      </p: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32C786C0-24C5-45B1-8E3E-B2B1DFBE8BB9}"/>
              </a:ext>
            </a:extLst>
          </p:cNvPr>
          <p:cNvGrpSpPr/>
          <p:nvPr/>
        </p:nvGrpSpPr>
        <p:grpSpPr>
          <a:xfrm>
            <a:off x="972000" y="1489822"/>
            <a:ext cx="7200000" cy="4826826"/>
            <a:chOff x="972000" y="1587476"/>
            <a:chExt cx="7200000" cy="4826826"/>
          </a:xfrm>
        </p:grpSpPr>
        <p:pic>
          <p:nvPicPr>
            <p:cNvPr id="54" name="图片 53">
              <a:extLst>
                <a:ext uri="{FF2B5EF4-FFF2-40B4-BE49-F238E27FC236}">
                  <a16:creationId xmlns:a16="http://schemas.microsoft.com/office/drawing/2014/main" id="{BE6E7DA3-8783-475B-9FB0-BD03EBC665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483" t="4722" r="4375" b="13750"/>
            <a:stretch/>
          </p:blipFill>
          <p:spPr>
            <a:xfrm>
              <a:off x="972000" y="2093308"/>
              <a:ext cx="7200000" cy="3507386"/>
            </a:xfrm>
            <a:prstGeom prst="rect">
              <a:avLst/>
            </a:prstGeom>
          </p:spPr>
        </p:pic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5208E905-AC82-4675-ABE1-B23DF1B87D3C}"/>
                </a:ext>
              </a:extLst>
            </p:cNvPr>
            <p:cNvSpPr txBox="1"/>
            <p:nvPr/>
          </p:nvSpPr>
          <p:spPr>
            <a:xfrm>
              <a:off x="972000" y="5706416"/>
              <a:ext cx="235352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Magnetron prototype</a:t>
              </a:r>
            </a:p>
          </p:txBody>
        </p: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CB53845B-E698-4195-A6FC-5B523B287E20}"/>
                </a:ext>
              </a:extLst>
            </p:cNvPr>
            <p:cNvCxnSpPr>
              <a:cxnSpLocks/>
              <a:stCxn id="55" idx="0"/>
            </p:cNvCxnSpPr>
            <p:nvPr/>
          </p:nvCxnSpPr>
          <p:spPr>
            <a:xfrm flipV="1">
              <a:off x="2148765" y="5166804"/>
              <a:ext cx="257084" cy="53961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ABAAFFB9-C433-4A66-84B3-45D72D3F6409}"/>
                </a:ext>
              </a:extLst>
            </p:cNvPr>
            <p:cNvSpPr txBox="1"/>
            <p:nvPr/>
          </p:nvSpPr>
          <p:spPr>
            <a:xfrm>
              <a:off x="4440788" y="5706416"/>
              <a:ext cx="1449435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Asymmetric</a:t>
              </a:r>
            </a:p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3-dB hybrid</a:t>
              </a:r>
            </a:p>
          </p:txBody>
        </p:sp>
        <p:cxnSp>
          <p:nvCxnSpPr>
            <p:cNvPr id="58" name="直接箭头连接符 57">
              <a:extLst>
                <a:ext uri="{FF2B5EF4-FFF2-40B4-BE49-F238E27FC236}">
                  <a16:creationId xmlns:a16="http://schemas.microsoft.com/office/drawing/2014/main" id="{D42E2239-8C40-440A-BAF4-99E3286F8C99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V="1">
              <a:off x="5165506" y="4244847"/>
              <a:ext cx="0" cy="146156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220AA179-E543-41A8-84ED-926FE7BEC4BF}"/>
                </a:ext>
              </a:extLst>
            </p:cNvPr>
            <p:cNvSpPr txBox="1"/>
            <p:nvPr/>
          </p:nvSpPr>
          <p:spPr>
            <a:xfrm>
              <a:off x="3881123" y="1587476"/>
              <a:ext cx="216758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Directional coupler</a:t>
              </a:r>
            </a:p>
          </p:txBody>
        </p: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045EF660-E812-4EBB-9036-5E85BCF59863}"/>
                </a:ext>
              </a:extLst>
            </p:cNvPr>
            <p:cNvCxnSpPr>
              <a:cxnSpLocks/>
              <a:stCxn id="59" idx="2"/>
            </p:cNvCxnSpPr>
            <p:nvPr/>
          </p:nvCxnSpPr>
          <p:spPr>
            <a:xfrm flipH="1">
              <a:off x="4179088" y="1987586"/>
              <a:ext cx="785825" cy="121229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箭头连接符 60">
              <a:extLst>
                <a:ext uri="{FF2B5EF4-FFF2-40B4-BE49-F238E27FC236}">
                  <a16:creationId xmlns:a16="http://schemas.microsoft.com/office/drawing/2014/main" id="{E7ABA522-6EFA-48B9-93AC-1204A9FA7E18}"/>
                </a:ext>
              </a:extLst>
            </p:cNvPr>
            <p:cNvCxnSpPr>
              <a:cxnSpLocks/>
              <a:stCxn id="59" idx="2"/>
            </p:cNvCxnSpPr>
            <p:nvPr/>
          </p:nvCxnSpPr>
          <p:spPr>
            <a:xfrm flipH="1">
              <a:off x="4179088" y="1987586"/>
              <a:ext cx="785825" cy="261926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2A28FFAA-0F0C-4445-A11E-CB6038DEF8D8}"/>
                </a:ext>
              </a:extLst>
            </p:cNvPr>
            <p:cNvCxnSpPr>
              <a:cxnSpLocks/>
              <a:stCxn id="59" idx="2"/>
            </p:cNvCxnSpPr>
            <p:nvPr/>
          </p:nvCxnSpPr>
          <p:spPr>
            <a:xfrm>
              <a:off x="4964913" y="1987586"/>
              <a:ext cx="977050" cy="225726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1F4E9331-3CCC-4292-9CB7-0BCFA6B85055}"/>
                </a:ext>
              </a:extLst>
            </p:cNvPr>
            <p:cNvCxnSpPr>
              <a:cxnSpLocks/>
              <a:stCxn id="59" idx="2"/>
            </p:cNvCxnSpPr>
            <p:nvPr/>
          </p:nvCxnSpPr>
          <p:spPr>
            <a:xfrm>
              <a:off x="4964913" y="1987586"/>
              <a:ext cx="1123482" cy="150876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A4D5E79E-F900-4DB9-88F0-94DD7BD8350B}"/>
                </a:ext>
              </a:extLst>
            </p:cNvPr>
            <p:cNvSpPr txBox="1"/>
            <p:nvPr/>
          </p:nvSpPr>
          <p:spPr>
            <a:xfrm>
              <a:off x="6779408" y="2534451"/>
              <a:ext cx="71205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Load</a:t>
              </a:r>
            </a:p>
          </p:txBody>
        </p: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E34E5D37-D6CA-4E3E-BA66-BFBD0EADB5E1}"/>
                </a:ext>
              </a:extLst>
            </p:cNvPr>
            <p:cNvCxnSpPr>
              <a:cxnSpLocks/>
              <a:stCxn id="64" idx="2"/>
            </p:cNvCxnSpPr>
            <p:nvPr/>
          </p:nvCxnSpPr>
          <p:spPr>
            <a:xfrm>
              <a:off x="7135435" y="2934561"/>
              <a:ext cx="163136" cy="50524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箭头连接符 65">
              <a:extLst>
                <a:ext uri="{FF2B5EF4-FFF2-40B4-BE49-F238E27FC236}">
                  <a16:creationId xmlns:a16="http://schemas.microsoft.com/office/drawing/2014/main" id="{D0A365C8-8C97-4661-81EB-123EA5EACFF1}"/>
                </a:ext>
              </a:extLst>
            </p:cNvPr>
            <p:cNvCxnSpPr>
              <a:cxnSpLocks/>
              <a:stCxn id="64" idx="2"/>
            </p:cNvCxnSpPr>
            <p:nvPr/>
          </p:nvCxnSpPr>
          <p:spPr>
            <a:xfrm flipH="1">
              <a:off x="6903935" y="2934561"/>
              <a:ext cx="231500" cy="110354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3651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lvl="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High-power experiments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dirty="0"/>
              <a:t>Magnetron with Parallel Cathodes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22</a:t>
            </a:fld>
            <a:endParaRPr lang="zh-CN" altLang="en-US" dirty="0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8F880F0B-B84A-4147-B53D-C80B6BF79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145943"/>
              </p:ext>
            </p:extLst>
          </p:nvPr>
        </p:nvGraphicFramePr>
        <p:xfrm>
          <a:off x="938898" y="1606309"/>
          <a:ext cx="7266204" cy="162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1764">
                  <a:extLst>
                    <a:ext uri="{9D8B030D-6E8A-4147-A177-3AD203B41FA5}">
                      <a16:colId xmlns:a16="http://schemas.microsoft.com/office/drawing/2014/main" val="2546298097"/>
                    </a:ext>
                  </a:extLst>
                </a:gridCol>
                <a:gridCol w="666374">
                  <a:extLst>
                    <a:ext uri="{9D8B030D-6E8A-4147-A177-3AD203B41FA5}">
                      <a16:colId xmlns:a16="http://schemas.microsoft.com/office/drawing/2014/main" val="1476511869"/>
                    </a:ext>
                  </a:extLst>
                </a:gridCol>
                <a:gridCol w="631776">
                  <a:extLst>
                    <a:ext uri="{9D8B030D-6E8A-4147-A177-3AD203B41FA5}">
                      <a16:colId xmlns:a16="http://schemas.microsoft.com/office/drawing/2014/main" val="1005837084"/>
                    </a:ext>
                  </a:extLst>
                </a:gridCol>
                <a:gridCol w="818918">
                  <a:extLst>
                    <a:ext uri="{9D8B030D-6E8A-4147-A177-3AD203B41FA5}">
                      <a16:colId xmlns:a16="http://schemas.microsoft.com/office/drawing/2014/main" val="1950732561"/>
                    </a:ext>
                  </a:extLst>
                </a:gridCol>
                <a:gridCol w="666374">
                  <a:extLst>
                    <a:ext uri="{9D8B030D-6E8A-4147-A177-3AD203B41FA5}">
                      <a16:colId xmlns:a16="http://schemas.microsoft.com/office/drawing/2014/main" val="26473851"/>
                    </a:ext>
                  </a:extLst>
                </a:gridCol>
                <a:gridCol w="631776">
                  <a:extLst>
                    <a:ext uri="{9D8B030D-6E8A-4147-A177-3AD203B41FA5}">
                      <a16:colId xmlns:a16="http://schemas.microsoft.com/office/drawing/2014/main" val="1140097796"/>
                    </a:ext>
                  </a:extLst>
                </a:gridCol>
                <a:gridCol w="818918">
                  <a:extLst>
                    <a:ext uri="{9D8B030D-6E8A-4147-A177-3AD203B41FA5}">
                      <a16:colId xmlns:a16="http://schemas.microsoft.com/office/drawing/2014/main" val="878173606"/>
                    </a:ext>
                  </a:extLst>
                </a:gridCol>
                <a:gridCol w="826676">
                  <a:extLst>
                    <a:ext uri="{9D8B030D-6E8A-4147-A177-3AD203B41FA5}">
                      <a16:colId xmlns:a16="http://schemas.microsoft.com/office/drawing/2014/main" val="390236337"/>
                    </a:ext>
                  </a:extLst>
                </a:gridCol>
                <a:gridCol w="683802">
                  <a:extLst>
                    <a:ext uri="{9D8B030D-6E8A-4147-A177-3AD203B41FA5}">
                      <a16:colId xmlns:a16="http://schemas.microsoft.com/office/drawing/2014/main" val="2118358456"/>
                    </a:ext>
                  </a:extLst>
                </a:gridCol>
                <a:gridCol w="629826">
                  <a:extLst>
                    <a:ext uri="{9D8B030D-6E8A-4147-A177-3AD203B41FA5}">
                      <a16:colId xmlns:a16="http://schemas.microsoft.com/office/drawing/2014/main" val="2260614209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(MHz)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(kV)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(kV)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zh-CN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82366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9284.0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38.8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86.7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1.84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36.7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79.0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1.57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54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50411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9286.3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38.9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1.80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36.7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79.8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1.57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3.34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54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675867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9289.2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1.88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36.6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79.6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1.57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3.43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54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42372"/>
                  </a:ext>
                </a:extLst>
              </a:tr>
            </a:tbl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A9885D0B-9CAE-4A50-8FF1-1D2DAA1D3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675" y="3341719"/>
            <a:ext cx="4320000" cy="308571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3284EC1-4E6C-4D2B-9284-7F6A9403F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28" y="3341719"/>
            <a:ext cx="4320000" cy="30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940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lvl="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High-power experiments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zh-CN" dirty="0"/>
              <a:t>Magnetron with Parallel Cathodes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23</a:t>
            </a:fld>
            <a:endParaRPr lang="zh-CN" altLang="en-US" dirty="0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8F880F0B-B84A-4147-B53D-C80B6BF79D9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38898" y="1606309"/>
          <a:ext cx="7266204" cy="162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1764">
                  <a:extLst>
                    <a:ext uri="{9D8B030D-6E8A-4147-A177-3AD203B41FA5}">
                      <a16:colId xmlns:a16="http://schemas.microsoft.com/office/drawing/2014/main" val="2546298097"/>
                    </a:ext>
                  </a:extLst>
                </a:gridCol>
                <a:gridCol w="666374">
                  <a:extLst>
                    <a:ext uri="{9D8B030D-6E8A-4147-A177-3AD203B41FA5}">
                      <a16:colId xmlns:a16="http://schemas.microsoft.com/office/drawing/2014/main" val="1476511869"/>
                    </a:ext>
                  </a:extLst>
                </a:gridCol>
                <a:gridCol w="631776">
                  <a:extLst>
                    <a:ext uri="{9D8B030D-6E8A-4147-A177-3AD203B41FA5}">
                      <a16:colId xmlns:a16="http://schemas.microsoft.com/office/drawing/2014/main" val="1005837084"/>
                    </a:ext>
                  </a:extLst>
                </a:gridCol>
                <a:gridCol w="818918">
                  <a:extLst>
                    <a:ext uri="{9D8B030D-6E8A-4147-A177-3AD203B41FA5}">
                      <a16:colId xmlns:a16="http://schemas.microsoft.com/office/drawing/2014/main" val="1950732561"/>
                    </a:ext>
                  </a:extLst>
                </a:gridCol>
                <a:gridCol w="666374">
                  <a:extLst>
                    <a:ext uri="{9D8B030D-6E8A-4147-A177-3AD203B41FA5}">
                      <a16:colId xmlns:a16="http://schemas.microsoft.com/office/drawing/2014/main" val="26473851"/>
                    </a:ext>
                  </a:extLst>
                </a:gridCol>
                <a:gridCol w="631776">
                  <a:extLst>
                    <a:ext uri="{9D8B030D-6E8A-4147-A177-3AD203B41FA5}">
                      <a16:colId xmlns:a16="http://schemas.microsoft.com/office/drawing/2014/main" val="1140097796"/>
                    </a:ext>
                  </a:extLst>
                </a:gridCol>
                <a:gridCol w="818918">
                  <a:extLst>
                    <a:ext uri="{9D8B030D-6E8A-4147-A177-3AD203B41FA5}">
                      <a16:colId xmlns:a16="http://schemas.microsoft.com/office/drawing/2014/main" val="878173606"/>
                    </a:ext>
                  </a:extLst>
                </a:gridCol>
                <a:gridCol w="826676">
                  <a:extLst>
                    <a:ext uri="{9D8B030D-6E8A-4147-A177-3AD203B41FA5}">
                      <a16:colId xmlns:a16="http://schemas.microsoft.com/office/drawing/2014/main" val="390236337"/>
                    </a:ext>
                  </a:extLst>
                </a:gridCol>
                <a:gridCol w="683802">
                  <a:extLst>
                    <a:ext uri="{9D8B030D-6E8A-4147-A177-3AD203B41FA5}">
                      <a16:colId xmlns:a16="http://schemas.microsoft.com/office/drawing/2014/main" val="2118358456"/>
                    </a:ext>
                  </a:extLst>
                </a:gridCol>
                <a:gridCol w="629826">
                  <a:extLst>
                    <a:ext uri="{9D8B030D-6E8A-4147-A177-3AD203B41FA5}">
                      <a16:colId xmlns:a16="http://schemas.microsoft.com/office/drawing/2014/main" val="2260614209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(MHz)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(kV)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(kV)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zh-CN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82366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9284.0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38.8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86.7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1.84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36.7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79.0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1.57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54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50411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9286.3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38.9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1.80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36.7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79.8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1.57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3.34</a:t>
                      </a:r>
                      <a:endParaRPr lang="zh-CN" sz="20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54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675867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9289.2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86.1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1.88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36.6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79.6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1.57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3.43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54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42372"/>
                  </a:ext>
                </a:extLst>
              </a:tr>
            </a:tbl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id="{D0E55AB5-74B6-46A7-80B9-39A51400D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745" y="3341719"/>
            <a:ext cx="4320000" cy="308571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D701AFE-6411-47C5-BEC0-C4233AAF1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56" y="3341719"/>
            <a:ext cx="4320000" cy="30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533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Background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conventional magnetrons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dual ports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parallel cathodes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</a:rPr>
              <a:t>Summary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Outline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1442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The power combination of magnetrons based on conventional coaxial magnetron has been proven effective.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A peak output power greater than 3 MW has been achieved by the power combination of magnetrons.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Magnetron with parallel cathodes is compact and has prominent performance, which can be a possible candidate as the RF power source for the X-band </a:t>
            </a:r>
            <a:r>
              <a:rPr lang="en-US" altLang="zh-CN" sz="2000" dirty="0" err="1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linacs</a:t>
            </a: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.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600" dirty="0">
                <a:latin typeface="Arial" panose="020B0604020202020204" pitchFamily="34" charset="0"/>
                <a:ea typeface="微软雅黑" panose="020B0503020204020204" pitchFamily="34" charset="-122"/>
              </a:rPr>
              <a:t>Summary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25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96892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C3493A74-4C1F-4B05-98B0-ABA6D2B7D35A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26</a:t>
            </a:fld>
            <a:endParaRPr lang="zh-CN" altLang="en-US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9E207BCD-73F3-4EA7-AE3D-351187CC9330}"/>
              </a:ext>
            </a:extLst>
          </p:cNvPr>
          <p:cNvSpPr txBox="1">
            <a:spLocks/>
          </p:cNvSpPr>
          <p:nvPr/>
        </p:nvSpPr>
        <p:spPr>
          <a:xfrm>
            <a:off x="486052" y="2550401"/>
            <a:ext cx="8171895" cy="1426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Arial" panose="020B0604020202020204" pitchFamily="34" charset="0"/>
              <a:buNone/>
            </a:pPr>
            <a:r>
              <a:rPr lang="en-US" altLang="zh-CN" sz="4400" b="1" i="1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Thanks for your attention</a:t>
            </a:r>
            <a:r>
              <a:rPr lang="zh-CN" altLang="en-US" sz="4400" b="1" i="1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！</a:t>
            </a:r>
            <a:endParaRPr lang="en-US" altLang="zh-CN" sz="4400" b="1" i="1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3DE663E-1193-479A-B687-67005C1C96B0}"/>
              </a:ext>
            </a:extLst>
          </p:cNvPr>
          <p:cNvSpPr/>
          <p:nvPr/>
        </p:nvSpPr>
        <p:spPr>
          <a:xfrm>
            <a:off x="486052" y="5311040"/>
            <a:ext cx="81718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/>
              <a:t>This work was supported in part by the National Key Research and Development Program of China under Grand 2017YFC0111700 and the National Natural Science Foundation of China under Grant 11922504.</a:t>
            </a:r>
          </a:p>
        </p:txBody>
      </p:sp>
    </p:spTree>
    <p:extLst>
      <p:ext uri="{BB962C8B-B14F-4D97-AF65-F5344CB8AC3E}">
        <p14:creationId xmlns:p14="http://schemas.microsoft.com/office/powerpoint/2010/main" val="31451388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95DAC6-501A-430F-ACFD-25D0BC5AF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FAE756C-65C4-41CB-BF5B-8EB1204AA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844B79A-18F7-4A11-A53A-97E22A98D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pPr/>
              <a:t>27</a:t>
            </a:fld>
            <a:endParaRPr lang="zh-CN" altLang="en-US" dirty="0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9E773C50-A050-4255-871B-C27A3E5B6F58}"/>
              </a:ext>
            </a:extLst>
          </p:cNvPr>
          <p:cNvGrpSpPr/>
          <p:nvPr/>
        </p:nvGrpSpPr>
        <p:grpSpPr>
          <a:xfrm>
            <a:off x="4580312" y="1980825"/>
            <a:ext cx="4572000" cy="3429000"/>
            <a:chOff x="1524000" y="1714500"/>
            <a:chExt cx="4572000" cy="342900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0CF9761D-63AC-47E2-89A7-822E27CE8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24000" y="1714500"/>
              <a:ext cx="4572000" cy="3429000"/>
            </a:xfrm>
            <a:prstGeom prst="rect">
              <a:avLst/>
            </a:prstGeom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C88A3268-13B7-4348-A9AD-1CE967685D87}"/>
                </a:ext>
              </a:extLst>
            </p:cNvPr>
            <p:cNvSpPr/>
            <p:nvPr/>
          </p:nvSpPr>
          <p:spPr>
            <a:xfrm>
              <a:off x="2285255" y="3513853"/>
              <a:ext cx="921541" cy="9233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ED3F05-B22F-4956-A916-3ADDA79D7010}"/>
                </a:ext>
              </a:extLst>
            </p:cNvPr>
            <p:cNvSpPr txBox="1"/>
            <p:nvPr/>
          </p:nvSpPr>
          <p:spPr>
            <a:xfrm>
              <a:off x="2752826" y="3513854"/>
              <a:ext cx="45397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altLang="zh-CN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</a:p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altLang="zh-CN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</a:p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altLang="zh-CN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14755CB-D49E-49FA-8A67-2CF34EBAA1BE}"/>
                </a:ext>
              </a:extLst>
            </p:cNvPr>
            <p:cNvCxnSpPr/>
            <p:nvPr/>
          </p:nvCxnSpPr>
          <p:spPr>
            <a:xfrm>
              <a:off x="2333571" y="3701489"/>
              <a:ext cx="180000" cy="0"/>
            </a:xfrm>
            <a:prstGeom prst="line">
              <a:avLst/>
            </a:prstGeom>
            <a:ln w="158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9B6385CE-4C38-43CF-8ECE-2649FCCDD486}"/>
                </a:ext>
              </a:extLst>
            </p:cNvPr>
            <p:cNvCxnSpPr/>
            <p:nvPr/>
          </p:nvCxnSpPr>
          <p:spPr>
            <a:xfrm>
              <a:off x="2594820" y="3701489"/>
              <a:ext cx="180000" cy="0"/>
            </a:xfrm>
            <a:prstGeom prst="line">
              <a:avLst/>
            </a:prstGeom>
            <a:ln w="15875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72C354BE-5C39-4A34-A625-D1188B49226E}"/>
                </a:ext>
              </a:extLst>
            </p:cNvPr>
            <p:cNvSpPr txBox="1"/>
            <p:nvPr/>
          </p:nvSpPr>
          <p:spPr>
            <a:xfrm>
              <a:off x="2437362" y="3513854"/>
              <a:ext cx="24878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</a:p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DB3DD82B-0C07-4D28-ABB2-044FC84F00C4}"/>
                </a:ext>
              </a:extLst>
            </p:cNvPr>
            <p:cNvCxnSpPr/>
            <p:nvPr/>
          </p:nvCxnSpPr>
          <p:spPr>
            <a:xfrm>
              <a:off x="2334899" y="3977714"/>
              <a:ext cx="180000" cy="0"/>
            </a:xfrm>
            <a:prstGeom prst="line">
              <a:avLst/>
            </a:prstGeom>
            <a:ln w="158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274DB531-403E-4473-9C0F-36DD06AB581C}"/>
                </a:ext>
              </a:extLst>
            </p:cNvPr>
            <p:cNvCxnSpPr/>
            <p:nvPr/>
          </p:nvCxnSpPr>
          <p:spPr>
            <a:xfrm>
              <a:off x="2596148" y="3977714"/>
              <a:ext cx="180000" cy="0"/>
            </a:xfrm>
            <a:prstGeom prst="line">
              <a:avLst/>
            </a:prstGeom>
            <a:ln w="15875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24C266E5-CEE4-42B7-90F9-53AE16A08BE9}"/>
                </a:ext>
              </a:extLst>
            </p:cNvPr>
            <p:cNvCxnSpPr/>
            <p:nvPr/>
          </p:nvCxnSpPr>
          <p:spPr>
            <a:xfrm>
              <a:off x="2334899" y="4249176"/>
              <a:ext cx="180000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691D9497-496B-4B74-8E11-9EFD17B14B8B}"/>
                </a:ext>
              </a:extLst>
            </p:cNvPr>
            <p:cNvCxnSpPr/>
            <p:nvPr/>
          </p:nvCxnSpPr>
          <p:spPr>
            <a:xfrm>
              <a:off x="2596148" y="4249176"/>
              <a:ext cx="180000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id="{9D008F78-7EB0-416B-8AC5-294A5007D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88" y="1980825"/>
            <a:ext cx="4320000" cy="332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9837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95DAC6-501A-430F-ACFD-25D0BC5AF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FAE756C-65C4-41CB-BF5B-8EB1204AA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844B79A-18F7-4A11-A53A-97E22A98D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pPr/>
              <a:t>28</a:t>
            </a:fld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06EF454-6963-495C-8E52-2EF2865A0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383" y="4034083"/>
            <a:ext cx="2703562" cy="2700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9C07F42-D6DF-4D73-BCC2-76C6A4921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5742" y="4034083"/>
            <a:ext cx="2703562" cy="2700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9BA4C2E-8E04-4F6C-9839-7729610EF5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642" r="53976"/>
          <a:stretch/>
        </p:blipFill>
        <p:spPr>
          <a:xfrm>
            <a:off x="637502" y="1935113"/>
            <a:ext cx="1928413" cy="407847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73BE48FA-F779-4AE4-B42E-B5AA5F3611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9320" y="897774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9729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95DAC6-501A-430F-ACFD-25D0BC5AF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FAE756C-65C4-41CB-BF5B-8EB1204AA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9309MHz, TE</a:t>
            </a:r>
            <a:r>
              <a:rPr lang="en-US" altLang="zh-CN" baseline="-25000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121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844B79A-18F7-4A11-A53A-97E22A98D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pPr/>
              <a:t>29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3128146-70C6-44A9-A2BB-FE69E3AD4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672" y="3429000"/>
            <a:ext cx="4320000" cy="3240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43762F8-22FB-4E3A-81FD-C872A2AD73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78" r="53839"/>
          <a:stretch/>
        </p:blipFill>
        <p:spPr>
          <a:xfrm rot="5400000">
            <a:off x="5781482" y="-19372"/>
            <a:ext cx="2086380" cy="4320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2A0B21E-BC05-4BDC-A153-B7FE654D14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328" y="2324478"/>
            <a:ext cx="4320000" cy="3240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7FCFC816-C38B-460A-8EBF-0EE8D77ACDA3}"/>
              </a:ext>
            </a:extLst>
          </p:cNvPr>
          <p:cNvSpPr txBox="1"/>
          <p:nvPr/>
        </p:nvSpPr>
        <p:spPr>
          <a:xfrm>
            <a:off x="7133393" y="3925843"/>
            <a:ext cx="1386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zh-CN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121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</a:t>
            </a:r>
            <a:endParaRPr lang="zh-CN" altLang="en-US" sz="2000" dirty="0"/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EA2C72CE-8CC4-4AD0-9900-BC8A89BC6D58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7651606" y="4325953"/>
            <a:ext cx="175246" cy="276195"/>
          </a:xfrm>
          <a:prstGeom prst="straightConnector1">
            <a:avLst/>
          </a:prstGeom>
          <a:ln w="1905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EA92985D-0DB1-41D7-B3DE-90A70F4D1AA9}"/>
              </a:ext>
            </a:extLst>
          </p:cNvPr>
          <p:cNvSpPr txBox="1"/>
          <p:nvPr/>
        </p:nvSpPr>
        <p:spPr>
          <a:xfrm>
            <a:off x="5495004" y="4232461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-like mode</a:t>
            </a: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C4497529-643F-4F7C-AB78-C3BA6E41C448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6202890" y="3803836"/>
            <a:ext cx="779203" cy="428625"/>
          </a:xfrm>
          <a:prstGeom prst="straightConnector1">
            <a:avLst/>
          </a:prstGeom>
          <a:ln w="1905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837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</a:rPr>
              <a:t>Background</a:t>
            </a:r>
          </a:p>
          <a:p>
            <a:pPr marL="648000" indent="-288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</a:rPr>
              <a:t>Motivations</a:t>
            </a:r>
          </a:p>
          <a:p>
            <a:pPr marL="648000" indent="-288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</a:rPr>
              <a:t>Locking technologies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conventional magnetrons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dual ports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parallel cathodes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Conclusions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Outline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54759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95DAC6-501A-430F-ACFD-25D0BC5AF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FAE756C-65C4-41CB-BF5B-8EB1204AA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844B79A-18F7-4A11-A53A-97E22A98D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pPr/>
              <a:t>30</a:t>
            </a:fld>
            <a:endParaRPr lang="zh-CN" altLang="en-US" dirty="0"/>
          </a:p>
        </p:txBody>
      </p:sp>
      <p:pic>
        <p:nvPicPr>
          <p:cNvPr id="10" name="内容占位符 6">
            <a:extLst>
              <a:ext uri="{FF2B5EF4-FFF2-40B4-BE49-F238E27FC236}">
                <a16:creationId xmlns:a16="http://schemas.microsoft.com/office/drawing/2014/main" id="{A34391B8-FD30-4910-B624-47DF126D7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242" y="865473"/>
            <a:ext cx="7557516" cy="584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17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Advantages of X-band structures:</a:t>
            </a:r>
          </a:p>
          <a:p>
            <a:pPr marL="64800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</a:pP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</a:rPr>
              <a:t>Compact size, light weight, high shunt impedance…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Advantages of magnetrons: </a:t>
            </a:r>
          </a:p>
          <a:p>
            <a:pPr marL="64800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</a:pP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</a:rPr>
              <a:t>Compact size, low cost, high efficiency…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70C0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Bottleneck of miniaturization:</a:t>
            </a:r>
          </a:p>
          <a:p>
            <a:pPr marL="64800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</a:pP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</a:rPr>
              <a:t>Peak power of magnetrons (2MW)</a:t>
            </a:r>
          </a:p>
          <a:p>
            <a:pPr marL="64800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  <a:p>
            <a:pPr marL="64800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</a:pP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</a:rPr>
              <a:t>Longer structures</a:t>
            </a:r>
          </a:p>
          <a:p>
            <a:pPr marL="648000" indent="-288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</a:pP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</a:rPr>
              <a:t>Lower dose rate</a:t>
            </a:r>
          </a:p>
          <a:p>
            <a:pPr marL="360000" indent="-360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Power combination of the magnetrons seems to be a cost-effective solution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600" dirty="0">
                <a:latin typeface="Arial" panose="020B0604020202020204" pitchFamily="34" charset="0"/>
                <a:ea typeface="微软雅黑" panose="020B0503020204020204" pitchFamily="34" charset="-122"/>
              </a:rPr>
              <a:t>Motivations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4</a:t>
            </a:fld>
            <a:endParaRPr lang="zh-CN" altLang="en-US" dirty="0"/>
          </a:p>
        </p:txBody>
      </p:sp>
      <p:sp>
        <p:nvSpPr>
          <p:cNvPr id="5" name="箭头: 下 4">
            <a:extLst>
              <a:ext uri="{FF2B5EF4-FFF2-40B4-BE49-F238E27FC236}">
                <a16:creationId xmlns:a16="http://schemas.microsoft.com/office/drawing/2014/main" id="{CD4CBEA9-EA33-4463-A0AC-4BF7176C0718}"/>
              </a:ext>
            </a:extLst>
          </p:cNvPr>
          <p:cNvSpPr/>
          <p:nvPr/>
        </p:nvSpPr>
        <p:spPr>
          <a:xfrm>
            <a:off x="1437508" y="3906431"/>
            <a:ext cx="302780" cy="499028"/>
          </a:xfrm>
          <a:prstGeom prst="downArrow">
            <a:avLst>
              <a:gd name="adj1" fmla="val 31917"/>
              <a:gd name="adj2" fmla="val 4774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7225CB6B-5F20-46C4-BFED-EB4CC9089C6C}"/>
              </a:ext>
            </a:extLst>
          </p:cNvPr>
          <p:cNvGrpSpPr/>
          <p:nvPr/>
        </p:nvGrpSpPr>
        <p:grpSpPr>
          <a:xfrm>
            <a:off x="4874209" y="2932935"/>
            <a:ext cx="3766185" cy="2446020"/>
            <a:chOff x="4946184" y="3882093"/>
            <a:chExt cx="3766185" cy="2446020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F375FFCC-29FD-44C3-B042-340091D23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46184" y="3882093"/>
              <a:ext cx="3766185" cy="2446020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61F7734D-1967-4834-8384-021C096C9043}"/>
                </a:ext>
              </a:extLst>
            </p:cNvPr>
            <p:cNvSpPr/>
            <p:nvPr/>
          </p:nvSpPr>
          <p:spPr>
            <a:xfrm>
              <a:off x="7081923" y="4659167"/>
              <a:ext cx="16304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black"/>
                  </a:solidFill>
                  <a:ea typeface="微软雅黑 Light" panose="020B0502040204020203" pitchFamily="34" charset="-122"/>
                </a:rPr>
                <a:t>IPAC’19</a:t>
              </a:r>
              <a:r>
                <a:rPr lang="en-GB" altLang="zh-CN" sz="1400" dirty="0">
                  <a:solidFill>
                    <a:prstClr val="black"/>
                  </a:solidFill>
                  <a:ea typeface="微软雅黑 Light" panose="020B0502040204020203" pitchFamily="34" charset="-122"/>
                </a:rPr>
                <a:t>, THPMP038</a:t>
              </a:r>
              <a:endParaRPr lang="zh-CN" altLang="en-US" dirty="0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F6FCE770-F718-4BA3-93FC-23F49CDADA20}"/>
                </a:ext>
              </a:extLst>
            </p:cNvPr>
            <p:cNvSpPr txBox="1"/>
            <p:nvPr/>
          </p:nvSpPr>
          <p:spPr>
            <a:xfrm>
              <a:off x="7136358" y="5069952"/>
              <a:ext cx="9541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微软雅黑 Light" panose="020B0502040204020203" pitchFamily="34" charset="-122"/>
                </a:rPr>
                <a:t>X-band</a:t>
              </a:r>
              <a:endParaRPr lang="zh-CN" altLang="en-US" sz="2000" dirty="0">
                <a:latin typeface="Times New Roman" panose="02020603050405020304" pitchFamily="18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B046018-68CE-459D-8E34-6D7FF64B5281}"/>
                </a:ext>
              </a:extLst>
            </p:cNvPr>
            <p:cNvSpPr txBox="1"/>
            <p:nvPr/>
          </p:nvSpPr>
          <p:spPr>
            <a:xfrm>
              <a:off x="5918449" y="4669842"/>
              <a:ext cx="9108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微软雅黑 Light" panose="020B0502040204020203" pitchFamily="34" charset="-122"/>
                </a:rPr>
                <a:t>S-band</a:t>
              </a:r>
              <a:endParaRPr lang="zh-CN" altLang="en-US" sz="2000" dirty="0">
                <a:latin typeface="Times New Roman" panose="02020603050405020304" pitchFamily="18" charset="0"/>
                <a:ea typeface="微软雅黑 Light" panose="020B0502040204020203" pitchFamily="34" charset="-122"/>
              </a:endParaRPr>
            </a:p>
          </p:txBody>
        </p: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11D48A2F-703A-463E-9AAE-1730DBF40BFD}"/>
                </a:ext>
              </a:extLst>
            </p:cNvPr>
            <p:cNvCxnSpPr/>
            <p:nvPr/>
          </p:nvCxnSpPr>
          <p:spPr>
            <a:xfrm flipH="1">
              <a:off x="7019925" y="5436489"/>
              <a:ext cx="232867" cy="21160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D5214E4E-2797-4EA0-9830-48C7D49811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9544" y="5050434"/>
              <a:ext cx="209976" cy="3257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右大括号 5">
            <a:extLst>
              <a:ext uri="{FF2B5EF4-FFF2-40B4-BE49-F238E27FC236}">
                <a16:creationId xmlns:a16="http://schemas.microsoft.com/office/drawing/2014/main" id="{DD6A72A4-7A3A-4F7B-B31D-4E3BA581065A}"/>
              </a:ext>
            </a:extLst>
          </p:cNvPr>
          <p:cNvSpPr/>
          <p:nvPr/>
        </p:nvSpPr>
        <p:spPr>
          <a:xfrm>
            <a:off x="6205333" y="1187381"/>
            <a:ext cx="189219" cy="1454819"/>
          </a:xfrm>
          <a:prstGeom prst="rightBrace">
            <a:avLst>
              <a:gd name="adj1" fmla="val 5874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C8BA049-F42D-4C36-98D8-5C779CDA4F97}"/>
              </a:ext>
            </a:extLst>
          </p:cNvPr>
          <p:cNvSpPr txBox="1"/>
          <p:nvPr/>
        </p:nvSpPr>
        <p:spPr>
          <a:xfrm>
            <a:off x="6369618" y="1560847"/>
            <a:ext cx="2774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Preferred for industrial and medical applications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185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The frequency- and phase-locking of the magnetrons is critical for the power combination of magnetrons.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600" dirty="0">
                <a:latin typeface="Arial" panose="020B0604020202020204" pitchFamily="34" charset="0"/>
                <a:ea typeface="微软雅黑" panose="020B0503020204020204" pitchFamily="34" charset="-122"/>
              </a:rPr>
              <a:t>Locking Technologies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5</a:t>
            </a:fld>
            <a:endParaRPr lang="zh-CN" altLang="en-US" dirty="0"/>
          </a:p>
        </p:txBody>
      </p:sp>
      <p:sp>
        <p:nvSpPr>
          <p:cNvPr id="8" name="左大括号 7">
            <a:extLst>
              <a:ext uri="{FF2B5EF4-FFF2-40B4-BE49-F238E27FC236}">
                <a16:creationId xmlns:a16="http://schemas.microsoft.com/office/drawing/2014/main" id="{6E9A4878-4E37-4D69-B826-2CA7BEDACDCA}"/>
              </a:ext>
            </a:extLst>
          </p:cNvPr>
          <p:cNvSpPr/>
          <p:nvPr/>
        </p:nvSpPr>
        <p:spPr>
          <a:xfrm>
            <a:off x="666912" y="2228295"/>
            <a:ext cx="233852" cy="2246051"/>
          </a:xfrm>
          <a:prstGeom prst="leftBrace">
            <a:avLst>
              <a:gd name="adj1" fmla="val 60846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93E96AF-96D9-4924-A0A2-60F6BE134B8C}"/>
              </a:ext>
            </a:extLst>
          </p:cNvPr>
          <p:cNvSpPr txBox="1"/>
          <p:nvPr/>
        </p:nvSpPr>
        <p:spPr>
          <a:xfrm>
            <a:off x="900764" y="4211386"/>
            <a:ext cx="2959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Peer-to-peer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locking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9D18CB6-19F6-41FD-83C9-F10CE23AE214}"/>
              </a:ext>
            </a:extLst>
          </p:cNvPr>
          <p:cNvSpPr txBox="1"/>
          <p:nvPr/>
        </p:nvSpPr>
        <p:spPr>
          <a:xfrm>
            <a:off x="900764" y="1995340"/>
            <a:ext cx="3352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Master-to-slave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locking</a:t>
            </a:r>
          </a:p>
        </p:txBody>
      </p: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74C9882B-C0A7-4AB1-94DC-95C73C6B08D7}"/>
              </a:ext>
            </a:extLst>
          </p:cNvPr>
          <p:cNvGrpSpPr/>
          <p:nvPr/>
        </p:nvGrpSpPr>
        <p:grpSpPr>
          <a:xfrm>
            <a:off x="2980481" y="2572415"/>
            <a:ext cx="3183039" cy="1462912"/>
            <a:chOff x="2306597" y="2577783"/>
            <a:chExt cx="3183039" cy="1462912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A43288BD-2097-48CA-9648-FF17D6976894}"/>
                </a:ext>
              </a:extLst>
            </p:cNvPr>
            <p:cNvSpPr txBox="1"/>
            <p:nvPr/>
          </p:nvSpPr>
          <p:spPr>
            <a:xfrm>
              <a:off x="2306597" y="2647728"/>
              <a:ext cx="5405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altLang="zh-CN" sz="20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zh-CN" altLang="en-US" sz="20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11F4D596-4D2C-4581-8502-12DA2A35BC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06863" y="2577783"/>
              <a:ext cx="540000" cy="54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C30A7797-FBD9-4AF3-8C63-622D92D9997D}"/>
                </a:ext>
              </a:extLst>
            </p:cNvPr>
            <p:cNvGrpSpPr/>
            <p:nvPr/>
          </p:nvGrpSpPr>
          <p:grpSpPr>
            <a:xfrm>
              <a:off x="2306863" y="3500695"/>
              <a:ext cx="540000" cy="540000"/>
              <a:chOff x="2868967" y="5242020"/>
              <a:chExt cx="540000" cy="540000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7707780-3DDC-4089-9D4B-0879160EF700}"/>
                  </a:ext>
                </a:extLst>
              </p:cNvPr>
              <p:cNvSpPr txBox="1"/>
              <p:nvPr/>
            </p:nvSpPr>
            <p:spPr>
              <a:xfrm>
                <a:off x="2897554" y="5307694"/>
                <a:ext cx="48282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zh-CN" sz="2000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endParaRPr lang="zh-CN" altLang="en-US" sz="20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17A7A792-F518-40F5-9751-EDB6E930EB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68967" y="5242020"/>
                <a:ext cx="540000" cy="540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</p:grp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BAEFEF3A-506A-4A32-9A32-55F68840BBBD}"/>
                </a:ext>
              </a:extLst>
            </p:cNvPr>
            <p:cNvSpPr/>
            <p:nvPr/>
          </p:nvSpPr>
          <p:spPr>
            <a:xfrm>
              <a:off x="3590229" y="3496424"/>
              <a:ext cx="540000" cy="54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弧形 33">
              <a:extLst>
                <a:ext uri="{FF2B5EF4-FFF2-40B4-BE49-F238E27FC236}">
                  <a16:creationId xmlns:a16="http://schemas.microsoft.com/office/drawing/2014/main" id="{55FFE327-CB4E-4670-B49B-936E1A5BE3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16229" y="3620553"/>
              <a:ext cx="288000" cy="288000"/>
            </a:xfrm>
            <a:prstGeom prst="arc">
              <a:avLst>
                <a:gd name="adj1" fmla="val 21468478"/>
                <a:gd name="adj2" fmla="val 16051813"/>
              </a:avLst>
            </a:prstGeom>
            <a:ln w="1905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1BA6D93A-B609-415F-8AE3-43F33C0069F6}"/>
                </a:ext>
              </a:extLst>
            </p:cNvPr>
            <p:cNvCxnSpPr>
              <a:cxnSpLocks/>
              <a:stCxn id="21" idx="6"/>
              <a:endCxn id="58" idx="1"/>
            </p:cNvCxnSpPr>
            <p:nvPr/>
          </p:nvCxnSpPr>
          <p:spPr>
            <a:xfrm>
              <a:off x="2846863" y="2847783"/>
              <a:ext cx="188743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A7618628-839B-4EA0-B210-FCCA37CA8911}"/>
                </a:ext>
              </a:extLst>
            </p:cNvPr>
            <p:cNvCxnSpPr>
              <a:cxnSpLocks/>
              <a:stCxn id="24" idx="6"/>
              <a:endCxn id="33" idx="2"/>
            </p:cNvCxnSpPr>
            <p:nvPr/>
          </p:nvCxnSpPr>
          <p:spPr>
            <a:xfrm flipV="1">
              <a:off x="2846863" y="3766424"/>
              <a:ext cx="743366" cy="42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>
              <a:extLst>
                <a:ext uri="{FF2B5EF4-FFF2-40B4-BE49-F238E27FC236}">
                  <a16:creationId xmlns:a16="http://schemas.microsoft.com/office/drawing/2014/main" id="{DA3423B7-A8FF-4BC2-8F2A-9C0E703AEC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58748" y="3773431"/>
              <a:ext cx="24857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弧形 44">
              <a:extLst>
                <a:ext uri="{FF2B5EF4-FFF2-40B4-BE49-F238E27FC236}">
                  <a16:creationId xmlns:a16="http://schemas.microsoft.com/office/drawing/2014/main" id="{677292F5-23BB-4476-A97D-2AFE507BCE36}"/>
                </a:ext>
              </a:extLst>
            </p:cNvPr>
            <p:cNvSpPr/>
            <p:nvPr/>
          </p:nvSpPr>
          <p:spPr>
            <a:xfrm>
              <a:off x="3488014" y="2848938"/>
              <a:ext cx="376910" cy="316800"/>
            </a:xfrm>
            <a:prstGeom prst="arc">
              <a:avLst>
                <a:gd name="adj1" fmla="val 10725335"/>
                <a:gd name="adj2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B62CD758-7258-48D3-A27D-63EA5BDD021C}"/>
                </a:ext>
              </a:extLst>
            </p:cNvPr>
            <p:cNvCxnSpPr>
              <a:cxnSpLocks/>
              <a:stCxn id="33" idx="0"/>
            </p:cNvCxnSpPr>
            <p:nvPr/>
          </p:nvCxnSpPr>
          <p:spPr>
            <a:xfrm flipV="1">
              <a:off x="3860229" y="3007338"/>
              <a:ext cx="0" cy="4890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720E019C-A54C-432A-9966-881B946482BD}"/>
                </a:ext>
              </a:extLst>
            </p:cNvPr>
            <p:cNvCxnSpPr>
              <a:cxnSpLocks/>
            </p:cNvCxnSpPr>
            <p:nvPr/>
          </p:nvCxnSpPr>
          <p:spPr>
            <a:xfrm>
              <a:off x="3058748" y="2847783"/>
              <a:ext cx="24857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箭头连接符 48">
              <a:extLst>
                <a:ext uri="{FF2B5EF4-FFF2-40B4-BE49-F238E27FC236}">
                  <a16:creationId xmlns:a16="http://schemas.microsoft.com/office/drawing/2014/main" id="{C8549BAC-9C35-460A-AA33-6D1C709B4C5D}"/>
                </a:ext>
              </a:extLst>
            </p:cNvPr>
            <p:cNvCxnSpPr>
              <a:cxnSpLocks/>
            </p:cNvCxnSpPr>
            <p:nvPr/>
          </p:nvCxnSpPr>
          <p:spPr>
            <a:xfrm>
              <a:off x="4252964" y="2847783"/>
              <a:ext cx="24857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C1085B5B-F548-4B72-8CEC-6DF0A116CAC0}"/>
                </a:ext>
              </a:extLst>
            </p:cNvPr>
            <p:cNvCxnSpPr>
              <a:cxnSpLocks/>
              <a:stCxn id="33" idx="6"/>
              <a:endCxn id="59" idx="1"/>
            </p:cNvCxnSpPr>
            <p:nvPr/>
          </p:nvCxnSpPr>
          <p:spPr>
            <a:xfrm>
              <a:off x="4130229" y="3766424"/>
              <a:ext cx="60407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02B5EDE9-79AF-413C-A462-7747F09326B6}"/>
                </a:ext>
              </a:extLst>
            </p:cNvPr>
            <p:cNvCxnSpPr>
              <a:cxnSpLocks/>
            </p:cNvCxnSpPr>
            <p:nvPr/>
          </p:nvCxnSpPr>
          <p:spPr>
            <a:xfrm>
              <a:off x="4252964" y="3773431"/>
              <a:ext cx="24857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F878EBA3-F2D9-468E-B761-614F41BB49C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35942" y="3293820"/>
              <a:ext cx="24857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9D7AFCA6-CC52-4B44-A6DA-1F067045203C}"/>
                </a:ext>
              </a:extLst>
            </p:cNvPr>
            <p:cNvSpPr txBox="1"/>
            <p:nvPr/>
          </p:nvSpPr>
          <p:spPr>
            <a:xfrm>
              <a:off x="4734301" y="2647728"/>
              <a:ext cx="755335" cy="4001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Load</a:t>
              </a:r>
              <a:endParaRPr lang="zh-CN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C6994F55-9790-4F6B-96C4-87D07F8775B4}"/>
                </a:ext>
              </a:extLst>
            </p:cNvPr>
            <p:cNvSpPr txBox="1"/>
            <p:nvPr/>
          </p:nvSpPr>
          <p:spPr>
            <a:xfrm>
              <a:off x="4734301" y="3566369"/>
              <a:ext cx="755335" cy="4001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Load</a:t>
              </a:r>
              <a:endParaRPr lang="zh-CN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id="{E2EF1A85-5FFC-4951-A42C-1503A069DDB9}"/>
                </a:ext>
              </a:extLst>
            </p:cNvPr>
            <p:cNvSpPr/>
            <p:nvPr/>
          </p:nvSpPr>
          <p:spPr>
            <a:xfrm>
              <a:off x="3431654" y="3009145"/>
              <a:ext cx="108000" cy="21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6" name="组合 115">
            <a:extLst>
              <a:ext uri="{FF2B5EF4-FFF2-40B4-BE49-F238E27FC236}">
                <a16:creationId xmlns:a16="http://schemas.microsoft.com/office/drawing/2014/main" id="{EC3DFA7F-594A-4798-98CC-595FC518A1EF}"/>
              </a:ext>
            </a:extLst>
          </p:cNvPr>
          <p:cNvGrpSpPr/>
          <p:nvPr/>
        </p:nvGrpSpPr>
        <p:grpSpPr>
          <a:xfrm>
            <a:off x="2980614" y="4791305"/>
            <a:ext cx="3182773" cy="1464187"/>
            <a:chOff x="2980746" y="4791305"/>
            <a:chExt cx="3182773" cy="1464187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8BA2814B-F71B-4101-8A59-B2DAB26D4309}"/>
                </a:ext>
              </a:extLst>
            </p:cNvPr>
            <p:cNvGrpSpPr/>
            <p:nvPr/>
          </p:nvGrpSpPr>
          <p:grpSpPr>
            <a:xfrm>
              <a:off x="2980747" y="4791305"/>
              <a:ext cx="540000" cy="540000"/>
              <a:chOff x="1482570" y="5104659"/>
              <a:chExt cx="540000" cy="540000"/>
            </a:xfrm>
          </p:grpSpPr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CAAAD67D-A147-444B-B735-5008D7F78EEE}"/>
                  </a:ext>
                </a:extLst>
              </p:cNvPr>
              <p:cNvSpPr txBox="1"/>
              <p:nvPr/>
            </p:nvSpPr>
            <p:spPr>
              <a:xfrm>
                <a:off x="1506347" y="5172479"/>
                <a:ext cx="49244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zh-CN" sz="20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20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id="{3238F9B2-8FE8-4BB0-8E30-4D0A17D4A1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82570" y="5104659"/>
                <a:ext cx="540000" cy="540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F2C136C1-51EA-4633-A414-060C4E7F7A93}"/>
                </a:ext>
              </a:extLst>
            </p:cNvPr>
            <p:cNvGrpSpPr/>
            <p:nvPr/>
          </p:nvGrpSpPr>
          <p:grpSpPr>
            <a:xfrm>
              <a:off x="2980746" y="5715492"/>
              <a:ext cx="540000" cy="540000"/>
              <a:chOff x="2868967" y="5242020"/>
              <a:chExt cx="540000" cy="540000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53D6EC51-9E5A-412D-9AE6-1879395928E0}"/>
                  </a:ext>
                </a:extLst>
              </p:cNvPr>
              <p:cNvSpPr txBox="1"/>
              <p:nvPr/>
            </p:nvSpPr>
            <p:spPr>
              <a:xfrm>
                <a:off x="2892745" y="5306523"/>
                <a:ext cx="49244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zh-CN" sz="20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20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id="{7736DF27-EFEE-4278-8359-6460254ECD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68967" y="5242020"/>
                <a:ext cx="540000" cy="540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</p:grpSp>
        <p:cxnSp>
          <p:nvCxnSpPr>
            <p:cNvPr id="91" name="直接连接符 90">
              <a:extLst>
                <a:ext uri="{FF2B5EF4-FFF2-40B4-BE49-F238E27FC236}">
                  <a16:creationId xmlns:a16="http://schemas.microsoft.com/office/drawing/2014/main" id="{10B95B64-3137-4734-85CF-B67E3679B896}"/>
                </a:ext>
              </a:extLst>
            </p:cNvPr>
            <p:cNvCxnSpPr>
              <a:cxnSpLocks/>
              <a:endCxn id="101" idx="1"/>
            </p:cNvCxnSpPr>
            <p:nvPr/>
          </p:nvCxnSpPr>
          <p:spPr>
            <a:xfrm>
              <a:off x="3520746" y="5059615"/>
              <a:ext cx="188743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弧形 93">
              <a:extLst>
                <a:ext uri="{FF2B5EF4-FFF2-40B4-BE49-F238E27FC236}">
                  <a16:creationId xmlns:a16="http://schemas.microsoft.com/office/drawing/2014/main" id="{D71AC712-3E97-4FBD-892E-369EEF50B099}"/>
                </a:ext>
              </a:extLst>
            </p:cNvPr>
            <p:cNvSpPr/>
            <p:nvPr/>
          </p:nvSpPr>
          <p:spPr>
            <a:xfrm>
              <a:off x="4161897" y="5059181"/>
              <a:ext cx="376910" cy="317914"/>
            </a:xfrm>
            <a:prstGeom prst="arc">
              <a:avLst>
                <a:gd name="adj1" fmla="val 10725335"/>
                <a:gd name="adj2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5" name="直接连接符 94">
              <a:extLst>
                <a:ext uri="{FF2B5EF4-FFF2-40B4-BE49-F238E27FC236}">
                  <a16:creationId xmlns:a16="http://schemas.microsoft.com/office/drawing/2014/main" id="{31328FF7-EF9C-4609-90C8-B7D076FA25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112" y="5203072"/>
              <a:ext cx="0" cy="6111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CAF7158C-2DEC-409E-A002-FCEC79E0A7E7}"/>
                </a:ext>
              </a:extLst>
            </p:cNvPr>
            <p:cNvCxnSpPr>
              <a:cxnSpLocks/>
            </p:cNvCxnSpPr>
            <p:nvPr/>
          </p:nvCxnSpPr>
          <p:spPr>
            <a:xfrm>
              <a:off x="4989162" y="5059615"/>
              <a:ext cx="24857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>
              <a:extLst>
                <a:ext uri="{FF2B5EF4-FFF2-40B4-BE49-F238E27FC236}">
                  <a16:creationId xmlns:a16="http://schemas.microsoft.com/office/drawing/2014/main" id="{738C3DB3-4322-4FC1-8BAD-8D10493A120A}"/>
                </a:ext>
              </a:extLst>
            </p:cNvPr>
            <p:cNvCxnSpPr>
              <a:cxnSpLocks/>
              <a:stCxn id="32" idx="6"/>
              <a:endCxn id="102" idx="1"/>
            </p:cNvCxnSpPr>
            <p:nvPr/>
          </p:nvCxnSpPr>
          <p:spPr>
            <a:xfrm flipV="1">
              <a:off x="3520746" y="5980050"/>
              <a:ext cx="1887437" cy="544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箭头连接符 98">
              <a:extLst>
                <a:ext uri="{FF2B5EF4-FFF2-40B4-BE49-F238E27FC236}">
                  <a16:creationId xmlns:a16="http://schemas.microsoft.com/office/drawing/2014/main" id="{FA7B9405-6F28-47AD-B950-6FC52187CE4B}"/>
                </a:ext>
              </a:extLst>
            </p:cNvPr>
            <p:cNvCxnSpPr>
              <a:cxnSpLocks/>
            </p:cNvCxnSpPr>
            <p:nvPr/>
          </p:nvCxnSpPr>
          <p:spPr>
            <a:xfrm>
              <a:off x="4989162" y="5985263"/>
              <a:ext cx="24857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箭头连接符 99">
              <a:extLst>
                <a:ext uri="{FF2B5EF4-FFF2-40B4-BE49-F238E27FC236}">
                  <a16:creationId xmlns:a16="http://schemas.microsoft.com/office/drawing/2014/main" id="{C02D8C16-D999-4A36-B3C5-7A598EE6E1A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112" y="5349128"/>
              <a:ext cx="0" cy="36636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69D3F1B4-C330-4F65-87DF-5E0A7CF405CE}"/>
                </a:ext>
              </a:extLst>
            </p:cNvPr>
            <p:cNvSpPr txBox="1"/>
            <p:nvPr/>
          </p:nvSpPr>
          <p:spPr>
            <a:xfrm>
              <a:off x="5408184" y="4859560"/>
              <a:ext cx="755335" cy="4001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Load</a:t>
              </a:r>
              <a:endParaRPr lang="zh-CN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64C9B041-7967-406E-92E3-44B99E91904F}"/>
                </a:ext>
              </a:extLst>
            </p:cNvPr>
            <p:cNvSpPr txBox="1"/>
            <p:nvPr/>
          </p:nvSpPr>
          <p:spPr>
            <a:xfrm>
              <a:off x="5408183" y="5779995"/>
              <a:ext cx="755335" cy="4001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rPr>
                <a:t>Load</a:t>
              </a:r>
              <a:endParaRPr lang="zh-CN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矩形 102">
              <a:extLst>
                <a:ext uri="{FF2B5EF4-FFF2-40B4-BE49-F238E27FC236}">
                  <a16:creationId xmlns:a16="http://schemas.microsoft.com/office/drawing/2014/main" id="{5F27FB93-C8CB-4A90-96A1-DA8CDC71C327}"/>
                </a:ext>
              </a:extLst>
            </p:cNvPr>
            <p:cNvSpPr/>
            <p:nvPr/>
          </p:nvSpPr>
          <p:spPr>
            <a:xfrm>
              <a:off x="4105537" y="5233095"/>
              <a:ext cx="108000" cy="21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弧形 106">
              <a:extLst>
                <a:ext uri="{FF2B5EF4-FFF2-40B4-BE49-F238E27FC236}">
                  <a16:creationId xmlns:a16="http://schemas.microsoft.com/office/drawing/2014/main" id="{09ABA567-B763-4877-AE40-2AAC114804E8}"/>
                </a:ext>
              </a:extLst>
            </p:cNvPr>
            <p:cNvSpPr/>
            <p:nvPr/>
          </p:nvSpPr>
          <p:spPr>
            <a:xfrm flipV="1">
              <a:off x="4161897" y="5658471"/>
              <a:ext cx="376910" cy="317914"/>
            </a:xfrm>
            <a:prstGeom prst="arc">
              <a:avLst>
                <a:gd name="adj1" fmla="val 10725335"/>
                <a:gd name="adj2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矩形 107">
              <a:extLst>
                <a:ext uri="{FF2B5EF4-FFF2-40B4-BE49-F238E27FC236}">
                  <a16:creationId xmlns:a16="http://schemas.microsoft.com/office/drawing/2014/main" id="{7E11154A-1082-4CDC-9FFD-D67FEBB57D40}"/>
                </a:ext>
              </a:extLst>
            </p:cNvPr>
            <p:cNvSpPr/>
            <p:nvPr/>
          </p:nvSpPr>
          <p:spPr>
            <a:xfrm>
              <a:off x="4107739" y="5598264"/>
              <a:ext cx="108000" cy="21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3" name="直接箭头连接符 112">
              <a:extLst>
                <a:ext uri="{FF2B5EF4-FFF2-40B4-BE49-F238E27FC236}">
                  <a16:creationId xmlns:a16="http://schemas.microsoft.com/office/drawing/2014/main" id="{14100D22-1660-4A69-99E9-C4307C2D63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27245" y="4875998"/>
              <a:ext cx="0" cy="36636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箭头连接符 114">
              <a:extLst>
                <a:ext uri="{FF2B5EF4-FFF2-40B4-BE49-F238E27FC236}">
                  <a16:creationId xmlns:a16="http://schemas.microsoft.com/office/drawing/2014/main" id="{5ED6B8ED-44EB-4DC8-89DF-F86E84C7E07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27245" y="5799589"/>
              <a:ext cx="0" cy="36636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1131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Background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conventional magnetrons</a:t>
            </a:r>
          </a:p>
          <a:p>
            <a:pPr marL="648000" indent="-288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</a:rPr>
              <a:t>Based on master-to-slave locking</a:t>
            </a:r>
          </a:p>
          <a:p>
            <a:pPr marL="648000" indent="-288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</a:pPr>
            <a:r>
              <a:rPr lang="en-US" altLang="zh-CN" sz="2000" dirty="0">
                <a:latin typeface="Arial" panose="020B0604020202020204" pitchFamily="34" charset="0"/>
                <a:ea typeface="微软雅黑 Light" panose="020B0502040204020203" pitchFamily="34" charset="-122"/>
              </a:rPr>
              <a:t>Based on peer-to-peer locking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dual ports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Power combination of magnetrons with parallel cathodes</a:t>
            </a:r>
          </a:p>
          <a:p>
            <a:pPr marL="360000" indent="-360000" algn="just">
              <a:lnSpc>
                <a:spcPct val="125000"/>
              </a:lnSpc>
              <a:spcBef>
                <a:spcPts val="1800"/>
              </a:spcBef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2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Conclusion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Outline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3403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00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The power for phase locking was extracted from the master magnetron by utilizing a 15-dB coupler, and  then fed into the slave magnetron through a 4-port circulator.</a:t>
            </a:r>
          </a:p>
          <a:p>
            <a:pPr marL="360000" indent="-360000" algn="just">
              <a:lnSpc>
                <a:spcPct val="100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A phase shifter was employed in the locking circuit to adjust the phase difference between two magnetrons.</a:t>
            </a:r>
          </a:p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600" dirty="0">
                <a:latin typeface="Arial" panose="020B0604020202020204" pitchFamily="34" charset="0"/>
                <a:ea typeface="微软雅黑" panose="020B0503020204020204" pitchFamily="34" charset="-122"/>
              </a:rPr>
              <a:t>Master-to-Slave Locking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7</a:t>
            </a:fld>
            <a:endParaRPr lang="zh-CN" altLang="en-US" dirty="0"/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04B8F177-6172-4B52-A288-93B11C13A346}"/>
              </a:ext>
            </a:extLst>
          </p:cNvPr>
          <p:cNvGrpSpPr/>
          <p:nvPr/>
        </p:nvGrpSpPr>
        <p:grpSpPr>
          <a:xfrm>
            <a:off x="421603" y="2660714"/>
            <a:ext cx="8293082" cy="3766719"/>
            <a:chOff x="418919" y="2439308"/>
            <a:chExt cx="8293082" cy="3766719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A1C75DC9-58B8-4A25-9E5B-9DD7317255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864" r="22313" b="1735"/>
            <a:stretch/>
          </p:blipFill>
          <p:spPr>
            <a:xfrm rot="16200000">
              <a:off x="3201675" y="190318"/>
              <a:ext cx="2740651" cy="8280000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91A818E2-D7A2-4DBB-816A-21F8400E93DD}"/>
                </a:ext>
              </a:extLst>
            </p:cNvPr>
            <p:cNvSpPr txBox="1"/>
            <p:nvPr/>
          </p:nvSpPr>
          <p:spPr>
            <a:xfrm>
              <a:off x="4948509" y="3199492"/>
              <a:ext cx="14302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3-dB hybrid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A061862F-97CA-438B-828B-67FD0AE8E0CA}"/>
                </a:ext>
              </a:extLst>
            </p:cNvPr>
            <p:cNvSpPr txBox="1"/>
            <p:nvPr/>
          </p:nvSpPr>
          <p:spPr>
            <a:xfrm>
              <a:off x="5883425" y="5802207"/>
              <a:ext cx="226696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Directional couplers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2BD6FC97-D67B-450B-98D7-F1CF521C6350}"/>
                </a:ext>
              </a:extLst>
            </p:cNvPr>
            <p:cNvSpPr txBox="1"/>
            <p:nvPr/>
          </p:nvSpPr>
          <p:spPr>
            <a:xfrm>
              <a:off x="3427054" y="2439308"/>
              <a:ext cx="188320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4-port circulator</a:t>
              </a:r>
            </a:p>
          </p:txBody>
        </p: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1F712BC1-E2B4-4AC3-8882-BFB5C9320CA7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 flipH="1">
              <a:off x="2654102" y="2839418"/>
              <a:ext cx="1714557" cy="74448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E8630DF8-A51A-4CC1-B31E-BAE7C765418F}"/>
                </a:ext>
              </a:extLst>
            </p:cNvPr>
            <p:cNvSpPr txBox="1"/>
            <p:nvPr/>
          </p:nvSpPr>
          <p:spPr>
            <a:xfrm>
              <a:off x="426631" y="5805917"/>
              <a:ext cx="205376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Master magnetron</a:t>
              </a:r>
            </a:p>
          </p:txBody>
        </p: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CC7365A4-307C-4725-8DAF-961AB1F710AE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>
              <a:off x="4368659" y="2839418"/>
              <a:ext cx="4695" cy="219471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6B3407CF-D618-473E-9AAE-D1BEDCE5E1D1}"/>
                </a:ext>
              </a:extLst>
            </p:cNvPr>
            <p:cNvCxnSpPr>
              <a:cxnSpLocks/>
              <a:stCxn id="30" idx="2"/>
            </p:cNvCxnSpPr>
            <p:nvPr/>
          </p:nvCxnSpPr>
          <p:spPr>
            <a:xfrm>
              <a:off x="1385210" y="2841038"/>
              <a:ext cx="236263" cy="84319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32C50D3F-7D46-4FC0-AF7C-C085BD92C586}"/>
                </a:ext>
              </a:extLst>
            </p:cNvPr>
            <p:cNvCxnSpPr>
              <a:cxnSpLocks/>
              <a:stCxn id="24" idx="3"/>
            </p:cNvCxnSpPr>
            <p:nvPr/>
          </p:nvCxnSpPr>
          <p:spPr>
            <a:xfrm>
              <a:off x="3038329" y="4385321"/>
              <a:ext cx="342061" cy="15266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E2AEDD27-98D1-4CDE-BF54-170F40F5E9E9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 flipV="1">
              <a:off x="6844989" y="5044645"/>
              <a:ext cx="171920" cy="75756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7EF9F5A3-5CE1-4BB1-9A28-192E85AEEBAE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 flipV="1">
              <a:off x="5509007" y="4989251"/>
              <a:ext cx="1507902" cy="8129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21C21994-474C-4386-8260-015AF5E5E6D3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 flipV="1">
              <a:off x="5509007" y="5273634"/>
              <a:ext cx="1507902" cy="52857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35FA6E5C-6239-456D-B6AF-08EE0F2CDD65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>
              <a:off x="5663609" y="3599602"/>
              <a:ext cx="266674" cy="127423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C3F3ADEF-74A7-4A7E-A346-7871C1097251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V="1">
              <a:off x="1453515" y="5229307"/>
              <a:ext cx="0" cy="57661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4D3F561B-5FAD-45ED-AD10-7F6B2853E211}"/>
                </a:ext>
              </a:extLst>
            </p:cNvPr>
            <p:cNvSpPr txBox="1"/>
            <p:nvPr/>
          </p:nvSpPr>
          <p:spPr>
            <a:xfrm>
              <a:off x="1500279" y="4185266"/>
              <a:ext cx="153805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Phase shifter</a:t>
              </a:r>
            </a:p>
          </p:txBody>
        </p: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70B7C1F7-731E-45EE-B8E2-983B7F50E1E6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 flipH="1">
              <a:off x="7407279" y="3599602"/>
              <a:ext cx="138076" cy="50818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32AF750B-7CC4-43D0-986C-99227962F3ED}"/>
                </a:ext>
              </a:extLst>
            </p:cNvPr>
            <p:cNvSpPr txBox="1"/>
            <p:nvPr/>
          </p:nvSpPr>
          <p:spPr>
            <a:xfrm>
              <a:off x="6491925" y="3199492"/>
              <a:ext cx="210686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6-MeV accelerator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B326BC2A-2E35-4B63-B382-53FC3C3256F7}"/>
                </a:ext>
              </a:extLst>
            </p:cNvPr>
            <p:cNvSpPr txBox="1"/>
            <p:nvPr/>
          </p:nvSpPr>
          <p:spPr>
            <a:xfrm>
              <a:off x="2613049" y="5799685"/>
              <a:ext cx="165782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15-dB coupler</a:t>
              </a:r>
            </a:p>
          </p:txBody>
        </p: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F675D2D2-8833-4085-8E97-2DF79D172EEA}"/>
                </a:ext>
              </a:extLst>
            </p:cNvPr>
            <p:cNvCxnSpPr>
              <a:cxnSpLocks/>
              <a:stCxn id="27" idx="0"/>
            </p:cNvCxnSpPr>
            <p:nvPr/>
          </p:nvCxnSpPr>
          <p:spPr>
            <a:xfrm flipH="1" flipV="1">
              <a:off x="3203155" y="5034134"/>
              <a:ext cx="238807" cy="76555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123A7198-3EB3-44F0-961D-D7F1B58B36F3}"/>
                </a:ext>
              </a:extLst>
            </p:cNvPr>
            <p:cNvSpPr txBox="1"/>
            <p:nvPr/>
          </p:nvSpPr>
          <p:spPr>
            <a:xfrm>
              <a:off x="418919" y="2440928"/>
              <a:ext cx="193258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Slave magnetron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2887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  <a:p>
            <a:pPr marL="360000" indent="-360000" algn="just">
              <a:lnSpc>
                <a:spcPct val="125000"/>
              </a:lnSpc>
              <a:spcBef>
                <a:spcPts val="12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endParaRPr lang="en-US" altLang="zh-CN" sz="2000" dirty="0">
              <a:latin typeface="Times New Roman" panose="02020603050405020304" pitchFamily="18" charset="0"/>
              <a:ea typeface="微软雅黑 Light" panose="020B0502040204020203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/>
              <a:t>Master-to-Slave Locking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8</a:t>
            </a:fld>
            <a:endParaRPr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30E6192D-C6D1-43C6-A57A-4CEBDA470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696" y="2158162"/>
            <a:ext cx="2880000" cy="2160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A4EDE425-F8B2-4153-B84B-193C6261EB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1008" y="2158162"/>
            <a:ext cx="2880000" cy="2160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FF131747-AB12-4496-908A-96AD31DCBB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664" y="2158162"/>
            <a:ext cx="2878173" cy="2160000"/>
          </a:xfrm>
          <a:prstGeom prst="rect">
            <a:avLst/>
          </a:prstGeom>
        </p:spPr>
      </p:pic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8FD59701-C7A5-4962-AA06-285DFCD761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87853"/>
              </p:ext>
            </p:extLst>
          </p:nvPr>
        </p:nvGraphicFramePr>
        <p:xfrm>
          <a:off x="528923" y="4533080"/>
          <a:ext cx="8086153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742">
                  <a:extLst>
                    <a:ext uri="{9D8B030D-6E8A-4147-A177-3AD203B41FA5}">
                      <a16:colId xmlns:a16="http://schemas.microsoft.com/office/drawing/2014/main" val="2320393650"/>
                    </a:ext>
                  </a:extLst>
                </a:gridCol>
                <a:gridCol w="918591">
                  <a:extLst>
                    <a:ext uri="{9D8B030D-6E8A-4147-A177-3AD203B41FA5}">
                      <a16:colId xmlns:a16="http://schemas.microsoft.com/office/drawing/2014/main" val="3057588800"/>
                    </a:ext>
                  </a:extLst>
                </a:gridCol>
                <a:gridCol w="851217">
                  <a:extLst>
                    <a:ext uri="{9D8B030D-6E8A-4147-A177-3AD203B41FA5}">
                      <a16:colId xmlns:a16="http://schemas.microsoft.com/office/drawing/2014/main" val="2490669761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2832413444"/>
                    </a:ext>
                  </a:extLst>
                </a:gridCol>
                <a:gridCol w="1376680">
                  <a:extLst>
                    <a:ext uri="{9D8B030D-6E8A-4147-A177-3AD203B41FA5}">
                      <a16:colId xmlns:a16="http://schemas.microsoft.com/office/drawing/2014/main" val="495584479"/>
                    </a:ext>
                  </a:extLst>
                </a:gridCol>
                <a:gridCol w="1872043">
                  <a:extLst>
                    <a:ext uri="{9D8B030D-6E8A-4147-A177-3AD203B41FA5}">
                      <a16:colId xmlns:a16="http://schemas.microsoft.com/office/drawing/2014/main" val="18557966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RF power source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Peak</a:t>
                      </a:r>
                    </a:p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power</a:t>
                      </a:r>
                    </a:p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(MW)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Pulse</a:t>
                      </a:r>
                    </a:p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width</a:t>
                      </a:r>
                    </a:p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(us)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Duty</a:t>
                      </a:r>
                    </a:p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cycle</a:t>
                      </a:r>
                    </a:p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(‰)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Dose rate</a:t>
                      </a:r>
                    </a:p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2000" dirty="0" err="1">
                          <a:solidFill>
                            <a:schemeClr val="tx1"/>
                          </a:solidFill>
                        </a:rPr>
                        <a:t>cGy</a:t>
                      </a:r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/min)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Dose rate@1‰</a:t>
                      </a:r>
                    </a:p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2000" dirty="0" err="1">
                          <a:solidFill>
                            <a:schemeClr val="tx1"/>
                          </a:solidFill>
                        </a:rPr>
                        <a:t>cGy</a:t>
                      </a:r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/min)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0567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Power combination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2.37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3.5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0.070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113.3@1m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1619@1m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239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2-MW magnetron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2.0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3.8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0.076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88.8@1m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tx1"/>
                          </a:solidFill>
                        </a:rPr>
                        <a:t>1168@1m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453024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BF86BBAB-8B14-4567-8590-14B3D8F39A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903024"/>
              </p:ext>
            </p:extLst>
          </p:nvPr>
        </p:nvGraphicFramePr>
        <p:xfrm>
          <a:off x="918837" y="1041404"/>
          <a:ext cx="7306326" cy="97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1764">
                  <a:extLst>
                    <a:ext uri="{9D8B030D-6E8A-4147-A177-3AD203B41FA5}">
                      <a16:colId xmlns:a16="http://schemas.microsoft.com/office/drawing/2014/main" val="471382389"/>
                    </a:ext>
                  </a:extLst>
                </a:gridCol>
                <a:gridCol w="672689">
                  <a:extLst>
                    <a:ext uri="{9D8B030D-6E8A-4147-A177-3AD203B41FA5}">
                      <a16:colId xmlns:a16="http://schemas.microsoft.com/office/drawing/2014/main" val="1476511869"/>
                    </a:ext>
                  </a:extLst>
                </a:gridCol>
                <a:gridCol w="637764">
                  <a:extLst>
                    <a:ext uri="{9D8B030D-6E8A-4147-A177-3AD203B41FA5}">
                      <a16:colId xmlns:a16="http://schemas.microsoft.com/office/drawing/2014/main" val="1005837084"/>
                    </a:ext>
                  </a:extLst>
                </a:gridCol>
                <a:gridCol w="826676">
                  <a:extLst>
                    <a:ext uri="{9D8B030D-6E8A-4147-A177-3AD203B41FA5}">
                      <a16:colId xmlns:a16="http://schemas.microsoft.com/office/drawing/2014/main" val="1950732561"/>
                    </a:ext>
                  </a:extLst>
                </a:gridCol>
                <a:gridCol w="672689">
                  <a:extLst>
                    <a:ext uri="{9D8B030D-6E8A-4147-A177-3AD203B41FA5}">
                      <a16:colId xmlns:a16="http://schemas.microsoft.com/office/drawing/2014/main" val="26473851"/>
                    </a:ext>
                  </a:extLst>
                </a:gridCol>
                <a:gridCol w="637764">
                  <a:extLst>
                    <a:ext uri="{9D8B030D-6E8A-4147-A177-3AD203B41FA5}">
                      <a16:colId xmlns:a16="http://schemas.microsoft.com/office/drawing/2014/main" val="1140097796"/>
                    </a:ext>
                  </a:extLst>
                </a:gridCol>
                <a:gridCol w="826676">
                  <a:extLst>
                    <a:ext uri="{9D8B030D-6E8A-4147-A177-3AD203B41FA5}">
                      <a16:colId xmlns:a16="http://schemas.microsoft.com/office/drawing/2014/main" val="878173606"/>
                    </a:ext>
                  </a:extLst>
                </a:gridCol>
                <a:gridCol w="826676">
                  <a:extLst>
                    <a:ext uri="{9D8B030D-6E8A-4147-A177-3AD203B41FA5}">
                      <a16:colId xmlns:a16="http://schemas.microsoft.com/office/drawing/2014/main" val="390236337"/>
                    </a:ext>
                  </a:extLst>
                </a:gridCol>
                <a:gridCol w="683802">
                  <a:extLst>
                    <a:ext uri="{9D8B030D-6E8A-4147-A177-3AD203B41FA5}">
                      <a16:colId xmlns:a16="http://schemas.microsoft.com/office/drawing/2014/main" val="2118358456"/>
                    </a:ext>
                  </a:extLst>
                </a:gridCol>
                <a:gridCol w="629826">
                  <a:extLst>
                    <a:ext uri="{9D8B030D-6E8A-4147-A177-3AD203B41FA5}">
                      <a16:colId xmlns:a16="http://schemas.microsoft.com/office/drawing/2014/main" val="2260614209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i="1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(MHz)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000" i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(kV)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i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000" i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(kV)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i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i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zh-CN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(MW)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i="1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zh-CN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82366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9304.3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38.8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80.3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77.8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1.10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2.37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39</a:t>
                      </a:r>
                      <a:endParaRPr lang="zh-CN" sz="20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882" marR="6488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504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5221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76FF682-D8B6-42CD-8D27-F6444BFE298F}"/>
              </a:ext>
            </a:extLst>
          </p:cNvPr>
          <p:cNvSpPr txBox="1"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670775"/>
          </a:solidFill>
        </p:spPr>
        <p:txBody>
          <a:bodyPr wrap="square" rtlCol="0">
            <a:noAutofit/>
          </a:bodyPr>
          <a:lstStyle/>
          <a:p>
            <a:pPr marL="180000">
              <a:lnSpc>
                <a:spcPct val="125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International Workshop on Breakdown Science and High Gradient Technology (HG2022), May 16-19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8" y="896645"/>
            <a:ext cx="8825344" cy="5530788"/>
          </a:xfrm>
        </p:spPr>
        <p:txBody>
          <a:bodyPr>
            <a:noAutofit/>
          </a:bodyPr>
          <a:lstStyle/>
          <a:p>
            <a:pPr marL="360000" indent="-360000" algn="just">
              <a:lnSpc>
                <a:spcPct val="125000"/>
              </a:lnSpc>
              <a:spcBef>
                <a:spcPts val="600"/>
              </a:spcBef>
              <a:buClr>
                <a:srgbClr val="670775"/>
              </a:buClr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微软雅黑 Light" panose="020B0502040204020203" pitchFamily="34" charset="-122"/>
              </a:rPr>
              <a:t>The power for peer-to-peer locking circuit was picked up by two 10-dB couplers adjacent to the magnetrons.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1375" y="106532"/>
            <a:ext cx="7461250" cy="6747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/>
              <a:t>Peer-to-Peer Locking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B9E7-BB89-46D9-92D7-12A4D579D428}" type="slidenum">
              <a:rPr lang="zh-CN" altLang="en-US" smtClean="0"/>
              <a:t>9</a:t>
            </a:fld>
            <a:endParaRPr lang="zh-CN" altLang="en-US" dirty="0"/>
          </a:p>
        </p:txBody>
      </p: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484F26A5-2956-4938-8FD1-44EA6E8F5614}"/>
              </a:ext>
            </a:extLst>
          </p:cNvPr>
          <p:cNvGrpSpPr/>
          <p:nvPr/>
        </p:nvGrpSpPr>
        <p:grpSpPr>
          <a:xfrm>
            <a:off x="432000" y="1960536"/>
            <a:ext cx="8280000" cy="4209443"/>
            <a:chOff x="432000" y="1692797"/>
            <a:chExt cx="8280000" cy="4209443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F7987611-3859-4D40-AEE1-8BF9A83470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052" t="36054" r="893"/>
            <a:stretch/>
          </p:blipFill>
          <p:spPr>
            <a:xfrm>
              <a:off x="432000" y="2214280"/>
              <a:ext cx="8280000" cy="3166477"/>
            </a:xfrm>
            <a:prstGeom prst="rect">
              <a:avLst/>
            </a:prstGeom>
          </p:spPr>
        </p:pic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BB5C76DD-9621-46AD-90AF-1DD425E499EF}"/>
                </a:ext>
              </a:extLst>
            </p:cNvPr>
            <p:cNvSpPr txBox="1"/>
            <p:nvPr/>
          </p:nvSpPr>
          <p:spPr>
            <a:xfrm>
              <a:off x="3915866" y="3258263"/>
              <a:ext cx="14302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3-dB hybrid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D4DFCC03-63C2-4C5F-91F4-B0ABB0265160}"/>
                </a:ext>
              </a:extLst>
            </p:cNvPr>
            <p:cNvSpPr txBox="1"/>
            <p:nvPr/>
          </p:nvSpPr>
          <p:spPr>
            <a:xfrm>
              <a:off x="4319272" y="5496167"/>
              <a:ext cx="226696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Directional couplers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1DDD2A89-95A9-4415-9001-380EE979EB07}"/>
                </a:ext>
              </a:extLst>
            </p:cNvPr>
            <p:cNvSpPr txBox="1"/>
            <p:nvPr/>
          </p:nvSpPr>
          <p:spPr>
            <a:xfrm>
              <a:off x="6681601" y="4862231"/>
              <a:ext cx="188320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4-port circulator</a:t>
              </a:r>
            </a:p>
          </p:txBody>
        </p:sp>
        <p:cxnSp>
          <p:nvCxnSpPr>
            <p:cNvPr id="35" name="直接箭头连接符 34">
              <a:extLst>
                <a:ext uri="{FF2B5EF4-FFF2-40B4-BE49-F238E27FC236}">
                  <a16:creationId xmlns:a16="http://schemas.microsoft.com/office/drawing/2014/main" id="{2308E03F-73CE-453A-A053-719C9FE08642}"/>
                </a:ext>
              </a:extLst>
            </p:cNvPr>
            <p:cNvCxnSpPr>
              <a:cxnSpLocks/>
              <a:stCxn id="34" idx="0"/>
            </p:cNvCxnSpPr>
            <p:nvPr/>
          </p:nvCxnSpPr>
          <p:spPr>
            <a:xfrm flipH="1" flipV="1">
              <a:off x="6586239" y="4446579"/>
              <a:ext cx="1036967" cy="41565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63F0CC8D-1FDC-4FE6-9E9F-F00B91AF4C27}"/>
                </a:ext>
              </a:extLst>
            </p:cNvPr>
            <p:cNvSpPr txBox="1"/>
            <p:nvPr/>
          </p:nvSpPr>
          <p:spPr>
            <a:xfrm>
              <a:off x="435143" y="5502130"/>
              <a:ext cx="162897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Magnetron 1#</a:t>
              </a:r>
            </a:p>
          </p:txBody>
        </p:sp>
        <p:cxnSp>
          <p:nvCxnSpPr>
            <p:cNvPr id="38" name="直接箭头连接符 37">
              <a:extLst>
                <a:ext uri="{FF2B5EF4-FFF2-40B4-BE49-F238E27FC236}">
                  <a16:creationId xmlns:a16="http://schemas.microsoft.com/office/drawing/2014/main" id="{FBDC53A5-29F0-4F48-BD55-5FB4119048B5}"/>
                </a:ext>
              </a:extLst>
            </p:cNvPr>
            <p:cNvCxnSpPr>
              <a:cxnSpLocks/>
              <a:stCxn id="50" idx="2"/>
            </p:cNvCxnSpPr>
            <p:nvPr/>
          </p:nvCxnSpPr>
          <p:spPr>
            <a:xfrm>
              <a:off x="1249629" y="2098870"/>
              <a:ext cx="253334" cy="72581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E8AC3011-D02A-4466-B65A-9160DAB0FAFD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flipH="1" flipV="1">
              <a:off x="2712259" y="3920150"/>
              <a:ext cx="426404" cy="158198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EEBBAE02-77C2-4D60-B67E-603E2FEA66EA}"/>
                </a:ext>
              </a:extLst>
            </p:cNvPr>
            <p:cNvCxnSpPr>
              <a:cxnSpLocks/>
              <a:stCxn id="33" idx="0"/>
            </p:cNvCxnSpPr>
            <p:nvPr/>
          </p:nvCxnSpPr>
          <p:spPr>
            <a:xfrm flipH="1" flipV="1">
              <a:off x="5346066" y="4446579"/>
              <a:ext cx="106690" cy="10495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>
              <a:extLst>
                <a:ext uri="{FF2B5EF4-FFF2-40B4-BE49-F238E27FC236}">
                  <a16:creationId xmlns:a16="http://schemas.microsoft.com/office/drawing/2014/main" id="{C5DF66AE-5B6D-495B-8A5F-AA42780C22C7}"/>
                </a:ext>
              </a:extLst>
            </p:cNvPr>
            <p:cNvCxnSpPr>
              <a:cxnSpLocks/>
              <a:stCxn id="33" idx="0"/>
            </p:cNvCxnSpPr>
            <p:nvPr/>
          </p:nvCxnSpPr>
          <p:spPr>
            <a:xfrm flipH="1" flipV="1">
              <a:off x="4046600" y="4331169"/>
              <a:ext cx="1406156" cy="116499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>
              <a:extLst>
                <a:ext uri="{FF2B5EF4-FFF2-40B4-BE49-F238E27FC236}">
                  <a16:creationId xmlns:a16="http://schemas.microsoft.com/office/drawing/2014/main" id="{D05B20EF-2E12-4DDC-82AA-48C80D1AF728}"/>
                </a:ext>
              </a:extLst>
            </p:cNvPr>
            <p:cNvCxnSpPr>
              <a:cxnSpLocks/>
              <a:stCxn id="33" idx="0"/>
            </p:cNvCxnSpPr>
            <p:nvPr/>
          </p:nvCxnSpPr>
          <p:spPr>
            <a:xfrm flipH="1" flipV="1">
              <a:off x="4046600" y="4606727"/>
              <a:ext cx="1406156" cy="88944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>
              <a:extLst>
                <a:ext uri="{FF2B5EF4-FFF2-40B4-BE49-F238E27FC236}">
                  <a16:creationId xmlns:a16="http://schemas.microsoft.com/office/drawing/2014/main" id="{BB81FB66-608E-45A8-A1D3-3206EB92F841}"/>
                </a:ext>
              </a:extLst>
            </p:cNvPr>
            <p:cNvCxnSpPr>
              <a:cxnSpLocks/>
              <a:stCxn id="32" idx="2"/>
            </p:cNvCxnSpPr>
            <p:nvPr/>
          </p:nvCxnSpPr>
          <p:spPr>
            <a:xfrm>
              <a:off x="4630966" y="3658373"/>
              <a:ext cx="1269" cy="61003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>
              <a:extLst>
                <a:ext uri="{FF2B5EF4-FFF2-40B4-BE49-F238E27FC236}">
                  <a16:creationId xmlns:a16="http://schemas.microsoft.com/office/drawing/2014/main" id="{C10C9F77-E30B-42B2-90B6-94CBF76EC63B}"/>
                </a:ext>
              </a:extLst>
            </p:cNvPr>
            <p:cNvCxnSpPr>
              <a:cxnSpLocks/>
              <a:stCxn id="36" idx="0"/>
            </p:cNvCxnSpPr>
            <p:nvPr/>
          </p:nvCxnSpPr>
          <p:spPr>
            <a:xfrm flipV="1">
              <a:off x="1249629" y="4606727"/>
              <a:ext cx="126648" cy="89540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F5380220-AD25-4937-8AE2-2388E131D709}"/>
                </a:ext>
              </a:extLst>
            </p:cNvPr>
            <p:cNvSpPr txBox="1"/>
            <p:nvPr/>
          </p:nvSpPr>
          <p:spPr>
            <a:xfrm>
              <a:off x="2369638" y="5502130"/>
              <a:ext cx="153805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Phase shifter</a:t>
              </a:r>
            </a:p>
          </p:txBody>
        </p:sp>
        <p:cxnSp>
          <p:nvCxnSpPr>
            <p:cNvPr id="46" name="直接箭头连接符 45">
              <a:extLst>
                <a:ext uri="{FF2B5EF4-FFF2-40B4-BE49-F238E27FC236}">
                  <a16:creationId xmlns:a16="http://schemas.microsoft.com/office/drawing/2014/main" id="{DF5DC60B-BAEC-476A-860D-32BFF5ED41F7}"/>
                </a:ext>
              </a:extLst>
            </p:cNvPr>
            <p:cNvCxnSpPr>
              <a:cxnSpLocks/>
              <a:stCxn id="47" idx="2"/>
            </p:cNvCxnSpPr>
            <p:nvPr/>
          </p:nvCxnSpPr>
          <p:spPr>
            <a:xfrm flipH="1">
              <a:off x="7369080" y="2760349"/>
              <a:ext cx="142300" cy="54537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1997BEE1-95B1-42B0-ACF2-2D0E5B6B9CE8}"/>
                </a:ext>
              </a:extLst>
            </p:cNvPr>
            <p:cNvSpPr txBox="1"/>
            <p:nvPr/>
          </p:nvSpPr>
          <p:spPr>
            <a:xfrm>
              <a:off x="6457950" y="2360239"/>
              <a:ext cx="210686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6-MeV accelerator</a:t>
              </a: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58A1B9A0-E8E2-4291-93DA-D8EF17F1FA4E}"/>
                </a:ext>
              </a:extLst>
            </p:cNvPr>
            <p:cNvSpPr txBox="1"/>
            <p:nvPr/>
          </p:nvSpPr>
          <p:spPr>
            <a:xfrm>
              <a:off x="2214226" y="1692797"/>
              <a:ext cx="165782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10-dB coupler</a:t>
              </a:r>
            </a:p>
          </p:txBody>
        </p:sp>
        <p:cxnSp>
          <p:nvCxnSpPr>
            <p:cNvPr id="49" name="直接箭头连接符 48">
              <a:extLst>
                <a:ext uri="{FF2B5EF4-FFF2-40B4-BE49-F238E27FC236}">
                  <a16:creationId xmlns:a16="http://schemas.microsoft.com/office/drawing/2014/main" id="{5CA1A1BB-5F70-4FC3-959A-752EE8058C5D}"/>
                </a:ext>
              </a:extLst>
            </p:cNvPr>
            <p:cNvCxnSpPr>
              <a:cxnSpLocks/>
              <a:stCxn id="48" idx="2"/>
            </p:cNvCxnSpPr>
            <p:nvPr/>
          </p:nvCxnSpPr>
          <p:spPr>
            <a:xfrm flipH="1">
              <a:off x="2525917" y="2092907"/>
              <a:ext cx="517222" cy="59426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F315E994-C39D-4D33-92C5-F7073895E7CA}"/>
                </a:ext>
              </a:extLst>
            </p:cNvPr>
            <p:cNvSpPr txBox="1"/>
            <p:nvPr/>
          </p:nvSpPr>
          <p:spPr>
            <a:xfrm>
              <a:off x="435143" y="1698760"/>
              <a:ext cx="162897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Magnetron 2#</a:t>
              </a:r>
            </a:p>
          </p:txBody>
        </p: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31436A84-A491-42F9-85C3-DB722267C77C}"/>
                </a:ext>
              </a:extLst>
            </p:cNvPr>
            <p:cNvCxnSpPr>
              <a:cxnSpLocks/>
              <a:stCxn id="48" idx="2"/>
            </p:cNvCxnSpPr>
            <p:nvPr/>
          </p:nvCxnSpPr>
          <p:spPr>
            <a:xfrm flipH="1">
              <a:off x="2393989" y="2092907"/>
              <a:ext cx="649150" cy="223826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37F1EB18-88F3-41A6-B5A4-F4E4DAE2DD81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flipV="1">
              <a:off x="3138663" y="4446579"/>
              <a:ext cx="280367" cy="105555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29239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">
  <a:themeElements>
    <a:clrScheme name="硕士答辩模版byShann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硕士答辩模版byShanny">
      <a:majorFont>
        <a:latin typeface="Arial"/>
        <a:ea typeface="黑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华文楷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华文楷体" pitchFamily="2" charset="-122"/>
          </a:defRPr>
        </a:defPPr>
      </a:lstStyle>
    </a:lnDef>
  </a:objectDefaults>
  <a:extraClrSchemeLst>
    <a:extraClrScheme>
      <a:clrScheme name="硕士答辩模版byShann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硕士答辩模版byShann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硕士答辩模版byShann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硕士答辩模版byShann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硕士答辩模版byShan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硕士答辩模版byShan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硕士答辩模版byShan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1" id="{4E232FC4-60F4-42C7-B384-F9EA524F9093}" vid="{4CDB6233-DB94-48AF-BE9C-80F5EC31FB46}"/>
    </a:ext>
  </a:extLst>
</a:theme>
</file>

<file path=ppt/theme/theme3.xml><?xml version="1.0" encoding="utf-8"?>
<a:theme xmlns:a="http://schemas.openxmlformats.org/drawingml/2006/main" name="acclab">
  <a:themeElements>
    <a:clrScheme name="汇报fin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 3">
      <a:majorFont>
        <a:latin typeface="Calibri"/>
        <a:ea typeface="华文宋体"/>
        <a:cs typeface="华文宋体"/>
      </a:majorFont>
      <a:minorFont>
        <a:latin typeface="Calibri"/>
        <a:ea typeface="华文宋体"/>
        <a:cs typeface="华文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BBE0E3">
                <a:alpha val="75000"/>
              </a:srgbClr>
            </a:gs>
            <a:gs pos="100000">
              <a:srgbClr val="FFFFFF">
                <a:alpha val="64999"/>
              </a:srgbClr>
            </a:gs>
          </a:gsLst>
          <a:lin ang="5400000" scaled="1"/>
        </a:gra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pitchFamily="-109" charset="0"/>
            <a:ea typeface="华文细黑" pitchFamily="-109" charset="-122"/>
            <a:cs typeface="华文细黑" pitchFamily="-109" charset="-122"/>
            <a:sym typeface="Helvetica Neue Light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BBE0E3">
                <a:alpha val="75000"/>
              </a:srgbClr>
            </a:gs>
            <a:gs pos="100000">
              <a:srgbClr val="FFFFFF">
                <a:alpha val="64999"/>
              </a:srgbClr>
            </a:gs>
          </a:gsLst>
          <a:lin ang="5400000" scaled="1"/>
        </a:gra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pitchFamily="-109" charset="0"/>
            <a:ea typeface="华文细黑" pitchFamily="-109" charset="-122"/>
            <a:cs typeface="华文细黑" pitchFamily="-109" charset="-122"/>
            <a:sym typeface="Helvetica Neue Light" pitchFamily="-109" charset="0"/>
          </a:defRPr>
        </a:defPPr>
      </a:lstStyle>
    </a:lnDef>
  </a:objectDefaults>
  <a:extraClrSchemeLst>
    <a:extraClrScheme>
      <a:clrScheme name="汇报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3049</TotalTime>
  <Words>1556</Words>
  <Application>Microsoft Office PowerPoint</Application>
  <PresentationFormat>全屏显示(4:3)</PresentationFormat>
  <Paragraphs>491</Paragraphs>
  <Slides>30</Slides>
  <Notes>1</Notes>
  <HiddenSlides>4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30</vt:i4>
      </vt:variant>
    </vt:vector>
  </HeadingPairs>
  <TitlesOfParts>
    <vt:vector size="47" baseType="lpstr">
      <vt:lpstr>等线</vt:lpstr>
      <vt:lpstr>等线 Light</vt:lpstr>
      <vt:lpstr>黑体</vt:lpstr>
      <vt:lpstr>华文宋体</vt:lpstr>
      <vt:lpstr>华文新魏</vt:lpstr>
      <vt:lpstr>宋体</vt:lpstr>
      <vt:lpstr>微软雅黑</vt:lpstr>
      <vt:lpstr>微软雅黑 Light</vt:lpstr>
      <vt:lpstr>Arial</vt:lpstr>
      <vt:lpstr>Arial Rounded MT Bold</vt:lpstr>
      <vt:lpstr>Calibri</vt:lpstr>
      <vt:lpstr>Calibri Light</vt:lpstr>
      <vt:lpstr>Times New Roman</vt:lpstr>
      <vt:lpstr>Wingdings</vt:lpstr>
      <vt:lpstr>1_Office 主题​​</vt:lpstr>
      <vt:lpstr>主题1</vt:lpstr>
      <vt:lpstr>acclab</vt:lpstr>
      <vt:lpstr>Power Combination of Magnetrons as compact X-band RF source</vt:lpstr>
      <vt:lpstr>Outline</vt:lpstr>
      <vt:lpstr>Outline</vt:lpstr>
      <vt:lpstr>Motivations</vt:lpstr>
      <vt:lpstr>Locking Technologies</vt:lpstr>
      <vt:lpstr>Outline</vt:lpstr>
      <vt:lpstr>Master-to-Slave Locking</vt:lpstr>
      <vt:lpstr>Master-to-Slave Locking</vt:lpstr>
      <vt:lpstr>Peer-to-Peer Locking</vt:lpstr>
      <vt:lpstr>Peer-to-Peer Locking</vt:lpstr>
      <vt:lpstr>Outline</vt:lpstr>
      <vt:lpstr>Magnetron with Dual Ports</vt:lpstr>
      <vt:lpstr>Magnetron with Dual Ports</vt:lpstr>
      <vt:lpstr>Magnetron with Dual Ports</vt:lpstr>
      <vt:lpstr>Magnetron with Dual Ports</vt:lpstr>
      <vt:lpstr>Outline</vt:lpstr>
      <vt:lpstr>Magnetron with Parallel Cathodes</vt:lpstr>
      <vt:lpstr>Magnetron with Parallel Cathodes</vt:lpstr>
      <vt:lpstr>Magnetron with Parallel Cathodes</vt:lpstr>
      <vt:lpstr>Magnetron with Parallel Cathodes</vt:lpstr>
      <vt:lpstr>Magnetron with Parallel Cathodes</vt:lpstr>
      <vt:lpstr>Magnetron with Parallel Cathodes</vt:lpstr>
      <vt:lpstr>Magnetron with Parallel Cathodes</vt:lpstr>
      <vt:lpstr>Outline</vt:lpstr>
      <vt:lpstr>Summary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磁控管实验进展</dc:title>
  <dc:creator>LJY</dc:creator>
  <cp:lastModifiedBy>柳 嘉阳</cp:lastModifiedBy>
  <cp:revision>528</cp:revision>
  <dcterms:created xsi:type="dcterms:W3CDTF">2018-12-25T14:30:52Z</dcterms:created>
  <dcterms:modified xsi:type="dcterms:W3CDTF">2022-05-18T17:07:43Z</dcterms:modified>
</cp:coreProperties>
</file>