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1" r:id="rId3"/>
    <p:sldId id="256" r:id="rId4"/>
    <p:sldId id="257" r:id="rId5"/>
    <p:sldId id="260" r:id="rId6"/>
    <p:sldId id="258" r:id="rId7"/>
    <p:sldId id="259" r:id="rId8"/>
    <p:sldId id="271" r:id="rId9"/>
    <p:sldId id="269" r:id="rId10"/>
    <p:sldId id="268" r:id="rId11"/>
    <p:sldId id="270" r:id="rId12"/>
    <p:sldId id="263" r:id="rId13"/>
    <p:sldId id="264" r:id="rId14"/>
    <p:sldId id="273" r:id="rId15"/>
    <p:sldId id="266"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2" autoAdjust="0"/>
    <p:restoredTop sz="94660"/>
  </p:normalViewPr>
  <p:slideViewPr>
    <p:cSldViewPr snapToGrid="0">
      <p:cViewPr>
        <p:scale>
          <a:sx n="95" d="100"/>
          <a:sy n="95" d="100"/>
        </p:scale>
        <p:origin x="396" y="3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A3122E-11D0-413E-9051-BED263ED93E4}" type="datetimeFigureOut">
              <a:rPr lang="en-GB" smtClean="0"/>
              <a:t>12/05/2022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77862F-F344-43BA-A878-B514E32948C2}" type="slidenum">
              <a:rPr lang="en-GB" smtClean="0"/>
              <a:t>‹#›</a:t>
            </a:fld>
            <a:endParaRPr lang="en-GB"/>
          </a:p>
        </p:txBody>
      </p:sp>
    </p:spTree>
    <p:extLst>
      <p:ext uri="{BB962C8B-B14F-4D97-AF65-F5344CB8AC3E}">
        <p14:creationId xmlns:p14="http://schemas.microsoft.com/office/powerpoint/2010/main" val="3134988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A3122E-11D0-413E-9051-BED263ED93E4}" type="datetimeFigureOut">
              <a:rPr lang="en-GB" smtClean="0"/>
              <a:t>12/05/2022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77862F-F344-43BA-A878-B514E32948C2}" type="slidenum">
              <a:rPr lang="en-GB" smtClean="0"/>
              <a:t>‹#›</a:t>
            </a:fld>
            <a:endParaRPr lang="en-GB"/>
          </a:p>
        </p:txBody>
      </p:sp>
    </p:spTree>
    <p:extLst>
      <p:ext uri="{BB962C8B-B14F-4D97-AF65-F5344CB8AC3E}">
        <p14:creationId xmlns:p14="http://schemas.microsoft.com/office/powerpoint/2010/main" val="3351488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A3122E-11D0-413E-9051-BED263ED93E4}" type="datetimeFigureOut">
              <a:rPr lang="en-GB" smtClean="0"/>
              <a:t>12/05/2022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77862F-F344-43BA-A878-B514E32948C2}" type="slidenum">
              <a:rPr lang="en-GB" smtClean="0"/>
              <a:t>‹#›</a:t>
            </a:fld>
            <a:endParaRPr lang="en-GB"/>
          </a:p>
        </p:txBody>
      </p:sp>
    </p:spTree>
    <p:extLst>
      <p:ext uri="{BB962C8B-B14F-4D97-AF65-F5344CB8AC3E}">
        <p14:creationId xmlns:p14="http://schemas.microsoft.com/office/powerpoint/2010/main" val="1635352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A3122E-11D0-413E-9051-BED263ED93E4}" type="datetimeFigureOut">
              <a:rPr lang="en-GB" smtClean="0"/>
              <a:t>12/05/2022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77862F-F344-43BA-A878-B514E32948C2}" type="slidenum">
              <a:rPr lang="en-GB" smtClean="0"/>
              <a:t>‹#›</a:t>
            </a:fld>
            <a:endParaRPr lang="en-GB"/>
          </a:p>
        </p:txBody>
      </p:sp>
    </p:spTree>
    <p:extLst>
      <p:ext uri="{BB962C8B-B14F-4D97-AF65-F5344CB8AC3E}">
        <p14:creationId xmlns:p14="http://schemas.microsoft.com/office/powerpoint/2010/main" val="3537228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A3122E-11D0-413E-9051-BED263ED93E4}" type="datetimeFigureOut">
              <a:rPr lang="en-GB" smtClean="0"/>
              <a:t>12/05/2022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77862F-F344-43BA-A878-B514E32948C2}" type="slidenum">
              <a:rPr lang="en-GB" smtClean="0"/>
              <a:t>‹#›</a:t>
            </a:fld>
            <a:endParaRPr lang="en-GB"/>
          </a:p>
        </p:txBody>
      </p:sp>
    </p:spTree>
    <p:extLst>
      <p:ext uri="{BB962C8B-B14F-4D97-AF65-F5344CB8AC3E}">
        <p14:creationId xmlns:p14="http://schemas.microsoft.com/office/powerpoint/2010/main" val="2051709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A3122E-11D0-413E-9051-BED263ED93E4}" type="datetimeFigureOut">
              <a:rPr lang="en-GB" smtClean="0"/>
              <a:t>12/05/2022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77862F-F344-43BA-A878-B514E32948C2}" type="slidenum">
              <a:rPr lang="en-GB" smtClean="0"/>
              <a:t>‹#›</a:t>
            </a:fld>
            <a:endParaRPr lang="en-GB"/>
          </a:p>
        </p:txBody>
      </p:sp>
    </p:spTree>
    <p:extLst>
      <p:ext uri="{BB962C8B-B14F-4D97-AF65-F5344CB8AC3E}">
        <p14:creationId xmlns:p14="http://schemas.microsoft.com/office/powerpoint/2010/main" val="4157700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A3122E-11D0-413E-9051-BED263ED93E4}" type="datetimeFigureOut">
              <a:rPr lang="en-GB" smtClean="0"/>
              <a:t>12/05/2022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A77862F-F344-43BA-A878-B514E32948C2}" type="slidenum">
              <a:rPr lang="en-GB" smtClean="0"/>
              <a:t>‹#›</a:t>
            </a:fld>
            <a:endParaRPr lang="en-GB"/>
          </a:p>
        </p:txBody>
      </p:sp>
    </p:spTree>
    <p:extLst>
      <p:ext uri="{BB962C8B-B14F-4D97-AF65-F5344CB8AC3E}">
        <p14:creationId xmlns:p14="http://schemas.microsoft.com/office/powerpoint/2010/main" val="1341770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A3122E-11D0-413E-9051-BED263ED93E4}" type="datetimeFigureOut">
              <a:rPr lang="en-GB" smtClean="0"/>
              <a:t>12/05/2022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A77862F-F344-43BA-A878-B514E32948C2}" type="slidenum">
              <a:rPr lang="en-GB" smtClean="0"/>
              <a:t>‹#›</a:t>
            </a:fld>
            <a:endParaRPr lang="en-GB"/>
          </a:p>
        </p:txBody>
      </p:sp>
    </p:spTree>
    <p:extLst>
      <p:ext uri="{BB962C8B-B14F-4D97-AF65-F5344CB8AC3E}">
        <p14:creationId xmlns:p14="http://schemas.microsoft.com/office/powerpoint/2010/main" val="106091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A3122E-11D0-413E-9051-BED263ED93E4}" type="datetimeFigureOut">
              <a:rPr lang="en-GB" smtClean="0"/>
              <a:t>12/05/2022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A77862F-F344-43BA-A878-B514E32948C2}" type="slidenum">
              <a:rPr lang="en-GB" smtClean="0"/>
              <a:t>‹#›</a:t>
            </a:fld>
            <a:endParaRPr lang="en-GB"/>
          </a:p>
        </p:txBody>
      </p:sp>
    </p:spTree>
    <p:extLst>
      <p:ext uri="{BB962C8B-B14F-4D97-AF65-F5344CB8AC3E}">
        <p14:creationId xmlns:p14="http://schemas.microsoft.com/office/powerpoint/2010/main" val="2071485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A3122E-11D0-413E-9051-BED263ED93E4}" type="datetimeFigureOut">
              <a:rPr lang="en-GB" smtClean="0"/>
              <a:t>12/05/2022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77862F-F344-43BA-A878-B514E32948C2}" type="slidenum">
              <a:rPr lang="en-GB" smtClean="0"/>
              <a:t>‹#›</a:t>
            </a:fld>
            <a:endParaRPr lang="en-GB"/>
          </a:p>
        </p:txBody>
      </p:sp>
    </p:spTree>
    <p:extLst>
      <p:ext uri="{BB962C8B-B14F-4D97-AF65-F5344CB8AC3E}">
        <p14:creationId xmlns:p14="http://schemas.microsoft.com/office/powerpoint/2010/main" val="1697499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A3122E-11D0-413E-9051-BED263ED93E4}" type="datetimeFigureOut">
              <a:rPr lang="en-GB" smtClean="0"/>
              <a:t>12/05/2022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77862F-F344-43BA-A878-B514E32948C2}" type="slidenum">
              <a:rPr lang="en-GB" smtClean="0"/>
              <a:t>‹#›</a:t>
            </a:fld>
            <a:endParaRPr lang="en-GB"/>
          </a:p>
        </p:txBody>
      </p:sp>
    </p:spTree>
    <p:extLst>
      <p:ext uri="{BB962C8B-B14F-4D97-AF65-F5344CB8AC3E}">
        <p14:creationId xmlns:p14="http://schemas.microsoft.com/office/powerpoint/2010/main" val="1990367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A3122E-11D0-413E-9051-BED263ED93E4}" type="datetimeFigureOut">
              <a:rPr lang="en-GB" smtClean="0"/>
              <a:t>12/05/2022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77862F-F344-43BA-A878-B514E32948C2}" type="slidenum">
              <a:rPr lang="en-GB" smtClean="0"/>
              <a:t>‹#›</a:t>
            </a:fld>
            <a:endParaRPr lang="en-GB"/>
          </a:p>
        </p:txBody>
      </p:sp>
    </p:spTree>
    <p:extLst>
      <p:ext uri="{BB962C8B-B14F-4D97-AF65-F5344CB8AC3E}">
        <p14:creationId xmlns:p14="http://schemas.microsoft.com/office/powerpoint/2010/main" val="42320352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25.gif"/><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gif"/><Relationship Id="rId4" Type="http://schemas.openxmlformats.org/officeDocument/2006/relationships/image" Target="../media/image27.gif"/></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gif"/></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gif"/><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indico.cern.ch/event/1138197/" TargetMode="External"/><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hyperlink" Target="http://cds.cern.ch/record/2649486?ln=en"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gif"/></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gif"/><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9.gif"/><Relationship Id="rId2" Type="http://schemas.openxmlformats.org/officeDocument/2006/relationships/image" Target="../media/image11.gif"/><Relationship Id="rId1" Type="http://schemas.openxmlformats.org/officeDocument/2006/relationships/slideLayout" Target="../slideLayouts/slideLayout7.xml"/><Relationship Id="rId6" Type="http://schemas.openxmlformats.org/officeDocument/2006/relationships/image" Target="../media/image18.gif"/><Relationship Id="rId5" Type="http://schemas.openxmlformats.org/officeDocument/2006/relationships/image" Target="../media/image17.gif"/><Relationship Id="rId4" Type="http://schemas.openxmlformats.org/officeDocument/2006/relationships/image" Target="../media/image16.gif"/></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48185" y="192054"/>
            <a:ext cx="10524991" cy="1030255"/>
          </a:xfrm>
          <a:prstGeom prst="rect">
            <a:avLst/>
          </a:prstGeom>
        </p:spPr>
      </p:pic>
      <p:sp>
        <p:nvSpPr>
          <p:cNvPr id="3" name="TextBox 2"/>
          <p:cNvSpPr txBox="1"/>
          <p:nvPr/>
        </p:nvSpPr>
        <p:spPr>
          <a:xfrm>
            <a:off x="948644" y="2547257"/>
            <a:ext cx="9750939" cy="1323439"/>
          </a:xfrm>
          <a:prstGeom prst="rect">
            <a:avLst/>
          </a:prstGeom>
          <a:noFill/>
        </p:spPr>
        <p:txBody>
          <a:bodyPr wrap="none" rtlCol="0">
            <a:spAutoFit/>
          </a:bodyPr>
          <a:lstStyle/>
          <a:p>
            <a:pPr algn="ctr"/>
            <a:r>
              <a:rPr lang="en-US" sz="4000" dirty="0" smtClean="0"/>
              <a:t>X-band high efficiency klystrons development.</a:t>
            </a:r>
          </a:p>
          <a:p>
            <a:pPr algn="ctr"/>
            <a:r>
              <a:rPr lang="en-US" sz="4000" dirty="0" smtClean="0"/>
              <a:t>I. Syratchev, CERN</a:t>
            </a:r>
            <a:endParaRPr lang="en-GB" sz="4000" dirty="0"/>
          </a:p>
        </p:txBody>
      </p:sp>
    </p:spTree>
    <p:extLst>
      <p:ext uri="{BB962C8B-B14F-4D97-AF65-F5344CB8AC3E}">
        <p14:creationId xmlns:p14="http://schemas.microsoft.com/office/powerpoint/2010/main" val="30443784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440" y="1525919"/>
            <a:ext cx="5934403" cy="1652893"/>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335" y="3200734"/>
            <a:ext cx="6137488" cy="1709457"/>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62842" y="1498933"/>
            <a:ext cx="5938241" cy="1653962"/>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48822" y="3222732"/>
            <a:ext cx="5724645" cy="1594470"/>
          </a:xfrm>
          <a:prstGeom prst="rect">
            <a:avLst/>
          </a:prstGeom>
        </p:spPr>
      </p:pic>
      <p:sp>
        <p:nvSpPr>
          <p:cNvPr id="6" name="TextBox 5"/>
          <p:cNvSpPr txBox="1"/>
          <p:nvPr/>
        </p:nvSpPr>
        <p:spPr>
          <a:xfrm>
            <a:off x="1191191" y="307133"/>
            <a:ext cx="10686772" cy="461665"/>
          </a:xfrm>
          <a:prstGeom prst="rect">
            <a:avLst/>
          </a:prstGeom>
          <a:noFill/>
        </p:spPr>
        <p:txBody>
          <a:bodyPr wrap="none" rtlCol="0">
            <a:spAutoFit/>
          </a:bodyPr>
          <a:lstStyle/>
          <a:p>
            <a:r>
              <a:rPr lang="en-US" sz="2400" dirty="0" smtClean="0"/>
              <a:t>3D PIC simulations are mandatory to justify the klystron operational stability (T1,T2). </a:t>
            </a:r>
            <a:endParaRPr lang="en-GB" sz="2400" dirty="0"/>
          </a:p>
        </p:txBody>
      </p:sp>
      <p:sp>
        <p:nvSpPr>
          <p:cNvPr id="7" name="TextBox 6"/>
          <p:cNvSpPr txBox="1"/>
          <p:nvPr/>
        </p:nvSpPr>
        <p:spPr>
          <a:xfrm>
            <a:off x="326990" y="966503"/>
            <a:ext cx="11882484" cy="369332"/>
          </a:xfrm>
          <a:prstGeom prst="rect">
            <a:avLst/>
          </a:prstGeom>
          <a:noFill/>
        </p:spPr>
        <p:txBody>
          <a:bodyPr wrap="none" rtlCol="0">
            <a:spAutoFit/>
          </a:bodyPr>
          <a:lstStyle/>
          <a:p>
            <a:r>
              <a:rPr lang="en-US" dirty="0" smtClean="0"/>
              <a:t>One example of uncommon multipolar rotating HE modes instabilities in the 2</a:t>
            </a:r>
            <a:r>
              <a:rPr lang="en-US" baseline="30000" dirty="0" smtClean="0"/>
              <a:t>nd</a:t>
            </a:r>
            <a:r>
              <a:rPr lang="en-US" dirty="0" smtClean="0"/>
              <a:t> harmonic triplet of 50 MW </a:t>
            </a:r>
            <a:r>
              <a:rPr lang="en-US" dirty="0"/>
              <a:t>X</a:t>
            </a:r>
            <a:r>
              <a:rPr lang="en-US" dirty="0" smtClean="0"/>
              <a:t> band klystron.</a:t>
            </a:r>
            <a:endParaRPr lang="en-GB" dirty="0"/>
          </a:p>
        </p:txBody>
      </p:sp>
      <p:sp>
        <p:nvSpPr>
          <p:cNvPr id="8" name="TextBox 7"/>
          <p:cNvSpPr txBox="1"/>
          <p:nvPr/>
        </p:nvSpPr>
        <p:spPr>
          <a:xfrm>
            <a:off x="196362" y="1606080"/>
            <a:ext cx="1035861" cy="369332"/>
          </a:xfrm>
          <a:prstGeom prst="rect">
            <a:avLst/>
          </a:prstGeom>
          <a:noFill/>
        </p:spPr>
        <p:txBody>
          <a:bodyPr wrap="none" rtlCol="0">
            <a:spAutoFit/>
          </a:bodyPr>
          <a:lstStyle/>
          <a:p>
            <a:r>
              <a:rPr lang="en-US" dirty="0" smtClean="0"/>
              <a:t>DC beam</a:t>
            </a:r>
            <a:endParaRPr lang="en-GB" dirty="0"/>
          </a:p>
        </p:txBody>
      </p:sp>
      <p:sp>
        <p:nvSpPr>
          <p:cNvPr id="9" name="TextBox 8"/>
          <p:cNvSpPr txBox="1"/>
          <p:nvPr/>
        </p:nvSpPr>
        <p:spPr>
          <a:xfrm>
            <a:off x="4104410" y="3166582"/>
            <a:ext cx="1628972" cy="369332"/>
          </a:xfrm>
          <a:prstGeom prst="rect">
            <a:avLst/>
          </a:prstGeom>
          <a:noFill/>
        </p:spPr>
        <p:txBody>
          <a:bodyPr wrap="none" rtlCol="0">
            <a:spAutoFit/>
          </a:bodyPr>
          <a:lstStyle/>
          <a:p>
            <a:r>
              <a:rPr lang="en-US" dirty="0" smtClean="0"/>
              <a:t>HE21, 33.4GHz</a:t>
            </a:r>
            <a:endParaRPr lang="en-GB" dirty="0"/>
          </a:p>
        </p:txBody>
      </p:sp>
      <p:sp>
        <p:nvSpPr>
          <p:cNvPr id="10" name="TextBox 9"/>
          <p:cNvSpPr txBox="1"/>
          <p:nvPr/>
        </p:nvSpPr>
        <p:spPr>
          <a:xfrm>
            <a:off x="9830008" y="3147906"/>
            <a:ext cx="1628972" cy="369332"/>
          </a:xfrm>
          <a:prstGeom prst="rect">
            <a:avLst/>
          </a:prstGeom>
          <a:noFill/>
        </p:spPr>
        <p:txBody>
          <a:bodyPr wrap="none" rtlCol="0">
            <a:spAutoFit/>
          </a:bodyPr>
          <a:lstStyle/>
          <a:p>
            <a:r>
              <a:rPr lang="en-US" dirty="0" smtClean="0"/>
              <a:t>HE31, 42.7GHz</a:t>
            </a:r>
            <a:endParaRPr lang="en-GB" dirty="0"/>
          </a:p>
        </p:txBody>
      </p:sp>
      <p:sp>
        <p:nvSpPr>
          <p:cNvPr id="11" name="TextBox 10"/>
          <p:cNvSpPr txBox="1"/>
          <p:nvPr/>
        </p:nvSpPr>
        <p:spPr>
          <a:xfrm>
            <a:off x="196362" y="5365102"/>
            <a:ext cx="5439328" cy="646331"/>
          </a:xfrm>
          <a:prstGeom prst="rect">
            <a:avLst/>
          </a:prstGeom>
          <a:noFill/>
        </p:spPr>
        <p:txBody>
          <a:bodyPr wrap="square" rtlCol="0">
            <a:spAutoFit/>
          </a:bodyPr>
          <a:lstStyle/>
          <a:p>
            <a:r>
              <a:rPr lang="en-US" b="1" dirty="0" smtClean="0"/>
              <a:t>All possible instabilities </a:t>
            </a:r>
            <a:r>
              <a:rPr lang="en-US" dirty="0" smtClean="0"/>
              <a:t>sources have to be understood in details and mitigated in the most efficient (cost) way. </a:t>
            </a:r>
            <a:endParaRPr lang="en-GB" dirty="0"/>
          </a:p>
        </p:txBody>
      </p:sp>
      <p:pic>
        <p:nvPicPr>
          <p:cNvPr id="12" name="Picture 11"/>
          <p:cNvPicPr>
            <a:picLocks noChangeAspect="1"/>
          </p:cNvPicPr>
          <p:nvPr/>
        </p:nvPicPr>
        <p:blipFill>
          <a:blip r:embed="rId6"/>
          <a:stretch>
            <a:fillRect/>
          </a:stretch>
        </p:blipFill>
        <p:spPr>
          <a:xfrm>
            <a:off x="6090834" y="5107897"/>
            <a:ext cx="5602823" cy="1306688"/>
          </a:xfrm>
          <a:prstGeom prst="rect">
            <a:avLst/>
          </a:prstGeom>
          <a:ln>
            <a:solidFill>
              <a:schemeClr val="accent1">
                <a:lumMod val="75000"/>
              </a:schemeClr>
            </a:solidFill>
          </a:ln>
        </p:spPr>
      </p:pic>
      <p:sp>
        <p:nvSpPr>
          <p:cNvPr id="13" name="Rectangle 12"/>
          <p:cNvSpPr/>
          <p:nvPr/>
        </p:nvSpPr>
        <p:spPr>
          <a:xfrm>
            <a:off x="6873461" y="6458402"/>
            <a:ext cx="3684150" cy="307777"/>
          </a:xfrm>
          <a:prstGeom prst="rect">
            <a:avLst/>
          </a:prstGeom>
        </p:spPr>
        <p:txBody>
          <a:bodyPr wrap="none">
            <a:spAutoFit/>
          </a:bodyPr>
          <a:lstStyle/>
          <a:p>
            <a:r>
              <a:rPr lang="en-GB" sz="1400" dirty="0" smtClean="0">
                <a:solidFill>
                  <a:schemeClr val="accent5">
                    <a:lumMod val="75000"/>
                  </a:schemeClr>
                </a:solidFill>
              </a:rPr>
              <a:t>https://ieeexplore.ieee.org/document/9447151</a:t>
            </a:r>
            <a:endParaRPr lang="en-GB" sz="1400" dirty="0">
              <a:solidFill>
                <a:schemeClr val="accent5">
                  <a:lumMod val="75000"/>
                </a:schemeClr>
              </a:solidFill>
            </a:endParaRPr>
          </a:p>
        </p:txBody>
      </p:sp>
    </p:spTree>
    <p:extLst>
      <p:ext uri="{BB962C8B-B14F-4D97-AF65-F5344CB8AC3E}">
        <p14:creationId xmlns:p14="http://schemas.microsoft.com/office/powerpoint/2010/main" val="42088012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5309" t="8063"/>
          <a:stretch/>
        </p:blipFill>
        <p:spPr>
          <a:xfrm>
            <a:off x="296923" y="1890105"/>
            <a:ext cx="6333644" cy="3610097"/>
          </a:xfrm>
          <a:prstGeom prst="rect">
            <a:avLst/>
          </a:prstGeom>
          <a:ln>
            <a:noFill/>
          </a:ln>
          <a:effectLst>
            <a:outerShdw blurRad="292100" dist="139700" dir="2700000" algn="tl" rotWithShape="0">
              <a:srgbClr val="333333">
                <a:alpha val="65000"/>
              </a:srgbClr>
            </a:outerShdw>
          </a:effectLst>
        </p:spPr>
      </p:pic>
      <p:pic>
        <p:nvPicPr>
          <p:cNvPr id="3" name="Picture 2"/>
          <p:cNvPicPr/>
          <p:nvPr/>
        </p:nvPicPr>
        <p:blipFill rotWithShape="1">
          <a:blip r:embed="rId3">
            <a:extLst>
              <a:ext uri="{28A0092B-C50C-407E-A947-70E740481C1C}">
                <a14:useLocalDpi xmlns:a14="http://schemas.microsoft.com/office/drawing/2010/main" val="0"/>
              </a:ext>
            </a:extLst>
          </a:blip>
          <a:srcRect t="1" b="-2677"/>
          <a:stretch/>
        </p:blipFill>
        <p:spPr bwMode="auto">
          <a:xfrm>
            <a:off x="7252745" y="1979265"/>
            <a:ext cx="4248472" cy="2698107"/>
          </a:xfrm>
          <a:prstGeom prst="rect">
            <a:avLst/>
          </a:prstGeom>
          <a:noFill/>
          <a:ln>
            <a:noFill/>
          </a:ln>
          <a:extLst>
            <a:ext uri="{53640926-AAD7-44D8-BBD7-CCE9431645EC}">
              <a14:shadowObscured xmlns:a14="http://schemas.microsoft.com/office/drawing/2010/main"/>
            </a:ext>
          </a:extLst>
        </p:spPr>
      </p:pic>
      <p:sp>
        <p:nvSpPr>
          <p:cNvPr id="4" name="TextBox 3"/>
          <p:cNvSpPr txBox="1"/>
          <p:nvPr/>
        </p:nvSpPr>
        <p:spPr>
          <a:xfrm>
            <a:off x="6878975" y="1488391"/>
            <a:ext cx="4622242" cy="523220"/>
          </a:xfrm>
          <a:prstGeom prst="rect">
            <a:avLst/>
          </a:prstGeom>
          <a:noFill/>
        </p:spPr>
        <p:txBody>
          <a:bodyPr wrap="square" rtlCol="0">
            <a:spAutoFit/>
          </a:bodyPr>
          <a:lstStyle/>
          <a:p>
            <a:pPr algn="ctr"/>
            <a:r>
              <a:rPr lang="en-US" sz="1400" dirty="0" smtClean="0"/>
              <a:t>Example of 5 cavities 2MW, 1GHz HE (COM) klystron scaling (constant beam power)</a:t>
            </a:r>
            <a:endParaRPr lang="en-GB" sz="1400" dirty="0"/>
          </a:p>
        </p:txBody>
      </p:sp>
      <p:cxnSp>
        <p:nvCxnSpPr>
          <p:cNvPr id="6" name="Straight Arrow Connector 5"/>
          <p:cNvCxnSpPr/>
          <p:nvPr/>
        </p:nvCxnSpPr>
        <p:spPr>
          <a:xfrm>
            <a:off x="7718700" y="2115809"/>
            <a:ext cx="486383" cy="33074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7664700" y="2056218"/>
            <a:ext cx="108000" cy="108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p:nvPicPr>
        <p:blipFill>
          <a:blip r:embed="rId4"/>
          <a:stretch>
            <a:fillRect/>
          </a:stretch>
        </p:blipFill>
        <p:spPr>
          <a:xfrm>
            <a:off x="408551" y="241207"/>
            <a:ext cx="5128091" cy="1194213"/>
          </a:xfrm>
          <a:prstGeom prst="rect">
            <a:avLst/>
          </a:prstGeom>
        </p:spPr>
      </p:pic>
      <p:sp>
        <p:nvSpPr>
          <p:cNvPr id="9" name="Rectangle 8"/>
          <p:cNvSpPr/>
          <p:nvPr/>
        </p:nvSpPr>
        <p:spPr>
          <a:xfrm>
            <a:off x="735079" y="1476291"/>
            <a:ext cx="4407877" cy="276999"/>
          </a:xfrm>
          <a:prstGeom prst="rect">
            <a:avLst/>
          </a:prstGeom>
        </p:spPr>
        <p:txBody>
          <a:bodyPr wrap="square">
            <a:spAutoFit/>
          </a:bodyPr>
          <a:lstStyle/>
          <a:p>
            <a:r>
              <a:rPr lang="en-GB" sz="1200" dirty="0" smtClean="0">
                <a:solidFill>
                  <a:srgbClr val="0070C0"/>
                </a:solidFill>
              </a:rPr>
              <a:t>https://ieeexplore.ieee.org/stamp/stamp.jsp?arnumber=8595427</a:t>
            </a:r>
            <a:endParaRPr lang="en-GB" sz="1200" dirty="0">
              <a:solidFill>
                <a:srgbClr val="0070C0"/>
              </a:solidFill>
            </a:endParaRPr>
          </a:p>
        </p:txBody>
      </p:sp>
      <p:sp>
        <p:nvSpPr>
          <p:cNvPr id="10" name="TextBox 9"/>
          <p:cNvSpPr txBox="1"/>
          <p:nvPr/>
        </p:nvSpPr>
        <p:spPr>
          <a:xfrm>
            <a:off x="6019413" y="376648"/>
            <a:ext cx="6172587" cy="461665"/>
          </a:xfrm>
          <a:prstGeom prst="rect">
            <a:avLst/>
          </a:prstGeom>
          <a:noFill/>
        </p:spPr>
        <p:txBody>
          <a:bodyPr wrap="none" rtlCol="0">
            <a:spAutoFit/>
          </a:bodyPr>
          <a:lstStyle/>
          <a:p>
            <a:r>
              <a:rPr lang="en-US" sz="2400" b="1" dirty="0" smtClean="0"/>
              <a:t>Klystrons’ General Scaling Procedure (GSP) </a:t>
            </a:r>
            <a:r>
              <a:rPr lang="en-US" sz="2400" dirty="0" smtClean="0"/>
              <a:t>(T3)</a:t>
            </a:r>
            <a:endParaRPr lang="en-GB" sz="2400" dirty="0"/>
          </a:p>
        </p:txBody>
      </p:sp>
      <p:sp>
        <p:nvSpPr>
          <p:cNvPr id="11" name="TextBox 10"/>
          <p:cNvSpPr txBox="1"/>
          <p:nvPr/>
        </p:nvSpPr>
        <p:spPr>
          <a:xfrm>
            <a:off x="7261804" y="849490"/>
            <a:ext cx="3687804" cy="369332"/>
          </a:xfrm>
          <a:prstGeom prst="rect">
            <a:avLst/>
          </a:prstGeom>
          <a:noFill/>
        </p:spPr>
        <p:txBody>
          <a:bodyPr wrap="none" rtlCol="0">
            <a:spAutoFit/>
          </a:bodyPr>
          <a:lstStyle/>
          <a:p>
            <a:r>
              <a:rPr lang="en-US" dirty="0" smtClean="0">
                <a:solidFill>
                  <a:schemeClr val="accent6">
                    <a:lumMod val="75000"/>
                  </a:schemeClr>
                </a:solidFill>
              </a:rPr>
              <a:t>GSP is a built-in option in the KlyC v5.</a:t>
            </a:r>
            <a:endParaRPr lang="en-GB" dirty="0">
              <a:solidFill>
                <a:schemeClr val="accent6">
                  <a:lumMod val="75000"/>
                </a:schemeClr>
              </a:solidFill>
            </a:endParaRPr>
          </a:p>
        </p:txBody>
      </p:sp>
      <p:sp>
        <p:nvSpPr>
          <p:cNvPr id="12" name="TextBox 11"/>
          <p:cNvSpPr txBox="1"/>
          <p:nvPr/>
        </p:nvSpPr>
        <p:spPr>
          <a:xfrm>
            <a:off x="6878975" y="4985987"/>
            <a:ext cx="5038370" cy="1477328"/>
          </a:xfrm>
          <a:prstGeom prst="rect">
            <a:avLst/>
          </a:prstGeom>
          <a:noFill/>
        </p:spPr>
        <p:txBody>
          <a:bodyPr wrap="square" rtlCol="0">
            <a:spAutoFit/>
          </a:bodyPr>
          <a:lstStyle/>
          <a:p>
            <a:pPr marL="285750" indent="-285750">
              <a:buFont typeface="Wingdings" panose="05000000000000000000" pitchFamily="2" charset="2"/>
              <a:buChar char="§"/>
            </a:pPr>
            <a:r>
              <a:rPr lang="en-US" dirty="0" smtClean="0"/>
              <a:t>Any optimized klystron design can be scaled using GSP to another frequency, beam power and/or perveance.</a:t>
            </a:r>
          </a:p>
          <a:p>
            <a:pPr marL="285750" indent="-285750">
              <a:buFont typeface="Wingdings" panose="05000000000000000000" pitchFamily="2" charset="2"/>
              <a:buChar char="§"/>
            </a:pPr>
            <a:r>
              <a:rPr lang="en-US" dirty="0" smtClean="0"/>
              <a:t>If the perveance is not changed, the scaled tube will preserved original RF power efficiency.</a:t>
            </a:r>
            <a:endParaRPr lang="en-GB" dirty="0"/>
          </a:p>
        </p:txBody>
      </p:sp>
    </p:spTree>
    <p:extLst>
      <p:ext uri="{BB962C8B-B14F-4D97-AF65-F5344CB8AC3E}">
        <p14:creationId xmlns:p14="http://schemas.microsoft.com/office/powerpoint/2010/main" val="28336971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extLst>
              <p:ext uri="{D42A27DB-BD31-4B8C-83A1-F6EECF244321}">
                <p14:modId xmlns:p14="http://schemas.microsoft.com/office/powerpoint/2010/main" val="1328645146"/>
              </p:ext>
            </p:extLst>
          </p:nvPr>
        </p:nvGraphicFramePr>
        <p:xfrm>
          <a:off x="7442028" y="2803553"/>
          <a:ext cx="4455892" cy="3942080"/>
        </p:xfrm>
        <a:graphic>
          <a:graphicData uri="http://schemas.openxmlformats.org/drawingml/2006/table">
            <a:tbl>
              <a:tblPr firstRow="1" bandRow="1">
                <a:tableStyleId>{5C22544A-7EE6-4342-B048-85BDC9FD1C3A}</a:tableStyleId>
              </a:tblPr>
              <a:tblGrid>
                <a:gridCol w="1771692">
                  <a:extLst>
                    <a:ext uri="{9D8B030D-6E8A-4147-A177-3AD203B41FA5}">
                      <a16:colId xmlns:a16="http://schemas.microsoft.com/office/drawing/2014/main" val="1199743728"/>
                    </a:ext>
                  </a:extLst>
                </a:gridCol>
                <a:gridCol w="1006320">
                  <a:extLst>
                    <a:ext uri="{9D8B030D-6E8A-4147-A177-3AD203B41FA5}">
                      <a16:colId xmlns:a16="http://schemas.microsoft.com/office/drawing/2014/main" val="834333379"/>
                    </a:ext>
                  </a:extLst>
                </a:gridCol>
                <a:gridCol w="1677880">
                  <a:extLst>
                    <a:ext uri="{9D8B030D-6E8A-4147-A177-3AD203B41FA5}">
                      <a16:colId xmlns:a16="http://schemas.microsoft.com/office/drawing/2014/main" val="650896248"/>
                    </a:ext>
                  </a:extLst>
                </a:gridCol>
              </a:tblGrid>
              <a:tr h="370840">
                <a:tc>
                  <a:txBody>
                    <a:bodyPr/>
                    <a:lstStyle/>
                    <a:p>
                      <a:pPr algn="ctr"/>
                      <a:endParaRPr lang="en-GB" sz="1400" dirty="0"/>
                    </a:p>
                  </a:txBody>
                  <a:tcPr/>
                </a:tc>
                <a:tc>
                  <a:txBody>
                    <a:bodyPr/>
                    <a:lstStyle/>
                    <a:p>
                      <a:r>
                        <a:rPr lang="en-US" sz="1200" dirty="0" smtClean="0"/>
                        <a:t>E37113 at factory</a:t>
                      </a:r>
                      <a:endParaRPr lang="en-GB" sz="1200" dirty="0"/>
                    </a:p>
                  </a:txBody>
                  <a:tcPr/>
                </a:tc>
                <a:tc>
                  <a:txBody>
                    <a:bodyPr/>
                    <a:lstStyle/>
                    <a:p>
                      <a:pPr algn="ctr"/>
                      <a:r>
                        <a:rPr lang="en-US" sz="1200" dirty="0" smtClean="0"/>
                        <a:t>E37117</a:t>
                      </a:r>
                    </a:p>
                    <a:p>
                      <a:pPr algn="ctr"/>
                      <a:r>
                        <a:rPr lang="en-US" sz="1200" dirty="0" smtClean="0"/>
                        <a:t>design</a:t>
                      </a:r>
                      <a:endParaRPr lang="en-GB" sz="1200" dirty="0"/>
                    </a:p>
                  </a:txBody>
                  <a:tcPr>
                    <a:solidFill>
                      <a:schemeClr val="accent6">
                        <a:lumMod val="40000"/>
                        <a:lumOff val="60000"/>
                      </a:schemeClr>
                    </a:solidFill>
                  </a:tcPr>
                </a:tc>
                <a:extLst>
                  <a:ext uri="{0D108BD9-81ED-4DB2-BD59-A6C34878D82A}">
                    <a16:rowId xmlns:a16="http://schemas.microsoft.com/office/drawing/2014/main" val="1812639042"/>
                  </a:ext>
                </a:extLst>
              </a:tr>
              <a:tr h="370840">
                <a:tc>
                  <a:txBody>
                    <a:bodyPr/>
                    <a:lstStyle/>
                    <a:p>
                      <a:r>
                        <a:rPr lang="en-US" sz="1400" dirty="0" smtClean="0"/>
                        <a:t>Voltage, kV</a:t>
                      </a:r>
                      <a:endParaRPr lang="en-GB" sz="1400" dirty="0"/>
                    </a:p>
                  </a:txBody>
                  <a:tcPr/>
                </a:tc>
                <a:tc>
                  <a:txBody>
                    <a:bodyPr/>
                    <a:lstStyle/>
                    <a:p>
                      <a:pPr algn="ctr"/>
                      <a:r>
                        <a:rPr lang="en-US" sz="1400" dirty="0" smtClean="0"/>
                        <a:t>154</a:t>
                      </a:r>
                      <a:endParaRPr lang="en-GB" sz="1400" dirty="0"/>
                    </a:p>
                  </a:txBody>
                  <a:tcPr/>
                </a:tc>
                <a:tc>
                  <a:txBody>
                    <a:bodyPr/>
                    <a:lstStyle/>
                    <a:p>
                      <a:pPr algn="ctr"/>
                      <a:r>
                        <a:rPr lang="en-US" sz="1400" dirty="0" smtClean="0"/>
                        <a:t>154</a:t>
                      </a:r>
                      <a:endParaRPr lang="en-GB" sz="1400" dirty="0"/>
                    </a:p>
                  </a:txBody>
                  <a:tcPr>
                    <a:solidFill>
                      <a:schemeClr val="accent6">
                        <a:lumMod val="40000"/>
                        <a:lumOff val="60000"/>
                      </a:schemeClr>
                    </a:solidFill>
                  </a:tcPr>
                </a:tc>
                <a:extLst>
                  <a:ext uri="{0D108BD9-81ED-4DB2-BD59-A6C34878D82A}">
                    <a16:rowId xmlns:a16="http://schemas.microsoft.com/office/drawing/2014/main" val="498031973"/>
                  </a:ext>
                </a:extLst>
              </a:tr>
              <a:tr h="370840">
                <a:tc>
                  <a:txBody>
                    <a:bodyPr/>
                    <a:lstStyle/>
                    <a:p>
                      <a:r>
                        <a:rPr lang="en-US" sz="1400" dirty="0" smtClean="0"/>
                        <a:t>Current, A</a:t>
                      </a:r>
                      <a:endParaRPr lang="en-GB" sz="1400" dirty="0"/>
                    </a:p>
                  </a:txBody>
                  <a:tcPr/>
                </a:tc>
                <a:tc>
                  <a:txBody>
                    <a:bodyPr/>
                    <a:lstStyle/>
                    <a:p>
                      <a:pPr algn="ctr"/>
                      <a:r>
                        <a:rPr lang="en-US" sz="1400" dirty="0" smtClean="0"/>
                        <a:t>93</a:t>
                      </a:r>
                      <a:endParaRPr lang="en-GB" sz="1400" dirty="0"/>
                    </a:p>
                  </a:txBody>
                  <a:tcPr/>
                </a:tc>
                <a:tc>
                  <a:txBody>
                    <a:bodyPr/>
                    <a:lstStyle/>
                    <a:p>
                      <a:pPr algn="ctr"/>
                      <a:r>
                        <a:rPr lang="en-US" sz="1400" dirty="0" smtClean="0"/>
                        <a:t>94</a:t>
                      </a:r>
                      <a:endParaRPr lang="en-GB" sz="1400" dirty="0"/>
                    </a:p>
                  </a:txBody>
                  <a:tcPr>
                    <a:solidFill>
                      <a:schemeClr val="accent6">
                        <a:lumMod val="40000"/>
                        <a:lumOff val="60000"/>
                      </a:schemeClr>
                    </a:solidFill>
                  </a:tcPr>
                </a:tc>
                <a:extLst>
                  <a:ext uri="{0D108BD9-81ED-4DB2-BD59-A6C34878D82A}">
                    <a16:rowId xmlns:a16="http://schemas.microsoft.com/office/drawing/2014/main" val="1052158745"/>
                  </a:ext>
                </a:extLst>
              </a:tr>
              <a:tr h="370840">
                <a:tc>
                  <a:txBody>
                    <a:bodyPr/>
                    <a:lstStyle/>
                    <a:p>
                      <a:r>
                        <a:rPr lang="en-US" sz="1400" dirty="0" smtClean="0"/>
                        <a:t>Frequency, GHz</a:t>
                      </a:r>
                      <a:endParaRPr lang="en-GB" sz="1400" dirty="0"/>
                    </a:p>
                  </a:txBody>
                  <a:tcPr/>
                </a:tc>
                <a:tc>
                  <a:txBody>
                    <a:bodyPr/>
                    <a:lstStyle/>
                    <a:p>
                      <a:pPr algn="ctr"/>
                      <a:r>
                        <a:rPr lang="en-US" sz="1400" dirty="0" smtClean="0"/>
                        <a:t>11.994</a:t>
                      </a:r>
                      <a:endParaRPr lang="en-GB" sz="1400" dirty="0"/>
                    </a:p>
                  </a:txBody>
                  <a:tcPr/>
                </a:tc>
                <a:tc>
                  <a:txBody>
                    <a:bodyPr/>
                    <a:lstStyle/>
                    <a:p>
                      <a:pPr algn="ctr"/>
                      <a:r>
                        <a:rPr lang="en-US" sz="1400" dirty="0" smtClean="0"/>
                        <a:t>11.994</a:t>
                      </a:r>
                      <a:endParaRPr lang="en-GB" sz="1400" dirty="0"/>
                    </a:p>
                  </a:txBody>
                  <a:tcPr>
                    <a:solidFill>
                      <a:schemeClr val="accent6">
                        <a:lumMod val="40000"/>
                        <a:lumOff val="60000"/>
                      </a:schemeClr>
                    </a:solidFill>
                  </a:tcPr>
                </a:tc>
                <a:extLst>
                  <a:ext uri="{0D108BD9-81ED-4DB2-BD59-A6C34878D82A}">
                    <a16:rowId xmlns:a16="http://schemas.microsoft.com/office/drawing/2014/main" val="107347979"/>
                  </a:ext>
                </a:extLst>
              </a:tr>
              <a:tr h="370840">
                <a:tc>
                  <a:txBody>
                    <a:bodyPr/>
                    <a:lstStyle/>
                    <a:p>
                      <a:r>
                        <a:rPr lang="en-US" sz="1400" dirty="0" smtClean="0"/>
                        <a:t>Peak power, MW</a:t>
                      </a:r>
                      <a:endParaRPr lang="en-GB" sz="1400" dirty="0"/>
                    </a:p>
                  </a:txBody>
                  <a:tcPr/>
                </a:tc>
                <a:tc>
                  <a:txBody>
                    <a:bodyPr/>
                    <a:lstStyle/>
                    <a:p>
                      <a:pPr lvl="0" algn="ctr"/>
                      <a:r>
                        <a:rPr lang="en-US" sz="1400" dirty="0" smtClean="0"/>
                        <a:t>6.2</a:t>
                      </a:r>
                      <a:endParaRPr lang="en-GB" sz="1400" dirty="0"/>
                    </a:p>
                  </a:txBody>
                  <a:tcPr/>
                </a:tc>
                <a:tc>
                  <a:txBody>
                    <a:bodyPr/>
                    <a:lstStyle/>
                    <a:p>
                      <a:pPr algn="ctr"/>
                      <a:r>
                        <a:rPr lang="en-US" sz="1400" dirty="0" smtClean="0">
                          <a:solidFill>
                            <a:srgbClr val="3333FF"/>
                          </a:solidFill>
                        </a:rPr>
                        <a:t>8.16</a:t>
                      </a:r>
                      <a:endParaRPr lang="en-GB" sz="1400" dirty="0">
                        <a:solidFill>
                          <a:srgbClr val="3333FF"/>
                        </a:solidFill>
                      </a:endParaRPr>
                    </a:p>
                  </a:txBody>
                  <a:tcPr>
                    <a:solidFill>
                      <a:schemeClr val="accent6">
                        <a:lumMod val="40000"/>
                        <a:lumOff val="60000"/>
                      </a:schemeClr>
                    </a:solidFill>
                  </a:tcPr>
                </a:tc>
                <a:extLst>
                  <a:ext uri="{0D108BD9-81ED-4DB2-BD59-A6C34878D82A}">
                    <a16:rowId xmlns:a16="http://schemas.microsoft.com/office/drawing/2014/main" val="1769302639"/>
                  </a:ext>
                </a:extLst>
              </a:tr>
              <a:tr h="370840">
                <a:tc>
                  <a:txBody>
                    <a:bodyPr/>
                    <a:lstStyle/>
                    <a:p>
                      <a:r>
                        <a:rPr lang="en-US" sz="1400" dirty="0" smtClean="0"/>
                        <a:t>Sat. gain, dB</a:t>
                      </a:r>
                      <a:endParaRPr lang="en-GB" sz="1400" dirty="0"/>
                    </a:p>
                  </a:txBody>
                  <a:tcPr/>
                </a:tc>
                <a:tc>
                  <a:txBody>
                    <a:bodyPr/>
                    <a:lstStyle/>
                    <a:p>
                      <a:pPr algn="ctr"/>
                      <a:r>
                        <a:rPr lang="en-US" sz="1400" dirty="0" smtClean="0"/>
                        <a:t>49</a:t>
                      </a:r>
                      <a:endParaRPr lang="en-GB" sz="1400" dirty="0"/>
                    </a:p>
                  </a:txBody>
                  <a:tcPr/>
                </a:tc>
                <a:tc>
                  <a:txBody>
                    <a:bodyPr/>
                    <a:lstStyle/>
                    <a:p>
                      <a:pPr algn="ctr"/>
                      <a:r>
                        <a:rPr lang="en-US" sz="1400" dirty="0" smtClean="0">
                          <a:solidFill>
                            <a:srgbClr val="3333FF"/>
                          </a:solidFill>
                        </a:rPr>
                        <a:t>58</a:t>
                      </a:r>
                      <a:endParaRPr lang="en-GB" sz="1400" dirty="0">
                        <a:solidFill>
                          <a:srgbClr val="3333FF"/>
                        </a:solidFill>
                      </a:endParaRPr>
                    </a:p>
                  </a:txBody>
                  <a:tcPr>
                    <a:solidFill>
                      <a:schemeClr val="accent6">
                        <a:lumMod val="40000"/>
                        <a:lumOff val="60000"/>
                      </a:schemeClr>
                    </a:solidFill>
                  </a:tcPr>
                </a:tc>
                <a:extLst>
                  <a:ext uri="{0D108BD9-81ED-4DB2-BD59-A6C34878D82A}">
                    <a16:rowId xmlns:a16="http://schemas.microsoft.com/office/drawing/2014/main" val="2795104832"/>
                  </a:ext>
                </a:extLst>
              </a:tr>
              <a:tr h="370840">
                <a:tc>
                  <a:txBody>
                    <a:bodyPr/>
                    <a:lstStyle/>
                    <a:p>
                      <a:r>
                        <a:rPr lang="en-US" sz="1400" dirty="0" smtClean="0"/>
                        <a:t>Efficiency, %</a:t>
                      </a:r>
                      <a:endParaRPr lang="en-GB" sz="1400" dirty="0"/>
                    </a:p>
                  </a:txBody>
                  <a:tcPr/>
                </a:tc>
                <a:tc>
                  <a:txBody>
                    <a:bodyPr/>
                    <a:lstStyle/>
                    <a:p>
                      <a:pPr algn="ctr"/>
                      <a:r>
                        <a:rPr lang="en-US" sz="1400" dirty="0" smtClean="0"/>
                        <a:t>42</a:t>
                      </a:r>
                      <a:endParaRPr lang="en-GB" sz="1400" dirty="0"/>
                    </a:p>
                  </a:txBody>
                  <a:tcPr/>
                </a:tc>
                <a:tc>
                  <a:txBody>
                    <a:bodyPr/>
                    <a:lstStyle/>
                    <a:p>
                      <a:pPr algn="ctr"/>
                      <a:r>
                        <a:rPr lang="en-US" sz="1400" dirty="0" smtClean="0">
                          <a:solidFill>
                            <a:srgbClr val="3333FF"/>
                          </a:solidFill>
                        </a:rPr>
                        <a:t>57/ </a:t>
                      </a:r>
                      <a:r>
                        <a:rPr lang="en-US" sz="1100" dirty="0" smtClean="0">
                          <a:solidFill>
                            <a:srgbClr val="3333FF"/>
                          </a:solidFill>
                        </a:rPr>
                        <a:t>FCI</a:t>
                      </a:r>
                      <a:endParaRPr lang="en-GB" sz="1100" dirty="0">
                        <a:solidFill>
                          <a:srgbClr val="3333FF"/>
                        </a:solidFill>
                      </a:endParaRPr>
                    </a:p>
                  </a:txBody>
                  <a:tcPr>
                    <a:solidFill>
                      <a:schemeClr val="accent6">
                        <a:lumMod val="40000"/>
                        <a:lumOff val="60000"/>
                      </a:schemeClr>
                    </a:solidFill>
                  </a:tcPr>
                </a:tc>
                <a:extLst>
                  <a:ext uri="{0D108BD9-81ED-4DB2-BD59-A6C34878D82A}">
                    <a16:rowId xmlns:a16="http://schemas.microsoft.com/office/drawing/2014/main" val="530942425"/>
                  </a:ext>
                </a:extLst>
              </a:tr>
              <a:tr h="370840">
                <a:tc>
                  <a:txBody>
                    <a:bodyPr/>
                    <a:lstStyle/>
                    <a:p>
                      <a:r>
                        <a:rPr lang="en-US" sz="1400" dirty="0" smtClean="0"/>
                        <a:t>Life</a:t>
                      </a:r>
                      <a:r>
                        <a:rPr lang="en-US" sz="1400" baseline="0" dirty="0" smtClean="0"/>
                        <a:t> time, hours</a:t>
                      </a:r>
                      <a:endParaRPr lang="en-GB" sz="1400" dirty="0"/>
                    </a:p>
                  </a:txBody>
                  <a:tcPr/>
                </a:tc>
                <a:tc>
                  <a:txBody>
                    <a:bodyPr/>
                    <a:lstStyle/>
                    <a:p>
                      <a:pPr algn="ctr"/>
                      <a:r>
                        <a:rPr lang="en-US" sz="1400" dirty="0" smtClean="0"/>
                        <a:t>30 000</a:t>
                      </a:r>
                      <a:endParaRPr lang="en-GB" sz="1400" dirty="0"/>
                    </a:p>
                  </a:txBody>
                  <a:tcPr/>
                </a:tc>
                <a:tc>
                  <a:txBody>
                    <a:bodyPr/>
                    <a:lstStyle/>
                    <a:p>
                      <a:pPr algn="ctr"/>
                      <a:r>
                        <a:rPr lang="en-US" sz="1400" dirty="0" smtClean="0">
                          <a:solidFill>
                            <a:schemeClr val="tx1"/>
                          </a:solidFill>
                        </a:rPr>
                        <a:t>30 000</a:t>
                      </a:r>
                      <a:endParaRPr lang="en-GB" sz="1400" dirty="0">
                        <a:solidFill>
                          <a:schemeClr val="tx1"/>
                        </a:solidFill>
                      </a:endParaRPr>
                    </a:p>
                  </a:txBody>
                  <a:tcPr>
                    <a:solidFill>
                      <a:schemeClr val="accent6">
                        <a:lumMod val="40000"/>
                        <a:lumOff val="60000"/>
                      </a:schemeClr>
                    </a:solidFill>
                  </a:tcPr>
                </a:tc>
                <a:extLst>
                  <a:ext uri="{0D108BD9-81ED-4DB2-BD59-A6C34878D82A}">
                    <a16:rowId xmlns:a16="http://schemas.microsoft.com/office/drawing/2014/main" val="2324544432"/>
                  </a:ext>
                </a:extLst>
              </a:tr>
              <a:tr h="370840">
                <a:tc>
                  <a:txBody>
                    <a:bodyPr/>
                    <a:lstStyle/>
                    <a:p>
                      <a:r>
                        <a:rPr lang="en-US" sz="1400" dirty="0" smtClean="0"/>
                        <a:t>Solenoidal magnetic field, T</a:t>
                      </a:r>
                      <a:endParaRPr lang="en-GB" sz="1400" dirty="0"/>
                    </a:p>
                  </a:txBody>
                  <a:tcPr/>
                </a:tc>
                <a:tc>
                  <a:txBody>
                    <a:bodyPr/>
                    <a:lstStyle/>
                    <a:p>
                      <a:pPr algn="ctr"/>
                      <a:r>
                        <a:rPr lang="en-US" sz="1400" dirty="0" smtClean="0"/>
                        <a:t>0.35</a:t>
                      </a:r>
                      <a:endParaRPr lang="en-GB" sz="1400" dirty="0"/>
                    </a:p>
                  </a:txBody>
                  <a:tcPr/>
                </a:tc>
                <a:tc>
                  <a:txBody>
                    <a:bodyPr/>
                    <a:lstStyle/>
                    <a:p>
                      <a:pPr algn="ctr"/>
                      <a:r>
                        <a:rPr lang="en-US" sz="1400" dirty="0" smtClean="0">
                          <a:solidFill>
                            <a:schemeClr val="tx1"/>
                          </a:solidFill>
                        </a:rPr>
                        <a:t>0.4</a:t>
                      </a:r>
                      <a:endParaRPr lang="en-GB" sz="1400" dirty="0">
                        <a:solidFill>
                          <a:schemeClr val="tx1"/>
                        </a:solidFill>
                      </a:endParaRPr>
                    </a:p>
                  </a:txBody>
                  <a:tcPr>
                    <a:solidFill>
                      <a:schemeClr val="accent6">
                        <a:lumMod val="40000"/>
                        <a:lumOff val="60000"/>
                      </a:schemeClr>
                    </a:solidFill>
                  </a:tcPr>
                </a:tc>
                <a:extLst>
                  <a:ext uri="{0D108BD9-81ED-4DB2-BD59-A6C34878D82A}">
                    <a16:rowId xmlns:a16="http://schemas.microsoft.com/office/drawing/2014/main" val="2351925502"/>
                  </a:ext>
                </a:extLst>
              </a:tr>
              <a:tr h="370840">
                <a:tc>
                  <a:txBody>
                    <a:bodyPr/>
                    <a:lstStyle/>
                    <a:p>
                      <a:r>
                        <a:rPr lang="en-US" sz="1400" dirty="0" smtClean="0"/>
                        <a:t>RF</a:t>
                      </a:r>
                      <a:r>
                        <a:rPr lang="en-US" sz="1400" baseline="0" dirty="0" smtClean="0"/>
                        <a:t> circuit </a:t>
                      </a:r>
                      <a:r>
                        <a:rPr lang="en-US" sz="1400" dirty="0" smtClean="0"/>
                        <a:t>length, m</a:t>
                      </a:r>
                      <a:endParaRPr lang="en-GB" sz="1400" dirty="0"/>
                    </a:p>
                  </a:txBody>
                  <a:tcPr/>
                </a:tc>
                <a:tc>
                  <a:txBody>
                    <a:bodyPr/>
                    <a:lstStyle/>
                    <a:p>
                      <a:pPr algn="ctr"/>
                      <a:r>
                        <a:rPr lang="en-US" sz="1400" b="1" dirty="0" smtClean="0"/>
                        <a:t>0.127</a:t>
                      </a:r>
                      <a:endParaRPr lang="en-GB" sz="1400" b="1" dirty="0"/>
                    </a:p>
                  </a:txBody>
                  <a:tcPr/>
                </a:tc>
                <a:tc>
                  <a:txBody>
                    <a:bodyPr/>
                    <a:lstStyle/>
                    <a:p>
                      <a:pPr algn="ctr"/>
                      <a:r>
                        <a:rPr lang="en-US" sz="1400" b="1" dirty="0" smtClean="0">
                          <a:solidFill>
                            <a:schemeClr val="tx1"/>
                          </a:solidFill>
                        </a:rPr>
                        <a:t>0.127</a:t>
                      </a:r>
                      <a:endParaRPr lang="en-GB" sz="1400" b="1" dirty="0">
                        <a:solidFill>
                          <a:schemeClr val="tx1"/>
                        </a:solidFill>
                      </a:endParaRPr>
                    </a:p>
                  </a:txBody>
                  <a:tcPr>
                    <a:solidFill>
                      <a:schemeClr val="accent6">
                        <a:lumMod val="40000"/>
                        <a:lumOff val="60000"/>
                      </a:schemeClr>
                    </a:solidFill>
                  </a:tcPr>
                </a:tc>
                <a:extLst>
                  <a:ext uri="{0D108BD9-81ED-4DB2-BD59-A6C34878D82A}">
                    <a16:rowId xmlns:a16="http://schemas.microsoft.com/office/drawing/2014/main" val="3040158803"/>
                  </a:ext>
                </a:extLst>
              </a:tr>
            </a:tbl>
          </a:graphicData>
        </a:graphic>
      </p:graphicFrame>
      <p:sp>
        <p:nvSpPr>
          <p:cNvPr id="31" name="Rectangle 30"/>
          <p:cNvSpPr/>
          <p:nvPr/>
        </p:nvSpPr>
        <p:spPr>
          <a:xfrm>
            <a:off x="6475761" y="6402080"/>
            <a:ext cx="997389" cy="307777"/>
          </a:xfrm>
          <a:prstGeom prst="rect">
            <a:avLst/>
          </a:prstGeom>
        </p:spPr>
        <p:txBody>
          <a:bodyPr wrap="none">
            <a:spAutoFit/>
          </a:bodyPr>
          <a:lstStyle/>
          <a:p>
            <a:r>
              <a:rPr lang="en-US" sz="1400" dirty="0">
                <a:solidFill>
                  <a:schemeClr val="bg1"/>
                </a:solidFill>
              </a:rPr>
              <a:t>VKX-8311A</a:t>
            </a:r>
            <a:endParaRPr lang="en-GB" sz="1400" dirty="0">
              <a:solidFill>
                <a:schemeClr val="bg1"/>
              </a:solidFill>
            </a:endParaRPr>
          </a:p>
        </p:txBody>
      </p:sp>
      <p:sp>
        <p:nvSpPr>
          <p:cNvPr id="8" name="Rectangle 7"/>
          <p:cNvSpPr/>
          <p:nvPr/>
        </p:nvSpPr>
        <p:spPr>
          <a:xfrm>
            <a:off x="5320472" y="2815394"/>
            <a:ext cx="4894104" cy="391839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stretch>
            <a:fillRect/>
          </a:stretch>
        </p:blipFill>
        <p:spPr>
          <a:xfrm>
            <a:off x="5398065" y="3243461"/>
            <a:ext cx="1954869" cy="3360732"/>
          </a:xfrm>
          <a:prstGeom prst="rect">
            <a:avLst/>
          </a:prstGeom>
        </p:spPr>
      </p:pic>
      <p:pic>
        <p:nvPicPr>
          <p:cNvPr id="14" name="Picture 13"/>
          <p:cNvPicPr>
            <a:picLocks noChangeAspect="1"/>
          </p:cNvPicPr>
          <p:nvPr/>
        </p:nvPicPr>
        <p:blipFill>
          <a:blip r:embed="rId3"/>
          <a:stretch>
            <a:fillRect/>
          </a:stretch>
        </p:blipFill>
        <p:spPr>
          <a:xfrm>
            <a:off x="5842353" y="2840862"/>
            <a:ext cx="1077794" cy="340053"/>
          </a:xfrm>
          <a:prstGeom prst="rect">
            <a:avLst/>
          </a:prstGeom>
        </p:spPr>
      </p:pic>
      <p:pic>
        <p:nvPicPr>
          <p:cNvPr id="15" name="Picture 14" descr="../../../Remote%20share/Xbox%20short%20tube%20v33_01.gif"/>
          <p:cNvPicPr/>
          <p:nvPr/>
        </p:nvPicPr>
        <p:blipFill>
          <a:blip r:embed="rId4">
            <a:extLst>
              <a:ext uri="{28A0092B-C50C-407E-A947-70E740481C1C}">
                <a14:useLocalDpi xmlns:a14="http://schemas.microsoft.com/office/drawing/2010/main" val="0"/>
              </a:ext>
            </a:extLst>
          </a:blip>
          <a:srcRect/>
          <a:stretch>
            <a:fillRect/>
          </a:stretch>
        </p:blipFill>
        <p:spPr bwMode="auto">
          <a:xfrm>
            <a:off x="5716918" y="616967"/>
            <a:ext cx="5608307" cy="1815763"/>
          </a:xfrm>
          <a:prstGeom prst="rect">
            <a:avLst/>
          </a:prstGeom>
          <a:noFill/>
          <a:ln>
            <a:noFill/>
          </a:ln>
        </p:spPr>
      </p:pic>
      <p:sp>
        <p:nvSpPr>
          <p:cNvPr id="7" name="TextBox 6"/>
          <p:cNvSpPr txBox="1"/>
          <p:nvPr/>
        </p:nvSpPr>
        <p:spPr>
          <a:xfrm>
            <a:off x="10506866" y="2538395"/>
            <a:ext cx="1098762" cy="276999"/>
          </a:xfrm>
          <a:prstGeom prst="rect">
            <a:avLst/>
          </a:prstGeom>
          <a:noFill/>
        </p:spPr>
        <p:txBody>
          <a:bodyPr wrap="none" rtlCol="0">
            <a:spAutoFit/>
          </a:bodyPr>
          <a:lstStyle/>
          <a:p>
            <a:r>
              <a:rPr lang="en-US" sz="1200" dirty="0" smtClean="0"/>
              <a:t>Retrofit design</a:t>
            </a:r>
            <a:endParaRPr lang="en-GB" sz="1200" dirty="0"/>
          </a:p>
        </p:txBody>
      </p:sp>
      <p:pic>
        <p:nvPicPr>
          <p:cNvPr id="12" name="Picture 11"/>
          <p:cNvPicPr>
            <a:picLocks noChangeAspect="1"/>
          </p:cNvPicPr>
          <p:nvPr/>
        </p:nvPicPr>
        <p:blipFill>
          <a:blip r:embed="rId5"/>
          <a:stretch>
            <a:fillRect/>
          </a:stretch>
        </p:blipFill>
        <p:spPr>
          <a:xfrm>
            <a:off x="93851" y="1100464"/>
            <a:ext cx="4704740" cy="2664532"/>
          </a:xfrm>
          <a:prstGeom prst="rect">
            <a:avLst/>
          </a:prstGeom>
        </p:spPr>
      </p:pic>
      <p:sp>
        <p:nvSpPr>
          <p:cNvPr id="13" name="TextBox 12"/>
          <p:cNvSpPr txBox="1"/>
          <p:nvPr/>
        </p:nvSpPr>
        <p:spPr>
          <a:xfrm>
            <a:off x="494460" y="4068151"/>
            <a:ext cx="3504293" cy="1015663"/>
          </a:xfrm>
          <a:prstGeom prst="rect">
            <a:avLst/>
          </a:prstGeom>
          <a:noFill/>
        </p:spPr>
        <p:txBody>
          <a:bodyPr wrap="none" rtlCol="0">
            <a:spAutoFit/>
          </a:bodyPr>
          <a:lstStyle/>
          <a:p>
            <a:pPr marL="285750" indent="-285750">
              <a:buFont typeface="Arial" panose="020B0604020202020204" pitchFamily="34" charset="0"/>
              <a:buChar char="•"/>
            </a:pPr>
            <a:r>
              <a:rPr lang="en-US" sz="2000" dirty="0" smtClean="0"/>
              <a:t>Re-used solenoid.</a:t>
            </a:r>
          </a:p>
          <a:p>
            <a:pPr marL="285750" indent="-285750">
              <a:buFont typeface="Arial" panose="020B0604020202020204" pitchFamily="34" charset="0"/>
              <a:buChar char="•"/>
            </a:pPr>
            <a:r>
              <a:rPr lang="en-US" sz="2000" dirty="0" smtClean="0"/>
              <a:t>Re-used cathode</a:t>
            </a:r>
          </a:p>
          <a:p>
            <a:pPr marL="285750" indent="-285750">
              <a:buFont typeface="Arial" panose="020B0604020202020204" pitchFamily="34" charset="0"/>
              <a:buChar char="•"/>
            </a:pPr>
            <a:r>
              <a:rPr lang="en-US" sz="2000" dirty="0" smtClean="0"/>
              <a:t>Increased power gain (10 dB)</a:t>
            </a:r>
          </a:p>
        </p:txBody>
      </p:sp>
      <p:sp>
        <p:nvSpPr>
          <p:cNvPr id="16" name="TextBox 15"/>
          <p:cNvSpPr txBox="1"/>
          <p:nvPr/>
        </p:nvSpPr>
        <p:spPr>
          <a:xfrm>
            <a:off x="1634231" y="53870"/>
            <a:ext cx="9306779" cy="461665"/>
          </a:xfrm>
          <a:prstGeom prst="rect">
            <a:avLst/>
          </a:prstGeom>
          <a:noFill/>
        </p:spPr>
        <p:txBody>
          <a:bodyPr wrap="none" rtlCol="0">
            <a:spAutoFit/>
          </a:bodyPr>
          <a:lstStyle/>
          <a:p>
            <a:r>
              <a:rPr lang="en-GB" sz="2400" b="1" dirty="0" smtClean="0"/>
              <a:t>Retro-fit High Efficiency </a:t>
            </a:r>
            <a:r>
              <a:rPr lang="en-GB" sz="2400" b="1" dirty="0"/>
              <a:t>(</a:t>
            </a:r>
            <a:r>
              <a:rPr lang="en-GB" sz="2400" b="1" dirty="0">
                <a:solidFill>
                  <a:srgbClr val="3333FF"/>
                </a:solidFill>
              </a:rPr>
              <a:t>57%</a:t>
            </a:r>
            <a:r>
              <a:rPr lang="en-GB" sz="2400" b="1" dirty="0"/>
              <a:t>), 8 MW 12 </a:t>
            </a:r>
            <a:r>
              <a:rPr lang="en-GB" sz="2400" b="1" dirty="0" smtClean="0"/>
              <a:t>GHz klystron (CERN/</a:t>
            </a:r>
            <a:r>
              <a:rPr lang="en-GB" b="1" dirty="0" smtClean="0"/>
              <a:t>Canon</a:t>
            </a:r>
            <a:r>
              <a:rPr lang="en-GB" sz="2400" b="1" dirty="0" smtClean="0"/>
              <a:t>) </a:t>
            </a:r>
            <a:r>
              <a:rPr lang="en-GB" sz="2400" dirty="0" smtClean="0"/>
              <a:t>(T4).</a:t>
            </a:r>
            <a:endParaRPr lang="en-GB" sz="2400" dirty="0"/>
          </a:p>
        </p:txBody>
      </p:sp>
      <p:sp>
        <p:nvSpPr>
          <p:cNvPr id="17" name="TextBox 16"/>
          <p:cNvSpPr txBox="1"/>
          <p:nvPr/>
        </p:nvSpPr>
        <p:spPr>
          <a:xfrm>
            <a:off x="1736649" y="1683748"/>
            <a:ext cx="569387" cy="307777"/>
          </a:xfrm>
          <a:prstGeom prst="rect">
            <a:avLst/>
          </a:prstGeom>
          <a:noFill/>
        </p:spPr>
        <p:txBody>
          <a:bodyPr wrap="none" rtlCol="0">
            <a:spAutoFit/>
          </a:bodyPr>
          <a:lstStyle/>
          <a:p>
            <a:r>
              <a:rPr lang="en-US" sz="1400" dirty="0" smtClean="0"/>
              <a:t>HEX8</a:t>
            </a:r>
            <a:endParaRPr lang="en-GB" sz="1400" dirty="0"/>
          </a:p>
        </p:txBody>
      </p:sp>
      <p:sp>
        <p:nvSpPr>
          <p:cNvPr id="18" name="Rectangle 17"/>
          <p:cNvSpPr/>
          <p:nvPr/>
        </p:nvSpPr>
        <p:spPr>
          <a:xfrm>
            <a:off x="3260265" y="1529859"/>
            <a:ext cx="729687" cy="307777"/>
          </a:xfrm>
          <a:prstGeom prst="rect">
            <a:avLst/>
          </a:prstGeom>
        </p:spPr>
        <p:txBody>
          <a:bodyPr wrap="none">
            <a:spAutoFit/>
          </a:bodyPr>
          <a:lstStyle/>
          <a:p>
            <a:r>
              <a:rPr lang="en-US" sz="1400" dirty="0"/>
              <a:t>E37113</a:t>
            </a:r>
            <a:endParaRPr lang="en-GB" sz="1400" dirty="0"/>
          </a:p>
        </p:txBody>
      </p:sp>
      <p:sp>
        <p:nvSpPr>
          <p:cNvPr id="19" name="Rectangle 18"/>
          <p:cNvSpPr/>
          <p:nvPr/>
        </p:nvSpPr>
        <p:spPr>
          <a:xfrm>
            <a:off x="3423210" y="2538395"/>
            <a:ext cx="729687" cy="307777"/>
          </a:xfrm>
          <a:prstGeom prst="rect">
            <a:avLst/>
          </a:prstGeom>
        </p:spPr>
        <p:txBody>
          <a:bodyPr wrap="none">
            <a:spAutoFit/>
          </a:bodyPr>
          <a:lstStyle/>
          <a:p>
            <a:r>
              <a:rPr lang="en-US" sz="1400" dirty="0"/>
              <a:t>E37113</a:t>
            </a:r>
            <a:endParaRPr lang="en-GB" sz="1400" dirty="0"/>
          </a:p>
        </p:txBody>
      </p:sp>
      <p:sp>
        <p:nvSpPr>
          <p:cNvPr id="21" name="TextBox 20"/>
          <p:cNvSpPr txBox="1"/>
          <p:nvPr/>
        </p:nvSpPr>
        <p:spPr>
          <a:xfrm>
            <a:off x="2246606" y="2267032"/>
            <a:ext cx="569387" cy="307777"/>
          </a:xfrm>
          <a:prstGeom prst="rect">
            <a:avLst/>
          </a:prstGeom>
          <a:noFill/>
        </p:spPr>
        <p:txBody>
          <a:bodyPr wrap="none" rtlCol="0">
            <a:spAutoFit/>
          </a:bodyPr>
          <a:lstStyle/>
          <a:p>
            <a:r>
              <a:rPr lang="en-US" sz="1400" dirty="0" smtClean="0"/>
              <a:t>HEX8</a:t>
            </a:r>
            <a:endParaRPr lang="en-GB" sz="1400" dirty="0"/>
          </a:p>
        </p:txBody>
      </p:sp>
      <p:sp>
        <p:nvSpPr>
          <p:cNvPr id="22" name="TextBox 21"/>
          <p:cNvSpPr txBox="1"/>
          <p:nvPr/>
        </p:nvSpPr>
        <p:spPr>
          <a:xfrm>
            <a:off x="474335" y="5386969"/>
            <a:ext cx="3943772" cy="707886"/>
          </a:xfrm>
          <a:prstGeom prst="rect">
            <a:avLst/>
          </a:prstGeom>
          <a:noFill/>
          <a:ln>
            <a:solidFill>
              <a:schemeClr val="tx1"/>
            </a:solidFill>
          </a:ln>
        </p:spPr>
        <p:txBody>
          <a:bodyPr wrap="none" rtlCol="0">
            <a:spAutoFit/>
          </a:bodyPr>
          <a:lstStyle/>
          <a:p>
            <a:r>
              <a:rPr lang="en-US" sz="2000" b="1" dirty="0" smtClean="0"/>
              <a:t>Prototype is in fabrication at Canon</a:t>
            </a:r>
          </a:p>
          <a:p>
            <a:r>
              <a:rPr lang="en-US" sz="2000" b="1" dirty="0" smtClean="0"/>
              <a:t>To be tested at factory 07.2022.</a:t>
            </a:r>
            <a:endParaRPr lang="en-GB" sz="2000" b="1" dirty="0"/>
          </a:p>
        </p:txBody>
      </p:sp>
    </p:spTree>
    <p:extLst>
      <p:ext uri="{BB962C8B-B14F-4D97-AF65-F5344CB8AC3E}">
        <p14:creationId xmlns:p14="http://schemas.microsoft.com/office/powerpoint/2010/main" val="30834884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34231" y="53870"/>
            <a:ext cx="9136540" cy="461665"/>
          </a:xfrm>
          <a:prstGeom prst="rect">
            <a:avLst/>
          </a:prstGeom>
          <a:noFill/>
        </p:spPr>
        <p:txBody>
          <a:bodyPr wrap="none" rtlCol="0">
            <a:spAutoFit/>
          </a:bodyPr>
          <a:lstStyle/>
          <a:p>
            <a:r>
              <a:rPr lang="en-GB" sz="2400" b="1" dirty="0" smtClean="0"/>
              <a:t>Retro-fit High Efficiency </a:t>
            </a:r>
            <a:r>
              <a:rPr lang="en-GB" sz="2400" b="1" dirty="0"/>
              <a:t>(</a:t>
            </a:r>
            <a:r>
              <a:rPr lang="en-GB" sz="2400" b="1" dirty="0" smtClean="0">
                <a:solidFill>
                  <a:srgbClr val="3333FF"/>
                </a:solidFill>
              </a:rPr>
              <a:t>66%</a:t>
            </a:r>
            <a:r>
              <a:rPr lang="en-GB" sz="2400" b="1" dirty="0" smtClean="0"/>
              <a:t>) </a:t>
            </a:r>
            <a:r>
              <a:rPr lang="en-GB" sz="2400" b="1" dirty="0"/>
              <a:t>50 MW</a:t>
            </a:r>
            <a:r>
              <a:rPr lang="en-GB" sz="2400" b="1" dirty="0" smtClean="0"/>
              <a:t>, 12 GHz klystron (CERN/</a:t>
            </a:r>
            <a:r>
              <a:rPr lang="en-GB" b="1" dirty="0" smtClean="0"/>
              <a:t>CPI</a:t>
            </a:r>
            <a:r>
              <a:rPr lang="en-GB" sz="2400" b="1" dirty="0" smtClean="0"/>
              <a:t>) </a:t>
            </a:r>
            <a:r>
              <a:rPr lang="en-GB" sz="2400" dirty="0" smtClean="0"/>
              <a:t>(T4).</a:t>
            </a:r>
            <a:endParaRPr lang="en-GB" sz="2400" dirty="0"/>
          </a:p>
        </p:txBody>
      </p:sp>
      <p:pic>
        <p:nvPicPr>
          <p:cNvPr id="23" name="Picture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0762" y="568458"/>
            <a:ext cx="6577447" cy="2190944"/>
          </a:xfrm>
          <a:prstGeom prst="rect">
            <a:avLst/>
          </a:prstGeom>
        </p:spPr>
      </p:pic>
      <p:graphicFrame>
        <p:nvGraphicFramePr>
          <p:cNvPr id="25" name="Table 24"/>
          <p:cNvGraphicFramePr>
            <a:graphicFrameLocks noGrp="1"/>
          </p:cNvGraphicFramePr>
          <p:nvPr>
            <p:extLst>
              <p:ext uri="{D42A27DB-BD31-4B8C-83A1-F6EECF244321}">
                <p14:modId xmlns:p14="http://schemas.microsoft.com/office/powerpoint/2010/main" val="2794098485"/>
              </p:ext>
            </p:extLst>
          </p:nvPr>
        </p:nvGraphicFramePr>
        <p:xfrm>
          <a:off x="7682317" y="2783337"/>
          <a:ext cx="4455892" cy="3855720"/>
        </p:xfrm>
        <a:graphic>
          <a:graphicData uri="http://schemas.openxmlformats.org/drawingml/2006/table">
            <a:tbl>
              <a:tblPr firstRow="1" bandRow="1">
                <a:tableStyleId>{5C22544A-7EE6-4342-B048-85BDC9FD1C3A}</a:tableStyleId>
              </a:tblPr>
              <a:tblGrid>
                <a:gridCol w="1771692">
                  <a:extLst>
                    <a:ext uri="{9D8B030D-6E8A-4147-A177-3AD203B41FA5}">
                      <a16:colId xmlns:a16="http://schemas.microsoft.com/office/drawing/2014/main" val="1199743728"/>
                    </a:ext>
                  </a:extLst>
                </a:gridCol>
                <a:gridCol w="1006320">
                  <a:extLst>
                    <a:ext uri="{9D8B030D-6E8A-4147-A177-3AD203B41FA5}">
                      <a16:colId xmlns:a16="http://schemas.microsoft.com/office/drawing/2014/main" val="834333379"/>
                    </a:ext>
                  </a:extLst>
                </a:gridCol>
                <a:gridCol w="1677880">
                  <a:extLst>
                    <a:ext uri="{9D8B030D-6E8A-4147-A177-3AD203B41FA5}">
                      <a16:colId xmlns:a16="http://schemas.microsoft.com/office/drawing/2014/main" val="650896248"/>
                    </a:ext>
                  </a:extLst>
                </a:gridCol>
              </a:tblGrid>
              <a:tr h="370840">
                <a:tc>
                  <a:txBody>
                    <a:bodyPr/>
                    <a:lstStyle/>
                    <a:p>
                      <a:endParaRPr lang="en-GB" sz="1400" dirty="0"/>
                    </a:p>
                  </a:txBody>
                  <a:tcPr/>
                </a:tc>
                <a:tc>
                  <a:txBody>
                    <a:bodyPr/>
                    <a:lstStyle/>
                    <a:p>
                      <a:r>
                        <a:rPr lang="en-US" sz="1200" dirty="0" smtClean="0"/>
                        <a:t>VKX-8311A</a:t>
                      </a:r>
                      <a:endParaRPr lang="en-GB" sz="1200" dirty="0"/>
                    </a:p>
                  </a:txBody>
                  <a:tcPr/>
                </a:tc>
                <a:tc>
                  <a:txBody>
                    <a:bodyPr/>
                    <a:lstStyle/>
                    <a:p>
                      <a:r>
                        <a:rPr lang="en-US" sz="1200" dirty="0" smtClean="0"/>
                        <a:t>HEX  </a:t>
                      </a:r>
                      <a:r>
                        <a:rPr lang="en-US" sz="1200" baseline="0" dirty="0" smtClean="0"/>
                        <a:t>(</a:t>
                      </a:r>
                      <a:r>
                        <a:rPr lang="en-US" sz="1200" dirty="0" smtClean="0"/>
                        <a:t>CERN/</a:t>
                      </a:r>
                      <a:r>
                        <a:rPr lang="en-US" sz="1000" dirty="0" smtClean="0"/>
                        <a:t>CPI</a:t>
                      </a:r>
                      <a:r>
                        <a:rPr lang="en-US" sz="1200" dirty="0" smtClean="0"/>
                        <a:t>)</a:t>
                      </a:r>
                      <a:endParaRPr lang="en-GB" sz="1200" dirty="0"/>
                    </a:p>
                  </a:txBody>
                  <a:tcPr>
                    <a:solidFill>
                      <a:schemeClr val="accent6">
                        <a:lumMod val="40000"/>
                        <a:lumOff val="60000"/>
                      </a:schemeClr>
                    </a:solidFill>
                  </a:tcPr>
                </a:tc>
                <a:extLst>
                  <a:ext uri="{0D108BD9-81ED-4DB2-BD59-A6C34878D82A}">
                    <a16:rowId xmlns:a16="http://schemas.microsoft.com/office/drawing/2014/main" val="1812639042"/>
                  </a:ext>
                </a:extLst>
              </a:tr>
              <a:tr h="370840">
                <a:tc>
                  <a:txBody>
                    <a:bodyPr/>
                    <a:lstStyle/>
                    <a:p>
                      <a:r>
                        <a:rPr lang="en-US" sz="1400" dirty="0" smtClean="0"/>
                        <a:t>Voltage, kV</a:t>
                      </a:r>
                      <a:endParaRPr lang="en-GB" sz="1400" dirty="0"/>
                    </a:p>
                  </a:txBody>
                  <a:tcPr/>
                </a:tc>
                <a:tc>
                  <a:txBody>
                    <a:bodyPr/>
                    <a:lstStyle/>
                    <a:p>
                      <a:pPr algn="ctr"/>
                      <a:r>
                        <a:rPr lang="en-US" sz="1400" dirty="0" smtClean="0"/>
                        <a:t>420</a:t>
                      </a:r>
                      <a:endParaRPr lang="en-GB" sz="1400" dirty="0"/>
                    </a:p>
                  </a:txBody>
                  <a:tcPr/>
                </a:tc>
                <a:tc>
                  <a:txBody>
                    <a:bodyPr/>
                    <a:lstStyle/>
                    <a:p>
                      <a:pPr algn="ctr"/>
                      <a:r>
                        <a:rPr lang="en-US" sz="1400" dirty="0" smtClean="0"/>
                        <a:t>420</a:t>
                      </a:r>
                      <a:endParaRPr lang="en-GB" sz="1400" dirty="0"/>
                    </a:p>
                  </a:txBody>
                  <a:tcPr>
                    <a:solidFill>
                      <a:schemeClr val="accent6">
                        <a:lumMod val="40000"/>
                        <a:lumOff val="60000"/>
                      </a:schemeClr>
                    </a:solidFill>
                  </a:tcPr>
                </a:tc>
                <a:extLst>
                  <a:ext uri="{0D108BD9-81ED-4DB2-BD59-A6C34878D82A}">
                    <a16:rowId xmlns:a16="http://schemas.microsoft.com/office/drawing/2014/main" val="498031973"/>
                  </a:ext>
                </a:extLst>
              </a:tr>
              <a:tr h="370840">
                <a:tc>
                  <a:txBody>
                    <a:bodyPr/>
                    <a:lstStyle/>
                    <a:p>
                      <a:r>
                        <a:rPr lang="en-US" sz="1400" dirty="0" smtClean="0"/>
                        <a:t>Current, A</a:t>
                      </a:r>
                      <a:endParaRPr lang="en-GB" sz="1400" dirty="0"/>
                    </a:p>
                  </a:txBody>
                  <a:tcPr/>
                </a:tc>
                <a:tc>
                  <a:txBody>
                    <a:bodyPr/>
                    <a:lstStyle/>
                    <a:p>
                      <a:pPr algn="ctr"/>
                      <a:r>
                        <a:rPr lang="en-US" sz="1400" dirty="0" smtClean="0"/>
                        <a:t>322</a:t>
                      </a:r>
                      <a:endParaRPr lang="en-GB" sz="1400" dirty="0"/>
                    </a:p>
                  </a:txBody>
                  <a:tcPr/>
                </a:tc>
                <a:tc>
                  <a:txBody>
                    <a:bodyPr/>
                    <a:lstStyle/>
                    <a:p>
                      <a:pPr algn="ctr"/>
                      <a:r>
                        <a:rPr lang="en-US" sz="1400" dirty="0" smtClean="0">
                          <a:solidFill>
                            <a:srgbClr val="3333FF"/>
                          </a:solidFill>
                        </a:rPr>
                        <a:t>204</a:t>
                      </a:r>
                      <a:endParaRPr lang="en-GB" sz="1400" dirty="0">
                        <a:solidFill>
                          <a:srgbClr val="3333FF"/>
                        </a:solidFill>
                      </a:endParaRPr>
                    </a:p>
                  </a:txBody>
                  <a:tcPr>
                    <a:solidFill>
                      <a:schemeClr val="accent6">
                        <a:lumMod val="40000"/>
                        <a:lumOff val="60000"/>
                      </a:schemeClr>
                    </a:solidFill>
                  </a:tcPr>
                </a:tc>
                <a:extLst>
                  <a:ext uri="{0D108BD9-81ED-4DB2-BD59-A6C34878D82A}">
                    <a16:rowId xmlns:a16="http://schemas.microsoft.com/office/drawing/2014/main" val="1052158745"/>
                  </a:ext>
                </a:extLst>
              </a:tr>
              <a:tr h="370840">
                <a:tc>
                  <a:txBody>
                    <a:bodyPr/>
                    <a:lstStyle/>
                    <a:p>
                      <a:r>
                        <a:rPr lang="en-US" sz="1400" dirty="0" smtClean="0"/>
                        <a:t>Frequency, GHz</a:t>
                      </a:r>
                      <a:endParaRPr lang="en-GB" sz="1400" dirty="0"/>
                    </a:p>
                  </a:txBody>
                  <a:tcPr/>
                </a:tc>
                <a:tc>
                  <a:txBody>
                    <a:bodyPr/>
                    <a:lstStyle/>
                    <a:p>
                      <a:pPr algn="ctr"/>
                      <a:r>
                        <a:rPr lang="en-US" sz="1400" dirty="0" smtClean="0"/>
                        <a:t>11.994</a:t>
                      </a:r>
                      <a:endParaRPr lang="en-GB" sz="1400" dirty="0"/>
                    </a:p>
                  </a:txBody>
                  <a:tcPr/>
                </a:tc>
                <a:tc>
                  <a:txBody>
                    <a:bodyPr/>
                    <a:lstStyle/>
                    <a:p>
                      <a:pPr algn="ctr"/>
                      <a:r>
                        <a:rPr lang="en-US" sz="1400" dirty="0" smtClean="0"/>
                        <a:t>11.994</a:t>
                      </a:r>
                      <a:endParaRPr lang="en-GB" sz="1400" dirty="0"/>
                    </a:p>
                  </a:txBody>
                  <a:tcPr>
                    <a:solidFill>
                      <a:schemeClr val="accent6">
                        <a:lumMod val="40000"/>
                        <a:lumOff val="60000"/>
                      </a:schemeClr>
                    </a:solidFill>
                  </a:tcPr>
                </a:tc>
                <a:extLst>
                  <a:ext uri="{0D108BD9-81ED-4DB2-BD59-A6C34878D82A}">
                    <a16:rowId xmlns:a16="http://schemas.microsoft.com/office/drawing/2014/main" val="107347979"/>
                  </a:ext>
                </a:extLst>
              </a:tr>
              <a:tr h="370840">
                <a:tc>
                  <a:txBody>
                    <a:bodyPr/>
                    <a:lstStyle/>
                    <a:p>
                      <a:r>
                        <a:rPr lang="en-US" sz="1400" dirty="0" smtClean="0"/>
                        <a:t>Peak power, MW</a:t>
                      </a:r>
                      <a:endParaRPr lang="en-GB" sz="1400" dirty="0"/>
                    </a:p>
                  </a:txBody>
                  <a:tcPr/>
                </a:tc>
                <a:tc>
                  <a:txBody>
                    <a:bodyPr/>
                    <a:lstStyle/>
                    <a:p>
                      <a:pPr lvl="0" algn="ctr"/>
                      <a:r>
                        <a:rPr lang="en-US" sz="1400" dirty="0" smtClean="0"/>
                        <a:t>49</a:t>
                      </a:r>
                      <a:endParaRPr lang="en-GB" sz="1400" dirty="0"/>
                    </a:p>
                  </a:txBody>
                  <a:tcPr/>
                </a:tc>
                <a:tc>
                  <a:txBody>
                    <a:bodyPr/>
                    <a:lstStyle/>
                    <a:p>
                      <a:pPr algn="ctr"/>
                      <a:r>
                        <a:rPr lang="en-US" sz="1400" dirty="0" smtClean="0">
                          <a:solidFill>
                            <a:srgbClr val="3333FF"/>
                          </a:solidFill>
                        </a:rPr>
                        <a:t>58</a:t>
                      </a:r>
                      <a:endParaRPr lang="en-GB" sz="1400" dirty="0">
                        <a:solidFill>
                          <a:srgbClr val="3333FF"/>
                        </a:solidFill>
                      </a:endParaRPr>
                    </a:p>
                  </a:txBody>
                  <a:tcPr>
                    <a:solidFill>
                      <a:schemeClr val="accent6">
                        <a:lumMod val="40000"/>
                        <a:lumOff val="60000"/>
                      </a:schemeClr>
                    </a:solidFill>
                  </a:tcPr>
                </a:tc>
                <a:extLst>
                  <a:ext uri="{0D108BD9-81ED-4DB2-BD59-A6C34878D82A}">
                    <a16:rowId xmlns:a16="http://schemas.microsoft.com/office/drawing/2014/main" val="1769302639"/>
                  </a:ext>
                </a:extLst>
              </a:tr>
              <a:tr h="370840">
                <a:tc>
                  <a:txBody>
                    <a:bodyPr/>
                    <a:lstStyle/>
                    <a:p>
                      <a:r>
                        <a:rPr lang="en-US" sz="1400" dirty="0" smtClean="0"/>
                        <a:t>Sat. gain, dB</a:t>
                      </a:r>
                      <a:endParaRPr lang="en-GB" sz="1400" dirty="0"/>
                    </a:p>
                  </a:txBody>
                  <a:tcPr/>
                </a:tc>
                <a:tc>
                  <a:txBody>
                    <a:bodyPr/>
                    <a:lstStyle/>
                    <a:p>
                      <a:pPr algn="ctr"/>
                      <a:r>
                        <a:rPr lang="en-US" sz="1400" dirty="0" smtClean="0"/>
                        <a:t>48</a:t>
                      </a:r>
                      <a:endParaRPr lang="en-GB" sz="1400" dirty="0"/>
                    </a:p>
                  </a:txBody>
                  <a:tcPr/>
                </a:tc>
                <a:tc>
                  <a:txBody>
                    <a:bodyPr/>
                    <a:lstStyle/>
                    <a:p>
                      <a:pPr algn="ctr"/>
                      <a:r>
                        <a:rPr lang="en-US" sz="1400" dirty="0" smtClean="0">
                          <a:solidFill>
                            <a:srgbClr val="3333FF"/>
                          </a:solidFill>
                        </a:rPr>
                        <a:t>59</a:t>
                      </a:r>
                      <a:endParaRPr lang="en-GB" sz="1400" dirty="0">
                        <a:solidFill>
                          <a:srgbClr val="3333FF"/>
                        </a:solidFill>
                      </a:endParaRPr>
                    </a:p>
                  </a:txBody>
                  <a:tcPr>
                    <a:solidFill>
                      <a:schemeClr val="accent6">
                        <a:lumMod val="40000"/>
                        <a:lumOff val="60000"/>
                      </a:schemeClr>
                    </a:solidFill>
                  </a:tcPr>
                </a:tc>
                <a:extLst>
                  <a:ext uri="{0D108BD9-81ED-4DB2-BD59-A6C34878D82A}">
                    <a16:rowId xmlns:a16="http://schemas.microsoft.com/office/drawing/2014/main" val="2795104832"/>
                  </a:ext>
                </a:extLst>
              </a:tr>
              <a:tr h="370840">
                <a:tc>
                  <a:txBody>
                    <a:bodyPr/>
                    <a:lstStyle/>
                    <a:p>
                      <a:r>
                        <a:rPr lang="en-US" sz="1400" dirty="0" smtClean="0"/>
                        <a:t>Efficiency, %</a:t>
                      </a:r>
                      <a:endParaRPr lang="en-GB" sz="1400" dirty="0"/>
                    </a:p>
                  </a:txBody>
                  <a:tcPr/>
                </a:tc>
                <a:tc>
                  <a:txBody>
                    <a:bodyPr/>
                    <a:lstStyle/>
                    <a:p>
                      <a:pPr algn="ctr"/>
                      <a:r>
                        <a:rPr lang="en-US" sz="1400" dirty="0" smtClean="0"/>
                        <a:t>36.2</a:t>
                      </a:r>
                      <a:endParaRPr lang="en-GB" sz="1400" dirty="0"/>
                    </a:p>
                  </a:txBody>
                  <a:tcPr/>
                </a:tc>
                <a:tc>
                  <a:txBody>
                    <a:bodyPr/>
                    <a:lstStyle/>
                    <a:p>
                      <a:pPr algn="ctr"/>
                      <a:r>
                        <a:rPr lang="en-US" sz="1400" dirty="0" smtClean="0">
                          <a:solidFill>
                            <a:srgbClr val="3333FF"/>
                          </a:solidFill>
                        </a:rPr>
                        <a:t>66</a:t>
                      </a:r>
                      <a:endParaRPr lang="en-GB" sz="1100" dirty="0">
                        <a:solidFill>
                          <a:srgbClr val="3333FF"/>
                        </a:solidFill>
                      </a:endParaRPr>
                    </a:p>
                  </a:txBody>
                  <a:tcPr>
                    <a:solidFill>
                      <a:schemeClr val="accent6">
                        <a:lumMod val="40000"/>
                        <a:lumOff val="60000"/>
                      </a:schemeClr>
                    </a:solidFill>
                  </a:tcPr>
                </a:tc>
                <a:extLst>
                  <a:ext uri="{0D108BD9-81ED-4DB2-BD59-A6C34878D82A}">
                    <a16:rowId xmlns:a16="http://schemas.microsoft.com/office/drawing/2014/main" val="530942425"/>
                  </a:ext>
                </a:extLst>
              </a:tr>
              <a:tr h="370840">
                <a:tc>
                  <a:txBody>
                    <a:bodyPr/>
                    <a:lstStyle/>
                    <a:p>
                      <a:r>
                        <a:rPr lang="en-US" sz="1400" dirty="0" smtClean="0"/>
                        <a:t>Life</a:t>
                      </a:r>
                      <a:r>
                        <a:rPr lang="en-US" sz="1400" baseline="0" dirty="0" smtClean="0"/>
                        <a:t> time, hours</a:t>
                      </a:r>
                      <a:endParaRPr lang="en-GB" sz="1400" dirty="0"/>
                    </a:p>
                  </a:txBody>
                  <a:tcPr/>
                </a:tc>
                <a:tc>
                  <a:txBody>
                    <a:bodyPr/>
                    <a:lstStyle/>
                    <a:p>
                      <a:pPr algn="ctr"/>
                      <a:r>
                        <a:rPr lang="en-US" sz="1400" dirty="0" smtClean="0"/>
                        <a:t>30 000</a:t>
                      </a:r>
                      <a:endParaRPr lang="en-GB" sz="1400" dirty="0"/>
                    </a:p>
                  </a:txBody>
                  <a:tcPr/>
                </a:tc>
                <a:tc>
                  <a:txBody>
                    <a:bodyPr/>
                    <a:lstStyle/>
                    <a:p>
                      <a:pPr algn="ctr"/>
                      <a:r>
                        <a:rPr lang="en-US" sz="1400" dirty="0" smtClean="0">
                          <a:solidFill>
                            <a:srgbClr val="3333FF"/>
                          </a:solidFill>
                        </a:rPr>
                        <a:t>85 000</a:t>
                      </a:r>
                      <a:endParaRPr lang="en-GB" sz="1400" dirty="0">
                        <a:solidFill>
                          <a:srgbClr val="3333FF"/>
                        </a:solidFill>
                      </a:endParaRPr>
                    </a:p>
                  </a:txBody>
                  <a:tcPr>
                    <a:solidFill>
                      <a:schemeClr val="accent6">
                        <a:lumMod val="40000"/>
                        <a:lumOff val="60000"/>
                      </a:schemeClr>
                    </a:solidFill>
                  </a:tcPr>
                </a:tc>
                <a:extLst>
                  <a:ext uri="{0D108BD9-81ED-4DB2-BD59-A6C34878D82A}">
                    <a16:rowId xmlns:a16="http://schemas.microsoft.com/office/drawing/2014/main" val="2324544432"/>
                  </a:ext>
                </a:extLst>
              </a:tr>
              <a:tr h="370840">
                <a:tc>
                  <a:txBody>
                    <a:bodyPr/>
                    <a:lstStyle/>
                    <a:p>
                      <a:r>
                        <a:rPr lang="en-US" sz="1400" dirty="0" smtClean="0"/>
                        <a:t>Solenoidal magnetic field, T</a:t>
                      </a:r>
                      <a:endParaRPr lang="en-GB" sz="1400" dirty="0"/>
                    </a:p>
                  </a:txBody>
                  <a:tcPr/>
                </a:tc>
                <a:tc>
                  <a:txBody>
                    <a:bodyPr/>
                    <a:lstStyle/>
                    <a:p>
                      <a:pPr algn="ctr"/>
                      <a:r>
                        <a:rPr lang="en-US" sz="1400" dirty="0" smtClean="0"/>
                        <a:t>0.5</a:t>
                      </a:r>
                      <a:endParaRPr lang="en-GB" sz="1400" dirty="0"/>
                    </a:p>
                  </a:txBody>
                  <a:tcPr/>
                </a:tc>
                <a:tc>
                  <a:txBody>
                    <a:bodyPr/>
                    <a:lstStyle/>
                    <a:p>
                      <a:pPr algn="ctr"/>
                      <a:r>
                        <a:rPr lang="en-US" sz="1400" dirty="0" smtClean="0">
                          <a:solidFill>
                            <a:schemeClr val="tx1"/>
                          </a:solidFill>
                        </a:rPr>
                        <a:t>0.5</a:t>
                      </a:r>
                      <a:endParaRPr lang="en-GB" sz="1400" dirty="0">
                        <a:solidFill>
                          <a:schemeClr val="tx1"/>
                        </a:solidFill>
                      </a:endParaRPr>
                    </a:p>
                  </a:txBody>
                  <a:tcPr>
                    <a:solidFill>
                      <a:schemeClr val="accent6">
                        <a:lumMod val="40000"/>
                        <a:lumOff val="60000"/>
                      </a:schemeClr>
                    </a:solidFill>
                  </a:tcPr>
                </a:tc>
                <a:extLst>
                  <a:ext uri="{0D108BD9-81ED-4DB2-BD59-A6C34878D82A}">
                    <a16:rowId xmlns:a16="http://schemas.microsoft.com/office/drawing/2014/main" val="2351925502"/>
                  </a:ext>
                </a:extLst>
              </a:tr>
              <a:tr h="370840">
                <a:tc>
                  <a:txBody>
                    <a:bodyPr/>
                    <a:lstStyle/>
                    <a:p>
                      <a:r>
                        <a:rPr lang="en-US" sz="1400" dirty="0" smtClean="0"/>
                        <a:t>RF</a:t>
                      </a:r>
                      <a:r>
                        <a:rPr lang="en-US" sz="1400" baseline="0" dirty="0" smtClean="0"/>
                        <a:t> circuit </a:t>
                      </a:r>
                      <a:r>
                        <a:rPr lang="en-US" sz="1400" dirty="0" smtClean="0"/>
                        <a:t>length, m</a:t>
                      </a:r>
                      <a:endParaRPr lang="en-GB" sz="1400" dirty="0"/>
                    </a:p>
                  </a:txBody>
                  <a:tcPr/>
                </a:tc>
                <a:tc>
                  <a:txBody>
                    <a:bodyPr/>
                    <a:lstStyle/>
                    <a:p>
                      <a:pPr algn="ctr"/>
                      <a:r>
                        <a:rPr lang="en-US" sz="1400" b="0" dirty="0" smtClean="0">
                          <a:solidFill>
                            <a:schemeClr val="tx1"/>
                          </a:solidFill>
                        </a:rPr>
                        <a:t>0.32</a:t>
                      </a:r>
                      <a:endParaRPr lang="en-GB" sz="1400" b="0" dirty="0">
                        <a:solidFill>
                          <a:schemeClr val="tx1"/>
                        </a:solidFill>
                      </a:endParaRPr>
                    </a:p>
                  </a:txBody>
                  <a:tcPr/>
                </a:tc>
                <a:tc>
                  <a:txBody>
                    <a:bodyPr/>
                    <a:lstStyle/>
                    <a:p>
                      <a:pPr algn="ctr"/>
                      <a:r>
                        <a:rPr lang="en-US" sz="1400" b="0" dirty="0" smtClean="0">
                          <a:solidFill>
                            <a:schemeClr val="tx1"/>
                          </a:solidFill>
                        </a:rPr>
                        <a:t>0.32</a:t>
                      </a:r>
                      <a:endParaRPr lang="en-GB" sz="1400" b="0" dirty="0">
                        <a:solidFill>
                          <a:schemeClr val="tx1"/>
                        </a:solidFill>
                      </a:endParaRPr>
                    </a:p>
                  </a:txBody>
                  <a:tcPr>
                    <a:solidFill>
                      <a:schemeClr val="accent6">
                        <a:lumMod val="40000"/>
                        <a:lumOff val="60000"/>
                      </a:schemeClr>
                    </a:solidFill>
                  </a:tcPr>
                </a:tc>
                <a:extLst>
                  <a:ext uri="{0D108BD9-81ED-4DB2-BD59-A6C34878D82A}">
                    <a16:rowId xmlns:a16="http://schemas.microsoft.com/office/drawing/2014/main" val="3040158803"/>
                  </a:ext>
                </a:extLst>
              </a:tr>
            </a:tbl>
          </a:graphicData>
        </a:graphic>
      </p:graphicFrame>
      <p:pic>
        <p:nvPicPr>
          <p:cNvPr id="28" name="Picture 27"/>
          <p:cNvPicPr>
            <a:picLocks noChangeAspect="1"/>
          </p:cNvPicPr>
          <p:nvPr/>
        </p:nvPicPr>
        <p:blipFill>
          <a:blip r:embed="rId3"/>
          <a:stretch>
            <a:fillRect/>
          </a:stretch>
        </p:blipFill>
        <p:spPr>
          <a:xfrm>
            <a:off x="5560762" y="2783338"/>
            <a:ext cx="2121556" cy="3894462"/>
          </a:xfrm>
          <a:prstGeom prst="rect">
            <a:avLst/>
          </a:prstGeom>
        </p:spPr>
      </p:pic>
      <p:pic>
        <p:nvPicPr>
          <p:cNvPr id="29" name="Picture 28"/>
          <p:cNvPicPr>
            <a:picLocks noChangeAspect="1"/>
          </p:cNvPicPr>
          <p:nvPr/>
        </p:nvPicPr>
        <p:blipFill>
          <a:blip r:embed="rId4"/>
          <a:stretch>
            <a:fillRect/>
          </a:stretch>
        </p:blipFill>
        <p:spPr>
          <a:xfrm>
            <a:off x="7003470" y="2912360"/>
            <a:ext cx="614777" cy="278390"/>
          </a:xfrm>
          <a:prstGeom prst="rect">
            <a:avLst/>
          </a:prstGeom>
        </p:spPr>
      </p:pic>
      <p:sp>
        <p:nvSpPr>
          <p:cNvPr id="32" name="Rectangle 31"/>
          <p:cNvSpPr/>
          <p:nvPr/>
        </p:nvSpPr>
        <p:spPr>
          <a:xfrm>
            <a:off x="6716051" y="6370023"/>
            <a:ext cx="997389" cy="307777"/>
          </a:xfrm>
          <a:prstGeom prst="rect">
            <a:avLst/>
          </a:prstGeom>
        </p:spPr>
        <p:txBody>
          <a:bodyPr wrap="none">
            <a:spAutoFit/>
          </a:bodyPr>
          <a:lstStyle/>
          <a:p>
            <a:r>
              <a:rPr lang="en-US" sz="1400" dirty="0">
                <a:solidFill>
                  <a:schemeClr val="bg1"/>
                </a:solidFill>
              </a:rPr>
              <a:t>VKX-8311A</a:t>
            </a:r>
            <a:endParaRPr lang="en-GB" sz="1400" dirty="0">
              <a:solidFill>
                <a:schemeClr val="bg1"/>
              </a:solidFill>
            </a:endParaRPr>
          </a:p>
        </p:txBody>
      </p:sp>
      <p:sp>
        <p:nvSpPr>
          <p:cNvPr id="33" name="Rectangle 32"/>
          <p:cNvSpPr/>
          <p:nvPr/>
        </p:nvSpPr>
        <p:spPr>
          <a:xfrm>
            <a:off x="5560762" y="2783337"/>
            <a:ext cx="4894104" cy="391839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p:cNvSpPr txBox="1"/>
          <p:nvPr/>
        </p:nvSpPr>
        <p:spPr>
          <a:xfrm>
            <a:off x="788389" y="501499"/>
            <a:ext cx="3189206" cy="369332"/>
          </a:xfrm>
          <a:prstGeom prst="rect">
            <a:avLst/>
          </a:prstGeom>
          <a:noFill/>
        </p:spPr>
        <p:txBody>
          <a:bodyPr wrap="none" rtlCol="0">
            <a:spAutoFit/>
          </a:bodyPr>
          <a:lstStyle/>
          <a:p>
            <a:r>
              <a:rPr lang="en-US" dirty="0" smtClean="0"/>
              <a:t>Saturated efficiency &amp; RF power</a:t>
            </a:r>
            <a:endParaRPr lang="en-GB" dirty="0"/>
          </a:p>
        </p:txBody>
      </p:sp>
      <p:pic>
        <p:nvPicPr>
          <p:cNvPr id="35" name="Picture 34"/>
          <p:cNvPicPr>
            <a:picLocks noChangeAspect="1"/>
          </p:cNvPicPr>
          <p:nvPr/>
        </p:nvPicPr>
        <p:blipFill>
          <a:blip r:embed="rId5"/>
          <a:stretch>
            <a:fillRect/>
          </a:stretch>
        </p:blipFill>
        <p:spPr>
          <a:xfrm>
            <a:off x="175384" y="870831"/>
            <a:ext cx="4776939" cy="2705422"/>
          </a:xfrm>
          <a:prstGeom prst="rect">
            <a:avLst/>
          </a:prstGeom>
        </p:spPr>
      </p:pic>
      <p:sp>
        <p:nvSpPr>
          <p:cNvPr id="36" name="Rectangle 35"/>
          <p:cNvSpPr/>
          <p:nvPr/>
        </p:nvSpPr>
        <p:spPr>
          <a:xfrm>
            <a:off x="3305039" y="2414005"/>
            <a:ext cx="1112805" cy="338554"/>
          </a:xfrm>
          <a:prstGeom prst="rect">
            <a:avLst/>
          </a:prstGeom>
        </p:spPr>
        <p:txBody>
          <a:bodyPr wrap="none">
            <a:spAutoFit/>
          </a:bodyPr>
          <a:lstStyle/>
          <a:p>
            <a:r>
              <a:rPr lang="en-US" sz="1600" dirty="0"/>
              <a:t>VKX-8311A</a:t>
            </a:r>
            <a:endParaRPr lang="en-GB" sz="1600" dirty="0"/>
          </a:p>
        </p:txBody>
      </p:sp>
      <p:sp>
        <p:nvSpPr>
          <p:cNvPr id="37" name="Rectangle 36"/>
          <p:cNvSpPr/>
          <p:nvPr/>
        </p:nvSpPr>
        <p:spPr>
          <a:xfrm>
            <a:off x="1758551" y="1338402"/>
            <a:ext cx="519694" cy="338554"/>
          </a:xfrm>
          <a:prstGeom prst="rect">
            <a:avLst/>
          </a:prstGeom>
        </p:spPr>
        <p:txBody>
          <a:bodyPr wrap="none">
            <a:spAutoFit/>
          </a:bodyPr>
          <a:lstStyle/>
          <a:p>
            <a:r>
              <a:rPr lang="en-US" sz="1600" dirty="0" smtClean="0"/>
              <a:t>HEX</a:t>
            </a:r>
            <a:endParaRPr lang="en-GB" sz="1600" dirty="0"/>
          </a:p>
        </p:txBody>
      </p:sp>
      <p:sp>
        <p:nvSpPr>
          <p:cNvPr id="38" name="TextBox 37"/>
          <p:cNvSpPr txBox="1"/>
          <p:nvPr/>
        </p:nvSpPr>
        <p:spPr>
          <a:xfrm>
            <a:off x="300229" y="3710293"/>
            <a:ext cx="4460580" cy="1323439"/>
          </a:xfrm>
          <a:prstGeom prst="rect">
            <a:avLst/>
          </a:prstGeom>
          <a:noFill/>
        </p:spPr>
        <p:txBody>
          <a:bodyPr wrap="none" rtlCol="0">
            <a:spAutoFit/>
          </a:bodyPr>
          <a:lstStyle/>
          <a:p>
            <a:pPr marL="285750" indent="-285750">
              <a:buFont typeface="Arial" panose="020B0604020202020204" pitchFamily="34" charset="0"/>
              <a:buChar char="•"/>
            </a:pPr>
            <a:r>
              <a:rPr lang="en-US" sz="2000" dirty="0" smtClean="0"/>
              <a:t>Re-used solenoid.</a:t>
            </a:r>
          </a:p>
          <a:p>
            <a:pPr marL="285750" indent="-285750">
              <a:buFont typeface="Arial" panose="020B0604020202020204" pitchFamily="34" charset="0"/>
              <a:buChar char="•"/>
            </a:pPr>
            <a:r>
              <a:rPr lang="en-US" sz="2000" dirty="0" smtClean="0"/>
              <a:t>Increased life time (&gt; factor 2)</a:t>
            </a:r>
          </a:p>
          <a:p>
            <a:pPr marL="285750" indent="-285750">
              <a:buFont typeface="Arial" panose="020B0604020202020204" pitchFamily="34" charset="0"/>
              <a:buChar char="•"/>
            </a:pPr>
            <a:r>
              <a:rPr lang="en-US" sz="2000" dirty="0" smtClean="0"/>
              <a:t>Reduced modulator power (~ factor 2)</a:t>
            </a:r>
          </a:p>
          <a:p>
            <a:pPr marL="285750" indent="-285750">
              <a:buFont typeface="Arial" panose="020B0604020202020204" pitchFamily="34" charset="0"/>
              <a:buChar char="•"/>
            </a:pPr>
            <a:r>
              <a:rPr lang="en-US" sz="2000" dirty="0" smtClean="0"/>
              <a:t>Increased power gain (10 dB)</a:t>
            </a:r>
          </a:p>
        </p:txBody>
      </p:sp>
      <p:sp>
        <p:nvSpPr>
          <p:cNvPr id="10" name="Rectangle 9"/>
          <p:cNvSpPr/>
          <p:nvPr/>
        </p:nvSpPr>
        <p:spPr>
          <a:xfrm>
            <a:off x="5603117" y="515535"/>
            <a:ext cx="3531095" cy="369332"/>
          </a:xfrm>
          <a:prstGeom prst="rect">
            <a:avLst/>
          </a:prstGeom>
        </p:spPr>
        <p:txBody>
          <a:bodyPr wrap="none">
            <a:spAutoFit/>
          </a:bodyPr>
          <a:lstStyle/>
          <a:p>
            <a:r>
              <a:rPr lang="en-US" dirty="0"/>
              <a:t>3D Particle-in-Cell (PIC</a:t>
            </a:r>
            <a:r>
              <a:rPr lang="en-US" dirty="0" smtClean="0"/>
              <a:t>) simulations </a:t>
            </a:r>
            <a:endParaRPr lang="en-GB" dirty="0"/>
          </a:p>
        </p:txBody>
      </p:sp>
      <p:sp>
        <p:nvSpPr>
          <p:cNvPr id="3" name="TextBox 2"/>
          <p:cNvSpPr txBox="1"/>
          <p:nvPr/>
        </p:nvSpPr>
        <p:spPr>
          <a:xfrm>
            <a:off x="300230" y="5652388"/>
            <a:ext cx="4928996" cy="707886"/>
          </a:xfrm>
          <a:prstGeom prst="rect">
            <a:avLst/>
          </a:prstGeom>
          <a:noFill/>
          <a:ln>
            <a:solidFill>
              <a:schemeClr val="tx1"/>
            </a:solidFill>
          </a:ln>
        </p:spPr>
        <p:txBody>
          <a:bodyPr wrap="square" rtlCol="0">
            <a:spAutoFit/>
          </a:bodyPr>
          <a:lstStyle/>
          <a:p>
            <a:r>
              <a:rPr lang="en-US" sz="2000" b="1" dirty="0" smtClean="0"/>
              <a:t>Prototype fabrication is under negotiation within CPI/INFN/CERN collaboration.</a:t>
            </a:r>
            <a:endParaRPr lang="en-GB" sz="2000" b="1" dirty="0"/>
          </a:p>
        </p:txBody>
      </p:sp>
    </p:spTree>
    <p:extLst>
      <p:ext uri="{BB962C8B-B14F-4D97-AF65-F5344CB8AC3E}">
        <p14:creationId xmlns:p14="http://schemas.microsoft.com/office/powerpoint/2010/main" val="26105954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21150" y="128351"/>
            <a:ext cx="10974799" cy="461665"/>
          </a:xfrm>
          <a:prstGeom prst="rect">
            <a:avLst/>
          </a:prstGeom>
          <a:noFill/>
        </p:spPr>
        <p:txBody>
          <a:bodyPr wrap="none" rtlCol="0">
            <a:spAutoFit/>
          </a:bodyPr>
          <a:lstStyle/>
          <a:p>
            <a:r>
              <a:rPr lang="en-GB" sz="2400" b="1" dirty="0" smtClean="0"/>
              <a:t>High Efficiency </a:t>
            </a:r>
            <a:r>
              <a:rPr lang="en-GB" sz="2400" b="1" dirty="0" smtClean="0"/>
              <a:t>(</a:t>
            </a:r>
            <a:r>
              <a:rPr lang="en-GB" sz="2400" b="1" dirty="0" smtClean="0">
                <a:solidFill>
                  <a:srgbClr val="3333FF"/>
                </a:solidFill>
              </a:rPr>
              <a:t>66%</a:t>
            </a:r>
            <a:r>
              <a:rPr lang="en-GB" sz="2400" b="1" dirty="0" smtClean="0"/>
              <a:t>) </a:t>
            </a:r>
            <a:r>
              <a:rPr lang="en-GB" sz="2400" b="1" dirty="0" smtClean="0"/>
              <a:t>50 </a:t>
            </a:r>
            <a:r>
              <a:rPr lang="en-GB" sz="2400" b="1" dirty="0" smtClean="0"/>
              <a:t>MW X-band. </a:t>
            </a:r>
            <a:r>
              <a:rPr lang="en-GB" sz="2400" b="1" dirty="0" smtClean="0"/>
              <a:t>Collector design for high (1KHz) repetition rate.</a:t>
            </a:r>
            <a:endParaRPr lang="en-GB" sz="2400" b="1" dirty="0"/>
          </a:p>
        </p:txBody>
      </p:sp>
      <p:pic>
        <p:nvPicPr>
          <p:cNvPr id="1027" name="7AB982E3-CC30-4E48-AF73-F623B4966BE2" descr="4B9BB556-96A6-4826-B58B-ECEA0536FE9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038" y="1246920"/>
            <a:ext cx="6497136" cy="2482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6889AF93-F469-4D09-BFD1-DFC42A3DB645" descr="88DC8651-491A-4242-95D2-01C8DC309C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038" y="3729594"/>
            <a:ext cx="6497136" cy="2465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091821" y="2837353"/>
            <a:ext cx="1047082" cy="369332"/>
          </a:xfrm>
          <a:prstGeom prst="rect">
            <a:avLst/>
          </a:prstGeom>
          <a:noFill/>
        </p:spPr>
        <p:txBody>
          <a:bodyPr wrap="none" rtlCol="0">
            <a:spAutoFit/>
          </a:bodyPr>
          <a:lstStyle/>
          <a:p>
            <a:r>
              <a:rPr lang="en-US" dirty="0" smtClean="0"/>
              <a:t>DC mode</a:t>
            </a:r>
            <a:endParaRPr lang="en-GB" dirty="0"/>
          </a:p>
        </p:txBody>
      </p:sp>
      <p:sp>
        <p:nvSpPr>
          <p:cNvPr id="8" name="TextBox 7"/>
          <p:cNvSpPr txBox="1"/>
          <p:nvPr/>
        </p:nvSpPr>
        <p:spPr>
          <a:xfrm>
            <a:off x="1091821" y="4962286"/>
            <a:ext cx="1011815" cy="646331"/>
          </a:xfrm>
          <a:prstGeom prst="rect">
            <a:avLst/>
          </a:prstGeom>
          <a:noFill/>
        </p:spPr>
        <p:txBody>
          <a:bodyPr wrap="none" rtlCol="0">
            <a:spAutoFit/>
          </a:bodyPr>
          <a:lstStyle/>
          <a:p>
            <a:r>
              <a:rPr lang="en-US" dirty="0" smtClean="0"/>
              <a:t>RF mode</a:t>
            </a:r>
          </a:p>
          <a:p>
            <a:r>
              <a:rPr lang="en-US" dirty="0" smtClean="0"/>
              <a:t>50 MW</a:t>
            </a:r>
            <a:endParaRPr lang="en-GB" dirty="0"/>
          </a:p>
        </p:txBody>
      </p:sp>
      <p:sp>
        <p:nvSpPr>
          <p:cNvPr id="6" name="TextBox 5"/>
          <p:cNvSpPr txBox="1"/>
          <p:nvPr/>
        </p:nvSpPr>
        <p:spPr>
          <a:xfrm>
            <a:off x="552332" y="554422"/>
            <a:ext cx="6100547" cy="646331"/>
          </a:xfrm>
          <a:prstGeom prst="rect">
            <a:avLst/>
          </a:prstGeom>
          <a:noFill/>
        </p:spPr>
        <p:txBody>
          <a:bodyPr wrap="square" rtlCol="0">
            <a:spAutoFit/>
          </a:bodyPr>
          <a:lstStyle/>
          <a:p>
            <a:pPr algn="ctr"/>
            <a:r>
              <a:rPr lang="en-US" dirty="0" smtClean="0"/>
              <a:t>Optimization and simulation of the beam optics is done with CERN-made code </a:t>
            </a:r>
            <a:r>
              <a:rPr lang="en-US" b="1" dirty="0" smtClean="0"/>
              <a:t>CGUN</a:t>
            </a:r>
            <a:r>
              <a:rPr lang="en-US" dirty="0" smtClean="0"/>
              <a:t>.</a:t>
            </a:r>
            <a:endParaRPr lang="en-GB" dirty="0"/>
          </a:p>
        </p:txBody>
      </p:sp>
      <p:sp>
        <p:nvSpPr>
          <p:cNvPr id="7" name="Rectangle 6"/>
          <p:cNvSpPr/>
          <p:nvPr/>
        </p:nvSpPr>
        <p:spPr>
          <a:xfrm>
            <a:off x="6982809" y="1605935"/>
            <a:ext cx="4743542" cy="3416320"/>
          </a:xfrm>
          <a:prstGeom prst="rect">
            <a:avLst/>
          </a:prstGeom>
        </p:spPr>
        <p:txBody>
          <a:bodyPr wrap="square">
            <a:spAutoFit/>
          </a:bodyPr>
          <a:lstStyle/>
          <a:p>
            <a:pPr marL="285750" indent="-285750" algn="just">
              <a:buFont typeface="Wingdings" panose="05000000000000000000" pitchFamily="2" charset="2"/>
              <a:buChar char="§"/>
            </a:pPr>
            <a:r>
              <a:rPr lang="en-GB" dirty="0">
                <a:latin typeface="Calibri" panose="020F0502020204030204" pitchFamily="34" charset="0"/>
                <a:ea typeface="Calibri" panose="020F0502020204030204" pitchFamily="34" charset="0"/>
                <a:cs typeface="Times New Roman" panose="02020603050405020304" pitchFamily="18" charset="0"/>
              </a:rPr>
              <a:t>There is a growing demand on the operation of the high RF power tubes at an increased (up to 1 kHz) repetition </a:t>
            </a:r>
            <a:r>
              <a:rPr lang="en-GB" dirty="0" smtClean="0">
                <a:latin typeface="Calibri" panose="020F0502020204030204" pitchFamily="34" charset="0"/>
                <a:ea typeface="Calibri" panose="020F0502020204030204" pitchFamily="34" charset="0"/>
                <a:cs typeface="Times New Roman" panose="02020603050405020304" pitchFamily="18" charset="0"/>
              </a:rPr>
              <a:t>rate.</a:t>
            </a:r>
          </a:p>
          <a:p>
            <a:pPr marL="285750" indent="-285750" algn="just">
              <a:buFont typeface="Wingdings" panose="05000000000000000000" pitchFamily="2" charset="2"/>
              <a:buChar char="§"/>
            </a:pPr>
            <a:r>
              <a:rPr lang="en-GB" dirty="0" smtClean="0">
                <a:latin typeface="Calibri" panose="020F0502020204030204" pitchFamily="34" charset="0"/>
                <a:ea typeface="Calibri" panose="020F0502020204030204" pitchFamily="34" charset="0"/>
                <a:cs typeface="Times New Roman" panose="02020603050405020304" pitchFamily="18" charset="0"/>
              </a:rPr>
              <a:t>The </a:t>
            </a:r>
            <a:r>
              <a:rPr lang="en-GB" dirty="0">
                <a:latin typeface="Calibri" panose="020F0502020204030204" pitchFamily="34" charset="0"/>
                <a:ea typeface="Calibri" panose="020F0502020204030204" pitchFamily="34" charset="0"/>
                <a:cs typeface="Times New Roman" panose="02020603050405020304" pitchFamily="18" charset="0"/>
              </a:rPr>
              <a:t>collector profile was optimised in a way, that operated at nominal beam power in </a:t>
            </a:r>
            <a:r>
              <a:rPr lang="en-GB" dirty="0">
                <a:solidFill>
                  <a:srgbClr val="FF0000"/>
                </a:solidFill>
                <a:latin typeface="Calibri" panose="020F0502020204030204" pitchFamily="34" charset="0"/>
                <a:ea typeface="Calibri" panose="020F0502020204030204" pitchFamily="34" charset="0"/>
                <a:cs typeface="Times New Roman" panose="02020603050405020304" pitchFamily="18" charset="0"/>
              </a:rPr>
              <a:t>DC</a:t>
            </a:r>
            <a:r>
              <a:rPr lang="en-GB" dirty="0">
                <a:latin typeface="Calibri" panose="020F0502020204030204" pitchFamily="34" charset="0"/>
                <a:ea typeface="Calibri" panose="020F0502020204030204" pitchFamily="34" charset="0"/>
                <a:cs typeface="Times New Roman" panose="02020603050405020304" pitchFamily="18" charset="0"/>
              </a:rPr>
              <a:t> mode with </a:t>
            </a:r>
            <a:r>
              <a:rPr lang="en-GB" b="1" dirty="0">
                <a:latin typeface="Calibri" panose="020F0502020204030204" pitchFamily="34" charset="0"/>
                <a:ea typeface="Calibri" panose="020F0502020204030204" pitchFamily="34" charset="0"/>
                <a:cs typeface="Times New Roman" panose="02020603050405020304" pitchFamily="18" charset="0"/>
              </a:rPr>
              <a:t>1kHz</a:t>
            </a:r>
            <a:r>
              <a:rPr lang="en-GB" dirty="0">
                <a:latin typeface="Calibri" panose="020F0502020204030204" pitchFamily="34" charset="0"/>
                <a:ea typeface="Calibri" panose="020F0502020204030204" pitchFamily="34" charset="0"/>
                <a:cs typeface="Times New Roman" panose="02020603050405020304" pitchFamily="18" charset="0"/>
              </a:rPr>
              <a:t> repetition rate and of </a:t>
            </a:r>
            <a:r>
              <a:rPr lang="en-GB" b="1" dirty="0">
                <a:latin typeface="Calibri" panose="020F0502020204030204" pitchFamily="34" charset="0"/>
                <a:ea typeface="Calibri" panose="020F0502020204030204" pitchFamily="34" charset="0"/>
                <a:cs typeface="Times New Roman" panose="02020603050405020304" pitchFamily="18" charset="0"/>
              </a:rPr>
              <a:t>1000 ns </a:t>
            </a:r>
            <a:r>
              <a:rPr lang="en-GB" dirty="0">
                <a:latin typeface="Calibri" panose="020F0502020204030204" pitchFamily="34" charset="0"/>
                <a:ea typeface="Calibri" panose="020F0502020204030204" pitchFamily="34" charset="0"/>
                <a:cs typeface="Times New Roman" panose="02020603050405020304" pitchFamily="18" charset="0"/>
              </a:rPr>
              <a:t>long pulses, the maximal surface heat load is </a:t>
            </a:r>
            <a:r>
              <a:rPr lang="en-GB" dirty="0">
                <a:solidFill>
                  <a:srgbClr val="3333FF"/>
                </a:solidFill>
                <a:latin typeface="Calibri" panose="020F0502020204030204" pitchFamily="34" charset="0"/>
                <a:ea typeface="Calibri" panose="020F0502020204030204" pitchFamily="34" charset="0"/>
                <a:cs typeface="Times New Roman" panose="02020603050405020304" pitchFamily="18" charset="0"/>
              </a:rPr>
              <a:t>440 </a:t>
            </a:r>
            <a:r>
              <a:rPr lang="en-GB" dirty="0" smtClean="0">
                <a:solidFill>
                  <a:srgbClr val="3333FF"/>
                </a:solidFill>
                <a:latin typeface="Calibri" panose="020F0502020204030204" pitchFamily="34" charset="0"/>
                <a:ea typeface="Calibri" panose="020F0502020204030204" pitchFamily="34" charset="0"/>
                <a:cs typeface="Times New Roman" panose="02020603050405020304" pitchFamily="18" charset="0"/>
              </a:rPr>
              <a:t>W/cm</a:t>
            </a:r>
            <a:r>
              <a:rPr lang="en-GB" baseline="30000" dirty="0" smtClean="0">
                <a:solidFill>
                  <a:srgbClr val="3333FF"/>
                </a:solidFill>
                <a:latin typeface="Calibri" panose="020F0502020204030204" pitchFamily="34" charset="0"/>
                <a:ea typeface="Calibri" panose="020F0502020204030204" pitchFamily="34" charset="0"/>
                <a:cs typeface="Times New Roman" panose="02020603050405020304" pitchFamily="18" charset="0"/>
              </a:rPr>
              <a:t>2</a:t>
            </a:r>
            <a:r>
              <a:rPr lang="en-GB" dirty="0" smtClean="0">
                <a:latin typeface="Calibri" panose="020F0502020204030204" pitchFamily="34" charset="0"/>
                <a:ea typeface="Calibri" panose="020F0502020204030204" pitchFamily="34" charset="0"/>
                <a:cs typeface="Times New Roman" panose="02020603050405020304" pitchFamily="18" charset="0"/>
              </a:rPr>
              <a:t>. </a:t>
            </a:r>
            <a:r>
              <a:rPr lang="en-GB" dirty="0">
                <a:latin typeface="Calibri" panose="020F0502020204030204" pitchFamily="34" charset="0"/>
                <a:ea typeface="Calibri" panose="020F0502020204030204" pitchFamily="34" charset="0"/>
                <a:cs typeface="Times New Roman" panose="02020603050405020304" pitchFamily="18" charset="0"/>
              </a:rPr>
              <a:t>This value </a:t>
            </a:r>
            <a:r>
              <a:rPr lang="en-GB" dirty="0" smtClean="0">
                <a:latin typeface="Calibri" panose="020F0502020204030204" pitchFamily="34" charset="0"/>
                <a:ea typeface="Calibri" panose="020F0502020204030204" pitchFamily="34" charset="0"/>
                <a:cs typeface="Times New Roman" panose="02020603050405020304" pitchFamily="18" charset="0"/>
              </a:rPr>
              <a:t>is below </a:t>
            </a:r>
            <a:r>
              <a:rPr lang="en-GB" dirty="0">
                <a:latin typeface="Calibri" panose="020F0502020204030204" pitchFamily="34" charset="0"/>
                <a:ea typeface="Calibri" panose="020F0502020204030204" pitchFamily="34" charset="0"/>
                <a:cs typeface="Times New Roman" panose="02020603050405020304" pitchFamily="18" charset="0"/>
              </a:rPr>
              <a:t>the recommended limit of </a:t>
            </a:r>
            <a:r>
              <a:rPr lang="en-GB" dirty="0">
                <a:solidFill>
                  <a:srgbClr val="FF0000"/>
                </a:solidFill>
                <a:latin typeface="Calibri" panose="020F0502020204030204" pitchFamily="34" charset="0"/>
                <a:ea typeface="Calibri" panose="020F0502020204030204" pitchFamily="34" charset="0"/>
                <a:cs typeface="Times New Roman" panose="02020603050405020304" pitchFamily="18" charset="0"/>
              </a:rPr>
              <a:t>500 W/cm</a:t>
            </a:r>
            <a:r>
              <a:rPr lang="en-GB" baseline="30000" dirty="0">
                <a:solidFill>
                  <a:srgbClr val="FF0000"/>
                </a:solidFill>
                <a:latin typeface="Calibri" panose="020F0502020204030204" pitchFamily="34" charset="0"/>
                <a:ea typeface="Calibri" panose="020F0502020204030204" pitchFamily="34" charset="0"/>
                <a:cs typeface="Times New Roman" panose="02020603050405020304" pitchFamily="18" charset="0"/>
              </a:rPr>
              <a:t>2</a:t>
            </a:r>
            <a:r>
              <a:rPr lang="en-GB"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en-GB" dirty="0">
                <a:latin typeface="Calibri" panose="020F0502020204030204" pitchFamily="34" charset="0"/>
                <a:ea typeface="Calibri" panose="020F0502020204030204" pitchFamily="34" charset="0"/>
                <a:cs typeface="Times New Roman" panose="02020603050405020304" pitchFamily="18" charset="0"/>
              </a:rPr>
              <a:t>in the water-cooled collectors</a:t>
            </a:r>
            <a:r>
              <a:rPr lang="en-GB" dirty="0" smtClean="0">
                <a:latin typeface="Calibri" panose="020F0502020204030204" pitchFamily="34" charset="0"/>
                <a:ea typeface="Calibri" panose="020F0502020204030204" pitchFamily="34" charset="0"/>
                <a:cs typeface="Times New Roman" panose="02020603050405020304" pitchFamily="18" charset="0"/>
              </a:rPr>
              <a:t>.</a:t>
            </a:r>
          </a:p>
          <a:p>
            <a:pPr marL="285750" indent="-285750" algn="just">
              <a:buFont typeface="Wingdings" panose="05000000000000000000" pitchFamily="2" charset="2"/>
              <a:buChar char="§"/>
            </a:pPr>
            <a:r>
              <a:rPr lang="en-GB" dirty="0" smtClean="0">
                <a:latin typeface="Calibri" panose="020F0502020204030204" pitchFamily="34" charset="0"/>
                <a:ea typeface="Calibri" panose="020F0502020204030204" pitchFamily="34" charset="0"/>
                <a:cs typeface="Times New Roman" panose="02020603050405020304" pitchFamily="18" charset="0"/>
              </a:rPr>
              <a:t> </a:t>
            </a:r>
            <a:r>
              <a:rPr lang="en-GB" dirty="0">
                <a:latin typeface="Calibri" panose="020F0502020204030204" pitchFamily="34" charset="0"/>
                <a:ea typeface="Calibri" panose="020F0502020204030204" pitchFamily="34" charset="0"/>
                <a:cs typeface="Times New Roman" panose="02020603050405020304" pitchFamily="18" charset="0"/>
              </a:rPr>
              <a:t>In RF mode the surface heat load is reduced to </a:t>
            </a:r>
            <a:r>
              <a:rPr lang="en-GB" dirty="0">
                <a:solidFill>
                  <a:schemeClr val="accent6">
                    <a:lumMod val="75000"/>
                  </a:schemeClr>
                </a:solidFill>
                <a:latin typeface="Calibri" panose="020F0502020204030204" pitchFamily="34" charset="0"/>
                <a:ea typeface="Calibri" panose="020F0502020204030204" pitchFamily="34" charset="0"/>
                <a:cs typeface="Times New Roman" panose="02020603050405020304" pitchFamily="18" charset="0"/>
              </a:rPr>
              <a:t>170 </a:t>
            </a:r>
            <a:r>
              <a:rPr lang="en-GB" dirty="0" smtClean="0">
                <a:solidFill>
                  <a:schemeClr val="accent6">
                    <a:lumMod val="75000"/>
                  </a:schemeClr>
                </a:solidFill>
                <a:latin typeface="Calibri" panose="020F0502020204030204" pitchFamily="34" charset="0"/>
                <a:ea typeface="Calibri" panose="020F0502020204030204" pitchFamily="34" charset="0"/>
                <a:cs typeface="Times New Roman" panose="02020603050405020304" pitchFamily="18" charset="0"/>
              </a:rPr>
              <a:t>W/cm</a:t>
            </a:r>
            <a:r>
              <a:rPr lang="en-GB" baseline="30000" dirty="0" smtClean="0">
                <a:solidFill>
                  <a:schemeClr val="accent6">
                    <a:lumMod val="75000"/>
                  </a:schemeClr>
                </a:solidFill>
                <a:latin typeface="Calibri" panose="020F0502020204030204" pitchFamily="34" charset="0"/>
                <a:ea typeface="Calibri" panose="020F0502020204030204" pitchFamily="34" charset="0"/>
                <a:cs typeface="Times New Roman" panose="02020603050405020304" pitchFamily="18" charset="0"/>
              </a:rPr>
              <a:t>2</a:t>
            </a:r>
            <a:r>
              <a:rPr lang="en-GB" dirty="0">
                <a:latin typeface="Calibri" panose="020F0502020204030204" pitchFamily="34" charset="0"/>
                <a:ea typeface="Calibri" panose="020F0502020204030204" pitchFamily="34" charset="0"/>
                <a:cs typeface="Times New Roman" panose="02020603050405020304" pitchFamily="18" charset="0"/>
              </a:rPr>
              <a:t>.</a:t>
            </a:r>
            <a:endParaRPr lang="en-GB" dirty="0"/>
          </a:p>
        </p:txBody>
      </p:sp>
      <p:sp>
        <p:nvSpPr>
          <p:cNvPr id="11" name="Rectangle 10"/>
          <p:cNvSpPr/>
          <p:nvPr/>
        </p:nvSpPr>
        <p:spPr>
          <a:xfrm>
            <a:off x="2243159" y="1379178"/>
            <a:ext cx="997389" cy="523220"/>
          </a:xfrm>
          <a:prstGeom prst="rect">
            <a:avLst/>
          </a:prstGeom>
        </p:spPr>
        <p:txBody>
          <a:bodyPr wrap="none">
            <a:spAutoFit/>
          </a:bodyPr>
          <a:lstStyle/>
          <a:p>
            <a:r>
              <a:rPr lang="en-US" sz="1400" dirty="0" smtClean="0"/>
              <a:t>VKX-8311A</a:t>
            </a:r>
          </a:p>
          <a:p>
            <a:r>
              <a:rPr lang="en-US" sz="1400" dirty="0" smtClean="0"/>
              <a:t>Solenoid</a:t>
            </a:r>
            <a:endParaRPr lang="en-GB" sz="1400" dirty="0"/>
          </a:p>
        </p:txBody>
      </p:sp>
    </p:spTree>
    <p:extLst>
      <p:ext uri="{BB962C8B-B14F-4D97-AF65-F5344CB8AC3E}">
        <p14:creationId xmlns:p14="http://schemas.microsoft.com/office/powerpoint/2010/main" val="12499877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34670" y="1069559"/>
            <a:ext cx="8963440" cy="5905659"/>
          </a:xfrm>
          <a:prstGeom prst="rect">
            <a:avLst/>
          </a:prstGeom>
        </p:spPr>
      </p:pic>
      <p:sp>
        <p:nvSpPr>
          <p:cNvPr id="3" name="TextBox 2"/>
          <p:cNvSpPr txBox="1"/>
          <p:nvPr/>
        </p:nvSpPr>
        <p:spPr>
          <a:xfrm>
            <a:off x="429659" y="412558"/>
            <a:ext cx="11468558" cy="400110"/>
          </a:xfrm>
          <a:prstGeom prst="rect">
            <a:avLst/>
          </a:prstGeom>
          <a:noFill/>
        </p:spPr>
        <p:txBody>
          <a:bodyPr wrap="square" rtlCol="0">
            <a:spAutoFit/>
          </a:bodyPr>
          <a:lstStyle/>
          <a:p>
            <a:pPr algn="ctr"/>
            <a:r>
              <a:rPr lang="en-GB" sz="2000" b="1" dirty="0" smtClean="0"/>
              <a:t>Efficiency performance of the selected commercial klystrons and the new HE klystrons (May 2022).</a:t>
            </a:r>
            <a:endParaRPr lang="en-GB" sz="2000" b="1" dirty="0"/>
          </a:p>
        </p:txBody>
      </p:sp>
      <p:sp>
        <p:nvSpPr>
          <p:cNvPr id="4" name="TextBox 3"/>
          <p:cNvSpPr txBox="1"/>
          <p:nvPr/>
        </p:nvSpPr>
        <p:spPr>
          <a:xfrm>
            <a:off x="2059912" y="2502039"/>
            <a:ext cx="953659" cy="276999"/>
          </a:xfrm>
          <a:prstGeom prst="rect">
            <a:avLst/>
          </a:prstGeom>
          <a:noFill/>
        </p:spPr>
        <p:txBody>
          <a:bodyPr wrap="none" rtlCol="0">
            <a:spAutoFit/>
          </a:bodyPr>
          <a:lstStyle/>
          <a:p>
            <a:r>
              <a:rPr lang="en-US" sz="1200" dirty="0" smtClean="0">
                <a:solidFill>
                  <a:srgbClr val="FF0000"/>
                </a:solidFill>
              </a:rPr>
              <a:t>FCC, 1.2MW</a:t>
            </a:r>
            <a:endParaRPr lang="en-GB" sz="1200" dirty="0">
              <a:solidFill>
                <a:srgbClr val="FF0000"/>
              </a:solidFill>
            </a:endParaRPr>
          </a:p>
        </p:txBody>
      </p:sp>
    </p:spTree>
    <p:extLst>
      <p:ext uri="{BB962C8B-B14F-4D97-AF65-F5344CB8AC3E}">
        <p14:creationId xmlns:p14="http://schemas.microsoft.com/office/powerpoint/2010/main" val="16847974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05461" y="354466"/>
            <a:ext cx="9401175" cy="6410325"/>
          </a:xfrm>
          <a:prstGeom prst="rect">
            <a:avLst/>
          </a:prstGeom>
        </p:spPr>
      </p:pic>
      <p:sp>
        <p:nvSpPr>
          <p:cNvPr id="3" name="Rectangle 2"/>
          <p:cNvSpPr/>
          <p:nvPr/>
        </p:nvSpPr>
        <p:spPr>
          <a:xfrm>
            <a:off x="432080" y="5980356"/>
            <a:ext cx="3065519" cy="307777"/>
          </a:xfrm>
          <a:prstGeom prst="rect">
            <a:avLst/>
          </a:prstGeom>
        </p:spPr>
        <p:txBody>
          <a:bodyPr wrap="none">
            <a:spAutoFit/>
          </a:bodyPr>
          <a:lstStyle/>
          <a:p>
            <a:r>
              <a:rPr lang="en-US" sz="1400" u="sng" dirty="0">
                <a:solidFill>
                  <a:srgbClr val="000000"/>
                </a:solidFill>
                <a:latin typeface="Calibri" panose="020F0502020204030204" pitchFamily="34" charset="0"/>
                <a:ea typeface="Calibri" panose="020F0502020204030204" pitchFamily="34" charset="0"/>
                <a:hlinkClick r:id="rId3"/>
              </a:rPr>
              <a:t>https://indico.cern.ch/event/1138197/</a:t>
            </a:r>
            <a:r>
              <a:rPr lang="en-US" sz="1400" dirty="0">
                <a:solidFill>
                  <a:srgbClr val="000000"/>
                </a:solidFill>
                <a:latin typeface="Calibri" panose="020F0502020204030204" pitchFamily="34" charset="0"/>
                <a:ea typeface="Calibri" panose="020F0502020204030204" pitchFamily="34" charset="0"/>
              </a:rPr>
              <a:t> </a:t>
            </a:r>
            <a:endParaRPr lang="en-GB" sz="1400" dirty="0"/>
          </a:p>
        </p:txBody>
      </p:sp>
    </p:spTree>
    <p:extLst>
      <p:ext uri="{BB962C8B-B14F-4D97-AF65-F5344CB8AC3E}">
        <p14:creationId xmlns:p14="http://schemas.microsoft.com/office/powerpoint/2010/main" val="1459283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38188" y="1809750"/>
            <a:ext cx="3426322" cy="4108450"/>
          </a:xfrm>
          <a:prstGeom prst="rect">
            <a:avLst/>
          </a:prstGeom>
        </p:spPr>
      </p:pic>
      <p:sp>
        <p:nvSpPr>
          <p:cNvPr id="3" name="TextBox 2"/>
          <p:cNvSpPr txBox="1"/>
          <p:nvPr/>
        </p:nvSpPr>
        <p:spPr>
          <a:xfrm>
            <a:off x="738188" y="1917700"/>
            <a:ext cx="2703512" cy="646331"/>
          </a:xfrm>
          <a:prstGeom prst="rect">
            <a:avLst/>
          </a:prstGeom>
          <a:noFill/>
        </p:spPr>
        <p:txBody>
          <a:bodyPr wrap="square" rtlCol="0">
            <a:spAutoFit/>
          </a:bodyPr>
          <a:lstStyle/>
          <a:p>
            <a:r>
              <a:rPr lang="en-GB" sz="1200" b="1" dirty="0" smtClean="0"/>
              <a:t>1948</a:t>
            </a:r>
            <a:r>
              <a:rPr lang="en-GB" sz="1200" dirty="0" smtClean="0"/>
              <a:t>. The first multi-megawatt (33 MW) S-band klystron ITT 2960 Mark III (Stanford, USA)</a:t>
            </a:r>
            <a:endParaRPr lang="en-GB" sz="1200" dirty="0"/>
          </a:p>
        </p:txBody>
      </p:sp>
      <p:sp>
        <p:nvSpPr>
          <p:cNvPr id="4" name="TextBox 3"/>
          <p:cNvSpPr txBox="1"/>
          <p:nvPr/>
        </p:nvSpPr>
        <p:spPr>
          <a:xfrm>
            <a:off x="738188" y="5486400"/>
            <a:ext cx="1037592" cy="276999"/>
          </a:xfrm>
          <a:prstGeom prst="rect">
            <a:avLst/>
          </a:prstGeom>
          <a:noFill/>
        </p:spPr>
        <p:txBody>
          <a:bodyPr wrap="none" rtlCol="0">
            <a:spAutoFit/>
          </a:bodyPr>
          <a:lstStyle/>
          <a:p>
            <a:r>
              <a:rPr lang="en-GB" sz="1200" dirty="0" smtClean="0">
                <a:solidFill>
                  <a:schemeClr val="bg1"/>
                </a:solidFill>
              </a:rPr>
              <a:t>M. Chodorow</a:t>
            </a:r>
            <a:endParaRPr lang="en-GB" sz="1200" dirty="0">
              <a:solidFill>
                <a:schemeClr val="bg1"/>
              </a:solidFill>
            </a:endParaRPr>
          </a:p>
        </p:txBody>
      </p:sp>
      <p:grpSp>
        <p:nvGrpSpPr>
          <p:cNvPr id="49" name="Group 48"/>
          <p:cNvGrpSpPr/>
          <p:nvPr/>
        </p:nvGrpSpPr>
        <p:grpSpPr>
          <a:xfrm>
            <a:off x="4553726" y="1809750"/>
            <a:ext cx="6730657" cy="4545531"/>
            <a:chOff x="4668026" y="2148532"/>
            <a:chExt cx="6730657" cy="4545531"/>
          </a:xfrm>
        </p:grpSpPr>
        <p:grpSp>
          <p:nvGrpSpPr>
            <p:cNvPr id="5" name="Group 4"/>
            <p:cNvGrpSpPr/>
            <p:nvPr/>
          </p:nvGrpSpPr>
          <p:grpSpPr>
            <a:xfrm>
              <a:off x="4668026" y="2148532"/>
              <a:ext cx="6730657" cy="4545531"/>
              <a:chOff x="2102626" y="1795444"/>
              <a:chExt cx="6730657" cy="4545531"/>
            </a:xfrm>
          </p:grpSpPr>
          <p:pic>
            <p:nvPicPr>
              <p:cNvPr id="6" name="Picture 5"/>
              <p:cNvPicPr>
                <a:picLocks noChangeAspect="1"/>
              </p:cNvPicPr>
              <p:nvPr/>
            </p:nvPicPr>
            <p:blipFill>
              <a:blip r:embed="rId3"/>
              <a:stretch>
                <a:fillRect/>
              </a:stretch>
            </p:blipFill>
            <p:spPr>
              <a:xfrm>
                <a:off x="2102626" y="1795444"/>
                <a:ext cx="6730657" cy="4545531"/>
              </a:xfrm>
              <a:prstGeom prst="rect">
                <a:avLst/>
              </a:prstGeom>
            </p:spPr>
          </p:pic>
          <p:sp>
            <p:nvSpPr>
              <p:cNvPr id="7" name="Freeform 6"/>
              <p:cNvSpPr/>
              <p:nvPr/>
            </p:nvSpPr>
            <p:spPr>
              <a:xfrm>
                <a:off x="2864284" y="3012826"/>
                <a:ext cx="5676900" cy="2667000"/>
              </a:xfrm>
              <a:custGeom>
                <a:avLst/>
                <a:gdLst>
                  <a:gd name="connsiteX0" fmla="*/ 0 w 5676900"/>
                  <a:gd name="connsiteY0" fmla="*/ 0 h 2667000"/>
                  <a:gd name="connsiteX1" fmla="*/ 5676900 w 5676900"/>
                  <a:gd name="connsiteY1" fmla="*/ 1485900 h 2667000"/>
                  <a:gd name="connsiteX2" fmla="*/ 5676900 w 5676900"/>
                  <a:gd name="connsiteY2" fmla="*/ 2667000 h 2667000"/>
                  <a:gd name="connsiteX3" fmla="*/ 12700 w 5676900"/>
                  <a:gd name="connsiteY3" fmla="*/ 2654300 h 2667000"/>
                  <a:gd name="connsiteX4" fmla="*/ 0 w 56769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76900" h="2667000">
                    <a:moveTo>
                      <a:pt x="0" y="0"/>
                    </a:moveTo>
                    <a:lnTo>
                      <a:pt x="5676900" y="1485900"/>
                    </a:lnTo>
                    <a:lnTo>
                      <a:pt x="5676900" y="2667000"/>
                    </a:lnTo>
                    <a:lnTo>
                      <a:pt x="12700" y="2654300"/>
                    </a:lnTo>
                    <a:cubicBezTo>
                      <a:pt x="8467" y="1773767"/>
                      <a:pt x="4233" y="893233"/>
                      <a:pt x="0" y="0"/>
                    </a:cubicBezTo>
                    <a:close/>
                  </a:path>
                </a:pathLst>
              </a:custGeom>
              <a:gradFill flip="none" rotWithShape="1">
                <a:gsLst>
                  <a:gs pos="0">
                    <a:schemeClr val="bg1"/>
                  </a:gs>
                  <a:gs pos="41000">
                    <a:schemeClr val="accent6">
                      <a:lumMod val="20000"/>
                      <a:lumOff val="80000"/>
                      <a:alpha val="19000"/>
                    </a:schemeClr>
                  </a:gs>
                  <a:gs pos="72000">
                    <a:schemeClr val="accent6">
                      <a:lumMod val="40000"/>
                      <a:lumOff val="60000"/>
                    </a:schemeClr>
                  </a:gs>
                  <a:gs pos="100000">
                    <a:schemeClr val="accent6">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p>
            </p:txBody>
          </p:sp>
          <p:sp>
            <p:nvSpPr>
              <p:cNvPr id="8" name="Rounded Rectangle 7"/>
              <p:cNvSpPr/>
              <p:nvPr/>
            </p:nvSpPr>
            <p:spPr>
              <a:xfrm rot="208154">
                <a:off x="6861322" y="4578692"/>
                <a:ext cx="457200" cy="306891"/>
              </a:xfrm>
              <a:prstGeom prst="roundRect">
                <a:avLst/>
              </a:prstGeom>
              <a:solidFill>
                <a:schemeClr val="accent1">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9" name="TextBox 8"/>
              <p:cNvSpPr txBox="1"/>
              <p:nvPr/>
            </p:nvSpPr>
            <p:spPr>
              <a:xfrm>
                <a:off x="6302759" y="4649139"/>
                <a:ext cx="1248675" cy="461665"/>
              </a:xfrm>
              <a:prstGeom prst="rect">
                <a:avLst/>
              </a:prstGeom>
              <a:noFill/>
            </p:spPr>
            <p:txBody>
              <a:bodyPr wrap="none" rtlCol="0">
                <a:spAutoFit/>
              </a:bodyPr>
              <a:lstStyle/>
              <a:p>
                <a:r>
                  <a:rPr lang="en-GB" sz="1200" dirty="0" smtClean="0">
                    <a:solidFill>
                      <a:schemeClr val="accent1">
                        <a:lumMod val="60000"/>
                        <a:lumOff val="40000"/>
                      </a:schemeClr>
                    </a:solidFill>
                  </a:rPr>
                  <a:t>S-band</a:t>
                </a:r>
              </a:p>
              <a:p>
                <a:r>
                  <a:rPr lang="en-GB" sz="1200" dirty="0" smtClean="0">
                    <a:solidFill>
                      <a:schemeClr val="accent1">
                        <a:lumMod val="60000"/>
                        <a:lumOff val="40000"/>
                      </a:schemeClr>
                    </a:solidFill>
                  </a:rPr>
                  <a:t>Industry, medical</a:t>
                </a:r>
                <a:endParaRPr lang="en-GB" sz="1200" dirty="0">
                  <a:solidFill>
                    <a:schemeClr val="accent1">
                      <a:lumMod val="60000"/>
                      <a:lumOff val="40000"/>
                    </a:schemeClr>
                  </a:solidFill>
                </a:endParaRPr>
              </a:p>
            </p:txBody>
          </p:sp>
          <p:sp>
            <p:nvSpPr>
              <p:cNvPr id="10" name="TextBox 9"/>
              <p:cNvSpPr txBox="1"/>
              <p:nvPr/>
            </p:nvSpPr>
            <p:spPr>
              <a:xfrm>
                <a:off x="5723136" y="4623039"/>
                <a:ext cx="567784" cy="400110"/>
              </a:xfrm>
              <a:prstGeom prst="rect">
                <a:avLst/>
              </a:prstGeom>
              <a:noFill/>
            </p:spPr>
            <p:txBody>
              <a:bodyPr wrap="none" rtlCol="0">
                <a:spAutoFit/>
              </a:bodyPr>
              <a:lstStyle/>
              <a:p>
                <a:r>
                  <a:rPr lang="en-GB" sz="1000" dirty="0" smtClean="0">
                    <a:solidFill>
                      <a:schemeClr val="accent1">
                        <a:lumMod val="75000"/>
                      </a:schemeClr>
                    </a:solidFill>
                  </a:rPr>
                  <a:t>X-CPI</a:t>
                </a:r>
              </a:p>
              <a:p>
                <a:r>
                  <a:rPr lang="en-GB" sz="1000" dirty="0" smtClean="0">
                    <a:solidFill>
                      <a:schemeClr val="accent1">
                        <a:lumMod val="75000"/>
                      </a:schemeClr>
                    </a:solidFill>
                  </a:rPr>
                  <a:t>50 MW</a:t>
                </a:r>
                <a:endParaRPr lang="en-GB" sz="1000" dirty="0">
                  <a:solidFill>
                    <a:schemeClr val="accent1">
                      <a:lumMod val="75000"/>
                    </a:schemeClr>
                  </a:solidFill>
                </a:endParaRPr>
              </a:p>
            </p:txBody>
          </p:sp>
          <p:sp>
            <p:nvSpPr>
              <p:cNvPr id="11" name="Oval 10"/>
              <p:cNvSpPr/>
              <p:nvPr/>
            </p:nvSpPr>
            <p:spPr>
              <a:xfrm>
                <a:off x="7020420" y="4566784"/>
                <a:ext cx="203200" cy="1968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2" name="TextBox 11"/>
              <p:cNvSpPr txBox="1"/>
              <p:nvPr/>
            </p:nvSpPr>
            <p:spPr>
              <a:xfrm>
                <a:off x="6556885" y="4266308"/>
                <a:ext cx="622286" cy="400110"/>
              </a:xfrm>
              <a:prstGeom prst="rect">
                <a:avLst/>
              </a:prstGeom>
              <a:noFill/>
            </p:spPr>
            <p:txBody>
              <a:bodyPr wrap="none" rtlCol="0">
                <a:spAutoFit/>
              </a:bodyPr>
              <a:lstStyle/>
              <a:p>
                <a:r>
                  <a:rPr lang="en-GB" sz="1000" dirty="0" smtClean="0">
                    <a:solidFill>
                      <a:schemeClr val="accent1">
                        <a:lumMod val="75000"/>
                      </a:schemeClr>
                    </a:solidFill>
                  </a:rPr>
                  <a:t>X-Canon</a:t>
                </a:r>
              </a:p>
              <a:p>
                <a:r>
                  <a:rPr lang="en-GB" sz="1000" dirty="0">
                    <a:solidFill>
                      <a:schemeClr val="accent1">
                        <a:lumMod val="75000"/>
                      </a:schemeClr>
                    </a:solidFill>
                  </a:rPr>
                  <a:t>6</a:t>
                </a:r>
                <a:r>
                  <a:rPr lang="en-GB" sz="1000" dirty="0" smtClean="0">
                    <a:solidFill>
                      <a:schemeClr val="accent1">
                        <a:lumMod val="75000"/>
                      </a:schemeClr>
                    </a:solidFill>
                  </a:rPr>
                  <a:t> MW</a:t>
                </a:r>
                <a:endParaRPr lang="en-GB" sz="1000" dirty="0">
                  <a:solidFill>
                    <a:schemeClr val="accent1">
                      <a:lumMod val="75000"/>
                    </a:schemeClr>
                  </a:solidFill>
                </a:endParaRPr>
              </a:p>
            </p:txBody>
          </p:sp>
          <p:sp>
            <p:nvSpPr>
              <p:cNvPr id="20" name="TextBox 19"/>
              <p:cNvSpPr txBox="1"/>
              <p:nvPr/>
            </p:nvSpPr>
            <p:spPr>
              <a:xfrm rot="867215">
                <a:off x="6744837" y="4195301"/>
                <a:ext cx="1696490" cy="276999"/>
              </a:xfrm>
              <a:prstGeom prst="rect">
                <a:avLst/>
              </a:prstGeom>
              <a:noFill/>
            </p:spPr>
            <p:txBody>
              <a:bodyPr wrap="none" rtlCol="0">
                <a:spAutoFit/>
              </a:bodyPr>
              <a:lstStyle/>
              <a:p>
                <a:r>
                  <a:rPr lang="en-GB" sz="1200" dirty="0" smtClean="0">
                    <a:solidFill>
                      <a:schemeClr val="accent6">
                        <a:lumMod val="75000"/>
                      </a:schemeClr>
                    </a:solidFill>
                  </a:rPr>
                  <a:t>industrial empirical limit</a:t>
                </a:r>
                <a:endParaRPr lang="en-GB" sz="1200" dirty="0">
                  <a:solidFill>
                    <a:schemeClr val="accent6">
                      <a:lumMod val="75000"/>
                    </a:schemeClr>
                  </a:solidFill>
                </a:endParaRPr>
              </a:p>
            </p:txBody>
          </p:sp>
          <p:sp>
            <p:nvSpPr>
              <p:cNvPr id="21" name="TextBox 20"/>
              <p:cNvSpPr txBox="1"/>
              <p:nvPr/>
            </p:nvSpPr>
            <p:spPr>
              <a:xfrm>
                <a:off x="4352260" y="4412513"/>
                <a:ext cx="869149" cy="400110"/>
              </a:xfrm>
              <a:prstGeom prst="rect">
                <a:avLst/>
              </a:prstGeom>
              <a:noFill/>
            </p:spPr>
            <p:txBody>
              <a:bodyPr wrap="none" rtlCol="0">
                <a:spAutoFit/>
              </a:bodyPr>
              <a:lstStyle/>
              <a:p>
                <a:r>
                  <a:rPr lang="en-GB" sz="1000" dirty="0" smtClean="0">
                    <a:solidFill>
                      <a:schemeClr val="accent1">
                        <a:lumMod val="75000"/>
                      </a:schemeClr>
                    </a:solidFill>
                  </a:rPr>
                  <a:t>X-Canon</a:t>
                </a:r>
              </a:p>
              <a:p>
                <a:r>
                  <a:rPr lang="en-GB" sz="1000" dirty="0" smtClean="0">
                    <a:solidFill>
                      <a:schemeClr val="accent1">
                        <a:lumMod val="75000"/>
                      </a:schemeClr>
                    </a:solidFill>
                  </a:rPr>
                  <a:t>PPM, 50 MW</a:t>
                </a:r>
                <a:endParaRPr lang="en-GB" sz="1000" dirty="0">
                  <a:solidFill>
                    <a:schemeClr val="accent1">
                      <a:lumMod val="75000"/>
                    </a:schemeClr>
                  </a:solidFill>
                </a:endParaRPr>
              </a:p>
            </p:txBody>
          </p:sp>
          <p:sp>
            <p:nvSpPr>
              <p:cNvPr id="22" name="Rounded Rectangle 21"/>
              <p:cNvSpPr/>
              <p:nvPr/>
            </p:nvSpPr>
            <p:spPr>
              <a:xfrm>
                <a:off x="3859412" y="3282596"/>
                <a:ext cx="180000" cy="180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ounded Rectangle 22"/>
              <p:cNvSpPr/>
              <p:nvPr/>
            </p:nvSpPr>
            <p:spPr>
              <a:xfrm>
                <a:off x="4412509" y="3372596"/>
                <a:ext cx="180000" cy="180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4224964" y="3023510"/>
                <a:ext cx="708848" cy="400110"/>
              </a:xfrm>
              <a:prstGeom prst="rect">
                <a:avLst/>
              </a:prstGeom>
              <a:noFill/>
            </p:spPr>
            <p:txBody>
              <a:bodyPr wrap="none" rtlCol="0">
                <a:spAutoFit/>
              </a:bodyPr>
              <a:lstStyle/>
              <a:p>
                <a:r>
                  <a:rPr lang="en-GB" sz="1000" dirty="0" smtClean="0">
                    <a:solidFill>
                      <a:schemeClr val="accent1">
                        <a:lumMod val="75000"/>
                      </a:schemeClr>
                    </a:solidFill>
                  </a:rPr>
                  <a:t>L-MBK ILC</a:t>
                </a:r>
              </a:p>
              <a:p>
                <a:r>
                  <a:rPr lang="en-GB" sz="1000" dirty="0" smtClean="0">
                    <a:solidFill>
                      <a:schemeClr val="accent1">
                        <a:lumMod val="75000"/>
                      </a:schemeClr>
                    </a:solidFill>
                  </a:rPr>
                  <a:t>10 MW</a:t>
                </a:r>
                <a:endParaRPr lang="en-GB" sz="1000" dirty="0">
                  <a:solidFill>
                    <a:schemeClr val="accent1">
                      <a:lumMod val="75000"/>
                    </a:schemeClr>
                  </a:solidFill>
                </a:endParaRPr>
              </a:p>
            </p:txBody>
          </p:sp>
          <p:sp>
            <p:nvSpPr>
              <p:cNvPr id="25" name="TextBox 24"/>
              <p:cNvSpPr txBox="1"/>
              <p:nvPr/>
            </p:nvSpPr>
            <p:spPr>
              <a:xfrm>
                <a:off x="3122476" y="3266064"/>
                <a:ext cx="777777" cy="400110"/>
              </a:xfrm>
              <a:prstGeom prst="rect">
                <a:avLst/>
              </a:prstGeom>
              <a:noFill/>
            </p:spPr>
            <p:txBody>
              <a:bodyPr wrap="none" rtlCol="0">
                <a:spAutoFit/>
              </a:bodyPr>
              <a:lstStyle/>
              <a:p>
                <a:r>
                  <a:rPr lang="en-GB" sz="1000" dirty="0" smtClean="0">
                    <a:solidFill>
                      <a:schemeClr val="accent1">
                        <a:lumMod val="75000"/>
                      </a:schemeClr>
                    </a:solidFill>
                  </a:rPr>
                  <a:t>L-MBK CLIC</a:t>
                </a:r>
              </a:p>
              <a:p>
                <a:pPr algn="r"/>
                <a:r>
                  <a:rPr lang="en-GB" sz="1000" dirty="0" smtClean="0">
                    <a:solidFill>
                      <a:schemeClr val="accent1">
                        <a:lumMod val="75000"/>
                      </a:schemeClr>
                    </a:solidFill>
                  </a:rPr>
                  <a:t>20 MW</a:t>
                </a:r>
                <a:endParaRPr lang="en-GB" sz="1000" dirty="0">
                  <a:solidFill>
                    <a:schemeClr val="accent1">
                      <a:lumMod val="75000"/>
                    </a:schemeClr>
                  </a:solidFill>
                </a:endParaRPr>
              </a:p>
            </p:txBody>
          </p:sp>
          <p:sp>
            <p:nvSpPr>
              <p:cNvPr id="28" name="Oval 27"/>
              <p:cNvSpPr/>
              <p:nvPr/>
            </p:nvSpPr>
            <p:spPr>
              <a:xfrm>
                <a:off x="4718586" y="3651667"/>
                <a:ext cx="203200" cy="1968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29" name="TextBox 28"/>
              <p:cNvSpPr txBox="1"/>
              <p:nvPr/>
            </p:nvSpPr>
            <p:spPr>
              <a:xfrm>
                <a:off x="4848917" y="3609280"/>
                <a:ext cx="647934" cy="400110"/>
              </a:xfrm>
              <a:prstGeom prst="rect">
                <a:avLst/>
              </a:prstGeom>
              <a:noFill/>
            </p:spPr>
            <p:txBody>
              <a:bodyPr wrap="none" rtlCol="0">
                <a:spAutoFit/>
              </a:bodyPr>
              <a:lstStyle/>
              <a:p>
                <a:r>
                  <a:rPr lang="en-GB" sz="1000" dirty="0" smtClean="0">
                    <a:solidFill>
                      <a:schemeClr val="accent1">
                        <a:lumMod val="75000"/>
                      </a:schemeClr>
                    </a:solidFill>
                  </a:rPr>
                  <a:t>UHF-LHC</a:t>
                </a:r>
              </a:p>
              <a:p>
                <a:r>
                  <a:rPr lang="en-GB" sz="1000" dirty="0" smtClean="0">
                    <a:solidFill>
                      <a:schemeClr val="accent1">
                        <a:lumMod val="75000"/>
                      </a:schemeClr>
                    </a:solidFill>
                  </a:rPr>
                  <a:t>0.3 MW</a:t>
                </a:r>
                <a:endParaRPr lang="en-GB" sz="1000" dirty="0">
                  <a:solidFill>
                    <a:schemeClr val="accent1">
                      <a:lumMod val="75000"/>
                    </a:schemeClr>
                  </a:solidFill>
                </a:endParaRPr>
              </a:p>
            </p:txBody>
          </p:sp>
          <p:sp>
            <p:nvSpPr>
              <p:cNvPr id="31" name="TextBox 30"/>
              <p:cNvSpPr txBox="1"/>
              <p:nvPr/>
            </p:nvSpPr>
            <p:spPr>
              <a:xfrm>
                <a:off x="3552145" y="5254796"/>
                <a:ext cx="1713226" cy="307777"/>
              </a:xfrm>
              <a:prstGeom prst="rect">
                <a:avLst/>
              </a:prstGeom>
              <a:noFill/>
            </p:spPr>
            <p:txBody>
              <a:bodyPr wrap="none" rtlCol="0">
                <a:spAutoFit/>
              </a:bodyPr>
              <a:lstStyle/>
              <a:p>
                <a:r>
                  <a:rPr lang="en-GB" sz="1400" dirty="0" smtClean="0">
                    <a:solidFill>
                      <a:srgbClr val="0070C0"/>
                    </a:solidFill>
                  </a:rPr>
                  <a:t>Klystrons for  science</a:t>
                </a:r>
                <a:endParaRPr lang="en-GB" sz="1400" dirty="0">
                  <a:solidFill>
                    <a:srgbClr val="0070C0"/>
                  </a:solidFill>
                </a:endParaRPr>
              </a:p>
            </p:txBody>
          </p:sp>
          <p:sp>
            <p:nvSpPr>
              <p:cNvPr id="33" name="Oval 32"/>
              <p:cNvSpPr/>
              <p:nvPr/>
            </p:nvSpPr>
            <p:spPr>
              <a:xfrm>
                <a:off x="3026248" y="5310259"/>
                <a:ext cx="203200" cy="196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rgbClr val="0070C0"/>
                  </a:solidFill>
                </a:endParaRPr>
              </a:p>
            </p:txBody>
          </p:sp>
          <p:sp>
            <p:nvSpPr>
              <p:cNvPr id="34" name="Rounded Rectangle 33"/>
              <p:cNvSpPr/>
              <p:nvPr/>
            </p:nvSpPr>
            <p:spPr>
              <a:xfrm>
                <a:off x="3301412" y="5321612"/>
                <a:ext cx="180000" cy="180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p:cNvSpPr/>
              <p:nvPr/>
            </p:nvSpPr>
            <p:spPr>
              <a:xfrm>
                <a:off x="6115484" y="4657476"/>
                <a:ext cx="203200" cy="1968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45" name="Oval 44"/>
              <p:cNvSpPr/>
              <p:nvPr/>
            </p:nvSpPr>
            <p:spPr>
              <a:xfrm>
                <a:off x="4891632" y="4411241"/>
                <a:ext cx="203200" cy="1968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grpSp>
        <p:sp>
          <p:nvSpPr>
            <p:cNvPr id="46" name="Oval 45"/>
            <p:cNvSpPr/>
            <p:nvPr/>
          </p:nvSpPr>
          <p:spPr>
            <a:xfrm>
              <a:off x="6722200" y="3920837"/>
              <a:ext cx="203200" cy="1968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47" name="TextBox 46"/>
            <p:cNvSpPr txBox="1"/>
            <p:nvPr/>
          </p:nvSpPr>
          <p:spPr>
            <a:xfrm>
              <a:off x="6284293" y="3950234"/>
              <a:ext cx="599844" cy="400110"/>
            </a:xfrm>
            <a:prstGeom prst="rect">
              <a:avLst/>
            </a:prstGeom>
            <a:noFill/>
          </p:spPr>
          <p:txBody>
            <a:bodyPr wrap="none" rtlCol="0">
              <a:spAutoFit/>
            </a:bodyPr>
            <a:lstStyle/>
            <a:p>
              <a:r>
                <a:rPr lang="en-GB" sz="1000" dirty="0" smtClean="0">
                  <a:solidFill>
                    <a:schemeClr val="accent1">
                      <a:lumMod val="75000"/>
                    </a:schemeClr>
                  </a:solidFill>
                </a:rPr>
                <a:t>L-ESS</a:t>
              </a:r>
            </a:p>
            <a:p>
              <a:r>
                <a:rPr lang="en-GB" sz="1000" dirty="0" smtClean="0">
                  <a:solidFill>
                    <a:schemeClr val="accent1">
                      <a:lumMod val="75000"/>
                    </a:schemeClr>
                  </a:solidFill>
                </a:rPr>
                <a:t>1.5 MW</a:t>
              </a:r>
              <a:endParaRPr lang="en-GB" sz="1000" dirty="0">
                <a:solidFill>
                  <a:schemeClr val="accent1">
                    <a:lumMod val="75000"/>
                  </a:schemeClr>
                </a:solidFill>
              </a:endParaRPr>
            </a:p>
          </p:txBody>
        </p:sp>
      </p:grpSp>
      <p:sp>
        <p:nvSpPr>
          <p:cNvPr id="48" name="TextBox 47"/>
          <p:cNvSpPr txBox="1"/>
          <p:nvPr/>
        </p:nvSpPr>
        <p:spPr>
          <a:xfrm>
            <a:off x="307090" y="449369"/>
            <a:ext cx="11725805" cy="923330"/>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The klystrons have been used in the particle accelerators for more than </a:t>
            </a:r>
            <a:r>
              <a:rPr lang="en-GB" dirty="0">
                <a:latin typeface="Arial" panose="020B0604020202020204" pitchFamily="34" charset="0"/>
                <a:cs typeface="Arial" panose="020B0604020202020204" pitchFamily="34" charset="0"/>
              </a:rPr>
              <a:t>7</a:t>
            </a:r>
            <a:r>
              <a:rPr lang="en-GB" dirty="0" smtClean="0">
                <a:latin typeface="Arial" panose="020B0604020202020204" pitchFamily="34" charset="0"/>
                <a:cs typeface="Arial" panose="020B0604020202020204" pitchFamily="34" charset="0"/>
              </a:rPr>
              <a:t> decades. The experimental results from hundred’s of different devices have shown that higher efficiency  is associated with lower perveance. Accounting for technological and cost  reasons (µA/V</a:t>
            </a:r>
            <a:r>
              <a:rPr lang="en-GB" baseline="30000" dirty="0" smtClean="0">
                <a:latin typeface="Arial" panose="020B0604020202020204" pitchFamily="34" charset="0"/>
                <a:cs typeface="Arial" panose="020B0604020202020204" pitchFamily="34" charset="0"/>
              </a:rPr>
              <a:t>1.5</a:t>
            </a:r>
            <a:r>
              <a:rPr lang="en-GB" dirty="0" smtClean="0">
                <a:latin typeface="Arial" panose="020B0604020202020204" pitchFamily="34" charset="0"/>
                <a:cs typeface="Arial" panose="020B0604020202020204" pitchFamily="34" charset="0"/>
              </a:rPr>
              <a:t>&gt;0.25), the 73% efficiency was predicted to be the utmost limit.  </a:t>
            </a:r>
            <a:endParaRPr lang="en-GB" dirty="0">
              <a:latin typeface="Arial" panose="020B0604020202020204" pitchFamily="34" charset="0"/>
              <a:cs typeface="Arial" panose="020B0604020202020204" pitchFamily="34" charset="0"/>
            </a:endParaRPr>
          </a:p>
        </p:txBody>
      </p:sp>
      <p:sp>
        <p:nvSpPr>
          <p:cNvPr id="50" name="TextBox 49"/>
          <p:cNvSpPr txBox="1"/>
          <p:nvPr/>
        </p:nvSpPr>
        <p:spPr>
          <a:xfrm>
            <a:off x="5842512" y="1593785"/>
            <a:ext cx="4586256" cy="307777"/>
          </a:xfrm>
          <a:prstGeom prst="rect">
            <a:avLst/>
          </a:prstGeom>
          <a:noFill/>
        </p:spPr>
        <p:txBody>
          <a:bodyPr wrap="none" rtlCol="0">
            <a:spAutoFit/>
          </a:bodyPr>
          <a:lstStyle/>
          <a:p>
            <a:r>
              <a:rPr lang="en-GB" sz="1400" dirty="0" smtClean="0"/>
              <a:t>Efficiency performance of few selected commercial klystrons</a:t>
            </a:r>
            <a:endParaRPr lang="en-GB" sz="1400" dirty="0"/>
          </a:p>
        </p:txBody>
      </p:sp>
      <p:sp>
        <p:nvSpPr>
          <p:cNvPr id="32" name="Oval 31"/>
          <p:cNvSpPr/>
          <p:nvPr/>
        </p:nvSpPr>
        <p:spPr>
          <a:xfrm>
            <a:off x="8072636" y="3713082"/>
            <a:ext cx="203200" cy="1968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35" name="TextBox 34"/>
          <p:cNvSpPr txBox="1"/>
          <p:nvPr/>
        </p:nvSpPr>
        <p:spPr>
          <a:xfrm>
            <a:off x="7813752" y="3880504"/>
            <a:ext cx="920445" cy="400110"/>
          </a:xfrm>
          <a:prstGeom prst="rect">
            <a:avLst/>
          </a:prstGeom>
          <a:noFill/>
        </p:spPr>
        <p:txBody>
          <a:bodyPr wrap="none" rtlCol="0">
            <a:spAutoFit/>
          </a:bodyPr>
          <a:lstStyle/>
          <a:p>
            <a:r>
              <a:rPr lang="en-GB" sz="1000" dirty="0" smtClean="0">
                <a:solidFill>
                  <a:schemeClr val="accent1">
                    <a:lumMod val="75000"/>
                  </a:schemeClr>
                </a:solidFill>
              </a:rPr>
              <a:t>UHF-B-factory</a:t>
            </a:r>
          </a:p>
          <a:p>
            <a:r>
              <a:rPr lang="en-GB" sz="1000" dirty="0" smtClean="0">
                <a:solidFill>
                  <a:schemeClr val="accent1">
                    <a:lumMod val="75000"/>
                  </a:schemeClr>
                </a:solidFill>
              </a:rPr>
              <a:t>1.25 MW</a:t>
            </a:r>
            <a:endParaRPr lang="en-GB" sz="1000" dirty="0">
              <a:solidFill>
                <a:schemeClr val="accent1">
                  <a:lumMod val="75000"/>
                </a:schemeClr>
              </a:solidFill>
            </a:endParaRPr>
          </a:p>
        </p:txBody>
      </p:sp>
      <p:sp>
        <p:nvSpPr>
          <p:cNvPr id="13" name="Rectangle 12"/>
          <p:cNvSpPr/>
          <p:nvPr/>
        </p:nvSpPr>
        <p:spPr>
          <a:xfrm>
            <a:off x="8763245" y="6013251"/>
            <a:ext cx="761747" cy="276999"/>
          </a:xfrm>
          <a:prstGeom prst="rect">
            <a:avLst/>
          </a:prstGeom>
        </p:spPr>
        <p:txBody>
          <a:bodyPr wrap="none">
            <a:spAutoFit/>
          </a:bodyPr>
          <a:lstStyle/>
          <a:p>
            <a:r>
              <a:rPr lang="en-GB" sz="1200" dirty="0"/>
              <a:t>(</a:t>
            </a:r>
            <a:r>
              <a:rPr lang="en-GB" sz="1200" dirty="0" smtClean="0"/>
              <a:t>µA/V</a:t>
            </a:r>
            <a:r>
              <a:rPr lang="en-GB" sz="1200" baseline="30000" dirty="0" smtClean="0"/>
              <a:t>1.5</a:t>
            </a:r>
            <a:r>
              <a:rPr lang="en-GB" sz="1200" dirty="0" smtClean="0"/>
              <a:t>) </a:t>
            </a:r>
            <a:endParaRPr lang="en-GB" sz="1200" dirty="0"/>
          </a:p>
        </p:txBody>
      </p:sp>
      <p:sp>
        <p:nvSpPr>
          <p:cNvPr id="36" name="Oval 35"/>
          <p:cNvSpPr/>
          <p:nvPr/>
        </p:nvSpPr>
        <p:spPr>
          <a:xfrm>
            <a:off x="10839260" y="4656650"/>
            <a:ext cx="203200" cy="196850"/>
          </a:xfrm>
          <a:prstGeom prst="ellipse">
            <a:avLst/>
          </a:prstGeom>
          <a:solidFill>
            <a:srgbClr val="99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4" name="Rectangle 13"/>
          <p:cNvSpPr/>
          <p:nvPr/>
        </p:nvSpPr>
        <p:spPr>
          <a:xfrm>
            <a:off x="10266605" y="4645718"/>
            <a:ext cx="633507" cy="400110"/>
          </a:xfrm>
          <a:prstGeom prst="rect">
            <a:avLst/>
          </a:prstGeom>
        </p:spPr>
        <p:txBody>
          <a:bodyPr wrap="none">
            <a:spAutoFit/>
          </a:bodyPr>
          <a:lstStyle/>
          <a:p>
            <a:r>
              <a:rPr lang="en-GB" sz="1000" dirty="0">
                <a:solidFill>
                  <a:srgbClr val="7030A0"/>
                </a:solidFill>
              </a:rPr>
              <a:t>ITT </a:t>
            </a:r>
            <a:r>
              <a:rPr lang="en-GB" sz="1000" dirty="0" smtClean="0">
                <a:solidFill>
                  <a:srgbClr val="7030A0"/>
                </a:solidFill>
              </a:rPr>
              <a:t>2960</a:t>
            </a:r>
          </a:p>
          <a:p>
            <a:r>
              <a:rPr lang="en-GB" sz="1000" dirty="0" smtClean="0">
                <a:solidFill>
                  <a:srgbClr val="7030A0"/>
                </a:solidFill>
              </a:rPr>
              <a:t>33 MW </a:t>
            </a:r>
            <a:endParaRPr lang="en-GB" sz="1000" dirty="0">
              <a:solidFill>
                <a:srgbClr val="7030A0"/>
              </a:solidFill>
            </a:endParaRPr>
          </a:p>
        </p:txBody>
      </p:sp>
    </p:spTree>
    <p:extLst>
      <p:ext uri="{BB962C8B-B14F-4D97-AF65-F5344CB8AC3E}">
        <p14:creationId xmlns:p14="http://schemas.microsoft.com/office/powerpoint/2010/main" val="29621348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38412" y="162838"/>
            <a:ext cx="5838008" cy="461665"/>
          </a:xfrm>
          <a:prstGeom prst="rect">
            <a:avLst/>
          </a:prstGeom>
          <a:noFill/>
        </p:spPr>
        <p:txBody>
          <a:bodyPr wrap="none" rtlCol="0">
            <a:spAutoFit/>
          </a:bodyPr>
          <a:lstStyle/>
          <a:p>
            <a:r>
              <a:rPr lang="en-US" sz="2400" b="1" dirty="0" smtClean="0"/>
              <a:t>High efficiency klystrons projects at CERN </a:t>
            </a:r>
            <a:r>
              <a:rPr lang="en-US" sz="2400" dirty="0" smtClean="0"/>
              <a:t>#1</a:t>
            </a:r>
            <a:endParaRPr lang="en-GB" sz="2400" dirty="0"/>
          </a:p>
        </p:txBody>
      </p:sp>
      <p:sp>
        <p:nvSpPr>
          <p:cNvPr id="5" name="TextBox 4"/>
          <p:cNvSpPr txBox="1"/>
          <p:nvPr/>
        </p:nvSpPr>
        <p:spPr>
          <a:xfrm>
            <a:off x="438412" y="1126852"/>
            <a:ext cx="11224009" cy="4524315"/>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solidFill>
                  <a:srgbClr val="0070C0"/>
                </a:solidFill>
              </a:rPr>
              <a:t>T1.</a:t>
            </a:r>
            <a:r>
              <a:rPr lang="en-US" sz="2400" dirty="0" smtClean="0"/>
              <a:t> Development and maintenance of the fast and accurate computer codes (KlyC and CGUN) for massive optimization of the new klystrons, accompanied by mastering the expertise in using commercial simulation suits like CST 3D PIC.</a:t>
            </a:r>
          </a:p>
          <a:p>
            <a:pPr marL="285750" indent="-285750">
              <a:buFont typeface="Arial" panose="020B0604020202020204" pitchFamily="34" charset="0"/>
              <a:buChar char="•"/>
            </a:pPr>
            <a:r>
              <a:rPr lang="en-US" sz="2400" dirty="0" smtClean="0">
                <a:solidFill>
                  <a:srgbClr val="0070C0"/>
                </a:solidFill>
              </a:rPr>
              <a:t>T2.</a:t>
            </a:r>
            <a:r>
              <a:rPr lang="en-US" sz="2400" dirty="0" smtClean="0"/>
              <a:t> In-depth understanding of the electron beam dynamic and  factors that limit klystrons performance. Studying and mitigating phenomena associated with parasitic beam instabilities.</a:t>
            </a:r>
          </a:p>
          <a:p>
            <a:pPr marL="285750" indent="-285750">
              <a:buFont typeface="Arial" panose="020B0604020202020204" pitchFamily="34" charset="0"/>
              <a:buChar char="•"/>
            </a:pPr>
            <a:r>
              <a:rPr lang="en-US" sz="2400" dirty="0" smtClean="0">
                <a:solidFill>
                  <a:srgbClr val="0070C0"/>
                </a:solidFill>
              </a:rPr>
              <a:t>T3.</a:t>
            </a:r>
            <a:r>
              <a:rPr lang="en-US" sz="2400" dirty="0" smtClean="0"/>
              <a:t> Development of the new klystron bunching methods, new klystron topologies and associated technologies. Dissemination of the obtained advancements and progress to the community (publications, presentations etc.)</a:t>
            </a:r>
          </a:p>
          <a:p>
            <a:pPr marL="285750" indent="-285750">
              <a:buFont typeface="Arial" panose="020B0604020202020204" pitchFamily="34" charset="0"/>
              <a:buChar char="•"/>
            </a:pPr>
            <a:r>
              <a:rPr lang="en-US" sz="2400" dirty="0" smtClean="0">
                <a:solidFill>
                  <a:srgbClr val="0070C0"/>
                </a:solidFill>
              </a:rPr>
              <a:t>T4.</a:t>
            </a:r>
            <a:r>
              <a:rPr lang="en-US" sz="2400" dirty="0" smtClean="0"/>
              <a:t> Communication of the new klystron design to industrial partners and collaboration with industry during klystron technical design phase, prototype fabrication and testing.</a:t>
            </a:r>
          </a:p>
          <a:p>
            <a:pPr marL="285750" indent="-285750">
              <a:buFont typeface="Arial" panose="020B0604020202020204" pitchFamily="34" charset="0"/>
              <a:buChar char="•"/>
            </a:pPr>
            <a:r>
              <a:rPr lang="en-US" sz="2400" dirty="0" smtClean="0">
                <a:solidFill>
                  <a:srgbClr val="0070C0"/>
                </a:solidFill>
              </a:rPr>
              <a:t>T5.</a:t>
            </a:r>
            <a:r>
              <a:rPr lang="en-US" sz="2400" dirty="0" smtClean="0"/>
              <a:t> The new klystron acceptance tests and operation at CERN facilities.</a:t>
            </a:r>
            <a:endParaRPr lang="en-GB" sz="2400" dirty="0"/>
          </a:p>
        </p:txBody>
      </p:sp>
    </p:spTree>
    <p:extLst>
      <p:ext uri="{BB962C8B-B14F-4D97-AF65-F5344CB8AC3E}">
        <p14:creationId xmlns:p14="http://schemas.microsoft.com/office/powerpoint/2010/main" val="3579526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2">
            <a:extLst>
              <a:ext uri="{FF2B5EF4-FFF2-40B4-BE49-F238E27FC236}">
                <a16:creationId xmlns:a16="http://schemas.microsoft.com/office/drawing/2014/main" id="{D611215D-03E3-42B5-8906-4B49BA4134BE}"/>
              </a:ext>
            </a:extLst>
          </p:cNvPr>
          <p:cNvSpPr>
            <a:spLocks noGrp="1"/>
          </p:cNvSpPr>
          <p:nvPr>
            <p:ph type="sldNum" sz="quarter" idx="12"/>
          </p:nvPr>
        </p:nvSpPr>
        <p:spPr>
          <a:xfrm>
            <a:off x="10660179" y="6851651"/>
            <a:ext cx="668565" cy="365125"/>
          </a:xfrm>
        </p:spPr>
        <p:txBody>
          <a:bodyPr/>
          <a:lstStyle/>
          <a:p>
            <a:fld id="{8D6C380F-326D-3C40-9EE7-7FBAB0953422}" type="slidenum">
              <a:rPr lang="en-US" smtClean="0"/>
              <a:pPr/>
              <a:t>4</a:t>
            </a:fld>
            <a:endParaRPr lang="en-US"/>
          </a:p>
        </p:txBody>
      </p:sp>
      <p:grpSp>
        <p:nvGrpSpPr>
          <p:cNvPr id="6" name="Group 5"/>
          <p:cNvGrpSpPr/>
          <p:nvPr/>
        </p:nvGrpSpPr>
        <p:grpSpPr>
          <a:xfrm>
            <a:off x="531535" y="843262"/>
            <a:ext cx="11050865" cy="5517928"/>
            <a:chOff x="531535" y="843262"/>
            <a:chExt cx="11050865" cy="5517928"/>
          </a:xfrm>
        </p:grpSpPr>
        <p:sp>
          <p:nvSpPr>
            <p:cNvPr id="7" name="Rounded Rectangle 6"/>
            <p:cNvSpPr/>
            <p:nvPr/>
          </p:nvSpPr>
          <p:spPr>
            <a:xfrm>
              <a:off x="531535" y="843262"/>
              <a:ext cx="11050865" cy="2026196"/>
            </a:xfrm>
            <a:prstGeom prst="roundRect">
              <a:avLst>
                <a:gd name="adj" fmla="val 10000"/>
              </a:avLst>
            </a:prstGeom>
          </p:spPr>
          <p:style>
            <a:lnRef idx="1">
              <a:schemeClr val="accent4">
                <a:alpha val="90000"/>
                <a:tint val="55000"/>
                <a:hueOff val="0"/>
                <a:satOff val="0"/>
                <a:lumOff val="0"/>
                <a:alphaOff val="0"/>
              </a:schemeClr>
            </a:lnRef>
            <a:fillRef idx="1">
              <a:schemeClr val="accent4">
                <a:alpha val="90000"/>
                <a:tint val="55000"/>
                <a:hueOff val="0"/>
                <a:satOff val="0"/>
                <a:lumOff val="0"/>
                <a:alphaOff val="0"/>
              </a:schemeClr>
            </a:fillRef>
            <a:effectRef idx="0">
              <a:schemeClr val="accent4">
                <a:alpha val="90000"/>
                <a:tint val="55000"/>
                <a:hueOff val="0"/>
                <a:satOff val="0"/>
                <a:lumOff val="0"/>
                <a:alphaOff val="0"/>
              </a:schemeClr>
            </a:effectRef>
            <a:fontRef idx="minor">
              <a:schemeClr val="dk1">
                <a:hueOff val="0"/>
                <a:satOff val="0"/>
                <a:lumOff val="0"/>
                <a:alphaOff val="0"/>
              </a:schemeClr>
            </a:fontRef>
          </p:style>
        </p:sp>
        <p:sp>
          <p:nvSpPr>
            <p:cNvPr id="8" name="Oval 7"/>
            <p:cNvSpPr/>
            <p:nvPr/>
          </p:nvSpPr>
          <p:spPr>
            <a:xfrm>
              <a:off x="1178051" y="931629"/>
              <a:ext cx="1798240" cy="1799998"/>
            </a:xfrm>
            <a:prstGeom prst="ellipse">
              <a:avLst/>
            </a:prstGeom>
            <a:blipFill rotWithShape="1">
              <a:blip r:embed="rId2"/>
              <a:srcRect/>
              <a:stretch>
                <a:fillRect/>
              </a:stretch>
            </a:blipFill>
            <a:scene3d>
              <a:camera prst="orthographicFront"/>
              <a:lightRig rig="threePt" dir="t"/>
            </a:scene3d>
            <a:sp3d>
              <a:bevelT/>
            </a:sp3d>
          </p:spPr>
          <p:style>
            <a:lnRef idx="1">
              <a:schemeClr val="lt1">
                <a:hueOff val="0"/>
                <a:satOff val="0"/>
                <a:lumOff val="0"/>
                <a:alphaOff val="0"/>
              </a:schemeClr>
            </a:lnRef>
            <a:fillRef idx="1">
              <a:scrgbClr r="0" g="0" b="0"/>
            </a:fillRef>
            <a:effectRef idx="1">
              <a:schemeClr val="accent4">
                <a:tint val="50000"/>
                <a:hueOff val="0"/>
                <a:satOff val="0"/>
                <a:lumOff val="0"/>
                <a:alphaOff val="0"/>
              </a:schemeClr>
            </a:effectRef>
            <a:fontRef idx="minor">
              <a:schemeClr val="lt1">
                <a:hueOff val="0"/>
                <a:satOff val="0"/>
                <a:lumOff val="0"/>
                <a:alphaOff val="0"/>
              </a:schemeClr>
            </a:fontRef>
          </p:style>
        </p:sp>
        <p:sp>
          <p:nvSpPr>
            <p:cNvPr id="9" name="Freeform 8"/>
            <p:cNvSpPr/>
            <p:nvPr/>
          </p:nvSpPr>
          <p:spPr>
            <a:xfrm rot="21600000">
              <a:off x="871173" y="2977203"/>
              <a:ext cx="2411997" cy="3383987"/>
            </a:xfrm>
            <a:custGeom>
              <a:avLst/>
              <a:gdLst>
                <a:gd name="connsiteX0" fmla="*/ 253260 w 2411997"/>
                <a:gd name="connsiteY0" fmla="*/ 0 h 3383987"/>
                <a:gd name="connsiteX1" fmla="*/ 2158737 w 2411997"/>
                <a:gd name="connsiteY1" fmla="*/ 0 h 3383987"/>
                <a:gd name="connsiteX2" fmla="*/ 2411997 w 2411997"/>
                <a:gd name="connsiteY2" fmla="*/ 253260 h 3383987"/>
                <a:gd name="connsiteX3" fmla="*/ 2411997 w 2411997"/>
                <a:gd name="connsiteY3" fmla="*/ 3383987 h 3383987"/>
                <a:gd name="connsiteX4" fmla="*/ 2411997 w 2411997"/>
                <a:gd name="connsiteY4" fmla="*/ 3383987 h 3383987"/>
                <a:gd name="connsiteX5" fmla="*/ 0 w 2411997"/>
                <a:gd name="connsiteY5" fmla="*/ 3383987 h 3383987"/>
                <a:gd name="connsiteX6" fmla="*/ 0 w 2411997"/>
                <a:gd name="connsiteY6" fmla="*/ 3383987 h 3383987"/>
                <a:gd name="connsiteX7" fmla="*/ 0 w 2411997"/>
                <a:gd name="connsiteY7" fmla="*/ 253260 h 3383987"/>
                <a:gd name="connsiteX8" fmla="*/ 253260 w 2411997"/>
                <a:gd name="connsiteY8" fmla="*/ 0 h 338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11997" h="3383987">
                  <a:moveTo>
                    <a:pt x="2158737" y="3383987"/>
                  </a:moveTo>
                  <a:lnTo>
                    <a:pt x="253260" y="3383987"/>
                  </a:lnTo>
                  <a:cubicBezTo>
                    <a:pt x="113388" y="3383987"/>
                    <a:pt x="0" y="3270599"/>
                    <a:pt x="0" y="3130727"/>
                  </a:cubicBezTo>
                  <a:lnTo>
                    <a:pt x="0" y="0"/>
                  </a:lnTo>
                  <a:lnTo>
                    <a:pt x="0" y="0"/>
                  </a:lnTo>
                  <a:lnTo>
                    <a:pt x="2411997" y="0"/>
                  </a:lnTo>
                  <a:lnTo>
                    <a:pt x="2411997" y="0"/>
                  </a:lnTo>
                  <a:lnTo>
                    <a:pt x="2411997" y="3130727"/>
                  </a:lnTo>
                  <a:cubicBezTo>
                    <a:pt x="2411997" y="3270599"/>
                    <a:pt x="2298609" y="3383987"/>
                    <a:pt x="2158737" y="3383987"/>
                  </a:cubicBez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shade val="50000"/>
                <a:hueOff val="0"/>
                <a:satOff val="0"/>
                <a:lumOff val="0"/>
                <a:alphaOff val="0"/>
              </a:schemeClr>
            </a:fillRef>
            <a:effectRef idx="1">
              <a:schemeClr val="accent4">
                <a:shade val="50000"/>
                <a:hueOff val="0"/>
                <a:satOff val="0"/>
                <a:lumOff val="0"/>
                <a:alphaOff val="0"/>
              </a:schemeClr>
            </a:effectRef>
            <a:fontRef idx="minor">
              <a:schemeClr val="dk1"/>
            </a:fontRef>
          </p:style>
          <p:txBody>
            <a:bodyPr spcFirstLastPara="0" vert="horz" wrap="square" lIns="159521" tIns="85344" rIns="159521" bIns="159521" numCol="1" spcCol="1270" anchor="t" anchorCtr="0">
              <a:noAutofit/>
            </a:bodyPr>
            <a:lstStyle/>
            <a:p>
              <a:pPr lvl="0" algn="l" defTabSz="533400">
                <a:lnSpc>
                  <a:spcPct val="90000"/>
                </a:lnSpc>
                <a:spcBef>
                  <a:spcPct val="0"/>
                </a:spcBef>
                <a:spcAft>
                  <a:spcPct val="35000"/>
                </a:spcAft>
                <a:buSzPct val="80000"/>
                <a:buFontTx/>
                <a:buChar char="-"/>
              </a:pPr>
              <a:r>
                <a:rPr lang="en-GB" sz="1200" b="1" kern="1200" dirty="0"/>
                <a:t>Task 1: HE Design and simulation</a:t>
              </a:r>
            </a:p>
            <a:p>
              <a:pPr marL="114300" lvl="1" indent="-114300" algn="l" defTabSz="533400">
                <a:lnSpc>
                  <a:spcPct val="90000"/>
                </a:lnSpc>
                <a:spcBef>
                  <a:spcPct val="0"/>
                </a:spcBef>
                <a:spcAft>
                  <a:spcPct val="15000"/>
                </a:spcAft>
                <a:buSzPct val="80000"/>
                <a:buFontTx/>
                <a:buChar char="••"/>
              </a:pPr>
              <a:r>
                <a:rPr lang="en-GB" sz="1200" kern="1200" dirty="0"/>
                <a:t>Development and maintenance of </a:t>
              </a:r>
              <a:r>
                <a:rPr lang="en-GB" sz="1200" kern="1200" dirty="0" smtClean="0"/>
                <a:t>the </a:t>
              </a:r>
              <a:r>
                <a:rPr lang="en-GB" sz="1200" kern="1200" dirty="0"/>
                <a:t>fast and accurate 2D klystron </a:t>
              </a:r>
              <a:r>
                <a:rPr lang="en-GB" sz="1200" kern="1200" dirty="0" smtClean="0"/>
                <a:t>codes.</a:t>
              </a:r>
              <a:endParaRPr lang="en-GB" sz="1200" b="1" kern="1200" dirty="0"/>
            </a:p>
            <a:p>
              <a:pPr marL="114300" lvl="1" indent="-114300" algn="l" defTabSz="533400">
                <a:lnSpc>
                  <a:spcPct val="90000"/>
                </a:lnSpc>
                <a:spcBef>
                  <a:spcPct val="0"/>
                </a:spcBef>
                <a:spcAft>
                  <a:spcPct val="15000"/>
                </a:spcAft>
                <a:buSzPct val="80000"/>
                <a:buFontTx/>
                <a:buChar char="••"/>
              </a:pPr>
              <a:r>
                <a:rPr lang="en-GB" sz="1200" kern="1200" dirty="0" smtClean="0"/>
                <a:t>Klystron simulation code KlyC version 5 was released in May 2021. About 50 users worldwide.</a:t>
              </a:r>
              <a:endParaRPr lang="en-GB" sz="1200" kern="1200" dirty="0"/>
            </a:p>
            <a:p>
              <a:pPr marL="114300" lvl="1" indent="-114300" algn="l" defTabSz="533400">
                <a:lnSpc>
                  <a:spcPct val="90000"/>
                </a:lnSpc>
                <a:spcBef>
                  <a:spcPct val="0"/>
                </a:spcBef>
                <a:spcAft>
                  <a:spcPct val="15000"/>
                </a:spcAft>
                <a:buSzPct val="80000"/>
                <a:buFontTx/>
                <a:buChar char="••"/>
              </a:pPr>
              <a:r>
                <a:rPr lang="en-US" sz="1200" kern="1200" dirty="0" smtClean="0"/>
                <a:t>New KlyC version 6 will include CGUN tracking module for the beam optics simulation (gun, solenoid and collector). Will be released in January 2021. </a:t>
              </a:r>
              <a:endParaRPr lang="en-GB" sz="1200" kern="1200" dirty="0"/>
            </a:p>
            <a:p>
              <a:pPr marL="114300" lvl="1" indent="-114300" algn="l" defTabSz="533400">
                <a:lnSpc>
                  <a:spcPct val="90000"/>
                </a:lnSpc>
                <a:spcBef>
                  <a:spcPct val="0"/>
                </a:spcBef>
                <a:spcAft>
                  <a:spcPct val="15000"/>
                </a:spcAft>
                <a:buSzPct val="80000"/>
                <a:buFontTx/>
                <a:buChar char="••"/>
              </a:pPr>
              <a:endParaRPr lang="en-GB" sz="1200" kern="1200" dirty="0"/>
            </a:p>
            <a:p>
              <a:pPr marL="114300" lvl="1" indent="-114300" algn="l" defTabSz="533400">
                <a:lnSpc>
                  <a:spcPct val="90000"/>
                </a:lnSpc>
                <a:spcBef>
                  <a:spcPct val="0"/>
                </a:spcBef>
                <a:spcAft>
                  <a:spcPct val="15000"/>
                </a:spcAft>
                <a:buSzPct val="80000"/>
                <a:buFontTx/>
                <a:buChar char="••"/>
              </a:pPr>
              <a:endParaRPr lang="en-GB" sz="900" kern="1200" dirty="0"/>
            </a:p>
          </p:txBody>
        </p:sp>
        <p:sp>
          <p:nvSpPr>
            <p:cNvPr id="10" name="Oval 9"/>
            <p:cNvSpPr/>
            <p:nvPr/>
          </p:nvSpPr>
          <p:spPr>
            <a:xfrm>
              <a:off x="3831248" y="931629"/>
              <a:ext cx="1798240" cy="1799998"/>
            </a:xfrm>
            <a:prstGeom prst="ellipse">
              <a:avLst/>
            </a:prstGeom>
            <a:blipFill rotWithShape="1">
              <a:blip r:embed="rId3"/>
              <a:srcRect/>
              <a:stretch>
                <a:fillRect t="-108000" b="-108000"/>
              </a:stretch>
            </a:blipFill>
            <a:scene3d>
              <a:camera prst="orthographicFront"/>
              <a:lightRig rig="threePt" dir="t"/>
            </a:scene3d>
            <a:sp3d>
              <a:bevelT/>
            </a:sp3d>
          </p:spPr>
          <p:style>
            <a:lnRef idx="1">
              <a:schemeClr val="lt1">
                <a:hueOff val="0"/>
                <a:satOff val="0"/>
                <a:lumOff val="0"/>
                <a:alphaOff val="0"/>
              </a:schemeClr>
            </a:lnRef>
            <a:fillRef idx="1">
              <a:scrgbClr r="0" g="0" b="0"/>
            </a:fillRef>
            <a:effectRef idx="1">
              <a:schemeClr val="accent4">
                <a:tint val="50000"/>
                <a:hueOff val="8491"/>
                <a:satOff val="0"/>
                <a:lumOff val="-566"/>
                <a:alphaOff val="0"/>
              </a:schemeClr>
            </a:effectRef>
            <a:fontRef idx="minor">
              <a:schemeClr val="lt1">
                <a:hueOff val="0"/>
                <a:satOff val="0"/>
                <a:lumOff val="0"/>
                <a:alphaOff val="0"/>
              </a:schemeClr>
            </a:fontRef>
          </p:style>
        </p:sp>
        <p:sp>
          <p:nvSpPr>
            <p:cNvPr id="11" name="Freeform 10"/>
            <p:cNvSpPr/>
            <p:nvPr/>
          </p:nvSpPr>
          <p:spPr>
            <a:xfrm rot="21600000">
              <a:off x="3524370" y="2977202"/>
              <a:ext cx="2411997" cy="3383988"/>
            </a:xfrm>
            <a:custGeom>
              <a:avLst/>
              <a:gdLst>
                <a:gd name="connsiteX0" fmla="*/ 253260 w 2411997"/>
                <a:gd name="connsiteY0" fmla="*/ 0 h 3383987"/>
                <a:gd name="connsiteX1" fmla="*/ 2158737 w 2411997"/>
                <a:gd name="connsiteY1" fmla="*/ 0 h 3383987"/>
                <a:gd name="connsiteX2" fmla="*/ 2411997 w 2411997"/>
                <a:gd name="connsiteY2" fmla="*/ 253260 h 3383987"/>
                <a:gd name="connsiteX3" fmla="*/ 2411997 w 2411997"/>
                <a:gd name="connsiteY3" fmla="*/ 3383987 h 3383987"/>
                <a:gd name="connsiteX4" fmla="*/ 2411997 w 2411997"/>
                <a:gd name="connsiteY4" fmla="*/ 3383987 h 3383987"/>
                <a:gd name="connsiteX5" fmla="*/ 0 w 2411997"/>
                <a:gd name="connsiteY5" fmla="*/ 3383987 h 3383987"/>
                <a:gd name="connsiteX6" fmla="*/ 0 w 2411997"/>
                <a:gd name="connsiteY6" fmla="*/ 3383987 h 3383987"/>
                <a:gd name="connsiteX7" fmla="*/ 0 w 2411997"/>
                <a:gd name="connsiteY7" fmla="*/ 253260 h 3383987"/>
                <a:gd name="connsiteX8" fmla="*/ 253260 w 2411997"/>
                <a:gd name="connsiteY8" fmla="*/ 0 h 338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11997" h="3383987">
                  <a:moveTo>
                    <a:pt x="2158737" y="3383987"/>
                  </a:moveTo>
                  <a:lnTo>
                    <a:pt x="253260" y="3383987"/>
                  </a:lnTo>
                  <a:cubicBezTo>
                    <a:pt x="113388" y="3383987"/>
                    <a:pt x="0" y="3270599"/>
                    <a:pt x="0" y="3130727"/>
                  </a:cubicBezTo>
                  <a:lnTo>
                    <a:pt x="0" y="0"/>
                  </a:lnTo>
                  <a:lnTo>
                    <a:pt x="0" y="0"/>
                  </a:lnTo>
                  <a:lnTo>
                    <a:pt x="2411997" y="0"/>
                  </a:lnTo>
                  <a:lnTo>
                    <a:pt x="2411997" y="0"/>
                  </a:lnTo>
                  <a:lnTo>
                    <a:pt x="2411997" y="3130727"/>
                  </a:lnTo>
                  <a:cubicBezTo>
                    <a:pt x="2411997" y="3270599"/>
                    <a:pt x="2298609" y="3383987"/>
                    <a:pt x="2158737" y="3383987"/>
                  </a:cubicBez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shade val="50000"/>
                <a:hueOff val="-297102"/>
                <a:satOff val="0"/>
                <a:lumOff val="24151"/>
                <a:alphaOff val="0"/>
              </a:schemeClr>
            </a:fillRef>
            <a:effectRef idx="1">
              <a:schemeClr val="accent4">
                <a:shade val="50000"/>
                <a:hueOff val="-297102"/>
                <a:satOff val="0"/>
                <a:lumOff val="24151"/>
                <a:alphaOff val="0"/>
              </a:schemeClr>
            </a:effectRef>
            <a:fontRef idx="minor">
              <a:schemeClr val="dk1"/>
            </a:fontRef>
          </p:style>
          <p:txBody>
            <a:bodyPr spcFirstLastPara="0" vert="horz" wrap="square" lIns="159521" tIns="85345" rIns="159521" bIns="159521" numCol="1" spcCol="1270" anchor="t" anchorCtr="0">
              <a:noAutofit/>
            </a:bodyPr>
            <a:lstStyle/>
            <a:p>
              <a:pPr lvl="0" algn="ctr" defTabSz="533400">
                <a:lnSpc>
                  <a:spcPct val="90000"/>
                </a:lnSpc>
                <a:spcBef>
                  <a:spcPct val="0"/>
                </a:spcBef>
                <a:spcAft>
                  <a:spcPct val="35000"/>
                </a:spcAft>
              </a:pPr>
              <a:r>
                <a:rPr lang="en-GB" sz="1200" b="1" kern="1200" dirty="0"/>
                <a:t>Task 2:HE LHC 400 MHz klystron</a:t>
              </a:r>
            </a:p>
            <a:p>
              <a:pPr marL="114300" lvl="1" indent="-114300" algn="l" defTabSz="533400">
                <a:lnSpc>
                  <a:spcPct val="90000"/>
                </a:lnSpc>
                <a:spcBef>
                  <a:spcPct val="0"/>
                </a:spcBef>
                <a:spcAft>
                  <a:spcPct val="15000"/>
                </a:spcAft>
                <a:buChar char="••"/>
              </a:pPr>
              <a:r>
                <a:rPr lang="en-GB" sz="1200" kern="1200" dirty="0" smtClean="0"/>
                <a:t>Validate the HE klystron </a:t>
              </a:r>
              <a:r>
                <a:rPr lang="en-GB" sz="1200" kern="1200" dirty="0"/>
                <a:t>technology (~70%) while </a:t>
              </a:r>
              <a:r>
                <a:rPr lang="en-GB" sz="1200" kern="1200" dirty="0" smtClean="0"/>
                <a:t>upgrading and retro-fitting </a:t>
              </a:r>
              <a:r>
                <a:rPr lang="en-GB" sz="1200" kern="1200" dirty="0"/>
                <a:t>current LHC klystrons</a:t>
              </a:r>
            </a:p>
            <a:p>
              <a:pPr marL="114300" lvl="1" indent="-114300" algn="l" defTabSz="533400">
                <a:lnSpc>
                  <a:spcPct val="90000"/>
                </a:lnSpc>
                <a:spcBef>
                  <a:spcPct val="0"/>
                </a:spcBef>
                <a:spcAft>
                  <a:spcPct val="15000"/>
                </a:spcAft>
                <a:buChar char="••"/>
              </a:pPr>
              <a:r>
                <a:rPr lang="en-US" sz="1200" kern="1200" dirty="0" smtClean="0"/>
                <a:t>The klystron design is accepted by Thales. </a:t>
              </a:r>
              <a:r>
                <a:rPr lang="en-US" sz="1200" b="1" kern="1200" dirty="0" smtClean="0"/>
                <a:t>Expected  delivery of the prototype to CERN is in March 2023.</a:t>
              </a:r>
              <a:endParaRPr lang="en-GB" sz="1200" b="1" kern="1200" dirty="0"/>
            </a:p>
            <a:p>
              <a:pPr marL="114300" lvl="1" indent="-114300" algn="l" defTabSz="533400">
                <a:lnSpc>
                  <a:spcPct val="90000"/>
                </a:lnSpc>
                <a:spcBef>
                  <a:spcPct val="0"/>
                </a:spcBef>
                <a:spcAft>
                  <a:spcPct val="15000"/>
                </a:spcAft>
                <a:buChar char="••"/>
              </a:pPr>
              <a:r>
                <a:rPr lang="en-US" sz="1200" kern="1200" dirty="0" smtClean="0"/>
                <a:t>Prepare the acceptance tests at CERN</a:t>
              </a:r>
              <a:endParaRPr lang="en-GB" sz="1200" kern="1200" dirty="0"/>
            </a:p>
          </p:txBody>
        </p:sp>
        <p:sp>
          <p:nvSpPr>
            <p:cNvPr id="12" name="Oval 11"/>
            <p:cNvSpPr/>
            <p:nvPr/>
          </p:nvSpPr>
          <p:spPr>
            <a:xfrm rot="20291559">
              <a:off x="6484445" y="931629"/>
              <a:ext cx="1798240" cy="1799998"/>
            </a:xfrm>
            <a:prstGeom prst="ellipse">
              <a:avLst/>
            </a:prstGeom>
            <a:blipFill dpi="0" rotWithShape="1">
              <a:blip r:embed="rId4"/>
              <a:srcRect/>
              <a:stretch>
                <a:fillRect l="-373" t="-11605" r="542" b="-19513"/>
              </a:stretch>
            </a:blipFill>
            <a:scene3d>
              <a:camera prst="orthographicFront"/>
              <a:lightRig rig="threePt" dir="t"/>
            </a:scene3d>
            <a:sp3d>
              <a:bevelT/>
            </a:sp3d>
          </p:spPr>
          <p:style>
            <a:lnRef idx="1">
              <a:schemeClr val="lt1">
                <a:hueOff val="0"/>
                <a:satOff val="0"/>
                <a:lumOff val="0"/>
                <a:alphaOff val="0"/>
              </a:schemeClr>
            </a:lnRef>
            <a:fillRef idx="1">
              <a:scrgbClr r="0" g="0" b="0"/>
            </a:fillRef>
            <a:effectRef idx="1">
              <a:schemeClr val="accent4">
                <a:tint val="50000"/>
                <a:hueOff val="16982"/>
                <a:satOff val="0"/>
                <a:lumOff val="-1131"/>
                <a:alphaOff val="0"/>
              </a:schemeClr>
            </a:effectRef>
            <a:fontRef idx="minor">
              <a:schemeClr val="lt1">
                <a:hueOff val="0"/>
                <a:satOff val="0"/>
                <a:lumOff val="0"/>
                <a:alphaOff val="0"/>
              </a:schemeClr>
            </a:fontRef>
          </p:style>
        </p:sp>
        <p:sp>
          <p:nvSpPr>
            <p:cNvPr id="13" name="Freeform 12"/>
            <p:cNvSpPr/>
            <p:nvPr/>
          </p:nvSpPr>
          <p:spPr>
            <a:xfrm rot="21600000">
              <a:off x="6147755" y="2977203"/>
              <a:ext cx="2411998" cy="3383987"/>
            </a:xfrm>
            <a:custGeom>
              <a:avLst/>
              <a:gdLst>
                <a:gd name="connsiteX0" fmla="*/ 253260 w 2411997"/>
                <a:gd name="connsiteY0" fmla="*/ 0 h 3383987"/>
                <a:gd name="connsiteX1" fmla="*/ 2158737 w 2411997"/>
                <a:gd name="connsiteY1" fmla="*/ 0 h 3383987"/>
                <a:gd name="connsiteX2" fmla="*/ 2411997 w 2411997"/>
                <a:gd name="connsiteY2" fmla="*/ 253260 h 3383987"/>
                <a:gd name="connsiteX3" fmla="*/ 2411997 w 2411997"/>
                <a:gd name="connsiteY3" fmla="*/ 3383987 h 3383987"/>
                <a:gd name="connsiteX4" fmla="*/ 2411997 w 2411997"/>
                <a:gd name="connsiteY4" fmla="*/ 3383987 h 3383987"/>
                <a:gd name="connsiteX5" fmla="*/ 0 w 2411997"/>
                <a:gd name="connsiteY5" fmla="*/ 3383987 h 3383987"/>
                <a:gd name="connsiteX6" fmla="*/ 0 w 2411997"/>
                <a:gd name="connsiteY6" fmla="*/ 3383987 h 3383987"/>
                <a:gd name="connsiteX7" fmla="*/ 0 w 2411997"/>
                <a:gd name="connsiteY7" fmla="*/ 253260 h 3383987"/>
                <a:gd name="connsiteX8" fmla="*/ 253260 w 2411997"/>
                <a:gd name="connsiteY8" fmla="*/ 0 h 338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11997" h="3383987">
                  <a:moveTo>
                    <a:pt x="2158737" y="3383987"/>
                  </a:moveTo>
                  <a:lnTo>
                    <a:pt x="253260" y="3383987"/>
                  </a:lnTo>
                  <a:cubicBezTo>
                    <a:pt x="113388" y="3383987"/>
                    <a:pt x="0" y="3270599"/>
                    <a:pt x="0" y="3130727"/>
                  </a:cubicBezTo>
                  <a:lnTo>
                    <a:pt x="0" y="0"/>
                  </a:lnTo>
                  <a:lnTo>
                    <a:pt x="0" y="0"/>
                  </a:lnTo>
                  <a:lnTo>
                    <a:pt x="2411997" y="0"/>
                  </a:lnTo>
                  <a:lnTo>
                    <a:pt x="2411997" y="0"/>
                  </a:lnTo>
                  <a:lnTo>
                    <a:pt x="2411997" y="3130727"/>
                  </a:lnTo>
                  <a:cubicBezTo>
                    <a:pt x="2411997" y="3270599"/>
                    <a:pt x="2298609" y="3383987"/>
                    <a:pt x="2158737" y="3383987"/>
                  </a:cubicBez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shade val="50000"/>
                <a:hueOff val="-594204"/>
                <a:satOff val="0"/>
                <a:lumOff val="48303"/>
                <a:alphaOff val="0"/>
              </a:schemeClr>
            </a:fillRef>
            <a:effectRef idx="1">
              <a:schemeClr val="accent4">
                <a:shade val="50000"/>
                <a:hueOff val="-594204"/>
                <a:satOff val="0"/>
                <a:lumOff val="48303"/>
                <a:alphaOff val="0"/>
              </a:schemeClr>
            </a:effectRef>
            <a:fontRef idx="minor">
              <a:schemeClr val="dk1"/>
            </a:fontRef>
          </p:style>
          <p:txBody>
            <a:bodyPr spcFirstLastPara="0" vert="horz" wrap="square" lIns="159521" tIns="85344" rIns="159522" bIns="159521" numCol="1" spcCol="1270" anchor="t" anchorCtr="0">
              <a:noAutofit/>
            </a:bodyPr>
            <a:lstStyle/>
            <a:p>
              <a:pPr lvl="0" algn="ctr" defTabSz="533400">
                <a:lnSpc>
                  <a:spcPct val="90000"/>
                </a:lnSpc>
                <a:spcBef>
                  <a:spcPct val="0"/>
                </a:spcBef>
                <a:spcAft>
                  <a:spcPct val="35000"/>
                </a:spcAft>
                <a:buSzPct val="80000"/>
                <a:buFontTx/>
                <a:buChar char="-"/>
              </a:pPr>
              <a:r>
                <a:rPr lang="en-GB" sz="1200" b="1" kern="1200" dirty="0"/>
                <a:t>Task 3: HE-TS MBK L-band klystron</a:t>
              </a:r>
              <a:endParaRPr lang="en-GB" sz="1200" kern="1200" dirty="0"/>
            </a:p>
            <a:p>
              <a:pPr marL="114300" lvl="1" indent="-114300" algn="l" defTabSz="533400">
                <a:lnSpc>
                  <a:spcPct val="90000"/>
                </a:lnSpc>
                <a:spcBef>
                  <a:spcPct val="0"/>
                </a:spcBef>
                <a:spcAft>
                  <a:spcPct val="15000"/>
                </a:spcAft>
                <a:buSzPct val="80000"/>
                <a:buFontTx/>
                <a:buChar char="••"/>
              </a:pPr>
              <a:r>
                <a:rPr lang="en-GB" sz="1200" b="1" kern="1200" dirty="0"/>
                <a:t>Demonstrate two-stage multibeam technology with </a:t>
              </a:r>
              <a:r>
                <a:rPr lang="en-GB" sz="1200" b="1" kern="1200" dirty="0" smtClean="0"/>
                <a:t>80%+ RF production efficiency</a:t>
              </a:r>
              <a:endParaRPr lang="en-GB" sz="1200" b="1" kern="1200" dirty="0"/>
            </a:p>
            <a:p>
              <a:pPr marL="114300" lvl="1" indent="-114300" algn="l" defTabSz="533400">
                <a:lnSpc>
                  <a:spcPct val="90000"/>
                </a:lnSpc>
                <a:spcBef>
                  <a:spcPct val="0"/>
                </a:spcBef>
                <a:spcAft>
                  <a:spcPct val="15000"/>
                </a:spcAft>
                <a:buSzPct val="80000"/>
                <a:buFontTx/>
                <a:buChar char="••"/>
              </a:pPr>
              <a:endParaRPr lang="en-GB" sz="1200" b="1" kern="1200" dirty="0"/>
            </a:p>
            <a:p>
              <a:pPr marL="114300" lvl="1" indent="-114300" algn="l" defTabSz="533400">
                <a:lnSpc>
                  <a:spcPct val="90000"/>
                </a:lnSpc>
                <a:spcBef>
                  <a:spcPct val="0"/>
                </a:spcBef>
                <a:spcAft>
                  <a:spcPct val="15000"/>
                </a:spcAft>
                <a:buSzPct val="80000"/>
                <a:buFontTx/>
                <a:buChar char="••"/>
              </a:pPr>
              <a:r>
                <a:rPr lang="en-US" sz="1200" kern="1200" dirty="0"/>
                <a:t>Complete</a:t>
              </a:r>
              <a:r>
                <a:rPr lang="en-GB" sz="1200" kern="1200" dirty="0"/>
                <a:t> design  of TS MBK for </a:t>
              </a:r>
              <a:r>
                <a:rPr lang="en-GB" sz="1200" kern="1200" dirty="0" smtClean="0"/>
                <a:t>CW FCC: 400 MHz, 1.2 MW</a:t>
              </a:r>
              <a:endParaRPr lang="en-GB" sz="1200" kern="1200" dirty="0"/>
            </a:p>
            <a:p>
              <a:pPr marL="114300" lvl="1" indent="-114300" algn="l" defTabSz="533400">
                <a:lnSpc>
                  <a:spcPct val="90000"/>
                </a:lnSpc>
                <a:spcBef>
                  <a:spcPct val="0"/>
                </a:spcBef>
                <a:spcAft>
                  <a:spcPct val="15000"/>
                </a:spcAft>
                <a:buSzPct val="80000"/>
                <a:buFontTx/>
                <a:buChar char="••"/>
              </a:pPr>
              <a:r>
                <a:rPr lang="en-US" sz="1200" kern="1200" dirty="0"/>
                <a:t>built demonstrator -&gt; WP5 of the FCC SRF R&amp;D Program</a:t>
              </a:r>
            </a:p>
            <a:p>
              <a:pPr marL="114300" lvl="1" indent="-114300" algn="l" defTabSz="533400">
                <a:lnSpc>
                  <a:spcPct val="90000"/>
                </a:lnSpc>
                <a:spcBef>
                  <a:spcPct val="0"/>
                </a:spcBef>
                <a:spcAft>
                  <a:spcPct val="15000"/>
                </a:spcAft>
                <a:buSzPct val="80000"/>
                <a:buFontTx/>
                <a:buChar char="••"/>
              </a:pPr>
              <a:r>
                <a:rPr lang="en-US" sz="1200" kern="1200" dirty="0"/>
                <a:t>Promote this new technology towards</a:t>
              </a:r>
              <a:r>
                <a:rPr lang="en-GB" sz="1200" kern="1200" dirty="0"/>
                <a:t> CLIC, ILC, CEPC</a:t>
              </a:r>
              <a:r>
                <a:rPr lang="en-GB" sz="1200" kern="1200" dirty="0" smtClean="0"/>
                <a:t>, </a:t>
              </a:r>
              <a:r>
                <a:rPr lang="en-GB" sz="1200" kern="1200" dirty="0"/>
                <a:t>by means of design and collaboration</a:t>
              </a:r>
            </a:p>
          </p:txBody>
        </p:sp>
        <p:sp>
          <p:nvSpPr>
            <p:cNvPr id="14" name="Oval 13"/>
            <p:cNvSpPr/>
            <p:nvPr/>
          </p:nvSpPr>
          <p:spPr>
            <a:xfrm>
              <a:off x="9137642" y="931629"/>
              <a:ext cx="1798240" cy="1799998"/>
            </a:xfrm>
            <a:prstGeom prst="ellipse">
              <a:avLst/>
            </a:prstGeom>
            <a:blipFill rotWithShape="1">
              <a:blip r:embed="rId5"/>
              <a:srcRect/>
              <a:stretch>
                <a:fillRect t="-22000" b="-22000"/>
              </a:stretch>
            </a:blipFill>
            <a:scene3d>
              <a:camera prst="orthographicFront"/>
              <a:lightRig rig="threePt" dir="t"/>
            </a:scene3d>
            <a:sp3d>
              <a:bevelT/>
            </a:sp3d>
          </p:spPr>
          <p:style>
            <a:lnRef idx="1">
              <a:schemeClr val="lt1">
                <a:hueOff val="0"/>
                <a:satOff val="0"/>
                <a:lumOff val="0"/>
                <a:alphaOff val="0"/>
              </a:schemeClr>
            </a:lnRef>
            <a:fillRef idx="1">
              <a:scrgbClr r="0" g="0" b="0"/>
            </a:fillRef>
            <a:effectRef idx="1">
              <a:schemeClr val="accent4">
                <a:tint val="50000"/>
                <a:hueOff val="25473"/>
                <a:satOff val="0"/>
                <a:lumOff val="-1697"/>
                <a:alphaOff val="0"/>
              </a:schemeClr>
            </a:effectRef>
            <a:fontRef idx="minor">
              <a:schemeClr val="lt1">
                <a:hueOff val="0"/>
                <a:satOff val="0"/>
                <a:lumOff val="0"/>
                <a:alphaOff val="0"/>
              </a:schemeClr>
            </a:fontRef>
          </p:style>
        </p:sp>
        <p:sp>
          <p:nvSpPr>
            <p:cNvPr id="15" name="Freeform 14"/>
            <p:cNvSpPr/>
            <p:nvPr/>
          </p:nvSpPr>
          <p:spPr>
            <a:xfrm rot="21600000">
              <a:off x="8757053" y="2876000"/>
              <a:ext cx="2411997" cy="3383987"/>
            </a:xfrm>
            <a:custGeom>
              <a:avLst/>
              <a:gdLst>
                <a:gd name="connsiteX0" fmla="*/ 253260 w 2411997"/>
                <a:gd name="connsiteY0" fmla="*/ 0 h 3383987"/>
                <a:gd name="connsiteX1" fmla="*/ 2158737 w 2411997"/>
                <a:gd name="connsiteY1" fmla="*/ 0 h 3383987"/>
                <a:gd name="connsiteX2" fmla="*/ 2411997 w 2411997"/>
                <a:gd name="connsiteY2" fmla="*/ 253260 h 3383987"/>
                <a:gd name="connsiteX3" fmla="*/ 2411997 w 2411997"/>
                <a:gd name="connsiteY3" fmla="*/ 3383987 h 3383987"/>
                <a:gd name="connsiteX4" fmla="*/ 2411997 w 2411997"/>
                <a:gd name="connsiteY4" fmla="*/ 3383987 h 3383987"/>
                <a:gd name="connsiteX5" fmla="*/ 0 w 2411997"/>
                <a:gd name="connsiteY5" fmla="*/ 3383987 h 3383987"/>
                <a:gd name="connsiteX6" fmla="*/ 0 w 2411997"/>
                <a:gd name="connsiteY6" fmla="*/ 3383987 h 3383987"/>
                <a:gd name="connsiteX7" fmla="*/ 0 w 2411997"/>
                <a:gd name="connsiteY7" fmla="*/ 253260 h 3383987"/>
                <a:gd name="connsiteX8" fmla="*/ 253260 w 2411997"/>
                <a:gd name="connsiteY8" fmla="*/ 0 h 338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11997" h="3383987">
                  <a:moveTo>
                    <a:pt x="2158737" y="3383987"/>
                  </a:moveTo>
                  <a:lnTo>
                    <a:pt x="253260" y="3383987"/>
                  </a:lnTo>
                  <a:cubicBezTo>
                    <a:pt x="113388" y="3383987"/>
                    <a:pt x="0" y="3270599"/>
                    <a:pt x="0" y="3130727"/>
                  </a:cubicBezTo>
                  <a:lnTo>
                    <a:pt x="0" y="0"/>
                  </a:lnTo>
                  <a:lnTo>
                    <a:pt x="0" y="0"/>
                  </a:lnTo>
                  <a:lnTo>
                    <a:pt x="2411997" y="0"/>
                  </a:lnTo>
                  <a:lnTo>
                    <a:pt x="2411997" y="0"/>
                  </a:lnTo>
                  <a:lnTo>
                    <a:pt x="2411997" y="3130727"/>
                  </a:lnTo>
                  <a:cubicBezTo>
                    <a:pt x="2411997" y="3270599"/>
                    <a:pt x="2298609" y="3383987"/>
                    <a:pt x="2158737" y="3383987"/>
                  </a:cubicBez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shade val="50000"/>
                <a:hueOff val="-297102"/>
                <a:satOff val="0"/>
                <a:lumOff val="24151"/>
                <a:alphaOff val="0"/>
              </a:schemeClr>
            </a:fillRef>
            <a:effectRef idx="1">
              <a:schemeClr val="accent4">
                <a:shade val="50000"/>
                <a:hueOff val="-297102"/>
                <a:satOff val="0"/>
                <a:lumOff val="24151"/>
                <a:alphaOff val="0"/>
              </a:schemeClr>
            </a:effectRef>
            <a:fontRef idx="minor">
              <a:schemeClr val="dk1"/>
            </a:fontRef>
          </p:style>
          <p:txBody>
            <a:bodyPr spcFirstLastPara="0" vert="horz" wrap="square" lIns="159521" tIns="85344" rIns="159521" bIns="159521" numCol="1" spcCol="1270" anchor="t" anchorCtr="0">
              <a:noAutofit/>
            </a:bodyPr>
            <a:lstStyle/>
            <a:p>
              <a:pPr marL="0" lvl="0" algn="ctr" defTabSz="533400">
                <a:lnSpc>
                  <a:spcPct val="90000"/>
                </a:lnSpc>
                <a:spcBef>
                  <a:spcPct val="0"/>
                </a:spcBef>
                <a:spcAft>
                  <a:spcPct val="35000"/>
                </a:spcAft>
                <a:buNone/>
              </a:pPr>
              <a:r>
                <a:rPr lang="en-GB" sz="1200" b="1" kern="1200" dirty="0"/>
                <a:t>Task 4: HE </a:t>
              </a:r>
              <a:r>
                <a:rPr lang="en-GB" sz="1200" b="1" kern="1200" dirty="0" smtClean="0"/>
                <a:t>X-band klystrons (8MW and 50MW) </a:t>
              </a:r>
              <a:r>
                <a:rPr lang="en-GB" sz="1200" b="1" kern="1200" dirty="0"/>
                <a:t>with high </a:t>
              </a:r>
              <a:r>
                <a:rPr lang="en-GB" sz="1200" b="1" kern="1200" dirty="0" smtClean="0"/>
                <a:t>rep-rate</a:t>
              </a:r>
              <a:endParaRPr lang="en-GB" sz="1200" b="1" kern="1200" dirty="0"/>
            </a:p>
            <a:p>
              <a:pPr marL="171450" lvl="0" indent="-171450" algn="l" defTabSz="533400">
                <a:lnSpc>
                  <a:spcPct val="90000"/>
                </a:lnSpc>
                <a:spcBef>
                  <a:spcPct val="0"/>
                </a:spcBef>
                <a:spcAft>
                  <a:spcPct val="35000"/>
                </a:spcAft>
                <a:buFont typeface="Arial" panose="020B0604020202020204" pitchFamily="34" charset="0"/>
                <a:buChar char="•"/>
              </a:pPr>
              <a:r>
                <a:rPr lang="en-GB" sz="1200" kern="1200" dirty="0" smtClean="0"/>
                <a:t>Built klystrons and </a:t>
              </a:r>
              <a:r>
                <a:rPr lang="en-GB" sz="1200" kern="1200" dirty="0"/>
                <a:t>demonstrate </a:t>
              </a:r>
              <a:r>
                <a:rPr lang="en-GB" sz="1200" kern="1200" dirty="0" smtClean="0"/>
                <a:t>~60</a:t>
              </a:r>
              <a:r>
                <a:rPr lang="en-GB" sz="1200" kern="1200" dirty="0"/>
                <a:t>% </a:t>
              </a:r>
              <a:r>
                <a:rPr lang="en-GB" sz="1200" kern="1200" dirty="0" smtClean="0"/>
                <a:t>efficiency. Collaboration with industry: Canon CETD (Japan) and CPI (USA). </a:t>
              </a:r>
            </a:p>
            <a:p>
              <a:pPr marL="171450" lvl="0" indent="-171450" algn="l" defTabSz="533400">
                <a:lnSpc>
                  <a:spcPct val="90000"/>
                </a:lnSpc>
                <a:spcBef>
                  <a:spcPct val="0"/>
                </a:spcBef>
                <a:spcAft>
                  <a:spcPct val="35000"/>
                </a:spcAft>
                <a:buFont typeface="Arial" panose="020B0604020202020204" pitchFamily="34" charset="0"/>
                <a:buChar char="•"/>
              </a:pPr>
              <a:r>
                <a:rPr lang="en-GB" sz="1200" kern="1200" dirty="0" smtClean="0"/>
                <a:t> Reinforce synergies with CLIC, FLASH, Compact Light, Compton sources</a:t>
              </a:r>
              <a:r>
                <a:rPr lang="en-GB" sz="900" kern="1200" dirty="0" smtClean="0"/>
                <a:t>...</a:t>
              </a:r>
              <a:endParaRPr lang="en-GB" sz="1200" b="1" kern="1200" dirty="0"/>
            </a:p>
            <a:p>
              <a:pPr marL="0" marR="0" lvl="0" indent="0" algn="l" defTabSz="914400" eaLnBrk="1" fontAlgn="auto" latinLnBrk="0" hangingPunct="1">
                <a:lnSpc>
                  <a:spcPct val="100000"/>
                </a:lnSpc>
                <a:spcBef>
                  <a:spcPct val="0"/>
                </a:spcBef>
                <a:spcAft>
                  <a:spcPts val="0"/>
                </a:spcAft>
                <a:buClrTx/>
                <a:buSzTx/>
                <a:buFontTx/>
                <a:buChar char="••"/>
                <a:tabLst/>
                <a:defRPr/>
              </a:pPr>
              <a:r>
                <a:rPr lang="en-GB" sz="1200" kern="1200" dirty="0"/>
                <a:t> great showcase for CERN's technology. Contribution to the worldwide society. </a:t>
              </a:r>
            </a:p>
            <a:p>
              <a:pPr marL="114300" lvl="1" indent="0" algn="l" defTabSz="533400">
                <a:lnSpc>
                  <a:spcPct val="90000"/>
                </a:lnSpc>
                <a:spcBef>
                  <a:spcPct val="0"/>
                </a:spcBef>
                <a:spcAft>
                  <a:spcPct val="15000"/>
                </a:spcAft>
                <a:buChar char="••"/>
              </a:pPr>
              <a:endParaRPr lang="en-GB" sz="1200" kern="1200" dirty="0"/>
            </a:p>
          </p:txBody>
        </p:sp>
      </p:grpSp>
      <p:sp>
        <p:nvSpPr>
          <p:cNvPr id="4" name="TextBox 3"/>
          <p:cNvSpPr txBox="1"/>
          <p:nvPr/>
        </p:nvSpPr>
        <p:spPr>
          <a:xfrm>
            <a:off x="438412" y="162838"/>
            <a:ext cx="5838008" cy="461665"/>
          </a:xfrm>
          <a:prstGeom prst="rect">
            <a:avLst/>
          </a:prstGeom>
          <a:noFill/>
        </p:spPr>
        <p:txBody>
          <a:bodyPr wrap="none" rtlCol="0">
            <a:spAutoFit/>
          </a:bodyPr>
          <a:lstStyle/>
          <a:p>
            <a:r>
              <a:rPr lang="en-US" sz="2400" b="1" dirty="0" smtClean="0"/>
              <a:t>High efficiency klystrons projects at CERN </a:t>
            </a:r>
            <a:r>
              <a:rPr lang="en-US" sz="2400" dirty="0" smtClean="0"/>
              <a:t>#2</a:t>
            </a:r>
            <a:endParaRPr lang="en-GB" sz="2400" dirty="0"/>
          </a:p>
        </p:txBody>
      </p:sp>
    </p:spTree>
    <p:extLst>
      <p:ext uri="{BB962C8B-B14F-4D97-AF65-F5344CB8AC3E}">
        <p14:creationId xmlns:p14="http://schemas.microsoft.com/office/powerpoint/2010/main" val="5972394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2C902C8-1B50-4374-931B-6175264F798C}"/>
              </a:ext>
            </a:extLst>
          </p:cNvPr>
          <p:cNvSpPr txBox="1"/>
          <p:nvPr/>
        </p:nvSpPr>
        <p:spPr>
          <a:xfrm>
            <a:off x="63828" y="1168629"/>
            <a:ext cx="4123718" cy="800219"/>
          </a:xfrm>
          <a:prstGeom prst="rect">
            <a:avLst/>
          </a:prstGeom>
          <a:solidFill>
            <a:schemeClr val="accent5">
              <a:lumMod val="40000"/>
              <a:lumOff val="60000"/>
            </a:schemeClr>
          </a:solidFill>
          <a:ln w="38100">
            <a:solidFill>
              <a:schemeClr val="accent5">
                <a:lumMod val="75000"/>
              </a:schemeClr>
            </a:solidFill>
          </a:ln>
        </p:spPr>
        <p:txBody>
          <a:bodyPr wrap="square" rtlCol="0">
            <a:spAutoFit/>
          </a:bodyPr>
          <a:lstStyle/>
          <a:p>
            <a:r>
              <a:rPr lang="en-US" dirty="0"/>
              <a:t>1/1.5D Wave-beam interaction module[1]. </a:t>
            </a:r>
            <a:r>
              <a:rPr lang="en-US" sz="1400" dirty="0"/>
              <a:t>Beam dynamic simulation (single beam and MBK).</a:t>
            </a:r>
          </a:p>
          <a:p>
            <a:endParaRPr lang="en-GB" sz="1400" dirty="0"/>
          </a:p>
        </p:txBody>
      </p:sp>
      <p:sp>
        <p:nvSpPr>
          <p:cNvPr id="5" name="TextBox 4">
            <a:extLst>
              <a:ext uri="{FF2B5EF4-FFF2-40B4-BE49-F238E27FC236}">
                <a16:creationId xmlns:a16="http://schemas.microsoft.com/office/drawing/2014/main" id="{CB7904FC-00E9-47A4-B63E-0BCD29BE937D}"/>
              </a:ext>
            </a:extLst>
          </p:cNvPr>
          <p:cNvSpPr txBox="1"/>
          <p:nvPr/>
        </p:nvSpPr>
        <p:spPr>
          <a:xfrm>
            <a:off x="608791" y="2023770"/>
            <a:ext cx="3843002" cy="1015663"/>
          </a:xfrm>
          <a:prstGeom prst="rect">
            <a:avLst/>
          </a:prstGeom>
          <a:solidFill>
            <a:schemeClr val="accent5">
              <a:lumMod val="20000"/>
              <a:lumOff val="80000"/>
            </a:schemeClr>
          </a:solidFill>
        </p:spPr>
        <p:txBody>
          <a:bodyPr wrap="square" rtlCol="0">
            <a:spAutoFit/>
          </a:bodyPr>
          <a:lstStyle/>
          <a:p>
            <a:r>
              <a:rPr lang="en-US" dirty="0"/>
              <a:t>Electro-Magnetic module [1].</a:t>
            </a:r>
          </a:p>
          <a:p>
            <a:r>
              <a:rPr lang="en-US" sz="1400" dirty="0"/>
              <a:t>RF eigenmode and eigenfield solver in the arbitrary axisymmetric RF cavities. 2D field maps. Enables E-field maps import from HFSS and CST.</a:t>
            </a:r>
            <a:endParaRPr lang="en-GB" sz="1400" dirty="0"/>
          </a:p>
        </p:txBody>
      </p:sp>
      <p:sp>
        <p:nvSpPr>
          <p:cNvPr id="6" name="TextBox 5">
            <a:extLst>
              <a:ext uri="{FF2B5EF4-FFF2-40B4-BE49-F238E27FC236}">
                <a16:creationId xmlns:a16="http://schemas.microsoft.com/office/drawing/2014/main" id="{15A48950-614C-42B4-B412-8B985269CFFE}"/>
              </a:ext>
            </a:extLst>
          </p:cNvPr>
          <p:cNvSpPr txBox="1"/>
          <p:nvPr/>
        </p:nvSpPr>
        <p:spPr>
          <a:xfrm>
            <a:off x="4266402" y="2496321"/>
            <a:ext cx="3659359" cy="800219"/>
          </a:xfrm>
          <a:prstGeom prst="rect">
            <a:avLst/>
          </a:prstGeom>
          <a:solidFill>
            <a:schemeClr val="accent5">
              <a:lumMod val="60000"/>
              <a:lumOff val="40000"/>
            </a:schemeClr>
          </a:solidFill>
          <a:ln>
            <a:solidFill>
              <a:schemeClr val="accent5">
                <a:lumMod val="20000"/>
                <a:lumOff val="80000"/>
              </a:schemeClr>
            </a:solidFill>
          </a:ln>
        </p:spPr>
        <p:txBody>
          <a:bodyPr wrap="square" rtlCol="0">
            <a:spAutoFit/>
          </a:bodyPr>
          <a:lstStyle/>
          <a:p>
            <a:r>
              <a:rPr lang="en-US" dirty="0"/>
              <a:t>Bunched beam generator </a:t>
            </a:r>
            <a:r>
              <a:rPr lang="en-US" dirty="0" smtClean="0"/>
              <a:t>module[5].</a:t>
            </a:r>
            <a:endParaRPr lang="en-US" dirty="0"/>
          </a:p>
          <a:p>
            <a:r>
              <a:rPr lang="en-US" sz="1400" dirty="0"/>
              <a:t>Simulation of IOT and output couplers with bunched beam</a:t>
            </a:r>
            <a:endParaRPr lang="en-GB" sz="1400" dirty="0"/>
          </a:p>
        </p:txBody>
      </p:sp>
      <p:sp>
        <p:nvSpPr>
          <p:cNvPr id="7" name="TextBox 6">
            <a:extLst>
              <a:ext uri="{FF2B5EF4-FFF2-40B4-BE49-F238E27FC236}">
                <a16:creationId xmlns:a16="http://schemas.microsoft.com/office/drawing/2014/main" id="{64547D51-FF93-4777-B1BD-BF236B79B431}"/>
              </a:ext>
            </a:extLst>
          </p:cNvPr>
          <p:cNvSpPr txBox="1"/>
          <p:nvPr/>
        </p:nvSpPr>
        <p:spPr>
          <a:xfrm>
            <a:off x="600261" y="3005589"/>
            <a:ext cx="3674672" cy="1015663"/>
          </a:xfrm>
          <a:prstGeom prst="rect">
            <a:avLst/>
          </a:prstGeom>
          <a:solidFill>
            <a:schemeClr val="accent5">
              <a:lumMod val="40000"/>
              <a:lumOff val="60000"/>
            </a:schemeClr>
          </a:solidFill>
        </p:spPr>
        <p:txBody>
          <a:bodyPr wrap="square" rtlCol="0">
            <a:spAutoFit/>
          </a:bodyPr>
          <a:lstStyle/>
          <a:p>
            <a:r>
              <a:rPr lang="en-US" dirty="0"/>
              <a:t>Coupled cavities module [2].</a:t>
            </a:r>
          </a:p>
          <a:p>
            <a:r>
              <a:rPr lang="en-US" sz="1400" dirty="0"/>
              <a:t>Special EM simulator of the coupled cavities with or without external loading. Coupled eigen frequencies and 2D field maps.</a:t>
            </a:r>
            <a:endParaRPr lang="en-GB" sz="1400" dirty="0"/>
          </a:p>
        </p:txBody>
      </p:sp>
      <p:sp>
        <p:nvSpPr>
          <p:cNvPr id="8" name="TextBox 7">
            <a:extLst>
              <a:ext uri="{FF2B5EF4-FFF2-40B4-BE49-F238E27FC236}">
                <a16:creationId xmlns:a16="http://schemas.microsoft.com/office/drawing/2014/main" id="{9BA433EB-8CB9-46A5-82BB-142665C5BDBC}"/>
              </a:ext>
            </a:extLst>
          </p:cNvPr>
          <p:cNvSpPr txBox="1"/>
          <p:nvPr/>
        </p:nvSpPr>
        <p:spPr>
          <a:xfrm>
            <a:off x="608791" y="4016288"/>
            <a:ext cx="3674672" cy="1015663"/>
          </a:xfrm>
          <a:prstGeom prst="rect">
            <a:avLst/>
          </a:prstGeom>
          <a:solidFill>
            <a:schemeClr val="accent5">
              <a:lumMod val="20000"/>
              <a:lumOff val="80000"/>
            </a:schemeClr>
          </a:solidFill>
        </p:spPr>
        <p:txBody>
          <a:bodyPr wrap="square" rtlCol="0">
            <a:spAutoFit/>
          </a:bodyPr>
          <a:lstStyle/>
          <a:p>
            <a:r>
              <a:rPr lang="en-US" dirty="0" err="1"/>
              <a:t>Monotron</a:t>
            </a:r>
            <a:r>
              <a:rPr lang="en-US" dirty="0"/>
              <a:t> oscillations module [3].</a:t>
            </a:r>
          </a:p>
          <a:p>
            <a:r>
              <a:rPr lang="en-US" sz="1400" dirty="0"/>
              <a:t>Simulates the threshold of monotron oscillations in the RF cavities (klystron stability </a:t>
            </a:r>
            <a:r>
              <a:rPr lang="en-US" sz="1400" dirty="0" smtClean="0"/>
              <a:t>issues)</a:t>
            </a:r>
            <a:endParaRPr lang="en-GB" sz="1400" dirty="0"/>
          </a:p>
        </p:txBody>
      </p:sp>
      <p:sp>
        <p:nvSpPr>
          <p:cNvPr id="9" name="TextBox 8">
            <a:extLst>
              <a:ext uri="{FF2B5EF4-FFF2-40B4-BE49-F238E27FC236}">
                <a16:creationId xmlns:a16="http://schemas.microsoft.com/office/drawing/2014/main" id="{904325B5-E9E5-4489-B6A6-34DA26BBFF19}"/>
              </a:ext>
            </a:extLst>
          </p:cNvPr>
          <p:cNvSpPr txBox="1"/>
          <p:nvPr/>
        </p:nvSpPr>
        <p:spPr>
          <a:xfrm>
            <a:off x="4263558" y="1057304"/>
            <a:ext cx="3663297" cy="800219"/>
          </a:xfrm>
          <a:prstGeom prst="rect">
            <a:avLst/>
          </a:prstGeom>
          <a:solidFill>
            <a:schemeClr val="accent5">
              <a:lumMod val="40000"/>
              <a:lumOff val="60000"/>
            </a:schemeClr>
          </a:solidFill>
          <a:ln>
            <a:solidFill>
              <a:schemeClr val="accent5">
                <a:lumMod val="60000"/>
                <a:lumOff val="40000"/>
              </a:schemeClr>
            </a:solidFill>
          </a:ln>
        </p:spPr>
        <p:txBody>
          <a:bodyPr wrap="square" rtlCol="0">
            <a:spAutoFit/>
          </a:bodyPr>
          <a:lstStyle/>
          <a:p>
            <a:r>
              <a:rPr lang="en-US" dirty="0"/>
              <a:t>Klystron optimizer module [1].</a:t>
            </a:r>
          </a:p>
          <a:p>
            <a:r>
              <a:rPr lang="en-US" sz="1400" dirty="0"/>
              <a:t>Allows versatile optimization of the klystrons within specified condition.</a:t>
            </a:r>
            <a:endParaRPr lang="en-GB" sz="1400" dirty="0"/>
          </a:p>
        </p:txBody>
      </p:sp>
      <p:sp>
        <p:nvSpPr>
          <p:cNvPr id="10" name="TextBox 9">
            <a:extLst>
              <a:ext uri="{FF2B5EF4-FFF2-40B4-BE49-F238E27FC236}">
                <a16:creationId xmlns:a16="http://schemas.microsoft.com/office/drawing/2014/main" id="{038C035E-2CB8-4450-BB9E-BDAB5E25503E}"/>
              </a:ext>
            </a:extLst>
          </p:cNvPr>
          <p:cNvSpPr txBox="1"/>
          <p:nvPr/>
        </p:nvSpPr>
        <p:spPr>
          <a:xfrm>
            <a:off x="4266402" y="1815851"/>
            <a:ext cx="3674672" cy="800219"/>
          </a:xfrm>
          <a:prstGeom prst="rect">
            <a:avLst/>
          </a:prstGeom>
          <a:solidFill>
            <a:schemeClr val="accent5">
              <a:lumMod val="20000"/>
              <a:lumOff val="80000"/>
            </a:schemeClr>
          </a:solidFill>
        </p:spPr>
        <p:txBody>
          <a:bodyPr wrap="square" rtlCol="0">
            <a:spAutoFit/>
          </a:bodyPr>
          <a:lstStyle/>
          <a:p>
            <a:r>
              <a:rPr lang="en-US" dirty="0"/>
              <a:t>Parameters scaling module [4].</a:t>
            </a:r>
          </a:p>
          <a:p>
            <a:r>
              <a:rPr lang="en-US" sz="1400" dirty="0"/>
              <a:t>Allows internal scaling with </a:t>
            </a:r>
            <a:r>
              <a:rPr lang="en-US" sz="1400" dirty="0" smtClean="0"/>
              <a:t>arbitrary changing </a:t>
            </a:r>
            <a:r>
              <a:rPr lang="en-US" sz="1400" dirty="0"/>
              <a:t>the frequency, beam power and perveance.</a:t>
            </a:r>
            <a:endParaRPr lang="en-GB" sz="1400" dirty="0"/>
          </a:p>
        </p:txBody>
      </p:sp>
      <p:sp>
        <p:nvSpPr>
          <p:cNvPr id="11" name="TextBox 10">
            <a:extLst>
              <a:ext uri="{FF2B5EF4-FFF2-40B4-BE49-F238E27FC236}">
                <a16:creationId xmlns:a16="http://schemas.microsoft.com/office/drawing/2014/main" id="{23489A18-C2D3-445C-B324-3C5377B3E3A1}"/>
              </a:ext>
            </a:extLst>
          </p:cNvPr>
          <p:cNvSpPr txBox="1"/>
          <p:nvPr/>
        </p:nvSpPr>
        <p:spPr>
          <a:xfrm>
            <a:off x="4283463" y="3227642"/>
            <a:ext cx="3651921" cy="800219"/>
          </a:xfrm>
          <a:prstGeom prst="rect">
            <a:avLst/>
          </a:prstGeom>
          <a:solidFill>
            <a:schemeClr val="accent5">
              <a:lumMod val="40000"/>
              <a:lumOff val="60000"/>
            </a:schemeClr>
          </a:solidFill>
        </p:spPr>
        <p:txBody>
          <a:bodyPr wrap="square" rtlCol="0">
            <a:spAutoFit/>
          </a:bodyPr>
          <a:lstStyle/>
          <a:p>
            <a:r>
              <a:rPr lang="en-US" dirty="0"/>
              <a:t>Design report module. </a:t>
            </a:r>
          </a:p>
          <a:p>
            <a:r>
              <a:rPr lang="en-US" sz="1400" dirty="0"/>
              <a:t>Generates various tables, graphs and animations to analyze the device  performance.</a:t>
            </a:r>
            <a:endParaRPr lang="en-GB" sz="1400" dirty="0"/>
          </a:p>
        </p:txBody>
      </p:sp>
      <p:sp>
        <p:nvSpPr>
          <p:cNvPr id="12" name="TextBox 11">
            <a:extLst>
              <a:ext uri="{FF2B5EF4-FFF2-40B4-BE49-F238E27FC236}">
                <a16:creationId xmlns:a16="http://schemas.microsoft.com/office/drawing/2014/main" id="{C6C5179F-BC63-4016-A2A9-CD2728E8ECFA}"/>
              </a:ext>
            </a:extLst>
          </p:cNvPr>
          <p:cNvSpPr txBox="1"/>
          <p:nvPr/>
        </p:nvSpPr>
        <p:spPr>
          <a:xfrm>
            <a:off x="4274933" y="4015443"/>
            <a:ext cx="3634123" cy="1015663"/>
          </a:xfrm>
          <a:prstGeom prst="rect">
            <a:avLst/>
          </a:prstGeom>
          <a:solidFill>
            <a:schemeClr val="accent1">
              <a:lumMod val="60000"/>
              <a:lumOff val="40000"/>
            </a:schemeClr>
          </a:solidFill>
        </p:spPr>
        <p:txBody>
          <a:bodyPr wrap="square" rtlCol="0">
            <a:spAutoFit/>
          </a:bodyPr>
          <a:lstStyle/>
          <a:p>
            <a:r>
              <a:rPr lang="en-US" dirty="0"/>
              <a:t>Service functions. </a:t>
            </a:r>
            <a:r>
              <a:rPr lang="en-US" sz="1400" dirty="0"/>
              <a:t>Automatic simulation of the power gain and bandwidth curves, arrival functions, reflected electrons absorber, batch mode and more…</a:t>
            </a:r>
            <a:endParaRPr lang="en-GB" sz="1400" dirty="0"/>
          </a:p>
        </p:txBody>
      </p:sp>
      <p:sp>
        <p:nvSpPr>
          <p:cNvPr id="13" name="TextBox 12">
            <a:extLst>
              <a:ext uri="{FF2B5EF4-FFF2-40B4-BE49-F238E27FC236}">
                <a16:creationId xmlns:a16="http://schemas.microsoft.com/office/drawing/2014/main" id="{BED2EFBF-808A-4A93-9B41-E315B1683D79}"/>
              </a:ext>
            </a:extLst>
          </p:cNvPr>
          <p:cNvSpPr txBox="1"/>
          <p:nvPr/>
        </p:nvSpPr>
        <p:spPr>
          <a:xfrm>
            <a:off x="2276725" y="653243"/>
            <a:ext cx="4081374" cy="369332"/>
          </a:xfrm>
          <a:prstGeom prst="rect">
            <a:avLst/>
          </a:prstGeom>
          <a:noFill/>
        </p:spPr>
        <p:txBody>
          <a:bodyPr wrap="none" rtlCol="0">
            <a:spAutoFit/>
          </a:bodyPr>
          <a:lstStyle/>
          <a:p>
            <a:r>
              <a:rPr lang="en-US" dirty="0"/>
              <a:t>Large signal 1/1.5D klystron simulator </a:t>
            </a:r>
            <a:r>
              <a:rPr lang="en-US" dirty="0" smtClean="0"/>
              <a:t>[6].</a:t>
            </a:r>
            <a:endParaRPr lang="en-GB" dirty="0"/>
          </a:p>
        </p:txBody>
      </p:sp>
      <p:sp>
        <p:nvSpPr>
          <p:cNvPr id="14" name="TextBox 13">
            <a:extLst>
              <a:ext uri="{FF2B5EF4-FFF2-40B4-BE49-F238E27FC236}">
                <a16:creationId xmlns:a16="http://schemas.microsoft.com/office/drawing/2014/main" id="{73B46906-D855-442A-A0AF-F2D54A1B6A4C}"/>
              </a:ext>
            </a:extLst>
          </p:cNvPr>
          <p:cNvSpPr txBox="1"/>
          <p:nvPr/>
        </p:nvSpPr>
        <p:spPr>
          <a:xfrm>
            <a:off x="600261" y="115339"/>
            <a:ext cx="9044207" cy="461665"/>
          </a:xfrm>
          <a:prstGeom prst="rect">
            <a:avLst/>
          </a:prstGeom>
          <a:noFill/>
        </p:spPr>
        <p:txBody>
          <a:bodyPr wrap="none" rtlCol="0">
            <a:spAutoFit/>
          </a:bodyPr>
          <a:lstStyle/>
          <a:p>
            <a:r>
              <a:rPr lang="en-US" sz="2400" b="1" dirty="0" smtClean="0"/>
              <a:t>Fast and accurate klystron simulation tools developed at CERN </a:t>
            </a:r>
            <a:r>
              <a:rPr lang="en-US" sz="2400" dirty="0" smtClean="0"/>
              <a:t>(T1,T2)</a:t>
            </a:r>
            <a:endParaRPr lang="en-GB" sz="2400" dirty="0"/>
          </a:p>
        </p:txBody>
      </p:sp>
      <p:sp>
        <p:nvSpPr>
          <p:cNvPr id="15" name="TextBox 14">
            <a:extLst>
              <a:ext uri="{FF2B5EF4-FFF2-40B4-BE49-F238E27FC236}">
                <a16:creationId xmlns:a16="http://schemas.microsoft.com/office/drawing/2014/main" id="{75B2F807-78E4-4B8E-97BE-FDC763E6E5E5}"/>
              </a:ext>
            </a:extLst>
          </p:cNvPr>
          <p:cNvSpPr txBox="1"/>
          <p:nvPr/>
        </p:nvSpPr>
        <p:spPr>
          <a:xfrm>
            <a:off x="8093099" y="1027875"/>
            <a:ext cx="3941144" cy="1077218"/>
          </a:xfrm>
          <a:prstGeom prst="rect">
            <a:avLst/>
          </a:prstGeom>
          <a:solidFill>
            <a:schemeClr val="accent2">
              <a:lumMod val="40000"/>
              <a:lumOff val="60000"/>
            </a:schemeClr>
          </a:solidFill>
          <a:ln>
            <a:solidFill>
              <a:schemeClr val="accent2">
                <a:lumMod val="40000"/>
                <a:lumOff val="60000"/>
              </a:schemeClr>
            </a:solidFill>
          </a:ln>
        </p:spPr>
        <p:txBody>
          <a:bodyPr wrap="square" rtlCol="0">
            <a:spAutoFit/>
          </a:bodyPr>
          <a:lstStyle/>
          <a:p>
            <a:r>
              <a:rPr lang="en-US" dirty="0"/>
              <a:t>Electrostatics module.</a:t>
            </a:r>
            <a:endParaRPr lang="en-US" sz="1400" dirty="0"/>
          </a:p>
          <a:p>
            <a:r>
              <a:rPr lang="en-US" dirty="0"/>
              <a:t> </a:t>
            </a:r>
            <a:r>
              <a:rPr lang="en-US" sz="1400" dirty="0"/>
              <a:t>Simulates  DC E-field maps and potentials in the 2D  system with arbitrary shaped electrodes. Can be used in KlyC (TS MBK for </a:t>
            </a:r>
            <a:r>
              <a:rPr lang="en-US" sz="1400" dirty="0" smtClean="0"/>
              <a:t>example).</a:t>
            </a:r>
            <a:endParaRPr lang="en-GB" sz="1400" dirty="0"/>
          </a:p>
        </p:txBody>
      </p:sp>
      <p:sp>
        <p:nvSpPr>
          <p:cNvPr id="16" name="TextBox 15">
            <a:extLst>
              <a:ext uri="{FF2B5EF4-FFF2-40B4-BE49-F238E27FC236}">
                <a16:creationId xmlns:a16="http://schemas.microsoft.com/office/drawing/2014/main" id="{3DAF41E4-3BF4-4C3E-B014-8811941B402C}"/>
              </a:ext>
            </a:extLst>
          </p:cNvPr>
          <p:cNvSpPr txBox="1"/>
          <p:nvPr/>
        </p:nvSpPr>
        <p:spPr>
          <a:xfrm>
            <a:off x="8093099" y="2136044"/>
            <a:ext cx="3941144" cy="1015663"/>
          </a:xfrm>
          <a:prstGeom prst="rect">
            <a:avLst/>
          </a:prstGeom>
          <a:solidFill>
            <a:schemeClr val="accent2">
              <a:lumMod val="20000"/>
              <a:lumOff val="80000"/>
            </a:schemeClr>
          </a:solidFill>
          <a:ln>
            <a:solidFill>
              <a:schemeClr val="accent2">
                <a:lumMod val="40000"/>
                <a:lumOff val="60000"/>
              </a:schemeClr>
            </a:solidFill>
          </a:ln>
        </p:spPr>
        <p:txBody>
          <a:bodyPr wrap="square" rtlCol="0">
            <a:spAutoFit/>
          </a:bodyPr>
          <a:lstStyle/>
          <a:p>
            <a:r>
              <a:rPr lang="en-US" dirty="0"/>
              <a:t>Magnetostatics module.</a:t>
            </a:r>
            <a:endParaRPr lang="en-US" sz="1400" dirty="0"/>
          </a:p>
          <a:p>
            <a:r>
              <a:rPr lang="en-US" sz="1400" dirty="0"/>
              <a:t>Simulates  DC B-field maps in the 2D  system with arbitrary shaped coils and iron shields (saturation etc.)</a:t>
            </a:r>
            <a:endParaRPr lang="en-GB" sz="1400" dirty="0"/>
          </a:p>
        </p:txBody>
      </p:sp>
      <p:sp>
        <p:nvSpPr>
          <p:cNvPr id="17" name="TextBox 16">
            <a:extLst>
              <a:ext uri="{FF2B5EF4-FFF2-40B4-BE49-F238E27FC236}">
                <a16:creationId xmlns:a16="http://schemas.microsoft.com/office/drawing/2014/main" id="{A910E3CE-662C-4FB0-B4F6-24B57CC951F1}"/>
              </a:ext>
            </a:extLst>
          </p:cNvPr>
          <p:cNvSpPr txBox="1"/>
          <p:nvPr/>
        </p:nvSpPr>
        <p:spPr>
          <a:xfrm>
            <a:off x="8092365" y="3180875"/>
            <a:ext cx="3941878" cy="1877437"/>
          </a:xfrm>
          <a:prstGeom prst="rect">
            <a:avLst/>
          </a:prstGeom>
          <a:solidFill>
            <a:schemeClr val="accent2">
              <a:lumMod val="40000"/>
              <a:lumOff val="60000"/>
            </a:schemeClr>
          </a:solidFill>
          <a:ln>
            <a:solidFill>
              <a:schemeClr val="accent2">
                <a:lumMod val="40000"/>
                <a:lumOff val="60000"/>
              </a:schemeClr>
            </a:solidFill>
          </a:ln>
        </p:spPr>
        <p:txBody>
          <a:bodyPr wrap="square" rtlCol="0">
            <a:spAutoFit/>
          </a:bodyPr>
          <a:lstStyle/>
          <a:p>
            <a:r>
              <a:rPr lang="en-US" dirty="0"/>
              <a:t>Electron beam tracking module.</a:t>
            </a:r>
            <a:endParaRPr lang="en-US" sz="1400" dirty="0"/>
          </a:p>
          <a:p>
            <a:pPr marL="285750" indent="-285750">
              <a:buFont typeface="Wingdings" panose="05000000000000000000" pitchFamily="2" charset="2"/>
              <a:buChar char="§"/>
            </a:pPr>
            <a:r>
              <a:rPr lang="en-US" sz="1400" dirty="0"/>
              <a:t>Simulates the cathodes with space charge limit.</a:t>
            </a:r>
          </a:p>
          <a:p>
            <a:pPr marL="285750" indent="-285750">
              <a:buFont typeface="Wingdings" panose="05000000000000000000" pitchFamily="2" charset="2"/>
              <a:buChar char="§"/>
            </a:pPr>
            <a:r>
              <a:rPr lang="en-GB" sz="1400" dirty="0"/>
              <a:t>Electrons tracking (trajectories) in the calculated B field (beam scalloping etc).</a:t>
            </a:r>
          </a:p>
          <a:p>
            <a:pPr marL="285750" indent="-285750">
              <a:buFont typeface="Wingdings" panose="05000000000000000000" pitchFamily="2" charset="2"/>
              <a:buChar char="§"/>
            </a:pPr>
            <a:r>
              <a:rPr lang="en-GB" sz="1400" dirty="0"/>
              <a:t>Simulates collector in DC mode and RF mode using the spent beam energy spectra simulated in KlyC.</a:t>
            </a:r>
          </a:p>
          <a:p>
            <a:pPr marL="285750" indent="-285750">
              <a:buFont typeface="Wingdings" panose="05000000000000000000" pitchFamily="2" charset="2"/>
              <a:buChar char="§"/>
            </a:pPr>
            <a:r>
              <a:rPr lang="en-GB" sz="1400" dirty="0"/>
              <a:t>Ultimately, A-Z beam tracking in entire device. </a:t>
            </a:r>
          </a:p>
        </p:txBody>
      </p:sp>
      <p:sp>
        <p:nvSpPr>
          <p:cNvPr id="18" name="TextBox 17">
            <a:extLst>
              <a:ext uri="{FF2B5EF4-FFF2-40B4-BE49-F238E27FC236}">
                <a16:creationId xmlns:a16="http://schemas.microsoft.com/office/drawing/2014/main" id="{D513079C-CF36-4560-B039-36AB644792DF}"/>
              </a:ext>
            </a:extLst>
          </p:cNvPr>
          <p:cNvSpPr txBox="1"/>
          <p:nvPr/>
        </p:nvSpPr>
        <p:spPr>
          <a:xfrm>
            <a:off x="8326918" y="633609"/>
            <a:ext cx="3107646" cy="369332"/>
          </a:xfrm>
          <a:prstGeom prst="rect">
            <a:avLst/>
          </a:prstGeom>
          <a:noFill/>
        </p:spPr>
        <p:txBody>
          <a:bodyPr wrap="none" rtlCol="0">
            <a:spAutoFit/>
          </a:bodyPr>
          <a:lstStyle/>
          <a:p>
            <a:r>
              <a:rPr lang="en-US" dirty="0"/>
              <a:t>CGUN (electron beam tracking)</a:t>
            </a:r>
            <a:endParaRPr lang="en-GB" dirty="0"/>
          </a:p>
        </p:txBody>
      </p:sp>
      <p:sp>
        <p:nvSpPr>
          <p:cNvPr id="19" name="Rectangle 18">
            <a:extLst>
              <a:ext uri="{FF2B5EF4-FFF2-40B4-BE49-F238E27FC236}">
                <a16:creationId xmlns:a16="http://schemas.microsoft.com/office/drawing/2014/main" id="{BDF302C3-A60D-4EA9-9529-B37A3C366DB9}"/>
              </a:ext>
            </a:extLst>
          </p:cNvPr>
          <p:cNvSpPr/>
          <p:nvPr/>
        </p:nvSpPr>
        <p:spPr>
          <a:xfrm>
            <a:off x="104841" y="5250003"/>
            <a:ext cx="10088211" cy="276999"/>
          </a:xfrm>
          <a:prstGeom prst="rect">
            <a:avLst/>
          </a:prstGeom>
        </p:spPr>
        <p:txBody>
          <a:bodyPr wrap="none">
            <a:spAutoFit/>
          </a:bodyPr>
          <a:lstStyle/>
          <a:p>
            <a:r>
              <a:rPr lang="en-GB" sz="1200" dirty="0"/>
              <a:t>[2] J. Cai, I. Syratchev ‘Modelling of Coupled Cell Output Structures for the Klystrons’, IEEE Transactions on Electron Devices ( Volume: 66 , Issue: 11 , Nov. 2019 ) </a:t>
            </a:r>
          </a:p>
        </p:txBody>
      </p:sp>
      <p:sp>
        <p:nvSpPr>
          <p:cNvPr id="20" name="Rectangle 19">
            <a:extLst>
              <a:ext uri="{FF2B5EF4-FFF2-40B4-BE49-F238E27FC236}">
                <a16:creationId xmlns:a16="http://schemas.microsoft.com/office/drawing/2014/main" id="{52F03DC8-73C6-40F5-9476-B0DC5BAD26A8}"/>
              </a:ext>
            </a:extLst>
          </p:cNvPr>
          <p:cNvSpPr/>
          <p:nvPr/>
        </p:nvSpPr>
        <p:spPr>
          <a:xfrm>
            <a:off x="100016" y="5672456"/>
            <a:ext cx="12272763" cy="1015663"/>
          </a:xfrm>
          <a:prstGeom prst="rect">
            <a:avLst/>
          </a:prstGeom>
        </p:spPr>
        <p:txBody>
          <a:bodyPr wrap="square">
            <a:spAutoFit/>
          </a:bodyPr>
          <a:lstStyle/>
          <a:p>
            <a:r>
              <a:rPr lang="en-GB" sz="1200" dirty="0"/>
              <a:t>[4] J. Cai, I. Syratchev, ‘Scaling Procedures and Post-Optimization for the Design of High-Efficiency Klystrons’, IEEE Transactions on Electron Devices ( Volume: 66 , Issue: 2 , Feb. 2019 </a:t>
            </a:r>
            <a:r>
              <a:rPr lang="en-GB" sz="1200" dirty="0" smtClean="0"/>
              <a:t>)</a:t>
            </a:r>
          </a:p>
          <a:p>
            <a:r>
              <a:rPr lang="en-GB" sz="1200" dirty="0" smtClean="0"/>
              <a:t>[5] Z. Liu, et al, ‘Study on the efficiency of Klystrons’, </a:t>
            </a:r>
            <a:r>
              <a:rPr lang="en-GB" sz="1200" dirty="0"/>
              <a:t>IEEE Transactions on </a:t>
            </a:r>
            <a:r>
              <a:rPr lang="en-GB" sz="1200" dirty="0" smtClean="0"/>
              <a:t>Plasma Science( </a:t>
            </a:r>
            <a:r>
              <a:rPr lang="en-GB" sz="1200" dirty="0"/>
              <a:t>Volume: </a:t>
            </a:r>
            <a:r>
              <a:rPr lang="en-GB" sz="1200" dirty="0" smtClean="0"/>
              <a:t>67 </a:t>
            </a:r>
            <a:r>
              <a:rPr lang="en-GB" sz="1200" dirty="0"/>
              <a:t>, Issue: </a:t>
            </a:r>
            <a:r>
              <a:rPr lang="en-GB" sz="1200" dirty="0" smtClean="0"/>
              <a:t>7 </a:t>
            </a:r>
            <a:r>
              <a:rPr lang="en-GB" sz="1200" dirty="0"/>
              <a:t>, </a:t>
            </a:r>
            <a:r>
              <a:rPr lang="en-GB" sz="1200" dirty="0" smtClean="0"/>
              <a:t>April. 2020 </a:t>
            </a:r>
            <a:r>
              <a:rPr lang="en-GB" sz="1200" dirty="0"/>
              <a:t>) </a:t>
            </a:r>
            <a:endParaRPr lang="en-GB" sz="1200" dirty="0" smtClean="0"/>
          </a:p>
          <a:p>
            <a:r>
              <a:rPr lang="en-GB" sz="1200" dirty="0" smtClean="0"/>
              <a:t>[6] </a:t>
            </a:r>
            <a:r>
              <a:rPr lang="en-GB" sz="1200" dirty="0"/>
              <a:t>J. Cai, I Syratchev, ‘KlyC. The 1D/1.5D large signal computer code for the klystron simulations. User manual’, CERN-ACC-2018-0050 ; CLIC-Note-1137, Link: </a:t>
            </a:r>
            <a:r>
              <a:rPr lang="en-GB" sz="1200" dirty="0">
                <a:hlinkClick r:id="rId2"/>
              </a:rPr>
              <a:t>http://cds.cern.ch/record/2649486?ln=en</a:t>
            </a:r>
            <a:r>
              <a:rPr lang="en-GB" sz="1200" dirty="0"/>
              <a:t> .</a:t>
            </a:r>
          </a:p>
          <a:p>
            <a:r>
              <a:rPr lang="en-GB" sz="1200" dirty="0" smtClean="0"/>
              <a:t> </a:t>
            </a:r>
            <a:endParaRPr lang="en-GB" sz="1200" dirty="0"/>
          </a:p>
        </p:txBody>
      </p:sp>
      <p:sp>
        <p:nvSpPr>
          <p:cNvPr id="21" name="Rectangle 20">
            <a:extLst>
              <a:ext uri="{FF2B5EF4-FFF2-40B4-BE49-F238E27FC236}">
                <a16:creationId xmlns:a16="http://schemas.microsoft.com/office/drawing/2014/main" id="{AB50CF45-2D9F-4F06-BC0F-9C681B293C97}"/>
              </a:ext>
            </a:extLst>
          </p:cNvPr>
          <p:cNvSpPr/>
          <p:nvPr/>
        </p:nvSpPr>
        <p:spPr>
          <a:xfrm>
            <a:off x="100015" y="5458243"/>
            <a:ext cx="11852213" cy="276999"/>
          </a:xfrm>
          <a:prstGeom prst="rect">
            <a:avLst/>
          </a:prstGeom>
        </p:spPr>
        <p:txBody>
          <a:bodyPr wrap="square">
            <a:spAutoFit/>
          </a:bodyPr>
          <a:lstStyle/>
          <a:p>
            <a:r>
              <a:rPr lang="en-GB" sz="1200" dirty="0"/>
              <a:t>[3] J. Cai, I. Syratchev, G. Burt ‘Accurate </a:t>
            </a:r>
            <a:r>
              <a:rPr lang="en-GB" sz="1200" dirty="0" err="1"/>
              <a:t>Modeling</a:t>
            </a:r>
            <a:r>
              <a:rPr lang="en-GB" sz="1200" dirty="0"/>
              <a:t> of </a:t>
            </a:r>
            <a:r>
              <a:rPr lang="en-GB" sz="1200" dirty="0" err="1"/>
              <a:t>Monotron</a:t>
            </a:r>
            <a:r>
              <a:rPr lang="en-GB" sz="1200" dirty="0"/>
              <a:t> Oscillations in Small- and Large-Signal Regimes’, IEEE Transactions on Electron Devices ( Volume: 67 , Issue: 4 , April 2020) ) </a:t>
            </a:r>
          </a:p>
        </p:txBody>
      </p:sp>
      <p:sp>
        <p:nvSpPr>
          <p:cNvPr id="22" name="Rectangle 21">
            <a:extLst>
              <a:ext uri="{FF2B5EF4-FFF2-40B4-BE49-F238E27FC236}">
                <a16:creationId xmlns:a16="http://schemas.microsoft.com/office/drawing/2014/main" id="{06D6FFD7-7D81-4C08-BF18-52231383DE1A}"/>
              </a:ext>
            </a:extLst>
          </p:cNvPr>
          <p:cNvSpPr/>
          <p:nvPr/>
        </p:nvSpPr>
        <p:spPr>
          <a:xfrm>
            <a:off x="104155" y="5069568"/>
            <a:ext cx="9569158" cy="276999"/>
          </a:xfrm>
          <a:prstGeom prst="rect">
            <a:avLst/>
          </a:prstGeom>
        </p:spPr>
        <p:txBody>
          <a:bodyPr wrap="none">
            <a:spAutoFit/>
          </a:bodyPr>
          <a:lstStyle/>
          <a:p>
            <a:r>
              <a:rPr lang="fr-FR" sz="1200" dirty="0"/>
              <a:t>[1] J. Cai, I. Syratchev, ‘KlyC: 1.5-D Large-Signal Simulation Code for Klystrons’, IEEE Transactions on Plasma Science ( Volume: 47 , Issue: 4 , April 2019 ) </a:t>
            </a:r>
            <a:endParaRPr lang="en-GB" sz="1200" dirty="0"/>
          </a:p>
        </p:txBody>
      </p:sp>
    </p:spTree>
    <p:extLst>
      <p:ext uri="{BB962C8B-B14F-4D97-AF65-F5344CB8AC3E}">
        <p14:creationId xmlns:p14="http://schemas.microsoft.com/office/powerpoint/2010/main" val="35551789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5779513" y="2650210"/>
            <a:ext cx="6129995" cy="1962131"/>
          </a:xfrm>
          <a:prstGeom prst="rect">
            <a:avLst/>
          </a:prstGeom>
          <a:solidFill>
            <a:srgbClr val="9DC3E6">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5740479" y="1067827"/>
            <a:ext cx="6169029" cy="4616648"/>
          </a:xfrm>
          <a:prstGeom prst="rect">
            <a:avLst/>
          </a:prstGeom>
          <a:noFill/>
        </p:spPr>
        <p:txBody>
          <a:bodyPr wrap="square" rtlCol="0">
            <a:spAutoFit/>
          </a:bodyPr>
          <a:lstStyle/>
          <a:p>
            <a:pPr marL="342900" indent="-342900">
              <a:buFont typeface="Arial" panose="020B0604020202020204" pitchFamily="34" charset="0"/>
              <a:buChar char="•"/>
            </a:pPr>
            <a:r>
              <a:rPr lang="en-GB" sz="2400" dirty="0" smtClean="0"/>
              <a:t>E field expansion in the drift tubes </a:t>
            </a:r>
            <a:r>
              <a:rPr lang="en-GB" sz="1400" dirty="0" smtClean="0"/>
              <a:t>causes beam reacceleration when it leaves the output cavity.</a:t>
            </a:r>
          </a:p>
          <a:p>
            <a:pPr marL="342900" indent="-342900">
              <a:buFont typeface="Arial" panose="020B0604020202020204" pitchFamily="34" charset="0"/>
              <a:buChar char="•"/>
            </a:pPr>
            <a:r>
              <a:rPr lang="en-GB" sz="2400" dirty="0" smtClean="0"/>
              <a:t>Ohmic loses </a:t>
            </a:r>
            <a:r>
              <a:rPr lang="en-GB" sz="1400" dirty="0" smtClean="0"/>
              <a:t>are proportional to the operating frequency.</a:t>
            </a:r>
          </a:p>
          <a:p>
            <a:pPr marL="342900" indent="-342900">
              <a:buFont typeface="Arial" panose="020B0604020202020204" pitchFamily="34" charset="0"/>
              <a:buChar char="•"/>
            </a:pPr>
            <a:r>
              <a:rPr lang="en-GB" sz="2400" dirty="0" smtClean="0"/>
              <a:t>Space charge depression </a:t>
            </a:r>
            <a:r>
              <a:rPr lang="en-GB" sz="1400" dirty="0" smtClean="0"/>
              <a:t>is a partial conversion of the beam kinetic energy into the potential DC energy of beam traveling in the drift tube. </a:t>
            </a:r>
          </a:p>
          <a:p>
            <a:pPr marL="342900" indent="-342900">
              <a:buFont typeface="Arial" panose="020B0604020202020204" pitchFamily="34" charset="0"/>
              <a:buChar char="•"/>
            </a:pPr>
            <a:r>
              <a:rPr lang="en-GB" sz="2400" dirty="0" smtClean="0"/>
              <a:t>Bunch saturation </a:t>
            </a:r>
            <a:r>
              <a:rPr lang="en-GB" sz="1400" dirty="0" smtClean="0"/>
              <a:t>is optimal, when all the elections populate only the useful RF phase bucket leaving the anti-bunch empty. </a:t>
            </a:r>
          </a:p>
          <a:p>
            <a:pPr marL="342900" indent="-342900">
              <a:buFont typeface="Arial" panose="020B0604020202020204" pitchFamily="34" charset="0"/>
              <a:buChar char="•"/>
            </a:pPr>
            <a:r>
              <a:rPr lang="en-GB" sz="2400" dirty="0" smtClean="0"/>
              <a:t>Bunch congregation</a:t>
            </a:r>
            <a:r>
              <a:rPr lang="en-GB" sz="1400" dirty="0" smtClean="0"/>
              <a:t> is a normalized elections velocity spread along the bunch. It has an optimal value for every given bunch length.</a:t>
            </a:r>
          </a:p>
          <a:p>
            <a:pPr marL="342900" indent="-342900">
              <a:buFont typeface="Arial" panose="020B0604020202020204" pitchFamily="34" charset="0"/>
              <a:buChar char="•"/>
            </a:pPr>
            <a:r>
              <a:rPr lang="en-GB" sz="2400" dirty="0" smtClean="0"/>
              <a:t>Bunch stratification </a:t>
            </a:r>
            <a:r>
              <a:rPr lang="en-GB" sz="1400" dirty="0" smtClean="0"/>
              <a:t>is a radial dependence of the bunch length and congregation. The ideal bunch should not have such a dependency.</a:t>
            </a:r>
            <a:endParaRPr lang="en-GB" sz="1400" dirty="0"/>
          </a:p>
          <a:p>
            <a:pPr marL="342900" indent="-342900">
              <a:buFont typeface="Arial" panose="020B0604020202020204" pitchFamily="34" charset="0"/>
              <a:buChar char="•"/>
            </a:pPr>
            <a:r>
              <a:rPr lang="en-GB" sz="2400" dirty="0" smtClean="0"/>
              <a:t>Radial bunch expansion</a:t>
            </a:r>
            <a:r>
              <a:rPr lang="en-GB" sz="1400" dirty="0" smtClean="0"/>
              <a:t> happens during beam deceleration in the output cavity in the presence of external solenoidal magnetic field.</a:t>
            </a:r>
          </a:p>
          <a:p>
            <a:pPr marL="342900" indent="-342900">
              <a:buFont typeface="Arial" panose="020B0604020202020204" pitchFamily="34" charset="0"/>
              <a:buChar char="•"/>
            </a:pPr>
            <a:r>
              <a:rPr lang="en-GB" sz="2800" dirty="0" smtClean="0">
                <a:solidFill>
                  <a:srgbClr val="FF0000"/>
                </a:solidFill>
              </a:rPr>
              <a:t>Reflected electrons </a:t>
            </a:r>
            <a:r>
              <a:rPr lang="en-GB" sz="1400" b="1" dirty="0" smtClean="0"/>
              <a:t>could be </a:t>
            </a:r>
            <a:r>
              <a:rPr lang="en-GB" sz="1400" dirty="0" smtClean="0"/>
              <a:t>generated if some of the above effects are not balanced.</a:t>
            </a:r>
            <a:endParaRPr lang="en-GB" sz="2800" dirty="0" smtClean="0"/>
          </a:p>
        </p:txBody>
      </p:sp>
      <p:pic>
        <p:nvPicPr>
          <p:cNvPr id="26" name="Picture 25"/>
          <p:cNvPicPr>
            <a:picLocks noChangeAspect="1"/>
          </p:cNvPicPr>
          <p:nvPr/>
        </p:nvPicPr>
        <p:blipFill>
          <a:blip r:embed="rId2"/>
          <a:stretch>
            <a:fillRect/>
          </a:stretch>
        </p:blipFill>
        <p:spPr>
          <a:xfrm>
            <a:off x="2078109" y="986011"/>
            <a:ext cx="3414444" cy="2689333"/>
          </a:xfrm>
          <a:prstGeom prst="rect">
            <a:avLst/>
          </a:prstGeom>
        </p:spPr>
      </p:pic>
      <p:pic>
        <p:nvPicPr>
          <p:cNvPr id="2" name="Picture 1"/>
          <p:cNvPicPr>
            <a:picLocks noChangeAspect="1"/>
          </p:cNvPicPr>
          <p:nvPr/>
        </p:nvPicPr>
        <p:blipFill>
          <a:blip r:embed="rId3"/>
          <a:stretch>
            <a:fillRect/>
          </a:stretch>
        </p:blipFill>
        <p:spPr>
          <a:xfrm>
            <a:off x="278856" y="2330678"/>
            <a:ext cx="1378497" cy="2803525"/>
          </a:xfrm>
          <a:prstGeom prst="rect">
            <a:avLst/>
          </a:prstGeom>
        </p:spPr>
      </p:pic>
      <p:sp>
        <p:nvSpPr>
          <p:cNvPr id="3" name="TextBox 2"/>
          <p:cNvSpPr txBox="1"/>
          <p:nvPr/>
        </p:nvSpPr>
        <p:spPr>
          <a:xfrm>
            <a:off x="214329" y="1749863"/>
            <a:ext cx="1443024" cy="461665"/>
          </a:xfrm>
          <a:prstGeom prst="rect">
            <a:avLst/>
          </a:prstGeom>
          <a:noFill/>
        </p:spPr>
        <p:txBody>
          <a:bodyPr wrap="none" rtlCol="0">
            <a:spAutoFit/>
          </a:bodyPr>
          <a:lstStyle/>
          <a:p>
            <a:r>
              <a:rPr lang="en-GB" sz="1200" dirty="0" smtClean="0"/>
              <a:t>SLAC B-factory CW</a:t>
            </a:r>
          </a:p>
          <a:p>
            <a:r>
              <a:rPr lang="en-GB" sz="1200" dirty="0" smtClean="0"/>
              <a:t>0.478GHz, 1.25 MW</a:t>
            </a:r>
            <a:endParaRPr lang="en-GB" sz="1200" dirty="0"/>
          </a:p>
        </p:txBody>
      </p:sp>
      <p:sp>
        <p:nvSpPr>
          <p:cNvPr id="5" name="TextBox 4"/>
          <p:cNvSpPr txBox="1"/>
          <p:nvPr/>
        </p:nvSpPr>
        <p:spPr>
          <a:xfrm>
            <a:off x="282628" y="68325"/>
            <a:ext cx="11628824" cy="461665"/>
          </a:xfrm>
          <a:prstGeom prst="rect">
            <a:avLst/>
          </a:prstGeom>
          <a:noFill/>
        </p:spPr>
        <p:txBody>
          <a:bodyPr wrap="none" rtlCol="0">
            <a:spAutoFit/>
          </a:bodyPr>
          <a:lstStyle/>
          <a:p>
            <a:r>
              <a:rPr lang="en-GB" sz="2400" b="1" dirty="0" smtClean="0"/>
              <a:t>The factors limiting efficient RF power extraction from the bunched beam in RF cavity </a:t>
            </a:r>
            <a:r>
              <a:rPr lang="en-GB" sz="2400" dirty="0" smtClean="0"/>
              <a:t>(T2)</a:t>
            </a:r>
            <a:endParaRPr lang="en-GB" sz="2400" dirty="0"/>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69109" y="3675344"/>
            <a:ext cx="3908934" cy="2931700"/>
          </a:xfrm>
          <a:prstGeom prst="rect">
            <a:avLst/>
          </a:prstGeom>
        </p:spPr>
      </p:pic>
      <p:sp>
        <p:nvSpPr>
          <p:cNvPr id="17" name="Rectangle 16"/>
          <p:cNvSpPr/>
          <p:nvPr/>
        </p:nvSpPr>
        <p:spPr>
          <a:xfrm>
            <a:off x="3294176" y="1105948"/>
            <a:ext cx="1095954" cy="2425246"/>
          </a:xfrm>
          <a:prstGeom prst="rect">
            <a:avLst/>
          </a:prstGeom>
          <a:solidFill>
            <a:srgbClr val="A9D18E">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8" name="Group 27"/>
          <p:cNvGrpSpPr/>
          <p:nvPr/>
        </p:nvGrpSpPr>
        <p:grpSpPr>
          <a:xfrm>
            <a:off x="3252004" y="3181181"/>
            <a:ext cx="1341862" cy="379256"/>
            <a:chOff x="9420368" y="5982144"/>
            <a:chExt cx="1341862" cy="379256"/>
          </a:xfrm>
        </p:grpSpPr>
        <p:sp>
          <p:nvSpPr>
            <p:cNvPr id="18" name="Rectangle 17"/>
            <p:cNvSpPr/>
            <p:nvPr/>
          </p:nvSpPr>
          <p:spPr>
            <a:xfrm>
              <a:off x="9420368" y="6123442"/>
              <a:ext cx="1341862" cy="69053"/>
            </a:xfrm>
            <a:prstGeom prst="rect">
              <a:avLst/>
            </a:prstGeom>
            <a:solidFill>
              <a:srgbClr val="FF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9453791" y="6075299"/>
              <a:ext cx="1062532" cy="45719"/>
            </a:xfrm>
            <a:prstGeom prst="rect">
              <a:avLst/>
            </a:prstGeom>
            <a:solidFill>
              <a:srgbClr val="FFC000">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9451754" y="6196016"/>
              <a:ext cx="1062532" cy="49024"/>
            </a:xfrm>
            <a:prstGeom prst="rect">
              <a:avLst/>
            </a:prstGeom>
            <a:solidFill>
              <a:srgbClr val="FFC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9592673" y="6031307"/>
              <a:ext cx="669701" cy="56235"/>
            </a:xfrm>
            <a:prstGeom prst="rect">
              <a:avLst/>
            </a:prstGeom>
            <a:solidFill>
              <a:srgbClr val="00B0F0">
                <a:alpha val="4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9587146" y="6248561"/>
              <a:ext cx="675228" cy="51094"/>
            </a:xfrm>
            <a:prstGeom prst="rect">
              <a:avLst/>
            </a:prstGeom>
            <a:solidFill>
              <a:srgbClr val="00B0F0">
                <a:alpha val="4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9791700" y="5982144"/>
              <a:ext cx="236220" cy="45719"/>
            </a:xfrm>
            <a:prstGeom prst="rect">
              <a:avLst/>
            </a:prstGeom>
            <a:solidFill>
              <a:srgbClr val="3333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9791700" y="6299654"/>
              <a:ext cx="236220" cy="61746"/>
            </a:xfrm>
            <a:prstGeom prst="rect">
              <a:avLst/>
            </a:prstGeom>
            <a:solidFill>
              <a:srgbClr val="3333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5" name="TextBox 24"/>
          <p:cNvSpPr txBox="1"/>
          <p:nvPr/>
        </p:nvSpPr>
        <p:spPr>
          <a:xfrm>
            <a:off x="3504418" y="1121248"/>
            <a:ext cx="570990" cy="461665"/>
          </a:xfrm>
          <a:prstGeom prst="rect">
            <a:avLst/>
          </a:prstGeom>
          <a:noFill/>
        </p:spPr>
        <p:txBody>
          <a:bodyPr wrap="none" rtlCol="0">
            <a:spAutoFit/>
          </a:bodyPr>
          <a:lstStyle/>
          <a:p>
            <a:r>
              <a:rPr lang="en-GB" sz="1200" dirty="0" smtClean="0">
                <a:solidFill>
                  <a:srgbClr val="CC00FF"/>
                </a:solidFill>
              </a:rPr>
              <a:t>Ideal </a:t>
            </a:r>
          </a:p>
          <a:p>
            <a:r>
              <a:rPr lang="en-GB" sz="1200" dirty="0" smtClean="0">
                <a:solidFill>
                  <a:srgbClr val="CC00FF"/>
                </a:solidFill>
              </a:rPr>
              <a:t>bunch</a:t>
            </a:r>
            <a:endParaRPr lang="en-GB" sz="1200" dirty="0">
              <a:solidFill>
                <a:srgbClr val="CC00FF"/>
              </a:solidFill>
            </a:endParaRPr>
          </a:p>
        </p:txBody>
      </p:sp>
      <p:sp>
        <p:nvSpPr>
          <p:cNvPr id="6" name="TextBox 5"/>
          <p:cNvSpPr txBox="1"/>
          <p:nvPr/>
        </p:nvSpPr>
        <p:spPr>
          <a:xfrm>
            <a:off x="3163606" y="3555323"/>
            <a:ext cx="1405513" cy="276999"/>
          </a:xfrm>
          <a:prstGeom prst="rect">
            <a:avLst/>
          </a:prstGeom>
          <a:noFill/>
        </p:spPr>
        <p:txBody>
          <a:bodyPr wrap="none" rtlCol="0">
            <a:spAutoFit/>
          </a:bodyPr>
          <a:lstStyle/>
          <a:p>
            <a:r>
              <a:rPr lang="en-GB" sz="1200" dirty="0" smtClean="0"/>
              <a:t>&lt;- arrival time (t/w)</a:t>
            </a:r>
            <a:endParaRPr lang="en-GB" sz="1200" dirty="0"/>
          </a:p>
        </p:txBody>
      </p:sp>
      <p:sp>
        <p:nvSpPr>
          <p:cNvPr id="7" name="TextBox 6"/>
          <p:cNvSpPr txBox="1"/>
          <p:nvPr/>
        </p:nvSpPr>
        <p:spPr>
          <a:xfrm rot="16200000">
            <a:off x="1526964" y="2260153"/>
            <a:ext cx="992066" cy="276999"/>
          </a:xfrm>
          <a:prstGeom prst="rect">
            <a:avLst/>
          </a:prstGeom>
          <a:noFill/>
        </p:spPr>
        <p:txBody>
          <a:bodyPr wrap="none" rtlCol="0">
            <a:spAutoFit/>
          </a:bodyPr>
          <a:lstStyle/>
          <a:p>
            <a:r>
              <a:rPr lang="en-GB" sz="1200" dirty="0" smtClean="0"/>
              <a:t>Velocity </a:t>
            </a:r>
            <a:r>
              <a:rPr lang="en-GB" sz="1200" dirty="0" err="1" smtClean="0"/>
              <a:t>Ve</a:t>
            </a:r>
            <a:r>
              <a:rPr lang="en-GB" sz="1200" dirty="0" smtClean="0"/>
              <a:t>/c</a:t>
            </a:r>
            <a:endParaRPr lang="en-GB" sz="1200" dirty="0"/>
          </a:p>
        </p:txBody>
      </p:sp>
      <p:sp>
        <p:nvSpPr>
          <p:cNvPr id="9" name="TextBox 8"/>
          <p:cNvSpPr txBox="1"/>
          <p:nvPr/>
        </p:nvSpPr>
        <p:spPr>
          <a:xfrm>
            <a:off x="203113" y="5253353"/>
            <a:ext cx="1523302" cy="369332"/>
          </a:xfrm>
          <a:prstGeom prst="rect">
            <a:avLst/>
          </a:prstGeom>
          <a:noFill/>
        </p:spPr>
        <p:txBody>
          <a:bodyPr wrap="none" rtlCol="0">
            <a:spAutoFit/>
          </a:bodyPr>
          <a:lstStyle/>
          <a:p>
            <a:r>
              <a:rPr lang="en-GB" dirty="0" smtClean="0"/>
              <a:t>Efficiency </a:t>
            </a:r>
            <a:r>
              <a:rPr lang="en-GB" b="1" dirty="0" smtClean="0">
                <a:solidFill>
                  <a:srgbClr val="FF0000"/>
                </a:solidFill>
              </a:rPr>
              <a:t>61%</a:t>
            </a:r>
            <a:endParaRPr lang="en-GB" b="1" dirty="0">
              <a:solidFill>
                <a:srgbClr val="FF0000"/>
              </a:solidFill>
            </a:endParaRPr>
          </a:p>
        </p:txBody>
      </p:sp>
      <p:cxnSp>
        <p:nvCxnSpPr>
          <p:cNvPr id="11" name="Straight Connector 10"/>
          <p:cNvCxnSpPr/>
          <p:nvPr/>
        </p:nvCxnSpPr>
        <p:spPr>
          <a:xfrm flipV="1">
            <a:off x="2970330" y="3670896"/>
            <a:ext cx="1" cy="2221994"/>
          </a:xfrm>
          <a:prstGeom prst="line">
            <a:avLst/>
          </a:prstGeom>
          <a:ln>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16200000">
            <a:off x="2345480" y="4222718"/>
            <a:ext cx="972702" cy="276999"/>
          </a:xfrm>
          <a:prstGeom prst="rect">
            <a:avLst/>
          </a:prstGeom>
          <a:noFill/>
        </p:spPr>
        <p:txBody>
          <a:bodyPr wrap="none" rtlCol="0">
            <a:spAutoFit/>
          </a:bodyPr>
          <a:lstStyle/>
          <a:p>
            <a:r>
              <a:rPr lang="en-GB" sz="1200" dirty="0" smtClean="0"/>
              <a:t>Arrival plane</a:t>
            </a:r>
            <a:endParaRPr lang="en-GB" sz="1200" dirty="0"/>
          </a:p>
        </p:txBody>
      </p:sp>
      <p:sp>
        <p:nvSpPr>
          <p:cNvPr id="14" name="TextBox 13"/>
          <p:cNvSpPr txBox="1"/>
          <p:nvPr/>
        </p:nvSpPr>
        <p:spPr>
          <a:xfrm>
            <a:off x="5200724" y="3487588"/>
            <a:ext cx="276038" cy="307777"/>
          </a:xfrm>
          <a:prstGeom prst="rect">
            <a:avLst/>
          </a:prstGeom>
          <a:noFill/>
        </p:spPr>
        <p:txBody>
          <a:bodyPr wrap="none" rtlCol="0">
            <a:spAutoFit/>
          </a:bodyPr>
          <a:lstStyle/>
          <a:p>
            <a:r>
              <a:rPr lang="en-GB" sz="1400" dirty="0" smtClean="0"/>
              <a:t>0</a:t>
            </a:r>
            <a:endParaRPr lang="en-GB" sz="1400" dirty="0"/>
          </a:p>
        </p:txBody>
      </p:sp>
      <p:sp>
        <p:nvSpPr>
          <p:cNvPr id="15" name="TextBox 14"/>
          <p:cNvSpPr txBox="1"/>
          <p:nvPr/>
        </p:nvSpPr>
        <p:spPr>
          <a:xfrm>
            <a:off x="2271327" y="3517008"/>
            <a:ext cx="373820" cy="307777"/>
          </a:xfrm>
          <a:prstGeom prst="rect">
            <a:avLst/>
          </a:prstGeom>
          <a:noFill/>
        </p:spPr>
        <p:txBody>
          <a:bodyPr wrap="none" rtlCol="0">
            <a:spAutoFit/>
          </a:bodyPr>
          <a:lstStyle/>
          <a:p>
            <a:r>
              <a:rPr lang="en-GB" sz="1400" dirty="0" smtClean="0"/>
              <a:t>2</a:t>
            </a:r>
            <a:r>
              <a:rPr lang="en-GB" sz="1400" dirty="0" smtClean="0">
                <a:sym typeface="Symbol" panose="05050102010706020507" pitchFamily="18" charset="2"/>
              </a:rPr>
              <a:t></a:t>
            </a:r>
            <a:endParaRPr lang="en-GB" sz="1400" dirty="0"/>
          </a:p>
        </p:txBody>
      </p:sp>
      <p:sp>
        <p:nvSpPr>
          <p:cNvPr id="16" name="TextBox 15"/>
          <p:cNvSpPr txBox="1"/>
          <p:nvPr/>
        </p:nvSpPr>
        <p:spPr>
          <a:xfrm>
            <a:off x="2392200" y="510755"/>
            <a:ext cx="3084562" cy="584775"/>
          </a:xfrm>
          <a:prstGeom prst="rect">
            <a:avLst/>
          </a:prstGeom>
          <a:noFill/>
        </p:spPr>
        <p:txBody>
          <a:bodyPr wrap="square" rtlCol="0">
            <a:spAutoFit/>
          </a:bodyPr>
          <a:lstStyle/>
          <a:p>
            <a:r>
              <a:rPr lang="en-GB" sz="1600" dirty="0" smtClean="0"/>
              <a:t>Bunch phase space in the vicinity of the klystron output cavity</a:t>
            </a:r>
            <a:endParaRPr lang="en-GB" sz="1600" dirty="0"/>
          </a:p>
        </p:txBody>
      </p:sp>
      <p:sp>
        <p:nvSpPr>
          <p:cNvPr id="29" name="Rectangle 28"/>
          <p:cNvSpPr/>
          <p:nvPr/>
        </p:nvSpPr>
        <p:spPr>
          <a:xfrm>
            <a:off x="5779513" y="1067827"/>
            <a:ext cx="6129995" cy="1582383"/>
          </a:xfrm>
          <a:prstGeom prst="rect">
            <a:avLst/>
          </a:prstGeom>
          <a:solidFill>
            <a:srgbClr val="F8CBAD">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p:cNvSpPr/>
          <p:nvPr/>
        </p:nvSpPr>
        <p:spPr>
          <a:xfrm>
            <a:off x="5779514" y="4612341"/>
            <a:ext cx="3364486" cy="434387"/>
          </a:xfrm>
          <a:prstGeom prst="rect">
            <a:avLst/>
          </a:prstGeom>
          <a:solidFill>
            <a:srgbClr val="F8CBAD">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6722110" y="5960713"/>
            <a:ext cx="2122400" cy="646331"/>
          </a:xfrm>
          <a:prstGeom prst="rect">
            <a:avLst/>
          </a:prstGeom>
          <a:solidFill>
            <a:srgbClr val="F8CBAD"/>
          </a:solidFill>
          <a:ln>
            <a:noFill/>
          </a:ln>
        </p:spPr>
        <p:txBody>
          <a:bodyPr wrap="square" rtlCol="0">
            <a:spAutoFit/>
          </a:bodyPr>
          <a:lstStyle/>
          <a:p>
            <a:r>
              <a:rPr lang="en-GB" dirty="0" smtClean="0"/>
              <a:t>Driven by klystron general parameters.</a:t>
            </a:r>
            <a:endParaRPr lang="en-GB" dirty="0"/>
          </a:p>
        </p:txBody>
      </p:sp>
      <p:sp>
        <p:nvSpPr>
          <p:cNvPr id="33" name="TextBox 32"/>
          <p:cNvSpPr txBox="1"/>
          <p:nvPr/>
        </p:nvSpPr>
        <p:spPr>
          <a:xfrm>
            <a:off x="8844510" y="5960713"/>
            <a:ext cx="2435456" cy="646331"/>
          </a:xfrm>
          <a:prstGeom prst="rect">
            <a:avLst/>
          </a:prstGeom>
          <a:solidFill>
            <a:srgbClr val="9DC3E6"/>
          </a:solidFill>
        </p:spPr>
        <p:txBody>
          <a:bodyPr wrap="square" rtlCol="0">
            <a:spAutoFit/>
          </a:bodyPr>
          <a:lstStyle/>
          <a:p>
            <a:r>
              <a:rPr lang="en-GB" dirty="0" smtClean="0"/>
              <a:t>Driven by RF design and space charge effects.</a:t>
            </a:r>
            <a:endParaRPr lang="en-GB" dirty="0"/>
          </a:p>
        </p:txBody>
      </p:sp>
      <p:sp>
        <p:nvSpPr>
          <p:cNvPr id="34" name="Rectangle 33"/>
          <p:cNvSpPr/>
          <p:nvPr/>
        </p:nvSpPr>
        <p:spPr>
          <a:xfrm>
            <a:off x="9144000" y="4612341"/>
            <a:ext cx="2765508" cy="434387"/>
          </a:xfrm>
          <a:prstGeom prst="rect">
            <a:avLst/>
          </a:prstGeom>
          <a:solidFill>
            <a:srgbClr val="9DC3E6">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eform 34"/>
          <p:cNvSpPr/>
          <p:nvPr/>
        </p:nvSpPr>
        <p:spPr>
          <a:xfrm>
            <a:off x="3377564" y="2054487"/>
            <a:ext cx="987751" cy="528168"/>
          </a:xfrm>
          <a:custGeom>
            <a:avLst/>
            <a:gdLst>
              <a:gd name="connsiteX0" fmla="*/ 0 w 1024932"/>
              <a:gd name="connsiteY0" fmla="*/ 0 h 874206"/>
              <a:gd name="connsiteX1" fmla="*/ 311499 w 1024932"/>
              <a:gd name="connsiteY1" fmla="*/ 110531 h 874206"/>
              <a:gd name="connsiteX2" fmla="*/ 643094 w 1024932"/>
              <a:gd name="connsiteY2" fmla="*/ 301450 h 874206"/>
              <a:gd name="connsiteX3" fmla="*/ 904351 w 1024932"/>
              <a:gd name="connsiteY3" fmla="*/ 552659 h 874206"/>
              <a:gd name="connsiteX4" fmla="*/ 1024932 w 1024932"/>
              <a:gd name="connsiteY4" fmla="*/ 844061 h 874206"/>
              <a:gd name="connsiteX5" fmla="*/ 914400 w 1024932"/>
              <a:gd name="connsiteY5" fmla="*/ 874206 h 874206"/>
              <a:gd name="connsiteX6" fmla="*/ 743578 w 1024932"/>
              <a:gd name="connsiteY6" fmla="*/ 602901 h 874206"/>
              <a:gd name="connsiteX7" fmla="*/ 522514 w 1024932"/>
              <a:gd name="connsiteY7" fmla="*/ 401934 h 874206"/>
              <a:gd name="connsiteX8" fmla="*/ 180870 w 1024932"/>
              <a:gd name="connsiteY8" fmla="*/ 241160 h 874206"/>
              <a:gd name="connsiteX9" fmla="*/ 0 w 1024932"/>
              <a:gd name="connsiteY9" fmla="*/ 150725 h 874206"/>
              <a:gd name="connsiteX10" fmla="*/ 0 w 1024932"/>
              <a:gd name="connsiteY10" fmla="*/ 0 h 874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932" h="874206">
                <a:moveTo>
                  <a:pt x="0" y="0"/>
                </a:moveTo>
                <a:lnTo>
                  <a:pt x="311499" y="110531"/>
                </a:lnTo>
                <a:lnTo>
                  <a:pt x="643094" y="301450"/>
                </a:lnTo>
                <a:lnTo>
                  <a:pt x="904351" y="552659"/>
                </a:lnTo>
                <a:lnTo>
                  <a:pt x="1024932" y="844061"/>
                </a:lnTo>
                <a:lnTo>
                  <a:pt x="914400" y="874206"/>
                </a:lnTo>
                <a:lnTo>
                  <a:pt x="743578" y="602901"/>
                </a:lnTo>
                <a:lnTo>
                  <a:pt x="522514" y="401934"/>
                </a:lnTo>
                <a:lnTo>
                  <a:pt x="180870" y="241160"/>
                </a:lnTo>
                <a:lnTo>
                  <a:pt x="0" y="150725"/>
                </a:lnTo>
                <a:lnTo>
                  <a:pt x="0" y="0"/>
                </a:lnTo>
                <a:close/>
              </a:path>
            </a:pathLst>
          </a:custGeom>
          <a:solidFill>
            <a:srgbClr val="F838FD">
              <a:alpha val="14118"/>
            </a:srgbClr>
          </a:solidFill>
          <a:ln>
            <a:noFill/>
          </a:ln>
          <a:effectLst>
            <a:glow rad="101600">
              <a:srgbClr val="F838FD">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2560320" y="3012141"/>
            <a:ext cx="567869" cy="461665"/>
          </a:xfrm>
          <a:prstGeom prst="rect">
            <a:avLst/>
          </a:prstGeom>
          <a:noFill/>
        </p:spPr>
        <p:txBody>
          <a:bodyPr wrap="square" rtlCol="0">
            <a:spAutoFit/>
          </a:bodyPr>
          <a:lstStyle/>
          <a:p>
            <a:r>
              <a:rPr lang="en-US" sz="1200" dirty="0" smtClean="0"/>
              <a:t>Real bunch</a:t>
            </a:r>
            <a:endParaRPr lang="en-GB" sz="1200" dirty="0"/>
          </a:p>
        </p:txBody>
      </p:sp>
    </p:spTree>
    <p:extLst>
      <p:ext uri="{BB962C8B-B14F-4D97-AF65-F5344CB8AC3E}">
        <p14:creationId xmlns:p14="http://schemas.microsoft.com/office/powerpoint/2010/main" val="41100643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36967" y="42013"/>
            <a:ext cx="9338518" cy="461665"/>
          </a:xfrm>
          <a:prstGeom prst="rect">
            <a:avLst/>
          </a:prstGeom>
          <a:noFill/>
        </p:spPr>
        <p:txBody>
          <a:bodyPr wrap="none" rtlCol="0">
            <a:spAutoFit/>
          </a:bodyPr>
          <a:lstStyle/>
          <a:p>
            <a:r>
              <a:rPr lang="en-GB" sz="2400" b="1" dirty="0" smtClean="0"/>
              <a:t>The ultimate power extraction efficiency in the linear beam devices </a:t>
            </a:r>
            <a:r>
              <a:rPr lang="en-GB" sz="2400" dirty="0" smtClean="0"/>
              <a:t>(T2)</a:t>
            </a:r>
            <a:endParaRPr lang="en-GB" sz="2400"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452" y="1140640"/>
            <a:ext cx="3532837" cy="2649627"/>
          </a:xfrm>
          <a:prstGeom prst="rect">
            <a:avLst/>
          </a:prstGeom>
        </p:spPr>
      </p:pic>
      <p:sp>
        <p:nvSpPr>
          <p:cNvPr id="13" name="TextBox 12"/>
          <p:cNvSpPr txBox="1"/>
          <p:nvPr/>
        </p:nvSpPr>
        <p:spPr>
          <a:xfrm>
            <a:off x="2042251" y="434995"/>
            <a:ext cx="6733959" cy="338554"/>
          </a:xfrm>
          <a:prstGeom prst="rect">
            <a:avLst/>
          </a:prstGeom>
          <a:noFill/>
        </p:spPr>
        <p:txBody>
          <a:bodyPr wrap="none" rtlCol="0">
            <a:spAutoFit/>
          </a:bodyPr>
          <a:lstStyle/>
          <a:p>
            <a:r>
              <a:rPr lang="en-GB" sz="1600" dirty="0" smtClean="0"/>
              <a:t>Example of </a:t>
            </a:r>
            <a:r>
              <a:rPr lang="en-GB" sz="1600" b="1" dirty="0" smtClean="0"/>
              <a:t>0.8 GHz klystron</a:t>
            </a:r>
            <a:r>
              <a:rPr lang="en-GB" sz="1600" dirty="0" smtClean="0"/>
              <a:t>. Voltage 133 kV, Current 12.6 A</a:t>
            </a:r>
            <a:r>
              <a:rPr lang="en-GB" sz="1600" dirty="0"/>
              <a:t> </a:t>
            </a:r>
            <a:r>
              <a:rPr lang="en-GB" sz="1600" dirty="0" smtClean="0"/>
              <a:t> (µP=0.26 µA/V</a:t>
            </a:r>
            <a:r>
              <a:rPr lang="en-GB" sz="1600" baseline="30000" dirty="0" smtClean="0"/>
              <a:t>3/2</a:t>
            </a:r>
            <a:r>
              <a:rPr lang="en-GB" sz="1600" dirty="0" smtClean="0"/>
              <a:t>)</a:t>
            </a:r>
            <a:endParaRPr lang="en-GB" sz="1600" dirty="0"/>
          </a:p>
        </p:txBody>
      </p:sp>
      <p:pic>
        <p:nvPicPr>
          <p:cNvPr id="28" name="Picture 27"/>
          <p:cNvPicPr/>
          <p:nvPr/>
        </p:nvPicPr>
        <p:blipFill>
          <a:blip r:embed="rId3">
            <a:extLst>
              <a:ext uri="{28A0092B-C50C-407E-A947-70E740481C1C}">
                <a14:useLocalDpi xmlns:a14="http://schemas.microsoft.com/office/drawing/2010/main" val="0"/>
              </a:ext>
            </a:extLst>
          </a:blip>
          <a:stretch>
            <a:fillRect/>
          </a:stretch>
        </p:blipFill>
        <p:spPr bwMode="auto">
          <a:xfrm>
            <a:off x="7564297" y="1141068"/>
            <a:ext cx="3567711" cy="2716498"/>
          </a:xfrm>
          <a:prstGeom prst="rect">
            <a:avLst/>
          </a:prstGeom>
          <a:noFill/>
          <a:ln>
            <a:noFill/>
          </a:ln>
        </p:spPr>
      </p:pic>
      <p:pic>
        <p:nvPicPr>
          <p:cNvPr id="29" name="图片 13"/>
          <p:cNvPicPr/>
          <p:nvPr/>
        </p:nvPicPr>
        <p:blipFill>
          <a:blip r:embed="rId4">
            <a:extLst>
              <a:ext uri="{28A0092B-C50C-407E-A947-70E740481C1C}">
                <a14:useLocalDpi xmlns:a14="http://schemas.microsoft.com/office/drawing/2010/main" val="0"/>
              </a:ext>
            </a:extLst>
          </a:blip>
          <a:srcRect/>
          <a:stretch>
            <a:fillRect/>
          </a:stretch>
        </p:blipFill>
        <p:spPr bwMode="auto">
          <a:xfrm>
            <a:off x="4034118" y="1140640"/>
            <a:ext cx="3527369" cy="2886142"/>
          </a:xfrm>
          <a:prstGeom prst="rect">
            <a:avLst/>
          </a:prstGeom>
          <a:noFill/>
          <a:ln>
            <a:noFill/>
          </a:ln>
        </p:spPr>
      </p:pic>
      <p:sp>
        <p:nvSpPr>
          <p:cNvPr id="23" name="TextBox 22"/>
          <p:cNvSpPr txBox="1"/>
          <p:nvPr/>
        </p:nvSpPr>
        <p:spPr>
          <a:xfrm>
            <a:off x="8193225" y="922967"/>
            <a:ext cx="2333716" cy="338554"/>
          </a:xfrm>
          <a:prstGeom prst="rect">
            <a:avLst/>
          </a:prstGeom>
          <a:noFill/>
        </p:spPr>
        <p:txBody>
          <a:bodyPr wrap="none" rtlCol="0">
            <a:spAutoFit/>
          </a:bodyPr>
          <a:lstStyle/>
          <a:p>
            <a:r>
              <a:rPr lang="en-GB" sz="1600" dirty="0" smtClean="0"/>
              <a:t>Effect of the bunch length</a:t>
            </a:r>
            <a:endParaRPr lang="en-GB" sz="1600" dirty="0"/>
          </a:p>
        </p:txBody>
      </p:sp>
      <p:sp>
        <p:nvSpPr>
          <p:cNvPr id="27" name="TextBox 26"/>
          <p:cNvSpPr txBox="1"/>
          <p:nvPr/>
        </p:nvSpPr>
        <p:spPr>
          <a:xfrm>
            <a:off x="302706" y="803294"/>
            <a:ext cx="3929987" cy="307777"/>
          </a:xfrm>
          <a:prstGeom prst="rect">
            <a:avLst/>
          </a:prstGeom>
          <a:noFill/>
        </p:spPr>
        <p:txBody>
          <a:bodyPr wrap="none" rtlCol="0">
            <a:spAutoFit/>
          </a:bodyPr>
          <a:lstStyle/>
          <a:p>
            <a:r>
              <a:rPr lang="en-GB" sz="1400" dirty="0" smtClean="0"/>
              <a:t>Fully saturated bunch with optimised congregation </a:t>
            </a:r>
            <a:endParaRPr lang="en-GB" sz="1400" dirty="0"/>
          </a:p>
        </p:txBody>
      </p:sp>
      <p:sp>
        <p:nvSpPr>
          <p:cNvPr id="34" name="TextBox 33"/>
          <p:cNvSpPr txBox="1"/>
          <p:nvPr/>
        </p:nvSpPr>
        <p:spPr>
          <a:xfrm>
            <a:off x="4630222" y="813622"/>
            <a:ext cx="2757191" cy="584775"/>
          </a:xfrm>
          <a:prstGeom prst="rect">
            <a:avLst/>
          </a:prstGeom>
          <a:noFill/>
        </p:spPr>
        <p:txBody>
          <a:bodyPr wrap="square" rtlCol="0">
            <a:spAutoFit/>
          </a:bodyPr>
          <a:lstStyle/>
          <a:p>
            <a:r>
              <a:rPr lang="en-GB" sz="1600" dirty="0" smtClean="0"/>
              <a:t>Optimised congregation for the different bunch lengths.</a:t>
            </a:r>
            <a:endParaRPr lang="en-GB" sz="1600" dirty="0"/>
          </a:p>
        </p:txBody>
      </p:sp>
      <p:cxnSp>
        <p:nvCxnSpPr>
          <p:cNvPr id="36" name="Straight Connector 35"/>
          <p:cNvCxnSpPr/>
          <p:nvPr/>
        </p:nvCxnSpPr>
        <p:spPr>
          <a:xfrm>
            <a:off x="10508345" y="1614505"/>
            <a:ext cx="13447" cy="1479177"/>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6369452" y="1640799"/>
            <a:ext cx="4125000" cy="0"/>
          </a:xfrm>
          <a:prstGeom prst="line">
            <a:avLst/>
          </a:prstGeom>
          <a:ln>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8014420" y="1317634"/>
            <a:ext cx="2397195" cy="338554"/>
          </a:xfrm>
          <a:prstGeom prst="rect">
            <a:avLst/>
          </a:prstGeom>
          <a:noFill/>
        </p:spPr>
        <p:txBody>
          <a:bodyPr wrap="none" rtlCol="0">
            <a:spAutoFit/>
          </a:bodyPr>
          <a:lstStyle/>
          <a:p>
            <a:r>
              <a:rPr lang="en-GB" sz="1600" dirty="0" smtClean="0"/>
              <a:t>Optimum at L </a:t>
            </a:r>
            <a:r>
              <a:rPr lang="en-GB" sz="1600" baseline="-25000" dirty="0" smtClean="0"/>
              <a:t>bunch</a:t>
            </a:r>
            <a:r>
              <a:rPr lang="en-GB" sz="1600" dirty="0" smtClean="0"/>
              <a:t> </a:t>
            </a:r>
            <a:r>
              <a:rPr lang="en-GB" sz="1600" dirty="0" smtClean="0">
                <a:sym typeface="Symbol" panose="05050102010706020507" pitchFamily="18" charset="2"/>
              </a:rPr>
              <a:t> </a:t>
            </a:r>
            <a:r>
              <a:rPr lang="en-GB" sz="1600" baseline="-25000" dirty="0" smtClean="0">
                <a:sym typeface="Symbol" panose="05050102010706020507" pitchFamily="18" charset="2"/>
              </a:rPr>
              <a:t>RF</a:t>
            </a:r>
            <a:r>
              <a:rPr lang="en-GB" sz="1600" dirty="0" smtClean="0">
                <a:sym typeface="Symbol" panose="05050102010706020507" pitchFamily="18" charset="2"/>
              </a:rPr>
              <a:t> /3</a:t>
            </a:r>
            <a:endParaRPr lang="en-GB" sz="1600" dirty="0"/>
          </a:p>
        </p:txBody>
      </p:sp>
      <p:pic>
        <p:nvPicPr>
          <p:cNvPr id="49" name="Picture 48"/>
          <p:cNvPicPr>
            <a:picLocks noChangeAspect="1"/>
          </p:cNvPicPr>
          <p:nvPr/>
        </p:nvPicPr>
        <p:blipFill>
          <a:blip r:embed="rId5"/>
          <a:stretch>
            <a:fillRect/>
          </a:stretch>
        </p:blipFill>
        <p:spPr>
          <a:xfrm>
            <a:off x="302706" y="3752468"/>
            <a:ext cx="4796135" cy="2920772"/>
          </a:xfrm>
          <a:prstGeom prst="rect">
            <a:avLst/>
          </a:prstGeom>
        </p:spPr>
      </p:pic>
      <p:sp>
        <p:nvSpPr>
          <p:cNvPr id="55" name="Rectangle 54"/>
          <p:cNvSpPr/>
          <p:nvPr/>
        </p:nvSpPr>
        <p:spPr>
          <a:xfrm>
            <a:off x="5431358" y="1398397"/>
            <a:ext cx="908858" cy="1557745"/>
          </a:xfrm>
          <a:prstGeom prst="rect">
            <a:avLst/>
          </a:prstGeom>
          <a:solidFill>
            <a:srgbClr val="9900FF">
              <a:alpha val="2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Freeform 61"/>
          <p:cNvSpPr/>
          <p:nvPr/>
        </p:nvSpPr>
        <p:spPr>
          <a:xfrm>
            <a:off x="941782" y="4000531"/>
            <a:ext cx="4066140" cy="1070587"/>
          </a:xfrm>
          <a:custGeom>
            <a:avLst/>
            <a:gdLst>
              <a:gd name="connsiteX0" fmla="*/ 0 w 2562225"/>
              <a:gd name="connsiteY0" fmla="*/ 0 h 1895475"/>
              <a:gd name="connsiteX1" fmla="*/ 228600 w 2562225"/>
              <a:gd name="connsiteY1" fmla="*/ 200025 h 1895475"/>
              <a:gd name="connsiteX2" fmla="*/ 552450 w 2562225"/>
              <a:gd name="connsiteY2" fmla="*/ 533400 h 1895475"/>
              <a:gd name="connsiteX3" fmla="*/ 1228725 w 2562225"/>
              <a:gd name="connsiteY3" fmla="*/ 1066800 h 1895475"/>
              <a:gd name="connsiteX4" fmla="*/ 1885950 w 2562225"/>
              <a:gd name="connsiteY4" fmla="*/ 1524000 h 1895475"/>
              <a:gd name="connsiteX5" fmla="*/ 2562225 w 2562225"/>
              <a:gd name="connsiteY5" fmla="*/ 1895475 h 1895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2225" h="1895475">
                <a:moveTo>
                  <a:pt x="0" y="0"/>
                </a:moveTo>
                <a:cubicBezTo>
                  <a:pt x="68262" y="55562"/>
                  <a:pt x="136525" y="111125"/>
                  <a:pt x="228600" y="200025"/>
                </a:cubicBezTo>
                <a:cubicBezTo>
                  <a:pt x="320675" y="288925"/>
                  <a:pt x="385763" y="388938"/>
                  <a:pt x="552450" y="533400"/>
                </a:cubicBezTo>
                <a:cubicBezTo>
                  <a:pt x="719137" y="677862"/>
                  <a:pt x="1006475" y="901700"/>
                  <a:pt x="1228725" y="1066800"/>
                </a:cubicBezTo>
                <a:cubicBezTo>
                  <a:pt x="1450975" y="1231900"/>
                  <a:pt x="1663700" y="1385888"/>
                  <a:pt x="1885950" y="1524000"/>
                </a:cubicBezTo>
                <a:cubicBezTo>
                  <a:pt x="2108200" y="1662112"/>
                  <a:pt x="2335212" y="1778793"/>
                  <a:pt x="2562225" y="1895475"/>
                </a:cubicBezTo>
              </a:path>
            </a:pathLst>
          </a:custGeom>
          <a:noFill/>
          <a:ln w="28575">
            <a:solidFill>
              <a:srgbClr val="99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TextBox 62"/>
          <p:cNvSpPr txBox="1"/>
          <p:nvPr/>
        </p:nvSpPr>
        <p:spPr>
          <a:xfrm rot="550401">
            <a:off x="3892146" y="4585157"/>
            <a:ext cx="1044004" cy="276999"/>
          </a:xfrm>
          <a:prstGeom prst="rect">
            <a:avLst/>
          </a:prstGeom>
          <a:noFill/>
        </p:spPr>
        <p:txBody>
          <a:bodyPr wrap="none" rtlCol="0">
            <a:spAutoFit/>
          </a:bodyPr>
          <a:lstStyle/>
          <a:p>
            <a:r>
              <a:rPr lang="en-GB" sz="1200" dirty="0">
                <a:solidFill>
                  <a:srgbClr val="7030A0"/>
                </a:solidFill>
              </a:rPr>
              <a:t>U</a:t>
            </a:r>
            <a:r>
              <a:rPr lang="en-GB" sz="1200" dirty="0" smtClean="0">
                <a:solidFill>
                  <a:srgbClr val="7030A0"/>
                </a:solidFill>
              </a:rPr>
              <a:t>ltimate limit</a:t>
            </a:r>
            <a:endParaRPr lang="en-GB" sz="1200" dirty="0">
              <a:solidFill>
                <a:srgbClr val="7030A0"/>
              </a:solidFill>
            </a:endParaRPr>
          </a:p>
        </p:txBody>
      </p:sp>
      <p:sp>
        <p:nvSpPr>
          <p:cNvPr id="66" name="TextBox 65"/>
          <p:cNvSpPr txBox="1"/>
          <p:nvPr/>
        </p:nvSpPr>
        <p:spPr>
          <a:xfrm>
            <a:off x="3318304" y="1333022"/>
            <a:ext cx="678391" cy="307777"/>
          </a:xfrm>
          <a:prstGeom prst="rect">
            <a:avLst/>
          </a:prstGeom>
          <a:noFill/>
        </p:spPr>
        <p:txBody>
          <a:bodyPr wrap="none" rtlCol="0">
            <a:spAutoFit/>
          </a:bodyPr>
          <a:lstStyle/>
          <a:p>
            <a:r>
              <a:rPr lang="en-GB" sz="1400" b="1" dirty="0" smtClean="0"/>
              <a:t>90.1 %</a:t>
            </a:r>
            <a:endParaRPr lang="en-GB" sz="1400" b="1" dirty="0"/>
          </a:p>
        </p:txBody>
      </p:sp>
      <p:sp>
        <p:nvSpPr>
          <p:cNvPr id="75" name="Freeform 74"/>
          <p:cNvSpPr/>
          <p:nvPr/>
        </p:nvSpPr>
        <p:spPr>
          <a:xfrm>
            <a:off x="8380207" y="1806887"/>
            <a:ext cx="2318273" cy="1554878"/>
          </a:xfrm>
          <a:custGeom>
            <a:avLst/>
            <a:gdLst>
              <a:gd name="connsiteX0" fmla="*/ 0 w 2318273"/>
              <a:gd name="connsiteY0" fmla="*/ 1554878 h 1554878"/>
              <a:gd name="connsiteX1" fmla="*/ 215153 w 2318273"/>
              <a:gd name="connsiteY1" fmla="*/ 1232148 h 1554878"/>
              <a:gd name="connsiteX2" fmla="*/ 355002 w 2318273"/>
              <a:gd name="connsiteY2" fmla="*/ 995480 h 1554878"/>
              <a:gd name="connsiteX3" fmla="*/ 559398 w 2318273"/>
              <a:gd name="connsiteY3" fmla="*/ 785706 h 1554878"/>
              <a:gd name="connsiteX4" fmla="*/ 817581 w 2318273"/>
              <a:gd name="connsiteY4" fmla="*/ 532901 h 1554878"/>
              <a:gd name="connsiteX5" fmla="*/ 962809 w 2318273"/>
              <a:gd name="connsiteY5" fmla="*/ 366158 h 1554878"/>
              <a:gd name="connsiteX6" fmla="*/ 1000461 w 2318273"/>
              <a:gd name="connsiteY6" fmla="*/ 317748 h 1554878"/>
              <a:gd name="connsiteX7" fmla="*/ 1038113 w 2318273"/>
              <a:gd name="connsiteY7" fmla="*/ 290854 h 1554878"/>
              <a:gd name="connsiteX8" fmla="*/ 1097280 w 2318273"/>
              <a:gd name="connsiteY8" fmla="*/ 263960 h 1554878"/>
              <a:gd name="connsiteX9" fmla="*/ 1188720 w 2318273"/>
              <a:gd name="connsiteY9" fmla="*/ 226308 h 1554878"/>
              <a:gd name="connsiteX10" fmla="*/ 1398494 w 2318273"/>
              <a:gd name="connsiteY10" fmla="*/ 151005 h 1554878"/>
              <a:gd name="connsiteX11" fmla="*/ 1495313 w 2318273"/>
              <a:gd name="connsiteY11" fmla="*/ 134868 h 1554878"/>
              <a:gd name="connsiteX12" fmla="*/ 1570617 w 2318273"/>
              <a:gd name="connsiteY12" fmla="*/ 124111 h 1554878"/>
              <a:gd name="connsiteX13" fmla="*/ 1635162 w 2318273"/>
              <a:gd name="connsiteY13" fmla="*/ 118732 h 1554878"/>
              <a:gd name="connsiteX14" fmla="*/ 1721224 w 2318273"/>
              <a:gd name="connsiteY14" fmla="*/ 107974 h 1554878"/>
              <a:gd name="connsiteX15" fmla="*/ 1834179 w 2318273"/>
              <a:gd name="connsiteY15" fmla="*/ 86459 h 1554878"/>
              <a:gd name="connsiteX16" fmla="*/ 1947134 w 2318273"/>
              <a:gd name="connsiteY16" fmla="*/ 38049 h 1554878"/>
              <a:gd name="connsiteX17" fmla="*/ 2000922 w 2318273"/>
              <a:gd name="connsiteY17" fmla="*/ 21913 h 1554878"/>
              <a:gd name="connsiteX18" fmla="*/ 2054711 w 2318273"/>
              <a:gd name="connsiteY18" fmla="*/ 16534 h 1554878"/>
              <a:gd name="connsiteX19" fmla="*/ 2092362 w 2318273"/>
              <a:gd name="connsiteY19" fmla="*/ 5777 h 1554878"/>
              <a:gd name="connsiteX20" fmla="*/ 2130014 w 2318273"/>
              <a:gd name="connsiteY20" fmla="*/ 398 h 1554878"/>
              <a:gd name="connsiteX21" fmla="*/ 2162287 w 2318273"/>
              <a:gd name="connsiteY21" fmla="*/ 398 h 1554878"/>
              <a:gd name="connsiteX22" fmla="*/ 2199939 w 2318273"/>
              <a:gd name="connsiteY22" fmla="*/ 398 h 1554878"/>
              <a:gd name="connsiteX23" fmla="*/ 2210697 w 2318273"/>
              <a:gd name="connsiteY23" fmla="*/ 5777 h 1554878"/>
              <a:gd name="connsiteX24" fmla="*/ 2232212 w 2318273"/>
              <a:gd name="connsiteY24" fmla="*/ 21913 h 1554878"/>
              <a:gd name="connsiteX25" fmla="*/ 2275242 w 2318273"/>
              <a:gd name="connsiteY25" fmla="*/ 54186 h 1554878"/>
              <a:gd name="connsiteX26" fmla="*/ 2318273 w 2318273"/>
              <a:gd name="connsiteY26" fmla="*/ 129489 h 1554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318273" h="1554878">
                <a:moveTo>
                  <a:pt x="0" y="1554878"/>
                </a:moveTo>
                <a:cubicBezTo>
                  <a:pt x="77993" y="1440129"/>
                  <a:pt x="155986" y="1325381"/>
                  <a:pt x="215153" y="1232148"/>
                </a:cubicBezTo>
                <a:cubicBezTo>
                  <a:pt x="274320" y="1138915"/>
                  <a:pt x="297628" y="1069887"/>
                  <a:pt x="355002" y="995480"/>
                </a:cubicBezTo>
                <a:cubicBezTo>
                  <a:pt x="412376" y="921073"/>
                  <a:pt x="482302" y="862802"/>
                  <a:pt x="559398" y="785706"/>
                </a:cubicBezTo>
                <a:cubicBezTo>
                  <a:pt x="636494" y="708610"/>
                  <a:pt x="750346" y="602826"/>
                  <a:pt x="817581" y="532901"/>
                </a:cubicBezTo>
                <a:cubicBezTo>
                  <a:pt x="884816" y="462976"/>
                  <a:pt x="932329" y="402017"/>
                  <a:pt x="962809" y="366158"/>
                </a:cubicBezTo>
                <a:cubicBezTo>
                  <a:pt x="993289" y="330299"/>
                  <a:pt x="987910" y="330299"/>
                  <a:pt x="1000461" y="317748"/>
                </a:cubicBezTo>
                <a:cubicBezTo>
                  <a:pt x="1013012" y="305197"/>
                  <a:pt x="1021977" y="299819"/>
                  <a:pt x="1038113" y="290854"/>
                </a:cubicBezTo>
                <a:cubicBezTo>
                  <a:pt x="1054249" y="281889"/>
                  <a:pt x="1072179" y="274718"/>
                  <a:pt x="1097280" y="263960"/>
                </a:cubicBezTo>
                <a:cubicBezTo>
                  <a:pt x="1122381" y="253202"/>
                  <a:pt x="1138518" y="245134"/>
                  <a:pt x="1188720" y="226308"/>
                </a:cubicBezTo>
                <a:cubicBezTo>
                  <a:pt x="1238922" y="207482"/>
                  <a:pt x="1347395" y="166245"/>
                  <a:pt x="1398494" y="151005"/>
                </a:cubicBezTo>
                <a:cubicBezTo>
                  <a:pt x="1449593" y="135765"/>
                  <a:pt x="1466626" y="139350"/>
                  <a:pt x="1495313" y="134868"/>
                </a:cubicBezTo>
                <a:cubicBezTo>
                  <a:pt x="1524000" y="130386"/>
                  <a:pt x="1547309" y="126800"/>
                  <a:pt x="1570617" y="124111"/>
                </a:cubicBezTo>
                <a:cubicBezTo>
                  <a:pt x="1593925" y="121422"/>
                  <a:pt x="1610061" y="121421"/>
                  <a:pt x="1635162" y="118732"/>
                </a:cubicBezTo>
                <a:cubicBezTo>
                  <a:pt x="1660263" y="116043"/>
                  <a:pt x="1688054" y="113353"/>
                  <a:pt x="1721224" y="107974"/>
                </a:cubicBezTo>
                <a:cubicBezTo>
                  <a:pt x="1754394" y="102595"/>
                  <a:pt x="1796527" y="98113"/>
                  <a:pt x="1834179" y="86459"/>
                </a:cubicBezTo>
                <a:cubicBezTo>
                  <a:pt x="1871831" y="74805"/>
                  <a:pt x="1919344" y="48807"/>
                  <a:pt x="1947134" y="38049"/>
                </a:cubicBezTo>
                <a:cubicBezTo>
                  <a:pt x="1974925" y="27291"/>
                  <a:pt x="1982993" y="25499"/>
                  <a:pt x="2000922" y="21913"/>
                </a:cubicBezTo>
                <a:cubicBezTo>
                  <a:pt x="2018851" y="18327"/>
                  <a:pt x="2039471" y="19223"/>
                  <a:pt x="2054711" y="16534"/>
                </a:cubicBezTo>
                <a:cubicBezTo>
                  <a:pt x="2069951" y="13845"/>
                  <a:pt x="2079812" y="8466"/>
                  <a:pt x="2092362" y="5777"/>
                </a:cubicBezTo>
                <a:cubicBezTo>
                  <a:pt x="2104913" y="3088"/>
                  <a:pt x="2118360" y="1294"/>
                  <a:pt x="2130014" y="398"/>
                </a:cubicBezTo>
                <a:cubicBezTo>
                  <a:pt x="2141668" y="-499"/>
                  <a:pt x="2162287" y="398"/>
                  <a:pt x="2162287" y="398"/>
                </a:cubicBezTo>
                <a:lnTo>
                  <a:pt x="2199939" y="398"/>
                </a:lnTo>
                <a:cubicBezTo>
                  <a:pt x="2208007" y="1294"/>
                  <a:pt x="2210697" y="5777"/>
                  <a:pt x="2210697" y="5777"/>
                </a:cubicBezTo>
                <a:cubicBezTo>
                  <a:pt x="2216076" y="9363"/>
                  <a:pt x="2232212" y="21913"/>
                  <a:pt x="2232212" y="21913"/>
                </a:cubicBezTo>
                <a:cubicBezTo>
                  <a:pt x="2242969" y="29981"/>
                  <a:pt x="2260899" y="36257"/>
                  <a:pt x="2275242" y="54186"/>
                </a:cubicBezTo>
                <a:cubicBezTo>
                  <a:pt x="2289585" y="72115"/>
                  <a:pt x="2303929" y="100802"/>
                  <a:pt x="2318273" y="129489"/>
                </a:cubicBezTo>
              </a:path>
            </a:pathLst>
          </a:custGeom>
          <a:noFill/>
          <a:ln w="38100">
            <a:solidFill>
              <a:srgbClr val="99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TextBox 69"/>
          <p:cNvSpPr txBox="1"/>
          <p:nvPr/>
        </p:nvSpPr>
        <p:spPr>
          <a:xfrm>
            <a:off x="7386220" y="4510840"/>
            <a:ext cx="4180513" cy="2031325"/>
          </a:xfrm>
          <a:prstGeom prst="rect">
            <a:avLst/>
          </a:prstGeom>
          <a:noFill/>
        </p:spPr>
        <p:txBody>
          <a:bodyPr wrap="square" rtlCol="0">
            <a:spAutoFit/>
          </a:bodyPr>
          <a:lstStyle/>
          <a:p>
            <a:pPr marL="342900" indent="-342900">
              <a:buFont typeface="Arial" panose="020B0604020202020204" pitchFamily="34" charset="0"/>
              <a:buChar char="•"/>
            </a:pPr>
            <a:r>
              <a:rPr lang="en-GB" dirty="0" smtClean="0"/>
              <a:t>E field expansion in the drift tubes</a:t>
            </a:r>
          </a:p>
          <a:p>
            <a:pPr marL="342900" indent="-342900">
              <a:buFont typeface="Arial" panose="020B0604020202020204" pitchFamily="34" charset="0"/>
              <a:buChar char="•"/>
            </a:pPr>
            <a:r>
              <a:rPr lang="en-GB" dirty="0" smtClean="0"/>
              <a:t>Ohmic Losses</a:t>
            </a:r>
          </a:p>
          <a:p>
            <a:pPr marL="342900" indent="-342900">
              <a:buFont typeface="Arial" panose="020B0604020202020204" pitchFamily="34" charset="0"/>
              <a:buChar char="•"/>
            </a:pPr>
            <a:r>
              <a:rPr lang="en-GB" dirty="0" smtClean="0"/>
              <a:t>Space charge depression </a:t>
            </a:r>
          </a:p>
          <a:p>
            <a:pPr marL="342900" indent="-342900">
              <a:buFont typeface="Arial" panose="020B0604020202020204" pitchFamily="34" charset="0"/>
              <a:buChar char="•"/>
            </a:pPr>
            <a:r>
              <a:rPr lang="en-GB" dirty="0" smtClean="0"/>
              <a:t>Bunch saturation </a:t>
            </a:r>
          </a:p>
          <a:p>
            <a:pPr marL="342900" indent="-342900">
              <a:buFont typeface="Arial" panose="020B0604020202020204" pitchFamily="34" charset="0"/>
              <a:buChar char="•"/>
            </a:pPr>
            <a:r>
              <a:rPr lang="en-GB" dirty="0" smtClean="0"/>
              <a:t>Bunch congregation</a:t>
            </a:r>
          </a:p>
          <a:p>
            <a:pPr marL="342900" indent="-342900">
              <a:buFont typeface="Arial" panose="020B0604020202020204" pitchFamily="34" charset="0"/>
              <a:buChar char="•"/>
            </a:pPr>
            <a:r>
              <a:rPr lang="en-GB" dirty="0" smtClean="0"/>
              <a:t>Bunch stratification  </a:t>
            </a:r>
          </a:p>
          <a:p>
            <a:pPr marL="342900" indent="-342900">
              <a:buFont typeface="Arial" panose="020B0604020202020204" pitchFamily="34" charset="0"/>
              <a:buChar char="•"/>
            </a:pPr>
            <a:r>
              <a:rPr lang="en-GB" dirty="0" smtClean="0"/>
              <a:t>Radial bunch expansion</a:t>
            </a:r>
            <a:endParaRPr lang="en-GB" dirty="0" smtClean="0">
              <a:solidFill>
                <a:schemeClr val="accent6">
                  <a:lumMod val="75000"/>
                </a:schemeClr>
              </a:solidFill>
            </a:endParaRPr>
          </a:p>
        </p:txBody>
      </p:sp>
      <p:sp>
        <p:nvSpPr>
          <p:cNvPr id="79" name="TextBox 78"/>
          <p:cNvSpPr txBox="1"/>
          <p:nvPr/>
        </p:nvSpPr>
        <p:spPr>
          <a:xfrm>
            <a:off x="6297029" y="4134302"/>
            <a:ext cx="4260077" cy="369332"/>
          </a:xfrm>
          <a:prstGeom prst="rect">
            <a:avLst/>
          </a:prstGeom>
          <a:noFill/>
        </p:spPr>
        <p:txBody>
          <a:bodyPr wrap="none" rtlCol="0">
            <a:spAutoFit/>
          </a:bodyPr>
          <a:lstStyle/>
          <a:p>
            <a:r>
              <a:rPr lang="en-GB" b="1" dirty="0" smtClean="0"/>
              <a:t>High efficiency Klystrons design objectives </a:t>
            </a:r>
            <a:endParaRPr lang="en-GB" b="1" dirty="0"/>
          </a:p>
        </p:txBody>
      </p:sp>
      <p:grpSp>
        <p:nvGrpSpPr>
          <p:cNvPr id="84" name="Group 83"/>
          <p:cNvGrpSpPr/>
          <p:nvPr/>
        </p:nvGrpSpPr>
        <p:grpSpPr>
          <a:xfrm>
            <a:off x="885414" y="4157856"/>
            <a:ext cx="10239929" cy="2407863"/>
            <a:chOff x="892079" y="4195610"/>
            <a:chExt cx="10239929" cy="2407863"/>
          </a:xfrm>
        </p:grpSpPr>
        <p:sp>
          <p:nvSpPr>
            <p:cNvPr id="69" name="Rectangle 68"/>
            <p:cNvSpPr/>
            <p:nvPr/>
          </p:nvSpPr>
          <p:spPr>
            <a:xfrm>
              <a:off x="6117508" y="5508379"/>
              <a:ext cx="5014500" cy="784590"/>
            </a:xfrm>
            <a:prstGeom prst="rect">
              <a:avLst/>
            </a:prstGeom>
            <a:solidFill>
              <a:srgbClr val="A9D18E">
                <a:alpha val="4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TextBox 70"/>
            <p:cNvSpPr txBox="1"/>
            <p:nvPr/>
          </p:nvSpPr>
          <p:spPr>
            <a:xfrm>
              <a:off x="6139348" y="5508379"/>
              <a:ext cx="1422139" cy="830997"/>
            </a:xfrm>
            <a:prstGeom prst="rect">
              <a:avLst/>
            </a:prstGeom>
            <a:noFill/>
          </p:spPr>
          <p:txBody>
            <a:bodyPr wrap="square" rtlCol="0">
              <a:spAutoFit/>
            </a:bodyPr>
            <a:lstStyle/>
            <a:p>
              <a:r>
                <a:rPr lang="en-GB" sz="1600" dirty="0" smtClean="0">
                  <a:solidFill>
                    <a:schemeClr val="accent6">
                      <a:lumMod val="75000"/>
                    </a:schemeClr>
                  </a:solidFill>
                </a:rPr>
                <a:t>Optimised RF bunching circuit</a:t>
              </a:r>
              <a:endParaRPr lang="en-GB" sz="1600" dirty="0">
                <a:solidFill>
                  <a:schemeClr val="accent6">
                    <a:lumMod val="75000"/>
                  </a:schemeClr>
                </a:solidFill>
              </a:endParaRPr>
            </a:p>
          </p:txBody>
        </p:sp>
        <p:sp>
          <p:nvSpPr>
            <p:cNvPr id="76" name="Freeform 75"/>
            <p:cNvSpPr/>
            <p:nvPr/>
          </p:nvSpPr>
          <p:spPr>
            <a:xfrm>
              <a:off x="892079" y="4311370"/>
              <a:ext cx="4066140" cy="939238"/>
            </a:xfrm>
            <a:custGeom>
              <a:avLst/>
              <a:gdLst>
                <a:gd name="connsiteX0" fmla="*/ 0 w 4071025"/>
                <a:gd name="connsiteY0" fmla="*/ 0 h 860898"/>
                <a:gd name="connsiteX1" fmla="*/ 296693 w 4071025"/>
                <a:gd name="connsiteY1" fmla="*/ 77821 h 860898"/>
                <a:gd name="connsiteX2" fmla="*/ 851170 w 4071025"/>
                <a:gd name="connsiteY2" fmla="*/ 238328 h 860898"/>
                <a:gd name="connsiteX3" fmla="*/ 1381327 w 4071025"/>
                <a:gd name="connsiteY3" fmla="*/ 350196 h 860898"/>
                <a:gd name="connsiteX4" fmla="*/ 1896893 w 4071025"/>
                <a:gd name="connsiteY4" fmla="*/ 462064 h 860898"/>
                <a:gd name="connsiteX5" fmla="*/ 2456234 w 4071025"/>
                <a:gd name="connsiteY5" fmla="*/ 573932 h 860898"/>
                <a:gd name="connsiteX6" fmla="*/ 2855068 w 4071025"/>
                <a:gd name="connsiteY6" fmla="*/ 661481 h 860898"/>
                <a:gd name="connsiteX7" fmla="*/ 3297676 w 4071025"/>
                <a:gd name="connsiteY7" fmla="*/ 749030 h 860898"/>
                <a:gd name="connsiteX8" fmla="*/ 3701374 w 4071025"/>
                <a:gd name="connsiteY8" fmla="*/ 807396 h 860898"/>
                <a:gd name="connsiteX9" fmla="*/ 4071025 w 4071025"/>
                <a:gd name="connsiteY9" fmla="*/ 860898 h 860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71025" h="860898">
                  <a:moveTo>
                    <a:pt x="0" y="0"/>
                  </a:moveTo>
                  <a:cubicBezTo>
                    <a:pt x="77415" y="19050"/>
                    <a:pt x="296693" y="77821"/>
                    <a:pt x="296693" y="77821"/>
                  </a:cubicBezTo>
                  <a:cubicBezTo>
                    <a:pt x="438555" y="117542"/>
                    <a:pt x="670398" y="192932"/>
                    <a:pt x="851170" y="238328"/>
                  </a:cubicBezTo>
                  <a:cubicBezTo>
                    <a:pt x="1031942" y="283724"/>
                    <a:pt x="1381327" y="350196"/>
                    <a:pt x="1381327" y="350196"/>
                  </a:cubicBezTo>
                  <a:lnTo>
                    <a:pt x="1896893" y="462064"/>
                  </a:lnTo>
                  <a:lnTo>
                    <a:pt x="2456234" y="573932"/>
                  </a:lnTo>
                  <a:cubicBezTo>
                    <a:pt x="2615930" y="607168"/>
                    <a:pt x="2714828" y="632298"/>
                    <a:pt x="2855068" y="661481"/>
                  </a:cubicBezTo>
                  <a:cubicBezTo>
                    <a:pt x="2995308" y="690664"/>
                    <a:pt x="3156625" y="724711"/>
                    <a:pt x="3297676" y="749030"/>
                  </a:cubicBezTo>
                  <a:cubicBezTo>
                    <a:pt x="3438727" y="773349"/>
                    <a:pt x="3701374" y="807396"/>
                    <a:pt x="3701374" y="807396"/>
                  </a:cubicBezTo>
                  <a:lnTo>
                    <a:pt x="4071025" y="860898"/>
                  </a:lnTo>
                </a:path>
              </a:pathLst>
            </a:custGeom>
            <a:noFill/>
            <a:ln w="0">
              <a:solidFill>
                <a:schemeClr val="accent6">
                  <a:lumMod val="75000"/>
                </a:schemeClr>
              </a:solidFill>
            </a:ln>
            <a:effectLst>
              <a:glow rad="635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8" name="Straight Arrow Connector 77"/>
            <p:cNvCxnSpPr/>
            <p:nvPr/>
          </p:nvCxnSpPr>
          <p:spPr>
            <a:xfrm flipH="1" flipV="1">
              <a:off x="5119061" y="5275360"/>
              <a:ext cx="1098037" cy="660728"/>
            </a:xfrm>
            <a:prstGeom prst="straightConnector1">
              <a:avLst/>
            </a:prstGeom>
            <a:ln>
              <a:solidFill>
                <a:schemeClr val="accent6">
                  <a:lumMod val="75000"/>
                </a:schemeClr>
              </a:solidFill>
              <a:prstDash val="dash"/>
              <a:tailEnd type="stealth"/>
            </a:ln>
          </p:spPr>
          <p:style>
            <a:lnRef idx="1">
              <a:schemeClr val="accent1"/>
            </a:lnRef>
            <a:fillRef idx="0">
              <a:schemeClr val="accent1"/>
            </a:fillRef>
            <a:effectRef idx="0">
              <a:schemeClr val="accent1"/>
            </a:effectRef>
            <a:fontRef idx="minor">
              <a:schemeClr val="tx1"/>
            </a:fontRef>
          </p:style>
        </p:cxnSp>
        <p:sp>
          <p:nvSpPr>
            <p:cNvPr id="82" name="Rectangle 81"/>
            <p:cNvSpPr/>
            <p:nvPr/>
          </p:nvSpPr>
          <p:spPr>
            <a:xfrm>
              <a:off x="6117508" y="4195610"/>
              <a:ext cx="5014500" cy="2407863"/>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4" name="Straight Connector 3"/>
          <p:cNvCxnSpPr/>
          <p:nvPr/>
        </p:nvCxnSpPr>
        <p:spPr>
          <a:xfrm flipH="1">
            <a:off x="8618706" y="1806887"/>
            <a:ext cx="1908235" cy="0"/>
          </a:xfrm>
          <a:prstGeom prst="line">
            <a:avLst/>
          </a:prstGeom>
          <a:ln>
            <a:solidFill>
              <a:srgbClr val="7030A0"/>
            </a:solidFill>
            <a:prstDash val="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8528819" y="1597290"/>
            <a:ext cx="1044004" cy="276999"/>
          </a:xfrm>
          <a:prstGeom prst="rect">
            <a:avLst/>
          </a:prstGeom>
          <a:noFill/>
        </p:spPr>
        <p:txBody>
          <a:bodyPr wrap="none" rtlCol="0">
            <a:spAutoFit/>
          </a:bodyPr>
          <a:lstStyle/>
          <a:p>
            <a:r>
              <a:rPr lang="en-GB" sz="1200" dirty="0">
                <a:solidFill>
                  <a:srgbClr val="7030A0"/>
                </a:solidFill>
              </a:rPr>
              <a:t>U</a:t>
            </a:r>
            <a:r>
              <a:rPr lang="en-GB" sz="1200" dirty="0" smtClean="0">
                <a:solidFill>
                  <a:srgbClr val="7030A0"/>
                </a:solidFill>
              </a:rPr>
              <a:t>ltimate limit</a:t>
            </a:r>
            <a:endParaRPr lang="en-GB" sz="1200" dirty="0">
              <a:solidFill>
                <a:srgbClr val="7030A0"/>
              </a:solidFill>
            </a:endParaRPr>
          </a:p>
        </p:txBody>
      </p:sp>
      <p:cxnSp>
        <p:nvCxnSpPr>
          <p:cNvPr id="6" name="Straight Connector 5"/>
          <p:cNvCxnSpPr/>
          <p:nvPr/>
        </p:nvCxnSpPr>
        <p:spPr>
          <a:xfrm>
            <a:off x="9065537" y="3322622"/>
            <a:ext cx="232372" cy="0"/>
          </a:xfrm>
          <a:prstGeom prst="line">
            <a:avLst/>
          </a:prstGeom>
          <a:ln w="38100">
            <a:solidFill>
              <a:srgbClr val="9900FF"/>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103253" y="1366457"/>
            <a:ext cx="585417" cy="369332"/>
          </a:xfrm>
          <a:prstGeom prst="rect">
            <a:avLst/>
          </a:prstGeom>
          <a:noFill/>
        </p:spPr>
        <p:txBody>
          <a:bodyPr wrap="none" rtlCol="0">
            <a:spAutoFit/>
          </a:bodyPr>
          <a:lstStyle/>
          <a:p>
            <a:r>
              <a:rPr lang="en-US" dirty="0"/>
              <a:t>K</a:t>
            </a:r>
            <a:r>
              <a:rPr lang="en-US" dirty="0" smtClean="0"/>
              <a:t>lyC</a:t>
            </a:r>
            <a:endParaRPr lang="en-GB" dirty="0"/>
          </a:p>
        </p:txBody>
      </p:sp>
    </p:spTree>
    <p:extLst>
      <p:ext uri="{BB962C8B-B14F-4D97-AF65-F5344CB8AC3E}">
        <p14:creationId xmlns:p14="http://schemas.microsoft.com/office/powerpoint/2010/main" val="8885111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36484" y="1337907"/>
            <a:ext cx="2751077" cy="2063308"/>
          </a:xfrm>
          <a:prstGeom prst="rect">
            <a:avLst/>
          </a:prstGeom>
        </p:spPr>
      </p:pic>
      <p:pic>
        <p:nvPicPr>
          <p:cNvPr id="3" name="图片 6">
            <a:extLst>
              <a:ext uri="{FF2B5EF4-FFF2-40B4-BE49-F238E27FC236}">
                <a16:creationId xmlns:a16="http://schemas.microsoft.com/office/drawing/2014/main" id="{009EFF0B-4753-44CD-AF7B-D39321F825FB}"/>
              </a:ext>
            </a:extLst>
          </p:cNvPr>
          <p:cNvPicPr>
            <a:picLocks noChangeAspect="1"/>
          </p:cNvPicPr>
          <p:nvPr/>
        </p:nvPicPr>
        <p:blipFill>
          <a:blip r:embed="rId3" cstate="print">
            <a:clrChange>
              <a:clrFrom>
                <a:srgbClr val="F0F0F0"/>
              </a:clrFrom>
              <a:clrTo>
                <a:srgbClr val="F0F0F0">
                  <a:alpha val="0"/>
                </a:srgbClr>
              </a:clrTo>
            </a:clrChange>
            <a:extLst>
              <a:ext uri="{28A0092B-C50C-407E-A947-70E740481C1C}">
                <a14:useLocalDpi xmlns:a14="http://schemas.microsoft.com/office/drawing/2010/main" val="0"/>
              </a:ext>
            </a:extLst>
          </a:blip>
          <a:stretch>
            <a:fillRect/>
          </a:stretch>
        </p:blipFill>
        <p:spPr>
          <a:xfrm>
            <a:off x="4471211" y="1337907"/>
            <a:ext cx="2751077" cy="2063308"/>
          </a:xfrm>
          <a:prstGeom prst="rect">
            <a:avLst/>
          </a:prstGeom>
          <a:ln>
            <a:solidFill>
              <a:schemeClr val="tx1"/>
            </a:solidFill>
          </a:ln>
        </p:spPr>
      </p:pic>
      <p:pic>
        <p:nvPicPr>
          <p:cNvPr id="4" name="图片 6">
            <a:extLst>
              <a:ext uri="{FF2B5EF4-FFF2-40B4-BE49-F238E27FC236}">
                <a16:creationId xmlns:a16="http://schemas.microsoft.com/office/drawing/2014/main" id="{009EFF0B-4753-44CD-AF7B-D39321F825FB}"/>
              </a:ext>
            </a:extLst>
          </p:cNvPr>
          <p:cNvPicPr>
            <a:picLocks noChangeAspect="1"/>
          </p:cNvPicPr>
          <p:nvPr/>
        </p:nvPicPr>
        <p:blipFill>
          <a:blip r:embed="rId4" cstate="print">
            <a:clrChange>
              <a:clrFrom>
                <a:srgbClr val="F0F0F0"/>
              </a:clrFrom>
              <a:clrTo>
                <a:srgbClr val="F0F0F0">
                  <a:alpha val="0"/>
                </a:srgbClr>
              </a:clrTo>
            </a:clrChange>
            <a:extLst>
              <a:ext uri="{28A0092B-C50C-407E-A947-70E740481C1C}">
                <a14:useLocalDpi xmlns:a14="http://schemas.microsoft.com/office/drawing/2010/main" val="0"/>
              </a:ext>
            </a:extLst>
          </a:blip>
          <a:stretch>
            <a:fillRect/>
          </a:stretch>
        </p:blipFill>
        <p:spPr>
          <a:xfrm>
            <a:off x="7310491" y="1337907"/>
            <a:ext cx="2751077" cy="2063308"/>
          </a:xfrm>
          <a:prstGeom prst="rect">
            <a:avLst/>
          </a:prstGeom>
          <a:ln>
            <a:solidFill>
              <a:schemeClr val="tx1"/>
            </a:solidFill>
          </a:ln>
        </p:spPr>
      </p:pic>
      <p:sp>
        <p:nvSpPr>
          <p:cNvPr id="5" name="TextBox 4"/>
          <p:cNvSpPr txBox="1"/>
          <p:nvPr/>
        </p:nvSpPr>
        <p:spPr>
          <a:xfrm>
            <a:off x="5315890" y="696270"/>
            <a:ext cx="2051587" cy="348109"/>
          </a:xfrm>
          <a:prstGeom prst="rect">
            <a:avLst/>
          </a:prstGeom>
          <a:noFill/>
        </p:spPr>
        <p:txBody>
          <a:bodyPr wrap="none" rtlCol="0">
            <a:spAutoFit/>
          </a:bodyPr>
          <a:lstStyle/>
          <a:p>
            <a:r>
              <a:rPr lang="en-GB" sz="1662" dirty="0"/>
              <a:t>Fully saturated bunch</a:t>
            </a:r>
          </a:p>
        </p:txBody>
      </p:sp>
      <p:sp>
        <p:nvSpPr>
          <p:cNvPr id="6" name="TextBox 5"/>
          <p:cNvSpPr txBox="1"/>
          <p:nvPr/>
        </p:nvSpPr>
        <p:spPr>
          <a:xfrm>
            <a:off x="1509580" y="979707"/>
            <a:ext cx="2474524" cy="291170"/>
          </a:xfrm>
          <a:prstGeom prst="rect">
            <a:avLst/>
          </a:prstGeom>
          <a:noFill/>
        </p:spPr>
        <p:txBody>
          <a:bodyPr wrap="none" rtlCol="0">
            <a:spAutoFit/>
          </a:bodyPr>
          <a:lstStyle/>
          <a:p>
            <a:r>
              <a:rPr lang="en-GB" sz="1292" b="1" dirty="0" smtClean="0"/>
              <a:t>1D bunch</a:t>
            </a:r>
            <a:r>
              <a:rPr lang="en-GB" sz="1292" dirty="0" smtClean="0"/>
              <a:t> Optimised </a:t>
            </a:r>
            <a:r>
              <a:rPr lang="en-GB" sz="1292" dirty="0"/>
              <a:t>congregation</a:t>
            </a:r>
          </a:p>
        </p:txBody>
      </p:sp>
      <p:sp>
        <p:nvSpPr>
          <p:cNvPr id="7" name="TextBox 6"/>
          <p:cNvSpPr txBox="1"/>
          <p:nvPr/>
        </p:nvSpPr>
        <p:spPr>
          <a:xfrm>
            <a:off x="4570424" y="976632"/>
            <a:ext cx="2210733" cy="291170"/>
          </a:xfrm>
          <a:prstGeom prst="rect">
            <a:avLst/>
          </a:prstGeom>
          <a:noFill/>
        </p:spPr>
        <p:txBody>
          <a:bodyPr wrap="none" rtlCol="0">
            <a:spAutoFit/>
          </a:bodyPr>
          <a:lstStyle/>
          <a:p>
            <a:r>
              <a:rPr lang="en-GB" sz="1292" b="1" dirty="0" smtClean="0"/>
              <a:t>1D bunch Linear</a:t>
            </a:r>
            <a:r>
              <a:rPr lang="en-GB" sz="1292" dirty="0" smtClean="0"/>
              <a:t> </a:t>
            </a:r>
            <a:r>
              <a:rPr lang="en-GB" sz="1292" dirty="0"/>
              <a:t>congregation</a:t>
            </a:r>
          </a:p>
        </p:txBody>
      </p:sp>
      <p:sp>
        <p:nvSpPr>
          <p:cNvPr id="8" name="TextBox 7"/>
          <p:cNvSpPr txBox="1"/>
          <p:nvPr/>
        </p:nvSpPr>
        <p:spPr>
          <a:xfrm>
            <a:off x="7620720" y="963612"/>
            <a:ext cx="3172150" cy="291170"/>
          </a:xfrm>
          <a:prstGeom prst="rect">
            <a:avLst/>
          </a:prstGeom>
          <a:noFill/>
        </p:spPr>
        <p:txBody>
          <a:bodyPr wrap="none" rtlCol="0">
            <a:spAutoFit/>
          </a:bodyPr>
          <a:lstStyle/>
          <a:p>
            <a:r>
              <a:rPr lang="en-GB" sz="1292" b="1" dirty="0"/>
              <a:t>Stratified</a:t>
            </a:r>
            <a:r>
              <a:rPr lang="en-GB" sz="1292" dirty="0"/>
              <a:t> </a:t>
            </a:r>
            <a:r>
              <a:rPr lang="en-GB" sz="1292" b="1" dirty="0" smtClean="0"/>
              <a:t>2D bunch </a:t>
            </a:r>
            <a:r>
              <a:rPr lang="en-GB" sz="1292" dirty="0"/>
              <a:t>with linear congregation</a:t>
            </a:r>
          </a:p>
        </p:txBody>
      </p:sp>
      <p:sp>
        <p:nvSpPr>
          <p:cNvPr id="9" name="Rectangle 8"/>
          <p:cNvSpPr/>
          <p:nvPr/>
        </p:nvSpPr>
        <p:spPr>
          <a:xfrm>
            <a:off x="4828141" y="1475039"/>
            <a:ext cx="758541" cy="319639"/>
          </a:xfrm>
          <a:prstGeom prst="rect">
            <a:avLst/>
          </a:prstGeom>
        </p:spPr>
        <p:txBody>
          <a:bodyPr wrap="none">
            <a:spAutoFit/>
          </a:bodyPr>
          <a:lstStyle/>
          <a:p>
            <a:r>
              <a:rPr lang="en-US" altLang="zh-CN" sz="1477" b="1" dirty="0"/>
              <a:t>88.70%</a:t>
            </a:r>
          </a:p>
        </p:txBody>
      </p:sp>
      <p:sp>
        <p:nvSpPr>
          <p:cNvPr id="10" name="Rectangle 9"/>
          <p:cNvSpPr/>
          <p:nvPr/>
        </p:nvSpPr>
        <p:spPr>
          <a:xfrm>
            <a:off x="2004310" y="1486567"/>
            <a:ext cx="662361" cy="319639"/>
          </a:xfrm>
          <a:prstGeom prst="rect">
            <a:avLst/>
          </a:prstGeom>
        </p:spPr>
        <p:txBody>
          <a:bodyPr wrap="none">
            <a:spAutoFit/>
          </a:bodyPr>
          <a:lstStyle/>
          <a:p>
            <a:r>
              <a:rPr lang="en-US" altLang="zh-CN" sz="1477" b="1" dirty="0"/>
              <a:t>90.1%</a:t>
            </a:r>
          </a:p>
        </p:txBody>
      </p:sp>
      <p:sp>
        <p:nvSpPr>
          <p:cNvPr id="11" name="Rectangle 10"/>
          <p:cNvSpPr/>
          <p:nvPr/>
        </p:nvSpPr>
        <p:spPr>
          <a:xfrm>
            <a:off x="7680697" y="1475039"/>
            <a:ext cx="758541" cy="319639"/>
          </a:xfrm>
          <a:prstGeom prst="rect">
            <a:avLst/>
          </a:prstGeom>
        </p:spPr>
        <p:txBody>
          <a:bodyPr wrap="none">
            <a:spAutoFit/>
          </a:bodyPr>
          <a:lstStyle/>
          <a:p>
            <a:r>
              <a:rPr lang="en-US" altLang="zh-CN" sz="1477" b="1" dirty="0"/>
              <a:t>84.20%</a:t>
            </a:r>
          </a:p>
        </p:txBody>
      </p:sp>
      <p:cxnSp>
        <p:nvCxnSpPr>
          <p:cNvPr id="13" name="Straight Arrow Connector 12"/>
          <p:cNvCxnSpPr/>
          <p:nvPr/>
        </p:nvCxnSpPr>
        <p:spPr>
          <a:xfrm>
            <a:off x="4171398" y="1118682"/>
            <a:ext cx="400602" cy="661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7035501" y="1125292"/>
            <a:ext cx="515158" cy="1679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39194" y="4138257"/>
            <a:ext cx="2902557" cy="2176918"/>
          </a:xfrm>
          <a:prstGeom prst="rect">
            <a:avLst/>
          </a:prstGeom>
          <a:ln w="28575">
            <a:solidFill>
              <a:srgbClr val="FF0000"/>
            </a:solidFill>
          </a:ln>
        </p:spPr>
      </p:pic>
      <p:sp>
        <p:nvSpPr>
          <p:cNvPr id="16" name="TextBox 15"/>
          <p:cNvSpPr txBox="1"/>
          <p:nvPr/>
        </p:nvSpPr>
        <p:spPr>
          <a:xfrm>
            <a:off x="2200212" y="4315094"/>
            <a:ext cx="662361" cy="319639"/>
          </a:xfrm>
          <a:prstGeom prst="rect">
            <a:avLst/>
          </a:prstGeom>
          <a:noFill/>
        </p:spPr>
        <p:txBody>
          <a:bodyPr wrap="none" rtlCol="0">
            <a:spAutoFit/>
          </a:bodyPr>
          <a:lstStyle/>
          <a:p>
            <a:r>
              <a:rPr lang="en-GB" sz="1477" b="1" dirty="0">
                <a:solidFill>
                  <a:srgbClr val="FF0000"/>
                </a:solidFill>
              </a:rPr>
              <a:t>80.1%</a:t>
            </a:r>
          </a:p>
        </p:txBody>
      </p:sp>
      <p:grpSp>
        <p:nvGrpSpPr>
          <p:cNvPr id="18" name="Group 17"/>
          <p:cNvGrpSpPr/>
          <p:nvPr/>
        </p:nvGrpSpPr>
        <p:grpSpPr>
          <a:xfrm>
            <a:off x="5531739" y="4089493"/>
            <a:ext cx="4773741" cy="2286444"/>
            <a:chOff x="4264898" y="4005567"/>
            <a:chExt cx="5171553" cy="2476981"/>
          </a:xfrm>
        </p:grpSpPr>
        <p:pic>
          <p:nvPicPr>
            <p:cNvPr id="19" name="图片 4">
              <a:extLst>
                <a:ext uri="{FF2B5EF4-FFF2-40B4-BE49-F238E27FC236}">
                  <a16:creationId xmlns:a16="http://schemas.microsoft.com/office/drawing/2014/main" id="{D0849D13-4C85-451A-B73B-D845DEDF74D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43821" y="4269186"/>
              <a:ext cx="2213354" cy="1961200"/>
            </a:xfrm>
            <a:prstGeom prst="rect">
              <a:avLst/>
            </a:prstGeom>
            <a:ln>
              <a:noFill/>
            </a:ln>
          </p:spPr>
        </p:pic>
        <p:pic>
          <p:nvPicPr>
            <p:cNvPr id="20" name="图片 6">
              <a:extLst>
                <a:ext uri="{FF2B5EF4-FFF2-40B4-BE49-F238E27FC236}">
                  <a16:creationId xmlns:a16="http://schemas.microsoft.com/office/drawing/2014/main" id="{8D364E04-7842-4524-ADA0-20D0A9810C7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22533" y="4005567"/>
              <a:ext cx="2913918" cy="2476981"/>
            </a:xfrm>
            <a:prstGeom prst="rect">
              <a:avLst/>
            </a:prstGeom>
            <a:ln>
              <a:noFill/>
            </a:ln>
          </p:spPr>
        </p:pic>
        <p:sp>
          <p:nvSpPr>
            <p:cNvPr id="21" name="Rectangle 20"/>
            <p:cNvSpPr/>
            <p:nvPr/>
          </p:nvSpPr>
          <p:spPr>
            <a:xfrm>
              <a:off x="4264898" y="4058395"/>
              <a:ext cx="5171553" cy="24241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22" name="Rectangle 21"/>
            <p:cNvSpPr/>
            <p:nvPr/>
          </p:nvSpPr>
          <p:spPr>
            <a:xfrm>
              <a:off x="6822134" y="4220185"/>
              <a:ext cx="717558" cy="346276"/>
            </a:xfrm>
            <a:prstGeom prst="rect">
              <a:avLst/>
            </a:prstGeom>
          </p:spPr>
          <p:txBody>
            <a:bodyPr wrap="none">
              <a:spAutoFit/>
            </a:bodyPr>
            <a:lstStyle/>
            <a:p>
              <a:r>
                <a:rPr lang="en-US" altLang="zh-CN" sz="1477" b="1" dirty="0"/>
                <a:t>82.6%</a:t>
              </a:r>
            </a:p>
          </p:txBody>
        </p:sp>
        <p:sp>
          <p:nvSpPr>
            <p:cNvPr id="23" name="TextBox 22"/>
            <p:cNvSpPr txBox="1"/>
            <p:nvPr/>
          </p:nvSpPr>
          <p:spPr>
            <a:xfrm>
              <a:off x="4337442" y="4115297"/>
              <a:ext cx="976795" cy="315434"/>
            </a:xfrm>
            <a:prstGeom prst="rect">
              <a:avLst/>
            </a:prstGeom>
            <a:noFill/>
          </p:spPr>
          <p:txBody>
            <a:bodyPr wrap="none" rtlCol="0">
              <a:spAutoFit/>
            </a:bodyPr>
            <a:lstStyle/>
            <a:p>
              <a:r>
                <a:rPr lang="en-GB" sz="1292" dirty="0" smtClean="0"/>
                <a:t>CST 3D PIC</a:t>
              </a:r>
              <a:endParaRPr lang="en-GB" sz="1292" dirty="0"/>
            </a:p>
          </p:txBody>
        </p:sp>
      </p:grpSp>
      <p:cxnSp>
        <p:nvCxnSpPr>
          <p:cNvPr id="24" name="Straight Arrow Connector 23"/>
          <p:cNvCxnSpPr/>
          <p:nvPr/>
        </p:nvCxnSpPr>
        <p:spPr>
          <a:xfrm flipH="1">
            <a:off x="7516900" y="3422593"/>
            <a:ext cx="1" cy="68827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004310" y="3524733"/>
            <a:ext cx="2767630" cy="490006"/>
          </a:xfrm>
          <a:prstGeom prst="rect">
            <a:avLst/>
          </a:prstGeom>
          <a:noFill/>
        </p:spPr>
        <p:txBody>
          <a:bodyPr wrap="square" rtlCol="0">
            <a:spAutoFit/>
          </a:bodyPr>
          <a:lstStyle/>
          <a:p>
            <a:r>
              <a:rPr lang="en-GB" sz="1292" b="1" dirty="0" smtClean="0"/>
              <a:t>‘Real’ bunch: Saturation, Ohmic losses, Space charge depression.</a:t>
            </a:r>
            <a:endParaRPr lang="en-GB" sz="1292" dirty="0"/>
          </a:p>
        </p:txBody>
      </p:sp>
      <p:cxnSp>
        <p:nvCxnSpPr>
          <p:cNvPr id="26" name="Straight Arrow Connector 25"/>
          <p:cNvCxnSpPr/>
          <p:nvPr/>
        </p:nvCxnSpPr>
        <p:spPr>
          <a:xfrm flipH="1">
            <a:off x="4755421" y="3792294"/>
            <a:ext cx="74624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761017" y="3529107"/>
            <a:ext cx="1587216" cy="376385"/>
          </a:xfrm>
          <a:prstGeom prst="rect">
            <a:avLst/>
          </a:prstGeom>
          <a:noFill/>
        </p:spPr>
        <p:txBody>
          <a:bodyPr wrap="square" rtlCol="0">
            <a:spAutoFit/>
          </a:bodyPr>
          <a:lstStyle/>
          <a:p>
            <a:r>
              <a:rPr lang="en-GB" sz="923" dirty="0"/>
              <a:t>Benchmark with </a:t>
            </a:r>
            <a:r>
              <a:rPr lang="en-GB" sz="923" dirty="0" smtClean="0"/>
              <a:t>CST 3D PIC </a:t>
            </a:r>
            <a:r>
              <a:rPr lang="en-GB" sz="923" dirty="0"/>
              <a:t>for the same bunch quality</a:t>
            </a:r>
          </a:p>
        </p:txBody>
      </p:sp>
      <p:sp>
        <p:nvSpPr>
          <p:cNvPr id="37" name="TextBox 36"/>
          <p:cNvSpPr txBox="1"/>
          <p:nvPr/>
        </p:nvSpPr>
        <p:spPr>
          <a:xfrm>
            <a:off x="1236967" y="42013"/>
            <a:ext cx="9338518" cy="461665"/>
          </a:xfrm>
          <a:prstGeom prst="rect">
            <a:avLst/>
          </a:prstGeom>
          <a:noFill/>
        </p:spPr>
        <p:txBody>
          <a:bodyPr wrap="none" rtlCol="0">
            <a:spAutoFit/>
          </a:bodyPr>
          <a:lstStyle/>
          <a:p>
            <a:r>
              <a:rPr lang="en-GB" sz="2400" b="1" dirty="0" smtClean="0"/>
              <a:t>The ultimate power extraction efficiency in the linear beam devices </a:t>
            </a:r>
            <a:r>
              <a:rPr lang="en-GB" sz="2400" dirty="0" smtClean="0"/>
              <a:t>(T2)</a:t>
            </a:r>
            <a:endParaRPr lang="en-GB" sz="2400" dirty="0"/>
          </a:p>
        </p:txBody>
      </p:sp>
    </p:spTree>
    <p:extLst>
      <p:ext uri="{BB962C8B-B14F-4D97-AF65-F5344CB8AC3E}">
        <p14:creationId xmlns:p14="http://schemas.microsoft.com/office/powerpoint/2010/main" val="20059773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250151" y="414654"/>
            <a:ext cx="4377832" cy="1890006"/>
          </a:xfrm>
          <a:prstGeom prst="rect">
            <a:avLst/>
          </a:prstGeom>
        </p:spPr>
      </p:pic>
      <p:pic>
        <p:nvPicPr>
          <p:cNvPr id="3" name="Picture 2"/>
          <p:cNvPicPr/>
          <p:nvPr/>
        </p:nvPicPr>
        <p:blipFill>
          <a:blip r:embed="rId3"/>
          <a:stretch>
            <a:fillRect/>
          </a:stretch>
        </p:blipFill>
        <p:spPr>
          <a:xfrm>
            <a:off x="250151" y="2619076"/>
            <a:ext cx="4377832" cy="1906269"/>
          </a:xfrm>
          <a:prstGeom prst="rect">
            <a:avLst/>
          </a:prstGeom>
        </p:spPr>
      </p:pic>
      <p:pic>
        <p:nvPicPr>
          <p:cNvPr id="4" name="Picture 3"/>
          <p:cNvPicPr/>
          <p:nvPr/>
        </p:nvPicPr>
        <p:blipFill rotWithShape="1">
          <a:blip r:embed="rId4"/>
          <a:srcRect r="52204"/>
          <a:stretch/>
        </p:blipFill>
        <p:spPr>
          <a:xfrm>
            <a:off x="4693299" y="414654"/>
            <a:ext cx="1922106" cy="2064463"/>
          </a:xfrm>
          <a:prstGeom prst="rect">
            <a:avLst/>
          </a:prstGeom>
        </p:spPr>
      </p:pic>
      <p:pic>
        <p:nvPicPr>
          <p:cNvPr id="5" name="Picture 4"/>
          <p:cNvPicPr/>
          <p:nvPr/>
        </p:nvPicPr>
        <p:blipFill rotWithShape="1">
          <a:blip r:embed="rId4"/>
          <a:srcRect l="48956"/>
          <a:stretch/>
        </p:blipFill>
        <p:spPr>
          <a:xfrm>
            <a:off x="4651310" y="2619076"/>
            <a:ext cx="2052734" cy="2064463"/>
          </a:xfrm>
          <a:prstGeom prst="rect">
            <a:avLst/>
          </a:prstGeom>
        </p:spPr>
      </p:pic>
      <p:pic>
        <p:nvPicPr>
          <p:cNvPr id="6" name="Picture 5"/>
          <p:cNvPicPr/>
          <p:nvPr/>
        </p:nvPicPr>
        <p:blipFill>
          <a:blip r:embed="rId5"/>
          <a:stretch>
            <a:fillRect/>
          </a:stretch>
        </p:blipFill>
        <p:spPr>
          <a:xfrm>
            <a:off x="250151" y="4683539"/>
            <a:ext cx="3024894" cy="1782575"/>
          </a:xfrm>
          <a:prstGeom prst="rect">
            <a:avLst/>
          </a:prstGeom>
        </p:spPr>
      </p:pic>
      <p:sp>
        <p:nvSpPr>
          <p:cNvPr id="7" name="TextBox 6"/>
          <p:cNvSpPr txBox="1"/>
          <p:nvPr/>
        </p:nvSpPr>
        <p:spPr>
          <a:xfrm>
            <a:off x="184835" y="72780"/>
            <a:ext cx="4086119" cy="369332"/>
          </a:xfrm>
          <a:prstGeom prst="rect">
            <a:avLst/>
          </a:prstGeom>
          <a:noFill/>
        </p:spPr>
        <p:txBody>
          <a:bodyPr wrap="none" rtlCol="0">
            <a:spAutoFit/>
          </a:bodyPr>
          <a:lstStyle/>
          <a:p>
            <a:r>
              <a:rPr lang="en-US" b="1" dirty="0" smtClean="0"/>
              <a:t>COM</a:t>
            </a:r>
            <a:r>
              <a:rPr lang="en-US" dirty="0" smtClean="0"/>
              <a:t> RF bunching circuit (</a:t>
            </a:r>
            <a:r>
              <a:rPr lang="en-US" b="1" dirty="0" smtClean="0">
                <a:solidFill>
                  <a:srgbClr val="FF0000"/>
                </a:solidFill>
              </a:rPr>
              <a:t>0.86m</a:t>
            </a:r>
            <a:r>
              <a:rPr lang="en-US" dirty="0" smtClean="0"/>
              <a:t>). 70.2%. </a:t>
            </a:r>
            <a:endParaRPr lang="en-GB" dirty="0"/>
          </a:p>
        </p:txBody>
      </p:sp>
      <p:sp>
        <p:nvSpPr>
          <p:cNvPr id="8" name="TextBox 7"/>
          <p:cNvSpPr txBox="1"/>
          <p:nvPr/>
        </p:nvSpPr>
        <p:spPr>
          <a:xfrm>
            <a:off x="226824" y="2294451"/>
            <a:ext cx="5700022" cy="369332"/>
          </a:xfrm>
          <a:prstGeom prst="rect">
            <a:avLst/>
          </a:prstGeom>
          <a:noFill/>
        </p:spPr>
        <p:txBody>
          <a:bodyPr wrap="none" rtlCol="0">
            <a:spAutoFit/>
          </a:bodyPr>
          <a:lstStyle/>
          <a:p>
            <a:r>
              <a:rPr lang="en-US" b="1" dirty="0" smtClean="0"/>
              <a:t>Generic/compact</a:t>
            </a:r>
            <a:r>
              <a:rPr lang="en-US" dirty="0" smtClean="0"/>
              <a:t> HE-X RF bunching circuit (</a:t>
            </a:r>
            <a:r>
              <a:rPr lang="en-US" b="1" dirty="0" smtClean="0">
                <a:solidFill>
                  <a:schemeClr val="accent6">
                    <a:lumMod val="75000"/>
                  </a:schemeClr>
                </a:solidFill>
              </a:rPr>
              <a:t>0.32m</a:t>
            </a:r>
            <a:r>
              <a:rPr lang="en-US" dirty="0" smtClean="0"/>
              <a:t>). 69.3% </a:t>
            </a:r>
            <a:endParaRPr lang="en-GB" dirty="0"/>
          </a:p>
        </p:txBody>
      </p:sp>
      <p:sp>
        <p:nvSpPr>
          <p:cNvPr id="9" name="TextBox 8"/>
          <p:cNvSpPr txBox="1"/>
          <p:nvPr/>
        </p:nvSpPr>
        <p:spPr>
          <a:xfrm>
            <a:off x="550506" y="1721745"/>
            <a:ext cx="461986" cy="276999"/>
          </a:xfrm>
          <a:prstGeom prst="rect">
            <a:avLst/>
          </a:prstGeom>
          <a:noFill/>
        </p:spPr>
        <p:txBody>
          <a:bodyPr wrap="none" rtlCol="0">
            <a:spAutoFit/>
          </a:bodyPr>
          <a:lstStyle/>
          <a:p>
            <a:r>
              <a:rPr lang="en-US" sz="1200" b="1" dirty="0" smtClean="0"/>
              <a:t>KlyC</a:t>
            </a:r>
            <a:endParaRPr lang="en-GB" sz="1200" b="1" dirty="0"/>
          </a:p>
        </p:txBody>
      </p:sp>
      <p:pic>
        <p:nvPicPr>
          <p:cNvPr id="10" name="Picture 9"/>
          <p:cNvPicPr/>
          <p:nvPr/>
        </p:nvPicPr>
        <p:blipFill rotWithShape="1">
          <a:blip r:embed="rId6"/>
          <a:srcRect b="5141"/>
          <a:stretch/>
        </p:blipFill>
        <p:spPr bwMode="auto">
          <a:xfrm>
            <a:off x="3275046" y="4683539"/>
            <a:ext cx="3135086" cy="1782575"/>
          </a:xfrm>
          <a:prstGeom prst="rect">
            <a:avLst/>
          </a:prstGeom>
          <a:ln>
            <a:noFill/>
          </a:ln>
          <a:extLst>
            <a:ext uri="{53640926-AAD7-44D8-BBD7-CCE9431645EC}">
              <a14:shadowObscured xmlns:a14="http://schemas.microsoft.com/office/drawing/2010/main"/>
            </a:ext>
          </a:extLst>
        </p:spPr>
      </p:pic>
      <p:sp>
        <p:nvSpPr>
          <p:cNvPr id="11" name="TextBox 10"/>
          <p:cNvSpPr txBox="1"/>
          <p:nvPr/>
        </p:nvSpPr>
        <p:spPr>
          <a:xfrm>
            <a:off x="4991877" y="4727191"/>
            <a:ext cx="1130438" cy="261610"/>
          </a:xfrm>
          <a:prstGeom prst="rect">
            <a:avLst/>
          </a:prstGeom>
          <a:noFill/>
        </p:spPr>
        <p:txBody>
          <a:bodyPr wrap="none" rtlCol="0">
            <a:spAutoFit/>
          </a:bodyPr>
          <a:lstStyle/>
          <a:p>
            <a:r>
              <a:rPr lang="en-US" sz="1100" dirty="0" smtClean="0"/>
              <a:t>400kV, Pin=60W</a:t>
            </a:r>
            <a:endParaRPr lang="en-GB" sz="1100" dirty="0"/>
          </a:p>
        </p:txBody>
      </p:sp>
      <p:sp>
        <p:nvSpPr>
          <p:cNvPr id="12" name="TextBox 11"/>
          <p:cNvSpPr txBox="1"/>
          <p:nvPr/>
        </p:nvSpPr>
        <p:spPr>
          <a:xfrm>
            <a:off x="7107411" y="67676"/>
            <a:ext cx="5070234" cy="461665"/>
          </a:xfrm>
          <a:prstGeom prst="rect">
            <a:avLst/>
          </a:prstGeom>
          <a:noFill/>
        </p:spPr>
        <p:txBody>
          <a:bodyPr wrap="none" rtlCol="0">
            <a:spAutoFit/>
          </a:bodyPr>
          <a:lstStyle/>
          <a:p>
            <a:r>
              <a:rPr lang="en-US" sz="2400" b="1" dirty="0" smtClean="0"/>
              <a:t>Klystron’s RF circuit optimization </a:t>
            </a:r>
            <a:r>
              <a:rPr lang="en-US" sz="2400" dirty="0" smtClean="0"/>
              <a:t>(T3)</a:t>
            </a:r>
            <a:endParaRPr lang="en-GB" sz="2400" dirty="0"/>
          </a:p>
        </p:txBody>
      </p:sp>
      <p:sp>
        <p:nvSpPr>
          <p:cNvPr id="13" name="TextBox 12"/>
          <p:cNvSpPr txBox="1"/>
          <p:nvPr/>
        </p:nvSpPr>
        <p:spPr>
          <a:xfrm>
            <a:off x="4674321" y="67676"/>
            <a:ext cx="2029723" cy="369332"/>
          </a:xfrm>
          <a:prstGeom prst="rect">
            <a:avLst/>
          </a:prstGeom>
          <a:noFill/>
        </p:spPr>
        <p:txBody>
          <a:bodyPr wrap="none" rtlCol="0">
            <a:spAutoFit/>
          </a:bodyPr>
          <a:lstStyle/>
          <a:p>
            <a:r>
              <a:rPr lang="en-US" dirty="0" smtClean="0"/>
              <a:t>X-band 50MW tube</a:t>
            </a:r>
            <a:endParaRPr lang="en-GB" dirty="0"/>
          </a:p>
        </p:txBody>
      </p:sp>
      <p:cxnSp>
        <p:nvCxnSpPr>
          <p:cNvPr id="15" name="Straight Connector 14"/>
          <p:cNvCxnSpPr/>
          <p:nvPr/>
        </p:nvCxnSpPr>
        <p:spPr>
          <a:xfrm flipV="1">
            <a:off x="5013519" y="2845837"/>
            <a:ext cx="1396613" cy="119431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5137069" y="641415"/>
            <a:ext cx="1396613" cy="119431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723022" y="756054"/>
            <a:ext cx="5239482" cy="5909310"/>
          </a:xfrm>
          <a:prstGeom prst="rect">
            <a:avLst/>
          </a:prstGeom>
          <a:noFill/>
        </p:spPr>
        <p:txBody>
          <a:bodyPr wrap="square" rtlCol="0">
            <a:spAutoFit/>
          </a:bodyPr>
          <a:lstStyle/>
          <a:p>
            <a:pPr marL="285750" indent="-285750">
              <a:buFont typeface="Wingdings" panose="05000000000000000000" pitchFamily="2" charset="2"/>
              <a:buChar char="§"/>
            </a:pPr>
            <a:r>
              <a:rPr lang="en-US" dirty="0" smtClean="0"/>
              <a:t>COM (core oscillation method) provides strong bunch </a:t>
            </a:r>
            <a:r>
              <a:rPr lang="en-US" b="1" dirty="0" smtClean="0"/>
              <a:t>saturation</a:t>
            </a:r>
            <a:r>
              <a:rPr lang="en-US" dirty="0" smtClean="0"/>
              <a:t>, but it requires long RF circuit.</a:t>
            </a:r>
          </a:p>
          <a:p>
            <a:pPr marL="285750" indent="-285750">
              <a:buFont typeface="Wingdings" panose="05000000000000000000" pitchFamily="2" charset="2"/>
              <a:buChar char="§"/>
            </a:pPr>
            <a:r>
              <a:rPr lang="en-US" dirty="0" smtClean="0"/>
              <a:t>In klystrons, bunching processes are space charge dominated, thus long circuits increase radial bunch </a:t>
            </a:r>
            <a:r>
              <a:rPr lang="en-US" b="1" dirty="0" smtClean="0"/>
              <a:t>stratification</a:t>
            </a:r>
            <a:r>
              <a:rPr lang="en-US" dirty="0" smtClean="0"/>
              <a:t>.</a:t>
            </a:r>
          </a:p>
          <a:p>
            <a:pPr marL="285750" indent="-285750">
              <a:buFont typeface="Wingdings" panose="05000000000000000000" pitchFamily="2" charset="2"/>
              <a:buChar char="§"/>
            </a:pPr>
            <a:r>
              <a:rPr lang="en-US" dirty="0" smtClean="0"/>
              <a:t>Employing 2</a:t>
            </a:r>
            <a:r>
              <a:rPr lang="en-US" baseline="30000" dirty="0" smtClean="0"/>
              <a:t>nd</a:t>
            </a:r>
            <a:r>
              <a:rPr lang="en-US" dirty="0" smtClean="0"/>
              <a:t> harmonic impedance (and even 3</a:t>
            </a:r>
            <a:r>
              <a:rPr lang="en-US" baseline="30000" dirty="0" smtClean="0"/>
              <a:t>rd</a:t>
            </a:r>
            <a:r>
              <a:rPr lang="en-US" dirty="0" smtClean="0"/>
              <a:t> harmonic at L-band; CSM tube) allows to bust bunching process and to reduce the circuit length dramatically, providing ‘optimal’ balance between bunch </a:t>
            </a:r>
            <a:r>
              <a:rPr lang="en-US" b="1" dirty="0" smtClean="0"/>
              <a:t>saturation</a:t>
            </a:r>
            <a:r>
              <a:rPr lang="en-US" dirty="0" smtClean="0"/>
              <a:t> and radial </a:t>
            </a:r>
            <a:r>
              <a:rPr lang="en-US" b="1" dirty="0" smtClean="0"/>
              <a:t>stratification</a:t>
            </a:r>
            <a:r>
              <a:rPr lang="en-US" dirty="0" smtClean="0"/>
              <a:t>. That also reduces the solenoid cost and power consumption.</a:t>
            </a:r>
          </a:p>
          <a:p>
            <a:pPr marL="285750" indent="-285750">
              <a:buFont typeface="Wingdings" panose="05000000000000000000" pitchFamily="2" charset="2"/>
              <a:buChar char="§"/>
            </a:pPr>
            <a:r>
              <a:rPr lang="en-US" dirty="0" smtClean="0"/>
              <a:t>Bunch </a:t>
            </a:r>
            <a:r>
              <a:rPr lang="en-US" b="1" dirty="0" smtClean="0"/>
              <a:t>congregation</a:t>
            </a:r>
            <a:r>
              <a:rPr lang="en-US" dirty="0" smtClean="0"/>
              <a:t> is controlled by the penultimate cavity. With given cavity geometry, it shall be located close possible to the output circuit.</a:t>
            </a:r>
          </a:p>
          <a:p>
            <a:pPr marL="285750" indent="-285750">
              <a:buFont typeface="Wingdings" panose="05000000000000000000" pitchFamily="2" charset="2"/>
              <a:buChar char="§"/>
            </a:pPr>
            <a:r>
              <a:rPr lang="en-US" dirty="0" smtClean="0"/>
              <a:t>Output multi-cell (6 cells) coupler aperture is optimized to provide highest power extraction efficiency, with surface  E-field limited to the design value (100MV/m at 50 MW) and to avoid any reflected electrons.   </a:t>
            </a:r>
          </a:p>
          <a:p>
            <a:endParaRPr lang="en-GB" dirty="0"/>
          </a:p>
        </p:txBody>
      </p:sp>
    </p:spTree>
    <p:extLst>
      <p:ext uri="{BB962C8B-B14F-4D97-AF65-F5344CB8AC3E}">
        <p14:creationId xmlns:p14="http://schemas.microsoft.com/office/powerpoint/2010/main" val="40977548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11414</TotalTime>
  <Words>2186</Words>
  <Application>Microsoft Office PowerPoint</Application>
  <PresentationFormat>Widescreen</PresentationFormat>
  <Paragraphs>264</Paragraphs>
  <Slides>16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Calibri Light</vt:lpstr>
      <vt:lpstr>等线</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Igor Syratchev</dc:creator>
  <cp:lastModifiedBy>Igor Syratchev</cp:lastModifiedBy>
  <cp:revision>36</cp:revision>
  <dcterms:created xsi:type="dcterms:W3CDTF">2022-05-09T11:43:57Z</dcterms:created>
  <dcterms:modified xsi:type="dcterms:W3CDTF">2022-05-18T07:21:32Z</dcterms:modified>
</cp:coreProperties>
</file>