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386" r:id="rId3"/>
    <p:sldId id="378" r:id="rId4"/>
    <p:sldId id="379" r:id="rId5"/>
    <p:sldId id="300" r:id="rId6"/>
    <p:sldId id="373" r:id="rId7"/>
    <p:sldId id="387" r:id="rId8"/>
    <p:sldId id="392" r:id="rId9"/>
    <p:sldId id="398" r:id="rId10"/>
    <p:sldId id="397" r:id="rId11"/>
    <p:sldId id="352" r:id="rId12"/>
    <p:sldId id="354" r:id="rId13"/>
    <p:sldId id="355" r:id="rId14"/>
    <p:sldId id="340" r:id="rId15"/>
    <p:sldId id="381" r:id="rId16"/>
    <p:sldId id="357" r:id="rId17"/>
    <p:sldId id="349" r:id="rId18"/>
    <p:sldId id="385" r:id="rId19"/>
    <p:sldId id="301" r:id="rId20"/>
    <p:sldId id="265" r:id="rId21"/>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0E3200F1-31A9-4B8A-97E2-13C495953513}">
          <p14:sldIdLst>
            <p14:sldId id="256"/>
            <p14:sldId id="386"/>
            <p14:sldId id="378"/>
            <p14:sldId id="379"/>
            <p14:sldId id="300"/>
            <p14:sldId id="373"/>
            <p14:sldId id="387"/>
            <p14:sldId id="392"/>
            <p14:sldId id="398"/>
            <p14:sldId id="397"/>
            <p14:sldId id="352"/>
            <p14:sldId id="354"/>
            <p14:sldId id="355"/>
            <p14:sldId id="340"/>
            <p14:sldId id="381"/>
            <p14:sldId id="357"/>
            <p14:sldId id="349"/>
            <p14:sldId id="385"/>
            <p14:sldId id="301"/>
            <p14:sldId id="265"/>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669900"/>
    <a:srgbClr val="00CC00"/>
    <a:srgbClr val="FFE1E1"/>
    <a:srgbClr val="00FFCC"/>
    <a:srgbClr val="FFFF00"/>
    <a:srgbClr val="FF99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3" autoAdjust="0"/>
    <p:restoredTop sz="96684" autoAdjust="0"/>
  </p:normalViewPr>
  <p:slideViewPr>
    <p:cSldViewPr snapToGrid="0">
      <p:cViewPr varScale="1">
        <p:scale>
          <a:sx n="120" d="100"/>
          <a:sy n="120" d="100"/>
        </p:scale>
        <p:origin x="-294" y="-90"/>
      </p:cViewPr>
      <p:guideLst>
        <p:guide orient="horz" pos="2160"/>
        <p:guide pos="3840"/>
      </p:guideLst>
    </p:cSldViewPr>
  </p:slideViewPr>
  <p:notesTextViewPr>
    <p:cViewPr>
      <p:scale>
        <a:sx n="1" d="1"/>
        <a:sy n="1" d="1"/>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731668D-67AA-45A5-92F7-80D29145ACAC}" type="datetimeFigureOut">
              <a:rPr lang="it-IT" smtClean="0"/>
              <a:t>18/05/2022</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A686C79-3E98-4919-B8DB-368E2D3014E4}" type="slidenum">
              <a:rPr lang="it-IT" smtClean="0"/>
              <a:t>‹N›</a:t>
            </a:fld>
            <a:endParaRPr lang="it-IT"/>
          </a:p>
        </p:txBody>
      </p:sp>
    </p:spTree>
    <p:extLst>
      <p:ext uri="{BB962C8B-B14F-4D97-AF65-F5344CB8AC3E}">
        <p14:creationId xmlns:p14="http://schemas.microsoft.com/office/powerpoint/2010/main" val="4269156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2041112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13</a:t>
            </a:fld>
            <a:endParaRPr lang="en-GB"/>
          </a:p>
        </p:txBody>
      </p:sp>
    </p:spTree>
    <p:extLst>
      <p:ext uri="{BB962C8B-B14F-4D97-AF65-F5344CB8AC3E}">
        <p14:creationId xmlns:p14="http://schemas.microsoft.com/office/powerpoint/2010/main" val="1434633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6" name="Segnaposto numero diapositiva 5">
            <a:extLst>
              <a:ext uri="{FF2B5EF4-FFF2-40B4-BE49-F238E27FC236}">
                <a16:creationId xmlns="" xmlns:a16="http://schemas.microsoft.com/office/drawing/2014/main" id="{96D825C1-7B3F-496F-BFF5-475325B39364}"/>
              </a:ext>
            </a:extLst>
          </p:cNvPr>
          <p:cNvSpPr>
            <a:spLocks noGrp="1"/>
          </p:cNvSpPr>
          <p:nvPr>
            <p:ph type="sldNum" sz="quarter" idx="12"/>
          </p:nvPr>
        </p:nvSpPr>
        <p:spPr>
          <a:xfrm>
            <a:off x="11749058" y="6544940"/>
            <a:ext cx="442942" cy="313060"/>
          </a:xfrm>
          <a:prstGeom prst="rect">
            <a:avLst/>
          </a:prstGeom>
        </p:spPr>
        <p:txBody>
          <a:bodyPr/>
          <a:lstStyle>
            <a:lvl1pPr>
              <a:defRPr sz="1400"/>
            </a:lvl1pPr>
          </a:lstStyle>
          <a:p>
            <a:fld id="{3C654D5C-B70E-48A6-B245-C73FED67EEA9}" type="slidenum">
              <a:rPr lang="it-IT" smtClean="0"/>
              <a:pPr/>
              <a:t>‹N›</a:t>
            </a:fld>
            <a:endParaRPr lang="it-IT" dirty="0"/>
          </a:p>
        </p:txBody>
      </p:sp>
    </p:spTree>
    <p:extLst>
      <p:ext uri="{BB962C8B-B14F-4D97-AF65-F5344CB8AC3E}">
        <p14:creationId xmlns:p14="http://schemas.microsoft.com/office/powerpoint/2010/main" val="3793922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C5C6104-6416-4A10-A0DF-FF11213A3CA3}"/>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8810EDCB-427D-4AE6-B346-D3B1E63E6C5B}"/>
              </a:ext>
            </a:extLst>
          </p:cNvPr>
          <p:cNvSpPr>
            <a:spLocks noGrp="1"/>
          </p:cNvSpPr>
          <p:nvPr>
            <p:ph type="body" orient="vert" idx="1"/>
          </p:nvPr>
        </p:nvSpPr>
        <p:spPr>
          <a:xfrm>
            <a:off x="838200" y="1825625"/>
            <a:ext cx="10515600" cy="43513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1F2DEAF6-0589-43FC-9140-0F0ADE15707C}"/>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5" name="Segnaposto piè di pagina 4">
            <a:extLst>
              <a:ext uri="{FF2B5EF4-FFF2-40B4-BE49-F238E27FC236}">
                <a16:creationId xmlns="" xmlns:a16="http://schemas.microsoft.com/office/drawing/2014/main" id="{DE4C99E7-E7DF-4382-9E5B-E6DBF52DC2F7}"/>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 xmlns:a16="http://schemas.microsoft.com/office/drawing/2014/main" id="{1610842E-91C6-4D9C-A0A6-84D638CBFF99}"/>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115110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 xmlns:a16="http://schemas.microsoft.com/office/drawing/2014/main" id="{27CA1406-C8DD-4852-8790-FE3578D3D152}"/>
              </a:ext>
            </a:extLst>
          </p:cNvPr>
          <p:cNvSpPr>
            <a:spLocks noGrp="1"/>
          </p:cNvSpPr>
          <p:nvPr>
            <p:ph type="title" orient="vert"/>
          </p:nvPr>
        </p:nvSpPr>
        <p:spPr>
          <a:xfrm>
            <a:off x="8724900" y="365125"/>
            <a:ext cx="2628900" cy="5811838"/>
          </a:xfrm>
          <a:prstGeom prst="rect">
            <a:avLst/>
          </a:prstGeom>
        </p:spPr>
        <p:txBody>
          <a:bodyPr vert="eaVert"/>
          <a:lstStyle/>
          <a:p>
            <a:r>
              <a:rPr lang="it-IT"/>
              <a:t>Fare clic per modificare lo stile del titolo dello schema</a:t>
            </a:r>
          </a:p>
        </p:txBody>
      </p:sp>
      <p:sp>
        <p:nvSpPr>
          <p:cNvPr id="3" name="Segnaposto testo verticale 2">
            <a:extLst>
              <a:ext uri="{FF2B5EF4-FFF2-40B4-BE49-F238E27FC236}">
                <a16:creationId xmlns="" xmlns:a16="http://schemas.microsoft.com/office/drawing/2014/main" id="{EF384158-51E2-4BDF-92EF-7592DA098B4D}"/>
              </a:ext>
            </a:extLst>
          </p:cNvPr>
          <p:cNvSpPr>
            <a:spLocks noGrp="1"/>
          </p:cNvSpPr>
          <p:nvPr>
            <p:ph type="body" orient="vert" idx="1"/>
          </p:nvPr>
        </p:nvSpPr>
        <p:spPr>
          <a:xfrm>
            <a:off x="838200"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 xmlns:a16="http://schemas.microsoft.com/office/drawing/2014/main" id="{8C960BCB-B4D2-4AF1-AD85-E730386A1DE8}"/>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5" name="Segnaposto piè di pagina 4">
            <a:extLst>
              <a:ext uri="{FF2B5EF4-FFF2-40B4-BE49-F238E27FC236}">
                <a16:creationId xmlns="" xmlns:a16="http://schemas.microsoft.com/office/drawing/2014/main" id="{9F54BD1A-B66E-422F-A9BC-A17BB6493295}"/>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 xmlns:a16="http://schemas.microsoft.com/office/drawing/2014/main" id="{2DDCA46A-7D4E-4572-B809-A516E25DF7A9}"/>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1046298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 Content">
    <p:spTree>
      <p:nvGrpSpPr>
        <p:cNvPr id="1" name=""/>
        <p:cNvGrpSpPr/>
        <p:nvPr/>
      </p:nvGrpSpPr>
      <p:grpSpPr>
        <a:xfrm>
          <a:off x="0" y="0"/>
          <a:ext cx="0" cy="0"/>
          <a:chOff x="0" y="0"/>
          <a:chExt cx="0" cy="0"/>
        </a:xfrm>
      </p:grpSpPr>
      <p:sp>
        <p:nvSpPr>
          <p:cNvPr id="11" name="Slide Number Placeholder 3"/>
          <p:cNvSpPr>
            <a:spLocks noGrp="1"/>
          </p:cNvSpPr>
          <p:nvPr>
            <p:ph type="sldNum" sz="quarter" idx="12"/>
          </p:nvPr>
        </p:nvSpPr>
        <p:spPr>
          <a:xfrm>
            <a:off x="11297357" y="6489702"/>
            <a:ext cx="549442" cy="365125"/>
          </a:xfrm>
          <a:prstGeom prst="rect">
            <a:avLst/>
          </a:prstGeom>
        </p:spPr>
        <p:txBody>
          <a:bodyPr/>
          <a:lstStyle>
            <a:lvl1pPr>
              <a:defRPr sz="1400">
                <a:solidFill>
                  <a:schemeClr val="accent5"/>
                </a:solidFill>
              </a:defRPr>
            </a:lvl1pPr>
          </a:lstStyle>
          <a:p>
            <a:fld id="{F7A1A58B-7BA1-7E42-8231-6D1CB1C760B1}" type="slidenum">
              <a:rPr lang="en-US" smtClean="0"/>
              <a:pPr/>
              <a:t>‹N›</a:t>
            </a:fld>
            <a:endParaRPr lang="en-US" dirty="0"/>
          </a:p>
        </p:txBody>
      </p:sp>
    </p:spTree>
    <p:extLst>
      <p:ext uri="{BB962C8B-B14F-4D97-AF65-F5344CB8AC3E}">
        <p14:creationId xmlns:p14="http://schemas.microsoft.com/office/powerpoint/2010/main" val="711103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5454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65631E6-BBF9-4D47-990B-57CA1235FDA5}"/>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9B3F0E39-9335-4293-ACA2-94748C453CA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 xmlns:a16="http://schemas.microsoft.com/office/drawing/2014/main" id="{28F1DB1F-87F4-4363-989A-576FD6EE301A}"/>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5" name="Segnaposto piè di pagina 4">
            <a:extLst>
              <a:ext uri="{FF2B5EF4-FFF2-40B4-BE49-F238E27FC236}">
                <a16:creationId xmlns="" xmlns:a16="http://schemas.microsoft.com/office/drawing/2014/main" id="{3EEA7091-682C-420C-872E-8236905BC84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 xmlns:a16="http://schemas.microsoft.com/office/drawing/2014/main" id="{AAC3023D-1C92-496F-B2C5-33A644DE8A78}"/>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3194312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25F62CF9-8679-4C8C-B493-FD5B6E48BA13}"/>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00DF96EB-43F6-444D-B9C8-64130FFAE1FB}"/>
              </a:ext>
            </a:extLst>
          </p:cNvPr>
          <p:cNvSpPr>
            <a:spLocks noGrp="1"/>
          </p:cNvSpPr>
          <p:nvPr>
            <p:ph sz="half" idx="1"/>
          </p:nvPr>
        </p:nvSpPr>
        <p:spPr>
          <a:xfrm>
            <a:off x="838200"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 xmlns:a16="http://schemas.microsoft.com/office/drawing/2014/main" id="{2F95AD44-65DB-4465-A801-807CF0BDF8E8}"/>
              </a:ext>
            </a:extLst>
          </p:cNvPr>
          <p:cNvSpPr>
            <a:spLocks noGrp="1"/>
          </p:cNvSpPr>
          <p:nvPr>
            <p:ph sz="half" idx="2"/>
          </p:nvPr>
        </p:nvSpPr>
        <p:spPr>
          <a:xfrm>
            <a:off x="6172200"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 xmlns:a16="http://schemas.microsoft.com/office/drawing/2014/main" id="{6CCC7101-4F17-48E2-B3B2-C005EB6D1C15}"/>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6" name="Segnaposto piè di pagina 5">
            <a:extLst>
              <a:ext uri="{FF2B5EF4-FFF2-40B4-BE49-F238E27FC236}">
                <a16:creationId xmlns="" xmlns:a16="http://schemas.microsoft.com/office/drawing/2014/main" id="{62CC6381-70C3-4473-A01A-3B5169AAE364}"/>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 xmlns:a16="http://schemas.microsoft.com/office/drawing/2014/main" id="{580753C9-9A5E-4DF8-A5D4-88258996703F}"/>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1001455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F1977C0-02C2-497D-8C4B-88F615428E0D}"/>
              </a:ext>
            </a:extLst>
          </p:cNvPr>
          <p:cNvSpPr>
            <a:spLocks noGrp="1"/>
          </p:cNvSpPr>
          <p:nvPr>
            <p:ph type="title"/>
          </p:nvPr>
        </p:nvSpPr>
        <p:spPr>
          <a:xfrm>
            <a:off x="839788" y="365125"/>
            <a:ext cx="10515600" cy="1325563"/>
          </a:xfrm>
          <a:prstGeom prst="rect">
            <a:avLst/>
          </a:prstGeom>
        </p:spPr>
        <p:txBody>
          <a:bodyPr/>
          <a:lstStyle/>
          <a:p>
            <a:r>
              <a:rPr lang="it-IT"/>
              <a:t>Fare clic per modificare lo stile del titolo dello schema</a:t>
            </a:r>
          </a:p>
        </p:txBody>
      </p:sp>
      <p:sp>
        <p:nvSpPr>
          <p:cNvPr id="3" name="Segnaposto testo 2">
            <a:extLst>
              <a:ext uri="{FF2B5EF4-FFF2-40B4-BE49-F238E27FC236}">
                <a16:creationId xmlns="" xmlns:a16="http://schemas.microsoft.com/office/drawing/2014/main" id="{01A02C98-AA03-4AF5-93E0-6E9336E8605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 xmlns:a16="http://schemas.microsoft.com/office/drawing/2014/main" id="{B27D4E3E-010D-4D0F-9079-89249AF8D4C6}"/>
              </a:ext>
            </a:extLst>
          </p:cNvPr>
          <p:cNvSpPr>
            <a:spLocks noGrp="1"/>
          </p:cNvSpPr>
          <p:nvPr>
            <p:ph sz="half" idx="2"/>
          </p:nvPr>
        </p:nvSpPr>
        <p:spPr>
          <a:xfrm>
            <a:off x="839788" y="2505075"/>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 xmlns:a16="http://schemas.microsoft.com/office/drawing/2014/main" id="{F6B577A7-7F73-4A62-8111-A474855EAFA8}"/>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 xmlns:a16="http://schemas.microsoft.com/office/drawing/2014/main" id="{EBA1D429-0AE1-4957-AE81-E163E1B73450}"/>
              </a:ext>
            </a:extLst>
          </p:cNvPr>
          <p:cNvSpPr>
            <a:spLocks noGrp="1"/>
          </p:cNvSpPr>
          <p:nvPr>
            <p:ph sz="quarter" idx="4"/>
          </p:nvPr>
        </p:nvSpPr>
        <p:spPr>
          <a:xfrm>
            <a:off x="6172200" y="2505075"/>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 xmlns:a16="http://schemas.microsoft.com/office/drawing/2014/main" id="{1F1210A5-AF0D-416D-A2B7-08C8A739C15A}"/>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8" name="Segnaposto piè di pagina 7">
            <a:extLst>
              <a:ext uri="{FF2B5EF4-FFF2-40B4-BE49-F238E27FC236}">
                <a16:creationId xmlns="" xmlns:a16="http://schemas.microsoft.com/office/drawing/2014/main" id="{CAA2AA1E-09DF-4616-A70B-2E5553762D58}"/>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egnaposto numero diapositiva 8">
            <a:extLst>
              <a:ext uri="{FF2B5EF4-FFF2-40B4-BE49-F238E27FC236}">
                <a16:creationId xmlns="" xmlns:a16="http://schemas.microsoft.com/office/drawing/2014/main" id="{BB23006F-B068-420D-BB9B-C37AA1D58C26}"/>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1283875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F8F59F8A-2AA2-4FC6-A827-5618392E0417}"/>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data 2">
            <a:extLst>
              <a:ext uri="{FF2B5EF4-FFF2-40B4-BE49-F238E27FC236}">
                <a16:creationId xmlns="" xmlns:a16="http://schemas.microsoft.com/office/drawing/2014/main" id="{5D74D259-811A-413D-B551-61ACC86CE40C}"/>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4" name="Segnaposto piè di pagina 3">
            <a:extLst>
              <a:ext uri="{FF2B5EF4-FFF2-40B4-BE49-F238E27FC236}">
                <a16:creationId xmlns="" xmlns:a16="http://schemas.microsoft.com/office/drawing/2014/main" id="{EADFE077-9FA9-4BD7-A06E-474948E7905C}"/>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egnaposto numero diapositiva 4">
            <a:extLst>
              <a:ext uri="{FF2B5EF4-FFF2-40B4-BE49-F238E27FC236}">
                <a16:creationId xmlns="" xmlns:a16="http://schemas.microsoft.com/office/drawing/2014/main" id="{310C927B-744C-4DED-8760-92D2BF0629CC}"/>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2059260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 xmlns:a16="http://schemas.microsoft.com/office/drawing/2014/main" id="{8B97B2A2-391C-4797-8408-B4601F26EAA6}"/>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3" name="Segnaposto piè di pagina 2">
            <a:extLst>
              <a:ext uri="{FF2B5EF4-FFF2-40B4-BE49-F238E27FC236}">
                <a16:creationId xmlns="" xmlns:a16="http://schemas.microsoft.com/office/drawing/2014/main" id="{ED3870BF-8883-4332-95E1-12A6E7DBBEB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egnaposto numero diapositiva 3">
            <a:extLst>
              <a:ext uri="{FF2B5EF4-FFF2-40B4-BE49-F238E27FC236}">
                <a16:creationId xmlns="" xmlns:a16="http://schemas.microsoft.com/office/drawing/2014/main" id="{AC2CFE33-637C-4B34-BBDA-D8F889D3CE9A}"/>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2757835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8685CE61-3EC9-424D-8551-2174703A81F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 xmlns:a16="http://schemas.microsoft.com/office/drawing/2014/main" id="{27206A4E-B59B-44B3-9959-EC6DD2760AB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 xmlns:a16="http://schemas.microsoft.com/office/drawing/2014/main" id="{4B49DA7F-89D1-414F-B0EE-31558851EE3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 xmlns:a16="http://schemas.microsoft.com/office/drawing/2014/main" id="{BC8766A2-47E4-46FB-93E7-61AE859E7F5A}"/>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6" name="Segnaposto piè di pagina 5">
            <a:extLst>
              <a:ext uri="{FF2B5EF4-FFF2-40B4-BE49-F238E27FC236}">
                <a16:creationId xmlns="" xmlns:a16="http://schemas.microsoft.com/office/drawing/2014/main" id="{CACE1510-8B81-4693-942A-AB4BCD59649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 xmlns:a16="http://schemas.microsoft.com/office/drawing/2014/main" id="{B9094DDD-4478-4784-9D55-04C95C200386}"/>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2775519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D00034F1-E928-4AE5-B3FF-AD5A8A79163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 xmlns:a16="http://schemas.microsoft.com/office/drawing/2014/main" id="{7DA110CF-1499-4791-BE03-C73116BAD4E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 xmlns:a16="http://schemas.microsoft.com/office/drawing/2014/main" id="{76EDA500-BABA-40E5-96B0-3054A39CDBA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 xmlns:a16="http://schemas.microsoft.com/office/drawing/2014/main" id="{16729435-5EEC-47FF-9AA5-7488801AC145}"/>
              </a:ext>
            </a:extLst>
          </p:cNvPr>
          <p:cNvSpPr>
            <a:spLocks noGrp="1"/>
          </p:cNvSpPr>
          <p:nvPr>
            <p:ph type="dt" sz="half" idx="10"/>
          </p:nvPr>
        </p:nvSpPr>
        <p:spPr>
          <a:xfrm>
            <a:off x="838200" y="6356350"/>
            <a:ext cx="2743200" cy="365125"/>
          </a:xfrm>
          <a:prstGeom prst="rect">
            <a:avLst/>
          </a:prstGeom>
        </p:spPr>
        <p:txBody>
          <a:bodyPr/>
          <a:lstStyle/>
          <a:p>
            <a:endParaRPr lang="it-IT"/>
          </a:p>
        </p:txBody>
      </p:sp>
      <p:sp>
        <p:nvSpPr>
          <p:cNvPr id="6" name="Segnaposto piè di pagina 5">
            <a:extLst>
              <a:ext uri="{FF2B5EF4-FFF2-40B4-BE49-F238E27FC236}">
                <a16:creationId xmlns="" xmlns:a16="http://schemas.microsoft.com/office/drawing/2014/main" id="{98F2B4C2-47D4-425B-A451-494995C0C59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 xmlns:a16="http://schemas.microsoft.com/office/drawing/2014/main" id="{8E850082-3996-4E5F-A3CA-2000DFA5C7F1}"/>
              </a:ext>
            </a:extLst>
          </p:cNvPr>
          <p:cNvSpPr>
            <a:spLocks noGrp="1"/>
          </p:cNvSpPr>
          <p:nvPr>
            <p:ph type="sldNum" sz="quarter" idx="12"/>
          </p:nvPr>
        </p:nvSpPr>
        <p:spPr>
          <a:xfrm>
            <a:off x="8610600" y="6356350"/>
            <a:ext cx="2743200" cy="365125"/>
          </a:xfrm>
          <a:prstGeom prst="rect">
            <a:avLst/>
          </a:prstGeom>
        </p:spPr>
        <p:txBody>
          <a:bodyPr/>
          <a:lstStyle/>
          <a:p>
            <a:fld id="{3C654D5C-B70E-48A6-B245-C73FED67EEA9}" type="slidenum">
              <a:rPr lang="it-IT" smtClean="0"/>
              <a:t>‹N›</a:t>
            </a:fld>
            <a:endParaRPr lang="it-IT"/>
          </a:p>
        </p:txBody>
      </p:sp>
    </p:spTree>
    <p:extLst>
      <p:ext uri="{BB962C8B-B14F-4D97-AF65-F5344CB8AC3E}">
        <p14:creationId xmlns:p14="http://schemas.microsoft.com/office/powerpoint/2010/main" val="3317828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1">
            <a:extLst>
              <a:ext uri="{FF2B5EF4-FFF2-40B4-BE49-F238E27FC236}">
                <a16:creationId xmlns="" xmlns:a16="http://schemas.microsoft.com/office/drawing/2014/main" id="{E89807A9-FE2C-4454-83A7-46DE60986150}"/>
              </a:ext>
            </a:extLst>
          </p:cNvPr>
          <p:cNvPicPr>
            <a:picLocks noChangeAspect="1"/>
          </p:cNvPicPr>
          <p:nvPr/>
        </p:nvPicPr>
        <p:blipFill>
          <a:blip r:embed="rId14"/>
          <a:stretch>
            <a:fillRect/>
          </a:stretch>
        </p:blipFill>
        <p:spPr bwMode="auto">
          <a:xfrm>
            <a:off x="47328" y="44624"/>
            <a:ext cx="936104" cy="621432"/>
          </a:xfrm>
          <a:prstGeom prst="rect">
            <a:avLst/>
          </a:prstGeom>
          <a:noFill/>
          <a:ln w="9525">
            <a:noFill/>
            <a:miter lim="800000"/>
            <a:headEnd/>
            <a:tailEnd/>
          </a:ln>
        </p:spPr>
      </p:pic>
      <p:pic>
        <p:nvPicPr>
          <p:cNvPr id="8" name="Picture 7" descr="Compact.png">
            <a:extLst>
              <a:ext uri="{FF2B5EF4-FFF2-40B4-BE49-F238E27FC236}">
                <a16:creationId xmlns="" xmlns:a16="http://schemas.microsoft.com/office/drawing/2014/main" id="{BA65B8A5-0601-42FB-A358-AA5C5FA039B5}"/>
              </a:ext>
            </a:extLst>
          </p:cNvPr>
          <p:cNvPicPr>
            <a:picLocks noChangeAspect="1"/>
          </p:cNvPicPr>
          <p:nvPr/>
        </p:nvPicPr>
        <p:blipFill rotWithShape="1">
          <a:blip r:embed="rId15"/>
          <a:srcRect t="9742" b="15394"/>
          <a:stretch/>
        </p:blipFill>
        <p:spPr>
          <a:xfrm>
            <a:off x="10196560" y="19977"/>
            <a:ext cx="1812670" cy="599051"/>
          </a:xfrm>
          <a:prstGeom prst="rect">
            <a:avLst/>
          </a:prstGeom>
        </p:spPr>
      </p:pic>
      <p:sp>
        <p:nvSpPr>
          <p:cNvPr id="9" name="Textfeld 2">
            <a:extLst>
              <a:ext uri="{FF2B5EF4-FFF2-40B4-BE49-F238E27FC236}">
                <a16:creationId xmlns="" xmlns:a16="http://schemas.microsoft.com/office/drawing/2014/main" id="{236B3A11-E4A3-4CE1-BACB-EC6D09453546}"/>
              </a:ext>
            </a:extLst>
          </p:cNvPr>
          <p:cNvSpPr txBox="1"/>
          <p:nvPr/>
        </p:nvSpPr>
        <p:spPr>
          <a:xfrm>
            <a:off x="1055440" y="188640"/>
            <a:ext cx="1294452"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a:t>
            </a:r>
            <a:r>
              <a:rPr lang="de-DE" sz="1100" dirty="0" err="1">
                <a:solidFill>
                  <a:schemeClr val="tx1"/>
                </a:solidFill>
              </a:rPr>
              <a:t>the</a:t>
            </a:r>
            <a:r>
              <a:rPr lang="de-DE" sz="1100" dirty="0">
                <a:solidFill>
                  <a:schemeClr val="tx1"/>
                </a:solidFill>
              </a:rPr>
              <a:t> </a:t>
            </a:r>
          </a:p>
          <a:p>
            <a:r>
              <a:rPr lang="de-DE" sz="1100" dirty="0">
                <a:solidFill>
                  <a:schemeClr val="tx1"/>
                </a:solidFill>
              </a:rPr>
              <a:t>European Union</a:t>
            </a:r>
          </a:p>
        </p:txBody>
      </p:sp>
      <p:cxnSp>
        <p:nvCxnSpPr>
          <p:cNvPr id="10" name="Gerader Verbinder 13">
            <a:extLst>
              <a:ext uri="{FF2B5EF4-FFF2-40B4-BE49-F238E27FC236}">
                <a16:creationId xmlns="" xmlns:a16="http://schemas.microsoft.com/office/drawing/2014/main" id="{D7C37DB1-C87A-4E6B-BCD8-F8B84B809238}"/>
              </a:ext>
            </a:extLst>
          </p:cNvPr>
          <p:cNvCxnSpPr/>
          <p:nvPr/>
        </p:nvCxnSpPr>
        <p:spPr bwMode="auto">
          <a:xfrm>
            <a:off x="-24680" y="692696"/>
            <a:ext cx="12192000"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Box 4">
            <a:extLst>
              <a:ext uri="{FF2B5EF4-FFF2-40B4-BE49-F238E27FC236}">
                <a16:creationId xmlns="" xmlns:a16="http://schemas.microsoft.com/office/drawing/2014/main" id="{0EE9ACCE-1070-456B-AA65-61D83CA3232C}"/>
              </a:ext>
            </a:extLst>
          </p:cNvPr>
          <p:cNvSpPr txBox="1"/>
          <p:nvPr/>
        </p:nvSpPr>
        <p:spPr>
          <a:xfrm>
            <a:off x="-1" y="6465203"/>
            <a:ext cx="12192001" cy="397042"/>
          </a:xfrm>
          <a:prstGeom prst="rect">
            <a:avLst/>
          </a:prstGeom>
          <a:solidFill>
            <a:srgbClr val="FFFFCC"/>
          </a:solidFill>
        </p:spPr>
        <p:txBody>
          <a:bodyPr wrap="square" lIns="360000" rtlCol="0">
            <a:noAutofit/>
          </a:bodyPr>
          <a:lstStyle/>
          <a:p>
            <a:endParaRPr lang="de-DE" dirty="0"/>
          </a:p>
        </p:txBody>
      </p:sp>
      <p:sp>
        <p:nvSpPr>
          <p:cNvPr id="12" name="TextBox 13">
            <a:extLst>
              <a:ext uri="{FF2B5EF4-FFF2-40B4-BE49-F238E27FC236}">
                <a16:creationId xmlns="" xmlns:a16="http://schemas.microsoft.com/office/drawing/2014/main" id="{838C506C-D91E-40F5-BBC4-EF8EAA8430C4}"/>
              </a:ext>
            </a:extLst>
          </p:cNvPr>
          <p:cNvSpPr txBox="1"/>
          <p:nvPr/>
        </p:nvSpPr>
        <p:spPr>
          <a:xfrm>
            <a:off x="4754418" y="6514592"/>
            <a:ext cx="2829877" cy="307777"/>
          </a:xfrm>
          <a:prstGeom prst="rect">
            <a:avLst/>
          </a:prstGeom>
          <a:noFill/>
        </p:spPr>
        <p:txBody>
          <a:bodyPr wrap="none" rtlCol="0">
            <a:spAutoFit/>
          </a:bodyPr>
          <a:lstStyle/>
          <a:p>
            <a:r>
              <a:rPr lang="en-US" sz="1400" dirty="0"/>
              <a:t>HG2022 Workshop May 16-19, 2022</a:t>
            </a:r>
            <a:endParaRPr lang="en-GB" sz="1400" dirty="0"/>
          </a:p>
        </p:txBody>
      </p:sp>
      <p:sp>
        <p:nvSpPr>
          <p:cNvPr id="13" name="TextBox 14">
            <a:extLst>
              <a:ext uri="{FF2B5EF4-FFF2-40B4-BE49-F238E27FC236}">
                <a16:creationId xmlns="" xmlns:a16="http://schemas.microsoft.com/office/drawing/2014/main" id="{47F83401-940D-4C23-90FD-D78C9B059926}"/>
              </a:ext>
            </a:extLst>
          </p:cNvPr>
          <p:cNvSpPr txBox="1"/>
          <p:nvPr/>
        </p:nvSpPr>
        <p:spPr>
          <a:xfrm>
            <a:off x="10776520" y="6525344"/>
            <a:ext cx="905569" cy="307777"/>
          </a:xfrm>
          <a:prstGeom prst="rect">
            <a:avLst/>
          </a:prstGeom>
          <a:noFill/>
        </p:spPr>
        <p:txBody>
          <a:bodyPr wrap="none" rtlCol="0">
            <a:spAutoFit/>
          </a:bodyPr>
          <a:lstStyle/>
          <a:p>
            <a:r>
              <a:rPr lang="en-US" sz="1400" dirty="0"/>
              <a:t>G. </a:t>
            </a:r>
            <a:r>
              <a:rPr lang="en-US" sz="1400" dirty="0" err="1"/>
              <a:t>D’Auria</a:t>
            </a:r>
            <a:endParaRPr lang="en-GB" sz="1400" dirty="0"/>
          </a:p>
        </p:txBody>
      </p:sp>
      <p:cxnSp>
        <p:nvCxnSpPr>
          <p:cNvPr id="14" name="Gerader Verbinder 4">
            <a:extLst>
              <a:ext uri="{FF2B5EF4-FFF2-40B4-BE49-F238E27FC236}">
                <a16:creationId xmlns="" xmlns:a16="http://schemas.microsoft.com/office/drawing/2014/main" id="{948773D9-FBE2-4AE8-8294-CE25788135B5}"/>
              </a:ext>
            </a:extLst>
          </p:cNvPr>
          <p:cNvCxnSpPr/>
          <p:nvPr/>
        </p:nvCxnSpPr>
        <p:spPr bwMode="auto">
          <a:xfrm>
            <a:off x="-1" y="6445594"/>
            <a:ext cx="12192001"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15" name="Immagine 14">
            <a:extLst>
              <a:ext uri="{FF2B5EF4-FFF2-40B4-BE49-F238E27FC236}">
                <a16:creationId xmlns="" xmlns:a16="http://schemas.microsoft.com/office/drawing/2014/main" id="{678FD9BE-719B-485C-BC8C-4FF73671C577}"/>
              </a:ext>
            </a:extLst>
          </p:cNvPr>
          <p:cNvPicPr>
            <a:picLocks noChangeAspect="1"/>
          </p:cNvPicPr>
          <p:nvPr/>
        </p:nvPicPr>
        <p:blipFill>
          <a:blip r:embed="rId16"/>
          <a:stretch>
            <a:fillRect/>
          </a:stretch>
        </p:blipFill>
        <p:spPr>
          <a:xfrm>
            <a:off x="-4767" y="6456771"/>
            <a:ext cx="832959" cy="423421"/>
          </a:xfrm>
          <a:prstGeom prst="rect">
            <a:avLst/>
          </a:prstGeom>
        </p:spPr>
      </p:pic>
    </p:spTree>
    <p:extLst>
      <p:ext uri="{BB962C8B-B14F-4D97-AF65-F5344CB8AC3E}">
        <p14:creationId xmlns:p14="http://schemas.microsoft.com/office/powerpoint/2010/main" val="2645764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package" Target="../embeddings/Microsoft_Excel_Worksheet1.xlsx"/><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package" Target="../embeddings/Microsoft_Excel_Worksheet2.xlsx"/></Relationships>
</file>

<file path=ppt/slides/_rels/slide7.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png"/><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emf"/><Relationship Id="rId5" Type="http://schemas.openxmlformats.org/officeDocument/2006/relationships/image" Target="../media/image1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a:t>
            </a:fld>
            <a:endParaRPr lang="it-IT"/>
          </a:p>
        </p:txBody>
      </p:sp>
      <p:sp>
        <p:nvSpPr>
          <p:cNvPr id="3" name="CasellaDiTesto 2"/>
          <p:cNvSpPr txBox="1"/>
          <p:nvPr/>
        </p:nvSpPr>
        <p:spPr>
          <a:xfrm>
            <a:off x="1982198" y="1514837"/>
            <a:ext cx="8136904" cy="3954929"/>
          </a:xfrm>
          <a:prstGeom prst="rect">
            <a:avLst/>
          </a:prstGeom>
          <a:noFill/>
        </p:spPr>
        <p:txBody>
          <a:bodyPr wrap="square" rtlCol="0">
            <a:spAutoFit/>
          </a:bodyPr>
          <a:lstStyle/>
          <a:p>
            <a:pPr algn="ctr">
              <a:spcAft>
                <a:spcPts val="1800"/>
              </a:spcAft>
            </a:pPr>
            <a:r>
              <a:rPr lang="it-IT" sz="3700" b="1" dirty="0"/>
              <a:t>The </a:t>
            </a:r>
            <a:r>
              <a:rPr lang="it-IT" sz="3700" b="1" dirty="0" err="1"/>
              <a:t>CompactLight</a:t>
            </a:r>
            <a:r>
              <a:rPr lang="it-IT" sz="3700" b="1" dirty="0"/>
              <a:t> Project and </a:t>
            </a:r>
            <a:r>
              <a:rPr lang="it-IT" sz="3700" b="1" dirty="0" err="1"/>
              <a:t>beyond</a:t>
            </a:r>
            <a:endParaRPr lang="it-IT" sz="3700" b="1" dirty="0"/>
          </a:p>
          <a:p>
            <a:pPr algn="ctr">
              <a:spcAft>
                <a:spcPts val="1800"/>
              </a:spcAft>
            </a:pPr>
            <a:endParaRPr lang="it-IT" sz="2000" b="1" dirty="0"/>
          </a:p>
          <a:p>
            <a:pPr algn="ctr">
              <a:spcAft>
                <a:spcPts val="600"/>
              </a:spcAft>
            </a:pPr>
            <a:r>
              <a:rPr lang="it-IT" sz="2400" b="1" i="1" dirty="0"/>
              <a:t>Gerardo D’Auria</a:t>
            </a:r>
          </a:p>
          <a:p>
            <a:pPr algn="ctr">
              <a:spcAft>
                <a:spcPts val="600"/>
              </a:spcAft>
            </a:pPr>
            <a:r>
              <a:rPr lang="it-IT" sz="2000" b="1" i="1" dirty="0"/>
              <a:t>Elettra – Sincrotrone Trieste </a:t>
            </a:r>
          </a:p>
          <a:p>
            <a:pPr algn="ctr">
              <a:spcAft>
                <a:spcPts val="1800"/>
              </a:spcAft>
            </a:pPr>
            <a:endParaRPr lang="it-IT" sz="2000" b="1" dirty="0"/>
          </a:p>
          <a:p>
            <a:pPr algn="ctr">
              <a:lnSpc>
                <a:spcPts val="3000"/>
              </a:lnSpc>
            </a:pPr>
            <a:r>
              <a:rPr lang="en-US" sz="2000" i="1" dirty="0"/>
              <a:t>14th International Workshop on Breakdown Science</a:t>
            </a:r>
          </a:p>
          <a:p>
            <a:pPr algn="ctr">
              <a:lnSpc>
                <a:spcPts val="3000"/>
              </a:lnSpc>
              <a:spcAft>
                <a:spcPts val="1800"/>
              </a:spcAft>
            </a:pPr>
            <a:r>
              <a:rPr lang="en-US" sz="2000" i="1" dirty="0"/>
              <a:t>And High-Gradient Technology, </a:t>
            </a:r>
            <a:br>
              <a:rPr lang="en-US" sz="2000" i="1" dirty="0"/>
            </a:br>
            <a:r>
              <a:rPr lang="it-IT" sz="2000" i="1" dirty="0"/>
              <a:t>HG2022 Workshop, 16-19 </a:t>
            </a:r>
            <a:r>
              <a:rPr lang="it-IT" sz="2000" i="1" dirty="0" err="1"/>
              <a:t>May</a:t>
            </a:r>
            <a:r>
              <a:rPr lang="it-IT" sz="2000" i="1" dirty="0"/>
              <a:t> 2022</a:t>
            </a:r>
          </a:p>
        </p:txBody>
      </p:sp>
    </p:spTree>
    <p:extLst>
      <p:ext uri="{BB962C8B-B14F-4D97-AF65-F5344CB8AC3E}">
        <p14:creationId xmlns:p14="http://schemas.microsoft.com/office/powerpoint/2010/main" val="13190843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10</a:t>
            </a:fld>
            <a:endParaRPr lang="it-IT"/>
          </a:p>
        </p:txBody>
      </p:sp>
      <p:sp>
        <p:nvSpPr>
          <p:cNvPr id="7" name="CasellaDiTesto 6">
            <a:extLst>
              <a:ext uri="{FF2B5EF4-FFF2-40B4-BE49-F238E27FC236}">
                <a16:creationId xmlns="" xmlns:a16="http://schemas.microsoft.com/office/drawing/2014/main" id="{93CBB777-EF4B-42B8-9457-C8B7FA974AAF}"/>
              </a:ext>
            </a:extLst>
          </p:cNvPr>
          <p:cNvSpPr txBox="1"/>
          <p:nvPr/>
        </p:nvSpPr>
        <p:spPr>
          <a:xfrm>
            <a:off x="761999" y="1009753"/>
            <a:ext cx="10287002" cy="5278368"/>
          </a:xfrm>
          <a:prstGeom prst="rect">
            <a:avLst/>
          </a:prstGeom>
          <a:noFill/>
        </p:spPr>
        <p:txBody>
          <a:bodyPr wrap="square">
            <a:spAutoFit/>
          </a:bodyPr>
          <a:lstStyle/>
          <a:p>
            <a:pPr marL="271463" indent="-271463" algn="just">
              <a:spcAft>
                <a:spcPts val="1200"/>
              </a:spcAft>
              <a:buSzPct val="73000"/>
              <a:buFont typeface="Wingdings" panose="05000000000000000000" pitchFamily="2" charset="2"/>
              <a:buChar char="Ø"/>
            </a:pPr>
            <a:r>
              <a:rPr lang="en-US" sz="2400" dirty="0" smtClean="0"/>
              <a:t>In </a:t>
            </a:r>
            <a:r>
              <a:rPr lang="en-US" sz="2400" dirty="0"/>
              <a:t>addition, </a:t>
            </a:r>
            <a:r>
              <a:rPr lang="en-US" sz="2400" dirty="0" smtClean="0"/>
              <a:t>for the technical point of view, key </a:t>
            </a:r>
            <a:r>
              <a:rPr lang="en-US" sz="2400" dirty="0"/>
              <a:t>components proposed by </a:t>
            </a:r>
            <a:r>
              <a:rPr lang="en-US" sz="2400" dirty="0" err="1"/>
              <a:t>CompactLight</a:t>
            </a:r>
            <a:r>
              <a:rPr lang="en-US" sz="2400" dirty="0"/>
              <a:t> (XLS) </a:t>
            </a:r>
            <a:r>
              <a:rPr lang="en-US" sz="2400" dirty="0" smtClean="0"/>
              <a:t>are already planned </a:t>
            </a:r>
            <a:r>
              <a:rPr lang="en-US" sz="2400" dirty="0"/>
              <a:t>to be used/prototyped within different projects:</a:t>
            </a:r>
          </a:p>
          <a:p>
            <a:pPr marL="449263" lvl="1" indent="-177800" algn="just">
              <a:spcAft>
                <a:spcPts val="600"/>
              </a:spcAft>
              <a:buSzPct val="73000"/>
              <a:buFont typeface="Arial" panose="020B0604020202020204" pitchFamily="34" charset="0"/>
              <a:buChar char="•"/>
            </a:pPr>
            <a:r>
              <a:rPr lang="en-US" sz="2400" dirty="0"/>
              <a:t>The </a:t>
            </a:r>
            <a:r>
              <a:rPr lang="en-US" sz="2400" dirty="0" err="1"/>
              <a:t>EuPRAXIA@SPARC_LAB</a:t>
            </a:r>
            <a:r>
              <a:rPr lang="en-US" sz="2400" dirty="0"/>
              <a:t> project plans to use the same RF module developed by XLS for its X-band </a:t>
            </a:r>
            <a:r>
              <a:rPr lang="en-US" sz="2400" dirty="0" err="1"/>
              <a:t>linac</a:t>
            </a:r>
            <a:r>
              <a:rPr lang="en-US" sz="2400" dirty="0"/>
              <a:t>. </a:t>
            </a:r>
          </a:p>
          <a:p>
            <a:pPr marL="449263" lvl="1" indent="-177800" algn="just">
              <a:spcAft>
                <a:spcPts val="600"/>
              </a:spcAft>
              <a:buSzPct val="73000"/>
              <a:buFont typeface="Arial" panose="020B0604020202020204" pitchFamily="34" charset="0"/>
              <a:buChar char="•"/>
            </a:pPr>
            <a:r>
              <a:rPr lang="en-US" sz="2400" dirty="0"/>
              <a:t>Prototypes of the C-band Gun and the X-band accelerating structure are under development within the I.FAST project.</a:t>
            </a:r>
          </a:p>
          <a:p>
            <a:pPr marL="449263" lvl="1" indent="-177800" algn="just">
              <a:spcAft>
                <a:spcPts val="600"/>
              </a:spcAft>
              <a:buSzPct val="73000"/>
              <a:buFont typeface="Arial" panose="020B0604020202020204" pitchFamily="34" charset="0"/>
              <a:buChar char="•"/>
            </a:pPr>
            <a:r>
              <a:rPr lang="en-US" sz="2400" dirty="0" smtClean="0"/>
              <a:t>Two </a:t>
            </a:r>
            <a:r>
              <a:rPr lang="en-US" sz="2400" dirty="0"/>
              <a:t>XLS Apple-X </a:t>
            </a:r>
            <a:r>
              <a:rPr lang="en-US" sz="2400" dirty="0" err="1"/>
              <a:t>undulators</a:t>
            </a:r>
            <a:r>
              <a:rPr lang="en-US" sz="2400" dirty="0"/>
              <a:t>, designed by ENEA, are being prototyped by </a:t>
            </a:r>
            <a:r>
              <a:rPr lang="en-US" sz="2400" dirty="0" err="1"/>
              <a:t>Kyma</a:t>
            </a:r>
            <a:r>
              <a:rPr lang="en-US" sz="2400" dirty="0"/>
              <a:t> and will be installed at INFN-LNF in the context of Sabina and </a:t>
            </a:r>
            <a:r>
              <a:rPr lang="en-US" sz="2400" dirty="0" err="1"/>
              <a:t>EuPRAXIA@SPARC_LAB</a:t>
            </a:r>
            <a:r>
              <a:rPr lang="en-US" sz="2400" dirty="0"/>
              <a:t> </a:t>
            </a:r>
            <a:r>
              <a:rPr lang="en-US" sz="2400" dirty="0" smtClean="0"/>
              <a:t>projects.</a:t>
            </a:r>
          </a:p>
          <a:p>
            <a:pPr marL="449263" lvl="1" indent="-177800" algn="just">
              <a:spcAft>
                <a:spcPts val="600"/>
              </a:spcAft>
              <a:buSzPct val="73000"/>
              <a:buFont typeface="Arial" panose="020B0604020202020204" pitchFamily="34" charset="0"/>
              <a:buChar char="•"/>
            </a:pPr>
            <a:r>
              <a:rPr lang="en-US" sz="2400" dirty="0" smtClean="0"/>
              <a:t>Prototypes </a:t>
            </a:r>
            <a:r>
              <a:rPr lang="en-US" sz="2400" dirty="0"/>
              <a:t>of a high repetition rate modulator and a high efficiency klystron have been included in a new Horizon Europe proposal, </a:t>
            </a:r>
            <a:r>
              <a:rPr lang="en-US" sz="2400" dirty="0" smtClean="0"/>
              <a:t>CREATE, submitted for approval on April 20, 2022.</a:t>
            </a:r>
            <a:endParaRPr lang="en-US" sz="2400" dirty="0"/>
          </a:p>
        </p:txBody>
      </p:sp>
      <p:sp>
        <p:nvSpPr>
          <p:cNvPr id="8" name="CasellaDiTesto 7">
            <a:extLst>
              <a:ext uri="{FF2B5EF4-FFF2-40B4-BE49-F238E27FC236}">
                <a16:creationId xmlns="" xmlns:a16="http://schemas.microsoft.com/office/drawing/2014/main" id="{9920EC4D-FE52-47A0-B9FC-9096403F7CF1}"/>
              </a:ext>
            </a:extLst>
          </p:cNvPr>
          <p:cNvSpPr txBox="1"/>
          <p:nvPr/>
        </p:nvSpPr>
        <p:spPr>
          <a:xfrm>
            <a:off x="3935760" y="116632"/>
            <a:ext cx="4215468" cy="523220"/>
          </a:xfrm>
          <a:prstGeom prst="rect">
            <a:avLst/>
          </a:prstGeom>
          <a:noFill/>
        </p:spPr>
        <p:txBody>
          <a:bodyPr wrap="square">
            <a:spAutoFit/>
          </a:bodyPr>
          <a:lstStyle/>
          <a:p>
            <a:pPr algn="ctr"/>
            <a:r>
              <a:rPr lang="it-IT" sz="2800" b="1" dirty="0"/>
              <a:t>Outlook and future </a:t>
            </a:r>
            <a:r>
              <a:rPr lang="it-IT" sz="2800" b="1" dirty="0" err="1" smtClean="0"/>
              <a:t>plans</a:t>
            </a:r>
            <a:r>
              <a:rPr lang="it-IT" sz="2800" b="1" dirty="0" smtClean="0"/>
              <a:t> II</a:t>
            </a:r>
            <a:endParaRPr lang="it-IT" sz="2800" b="1" dirty="0"/>
          </a:p>
        </p:txBody>
      </p:sp>
    </p:spTree>
    <p:extLst>
      <p:ext uri="{BB962C8B-B14F-4D97-AF65-F5344CB8AC3E}">
        <p14:creationId xmlns:p14="http://schemas.microsoft.com/office/powerpoint/2010/main" val="11490450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11</a:t>
            </a:fld>
            <a:endParaRPr lang="it-IT"/>
          </a:p>
        </p:txBody>
      </p:sp>
      <p:sp>
        <p:nvSpPr>
          <p:cNvPr id="6" name="Rettangolo 5"/>
          <p:cNvSpPr/>
          <p:nvPr/>
        </p:nvSpPr>
        <p:spPr>
          <a:xfrm>
            <a:off x="3431704" y="116632"/>
            <a:ext cx="5023876" cy="523220"/>
          </a:xfrm>
          <a:prstGeom prst="rect">
            <a:avLst/>
          </a:prstGeom>
        </p:spPr>
        <p:txBody>
          <a:bodyPr wrap="none">
            <a:spAutoFit/>
          </a:bodyPr>
          <a:lstStyle/>
          <a:p>
            <a:pPr lvl="0" algn="ctr" fontAlgn="base">
              <a:spcBef>
                <a:spcPct val="0"/>
              </a:spcBef>
              <a:spcAft>
                <a:spcPct val="0"/>
              </a:spcAft>
            </a:pPr>
            <a:r>
              <a:rPr lang="it-IT" altLang="it-IT" sz="2800" b="1" dirty="0" err="1">
                <a:latin typeface="Calibri" pitchFamily="34" charset="0"/>
                <a:cs typeface="Arial" pitchFamily="34" charset="0"/>
              </a:rPr>
              <a:t>Prototypes</a:t>
            </a:r>
            <a:r>
              <a:rPr lang="it-IT" altLang="it-IT" sz="2800" b="1" dirty="0">
                <a:latin typeface="Calibri" pitchFamily="34" charset="0"/>
                <a:cs typeface="Arial" pitchFamily="34" charset="0"/>
              </a:rPr>
              <a:t> under </a:t>
            </a:r>
            <a:r>
              <a:rPr lang="it-IT" altLang="it-IT" sz="2800" b="1" dirty="0" err="1" smtClean="0">
                <a:latin typeface="Calibri" pitchFamily="34" charset="0"/>
                <a:cs typeface="Arial" pitchFamily="34" charset="0"/>
              </a:rPr>
              <a:t>development</a:t>
            </a:r>
            <a:r>
              <a:rPr lang="it-IT" altLang="it-IT" sz="2800" b="1" dirty="0" smtClean="0">
                <a:latin typeface="Calibri" pitchFamily="34" charset="0"/>
                <a:cs typeface="Arial" pitchFamily="34" charset="0"/>
              </a:rPr>
              <a:t> </a:t>
            </a:r>
            <a:endParaRPr lang="it-IT" altLang="it-IT" sz="2800" dirty="0">
              <a:latin typeface="Arial" pitchFamily="34" charset="0"/>
              <a:cs typeface="Arial" pitchFamily="34" charset="0"/>
            </a:endParaRPr>
          </a:p>
        </p:txBody>
      </p:sp>
      <p:grpSp>
        <p:nvGrpSpPr>
          <p:cNvPr id="7" name="Gruppo 6"/>
          <p:cNvGrpSpPr/>
          <p:nvPr/>
        </p:nvGrpSpPr>
        <p:grpSpPr>
          <a:xfrm>
            <a:off x="1090957" y="913720"/>
            <a:ext cx="1931543" cy="1144035"/>
            <a:chOff x="2562796" y="1601788"/>
            <a:chExt cx="2127250" cy="1219200"/>
          </a:xfrm>
        </p:grpSpPr>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796" y="1601788"/>
              <a:ext cx="21272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
            <p:cNvSpPr txBox="1"/>
            <p:nvPr/>
          </p:nvSpPr>
          <p:spPr>
            <a:xfrm>
              <a:off x="3255229" y="1934389"/>
              <a:ext cx="1144929" cy="553998"/>
            </a:xfrm>
            <a:prstGeom prst="rect">
              <a:avLst/>
            </a:prstGeom>
            <a:noFill/>
          </p:spPr>
          <p:txBody>
            <a:bodyPr wrap="none" rtlCol="0">
              <a:spAutoFit/>
            </a:bodyPr>
            <a:lstStyle/>
            <a:p>
              <a:r>
                <a:rPr lang="it-IT" sz="3000" dirty="0"/>
                <a:t>I.FAST</a:t>
              </a:r>
            </a:p>
          </p:txBody>
        </p:sp>
      </p:grpSp>
      <p:sp>
        <p:nvSpPr>
          <p:cNvPr id="10" name="Rettangolo 9"/>
          <p:cNvSpPr/>
          <p:nvPr/>
        </p:nvSpPr>
        <p:spPr>
          <a:xfrm>
            <a:off x="2771584" y="2527495"/>
            <a:ext cx="5830415" cy="1323439"/>
          </a:xfrm>
          <a:prstGeom prst="rect">
            <a:avLst/>
          </a:prstGeom>
        </p:spPr>
        <p:txBody>
          <a:bodyPr wrap="square">
            <a:spAutoFit/>
          </a:bodyPr>
          <a:lstStyle/>
          <a:p>
            <a:pPr algn="just"/>
            <a:r>
              <a:rPr lang="en-US" sz="2000" b="1" dirty="0"/>
              <a:t>Task 7.4: Very high gradient RF Guns operating in the C-band (April 2025) </a:t>
            </a:r>
          </a:p>
          <a:p>
            <a:pPr algn="just"/>
            <a:r>
              <a:rPr lang="en-US" sz="2000" dirty="0"/>
              <a:t>Design and realization of two C-band photoinjectors: a SW and a TW gun, with low and high RF power tests. </a:t>
            </a:r>
            <a:endParaRPr lang="it-IT" sz="1200" dirty="0"/>
          </a:p>
        </p:txBody>
      </p:sp>
      <p:grpSp>
        <p:nvGrpSpPr>
          <p:cNvPr id="17" name="Gruppo 16">
            <a:extLst>
              <a:ext uri="{FF2B5EF4-FFF2-40B4-BE49-F238E27FC236}">
                <a16:creationId xmlns="" xmlns:a16="http://schemas.microsoft.com/office/drawing/2014/main" id="{CE8BD5A5-9756-4D95-846C-8165BDD0EDB7}"/>
              </a:ext>
            </a:extLst>
          </p:cNvPr>
          <p:cNvGrpSpPr/>
          <p:nvPr/>
        </p:nvGrpSpPr>
        <p:grpSpPr>
          <a:xfrm>
            <a:off x="3178102" y="992506"/>
            <a:ext cx="7641836" cy="913179"/>
            <a:chOff x="3321381" y="1034109"/>
            <a:chExt cx="7641836" cy="913179"/>
          </a:xfrm>
        </p:grpSpPr>
        <p:sp>
          <p:nvSpPr>
            <p:cNvPr id="8" name="Rettangolo 7"/>
            <p:cNvSpPr/>
            <p:nvPr/>
          </p:nvSpPr>
          <p:spPr>
            <a:xfrm>
              <a:off x="3321381" y="1034109"/>
              <a:ext cx="7641836" cy="461665"/>
            </a:xfrm>
            <a:prstGeom prst="rect">
              <a:avLst/>
            </a:prstGeom>
          </p:spPr>
          <p:txBody>
            <a:bodyPr wrap="none">
              <a:spAutoFit/>
            </a:bodyPr>
            <a:lstStyle/>
            <a:p>
              <a:r>
                <a:rPr lang="en-US" sz="2400" b="1" dirty="0"/>
                <a:t>I</a:t>
              </a:r>
              <a:r>
                <a:rPr lang="en-US" sz="2400" dirty="0"/>
                <a:t>nnovation </a:t>
              </a:r>
              <a:r>
                <a:rPr lang="en-US" sz="2400" b="1" dirty="0"/>
                <a:t>F</a:t>
              </a:r>
              <a:r>
                <a:rPr lang="en-US" sz="2400" dirty="0"/>
                <a:t>ostering in </a:t>
              </a:r>
              <a:r>
                <a:rPr lang="en-US" sz="2400" b="1" dirty="0"/>
                <a:t>A</a:t>
              </a:r>
              <a:r>
                <a:rPr lang="en-US" sz="2400" dirty="0"/>
                <a:t>ccelerator </a:t>
              </a:r>
              <a:r>
                <a:rPr lang="en-US" sz="2400" b="1" dirty="0"/>
                <a:t>S</a:t>
              </a:r>
              <a:r>
                <a:rPr lang="en-US" sz="2400" dirty="0"/>
                <a:t>cience and </a:t>
              </a:r>
              <a:r>
                <a:rPr lang="en-US" sz="2400" b="1" dirty="0"/>
                <a:t>T</a:t>
              </a:r>
              <a:r>
                <a:rPr lang="en-US" sz="2400" dirty="0"/>
                <a:t>echnology </a:t>
              </a:r>
              <a:endParaRPr lang="it-IT" sz="2400" dirty="0"/>
            </a:p>
          </p:txBody>
        </p:sp>
        <p:sp>
          <p:nvSpPr>
            <p:cNvPr id="11" name="Rettangolo 10"/>
            <p:cNvSpPr/>
            <p:nvPr/>
          </p:nvSpPr>
          <p:spPr>
            <a:xfrm>
              <a:off x="3980246" y="1547178"/>
              <a:ext cx="5724644" cy="400110"/>
            </a:xfrm>
            <a:prstGeom prst="rect">
              <a:avLst/>
            </a:prstGeom>
          </p:spPr>
          <p:txBody>
            <a:bodyPr wrap="none">
              <a:spAutoFit/>
            </a:bodyPr>
            <a:lstStyle/>
            <a:p>
              <a:r>
                <a:rPr lang="en-US" sz="2000" i="1" dirty="0"/>
                <a:t>WP7, High Brightness Accelerators for Light Sources </a:t>
              </a:r>
              <a:r>
                <a:rPr lang="en-US" dirty="0"/>
                <a:t>	</a:t>
              </a:r>
            </a:p>
          </p:txBody>
        </p:sp>
      </p:grpSp>
      <p:pic>
        <p:nvPicPr>
          <p:cNvPr id="3" name="Immagine 2">
            <a:extLst>
              <a:ext uri="{FF2B5EF4-FFF2-40B4-BE49-F238E27FC236}">
                <a16:creationId xmlns="" xmlns:a16="http://schemas.microsoft.com/office/drawing/2014/main" id="{165E40D3-7EFE-40A7-B1CD-EA52F727F38C}"/>
              </a:ext>
            </a:extLst>
          </p:cNvPr>
          <p:cNvPicPr>
            <a:picLocks noChangeAspect="1"/>
          </p:cNvPicPr>
          <p:nvPr/>
        </p:nvPicPr>
        <p:blipFill>
          <a:blip r:embed="rId3"/>
          <a:stretch>
            <a:fillRect/>
          </a:stretch>
        </p:blipFill>
        <p:spPr>
          <a:xfrm>
            <a:off x="9088419" y="2394410"/>
            <a:ext cx="1847435" cy="1574863"/>
          </a:xfrm>
          <a:prstGeom prst="rect">
            <a:avLst/>
          </a:prstGeom>
        </p:spPr>
      </p:pic>
      <p:sp>
        <p:nvSpPr>
          <p:cNvPr id="13" name="CasellaDiTesto 12">
            <a:extLst>
              <a:ext uri="{FF2B5EF4-FFF2-40B4-BE49-F238E27FC236}">
                <a16:creationId xmlns="" xmlns:a16="http://schemas.microsoft.com/office/drawing/2014/main" id="{44CE0704-6DBB-4076-BBF6-A2FD8A70CF24}"/>
              </a:ext>
            </a:extLst>
          </p:cNvPr>
          <p:cNvSpPr txBox="1"/>
          <p:nvPr/>
        </p:nvSpPr>
        <p:spPr>
          <a:xfrm>
            <a:off x="2762380" y="4320674"/>
            <a:ext cx="5899158" cy="1477328"/>
          </a:xfrm>
          <a:prstGeom prst="rect">
            <a:avLst/>
          </a:prstGeom>
          <a:noFill/>
        </p:spPr>
        <p:txBody>
          <a:bodyPr wrap="square">
            <a:spAutoFit/>
          </a:bodyPr>
          <a:lstStyle/>
          <a:p>
            <a:pPr algn="just"/>
            <a:r>
              <a:rPr lang="en-US" sz="1800" b="1" dirty="0"/>
              <a:t>Task 7.5: </a:t>
            </a:r>
            <a:r>
              <a:rPr lang="en-US" sz="1800" b="1" dirty="0" err="1"/>
              <a:t>CompactLight</a:t>
            </a:r>
            <a:r>
              <a:rPr lang="en-US" sz="1800" b="1" dirty="0"/>
              <a:t> Prototype Accelerating Structures (April 2025)</a:t>
            </a:r>
            <a:endParaRPr lang="en-US" sz="1800" dirty="0"/>
          </a:p>
          <a:p>
            <a:pPr algn="just"/>
            <a:r>
              <a:rPr lang="en-US" sz="1800" dirty="0"/>
              <a:t>Build and test, at low and high RF power, two prototypes of the X-band (12 GHz) accelerating structure designed for the </a:t>
            </a:r>
            <a:r>
              <a:rPr lang="en-US" sz="1800" dirty="0" err="1"/>
              <a:t>CompactLight</a:t>
            </a:r>
            <a:r>
              <a:rPr lang="en-US" sz="1800" dirty="0"/>
              <a:t> (XLS) project </a:t>
            </a:r>
            <a:endParaRPr lang="it-IT" dirty="0"/>
          </a:p>
        </p:txBody>
      </p:sp>
      <p:sp>
        <p:nvSpPr>
          <p:cNvPr id="12" name="CasellaDiTesto 11">
            <a:extLst>
              <a:ext uri="{FF2B5EF4-FFF2-40B4-BE49-F238E27FC236}">
                <a16:creationId xmlns="" xmlns:a16="http://schemas.microsoft.com/office/drawing/2014/main" id="{C5ED6E30-EA78-4E25-9D06-10ADB206B711}"/>
              </a:ext>
            </a:extLst>
          </p:cNvPr>
          <p:cNvSpPr txBox="1"/>
          <p:nvPr/>
        </p:nvSpPr>
        <p:spPr>
          <a:xfrm>
            <a:off x="503627" y="2828826"/>
            <a:ext cx="1926874" cy="707886"/>
          </a:xfrm>
          <a:prstGeom prst="rect">
            <a:avLst/>
          </a:prstGeom>
          <a:noFill/>
        </p:spPr>
        <p:txBody>
          <a:bodyPr wrap="none" rtlCol="0">
            <a:spAutoFit/>
          </a:bodyPr>
          <a:lstStyle/>
          <a:p>
            <a:pPr algn="ctr"/>
            <a:r>
              <a:rPr lang="it-IT" sz="2000" b="1" dirty="0"/>
              <a:t>INFN, PSI</a:t>
            </a:r>
          </a:p>
          <a:p>
            <a:pPr algn="ctr"/>
            <a:r>
              <a:rPr lang="it-IT" sz="2000" b="1" dirty="0"/>
              <a:t>VDL and COMEB</a:t>
            </a:r>
          </a:p>
        </p:txBody>
      </p:sp>
      <p:pic>
        <p:nvPicPr>
          <p:cNvPr id="15" name="Immagine 14">
            <a:extLst>
              <a:ext uri="{FF2B5EF4-FFF2-40B4-BE49-F238E27FC236}">
                <a16:creationId xmlns="" xmlns:a16="http://schemas.microsoft.com/office/drawing/2014/main" id="{8A325DD6-BB3C-40A8-88C9-9BD9E0C80FEF}"/>
              </a:ext>
            </a:extLst>
          </p:cNvPr>
          <p:cNvPicPr>
            <a:picLocks noChangeAspect="1"/>
          </p:cNvPicPr>
          <p:nvPr/>
        </p:nvPicPr>
        <p:blipFill>
          <a:blip r:embed="rId4"/>
          <a:stretch>
            <a:fillRect/>
          </a:stretch>
        </p:blipFill>
        <p:spPr>
          <a:xfrm>
            <a:off x="9085110" y="4079315"/>
            <a:ext cx="1900661" cy="1851926"/>
          </a:xfrm>
          <a:prstGeom prst="rect">
            <a:avLst/>
          </a:prstGeom>
        </p:spPr>
      </p:pic>
      <p:sp>
        <p:nvSpPr>
          <p:cNvPr id="16" name="CasellaDiTesto 15">
            <a:extLst>
              <a:ext uri="{FF2B5EF4-FFF2-40B4-BE49-F238E27FC236}">
                <a16:creationId xmlns="" xmlns:a16="http://schemas.microsoft.com/office/drawing/2014/main" id="{448FC287-1A22-450C-9269-D796B84D5888}"/>
              </a:ext>
            </a:extLst>
          </p:cNvPr>
          <p:cNvSpPr txBox="1"/>
          <p:nvPr/>
        </p:nvSpPr>
        <p:spPr>
          <a:xfrm>
            <a:off x="9103111" y="2137677"/>
            <a:ext cx="1725216" cy="307777"/>
          </a:xfrm>
          <a:prstGeom prst="rect">
            <a:avLst/>
          </a:prstGeom>
          <a:noFill/>
        </p:spPr>
        <p:txBody>
          <a:bodyPr wrap="none" rtlCol="0">
            <a:spAutoFit/>
          </a:bodyPr>
          <a:lstStyle/>
          <a:p>
            <a:r>
              <a:rPr lang="it-IT" sz="1400" b="1" dirty="0"/>
              <a:t>Ref. D. Alesini (INFN)</a:t>
            </a:r>
          </a:p>
        </p:txBody>
      </p:sp>
      <p:sp>
        <p:nvSpPr>
          <p:cNvPr id="18" name="CasellaDiTesto 17">
            <a:extLst>
              <a:ext uri="{FF2B5EF4-FFF2-40B4-BE49-F238E27FC236}">
                <a16:creationId xmlns="" xmlns:a16="http://schemas.microsoft.com/office/drawing/2014/main" id="{EFA850BA-537D-4028-B52E-6836BA8246A8}"/>
              </a:ext>
            </a:extLst>
          </p:cNvPr>
          <p:cNvSpPr txBox="1"/>
          <p:nvPr/>
        </p:nvSpPr>
        <p:spPr>
          <a:xfrm>
            <a:off x="129644" y="4651335"/>
            <a:ext cx="2567048" cy="707886"/>
          </a:xfrm>
          <a:prstGeom prst="rect">
            <a:avLst/>
          </a:prstGeom>
          <a:noFill/>
        </p:spPr>
        <p:txBody>
          <a:bodyPr wrap="none" rtlCol="0">
            <a:spAutoFit/>
          </a:bodyPr>
          <a:lstStyle/>
          <a:p>
            <a:pPr algn="ctr"/>
            <a:r>
              <a:rPr lang="it-IT" sz="2000" b="1" dirty="0"/>
              <a:t>Elettra, CERN, INFN,</a:t>
            </a:r>
          </a:p>
          <a:p>
            <a:pPr algn="ctr"/>
            <a:r>
              <a:rPr lang="it-IT" sz="2000" b="1" dirty="0"/>
              <a:t>VDL, TMD and COMEB</a:t>
            </a:r>
          </a:p>
        </p:txBody>
      </p:sp>
    </p:spTree>
    <p:extLst>
      <p:ext uri="{BB962C8B-B14F-4D97-AF65-F5344CB8AC3E}">
        <p14:creationId xmlns:p14="http://schemas.microsoft.com/office/powerpoint/2010/main" val="2534861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11024" y="6389578"/>
            <a:ext cx="361256" cy="365125"/>
          </a:xfrm>
        </p:spPr>
        <p:txBody>
          <a:bodyPr/>
          <a:lstStyle>
            <a:lvl1pPr>
              <a:defRPr sz="1200">
                <a:solidFill>
                  <a:schemeClr val="accent5"/>
                </a:solidFill>
              </a:defRPr>
            </a:lvl1pPr>
          </a:lstStyle>
          <a:p>
            <a:fld id="{F7A1A58B-7BA1-7E42-8231-6D1CB1C760B1}" type="slidenum">
              <a:rPr lang="en-US" sz="1400" smtClean="0"/>
              <a:pPr/>
              <a:t>12</a:t>
            </a:fld>
            <a:endParaRPr lang="en-US" sz="1400" dirty="0"/>
          </a:p>
        </p:txBody>
      </p:sp>
      <p:sp>
        <p:nvSpPr>
          <p:cNvPr id="7" name="CasellaDiTesto 6">
            <a:extLst>
              <a:ext uri="{FF2B5EF4-FFF2-40B4-BE49-F238E27FC236}">
                <a16:creationId xmlns="" xmlns:a16="http://schemas.microsoft.com/office/drawing/2014/main" id="{BF73CAFA-33A5-4B3A-ABBA-725EEA73ACDA}"/>
              </a:ext>
            </a:extLst>
          </p:cNvPr>
          <p:cNvSpPr txBox="1"/>
          <p:nvPr/>
        </p:nvSpPr>
        <p:spPr>
          <a:xfrm>
            <a:off x="1404310" y="1125825"/>
            <a:ext cx="9311371" cy="4878259"/>
          </a:xfrm>
          <a:prstGeom prst="rect">
            <a:avLst/>
          </a:prstGeom>
          <a:noFill/>
        </p:spPr>
        <p:txBody>
          <a:bodyPr wrap="square">
            <a:spAutoFit/>
          </a:bodyPr>
          <a:lstStyle/>
          <a:p>
            <a:pPr algn="just">
              <a:lnSpc>
                <a:spcPts val="3000"/>
              </a:lnSpc>
            </a:pPr>
            <a:r>
              <a:rPr lang="en-US" sz="2400" b="1" dirty="0">
                <a:solidFill>
                  <a:srgbClr val="000000"/>
                </a:solidFill>
                <a:effectLst/>
                <a:ea typeface="Calibri" panose="020F0502020204030204" pitchFamily="34" charset="0"/>
                <a:cs typeface="Calibri" panose="020F0502020204030204" pitchFamily="34" charset="0"/>
              </a:rPr>
              <a:t>The two prototypes will be used to get a full validation of the XLS accelerating structure at two RF operating regimes: </a:t>
            </a:r>
            <a:endParaRPr lang="it-IT" sz="2400" b="1" dirty="0">
              <a:solidFill>
                <a:srgbClr val="000000"/>
              </a:solidFill>
              <a:effectLst/>
              <a:ea typeface="Calibri" panose="020F0502020204030204" pitchFamily="34" charset="0"/>
              <a:cs typeface="Calibri" panose="020F0502020204030204" pitchFamily="34" charset="0"/>
            </a:endParaRPr>
          </a:p>
          <a:p>
            <a:pPr marL="266700" indent="-266700" algn="just">
              <a:spcBef>
                <a:spcPts val="1200"/>
              </a:spcBef>
              <a:buFont typeface="+mj-lt"/>
              <a:buAutoNum type="alphaLcPeriod"/>
            </a:pPr>
            <a:r>
              <a:rPr lang="en-US" sz="2400" b="1" dirty="0">
                <a:solidFill>
                  <a:srgbClr val="C00000"/>
                </a:solidFill>
                <a:effectLst/>
                <a:ea typeface="Calibri" panose="020F0502020204030204" pitchFamily="34" charset="0"/>
                <a:cs typeface="Calibri" panose="020F0502020204030204" pitchFamily="34" charset="0"/>
              </a:rPr>
              <a:t>high gradient/low pulse repetition rate (60 MV/m @100Hz)</a:t>
            </a:r>
          </a:p>
          <a:p>
            <a:pPr marL="266700" indent="-266700" algn="just">
              <a:spcBef>
                <a:spcPts val="1200"/>
              </a:spcBef>
              <a:buFont typeface="+mj-lt"/>
              <a:buAutoNum type="alphaLcPeriod"/>
            </a:pPr>
            <a:r>
              <a:rPr lang="en-US" sz="2400" b="1" dirty="0">
                <a:solidFill>
                  <a:srgbClr val="C00000"/>
                </a:solidFill>
                <a:effectLst/>
                <a:ea typeface="Calibri" panose="020F0502020204030204" pitchFamily="34" charset="0"/>
                <a:cs typeface="Calibri" panose="020F0502020204030204" pitchFamily="34" charset="0"/>
              </a:rPr>
              <a:t>low gradient/high pulse repetition rate (30 MV/m up to 1KHz)</a:t>
            </a:r>
          </a:p>
          <a:p>
            <a:pPr algn="just">
              <a:spcBef>
                <a:spcPts val="600"/>
              </a:spcBef>
            </a:pPr>
            <a:r>
              <a:rPr lang="en-US" sz="2400" b="1" dirty="0">
                <a:solidFill>
                  <a:srgbClr val="C00000"/>
                </a:solidFill>
                <a:effectLst/>
                <a:ea typeface="Calibri" panose="020F0502020204030204" pitchFamily="34" charset="0"/>
                <a:cs typeface="Calibri" panose="020F0502020204030204" pitchFamily="34" charset="0"/>
              </a:rPr>
              <a:t> </a:t>
            </a:r>
            <a:endParaRPr lang="en-US" sz="2400" b="1" i="1" u="none" strike="noStrike" baseline="0" dirty="0">
              <a:solidFill>
                <a:srgbClr val="000000"/>
              </a:solidFill>
            </a:endParaRPr>
          </a:p>
          <a:p>
            <a:pPr algn="just">
              <a:spcBef>
                <a:spcPts val="0"/>
              </a:spcBef>
              <a:spcAft>
                <a:spcPts val="600"/>
              </a:spcAft>
            </a:pPr>
            <a:r>
              <a:rPr lang="en-US" sz="2200" b="1" u="none" strike="noStrike" baseline="0" dirty="0">
                <a:solidFill>
                  <a:srgbClr val="000000"/>
                </a:solidFill>
              </a:rPr>
              <a:t>Two deliverables:</a:t>
            </a:r>
          </a:p>
          <a:p>
            <a:pPr marL="266700" indent="-266700" algn="just">
              <a:buSzPct val="73000"/>
              <a:buFont typeface="Wingdings" panose="05000000000000000000" pitchFamily="2" charset="2"/>
              <a:buChar char="Ø"/>
            </a:pPr>
            <a:r>
              <a:rPr lang="en-US" sz="2200" b="1" u="none" strike="noStrike" baseline="0" dirty="0">
                <a:solidFill>
                  <a:srgbClr val="C00000"/>
                </a:solidFill>
              </a:rPr>
              <a:t>D7.5: Construction of the XLS accelerating structure pre-prototype. </a:t>
            </a:r>
          </a:p>
          <a:p>
            <a:pPr marL="444500" lvl="1" indent="-177800" algn="just">
              <a:spcAft>
                <a:spcPts val="600"/>
              </a:spcAft>
              <a:buSzPct val="73000"/>
              <a:buFont typeface="Arial" panose="020B0604020202020204" pitchFamily="34" charset="0"/>
              <a:buChar char="•"/>
            </a:pPr>
            <a:r>
              <a:rPr lang="en-US" sz="2200" u="none" strike="noStrike" baseline="0" dirty="0">
                <a:solidFill>
                  <a:srgbClr val="000000"/>
                </a:solidFill>
              </a:rPr>
              <a:t>Development of production process and RF tests of the pre-prototype (@TRL 6/7)_M32.</a:t>
            </a:r>
          </a:p>
          <a:p>
            <a:pPr marL="266700" indent="-266700" algn="just">
              <a:spcBef>
                <a:spcPts val="0"/>
              </a:spcBef>
              <a:buSzPct val="73000"/>
              <a:buFont typeface="Wingdings" panose="05000000000000000000" pitchFamily="2" charset="2"/>
              <a:buChar char="Ø"/>
            </a:pPr>
            <a:r>
              <a:rPr lang="en-US" sz="2200" b="1" u="none" strike="noStrike" baseline="0" dirty="0">
                <a:solidFill>
                  <a:srgbClr val="C00000"/>
                </a:solidFill>
              </a:rPr>
              <a:t>D7.6: Construction of the XLS accelerating structure full prototype. </a:t>
            </a:r>
          </a:p>
          <a:p>
            <a:pPr marL="444500" lvl="1" indent="-177800" algn="just">
              <a:buSzPct val="73000"/>
              <a:buFont typeface="Arial" panose="020B0604020202020204" pitchFamily="34" charset="0"/>
              <a:buChar char="•"/>
            </a:pPr>
            <a:r>
              <a:rPr lang="en-US" sz="2200" u="none" strike="noStrike" baseline="0" dirty="0">
                <a:solidFill>
                  <a:srgbClr val="000000"/>
                </a:solidFill>
              </a:rPr>
              <a:t>Production process analysis and validation, RF tests of the full prototype (@TRL 7)_M48. </a:t>
            </a:r>
          </a:p>
        </p:txBody>
      </p:sp>
      <p:sp>
        <p:nvSpPr>
          <p:cNvPr id="6" name="Rettangolo 5"/>
          <p:cNvSpPr/>
          <p:nvPr/>
        </p:nvSpPr>
        <p:spPr>
          <a:xfrm>
            <a:off x="3215680" y="116632"/>
            <a:ext cx="5822491" cy="523220"/>
          </a:xfrm>
          <a:prstGeom prst="rect">
            <a:avLst/>
          </a:prstGeom>
        </p:spPr>
        <p:txBody>
          <a:bodyPr wrap="none">
            <a:spAutoFit/>
          </a:bodyPr>
          <a:lstStyle/>
          <a:p>
            <a:pPr lvl="0" algn="ctr" fontAlgn="base">
              <a:spcBef>
                <a:spcPct val="0"/>
              </a:spcBef>
              <a:spcAft>
                <a:spcPct val="0"/>
              </a:spcAft>
            </a:pPr>
            <a:r>
              <a:rPr lang="it-IT" altLang="it-IT" sz="2800" b="1" dirty="0" smtClean="0">
                <a:latin typeface="Calibri" pitchFamily="34" charset="0"/>
                <a:cs typeface="Arial" pitchFamily="34" charset="0"/>
              </a:rPr>
              <a:t>XLS </a:t>
            </a:r>
            <a:r>
              <a:rPr lang="it-IT" altLang="it-IT" sz="2800" b="1" dirty="0" err="1">
                <a:latin typeface="Calibri" pitchFamily="34" charset="0"/>
                <a:cs typeface="Arial" pitchFamily="34" charset="0"/>
              </a:rPr>
              <a:t>a</a:t>
            </a:r>
            <a:r>
              <a:rPr lang="it-IT" altLang="it-IT" sz="2800" b="1" dirty="0" err="1" smtClean="0">
                <a:latin typeface="Calibri" pitchFamily="34" charset="0"/>
                <a:cs typeface="Arial" pitchFamily="34" charset="0"/>
              </a:rPr>
              <a:t>ccelerating</a:t>
            </a:r>
            <a:r>
              <a:rPr lang="it-IT" altLang="it-IT" sz="2800" b="1" dirty="0" smtClean="0">
                <a:latin typeface="Calibri" pitchFamily="34" charset="0"/>
                <a:cs typeface="Arial" pitchFamily="34" charset="0"/>
              </a:rPr>
              <a:t> </a:t>
            </a:r>
            <a:r>
              <a:rPr lang="it-IT" altLang="it-IT" sz="2800" b="1" dirty="0" err="1" smtClean="0">
                <a:latin typeface="Calibri" pitchFamily="34" charset="0"/>
                <a:cs typeface="Arial" pitchFamily="34" charset="0"/>
              </a:rPr>
              <a:t>structure</a:t>
            </a:r>
            <a:r>
              <a:rPr lang="it-IT" altLang="it-IT" sz="2800" b="1" dirty="0" smtClean="0">
                <a:latin typeface="Calibri" pitchFamily="34" charset="0"/>
                <a:cs typeface="Arial" pitchFamily="34" charset="0"/>
              </a:rPr>
              <a:t> </a:t>
            </a:r>
            <a:r>
              <a:rPr lang="it-IT" altLang="it-IT" sz="2800" b="1" dirty="0" err="1" smtClean="0">
                <a:latin typeface="Calibri" pitchFamily="34" charset="0"/>
                <a:cs typeface="Arial" pitchFamily="34" charset="0"/>
              </a:rPr>
              <a:t>prototypes</a:t>
            </a:r>
            <a:r>
              <a:rPr lang="it-IT" altLang="it-IT" sz="2800" b="1" dirty="0" smtClean="0">
                <a:latin typeface="Calibri" pitchFamily="34" charset="0"/>
                <a:cs typeface="Arial" pitchFamily="34" charset="0"/>
              </a:rPr>
              <a:t> </a:t>
            </a:r>
            <a:endParaRPr lang="it-IT" altLang="it-IT" sz="2800" dirty="0">
              <a:latin typeface="Arial" pitchFamily="34" charset="0"/>
              <a:cs typeface="Arial" pitchFamily="34" charset="0"/>
            </a:endParaRPr>
          </a:p>
        </p:txBody>
      </p:sp>
    </p:spTree>
    <p:extLst>
      <p:ext uri="{BB962C8B-B14F-4D97-AF65-F5344CB8AC3E}">
        <p14:creationId xmlns:p14="http://schemas.microsoft.com/office/powerpoint/2010/main" val="29624902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11483213" y="6485831"/>
            <a:ext cx="361256" cy="365125"/>
          </a:xfrm>
        </p:spPr>
        <p:txBody>
          <a:bodyPr/>
          <a:lstStyle>
            <a:lvl1pPr>
              <a:defRPr sz="1200">
                <a:solidFill>
                  <a:schemeClr val="accent5"/>
                </a:solidFill>
              </a:defRPr>
            </a:lvl1pPr>
          </a:lstStyle>
          <a:p>
            <a:fld id="{F7A1A58B-7BA1-7E42-8231-6D1CB1C760B1}" type="slidenum">
              <a:rPr lang="en-US" smtClean="0"/>
              <a:pPr/>
              <a:t>13</a:t>
            </a:fld>
            <a:endParaRPr lang="en-US" dirty="0"/>
          </a:p>
        </p:txBody>
      </p:sp>
      <p:pic>
        <p:nvPicPr>
          <p:cNvPr id="410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257" y="1508740"/>
            <a:ext cx="10978898" cy="435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CasellaDiTesto 15">
            <a:extLst>
              <a:ext uri="{FF2B5EF4-FFF2-40B4-BE49-F238E27FC236}">
                <a16:creationId xmlns="" xmlns:a16="http://schemas.microsoft.com/office/drawing/2014/main" id="{490B1D74-7A32-4E4B-AB87-D5D2193A2F46}"/>
              </a:ext>
            </a:extLst>
          </p:cNvPr>
          <p:cNvSpPr txBox="1"/>
          <p:nvPr/>
        </p:nvSpPr>
        <p:spPr>
          <a:xfrm>
            <a:off x="4295596" y="111366"/>
            <a:ext cx="3677674" cy="523220"/>
          </a:xfrm>
          <a:prstGeom prst="rect">
            <a:avLst/>
          </a:prstGeom>
          <a:noFill/>
        </p:spPr>
        <p:txBody>
          <a:bodyPr wrap="none" rtlCol="0">
            <a:spAutoFit/>
          </a:bodyPr>
          <a:lstStyle/>
          <a:p>
            <a:pPr algn="ctr"/>
            <a:r>
              <a:rPr lang="en-US" sz="2800" b="1" dirty="0"/>
              <a:t>Task 7.5 Time schedule </a:t>
            </a:r>
            <a:endParaRPr lang="it-IT" sz="2800" b="1" dirty="0">
              <a:solidFill>
                <a:schemeClr val="tx1"/>
              </a:solidFill>
            </a:endParaRPr>
          </a:p>
        </p:txBody>
      </p:sp>
      <p:sp>
        <p:nvSpPr>
          <p:cNvPr id="17" name="Rettangolo 16"/>
          <p:cNvSpPr/>
          <p:nvPr/>
        </p:nvSpPr>
        <p:spPr>
          <a:xfrm>
            <a:off x="1219356" y="2060847"/>
            <a:ext cx="5051963" cy="94114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p:cNvSpPr txBox="1"/>
          <p:nvPr/>
        </p:nvSpPr>
        <p:spPr>
          <a:xfrm>
            <a:off x="79898" y="1838921"/>
            <a:ext cx="1139457" cy="1384995"/>
          </a:xfrm>
          <a:prstGeom prst="rect">
            <a:avLst/>
          </a:prstGeom>
          <a:noFill/>
          <a:ln w="19050">
            <a:solidFill>
              <a:srgbClr val="C00000"/>
            </a:solidFill>
          </a:ln>
        </p:spPr>
        <p:txBody>
          <a:bodyPr wrap="square" rtlCol="0">
            <a:spAutoFit/>
          </a:bodyPr>
          <a:lstStyle/>
          <a:p>
            <a:pPr algn="ctr">
              <a:lnSpc>
                <a:spcPct val="150000"/>
              </a:lnSpc>
            </a:pPr>
            <a:r>
              <a:rPr lang="it-IT" sz="1400" b="1" dirty="0" err="1">
                <a:solidFill>
                  <a:srgbClr val="C00000"/>
                </a:solidFill>
              </a:rPr>
              <a:t>Preparatory</a:t>
            </a:r>
            <a:r>
              <a:rPr lang="it-IT" sz="1400" b="1" dirty="0">
                <a:solidFill>
                  <a:srgbClr val="C00000"/>
                </a:solidFill>
              </a:rPr>
              <a:t> </a:t>
            </a:r>
          </a:p>
          <a:p>
            <a:pPr algn="ctr">
              <a:lnSpc>
                <a:spcPct val="150000"/>
              </a:lnSpc>
            </a:pPr>
            <a:r>
              <a:rPr lang="it-IT" sz="1400" b="1" dirty="0" err="1">
                <a:solidFill>
                  <a:srgbClr val="C00000"/>
                </a:solidFill>
              </a:rPr>
              <a:t>Phase</a:t>
            </a:r>
            <a:endParaRPr lang="it-IT" sz="1400" b="1" dirty="0">
              <a:solidFill>
                <a:srgbClr val="C00000"/>
              </a:solidFill>
            </a:endParaRPr>
          </a:p>
          <a:p>
            <a:pPr algn="ctr">
              <a:lnSpc>
                <a:spcPct val="150000"/>
              </a:lnSpc>
            </a:pPr>
            <a:r>
              <a:rPr lang="it-IT" sz="1400" b="1" dirty="0">
                <a:solidFill>
                  <a:srgbClr val="C00000"/>
                </a:solidFill>
              </a:rPr>
              <a:t>for </a:t>
            </a:r>
            <a:r>
              <a:rPr lang="it-IT" sz="1400" b="1" dirty="0" err="1">
                <a:solidFill>
                  <a:srgbClr val="C00000"/>
                </a:solidFill>
              </a:rPr>
              <a:t>structure</a:t>
            </a:r>
            <a:endParaRPr lang="it-IT" sz="1400" b="1" dirty="0">
              <a:solidFill>
                <a:srgbClr val="C00000"/>
              </a:solidFill>
            </a:endParaRPr>
          </a:p>
          <a:p>
            <a:pPr algn="ctr">
              <a:lnSpc>
                <a:spcPct val="150000"/>
              </a:lnSpc>
            </a:pPr>
            <a:r>
              <a:rPr lang="it-IT" sz="1400" b="1" dirty="0" err="1">
                <a:solidFill>
                  <a:srgbClr val="C00000"/>
                </a:solidFill>
              </a:rPr>
              <a:t>fabrication</a:t>
            </a:r>
            <a:endParaRPr lang="it-IT" sz="1400" b="1" dirty="0">
              <a:solidFill>
                <a:srgbClr val="C00000"/>
              </a:solidFill>
            </a:endParaRPr>
          </a:p>
        </p:txBody>
      </p:sp>
    </p:spTree>
    <p:extLst>
      <p:ext uri="{BB962C8B-B14F-4D97-AF65-F5344CB8AC3E}">
        <p14:creationId xmlns:p14="http://schemas.microsoft.com/office/powerpoint/2010/main" val="2199746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14</a:t>
            </a:fld>
            <a:endParaRPr lang="it-IT"/>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512" y="764704"/>
            <a:ext cx="8585200" cy="5577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9914467" y="5952067"/>
            <a:ext cx="270933" cy="279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 xmlns:a16="http://schemas.microsoft.com/office/drawing/2014/main" id="{490B1D74-7A32-4E4B-AB87-D5D2193A2F46}"/>
              </a:ext>
            </a:extLst>
          </p:cNvPr>
          <p:cNvSpPr txBox="1"/>
          <p:nvPr/>
        </p:nvSpPr>
        <p:spPr>
          <a:xfrm>
            <a:off x="4426437" y="111366"/>
            <a:ext cx="3416000" cy="523220"/>
          </a:xfrm>
          <a:prstGeom prst="rect">
            <a:avLst/>
          </a:prstGeom>
          <a:noFill/>
        </p:spPr>
        <p:txBody>
          <a:bodyPr wrap="none" rtlCol="0">
            <a:spAutoFit/>
          </a:bodyPr>
          <a:lstStyle/>
          <a:p>
            <a:pPr algn="ctr"/>
            <a:r>
              <a:rPr lang="en-US" sz="2800" b="1" dirty="0" err="1" smtClean="0"/>
              <a:t>Undulator</a:t>
            </a:r>
            <a:r>
              <a:rPr lang="en-US" sz="2800" b="1" dirty="0"/>
              <a:t> </a:t>
            </a:r>
            <a:r>
              <a:rPr lang="en-US" sz="2800" b="1" dirty="0" smtClean="0"/>
              <a:t>prototypes</a:t>
            </a:r>
            <a:endParaRPr lang="it-IT" sz="2800" b="1" dirty="0">
              <a:solidFill>
                <a:schemeClr val="tx1"/>
              </a:solidFill>
            </a:endParaRPr>
          </a:p>
        </p:txBody>
      </p:sp>
    </p:spTree>
    <p:extLst>
      <p:ext uri="{BB962C8B-B14F-4D97-AF65-F5344CB8AC3E}">
        <p14:creationId xmlns:p14="http://schemas.microsoft.com/office/powerpoint/2010/main" val="23198665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15</a:t>
            </a:fld>
            <a:endParaRPr lang="it-IT"/>
          </a:p>
        </p:txBody>
      </p:sp>
      <p:sp>
        <p:nvSpPr>
          <p:cNvPr id="6" name="Rettangolo 5"/>
          <p:cNvSpPr/>
          <p:nvPr/>
        </p:nvSpPr>
        <p:spPr>
          <a:xfrm>
            <a:off x="2925301" y="198972"/>
            <a:ext cx="6339171" cy="461665"/>
          </a:xfrm>
          <a:prstGeom prst="rect">
            <a:avLst/>
          </a:prstGeom>
        </p:spPr>
        <p:txBody>
          <a:bodyPr wrap="none">
            <a:spAutoFit/>
          </a:bodyPr>
          <a:lstStyle/>
          <a:p>
            <a:pPr algn="ctr" fontAlgn="base">
              <a:spcBef>
                <a:spcPct val="0"/>
              </a:spcBef>
              <a:spcAft>
                <a:spcPct val="0"/>
              </a:spcAft>
            </a:pPr>
            <a:r>
              <a:rPr lang="it-IT" altLang="it-IT" sz="2400" b="1" dirty="0">
                <a:latin typeface="Calibri" pitchFamily="34" charset="0"/>
                <a:cs typeface="Arial" pitchFamily="34" charset="0"/>
              </a:rPr>
              <a:t>New EU funding </a:t>
            </a:r>
            <a:r>
              <a:rPr lang="it-IT" altLang="it-IT" sz="2400" b="1" dirty="0" err="1">
                <a:latin typeface="Calibri" pitchFamily="34" charset="0"/>
                <a:cs typeface="Arial" pitchFamily="34" charset="0"/>
              </a:rPr>
              <a:t>opportunities</a:t>
            </a:r>
            <a:r>
              <a:rPr lang="it-IT" altLang="it-IT" sz="2400" b="1" dirty="0">
                <a:latin typeface="Calibri" pitchFamily="34" charset="0"/>
                <a:cs typeface="Arial" pitchFamily="34" charset="0"/>
              </a:rPr>
              <a:t>: </a:t>
            </a:r>
            <a:r>
              <a:rPr lang="it-IT" sz="2400" b="1" dirty="0"/>
              <a:t>CREATE </a:t>
            </a:r>
            <a:r>
              <a:rPr lang="it-IT" sz="2400" b="1" dirty="0" err="1"/>
              <a:t>proposal</a:t>
            </a:r>
            <a:endParaRPr lang="it-IT" sz="2400" b="1" dirty="0"/>
          </a:p>
        </p:txBody>
      </p:sp>
      <p:sp>
        <p:nvSpPr>
          <p:cNvPr id="11" name="CasellaDiTesto 10">
            <a:extLst>
              <a:ext uri="{FF2B5EF4-FFF2-40B4-BE49-F238E27FC236}">
                <a16:creationId xmlns="" xmlns:a16="http://schemas.microsoft.com/office/drawing/2014/main" id="{24128547-A866-4F8B-8A91-A4C302AEBFE1}"/>
              </a:ext>
            </a:extLst>
          </p:cNvPr>
          <p:cNvSpPr txBox="1"/>
          <p:nvPr/>
        </p:nvSpPr>
        <p:spPr>
          <a:xfrm>
            <a:off x="3161156" y="5641440"/>
            <a:ext cx="5678044" cy="461665"/>
          </a:xfrm>
          <a:prstGeom prst="rect">
            <a:avLst/>
          </a:prstGeom>
          <a:noFill/>
        </p:spPr>
        <p:txBody>
          <a:bodyPr wrap="square">
            <a:spAutoFit/>
          </a:bodyPr>
          <a:lstStyle/>
          <a:p>
            <a:pPr algn="ctr"/>
            <a:r>
              <a:rPr lang="en-US" sz="2400" b="1" u="sng" dirty="0">
                <a:solidFill>
                  <a:srgbClr val="C00000"/>
                </a:solidFill>
                <a:effectLst>
                  <a:outerShdw blurRad="38100" dist="38100" dir="2700000" algn="tl">
                    <a:srgbClr val="000000">
                      <a:alpha val="43137"/>
                    </a:srgbClr>
                  </a:outerShdw>
                </a:effectLst>
                <a:cs typeface="Arial" panose="020B0604020202020204" pitchFamily="34" charset="0"/>
              </a:rPr>
              <a:t>EU contribution requested 10 M€ </a:t>
            </a:r>
          </a:p>
        </p:txBody>
      </p:sp>
      <p:grpSp>
        <p:nvGrpSpPr>
          <p:cNvPr id="2" name="Gruppo 1"/>
          <p:cNvGrpSpPr/>
          <p:nvPr/>
        </p:nvGrpSpPr>
        <p:grpSpPr>
          <a:xfrm>
            <a:off x="522408" y="1796319"/>
            <a:ext cx="11178713" cy="3711897"/>
            <a:chOff x="500269" y="691676"/>
            <a:chExt cx="11178713" cy="3711897"/>
          </a:xfrm>
        </p:grpSpPr>
        <p:sp>
          <p:nvSpPr>
            <p:cNvPr id="9" name="Rettangolo 8"/>
            <p:cNvSpPr/>
            <p:nvPr/>
          </p:nvSpPr>
          <p:spPr>
            <a:xfrm>
              <a:off x="500269" y="691676"/>
              <a:ext cx="11153440" cy="1218026"/>
            </a:xfrm>
            <a:prstGeom prst="rect">
              <a:avLst/>
            </a:prstGeom>
            <a:ln w="12700">
              <a:noFill/>
            </a:ln>
          </p:spPr>
          <p:txBody>
            <a:bodyPr wrap="square">
              <a:spAutoFit/>
            </a:bodyPr>
            <a:lstStyle/>
            <a:p>
              <a:pPr algn="ctr">
                <a:lnSpc>
                  <a:spcPts val="3000"/>
                </a:lnSpc>
              </a:pPr>
              <a:r>
                <a:rPr lang="en-US" sz="2000" b="1" dirty="0">
                  <a:ea typeface="MS Mincho" panose="02020609040205080304" pitchFamily="49" charset="-128"/>
                  <a:cs typeface="Arial" panose="020B0604020202020204" pitchFamily="34" charset="0"/>
                </a:rPr>
                <a:t>Horizon Europe Work </a:t>
              </a:r>
              <a:r>
                <a:rPr lang="en-US" sz="2000" b="1" dirty="0" err="1">
                  <a:ea typeface="MS Mincho" panose="02020609040205080304" pitchFamily="49" charset="-128"/>
                  <a:cs typeface="Arial" panose="020B0604020202020204" pitchFamily="34" charset="0"/>
                </a:rPr>
                <a:t>Programme</a:t>
              </a:r>
              <a:r>
                <a:rPr lang="en-US" sz="2000" b="1" dirty="0">
                  <a:ea typeface="MS Mincho" panose="02020609040205080304" pitchFamily="49" charset="-128"/>
                  <a:cs typeface="Arial" panose="020B0604020202020204" pitchFamily="34" charset="0"/>
                </a:rPr>
                <a:t> 2021-2022</a:t>
              </a:r>
            </a:p>
            <a:p>
              <a:pPr algn="ctr">
                <a:lnSpc>
                  <a:spcPts val="3000"/>
                </a:lnSpc>
              </a:pPr>
              <a:r>
                <a:rPr lang="en-GB" sz="2000" b="1" dirty="0">
                  <a:solidFill>
                    <a:srgbClr val="0000FF"/>
                  </a:solidFill>
                  <a:ea typeface="Times New Roman" panose="02020603050405020304" pitchFamily="18" charset="0"/>
                  <a:cs typeface="Arial" panose="020B0604020202020204" pitchFamily="34" charset="0"/>
                </a:rPr>
                <a:t>INFRA-2022-TECH-01-01</a:t>
              </a:r>
            </a:p>
            <a:p>
              <a:pPr algn="ctr">
                <a:lnSpc>
                  <a:spcPts val="3000"/>
                </a:lnSpc>
              </a:pPr>
              <a:r>
                <a:rPr lang="en-US" sz="2000" b="1" dirty="0">
                  <a:ea typeface="Times New Roman" panose="02020603050405020304" pitchFamily="18" charset="0"/>
                  <a:cs typeface="Arial" panose="020B0604020202020204" pitchFamily="34" charset="0"/>
                </a:rPr>
                <a:t>Development of ground-breaking RI Technologies,…..</a:t>
              </a:r>
              <a:r>
                <a:rPr lang="en-US" sz="2000" b="1" u="sng" dirty="0">
                  <a:solidFill>
                    <a:srgbClr val="C00000"/>
                  </a:solidFill>
                  <a:ea typeface="Times New Roman" panose="02020603050405020304" pitchFamily="18" charset="0"/>
                  <a:cs typeface="Arial" panose="020B0604020202020204" pitchFamily="34" charset="0"/>
                </a:rPr>
                <a:t>including high tech developments for </a:t>
              </a:r>
              <a:r>
                <a:rPr lang="en-US" sz="2000" b="1" u="sng" dirty="0" err="1">
                  <a:solidFill>
                    <a:srgbClr val="C00000"/>
                  </a:solidFill>
                  <a:ea typeface="Times New Roman" panose="02020603050405020304" pitchFamily="18" charset="0"/>
                  <a:cs typeface="Arial" panose="020B0604020202020204" pitchFamily="34" charset="0"/>
                </a:rPr>
                <a:t>acceleratos</a:t>
              </a:r>
              <a:endParaRPr lang="it-IT" sz="2000" u="sng" dirty="0">
                <a:solidFill>
                  <a:srgbClr val="C00000"/>
                </a:solidFill>
                <a:ea typeface="Times New Roman" panose="02020603050405020304" pitchFamily="18" charset="0"/>
              </a:endParaRPr>
            </a:p>
          </p:txBody>
        </p:sp>
        <p:sp>
          <p:nvSpPr>
            <p:cNvPr id="12" name="Freccia in giù 11"/>
            <p:cNvSpPr/>
            <p:nvPr/>
          </p:nvSpPr>
          <p:spPr>
            <a:xfrm>
              <a:off x="5890838" y="1951341"/>
              <a:ext cx="422849" cy="291814"/>
            </a:xfrm>
            <a:prstGeom prst="downArrow">
              <a:avLst/>
            </a:prstGeom>
            <a:solidFill>
              <a:srgbClr val="669900"/>
            </a:solidFill>
            <a:ln>
              <a:solidFill>
                <a:srgbClr val="66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 xmlns:a16="http://schemas.microsoft.com/office/drawing/2014/main" id="{614D7F8A-8121-46E8-9BEA-A1969CFA34C7}"/>
                </a:ext>
              </a:extLst>
            </p:cNvPr>
            <p:cNvSpPr txBox="1"/>
            <p:nvPr/>
          </p:nvSpPr>
          <p:spPr>
            <a:xfrm>
              <a:off x="525542" y="2387637"/>
              <a:ext cx="11153440" cy="2015936"/>
            </a:xfrm>
            <a:prstGeom prst="rect">
              <a:avLst/>
            </a:prstGeom>
            <a:noFill/>
            <a:ln w="12700">
              <a:solidFill>
                <a:srgbClr val="C00000"/>
              </a:solidFill>
            </a:ln>
          </p:spPr>
          <p:txBody>
            <a:bodyPr wrap="square">
              <a:spAutoFit/>
            </a:bodyPr>
            <a:lstStyle/>
            <a:p>
              <a:pPr marL="266700" indent="-174625" algn="ctr">
                <a:lnSpc>
                  <a:spcPts val="2100"/>
                </a:lnSpc>
                <a:spcAft>
                  <a:spcPts val="600"/>
                </a:spcAft>
              </a:pPr>
              <a:r>
                <a:rPr lang="en-GB" b="1" dirty="0" smtClean="0">
                  <a:solidFill>
                    <a:srgbClr val="C00000"/>
                  </a:solidFill>
                  <a:ea typeface="Times New Roman" panose="02020603050405020304" pitchFamily="18" charset="0"/>
                  <a:cs typeface="Arial" panose="020B0604020202020204" pitchFamily="34" charset="0"/>
                </a:rPr>
                <a:t>Aspects addressed in the proposal </a:t>
              </a:r>
              <a:endParaRPr lang="it-IT" dirty="0" smtClean="0">
                <a:solidFill>
                  <a:srgbClr val="C00000"/>
                </a:solidFill>
                <a:effectLst/>
                <a:ea typeface="Times New Roman" panose="02020603050405020304" pitchFamily="18" charset="0"/>
              </a:endParaRPr>
            </a:p>
            <a:p>
              <a:pPr marL="266700" lvl="0" indent="-266700" algn="just">
                <a:lnSpc>
                  <a:spcPts val="2100"/>
                </a:lnSpc>
                <a:spcAft>
                  <a:spcPts val="600"/>
                </a:spcAft>
                <a:buSzPct val="73000"/>
                <a:buFont typeface="Wingdings" panose="05000000000000000000" pitchFamily="2" charset="2"/>
                <a:buChar char="Ø"/>
              </a:pPr>
              <a:r>
                <a:rPr lang="en-GB" dirty="0" smtClean="0">
                  <a:effectLst/>
                  <a:ea typeface="Times New Roman" panose="02020603050405020304" pitchFamily="18" charset="0"/>
                  <a:cs typeface="Arial" panose="020B0604020202020204" pitchFamily="34" charset="0"/>
                </a:rPr>
                <a:t>Research and development of new scientific instrumentation, tools and methods for research infrastructures </a:t>
              </a:r>
              <a:r>
                <a:rPr lang="en-US" dirty="0" smtClean="0">
                  <a:ea typeface="Times New Roman" panose="02020603050405020304" pitchFamily="18" charset="0"/>
                  <a:cs typeface="Arial" panose="020B0604020202020204" pitchFamily="34" charset="0"/>
                </a:rPr>
                <a:t>taking into due account </a:t>
              </a:r>
              <a:r>
                <a:rPr lang="en-US" b="1" u="sng" dirty="0" smtClean="0">
                  <a:solidFill>
                    <a:srgbClr val="C00000"/>
                  </a:solidFill>
                  <a:ea typeface="Times New Roman" panose="02020603050405020304" pitchFamily="18" charset="0"/>
                  <a:cs typeface="Arial" panose="020B0604020202020204" pitchFamily="34" charset="0"/>
                </a:rPr>
                <a:t>resource efficiency</a:t>
              </a:r>
              <a:r>
                <a:rPr lang="en-US" dirty="0" smtClean="0">
                  <a:ea typeface="Times New Roman" panose="02020603050405020304" pitchFamily="18" charset="0"/>
                  <a:cs typeface="Arial" panose="020B0604020202020204" pitchFamily="34" charset="0"/>
                </a:rPr>
                <a:t> (e.g. </a:t>
              </a:r>
              <a:r>
                <a:rPr lang="en-US" b="1" u="sng" dirty="0" smtClean="0">
                  <a:solidFill>
                    <a:srgbClr val="C00000"/>
                  </a:solidFill>
                  <a:ea typeface="Times New Roman" panose="02020603050405020304" pitchFamily="18" charset="0"/>
                  <a:cs typeface="Arial" panose="020B0604020202020204" pitchFamily="34" charset="0"/>
                </a:rPr>
                <a:t>energy consumption</a:t>
              </a:r>
              <a:r>
                <a:rPr lang="en-US" dirty="0" smtClean="0">
                  <a:ea typeface="Times New Roman" panose="02020603050405020304" pitchFamily="18" charset="0"/>
                  <a:cs typeface="Arial" panose="020B0604020202020204" pitchFamily="34" charset="0"/>
                </a:rPr>
                <a:t>) and environmental (incl. climate-related) impacts</a:t>
              </a:r>
            </a:p>
            <a:p>
              <a:pPr marL="266700" lvl="0" indent="-266700" algn="just">
                <a:lnSpc>
                  <a:spcPts val="2100"/>
                </a:lnSpc>
                <a:spcAft>
                  <a:spcPts val="600"/>
                </a:spcAft>
                <a:buSzPct val="73000"/>
                <a:buFont typeface="Wingdings" panose="05000000000000000000" pitchFamily="2" charset="2"/>
                <a:buChar char="Ø"/>
              </a:pPr>
              <a:r>
                <a:rPr lang="en-US" dirty="0" smtClean="0">
                  <a:ea typeface="Times New Roman" panose="02020603050405020304" pitchFamily="18" charset="0"/>
                  <a:cs typeface="Arial" panose="020B0604020202020204" pitchFamily="34" charset="0"/>
                </a:rPr>
                <a:t>Their </a:t>
              </a:r>
              <a:r>
                <a:rPr lang="en-US" b="1" u="sng" dirty="0">
                  <a:solidFill>
                    <a:srgbClr val="C00000"/>
                  </a:solidFill>
                  <a:ea typeface="Times New Roman" panose="02020603050405020304" pitchFamily="18" charset="0"/>
                  <a:cs typeface="Arial" panose="020B0604020202020204" pitchFamily="34" charset="0"/>
                </a:rPr>
                <a:t>technology validation and prototyping</a:t>
              </a:r>
              <a:endParaRPr lang="en-US" dirty="0">
                <a:solidFill>
                  <a:srgbClr val="C00000"/>
                </a:solidFill>
                <a:ea typeface="Times New Roman" panose="02020603050405020304" pitchFamily="18" charset="0"/>
                <a:cs typeface="Arial" panose="020B0604020202020204" pitchFamily="34" charset="0"/>
              </a:endParaRPr>
            </a:p>
            <a:p>
              <a:pPr marL="266700" lvl="0" indent="-266700" algn="just">
                <a:lnSpc>
                  <a:spcPts val="2100"/>
                </a:lnSpc>
                <a:spcAft>
                  <a:spcPts val="600"/>
                </a:spcAft>
                <a:buSzPct val="73000"/>
                <a:buFont typeface="Wingdings" panose="05000000000000000000" pitchFamily="2" charset="2"/>
                <a:buChar char="Ø"/>
              </a:pPr>
              <a:r>
                <a:rPr lang="en-US" b="1" u="sng" dirty="0">
                  <a:solidFill>
                    <a:srgbClr val="C00000"/>
                  </a:solidFill>
                  <a:ea typeface="Times New Roman" panose="02020603050405020304" pitchFamily="18" charset="0"/>
                  <a:cs typeface="Arial" panose="020B0604020202020204" pitchFamily="34" charset="0"/>
                </a:rPr>
                <a:t>Training of RI staff</a:t>
              </a:r>
              <a:r>
                <a:rPr lang="en-US" dirty="0">
                  <a:ea typeface="Times New Roman" panose="02020603050405020304" pitchFamily="18" charset="0"/>
                  <a:cs typeface="Arial" panose="020B0604020202020204" pitchFamily="34" charset="0"/>
                </a:rPr>
                <a:t> for the operation and use of these new solutions</a:t>
              </a:r>
            </a:p>
            <a:p>
              <a:pPr marL="266700" lvl="0" indent="-266700" algn="just">
                <a:lnSpc>
                  <a:spcPts val="2100"/>
                </a:lnSpc>
                <a:spcAft>
                  <a:spcPts val="600"/>
                </a:spcAft>
                <a:buSzPct val="73000"/>
                <a:buFont typeface="Wingdings" panose="05000000000000000000" pitchFamily="2" charset="2"/>
                <a:buChar char="Ø"/>
              </a:pPr>
              <a:r>
                <a:rPr lang="en-GB" dirty="0">
                  <a:ea typeface="Times New Roman" panose="02020603050405020304" pitchFamily="18" charset="0"/>
                  <a:cs typeface="Arial" panose="020B0604020202020204" pitchFamily="34" charset="0"/>
                </a:rPr>
                <a:t>T</a:t>
              </a:r>
              <a:r>
                <a:rPr lang="en-GB" dirty="0">
                  <a:effectLst/>
                  <a:ea typeface="Times New Roman" panose="02020603050405020304" pitchFamily="18" charset="0"/>
                  <a:cs typeface="Arial" panose="020B0604020202020204" pitchFamily="34" charset="0"/>
                </a:rPr>
                <a:t>he innovative potential </a:t>
              </a:r>
              <a:r>
                <a:rPr lang="en-GB" dirty="0">
                  <a:ea typeface="Times New Roman" panose="02020603050405020304" pitchFamily="18" charset="0"/>
                  <a:cs typeface="Arial" panose="020B0604020202020204" pitchFamily="34" charset="0"/>
                </a:rPr>
                <a:t>for </a:t>
              </a:r>
              <a:r>
                <a:rPr lang="en-GB" b="1" u="sng" dirty="0">
                  <a:solidFill>
                    <a:srgbClr val="C00000"/>
                  </a:solidFill>
                  <a:ea typeface="Times New Roman" panose="02020603050405020304" pitchFamily="18" charset="0"/>
                  <a:cs typeface="Arial" panose="020B0604020202020204" pitchFamily="34" charset="0"/>
                </a:rPr>
                <a:t>industrial exploitation</a:t>
              </a:r>
              <a:r>
                <a:rPr lang="en-GB" dirty="0">
                  <a:ea typeface="Times New Roman" panose="02020603050405020304" pitchFamily="18" charset="0"/>
                  <a:cs typeface="Arial" panose="020B0604020202020204" pitchFamily="34" charset="0"/>
                </a:rPr>
                <a:t> </a:t>
              </a:r>
              <a:r>
                <a:rPr lang="en-GB" dirty="0">
                  <a:effectLst/>
                  <a:ea typeface="Times New Roman" panose="02020603050405020304" pitchFamily="18" charset="0"/>
                  <a:cs typeface="Arial" panose="020B0604020202020204" pitchFamily="34" charset="0"/>
                </a:rPr>
                <a:t>of the solutions and/or for the benefits of the society.</a:t>
              </a:r>
              <a:endParaRPr lang="it-IT" dirty="0">
                <a:effectLst/>
                <a:ea typeface="Times New Roman" panose="02020603050405020304" pitchFamily="18" charset="0"/>
              </a:endParaRPr>
            </a:p>
          </p:txBody>
        </p:sp>
      </p:grpSp>
      <p:sp>
        <p:nvSpPr>
          <p:cNvPr id="8" name="Rettangolo 7">
            <a:extLst>
              <a:ext uri="{FF2B5EF4-FFF2-40B4-BE49-F238E27FC236}">
                <a16:creationId xmlns="" xmlns:a16="http://schemas.microsoft.com/office/drawing/2014/main" id="{D4B2EB7B-15D5-4D3D-9365-FF9B7AFB1145}"/>
              </a:ext>
            </a:extLst>
          </p:cNvPr>
          <p:cNvSpPr/>
          <p:nvPr/>
        </p:nvSpPr>
        <p:spPr>
          <a:xfrm>
            <a:off x="535046" y="691539"/>
            <a:ext cx="11153439" cy="1077218"/>
          </a:xfrm>
          <a:prstGeom prst="rect">
            <a:avLst/>
          </a:prstGeom>
        </p:spPr>
        <p:txBody>
          <a:bodyPr wrap="square">
            <a:spAutoFit/>
          </a:bodyPr>
          <a:lstStyle/>
          <a:p>
            <a:pPr algn="ctr"/>
            <a:r>
              <a:rPr lang="en-US" sz="3200" b="1" dirty="0">
                <a:solidFill>
                  <a:srgbClr val="C00000"/>
                </a:solidFill>
              </a:rPr>
              <a:t>CREATE:</a:t>
            </a:r>
          </a:p>
          <a:p>
            <a:pPr algn="ctr"/>
            <a:r>
              <a:rPr lang="en-US" sz="3200" b="1" dirty="0">
                <a:solidFill>
                  <a:srgbClr val="C00000"/>
                </a:solidFill>
              </a:rPr>
              <a:t>C</a:t>
            </a:r>
            <a:r>
              <a:rPr lang="en-US" sz="3200" dirty="0"/>
              <a:t>ompact</a:t>
            </a:r>
            <a:r>
              <a:rPr lang="en-US" sz="3200" dirty="0">
                <a:solidFill>
                  <a:srgbClr val="C00000"/>
                </a:solidFill>
              </a:rPr>
              <a:t> </a:t>
            </a:r>
            <a:r>
              <a:rPr lang="en-US" sz="3200" dirty="0"/>
              <a:t>and</a:t>
            </a:r>
            <a:r>
              <a:rPr lang="en-US" sz="3200" dirty="0">
                <a:solidFill>
                  <a:srgbClr val="C00000"/>
                </a:solidFill>
              </a:rPr>
              <a:t> </a:t>
            </a:r>
            <a:r>
              <a:rPr lang="en-US" sz="3200" b="1" dirty="0">
                <a:solidFill>
                  <a:srgbClr val="C00000"/>
                </a:solidFill>
              </a:rPr>
              <a:t>R</a:t>
            </a:r>
            <a:r>
              <a:rPr lang="en-US" sz="3200" dirty="0"/>
              <a:t>esource-</a:t>
            </a:r>
            <a:r>
              <a:rPr lang="en-US" sz="3200" b="1" dirty="0">
                <a:solidFill>
                  <a:srgbClr val="C00000"/>
                </a:solidFill>
              </a:rPr>
              <a:t>E</a:t>
            </a:r>
            <a:r>
              <a:rPr lang="en-US" sz="3200" dirty="0"/>
              <a:t>fficient </a:t>
            </a:r>
            <a:r>
              <a:rPr lang="en-US" sz="3200" b="1" dirty="0">
                <a:solidFill>
                  <a:srgbClr val="C00000"/>
                </a:solidFill>
              </a:rPr>
              <a:t>A</a:t>
            </a:r>
            <a:r>
              <a:rPr lang="en-US" sz="3200" dirty="0"/>
              <a:t>ccelerator </a:t>
            </a:r>
            <a:r>
              <a:rPr lang="en-US" sz="3200" b="1" dirty="0" err="1">
                <a:solidFill>
                  <a:srgbClr val="C00000"/>
                </a:solidFill>
              </a:rPr>
              <a:t>TE</a:t>
            </a:r>
            <a:r>
              <a:rPr lang="en-US" sz="3200" dirty="0" err="1"/>
              <a:t>chnologies</a:t>
            </a:r>
            <a:endParaRPr lang="en-US" sz="3200" dirty="0"/>
          </a:p>
        </p:txBody>
      </p:sp>
    </p:spTree>
    <p:extLst>
      <p:ext uri="{BB962C8B-B14F-4D97-AF65-F5344CB8AC3E}">
        <p14:creationId xmlns:p14="http://schemas.microsoft.com/office/powerpoint/2010/main" val="30159705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16</a:t>
            </a:fld>
            <a:endParaRPr lang="it-IT"/>
          </a:p>
        </p:txBody>
      </p:sp>
      <p:graphicFrame>
        <p:nvGraphicFramePr>
          <p:cNvPr id="4" name="Tabella 3"/>
          <p:cNvGraphicFramePr>
            <a:graphicFrameLocks noGrp="1"/>
          </p:cNvGraphicFramePr>
          <p:nvPr>
            <p:extLst>
              <p:ext uri="{D42A27DB-BD31-4B8C-83A1-F6EECF244321}">
                <p14:modId xmlns:p14="http://schemas.microsoft.com/office/powerpoint/2010/main" val="861420972"/>
              </p:ext>
            </p:extLst>
          </p:nvPr>
        </p:nvGraphicFramePr>
        <p:xfrm>
          <a:off x="2627582" y="855348"/>
          <a:ext cx="7849450" cy="5479883"/>
        </p:xfrm>
        <a:graphic>
          <a:graphicData uri="http://schemas.openxmlformats.org/drawingml/2006/table">
            <a:tbl>
              <a:tblPr firstRow="1" firstCol="1" bandRow="1" bandCol="1"/>
              <a:tblGrid>
                <a:gridCol w="337031">
                  <a:extLst>
                    <a:ext uri="{9D8B030D-6E8A-4147-A177-3AD203B41FA5}">
                      <a16:colId xmlns="" xmlns:a16="http://schemas.microsoft.com/office/drawing/2014/main" val="20000"/>
                    </a:ext>
                  </a:extLst>
                </a:gridCol>
                <a:gridCol w="3765058">
                  <a:extLst>
                    <a:ext uri="{9D8B030D-6E8A-4147-A177-3AD203B41FA5}">
                      <a16:colId xmlns="" xmlns:a16="http://schemas.microsoft.com/office/drawing/2014/main" val="20001"/>
                    </a:ext>
                  </a:extLst>
                </a:gridCol>
                <a:gridCol w="693300">
                  <a:extLst>
                    <a:ext uri="{9D8B030D-6E8A-4147-A177-3AD203B41FA5}">
                      <a16:colId xmlns="" xmlns:a16="http://schemas.microsoft.com/office/drawing/2014/main" val="20002"/>
                    </a:ext>
                  </a:extLst>
                </a:gridCol>
                <a:gridCol w="1091121">
                  <a:extLst>
                    <a:ext uri="{9D8B030D-6E8A-4147-A177-3AD203B41FA5}">
                      <a16:colId xmlns="" xmlns:a16="http://schemas.microsoft.com/office/drawing/2014/main" val="20003"/>
                    </a:ext>
                  </a:extLst>
                </a:gridCol>
                <a:gridCol w="981855">
                  <a:extLst>
                    <a:ext uri="{9D8B030D-6E8A-4147-A177-3AD203B41FA5}">
                      <a16:colId xmlns="" xmlns:a16="http://schemas.microsoft.com/office/drawing/2014/main" val="20004"/>
                    </a:ext>
                  </a:extLst>
                </a:gridCol>
                <a:gridCol w="512473">
                  <a:extLst>
                    <a:ext uri="{9D8B030D-6E8A-4147-A177-3AD203B41FA5}">
                      <a16:colId xmlns="" xmlns:a16="http://schemas.microsoft.com/office/drawing/2014/main" val="20005"/>
                    </a:ext>
                  </a:extLst>
                </a:gridCol>
                <a:gridCol w="468612">
                  <a:extLst>
                    <a:ext uri="{9D8B030D-6E8A-4147-A177-3AD203B41FA5}">
                      <a16:colId xmlns="" xmlns:a16="http://schemas.microsoft.com/office/drawing/2014/main" val="20006"/>
                    </a:ext>
                  </a:extLst>
                </a:gridCol>
              </a:tblGrid>
              <a:tr h="298515">
                <a:tc gridSpan="2">
                  <a:txBody>
                    <a:bodyPr/>
                    <a:lstStyle/>
                    <a:p>
                      <a:pPr algn="ctr">
                        <a:spcAft>
                          <a:spcPts val="0"/>
                        </a:spcAft>
                      </a:pPr>
                      <a:r>
                        <a:rPr lang="en-GB" sz="1400" b="1" dirty="0">
                          <a:solidFill>
                            <a:srgbClr val="000000"/>
                          </a:solidFill>
                          <a:effectLst/>
                          <a:latin typeface="+mn-lt"/>
                          <a:ea typeface="Times New Roman"/>
                          <a:cs typeface="Times New Roman"/>
                        </a:rPr>
                        <a:t>Work package</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it-IT"/>
                    </a:p>
                  </a:txBody>
                  <a:tcPr/>
                </a:tc>
                <a:tc gridSpan="2">
                  <a:txBody>
                    <a:bodyPr/>
                    <a:lstStyle/>
                    <a:p>
                      <a:pPr algn="ctr">
                        <a:spcAft>
                          <a:spcPts val="0"/>
                        </a:spcAft>
                      </a:pPr>
                      <a:r>
                        <a:rPr lang="en-GB" sz="1400" b="1" dirty="0">
                          <a:solidFill>
                            <a:srgbClr val="000000"/>
                          </a:solidFill>
                          <a:effectLst/>
                          <a:latin typeface="+mn-lt"/>
                          <a:ea typeface="Times New Roman"/>
                          <a:cs typeface="Times New Roman"/>
                        </a:rPr>
                        <a:t>Lead participant</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it-IT"/>
                    </a:p>
                  </a:txBody>
                  <a:tcPr/>
                </a:tc>
                <a:tc rowSpan="2">
                  <a:txBody>
                    <a:bodyPr/>
                    <a:lstStyle/>
                    <a:p>
                      <a:pPr algn="ctr">
                        <a:spcAft>
                          <a:spcPts val="0"/>
                        </a:spcAft>
                      </a:pPr>
                      <a:r>
                        <a:rPr lang="en-GB" sz="1400" b="1" dirty="0">
                          <a:solidFill>
                            <a:srgbClr val="000000"/>
                          </a:solidFill>
                          <a:effectLst/>
                          <a:latin typeface="+mn-lt"/>
                          <a:ea typeface="Times New Roman"/>
                          <a:cs typeface="Times New Roman"/>
                        </a:rPr>
                        <a:t>Person</a:t>
                      </a:r>
                      <a:r>
                        <a:rPr lang="en-GB" sz="1400" b="1" baseline="0" dirty="0">
                          <a:solidFill>
                            <a:srgbClr val="000000"/>
                          </a:solidFill>
                          <a:effectLst/>
                          <a:latin typeface="+mn-lt"/>
                          <a:ea typeface="Times New Roman"/>
                          <a:cs typeface="Times New Roman"/>
                        </a:rPr>
                        <a:t> </a:t>
                      </a:r>
                      <a:r>
                        <a:rPr lang="en-GB" sz="1400" b="1" dirty="0">
                          <a:solidFill>
                            <a:srgbClr val="000000"/>
                          </a:solidFill>
                          <a:effectLst/>
                          <a:latin typeface="+mn-lt"/>
                          <a:ea typeface="Times New Roman"/>
                          <a:cs typeface="Times New Roman"/>
                        </a:rPr>
                        <a:t>Months</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ctr">
                        <a:spcAft>
                          <a:spcPts val="0"/>
                        </a:spcAft>
                      </a:pPr>
                      <a:r>
                        <a:rPr lang="en-GB" sz="1400" b="1">
                          <a:solidFill>
                            <a:srgbClr val="000000"/>
                          </a:solidFill>
                          <a:effectLst/>
                          <a:latin typeface="+mn-lt"/>
                          <a:ea typeface="Times New Roman"/>
                          <a:cs typeface="Times New Roman"/>
                        </a:rPr>
                        <a:t>Month</a:t>
                      </a:r>
                      <a:endParaRPr lang="it-IT" sz="140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it-IT"/>
                    </a:p>
                  </a:txBody>
                  <a:tcPr/>
                </a:tc>
                <a:extLst>
                  <a:ext uri="{0D108BD9-81ED-4DB2-BD59-A6C34878D82A}">
                    <a16:rowId xmlns="" xmlns:a16="http://schemas.microsoft.com/office/drawing/2014/main" val="10000"/>
                  </a:ext>
                </a:extLst>
              </a:tr>
              <a:tr h="405125">
                <a:tc>
                  <a:txBody>
                    <a:bodyPr/>
                    <a:lstStyle/>
                    <a:p>
                      <a:pPr algn="ctr">
                        <a:spcAft>
                          <a:spcPts val="0"/>
                        </a:spcAft>
                      </a:pPr>
                      <a:r>
                        <a:rPr lang="en-GB" sz="1400" b="1" dirty="0">
                          <a:solidFill>
                            <a:srgbClr val="000000"/>
                          </a:solidFill>
                          <a:effectLst/>
                          <a:latin typeface="+mn-lt"/>
                          <a:ea typeface="Times New Roman"/>
                          <a:cs typeface="Times New Roman"/>
                        </a:rPr>
                        <a:t>No.</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en-GB" sz="1400" b="1" dirty="0">
                          <a:solidFill>
                            <a:srgbClr val="000000"/>
                          </a:solidFill>
                          <a:effectLst/>
                          <a:latin typeface="+mn-lt"/>
                          <a:ea typeface="Times New Roman"/>
                          <a:cs typeface="Times New Roman"/>
                        </a:rPr>
                        <a:t>Title</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en-GB" sz="1400" b="1">
                          <a:solidFill>
                            <a:srgbClr val="000000"/>
                          </a:solidFill>
                          <a:effectLst/>
                          <a:latin typeface="+mn-lt"/>
                          <a:ea typeface="Times New Roman"/>
                          <a:cs typeface="Times New Roman"/>
                        </a:rPr>
                        <a:t> No</a:t>
                      </a:r>
                      <a:endParaRPr lang="it-IT" sz="140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en-GB" sz="1400" b="1" dirty="0">
                          <a:solidFill>
                            <a:srgbClr val="000000"/>
                          </a:solidFill>
                          <a:effectLst/>
                          <a:latin typeface="+mn-lt"/>
                          <a:ea typeface="Times New Roman"/>
                          <a:cs typeface="Times New Roman"/>
                        </a:rPr>
                        <a:t>Short Name</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vMerge="1">
                  <a:txBody>
                    <a:bodyPr/>
                    <a:lstStyle/>
                    <a:p>
                      <a:endParaRPr lang="it-IT"/>
                    </a:p>
                  </a:txBody>
                  <a:tcPr/>
                </a:tc>
                <a:tc>
                  <a:txBody>
                    <a:bodyPr/>
                    <a:lstStyle/>
                    <a:p>
                      <a:pPr algn="ctr">
                        <a:spcAft>
                          <a:spcPts val="0"/>
                        </a:spcAft>
                      </a:pPr>
                      <a:r>
                        <a:rPr lang="en-GB" sz="1400" b="1" dirty="0">
                          <a:solidFill>
                            <a:srgbClr val="000000"/>
                          </a:solidFill>
                          <a:effectLst/>
                          <a:latin typeface="+mn-lt"/>
                          <a:ea typeface="Times New Roman"/>
                          <a:cs typeface="Times New Roman"/>
                        </a:rPr>
                        <a:t>Start </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en-GB" sz="1400" b="1" dirty="0">
                          <a:solidFill>
                            <a:srgbClr val="000000"/>
                          </a:solidFill>
                          <a:effectLst/>
                          <a:latin typeface="+mn-lt"/>
                          <a:ea typeface="Times New Roman"/>
                          <a:cs typeface="Times New Roman"/>
                        </a:rPr>
                        <a:t>End </a:t>
                      </a:r>
                      <a:endParaRPr lang="it-IT" sz="1400"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10001"/>
                  </a:ext>
                </a:extLst>
              </a:tr>
              <a:tr h="298515">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Project coordination and management</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err="1">
                          <a:solidFill>
                            <a:srgbClr val="000000"/>
                          </a:solidFill>
                          <a:effectLst/>
                          <a:latin typeface="+mn-lt"/>
                          <a:ea typeface="Times New Roman"/>
                          <a:cs typeface="Times New Roman"/>
                        </a:rPr>
                        <a:t>Elettra</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109</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1</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48</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 xmlns:a16="http://schemas.microsoft.com/office/drawing/2014/main" val="10002"/>
                  </a:ext>
                </a:extLst>
              </a:tr>
              <a:tr h="298515">
                <a:tc>
                  <a:txBody>
                    <a:bodyPr/>
                    <a:lstStyle/>
                    <a:p>
                      <a:pPr algn="ctr">
                        <a:spcAft>
                          <a:spcPts val="0"/>
                        </a:spcAft>
                      </a:pPr>
                      <a:r>
                        <a:rPr lang="en-GB" sz="1400" b="1" dirty="0">
                          <a:solidFill>
                            <a:srgbClr val="000000"/>
                          </a:solidFill>
                          <a:effectLst/>
                          <a:latin typeface="+mn-lt"/>
                          <a:ea typeface="Times New Roman"/>
                          <a:cs typeface="Times New Roman"/>
                        </a:rPr>
                        <a:t>2</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Scientific and industrial exploitation</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3</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INFN</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56</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 xmlns:a16="http://schemas.microsoft.com/office/drawing/2014/main" val="10003"/>
                  </a:ext>
                </a:extLst>
              </a:tr>
              <a:tr h="298515">
                <a:tc>
                  <a:txBody>
                    <a:bodyPr/>
                    <a:lstStyle/>
                    <a:p>
                      <a:pPr algn="ctr">
                        <a:spcAft>
                          <a:spcPts val="0"/>
                        </a:spcAft>
                      </a:pPr>
                      <a:r>
                        <a:rPr lang="en-GB" sz="1400" b="1" dirty="0">
                          <a:solidFill>
                            <a:srgbClr val="000000"/>
                          </a:solidFill>
                          <a:effectLst/>
                          <a:latin typeface="+mn-lt"/>
                          <a:ea typeface="Times New Roman"/>
                          <a:cs typeface="Times New Roman"/>
                        </a:rPr>
                        <a:t>3</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efficiency RF generator</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2</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CERN</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22</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48</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 xmlns:a16="http://schemas.microsoft.com/office/drawing/2014/main" val="10004"/>
                  </a:ext>
                </a:extLst>
              </a:tr>
              <a:tr h="298515">
                <a:tc>
                  <a:txBody>
                    <a:bodyPr/>
                    <a:lstStyle/>
                    <a:p>
                      <a:pPr algn="ctr">
                        <a:spcAft>
                          <a:spcPts val="0"/>
                        </a:spcAft>
                      </a:pPr>
                      <a:r>
                        <a:rPr lang="en-GB" sz="1400" b="1">
                          <a:solidFill>
                            <a:srgbClr val="000000"/>
                          </a:solidFill>
                          <a:effectLst/>
                          <a:latin typeface="+mn-lt"/>
                          <a:ea typeface="Times New Roman"/>
                          <a:cs typeface="Times New Roman"/>
                        </a:rPr>
                        <a:t>4</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repetition rate modulator</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2</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CERN</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33</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36</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 xmlns:a16="http://schemas.microsoft.com/office/drawing/2014/main" val="10005"/>
                  </a:ext>
                </a:extLst>
              </a:tr>
              <a:tr h="298515">
                <a:tc>
                  <a:txBody>
                    <a:bodyPr/>
                    <a:lstStyle/>
                    <a:p>
                      <a:pPr algn="ctr">
                        <a:spcAft>
                          <a:spcPts val="0"/>
                        </a:spcAft>
                      </a:pPr>
                      <a:r>
                        <a:rPr lang="en-GB" sz="1400" b="1">
                          <a:solidFill>
                            <a:srgbClr val="000000"/>
                          </a:solidFill>
                          <a:effectLst/>
                          <a:latin typeface="+mn-lt"/>
                          <a:ea typeface="Times New Roman"/>
                          <a:cs typeface="Times New Roman"/>
                        </a:rPr>
                        <a:t>5</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X-Band RF Pulse Compressor (BOC)</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3</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INFN</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20</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 xmlns:a16="http://schemas.microsoft.com/office/drawing/2014/main" val="10006"/>
                  </a:ext>
                </a:extLst>
              </a:tr>
              <a:tr h="298515">
                <a:tc>
                  <a:txBody>
                    <a:bodyPr/>
                    <a:lstStyle/>
                    <a:p>
                      <a:pPr algn="ctr">
                        <a:spcAft>
                          <a:spcPts val="0"/>
                        </a:spcAft>
                      </a:pPr>
                      <a:r>
                        <a:rPr lang="en-GB" sz="1400" b="1">
                          <a:solidFill>
                            <a:srgbClr val="000000"/>
                          </a:solidFill>
                          <a:effectLst/>
                          <a:latin typeface="+mn-lt"/>
                          <a:ea typeface="Times New Roman"/>
                          <a:cs typeface="Times New Roman"/>
                        </a:rPr>
                        <a:t>6</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repetition rate </a:t>
                      </a:r>
                      <a:r>
                        <a:rPr lang="en-GB" sz="1400" b="1" dirty="0" err="1">
                          <a:solidFill>
                            <a:srgbClr val="000000"/>
                          </a:solidFill>
                          <a:effectLst/>
                          <a:latin typeface="+mn-lt"/>
                          <a:ea typeface="Times New Roman"/>
                          <a:cs typeface="Times New Roman"/>
                        </a:rPr>
                        <a:t>photoinjector</a:t>
                      </a:r>
                      <a:r>
                        <a:rPr lang="en-GB" sz="1400" b="1" dirty="0">
                          <a:solidFill>
                            <a:srgbClr val="000000"/>
                          </a:solidFill>
                          <a:effectLst/>
                          <a:latin typeface="+mn-lt"/>
                          <a:ea typeface="Times New Roman"/>
                          <a:cs typeface="Times New Roman"/>
                        </a:rPr>
                        <a:t> studies </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ULANC</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40</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 xmlns:a16="http://schemas.microsoft.com/office/drawing/2014/main" val="10007"/>
                  </a:ext>
                </a:extLst>
              </a:tr>
              <a:tr h="298515">
                <a:tc>
                  <a:txBody>
                    <a:bodyPr/>
                    <a:lstStyle/>
                    <a:p>
                      <a:pPr algn="ctr">
                        <a:spcAft>
                          <a:spcPts val="0"/>
                        </a:spcAft>
                      </a:pPr>
                      <a:r>
                        <a:rPr lang="en-GB" sz="1400" b="1" dirty="0">
                          <a:solidFill>
                            <a:srgbClr val="000000"/>
                          </a:solidFill>
                          <a:effectLst/>
                          <a:latin typeface="+mn-lt"/>
                          <a:ea typeface="Times New Roman"/>
                          <a:cs typeface="Times New Roman"/>
                        </a:rPr>
                        <a:t>7</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Plasma accelerator dynamics and theory</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 17</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IST </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102</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 xmlns:a16="http://schemas.microsoft.com/office/drawing/2014/main" val="10008"/>
                  </a:ext>
                </a:extLst>
              </a:tr>
              <a:tr h="298515">
                <a:tc>
                  <a:txBody>
                    <a:bodyPr/>
                    <a:lstStyle/>
                    <a:p>
                      <a:pPr algn="ctr">
                        <a:spcAft>
                          <a:spcPts val="0"/>
                        </a:spcAft>
                      </a:pPr>
                      <a:r>
                        <a:rPr lang="en-GB" sz="1400" b="1">
                          <a:solidFill>
                            <a:srgbClr val="000000"/>
                          </a:solidFill>
                          <a:effectLst/>
                          <a:latin typeface="+mn-lt"/>
                          <a:ea typeface="Times New Roman"/>
                          <a:cs typeface="Times New Roman"/>
                        </a:rPr>
                        <a:t>8</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repetition rate plasma structures</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 20</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DESY </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198</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42</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 xmlns:a16="http://schemas.microsoft.com/office/drawing/2014/main" val="10009"/>
                  </a:ext>
                </a:extLst>
              </a:tr>
              <a:tr h="298515">
                <a:tc>
                  <a:txBody>
                    <a:bodyPr/>
                    <a:lstStyle/>
                    <a:p>
                      <a:pPr algn="ctr">
                        <a:spcAft>
                          <a:spcPts val="0"/>
                        </a:spcAft>
                      </a:pPr>
                      <a:r>
                        <a:rPr lang="en-GB" sz="1400" b="1">
                          <a:solidFill>
                            <a:srgbClr val="000000"/>
                          </a:solidFill>
                          <a:effectLst/>
                          <a:latin typeface="+mn-lt"/>
                          <a:ea typeface="Times New Roman"/>
                          <a:cs typeface="Times New Roman"/>
                        </a:rPr>
                        <a:t>9</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spcAft>
                          <a:spcPts val="0"/>
                        </a:spcAft>
                      </a:pPr>
                      <a:r>
                        <a:rPr lang="en-GB" sz="1400" b="1" dirty="0">
                          <a:solidFill>
                            <a:srgbClr val="000000"/>
                          </a:solidFill>
                          <a:effectLst/>
                          <a:latin typeface="+mn-lt"/>
                          <a:ea typeface="Times New Roman"/>
                          <a:cs typeface="Times New Roman"/>
                        </a:rPr>
                        <a:t>Diagnostics and instrumentation </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 11</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a:solidFill>
                            <a:srgbClr val="000000"/>
                          </a:solidFill>
                          <a:effectLst/>
                          <a:latin typeface="+mn-lt"/>
                          <a:ea typeface="Times New Roman"/>
                          <a:cs typeface="Times New Roman"/>
                        </a:rPr>
                        <a:t>CNRS </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110</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 xmlns:a16="http://schemas.microsoft.com/office/drawing/2014/main" val="10010"/>
                  </a:ext>
                </a:extLst>
              </a:tr>
              <a:tr h="298515">
                <a:tc>
                  <a:txBody>
                    <a:bodyPr/>
                    <a:lstStyle/>
                    <a:p>
                      <a:pPr algn="ctr">
                        <a:spcAft>
                          <a:spcPts val="0"/>
                        </a:spcAft>
                      </a:pPr>
                      <a:r>
                        <a:rPr lang="en-GB" sz="1400" b="1" dirty="0">
                          <a:solidFill>
                            <a:srgbClr val="000000"/>
                          </a:solidFill>
                          <a:effectLst/>
                          <a:latin typeface="+mn-lt"/>
                          <a:ea typeface="Times New Roman"/>
                          <a:cs typeface="Times New Roman"/>
                        </a:rPr>
                        <a:t>10</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power </a:t>
                      </a:r>
                      <a:r>
                        <a:rPr lang="en-GB" sz="1400" b="1" dirty="0" err="1">
                          <a:solidFill>
                            <a:srgbClr val="000000"/>
                          </a:solidFill>
                          <a:effectLst/>
                          <a:latin typeface="+mn-lt"/>
                          <a:ea typeface="Times New Roman"/>
                          <a:cs typeface="Times New Roman"/>
                        </a:rPr>
                        <a:t>Ti:Sa</a:t>
                      </a:r>
                      <a:r>
                        <a:rPr lang="en-GB" sz="1400" b="1" dirty="0">
                          <a:solidFill>
                            <a:srgbClr val="000000"/>
                          </a:solidFill>
                          <a:effectLst/>
                          <a:latin typeface="+mn-lt"/>
                          <a:ea typeface="Times New Roman"/>
                          <a:cs typeface="Times New Roman"/>
                        </a:rPr>
                        <a:t> amplifier</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5</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UKRI</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88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1</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11"/>
                  </a:ext>
                </a:extLst>
              </a:tr>
              <a:tr h="298515">
                <a:tc>
                  <a:txBody>
                    <a:bodyPr/>
                    <a:lstStyle/>
                    <a:p>
                      <a:pPr algn="ctr">
                        <a:spcAft>
                          <a:spcPts val="0"/>
                        </a:spcAft>
                      </a:pPr>
                      <a:r>
                        <a:rPr lang="en-GB" sz="1400" b="1">
                          <a:solidFill>
                            <a:srgbClr val="000000"/>
                          </a:solidFill>
                          <a:effectLst/>
                          <a:latin typeface="+mn-lt"/>
                          <a:ea typeface="Times New Roman"/>
                          <a:cs typeface="Times New Roman"/>
                        </a:rPr>
                        <a:t>11</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intensity diode pump source</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16</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FBH</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60</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1</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12"/>
                  </a:ext>
                </a:extLst>
              </a:tr>
              <a:tr h="447774">
                <a:tc>
                  <a:txBody>
                    <a:bodyPr/>
                    <a:lstStyle/>
                    <a:p>
                      <a:pPr algn="ctr">
                        <a:spcAft>
                          <a:spcPts val="0"/>
                        </a:spcAft>
                      </a:pPr>
                      <a:r>
                        <a:rPr lang="en-GB" sz="1400" b="1">
                          <a:solidFill>
                            <a:srgbClr val="000000"/>
                          </a:solidFill>
                          <a:effectLst/>
                          <a:latin typeface="+mn-lt"/>
                          <a:ea typeface="Times New Roman"/>
                          <a:cs typeface="Times New Roman"/>
                        </a:rPr>
                        <a:t>12</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spcAft>
                          <a:spcPts val="0"/>
                        </a:spcAft>
                      </a:pPr>
                      <a:r>
                        <a:rPr lang="en-GB" sz="1400" b="1" dirty="0">
                          <a:solidFill>
                            <a:srgbClr val="000000"/>
                          </a:solidFill>
                          <a:effectLst/>
                          <a:latin typeface="+mn-lt"/>
                          <a:ea typeface="Times New Roman"/>
                          <a:cs typeface="Times New Roman"/>
                        </a:rPr>
                        <a:t>Development of OPCPA-based laser driver for electron acceleration</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10</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IP-ASCR</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55</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13"/>
                  </a:ext>
                </a:extLst>
              </a:tr>
              <a:tr h="298515">
                <a:tc>
                  <a:txBody>
                    <a:bodyPr/>
                    <a:lstStyle/>
                    <a:p>
                      <a:pPr algn="ctr">
                        <a:spcAft>
                          <a:spcPts val="0"/>
                        </a:spcAft>
                      </a:pPr>
                      <a:r>
                        <a:rPr lang="en-GB" sz="1400" b="1">
                          <a:solidFill>
                            <a:srgbClr val="000000"/>
                          </a:solidFill>
                          <a:effectLst/>
                          <a:latin typeface="+mn-lt"/>
                          <a:ea typeface="Times New Roman"/>
                          <a:cs typeface="Times New Roman"/>
                        </a:rPr>
                        <a:t>13</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spcAft>
                          <a:spcPts val="0"/>
                        </a:spcAft>
                      </a:pPr>
                      <a:r>
                        <a:rPr lang="en-GB" sz="1400" b="1" dirty="0">
                          <a:solidFill>
                            <a:srgbClr val="000000"/>
                          </a:solidFill>
                          <a:effectLst/>
                          <a:latin typeface="+mn-lt"/>
                          <a:ea typeface="Times New Roman"/>
                          <a:cs typeface="Times New Roman"/>
                        </a:rPr>
                        <a:t>High average power compressor</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9</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CNR</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a:solidFill>
                            <a:srgbClr val="000000"/>
                          </a:solidFill>
                          <a:effectLst/>
                          <a:latin typeface="+mn-lt"/>
                          <a:ea typeface="Times New Roman"/>
                          <a:cs typeface="Times New Roman"/>
                        </a:rPr>
                        <a:t>42</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48</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14"/>
                  </a:ext>
                </a:extLst>
              </a:tr>
              <a:tr h="447774">
                <a:tc>
                  <a:txBody>
                    <a:bodyPr/>
                    <a:lstStyle/>
                    <a:p>
                      <a:pPr algn="ctr">
                        <a:spcAft>
                          <a:spcPts val="0"/>
                        </a:spcAft>
                      </a:pPr>
                      <a:r>
                        <a:rPr lang="en-GB" sz="1400" b="1">
                          <a:solidFill>
                            <a:srgbClr val="000000"/>
                          </a:solidFill>
                          <a:effectLst/>
                          <a:latin typeface="+mn-lt"/>
                          <a:ea typeface="Times New Roman"/>
                          <a:cs typeface="Times New Roman"/>
                        </a:rPr>
                        <a:t>14</a:t>
                      </a:r>
                      <a:endParaRPr lang="it-IT" sz="1400" b="1">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spcAft>
                          <a:spcPts val="0"/>
                        </a:spcAft>
                      </a:pPr>
                      <a:r>
                        <a:rPr lang="en-GB" sz="1400" b="1" dirty="0">
                          <a:solidFill>
                            <a:srgbClr val="000000"/>
                          </a:solidFill>
                          <a:effectLst/>
                          <a:latin typeface="+mn-lt"/>
                          <a:ea typeface="Times New Roman"/>
                          <a:cs typeface="Times New Roman"/>
                        </a:rPr>
                        <a:t>Laser System Architecture, transport and engineering</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CNRS</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60</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1</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spcAft>
                          <a:spcPts val="0"/>
                        </a:spcAft>
                      </a:pPr>
                      <a:r>
                        <a:rPr lang="en-GB" sz="1400" b="1" dirty="0">
                          <a:solidFill>
                            <a:srgbClr val="000000"/>
                          </a:solidFill>
                          <a:effectLst/>
                          <a:latin typeface="+mn-lt"/>
                          <a:ea typeface="Times New Roman"/>
                          <a:cs typeface="Times New Roman"/>
                        </a:rPr>
                        <a:t>43</a:t>
                      </a:r>
                      <a:endParaRPr lang="it-IT" sz="14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15"/>
                  </a:ext>
                </a:extLst>
              </a:tr>
              <a:tr h="298515">
                <a:tc>
                  <a:txBody>
                    <a:bodyPr/>
                    <a:lstStyle/>
                    <a:p>
                      <a:pPr algn="ctr">
                        <a:spcAft>
                          <a:spcPts val="0"/>
                        </a:spcAft>
                      </a:pPr>
                      <a:r>
                        <a:rPr lang="en-GB" sz="1100" b="1" dirty="0">
                          <a:solidFill>
                            <a:srgbClr val="000000"/>
                          </a:solidFill>
                          <a:effectLst/>
                          <a:latin typeface="Times New Roman"/>
                          <a:ea typeface="Times New Roman"/>
                          <a:cs typeface="Times New Roman"/>
                        </a:rPr>
                        <a:t> </a:t>
                      </a:r>
                      <a:endParaRPr lang="it-IT" sz="1100" dirty="0">
                        <a:effectLst/>
                        <a:latin typeface="Calibri"/>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gridSpan="3">
                  <a:txBody>
                    <a:bodyPr/>
                    <a:lstStyle/>
                    <a:p>
                      <a:pPr algn="r">
                        <a:spcAft>
                          <a:spcPts val="0"/>
                        </a:spcAft>
                      </a:pPr>
                      <a:r>
                        <a:rPr lang="en-GB" sz="1800" b="1" dirty="0">
                          <a:solidFill>
                            <a:srgbClr val="000000"/>
                          </a:solidFill>
                          <a:effectLst/>
                          <a:latin typeface="+mn-lt"/>
                          <a:ea typeface="Times New Roman"/>
                          <a:cs typeface="Times New Roman"/>
                        </a:rPr>
                        <a:t>Total person-months</a:t>
                      </a:r>
                      <a:endParaRPr lang="it-IT" sz="18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hMerge="1">
                  <a:txBody>
                    <a:bodyPr/>
                    <a:lstStyle/>
                    <a:p>
                      <a:endParaRPr lang="it-IT"/>
                    </a:p>
                  </a:txBody>
                  <a:tcPr/>
                </a:tc>
                <a:tc hMerge="1">
                  <a:txBody>
                    <a:bodyPr/>
                    <a:lstStyle/>
                    <a:p>
                      <a:endParaRPr lang="it-IT"/>
                    </a:p>
                  </a:txBody>
                  <a:tcPr/>
                </a:tc>
                <a:tc>
                  <a:txBody>
                    <a:bodyPr/>
                    <a:lstStyle/>
                    <a:p>
                      <a:pPr algn="ctr">
                        <a:spcAft>
                          <a:spcPts val="0"/>
                        </a:spcAft>
                      </a:pPr>
                      <a:r>
                        <a:rPr lang="en-GB" sz="1800" b="1" dirty="0">
                          <a:solidFill>
                            <a:srgbClr val="000000"/>
                          </a:solidFill>
                          <a:effectLst/>
                          <a:latin typeface="+mn-lt"/>
                          <a:ea typeface="Times New Roman"/>
                          <a:cs typeface="Times New Roman"/>
                        </a:rPr>
                        <a:t>995</a:t>
                      </a:r>
                      <a:endParaRPr lang="it-IT" sz="1800" b="1" dirty="0">
                        <a:effectLst/>
                        <a:latin typeface="+mn-lt"/>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100" b="1" dirty="0">
                          <a:solidFill>
                            <a:srgbClr val="000000"/>
                          </a:solidFill>
                          <a:effectLst/>
                          <a:latin typeface="Times New Roman"/>
                          <a:ea typeface="Times New Roman"/>
                          <a:cs typeface="Times New Roman"/>
                        </a:rPr>
                        <a:t> </a:t>
                      </a:r>
                      <a:endParaRPr lang="it-IT" sz="1100" dirty="0">
                        <a:effectLst/>
                        <a:latin typeface="Calibri"/>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GB" sz="1100" b="1" dirty="0">
                          <a:solidFill>
                            <a:srgbClr val="000000"/>
                          </a:solidFill>
                          <a:effectLst/>
                          <a:latin typeface="Times New Roman"/>
                          <a:ea typeface="Times New Roman"/>
                          <a:cs typeface="Times New Roman"/>
                        </a:rPr>
                        <a:t> </a:t>
                      </a:r>
                      <a:endParaRPr lang="it-IT" sz="1100" dirty="0">
                        <a:effectLst/>
                        <a:latin typeface="Calibri"/>
                        <a:ea typeface="Times New Roman"/>
                        <a:cs typeface="Times New Roman"/>
                      </a:endParaRPr>
                    </a:p>
                  </a:txBody>
                  <a:tcPr marL="35205" marR="3520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 xmlns:a16="http://schemas.microsoft.com/office/drawing/2014/main" val="10016"/>
                  </a:ext>
                </a:extLst>
              </a:tr>
            </a:tbl>
          </a:graphicData>
        </a:graphic>
      </p:graphicFrame>
      <p:sp>
        <p:nvSpPr>
          <p:cNvPr id="7" name="AutoShape 6">
            <a:extLst>
              <a:ext uri="{FF2B5EF4-FFF2-40B4-BE49-F238E27FC236}">
                <a16:creationId xmlns="" xmlns:a16="http://schemas.microsoft.com/office/drawing/2014/main" id="{D98F9E4C-17D2-4AB1-A68F-3970A174B750}"/>
              </a:ext>
            </a:extLst>
          </p:cNvPr>
          <p:cNvSpPr>
            <a:spLocks/>
          </p:cNvSpPr>
          <p:nvPr/>
        </p:nvSpPr>
        <p:spPr bwMode="auto">
          <a:xfrm rot="10800000" flipH="1">
            <a:off x="2423774" y="2185754"/>
            <a:ext cx="168424" cy="1136285"/>
          </a:xfrm>
          <a:prstGeom prst="leftBrace">
            <a:avLst>
              <a:gd name="adj1" fmla="val 7472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it-IT" altLang="it-IT"/>
          </a:p>
        </p:txBody>
      </p:sp>
      <p:sp>
        <p:nvSpPr>
          <p:cNvPr id="8" name="AutoShape 6">
            <a:extLst>
              <a:ext uri="{FF2B5EF4-FFF2-40B4-BE49-F238E27FC236}">
                <a16:creationId xmlns="" xmlns:a16="http://schemas.microsoft.com/office/drawing/2014/main" id="{B840763D-7B16-4302-BDC3-CB1E57998220}"/>
              </a:ext>
            </a:extLst>
          </p:cNvPr>
          <p:cNvSpPr>
            <a:spLocks/>
          </p:cNvSpPr>
          <p:nvPr/>
        </p:nvSpPr>
        <p:spPr bwMode="auto">
          <a:xfrm rot="10800000" flipH="1">
            <a:off x="2437780" y="3360857"/>
            <a:ext cx="124252" cy="858291"/>
          </a:xfrm>
          <a:prstGeom prst="leftBrace">
            <a:avLst>
              <a:gd name="adj1" fmla="val 74726"/>
              <a:gd name="adj2" fmla="val 50000"/>
            </a:avLst>
          </a:prstGeom>
          <a:noFill/>
          <a:ln w="19050">
            <a:solidFill>
              <a:srgbClr val="0070C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it-IT" altLang="it-IT"/>
          </a:p>
        </p:txBody>
      </p:sp>
      <p:sp>
        <p:nvSpPr>
          <p:cNvPr id="9" name="AutoShape 6">
            <a:extLst>
              <a:ext uri="{FF2B5EF4-FFF2-40B4-BE49-F238E27FC236}">
                <a16:creationId xmlns="" xmlns:a16="http://schemas.microsoft.com/office/drawing/2014/main" id="{38F00A38-0CBE-4FA6-AE4F-F54BD77B61CE}"/>
              </a:ext>
            </a:extLst>
          </p:cNvPr>
          <p:cNvSpPr>
            <a:spLocks/>
          </p:cNvSpPr>
          <p:nvPr/>
        </p:nvSpPr>
        <p:spPr bwMode="auto">
          <a:xfrm rot="10800000" flipH="1">
            <a:off x="2372846" y="4274741"/>
            <a:ext cx="168425" cy="1748553"/>
          </a:xfrm>
          <a:prstGeom prst="leftBrace">
            <a:avLst>
              <a:gd name="adj1" fmla="val 7472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it-IT" altLang="it-IT"/>
          </a:p>
        </p:txBody>
      </p:sp>
      <p:sp>
        <p:nvSpPr>
          <p:cNvPr id="10" name="CasellaDiTesto 9">
            <a:extLst>
              <a:ext uri="{FF2B5EF4-FFF2-40B4-BE49-F238E27FC236}">
                <a16:creationId xmlns="" xmlns:a16="http://schemas.microsoft.com/office/drawing/2014/main" id="{19322498-4692-4A59-B055-C4FB7D0799B3}"/>
              </a:ext>
            </a:extLst>
          </p:cNvPr>
          <p:cNvSpPr txBox="1"/>
          <p:nvPr/>
        </p:nvSpPr>
        <p:spPr>
          <a:xfrm>
            <a:off x="263352" y="2420888"/>
            <a:ext cx="2101442" cy="646331"/>
          </a:xfrm>
          <a:prstGeom prst="rect">
            <a:avLst/>
          </a:prstGeom>
          <a:solidFill>
            <a:schemeClr val="accent4">
              <a:lumMod val="20000"/>
              <a:lumOff val="80000"/>
            </a:schemeClr>
          </a:solidFill>
          <a:ln w="19050">
            <a:solidFill>
              <a:srgbClr val="C00000"/>
            </a:solidFill>
          </a:ln>
        </p:spPr>
        <p:txBody>
          <a:bodyPr wrap="square">
            <a:spAutoFit/>
          </a:bodyPr>
          <a:lstStyle/>
          <a:p>
            <a:pPr algn="ctr" fontAlgn="b"/>
            <a:r>
              <a:rPr lang="en-GB" sz="1800" b="1" u="none" strike="noStrike" dirty="0">
                <a:solidFill>
                  <a:srgbClr val="C00000"/>
                </a:solidFill>
                <a:effectLst/>
              </a:rPr>
              <a:t>Normal conducting</a:t>
            </a:r>
          </a:p>
          <a:p>
            <a:pPr algn="ctr" fontAlgn="b"/>
            <a:r>
              <a:rPr lang="en-GB" sz="1800" b="1" u="none" strike="noStrike" dirty="0">
                <a:solidFill>
                  <a:srgbClr val="C00000"/>
                </a:solidFill>
                <a:effectLst/>
              </a:rPr>
              <a:t>RF technology</a:t>
            </a:r>
            <a:endParaRPr lang="it-IT" sz="1800" b="1" i="1" u="none" strike="noStrike" dirty="0">
              <a:solidFill>
                <a:srgbClr val="C00000"/>
              </a:solidFill>
              <a:effectLst/>
              <a:latin typeface="Times New Roman"/>
            </a:endParaRPr>
          </a:p>
        </p:txBody>
      </p:sp>
      <p:sp>
        <p:nvSpPr>
          <p:cNvPr id="12" name="CasellaDiTesto 11">
            <a:extLst>
              <a:ext uri="{FF2B5EF4-FFF2-40B4-BE49-F238E27FC236}">
                <a16:creationId xmlns="" xmlns:a16="http://schemas.microsoft.com/office/drawing/2014/main" id="{77BD5D17-40E7-4A78-B8BE-FEA3D7B30017}"/>
              </a:ext>
            </a:extLst>
          </p:cNvPr>
          <p:cNvSpPr txBox="1"/>
          <p:nvPr/>
        </p:nvSpPr>
        <p:spPr>
          <a:xfrm>
            <a:off x="446173" y="3462339"/>
            <a:ext cx="1751901" cy="646331"/>
          </a:xfrm>
          <a:prstGeom prst="rect">
            <a:avLst/>
          </a:prstGeom>
          <a:solidFill>
            <a:schemeClr val="accent5">
              <a:lumMod val="20000"/>
              <a:lumOff val="80000"/>
            </a:schemeClr>
          </a:solidFill>
          <a:ln w="19050">
            <a:solidFill>
              <a:srgbClr val="C00000"/>
            </a:solidFill>
          </a:ln>
        </p:spPr>
        <p:txBody>
          <a:bodyPr wrap="square">
            <a:spAutoFit/>
          </a:bodyPr>
          <a:lstStyle/>
          <a:p>
            <a:pPr algn="ctr" fontAlgn="b"/>
            <a:r>
              <a:rPr lang="en-GB" sz="1800" b="1" u="none" strike="noStrike" dirty="0">
                <a:solidFill>
                  <a:srgbClr val="C00000"/>
                </a:solidFill>
                <a:effectLst/>
              </a:rPr>
              <a:t>Plasma</a:t>
            </a:r>
          </a:p>
          <a:p>
            <a:pPr algn="ctr" fontAlgn="b"/>
            <a:r>
              <a:rPr lang="en-GB" sz="1800" b="1" u="none" strike="noStrike" dirty="0">
                <a:solidFill>
                  <a:srgbClr val="C00000"/>
                </a:solidFill>
                <a:effectLst/>
              </a:rPr>
              <a:t>acceleration</a:t>
            </a:r>
            <a:endParaRPr lang="it-IT" sz="1800" b="1" i="1" u="none" strike="noStrike" dirty="0">
              <a:solidFill>
                <a:srgbClr val="C00000"/>
              </a:solidFill>
              <a:effectLst/>
              <a:latin typeface="Times New Roman"/>
            </a:endParaRPr>
          </a:p>
        </p:txBody>
      </p:sp>
      <p:sp>
        <p:nvSpPr>
          <p:cNvPr id="14" name="CasellaDiTesto 13">
            <a:extLst>
              <a:ext uri="{FF2B5EF4-FFF2-40B4-BE49-F238E27FC236}">
                <a16:creationId xmlns="" xmlns:a16="http://schemas.microsoft.com/office/drawing/2014/main" id="{80AD4582-B8D0-4AF7-AE1A-BBCCAB9DED16}"/>
              </a:ext>
            </a:extLst>
          </p:cNvPr>
          <p:cNvSpPr txBox="1"/>
          <p:nvPr/>
        </p:nvSpPr>
        <p:spPr>
          <a:xfrm>
            <a:off x="446173" y="4825702"/>
            <a:ext cx="1751901" cy="646331"/>
          </a:xfrm>
          <a:prstGeom prst="rect">
            <a:avLst/>
          </a:prstGeom>
          <a:solidFill>
            <a:schemeClr val="bg1">
              <a:lumMod val="95000"/>
            </a:schemeClr>
          </a:solidFill>
          <a:ln w="19050">
            <a:solidFill>
              <a:srgbClr val="C00000"/>
            </a:solidFill>
          </a:ln>
        </p:spPr>
        <p:txBody>
          <a:bodyPr wrap="square">
            <a:spAutoFit/>
          </a:bodyPr>
          <a:lstStyle/>
          <a:p>
            <a:pPr algn="ctr" fontAlgn="b"/>
            <a:r>
              <a:rPr lang="en-GB" sz="1800" b="1" u="none" strike="noStrike" dirty="0">
                <a:solidFill>
                  <a:srgbClr val="C00000"/>
                </a:solidFill>
                <a:effectLst/>
              </a:rPr>
              <a:t>High power laser technology</a:t>
            </a:r>
            <a:endParaRPr lang="it-IT" sz="1800" b="1" i="1" u="none" strike="noStrike" dirty="0">
              <a:solidFill>
                <a:srgbClr val="C00000"/>
              </a:solidFill>
              <a:effectLst/>
              <a:latin typeface="Times New Roman"/>
            </a:endParaRPr>
          </a:p>
        </p:txBody>
      </p:sp>
      <p:sp>
        <p:nvSpPr>
          <p:cNvPr id="13" name="AutoShape 6">
            <a:extLst>
              <a:ext uri="{FF2B5EF4-FFF2-40B4-BE49-F238E27FC236}">
                <a16:creationId xmlns="" xmlns:a16="http://schemas.microsoft.com/office/drawing/2014/main" id="{B840763D-7B16-4302-BDC3-CB1E57998220}"/>
              </a:ext>
            </a:extLst>
          </p:cNvPr>
          <p:cNvSpPr>
            <a:spLocks/>
          </p:cNvSpPr>
          <p:nvPr/>
        </p:nvSpPr>
        <p:spPr bwMode="auto">
          <a:xfrm rot="10800000" flipH="1">
            <a:off x="2423592" y="1556792"/>
            <a:ext cx="144016" cy="576064"/>
          </a:xfrm>
          <a:prstGeom prst="leftBrace">
            <a:avLst>
              <a:gd name="adj1" fmla="val 74726"/>
              <a:gd name="adj2" fmla="val 50000"/>
            </a:avLst>
          </a:prstGeom>
          <a:noFill/>
          <a:ln w="19050">
            <a:solidFill>
              <a:srgbClr val="0070C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endParaRPr lang="it-IT" altLang="it-IT"/>
          </a:p>
        </p:txBody>
      </p:sp>
      <p:sp>
        <p:nvSpPr>
          <p:cNvPr id="15" name="CasellaDiTesto 14">
            <a:extLst>
              <a:ext uri="{FF2B5EF4-FFF2-40B4-BE49-F238E27FC236}">
                <a16:creationId xmlns="" xmlns:a16="http://schemas.microsoft.com/office/drawing/2014/main" id="{77BD5D17-40E7-4A78-B8BE-FEA3D7B30017}"/>
              </a:ext>
            </a:extLst>
          </p:cNvPr>
          <p:cNvSpPr txBox="1"/>
          <p:nvPr/>
        </p:nvSpPr>
        <p:spPr>
          <a:xfrm>
            <a:off x="407368" y="1484784"/>
            <a:ext cx="2017229" cy="646331"/>
          </a:xfrm>
          <a:prstGeom prst="rect">
            <a:avLst/>
          </a:prstGeom>
          <a:noFill/>
        </p:spPr>
        <p:txBody>
          <a:bodyPr wrap="square">
            <a:spAutoFit/>
          </a:bodyPr>
          <a:lstStyle/>
          <a:p>
            <a:pPr algn="ctr" fontAlgn="b"/>
            <a:r>
              <a:rPr lang="en-GB" sz="1800" b="1" u="none" strike="noStrike" dirty="0">
                <a:solidFill>
                  <a:srgbClr val="C00000"/>
                </a:solidFill>
                <a:effectLst/>
              </a:rPr>
              <a:t>Project coordination</a:t>
            </a:r>
            <a:endParaRPr lang="it-IT" sz="1800" b="1" i="1" u="none" strike="noStrike" dirty="0">
              <a:solidFill>
                <a:srgbClr val="C00000"/>
              </a:solidFill>
              <a:effectLst/>
              <a:latin typeface="Times New Roman"/>
            </a:endParaRPr>
          </a:p>
        </p:txBody>
      </p:sp>
      <p:sp>
        <p:nvSpPr>
          <p:cNvPr id="16" name="Rettangolo 15"/>
          <p:cNvSpPr/>
          <p:nvPr/>
        </p:nvSpPr>
        <p:spPr>
          <a:xfrm>
            <a:off x="2851612" y="116632"/>
            <a:ext cx="6574107" cy="523220"/>
          </a:xfrm>
          <a:prstGeom prst="rect">
            <a:avLst/>
          </a:prstGeom>
        </p:spPr>
        <p:txBody>
          <a:bodyPr wrap="none">
            <a:spAutoFit/>
          </a:bodyPr>
          <a:lstStyle/>
          <a:p>
            <a:pPr lvl="0" algn="ctr" fontAlgn="base">
              <a:spcBef>
                <a:spcPct val="0"/>
              </a:spcBef>
              <a:spcAft>
                <a:spcPct val="0"/>
              </a:spcAft>
            </a:pPr>
            <a:r>
              <a:rPr lang="it-IT" altLang="it-IT" sz="2800" b="1" dirty="0" smtClean="0">
                <a:latin typeface="Calibri" pitchFamily="34" charset="0"/>
                <a:cs typeface="Arial" pitchFamily="34" charset="0"/>
              </a:rPr>
              <a:t>CREATE </a:t>
            </a:r>
            <a:r>
              <a:rPr lang="it-IT" altLang="it-IT" sz="2800" b="1" dirty="0" err="1" smtClean="0">
                <a:latin typeface="Calibri" pitchFamily="34" charset="0"/>
                <a:cs typeface="Arial" pitchFamily="34" charset="0"/>
              </a:rPr>
              <a:t>scientific</a:t>
            </a:r>
            <a:r>
              <a:rPr lang="it-IT" altLang="it-IT" sz="2800" b="1" dirty="0" smtClean="0">
                <a:latin typeface="Calibri" pitchFamily="34" charset="0"/>
                <a:cs typeface="Arial" pitchFamily="34" charset="0"/>
              </a:rPr>
              <a:t> </a:t>
            </a:r>
            <a:r>
              <a:rPr lang="it-IT" altLang="it-IT" sz="2800" b="1" dirty="0" err="1">
                <a:latin typeface="Calibri" pitchFamily="34" charset="0"/>
                <a:cs typeface="Arial" pitchFamily="34" charset="0"/>
              </a:rPr>
              <a:t>areas</a:t>
            </a:r>
            <a:r>
              <a:rPr lang="it-IT" altLang="it-IT" sz="2800" b="1" dirty="0">
                <a:latin typeface="Calibri" pitchFamily="34" charset="0"/>
                <a:cs typeface="Arial" pitchFamily="34" charset="0"/>
              </a:rPr>
              <a:t> of </a:t>
            </a:r>
            <a:r>
              <a:rPr lang="it-IT" altLang="it-IT" sz="2800" b="1" dirty="0" err="1">
                <a:latin typeface="Calibri" pitchFamily="34" charset="0"/>
                <a:cs typeface="Arial" pitchFamily="34" charset="0"/>
              </a:rPr>
              <a:t>interest</a:t>
            </a:r>
            <a:r>
              <a:rPr lang="it-IT" altLang="it-IT" sz="2800" b="1" dirty="0">
                <a:latin typeface="Calibri" pitchFamily="34" charset="0"/>
                <a:cs typeface="Arial" pitchFamily="34" charset="0"/>
              </a:rPr>
              <a:t> and </a:t>
            </a:r>
            <a:r>
              <a:rPr lang="it-IT" altLang="it-IT" sz="2800" b="1" dirty="0" err="1">
                <a:latin typeface="Calibri" pitchFamily="34" charset="0"/>
                <a:cs typeface="Arial" pitchFamily="34" charset="0"/>
              </a:rPr>
              <a:t>WPs</a:t>
            </a:r>
            <a:endParaRPr lang="it-IT" altLang="it-IT" sz="2800" dirty="0">
              <a:latin typeface="Arial" pitchFamily="34" charset="0"/>
              <a:cs typeface="Arial" pitchFamily="34" charset="0"/>
            </a:endParaRPr>
          </a:p>
        </p:txBody>
      </p:sp>
      <p:sp>
        <p:nvSpPr>
          <p:cNvPr id="2" name="Rettangolo 1"/>
          <p:cNvSpPr/>
          <p:nvPr/>
        </p:nvSpPr>
        <p:spPr>
          <a:xfrm>
            <a:off x="2592198" y="2132856"/>
            <a:ext cx="4158459" cy="93436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577552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17</a:t>
            </a:fld>
            <a:endParaRPr lang="it-IT"/>
          </a:p>
        </p:txBody>
      </p:sp>
      <p:sp>
        <p:nvSpPr>
          <p:cNvPr id="6" name="Rettangolo 5"/>
          <p:cNvSpPr/>
          <p:nvPr/>
        </p:nvSpPr>
        <p:spPr>
          <a:xfrm>
            <a:off x="4583832" y="116632"/>
            <a:ext cx="3108160" cy="523220"/>
          </a:xfrm>
          <a:prstGeom prst="rect">
            <a:avLst/>
          </a:prstGeom>
        </p:spPr>
        <p:txBody>
          <a:bodyPr wrap="none">
            <a:spAutoFit/>
          </a:bodyPr>
          <a:lstStyle/>
          <a:p>
            <a:pPr lvl="0" algn="ctr" fontAlgn="base">
              <a:spcBef>
                <a:spcPct val="0"/>
              </a:spcBef>
              <a:spcAft>
                <a:spcPct val="0"/>
              </a:spcAft>
            </a:pPr>
            <a:r>
              <a:rPr lang="it-IT" altLang="it-IT" sz="2800" b="1" dirty="0">
                <a:latin typeface="Calibri" pitchFamily="34" charset="0"/>
                <a:cs typeface="Arial" pitchFamily="34" charset="0"/>
              </a:rPr>
              <a:t>CREATE Consortium</a:t>
            </a:r>
            <a:endParaRPr lang="it-IT" altLang="it-IT" sz="2800" dirty="0">
              <a:latin typeface="Arial" pitchFamily="34" charset="0"/>
              <a:cs typeface="Arial" pitchFamily="34" charset="0"/>
            </a:endParaRPr>
          </a:p>
        </p:txBody>
      </p:sp>
      <p:graphicFrame>
        <p:nvGraphicFramePr>
          <p:cNvPr id="2" name="Tabella 1"/>
          <p:cNvGraphicFramePr>
            <a:graphicFrameLocks noGrp="1"/>
          </p:cNvGraphicFramePr>
          <p:nvPr>
            <p:extLst>
              <p:ext uri="{D42A27DB-BD31-4B8C-83A1-F6EECF244321}">
                <p14:modId xmlns:p14="http://schemas.microsoft.com/office/powerpoint/2010/main" val="4184474956"/>
              </p:ext>
            </p:extLst>
          </p:nvPr>
        </p:nvGraphicFramePr>
        <p:xfrm>
          <a:off x="3867558" y="721479"/>
          <a:ext cx="6656509" cy="5675029"/>
        </p:xfrm>
        <a:graphic>
          <a:graphicData uri="http://schemas.openxmlformats.org/drawingml/2006/table">
            <a:tbl>
              <a:tblPr/>
              <a:tblGrid>
                <a:gridCol w="1137345">
                  <a:extLst>
                    <a:ext uri="{9D8B030D-6E8A-4147-A177-3AD203B41FA5}">
                      <a16:colId xmlns="" xmlns:a16="http://schemas.microsoft.com/office/drawing/2014/main" val="20000"/>
                    </a:ext>
                  </a:extLst>
                </a:gridCol>
                <a:gridCol w="4206831">
                  <a:extLst>
                    <a:ext uri="{9D8B030D-6E8A-4147-A177-3AD203B41FA5}">
                      <a16:colId xmlns="" xmlns:a16="http://schemas.microsoft.com/office/drawing/2014/main" val="20001"/>
                    </a:ext>
                  </a:extLst>
                </a:gridCol>
                <a:gridCol w="1312333">
                  <a:extLst>
                    <a:ext uri="{9D8B030D-6E8A-4147-A177-3AD203B41FA5}">
                      <a16:colId xmlns="" xmlns:a16="http://schemas.microsoft.com/office/drawing/2014/main" val="20002"/>
                    </a:ext>
                  </a:extLst>
                </a:gridCol>
              </a:tblGrid>
              <a:tr h="251412">
                <a:tc>
                  <a:txBody>
                    <a:bodyPr/>
                    <a:lstStyle/>
                    <a:p>
                      <a:pPr algn="ctr">
                        <a:spcAft>
                          <a:spcPts val="0"/>
                        </a:spcAft>
                      </a:pPr>
                      <a:r>
                        <a:rPr lang="en-GB" sz="1200" b="1" dirty="0">
                          <a:effectLst/>
                          <a:latin typeface="+mn-lt"/>
                          <a:ea typeface="Times New Roman"/>
                          <a:cs typeface="Times New Roman"/>
                        </a:rPr>
                        <a:t>Participant No </a:t>
                      </a:r>
                      <a:endParaRPr lang="it-IT" sz="1200"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r>
                        <a:rPr lang="en-GB" sz="1200" b="1" dirty="0">
                          <a:effectLst/>
                          <a:latin typeface="+mn-lt"/>
                          <a:ea typeface="Times New Roman"/>
                          <a:cs typeface="Times New Roman"/>
                        </a:rPr>
                        <a:t>Participant organisation name</a:t>
                      </a:r>
                      <a:endParaRPr lang="it-IT" sz="1200"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ctr">
                        <a:spcAft>
                          <a:spcPts val="0"/>
                        </a:spcAft>
                      </a:pPr>
                      <a:r>
                        <a:rPr lang="en-GB" sz="1200" b="1" dirty="0">
                          <a:effectLst/>
                          <a:latin typeface="+mn-lt"/>
                          <a:ea typeface="Times New Roman"/>
                          <a:cs typeface="Times New Roman"/>
                        </a:rPr>
                        <a:t>Country</a:t>
                      </a:r>
                      <a:endParaRPr lang="it-IT" sz="1200"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 xmlns:a16="http://schemas.microsoft.com/office/drawing/2014/main" val="10000"/>
                  </a:ext>
                </a:extLst>
              </a:tr>
              <a:tr h="239576">
                <a:tc>
                  <a:txBody>
                    <a:bodyPr/>
                    <a:lstStyle/>
                    <a:p>
                      <a:pPr algn="ctr">
                        <a:spcAft>
                          <a:spcPts val="0"/>
                        </a:spcAft>
                      </a:pPr>
                      <a:r>
                        <a:rPr lang="en-GB" sz="1200" b="1" dirty="0">
                          <a:effectLst/>
                          <a:latin typeface="+mn-lt"/>
                          <a:ea typeface="Times New Roman"/>
                          <a:cs typeface="Times New Roman"/>
                        </a:rPr>
                        <a:t>1 - Coordinator</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spcAft>
                          <a:spcPts val="0"/>
                        </a:spcAft>
                      </a:pPr>
                      <a:r>
                        <a:rPr lang="en-GB" sz="1200" b="1">
                          <a:effectLst/>
                          <a:latin typeface="+mn-lt"/>
                          <a:ea typeface="Times New Roman"/>
                          <a:cs typeface="Times New Roman"/>
                        </a:rPr>
                        <a:t>Elettra - Sincrotrone Trieste SCpA</a:t>
                      </a:r>
                      <a:endParaRPr lang="it-IT" sz="1200" b="1">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n-GB" sz="1200" b="1" dirty="0">
                          <a:effectLst/>
                          <a:latin typeface="+mn-lt"/>
                          <a:ea typeface="Times New Roman"/>
                          <a:cs typeface="Times New Roman"/>
                        </a:rPr>
                        <a:t>Italy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 xmlns:a16="http://schemas.microsoft.com/office/drawing/2014/main" val="10001"/>
                  </a:ext>
                </a:extLst>
              </a:tr>
              <a:tr h="226502">
                <a:tc>
                  <a:txBody>
                    <a:bodyPr/>
                    <a:lstStyle/>
                    <a:p>
                      <a:pPr marL="756285" indent="-756285" algn="ctr">
                        <a:spcAft>
                          <a:spcPts val="0"/>
                        </a:spcAft>
                      </a:pPr>
                      <a:r>
                        <a:rPr lang="en-GB" sz="1200" b="1" dirty="0">
                          <a:effectLst/>
                          <a:latin typeface="+mn-lt"/>
                          <a:ea typeface="Times New Roman"/>
                          <a:cs typeface="Times New Roman"/>
                        </a:rPr>
                        <a:t>2</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effectLst/>
                          <a:latin typeface="+mn-lt"/>
                          <a:ea typeface="Times New Roman"/>
                          <a:cs typeface="Times New Roman"/>
                        </a:rPr>
                        <a:t>European Organization for Nuclear Research</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Switzerland</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02"/>
                  </a:ext>
                </a:extLst>
              </a:tr>
              <a:tr h="218114">
                <a:tc>
                  <a:txBody>
                    <a:bodyPr/>
                    <a:lstStyle/>
                    <a:p>
                      <a:pPr marL="756285" indent="-756285" algn="ctr">
                        <a:spcAft>
                          <a:spcPts val="0"/>
                        </a:spcAft>
                      </a:pPr>
                      <a:r>
                        <a:rPr lang="en-GB" sz="1200" b="1" dirty="0">
                          <a:effectLst/>
                          <a:latin typeface="+mn-lt"/>
                          <a:ea typeface="Times New Roman"/>
                          <a:cs typeface="Times New Roman"/>
                        </a:rPr>
                        <a:t>3</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err="1">
                          <a:effectLst/>
                          <a:latin typeface="+mn-lt"/>
                          <a:ea typeface="Times New Roman"/>
                          <a:cs typeface="Times New Roman"/>
                        </a:rPr>
                        <a:t>Istituto</a:t>
                      </a:r>
                      <a:r>
                        <a:rPr lang="en-GB" sz="1200" b="1" dirty="0">
                          <a:effectLst/>
                          <a:latin typeface="+mn-lt"/>
                          <a:ea typeface="Times New Roman"/>
                          <a:cs typeface="Times New Roman"/>
                        </a:rPr>
                        <a:t> Nazionale </a:t>
                      </a:r>
                      <a:r>
                        <a:rPr lang="en-GB" sz="1200" b="1" dirty="0" err="1">
                          <a:effectLst/>
                          <a:latin typeface="+mn-lt"/>
                          <a:ea typeface="Times New Roman"/>
                          <a:cs typeface="Times New Roman"/>
                        </a:rPr>
                        <a:t>Fisica</a:t>
                      </a:r>
                      <a:r>
                        <a:rPr lang="en-GB" sz="1200" b="1" dirty="0">
                          <a:effectLst/>
                          <a:latin typeface="+mn-lt"/>
                          <a:ea typeface="Times New Roman"/>
                          <a:cs typeface="Times New Roman"/>
                        </a:rPr>
                        <a:t> </a:t>
                      </a:r>
                      <a:r>
                        <a:rPr lang="en-GB" sz="1200" b="1" dirty="0" err="1">
                          <a:effectLst/>
                          <a:latin typeface="+mn-lt"/>
                          <a:ea typeface="Times New Roman"/>
                          <a:cs typeface="Times New Roman"/>
                        </a:rPr>
                        <a:t>Nucleare</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Italy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09725">
                <a:tc>
                  <a:txBody>
                    <a:bodyPr/>
                    <a:lstStyle/>
                    <a:p>
                      <a:pPr marL="756285" indent="-756285" algn="ctr">
                        <a:spcAft>
                          <a:spcPts val="0"/>
                        </a:spcAft>
                      </a:pPr>
                      <a:r>
                        <a:rPr lang="en-GB" sz="1200" b="1" dirty="0">
                          <a:effectLst/>
                          <a:latin typeface="+mn-lt"/>
                          <a:ea typeface="Times New Roman"/>
                          <a:cs typeface="Times New Roman"/>
                        </a:rPr>
                        <a:t>4</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effectLst/>
                          <a:latin typeface="+mn-lt"/>
                          <a:ea typeface="Times New Roman"/>
                          <a:cs typeface="Times New Roman"/>
                        </a:rPr>
                        <a:t>University of Lancaster</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United Kingdom</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04"/>
                  </a:ext>
                </a:extLst>
              </a:tr>
              <a:tr h="201336">
                <a:tc>
                  <a:txBody>
                    <a:bodyPr/>
                    <a:lstStyle/>
                    <a:p>
                      <a:pPr marL="756285" indent="-756285" algn="ctr">
                        <a:spcAft>
                          <a:spcPts val="0"/>
                        </a:spcAft>
                      </a:pPr>
                      <a:r>
                        <a:rPr lang="en-GB" sz="1200" b="1" dirty="0">
                          <a:effectLst/>
                          <a:latin typeface="+mn-lt"/>
                          <a:ea typeface="Times New Roman"/>
                          <a:cs typeface="Times New Roman"/>
                        </a:rPr>
                        <a:t>5</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effectLst/>
                          <a:latin typeface="+mn-lt"/>
                          <a:ea typeface="Times New Roman"/>
                          <a:cs typeface="Times New Roman"/>
                        </a:rPr>
                        <a:t>United Kingdom Research and Innovation</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United Kingdom</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192946">
                <a:tc>
                  <a:txBody>
                    <a:bodyPr/>
                    <a:lstStyle/>
                    <a:p>
                      <a:pPr marL="756285" indent="-756285" algn="ctr">
                        <a:spcAft>
                          <a:spcPts val="0"/>
                        </a:spcAft>
                      </a:pPr>
                      <a:r>
                        <a:rPr lang="en-GB" sz="1200" b="1" dirty="0">
                          <a:effectLst/>
                          <a:latin typeface="+mn-lt"/>
                          <a:ea typeface="Times New Roman"/>
                          <a:cs typeface="Times New Roman"/>
                        </a:rPr>
                        <a:t>6</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effectLst/>
                          <a:latin typeface="+mn-lt"/>
                          <a:ea typeface="Times New Roman"/>
                          <a:cs typeface="Times New Roman"/>
                        </a:rPr>
                        <a:t>Uppsala </a:t>
                      </a:r>
                      <a:r>
                        <a:rPr lang="en-GB" sz="1200" b="1" dirty="0" err="1">
                          <a:effectLst/>
                          <a:latin typeface="+mn-lt"/>
                          <a:ea typeface="Times New Roman"/>
                          <a:cs typeface="Times New Roman"/>
                        </a:rPr>
                        <a:t>Universitet</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Sweden</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06"/>
                  </a:ext>
                </a:extLst>
              </a:tr>
              <a:tr h="218114">
                <a:tc>
                  <a:txBody>
                    <a:bodyPr/>
                    <a:lstStyle/>
                    <a:p>
                      <a:pPr marL="756285" indent="-756285" algn="ctr">
                        <a:spcAft>
                          <a:spcPts val="0"/>
                        </a:spcAft>
                      </a:pPr>
                      <a:r>
                        <a:rPr lang="en-GB" sz="1200" b="1" dirty="0">
                          <a:effectLst/>
                          <a:latin typeface="+mn-lt"/>
                          <a:ea typeface="Times New Roman"/>
                          <a:cs typeface="Times New Roman"/>
                        </a:rPr>
                        <a:t>7</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effectLst/>
                          <a:latin typeface="+mn-lt"/>
                          <a:ea typeface="Times New Roman"/>
                          <a:cs typeface="Times New Roman"/>
                        </a:rPr>
                        <a:t>University of Strathclyde</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United Kingdom</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88005">
                <a:tc>
                  <a:txBody>
                    <a:bodyPr/>
                    <a:lstStyle/>
                    <a:p>
                      <a:pPr marL="756285" indent="-756285" algn="ctr">
                        <a:spcAft>
                          <a:spcPts val="0"/>
                        </a:spcAft>
                      </a:pPr>
                      <a:r>
                        <a:rPr lang="en-GB" sz="1200" b="1" dirty="0">
                          <a:effectLst/>
                          <a:latin typeface="+mn-lt"/>
                          <a:ea typeface="Times New Roman"/>
                          <a:cs typeface="Times New Roman"/>
                        </a:rPr>
                        <a:t>8</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effectLst/>
                          <a:latin typeface="+mn-lt"/>
                          <a:ea typeface="Times New Roman"/>
                          <a:cs typeface="Times New Roman"/>
                        </a:rPr>
                        <a:t>Institute of Accelerating Systems and Applications</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Greece</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08"/>
                  </a:ext>
                </a:extLst>
              </a:tr>
              <a:tr h="188005">
                <a:tc>
                  <a:txBody>
                    <a:bodyPr/>
                    <a:lstStyle/>
                    <a:p>
                      <a:pPr marL="756285" indent="-756285" algn="ctr">
                        <a:spcAft>
                          <a:spcPts val="0"/>
                        </a:spcAft>
                      </a:pPr>
                      <a:r>
                        <a:rPr lang="en-GB" sz="1200" b="1" dirty="0">
                          <a:effectLst/>
                          <a:latin typeface="+mn-lt"/>
                          <a:ea typeface="Times New Roman"/>
                          <a:cs typeface="Times New Roman"/>
                        </a:rPr>
                        <a:t>9</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err="1">
                          <a:effectLst/>
                          <a:latin typeface="+mn-lt"/>
                          <a:ea typeface="Times New Roman"/>
                          <a:cs typeface="Times New Roman"/>
                        </a:rPr>
                        <a:t>Consiglio</a:t>
                      </a:r>
                      <a:r>
                        <a:rPr lang="en-GB" sz="1200" b="1" dirty="0">
                          <a:effectLst/>
                          <a:latin typeface="+mn-lt"/>
                          <a:ea typeface="Times New Roman"/>
                          <a:cs typeface="Times New Roman"/>
                        </a:rPr>
                        <a:t> </a:t>
                      </a:r>
                      <a:r>
                        <a:rPr lang="en-GB" sz="1200" b="1" dirty="0" err="1">
                          <a:effectLst/>
                          <a:latin typeface="+mn-lt"/>
                          <a:ea typeface="Times New Roman"/>
                          <a:cs typeface="Times New Roman"/>
                        </a:rPr>
                        <a:t>Nazionale</a:t>
                      </a:r>
                      <a:r>
                        <a:rPr lang="en-GB" sz="1200" b="1" dirty="0">
                          <a:effectLst/>
                          <a:latin typeface="+mn-lt"/>
                          <a:ea typeface="Times New Roman"/>
                          <a:cs typeface="Times New Roman"/>
                        </a:rPr>
                        <a:t> </a:t>
                      </a:r>
                      <a:r>
                        <a:rPr lang="en-GB" sz="1200" b="1" dirty="0" err="1">
                          <a:effectLst/>
                          <a:latin typeface="+mn-lt"/>
                          <a:ea typeface="Times New Roman"/>
                          <a:cs typeface="Times New Roman"/>
                        </a:rPr>
                        <a:t>delle</a:t>
                      </a:r>
                      <a:r>
                        <a:rPr lang="en-GB" sz="1200" b="1" dirty="0">
                          <a:effectLst/>
                          <a:latin typeface="+mn-lt"/>
                          <a:ea typeface="Times New Roman"/>
                          <a:cs typeface="Times New Roman"/>
                        </a:rPr>
                        <a:t> </a:t>
                      </a:r>
                      <a:r>
                        <a:rPr lang="en-GB" sz="1200" b="1" dirty="0" err="1">
                          <a:effectLst/>
                          <a:latin typeface="+mn-lt"/>
                          <a:ea typeface="Times New Roman"/>
                          <a:cs typeface="Times New Roman"/>
                        </a:rPr>
                        <a:t>Ricerche</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Italy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88005">
                <a:tc>
                  <a:txBody>
                    <a:bodyPr/>
                    <a:lstStyle/>
                    <a:p>
                      <a:pPr marL="756285" indent="-756285" algn="ctr">
                        <a:spcAft>
                          <a:spcPts val="0"/>
                        </a:spcAft>
                      </a:pPr>
                      <a:r>
                        <a:rPr lang="en-GB" sz="1200" b="1" dirty="0">
                          <a:effectLst/>
                          <a:latin typeface="+mn-lt"/>
                          <a:ea typeface="Times New Roman"/>
                          <a:cs typeface="Times New Roman"/>
                        </a:rPr>
                        <a:t>10</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err="1">
                          <a:effectLst/>
                          <a:latin typeface="+mn-lt"/>
                          <a:ea typeface="Times New Roman"/>
                          <a:cs typeface="Times New Roman"/>
                        </a:rPr>
                        <a:t>Fyzikalni</a:t>
                      </a:r>
                      <a:r>
                        <a:rPr lang="en-GB" sz="1200" b="1" dirty="0">
                          <a:effectLst/>
                          <a:latin typeface="+mn-lt"/>
                          <a:ea typeface="Times New Roman"/>
                          <a:cs typeface="Times New Roman"/>
                        </a:rPr>
                        <a:t> </a:t>
                      </a:r>
                      <a:r>
                        <a:rPr lang="en-GB" sz="1200" b="1" dirty="0" err="1">
                          <a:effectLst/>
                          <a:latin typeface="+mn-lt"/>
                          <a:ea typeface="Times New Roman"/>
                          <a:cs typeface="Times New Roman"/>
                        </a:rPr>
                        <a:t>Ustav</a:t>
                      </a:r>
                      <a:r>
                        <a:rPr lang="en-GB" sz="1200" b="1" dirty="0">
                          <a:effectLst/>
                          <a:latin typeface="+mn-lt"/>
                          <a:ea typeface="Times New Roman"/>
                          <a:cs typeface="Times New Roman"/>
                        </a:rPr>
                        <a:t> AV CR V.V.I (ELI-</a:t>
                      </a:r>
                      <a:r>
                        <a:rPr lang="en-GB" sz="1200" b="1" dirty="0" err="1">
                          <a:effectLst/>
                          <a:latin typeface="+mn-lt"/>
                          <a:ea typeface="Times New Roman"/>
                          <a:cs typeface="Times New Roman"/>
                        </a:rPr>
                        <a:t>BeamLines</a:t>
                      </a:r>
                      <a:r>
                        <a:rPr lang="en-GB" sz="1200" b="1" dirty="0">
                          <a:effectLst/>
                          <a:latin typeface="+mn-lt"/>
                          <a:ea typeface="Times New Roman"/>
                          <a:cs typeface="Times New Roman"/>
                        </a:rPr>
                        <a:t>)</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Czech Republic</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10"/>
                  </a:ext>
                </a:extLst>
              </a:tr>
              <a:tr h="188005">
                <a:tc>
                  <a:txBody>
                    <a:bodyPr/>
                    <a:lstStyle/>
                    <a:p>
                      <a:pPr marL="756285" indent="-756285" algn="ctr">
                        <a:spcAft>
                          <a:spcPts val="0"/>
                        </a:spcAft>
                      </a:pPr>
                      <a:r>
                        <a:rPr lang="en-GB" sz="1200" b="1" dirty="0">
                          <a:effectLst/>
                          <a:latin typeface="+mn-lt"/>
                          <a:ea typeface="Times New Roman"/>
                          <a:cs typeface="Times New Roman"/>
                        </a:rPr>
                        <a:t>11</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200" b="1" dirty="0">
                          <a:effectLst/>
                          <a:latin typeface="+mn-lt"/>
                          <a:ea typeface="Times New Roman"/>
                          <a:cs typeface="Times New Roman"/>
                        </a:rPr>
                        <a:t>Centre National de la Recherche Scientifique CNRS</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France</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188005">
                <a:tc>
                  <a:txBody>
                    <a:bodyPr/>
                    <a:lstStyle/>
                    <a:p>
                      <a:pPr marL="756285" indent="-756285" algn="ctr">
                        <a:spcAft>
                          <a:spcPts val="0"/>
                        </a:spcAft>
                      </a:pPr>
                      <a:r>
                        <a:rPr lang="en-GB" sz="1200" b="1" dirty="0">
                          <a:solidFill>
                            <a:srgbClr val="C00000"/>
                          </a:solidFill>
                          <a:effectLst/>
                          <a:latin typeface="+mn-lt"/>
                          <a:ea typeface="Times New Roman"/>
                          <a:cs typeface="Times New Roman"/>
                        </a:rPr>
                        <a:t>12</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solidFill>
                            <a:srgbClr val="C00000"/>
                          </a:solidFill>
                          <a:effectLst/>
                          <a:latin typeface="+mn-lt"/>
                          <a:ea typeface="Times New Roman"/>
                          <a:cs typeface="Times New Roman"/>
                        </a:rPr>
                        <a:t>VDL ETG Technology &amp; Development BV</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solidFill>
                            <a:srgbClr val="C00000"/>
                          </a:solidFill>
                          <a:effectLst/>
                          <a:latin typeface="+mn-lt"/>
                          <a:ea typeface="Times New Roman"/>
                          <a:cs typeface="Times New Roman"/>
                        </a:rPr>
                        <a:t>Netherlands</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12"/>
                  </a:ext>
                </a:extLst>
              </a:tr>
              <a:tr h="196039">
                <a:tc>
                  <a:txBody>
                    <a:bodyPr/>
                    <a:lstStyle/>
                    <a:p>
                      <a:pPr marL="756285" indent="-756285" algn="ctr">
                        <a:spcAft>
                          <a:spcPts val="0"/>
                        </a:spcAft>
                      </a:pPr>
                      <a:r>
                        <a:rPr lang="en-GB" sz="1200" b="1" dirty="0">
                          <a:solidFill>
                            <a:srgbClr val="C00000"/>
                          </a:solidFill>
                          <a:effectLst/>
                          <a:latin typeface="+mn-lt"/>
                          <a:ea typeface="Times New Roman"/>
                          <a:cs typeface="Times New Roman"/>
                        </a:rPr>
                        <a:t>13</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solidFill>
                            <a:srgbClr val="C00000"/>
                          </a:solidFill>
                          <a:effectLst/>
                          <a:latin typeface="+mn-lt"/>
                          <a:ea typeface="Times New Roman"/>
                          <a:cs typeface="Times New Roman"/>
                        </a:rPr>
                        <a:t>Thales </a:t>
                      </a:r>
                      <a:r>
                        <a:rPr lang="en-GB" sz="1200" b="1" dirty="0" smtClean="0">
                          <a:solidFill>
                            <a:srgbClr val="C00000"/>
                          </a:solidFill>
                          <a:effectLst/>
                          <a:latin typeface="+mn-lt"/>
                          <a:ea typeface="Times New Roman"/>
                          <a:cs typeface="Times New Roman"/>
                        </a:rPr>
                        <a:t>LASERS </a:t>
                      </a:r>
                      <a:r>
                        <a:rPr lang="en-GB" sz="1200" b="1" dirty="0">
                          <a:solidFill>
                            <a:srgbClr val="C00000"/>
                          </a:solidFill>
                          <a:effectLst/>
                          <a:latin typeface="+mn-lt"/>
                          <a:ea typeface="Times New Roman"/>
                          <a:cs typeface="Times New Roman"/>
                        </a:rPr>
                        <a:t>France SAS</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solidFill>
                            <a:srgbClr val="C00000"/>
                          </a:solidFill>
                          <a:effectLst/>
                          <a:latin typeface="+mn-lt"/>
                          <a:ea typeface="Times New Roman"/>
                          <a:cs typeface="Times New Roman"/>
                        </a:rPr>
                        <a:t>France</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205820">
                <a:tc>
                  <a:txBody>
                    <a:bodyPr/>
                    <a:lstStyle/>
                    <a:p>
                      <a:pPr marL="756285" indent="-756285" algn="ctr">
                        <a:spcAft>
                          <a:spcPts val="0"/>
                        </a:spcAft>
                      </a:pPr>
                      <a:r>
                        <a:rPr lang="en-GB" sz="1200" b="1" dirty="0">
                          <a:solidFill>
                            <a:srgbClr val="C00000"/>
                          </a:solidFill>
                          <a:effectLst/>
                          <a:latin typeface="+mn-lt"/>
                          <a:ea typeface="Times New Roman"/>
                          <a:cs typeface="Times New Roman"/>
                        </a:rPr>
                        <a:t>14</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solidFill>
                            <a:srgbClr val="C00000"/>
                          </a:solidFill>
                          <a:effectLst/>
                          <a:latin typeface="+mn-lt"/>
                          <a:ea typeface="Times New Roman"/>
                          <a:cs typeface="Times New Roman"/>
                        </a:rPr>
                        <a:t>Amplitude</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solidFill>
                            <a:srgbClr val="C00000"/>
                          </a:solidFill>
                          <a:effectLst/>
                          <a:latin typeface="+mn-lt"/>
                          <a:ea typeface="Times New Roman"/>
                          <a:cs typeface="Times New Roman"/>
                        </a:rPr>
                        <a:t>France</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14"/>
                  </a:ext>
                </a:extLst>
              </a:tr>
              <a:tr h="210762">
                <a:tc>
                  <a:txBody>
                    <a:bodyPr/>
                    <a:lstStyle/>
                    <a:p>
                      <a:pPr marL="756285" indent="-756285" algn="ctr">
                        <a:spcAft>
                          <a:spcPts val="0"/>
                        </a:spcAft>
                      </a:pPr>
                      <a:r>
                        <a:rPr lang="en-GB" sz="1200" b="1" dirty="0">
                          <a:solidFill>
                            <a:srgbClr val="C00000"/>
                          </a:solidFill>
                          <a:effectLst/>
                          <a:latin typeface="+mn-lt"/>
                          <a:ea typeface="Times New Roman"/>
                          <a:cs typeface="Times New Roman"/>
                        </a:rPr>
                        <a:t>15</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err="1">
                          <a:solidFill>
                            <a:srgbClr val="C00000"/>
                          </a:solidFill>
                          <a:effectLst/>
                          <a:latin typeface="+mn-lt"/>
                          <a:ea typeface="Times New Roman"/>
                          <a:cs typeface="Times New Roman"/>
                        </a:rPr>
                        <a:t>Scandinova</a:t>
                      </a:r>
                      <a:r>
                        <a:rPr lang="en-GB" sz="1200" b="1" dirty="0">
                          <a:solidFill>
                            <a:srgbClr val="C00000"/>
                          </a:solidFill>
                          <a:effectLst/>
                          <a:latin typeface="+mn-lt"/>
                          <a:ea typeface="Times New Roman"/>
                          <a:cs typeface="Times New Roman"/>
                        </a:rPr>
                        <a:t> Systems AB</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solidFill>
                            <a:srgbClr val="C00000"/>
                          </a:solidFill>
                          <a:effectLst/>
                          <a:latin typeface="+mn-lt"/>
                          <a:ea typeface="Times New Roman"/>
                          <a:cs typeface="Times New Roman"/>
                        </a:rPr>
                        <a:t>Sweden</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297478">
                <a:tc>
                  <a:txBody>
                    <a:bodyPr/>
                    <a:lstStyle/>
                    <a:p>
                      <a:pPr marL="756285" indent="-756285" algn="ctr">
                        <a:spcAft>
                          <a:spcPts val="0"/>
                        </a:spcAft>
                      </a:pPr>
                      <a:r>
                        <a:rPr lang="en-GB" sz="1200" b="1" dirty="0">
                          <a:effectLst/>
                          <a:latin typeface="+mn-lt"/>
                          <a:ea typeface="Times New Roman"/>
                          <a:cs typeface="Times New Roman"/>
                        </a:rPr>
                        <a:t>16</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de-DE" sz="1200" b="1" dirty="0">
                          <a:effectLst/>
                          <a:latin typeface="+mn-lt"/>
                          <a:ea typeface="Times New Roman"/>
                          <a:cs typeface="Times New Roman"/>
                        </a:rPr>
                        <a:t>Ferdinand-Braun-Institut gGmbH, Leibniz-Institut für </a:t>
                      </a:r>
                      <a:r>
                        <a:rPr lang="de-DE" sz="1200" b="1" dirty="0" err="1">
                          <a:effectLst/>
                          <a:latin typeface="+mn-lt"/>
                          <a:ea typeface="Times New Roman"/>
                          <a:cs typeface="Times New Roman"/>
                        </a:rPr>
                        <a:t>Hoechstfrequenztechnik</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Germany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16"/>
                  </a:ext>
                </a:extLst>
              </a:tr>
              <a:tr h="297478">
                <a:tc>
                  <a:txBody>
                    <a:bodyPr/>
                    <a:lstStyle/>
                    <a:p>
                      <a:pPr marL="756285" indent="-756285" algn="ctr">
                        <a:spcAft>
                          <a:spcPts val="0"/>
                        </a:spcAft>
                      </a:pPr>
                      <a:r>
                        <a:rPr lang="en-GB" sz="1200" b="1" dirty="0">
                          <a:effectLst/>
                          <a:latin typeface="+mn-lt"/>
                          <a:ea typeface="Times New Roman"/>
                          <a:cs typeface="Times New Roman"/>
                        </a:rPr>
                        <a:t>17</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err="1">
                          <a:effectLst/>
                          <a:latin typeface="+mn-lt"/>
                          <a:ea typeface="Times New Roman"/>
                          <a:cs typeface="Times New Roman"/>
                        </a:rPr>
                        <a:t>Associacao</a:t>
                      </a:r>
                      <a:r>
                        <a:rPr lang="en-GB" sz="1200" b="1" dirty="0">
                          <a:effectLst/>
                          <a:latin typeface="+mn-lt"/>
                          <a:ea typeface="Times New Roman"/>
                          <a:cs typeface="Times New Roman"/>
                        </a:rPr>
                        <a:t> do </a:t>
                      </a:r>
                      <a:r>
                        <a:rPr lang="en-GB" sz="1200" b="1" dirty="0" err="1">
                          <a:effectLst/>
                          <a:latin typeface="+mn-lt"/>
                          <a:ea typeface="Times New Roman"/>
                          <a:cs typeface="Times New Roman"/>
                        </a:rPr>
                        <a:t>instituto</a:t>
                      </a:r>
                      <a:r>
                        <a:rPr lang="en-GB" sz="1200" b="1" dirty="0">
                          <a:effectLst/>
                          <a:latin typeface="+mn-lt"/>
                          <a:ea typeface="Times New Roman"/>
                          <a:cs typeface="Times New Roman"/>
                        </a:rPr>
                        <a:t> superior </a:t>
                      </a:r>
                      <a:r>
                        <a:rPr lang="en-GB" sz="1200" b="1" dirty="0" err="1">
                          <a:effectLst/>
                          <a:latin typeface="+mn-lt"/>
                          <a:ea typeface="Times New Roman"/>
                          <a:cs typeface="Times New Roman"/>
                        </a:rPr>
                        <a:t>Tecnico</a:t>
                      </a:r>
                      <a:r>
                        <a:rPr lang="en-GB" sz="1200" b="1" dirty="0">
                          <a:effectLst/>
                          <a:latin typeface="+mn-lt"/>
                          <a:ea typeface="Times New Roman"/>
                          <a:cs typeface="Times New Roman"/>
                        </a:rPr>
                        <a:t> para a </a:t>
                      </a:r>
                      <a:r>
                        <a:rPr lang="en-GB" sz="1200" b="1" dirty="0" err="1">
                          <a:effectLst/>
                          <a:latin typeface="+mn-lt"/>
                          <a:ea typeface="Times New Roman"/>
                          <a:cs typeface="Times New Roman"/>
                        </a:rPr>
                        <a:t>Investigacao</a:t>
                      </a:r>
                      <a:r>
                        <a:rPr lang="en-GB" sz="1200" b="1" dirty="0">
                          <a:effectLst/>
                          <a:latin typeface="+mn-lt"/>
                          <a:ea typeface="Times New Roman"/>
                          <a:cs typeface="Times New Roman"/>
                        </a:rPr>
                        <a:t> e </a:t>
                      </a:r>
                      <a:r>
                        <a:rPr lang="en-GB" sz="1200" b="1" dirty="0" err="1">
                          <a:effectLst/>
                          <a:latin typeface="+mn-lt"/>
                          <a:ea typeface="Times New Roman"/>
                          <a:cs typeface="Times New Roman"/>
                        </a:rPr>
                        <a:t>Desenvolvimento</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Portugal</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r h="223788">
                <a:tc>
                  <a:txBody>
                    <a:bodyPr/>
                    <a:lstStyle/>
                    <a:p>
                      <a:pPr marL="756285" indent="-756285" algn="ctr">
                        <a:spcAft>
                          <a:spcPts val="0"/>
                        </a:spcAft>
                      </a:pPr>
                      <a:r>
                        <a:rPr lang="en-GB" sz="1200" b="1" dirty="0">
                          <a:effectLst/>
                          <a:latin typeface="+mn-lt"/>
                          <a:ea typeface="Times New Roman"/>
                          <a:cs typeface="Times New Roman"/>
                        </a:rPr>
                        <a:t>18</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it-IT" sz="1200" b="1" dirty="0" err="1">
                          <a:effectLst/>
                          <a:latin typeface="+mn-lt"/>
                          <a:ea typeface="Times New Roman"/>
                          <a:cs typeface="Times New Roman"/>
                        </a:rPr>
                        <a:t>Universita</a:t>
                      </a:r>
                      <a:r>
                        <a:rPr lang="it-IT" sz="1200" b="1" dirty="0">
                          <a:effectLst/>
                          <a:latin typeface="+mn-lt"/>
                          <a:ea typeface="Times New Roman"/>
                          <a:cs typeface="Times New Roman"/>
                        </a:rPr>
                        <a:t> degli Studi di Roma La Sapienza</a:t>
                      </a: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Italy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18"/>
                  </a:ext>
                </a:extLst>
              </a:tr>
              <a:tr h="218113">
                <a:tc>
                  <a:txBody>
                    <a:bodyPr/>
                    <a:lstStyle/>
                    <a:p>
                      <a:pPr marL="756285" indent="-756285" algn="ctr">
                        <a:spcAft>
                          <a:spcPts val="0"/>
                        </a:spcAft>
                      </a:pPr>
                      <a:r>
                        <a:rPr lang="en-GB" sz="1200" b="1" dirty="0">
                          <a:effectLst/>
                          <a:latin typeface="+mn-lt"/>
                          <a:ea typeface="Times New Roman"/>
                          <a:cs typeface="Times New Roman"/>
                        </a:rPr>
                        <a:t>19</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effectLst/>
                          <a:latin typeface="+mn-lt"/>
                          <a:ea typeface="Times New Roman"/>
                          <a:cs typeface="Times New Roman"/>
                        </a:rPr>
                        <a:t>Heinrich-Heine-</a:t>
                      </a:r>
                      <a:r>
                        <a:rPr lang="en-GB" sz="1200" b="1" dirty="0" err="1">
                          <a:effectLst/>
                          <a:latin typeface="+mn-lt"/>
                          <a:ea typeface="Times New Roman"/>
                          <a:cs typeface="Times New Roman"/>
                        </a:rPr>
                        <a:t>Universitaet</a:t>
                      </a:r>
                      <a:r>
                        <a:rPr lang="en-GB" sz="1200" b="1" dirty="0">
                          <a:effectLst/>
                          <a:latin typeface="+mn-lt"/>
                          <a:ea typeface="Times New Roman"/>
                          <a:cs typeface="Times New Roman"/>
                        </a:rPr>
                        <a:t> Duesseldorf</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Germany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9"/>
                  </a:ext>
                </a:extLst>
              </a:tr>
              <a:tr h="251670">
                <a:tc>
                  <a:txBody>
                    <a:bodyPr/>
                    <a:lstStyle/>
                    <a:p>
                      <a:pPr marL="756285" indent="-756285" algn="ctr">
                        <a:spcAft>
                          <a:spcPts val="0"/>
                        </a:spcAft>
                      </a:pPr>
                      <a:r>
                        <a:rPr lang="en-GB" sz="1200" b="1" dirty="0">
                          <a:effectLst/>
                          <a:latin typeface="+mn-lt"/>
                          <a:ea typeface="Times New Roman"/>
                          <a:cs typeface="Times New Roman"/>
                        </a:rPr>
                        <a:t>20</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a:effectLst/>
                          <a:latin typeface="+mn-lt"/>
                          <a:ea typeface="Times New Roman"/>
                          <a:cs typeface="Times New Roman"/>
                        </a:rPr>
                        <a:t>Deutsches Elektronen-Synchrotron DESY</a:t>
                      </a:r>
                      <a:endParaRPr lang="it-IT" sz="1200" b="1">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Germany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20"/>
                  </a:ext>
                </a:extLst>
              </a:tr>
              <a:tr h="251670">
                <a:tc>
                  <a:txBody>
                    <a:bodyPr/>
                    <a:lstStyle/>
                    <a:p>
                      <a:pPr marL="756285" indent="-756285" algn="ctr">
                        <a:spcAft>
                          <a:spcPts val="0"/>
                        </a:spcAft>
                      </a:pPr>
                      <a:r>
                        <a:rPr lang="en-GB" sz="1200" b="1" dirty="0">
                          <a:effectLst/>
                          <a:latin typeface="+mn-lt"/>
                          <a:ea typeface="Times New Roman"/>
                          <a:cs typeface="Times New Roman"/>
                        </a:rPr>
                        <a:t>21</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a:effectLst/>
                          <a:latin typeface="+mn-lt"/>
                          <a:ea typeface="Times New Roman"/>
                          <a:cs typeface="Times New Roman"/>
                        </a:rPr>
                        <a:t>The Chancellor, Masters and Scholars of the University of Oxford</a:t>
                      </a:r>
                      <a:endParaRPr lang="it-IT" sz="1200" b="1">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effectLst/>
                          <a:latin typeface="+mn-lt"/>
                          <a:ea typeface="Times New Roman"/>
                          <a:cs typeface="Times New Roman"/>
                        </a:rPr>
                        <a:t>United Kingdom</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1"/>
                  </a:ext>
                </a:extLst>
              </a:tr>
              <a:tr h="218114">
                <a:tc>
                  <a:txBody>
                    <a:bodyPr/>
                    <a:lstStyle/>
                    <a:p>
                      <a:pPr marL="756285" indent="-756285" algn="ctr">
                        <a:spcAft>
                          <a:spcPts val="0"/>
                        </a:spcAft>
                      </a:pPr>
                      <a:r>
                        <a:rPr lang="en-GB" sz="1200" b="1" dirty="0">
                          <a:effectLst/>
                          <a:latin typeface="+mn-lt"/>
                          <a:ea typeface="Times New Roman"/>
                          <a:cs typeface="Times New Roman"/>
                        </a:rPr>
                        <a:t>22</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a:effectLst/>
                          <a:latin typeface="+mn-lt"/>
                          <a:ea typeface="Times New Roman"/>
                          <a:cs typeface="Times New Roman"/>
                        </a:rPr>
                        <a:t>Ludwig-Maximilians-Universitaet Muenchen</a:t>
                      </a:r>
                      <a:endParaRPr lang="it-IT" sz="1200" b="1">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Germany</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22"/>
                  </a:ext>
                </a:extLst>
              </a:tr>
              <a:tr h="231444">
                <a:tc>
                  <a:txBody>
                    <a:bodyPr/>
                    <a:lstStyle/>
                    <a:p>
                      <a:pPr marL="756285" indent="-756285" algn="ctr">
                        <a:spcAft>
                          <a:spcPts val="0"/>
                        </a:spcAft>
                      </a:pPr>
                      <a:r>
                        <a:rPr lang="en-GB" sz="1200" b="1" dirty="0">
                          <a:solidFill>
                            <a:srgbClr val="C00000"/>
                          </a:solidFill>
                          <a:effectLst/>
                          <a:latin typeface="+mn-lt"/>
                          <a:ea typeface="Times New Roman"/>
                          <a:cs typeface="Times New Roman"/>
                        </a:rPr>
                        <a:t>23</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b="1" dirty="0">
                          <a:solidFill>
                            <a:srgbClr val="C00000"/>
                          </a:solidFill>
                          <a:effectLst/>
                          <a:latin typeface="+mn-lt"/>
                          <a:ea typeface="Times New Roman"/>
                          <a:cs typeface="Times New Roman"/>
                        </a:rPr>
                        <a:t>DILAS </a:t>
                      </a:r>
                      <a:r>
                        <a:rPr lang="en-GB" sz="1200" b="1" dirty="0" err="1">
                          <a:solidFill>
                            <a:srgbClr val="C00000"/>
                          </a:solidFill>
                          <a:effectLst/>
                          <a:latin typeface="+mn-lt"/>
                          <a:ea typeface="Times New Roman"/>
                          <a:cs typeface="Times New Roman"/>
                        </a:rPr>
                        <a:t>Diodenlaser</a:t>
                      </a:r>
                      <a:r>
                        <a:rPr lang="en-GB" sz="1200" b="1" dirty="0">
                          <a:solidFill>
                            <a:srgbClr val="C00000"/>
                          </a:solidFill>
                          <a:effectLst/>
                          <a:latin typeface="+mn-lt"/>
                          <a:ea typeface="Times New Roman"/>
                          <a:cs typeface="Times New Roman"/>
                        </a:rPr>
                        <a:t> GmbH</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solidFill>
                            <a:srgbClr val="C00000"/>
                          </a:solidFill>
                          <a:effectLst/>
                          <a:latin typeface="+mn-lt"/>
                          <a:ea typeface="Times New Roman"/>
                          <a:cs typeface="Times New Roman"/>
                        </a:rPr>
                        <a:t>Germany</a:t>
                      </a:r>
                      <a:endParaRPr lang="it-IT" sz="1200" b="1" dirty="0">
                        <a:solidFill>
                          <a:srgbClr val="C00000"/>
                        </a:solidFill>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3"/>
                  </a:ext>
                </a:extLst>
              </a:tr>
              <a:tr h="238339">
                <a:tc>
                  <a:txBody>
                    <a:bodyPr/>
                    <a:lstStyle/>
                    <a:p>
                      <a:pPr marL="756285" indent="-756285" algn="ctr">
                        <a:spcAft>
                          <a:spcPts val="0"/>
                        </a:spcAft>
                      </a:pPr>
                      <a:r>
                        <a:rPr lang="en-GB" sz="1200" b="1" dirty="0">
                          <a:effectLst/>
                          <a:latin typeface="+mn-lt"/>
                          <a:ea typeface="Times New Roman"/>
                          <a:cs typeface="Times New Roman"/>
                        </a:rPr>
                        <a:t>24</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spcAft>
                          <a:spcPts val="0"/>
                        </a:spcAft>
                      </a:pPr>
                      <a:r>
                        <a:rPr lang="en-GB" sz="1200" b="1" dirty="0">
                          <a:effectLst/>
                          <a:latin typeface="+mn-lt"/>
                          <a:ea typeface="Times New Roman"/>
                          <a:cs typeface="Times New Roman"/>
                        </a:rPr>
                        <a:t>University of Liverpool</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a:spcAft>
                          <a:spcPts val="0"/>
                        </a:spcAft>
                      </a:pPr>
                      <a:r>
                        <a:rPr lang="en-GB" sz="1200" b="1" dirty="0">
                          <a:effectLst/>
                          <a:latin typeface="+mn-lt"/>
                          <a:ea typeface="Times New Roman"/>
                          <a:cs typeface="Times New Roman"/>
                        </a:rPr>
                        <a:t>United Kingdom</a:t>
                      </a:r>
                      <a:endParaRPr lang="it-IT" sz="1200" b="1" dirty="0">
                        <a:effectLst/>
                        <a:latin typeface="+mn-lt"/>
                        <a:ea typeface="Times New Roman"/>
                        <a:cs typeface="Times New Roman"/>
                      </a:endParaRPr>
                    </a:p>
                  </a:txBody>
                  <a:tcPr marL="55070" marR="550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24"/>
                  </a:ext>
                </a:extLst>
              </a:tr>
            </a:tbl>
          </a:graphicData>
        </a:graphic>
      </p:graphicFrame>
      <p:sp>
        <p:nvSpPr>
          <p:cNvPr id="3" name="CasellaDiTesto 2"/>
          <p:cNvSpPr txBox="1"/>
          <p:nvPr/>
        </p:nvSpPr>
        <p:spPr>
          <a:xfrm>
            <a:off x="750148" y="2096348"/>
            <a:ext cx="45719" cy="369332"/>
          </a:xfrm>
          <a:prstGeom prst="rect">
            <a:avLst/>
          </a:prstGeom>
          <a:noFill/>
        </p:spPr>
        <p:txBody>
          <a:bodyPr wrap="square" rtlCol="0">
            <a:spAutoFit/>
          </a:bodyPr>
          <a:lstStyle/>
          <a:p>
            <a:endParaRPr lang="it-IT" dirty="0"/>
          </a:p>
        </p:txBody>
      </p:sp>
      <p:sp>
        <p:nvSpPr>
          <p:cNvPr id="4" name="Rettangolo 3"/>
          <p:cNvSpPr/>
          <p:nvPr/>
        </p:nvSpPr>
        <p:spPr>
          <a:xfrm>
            <a:off x="601134" y="1107628"/>
            <a:ext cx="3073399" cy="1695336"/>
          </a:xfrm>
          <a:prstGeom prst="rect">
            <a:avLst/>
          </a:prstGeom>
        </p:spPr>
        <p:txBody>
          <a:bodyPr wrap="square">
            <a:spAutoFit/>
          </a:bodyPr>
          <a:lstStyle/>
          <a:p>
            <a:pPr algn="just">
              <a:lnSpc>
                <a:spcPts val="2500"/>
              </a:lnSpc>
            </a:pPr>
            <a:r>
              <a:rPr lang="en-GB" sz="2000" dirty="0"/>
              <a:t>CREATE is a partnership among </a:t>
            </a:r>
            <a:r>
              <a:rPr lang="en-GB" sz="2000" b="1" dirty="0"/>
              <a:t>19 Universities and International Research Lab.</a:t>
            </a:r>
            <a:r>
              <a:rPr lang="en-GB" sz="2000" dirty="0"/>
              <a:t> supported by </a:t>
            </a:r>
            <a:r>
              <a:rPr lang="en-GB" sz="2000" b="1" dirty="0">
                <a:solidFill>
                  <a:srgbClr val="C00000"/>
                </a:solidFill>
              </a:rPr>
              <a:t>5 Industrial partners.</a:t>
            </a:r>
            <a:endParaRPr lang="it-IT" sz="2000" b="1" dirty="0">
              <a:solidFill>
                <a:srgbClr val="C00000"/>
              </a:solidFill>
            </a:endParaRPr>
          </a:p>
        </p:txBody>
      </p:sp>
      <p:graphicFrame>
        <p:nvGraphicFramePr>
          <p:cNvPr id="8" name="Tabella 7"/>
          <p:cNvGraphicFramePr>
            <a:graphicFrameLocks noGrp="1"/>
          </p:cNvGraphicFramePr>
          <p:nvPr>
            <p:extLst>
              <p:ext uri="{D42A27DB-BD31-4B8C-83A1-F6EECF244321}">
                <p14:modId xmlns:p14="http://schemas.microsoft.com/office/powerpoint/2010/main" val="3278229357"/>
              </p:ext>
            </p:extLst>
          </p:nvPr>
        </p:nvGraphicFramePr>
        <p:xfrm>
          <a:off x="1140883" y="3015456"/>
          <a:ext cx="1993900" cy="3067050"/>
        </p:xfrm>
        <a:graphic>
          <a:graphicData uri="http://schemas.openxmlformats.org/drawingml/2006/table">
            <a:tbl>
              <a:tblPr/>
              <a:tblGrid>
                <a:gridCol w="1471688">
                  <a:extLst>
                    <a:ext uri="{9D8B030D-6E8A-4147-A177-3AD203B41FA5}">
                      <a16:colId xmlns="" xmlns:a16="http://schemas.microsoft.com/office/drawing/2014/main" val="20000"/>
                    </a:ext>
                  </a:extLst>
                </a:gridCol>
                <a:gridCol w="522212">
                  <a:extLst>
                    <a:ext uri="{9D8B030D-6E8A-4147-A177-3AD203B41FA5}">
                      <a16:colId xmlns="" xmlns:a16="http://schemas.microsoft.com/office/drawing/2014/main" val="20001"/>
                    </a:ext>
                  </a:extLst>
                </a:gridCol>
              </a:tblGrid>
              <a:tr h="257175">
                <a:tc>
                  <a:txBody>
                    <a:bodyPr/>
                    <a:lstStyle/>
                    <a:p>
                      <a:pPr algn="ctr" fontAlgn="ctr"/>
                      <a:r>
                        <a:rPr lang="it-IT" sz="1400" b="1" i="0" u="none" strike="noStrike" dirty="0">
                          <a:solidFill>
                            <a:srgbClr val="000000"/>
                          </a:solidFill>
                          <a:effectLst/>
                          <a:latin typeface="+mn-lt"/>
                        </a:rPr>
                        <a:t>Country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it-IT" sz="1400" b="1" i="0" u="none" strike="noStrike">
                          <a:solidFill>
                            <a:srgbClr val="000000"/>
                          </a:solidFill>
                          <a:effectLst/>
                          <a:latin typeface="+mn-lt"/>
                        </a:rPr>
                        <a:t>#</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10000"/>
                  </a:ext>
                </a:extLst>
              </a:tr>
              <a:tr h="255270">
                <a:tc>
                  <a:txBody>
                    <a:bodyPr/>
                    <a:lstStyle/>
                    <a:p>
                      <a:pPr algn="l" fontAlgn="ctr"/>
                      <a:r>
                        <a:rPr lang="it-IT" sz="1400" b="1" i="0" u="none" strike="noStrike" dirty="0" err="1">
                          <a:solidFill>
                            <a:srgbClr val="000000"/>
                          </a:solidFill>
                          <a:effectLst/>
                          <a:latin typeface="+mn-lt"/>
                        </a:rPr>
                        <a:t>Italy</a:t>
                      </a:r>
                      <a:endParaRPr lang="it-IT"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it-IT" sz="1400" b="1" i="0" u="none" strike="noStrike">
                          <a:solidFill>
                            <a:srgbClr val="000000"/>
                          </a:solidFill>
                          <a:effectLst/>
                          <a:latin typeface="+mn-lt"/>
                        </a:rPr>
                        <a:t>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1"/>
                  </a:ext>
                </a:extLst>
              </a:tr>
              <a:tr h="255270">
                <a:tc>
                  <a:txBody>
                    <a:bodyPr/>
                    <a:lstStyle/>
                    <a:p>
                      <a:pPr algn="l" fontAlgn="ctr"/>
                      <a:r>
                        <a:rPr lang="it-IT" sz="1400" b="1" i="0" u="none" strike="noStrike" dirty="0">
                          <a:solidFill>
                            <a:srgbClr val="000000"/>
                          </a:solidFill>
                          <a:effectLst/>
                          <a:latin typeface="+mn-lt"/>
                        </a:rPr>
                        <a:t>International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1400" b="1" i="0" u="none" strike="noStrike">
                          <a:solidFill>
                            <a:srgbClr val="000000"/>
                          </a:solidFill>
                          <a:effectLst/>
                          <a:latin typeface="+mn-lt"/>
                        </a:rPr>
                        <a:t>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extLst>
                  <a:ext uri="{0D108BD9-81ED-4DB2-BD59-A6C34878D82A}">
                    <a16:rowId xmlns="" xmlns:a16="http://schemas.microsoft.com/office/drawing/2014/main" val="10002"/>
                  </a:ext>
                </a:extLst>
              </a:tr>
              <a:tr h="255270">
                <a:tc>
                  <a:txBody>
                    <a:bodyPr/>
                    <a:lstStyle/>
                    <a:p>
                      <a:pPr algn="l" fontAlgn="ctr"/>
                      <a:r>
                        <a:rPr lang="it-IT" sz="1400" b="1" i="0" u="none" strike="noStrike" dirty="0" err="1">
                          <a:solidFill>
                            <a:srgbClr val="000000"/>
                          </a:solidFill>
                          <a:effectLst/>
                          <a:latin typeface="+mn-lt"/>
                        </a:rPr>
                        <a:t>United</a:t>
                      </a:r>
                      <a:r>
                        <a:rPr lang="it-IT" sz="1400" b="1" i="0" u="none" strike="noStrike" dirty="0">
                          <a:solidFill>
                            <a:srgbClr val="000000"/>
                          </a:solidFill>
                          <a:effectLst/>
                          <a:latin typeface="+mn-lt"/>
                        </a:rPr>
                        <a:t> Kingdom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it-IT" sz="1400" b="1" i="0" u="none" strike="noStrike">
                          <a:solidFill>
                            <a:srgbClr val="000000"/>
                          </a:solidFill>
                          <a:effectLst/>
                          <a:latin typeface="+mn-lt"/>
                        </a:rPr>
                        <a:t>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3"/>
                  </a:ext>
                </a:extLst>
              </a:tr>
              <a:tr h="255270">
                <a:tc>
                  <a:txBody>
                    <a:bodyPr/>
                    <a:lstStyle/>
                    <a:p>
                      <a:pPr algn="l" fontAlgn="ctr"/>
                      <a:r>
                        <a:rPr lang="it-IT" sz="1400" b="1" i="0" u="none" strike="noStrike" dirty="0" err="1">
                          <a:solidFill>
                            <a:srgbClr val="000000"/>
                          </a:solidFill>
                          <a:effectLst/>
                          <a:latin typeface="+mn-lt"/>
                        </a:rPr>
                        <a:t>Greece</a:t>
                      </a:r>
                      <a:endParaRPr lang="it-IT"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1400" b="1" i="0" u="none" strike="noStrike">
                          <a:solidFill>
                            <a:srgbClr val="000000"/>
                          </a:solidFill>
                          <a:effectLst/>
                          <a:latin typeface="+mn-lt"/>
                        </a:rPr>
                        <a:t>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extLst>
                  <a:ext uri="{0D108BD9-81ED-4DB2-BD59-A6C34878D82A}">
                    <a16:rowId xmlns="" xmlns:a16="http://schemas.microsoft.com/office/drawing/2014/main" val="10004"/>
                  </a:ext>
                </a:extLst>
              </a:tr>
              <a:tr h="255270">
                <a:tc>
                  <a:txBody>
                    <a:bodyPr/>
                    <a:lstStyle/>
                    <a:p>
                      <a:pPr algn="l" fontAlgn="ctr"/>
                      <a:r>
                        <a:rPr lang="it-IT" sz="1400" b="1" i="0" u="none" strike="noStrike" dirty="0" err="1">
                          <a:solidFill>
                            <a:srgbClr val="000000"/>
                          </a:solidFill>
                          <a:effectLst/>
                          <a:latin typeface="+mn-lt"/>
                        </a:rPr>
                        <a:t>Sweden</a:t>
                      </a:r>
                      <a:endParaRPr lang="it-IT" sz="1400" b="1" i="0" u="none" strike="noStrike" dirty="0">
                        <a:solidFill>
                          <a:srgbClr val="000000"/>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it-IT" sz="1400" b="1" i="0" u="none" strike="noStrike">
                          <a:solidFill>
                            <a:srgbClr val="000000"/>
                          </a:solidFill>
                          <a:effectLst/>
                          <a:latin typeface="+mn-lt"/>
                        </a:rPr>
                        <a:t>2</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5"/>
                  </a:ext>
                </a:extLst>
              </a:tr>
              <a:tr h="255270">
                <a:tc>
                  <a:txBody>
                    <a:bodyPr/>
                    <a:lstStyle/>
                    <a:p>
                      <a:pPr algn="l" fontAlgn="ctr"/>
                      <a:r>
                        <a:rPr lang="it-IT" sz="1400" b="1" i="0" u="none" strike="noStrike" dirty="0" err="1">
                          <a:solidFill>
                            <a:srgbClr val="000000"/>
                          </a:solidFill>
                          <a:effectLst/>
                          <a:latin typeface="+mn-lt"/>
                        </a:rPr>
                        <a:t>Czech</a:t>
                      </a:r>
                      <a:r>
                        <a:rPr lang="it-IT" sz="1400" b="1" i="0" u="none" strike="noStrike" dirty="0">
                          <a:solidFill>
                            <a:srgbClr val="000000"/>
                          </a:solidFill>
                          <a:effectLst/>
                          <a:latin typeface="+mn-lt"/>
                        </a:rPr>
                        <a:t> Republic</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1400" b="1" i="0" u="none" strike="noStrike">
                          <a:solidFill>
                            <a:srgbClr val="000000"/>
                          </a:solidFill>
                          <a:effectLst/>
                          <a:latin typeface="+mn-lt"/>
                        </a:rPr>
                        <a:t>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extLst>
                  <a:ext uri="{0D108BD9-81ED-4DB2-BD59-A6C34878D82A}">
                    <a16:rowId xmlns="" xmlns:a16="http://schemas.microsoft.com/office/drawing/2014/main" val="10006"/>
                  </a:ext>
                </a:extLst>
              </a:tr>
              <a:tr h="255270">
                <a:tc>
                  <a:txBody>
                    <a:bodyPr/>
                    <a:lstStyle/>
                    <a:p>
                      <a:pPr algn="l" fontAlgn="ctr"/>
                      <a:r>
                        <a:rPr lang="it-IT" sz="1400" b="1" i="0" u="none" strike="noStrike" dirty="0">
                          <a:solidFill>
                            <a:srgbClr val="000000"/>
                          </a:solidFill>
                          <a:effectLst/>
                          <a:latin typeface="+mn-lt"/>
                        </a:rPr>
                        <a:t>France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it-IT" sz="1400" b="1" i="0" u="none" strike="noStrike" dirty="0">
                          <a:solidFill>
                            <a:srgbClr val="000000"/>
                          </a:solidFill>
                          <a:effectLst/>
                          <a:latin typeface="+mn-lt"/>
                        </a:rPr>
                        <a:t>3</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7"/>
                  </a:ext>
                </a:extLst>
              </a:tr>
              <a:tr h="255270">
                <a:tc>
                  <a:txBody>
                    <a:bodyPr/>
                    <a:lstStyle/>
                    <a:p>
                      <a:pPr algn="l" fontAlgn="ctr"/>
                      <a:r>
                        <a:rPr lang="it-IT" sz="1400" b="1" i="0" u="none" strike="noStrike">
                          <a:solidFill>
                            <a:srgbClr val="000000"/>
                          </a:solidFill>
                          <a:effectLst/>
                          <a:latin typeface="+mn-lt"/>
                        </a:rPr>
                        <a:t>Germany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tc>
                  <a:txBody>
                    <a:bodyPr/>
                    <a:lstStyle/>
                    <a:p>
                      <a:pPr algn="ctr" fontAlgn="ctr"/>
                      <a:r>
                        <a:rPr lang="it-IT" sz="1400" b="1" i="0" u="none" strike="noStrike" dirty="0">
                          <a:solidFill>
                            <a:srgbClr val="000000"/>
                          </a:solidFill>
                          <a:effectLst/>
                          <a:latin typeface="+mn-lt"/>
                        </a:rPr>
                        <a:t>5</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CC"/>
                    </a:solidFill>
                  </a:tcPr>
                </a:tc>
                <a:extLst>
                  <a:ext uri="{0D108BD9-81ED-4DB2-BD59-A6C34878D82A}">
                    <a16:rowId xmlns="" xmlns:a16="http://schemas.microsoft.com/office/drawing/2014/main" val="10008"/>
                  </a:ext>
                </a:extLst>
              </a:tr>
              <a:tr h="255270">
                <a:tc>
                  <a:txBody>
                    <a:bodyPr/>
                    <a:lstStyle/>
                    <a:p>
                      <a:pPr algn="l" fontAlgn="ctr"/>
                      <a:r>
                        <a:rPr lang="it-IT" sz="1400" b="1" i="0" u="none" strike="noStrike">
                          <a:solidFill>
                            <a:srgbClr val="000000"/>
                          </a:solidFill>
                          <a:effectLst/>
                          <a:latin typeface="+mn-lt"/>
                        </a:rPr>
                        <a:t>Portugal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it-IT" sz="1400" b="1" i="0" u="none" strike="noStrike" dirty="0">
                          <a:solidFill>
                            <a:srgbClr val="000000"/>
                          </a:solidFill>
                          <a:effectLst/>
                          <a:latin typeface="+mn-lt"/>
                        </a:rPr>
                        <a:t>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 xmlns:a16="http://schemas.microsoft.com/office/drawing/2014/main" val="10009"/>
                  </a:ext>
                </a:extLst>
              </a:tr>
              <a:tr h="255270">
                <a:tc>
                  <a:txBody>
                    <a:bodyPr/>
                    <a:lstStyle/>
                    <a:p>
                      <a:pPr algn="l" fontAlgn="ctr"/>
                      <a:r>
                        <a:rPr lang="it-IT" sz="1400" b="1" i="0" u="none" strike="noStrike">
                          <a:solidFill>
                            <a:srgbClr val="000000"/>
                          </a:solidFill>
                          <a:effectLst/>
                          <a:latin typeface="+mn-lt"/>
                        </a:rPr>
                        <a:t>Netherlands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a:txBody>
                    <a:bodyPr/>
                    <a:lstStyle/>
                    <a:p>
                      <a:pPr algn="ctr" fontAlgn="ctr"/>
                      <a:r>
                        <a:rPr lang="it-IT" sz="1400" b="1" i="0" u="none" strike="noStrike" dirty="0">
                          <a:solidFill>
                            <a:srgbClr val="000000"/>
                          </a:solidFill>
                          <a:effectLst/>
                          <a:latin typeface="+mn-lt"/>
                        </a:rPr>
                        <a:t>1</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 xmlns:a16="http://schemas.microsoft.com/office/drawing/2014/main" val="10010"/>
                  </a:ext>
                </a:extLst>
              </a:tr>
              <a:tr h="257175">
                <a:tc>
                  <a:txBody>
                    <a:bodyPr/>
                    <a:lstStyle/>
                    <a:p>
                      <a:pPr algn="r" fontAlgn="ctr"/>
                      <a:r>
                        <a:rPr lang="it-IT" sz="1400" b="1" i="0" u="none" strike="noStrike">
                          <a:solidFill>
                            <a:srgbClr val="000000"/>
                          </a:solidFill>
                          <a:effectLst/>
                          <a:latin typeface="+mn-lt"/>
                        </a:rPr>
                        <a:t>Tot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it-IT" sz="1400" b="1" i="0" u="none" strike="noStrike" dirty="0">
                          <a:solidFill>
                            <a:srgbClr val="000000"/>
                          </a:solidFill>
                          <a:effectLst/>
                          <a:latin typeface="+mn-lt"/>
                        </a:rPr>
                        <a:t>24</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10011"/>
                  </a:ext>
                </a:extLst>
              </a:tr>
            </a:tbl>
          </a:graphicData>
        </a:graphic>
      </p:graphicFrame>
      <p:sp>
        <p:nvSpPr>
          <p:cNvPr id="9" name="Rettangolo 8"/>
          <p:cNvSpPr/>
          <p:nvPr/>
        </p:nvSpPr>
        <p:spPr>
          <a:xfrm>
            <a:off x="3860800" y="3225800"/>
            <a:ext cx="6637867" cy="80433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3860799" y="5935134"/>
            <a:ext cx="6637867" cy="2286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532441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18</a:t>
            </a:fld>
            <a:endParaRPr lang="it-IT"/>
          </a:p>
        </p:txBody>
      </p:sp>
      <p:sp>
        <p:nvSpPr>
          <p:cNvPr id="6" name="Rettangolo 5"/>
          <p:cNvSpPr/>
          <p:nvPr/>
        </p:nvSpPr>
        <p:spPr>
          <a:xfrm>
            <a:off x="5261904" y="190583"/>
            <a:ext cx="1699504" cy="461665"/>
          </a:xfrm>
          <a:prstGeom prst="rect">
            <a:avLst/>
          </a:prstGeom>
        </p:spPr>
        <p:txBody>
          <a:bodyPr wrap="none">
            <a:spAutoFit/>
          </a:bodyPr>
          <a:lstStyle/>
          <a:p>
            <a:pPr lvl="0" algn="ctr" fontAlgn="base">
              <a:spcBef>
                <a:spcPct val="0"/>
              </a:spcBef>
              <a:spcAft>
                <a:spcPct val="0"/>
              </a:spcAft>
            </a:pPr>
            <a:r>
              <a:rPr lang="it-IT" altLang="it-IT" sz="2400" b="1" dirty="0" err="1">
                <a:latin typeface="Calibri" pitchFamily="34" charset="0"/>
                <a:cs typeface="Arial" pitchFamily="34" charset="0"/>
              </a:rPr>
              <a:t>Conclusions</a:t>
            </a:r>
            <a:endParaRPr lang="it-IT" altLang="it-IT" sz="2400" dirty="0">
              <a:latin typeface="Arial" pitchFamily="34" charset="0"/>
              <a:cs typeface="Arial" pitchFamily="34" charset="0"/>
            </a:endParaRPr>
          </a:p>
        </p:txBody>
      </p:sp>
      <p:sp>
        <p:nvSpPr>
          <p:cNvPr id="2" name="Rettangolo 1"/>
          <p:cNvSpPr/>
          <p:nvPr/>
        </p:nvSpPr>
        <p:spPr>
          <a:xfrm>
            <a:off x="734546" y="1071491"/>
            <a:ext cx="10584885" cy="4862870"/>
          </a:xfrm>
          <a:prstGeom prst="rect">
            <a:avLst/>
          </a:prstGeom>
        </p:spPr>
        <p:txBody>
          <a:bodyPr wrap="square">
            <a:spAutoFit/>
          </a:bodyPr>
          <a:lstStyle/>
          <a:p>
            <a:pPr marL="285750" indent="-285750" algn="just">
              <a:spcAft>
                <a:spcPts val="1200"/>
              </a:spcAft>
              <a:buSzPct val="73000"/>
              <a:buFont typeface="Wingdings" panose="05000000000000000000" pitchFamily="2" charset="2"/>
              <a:buChar char="Ø"/>
            </a:pPr>
            <a:r>
              <a:rPr lang="en-US" sz="2000" dirty="0"/>
              <a:t>With 26 </a:t>
            </a:r>
            <a:r>
              <a:rPr lang="en-US" sz="2000" dirty="0" smtClean="0"/>
              <a:t>Partners </a:t>
            </a:r>
            <a:r>
              <a:rPr lang="en-US" sz="2000" dirty="0"/>
              <a:t>and 5 </a:t>
            </a:r>
            <a:r>
              <a:rPr lang="en-US" sz="2000" dirty="0" smtClean="0"/>
              <a:t>Third Parties</a:t>
            </a:r>
            <a:r>
              <a:rPr lang="en-US" sz="2000" dirty="0"/>
              <a:t>, the </a:t>
            </a:r>
            <a:r>
              <a:rPr lang="en-US" sz="2000" dirty="0" err="1"/>
              <a:t>CompactLight</a:t>
            </a:r>
            <a:r>
              <a:rPr lang="en-US" sz="2000" dirty="0" smtClean="0"/>
              <a:t> </a:t>
            </a:r>
            <a:r>
              <a:rPr lang="en-US" sz="2000" dirty="0"/>
              <a:t>Collaboration brought together world-class expertise to promote the development of innovative breakthrough technologies for future photon sources.</a:t>
            </a:r>
          </a:p>
          <a:p>
            <a:pPr marL="285750" indent="-285750" algn="just">
              <a:spcAft>
                <a:spcPts val="1200"/>
              </a:spcAft>
              <a:buSzPct val="73000"/>
              <a:buFont typeface="Wingdings" panose="05000000000000000000" pitchFamily="2" charset="2"/>
              <a:buChar char="Ø"/>
            </a:pPr>
            <a:r>
              <a:rPr lang="en-US" sz="2000" dirty="0" smtClean="0"/>
              <a:t>The XLS project represents an important </a:t>
            </a:r>
            <a:r>
              <a:rPr lang="en-US" sz="2000" dirty="0"/>
              <a:t>milestone in the development of compact </a:t>
            </a:r>
            <a:r>
              <a:rPr lang="en-US" sz="2000" dirty="0" err="1"/>
              <a:t>linacs</a:t>
            </a:r>
            <a:r>
              <a:rPr lang="en-US" sz="2000" dirty="0"/>
              <a:t> and cost-effective NC FEL sources, </a:t>
            </a:r>
            <a:r>
              <a:rPr lang="en-US" sz="2000" dirty="0" smtClean="0"/>
              <a:t>extending their capabilities up to the </a:t>
            </a:r>
            <a:r>
              <a:rPr lang="en-US" sz="2000" dirty="0"/>
              <a:t>KHz </a:t>
            </a:r>
            <a:r>
              <a:rPr lang="en-US" sz="2000" dirty="0" smtClean="0"/>
              <a:t>regime, </a:t>
            </a:r>
            <a:r>
              <a:rPr lang="en-US" sz="2000" dirty="0"/>
              <a:t>to serve a larger number of users in many scientific fields, </a:t>
            </a:r>
            <a:r>
              <a:rPr lang="en-US" sz="2000" dirty="0" smtClean="0"/>
              <a:t>including industry </a:t>
            </a:r>
            <a:r>
              <a:rPr lang="en-US" sz="2000" dirty="0"/>
              <a:t>and society.</a:t>
            </a:r>
          </a:p>
          <a:p>
            <a:pPr marL="285750" indent="-285750" algn="just">
              <a:spcAft>
                <a:spcPts val="1200"/>
              </a:spcAft>
              <a:buSzPct val="73000"/>
              <a:buFont typeface="Wingdings" panose="05000000000000000000" pitchFamily="2" charset="2"/>
              <a:buChar char="Ø"/>
            </a:pPr>
            <a:r>
              <a:rPr lang="en-US" sz="2000" dirty="0" smtClean="0"/>
              <a:t>With the XLS </a:t>
            </a:r>
            <a:r>
              <a:rPr lang="en-US" sz="2000" dirty="0"/>
              <a:t>CDR </a:t>
            </a:r>
            <a:r>
              <a:rPr lang="en-US" sz="2000" dirty="0" smtClean="0"/>
              <a:t>we have highlighted the </a:t>
            </a:r>
            <a:r>
              <a:rPr lang="en-US" sz="2000" dirty="0"/>
              <a:t>technical concepts and the parameters used for the facility design, with the objective to provide a reference document for future FEL designers. It also represents an effective solution that makes X-ray FELs more affordable to construct and operate, even for small laboratories or academia with limited space and funding capabilities.</a:t>
            </a:r>
          </a:p>
          <a:p>
            <a:pPr marL="285750" indent="-285750" algn="just">
              <a:spcAft>
                <a:spcPts val="1200"/>
              </a:spcAft>
              <a:buSzPct val="73000"/>
              <a:buFont typeface="Wingdings" panose="05000000000000000000" pitchFamily="2" charset="2"/>
              <a:buChar char="Ø"/>
            </a:pPr>
            <a:r>
              <a:rPr lang="en-US" sz="2000" dirty="0" smtClean="0"/>
              <a:t>The prototyping phase of the </a:t>
            </a:r>
            <a:r>
              <a:rPr lang="en-US" sz="2000" dirty="0"/>
              <a:t>key components developed within </a:t>
            </a:r>
            <a:r>
              <a:rPr lang="en-US" sz="2000" dirty="0" err="1" smtClean="0"/>
              <a:t>CompactLight</a:t>
            </a:r>
            <a:r>
              <a:rPr lang="en-US" sz="2000" dirty="0" smtClean="0"/>
              <a:t> </a:t>
            </a:r>
            <a:r>
              <a:rPr lang="en-US" sz="2000" dirty="0"/>
              <a:t>has </a:t>
            </a:r>
            <a:r>
              <a:rPr lang="en-US" sz="2000" dirty="0" smtClean="0"/>
              <a:t>started within other projects. </a:t>
            </a:r>
            <a:r>
              <a:rPr lang="en-US" sz="2000" dirty="0"/>
              <a:t>This </a:t>
            </a:r>
            <a:r>
              <a:rPr lang="en-US" sz="2000" dirty="0" smtClean="0"/>
              <a:t>represents </a:t>
            </a:r>
            <a:r>
              <a:rPr lang="en-US" sz="2000" dirty="0"/>
              <a:t>the second step of our </a:t>
            </a:r>
            <a:r>
              <a:rPr lang="en-US" sz="2000" dirty="0" smtClean="0"/>
              <a:t>program and is </a:t>
            </a:r>
            <a:r>
              <a:rPr lang="en-US" sz="2000" dirty="0"/>
              <a:t>of particular importance for our </a:t>
            </a:r>
            <a:r>
              <a:rPr lang="en-US" sz="2000" dirty="0" smtClean="0"/>
              <a:t>objectives: the validation of </a:t>
            </a:r>
            <a:r>
              <a:rPr lang="en-US" sz="2000" dirty="0"/>
              <a:t>the </a:t>
            </a:r>
            <a:r>
              <a:rPr lang="en-US" sz="2000" dirty="0" smtClean="0"/>
              <a:t>technology with the possibility of having all </a:t>
            </a:r>
            <a:r>
              <a:rPr lang="en-US" sz="2000" dirty="0"/>
              <a:t>the key </a:t>
            </a:r>
            <a:r>
              <a:rPr lang="en-US" sz="2000" dirty="0" smtClean="0"/>
              <a:t>components for more </a:t>
            </a:r>
            <a:r>
              <a:rPr lang="en-US" sz="2000" dirty="0"/>
              <a:t>efficient and </a:t>
            </a:r>
            <a:r>
              <a:rPr lang="en-US" sz="2000" dirty="0" smtClean="0"/>
              <a:t>less expensive photon sources.</a:t>
            </a:r>
          </a:p>
        </p:txBody>
      </p:sp>
    </p:spTree>
    <p:extLst>
      <p:ext uri="{BB962C8B-B14F-4D97-AF65-F5344CB8AC3E}">
        <p14:creationId xmlns:p14="http://schemas.microsoft.com/office/powerpoint/2010/main" val="12210479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19</a:t>
            </a:fld>
            <a:endParaRPr lang="it-IT"/>
          </a:p>
        </p:txBody>
      </p:sp>
      <p:sp>
        <p:nvSpPr>
          <p:cNvPr id="6" name="Rettangolo 5"/>
          <p:cNvSpPr/>
          <p:nvPr/>
        </p:nvSpPr>
        <p:spPr>
          <a:xfrm>
            <a:off x="4678093" y="190582"/>
            <a:ext cx="2697790" cy="461665"/>
          </a:xfrm>
          <a:prstGeom prst="rect">
            <a:avLst/>
          </a:prstGeom>
        </p:spPr>
        <p:txBody>
          <a:bodyPr wrap="none">
            <a:spAutoFit/>
          </a:bodyPr>
          <a:lstStyle/>
          <a:p>
            <a:pPr lvl="0" algn="ctr" fontAlgn="base">
              <a:spcBef>
                <a:spcPct val="0"/>
              </a:spcBef>
              <a:spcAft>
                <a:spcPct val="0"/>
              </a:spcAft>
            </a:pPr>
            <a:r>
              <a:rPr lang="it-IT" altLang="it-IT" sz="2400" b="1" dirty="0" err="1" smtClean="0">
                <a:latin typeface="Calibri" pitchFamily="34" charset="0"/>
                <a:cs typeface="Arial" pitchFamily="34" charset="0"/>
              </a:rPr>
              <a:t>Acknowledgements</a:t>
            </a:r>
            <a:endParaRPr lang="it-IT" altLang="it-IT" sz="2400" dirty="0">
              <a:latin typeface="Arial" pitchFamily="34" charset="0"/>
              <a:cs typeface="Arial" pitchFamily="34" charset="0"/>
            </a:endParaRPr>
          </a:p>
        </p:txBody>
      </p:sp>
      <p:sp>
        <p:nvSpPr>
          <p:cNvPr id="2" name="CasellaDiTesto 1"/>
          <p:cNvSpPr txBox="1"/>
          <p:nvPr/>
        </p:nvSpPr>
        <p:spPr>
          <a:xfrm>
            <a:off x="1185333" y="1837266"/>
            <a:ext cx="9237133" cy="2400657"/>
          </a:xfrm>
          <a:prstGeom prst="rect">
            <a:avLst/>
          </a:prstGeom>
          <a:noFill/>
        </p:spPr>
        <p:txBody>
          <a:bodyPr wrap="square" rtlCol="0">
            <a:spAutoFit/>
          </a:bodyPr>
          <a:lstStyle/>
          <a:p>
            <a:pPr algn="just">
              <a:lnSpc>
                <a:spcPts val="3000"/>
              </a:lnSpc>
            </a:pPr>
            <a:r>
              <a:rPr lang="en-US" sz="2400" i="1" dirty="0" smtClean="0"/>
              <a:t>I </a:t>
            </a:r>
            <a:r>
              <a:rPr lang="en-US" sz="2400" i="1" dirty="0"/>
              <a:t>would like to express my sincere gratitude to all members of the XLS collaboration for the work carried out and </a:t>
            </a:r>
            <a:r>
              <a:rPr lang="en-US" sz="2400" i="1" dirty="0" smtClean="0"/>
              <a:t>their important </a:t>
            </a:r>
            <a:r>
              <a:rPr lang="en-US" sz="2400" i="1" dirty="0"/>
              <a:t>contribution </a:t>
            </a:r>
            <a:r>
              <a:rPr lang="en-US" sz="2400" i="1" dirty="0" smtClean="0"/>
              <a:t>for the success of the project. </a:t>
            </a:r>
          </a:p>
          <a:p>
            <a:pPr algn="just">
              <a:lnSpc>
                <a:spcPts val="3000"/>
              </a:lnSpc>
            </a:pPr>
            <a:endParaRPr lang="en-US" sz="2400" i="1" dirty="0" smtClean="0"/>
          </a:p>
          <a:p>
            <a:pPr algn="just">
              <a:lnSpc>
                <a:spcPts val="3000"/>
              </a:lnSpc>
            </a:pPr>
            <a:r>
              <a:rPr lang="en-US" sz="2400" i="1" dirty="0"/>
              <a:t>Warm thanks also go to my colleagues in the I.FAST and CREATE </a:t>
            </a:r>
            <a:r>
              <a:rPr lang="en-US" sz="2400" i="1" dirty="0" smtClean="0"/>
              <a:t>collaborations.</a:t>
            </a:r>
            <a:endParaRPr lang="it-IT" sz="2400" i="1" dirty="0"/>
          </a:p>
        </p:txBody>
      </p:sp>
    </p:spTree>
    <p:extLst>
      <p:ext uri="{BB962C8B-B14F-4D97-AF65-F5344CB8AC3E}">
        <p14:creationId xmlns:p14="http://schemas.microsoft.com/office/powerpoint/2010/main" val="4061071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2</a:t>
            </a:fld>
            <a:endParaRPr lang="it-IT"/>
          </a:p>
        </p:txBody>
      </p:sp>
      <p:sp>
        <p:nvSpPr>
          <p:cNvPr id="6" name="Rettangolo 5"/>
          <p:cNvSpPr/>
          <p:nvPr/>
        </p:nvSpPr>
        <p:spPr>
          <a:xfrm>
            <a:off x="5407904" y="190583"/>
            <a:ext cx="1407501" cy="461665"/>
          </a:xfrm>
          <a:prstGeom prst="rect">
            <a:avLst/>
          </a:prstGeom>
        </p:spPr>
        <p:txBody>
          <a:bodyPr wrap="none">
            <a:spAutoFit/>
          </a:bodyPr>
          <a:lstStyle/>
          <a:p>
            <a:pPr lvl="0" algn="ctr" fontAlgn="base">
              <a:spcBef>
                <a:spcPct val="0"/>
              </a:spcBef>
              <a:spcAft>
                <a:spcPct val="0"/>
              </a:spcAft>
            </a:pPr>
            <a:r>
              <a:rPr lang="it-IT" altLang="it-IT" sz="2400" b="1" dirty="0" err="1">
                <a:latin typeface="Calibri" pitchFamily="34" charset="0"/>
                <a:cs typeface="Arial" pitchFamily="34" charset="0"/>
              </a:rPr>
              <a:t>Preamble</a:t>
            </a:r>
            <a:endParaRPr lang="it-IT" altLang="it-IT" sz="2400" dirty="0">
              <a:latin typeface="Arial" pitchFamily="34" charset="0"/>
              <a:cs typeface="Arial" pitchFamily="34" charset="0"/>
            </a:endParaRPr>
          </a:p>
        </p:txBody>
      </p:sp>
      <p:sp>
        <p:nvSpPr>
          <p:cNvPr id="4" name="Rettangolo 3"/>
          <p:cNvSpPr/>
          <p:nvPr/>
        </p:nvSpPr>
        <p:spPr>
          <a:xfrm>
            <a:off x="1541090" y="1102659"/>
            <a:ext cx="9256782" cy="4439677"/>
          </a:xfrm>
          <a:prstGeom prst="rect">
            <a:avLst/>
          </a:prstGeom>
          <a:ln w="12700">
            <a:noFill/>
          </a:ln>
        </p:spPr>
        <p:txBody>
          <a:bodyPr wrap="square">
            <a:spAutoFit/>
          </a:bodyPr>
          <a:lstStyle/>
          <a:p>
            <a:pPr algn="just">
              <a:lnSpc>
                <a:spcPts val="3700"/>
              </a:lnSpc>
              <a:spcAft>
                <a:spcPts val="600"/>
              </a:spcAft>
            </a:pPr>
            <a:r>
              <a:rPr lang="en-US" sz="2400" dirty="0" err="1"/>
              <a:t>CompactLight</a:t>
            </a:r>
            <a:r>
              <a:rPr lang="en-US" sz="2400" dirty="0"/>
              <a:t> </a:t>
            </a:r>
            <a:r>
              <a:rPr lang="en-US" sz="2400" dirty="0" smtClean="0"/>
              <a:t>was </a:t>
            </a:r>
            <a:r>
              <a:rPr lang="en-US" sz="2400" dirty="0"/>
              <a:t>a 4-years Design Study funded by the EU </a:t>
            </a:r>
            <a:r>
              <a:rPr lang="en-US" sz="2400" dirty="0"/>
              <a:t>(GA 777431) in </a:t>
            </a:r>
            <a:r>
              <a:rPr lang="en-US" sz="2400" dirty="0"/>
              <a:t>the context of the Horizon 2020, call INFRADEV-2016-2017, development and long-term sustainability of new pan-European research infrastructures.</a:t>
            </a:r>
          </a:p>
          <a:p>
            <a:pPr algn="just">
              <a:lnSpc>
                <a:spcPts val="3700"/>
              </a:lnSpc>
            </a:pPr>
            <a:r>
              <a:rPr lang="en-US" sz="2400" dirty="0">
                <a:solidFill>
                  <a:srgbClr val="C00000"/>
                </a:solidFill>
              </a:rPr>
              <a:t>The project objective was to demonstrate, through a conceptual design, the feasibility of an innovative, compact and cost effective FEL facility, suited for </a:t>
            </a:r>
            <a:r>
              <a:rPr lang="en-US" sz="2400" dirty="0" smtClean="0">
                <a:solidFill>
                  <a:srgbClr val="C00000"/>
                </a:solidFill>
              </a:rPr>
              <a:t>users </a:t>
            </a:r>
            <a:r>
              <a:rPr lang="en-US" sz="2400" dirty="0">
                <a:solidFill>
                  <a:srgbClr val="C00000"/>
                </a:solidFill>
              </a:rPr>
              <a:t>demands,</a:t>
            </a:r>
            <a:r>
              <a:rPr lang="it-IT" sz="2400" dirty="0">
                <a:solidFill>
                  <a:srgbClr val="C00000"/>
                </a:solidFill>
              </a:rPr>
              <a:t> </a:t>
            </a:r>
            <a:r>
              <a:rPr lang="en-US" sz="2400" dirty="0">
                <a:solidFill>
                  <a:srgbClr val="C00000"/>
                </a:solidFill>
              </a:rPr>
              <a:t>using the latest concepts for bright electron photoinjectors, very high gradient accelerating structures and novel short period undulators.</a:t>
            </a:r>
            <a:endParaRPr lang="it-IT" sz="2400" dirty="0">
              <a:solidFill>
                <a:srgbClr val="C00000"/>
              </a:solidFill>
            </a:endParaRPr>
          </a:p>
        </p:txBody>
      </p:sp>
    </p:spTree>
    <p:extLst>
      <p:ext uri="{BB962C8B-B14F-4D97-AF65-F5344CB8AC3E}">
        <p14:creationId xmlns:p14="http://schemas.microsoft.com/office/powerpoint/2010/main" val="19075039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32096" y="5653052"/>
            <a:ext cx="10080625" cy="276999"/>
          </a:xfrm>
          <a:prstGeom prst="rect">
            <a:avLst/>
          </a:prstGeom>
          <a:solidFill>
            <a:srgbClr val="FFFFCC"/>
          </a:solidFill>
          <a:ln>
            <a:solidFill>
              <a:schemeClr val="tx1"/>
            </a:solidFill>
          </a:ln>
        </p:spPr>
        <p:txBody>
          <a:bodyPr wrap="square" rtlCol="0" anchor="ctr" anchorCtr="1">
            <a:spAutoFit/>
          </a:bodyPr>
          <a:lstStyle/>
          <a:p>
            <a:r>
              <a:rPr lang="en-US" sz="1200" b="1" kern="1200" dirty="0" err="1">
                <a:solidFill>
                  <a:srgbClr val="C00000"/>
                </a:solidFill>
                <a:latin typeface="Arial" pitchFamily="34" charset="0"/>
                <a:ea typeface="ＭＳ Ｐゴシック" pitchFamily="34" charset="-128"/>
                <a:cs typeface="+mn-cs"/>
              </a:rPr>
              <a:t>CompactLight</a:t>
            </a:r>
            <a:r>
              <a:rPr lang="en-US" sz="1200" b="1" kern="1200" dirty="0">
                <a:solidFill>
                  <a:srgbClr val="C00000"/>
                </a:solidFill>
                <a:latin typeface="Arial" pitchFamily="34" charset="0"/>
                <a:ea typeface="ＭＳ Ｐゴシック" pitchFamily="34" charset="-128"/>
                <a:cs typeface="+mn-cs"/>
              </a:rPr>
              <a:t> is funded by the European Union’s Horizon2020 research and innovation </a:t>
            </a:r>
            <a:r>
              <a:rPr lang="en-US" sz="1200" b="1" kern="1200" dirty="0" err="1">
                <a:solidFill>
                  <a:srgbClr val="C00000"/>
                </a:solidFill>
                <a:latin typeface="Arial" pitchFamily="34" charset="0"/>
                <a:ea typeface="ＭＳ Ｐゴシック" pitchFamily="34" charset="-128"/>
                <a:cs typeface="+mn-cs"/>
              </a:rPr>
              <a:t>programme</a:t>
            </a:r>
            <a:r>
              <a:rPr lang="en-US" sz="1200" b="1" kern="1200" dirty="0">
                <a:solidFill>
                  <a:srgbClr val="C00000"/>
                </a:solidFill>
                <a:latin typeface="Arial" pitchFamily="34" charset="0"/>
                <a:ea typeface="ＭＳ Ｐゴシック" pitchFamily="34" charset="-128"/>
                <a:cs typeface="+mn-cs"/>
              </a:rPr>
              <a:t> under Grant Agreement No. 777431.</a:t>
            </a:r>
            <a:endParaRPr lang="de-DE" sz="1200" b="1" dirty="0">
              <a:solidFill>
                <a:srgbClr val="C00000"/>
              </a:solidFill>
            </a:endParaRPr>
          </a:p>
        </p:txBody>
      </p:sp>
      <p:sp>
        <p:nvSpPr>
          <p:cNvPr id="37" name="Text Box 7"/>
          <p:cNvSpPr txBox="1">
            <a:spLocks noChangeArrowheads="1"/>
          </p:cNvSpPr>
          <p:nvPr/>
        </p:nvSpPr>
        <p:spPr bwMode="auto">
          <a:xfrm>
            <a:off x="2495600" y="764704"/>
            <a:ext cx="7128792" cy="288032"/>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800" b="0" i="0" u="none" strike="noStrike" kern="1200" cap="none" spc="0" normalizeH="0" baseline="0" noProof="0" dirty="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dirty="0">
                <a:ln>
                  <a:noFill/>
                </a:ln>
                <a:solidFill>
                  <a:schemeClr val="tx1"/>
                </a:solidFill>
                <a:effectLst/>
                <a:uLnTx/>
                <a:uFillTx/>
                <a:latin typeface="Arial" pitchFamily="34" charset="0"/>
                <a:ea typeface="ＭＳ Ｐゴシック" pitchFamily="34" charset="-128"/>
                <a:cs typeface="+mn-cs"/>
              </a:rPr>
              <a:t>                                                       </a:t>
            </a:r>
            <a:r>
              <a:rPr lang="it-IT" altLang="en-US" sz="1800" b="0" i="0" dirty="0">
                <a:solidFill>
                  <a:schemeClr val="tx1"/>
                </a:solidFill>
              </a:rPr>
              <a:t>www.CompactLight.eu</a:t>
            </a:r>
            <a:endParaRPr lang="it-IT" altLang="it-IT" sz="1800" i="0" dirty="0">
              <a:solidFill>
                <a:schemeClr val="tx1"/>
              </a:solidFill>
            </a:endParaRPr>
          </a:p>
          <a:p>
            <a:pPr algn="ctr" eaLnBrk="1">
              <a:lnSpc>
                <a:spcPct val="93000"/>
              </a:lnSpc>
              <a:buSzPct val="100000"/>
              <a:defRPr/>
            </a:pPr>
            <a:r>
              <a:rPr lang="it-IT" altLang="en-US" sz="2400" b="0" dirty="0">
                <a:solidFill>
                  <a:srgbClr val="C00000"/>
                </a:solidFill>
              </a:rPr>
              <a:t>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80" y="5949280"/>
            <a:ext cx="12216680" cy="927949"/>
          </a:xfrm>
          <a:prstGeom prst="rect">
            <a:avLst/>
          </a:prstGeom>
          <a:solidFill>
            <a:schemeClr val="bg1"/>
          </a:solidFill>
          <a:ln>
            <a:noFill/>
          </a:ln>
          <a:effec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3592" y="1124744"/>
            <a:ext cx="7297920" cy="452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 Box 1"/>
          <p:cNvSpPr txBox="1">
            <a:spLocks noChangeArrowheads="1"/>
          </p:cNvSpPr>
          <p:nvPr/>
        </p:nvSpPr>
        <p:spPr bwMode="auto">
          <a:xfrm>
            <a:off x="4871864" y="44624"/>
            <a:ext cx="2504303" cy="556738"/>
          </a:xfrm>
          <a:prstGeom prst="rect">
            <a:avLst/>
          </a:prstGeom>
          <a:solidFill>
            <a:schemeClr val="bg1"/>
          </a:solidFill>
          <a:ln>
            <a:noFill/>
          </a:ln>
          <a:effectLst/>
        </p:spPr>
        <p:txBody>
          <a:bodyPr wrap="none" lIns="89991" tIns="76672" rIns="89991" bIns="44996"/>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49216" eaLnBrk="1">
              <a:lnSpc>
                <a:spcPct val="93000"/>
              </a:lnSpc>
              <a:buSzPct val="100000"/>
              <a:defRPr/>
            </a:pPr>
            <a:r>
              <a:rPr lang="it-IT" sz="3000" dirty="0" err="1">
                <a:solidFill>
                  <a:srgbClr val="C00000"/>
                </a:solidFill>
              </a:rPr>
              <a:t>Thank</a:t>
            </a:r>
            <a:r>
              <a:rPr lang="it-IT" sz="3000" dirty="0">
                <a:solidFill>
                  <a:srgbClr val="C00000"/>
                </a:solidFill>
              </a:rPr>
              <a:t> </a:t>
            </a:r>
            <a:r>
              <a:rPr lang="it-IT" sz="3000" dirty="0" err="1">
                <a:solidFill>
                  <a:srgbClr val="C00000"/>
                </a:solidFill>
              </a:rPr>
              <a:t>you</a:t>
            </a:r>
            <a:r>
              <a:rPr lang="it-IT" sz="3000" dirty="0">
                <a:solidFill>
                  <a:srgbClr val="C00000"/>
                </a:solidFill>
              </a:rPr>
              <a:t>!</a:t>
            </a:r>
          </a:p>
          <a:p>
            <a:pPr algn="ctr" defTabSz="449216" eaLnBrk="1">
              <a:lnSpc>
                <a:spcPct val="93000"/>
              </a:lnSpc>
              <a:buSzPct val="100000"/>
              <a:defRPr/>
            </a:pPr>
            <a:endParaRPr lang="it-IT" sz="3300" dirty="0">
              <a:solidFill>
                <a:srgbClr val="C00000"/>
              </a:solidFill>
            </a:endParaRPr>
          </a:p>
        </p:txBody>
      </p:sp>
    </p:spTree>
    <p:extLst>
      <p:ext uri="{BB962C8B-B14F-4D97-AF65-F5344CB8AC3E}">
        <p14:creationId xmlns:p14="http://schemas.microsoft.com/office/powerpoint/2010/main" val="3411282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3</a:t>
            </a:fld>
            <a:endParaRPr lang="it-IT"/>
          </a:p>
        </p:txBody>
      </p:sp>
      <p:sp>
        <p:nvSpPr>
          <p:cNvPr id="2" name="Rettangolo 1"/>
          <p:cNvSpPr/>
          <p:nvPr/>
        </p:nvSpPr>
        <p:spPr>
          <a:xfrm>
            <a:off x="5958767" y="2066012"/>
            <a:ext cx="4903395" cy="1374735"/>
          </a:xfrm>
          <a:prstGeom prst="rect">
            <a:avLst/>
          </a:prstGeom>
          <a:ln w="12700">
            <a:solidFill>
              <a:srgbClr val="C00000"/>
            </a:solidFill>
          </a:ln>
        </p:spPr>
        <p:txBody>
          <a:bodyPr wrap="square">
            <a:spAutoFit/>
          </a:bodyPr>
          <a:lstStyle/>
          <a:p>
            <a:pPr algn="just">
              <a:lnSpc>
                <a:spcPts val="2500"/>
              </a:lnSpc>
            </a:pPr>
            <a:r>
              <a:rPr lang="en-US" sz="1500" dirty="0">
                <a:cs typeface="Arial" panose="020B0604020202020204" pitchFamily="34" charset="0"/>
              </a:rPr>
              <a:t>The CDR also includes preliminary evaluations of  a soft X-ray FEL and an extremely compact and relatively inexpensive photon source based on Inverse Compton Scattering (ICS), both using the </a:t>
            </a:r>
            <a:r>
              <a:rPr lang="en-US" sz="1500" dirty="0" err="1">
                <a:cs typeface="Arial" panose="020B0604020202020204" pitchFamily="34" charset="0"/>
              </a:rPr>
              <a:t>CompactLight</a:t>
            </a:r>
            <a:r>
              <a:rPr lang="en-US" sz="1500" dirty="0">
                <a:cs typeface="Arial" panose="020B0604020202020204" pitchFamily="34" charset="0"/>
              </a:rPr>
              <a:t> technology.</a:t>
            </a:r>
          </a:p>
        </p:txBody>
      </p:sp>
      <p:pic>
        <p:nvPicPr>
          <p:cNvPr id="2458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4791" y="3506172"/>
            <a:ext cx="4622188" cy="1043568"/>
          </a:xfrm>
          <a:prstGeom prst="rect">
            <a:avLst/>
          </a:prstGeom>
          <a:noFill/>
          <a:ln w="1270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8028" y="4597564"/>
            <a:ext cx="1727610" cy="1596606"/>
          </a:xfrm>
          <a:prstGeom prst="rect">
            <a:avLst/>
          </a:prstGeom>
          <a:noFill/>
          <a:ln w="1270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Oggetto 9"/>
          <p:cNvGraphicFramePr>
            <a:graphicFrameLocks noChangeAspect="1"/>
          </p:cNvGraphicFramePr>
          <p:nvPr>
            <p:extLst>
              <p:ext uri="{D42A27DB-BD31-4B8C-83A1-F6EECF244321}">
                <p14:modId xmlns:p14="http://schemas.microsoft.com/office/powerpoint/2010/main" val="1173839933"/>
              </p:ext>
            </p:extLst>
          </p:nvPr>
        </p:nvGraphicFramePr>
        <p:xfrm>
          <a:off x="8407039" y="5090348"/>
          <a:ext cx="2272880" cy="643796"/>
        </p:xfrm>
        <a:graphic>
          <a:graphicData uri="http://schemas.openxmlformats.org/presentationml/2006/ole">
            <mc:AlternateContent xmlns:mc="http://schemas.openxmlformats.org/markup-compatibility/2006">
              <mc:Choice xmlns:v="urn:schemas-microsoft-com:vml" Requires="v">
                <p:oleObj spid="_x0000_s1075" name="Foglio di lavoro" r:id="rId5" imgW="3867127" imgH="1095388" progId="Excel.Sheet.12">
                  <p:embed/>
                </p:oleObj>
              </mc:Choice>
              <mc:Fallback>
                <p:oleObj name="Foglio di lavoro" r:id="rId5" imgW="3867127" imgH="1095388" progId="Excel.Sheet.12">
                  <p:embed/>
                  <p:pic>
                    <p:nvPicPr>
                      <p:cNvPr id="10" name="Oggetto 9"/>
                      <p:cNvPicPr/>
                      <p:nvPr/>
                    </p:nvPicPr>
                    <p:blipFill>
                      <a:blip r:embed="rId6"/>
                      <a:stretch>
                        <a:fillRect/>
                      </a:stretch>
                    </p:blipFill>
                    <p:spPr>
                      <a:xfrm>
                        <a:off x="8407039" y="5090348"/>
                        <a:ext cx="2272880" cy="643796"/>
                      </a:xfrm>
                      <a:prstGeom prst="rect">
                        <a:avLst/>
                      </a:prstGeom>
                      <a:ln w="12700">
                        <a:solidFill>
                          <a:srgbClr val="C00000"/>
                        </a:solidFill>
                      </a:ln>
                    </p:spPr>
                  </p:pic>
                </p:oleObj>
              </mc:Fallback>
            </mc:AlternateContent>
          </a:graphicData>
        </a:graphic>
      </p:graphicFrame>
      <p:grpSp>
        <p:nvGrpSpPr>
          <p:cNvPr id="4" name="Gruppo 3"/>
          <p:cNvGrpSpPr/>
          <p:nvPr/>
        </p:nvGrpSpPr>
        <p:grpSpPr>
          <a:xfrm>
            <a:off x="2381984" y="2019004"/>
            <a:ext cx="3012558" cy="4175166"/>
            <a:chOff x="1118585" y="907288"/>
            <a:chExt cx="3537653" cy="5010376"/>
          </a:xfrm>
          <a:solidFill>
            <a:schemeClr val="accent6">
              <a:lumMod val="20000"/>
              <a:lumOff val="80000"/>
              <a:alpha val="27000"/>
            </a:schemeClr>
          </a:solidFill>
        </p:grpSpPr>
        <p:pic>
          <p:nvPicPr>
            <p:cNvPr id="2458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18585" y="907288"/>
              <a:ext cx="3537653" cy="5010376"/>
            </a:xfrm>
            <a:prstGeom prst="rect">
              <a:avLst/>
            </a:prstGeom>
            <a:grpFill/>
            <a:ln w="12700">
              <a:solidFill>
                <a:srgbClr val="C00000"/>
              </a:solidFill>
              <a:miter lim="800000"/>
              <a:headEnd/>
              <a:tailEnd/>
            </a:ln>
          </p:spPr>
        </p:pic>
        <p:sp>
          <p:nvSpPr>
            <p:cNvPr id="3" name="Rettangolo 2"/>
            <p:cNvSpPr/>
            <p:nvPr/>
          </p:nvSpPr>
          <p:spPr>
            <a:xfrm>
              <a:off x="1118585" y="907288"/>
              <a:ext cx="3537653" cy="5010376"/>
            </a:xfrm>
            <a:prstGeom prst="rect">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5" name="Rettangolo 14"/>
          <p:cNvSpPr/>
          <p:nvPr/>
        </p:nvSpPr>
        <p:spPr>
          <a:xfrm>
            <a:off x="623392" y="764704"/>
            <a:ext cx="10624534" cy="1246495"/>
          </a:xfrm>
          <a:prstGeom prst="rect">
            <a:avLst/>
          </a:prstGeom>
        </p:spPr>
        <p:txBody>
          <a:bodyPr wrap="square">
            <a:spAutoFit/>
          </a:bodyPr>
          <a:lstStyle/>
          <a:p>
            <a:pPr algn="ctr">
              <a:lnSpc>
                <a:spcPts val="3000"/>
              </a:lnSpc>
            </a:pPr>
            <a:r>
              <a:rPr lang="en-US" sz="2100" b="1" dirty="0"/>
              <a:t>At the end of </a:t>
            </a:r>
            <a:r>
              <a:rPr lang="en-US" sz="2100" b="1" dirty="0" smtClean="0"/>
              <a:t>2021 the </a:t>
            </a:r>
            <a:r>
              <a:rPr lang="en-US" sz="2100" b="1" dirty="0"/>
              <a:t>project has been completed with the submission of its main deliverable, D2.3, the XLS Conceptual Design Report (CDR),</a:t>
            </a:r>
          </a:p>
          <a:p>
            <a:pPr algn="ctr">
              <a:lnSpc>
                <a:spcPts val="3000"/>
              </a:lnSpc>
            </a:pPr>
            <a:r>
              <a:rPr lang="en-US" sz="2100" b="1" dirty="0" smtClean="0"/>
              <a:t>describing </a:t>
            </a:r>
            <a:r>
              <a:rPr lang="en-US" sz="2100" b="1" dirty="0"/>
              <a:t>in detail the proposed facility.</a:t>
            </a:r>
          </a:p>
        </p:txBody>
      </p:sp>
      <p:sp>
        <p:nvSpPr>
          <p:cNvPr id="7" name="Rettangolo 6"/>
          <p:cNvSpPr/>
          <p:nvPr/>
        </p:nvSpPr>
        <p:spPr>
          <a:xfrm rot="19841924">
            <a:off x="2399310" y="5019198"/>
            <a:ext cx="2964338" cy="369332"/>
          </a:xfrm>
          <a:prstGeom prst="rect">
            <a:avLst/>
          </a:prstGeom>
          <a:ln w="19050">
            <a:solidFill>
              <a:srgbClr val="C00000"/>
            </a:solidFill>
          </a:ln>
        </p:spPr>
        <p:txBody>
          <a:bodyPr wrap="none">
            <a:spAutoFit/>
          </a:bodyPr>
          <a:lstStyle/>
          <a:p>
            <a:r>
              <a:rPr lang="it-IT" b="1" dirty="0">
                <a:solidFill>
                  <a:srgbClr val="C00000"/>
                </a:solidFill>
              </a:rPr>
              <a:t>http://www.compactlight.eu</a:t>
            </a:r>
          </a:p>
        </p:txBody>
      </p:sp>
      <p:sp>
        <p:nvSpPr>
          <p:cNvPr id="12" name="Rettangolo 11"/>
          <p:cNvSpPr/>
          <p:nvPr/>
        </p:nvSpPr>
        <p:spPr>
          <a:xfrm>
            <a:off x="4107395" y="190583"/>
            <a:ext cx="4008534" cy="461665"/>
          </a:xfrm>
          <a:prstGeom prst="rect">
            <a:avLst/>
          </a:prstGeom>
        </p:spPr>
        <p:txBody>
          <a:bodyPr wrap="none">
            <a:spAutoFit/>
          </a:bodyPr>
          <a:lstStyle/>
          <a:p>
            <a:pPr lvl="0" algn="ctr" fontAlgn="base">
              <a:spcBef>
                <a:spcPct val="0"/>
              </a:spcBef>
              <a:spcAft>
                <a:spcPct val="0"/>
              </a:spcAft>
            </a:pPr>
            <a:r>
              <a:rPr lang="it-IT" altLang="it-IT" sz="2400" b="1" dirty="0" smtClean="0">
                <a:latin typeface="Calibri" pitchFamily="34" charset="0"/>
                <a:cs typeface="Arial" pitchFamily="34" charset="0"/>
              </a:rPr>
              <a:t>XLS </a:t>
            </a:r>
            <a:r>
              <a:rPr lang="it-IT" altLang="it-IT" sz="2400" b="1" dirty="0" err="1" smtClean="0">
                <a:latin typeface="Calibri" pitchFamily="34" charset="0"/>
                <a:cs typeface="Arial" pitchFamily="34" charset="0"/>
              </a:rPr>
              <a:t>Conceptual</a:t>
            </a:r>
            <a:r>
              <a:rPr lang="it-IT" altLang="it-IT" sz="2400" b="1" dirty="0" smtClean="0">
                <a:latin typeface="Calibri" pitchFamily="34" charset="0"/>
                <a:cs typeface="Arial" pitchFamily="34" charset="0"/>
              </a:rPr>
              <a:t> Design Report</a:t>
            </a:r>
            <a:endParaRPr lang="it-IT" altLang="it-IT" sz="2400" dirty="0">
              <a:latin typeface="Arial" pitchFamily="34" charset="0"/>
              <a:cs typeface="Arial" pitchFamily="34" charset="0"/>
            </a:endParaRPr>
          </a:p>
        </p:txBody>
      </p:sp>
    </p:spTree>
    <p:extLst>
      <p:ext uri="{BB962C8B-B14F-4D97-AF65-F5344CB8AC3E}">
        <p14:creationId xmlns:p14="http://schemas.microsoft.com/office/powerpoint/2010/main" val="4178342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4</a:t>
            </a:fld>
            <a:endParaRPr lang="it-IT"/>
          </a:p>
        </p:txBody>
      </p:sp>
      <p:grpSp>
        <p:nvGrpSpPr>
          <p:cNvPr id="2" name="Gruppo 1"/>
          <p:cNvGrpSpPr/>
          <p:nvPr/>
        </p:nvGrpSpPr>
        <p:grpSpPr>
          <a:xfrm>
            <a:off x="2639616" y="2996952"/>
            <a:ext cx="7397144" cy="3072343"/>
            <a:chOff x="2659506" y="3032264"/>
            <a:chExt cx="7397144" cy="3072343"/>
          </a:xfrm>
        </p:grpSpPr>
        <p:pic>
          <p:nvPicPr>
            <p:cNvPr id="4" name="Picture 7">
              <a:extLst>
                <a:ext uri="{FF2B5EF4-FFF2-40B4-BE49-F238E27FC236}">
                  <a16:creationId xmlns="" xmlns:a16="http://schemas.microsoft.com/office/drawing/2014/main" id="{480F87BE-8A82-4A3A-81D4-0FDC90D0ED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9506" y="3032264"/>
              <a:ext cx="7397144" cy="1579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9">
              <a:extLst>
                <a:ext uri="{FF2B5EF4-FFF2-40B4-BE49-F238E27FC236}">
                  <a16:creationId xmlns="" xmlns:a16="http://schemas.microsoft.com/office/drawing/2014/main" id="{52180A20-7191-434F-AF04-788379BA7C36}"/>
                </a:ext>
              </a:extLst>
            </p:cNvPr>
            <p:cNvSpPr txBox="1"/>
            <p:nvPr/>
          </p:nvSpPr>
          <p:spPr>
            <a:xfrm>
              <a:off x="3451594" y="4832464"/>
              <a:ext cx="5760640" cy="1272143"/>
            </a:xfrm>
            <a:prstGeom prst="rect">
              <a:avLst/>
            </a:prstGeom>
            <a:noFill/>
            <a:ln>
              <a:solidFill>
                <a:srgbClr val="C00000"/>
              </a:solidFill>
            </a:ln>
          </p:spPr>
          <p:txBody>
            <a:bodyPr wrap="square" rtlCol="0">
              <a:spAutoFit/>
            </a:bodyPr>
            <a:lstStyle/>
            <a:p>
              <a:pPr marL="285750" indent="-285750" algn="ctr">
                <a:lnSpc>
                  <a:spcPts val="2300"/>
                </a:lnSpc>
                <a:buFont typeface="Wingdings" panose="05000000000000000000" pitchFamily="2" charset="2"/>
                <a:buChar char="ü"/>
              </a:pPr>
              <a:r>
                <a:rPr lang="en-GB" b="1" dirty="0">
                  <a:solidFill>
                    <a:srgbClr val="00B0F0"/>
                  </a:solidFill>
                  <a:cs typeface="Arial" panose="020B0604020202020204" pitchFamily="34" charset="0"/>
                </a:rPr>
                <a:t>0.97 to 1.95 GeV @ 1000 Hz (SXR/SXR) </a:t>
              </a:r>
            </a:p>
            <a:p>
              <a:pPr marL="285750" indent="-285750" algn="ctr">
                <a:lnSpc>
                  <a:spcPts val="2300"/>
                </a:lnSpc>
                <a:buFont typeface="Wingdings" panose="05000000000000000000" pitchFamily="2" charset="2"/>
                <a:buChar char="ü"/>
              </a:pPr>
              <a:r>
                <a:rPr lang="en-GB" b="1" dirty="0">
                  <a:solidFill>
                    <a:srgbClr val="7030A0"/>
                  </a:solidFill>
                  <a:cs typeface="Arial" panose="020B0604020202020204" pitchFamily="34" charset="0"/>
                </a:rPr>
                <a:t>2.75 to 5.5 GeV @ 100 Hz (HXR/HXR)</a:t>
              </a:r>
            </a:p>
            <a:p>
              <a:pPr algn="ctr">
                <a:lnSpc>
                  <a:spcPts val="2300"/>
                </a:lnSpc>
              </a:pPr>
              <a:r>
                <a:rPr lang="en-GB" b="1" dirty="0">
                  <a:solidFill>
                    <a:srgbClr val="7030A0"/>
                  </a:solidFill>
                  <a:cs typeface="Arial" panose="020B0604020202020204" pitchFamily="34" charset="0"/>
                </a:rPr>
                <a:t>+</a:t>
              </a:r>
            </a:p>
            <a:p>
              <a:pPr marL="285750" indent="-285750" algn="ctr">
                <a:lnSpc>
                  <a:spcPts val="2300"/>
                </a:lnSpc>
                <a:buFont typeface="Wingdings" panose="05000000000000000000" pitchFamily="2" charset="2"/>
                <a:buChar char="ü"/>
              </a:pPr>
              <a:r>
                <a:rPr lang="en-GB" b="1" dirty="0">
                  <a:solidFill>
                    <a:srgbClr val="7030A0"/>
                  </a:solidFill>
                  <a:cs typeface="Arial" panose="020B0604020202020204" pitchFamily="34" charset="0"/>
                </a:rPr>
                <a:t>2.75 to 5.5 GeV @ 100Hz (</a:t>
              </a:r>
              <a:r>
                <a:rPr lang="en-GB" b="1" dirty="0">
                  <a:solidFill>
                    <a:srgbClr val="00B0F0"/>
                  </a:solidFill>
                  <a:cs typeface="Arial" panose="020B0604020202020204" pitchFamily="34" charset="0"/>
                </a:rPr>
                <a:t>SXR</a:t>
              </a:r>
              <a:r>
                <a:rPr lang="en-GB" b="1" dirty="0">
                  <a:solidFill>
                    <a:srgbClr val="7030A0"/>
                  </a:solidFill>
                  <a:cs typeface="Arial" panose="020B0604020202020204" pitchFamily="34" charset="0"/>
                </a:rPr>
                <a:t>/HXR at the same time) </a:t>
              </a:r>
            </a:p>
          </p:txBody>
        </p:sp>
        <p:sp>
          <p:nvSpPr>
            <p:cNvPr id="7" name="Ovale 6">
              <a:extLst>
                <a:ext uri="{FF2B5EF4-FFF2-40B4-BE49-F238E27FC236}">
                  <a16:creationId xmlns="" xmlns:a16="http://schemas.microsoft.com/office/drawing/2014/main" id="{23948C94-144F-492B-AC79-CF481B50D49D}"/>
                </a:ext>
              </a:extLst>
            </p:cNvPr>
            <p:cNvSpPr/>
            <p:nvPr/>
          </p:nvSpPr>
          <p:spPr bwMode="auto">
            <a:xfrm>
              <a:off x="5951984" y="3789040"/>
              <a:ext cx="462029" cy="288032"/>
            </a:xfrm>
            <a:prstGeom prst="ellipse">
              <a:avLst/>
            </a:prstGeom>
            <a:noFill/>
            <a:ln w="19050" cap="flat" cmpd="sng" algn="ctr">
              <a:solidFill>
                <a:srgbClr val="C00000"/>
              </a:solidFill>
              <a:prstDash val="solid"/>
              <a:round/>
              <a:headEnd type="none" w="med" len="med"/>
              <a:tailEnd type="none" w="med" len="med"/>
            </a:ln>
            <a:effectLst/>
          </p:spPr>
          <p:txBody>
            <a:bodyPr vert="horz" wrap="square" lIns="82944" tIns="41472" rIns="82944" bIns="41472"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lang="it-IT" sz="2177">
                <a:solidFill>
                  <a:schemeClr val="bg1"/>
                </a:solidFill>
                <a:latin typeface="Arial" charset="0"/>
                <a:ea typeface="ＭＳ Ｐゴシック" charset="0"/>
                <a:cs typeface="ＭＳ Ｐゴシック" charset="0"/>
              </a:endParaRPr>
            </a:p>
          </p:txBody>
        </p:sp>
        <p:sp>
          <p:nvSpPr>
            <p:cNvPr id="9" name="CasellaDiTesto 8">
              <a:extLst>
                <a:ext uri="{FF2B5EF4-FFF2-40B4-BE49-F238E27FC236}">
                  <a16:creationId xmlns="" xmlns:a16="http://schemas.microsoft.com/office/drawing/2014/main" id="{F485E34C-8ABB-4C47-B072-8279EAD28E0E}"/>
                </a:ext>
              </a:extLst>
            </p:cNvPr>
            <p:cNvSpPr txBox="1"/>
            <p:nvPr/>
          </p:nvSpPr>
          <p:spPr>
            <a:xfrm>
              <a:off x="4819746" y="4544432"/>
              <a:ext cx="3004605" cy="369332"/>
            </a:xfrm>
            <a:prstGeom prst="rect">
              <a:avLst/>
            </a:prstGeom>
            <a:noFill/>
          </p:spPr>
          <p:txBody>
            <a:bodyPr wrap="square">
              <a:spAutoFit/>
            </a:bodyPr>
            <a:lstStyle/>
            <a:p>
              <a:pPr algn="ctr"/>
              <a:r>
                <a:rPr lang="en-GB" b="1" dirty="0" smtClean="0">
                  <a:cs typeface="Arial" panose="020B0604020202020204" pitchFamily="34" charset="0"/>
                </a:rPr>
                <a:t>FEL operating </a:t>
              </a:r>
              <a:r>
                <a:rPr lang="en-GB" b="1" dirty="0">
                  <a:cs typeface="Arial" panose="020B0604020202020204" pitchFamily="34" charset="0"/>
                </a:rPr>
                <a:t>modes:</a:t>
              </a:r>
            </a:p>
          </p:txBody>
        </p:sp>
      </p:grpSp>
      <p:sp>
        <p:nvSpPr>
          <p:cNvPr id="8" name="Title 1"/>
          <p:cNvSpPr txBox="1">
            <a:spLocks/>
          </p:cNvSpPr>
          <p:nvPr/>
        </p:nvSpPr>
        <p:spPr bwMode="auto">
          <a:xfrm>
            <a:off x="3555757" y="172650"/>
            <a:ext cx="4884562"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it-IT" sz="2400" b="1" i="0" u="none" strike="noStrike" cap="none" normalizeH="0" baseline="0" dirty="0">
                <a:ln>
                  <a:noFill/>
                </a:ln>
                <a:solidFill>
                  <a:schemeClr val="tx1"/>
                </a:solidFill>
                <a:effectLst/>
                <a:latin typeface="Calibri" pitchFamily="34" charset="0"/>
                <a:cs typeface="Arial" pitchFamily="34" charset="0"/>
              </a:rPr>
              <a:t>Facility layout and operating modes</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sp>
        <p:nvSpPr>
          <p:cNvPr id="3" name="Rettangolo 2"/>
          <p:cNvSpPr/>
          <p:nvPr/>
        </p:nvSpPr>
        <p:spPr>
          <a:xfrm>
            <a:off x="1271464" y="764704"/>
            <a:ext cx="9781893" cy="2157385"/>
          </a:xfrm>
          <a:prstGeom prst="rect">
            <a:avLst/>
          </a:prstGeom>
        </p:spPr>
        <p:txBody>
          <a:bodyPr wrap="square">
            <a:spAutoFit/>
          </a:bodyPr>
          <a:lstStyle/>
          <a:p>
            <a:pPr algn="just">
              <a:lnSpc>
                <a:spcPts val="2500"/>
              </a:lnSpc>
              <a:spcAft>
                <a:spcPts val="600"/>
              </a:spcAft>
            </a:pPr>
            <a:r>
              <a:rPr lang="en-US" sz="2000" dirty="0" err="1"/>
              <a:t>CompactLight</a:t>
            </a:r>
            <a:r>
              <a:rPr lang="en-US" sz="2000" dirty="0"/>
              <a:t> has been designed as a hard X-ray facility, covering the wavelength range from 0.8 Å up to 5nm (16 </a:t>
            </a:r>
            <a:r>
              <a:rPr lang="en-US" sz="2000" dirty="0" err="1"/>
              <a:t>keV</a:t>
            </a:r>
            <a:r>
              <a:rPr lang="en-US" sz="2000" dirty="0"/>
              <a:t> to 0.25 </a:t>
            </a:r>
            <a:r>
              <a:rPr lang="en-US" sz="2000" dirty="0" err="1"/>
              <a:t>keV</a:t>
            </a:r>
            <a:r>
              <a:rPr lang="en-US" sz="2000" dirty="0"/>
              <a:t>) with two separate FEL beamlines:</a:t>
            </a:r>
          </a:p>
          <a:p>
            <a:pPr marL="266700" indent="-266700" algn="just">
              <a:lnSpc>
                <a:spcPts val="2500"/>
              </a:lnSpc>
              <a:spcAft>
                <a:spcPts val="600"/>
              </a:spcAft>
              <a:buFont typeface="+mj-lt"/>
              <a:buAutoNum type="romanLcPeriod"/>
            </a:pPr>
            <a:r>
              <a:rPr lang="en-US" sz="2000" b="1" dirty="0"/>
              <a:t>a soft X-ray (SXR) FEL able to deliver photons from 5.0 nm to 0.6 nm (0.25 </a:t>
            </a:r>
            <a:r>
              <a:rPr lang="en-US" sz="2000" b="1" dirty="0" err="1"/>
              <a:t>keV</a:t>
            </a:r>
            <a:r>
              <a:rPr lang="en-US" sz="2000" b="1" dirty="0"/>
              <a:t> to 2 </a:t>
            </a:r>
            <a:r>
              <a:rPr lang="en-US" sz="2000" b="1" dirty="0" err="1"/>
              <a:t>keV</a:t>
            </a:r>
            <a:r>
              <a:rPr lang="en-US" sz="2000" b="1" dirty="0"/>
              <a:t>) operating up to 1 kHz repetition rate (high rep rate)</a:t>
            </a:r>
          </a:p>
          <a:p>
            <a:pPr marL="266700" indent="-266700" algn="just">
              <a:lnSpc>
                <a:spcPts val="2500"/>
              </a:lnSpc>
              <a:spcAft>
                <a:spcPts val="600"/>
              </a:spcAft>
              <a:buFont typeface="+mj-lt"/>
              <a:buAutoNum type="romanLcPeriod"/>
            </a:pPr>
            <a:r>
              <a:rPr lang="en-US" sz="2000" b="1" dirty="0"/>
              <a:t>a hard X-ray FEL source (HXR) ranging from 6.0 Å to 0.8 Å (2 </a:t>
            </a:r>
            <a:r>
              <a:rPr lang="en-US" sz="2000" b="1" dirty="0" err="1"/>
              <a:t>keV</a:t>
            </a:r>
            <a:r>
              <a:rPr lang="en-US" sz="2000" b="1" dirty="0"/>
              <a:t> to 16 </a:t>
            </a:r>
            <a:r>
              <a:rPr lang="en-US" sz="2000" b="1" dirty="0" err="1"/>
              <a:t>keV</a:t>
            </a:r>
            <a:r>
              <a:rPr lang="en-US" sz="2000" b="1" dirty="0"/>
              <a:t>) with maximum 100 Hz repetition rate (low rep rate)</a:t>
            </a:r>
          </a:p>
        </p:txBody>
      </p:sp>
    </p:spTree>
    <p:extLst>
      <p:ext uri="{BB962C8B-B14F-4D97-AF65-F5344CB8AC3E}">
        <p14:creationId xmlns:p14="http://schemas.microsoft.com/office/powerpoint/2010/main" val="74245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5</a:t>
            </a:fld>
            <a:endParaRPr lang="it-IT"/>
          </a:p>
        </p:txBody>
      </p:sp>
      <p:pic>
        <p:nvPicPr>
          <p:cNvPr id="4" name="Immagine 3">
            <a:extLst>
              <a:ext uri="{FF2B5EF4-FFF2-40B4-BE49-F238E27FC236}">
                <a16:creationId xmlns="" xmlns:a16="http://schemas.microsoft.com/office/drawing/2014/main" id="{E9FC45CA-F4FD-4646-9D08-FF322A542ACB}"/>
              </a:ext>
            </a:extLst>
          </p:cNvPr>
          <p:cNvPicPr>
            <a:picLocks noChangeAspect="1"/>
          </p:cNvPicPr>
          <p:nvPr/>
        </p:nvPicPr>
        <p:blipFill>
          <a:blip r:embed="rId2"/>
          <a:stretch>
            <a:fillRect/>
          </a:stretch>
        </p:blipFill>
        <p:spPr>
          <a:xfrm>
            <a:off x="2745178" y="721219"/>
            <a:ext cx="6939928" cy="2880320"/>
          </a:xfrm>
          <a:prstGeom prst="rect">
            <a:avLst/>
          </a:prstGeom>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640" y="3789040"/>
            <a:ext cx="6912768" cy="2586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asellaDiTesto 6"/>
          <p:cNvSpPr txBox="1"/>
          <p:nvPr/>
        </p:nvSpPr>
        <p:spPr>
          <a:xfrm>
            <a:off x="1556186" y="1926113"/>
            <a:ext cx="1202572" cy="830997"/>
          </a:xfrm>
          <a:prstGeom prst="rect">
            <a:avLst/>
          </a:prstGeom>
          <a:noFill/>
        </p:spPr>
        <p:txBody>
          <a:bodyPr wrap="none" rtlCol="0">
            <a:spAutoFit/>
          </a:bodyPr>
          <a:lstStyle/>
          <a:p>
            <a:pPr algn="ctr"/>
            <a:r>
              <a:rPr lang="it-IT" sz="2400" b="1" dirty="0">
                <a:solidFill>
                  <a:srgbClr val="C00000"/>
                </a:solidFill>
              </a:rPr>
              <a:t>e</a:t>
            </a:r>
            <a:r>
              <a:rPr lang="it-IT" sz="2400" b="1" baseline="30000" dirty="0">
                <a:solidFill>
                  <a:srgbClr val="C00000"/>
                </a:solidFill>
              </a:rPr>
              <a:t>- </a:t>
            </a:r>
            <a:r>
              <a:rPr lang="it-IT" sz="2400" b="1" dirty="0" err="1">
                <a:solidFill>
                  <a:srgbClr val="C00000"/>
                </a:solidFill>
              </a:rPr>
              <a:t>beam</a:t>
            </a:r>
            <a:endParaRPr lang="it-IT" sz="2400" b="1" dirty="0">
              <a:solidFill>
                <a:srgbClr val="C00000"/>
              </a:solidFill>
            </a:endParaRPr>
          </a:p>
          <a:p>
            <a:pPr algn="ctr"/>
            <a:r>
              <a:rPr lang="it-IT" sz="2400" b="1" dirty="0">
                <a:solidFill>
                  <a:srgbClr val="C00000"/>
                </a:solidFill>
              </a:rPr>
              <a:t>(HXR)</a:t>
            </a:r>
          </a:p>
        </p:txBody>
      </p:sp>
      <p:sp>
        <p:nvSpPr>
          <p:cNvPr id="8" name="CasellaDiTesto 7"/>
          <p:cNvSpPr txBox="1"/>
          <p:nvPr/>
        </p:nvSpPr>
        <p:spPr>
          <a:xfrm>
            <a:off x="1925197" y="4753925"/>
            <a:ext cx="606256" cy="461665"/>
          </a:xfrm>
          <a:prstGeom prst="rect">
            <a:avLst/>
          </a:prstGeom>
          <a:noFill/>
        </p:spPr>
        <p:txBody>
          <a:bodyPr wrap="none" rtlCol="0">
            <a:spAutoFit/>
          </a:bodyPr>
          <a:lstStyle/>
          <a:p>
            <a:r>
              <a:rPr lang="it-IT" sz="2400" b="1" dirty="0">
                <a:solidFill>
                  <a:srgbClr val="C00000"/>
                </a:solidFill>
              </a:rPr>
              <a:t>FEL</a:t>
            </a:r>
          </a:p>
        </p:txBody>
      </p:sp>
      <p:sp>
        <p:nvSpPr>
          <p:cNvPr id="9" name="Rettangolo 8"/>
          <p:cNvSpPr/>
          <p:nvPr/>
        </p:nvSpPr>
        <p:spPr>
          <a:xfrm>
            <a:off x="2927648" y="4149080"/>
            <a:ext cx="6048672" cy="7900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2907705" y="1178973"/>
            <a:ext cx="6048672" cy="109697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Title 1">
            <a:extLst>
              <a:ext uri="{FF2B5EF4-FFF2-40B4-BE49-F238E27FC236}">
                <a16:creationId xmlns="" xmlns:a16="http://schemas.microsoft.com/office/drawing/2014/main" id="{3A3DB41C-9405-4247-993F-A17119430953}"/>
              </a:ext>
            </a:extLst>
          </p:cNvPr>
          <p:cNvSpPr txBox="1">
            <a:spLocks/>
          </p:cNvSpPr>
          <p:nvPr/>
        </p:nvSpPr>
        <p:spPr bwMode="auto">
          <a:xfrm>
            <a:off x="4002226" y="169863"/>
            <a:ext cx="4176713"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it-IT" sz="2400" b="1" dirty="0">
                <a:latin typeface="Calibri" pitchFamily="34" charset="0"/>
                <a:cs typeface="Arial" pitchFamily="34" charset="0"/>
              </a:rPr>
              <a:t>Main operating</a:t>
            </a:r>
            <a:r>
              <a:rPr kumimoji="0" lang="en-US" altLang="it-IT" sz="2400" b="1" i="0" u="none" strike="noStrike" cap="none" normalizeH="0" baseline="0" dirty="0">
                <a:ln>
                  <a:noFill/>
                </a:ln>
                <a:solidFill>
                  <a:schemeClr val="tx1"/>
                </a:solidFill>
                <a:effectLst/>
                <a:latin typeface="Calibri" pitchFamily="34" charset="0"/>
                <a:cs typeface="Arial" pitchFamily="34" charset="0"/>
              </a:rPr>
              <a:t> parameters</a:t>
            </a:r>
            <a:endParaRPr kumimoji="0" lang="it-IT" altLang="it-IT"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27970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6</a:t>
            </a:fld>
            <a:endParaRPr lang="it-IT"/>
          </a:p>
        </p:txBody>
      </p:sp>
      <p:sp>
        <p:nvSpPr>
          <p:cNvPr id="6" name="Rettangolo 5"/>
          <p:cNvSpPr/>
          <p:nvPr/>
        </p:nvSpPr>
        <p:spPr>
          <a:xfrm>
            <a:off x="4254621" y="199910"/>
            <a:ext cx="3155800" cy="461665"/>
          </a:xfrm>
          <a:prstGeom prst="rect">
            <a:avLst/>
          </a:prstGeom>
        </p:spPr>
        <p:txBody>
          <a:bodyPr wrap="none">
            <a:spAutoFit/>
          </a:bodyPr>
          <a:lstStyle/>
          <a:p>
            <a:pPr lvl="0" algn="ctr" fontAlgn="base">
              <a:spcBef>
                <a:spcPct val="0"/>
              </a:spcBef>
              <a:spcAft>
                <a:spcPct val="0"/>
              </a:spcAft>
            </a:pPr>
            <a:r>
              <a:rPr lang="it-IT" altLang="it-IT" sz="2400" b="1" dirty="0" err="1">
                <a:latin typeface="Calibri" pitchFamily="34" charset="0"/>
                <a:cs typeface="Arial" pitchFamily="34" charset="0"/>
              </a:rPr>
              <a:t>CompactLight</a:t>
            </a:r>
            <a:r>
              <a:rPr lang="it-IT" altLang="it-IT" sz="2400" b="1" dirty="0">
                <a:latin typeface="Calibri" pitchFamily="34" charset="0"/>
                <a:cs typeface="Arial" pitchFamily="34" charset="0"/>
              </a:rPr>
              <a:t> footprint</a:t>
            </a:r>
            <a:endParaRPr lang="it-IT" altLang="it-IT" sz="2400" dirty="0">
              <a:latin typeface="Arial" pitchFamily="34" charset="0"/>
              <a:cs typeface="Arial" pitchFamily="34" charset="0"/>
            </a:endParaRPr>
          </a:p>
        </p:txBody>
      </p:sp>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0291" y="764703"/>
            <a:ext cx="5924460" cy="3303711"/>
          </a:xfrm>
          <a:prstGeom prst="rect">
            <a:avLst/>
          </a:prstGeom>
          <a:ln w="12700">
            <a:solidFill>
              <a:srgbClr val="C00000"/>
            </a:solidFill>
          </a:ln>
        </p:spPr>
      </p:pic>
      <p:graphicFrame>
        <p:nvGraphicFramePr>
          <p:cNvPr id="9" name="Oggetto 8"/>
          <p:cNvGraphicFramePr>
            <a:graphicFrameLocks noChangeAspect="1"/>
          </p:cNvGraphicFramePr>
          <p:nvPr>
            <p:extLst>
              <p:ext uri="{D42A27DB-BD31-4B8C-83A1-F6EECF244321}">
                <p14:modId xmlns:p14="http://schemas.microsoft.com/office/powerpoint/2010/main" val="960177428"/>
              </p:ext>
            </p:extLst>
          </p:nvPr>
        </p:nvGraphicFramePr>
        <p:xfrm>
          <a:off x="6612797" y="4139788"/>
          <a:ext cx="4577771" cy="1656577"/>
        </p:xfrm>
        <a:graphic>
          <a:graphicData uri="http://schemas.openxmlformats.org/presentationml/2006/ole">
            <mc:AlternateContent xmlns:mc="http://schemas.openxmlformats.org/markup-compatibility/2006">
              <mc:Choice xmlns:v="urn:schemas-microsoft-com:vml" Requires="v">
                <p:oleObj spid="_x0000_s2096" name="Foglio di lavoro" r:id="rId4" imgW="5895930" imgH="2133480" progId="Excel.Sheet.12">
                  <p:embed/>
                </p:oleObj>
              </mc:Choice>
              <mc:Fallback>
                <p:oleObj name="Foglio di lavoro" r:id="rId4" imgW="5895930" imgH="2133480" progId="Excel.Sheet.12">
                  <p:embed/>
                  <p:pic>
                    <p:nvPicPr>
                      <p:cNvPr id="9" name="Oggetto 8"/>
                      <p:cNvPicPr/>
                      <p:nvPr/>
                    </p:nvPicPr>
                    <p:blipFill>
                      <a:blip r:embed="rId5"/>
                      <a:stretch>
                        <a:fillRect/>
                      </a:stretch>
                    </p:blipFill>
                    <p:spPr>
                      <a:xfrm>
                        <a:off x="6612797" y="4139788"/>
                        <a:ext cx="4577771" cy="1656577"/>
                      </a:xfrm>
                      <a:prstGeom prst="rect">
                        <a:avLst/>
                      </a:prstGeom>
                    </p:spPr>
                  </p:pic>
                </p:oleObj>
              </mc:Fallback>
            </mc:AlternateContent>
          </a:graphicData>
        </a:graphic>
      </p:graphicFrame>
      <p:sp>
        <p:nvSpPr>
          <p:cNvPr id="10" name="CasellaDiTesto 9"/>
          <p:cNvSpPr txBox="1"/>
          <p:nvPr/>
        </p:nvSpPr>
        <p:spPr>
          <a:xfrm>
            <a:off x="6445250" y="5746197"/>
            <a:ext cx="5063309" cy="369332"/>
          </a:xfrm>
          <a:prstGeom prst="rect">
            <a:avLst/>
          </a:prstGeom>
          <a:noFill/>
        </p:spPr>
        <p:txBody>
          <a:bodyPr wrap="none" rtlCol="0">
            <a:spAutoFit/>
          </a:bodyPr>
          <a:lstStyle/>
          <a:p>
            <a:r>
              <a:rPr lang="it-IT" b="1" dirty="0">
                <a:solidFill>
                  <a:srgbClr val="C00000"/>
                </a:solidFill>
                <a:sym typeface="Symbol"/>
              </a:rPr>
              <a:t> 4</a:t>
            </a:r>
            <a:r>
              <a:rPr lang="it-IT" b="1" dirty="0" smtClean="0">
                <a:solidFill>
                  <a:srgbClr val="C00000"/>
                </a:solidFill>
              </a:rPr>
              <a:t>5</a:t>
            </a:r>
            <a:r>
              <a:rPr lang="it-IT" b="1" dirty="0">
                <a:solidFill>
                  <a:srgbClr val="C00000"/>
                </a:solidFill>
              </a:rPr>
              <a:t>% </a:t>
            </a:r>
            <a:r>
              <a:rPr lang="it-IT" b="1" dirty="0" err="1" smtClean="0">
                <a:solidFill>
                  <a:srgbClr val="C00000"/>
                </a:solidFill>
              </a:rPr>
              <a:t>reduction</a:t>
            </a:r>
            <a:r>
              <a:rPr lang="it-IT" b="1" dirty="0" smtClean="0">
                <a:solidFill>
                  <a:srgbClr val="C00000"/>
                </a:solidFill>
              </a:rPr>
              <a:t> on </a:t>
            </a:r>
            <a:r>
              <a:rPr lang="it-IT" b="1" dirty="0" err="1" smtClean="0">
                <a:solidFill>
                  <a:srgbClr val="C00000"/>
                </a:solidFill>
              </a:rPr>
              <a:t>Linac</a:t>
            </a:r>
            <a:r>
              <a:rPr lang="it-IT" b="1" dirty="0" smtClean="0">
                <a:solidFill>
                  <a:srgbClr val="C00000"/>
                </a:solidFill>
              </a:rPr>
              <a:t>/</a:t>
            </a:r>
            <a:r>
              <a:rPr lang="it-IT" b="1" dirty="0" err="1" smtClean="0">
                <a:solidFill>
                  <a:srgbClr val="C00000"/>
                </a:solidFill>
              </a:rPr>
              <a:t>Undulator</a:t>
            </a:r>
            <a:r>
              <a:rPr lang="it-IT" b="1" dirty="0" smtClean="0">
                <a:solidFill>
                  <a:srgbClr val="C00000"/>
                </a:solidFill>
              </a:rPr>
              <a:t> </a:t>
            </a:r>
            <a:r>
              <a:rPr lang="it-IT" b="1" dirty="0" err="1" smtClean="0">
                <a:solidFill>
                  <a:srgbClr val="C00000"/>
                </a:solidFill>
              </a:rPr>
              <a:t>overall</a:t>
            </a:r>
            <a:r>
              <a:rPr lang="it-IT" b="1" dirty="0" smtClean="0">
                <a:solidFill>
                  <a:srgbClr val="C00000"/>
                </a:solidFill>
              </a:rPr>
              <a:t> </a:t>
            </a:r>
            <a:r>
              <a:rPr lang="it-IT" b="1" dirty="0" err="1" smtClean="0">
                <a:solidFill>
                  <a:srgbClr val="C00000"/>
                </a:solidFill>
              </a:rPr>
              <a:t>length</a:t>
            </a:r>
            <a:r>
              <a:rPr lang="it-IT" b="1" dirty="0" smtClean="0">
                <a:solidFill>
                  <a:srgbClr val="C00000"/>
                </a:solidFill>
              </a:rPr>
              <a:t> </a:t>
            </a:r>
            <a:endParaRPr lang="it-IT" b="1" dirty="0">
              <a:solidFill>
                <a:srgbClr val="C00000"/>
              </a:solidFill>
            </a:endParaRPr>
          </a:p>
        </p:txBody>
      </p:sp>
      <p:sp>
        <p:nvSpPr>
          <p:cNvPr id="3" name="Rettangolo 2"/>
          <p:cNvSpPr/>
          <p:nvPr/>
        </p:nvSpPr>
        <p:spPr>
          <a:xfrm>
            <a:off x="669161" y="4208151"/>
            <a:ext cx="5163359" cy="1682897"/>
          </a:xfrm>
          <a:prstGeom prst="rect">
            <a:avLst/>
          </a:prstGeom>
          <a:ln>
            <a:solidFill>
              <a:srgbClr val="002060"/>
            </a:solidFill>
          </a:ln>
        </p:spPr>
        <p:txBody>
          <a:bodyPr wrap="square">
            <a:spAutoFit/>
          </a:bodyPr>
          <a:lstStyle/>
          <a:p>
            <a:pPr algn="just">
              <a:lnSpc>
                <a:spcPts val="2500"/>
              </a:lnSpc>
            </a:pPr>
            <a:r>
              <a:rPr lang="en-US" sz="2000" dirty="0"/>
              <a:t>Compared to existing facilities, for the same operating wavelengths, the technical solutions adopted ensure that the </a:t>
            </a:r>
            <a:r>
              <a:rPr lang="en-US" sz="2000" dirty="0" err="1"/>
              <a:t>CompactLight</a:t>
            </a:r>
            <a:r>
              <a:rPr lang="en-US" sz="2000" dirty="0"/>
              <a:t> facility can operate with a lower electron beam energy and has a significant footprint reduction. </a:t>
            </a:r>
          </a:p>
        </p:txBody>
      </p:sp>
      <p:sp>
        <p:nvSpPr>
          <p:cNvPr id="11" name="Freccia a destra 10"/>
          <p:cNvSpPr/>
          <p:nvPr/>
        </p:nvSpPr>
        <p:spPr>
          <a:xfrm>
            <a:off x="6052387" y="4908094"/>
            <a:ext cx="392864" cy="2830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54801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7</a:t>
            </a:fld>
            <a:endParaRPr lang="it-IT"/>
          </a:p>
        </p:txBody>
      </p:sp>
      <p:pic>
        <p:nvPicPr>
          <p:cNvPr id="7" name="Picture 5"/>
          <p:cNvPicPr>
            <a:picLocks noChangeAspect="1"/>
          </p:cNvPicPr>
          <p:nvPr/>
        </p:nvPicPr>
        <p:blipFill>
          <a:blip r:embed="rId2"/>
          <a:stretch>
            <a:fillRect/>
          </a:stretch>
        </p:blipFill>
        <p:spPr>
          <a:xfrm>
            <a:off x="7835528" y="3388211"/>
            <a:ext cx="2171113" cy="3099303"/>
          </a:xfrm>
          <a:prstGeom prst="rect">
            <a:avLst/>
          </a:prstGeom>
        </p:spPr>
      </p:pic>
      <p:pic>
        <p:nvPicPr>
          <p:cNvPr id="8" name="Picture 3"/>
          <p:cNvPicPr>
            <a:picLocks noChangeAspect="1"/>
          </p:cNvPicPr>
          <p:nvPr/>
        </p:nvPicPr>
        <p:blipFill rotWithShape="1">
          <a:blip r:embed="rId3"/>
          <a:srcRect l="6817" r="7623"/>
          <a:stretch/>
        </p:blipFill>
        <p:spPr>
          <a:xfrm>
            <a:off x="94891" y="1313552"/>
            <a:ext cx="2040895" cy="3405098"/>
          </a:xfrm>
          <a:prstGeom prst="rect">
            <a:avLst/>
          </a:prstGeom>
        </p:spPr>
      </p:pic>
      <p:pic>
        <p:nvPicPr>
          <p:cNvPr id="256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6641" y="3690859"/>
            <a:ext cx="1976946" cy="2796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163" y="2879814"/>
            <a:ext cx="2515551" cy="3575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p:cNvPicPr>
            <a:picLocks noChangeAspect="1"/>
          </p:cNvPicPr>
          <p:nvPr/>
        </p:nvPicPr>
        <p:blipFill>
          <a:blip r:embed="rId6"/>
          <a:stretch>
            <a:fillRect/>
          </a:stretch>
        </p:blipFill>
        <p:spPr>
          <a:xfrm>
            <a:off x="4510834" y="905932"/>
            <a:ext cx="1691260" cy="2859397"/>
          </a:xfrm>
          <a:prstGeom prst="rect">
            <a:avLst/>
          </a:prstGeom>
        </p:spPr>
      </p:pic>
      <p:pic>
        <p:nvPicPr>
          <p:cNvPr id="2560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7038" y="3648373"/>
            <a:ext cx="2109788"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9"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35786" y="805366"/>
            <a:ext cx="2023003" cy="306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0" name="Picture 1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72714" y="3388211"/>
            <a:ext cx="2024587" cy="2960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2" name="Picture 1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684310" y="656276"/>
            <a:ext cx="2299277" cy="3358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3" name="Picture 1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35528" y="685645"/>
            <a:ext cx="1890783" cy="272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14" name="Picture 14"/>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96004" y="905932"/>
            <a:ext cx="1854977" cy="271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rot="19902075">
            <a:off x="2711667" y="3490804"/>
            <a:ext cx="7468482" cy="400110"/>
          </a:xfrm>
          <a:prstGeom prst="rect">
            <a:avLst/>
          </a:prstGeom>
          <a:solidFill>
            <a:schemeClr val="accent6">
              <a:lumMod val="20000"/>
              <a:lumOff val="80000"/>
            </a:schemeClr>
          </a:solidFill>
        </p:spPr>
        <p:txBody>
          <a:bodyPr wrap="square" rtlCol="0">
            <a:spAutoFit/>
          </a:bodyPr>
          <a:lstStyle/>
          <a:p>
            <a:pPr algn="ctr"/>
            <a:r>
              <a:rPr lang="it-IT" sz="2000" b="1" dirty="0" err="1">
                <a:solidFill>
                  <a:srgbClr val="C00000"/>
                </a:solidFill>
              </a:rPr>
              <a:t>All</a:t>
            </a:r>
            <a:r>
              <a:rPr lang="it-IT" sz="2000" b="1" dirty="0">
                <a:solidFill>
                  <a:srgbClr val="C00000"/>
                </a:solidFill>
              </a:rPr>
              <a:t> the </a:t>
            </a:r>
            <a:r>
              <a:rPr lang="it-IT" sz="2000" b="1" dirty="0" err="1">
                <a:solidFill>
                  <a:srgbClr val="C00000"/>
                </a:solidFill>
              </a:rPr>
              <a:t>deliverables</a:t>
            </a:r>
            <a:r>
              <a:rPr lang="it-IT" sz="2000" b="1" dirty="0">
                <a:solidFill>
                  <a:srgbClr val="C00000"/>
                </a:solidFill>
              </a:rPr>
              <a:t> are </a:t>
            </a:r>
            <a:r>
              <a:rPr lang="it-IT" sz="2000" b="1" dirty="0" err="1">
                <a:solidFill>
                  <a:srgbClr val="C00000"/>
                </a:solidFill>
              </a:rPr>
              <a:t>available</a:t>
            </a:r>
            <a:r>
              <a:rPr lang="it-IT" sz="2000" b="1" dirty="0">
                <a:solidFill>
                  <a:srgbClr val="C00000"/>
                </a:solidFill>
              </a:rPr>
              <a:t> </a:t>
            </a:r>
            <a:r>
              <a:rPr lang="it-IT" sz="2000" b="1" dirty="0" err="1">
                <a:solidFill>
                  <a:srgbClr val="C00000"/>
                </a:solidFill>
              </a:rPr>
              <a:t>at</a:t>
            </a:r>
            <a:r>
              <a:rPr lang="it-IT" sz="2000" b="1" dirty="0">
                <a:solidFill>
                  <a:srgbClr val="C00000"/>
                </a:solidFill>
              </a:rPr>
              <a:t> http://www.compactlight.eu</a:t>
            </a:r>
          </a:p>
        </p:txBody>
      </p:sp>
      <p:sp>
        <p:nvSpPr>
          <p:cNvPr id="18" name="Rettangolo 17">
            <a:extLst>
              <a:ext uri="{FF2B5EF4-FFF2-40B4-BE49-F238E27FC236}">
                <a16:creationId xmlns="" xmlns:a16="http://schemas.microsoft.com/office/drawing/2014/main" id="{CCC1F7D1-2F13-42A2-B7DE-FBE80166299B}"/>
              </a:ext>
            </a:extLst>
          </p:cNvPr>
          <p:cNvSpPr/>
          <p:nvPr/>
        </p:nvSpPr>
        <p:spPr>
          <a:xfrm>
            <a:off x="5217398" y="153128"/>
            <a:ext cx="1757212" cy="461665"/>
          </a:xfrm>
          <a:prstGeom prst="rect">
            <a:avLst/>
          </a:prstGeom>
        </p:spPr>
        <p:txBody>
          <a:bodyPr wrap="none">
            <a:spAutoFit/>
          </a:bodyPr>
          <a:lstStyle/>
          <a:p>
            <a:pPr algn="ctr"/>
            <a:r>
              <a:rPr lang="en-US" altLang="it-IT" sz="2400" b="1" dirty="0">
                <a:ea typeface="ＭＳ Ｐゴシック" pitchFamily="34" charset="-128"/>
                <a:cs typeface="Arial" panose="020B0604020202020204" pitchFamily="34" charset="0"/>
              </a:rPr>
              <a:t>Deliverables</a:t>
            </a:r>
          </a:p>
        </p:txBody>
      </p:sp>
    </p:spTree>
    <p:extLst>
      <p:ext uri="{BB962C8B-B14F-4D97-AF65-F5344CB8AC3E}">
        <p14:creationId xmlns:p14="http://schemas.microsoft.com/office/powerpoint/2010/main" val="2172098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8</a:t>
            </a:fld>
            <a:endParaRPr lang="it-IT"/>
          </a:p>
        </p:txBody>
      </p:sp>
      <p:grpSp>
        <p:nvGrpSpPr>
          <p:cNvPr id="7" name="Gruppo 6">
            <a:extLst>
              <a:ext uri="{FF2B5EF4-FFF2-40B4-BE49-F238E27FC236}">
                <a16:creationId xmlns="" xmlns:a16="http://schemas.microsoft.com/office/drawing/2014/main" id="{82DC9CB1-96AC-4E82-9F82-5892F8A7E021}"/>
              </a:ext>
            </a:extLst>
          </p:cNvPr>
          <p:cNvGrpSpPr/>
          <p:nvPr/>
        </p:nvGrpSpPr>
        <p:grpSpPr>
          <a:xfrm>
            <a:off x="6962862" y="696557"/>
            <a:ext cx="4720868" cy="5762965"/>
            <a:chOff x="6962862" y="696557"/>
            <a:chExt cx="4720868" cy="5762965"/>
          </a:xfrm>
        </p:grpSpPr>
        <p:pic>
          <p:nvPicPr>
            <p:cNvPr id="3" name="Immagine 2">
              <a:extLst>
                <a:ext uri="{FF2B5EF4-FFF2-40B4-BE49-F238E27FC236}">
                  <a16:creationId xmlns="" xmlns:a16="http://schemas.microsoft.com/office/drawing/2014/main" id="{9DC76356-D4B3-457B-8DA4-0A3DD43A349B}"/>
                </a:ext>
              </a:extLst>
            </p:cNvPr>
            <p:cNvPicPr>
              <a:picLocks noChangeAspect="1"/>
            </p:cNvPicPr>
            <p:nvPr/>
          </p:nvPicPr>
          <p:blipFill rotWithShape="1">
            <a:blip r:embed="rId2"/>
            <a:srcRect l="31753" t="15046" r="16106" b="69541"/>
            <a:stretch/>
          </p:blipFill>
          <p:spPr>
            <a:xfrm>
              <a:off x="6962863" y="696557"/>
              <a:ext cx="4720867" cy="872184"/>
            </a:xfrm>
            <a:prstGeom prst="rect">
              <a:avLst/>
            </a:prstGeom>
            <a:ln>
              <a:noFill/>
            </a:ln>
          </p:spPr>
        </p:pic>
        <p:pic>
          <p:nvPicPr>
            <p:cNvPr id="4" name="Immagine 3">
              <a:extLst>
                <a:ext uri="{FF2B5EF4-FFF2-40B4-BE49-F238E27FC236}">
                  <a16:creationId xmlns="" xmlns:a16="http://schemas.microsoft.com/office/drawing/2014/main" id="{6BB0CD2F-1429-4DFF-8EDD-DABFD2763E7C}"/>
                </a:ext>
              </a:extLst>
            </p:cNvPr>
            <p:cNvPicPr>
              <a:picLocks noChangeAspect="1"/>
            </p:cNvPicPr>
            <p:nvPr/>
          </p:nvPicPr>
          <p:blipFill>
            <a:blip r:embed="rId3"/>
            <a:stretch>
              <a:fillRect/>
            </a:stretch>
          </p:blipFill>
          <p:spPr>
            <a:xfrm>
              <a:off x="6962862" y="1555825"/>
              <a:ext cx="4714613" cy="4903697"/>
            </a:xfrm>
            <a:prstGeom prst="rect">
              <a:avLst/>
            </a:prstGeom>
            <a:ln>
              <a:noFill/>
            </a:ln>
          </p:spPr>
        </p:pic>
      </p:grpSp>
      <p:sp>
        <p:nvSpPr>
          <p:cNvPr id="8" name="Rettangolo 7">
            <a:extLst>
              <a:ext uri="{FF2B5EF4-FFF2-40B4-BE49-F238E27FC236}">
                <a16:creationId xmlns="" xmlns:a16="http://schemas.microsoft.com/office/drawing/2014/main" id="{DFC75870-DEEA-43F2-8A64-59EB2A1E98E8}"/>
              </a:ext>
            </a:extLst>
          </p:cNvPr>
          <p:cNvSpPr/>
          <p:nvPr/>
        </p:nvSpPr>
        <p:spPr>
          <a:xfrm>
            <a:off x="6962862" y="696557"/>
            <a:ext cx="4714613" cy="5848383"/>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sp>
        <p:nvSpPr>
          <p:cNvPr id="10" name="Rettangolo 9">
            <a:extLst>
              <a:ext uri="{FF2B5EF4-FFF2-40B4-BE49-F238E27FC236}">
                <a16:creationId xmlns="" xmlns:a16="http://schemas.microsoft.com/office/drawing/2014/main" id="{89C0A0B0-CD64-4C95-93A2-5C7DD26EAF96}"/>
              </a:ext>
            </a:extLst>
          </p:cNvPr>
          <p:cNvSpPr/>
          <p:nvPr/>
        </p:nvSpPr>
        <p:spPr>
          <a:xfrm>
            <a:off x="4439816" y="116632"/>
            <a:ext cx="3295775" cy="523220"/>
          </a:xfrm>
          <a:prstGeom prst="rect">
            <a:avLst/>
          </a:prstGeom>
        </p:spPr>
        <p:txBody>
          <a:bodyPr wrap="none">
            <a:spAutoFit/>
          </a:bodyPr>
          <a:lstStyle/>
          <a:p>
            <a:pPr lvl="0" algn="ctr" fontAlgn="base">
              <a:spcBef>
                <a:spcPct val="0"/>
              </a:spcBef>
              <a:spcAft>
                <a:spcPct val="0"/>
              </a:spcAft>
            </a:pPr>
            <a:r>
              <a:rPr lang="it-IT" altLang="it-IT" sz="2800" b="1" dirty="0" err="1">
                <a:latin typeface="Calibri" pitchFamily="34" charset="0"/>
                <a:cs typeface="Arial" pitchFamily="34" charset="0"/>
              </a:rPr>
              <a:t>Final</a:t>
            </a:r>
            <a:r>
              <a:rPr lang="it-IT" altLang="it-IT" sz="2800" b="1" dirty="0">
                <a:latin typeface="Calibri" pitchFamily="34" charset="0"/>
                <a:cs typeface="Arial" pitchFamily="34" charset="0"/>
              </a:rPr>
              <a:t> review meeting</a:t>
            </a:r>
            <a:endParaRPr lang="it-IT" altLang="it-IT" sz="2800" dirty="0">
              <a:latin typeface="Arial" pitchFamily="34" charset="0"/>
              <a:cs typeface="Arial" pitchFamily="34" charset="0"/>
            </a:endParaRPr>
          </a:p>
        </p:txBody>
      </p:sp>
      <p:sp>
        <p:nvSpPr>
          <p:cNvPr id="11" name="CasellaDiTesto 10">
            <a:extLst>
              <a:ext uri="{FF2B5EF4-FFF2-40B4-BE49-F238E27FC236}">
                <a16:creationId xmlns="" xmlns:a16="http://schemas.microsoft.com/office/drawing/2014/main" id="{EA9B728F-0A78-40B1-B6F2-B06EBEA8282E}"/>
              </a:ext>
            </a:extLst>
          </p:cNvPr>
          <p:cNvSpPr txBox="1"/>
          <p:nvPr/>
        </p:nvSpPr>
        <p:spPr>
          <a:xfrm>
            <a:off x="428493" y="1234646"/>
            <a:ext cx="6332502" cy="4216539"/>
          </a:xfrm>
          <a:prstGeom prst="rect">
            <a:avLst/>
          </a:prstGeom>
          <a:noFill/>
        </p:spPr>
        <p:txBody>
          <a:bodyPr wrap="square">
            <a:spAutoFit/>
          </a:bodyPr>
          <a:lstStyle/>
          <a:p>
            <a:pPr algn="ctr">
              <a:spcAft>
                <a:spcPts val="1200"/>
              </a:spcAft>
            </a:pPr>
            <a:r>
              <a:rPr lang="en-US" sz="2000" b="1" dirty="0">
                <a:solidFill>
                  <a:srgbClr val="C00000"/>
                </a:solidFill>
              </a:rPr>
              <a:t>On March 11, we had the final review of the project, organized by the </a:t>
            </a:r>
            <a:r>
              <a:rPr lang="en-US" sz="2000" b="1" dirty="0" smtClean="0">
                <a:solidFill>
                  <a:srgbClr val="C00000"/>
                </a:solidFill>
              </a:rPr>
              <a:t>XLS EU </a:t>
            </a:r>
            <a:r>
              <a:rPr lang="en-US" sz="2000" b="1" dirty="0">
                <a:solidFill>
                  <a:srgbClr val="C00000"/>
                </a:solidFill>
              </a:rPr>
              <a:t>Officer, receiving full approval for the work done and the results </a:t>
            </a:r>
            <a:r>
              <a:rPr lang="en-US" sz="2000" b="1" dirty="0" smtClean="0">
                <a:solidFill>
                  <a:srgbClr val="C00000"/>
                </a:solidFill>
              </a:rPr>
              <a:t>achieved</a:t>
            </a:r>
            <a:endParaRPr lang="en-US" dirty="0">
              <a:solidFill>
                <a:srgbClr val="C00000"/>
              </a:solidFill>
            </a:endParaRPr>
          </a:p>
          <a:p>
            <a:pPr algn="just">
              <a:spcAft>
                <a:spcPts val="600"/>
              </a:spcAft>
            </a:pPr>
            <a:r>
              <a:rPr lang="en-US" dirty="0">
                <a:effectLst/>
                <a:ea typeface="Calibri" panose="020F0502020204030204" pitchFamily="34" charset="0"/>
                <a:cs typeface="TimesNewRomanPSMT"/>
              </a:rPr>
              <a:t>“</a:t>
            </a:r>
            <a:r>
              <a:rPr lang="en-US" sz="1500" dirty="0" err="1">
                <a:effectLst/>
                <a:ea typeface="Calibri" panose="020F0502020204030204" pitchFamily="34" charset="0"/>
                <a:cs typeface="TimesNewRomanPSMT"/>
              </a:rPr>
              <a:t>CompactLight</a:t>
            </a:r>
            <a:r>
              <a:rPr lang="en-US" sz="1500" dirty="0">
                <a:effectLst/>
                <a:ea typeface="Calibri" panose="020F0502020204030204" pitchFamily="34" charset="0"/>
                <a:cs typeface="TimesNewRomanPSMT"/>
              </a:rPr>
              <a:t> </a:t>
            </a:r>
            <a:r>
              <a:rPr lang="en-US" sz="1500" i="1" dirty="0">
                <a:effectLst/>
                <a:ea typeface="Calibri" panose="020F0502020204030204" pitchFamily="34" charset="0"/>
                <a:cs typeface="TimesNewRomanPSMT"/>
              </a:rPr>
              <a:t>has delivered exceptional results with significant immediate or potential impact………</a:t>
            </a:r>
          </a:p>
          <a:p>
            <a:pPr algn="just">
              <a:spcAft>
                <a:spcPts val="600"/>
              </a:spcAft>
            </a:pPr>
            <a:r>
              <a:rPr lang="en-US" sz="1500" b="0" i="1" u="none" strike="noStrike" baseline="0" dirty="0"/>
              <a:t>It constitutes an exceptional contribution to accelerator technologies in terms of the development of a compact and lower-cost FEL facility, with the resulting positive economic, environmental, energy usage, and other socio-economic impacts.………….</a:t>
            </a:r>
          </a:p>
          <a:p>
            <a:pPr algn="just">
              <a:spcAft>
                <a:spcPts val="600"/>
              </a:spcAft>
            </a:pPr>
            <a:r>
              <a:rPr lang="en-US" sz="1500" b="0" i="1" u="none" strike="noStrike" baseline="0" dirty="0"/>
              <a:t>The adoption of innovative photoinjector, high-gradient accelerating structures, and short period superconducting undulators, were successfully described in the timely submitted deliverables……..</a:t>
            </a:r>
          </a:p>
          <a:p>
            <a:pPr algn="just"/>
            <a:r>
              <a:rPr lang="en-US" sz="1500" i="1" dirty="0"/>
              <a:t>S</a:t>
            </a:r>
            <a:r>
              <a:rPr lang="en-US" sz="1500" b="0" i="1" u="none" strike="noStrike" baseline="0" dirty="0"/>
              <a:t>pecially relevant being D2.3, reporting the CDR of the facility, that </a:t>
            </a:r>
            <a:r>
              <a:rPr lang="it-IT" sz="1500" b="0" i="1" u="none" strike="noStrike" baseline="0" dirty="0" err="1"/>
              <a:t>presents</a:t>
            </a:r>
            <a:r>
              <a:rPr lang="it-IT" sz="1500" b="0" i="1" u="none" strike="noStrike" baseline="0" dirty="0"/>
              <a:t> clear </a:t>
            </a:r>
            <a:r>
              <a:rPr lang="en-US" sz="1500" b="0" i="1" u="none" strike="noStrike" baseline="0" dirty="0"/>
              <a:t>industrialization potentials, part of which are already being investigated with industry”.</a:t>
            </a:r>
          </a:p>
        </p:txBody>
      </p:sp>
    </p:spTree>
    <p:extLst>
      <p:ext uri="{BB962C8B-B14F-4D97-AF65-F5344CB8AC3E}">
        <p14:creationId xmlns:p14="http://schemas.microsoft.com/office/powerpoint/2010/main" val="36536893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 xmlns:a16="http://schemas.microsoft.com/office/drawing/2014/main" id="{DE4FD842-C187-4043-B2AE-D3FBB2A41057}"/>
              </a:ext>
            </a:extLst>
          </p:cNvPr>
          <p:cNvSpPr>
            <a:spLocks noGrp="1"/>
          </p:cNvSpPr>
          <p:nvPr>
            <p:ph type="sldNum" sz="quarter" idx="12"/>
          </p:nvPr>
        </p:nvSpPr>
        <p:spPr/>
        <p:txBody>
          <a:bodyPr/>
          <a:lstStyle/>
          <a:p>
            <a:fld id="{3C654D5C-B70E-48A6-B245-C73FED67EEA9}" type="slidenum">
              <a:rPr lang="it-IT" smtClean="0"/>
              <a:t>9</a:t>
            </a:fld>
            <a:endParaRPr lang="it-IT"/>
          </a:p>
        </p:txBody>
      </p:sp>
      <p:sp>
        <p:nvSpPr>
          <p:cNvPr id="7" name="CasellaDiTesto 6">
            <a:extLst>
              <a:ext uri="{FF2B5EF4-FFF2-40B4-BE49-F238E27FC236}">
                <a16:creationId xmlns="" xmlns:a16="http://schemas.microsoft.com/office/drawing/2014/main" id="{93CBB777-EF4B-42B8-9457-C8B7FA974AAF}"/>
              </a:ext>
            </a:extLst>
          </p:cNvPr>
          <p:cNvSpPr txBox="1"/>
          <p:nvPr/>
        </p:nvSpPr>
        <p:spPr>
          <a:xfrm>
            <a:off x="1088376" y="965605"/>
            <a:ext cx="9918702" cy="4985980"/>
          </a:xfrm>
          <a:prstGeom prst="rect">
            <a:avLst/>
          </a:prstGeom>
          <a:noFill/>
        </p:spPr>
        <p:txBody>
          <a:bodyPr wrap="square">
            <a:spAutoFit/>
          </a:bodyPr>
          <a:lstStyle/>
          <a:p>
            <a:pPr marL="271463" indent="-271463" algn="just">
              <a:spcAft>
                <a:spcPts val="1200"/>
              </a:spcAft>
              <a:buSzPct val="73000"/>
              <a:buFont typeface="Wingdings" panose="05000000000000000000" pitchFamily="2" charset="2"/>
              <a:buChar char="Ø"/>
            </a:pPr>
            <a:r>
              <a:rPr lang="en-US" sz="2400" dirty="0"/>
              <a:t>The XLS Collaboration is determined to continue its activities well beyond the end of its H2020 contract, improving the partnership and maintaining its leadership in compact acceleration and light production, strong of the experience gained in the four years of the project.</a:t>
            </a:r>
          </a:p>
          <a:p>
            <a:pPr marL="271463" indent="-271463" algn="just">
              <a:spcAft>
                <a:spcPts val="1200"/>
              </a:spcAft>
              <a:buSzPct val="73000"/>
              <a:buFont typeface="Wingdings" panose="05000000000000000000" pitchFamily="2" charset="2"/>
              <a:buChar char="Ø"/>
            </a:pPr>
            <a:r>
              <a:rPr lang="en-US" sz="2400" dirty="0"/>
              <a:t>Periodic workshops </a:t>
            </a:r>
            <a:r>
              <a:rPr lang="en-US" sz="2400" dirty="0" smtClean="0"/>
              <a:t>and events will </a:t>
            </a:r>
            <a:r>
              <a:rPr lang="en-US" sz="2400" dirty="0"/>
              <a:t>be organized to promote exchanges among the members of the Collaboration and the Scientific Community to foster further developments in the field of very compact photon </a:t>
            </a:r>
            <a:r>
              <a:rPr lang="en-US" sz="2400" dirty="0" smtClean="0"/>
              <a:t>sources.</a:t>
            </a:r>
          </a:p>
          <a:p>
            <a:pPr marL="271463" indent="-271463" algn="just">
              <a:spcAft>
                <a:spcPts val="1200"/>
              </a:spcAft>
              <a:buSzPct val="73000"/>
              <a:buFont typeface="Wingdings" panose="05000000000000000000" pitchFamily="2" charset="2"/>
              <a:buChar char="Ø"/>
            </a:pPr>
            <a:r>
              <a:rPr lang="en-US" sz="2400" dirty="0" smtClean="0"/>
              <a:t>We have already received </a:t>
            </a:r>
            <a:r>
              <a:rPr lang="en-US" sz="2400" dirty="0"/>
              <a:t>internal </a:t>
            </a:r>
            <a:r>
              <a:rPr lang="en-US" sz="2400" dirty="0" smtClean="0"/>
              <a:t>funding from </a:t>
            </a:r>
            <a:r>
              <a:rPr lang="en-US" sz="2400" dirty="0" err="1" smtClean="0"/>
              <a:t>Elettra</a:t>
            </a:r>
            <a:r>
              <a:rPr lang="en-US" sz="2400" dirty="0" smtClean="0"/>
              <a:t> (through the internal project </a:t>
            </a:r>
            <a:r>
              <a:rPr lang="en-US" sz="2400" i="1" dirty="0" smtClean="0"/>
              <a:t>Pro-Compact</a:t>
            </a:r>
            <a:r>
              <a:rPr lang="en-US" sz="2400" dirty="0" smtClean="0"/>
              <a:t>) to continue our activity on XLS, </a:t>
            </a:r>
            <a:r>
              <a:rPr lang="en-US" sz="2400" dirty="0"/>
              <a:t>in order to maintain a high level of scientific iteration between the members of the </a:t>
            </a:r>
            <a:r>
              <a:rPr lang="en-US" sz="2400" dirty="0" smtClean="0"/>
              <a:t>Collaboration. </a:t>
            </a:r>
          </a:p>
          <a:p>
            <a:pPr marL="271463" indent="-271463" algn="just">
              <a:spcAft>
                <a:spcPts val="1200"/>
              </a:spcAft>
              <a:buSzPct val="73000"/>
              <a:buFont typeface="Wingdings" panose="05000000000000000000" pitchFamily="2" charset="2"/>
              <a:buChar char="Ø"/>
            </a:pPr>
            <a:r>
              <a:rPr lang="en-GB" sz="2400" dirty="0" smtClean="0"/>
              <a:t>We also plan to stimulate the next phase of the project for </a:t>
            </a:r>
            <a:r>
              <a:rPr lang="en-GB" sz="2400" dirty="0"/>
              <a:t>its implementation and </a:t>
            </a:r>
            <a:r>
              <a:rPr lang="en-GB" sz="2400" dirty="0" smtClean="0"/>
              <a:t>possible </a:t>
            </a:r>
            <a:r>
              <a:rPr lang="en-GB" sz="2400" dirty="0"/>
              <a:t>placement on the </a:t>
            </a:r>
            <a:r>
              <a:rPr lang="en-GB" sz="2400" dirty="0" smtClean="0"/>
              <a:t>next ESFRI </a:t>
            </a:r>
            <a:r>
              <a:rPr lang="en-GB" sz="2400" dirty="0"/>
              <a:t>roadmap</a:t>
            </a:r>
            <a:r>
              <a:rPr lang="en-GB" sz="2400" dirty="0" smtClean="0"/>
              <a:t>.</a:t>
            </a:r>
            <a:endParaRPr lang="it-IT" sz="2400" dirty="0"/>
          </a:p>
        </p:txBody>
      </p:sp>
      <p:sp>
        <p:nvSpPr>
          <p:cNvPr id="8" name="CasellaDiTesto 7">
            <a:extLst>
              <a:ext uri="{FF2B5EF4-FFF2-40B4-BE49-F238E27FC236}">
                <a16:creationId xmlns="" xmlns:a16="http://schemas.microsoft.com/office/drawing/2014/main" id="{9920EC4D-FE52-47A0-B9FC-9096403F7CF1}"/>
              </a:ext>
            </a:extLst>
          </p:cNvPr>
          <p:cNvSpPr txBox="1"/>
          <p:nvPr/>
        </p:nvSpPr>
        <p:spPr>
          <a:xfrm>
            <a:off x="3935760" y="116632"/>
            <a:ext cx="4376335" cy="523220"/>
          </a:xfrm>
          <a:prstGeom prst="rect">
            <a:avLst/>
          </a:prstGeom>
          <a:noFill/>
        </p:spPr>
        <p:txBody>
          <a:bodyPr wrap="square">
            <a:spAutoFit/>
          </a:bodyPr>
          <a:lstStyle/>
          <a:p>
            <a:pPr algn="ctr"/>
            <a:r>
              <a:rPr lang="it-IT" sz="2800" b="1" dirty="0"/>
              <a:t>Outlook and future </a:t>
            </a:r>
            <a:r>
              <a:rPr lang="it-IT" sz="2800" b="1" dirty="0" err="1" smtClean="0"/>
              <a:t>plans</a:t>
            </a:r>
            <a:r>
              <a:rPr lang="it-IT" sz="2800" b="1" dirty="0" smtClean="0"/>
              <a:t> I</a:t>
            </a:r>
            <a:endParaRPr lang="it-IT" sz="2800" b="1" dirty="0"/>
          </a:p>
        </p:txBody>
      </p:sp>
    </p:spTree>
    <p:extLst>
      <p:ext uri="{BB962C8B-B14F-4D97-AF65-F5344CB8AC3E}">
        <p14:creationId xmlns:p14="http://schemas.microsoft.com/office/powerpoint/2010/main" val="27865580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7032</TotalTime>
  <Words>1853</Words>
  <Application>Microsoft Office PowerPoint</Application>
  <PresentationFormat>Personalizzato</PresentationFormat>
  <Paragraphs>346</Paragraphs>
  <Slides>20</Slides>
  <Notes>2</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20</vt:i4>
      </vt:variant>
    </vt:vector>
  </HeadingPairs>
  <TitlesOfParts>
    <vt:vector size="22" baseType="lpstr">
      <vt:lpstr>Tema di Office</vt:lpstr>
      <vt:lpstr>Foglio di lavoro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gerar</dc:creator>
  <cp:lastModifiedBy>gerardo.dauria</cp:lastModifiedBy>
  <cp:revision>236</cp:revision>
  <cp:lastPrinted>2022-03-10T19:18:52Z</cp:lastPrinted>
  <dcterms:created xsi:type="dcterms:W3CDTF">2022-03-07T14:07:58Z</dcterms:created>
  <dcterms:modified xsi:type="dcterms:W3CDTF">2022-05-18T12:35:49Z</dcterms:modified>
</cp:coreProperties>
</file>