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73" r:id="rId5"/>
  </p:sldMasterIdLst>
  <p:sldIdLst>
    <p:sldId id="257" r:id="rId6"/>
    <p:sldId id="258" r:id="rId7"/>
    <p:sldId id="259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523" autoAdjust="0"/>
    <p:restoredTop sz="94660"/>
  </p:normalViewPr>
  <p:slideViewPr>
    <p:cSldViewPr snapToGrid="0">
      <p:cViewPr>
        <p:scale>
          <a:sx n="74" d="100"/>
          <a:sy n="74" d="100"/>
        </p:scale>
        <p:origin x="1227" y="5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theme" Target="theme/theme1.xml"/><Relationship Id="rId5" Type="http://schemas.openxmlformats.org/officeDocument/2006/relationships/slideMaster" Target="slideMasters/slideMaster2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CAE69-592D-6D48-8D37-1AF709B0432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ECE34F9-FD31-954C-90A9-25364BF3A31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381E6B-7D41-F84E-B286-61EBCE0535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EBA3D8-3D03-4FE3-8DE7-7E00DB592572}" type="datetimeFigureOut">
              <a:rPr lang="en-GB" smtClean="0"/>
              <a:t>16/05/2022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CE29A8-E8C2-784C-9495-F0D437E955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4039A4-CB11-B346-94E7-20D66FCAC6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A841AA-12A8-48C8-8B67-3AE19C6D0DD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449853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9D39B2-85B2-8A4B-8008-EE871C7A57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62A1684-4147-4E4A-BE1D-647E280F681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E7061D-97DA-5D45-A717-D8A7EEF03D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EBA3D8-3D03-4FE3-8DE7-7E00DB592572}" type="datetimeFigureOut">
              <a:rPr lang="en-GB" smtClean="0"/>
              <a:t>16/05/2022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8C7700-26C6-804B-9BEF-4E4886CEB3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98D442D-6AED-C347-A737-1092964EAE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A841AA-12A8-48C8-8B67-3AE19C6D0DD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705447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CF360F0-A2C2-BC4E-AC8F-28FB5C10E34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35D444D-2CB3-C84E-AFAB-6E36673058E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CCCC5E-1493-D445-AD8B-A3A5697A25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EBA3D8-3D03-4FE3-8DE7-7E00DB592572}" type="datetimeFigureOut">
              <a:rPr lang="en-GB" smtClean="0"/>
              <a:t>16/05/2022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36B37B-4148-1847-B7D0-E506A8B43B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948933-1B9F-6140-A9E4-6AC0E5BF3C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A841AA-12A8-48C8-8B67-3AE19C6D0DD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634492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Title and Content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8916053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CAE69-592D-6D48-8D37-1AF709B0432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ECE34F9-FD31-954C-90A9-25364BF3A31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381E6B-7D41-F84E-B286-61EBCE0535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5/16/2022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CE29A8-E8C2-784C-9495-F0D437E955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4039A4-CB11-B346-94E7-20D66FCAC6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413168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BEF2C8-66D4-EF4A-AAFD-01BC50FA7E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AD9361-0DDC-EE4E-A740-F93892B369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D9F65C-3FCD-8B46-A28D-257FA8F28C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5/16/2022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88163C-7F3C-9B44-A028-C4886506FC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47796D-644C-B740-8C2E-356ECAB6D3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748992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E1CB58-4758-1C42-8DAA-2AAA3F98FE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B7D025-4B39-8D45-811F-5B1E30D5E7B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2683CA-90A4-5E49-AA2C-3DCED63A8E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5/16/2022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E1DED1-CD68-AC4C-ABC6-F8EEE292B7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A83341-F52D-D14B-A417-6C66E51D03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686536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7351C6-2D17-C14E-8DC1-418227C698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0F791E-6CBD-2747-86C9-A91E120F506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76279C1-F68E-7E4B-B565-93EC951F8AF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CD866C6-99FF-2F4A-936E-613FC9DB3B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5/16/2022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D0DB7C-BDCE-D146-9584-809FFC25D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6FD1283-F062-2E4B-8DD8-A11DB5311A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333629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BDCD01-DE9B-A849-A35D-9F761E7A29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B213394-3DB5-5A4C-965B-35CC3D1F29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80C87B7-015A-EE48-9BA2-392DACDC00E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3A97E02-FB0B-A048-9274-06CF174361D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ADCF4DD-E248-C543-910E-BAFFB18831D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C573B90-35AD-3E43-B0CA-8BA2F2BBBC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5/16/2022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26E709E-0F2B-524A-BB14-376202A269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B8CED43-5180-C24B-8196-24914383E7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573322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7E4D60-AC0C-044F-8925-BE12978C55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080422E-D871-AC4C-A0FF-BA911179FD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5/16/2022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FA61A44-CE7E-2E47-A2C7-EFD19C4D40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3A8DBD8-7206-5A45-8701-1C5BFDD646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525812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3A31B14-AAAA-D746-8A4F-C3E1BB0AC4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5/16/2022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E54D6A3-2EE2-B640-B0F3-7408BA955A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3CF3B5-8136-464C-B9CE-C289E9FE88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06802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BEF2C8-66D4-EF4A-AAFD-01BC50FA7E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AD9361-0DDC-EE4E-A740-F93892B369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D9F65C-3FCD-8B46-A28D-257FA8F28C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EBA3D8-3D03-4FE3-8DE7-7E00DB592572}" type="datetimeFigureOut">
              <a:rPr lang="en-GB" smtClean="0"/>
              <a:t>16/05/2022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88163C-7F3C-9B44-A028-C4886506FC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47796D-644C-B740-8C2E-356ECAB6D3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A841AA-12A8-48C8-8B67-3AE19C6D0DD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0721277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0BD96A-43E5-A645-B273-977F074EA4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2B250C-BB32-7348-BE3C-383B51A8F8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C78973E-998F-6D41-9801-A30991298D9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745CC00-44DF-1E48-95F7-E532F4C69D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5/16/2022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984893D-3FFC-6749-AD92-18B78F33AD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003AAAD-3463-B142-AEB9-CFB5F3DCA4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192311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39AEEA-03B0-C845-83C2-A99DE7CF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4D0810E-8148-AB45-8D0B-5492633BCB6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4CE66B3-4F01-3148-9B21-03E05C5998F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180305A-EC70-204D-A203-97127CF60F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5/16/2022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FCDF6F2-688B-AC47-8BE3-B3918FD0BB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5DCE4F3-8FAC-C647-B187-2C76584703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687895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9D39B2-85B2-8A4B-8008-EE871C7A57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62A1684-4147-4E4A-BE1D-647E280F681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E7061D-97DA-5D45-A717-D8A7EEF03D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5/16/2022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8C7700-26C6-804B-9BEF-4E4886CEB3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98D442D-6AED-C347-A737-1092964EAE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823925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CF360F0-A2C2-BC4E-AC8F-28FB5C10E34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35D444D-2CB3-C84E-AFAB-6E36673058E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CCCC5E-1493-D445-AD8B-A3A5697A25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5/16/2022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36B37B-4148-1847-B7D0-E506A8B43B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948933-1B9F-6140-A9E4-6AC0E5BF3C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051904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261944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9452323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and Content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953694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E1CB58-4758-1C42-8DAA-2AAA3F98FE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B7D025-4B39-8D45-811F-5B1E30D5E7B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2683CA-90A4-5E49-AA2C-3DCED63A8E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EBA3D8-3D03-4FE3-8DE7-7E00DB592572}" type="datetimeFigureOut">
              <a:rPr lang="en-GB" smtClean="0"/>
              <a:t>16/05/2022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E1DED1-CD68-AC4C-ABC6-F8EEE292B7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A83341-F52D-D14B-A417-6C66E51D03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A841AA-12A8-48C8-8B67-3AE19C6D0DD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252482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7351C6-2D17-C14E-8DC1-418227C698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0F791E-6CBD-2747-86C9-A91E120F506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76279C1-F68E-7E4B-B565-93EC951F8AF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CD866C6-99FF-2F4A-936E-613FC9DB3B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EBA3D8-3D03-4FE3-8DE7-7E00DB592572}" type="datetimeFigureOut">
              <a:rPr lang="en-GB" smtClean="0"/>
              <a:t>16/05/2022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D0DB7C-BDCE-D146-9584-809FFC25D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6FD1283-F062-2E4B-8DD8-A11DB5311A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A841AA-12A8-48C8-8B67-3AE19C6D0DD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380902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BDCD01-DE9B-A849-A35D-9F761E7A29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B213394-3DB5-5A4C-965B-35CC3D1F29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80C87B7-015A-EE48-9BA2-392DACDC00E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3A97E02-FB0B-A048-9274-06CF174361D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ADCF4DD-E248-C543-910E-BAFFB18831D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C573B90-35AD-3E43-B0CA-8BA2F2BBBC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EBA3D8-3D03-4FE3-8DE7-7E00DB592572}" type="datetimeFigureOut">
              <a:rPr lang="en-GB" smtClean="0"/>
              <a:t>16/05/2022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26E709E-0F2B-524A-BB14-376202A269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B8CED43-5180-C24B-8196-24914383E7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A841AA-12A8-48C8-8B67-3AE19C6D0DD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942630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7E4D60-AC0C-044F-8925-BE12978C55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080422E-D871-AC4C-A0FF-BA911179FD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EBA3D8-3D03-4FE3-8DE7-7E00DB592572}" type="datetimeFigureOut">
              <a:rPr lang="en-GB" smtClean="0"/>
              <a:t>16/05/2022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FA61A44-CE7E-2E47-A2C7-EFD19C4D40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3A8DBD8-7206-5A45-8701-1C5BFDD646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A841AA-12A8-48C8-8B67-3AE19C6D0DD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941467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3A31B14-AAAA-D746-8A4F-C3E1BB0AC4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EBA3D8-3D03-4FE3-8DE7-7E00DB592572}" type="datetimeFigureOut">
              <a:rPr lang="en-GB" smtClean="0"/>
              <a:t>16/05/2022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E54D6A3-2EE2-B640-B0F3-7408BA955A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3CF3B5-8136-464C-B9CE-C289E9FE88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A841AA-12A8-48C8-8B67-3AE19C6D0DD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326020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0BD96A-43E5-A645-B273-977F074EA4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2B250C-BB32-7348-BE3C-383B51A8F8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C78973E-998F-6D41-9801-A30991298D9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745CC00-44DF-1E48-95F7-E532F4C69D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EBA3D8-3D03-4FE3-8DE7-7E00DB592572}" type="datetimeFigureOut">
              <a:rPr lang="en-GB" smtClean="0"/>
              <a:t>16/05/2022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984893D-3FFC-6749-AD92-18B78F33AD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003AAAD-3463-B142-AEB9-CFB5F3DCA4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A841AA-12A8-48C8-8B67-3AE19C6D0DD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280355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39AEEA-03B0-C845-83C2-A99DE7CF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4D0810E-8148-AB45-8D0B-5492633BCB6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4CE66B3-4F01-3148-9B21-03E05C5998F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180305A-EC70-204D-A203-97127CF60F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EBA3D8-3D03-4FE3-8DE7-7E00DB592572}" type="datetimeFigureOut">
              <a:rPr lang="en-GB" smtClean="0"/>
              <a:t>16/05/2022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FCDF6F2-688B-AC47-8BE3-B3918FD0BB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5DCE4F3-8FAC-C647-B187-2C76584703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A841AA-12A8-48C8-8B67-3AE19C6D0DD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660649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slideLayout" Target="../slideLayouts/slideLayout25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C944EB6-27EE-0E47-84EB-753C79CA3B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51CE029-EB58-6B41-8EAC-704F548C310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34E693-13CD-E14F-A36D-9E3FC3ABCDF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EBA3D8-3D03-4FE3-8DE7-7E00DB592572}" type="datetimeFigureOut">
              <a:rPr lang="en-GB" smtClean="0"/>
              <a:t>16/05/2022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C84B2D-1B08-DB46-ACAA-271FBB7351A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BDCA95-5F3D-D940-BE0E-5DFB1103099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A841AA-12A8-48C8-8B67-3AE19C6D0DD3}" type="slidenum">
              <a:rPr lang="en-GB" smtClean="0"/>
              <a:t>‹#›</a:t>
            </a:fld>
            <a:endParaRPr lang="en-GB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7733AA2-E8FC-2540-AA49-4AA124C76F24}"/>
              </a:ext>
            </a:extLst>
          </p:cNvPr>
          <p:cNvPicPr>
            <a:picLocks noChangeAspect="1"/>
          </p:cNvPicPr>
          <p:nvPr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5940" y="5802305"/>
            <a:ext cx="2111379" cy="539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5083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tx1"/>
        </a:buClr>
        <a:buFont typeface="Wingdings" pitchFamily="2" charset="2"/>
        <a:buChar char="§"/>
        <a:defRPr sz="2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24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20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1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1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C944EB6-27EE-0E47-84EB-753C79CA3B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51CE029-EB58-6B41-8EAC-704F548C310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34E693-13CD-E14F-A36D-9E3FC3ABCDF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BD68BC-1AD8-B640-8B1E-602BF3073AFD}" type="datetimeFigureOut">
              <a:rPr lang="en-US" smtClean="0"/>
              <a:t>5/16/2022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C84B2D-1B08-DB46-ACAA-271FBB7351A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BDCA95-5F3D-D940-BE0E-5DFB1103099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91453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  <p:sldLayoutId id="2147483686" r:id="rId13"/>
    <p:sldLayoutId id="2147483687" r:id="rId1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tx1"/>
        </a:buClr>
        <a:buFont typeface="Wingdings" pitchFamily="2" charset="2"/>
        <a:buChar char="§"/>
        <a:defRPr sz="2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24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20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1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1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3.png"/><Relationship Id="rId4" Type="http://schemas.openxmlformats.org/officeDocument/2006/relationships/image" Target="../media/image1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3.png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5574" y="-291052"/>
            <a:ext cx="11084888" cy="1325563"/>
          </a:xfrm>
        </p:spPr>
        <p:txBody>
          <a:bodyPr>
            <a:noAutofit/>
          </a:bodyPr>
          <a:lstStyle/>
          <a:p>
            <a:r>
              <a:rPr lang="en-GB" sz="4000" dirty="0" smtClean="0"/>
              <a:t>Field </a:t>
            </a:r>
            <a:r>
              <a:rPr lang="en-GB" dirty="0" smtClean="0"/>
              <a:t>emission</a:t>
            </a:r>
            <a:r>
              <a:rPr lang="en-GB" sz="4000" dirty="0" smtClean="0"/>
              <a:t> seeded multipactor</a:t>
            </a:r>
            <a:endParaRPr lang="en-GB" sz="4000" dirty="0"/>
          </a:p>
        </p:txBody>
      </p:sp>
      <p:sp>
        <p:nvSpPr>
          <p:cNvPr id="4" name="TextBox 3"/>
          <p:cNvSpPr txBox="1"/>
          <p:nvPr/>
        </p:nvSpPr>
        <p:spPr>
          <a:xfrm>
            <a:off x="8266241" y="-591439"/>
            <a:ext cx="19677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(</a:t>
            </a:r>
            <a:r>
              <a:rPr lang="en-GB" dirty="0" smtClean="0"/>
              <a:t>Or not so high!)</a:t>
            </a:r>
            <a:endParaRPr lang="en-GB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 flipH="1">
            <a:off x="10657387" y="6612519"/>
            <a:ext cx="1641071" cy="389671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/>
              </a:buClr>
              <a:buFont typeface="Wingdings" pitchFamily="2" charset="2"/>
              <a:buChar char="§"/>
              <a:defRPr sz="280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1"/>
              </a:buClr>
              <a:buFont typeface="Wingdings" pitchFamily="2" charset="2"/>
              <a:buChar char="§"/>
              <a:defRPr sz="240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1"/>
              </a:buClr>
              <a:buFont typeface="Wingdings" pitchFamily="2" charset="2"/>
              <a:buChar char="§"/>
              <a:defRPr sz="200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1"/>
              </a:buClr>
              <a:buFont typeface="Wingdings" pitchFamily="2" charset="2"/>
              <a:buChar char="§"/>
              <a:defRPr sz="180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1"/>
              </a:buClr>
              <a:buFont typeface="Wingdings" pitchFamily="2" charset="2"/>
              <a:buChar char="§"/>
              <a:defRPr sz="180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dirty="0" smtClean="0"/>
              <a:t>Louise Cowie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5021" y="1398334"/>
            <a:ext cx="3553076" cy="234088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17717" y="801966"/>
            <a:ext cx="340038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1550" dirty="0" smtClean="0"/>
              <a:t>Very early in conditioning of 400 Hz S-band photoinjector we see this:</a:t>
            </a:r>
            <a:endParaRPr lang="en-GB" sz="155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97281" y="-49652"/>
            <a:ext cx="2414588" cy="737597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217717" y="3698375"/>
            <a:ext cx="3400387" cy="8275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1550" dirty="0" smtClean="0"/>
              <a:t>Caught as a breakdown- but occurs on every pulse in certain </a:t>
            </a:r>
            <a:r>
              <a:rPr lang="en-GB" sz="1550" i="1" dirty="0" smtClean="0"/>
              <a:t>forward</a:t>
            </a:r>
            <a:r>
              <a:rPr lang="en-GB" sz="1550" dirty="0" smtClean="0"/>
              <a:t> power ranges. Multipactor? </a:t>
            </a:r>
            <a:endParaRPr lang="en-GB" sz="1550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4"/>
          <a:srcRect l="14366" t="6878" b="2897"/>
          <a:stretch/>
        </p:blipFill>
        <p:spPr>
          <a:xfrm>
            <a:off x="4759903" y="586489"/>
            <a:ext cx="2442245" cy="1811721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5574" y="4505380"/>
            <a:ext cx="3636496" cy="2205894"/>
          </a:xfrm>
          <a:prstGeom prst="rect">
            <a:avLst/>
          </a:prstGeom>
        </p:spPr>
      </p:pic>
      <p:grpSp>
        <p:nvGrpSpPr>
          <p:cNvPr id="28" name="Group 27"/>
          <p:cNvGrpSpPr/>
          <p:nvPr/>
        </p:nvGrpSpPr>
        <p:grpSpPr>
          <a:xfrm>
            <a:off x="3968352" y="2758621"/>
            <a:ext cx="4045668" cy="4156159"/>
            <a:chOff x="3825278" y="1219309"/>
            <a:chExt cx="4045668" cy="4156159"/>
          </a:xfrm>
        </p:grpSpPr>
        <p:sp>
          <p:nvSpPr>
            <p:cNvPr id="15" name="TextBox 14"/>
            <p:cNvSpPr txBox="1"/>
            <p:nvPr/>
          </p:nvSpPr>
          <p:spPr>
            <a:xfrm>
              <a:off x="4052473" y="2556039"/>
              <a:ext cx="340038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en-GB" sz="1600" dirty="0" smtClean="0"/>
                <a:t>But why </a:t>
              </a:r>
              <a:r>
                <a:rPr lang="en-GB" sz="1600" dirty="0" err="1" smtClean="0"/>
                <a:t>dont</a:t>
              </a:r>
              <a:endParaRPr lang="en-GB" sz="1600" dirty="0"/>
            </a:p>
          </p:txBody>
        </p:sp>
        <p:pic>
          <p:nvPicPr>
            <p:cNvPr id="16" name="Picture 15"/>
            <p:cNvPicPr>
              <a:picLocks noChangeAspect="1"/>
            </p:cNvPicPr>
            <p:nvPr/>
          </p:nvPicPr>
          <p:blipFill rotWithShape="1">
            <a:blip r:embed="rId2"/>
            <a:srcRect r="49476" b="49404"/>
            <a:stretch/>
          </p:blipFill>
          <p:spPr>
            <a:xfrm>
              <a:off x="3825278" y="1219309"/>
              <a:ext cx="3612888" cy="2383687"/>
            </a:xfrm>
            <a:prstGeom prst="rect">
              <a:avLst/>
            </a:prstGeom>
          </p:spPr>
        </p:pic>
        <p:cxnSp>
          <p:nvCxnSpPr>
            <p:cNvPr id="18" name="Straight Arrow Connector 17"/>
            <p:cNvCxnSpPr>
              <a:stCxn id="21" idx="2"/>
            </p:cNvCxnSpPr>
            <p:nvPr/>
          </p:nvCxnSpPr>
          <p:spPr>
            <a:xfrm flipH="1">
              <a:off x="6529459" y="2525261"/>
              <a:ext cx="239090" cy="328219"/>
            </a:xfrm>
            <a:prstGeom prst="straightConnector1">
              <a:avLst/>
            </a:prstGeom>
            <a:ln w="12700">
              <a:solidFill>
                <a:schemeClr val="accent3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Arrow Connector 18"/>
            <p:cNvCxnSpPr/>
            <p:nvPr/>
          </p:nvCxnSpPr>
          <p:spPr>
            <a:xfrm flipH="1" flipV="1">
              <a:off x="5095736" y="2853480"/>
              <a:ext cx="116369" cy="780294"/>
            </a:xfrm>
            <a:prstGeom prst="straightConnector1">
              <a:avLst/>
            </a:prstGeom>
            <a:ln w="12700">
              <a:solidFill>
                <a:schemeClr val="accent3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TextBox 19"/>
            <p:cNvSpPr txBox="1"/>
            <p:nvPr/>
          </p:nvSpPr>
          <p:spPr>
            <a:xfrm>
              <a:off x="6529459" y="2556039"/>
              <a:ext cx="1847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endParaRPr lang="en-GB" dirty="0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6142384" y="2186707"/>
              <a:ext cx="125233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en-GB" sz="1600" dirty="0" smtClean="0"/>
                <a:t>See it here</a:t>
              </a:r>
              <a:endParaRPr lang="en-GB" sz="1600" dirty="0"/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4054598" y="3559586"/>
              <a:ext cx="3816348" cy="18158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en-GB" sz="1550" dirty="0" smtClean="0"/>
                <a:t>Why not here? It’s the same gradient. Maybe because the time spent in the multipactor band is not long enough?</a:t>
              </a:r>
            </a:p>
            <a:p>
              <a:pPr algn="just"/>
              <a:r>
                <a:rPr lang="en-GB" sz="1550" dirty="0" smtClean="0"/>
                <a:t>Also why do we only see it at certain </a:t>
              </a:r>
              <a:r>
                <a:rPr lang="en-GB" sz="1550" i="1" dirty="0" smtClean="0"/>
                <a:t>forward</a:t>
              </a:r>
              <a:r>
                <a:rPr lang="en-GB" sz="1550" dirty="0" smtClean="0"/>
                <a:t> </a:t>
              </a:r>
              <a:r>
                <a:rPr lang="en-GB" sz="1550" i="1" dirty="0" smtClean="0"/>
                <a:t>power</a:t>
              </a:r>
              <a:r>
                <a:rPr lang="en-GB" sz="1550" dirty="0" smtClean="0"/>
                <a:t> ranges? The structure will always empty, and always pass through this gradient range as it does.</a:t>
              </a:r>
              <a:endParaRPr lang="en-GB" sz="1550" dirty="0"/>
            </a:p>
          </p:txBody>
        </p:sp>
      </p:grpSp>
      <p:sp>
        <p:nvSpPr>
          <p:cNvPr id="27" name="TextBox 26"/>
          <p:cNvSpPr txBox="1"/>
          <p:nvPr/>
        </p:nvSpPr>
        <p:spPr>
          <a:xfrm>
            <a:off x="848468" y="5707934"/>
            <a:ext cx="23910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1600" dirty="0" smtClean="0"/>
              <a:t>SPARK 3D says yes</a:t>
            </a:r>
            <a:endParaRPr lang="en-GB" sz="1600" dirty="0"/>
          </a:p>
        </p:txBody>
      </p:sp>
      <p:sp>
        <p:nvSpPr>
          <p:cNvPr id="30" name="TextBox 29"/>
          <p:cNvSpPr txBox="1"/>
          <p:nvPr/>
        </p:nvSpPr>
        <p:spPr>
          <a:xfrm>
            <a:off x="4326803" y="2413599"/>
            <a:ext cx="355808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1550" dirty="0" smtClean="0"/>
              <a:t>Multipactor is in the cathode plug region. Ok great. But…</a:t>
            </a:r>
            <a:endParaRPr lang="en-GB" sz="1550" dirty="0"/>
          </a:p>
        </p:txBody>
      </p:sp>
      <p:sp>
        <p:nvSpPr>
          <p:cNvPr id="31" name="TextBox 30"/>
          <p:cNvSpPr txBox="1"/>
          <p:nvPr/>
        </p:nvSpPr>
        <p:spPr>
          <a:xfrm>
            <a:off x="8266241" y="1130379"/>
            <a:ext cx="3767106" cy="35779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1550" b="1" dirty="0" smtClean="0"/>
              <a:t>Hypothesis: </a:t>
            </a:r>
          </a:p>
          <a:p>
            <a:pPr algn="just">
              <a:spcAft>
                <a:spcPts val="1000"/>
              </a:spcAft>
            </a:pPr>
            <a:r>
              <a:rPr lang="en-GB" sz="1550" b="1" dirty="0" smtClean="0"/>
              <a:t>Field emission seeded multipactor</a:t>
            </a:r>
            <a:endParaRPr lang="en-GB" sz="1550" dirty="0"/>
          </a:p>
          <a:p>
            <a:pPr algn="just">
              <a:spcAft>
                <a:spcPts val="1000"/>
              </a:spcAft>
            </a:pPr>
            <a:r>
              <a:rPr lang="en-GB" sz="1550" dirty="0" smtClean="0"/>
              <a:t>Field emission from earlier into the pulse seeds the multipactor in the decay. Estimating from the exponential growth rate and the power loss, a seed current of 3.88 µA is required. </a:t>
            </a:r>
            <a:endParaRPr lang="en-GB" sz="1550" dirty="0"/>
          </a:p>
          <a:p>
            <a:pPr algn="just">
              <a:spcAft>
                <a:spcPts val="1000"/>
              </a:spcAft>
            </a:pPr>
            <a:r>
              <a:rPr lang="en-GB" sz="1550" b="1" dirty="0" smtClean="0"/>
              <a:t>Next steps: </a:t>
            </a:r>
            <a:r>
              <a:rPr lang="en-GB" sz="1550" dirty="0" smtClean="0"/>
              <a:t>the field in the </a:t>
            </a:r>
            <a:r>
              <a:rPr lang="en-GB" sz="1550" dirty="0" err="1" smtClean="0"/>
              <a:t>multipacting</a:t>
            </a:r>
            <a:r>
              <a:rPr lang="en-GB" sz="1550" dirty="0" smtClean="0"/>
              <a:t> region is low, but it is close to the highest field region- the cathode. Can field emitted electrons travel from the cathode to the </a:t>
            </a:r>
            <a:r>
              <a:rPr lang="en-GB" sz="1550" dirty="0" err="1" smtClean="0"/>
              <a:t>multipacting</a:t>
            </a:r>
            <a:r>
              <a:rPr lang="en-GB" sz="1550" dirty="0" smtClean="0"/>
              <a:t> region? Must do a tracking simulation to find out. </a:t>
            </a:r>
            <a:endParaRPr lang="en-GB" sz="1550" dirty="0"/>
          </a:p>
        </p:txBody>
      </p:sp>
      <p:pic>
        <p:nvPicPr>
          <p:cNvPr id="32" name="Picture 3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476894" y="4622104"/>
            <a:ext cx="2102807" cy="2089170"/>
          </a:xfrm>
          <a:prstGeom prst="rect">
            <a:avLst/>
          </a:prstGeom>
        </p:spPr>
      </p:pic>
      <p:pic>
        <p:nvPicPr>
          <p:cNvPr id="34" name="Picture 3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935116" y="4592524"/>
            <a:ext cx="934904" cy="1902611"/>
          </a:xfrm>
          <a:prstGeom prst="rect">
            <a:avLst/>
          </a:prstGeom>
        </p:spPr>
      </p:pic>
      <p:pic>
        <p:nvPicPr>
          <p:cNvPr id="1026" name="Picture 2" descr="Lancaster University logo"/>
          <p:cNvPicPr>
            <a:picLocks noChangeAspect="1" noChangeArrowheads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012" t="22197" r="22484" b="21180"/>
          <a:stretch/>
        </p:blipFill>
        <p:spPr bwMode="auto">
          <a:xfrm>
            <a:off x="10233982" y="651770"/>
            <a:ext cx="1966633" cy="6755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74788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683" y="-150520"/>
            <a:ext cx="10515600" cy="1325563"/>
          </a:xfrm>
        </p:spPr>
        <p:txBody>
          <a:bodyPr/>
          <a:lstStyle/>
          <a:p>
            <a:r>
              <a:rPr lang="en-GB" dirty="0" smtClean="0"/>
              <a:t>Breakdowns cluster at end of pulse 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b="47427"/>
          <a:stretch/>
        </p:blipFill>
        <p:spPr>
          <a:xfrm>
            <a:off x="0" y="2573891"/>
            <a:ext cx="5277394" cy="192232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23938" y="940859"/>
            <a:ext cx="3212976" cy="213453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29633" y="4344831"/>
            <a:ext cx="3195752" cy="226775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/>
          <a:srcRect t="52057"/>
          <a:stretch/>
        </p:blipFill>
        <p:spPr>
          <a:xfrm>
            <a:off x="10516" y="4973948"/>
            <a:ext cx="5324506" cy="176869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2263" y="2382117"/>
            <a:ext cx="5438366" cy="3308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1550" dirty="0"/>
              <a:t>We see breakdowns that are during </a:t>
            </a:r>
            <a:r>
              <a:rPr lang="en-GB" sz="1550" dirty="0" smtClean="0"/>
              <a:t>the forward power </a:t>
            </a:r>
            <a:r>
              <a:rPr lang="en-GB" sz="1550" dirty="0"/>
              <a:t>pulse</a:t>
            </a:r>
            <a:endParaRPr lang="en-GB" sz="1550" dirty="0"/>
          </a:p>
        </p:txBody>
      </p:sp>
      <p:sp>
        <p:nvSpPr>
          <p:cNvPr id="10" name="TextBox 9"/>
          <p:cNvSpPr txBox="1"/>
          <p:nvPr/>
        </p:nvSpPr>
        <p:spPr>
          <a:xfrm>
            <a:off x="48683" y="4408252"/>
            <a:ext cx="5324506" cy="5693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1550" dirty="0" smtClean="0"/>
              <a:t>But also a surprising number of breakdowns </a:t>
            </a:r>
            <a:r>
              <a:rPr lang="en-GB" sz="1550" dirty="0"/>
              <a:t>that are </a:t>
            </a:r>
            <a:r>
              <a:rPr lang="en-GB" sz="1550" dirty="0" smtClean="0"/>
              <a:t>just after the end of </a:t>
            </a:r>
            <a:r>
              <a:rPr lang="en-GB" sz="1550" dirty="0"/>
              <a:t>the pulse</a:t>
            </a:r>
            <a:endParaRPr lang="en-GB" sz="1550" dirty="0"/>
          </a:p>
        </p:txBody>
      </p:sp>
      <p:sp>
        <p:nvSpPr>
          <p:cNvPr id="11" name="TextBox 10"/>
          <p:cNvSpPr txBox="1"/>
          <p:nvPr/>
        </p:nvSpPr>
        <p:spPr>
          <a:xfrm>
            <a:off x="48683" y="695130"/>
            <a:ext cx="5143656" cy="1523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endParaRPr lang="en-GB" sz="1550" dirty="0" smtClean="0"/>
          </a:p>
          <a:p>
            <a:pPr algn="just"/>
            <a:r>
              <a:rPr lang="en-GB" sz="1550" dirty="0" smtClean="0"/>
              <a:t>This was in our previous 70 MV/m S-band photoinjector. </a:t>
            </a:r>
          </a:p>
          <a:p>
            <a:pPr algn="just"/>
            <a:endParaRPr lang="en-GB" sz="1550" dirty="0" smtClean="0"/>
          </a:p>
          <a:p>
            <a:pPr algn="just"/>
            <a:r>
              <a:rPr lang="en-GB" sz="1550" dirty="0" smtClean="0"/>
              <a:t>In a standing wave structure we have two time periods: </a:t>
            </a:r>
          </a:p>
          <a:p>
            <a:pPr algn="just"/>
            <a:r>
              <a:rPr lang="en-GB" sz="1550" b="1" dirty="0"/>
              <a:t>F</a:t>
            </a:r>
            <a:r>
              <a:rPr lang="en-GB" sz="1550" b="1" dirty="0" smtClean="0"/>
              <a:t>illing/steady state </a:t>
            </a:r>
            <a:r>
              <a:rPr lang="en-GB" sz="1550" dirty="0" smtClean="0"/>
              <a:t>- when the forward pulse is on. </a:t>
            </a:r>
          </a:p>
          <a:p>
            <a:pPr algn="just"/>
            <a:r>
              <a:rPr lang="en-GB" sz="1550" b="1" dirty="0" smtClean="0"/>
              <a:t>Emptying</a:t>
            </a:r>
            <a:r>
              <a:rPr lang="en-GB" sz="1550" dirty="0" smtClean="0"/>
              <a:t>- after the end of the forward pulse.</a:t>
            </a:r>
            <a:endParaRPr lang="en-GB" sz="1550" dirty="0"/>
          </a:p>
        </p:txBody>
      </p:sp>
      <p:sp>
        <p:nvSpPr>
          <p:cNvPr id="12" name="Rectangle 11"/>
          <p:cNvSpPr/>
          <p:nvPr/>
        </p:nvSpPr>
        <p:spPr>
          <a:xfrm>
            <a:off x="9074362" y="1276390"/>
            <a:ext cx="2962211" cy="5375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1000"/>
              </a:spcAft>
            </a:pPr>
            <a:r>
              <a:rPr lang="en-GB" sz="1550" dirty="0" smtClean="0"/>
              <a:t>Low statistics, but there seems to be a cluster just after the end of the pulse. </a:t>
            </a:r>
            <a:r>
              <a:rPr lang="en-GB" sz="1550" b="1" dirty="0" smtClean="0"/>
              <a:t>Hypothesis: power flow effect. </a:t>
            </a:r>
            <a:endParaRPr lang="en-GB" sz="1550" dirty="0" smtClean="0"/>
          </a:p>
          <a:p>
            <a:pPr algn="just">
              <a:spcAft>
                <a:spcPts val="1000"/>
              </a:spcAft>
            </a:pPr>
            <a:r>
              <a:rPr lang="en-GB" sz="1550" dirty="0" smtClean="0"/>
              <a:t>The gradient in the cavity is high just before the end of the pulse, but there is no/low power flow as tends towards steady state. </a:t>
            </a:r>
            <a:endParaRPr lang="en-GB" sz="1550" dirty="0"/>
          </a:p>
          <a:p>
            <a:pPr algn="just">
              <a:spcAft>
                <a:spcPts val="1000"/>
              </a:spcAft>
            </a:pPr>
            <a:r>
              <a:rPr lang="en-GB" sz="1550" dirty="0" smtClean="0"/>
              <a:t>Immediately after the end of the forward power pulse the cavity starts to empty and the power flow is high, but so is the gradient. </a:t>
            </a:r>
            <a:endParaRPr lang="en-GB" sz="1550" dirty="0"/>
          </a:p>
          <a:p>
            <a:pPr algn="just">
              <a:spcAft>
                <a:spcPts val="1000"/>
              </a:spcAft>
            </a:pPr>
            <a:r>
              <a:rPr lang="en-GB" sz="1550" dirty="0" smtClean="0"/>
              <a:t>This is evidence that power flow is an important factor in predicting breakdowns. </a:t>
            </a:r>
            <a:endParaRPr lang="en-GB" sz="1550" dirty="0"/>
          </a:p>
          <a:p>
            <a:pPr algn="just">
              <a:spcAft>
                <a:spcPts val="1000"/>
              </a:spcAft>
            </a:pPr>
            <a:r>
              <a:rPr lang="en-GB" sz="1550" dirty="0" smtClean="0"/>
              <a:t>Next steps: get more data from 120 MV/m photoinjector conditioning</a:t>
            </a:r>
            <a:endParaRPr lang="en-GB" sz="1550" dirty="0"/>
          </a:p>
        </p:txBody>
      </p:sp>
      <p:sp>
        <p:nvSpPr>
          <p:cNvPr id="13" name="Rectangle 12"/>
          <p:cNvSpPr/>
          <p:nvPr/>
        </p:nvSpPr>
        <p:spPr>
          <a:xfrm>
            <a:off x="5502971" y="3186540"/>
            <a:ext cx="3467848" cy="10464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GB" sz="1550" dirty="0" smtClean="0"/>
              <a:t>The time of the breakdown from the end of the forward RF pulse here shown as scatter plot in chronological order and histogram with 100 ns bins. </a:t>
            </a:r>
            <a:endParaRPr lang="en-GB" sz="1550" dirty="0"/>
          </a:p>
        </p:txBody>
      </p:sp>
      <p:cxnSp>
        <p:nvCxnSpPr>
          <p:cNvPr id="15" name="Straight Arrow Connector 14"/>
          <p:cNvCxnSpPr/>
          <p:nvPr/>
        </p:nvCxnSpPr>
        <p:spPr>
          <a:xfrm flipH="1">
            <a:off x="6697096" y="4640952"/>
            <a:ext cx="305623" cy="28469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6800639" y="4402935"/>
            <a:ext cx="126028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Pulse lengths</a:t>
            </a:r>
            <a:endParaRPr lang="en-GB" sz="1400" dirty="0"/>
          </a:p>
        </p:txBody>
      </p:sp>
      <p:sp>
        <p:nvSpPr>
          <p:cNvPr id="19" name="Content Placeholder 2"/>
          <p:cNvSpPr txBox="1">
            <a:spLocks/>
          </p:cNvSpPr>
          <p:nvPr/>
        </p:nvSpPr>
        <p:spPr>
          <a:xfrm flipH="1">
            <a:off x="10610681" y="775868"/>
            <a:ext cx="1641071" cy="389671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/>
              </a:buClr>
              <a:buFont typeface="Wingdings" pitchFamily="2" charset="2"/>
              <a:buChar char="§"/>
              <a:defRPr sz="280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1"/>
              </a:buClr>
              <a:buFont typeface="Wingdings" pitchFamily="2" charset="2"/>
              <a:buChar char="§"/>
              <a:defRPr sz="240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1"/>
              </a:buClr>
              <a:buFont typeface="Wingdings" pitchFamily="2" charset="2"/>
              <a:buChar char="§"/>
              <a:defRPr sz="200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1"/>
              </a:buClr>
              <a:buFont typeface="Wingdings" pitchFamily="2" charset="2"/>
              <a:buChar char="§"/>
              <a:defRPr sz="180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1"/>
              </a:buClr>
              <a:buFont typeface="Wingdings" pitchFamily="2" charset="2"/>
              <a:buChar char="§"/>
              <a:defRPr sz="180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dirty="0" smtClean="0"/>
              <a:t>Louise Cowie</a:t>
            </a:r>
            <a:endParaRPr lang="en-GB" dirty="0"/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777412" y="-49173"/>
            <a:ext cx="2414588" cy="737597"/>
          </a:xfrm>
          <a:prstGeom prst="rect">
            <a:avLst/>
          </a:prstGeom>
        </p:spPr>
      </p:pic>
      <p:pic>
        <p:nvPicPr>
          <p:cNvPr id="21" name="Picture 2" descr="Lancaster University logo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012" t="22197" r="22484" b="21180"/>
          <a:stretch/>
        </p:blipFill>
        <p:spPr bwMode="auto">
          <a:xfrm>
            <a:off x="10150489" y="632922"/>
            <a:ext cx="1966633" cy="6755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Content Placeholder 2"/>
          <p:cNvSpPr txBox="1">
            <a:spLocks/>
          </p:cNvSpPr>
          <p:nvPr/>
        </p:nvSpPr>
        <p:spPr>
          <a:xfrm flipH="1">
            <a:off x="10657387" y="6612519"/>
            <a:ext cx="1641071" cy="389671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/>
              </a:buClr>
              <a:buFont typeface="Wingdings" pitchFamily="2" charset="2"/>
              <a:buChar char="§"/>
              <a:defRPr sz="280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1"/>
              </a:buClr>
              <a:buFont typeface="Wingdings" pitchFamily="2" charset="2"/>
              <a:buChar char="§"/>
              <a:defRPr sz="240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1"/>
              </a:buClr>
              <a:buFont typeface="Wingdings" pitchFamily="2" charset="2"/>
              <a:buChar char="§"/>
              <a:defRPr sz="200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1"/>
              </a:buClr>
              <a:buFont typeface="Wingdings" pitchFamily="2" charset="2"/>
              <a:buChar char="§"/>
              <a:defRPr sz="180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1"/>
              </a:buClr>
              <a:buFont typeface="Wingdings" pitchFamily="2" charset="2"/>
              <a:buChar char="§"/>
              <a:defRPr sz="180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dirty="0" smtClean="0"/>
              <a:t>Louise Cowie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49355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2581" y="-203587"/>
            <a:ext cx="10515600" cy="1325563"/>
          </a:xfrm>
        </p:spPr>
        <p:txBody>
          <a:bodyPr/>
          <a:lstStyle/>
          <a:p>
            <a:r>
              <a:rPr lang="en-GB" dirty="0" smtClean="0"/>
              <a:t>Probe multipactor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5108" y="1015874"/>
            <a:ext cx="4326152" cy="580097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03575" y="576678"/>
            <a:ext cx="4773837" cy="29615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80061" y="3538178"/>
            <a:ext cx="4139641" cy="300846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671260" y="3538178"/>
            <a:ext cx="3011655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1550" dirty="0" smtClean="0"/>
              <a:t>Weird signals on the probe measurement.  Turned out to be multipactor electrons hitting the probe!</a:t>
            </a:r>
            <a:endParaRPr lang="en-GB" sz="155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777412" y="-49173"/>
            <a:ext cx="2414588" cy="737597"/>
          </a:xfrm>
          <a:prstGeom prst="rect">
            <a:avLst/>
          </a:prstGeom>
        </p:spPr>
      </p:pic>
      <p:pic>
        <p:nvPicPr>
          <p:cNvPr id="9" name="Picture 2" descr="Lancaster University logo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012" t="22197" r="22484" b="21180"/>
          <a:stretch/>
        </p:blipFill>
        <p:spPr bwMode="auto">
          <a:xfrm>
            <a:off x="10150489" y="632922"/>
            <a:ext cx="1966633" cy="6755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Content Placeholder 2"/>
          <p:cNvSpPr txBox="1">
            <a:spLocks/>
          </p:cNvSpPr>
          <p:nvPr/>
        </p:nvSpPr>
        <p:spPr>
          <a:xfrm flipH="1">
            <a:off x="10657387" y="6612519"/>
            <a:ext cx="1641071" cy="389671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/>
              </a:buClr>
              <a:buFont typeface="Wingdings" pitchFamily="2" charset="2"/>
              <a:buChar char="§"/>
              <a:defRPr sz="280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1"/>
              </a:buClr>
              <a:buFont typeface="Wingdings" pitchFamily="2" charset="2"/>
              <a:buChar char="§"/>
              <a:defRPr sz="240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1"/>
              </a:buClr>
              <a:buFont typeface="Wingdings" pitchFamily="2" charset="2"/>
              <a:buChar char="§"/>
              <a:defRPr sz="200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1"/>
              </a:buClr>
              <a:buFont typeface="Wingdings" pitchFamily="2" charset="2"/>
              <a:buChar char="§"/>
              <a:defRPr sz="180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1"/>
              </a:buClr>
              <a:buFont typeface="Wingdings" pitchFamily="2" charset="2"/>
              <a:buChar char="§"/>
              <a:defRPr sz="180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dirty="0" smtClean="0"/>
              <a:t>Louise Cowie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70521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TFC">
  <a:themeElements>
    <a:clrScheme name="STFC theme">
      <a:dk1>
        <a:srgbClr val="2E2C61"/>
      </a:dk1>
      <a:lt1>
        <a:srgbClr val="FFFFFF"/>
      </a:lt1>
      <a:dk2>
        <a:srgbClr val="2E2C61"/>
      </a:dk2>
      <a:lt2>
        <a:srgbClr val="FFFFFF"/>
      </a:lt2>
      <a:accent1>
        <a:srgbClr val="1E5DF8"/>
      </a:accent1>
      <a:accent2>
        <a:srgbClr val="003088"/>
      </a:accent2>
      <a:accent3>
        <a:srgbClr val="F08900"/>
      </a:accent3>
      <a:accent4>
        <a:srgbClr val="616161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TFC" id="{6C23E7D4-FD78-4FEC-B0AA-3C1720B52034}" vid="{EE50EDD2-2AF6-4CEC-B784-DF906BE7C5FB}"/>
    </a:ext>
  </a:extLst>
</a:theme>
</file>

<file path=ppt/theme/theme2.xml><?xml version="1.0" encoding="utf-8"?>
<a:theme xmlns:a="http://schemas.openxmlformats.org/drawingml/2006/main" name="Font WITHOUT logo master">
  <a:themeElements>
    <a:clrScheme name="STFC theme">
      <a:dk1>
        <a:srgbClr val="2E2C61"/>
      </a:dk1>
      <a:lt1>
        <a:srgbClr val="FFFFFF"/>
      </a:lt1>
      <a:dk2>
        <a:srgbClr val="2E2C61"/>
      </a:dk2>
      <a:lt2>
        <a:srgbClr val="FFFFFF"/>
      </a:lt2>
      <a:accent1>
        <a:srgbClr val="1E5DF8"/>
      </a:accent1>
      <a:accent2>
        <a:srgbClr val="003088"/>
      </a:accent2>
      <a:accent3>
        <a:srgbClr val="F08900"/>
      </a:accent3>
      <a:accent4>
        <a:srgbClr val="616161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D8EA2CBFAE5464D8B590CB0FE9FDF74" ma:contentTypeVersion="13" ma:contentTypeDescription="Create a new document." ma:contentTypeScope="" ma:versionID="62ea19da88bf088e52af2393bde65d4a">
  <xsd:schema xmlns:xsd="http://www.w3.org/2001/XMLSchema" xmlns:xs="http://www.w3.org/2001/XMLSchema" xmlns:p="http://schemas.microsoft.com/office/2006/metadata/properties" xmlns:ns3="19a5072a-c90b-4bd3-a68a-b7abbd4b55f2" xmlns:ns4="e8785e35-4af9-43d1-8745-88b55cf0d46b" targetNamespace="http://schemas.microsoft.com/office/2006/metadata/properties" ma:root="true" ma:fieldsID="b2c9323fd94b0fa0a9c973ac7e596555" ns3:_="" ns4:_="">
    <xsd:import namespace="19a5072a-c90b-4bd3-a68a-b7abbd4b55f2"/>
    <xsd:import namespace="e8785e35-4af9-43d1-8745-88b55cf0d46b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edWithDetails" minOccurs="0"/>
                <xsd:element ref="ns3:SharingHintHash" minOccurs="0"/>
                <xsd:element ref="ns4:MediaServiceMetadata" minOccurs="0"/>
                <xsd:element ref="ns4:MediaServiceFastMetadata" minOccurs="0"/>
                <xsd:element ref="ns4:MediaServiceDateTaken" minOccurs="0"/>
                <xsd:element ref="ns4:MediaServiceAutoTags" minOccurs="0"/>
                <xsd:element ref="ns4:MediaServiceOCR" minOccurs="0"/>
                <xsd:element ref="ns4:MediaServiceGenerationTime" minOccurs="0"/>
                <xsd:element ref="ns4:MediaServiceEventHashCode" minOccurs="0"/>
                <xsd:element ref="ns4:MediaServiceLocation" minOccurs="0"/>
                <xsd:element ref="ns4:MediaServiceAutoKeyPoints" minOccurs="0"/>
                <xsd:element ref="ns4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9a5072a-c90b-4bd3-a68a-b7abbd4b55f2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Sharing Hint Hash" ma:hidden="true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8785e35-4af9-43d1-8745-88b55cf0d46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4" nillable="true" ma:displayName="MediaServiceAutoTags" ma:internalName="MediaServiceAutoTags" ma:readOnly="true">
      <xsd:simpleType>
        <xsd:restriction base="dms:Text"/>
      </xsd:simpleType>
    </xsd:element>
    <xsd:element name="MediaServiceOCR" ma:index="15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8" nillable="true" ma:displayName="Location" ma:internalName="MediaServiceLocation" ma:readOnly="true">
      <xsd:simpleType>
        <xsd:restriction base="dms:Text"/>
      </xsd:simpleType>
    </xsd:element>
    <xsd:element name="MediaServiceAutoKeyPoints" ma:index="1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0B673742-B966-4B64-AA65-C746D713A47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9a5072a-c90b-4bd3-a68a-b7abbd4b55f2"/>
    <ds:schemaRef ds:uri="e8785e35-4af9-43d1-8745-88b55cf0d46b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49E76482-B70F-40B0-B5D8-B0AA2600355C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365D46C7-8114-4D8E-8C18-E819B6AF7098}">
  <ds:schemaRefs>
    <ds:schemaRef ds:uri="http://purl.org/dc/terms/"/>
    <ds:schemaRef ds:uri="http://purl.org/dc/dcmitype/"/>
    <ds:schemaRef ds:uri="19a5072a-c90b-4bd3-a68a-b7abbd4b55f2"/>
    <ds:schemaRef ds:uri="http://schemas.microsoft.com/office/infopath/2007/PartnerControls"/>
    <ds:schemaRef ds:uri="http://schemas.microsoft.com/office/2006/documentManagement/types"/>
    <ds:schemaRef ds:uri="e8785e35-4af9-43d1-8745-88b55cf0d46b"/>
    <ds:schemaRef ds:uri="http://schemas.openxmlformats.org/package/2006/metadata/core-properties"/>
    <ds:schemaRef ds:uri="http://schemas.microsoft.com/office/2006/metadata/properties"/>
    <ds:schemaRef ds:uri="http://www.w3.org/XML/1998/namespace"/>
    <ds:schemaRef ds:uri="http://purl.org/dc/elements/1.1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STFC</Template>
  <TotalTime>1312</TotalTime>
  <Words>434</Words>
  <Application>Microsoft Office PowerPoint</Application>
  <PresentationFormat>Widescreen</PresentationFormat>
  <Paragraphs>36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Wingdings</vt:lpstr>
      <vt:lpstr>STFC</vt:lpstr>
      <vt:lpstr>Font WITHOUT logo master</vt:lpstr>
      <vt:lpstr>Field emission seeded multipactor</vt:lpstr>
      <vt:lpstr>Breakdowns cluster at end of pulse </vt:lpstr>
      <vt:lpstr>Probe multipactor</vt:lpstr>
    </vt:vector>
  </TitlesOfParts>
  <Company>STFC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Cowie, Louise (STFC,DL,AST)</dc:creator>
  <cp:lastModifiedBy>Cowie, Louise (STFC,DL,AST)</cp:lastModifiedBy>
  <cp:revision>18</cp:revision>
  <dcterms:created xsi:type="dcterms:W3CDTF">2022-05-16T13:42:58Z</dcterms:created>
  <dcterms:modified xsi:type="dcterms:W3CDTF">2022-05-17T11:35:45Z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0x010100BD8EA2CBFAE5464D8B590CB0FE9FDF74</vt:lpwstr>
  </property>
</Properties>
</file>