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9" r:id="rId2"/>
    <p:sldId id="297" r:id="rId3"/>
    <p:sldId id="300" r:id="rId4"/>
    <p:sldId id="302" r:id="rId5"/>
    <p:sldId id="303" r:id="rId6"/>
    <p:sldId id="304" r:id="rId7"/>
    <p:sldId id="305" r:id="rId8"/>
    <p:sldId id="306" r:id="rId9"/>
    <p:sldId id="307" r:id="rId10"/>
    <p:sldId id="308" r:id="rId11"/>
    <p:sldId id="30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8" autoAdjust="0"/>
    <p:restoredTop sz="94686"/>
  </p:normalViewPr>
  <p:slideViewPr>
    <p:cSldViewPr snapToGrid="0" snapToObjects="1">
      <p:cViewPr varScale="1">
        <p:scale>
          <a:sx n="113" d="100"/>
          <a:sy n="113" d="100"/>
        </p:scale>
        <p:origin x="496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5/13/22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5/13/22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13 May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13 May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13 May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13 May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13 May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13 May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13 May 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13 May 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13 May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13 May 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13 May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13 May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13 May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13 May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13 May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13 May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13 May 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13 May 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13 May 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Wakefield Damping of a Distributed Coupling LINAC for CLIC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Evan Ericson, </a:t>
            </a:r>
            <a:r>
              <a:rPr lang="en-US" sz="1800" dirty="0" err="1"/>
              <a:t>Alexej</a:t>
            </a:r>
            <a:r>
              <a:rPr lang="en-US" sz="1800" dirty="0"/>
              <a:t> </a:t>
            </a:r>
            <a:r>
              <a:rPr lang="en-US" sz="1800" dirty="0" err="1"/>
              <a:t>Grudiev</a:t>
            </a:r>
            <a:endParaRPr lang="en-US" sz="1800" dirty="0"/>
          </a:p>
          <a:p>
            <a:pPr algn="l"/>
            <a:r>
              <a:rPr lang="en-US" sz="1800" dirty="0"/>
              <a:t>International Workshop on Breakdown Science and High Gradient Technology (16-19 May, 2022)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74C673D-302B-4480-896C-EFE822F6C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Reducing Q of mode 2 to 15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334A5C-72C6-4B31-AF8F-D8C5F0EF7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000" dirty="0"/>
              <a:t>16-19 May,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018E0E-3F51-4069-9641-A51387AE3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Evan Ericson | </a:t>
            </a:r>
            <a:r>
              <a:rPr lang="en-GB" dirty="0"/>
              <a:t>Wakefield Damping of a Distributed Coupling LINAC for CLIC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473A4E-01B0-4C46-9446-E577FAF48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802DD8D-2FB3-4143-BF3D-75C1C71E07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7376" y="1858421"/>
            <a:ext cx="3986839" cy="294067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0B53C31-2AFE-4797-AF8E-4BFD45B186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139" y="1858422"/>
            <a:ext cx="3976789" cy="2940669"/>
          </a:xfrm>
          <a:prstGeom prst="rect">
            <a:avLst/>
          </a:prstGeom>
        </p:spPr>
      </p:pic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5D73EA69-9FE0-427A-85E5-238EEC80BD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5135032"/>
            <a:ext cx="11376024" cy="86895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Change HOM waveguide-to-cell aperture or waveguide width to reduce Q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Modifying waveguide width keeps cell symmetric in vicinity of beam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b="0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05DBAD7-902A-4382-A57E-FBFF7D6EA917}"/>
              </a:ext>
            </a:extLst>
          </p:cNvPr>
          <p:cNvGrpSpPr/>
          <p:nvPr/>
        </p:nvGrpSpPr>
        <p:grpSpPr>
          <a:xfrm>
            <a:off x="9094755" y="1928691"/>
            <a:ext cx="3043457" cy="3491431"/>
            <a:chOff x="9148543" y="1928691"/>
            <a:chExt cx="3043457" cy="3491431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553D402-46AA-4E5A-B0E2-A301085A1A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5720"/>
            <a:stretch/>
          </p:blipFill>
          <p:spPr>
            <a:xfrm rot="5400000" flipH="1">
              <a:off x="8924556" y="2152678"/>
              <a:ext cx="3491431" cy="3043457"/>
            </a:xfrm>
            <a:prstGeom prst="triangle">
              <a:avLst>
                <a:gd name="adj" fmla="val 100000"/>
              </a:avLst>
            </a:prstGeom>
          </p:spPr>
        </p:pic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0D671A15-5627-41DD-9A43-A9D1CCC157B0}"/>
                </a:ext>
              </a:extLst>
            </p:cNvPr>
            <p:cNvCxnSpPr>
              <a:cxnSpLocks/>
            </p:cNvCxnSpPr>
            <p:nvPr/>
          </p:nvCxnSpPr>
          <p:spPr>
            <a:xfrm>
              <a:off x="9148543" y="2581835"/>
              <a:ext cx="533339" cy="0"/>
            </a:xfrm>
            <a:prstGeom prst="straightConnector1">
              <a:avLst/>
            </a:prstGeom>
            <a:ln w="12700">
              <a:solidFill>
                <a:schemeClr val="accent3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4C14016-E512-4856-B755-B095DE0E797E}"/>
                </a:ext>
              </a:extLst>
            </p:cNvPr>
            <p:cNvSpPr txBox="1"/>
            <p:nvPr/>
          </p:nvSpPr>
          <p:spPr>
            <a:xfrm>
              <a:off x="9331856" y="2304836"/>
              <a:ext cx="16671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chemeClr val="accent3"/>
                  </a:solidFill>
                </a:rPr>
                <a:t>w</a:t>
              </a:r>
              <a:endParaRPr lang="en-GB" dirty="0">
                <a:solidFill>
                  <a:schemeClr val="accent3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92105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74C673D-302B-4480-896C-EFE822F6C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Varying waveguide width to increase damping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334A5C-72C6-4B31-AF8F-D8C5F0EF7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000" dirty="0"/>
              <a:t>16-19 May,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018E0E-3F51-4069-9641-A51387AE3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Evan Ericson | </a:t>
            </a:r>
            <a:r>
              <a:rPr lang="en-GB" dirty="0"/>
              <a:t>Wakefield Damping of a Distributed Coupling LINAC for CLIC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473A4E-01B0-4C46-9446-E577FAF48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FDE30DE-85DF-47D8-A7A7-17E490344E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73" y="1189994"/>
            <a:ext cx="4665293" cy="299780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2525C2A-3E20-41B4-BF23-7392EA4566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800" y="1449969"/>
            <a:ext cx="6837927" cy="4269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912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36A2AFB-2427-4DEC-8889-F2FDCB72D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Wakefield Damping of a Distributed Coupling</a:t>
            </a:r>
            <a:br>
              <a:rPr lang="en-GB" dirty="0"/>
            </a:br>
            <a:r>
              <a:rPr lang="en-GB" dirty="0"/>
              <a:t>LINAC for CLIC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9B816B-67B2-4C0B-9C98-E4BB2C215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000" dirty="0"/>
              <a:t>16-19 May,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AF163F-1692-4CD9-B521-1A66E9AEB9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Evan Ericson | </a:t>
            </a:r>
            <a:r>
              <a:rPr lang="en-GB" dirty="0"/>
              <a:t>Wakefield Damping of a Distributed Coupling LINAC for CLIC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43F1DE-D997-40D8-8115-0B9438260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BA20ED3-76B8-4C46-B1B9-CB05175130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5860" y="1569799"/>
            <a:ext cx="2834367" cy="36502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B0A15B3-FB2E-4FC4-90E5-68A86076DA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499" y="2297595"/>
            <a:ext cx="2033286" cy="2194658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B63E8981-9B4B-4784-9F49-B13C64BF2C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7334302" y="1963748"/>
            <a:ext cx="4454498" cy="2862352"/>
          </a:xfrm>
          <a:prstGeom prst="rect">
            <a:avLst/>
          </a:prstGeom>
        </p:spPr>
      </p:pic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51B45DA6-A588-4D94-8040-EF2D24D8BBAF}"/>
              </a:ext>
            </a:extLst>
          </p:cNvPr>
          <p:cNvSpPr txBox="1">
            <a:spLocks/>
          </p:cNvSpPr>
          <p:nvPr/>
        </p:nvSpPr>
        <p:spPr>
          <a:xfrm>
            <a:off x="403200" y="5506066"/>
            <a:ext cx="11376024" cy="71432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Goal: Modify CLIC-G* structure to make a distributed coupling structure that satisfies transverse </a:t>
            </a:r>
            <a:r>
              <a:rPr lang="en-US" dirty="0" err="1"/>
              <a:t>wakefield</a:t>
            </a:r>
            <a:r>
              <a:rPr lang="en-US" dirty="0"/>
              <a:t> damping requirement</a:t>
            </a:r>
          </a:p>
        </p:txBody>
      </p:sp>
    </p:spTree>
    <p:extLst>
      <p:ext uri="{BB962C8B-B14F-4D97-AF65-F5344CB8AC3E}">
        <p14:creationId xmlns:p14="http://schemas.microsoft.com/office/powerpoint/2010/main" val="542433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3DE0E78-1565-4930-87D7-D97A0446BB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Adjusted cell length for </a:t>
            </a:r>
            <a:r>
              <a:rPr lang="el-GR" dirty="0"/>
              <a:t>π</a:t>
            </a:r>
            <a:r>
              <a:rPr lang="en-US" dirty="0"/>
              <a:t> phase advance and outer radius for operating frequency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Optimize iris shape for surface fields and RF performance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74C673D-302B-4480-896C-EFE822F6C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Travelling wave to standing wave cell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334A5C-72C6-4B31-AF8F-D8C5F0EF7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000" dirty="0"/>
              <a:t>16-19 May,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018E0E-3F51-4069-9641-A51387AE3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Evan Ericson | </a:t>
            </a:r>
            <a:r>
              <a:rPr lang="en-GB" dirty="0"/>
              <a:t>Wakefield Damping of a Distributed Coupling LINAC for CLIC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473A4E-01B0-4C46-9446-E577FAF48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Content Placeholder 11">
            <a:extLst>
              <a:ext uri="{FF2B5EF4-FFF2-40B4-BE49-F238E27FC236}">
                <a16:creationId xmlns:a16="http://schemas.microsoft.com/office/drawing/2014/main" id="{B4075E21-4505-4447-8DB7-69C0F172B6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9" y="2681727"/>
            <a:ext cx="2996553" cy="32343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2387113-C6AB-46B9-B807-A011A9E358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0942" y="2193568"/>
            <a:ext cx="1924050" cy="2066925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649D23C-985E-4629-BF15-28099B60D1E6}"/>
              </a:ext>
            </a:extLst>
          </p:cNvPr>
          <p:cNvSpPr txBox="1">
            <a:spLocks/>
          </p:cNvSpPr>
          <p:nvPr/>
        </p:nvSpPr>
        <p:spPr>
          <a:xfrm>
            <a:off x="4386532" y="3507148"/>
            <a:ext cx="6968706" cy="240895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0" dirty="0"/>
              <a:t>4 design options:</a:t>
            </a:r>
          </a:p>
          <a:p>
            <a:r>
              <a:rPr lang="en-US" sz="1800" b="0" dirty="0"/>
              <a:t>Opt0 – non-optimized SW cell</a:t>
            </a:r>
          </a:p>
          <a:p>
            <a:r>
              <a:rPr lang="en-US" sz="1800" b="0" dirty="0"/>
              <a:t>Opt1 – optimize E</a:t>
            </a:r>
            <a:r>
              <a:rPr lang="en-US" sz="1800" b="0" baseline="-25000" dirty="0"/>
              <a:t>s</a:t>
            </a:r>
            <a:r>
              <a:rPr lang="en-US" sz="1800" b="0" dirty="0"/>
              <a:t>/</a:t>
            </a:r>
            <a:r>
              <a:rPr lang="en-US" sz="1800" b="0" dirty="0" err="1"/>
              <a:t>E</a:t>
            </a:r>
            <a:r>
              <a:rPr lang="en-US" sz="1800" b="0" baseline="-25000" dirty="0" err="1"/>
              <a:t>a</a:t>
            </a:r>
            <a:r>
              <a:rPr lang="en-US" sz="1800" b="0" baseline="-25000" dirty="0"/>
              <a:t> </a:t>
            </a:r>
            <a:r>
              <a:rPr lang="en-US" sz="1800" b="0" dirty="0"/>
              <a:t>for high gradient performance </a:t>
            </a:r>
          </a:p>
          <a:p>
            <a:r>
              <a:rPr lang="en-US" sz="1800" b="0" dirty="0"/>
              <a:t>Opt2 – optimize R for efficiency (same E</a:t>
            </a:r>
            <a:r>
              <a:rPr lang="en-US" sz="1800" b="0" baseline="-25000" dirty="0"/>
              <a:t>s</a:t>
            </a:r>
            <a:r>
              <a:rPr lang="en-US" sz="1800" b="0" dirty="0"/>
              <a:t>/</a:t>
            </a:r>
            <a:r>
              <a:rPr lang="en-US" sz="1800" b="0" dirty="0" err="1"/>
              <a:t>E</a:t>
            </a:r>
            <a:r>
              <a:rPr lang="en-US" sz="1800" b="0" baseline="-25000" dirty="0" err="1"/>
              <a:t>a</a:t>
            </a:r>
            <a:r>
              <a:rPr lang="en-US" sz="1800" b="0" baseline="-25000" dirty="0"/>
              <a:t> </a:t>
            </a:r>
            <a:r>
              <a:rPr lang="en-US" sz="1800" b="0" dirty="0"/>
              <a:t>as TW)</a:t>
            </a:r>
          </a:p>
          <a:p>
            <a:r>
              <a:rPr lang="en-US" sz="1800" b="0" dirty="0"/>
              <a:t>Opt3 – optimize S</a:t>
            </a:r>
            <a:r>
              <a:rPr lang="en-US" sz="1800" b="0" baseline="-25000" dirty="0"/>
              <a:t>c</a:t>
            </a:r>
            <a:r>
              <a:rPr lang="en-US" sz="1800" b="0" dirty="0"/>
              <a:t>/E</a:t>
            </a:r>
            <a:r>
              <a:rPr lang="en-US" sz="1800" b="0" baseline="-25000" dirty="0"/>
              <a:t>a</a:t>
            </a:r>
            <a:r>
              <a:rPr lang="en-US" sz="1800" b="0" baseline="30000" dirty="0"/>
              <a:t>2</a:t>
            </a:r>
            <a:r>
              <a:rPr lang="en-US" sz="1800" b="0" dirty="0"/>
              <a:t> for high gradient performance</a:t>
            </a:r>
            <a:endParaRPr lang="en-GB" sz="1800" b="0" baseline="30000" dirty="0"/>
          </a:p>
        </p:txBody>
      </p:sp>
    </p:spTree>
    <p:extLst>
      <p:ext uri="{BB962C8B-B14F-4D97-AF65-F5344CB8AC3E}">
        <p14:creationId xmlns:p14="http://schemas.microsoft.com/office/powerpoint/2010/main" val="1364109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74C673D-302B-4480-896C-EFE822F6C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Comparing cell designs I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334A5C-72C6-4B31-AF8F-D8C5F0EF7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000" dirty="0"/>
              <a:t>16-19 May,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018E0E-3F51-4069-9641-A51387AE3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Evan Ericson | </a:t>
            </a:r>
            <a:r>
              <a:rPr lang="en-GB" dirty="0"/>
              <a:t>Wakefield Damping of a Distributed Coupling LINAC for CLIC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473A4E-01B0-4C46-9446-E577FAF48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ECF85977-D903-431B-A328-A5AA75FB09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7214238"/>
              </p:ext>
            </p:extLst>
          </p:nvPr>
        </p:nvGraphicFramePr>
        <p:xfrm>
          <a:off x="2255904" y="1421246"/>
          <a:ext cx="7680192" cy="40155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2964">
                  <a:extLst>
                    <a:ext uri="{9D8B030D-6E8A-4147-A177-3AD203B41FA5}">
                      <a16:colId xmlns:a16="http://schemas.microsoft.com/office/drawing/2014/main" val="706414890"/>
                    </a:ext>
                  </a:extLst>
                </a:gridCol>
                <a:gridCol w="1147803">
                  <a:extLst>
                    <a:ext uri="{9D8B030D-6E8A-4147-A177-3AD203B41FA5}">
                      <a16:colId xmlns:a16="http://schemas.microsoft.com/office/drawing/2014/main" val="3716146526"/>
                    </a:ext>
                  </a:extLst>
                </a:gridCol>
                <a:gridCol w="999885">
                  <a:extLst>
                    <a:ext uri="{9D8B030D-6E8A-4147-A177-3AD203B41FA5}">
                      <a16:colId xmlns:a16="http://schemas.microsoft.com/office/drawing/2014/main" val="2056727327"/>
                    </a:ext>
                  </a:extLst>
                </a:gridCol>
                <a:gridCol w="999885">
                  <a:extLst>
                    <a:ext uri="{9D8B030D-6E8A-4147-A177-3AD203B41FA5}">
                      <a16:colId xmlns:a16="http://schemas.microsoft.com/office/drawing/2014/main" val="2588898606"/>
                    </a:ext>
                  </a:extLst>
                </a:gridCol>
                <a:gridCol w="999885">
                  <a:extLst>
                    <a:ext uri="{9D8B030D-6E8A-4147-A177-3AD203B41FA5}">
                      <a16:colId xmlns:a16="http://schemas.microsoft.com/office/drawing/2014/main" val="2616638520"/>
                    </a:ext>
                  </a:extLst>
                </a:gridCol>
                <a:gridCol w="999885">
                  <a:extLst>
                    <a:ext uri="{9D8B030D-6E8A-4147-A177-3AD203B41FA5}">
                      <a16:colId xmlns:a16="http://schemas.microsoft.com/office/drawing/2014/main" val="662094524"/>
                    </a:ext>
                  </a:extLst>
                </a:gridCol>
                <a:gridCol w="999885">
                  <a:extLst>
                    <a:ext uri="{9D8B030D-6E8A-4147-A177-3AD203B41FA5}">
                      <a16:colId xmlns:a16="http://schemas.microsoft.com/office/drawing/2014/main" val="98079756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unit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SW – Opt0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SW – Opt1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SW – Opt2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SW – Opt3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9369646"/>
                  </a:ext>
                </a:extLst>
              </a:tr>
              <a:tr h="41872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Iris thickness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1.333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1.333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2.35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817911"/>
                  </a:ext>
                </a:extLst>
              </a:tr>
              <a:tr h="39638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Iris ellipticity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1.153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1.102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2.400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1.600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1.179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7043577"/>
                  </a:ext>
                </a:extLst>
              </a:tr>
              <a:tr h="31566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</a:t>
                      </a:r>
                      <a:r>
                        <a:rPr lang="en-US" baseline="-25000" dirty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GHz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11.9952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11.9947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11.9943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11.9943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11.9939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2268407"/>
                  </a:ext>
                </a:extLst>
              </a:tr>
              <a:tr h="31566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Q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5,843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7,140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6,930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6,940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6,920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5714738"/>
                  </a:ext>
                </a:extLst>
              </a:tr>
              <a:tr h="31566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R/Q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Ohm/m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16,515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11,219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10,980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11,208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11,368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0476448"/>
                  </a:ext>
                </a:extLst>
              </a:tr>
              <a:tr h="31566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MOhm</a:t>
                      </a:r>
                      <a:r>
                        <a:rPr lang="en-US" dirty="0"/>
                        <a:t>/m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96.49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80.10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76.09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77.78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78.67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4939283"/>
                  </a:ext>
                </a:extLst>
              </a:tr>
              <a:tr h="31566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  <a:r>
                        <a:rPr lang="en-US" baseline="-25000" dirty="0"/>
                        <a:t>s</a:t>
                      </a:r>
                      <a:r>
                        <a:rPr lang="en-US" dirty="0"/>
                        <a:t>/</a:t>
                      </a:r>
                      <a:r>
                        <a:rPr lang="en-US" dirty="0" err="1"/>
                        <a:t>E</a:t>
                      </a:r>
                      <a:r>
                        <a:rPr lang="en-US" baseline="-25000" dirty="0" err="1"/>
                        <a:t>a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1.98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2.486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1.79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1.98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2.11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0353074"/>
                  </a:ext>
                </a:extLst>
              </a:tr>
              <a:tr h="31566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</a:t>
                      </a:r>
                      <a:r>
                        <a:rPr lang="en-US" baseline="-25000" dirty="0"/>
                        <a:t>s</a:t>
                      </a:r>
                      <a:r>
                        <a:rPr lang="en-US" dirty="0"/>
                        <a:t>/</a:t>
                      </a:r>
                      <a:r>
                        <a:rPr lang="en-US" dirty="0" err="1"/>
                        <a:t>E</a:t>
                      </a:r>
                      <a:r>
                        <a:rPr lang="en-US" baseline="-25000" dirty="0" err="1"/>
                        <a:t>a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mA/V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3.73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4.432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4.67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4.60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4.59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1632711"/>
                  </a:ext>
                </a:extLst>
              </a:tr>
              <a:tr h="31566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</a:t>
                      </a:r>
                      <a:r>
                        <a:rPr lang="en-US" baseline="-25000" dirty="0"/>
                        <a:t>c</a:t>
                      </a:r>
                      <a:r>
                        <a:rPr lang="en-US" dirty="0"/>
                        <a:t>/E</a:t>
                      </a:r>
                      <a:r>
                        <a:rPr lang="en-US" baseline="-25000" dirty="0"/>
                        <a:t>a</a:t>
                      </a:r>
                      <a:r>
                        <a:rPr lang="en-US" baseline="30000" dirty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mA/V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0.33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0.296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0.34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0.33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0.33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33754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32656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74C673D-302B-4480-896C-EFE822F6C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Comparing cell designs II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334A5C-72C6-4B31-AF8F-D8C5F0EF7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000" dirty="0"/>
              <a:t>16-19 May,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018E0E-3F51-4069-9641-A51387AE3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Evan Ericson | </a:t>
            </a:r>
            <a:r>
              <a:rPr lang="en-GB" dirty="0"/>
              <a:t>Wakefield Damping of a Distributed Coupling LINAC for CLIC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473A4E-01B0-4C46-9446-E577FAF48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E5E05574-F922-4F92-8665-A79AD25A8FF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094923"/>
              </p:ext>
            </p:extLst>
          </p:nvPr>
        </p:nvGraphicFramePr>
        <p:xfrm>
          <a:off x="1717894" y="1194633"/>
          <a:ext cx="8756212" cy="48648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1143">
                  <a:extLst>
                    <a:ext uri="{9D8B030D-6E8A-4147-A177-3AD203B41FA5}">
                      <a16:colId xmlns:a16="http://schemas.microsoft.com/office/drawing/2014/main" val="4209353966"/>
                    </a:ext>
                  </a:extLst>
                </a:gridCol>
                <a:gridCol w="972212">
                  <a:extLst>
                    <a:ext uri="{9D8B030D-6E8A-4147-A177-3AD203B41FA5}">
                      <a16:colId xmlns:a16="http://schemas.microsoft.com/office/drawing/2014/main" val="3582733881"/>
                    </a:ext>
                  </a:extLst>
                </a:gridCol>
                <a:gridCol w="695987">
                  <a:extLst>
                    <a:ext uri="{9D8B030D-6E8A-4147-A177-3AD203B41FA5}">
                      <a16:colId xmlns:a16="http://schemas.microsoft.com/office/drawing/2014/main" val="3742350379"/>
                    </a:ext>
                  </a:extLst>
                </a:gridCol>
                <a:gridCol w="1063335">
                  <a:extLst>
                    <a:ext uri="{9D8B030D-6E8A-4147-A177-3AD203B41FA5}">
                      <a16:colId xmlns:a16="http://schemas.microsoft.com/office/drawing/2014/main" val="3619051910"/>
                    </a:ext>
                  </a:extLst>
                </a:gridCol>
                <a:gridCol w="1063335">
                  <a:extLst>
                    <a:ext uri="{9D8B030D-6E8A-4147-A177-3AD203B41FA5}">
                      <a16:colId xmlns:a16="http://schemas.microsoft.com/office/drawing/2014/main" val="806633240"/>
                    </a:ext>
                  </a:extLst>
                </a:gridCol>
                <a:gridCol w="1063335">
                  <a:extLst>
                    <a:ext uri="{9D8B030D-6E8A-4147-A177-3AD203B41FA5}">
                      <a16:colId xmlns:a16="http://schemas.microsoft.com/office/drawing/2014/main" val="516833402"/>
                    </a:ext>
                  </a:extLst>
                </a:gridCol>
                <a:gridCol w="1063335">
                  <a:extLst>
                    <a:ext uri="{9D8B030D-6E8A-4147-A177-3AD203B41FA5}">
                      <a16:colId xmlns:a16="http://schemas.microsoft.com/office/drawing/2014/main" val="1432246077"/>
                    </a:ext>
                  </a:extLst>
                </a:gridCol>
                <a:gridCol w="1013530">
                  <a:extLst>
                    <a:ext uri="{9D8B030D-6E8A-4147-A177-3AD203B41FA5}">
                      <a16:colId xmlns:a16="http://schemas.microsoft.com/office/drawing/2014/main" val="2997930604"/>
                    </a:ext>
                  </a:extLst>
                </a:gridCol>
              </a:tblGrid>
              <a:tr h="416174">
                <a:tc>
                  <a:txBody>
                    <a:bodyPr/>
                    <a:lstStyle/>
                    <a:p>
                      <a:pPr algn="ctr" fontAlgn="b"/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unit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TW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SW – Opt0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SW – Opt1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SW – Opt2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SW – Opt3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limit</a:t>
                      </a:r>
                      <a:endParaRPr lang="en-GB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extLst>
                  <a:ext uri="{0D108BD9-81ED-4DB2-BD59-A6C34878D82A}">
                    <a16:rowId xmlns:a16="http://schemas.microsoft.com/office/drawing/2014/main" val="3300049513"/>
                  </a:ext>
                </a:extLst>
              </a:tr>
              <a:tr h="2097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>
                          <a:effectLst/>
                          <a:latin typeface="+mn-lt"/>
                        </a:rPr>
                        <a:t>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26+2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18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18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18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18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extLst>
                  <a:ext uri="{0D108BD9-81ED-4DB2-BD59-A6C34878D82A}">
                    <a16:rowId xmlns:a16="http://schemas.microsoft.com/office/drawing/2014/main" val="2842501562"/>
                  </a:ext>
                </a:extLst>
              </a:tr>
              <a:tr h="2097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>
                          <a:effectLst/>
                          <a:latin typeface="+mn-lt"/>
                        </a:rPr>
                        <a:t>L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mm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230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225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225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225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225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extLst>
                  <a:ext uri="{0D108BD9-81ED-4DB2-BD59-A6C34878D82A}">
                    <a16:rowId xmlns:a16="http://schemas.microsoft.com/office/drawing/2014/main" val="345366171"/>
                  </a:ext>
                </a:extLst>
              </a:tr>
              <a:tr h="2097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 err="1">
                          <a:effectLst/>
                          <a:latin typeface="+mn-lt"/>
                        </a:rPr>
                        <a:t>E</a:t>
                      </a:r>
                      <a:r>
                        <a:rPr lang="en-GB" sz="1600" b="0" u="none" strike="noStrike" baseline="-25000" dirty="0" err="1">
                          <a:effectLst/>
                          <a:latin typeface="+mn-lt"/>
                        </a:rPr>
                        <a:t>acc</a:t>
                      </a:r>
                      <a:r>
                        <a:rPr lang="en-GB" sz="1600" b="0" u="none" strike="noStrike" baseline="30000" dirty="0" err="1">
                          <a:effectLst/>
                          <a:latin typeface="+mn-lt"/>
                        </a:rPr>
                        <a:t>load</a:t>
                      </a:r>
                      <a:r>
                        <a:rPr lang="en-GB" sz="1600" b="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b="0" u="none" strike="noStrike" dirty="0" err="1">
                          <a:effectLst/>
                          <a:latin typeface="+mn-lt"/>
                        </a:rPr>
                        <a:t>avg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MV/m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100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100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100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100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100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extLst>
                  <a:ext uri="{0D108BD9-81ED-4DB2-BD59-A6C34878D82A}">
                    <a16:rowId xmlns:a16="http://schemas.microsoft.com/office/drawing/2014/main" val="2222719103"/>
                  </a:ext>
                </a:extLst>
              </a:tr>
              <a:tr h="2097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 err="1">
                          <a:effectLst/>
                          <a:latin typeface="+mn-lt"/>
                        </a:rPr>
                        <a:t>V</a:t>
                      </a:r>
                      <a:r>
                        <a:rPr lang="en-GB" sz="1600" b="0" u="none" strike="noStrike" baseline="-25000" dirty="0" err="1">
                          <a:effectLst/>
                          <a:latin typeface="+mn-lt"/>
                        </a:rPr>
                        <a:t>acc</a:t>
                      </a:r>
                      <a:endParaRPr lang="en-GB" sz="16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MV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23.0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22.5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22.5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22.5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22.5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extLst>
                  <a:ext uri="{0D108BD9-81ED-4DB2-BD59-A6C34878D82A}">
                    <a16:rowId xmlns:a16="http://schemas.microsoft.com/office/drawing/2014/main" val="3447365889"/>
                  </a:ext>
                </a:extLst>
              </a:tr>
              <a:tr h="2097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 err="1">
                          <a:effectLst/>
                          <a:latin typeface="+mn-lt"/>
                        </a:rPr>
                        <a:t>P</a:t>
                      </a:r>
                      <a:r>
                        <a:rPr lang="en-GB" sz="1600" b="0" u="none" strike="noStrike" baseline="-25000" dirty="0" err="1">
                          <a:effectLst/>
                          <a:latin typeface="+mn-lt"/>
                        </a:rPr>
                        <a:t>diss</a:t>
                      </a:r>
                      <a:endParaRPr lang="en-GB" sz="16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MW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33.17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28.09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29.57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28.93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28.60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extLst>
                  <a:ext uri="{0D108BD9-81ED-4DB2-BD59-A6C34878D82A}">
                    <a16:rowId xmlns:a16="http://schemas.microsoft.com/office/drawing/2014/main" val="1629762160"/>
                  </a:ext>
                </a:extLst>
              </a:tr>
              <a:tr h="2097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>
                          <a:effectLst/>
                          <a:latin typeface="+mn-lt"/>
                        </a:rPr>
                        <a:t>P</a:t>
                      </a:r>
                      <a:r>
                        <a:rPr lang="en-GB" sz="1600" b="0" u="none" strike="noStrike" baseline="-25000" dirty="0">
                          <a:effectLst/>
                          <a:latin typeface="+mn-lt"/>
                        </a:rPr>
                        <a:t>b</a:t>
                      </a:r>
                      <a:endParaRPr lang="en-GB" sz="16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MW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27.232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26.64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26.64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26.64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26.64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extLst>
                  <a:ext uri="{0D108BD9-81ED-4DB2-BD59-A6C34878D82A}">
                    <a16:rowId xmlns:a16="http://schemas.microsoft.com/office/drawing/2014/main" val="3651360636"/>
                  </a:ext>
                </a:extLst>
              </a:tr>
              <a:tr h="2097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>
                          <a:effectLst/>
                          <a:latin typeface="+mn-lt"/>
                        </a:rPr>
                        <a:t>P</a:t>
                      </a:r>
                      <a:r>
                        <a:rPr lang="en-GB" sz="1600" b="0" u="none" strike="noStrike" baseline="-25000" dirty="0">
                          <a:effectLst/>
                          <a:latin typeface="+mn-lt"/>
                        </a:rPr>
                        <a:t>0</a:t>
                      </a:r>
                      <a:endParaRPr lang="en-GB" sz="16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MW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60.40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54.73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56.21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55.57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55.24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extLst>
                  <a:ext uri="{0D108BD9-81ED-4DB2-BD59-A6C34878D82A}">
                    <a16:rowId xmlns:a16="http://schemas.microsoft.com/office/drawing/2014/main" val="656536949"/>
                  </a:ext>
                </a:extLst>
              </a:tr>
              <a:tr h="209783"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u="none" strike="noStrike" dirty="0">
                          <a:effectLst/>
                          <a:latin typeface="+mn-lt"/>
                        </a:rPr>
                        <a:t>τ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ns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64.27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63.40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63.05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62.65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extLst>
                  <a:ext uri="{0D108BD9-81ED-4DB2-BD59-A6C34878D82A}">
                    <a16:rowId xmlns:a16="http://schemas.microsoft.com/office/drawing/2014/main" val="3307206255"/>
                  </a:ext>
                </a:extLst>
              </a:tr>
              <a:tr h="2097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 err="1">
                          <a:effectLst/>
                          <a:latin typeface="+mn-lt"/>
                        </a:rPr>
                        <a:t>E</a:t>
                      </a:r>
                      <a:r>
                        <a:rPr lang="en-GB" sz="1600" b="0" u="none" strike="noStrike" baseline="-25000" dirty="0" err="1">
                          <a:effectLst/>
                          <a:latin typeface="+mn-lt"/>
                        </a:rPr>
                        <a:t>acc</a:t>
                      </a:r>
                      <a:r>
                        <a:rPr lang="en-GB" sz="1600" b="0" u="none" strike="noStrike" baseline="30000" dirty="0" err="1">
                          <a:effectLst/>
                          <a:latin typeface="+mn-lt"/>
                        </a:rPr>
                        <a:t>UL</a:t>
                      </a:r>
                      <a:r>
                        <a:rPr lang="en-GB" sz="1600" b="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b="0" u="none" strike="noStrike" dirty="0" err="1">
                          <a:effectLst/>
                          <a:latin typeface="+mn-lt"/>
                        </a:rPr>
                        <a:t>avg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MV/m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120.00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139.58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137.87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138.60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138.98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extLst>
                  <a:ext uri="{0D108BD9-81ED-4DB2-BD59-A6C34878D82A}">
                    <a16:rowId xmlns:a16="http://schemas.microsoft.com/office/drawing/2014/main" val="2920441756"/>
                  </a:ext>
                </a:extLst>
              </a:tr>
              <a:tr h="2097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 err="1">
                          <a:effectLst/>
                          <a:latin typeface="+mn-lt"/>
                        </a:rPr>
                        <a:t>t</a:t>
                      </a:r>
                      <a:r>
                        <a:rPr lang="en-GB" sz="1600" b="0" u="none" strike="noStrike" baseline="-25000" dirty="0" err="1">
                          <a:effectLst/>
                          <a:latin typeface="+mn-lt"/>
                        </a:rPr>
                        <a:t>fill</a:t>
                      </a:r>
                      <a:endParaRPr lang="en-GB" sz="16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ns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62.60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80.99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81.92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80.61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79.65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extLst>
                  <a:ext uri="{0D108BD9-81ED-4DB2-BD59-A6C34878D82A}">
                    <a16:rowId xmlns:a16="http://schemas.microsoft.com/office/drawing/2014/main" val="3786761955"/>
                  </a:ext>
                </a:extLst>
              </a:tr>
              <a:tr h="2097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 err="1">
                          <a:effectLst/>
                          <a:latin typeface="+mn-lt"/>
                        </a:rPr>
                        <a:t>t</a:t>
                      </a:r>
                      <a:r>
                        <a:rPr lang="en-GB" sz="1600" b="0" u="none" strike="noStrike" baseline="-25000" dirty="0" err="1">
                          <a:effectLst/>
                          <a:latin typeface="+mn-lt"/>
                        </a:rPr>
                        <a:t>p</a:t>
                      </a:r>
                      <a:endParaRPr lang="en-GB" sz="16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ns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218.60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236.99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237.92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236.61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235.65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extLst>
                  <a:ext uri="{0D108BD9-81ED-4DB2-BD59-A6C34878D82A}">
                    <a16:rowId xmlns:a16="http://schemas.microsoft.com/office/drawing/2014/main" val="2432351299"/>
                  </a:ext>
                </a:extLst>
              </a:tr>
              <a:tr h="24175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 dirty="0">
                          <a:effectLst/>
                          <a:latin typeface="+mn-lt"/>
                        </a:rPr>
                        <a:t>total RF-beam </a:t>
                      </a:r>
                    </a:p>
                    <a:p>
                      <a:pPr algn="ctr" fontAlgn="b"/>
                      <a:r>
                        <a:rPr lang="en-GB" sz="1600" b="0" u="none" strike="noStrike" dirty="0">
                          <a:effectLst/>
                          <a:latin typeface="+mn-lt"/>
                        </a:rPr>
                        <a:t>efficiency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%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27.80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32.04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31.08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31.61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31.93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extLst>
                  <a:ext uri="{0D108BD9-81ED-4DB2-BD59-A6C34878D82A}">
                    <a16:rowId xmlns:a16="http://schemas.microsoft.com/office/drawing/2014/main" val="401316552"/>
                  </a:ext>
                </a:extLst>
              </a:tr>
              <a:tr h="2097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dirty="0" err="1"/>
                        <a:t>E</a:t>
                      </a:r>
                      <a:r>
                        <a:rPr lang="en-US" sz="1600" baseline="-25000" dirty="0" err="1"/>
                        <a:t>a</a:t>
                      </a:r>
                      <a:r>
                        <a:rPr lang="en-GB" sz="1600" b="0" u="none" strike="noStrike" dirty="0">
                          <a:effectLst/>
                          <a:latin typeface="+mn-lt"/>
                        </a:rPr>
                        <a:t> in middle cell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MV/m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105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100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100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100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100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extLst>
                  <a:ext uri="{0D108BD9-81ED-4DB2-BD59-A6C34878D82A}">
                    <a16:rowId xmlns:a16="http://schemas.microsoft.com/office/drawing/2014/main" val="2847571576"/>
                  </a:ext>
                </a:extLst>
              </a:tr>
              <a:tr h="2097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dirty="0"/>
                        <a:t>E</a:t>
                      </a:r>
                      <a:r>
                        <a:rPr lang="en-US" sz="1600" b="0" baseline="-25000" dirty="0"/>
                        <a:t>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MV/m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232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248.60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179.00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198.00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211.00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240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extLst>
                  <a:ext uri="{0D108BD9-81ED-4DB2-BD59-A6C34878D82A}">
                    <a16:rowId xmlns:a16="http://schemas.microsoft.com/office/drawing/2014/main" val="88971715"/>
                  </a:ext>
                </a:extLst>
              </a:tr>
              <a:tr h="2097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dirty="0"/>
                        <a:t>H</a:t>
                      </a:r>
                      <a:r>
                        <a:rPr lang="en-US" sz="1600" b="0" baseline="-25000" dirty="0"/>
                        <a:t>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MA/m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0.39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0.44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0.47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0.46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0.46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extLst>
                  <a:ext uri="{0D108BD9-81ED-4DB2-BD59-A6C34878D82A}">
                    <a16:rowId xmlns:a16="http://schemas.microsoft.com/office/drawing/2014/main" val="947962676"/>
                  </a:ext>
                </a:extLst>
              </a:tr>
              <a:tr h="209783"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u="none" strike="noStrike">
                          <a:effectLst/>
                          <a:latin typeface="+mn-lt"/>
                        </a:rPr>
                        <a:t>Δ</a:t>
                      </a:r>
                      <a:r>
                        <a:rPr lang="en-GB" sz="1600" b="0" u="none" strike="noStrike">
                          <a:effectLst/>
                          <a:latin typeface="+mn-lt"/>
                        </a:rPr>
                        <a:t>T - pessimistic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K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49.70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42.06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46.79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45.27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44.98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extLst>
                  <a:ext uri="{0D108BD9-81ED-4DB2-BD59-A6C34878D82A}">
                    <a16:rowId xmlns:a16="http://schemas.microsoft.com/office/drawing/2014/main" val="2992363000"/>
                  </a:ext>
                </a:extLst>
              </a:tr>
              <a:tr h="2097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dirty="0"/>
                        <a:t>S</a:t>
                      </a:r>
                      <a:r>
                        <a:rPr lang="en-US" sz="1600" baseline="-25000" dirty="0"/>
                        <a:t>c</a:t>
                      </a:r>
                      <a:r>
                        <a:rPr lang="en-GB" sz="1600" b="0" u="none" strike="noStrike" dirty="0">
                          <a:effectLst/>
                          <a:latin typeface="+mn-lt"/>
                        </a:rPr>
                        <a:t> scaled to 200 ns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MW/mm</a:t>
                      </a:r>
                      <a:r>
                        <a:rPr lang="en-GB" sz="1600" u="none" strike="noStrike" baseline="30000" dirty="0">
                          <a:effectLst/>
                          <a:latin typeface="+mn-lt"/>
                        </a:rPr>
                        <a:t>2</a:t>
                      </a:r>
                      <a:endParaRPr lang="en-GB" sz="16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5.67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3.13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3.60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n-lt"/>
                        </a:rPr>
                        <a:t>3.49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+mn-lt"/>
                        </a:rPr>
                        <a:t>3.49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6" marR="3506" marT="3506" marB="0" anchor="b"/>
                </a:tc>
                <a:extLst>
                  <a:ext uri="{0D108BD9-81ED-4DB2-BD59-A6C34878D82A}">
                    <a16:rowId xmlns:a16="http://schemas.microsoft.com/office/drawing/2014/main" val="19574351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9263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74C673D-302B-4480-896C-EFE822F6C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Structures whose wakes were evaluated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334A5C-72C6-4B31-AF8F-D8C5F0EF7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000" dirty="0"/>
              <a:t>16-19 May,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018E0E-3F51-4069-9641-A51387AE3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Evan Ericson | </a:t>
            </a:r>
            <a:r>
              <a:rPr lang="en-GB" dirty="0"/>
              <a:t>Wakefield Damping of a Distributed Coupling LINAC for CLIC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473A4E-01B0-4C46-9446-E577FAF48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E60077C-7F05-49E9-BE73-2F774FC3DF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4395" y="1439335"/>
            <a:ext cx="1546479" cy="318668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FE1F8A7-48D5-46A5-8956-9D82712150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7707" y="2398274"/>
            <a:ext cx="2279285" cy="187318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17658C-DF62-4E42-A614-8643FC314D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842" y="2386769"/>
            <a:ext cx="1750051" cy="188894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0D7568C-6A96-46D9-8AF3-9ED794BE9B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40108" y="1439335"/>
            <a:ext cx="2432470" cy="3132665"/>
          </a:xfrm>
          <a:prstGeom prst="rect">
            <a:avLst/>
          </a:prstGeom>
        </p:spPr>
      </p:pic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70830707-1054-47EF-87B9-601ED8CD16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5135032"/>
            <a:ext cx="2166110" cy="44992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No power input</a:t>
            </a:r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A598AD8A-5B79-44E7-B04C-09173BB4D6EA}"/>
              </a:ext>
            </a:extLst>
          </p:cNvPr>
          <p:cNvSpPr txBox="1">
            <a:spLocks/>
          </p:cNvSpPr>
          <p:nvPr/>
        </p:nvSpPr>
        <p:spPr>
          <a:xfrm>
            <a:off x="3044579" y="5135031"/>
            <a:ext cx="2166110" cy="106574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Power input reduces damping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Asymmetric cell</a:t>
            </a:r>
          </a:p>
        </p:txBody>
      </p:sp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AC1D144A-6BF1-447E-860B-6653F28BF5E8}"/>
              </a:ext>
            </a:extLst>
          </p:cNvPr>
          <p:cNvSpPr txBox="1">
            <a:spLocks/>
          </p:cNvSpPr>
          <p:nvPr/>
        </p:nvSpPr>
        <p:spPr>
          <a:xfrm>
            <a:off x="5754294" y="5135030"/>
            <a:ext cx="2166110" cy="7654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Provides damping and input power </a:t>
            </a:r>
          </a:p>
        </p:txBody>
      </p: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824A9EA2-E609-4120-AD72-FBCF6012A174}"/>
              </a:ext>
            </a:extLst>
          </p:cNvPr>
          <p:cNvSpPr txBox="1">
            <a:spLocks/>
          </p:cNvSpPr>
          <p:nvPr/>
        </p:nvSpPr>
        <p:spPr>
          <a:xfrm>
            <a:off x="9373288" y="5135032"/>
            <a:ext cx="2166110" cy="98972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Alternating input couplers mitigates kicks due to asymmetry</a:t>
            </a:r>
          </a:p>
        </p:txBody>
      </p:sp>
    </p:spTree>
    <p:extLst>
      <p:ext uri="{BB962C8B-B14F-4D97-AF65-F5344CB8AC3E}">
        <p14:creationId xmlns:p14="http://schemas.microsoft.com/office/powerpoint/2010/main" val="22327608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3DE0E78-1565-4930-87D7-D97A0446BB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5135031"/>
            <a:ext cx="11376024" cy="106574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Insufficient damping at 2</a:t>
            </a:r>
            <a:r>
              <a:rPr lang="en-US" sz="1800" b="0" baseline="30000" dirty="0"/>
              <a:t>nd</a:t>
            </a:r>
            <a:r>
              <a:rPr lang="en-US" sz="1800" b="0" dirty="0"/>
              <a:t> bunch position (0.15 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Impedance peaks at 17, 22 GHz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74C673D-302B-4480-896C-EFE822F6C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Wakefields</a:t>
            </a:r>
            <a:r>
              <a:rPr lang="en-US" dirty="0"/>
              <a:t> of distributed coupling structure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334A5C-72C6-4B31-AF8F-D8C5F0EF7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000" dirty="0"/>
              <a:t>16-19 May,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018E0E-3F51-4069-9641-A51387AE3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Evan Ericson | </a:t>
            </a:r>
            <a:r>
              <a:rPr lang="en-GB" dirty="0"/>
              <a:t>Wakefield Damping of a Distributed Coupling LINAC for CLIC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473A4E-01B0-4C46-9446-E577FAF48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71A2C5F-9692-4DAC-94E8-371BDBA758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" b="585"/>
          <a:stretch/>
        </p:blipFill>
        <p:spPr>
          <a:xfrm>
            <a:off x="639765" y="1439335"/>
            <a:ext cx="4553336" cy="334566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1AF1F51-CAD5-4BCF-90DC-399FF47DC4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8916" y="1323652"/>
            <a:ext cx="4716478" cy="3461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3162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74C673D-302B-4480-896C-EFE822F6C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Impedance fitting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334A5C-72C6-4B31-AF8F-D8C5F0EF7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000" dirty="0"/>
              <a:t>16-19 May,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018E0E-3F51-4069-9641-A51387AE3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Evan Ericson | </a:t>
            </a:r>
            <a:r>
              <a:rPr lang="en-GB" dirty="0"/>
              <a:t>Wakefield Damping of a Distributed Coupling LINAC for CLIC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473A4E-01B0-4C46-9446-E577FAF48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12" name="Table 6">
            <a:extLst>
              <a:ext uri="{FF2B5EF4-FFF2-40B4-BE49-F238E27FC236}">
                <a16:creationId xmlns:a16="http://schemas.microsoft.com/office/drawing/2014/main" id="{95905B60-795F-4572-9419-4B799B04A5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4284676"/>
              </p:ext>
            </p:extLst>
          </p:nvPr>
        </p:nvGraphicFramePr>
        <p:xfrm>
          <a:off x="3865336" y="4439799"/>
          <a:ext cx="4461328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5332">
                  <a:extLst>
                    <a:ext uri="{9D8B030D-6E8A-4147-A177-3AD203B41FA5}">
                      <a16:colId xmlns:a16="http://schemas.microsoft.com/office/drawing/2014/main" val="716726716"/>
                    </a:ext>
                  </a:extLst>
                </a:gridCol>
                <a:gridCol w="1115332">
                  <a:extLst>
                    <a:ext uri="{9D8B030D-6E8A-4147-A177-3AD203B41FA5}">
                      <a16:colId xmlns:a16="http://schemas.microsoft.com/office/drawing/2014/main" val="3635977496"/>
                    </a:ext>
                  </a:extLst>
                </a:gridCol>
                <a:gridCol w="1115332">
                  <a:extLst>
                    <a:ext uri="{9D8B030D-6E8A-4147-A177-3AD203B41FA5}">
                      <a16:colId xmlns:a16="http://schemas.microsoft.com/office/drawing/2014/main" val="1632028027"/>
                    </a:ext>
                  </a:extLst>
                </a:gridCol>
                <a:gridCol w="1115332">
                  <a:extLst>
                    <a:ext uri="{9D8B030D-6E8A-4147-A177-3AD203B41FA5}">
                      <a16:colId xmlns:a16="http://schemas.microsoft.com/office/drawing/2014/main" val="2875108873"/>
                    </a:ext>
                  </a:extLst>
                </a:gridCol>
              </a:tblGrid>
              <a:tr h="211393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Mode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Mode 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Mode 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447238"/>
                  </a:ext>
                </a:extLst>
              </a:tr>
              <a:tr h="21139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 (GHz)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28.2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514575"/>
                  </a:ext>
                </a:extLst>
              </a:tr>
              <a:tr h="211393"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Q_ext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4219220"/>
                  </a:ext>
                </a:extLst>
              </a:tr>
              <a:tr h="20849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Z = R/2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9,500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22,000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6,200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527136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8F65BF91-8F02-4D6F-B776-4237C061C8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5488" y="1319198"/>
            <a:ext cx="3681397" cy="275333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833FE7F-33DB-448F-9C84-9227DC851A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46" y="1319198"/>
            <a:ext cx="3751741" cy="275333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C9601C7-763D-410B-B9E8-2CF312B4E3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3908" y="1319198"/>
            <a:ext cx="3714066" cy="2753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4502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74C673D-302B-4480-896C-EFE822F6C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Which mode contributes most to the </a:t>
            </a:r>
            <a:r>
              <a:rPr lang="en-US" dirty="0" err="1"/>
              <a:t>wakepotential</a:t>
            </a:r>
            <a:r>
              <a:rPr lang="en-US" dirty="0"/>
              <a:t> at the 2</a:t>
            </a:r>
            <a:r>
              <a:rPr lang="en-US" baseline="30000" dirty="0"/>
              <a:t>nd</a:t>
            </a:r>
            <a:r>
              <a:rPr lang="en-US" dirty="0"/>
              <a:t> bunch position?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334A5C-72C6-4B31-AF8F-D8C5F0EF7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000" dirty="0"/>
              <a:t>16-19 May,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018E0E-3F51-4069-9641-A51387AE3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Evan Ericson | </a:t>
            </a:r>
            <a:r>
              <a:rPr lang="en-GB" dirty="0"/>
              <a:t>Wakefield Damping of a Distributed Coupling LINAC for CLIC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473A4E-01B0-4C46-9446-E577FAF48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9D7617D-EADE-4785-B1E4-DAB50F00B7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795" y="1711135"/>
            <a:ext cx="4908943" cy="362995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985F891-4526-4FDB-BA64-B21CB69C77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4721" y="1711135"/>
            <a:ext cx="4908942" cy="3632692"/>
          </a:xfrm>
          <a:prstGeom prst="rect">
            <a:avLst/>
          </a:prstGeom>
        </p:spPr>
      </p:pic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603FABF3-2F25-4D3D-A564-1467A225BB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5512279"/>
            <a:ext cx="11376024" cy="68849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Mode 2 (22 GHz) dominates </a:t>
            </a:r>
            <a:r>
              <a:rPr lang="en-US" sz="1800" b="0" dirty="0" err="1"/>
              <a:t>wakepotential</a:t>
            </a:r>
            <a:r>
              <a:rPr lang="en-US" sz="1800" b="0" dirty="0"/>
              <a:t> at position of 2</a:t>
            </a:r>
            <a:r>
              <a:rPr lang="en-US" sz="1800" b="0" baseline="30000" dirty="0"/>
              <a:t>nd</a:t>
            </a:r>
            <a:r>
              <a:rPr lang="en-US" sz="1800" b="0" dirty="0"/>
              <a:t> bunch</a:t>
            </a:r>
          </a:p>
        </p:txBody>
      </p:sp>
    </p:spTree>
    <p:extLst>
      <p:ext uri="{BB962C8B-B14F-4D97-AF65-F5344CB8AC3E}">
        <p14:creationId xmlns:p14="http://schemas.microsoft.com/office/powerpoint/2010/main" val="33582687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128</TotalTime>
  <Words>698</Words>
  <Application>Microsoft Macintosh PowerPoint</Application>
  <PresentationFormat>Widescreen</PresentationFormat>
  <Paragraphs>271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Wakefield Damping of a Distributed Coupling LINAC for CLIC</vt:lpstr>
      <vt:lpstr>Wakefield Damping of a Distributed Coupling LINAC for CLIC</vt:lpstr>
      <vt:lpstr>Travelling wave to standing wave cell</vt:lpstr>
      <vt:lpstr>Comparing cell designs I</vt:lpstr>
      <vt:lpstr>Comparing cell designs II</vt:lpstr>
      <vt:lpstr>Structures whose wakes were evaluated</vt:lpstr>
      <vt:lpstr>Wakefields of distributed coupling structure</vt:lpstr>
      <vt:lpstr>Impedance fitting</vt:lpstr>
      <vt:lpstr>Which mode contributes most to the wakepotential at the 2nd bunch position?</vt:lpstr>
      <vt:lpstr>Reducing Q of mode 2 to 15</vt:lpstr>
      <vt:lpstr>Varying waveguide width to increase damping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Wakefield Damping of a Distributed Coupling LINAC for CLIC</dc:title>
  <dc:creator>Evan James Ericson</dc:creator>
  <cp:lastModifiedBy>Ericson, Evan</cp:lastModifiedBy>
  <cp:revision>34</cp:revision>
  <dcterms:created xsi:type="dcterms:W3CDTF">2022-05-09T13:57:01Z</dcterms:created>
  <dcterms:modified xsi:type="dcterms:W3CDTF">2022-05-13T10:00:11Z</dcterms:modified>
</cp:coreProperties>
</file>