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image60.jpg" ContentType="image/jpeg"/>
  <Override PartName="/ppt/media/image61.jpg" ContentType="image/jpeg"/>
  <Override PartName="/ppt/media/image62.jpg" ContentType="image/jpeg"/>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media/image138.jpg" ContentType="image/jpeg"/>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media/image174.jpg" ContentType="image/jpeg"/>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88" r:id="rId2"/>
  </p:sldMasterIdLst>
  <p:notesMasterIdLst>
    <p:notesMasterId r:id="rId56"/>
  </p:notesMasterIdLst>
  <p:sldIdLst>
    <p:sldId id="438" r:id="rId3"/>
    <p:sldId id="425" r:id="rId4"/>
    <p:sldId id="485" r:id="rId5"/>
    <p:sldId id="426" r:id="rId6"/>
    <p:sldId id="486" r:id="rId7"/>
    <p:sldId id="429" r:id="rId8"/>
    <p:sldId id="440" r:id="rId9"/>
    <p:sldId id="443" r:id="rId10"/>
    <p:sldId id="421" r:id="rId11"/>
    <p:sldId id="441" r:id="rId12"/>
    <p:sldId id="442" r:id="rId13"/>
    <p:sldId id="487" r:id="rId14"/>
    <p:sldId id="422" r:id="rId15"/>
    <p:sldId id="488" r:id="rId16"/>
    <p:sldId id="490" r:id="rId17"/>
    <p:sldId id="491" r:id="rId18"/>
    <p:sldId id="492" r:id="rId19"/>
    <p:sldId id="445" r:id="rId20"/>
    <p:sldId id="493" r:id="rId21"/>
    <p:sldId id="494" r:id="rId22"/>
    <p:sldId id="495" r:id="rId23"/>
    <p:sldId id="496" r:id="rId24"/>
    <p:sldId id="489" r:id="rId25"/>
    <p:sldId id="427" r:id="rId26"/>
    <p:sldId id="446" r:id="rId27"/>
    <p:sldId id="447" r:id="rId28"/>
    <p:sldId id="448" r:id="rId29"/>
    <p:sldId id="497" r:id="rId30"/>
    <p:sldId id="449" r:id="rId31"/>
    <p:sldId id="450" r:id="rId32"/>
    <p:sldId id="498" r:id="rId33"/>
    <p:sldId id="499" r:id="rId34"/>
    <p:sldId id="500" r:id="rId35"/>
    <p:sldId id="481" r:id="rId36"/>
    <p:sldId id="501" r:id="rId37"/>
    <p:sldId id="502" r:id="rId38"/>
    <p:sldId id="461" r:id="rId39"/>
    <p:sldId id="503" r:id="rId40"/>
    <p:sldId id="504" r:id="rId41"/>
    <p:sldId id="516" r:id="rId42"/>
    <p:sldId id="514" r:id="rId43"/>
    <p:sldId id="515" r:id="rId44"/>
    <p:sldId id="505" r:id="rId45"/>
    <p:sldId id="506" r:id="rId46"/>
    <p:sldId id="507" r:id="rId47"/>
    <p:sldId id="508" r:id="rId48"/>
    <p:sldId id="509" r:id="rId49"/>
    <p:sldId id="510" r:id="rId50"/>
    <p:sldId id="511" r:id="rId51"/>
    <p:sldId id="512" r:id="rId52"/>
    <p:sldId id="513" r:id="rId53"/>
    <p:sldId id="368" r:id="rId54"/>
    <p:sldId id="437" r:id="rId5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1E5AAE"/>
    <a:srgbClr val="FF5050"/>
    <a:srgbClr val="C68B34"/>
    <a:srgbClr val="B0AC00"/>
    <a:srgbClr val="EBE600"/>
    <a:srgbClr val="FF6600"/>
    <a:srgbClr val="FF9966"/>
    <a:srgbClr val="0055A0"/>
    <a:srgbClr val="C6E0B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89136" autoAdjust="0"/>
  </p:normalViewPr>
  <p:slideViewPr>
    <p:cSldViewPr snapToGrid="0" snapToObjects="1">
      <p:cViewPr varScale="1">
        <p:scale>
          <a:sx n="136" d="100"/>
          <a:sy n="136" d="100"/>
        </p:scale>
        <p:origin x="268" y="64"/>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_rels/data1.xml.rels><?xml version="1.0" encoding="UTF-8" standalone="yes"?>
<Relationships xmlns="http://schemas.openxmlformats.org/package/2006/relationships"><Relationship Id="rId1" Type="http://schemas.openxmlformats.org/officeDocument/2006/relationships/image" Target="../media/image96.png"/></Relationships>
</file>

<file path=ppt/diagrams/_rels/data3.xml.rels><?xml version="1.0" encoding="UTF-8" standalone="yes"?>
<Relationships xmlns="http://schemas.openxmlformats.org/package/2006/relationships"><Relationship Id="rId1" Type="http://schemas.openxmlformats.org/officeDocument/2006/relationships/image" Target="../media/image149.png"/></Relationships>
</file>

<file path=ppt/diagrams/_rels/drawing1.xml.rels><?xml version="1.0" encoding="UTF-8" standalone="yes"?>
<Relationships xmlns="http://schemas.openxmlformats.org/package/2006/relationships"><Relationship Id="rId1" Type="http://schemas.openxmlformats.org/officeDocument/2006/relationships/image" Target="../media/image96.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49.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09EE1-7CEB-4C89-8E15-D68E7F2CFD7B}" type="doc">
      <dgm:prSet loTypeId="urn:microsoft.com/office/officeart/2011/layout/HexagonRadial" loCatId="cycle" qsTypeId="urn:microsoft.com/office/officeart/2005/8/quickstyle/3d1" qsCatId="3D" csTypeId="urn:microsoft.com/office/officeart/2005/8/colors/colorful2" csCatId="colorful" phldr="1"/>
      <dgm:spPr/>
      <dgm:t>
        <a:bodyPr/>
        <a:lstStyle/>
        <a:p>
          <a:endParaRPr lang="en-GB"/>
        </a:p>
      </dgm:t>
    </dgm:pt>
    <dgm:pt modelId="{80CA0868-0FAB-4CB5-876B-2F6DE1044EC7}">
      <dgm:prSet phldrT="[Text]" custT="1"/>
      <dgm:spPr>
        <a:xfrm>
          <a:off x="1679853" y="1395741"/>
          <a:ext cx="2418825" cy="1441500"/>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GB" sz="2200" u="sng" dirty="0" smtClean="0">
              <a:solidFill>
                <a:srgbClr val="000000"/>
              </a:solidFill>
              <a:latin typeface="Arial"/>
              <a:ea typeface="+mn-ea"/>
              <a:cs typeface="+mn-cs"/>
            </a:rPr>
            <a:t>CERN</a:t>
          </a:r>
          <a:r>
            <a:rPr lang="bg-BG" sz="2200" dirty="0" smtClean="0">
              <a:solidFill>
                <a:srgbClr val="000000"/>
              </a:solidFill>
              <a:latin typeface="Arial"/>
              <a:ea typeface="+mn-ea"/>
              <a:cs typeface="+mn-cs"/>
            </a:rPr>
            <a:t/>
          </a:r>
          <a:br>
            <a:rPr lang="bg-BG" sz="2200" dirty="0" smtClean="0">
              <a:solidFill>
                <a:srgbClr val="000000"/>
              </a:solidFill>
              <a:latin typeface="Arial"/>
              <a:ea typeface="+mn-ea"/>
              <a:cs typeface="+mn-cs"/>
            </a:rPr>
          </a:br>
          <a:r>
            <a:rPr lang="bg-BG" sz="2200" dirty="0" smtClean="0">
              <a:solidFill>
                <a:srgbClr val="000000"/>
              </a:solidFill>
              <a:latin typeface="Arial"/>
              <a:ea typeface="+mn-ea"/>
              <a:cs typeface="+mn-cs"/>
            </a:rPr>
            <a:t>Инженерни предизви-</a:t>
          </a:r>
          <a:br>
            <a:rPr lang="bg-BG" sz="2200" dirty="0" smtClean="0">
              <a:solidFill>
                <a:srgbClr val="000000"/>
              </a:solidFill>
              <a:latin typeface="Arial"/>
              <a:ea typeface="+mn-ea"/>
              <a:cs typeface="+mn-cs"/>
            </a:rPr>
          </a:br>
          <a:r>
            <a:rPr lang="bg-BG" sz="2200" dirty="0" smtClean="0">
              <a:solidFill>
                <a:srgbClr val="000000"/>
              </a:solidFill>
              <a:latin typeface="Arial"/>
              <a:ea typeface="+mn-ea"/>
              <a:cs typeface="+mn-cs"/>
            </a:rPr>
            <a:t>кателства</a:t>
          </a:r>
          <a:endParaRPr lang="en-GB" sz="2200" dirty="0" smtClean="0">
            <a:solidFill>
              <a:srgbClr val="000000"/>
            </a:solidFill>
            <a:latin typeface="Arial"/>
            <a:ea typeface="+mn-ea"/>
            <a:cs typeface="+mn-cs"/>
          </a:endParaRPr>
        </a:p>
      </dgm:t>
    </dgm:pt>
    <dgm:pt modelId="{3472495A-9205-4088-9CD3-89B5990246B9}" type="parTrans" cxnId="{BBDFFB37-CE56-4855-B693-BAF6DAE151B7}">
      <dgm:prSet/>
      <dgm:spPr/>
      <dgm:t>
        <a:bodyPr/>
        <a:lstStyle/>
        <a:p>
          <a:endParaRPr lang="en-GB"/>
        </a:p>
      </dgm:t>
    </dgm:pt>
    <dgm:pt modelId="{83B32ABE-2371-4A82-B8D9-C46BA30A076B}" type="sibTrans" cxnId="{BBDFFB37-CE56-4855-B693-BAF6DAE151B7}">
      <dgm:prSet/>
      <dgm:spPr/>
      <dgm:t>
        <a:bodyPr/>
        <a:lstStyle/>
        <a:p>
          <a:endParaRPr lang="en-GB"/>
        </a:p>
      </dgm:t>
    </dgm:pt>
    <dgm:pt modelId="{BA2F0891-FAD1-4207-A20E-7862E7815644}">
      <dgm:prSet phldrT="[Text]" custT="1"/>
      <dgm:spPr>
        <a:xfrm>
          <a:off x="211222" y="1156465"/>
          <a:ext cx="1728194" cy="763872"/>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smtClean="0">
              <a:solidFill>
                <a:srgbClr val="000000"/>
              </a:solidFill>
              <a:latin typeface="Arial"/>
              <a:ea typeface="+mn-ea"/>
              <a:cs typeface="+mn-cs"/>
            </a:rPr>
            <a:t>Високо</a:t>
          </a:r>
          <a:r>
            <a:rPr lang="en-GB" sz="1400" b="1" dirty="0" smtClean="0">
              <a:solidFill>
                <a:srgbClr val="000000"/>
              </a:solidFill>
              <a:latin typeface="Arial"/>
              <a:ea typeface="+mn-ea"/>
              <a:cs typeface="+mn-cs"/>
            </a:rPr>
            <a:t> </a:t>
          </a:r>
          <a:r>
            <a:rPr lang="en-GB" altLang="fr-FR" sz="1400" b="1" dirty="0" smtClean="0">
              <a:solidFill>
                <a:srgbClr val="000000"/>
              </a:solidFill>
              <a:latin typeface="Arial"/>
              <a:ea typeface="+mn-ea"/>
              <a:cs typeface="+mn-cs"/>
            </a:rPr>
            <a:t>ч</a:t>
          </a:r>
          <a:r>
            <a:rPr lang="bg-BG" sz="1400" b="1" dirty="0" smtClean="0">
              <a:solidFill>
                <a:srgbClr val="000000"/>
              </a:solidFill>
              <a:latin typeface="Arial"/>
              <a:ea typeface="+mn-ea"/>
              <a:cs typeface="+mn-cs"/>
            </a:rPr>
            <a:t>естотни</a:t>
          </a:r>
          <a:r>
            <a:rPr lang="en-GB" sz="1400" b="1" dirty="0" smtClean="0">
              <a:solidFill>
                <a:srgbClr val="000000"/>
              </a:solidFill>
              <a:latin typeface="Arial"/>
              <a:ea typeface="+mn-ea"/>
              <a:cs typeface="+mn-cs"/>
            </a:rPr>
            <a:t> </a:t>
          </a:r>
          <a:r>
            <a:rPr lang="bg-BG" sz="1400" b="1" dirty="0" smtClean="0">
              <a:solidFill>
                <a:srgbClr val="000000"/>
              </a:solidFill>
              <a:latin typeface="Arial"/>
              <a:ea typeface="+mn-ea"/>
              <a:cs typeface="+mn-cs"/>
            </a:rPr>
            <a:t>камери</a:t>
          </a:r>
          <a:endParaRPr lang="en-GB" sz="1400" b="1" dirty="0">
            <a:solidFill>
              <a:srgbClr val="000000"/>
            </a:solidFill>
            <a:latin typeface="Arial"/>
            <a:ea typeface="+mn-ea"/>
            <a:cs typeface="+mn-cs"/>
          </a:endParaRPr>
        </a:p>
      </dgm:t>
    </dgm:pt>
    <dgm:pt modelId="{48544390-895B-48F8-AF26-55632872EA11}" type="parTrans" cxnId="{3AF4DA1F-0C4C-4426-9567-CE8A276994A8}">
      <dgm:prSet/>
      <dgm:spPr/>
      <dgm:t>
        <a:bodyPr/>
        <a:lstStyle/>
        <a:p>
          <a:endParaRPr lang="en-GB"/>
        </a:p>
      </dgm:t>
    </dgm:pt>
    <dgm:pt modelId="{C96B2D54-2BEB-498D-98DF-9CAABDE963B7}" type="sibTrans" cxnId="{3AF4DA1F-0C4C-4426-9567-CE8A276994A8}">
      <dgm:prSet/>
      <dgm:spPr/>
      <dgm:t>
        <a:bodyPr/>
        <a:lstStyle/>
        <a:p>
          <a:endParaRPr lang="en-GB"/>
        </a:p>
      </dgm:t>
    </dgm:pt>
    <dgm:pt modelId="{71CEA393-DA07-421C-8B7F-3DBE9583337C}">
      <dgm:prSet phldrT="[Text]" custT="1"/>
      <dgm:spPr>
        <a:xfrm>
          <a:off x="3856551" y="1229762"/>
          <a:ext cx="1855741" cy="753795"/>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smtClean="0">
              <a:solidFill>
                <a:srgbClr val="000000"/>
              </a:solidFill>
              <a:latin typeface="Arial"/>
              <a:ea typeface="+mn-ea"/>
              <a:cs typeface="+mn-cs"/>
            </a:rPr>
            <a:t>Съхраняване на антиматерия</a:t>
          </a:r>
          <a:endParaRPr lang="en-GB" sz="1400" b="1" dirty="0">
            <a:solidFill>
              <a:srgbClr val="000000"/>
            </a:solidFill>
            <a:latin typeface="Arial"/>
            <a:ea typeface="+mn-ea"/>
            <a:cs typeface="+mn-cs"/>
          </a:endParaRPr>
        </a:p>
      </dgm:t>
    </dgm:pt>
    <dgm:pt modelId="{AB5A663F-A82F-4FEA-B350-B01115AA5AE5}" type="parTrans" cxnId="{ECF01D28-55EA-4264-BDA4-182FBCA7E672}">
      <dgm:prSet/>
      <dgm:spPr/>
      <dgm:t>
        <a:bodyPr/>
        <a:lstStyle/>
        <a:p>
          <a:endParaRPr lang="en-GB"/>
        </a:p>
      </dgm:t>
    </dgm:pt>
    <dgm:pt modelId="{955956DC-F635-4B4E-87B7-212B78527DAA}" type="sibTrans" cxnId="{ECF01D28-55EA-4264-BDA4-182FBCA7E672}">
      <dgm:prSet/>
      <dgm:spPr/>
      <dgm:t>
        <a:bodyPr/>
        <a:lstStyle/>
        <a:p>
          <a:endParaRPr lang="en-GB"/>
        </a:p>
      </dgm:t>
    </dgm:pt>
    <dgm:pt modelId="{0914F696-6E55-414D-8EFD-3588E0E1F725}">
      <dgm:prSet phldrT="[Text]" custT="1"/>
      <dgm:spPr>
        <a:xfrm>
          <a:off x="3840089" y="2092572"/>
          <a:ext cx="1633790" cy="1181404"/>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smtClean="0">
              <a:solidFill>
                <a:srgbClr val="000000"/>
              </a:solidFill>
              <a:latin typeface="Arial"/>
              <a:ea typeface="+mn-ea"/>
              <a:cs typeface="+mn-cs"/>
            </a:rPr>
            <a:t>Вакуумни инсталации</a:t>
          </a:r>
          <a:endParaRPr lang="en-GB" sz="1400" b="1" dirty="0">
            <a:solidFill>
              <a:srgbClr val="000000"/>
            </a:solidFill>
            <a:latin typeface="Arial"/>
            <a:ea typeface="+mn-ea"/>
            <a:cs typeface="+mn-cs"/>
          </a:endParaRPr>
        </a:p>
      </dgm:t>
    </dgm:pt>
    <dgm:pt modelId="{E2E82A50-0F00-4F78-8C10-1564A827A5E1}" type="parTrans" cxnId="{7E59A3CF-05B6-4C94-9AE2-2161E3E0D541}">
      <dgm:prSet/>
      <dgm:spPr/>
      <dgm:t>
        <a:bodyPr/>
        <a:lstStyle/>
        <a:p>
          <a:endParaRPr lang="en-GB"/>
        </a:p>
      </dgm:t>
    </dgm:pt>
    <dgm:pt modelId="{032E80DB-A63C-4FC4-AE5B-6D8620316025}" type="sibTrans" cxnId="{7E59A3CF-05B6-4C94-9AE2-2161E3E0D541}">
      <dgm:prSet/>
      <dgm:spPr/>
      <dgm:t>
        <a:bodyPr/>
        <a:lstStyle/>
        <a:p>
          <a:endParaRPr lang="en-GB"/>
        </a:p>
      </dgm:t>
    </dgm:pt>
    <dgm:pt modelId="{BA268A4D-A3AA-44C8-8368-C8438E76BEA8}">
      <dgm:prSet phldrT="[Text]" custT="1"/>
      <dgm:spPr>
        <a:xfrm>
          <a:off x="1823860" y="3028675"/>
          <a:ext cx="2213283" cy="42509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300" b="1" dirty="0" smtClean="0">
              <a:solidFill>
                <a:srgbClr val="000000"/>
              </a:solidFill>
              <a:latin typeface="Arial"/>
              <a:ea typeface="+mn-ea"/>
              <a:cs typeface="+mn-cs"/>
            </a:rPr>
            <a:t>Свръхпроводници</a:t>
          </a:r>
          <a:endParaRPr lang="en-GB" sz="1300" b="1" dirty="0">
            <a:solidFill>
              <a:srgbClr val="000000"/>
            </a:solidFill>
            <a:latin typeface="Arial"/>
            <a:ea typeface="+mn-ea"/>
            <a:cs typeface="+mn-cs"/>
          </a:endParaRPr>
        </a:p>
      </dgm:t>
    </dgm:pt>
    <dgm:pt modelId="{06918499-F9E4-4186-A6B9-6C339D8E8C12}" type="parTrans" cxnId="{02966709-9633-4072-BD3E-A91701A3F055}">
      <dgm:prSet/>
      <dgm:spPr/>
      <dgm:t>
        <a:bodyPr/>
        <a:lstStyle/>
        <a:p>
          <a:endParaRPr lang="en-GB"/>
        </a:p>
      </dgm:t>
    </dgm:pt>
    <dgm:pt modelId="{7AEE6616-7591-4FE7-AB7E-36DBCE1909B3}" type="sibTrans" cxnId="{02966709-9633-4072-BD3E-A91701A3F055}">
      <dgm:prSet/>
      <dgm:spPr/>
      <dgm:t>
        <a:bodyPr/>
        <a:lstStyle/>
        <a:p>
          <a:endParaRPr lang="en-GB"/>
        </a:p>
      </dgm:t>
    </dgm:pt>
    <dgm:pt modelId="{10F1A20A-D838-4FBC-99E8-D7BD30ECC347}">
      <dgm:prSet phldrT="[Text]" custT="1"/>
      <dgm:spPr>
        <a:xfrm>
          <a:off x="167682" y="2164576"/>
          <a:ext cx="1797621" cy="1181404"/>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smtClean="0">
              <a:solidFill>
                <a:srgbClr val="000000"/>
              </a:solidFill>
              <a:latin typeface="Arial"/>
              <a:ea typeface="+mn-ea"/>
              <a:cs typeface="+mn-cs"/>
            </a:rPr>
            <a:t>Криогенни инсталации</a:t>
          </a:r>
          <a:r>
            <a:rPr lang="en-GB" sz="1400" b="1" dirty="0" smtClean="0">
              <a:solidFill>
                <a:srgbClr val="000000"/>
              </a:solidFill>
              <a:latin typeface="Arial"/>
              <a:ea typeface="+mn-ea"/>
              <a:cs typeface="+mn-cs"/>
            </a:rPr>
            <a:t> </a:t>
          </a:r>
          <a:endParaRPr lang="en-GB" sz="1400" b="1" dirty="0">
            <a:solidFill>
              <a:srgbClr val="000000"/>
            </a:solidFill>
            <a:latin typeface="Arial"/>
            <a:ea typeface="+mn-ea"/>
            <a:cs typeface="+mn-cs"/>
          </a:endParaRPr>
        </a:p>
      </dgm:t>
    </dgm:pt>
    <dgm:pt modelId="{33508E63-4FCC-41CC-88DA-09D9C12EF1ED}" type="parTrans" cxnId="{FB9144AD-5E64-4952-BFB0-7B0762FDDC0F}">
      <dgm:prSet/>
      <dgm:spPr/>
      <dgm:t>
        <a:bodyPr/>
        <a:lstStyle/>
        <a:p>
          <a:endParaRPr lang="en-GB"/>
        </a:p>
      </dgm:t>
    </dgm:pt>
    <dgm:pt modelId="{31934496-D81F-4B71-9383-501DEA1D4A6C}" type="sibTrans" cxnId="{FB9144AD-5E64-4952-BFB0-7B0762FDDC0F}">
      <dgm:prSet/>
      <dgm:spPr/>
      <dgm:t>
        <a:bodyPr/>
        <a:lstStyle/>
        <a:p>
          <a:endParaRPr lang="en-GB"/>
        </a:p>
      </dgm:t>
    </dgm:pt>
    <dgm:pt modelId="{E0501572-79E4-4885-87F9-60C8472426DC}">
      <dgm:prSet phldrT="[Text]" custT="1"/>
      <dgm:spPr>
        <a:xfrm>
          <a:off x="1967878" y="580407"/>
          <a:ext cx="1767319" cy="70899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bg-BG" sz="1400" b="1" dirty="0" smtClean="0">
              <a:solidFill>
                <a:srgbClr val="000000"/>
              </a:solidFill>
              <a:latin typeface="Arial"/>
              <a:ea typeface="+mn-ea"/>
              <a:cs typeface="+mn-cs"/>
            </a:rPr>
            <a:t>Магнитни модули</a:t>
          </a:r>
          <a:endParaRPr lang="en-GB" sz="1400" b="1" dirty="0">
            <a:solidFill>
              <a:srgbClr val="000000"/>
            </a:solidFill>
            <a:latin typeface="Arial"/>
            <a:ea typeface="+mn-ea"/>
            <a:cs typeface="+mn-cs"/>
          </a:endParaRPr>
        </a:p>
      </dgm:t>
    </dgm:pt>
    <dgm:pt modelId="{81CAFF8C-F857-4432-A5B5-0CE231041BFD}" type="parTrans" cxnId="{B9E98EE8-E582-4D50-912C-DB192839C27E}">
      <dgm:prSet/>
      <dgm:spPr/>
      <dgm:t>
        <a:bodyPr/>
        <a:lstStyle/>
        <a:p>
          <a:endParaRPr lang="en-GB"/>
        </a:p>
      </dgm:t>
    </dgm:pt>
    <dgm:pt modelId="{3C1C497C-2BDD-422F-86AA-1437D9CFBFD9}" type="sibTrans" cxnId="{B9E98EE8-E582-4D50-912C-DB192839C27E}">
      <dgm:prSet/>
      <dgm:spPr/>
      <dgm:t>
        <a:bodyPr/>
        <a:lstStyle/>
        <a:p>
          <a:endParaRPr lang="en-GB"/>
        </a:p>
      </dgm:t>
    </dgm:pt>
    <dgm:pt modelId="{7BF159A5-F509-4808-9CF9-A45C93FC24D0}" type="pres">
      <dgm:prSet presAssocID="{D6409EE1-7CEB-4C89-8E15-D68E7F2CFD7B}" presName="Name0" presStyleCnt="0">
        <dgm:presLayoutVars>
          <dgm:chMax val="1"/>
          <dgm:chPref val="1"/>
          <dgm:dir/>
          <dgm:animOne val="branch"/>
          <dgm:animLvl val="lvl"/>
        </dgm:presLayoutVars>
      </dgm:prSet>
      <dgm:spPr/>
      <dgm:t>
        <a:bodyPr/>
        <a:lstStyle/>
        <a:p>
          <a:endParaRPr lang="en-GB"/>
        </a:p>
      </dgm:t>
    </dgm:pt>
    <dgm:pt modelId="{1CE35288-E2AC-4DFA-B015-D6808E98CD21}" type="pres">
      <dgm:prSet presAssocID="{80CA0868-0FAB-4CB5-876B-2F6DE1044EC7}" presName="Parent" presStyleLbl="node0" presStyleIdx="0" presStyleCnt="1" custScaleX="145153" custLinFactNeighborX="-8642">
        <dgm:presLayoutVars>
          <dgm:chMax val="6"/>
          <dgm:chPref val="6"/>
        </dgm:presLayoutVars>
      </dgm:prSet>
      <dgm:spPr/>
      <dgm:t>
        <a:bodyPr/>
        <a:lstStyle/>
        <a:p>
          <a:endParaRPr lang="en-GB"/>
        </a:p>
      </dgm:t>
    </dgm:pt>
    <dgm:pt modelId="{49B9D232-4E39-4D0A-B01D-7A49E5FB19CC}" type="pres">
      <dgm:prSet presAssocID="{BA2F0891-FAD1-4207-A20E-7862E7815644}" presName="Accent1" presStyleCnt="0"/>
      <dgm:spPr/>
    </dgm:pt>
    <dgm:pt modelId="{D40ABA84-4C44-4928-A2C6-17F1E45141A5}" type="pres">
      <dgm:prSet presAssocID="{BA2F0891-FAD1-4207-A20E-7862E7815644}" presName="Accent" presStyleLbl="bgShp" presStyleIdx="0" presStyleCnt="6"/>
      <dgm:spPr/>
    </dgm:pt>
    <dgm:pt modelId="{D82EAD50-10CE-4B23-9194-E3D98A6EFB0E}" type="pres">
      <dgm:prSet presAssocID="{BA2F0891-FAD1-4207-A20E-7862E7815644}" presName="Child1" presStyleLbl="node1" presStyleIdx="0" presStyleCnt="6" custScaleX="126552" custScaleY="64658" custLinFactX="-43604" custLinFactNeighborX="-100000" custLinFactNeighborY="73049">
        <dgm:presLayoutVars>
          <dgm:chMax val="0"/>
          <dgm:chPref val="0"/>
          <dgm:bulletEnabled val="1"/>
        </dgm:presLayoutVars>
      </dgm:prSet>
      <dgm:spPr/>
      <dgm:t>
        <a:bodyPr/>
        <a:lstStyle/>
        <a:p>
          <a:endParaRPr lang="en-GB"/>
        </a:p>
      </dgm:t>
    </dgm:pt>
    <dgm:pt modelId="{470D7ADC-62BB-43DA-BA8D-2BBD0ED9EC1D}" type="pres">
      <dgm:prSet presAssocID="{71CEA393-DA07-421C-8B7F-3DBE9583337C}" presName="Accent2" presStyleCnt="0"/>
      <dgm:spPr/>
    </dgm:pt>
    <dgm:pt modelId="{D93C9ECC-9D7C-4D30-9234-37326F4731B7}" type="pres">
      <dgm:prSet presAssocID="{71CEA393-DA07-421C-8B7F-3DBE9583337C}" presName="Accent" presStyleLbl="bgShp" presStyleIdx="1" presStyleCnt="6" custLinFactX="-140335" custLinFactY="175206" custLinFactNeighborX="-200000" custLinFactNeighborY="200000"/>
      <dgm:spPr>
        <a:xfrm>
          <a:off x="1103785" y="2738688"/>
          <a:ext cx="628726" cy="541731"/>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gm:spPr>
      <dgm:t>
        <a:bodyPr/>
        <a:lstStyle/>
        <a:p>
          <a:endParaRPr lang="en-GB"/>
        </a:p>
      </dgm:t>
    </dgm:pt>
    <dgm:pt modelId="{DE7B81BB-F2BA-461C-8A19-7979BC7E6656}" type="pres">
      <dgm:prSet presAssocID="{71CEA393-DA07-421C-8B7F-3DBE9583337C}" presName="Child2" presStyleLbl="node1" presStyleIdx="1" presStyleCnt="6" custScaleX="135892" custScaleY="63805" custLinFactNeighborX="36294" custLinFactNeighborY="17320">
        <dgm:presLayoutVars>
          <dgm:chMax val="0"/>
          <dgm:chPref val="0"/>
          <dgm:bulletEnabled val="1"/>
        </dgm:presLayoutVars>
      </dgm:prSet>
      <dgm:spPr/>
      <dgm:t>
        <a:bodyPr/>
        <a:lstStyle/>
        <a:p>
          <a:endParaRPr lang="en-GB"/>
        </a:p>
      </dgm:t>
    </dgm:pt>
    <dgm:pt modelId="{856949D8-74AD-4A66-A4BD-24BF250F4A4B}" type="pres">
      <dgm:prSet presAssocID="{0914F696-6E55-414D-8EFD-3588E0E1F725}" presName="Accent3" presStyleCnt="0"/>
      <dgm:spPr/>
    </dgm:pt>
    <dgm:pt modelId="{9267FBE0-B0C2-4D6E-AD47-6EA4AF178A12}" type="pres">
      <dgm:prSet presAssocID="{0914F696-6E55-414D-8EFD-3588E0E1F725}" presName="Accent" presStyleLbl="bgShp" presStyleIdx="2" presStyleCnt="6" custLinFactX="-200000" custLinFactY="28337" custLinFactNeighborX="-231706" custLinFactNeighborY="100000"/>
      <dgm:spPr>
        <a:xfrm>
          <a:off x="1263084" y="2414070"/>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t>
        <a:bodyPr/>
        <a:lstStyle/>
        <a:p>
          <a:endParaRPr lang="en-US"/>
        </a:p>
      </dgm:t>
    </dgm:pt>
    <dgm:pt modelId="{8F05C293-1138-49D3-B60E-7F372B8B50BC}" type="pres">
      <dgm:prSet presAssocID="{0914F696-6E55-414D-8EFD-3588E0E1F725}" presName="Child3" presStyleLbl="node1" presStyleIdx="2" presStyleCnt="6" custScaleX="119639" custLinFactNeighborX="26962" custLinFactNeighborY="-12465">
        <dgm:presLayoutVars>
          <dgm:chMax val="0"/>
          <dgm:chPref val="0"/>
          <dgm:bulletEnabled val="1"/>
        </dgm:presLayoutVars>
      </dgm:prSet>
      <dgm:spPr/>
      <dgm:t>
        <a:bodyPr/>
        <a:lstStyle/>
        <a:p>
          <a:endParaRPr lang="en-GB"/>
        </a:p>
      </dgm:t>
    </dgm:pt>
    <dgm:pt modelId="{2DC208B2-6208-4F4E-A1B6-C5DA8B26FB4D}" type="pres">
      <dgm:prSet presAssocID="{BA268A4D-A3AA-44C8-8368-C8438E76BEA8}" presName="Accent4" presStyleCnt="0"/>
      <dgm:spPr/>
    </dgm:pt>
    <dgm:pt modelId="{F237A752-9CA0-4D45-B1C3-33DCB9F3730C}" type="pres">
      <dgm:prSet presAssocID="{BA268A4D-A3AA-44C8-8368-C8438E76BEA8}" presName="Accent" presStyleLbl="bgShp" presStyleIdx="3" presStyleCnt="6" custLinFactX="-141611" custLinFactNeighborX="-200000" custLinFactNeighborY="-71537"/>
      <dgm:spPr>
        <a:xfrm>
          <a:off x="1319809" y="247449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t>
        <a:bodyPr/>
        <a:lstStyle/>
        <a:p>
          <a:endParaRPr lang="en-US"/>
        </a:p>
      </dgm:t>
    </dgm:pt>
    <dgm:pt modelId="{C487FC1B-B7B6-44E1-A0F1-B58B998DF576}" type="pres">
      <dgm:prSet presAssocID="{BA268A4D-A3AA-44C8-8368-C8438E76BEA8}" presName="Child4" presStyleLbl="node1" presStyleIdx="3" presStyleCnt="6" custScaleX="162074" custScaleY="35982" custLinFactNeighborX="-7753" custLinFactNeighborY="-26813">
        <dgm:presLayoutVars>
          <dgm:chMax val="0"/>
          <dgm:chPref val="0"/>
          <dgm:bulletEnabled val="1"/>
        </dgm:presLayoutVars>
      </dgm:prSet>
      <dgm:spPr/>
      <dgm:t>
        <a:bodyPr/>
        <a:lstStyle/>
        <a:p>
          <a:endParaRPr lang="en-GB"/>
        </a:p>
      </dgm:t>
    </dgm:pt>
    <dgm:pt modelId="{DFEAC04F-6DC7-494F-A2B3-5239138C7913}" type="pres">
      <dgm:prSet presAssocID="{10F1A20A-D838-4FBC-99E8-D7BD30ECC347}" presName="Accent5" presStyleCnt="0"/>
      <dgm:spPr/>
    </dgm:pt>
    <dgm:pt modelId="{B5031BAC-E488-4398-BB7E-EFE47A7A4D75}" type="pres">
      <dgm:prSet presAssocID="{10F1A20A-D838-4FBC-99E8-D7BD30ECC347}" presName="Accent" presStyleLbl="bgShp" presStyleIdx="4" presStyleCnt="6" custLinFactX="-51954" custLinFactNeighborX="-100000" custLinFactNeighborY="-93443"/>
      <dgm:spPr>
        <a:xfrm>
          <a:off x="1247803" y="2474491"/>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t>
        <a:bodyPr/>
        <a:lstStyle/>
        <a:p>
          <a:endParaRPr lang="en-US"/>
        </a:p>
      </dgm:t>
    </dgm:pt>
    <dgm:pt modelId="{130F003C-4215-4254-A8AD-CF5B00A02E20}" type="pres">
      <dgm:prSet presAssocID="{10F1A20A-D838-4FBC-99E8-D7BD30ECC347}" presName="Child5" presStyleLbl="node1" presStyleIdx="4" presStyleCnt="6" custScaleX="131636" custLinFactNeighborX="-52113" custLinFactNeighborY="-6439">
        <dgm:presLayoutVars>
          <dgm:chMax val="0"/>
          <dgm:chPref val="0"/>
          <dgm:bulletEnabled val="1"/>
        </dgm:presLayoutVars>
      </dgm:prSet>
      <dgm:spPr/>
      <dgm:t>
        <a:bodyPr/>
        <a:lstStyle/>
        <a:p>
          <a:endParaRPr lang="en-GB"/>
        </a:p>
      </dgm:t>
    </dgm:pt>
    <dgm:pt modelId="{57B37469-8F55-4088-ADA2-2357EA5E5317}" type="pres">
      <dgm:prSet presAssocID="{E0501572-79E4-4885-87F9-60C8472426DC}" presName="Accent6" presStyleCnt="0"/>
      <dgm:spPr/>
    </dgm:pt>
    <dgm:pt modelId="{0D20736E-1B6C-4B22-AFA4-521183B68E1A}" type="pres">
      <dgm:prSet presAssocID="{E0501572-79E4-4885-87F9-60C8472426DC}" presName="Accent" presStyleLbl="bgShp" presStyleIdx="5" presStyleCnt="6" custLinFactNeighborX="-33336" custLinFactNeighborY="55691"/>
      <dgm:spPr>
        <a:xfrm>
          <a:off x="1247797" y="2270054"/>
          <a:ext cx="628726" cy="541731"/>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gm:spPr>
      <dgm:t>
        <a:bodyPr/>
        <a:lstStyle/>
        <a:p>
          <a:endParaRPr lang="en-US"/>
        </a:p>
      </dgm:t>
    </dgm:pt>
    <dgm:pt modelId="{FF968200-1664-4268-853D-9B12CFD867CB}" type="pres">
      <dgm:prSet presAssocID="{E0501572-79E4-4885-87F9-60C8472426DC}" presName="Child6" presStyleLbl="node1" presStyleIdx="5" presStyleCnt="6" custScaleX="129417" custScaleY="60013" custLinFactNeighborX="78602" custLinFactNeighborY="-39403">
        <dgm:presLayoutVars>
          <dgm:chMax val="0"/>
          <dgm:chPref val="0"/>
          <dgm:bulletEnabled val="1"/>
        </dgm:presLayoutVars>
      </dgm:prSet>
      <dgm:spPr/>
      <dgm:t>
        <a:bodyPr/>
        <a:lstStyle/>
        <a:p>
          <a:endParaRPr lang="en-GB"/>
        </a:p>
      </dgm:t>
    </dgm:pt>
  </dgm:ptLst>
  <dgm:cxnLst>
    <dgm:cxn modelId="{ECF01D28-55EA-4264-BDA4-182FBCA7E672}" srcId="{80CA0868-0FAB-4CB5-876B-2F6DE1044EC7}" destId="{71CEA393-DA07-421C-8B7F-3DBE9583337C}" srcOrd="1" destOrd="0" parTransId="{AB5A663F-A82F-4FEA-B350-B01115AA5AE5}" sibTransId="{955956DC-F635-4B4E-87B7-212B78527DAA}"/>
    <dgm:cxn modelId="{02966709-9633-4072-BD3E-A91701A3F055}" srcId="{80CA0868-0FAB-4CB5-876B-2F6DE1044EC7}" destId="{BA268A4D-A3AA-44C8-8368-C8438E76BEA8}" srcOrd="3" destOrd="0" parTransId="{06918499-F9E4-4186-A6B9-6C339D8E8C12}" sibTransId="{7AEE6616-7591-4FE7-AB7E-36DBCE1909B3}"/>
    <dgm:cxn modelId="{B9E98EE8-E582-4D50-912C-DB192839C27E}" srcId="{80CA0868-0FAB-4CB5-876B-2F6DE1044EC7}" destId="{E0501572-79E4-4885-87F9-60C8472426DC}" srcOrd="5" destOrd="0" parTransId="{81CAFF8C-F857-4432-A5B5-0CE231041BFD}" sibTransId="{3C1C497C-2BDD-422F-86AA-1437D9CFBFD9}"/>
    <dgm:cxn modelId="{7E59A3CF-05B6-4C94-9AE2-2161E3E0D541}" srcId="{80CA0868-0FAB-4CB5-876B-2F6DE1044EC7}" destId="{0914F696-6E55-414D-8EFD-3588E0E1F725}" srcOrd="2" destOrd="0" parTransId="{E2E82A50-0F00-4F78-8C10-1564A827A5E1}" sibTransId="{032E80DB-A63C-4FC4-AE5B-6D8620316025}"/>
    <dgm:cxn modelId="{9C12CA26-7967-497F-88CF-46521776F941}" type="presOf" srcId="{71CEA393-DA07-421C-8B7F-3DBE9583337C}" destId="{DE7B81BB-F2BA-461C-8A19-7979BC7E6656}" srcOrd="0" destOrd="0" presId="urn:microsoft.com/office/officeart/2011/layout/HexagonRadial"/>
    <dgm:cxn modelId="{A374CEE8-19A3-49D2-95DD-48AB856BCD35}" type="presOf" srcId="{BA2F0891-FAD1-4207-A20E-7862E7815644}" destId="{D82EAD50-10CE-4B23-9194-E3D98A6EFB0E}" srcOrd="0" destOrd="0" presId="urn:microsoft.com/office/officeart/2011/layout/HexagonRadial"/>
    <dgm:cxn modelId="{DA799FB2-D43F-497A-B645-B7DC2908A340}" type="presOf" srcId="{0914F696-6E55-414D-8EFD-3588E0E1F725}" destId="{8F05C293-1138-49D3-B60E-7F372B8B50BC}" srcOrd="0" destOrd="0" presId="urn:microsoft.com/office/officeart/2011/layout/HexagonRadial"/>
    <dgm:cxn modelId="{3AF4DA1F-0C4C-4426-9567-CE8A276994A8}" srcId="{80CA0868-0FAB-4CB5-876B-2F6DE1044EC7}" destId="{BA2F0891-FAD1-4207-A20E-7862E7815644}" srcOrd="0" destOrd="0" parTransId="{48544390-895B-48F8-AF26-55632872EA11}" sibTransId="{C96B2D54-2BEB-498D-98DF-9CAABDE963B7}"/>
    <dgm:cxn modelId="{BBDFFB37-CE56-4855-B693-BAF6DAE151B7}" srcId="{D6409EE1-7CEB-4C89-8E15-D68E7F2CFD7B}" destId="{80CA0868-0FAB-4CB5-876B-2F6DE1044EC7}" srcOrd="0" destOrd="0" parTransId="{3472495A-9205-4088-9CD3-89B5990246B9}" sibTransId="{83B32ABE-2371-4A82-B8D9-C46BA30A076B}"/>
    <dgm:cxn modelId="{910793CD-980B-4E75-B9B9-E47ECA122684}" type="presOf" srcId="{BA268A4D-A3AA-44C8-8368-C8438E76BEA8}" destId="{C487FC1B-B7B6-44E1-A0F1-B58B998DF576}" srcOrd="0" destOrd="0" presId="urn:microsoft.com/office/officeart/2011/layout/HexagonRadial"/>
    <dgm:cxn modelId="{FB9144AD-5E64-4952-BFB0-7B0762FDDC0F}" srcId="{80CA0868-0FAB-4CB5-876B-2F6DE1044EC7}" destId="{10F1A20A-D838-4FBC-99E8-D7BD30ECC347}" srcOrd="4" destOrd="0" parTransId="{33508E63-4FCC-41CC-88DA-09D9C12EF1ED}" sibTransId="{31934496-D81F-4B71-9383-501DEA1D4A6C}"/>
    <dgm:cxn modelId="{6A43A046-A761-4F73-8E4C-C80E4FDB92B9}" type="presOf" srcId="{D6409EE1-7CEB-4C89-8E15-D68E7F2CFD7B}" destId="{7BF159A5-F509-4808-9CF9-A45C93FC24D0}" srcOrd="0" destOrd="0" presId="urn:microsoft.com/office/officeart/2011/layout/HexagonRadial"/>
    <dgm:cxn modelId="{4E88B3DA-D4F2-4D5C-A2BC-6F5FF97DF637}" type="presOf" srcId="{10F1A20A-D838-4FBC-99E8-D7BD30ECC347}" destId="{130F003C-4215-4254-A8AD-CF5B00A02E20}" srcOrd="0" destOrd="0" presId="urn:microsoft.com/office/officeart/2011/layout/HexagonRadial"/>
    <dgm:cxn modelId="{40F90DE4-E3C0-4ECB-8561-F3A1B8BC5AA0}" type="presOf" srcId="{80CA0868-0FAB-4CB5-876B-2F6DE1044EC7}" destId="{1CE35288-E2AC-4DFA-B015-D6808E98CD21}" srcOrd="0" destOrd="0" presId="urn:microsoft.com/office/officeart/2011/layout/HexagonRadial"/>
    <dgm:cxn modelId="{F5836024-1759-49EB-AF6F-D600C8AB0944}" type="presOf" srcId="{E0501572-79E4-4885-87F9-60C8472426DC}" destId="{FF968200-1664-4268-853D-9B12CFD867CB}" srcOrd="0" destOrd="0" presId="urn:microsoft.com/office/officeart/2011/layout/HexagonRadial"/>
    <dgm:cxn modelId="{F26F21FF-88B0-480E-9FFD-90F346633715}" type="presParOf" srcId="{7BF159A5-F509-4808-9CF9-A45C93FC24D0}" destId="{1CE35288-E2AC-4DFA-B015-D6808E98CD21}" srcOrd="0" destOrd="0" presId="urn:microsoft.com/office/officeart/2011/layout/HexagonRadial"/>
    <dgm:cxn modelId="{0DA60AE5-5607-48D1-BB05-2F80F0B8BFAC}" type="presParOf" srcId="{7BF159A5-F509-4808-9CF9-A45C93FC24D0}" destId="{49B9D232-4E39-4D0A-B01D-7A49E5FB19CC}" srcOrd="1" destOrd="0" presId="urn:microsoft.com/office/officeart/2011/layout/HexagonRadial"/>
    <dgm:cxn modelId="{35923C06-974D-4DC5-B1A0-38827817E340}" type="presParOf" srcId="{49B9D232-4E39-4D0A-B01D-7A49E5FB19CC}" destId="{D40ABA84-4C44-4928-A2C6-17F1E45141A5}" srcOrd="0" destOrd="0" presId="urn:microsoft.com/office/officeart/2011/layout/HexagonRadial"/>
    <dgm:cxn modelId="{3D58A014-C9E9-4858-996D-66C543249C0B}" type="presParOf" srcId="{7BF159A5-F509-4808-9CF9-A45C93FC24D0}" destId="{D82EAD50-10CE-4B23-9194-E3D98A6EFB0E}" srcOrd="2" destOrd="0" presId="urn:microsoft.com/office/officeart/2011/layout/HexagonRadial"/>
    <dgm:cxn modelId="{7FE8BB85-0F95-4F56-820C-C7CA8C91F237}" type="presParOf" srcId="{7BF159A5-F509-4808-9CF9-A45C93FC24D0}" destId="{470D7ADC-62BB-43DA-BA8D-2BBD0ED9EC1D}" srcOrd="3" destOrd="0" presId="urn:microsoft.com/office/officeart/2011/layout/HexagonRadial"/>
    <dgm:cxn modelId="{D876298E-B7B0-40E7-BD9B-17FED93BFAA9}" type="presParOf" srcId="{470D7ADC-62BB-43DA-BA8D-2BBD0ED9EC1D}" destId="{D93C9ECC-9D7C-4D30-9234-37326F4731B7}" srcOrd="0" destOrd="0" presId="urn:microsoft.com/office/officeart/2011/layout/HexagonRadial"/>
    <dgm:cxn modelId="{B41C1E4F-A2FA-43B1-94F6-B591BEA98E65}" type="presParOf" srcId="{7BF159A5-F509-4808-9CF9-A45C93FC24D0}" destId="{DE7B81BB-F2BA-461C-8A19-7979BC7E6656}" srcOrd="4" destOrd="0" presId="urn:microsoft.com/office/officeart/2011/layout/HexagonRadial"/>
    <dgm:cxn modelId="{C31466EA-322F-4187-A0B7-48D09FBECAA7}" type="presParOf" srcId="{7BF159A5-F509-4808-9CF9-A45C93FC24D0}" destId="{856949D8-74AD-4A66-A4BD-24BF250F4A4B}" srcOrd="5" destOrd="0" presId="urn:microsoft.com/office/officeart/2011/layout/HexagonRadial"/>
    <dgm:cxn modelId="{8976E576-B616-4544-A628-0DC72C9B34D0}" type="presParOf" srcId="{856949D8-74AD-4A66-A4BD-24BF250F4A4B}" destId="{9267FBE0-B0C2-4D6E-AD47-6EA4AF178A12}" srcOrd="0" destOrd="0" presId="urn:microsoft.com/office/officeart/2011/layout/HexagonRadial"/>
    <dgm:cxn modelId="{876F2AA3-F2F0-4CE1-9478-009230490B76}" type="presParOf" srcId="{7BF159A5-F509-4808-9CF9-A45C93FC24D0}" destId="{8F05C293-1138-49D3-B60E-7F372B8B50BC}" srcOrd="6" destOrd="0" presId="urn:microsoft.com/office/officeart/2011/layout/HexagonRadial"/>
    <dgm:cxn modelId="{32BE706F-910A-4432-BC37-FC002DE5F6F8}" type="presParOf" srcId="{7BF159A5-F509-4808-9CF9-A45C93FC24D0}" destId="{2DC208B2-6208-4F4E-A1B6-C5DA8B26FB4D}" srcOrd="7" destOrd="0" presId="urn:microsoft.com/office/officeart/2011/layout/HexagonRadial"/>
    <dgm:cxn modelId="{4C670D63-1569-49D1-9EB7-DBE80CAE0B1D}" type="presParOf" srcId="{2DC208B2-6208-4F4E-A1B6-C5DA8B26FB4D}" destId="{F237A752-9CA0-4D45-B1C3-33DCB9F3730C}" srcOrd="0" destOrd="0" presId="urn:microsoft.com/office/officeart/2011/layout/HexagonRadial"/>
    <dgm:cxn modelId="{CD372B0C-E0CA-40E0-A98D-752FD12A0FD4}" type="presParOf" srcId="{7BF159A5-F509-4808-9CF9-A45C93FC24D0}" destId="{C487FC1B-B7B6-44E1-A0F1-B58B998DF576}" srcOrd="8" destOrd="0" presId="urn:microsoft.com/office/officeart/2011/layout/HexagonRadial"/>
    <dgm:cxn modelId="{1652DC71-FDB8-437F-9EF1-BFE05C2140D8}" type="presParOf" srcId="{7BF159A5-F509-4808-9CF9-A45C93FC24D0}" destId="{DFEAC04F-6DC7-494F-A2B3-5239138C7913}" srcOrd="9" destOrd="0" presId="urn:microsoft.com/office/officeart/2011/layout/HexagonRadial"/>
    <dgm:cxn modelId="{33D7D968-FE5A-4A59-B727-05E6EE5F9084}" type="presParOf" srcId="{DFEAC04F-6DC7-494F-A2B3-5239138C7913}" destId="{B5031BAC-E488-4398-BB7E-EFE47A7A4D75}" srcOrd="0" destOrd="0" presId="urn:microsoft.com/office/officeart/2011/layout/HexagonRadial"/>
    <dgm:cxn modelId="{63CBA3B2-F8F1-4A8C-9854-5C0C2E1DF1F3}" type="presParOf" srcId="{7BF159A5-F509-4808-9CF9-A45C93FC24D0}" destId="{130F003C-4215-4254-A8AD-CF5B00A02E20}" srcOrd="10" destOrd="0" presId="urn:microsoft.com/office/officeart/2011/layout/HexagonRadial"/>
    <dgm:cxn modelId="{FE1001C6-7795-48FD-886B-65590491623B}" type="presParOf" srcId="{7BF159A5-F509-4808-9CF9-A45C93FC24D0}" destId="{57B37469-8F55-4088-ADA2-2357EA5E5317}" srcOrd="11" destOrd="0" presId="urn:microsoft.com/office/officeart/2011/layout/HexagonRadial"/>
    <dgm:cxn modelId="{B4D3E777-6378-4D50-A97D-3DA6CC161576}" type="presParOf" srcId="{57B37469-8F55-4088-ADA2-2357EA5E5317}" destId="{0D20736E-1B6C-4B22-AFA4-521183B68E1A}" srcOrd="0" destOrd="0" presId="urn:microsoft.com/office/officeart/2011/layout/HexagonRadial"/>
    <dgm:cxn modelId="{0ECCBD95-2692-401A-B78C-777151BC55E3}" type="presParOf" srcId="{7BF159A5-F509-4808-9CF9-A45C93FC24D0}" destId="{FF968200-1664-4268-853D-9B12CFD867CB}" srcOrd="12" destOrd="0" presId="urn:microsoft.com/office/officeart/2011/layout/HexagonRadial"/>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55F0A3-5CDA-4CFD-91F6-94D9F84ED640}" type="doc">
      <dgm:prSet loTypeId="urn:microsoft.com/office/officeart/2005/8/layout/list1" loCatId="list" qsTypeId="urn:microsoft.com/office/officeart/2005/8/quickstyle/3d3" qsCatId="3D" csTypeId="urn:microsoft.com/office/officeart/2005/8/colors/accent2_2" csCatId="accent2" phldr="1"/>
      <dgm:spPr/>
      <dgm:t>
        <a:bodyPr/>
        <a:lstStyle/>
        <a:p>
          <a:endParaRPr lang="en-GB"/>
        </a:p>
      </dgm:t>
    </dgm:pt>
    <dgm:pt modelId="{8FA908CC-2B66-4B21-8F0E-C3FD83608231}">
      <dgm:prSet phldrT="[Text]"/>
      <dgm:spPr>
        <a:solidFill>
          <a:schemeClr val="tx2"/>
        </a:solidFill>
      </dgm:spPr>
      <dgm:t>
        <a:bodyPr/>
        <a:lstStyle/>
        <a:p>
          <a:r>
            <a:rPr lang="bg-BG" dirty="0" smtClean="0"/>
            <a:t>Цел</a:t>
          </a:r>
          <a:endParaRPr lang="en-GB" dirty="0"/>
        </a:p>
      </dgm:t>
    </dgm:pt>
    <dgm:pt modelId="{A90054FA-64B5-49E6-9344-22D0DDBCF41E}" type="parTrans" cxnId="{8A001B23-AB8C-42D5-9AE8-0987DAA242F7}">
      <dgm:prSet/>
      <dgm:spPr/>
      <dgm:t>
        <a:bodyPr/>
        <a:lstStyle/>
        <a:p>
          <a:endParaRPr lang="en-GB"/>
        </a:p>
      </dgm:t>
    </dgm:pt>
    <dgm:pt modelId="{D57EA016-A467-40C2-B81D-5B88064A6FF5}" type="sibTrans" cxnId="{8A001B23-AB8C-42D5-9AE8-0987DAA242F7}">
      <dgm:prSet/>
      <dgm:spPr/>
      <dgm:t>
        <a:bodyPr/>
        <a:lstStyle/>
        <a:p>
          <a:endParaRPr lang="en-GB"/>
        </a:p>
      </dgm:t>
    </dgm:pt>
    <dgm:pt modelId="{4533BF8E-E4AD-4F72-A3A5-70BF049530C0}">
      <dgm:prSet phldrT="[Text]"/>
      <dgm:spPr>
        <a:solidFill>
          <a:schemeClr val="tx2"/>
        </a:solidFill>
      </dgm:spPr>
      <dgm:t>
        <a:bodyPr/>
        <a:lstStyle/>
        <a:p>
          <a:r>
            <a:rPr lang="bg-BG" dirty="0" smtClean="0"/>
            <a:t>Как?</a:t>
          </a:r>
          <a:endParaRPr lang="en-GB" dirty="0"/>
        </a:p>
      </dgm:t>
    </dgm:pt>
    <dgm:pt modelId="{5FE3CA0A-E89A-44ED-974C-B6866532D5B0}" type="parTrans" cxnId="{BDAD6D32-AC43-4218-AB70-AC9D1F3AA887}">
      <dgm:prSet/>
      <dgm:spPr/>
      <dgm:t>
        <a:bodyPr/>
        <a:lstStyle/>
        <a:p>
          <a:endParaRPr lang="en-GB"/>
        </a:p>
      </dgm:t>
    </dgm:pt>
    <dgm:pt modelId="{9A1D1468-CD60-48B8-B7A9-4257EBEB61FA}" type="sibTrans" cxnId="{BDAD6D32-AC43-4218-AB70-AC9D1F3AA887}">
      <dgm:prSet/>
      <dgm:spPr/>
      <dgm:t>
        <a:bodyPr/>
        <a:lstStyle/>
        <a:p>
          <a:endParaRPr lang="en-GB"/>
        </a:p>
      </dgm:t>
    </dgm:pt>
    <dgm:pt modelId="{D3BD5155-229A-4906-90B7-187C2735517D}">
      <dgm:prSet phldrT="[Text]"/>
      <dgm:spPr>
        <a:solidFill>
          <a:schemeClr val="tx2"/>
        </a:solidFill>
      </dgm:spPr>
      <dgm:t>
        <a:bodyPr/>
        <a:lstStyle/>
        <a:p>
          <a:r>
            <a:rPr lang="bg-BG" dirty="0" smtClean="0">
              <a:latin typeface="Calibri" pitchFamily="34" charset="0"/>
              <a:ea typeface="Calibri" pitchFamily="34" charset="0"/>
              <a:cs typeface="Calibri" pitchFamily="34" charset="0"/>
              <a:sym typeface="Calibri" pitchFamily="34" charset="0"/>
            </a:rPr>
            <a:t>Защо?</a:t>
          </a:r>
          <a:endParaRPr lang="en-GB" dirty="0"/>
        </a:p>
      </dgm:t>
    </dgm:pt>
    <dgm:pt modelId="{4FD5058F-686B-4FAB-B017-B2255782A5FB}" type="parTrans" cxnId="{4EC6B708-D9BF-477B-A056-3EADAA2F447F}">
      <dgm:prSet/>
      <dgm:spPr/>
      <dgm:t>
        <a:bodyPr/>
        <a:lstStyle/>
        <a:p>
          <a:endParaRPr lang="en-GB"/>
        </a:p>
      </dgm:t>
    </dgm:pt>
    <dgm:pt modelId="{1FA84E50-64F0-45CB-82AA-E9A863171219}" type="sibTrans" cxnId="{4EC6B708-D9BF-477B-A056-3EADAA2F447F}">
      <dgm:prSet/>
      <dgm:spPr/>
      <dgm:t>
        <a:bodyPr/>
        <a:lstStyle/>
        <a:p>
          <a:endParaRPr lang="en-GB"/>
        </a:p>
      </dgm:t>
    </dgm:pt>
    <dgm:pt modelId="{322527F7-C487-48CE-A797-2C01C71B5C7C}">
      <dgm:prSet/>
      <dgm:spPr/>
      <dgm:t>
        <a:bodyPr/>
        <a:lstStyle/>
        <a:p>
          <a:r>
            <a:rPr lang="bg-BG" dirty="0" smtClean="0">
              <a:latin typeface="Calibri" pitchFamily="34" charset="0"/>
              <a:ea typeface="Calibri" pitchFamily="34" charset="0"/>
              <a:cs typeface="Calibri" pitchFamily="34" charset="0"/>
              <a:sym typeface="Calibri" pitchFamily="34" charset="0"/>
            </a:rPr>
            <a:t>Да се събуди интерес в учениците към </a:t>
          </a:r>
          <a:br>
            <a:rPr lang="bg-BG" dirty="0" smtClean="0">
              <a:latin typeface="Calibri" pitchFamily="34" charset="0"/>
              <a:ea typeface="Calibri" pitchFamily="34" charset="0"/>
              <a:cs typeface="Calibri" pitchFamily="34" charset="0"/>
              <a:sym typeface="Calibri" pitchFamily="34" charset="0"/>
            </a:rPr>
          </a:br>
          <a:r>
            <a:rPr lang="bg-BG" dirty="0" smtClean="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dirty="0"/>
        </a:p>
      </dgm:t>
    </dgm:pt>
    <dgm:pt modelId="{38F596C4-9A6B-4698-BF7A-53EBE44909C1}" type="parTrans" cxnId="{C0D51A89-0356-4DF3-93E8-CC784AAD5245}">
      <dgm:prSet/>
      <dgm:spPr/>
      <dgm:t>
        <a:bodyPr/>
        <a:lstStyle/>
        <a:p>
          <a:endParaRPr lang="en-GB"/>
        </a:p>
      </dgm:t>
    </dgm:pt>
    <dgm:pt modelId="{0C8875C5-A136-4F3C-B2E8-783D4D12E1A4}" type="sibTrans" cxnId="{C0D51A89-0356-4DF3-93E8-CC784AAD5245}">
      <dgm:prSet/>
      <dgm:spPr/>
      <dgm:t>
        <a:bodyPr/>
        <a:lstStyle/>
        <a:p>
          <a:endParaRPr lang="en-GB"/>
        </a:p>
      </dgm:t>
    </dgm:pt>
    <dgm:pt modelId="{0EE66B75-39EF-4580-B7E2-0CA77A598F33}">
      <dgm:prSet/>
      <dgm:spPr/>
      <dgm:t>
        <a:bodyPr/>
        <a:lstStyle/>
        <a:p>
          <a:r>
            <a:rPr lang="bg-BG" dirty="0" smtClean="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dirty="0" smtClean="0">
              <a:latin typeface="Calibri" pitchFamily="34" charset="0"/>
              <a:ea typeface="Calibri" pitchFamily="34" charset="0"/>
              <a:cs typeface="Calibri" pitchFamily="34" charset="0"/>
              <a:sym typeface="Calibri" pitchFamily="34" charset="0"/>
            </a:rPr>
            <a:t> </a:t>
          </a:r>
          <a:r>
            <a:rPr lang="bg-BG" dirty="0" smtClean="0">
              <a:latin typeface="Calibri" pitchFamily="34" charset="0"/>
              <a:ea typeface="Calibri" pitchFamily="34" charset="0"/>
              <a:cs typeface="Calibri" pitchFamily="34" charset="0"/>
              <a:sym typeface="Calibri" pitchFamily="34" charset="0"/>
            </a:rPr>
            <a:t>интересен</a:t>
          </a:r>
          <a:br>
            <a:rPr lang="bg-BG" dirty="0" smtClean="0">
              <a:latin typeface="Calibri" pitchFamily="34" charset="0"/>
              <a:ea typeface="Calibri" pitchFamily="34" charset="0"/>
              <a:cs typeface="Calibri" pitchFamily="34" charset="0"/>
              <a:sym typeface="Calibri" pitchFamily="34" charset="0"/>
            </a:rPr>
          </a:br>
          <a:r>
            <a:rPr lang="en-GB" dirty="0" smtClean="0">
              <a:latin typeface="Calibri" pitchFamily="34" charset="0"/>
              <a:ea typeface="Calibri" pitchFamily="34" charset="0"/>
              <a:cs typeface="Calibri" pitchFamily="34" charset="0"/>
              <a:sym typeface="Calibri" pitchFamily="34" charset="0"/>
            </a:rPr>
            <a:t>  </a:t>
          </a:r>
          <a:r>
            <a:rPr lang="bg-BG" dirty="0" smtClean="0">
              <a:latin typeface="Calibri" pitchFamily="34" charset="0"/>
              <a:ea typeface="Calibri" pitchFamily="34" charset="0"/>
              <a:cs typeface="Calibri" pitchFamily="34" charset="0"/>
              <a:sym typeface="Calibri" pitchFamily="34" charset="0"/>
            </a:rPr>
            <a:t>=</a:t>
          </a:r>
          <a:r>
            <a:rPr lang="en-GB" dirty="0" smtClean="0">
              <a:latin typeface="Calibri" pitchFamily="34" charset="0"/>
              <a:ea typeface="Calibri" pitchFamily="34" charset="0"/>
              <a:cs typeface="Calibri" pitchFamily="34" charset="0"/>
              <a:sym typeface="Calibri" pitchFamily="34" charset="0"/>
            </a:rPr>
            <a:t>&gt; </a:t>
          </a:r>
          <a:r>
            <a:rPr lang="bg-BG" dirty="0" smtClean="0">
              <a:latin typeface="Calibri" pitchFamily="34" charset="0"/>
              <a:ea typeface="Calibri" pitchFamily="34" charset="0"/>
              <a:cs typeface="Calibri" pitchFamily="34" charset="0"/>
              <a:sym typeface="Calibri" pitchFamily="34" charset="0"/>
            </a:rPr>
            <a:t>Да представим това което </a:t>
          </a:r>
          <a:r>
            <a:rPr lang="en-GB" dirty="0" smtClean="0">
              <a:latin typeface="Calibri" pitchFamily="34" charset="0"/>
              <a:ea typeface="Calibri" pitchFamily="34" charset="0"/>
              <a:cs typeface="Calibri" pitchFamily="34" charset="0"/>
              <a:sym typeface="Calibri" pitchFamily="34" charset="0"/>
            </a:rPr>
            <a:t>CERN</a:t>
          </a:r>
          <a:r>
            <a:rPr lang="bg-BG" dirty="0" smtClean="0">
              <a:latin typeface="Calibri" pitchFamily="34" charset="0"/>
              <a:ea typeface="Calibri" pitchFamily="34" charset="0"/>
              <a:cs typeface="Calibri" pitchFamily="34" charset="0"/>
              <a:sym typeface="Calibri" pitchFamily="34" charset="0"/>
            </a:rPr>
            <a:t> прави</a:t>
          </a:r>
          <a:endParaRPr lang="en-GB" dirty="0"/>
        </a:p>
      </dgm:t>
    </dgm:pt>
    <dgm:pt modelId="{0CC64CB2-5558-4118-A2BB-E20E14E3BDB5}" type="parTrans" cxnId="{DDD522D4-F03B-4CBC-A27E-DFC5614CF805}">
      <dgm:prSet/>
      <dgm:spPr/>
      <dgm:t>
        <a:bodyPr/>
        <a:lstStyle/>
        <a:p>
          <a:endParaRPr lang="en-GB"/>
        </a:p>
      </dgm:t>
    </dgm:pt>
    <dgm:pt modelId="{FE1AC1B0-58B5-48DC-88BE-4BE286546D3A}" type="sibTrans" cxnId="{DDD522D4-F03B-4CBC-A27E-DFC5614CF805}">
      <dgm:prSet/>
      <dgm:spPr/>
      <dgm:t>
        <a:bodyPr/>
        <a:lstStyle/>
        <a:p>
          <a:endParaRPr lang="en-GB"/>
        </a:p>
      </dgm:t>
    </dgm:pt>
    <dgm:pt modelId="{76A16E70-A0DD-474F-AB25-C087E911ED6C}">
      <dgm:prSet/>
      <dgm:spPr/>
      <dgm:t>
        <a:bodyPr/>
        <a:lstStyle/>
        <a:p>
          <a:r>
            <a:rPr lang="bg-BG" dirty="0" smtClean="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dirty="0" smtClean="0">
              <a:latin typeface="Calibri" pitchFamily="34" charset="0"/>
              <a:ea typeface="Calibri" pitchFamily="34" charset="0"/>
              <a:cs typeface="Calibri" pitchFamily="34" charset="0"/>
              <a:sym typeface="Calibri" pitchFamily="34" charset="0"/>
            </a:rPr>
            <a:t>, </a:t>
          </a:r>
          <a:r>
            <a:rPr lang="bg-BG" dirty="0" smtClean="0">
              <a:latin typeface="Calibri" pitchFamily="34" charset="0"/>
              <a:ea typeface="Calibri" pitchFamily="34" charset="0"/>
              <a:cs typeface="Calibri" pitchFamily="34" charset="0"/>
              <a:sym typeface="Calibri" pitchFamily="34" charset="0"/>
            </a:rPr>
            <a:t>подобряват резултатите си</a:t>
          </a:r>
          <a:r>
            <a:rPr lang="en-US" dirty="0" smtClean="0">
              <a:latin typeface="Calibri" pitchFamily="34" charset="0"/>
              <a:ea typeface="Calibri" pitchFamily="34" charset="0"/>
              <a:cs typeface="Calibri" pitchFamily="34" charset="0"/>
              <a:sym typeface="Calibri" pitchFamily="34" charset="0"/>
            </a:rPr>
            <a:t> </a:t>
          </a:r>
          <a:r>
            <a:rPr lang="bg-BG" dirty="0" smtClean="0">
              <a:latin typeface="Calibri" pitchFamily="34" charset="0"/>
              <a:ea typeface="Calibri" pitchFamily="34" charset="0"/>
              <a:cs typeface="Calibri" pitchFamily="34" charset="0"/>
              <a:sym typeface="Calibri" pitchFamily="34" charset="0"/>
            </a:rPr>
            <a:t>в училище</a:t>
          </a:r>
          <a:r>
            <a:rPr lang="en-US" dirty="0" smtClean="0">
              <a:latin typeface="Calibri" pitchFamily="34" charset="0"/>
              <a:ea typeface="Calibri" pitchFamily="34" charset="0"/>
              <a:cs typeface="Calibri" pitchFamily="34" charset="0"/>
              <a:sym typeface="Calibri" pitchFamily="34" charset="0"/>
            </a:rPr>
            <a:t> </a:t>
          </a:r>
          <a:r>
            <a:rPr lang="bg-BG" dirty="0" smtClean="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dirty="0"/>
        </a:p>
      </dgm:t>
    </dgm:pt>
    <dgm:pt modelId="{DC3416EE-F0C9-4830-A3B3-D0FCC3AEDAB2}" type="parTrans" cxnId="{10DF88BA-69D6-4E9B-AD8E-2D80457DEB4D}">
      <dgm:prSet/>
      <dgm:spPr/>
      <dgm:t>
        <a:bodyPr/>
        <a:lstStyle/>
        <a:p>
          <a:endParaRPr lang="en-GB"/>
        </a:p>
      </dgm:t>
    </dgm:pt>
    <dgm:pt modelId="{753EA649-CCB9-41E2-872C-0EE292C0FEB0}" type="sibTrans" cxnId="{10DF88BA-69D6-4E9B-AD8E-2D80457DEB4D}">
      <dgm:prSet/>
      <dgm:spPr/>
      <dgm:t>
        <a:bodyPr/>
        <a:lstStyle/>
        <a:p>
          <a:endParaRPr lang="en-GB"/>
        </a:p>
      </dgm:t>
    </dgm:pt>
    <dgm:pt modelId="{C48489CB-6DA7-49B9-A3F8-AC6FE3A1CD69}" type="pres">
      <dgm:prSet presAssocID="{9F55F0A3-5CDA-4CFD-91F6-94D9F84ED640}" presName="linear" presStyleCnt="0">
        <dgm:presLayoutVars>
          <dgm:dir/>
          <dgm:animLvl val="lvl"/>
          <dgm:resizeHandles val="exact"/>
        </dgm:presLayoutVars>
      </dgm:prSet>
      <dgm:spPr/>
      <dgm:t>
        <a:bodyPr/>
        <a:lstStyle/>
        <a:p>
          <a:endParaRPr lang="en-GB"/>
        </a:p>
      </dgm:t>
    </dgm:pt>
    <dgm:pt modelId="{09F46667-E7EA-4EAF-BBE0-264FF57188B2}" type="pres">
      <dgm:prSet presAssocID="{8FA908CC-2B66-4B21-8F0E-C3FD83608231}" presName="parentLin" presStyleCnt="0"/>
      <dgm:spPr/>
      <dgm:t>
        <a:bodyPr/>
        <a:lstStyle/>
        <a:p>
          <a:endParaRPr lang="en-US"/>
        </a:p>
      </dgm:t>
    </dgm:pt>
    <dgm:pt modelId="{3A65A686-F14A-44A4-8290-63B918FA4CE8}" type="pres">
      <dgm:prSet presAssocID="{8FA908CC-2B66-4B21-8F0E-C3FD83608231}" presName="parentLeftMargin" presStyleLbl="node1" presStyleIdx="0" presStyleCnt="3"/>
      <dgm:spPr/>
      <dgm:t>
        <a:bodyPr/>
        <a:lstStyle/>
        <a:p>
          <a:endParaRPr lang="en-GB"/>
        </a:p>
      </dgm:t>
    </dgm:pt>
    <dgm:pt modelId="{E1A4DC28-4503-409A-963E-22A9A5CE2913}" type="pres">
      <dgm:prSet presAssocID="{8FA908CC-2B66-4B21-8F0E-C3FD83608231}" presName="parentText" presStyleLbl="node1" presStyleIdx="0" presStyleCnt="3">
        <dgm:presLayoutVars>
          <dgm:chMax val="0"/>
          <dgm:bulletEnabled val="1"/>
        </dgm:presLayoutVars>
      </dgm:prSet>
      <dgm:spPr/>
      <dgm:t>
        <a:bodyPr/>
        <a:lstStyle/>
        <a:p>
          <a:endParaRPr lang="en-GB"/>
        </a:p>
      </dgm:t>
    </dgm:pt>
    <dgm:pt modelId="{F6EA6E68-10D7-49FD-AA5F-98BC248B2DE7}" type="pres">
      <dgm:prSet presAssocID="{8FA908CC-2B66-4B21-8F0E-C3FD83608231}" presName="negativeSpace" presStyleCnt="0"/>
      <dgm:spPr/>
      <dgm:t>
        <a:bodyPr/>
        <a:lstStyle/>
        <a:p>
          <a:endParaRPr lang="en-US"/>
        </a:p>
      </dgm:t>
    </dgm:pt>
    <dgm:pt modelId="{0D99D365-2D7E-42B6-BD41-ABF9F651912D}" type="pres">
      <dgm:prSet presAssocID="{8FA908CC-2B66-4B21-8F0E-C3FD83608231}" presName="childText" presStyleLbl="conFgAcc1" presStyleIdx="0" presStyleCnt="3">
        <dgm:presLayoutVars>
          <dgm:bulletEnabled val="1"/>
        </dgm:presLayoutVars>
      </dgm:prSet>
      <dgm:spPr/>
      <dgm:t>
        <a:bodyPr/>
        <a:lstStyle/>
        <a:p>
          <a:endParaRPr lang="en-GB"/>
        </a:p>
      </dgm:t>
    </dgm:pt>
    <dgm:pt modelId="{F890F245-598E-44EC-9EB1-CE5A082AB9CF}" type="pres">
      <dgm:prSet presAssocID="{D57EA016-A467-40C2-B81D-5B88064A6FF5}" presName="spaceBetweenRectangles" presStyleCnt="0"/>
      <dgm:spPr/>
      <dgm:t>
        <a:bodyPr/>
        <a:lstStyle/>
        <a:p>
          <a:endParaRPr lang="en-US"/>
        </a:p>
      </dgm:t>
    </dgm:pt>
    <dgm:pt modelId="{E39B00B0-F96E-4FD1-BD8A-E7B86672D5B0}" type="pres">
      <dgm:prSet presAssocID="{4533BF8E-E4AD-4F72-A3A5-70BF049530C0}" presName="parentLin" presStyleCnt="0"/>
      <dgm:spPr/>
      <dgm:t>
        <a:bodyPr/>
        <a:lstStyle/>
        <a:p>
          <a:endParaRPr lang="en-US"/>
        </a:p>
      </dgm:t>
    </dgm:pt>
    <dgm:pt modelId="{047D5224-83EF-4C1A-BE6A-2F8475FD6F58}" type="pres">
      <dgm:prSet presAssocID="{4533BF8E-E4AD-4F72-A3A5-70BF049530C0}" presName="parentLeftMargin" presStyleLbl="node1" presStyleIdx="0" presStyleCnt="3"/>
      <dgm:spPr/>
      <dgm:t>
        <a:bodyPr/>
        <a:lstStyle/>
        <a:p>
          <a:endParaRPr lang="en-GB"/>
        </a:p>
      </dgm:t>
    </dgm:pt>
    <dgm:pt modelId="{B2C26FB4-9FFE-403E-8709-8670CD0BFC6B}" type="pres">
      <dgm:prSet presAssocID="{4533BF8E-E4AD-4F72-A3A5-70BF049530C0}" presName="parentText" presStyleLbl="node1" presStyleIdx="1" presStyleCnt="3">
        <dgm:presLayoutVars>
          <dgm:chMax val="0"/>
          <dgm:bulletEnabled val="1"/>
        </dgm:presLayoutVars>
      </dgm:prSet>
      <dgm:spPr/>
      <dgm:t>
        <a:bodyPr/>
        <a:lstStyle/>
        <a:p>
          <a:endParaRPr lang="en-GB"/>
        </a:p>
      </dgm:t>
    </dgm:pt>
    <dgm:pt modelId="{1003A704-9310-4645-B410-E8E8159B73F9}" type="pres">
      <dgm:prSet presAssocID="{4533BF8E-E4AD-4F72-A3A5-70BF049530C0}" presName="negativeSpace" presStyleCnt="0"/>
      <dgm:spPr/>
      <dgm:t>
        <a:bodyPr/>
        <a:lstStyle/>
        <a:p>
          <a:endParaRPr lang="en-US"/>
        </a:p>
      </dgm:t>
    </dgm:pt>
    <dgm:pt modelId="{E22C55CC-3A83-49BF-85B7-9BB3C51B33A0}" type="pres">
      <dgm:prSet presAssocID="{4533BF8E-E4AD-4F72-A3A5-70BF049530C0}" presName="childText" presStyleLbl="conFgAcc1" presStyleIdx="1" presStyleCnt="3">
        <dgm:presLayoutVars>
          <dgm:bulletEnabled val="1"/>
        </dgm:presLayoutVars>
      </dgm:prSet>
      <dgm:spPr/>
      <dgm:t>
        <a:bodyPr/>
        <a:lstStyle/>
        <a:p>
          <a:endParaRPr lang="en-GB"/>
        </a:p>
      </dgm:t>
    </dgm:pt>
    <dgm:pt modelId="{03983310-827B-42EA-8735-CE017D0EDDE2}" type="pres">
      <dgm:prSet presAssocID="{9A1D1468-CD60-48B8-B7A9-4257EBEB61FA}" presName="spaceBetweenRectangles" presStyleCnt="0"/>
      <dgm:spPr/>
      <dgm:t>
        <a:bodyPr/>
        <a:lstStyle/>
        <a:p>
          <a:endParaRPr lang="en-US"/>
        </a:p>
      </dgm:t>
    </dgm:pt>
    <dgm:pt modelId="{B0AADAB7-67B2-4031-A81F-63DE1D167144}" type="pres">
      <dgm:prSet presAssocID="{D3BD5155-229A-4906-90B7-187C2735517D}" presName="parentLin" presStyleCnt="0"/>
      <dgm:spPr/>
      <dgm:t>
        <a:bodyPr/>
        <a:lstStyle/>
        <a:p>
          <a:endParaRPr lang="en-US"/>
        </a:p>
      </dgm:t>
    </dgm:pt>
    <dgm:pt modelId="{9734AAB4-59C5-4283-9B45-1BB6E3D40E93}" type="pres">
      <dgm:prSet presAssocID="{D3BD5155-229A-4906-90B7-187C2735517D}" presName="parentLeftMargin" presStyleLbl="node1" presStyleIdx="1" presStyleCnt="3"/>
      <dgm:spPr/>
      <dgm:t>
        <a:bodyPr/>
        <a:lstStyle/>
        <a:p>
          <a:endParaRPr lang="en-GB"/>
        </a:p>
      </dgm:t>
    </dgm:pt>
    <dgm:pt modelId="{B91F2B08-597A-48DA-B803-D14588EAAF6E}" type="pres">
      <dgm:prSet presAssocID="{D3BD5155-229A-4906-90B7-187C2735517D}" presName="parentText" presStyleLbl="node1" presStyleIdx="2" presStyleCnt="3">
        <dgm:presLayoutVars>
          <dgm:chMax val="0"/>
          <dgm:bulletEnabled val="1"/>
        </dgm:presLayoutVars>
      </dgm:prSet>
      <dgm:spPr/>
      <dgm:t>
        <a:bodyPr/>
        <a:lstStyle/>
        <a:p>
          <a:endParaRPr lang="en-GB"/>
        </a:p>
      </dgm:t>
    </dgm:pt>
    <dgm:pt modelId="{2957C328-8B44-413C-9B77-F880BAC5BCAB}" type="pres">
      <dgm:prSet presAssocID="{D3BD5155-229A-4906-90B7-187C2735517D}" presName="negativeSpace" presStyleCnt="0"/>
      <dgm:spPr/>
      <dgm:t>
        <a:bodyPr/>
        <a:lstStyle/>
        <a:p>
          <a:endParaRPr lang="en-US"/>
        </a:p>
      </dgm:t>
    </dgm:pt>
    <dgm:pt modelId="{26559CD4-832B-431F-AD21-2A09692F5C8A}" type="pres">
      <dgm:prSet presAssocID="{D3BD5155-229A-4906-90B7-187C2735517D}" presName="childText" presStyleLbl="conFgAcc1" presStyleIdx="2" presStyleCnt="3" custLinFactY="97467" custLinFactNeighborX="28738" custLinFactNeighborY="100000">
        <dgm:presLayoutVars>
          <dgm:bulletEnabled val="1"/>
        </dgm:presLayoutVars>
      </dgm:prSet>
      <dgm:spPr/>
      <dgm:t>
        <a:bodyPr/>
        <a:lstStyle/>
        <a:p>
          <a:endParaRPr lang="en-GB"/>
        </a:p>
      </dgm:t>
    </dgm:pt>
  </dgm:ptLst>
  <dgm:cxnLst>
    <dgm:cxn modelId="{5BEB85E1-4E58-425C-9227-C22031CFD792}" type="presOf" srcId="{4533BF8E-E4AD-4F72-A3A5-70BF049530C0}" destId="{B2C26FB4-9FFE-403E-8709-8670CD0BFC6B}" srcOrd="1" destOrd="0" presId="urn:microsoft.com/office/officeart/2005/8/layout/list1"/>
    <dgm:cxn modelId="{B419B161-A5B5-4771-BE1F-2D52F916D264}" type="presOf" srcId="{D3BD5155-229A-4906-90B7-187C2735517D}" destId="{B91F2B08-597A-48DA-B803-D14588EAAF6E}" srcOrd="1" destOrd="0" presId="urn:microsoft.com/office/officeart/2005/8/layout/list1"/>
    <dgm:cxn modelId="{10DF88BA-69D6-4E9B-AD8E-2D80457DEB4D}" srcId="{D3BD5155-229A-4906-90B7-187C2735517D}" destId="{76A16E70-A0DD-474F-AB25-C087E911ED6C}" srcOrd="0" destOrd="0" parTransId="{DC3416EE-F0C9-4830-A3B3-D0FCC3AEDAB2}" sibTransId="{753EA649-CCB9-41E2-872C-0EE292C0FEB0}"/>
    <dgm:cxn modelId="{BDAD6D32-AC43-4218-AB70-AC9D1F3AA887}" srcId="{9F55F0A3-5CDA-4CFD-91F6-94D9F84ED640}" destId="{4533BF8E-E4AD-4F72-A3A5-70BF049530C0}" srcOrd="1" destOrd="0" parTransId="{5FE3CA0A-E89A-44ED-974C-B6866532D5B0}" sibTransId="{9A1D1468-CD60-48B8-B7A9-4257EBEB61FA}"/>
    <dgm:cxn modelId="{DDFF29AF-BE03-4BAC-A479-198B49A56B76}" type="presOf" srcId="{4533BF8E-E4AD-4F72-A3A5-70BF049530C0}" destId="{047D5224-83EF-4C1A-BE6A-2F8475FD6F58}" srcOrd="0" destOrd="0" presId="urn:microsoft.com/office/officeart/2005/8/layout/list1"/>
    <dgm:cxn modelId="{D52A9A6C-E428-4E29-B44D-42B12E877660}" type="presOf" srcId="{76A16E70-A0DD-474F-AB25-C087E911ED6C}" destId="{26559CD4-832B-431F-AD21-2A09692F5C8A}" srcOrd="0" destOrd="0" presId="urn:microsoft.com/office/officeart/2005/8/layout/list1"/>
    <dgm:cxn modelId="{4BDE09E0-7E18-48EA-A458-6ADC61BCCF5F}" type="presOf" srcId="{9F55F0A3-5CDA-4CFD-91F6-94D9F84ED640}" destId="{C48489CB-6DA7-49B9-A3F8-AC6FE3A1CD69}" srcOrd="0" destOrd="0" presId="urn:microsoft.com/office/officeart/2005/8/layout/list1"/>
    <dgm:cxn modelId="{041C4373-5534-4BF9-8C05-B7C79C491BC1}" type="presOf" srcId="{8FA908CC-2B66-4B21-8F0E-C3FD83608231}" destId="{E1A4DC28-4503-409A-963E-22A9A5CE2913}" srcOrd="1" destOrd="0" presId="urn:microsoft.com/office/officeart/2005/8/layout/list1"/>
    <dgm:cxn modelId="{CA57989A-96D9-4EB5-9590-1ED4CBE79742}" type="presOf" srcId="{D3BD5155-229A-4906-90B7-187C2735517D}" destId="{9734AAB4-59C5-4283-9B45-1BB6E3D40E93}" srcOrd="0" destOrd="0" presId="urn:microsoft.com/office/officeart/2005/8/layout/list1"/>
    <dgm:cxn modelId="{2188CB40-75D7-4BAA-8671-7FCD7642D28A}" type="presOf" srcId="{8FA908CC-2B66-4B21-8F0E-C3FD83608231}" destId="{3A65A686-F14A-44A4-8290-63B918FA4CE8}" srcOrd="0" destOrd="0" presId="urn:microsoft.com/office/officeart/2005/8/layout/list1"/>
    <dgm:cxn modelId="{20C95B3A-AC2F-4CC6-9886-F8C8DF2AB3D8}" type="presOf" srcId="{0EE66B75-39EF-4580-B7E2-0CA77A598F33}" destId="{E22C55CC-3A83-49BF-85B7-9BB3C51B33A0}" srcOrd="0" destOrd="0" presId="urn:microsoft.com/office/officeart/2005/8/layout/list1"/>
    <dgm:cxn modelId="{C0D51A89-0356-4DF3-93E8-CC784AAD5245}" srcId="{8FA908CC-2B66-4B21-8F0E-C3FD83608231}" destId="{322527F7-C487-48CE-A797-2C01C71B5C7C}" srcOrd="0" destOrd="0" parTransId="{38F596C4-9A6B-4698-BF7A-53EBE44909C1}" sibTransId="{0C8875C5-A136-4F3C-B2E8-783D4D12E1A4}"/>
    <dgm:cxn modelId="{4EC6B708-D9BF-477B-A056-3EADAA2F447F}" srcId="{9F55F0A3-5CDA-4CFD-91F6-94D9F84ED640}" destId="{D3BD5155-229A-4906-90B7-187C2735517D}" srcOrd="2" destOrd="0" parTransId="{4FD5058F-686B-4FAB-B017-B2255782A5FB}" sibTransId="{1FA84E50-64F0-45CB-82AA-E9A863171219}"/>
    <dgm:cxn modelId="{8A001B23-AB8C-42D5-9AE8-0987DAA242F7}" srcId="{9F55F0A3-5CDA-4CFD-91F6-94D9F84ED640}" destId="{8FA908CC-2B66-4B21-8F0E-C3FD83608231}" srcOrd="0" destOrd="0" parTransId="{A90054FA-64B5-49E6-9344-22D0DDBCF41E}" sibTransId="{D57EA016-A467-40C2-B81D-5B88064A6FF5}"/>
    <dgm:cxn modelId="{DDD522D4-F03B-4CBC-A27E-DFC5614CF805}" srcId="{4533BF8E-E4AD-4F72-A3A5-70BF049530C0}" destId="{0EE66B75-39EF-4580-B7E2-0CA77A598F33}" srcOrd="0" destOrd="0" parTransId="{0CC64CB2-5558-4118-A2BB-E20E14E3BDB5}" sibTransId="{FE1AC1B0-58B5-48DC-88BE-4BE286546D3A}"/>
    <dgm:cxn modelId="{93755763-D661-470B-A52B-B0E5E41B0A09}" type="presOf" srcId="{322527F7-C487-48CE-A797-2C01C71B5C7C}" destId="{0D99D365-2D7E-42B6-BD41-ABF9F651912D}" srcOrd="0" destOrd="0" presId="urn:microsoft.com/office/officeart/2005/8/layout/list1"/>
    <dgm:cxn modelId="{87027BB4-8A44-40C8-AACD-55017ED7D89D}" type="presParOf" srcId="{C48489CB-6DA7-49B9-A3F8-AC6FE3A1CD69}" destId="{09F46667-E7EA-4EAF-BBE0-264FF57188B2}" srcOrd="0" destOrd="0" presId="urn:microsoft.com/office/officeart/2005/8/layout/list1"/>
    <dgm:cxn modelId="{B8B29E8D-FB66-47C6-8190-A563C4C65268}" type="presParOf" srcId="{09F46667-E7EA-4EAF-BBE0-264FF57188B2}" destId="{3A65A686-F14A-44A4-8290-63B918FA4CE8}" srcOrd="0" destOrd="0" presId="urn:microsoft.com/office/officeart/2005/8/layout/list1"/>
    <dgm:cxn modelId="{8A757ABB-ABFA-4AD4-BD6A-7665CAB2DEB3}" type="presParOf" srcId="{09F46667-E7EA-4EAF-BBE0-264FF57188B2}" destId="{E1A4DC28-4503-409A-963E-22A9A5CE2913}" srcOrd="1" destOrd="0" presId="urn:microsoft.com/office/officeart/2005/8/layout/list1"/>
    <dgm:cxn modelId="{7C3BA1A4-C481-4D6D-8C86-E209439669C0}" type="presParOf" srcId="{C48489CB-6DA7-49B9-A3F8-AC6FE3A1CD69}" destId="{F6EA6E68-10D7-49FD-AA5F-98BC248B2DE7}" srcOrd="1" destOrd="0" presId="urn:microsoft.com/office/officeart/2005/8/layout/list1"/>
    <dgm:cxn modelId="{8AFB9012-B8E1-4EC2-8E5D-4737C73BED12}" type="presParOf" srcId="{C48489CB-6DA7-49B9-A3F8-AC6FE3A1CD69}" destId="{0D99D365-2D7E-42B6-BD41-ABF9F651912D}" srcOrd="2" destOrd="0" presId="urn:microsoft.com/office/officeart/2005/8/layout/list1"/>
    <dgm:cxn modelId="{20109BCC-9246-448E-8B00-804B64458C4F}" type="presParOf" srcId="{C48489CB-6DA7-49B9-A3F8-AC6FE3A1CD69}" destId="{F890F245-598E-44EC-9EB1-CE5A082AB9CF}" srcOrd="3" destOrd="0" presId="urn:microsoft.com/office/officeart/2005/8/layout/list1"/>
    <dgm:cxn modelId="{40422079-D116-4DD3-A8DA-F99BECB98B7A}" type="presParOf" srcId="{C48489CB-6DA7-49B9-A3F8-AC6FE3A1CD69}" destId="{E39B00B0-F96E-4FD1-BD8A-E7B86672D5B0}" srcOrd="4" destOrd="0" presId="urn:microsoft.com/office/officeart/2005/8/layout/list1"/>
    <dgm:cxn modelId="{691762A5-51A4-475D-A751-26033E622347}" type="presParOf" srcId="{E39B00B0-F96E-4FD1-BD8A-E7B86672D5B0}" destId="{047D5224-83EF-4C1A-BE6A-2F8475FD6F58}" srcOrd="0" destOrd="0" presId="urn:microsoft.com/office/officeart/2005/8/layout/list1"/>
    <dgm:cxn modelId="{6CF251AD-9E7E-4D6F-8101-18CEFB3BCCF3}" type="presParOf" srcId="{E39B00B0-F96E-4FD1-BD8A-E7B86672D5B0}" destId="{B2C26FB4-9FFE-403E-8709-8670CD0BFC6B}" srcOrd="1" destOrd="0" presId="urn:microsoft.com/office/officeart/2005/8/layout/list1"/>
    <dgm:cxn modelId="{6CA736C8-5A87-4BA6-A56C-E70AF181E486}" type="presParOf" srcId="{C48489CB-6DA7-49B9-A3F8-AC6FE3A1CD69}" destId="{1003A704-9310-4645-B410-E8E8159B73F9}" srcOrd="5" destOrd="0" presId="urn:microsoft.com/office/officeart/2005/8/layout/list1"/>
    <dgm:cxn modelId="{0529F9C5-74B3-4CC0-B7BB-46A33FE691A7}" type="presParOf" srcId="{C48489CB-6DA7-49B9-A3F8-AC6FE3A1CD69}" destId="{E22C55CC-3A83-49BF-85B7-9BB3C51B33A0}" srcOrd="6" destOrd="0" presId="urn:microsoft.com/office/officeart/2005/8/layout/list1"/>
    <dgm:cxn modelId="{8B0B3709-7DE6-4C88-964E-A3E8652EB282}" type="presParOf" srcId="{C48489CB-6DA7-49B9-A3F8-AC6FE3A1CD69}" destId="{03983310-827B-42EA-8735-CE017D0EDDE2}" srcOrd="7" destOrd="0" presId="urn:microsoft.com/office/officeart/2005/8/layout/list1"/>
    <dgm:cxn modelId="{719ED4BB-0EA1-4986-BE20-99806C693A82}" type="presParOf" srcId="{C48489CB-6DA7-49B9-A3F8-AC6FE3A1CD69}" destId="{B0AADAB7-67B2-4031-A81F-63DE1D167144}" srcOrd="8" destOrd="0" presId="urn:microsoft.com/office/officeart/2005/8/layout/list1"/>
    <dgm:cxn modelId="{2E953CEA-82BC-44FA-96D4-3E3ACCE75AAF}" type="presParOf" srcId="{B0AADAB7-67B2-4031-A81F-63DE1D167144}" destId="{9734AAB4-59C5-4283-9B45-1BB6E3D40E93}" srcOrd="0" destOrd="0" presId="urn:microsoft.com/office/officeart/2005/8/layout/list1"/>
    <dgm:cxn modelId="{A6A406FE-408F-4B05-AA07-40F908A9787B}" type="presParOf" srcId="{B0AADAB7-67B2-4031-A81F-63DE1D167144}" destId="{B91F2B08-597A-48DA-B803-D14588EAAF6E}" srcOrd="1" destOrd="0" presId="urn:microsoft.com/office/officeart/2005/8/layout/list1"/>
    <dgm:cxn modelId="{A4588131-F8C5-4C08-B58D-43BEF6C02E77}" type="presParOf" srcId="{C48489CB-6DA7-49B9-A3F8-AC6FE3A1CD69}" destId="{2957C328-8B44-413C-9B77-F880BAC5BCAB}" srcOrd="9" destOrd="0" presId="urn:microsoft.com/office/officeart/2005/8/layout/list1"/>
    <dgm:cxn modelId="{582654A5-D838-4D47-99F5-C37869F6B405}" type="presParOf" srcId="{C48489CB-6DA7-49B9-A3F8-AC6FE3A1CD69}" destId="{26559CD4-832B-431F-AD21-2A09692F5C8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C0E744-9F19-444E-9046-E9EB797214D6}" type="doc">
      <dgm:prSet loTypeId="urn:microsoft.com/office/officeart/2005/8/layout/hProcess11" loCatId="process" qsTypeId="urn:microsoft.com/office/officeart/2005/8/quickstyle/simple1" qsCatId="simple" csTypeId="urn:microsoft.com/office/officeart/2005/8/colors/accent0_2" csCatId="mainScheme" phldr="1"/>
      <dgm:spPr/>
    </dgm:pt>
    <dgm:pt modelId="{45974A11-F57A-4692-A6FC-7361EE07A958}">
      <dgm:prSet phldrT="[Text]" custT="1"/>
      <dgm:spPr/>
      <dgm:t>
        <a:bodyPr/>
        <a:lstStyle/>
        <a:p>
          <a:endParaRPr lang="en-US" sz="1200" b="1" dirty="0">
            <a:solidFill>
              <a:srgbClr val="FF9966"/>
            </a:solidFill>
          </a:endParaRPr>
        </a:p>
      </dgm:t>
    </dgm:pt>
    <dgm:pt modelId="{C54DA256-B036-45C3-9A3D-EDD9AB09BC73}" type="parTrans" cxnId="{99477F1B-687B-4E4D-B89A-8E9ED1F1138F}">
      <dgm:prSet/>
      <dgm:spPr/>
      <dgm:t>
        <a:bodyPr/>
        <a:lstStyle/>
        <a:p>
          <a:endParaRPr lang="en-US"/>
        </a:p>
      </dgm:t>
    </dgm:pt>
    <dgm:pt modelId="{80DB20F1-357E-4708-9A7F-7393509B2042}" type="sibTrans" cxnId="{99477F1B-687B-4E4D-B89A-8E9ED1F1138F}">
      <dgm:prSet/>
      <dgm:spPr/>
      <dgm:t>
        <a:bodyPr/>
        <a:lstStyle/>
        <a:p>
          <a:endParaRPr lang="en-US"/>
        </a:p>
      </dgm:t>
    </dgm:pt>
    <dgm:pt modelId="{68BA5795-F1DD-4C08-A7D5-46C0F1F7C4E7}">
      <dgm:prSet phldrT="[Text]" custT="1"/>
      <dgm:spPr/>
      <dgm:t>
        <a:bodyPr/>
        <a:lstStyle/>
        <a:p>
          <a:endParaRPr lang="en-US" sz="1100" dirty="0"/>
        </a:p>
      </dgm:t>
    </dgm:pt>
    <dgm:pt modelId="{D458AC24-A6C1-4CDB-A8C0-0C187E634C83}" type="parTrans" cxnId="{BF675821-DC21-4712-98FA-76639026C278}">
      <dgm:prSet/>
      <dgm:spPr/>
      <dgm:t>
        <a:bodyPr/>
        <a:lstStyle/>
        <a:p>
          <a:endParaRPr lang="en-US"/>
        </a:p>
      </dgm:t>
    </dgm:pt>
    <dgm:pt modelId="{F0DE446D-724D-4A44-B788-EDF88BA7295B}" type="sibTrans" cxnId="{BF675821-DC21-4712-98FA-76639026C278}">
      <dgm:prSet/>
      <dgm:spPr/>
      <dgm:t>
        <a:bodyPr/>
        <a:lstStyle/>
        <a:p>
          <a:endParaRPr lang="en-US"/>
        </a:p>
      </dgm:t>
    </dgm:pt>
    <dgm:pt modelId="{231A1200-069A-4681-B09D-02F123E37DB2}">
      <dgm:prSet phldrT="[Text]" custT="1"/>
      <dgm:spPr/>
      <dgm:t>
        <a:bodyPr/>
        <a:lstStyle/>
        <a:p>
          <a:pPr>
            <a:spcBef>
              <a:spcPts val="600"/>
            </a:spcBef>
          </a:pPr>
          <a:endParaRPr lang="en-US" sz="1200" b="1" dirty="0">
            <a:solidFill>
              <a:srgbClr val="FF9966"/>
            </a:solidFill>
          </a:endParaRPr>
        </a:p>
      </dgm:t>
    </dgm:pt>
    <dgm:pt modelId="{A36A1F89-DE84-4CC7-9B79-78D261120BB6}" type="parTrans" cxnId="{955B3DB8-B4A6-4335-91BC-935F0A7D15AF}">
      <dgm:prSet/>
      <dgm:spPr/>
      <dgm:t>
        <a:bodyPr/>
        <a:lstStyle/>
        <a:p>
          <a:endParaRPr lang="en-US"/>
        </a:p>
      </dgm:t>
    </dgm:pt>
    <dgm:pt modelId="{F1A3FF19-5973-43AD-887B-B369FF0D30A7}" type="sibTrans" cxnId="{955B3DB8-B4A6-4335-91BC-935F0A7D15AF}">
      <dgm:prSet/>
      <dgm:spPr/>
      <dgm:t>
        <a:bodyPr/>
        <a:lstStyle/>
        <a:p>
          <a:endParaRPr lang="en-US"/>
        </a:p>
      </dgm:t>
    </dgm:pt>
    <dgm:pt modelId="{B7E6B3F0-03D2-42B8-B538-A6E8C069FF1E}">
      <dgm:prSet phldrT="[Text]" custT="1"/>
      <dgm:spPr/>
      <dgm:t>
        <a:bodyPr/>
        <a:lstStyle/>
        <a:p>
          <a:endParaRPr lang="en-US" sz="1100" b="0" dirty="0">
            <a:solidFill>
              <a:srgbClr val="0055A0"/>
            </a:solidFill>
          </a:endParaRPr>
        </a:p>
      </dgm:t>
    </dgm:pt>
    <dgm:pt modelId="{D50D06B3-D964-4F3D-B522-B03F66CCE80D}" type="parTrans" cxnId="{BD694558-6ECF-40F0-AACD-05284858581A}">
      <dgm:prSet/>
      <dgm:spPr/>
      <dgm:t>
        <a:bodyPr/>
        <a:lstStyle/>
        <a:p>
          <a:endParaRPr lang="en-US"/>
        </a:p>
      </dgm:t>
    </dgm:pt>
    <dgm:pt modelId="{D2B28638-EF3E-484D-9A08-6194396AE8EA}" type="sibTrans" cxnId="{BD694558-6ECF-40F0-AACD-05284858581A}">
      <dgm:prSet/>
      <dgm:spPr/>
      <dgm:t>
        <a:bodyPr/>
        <a:lstStyle/>
        <a:p>
          <a:endParaRPr lang="en-US"/>
        </a:p>
      </dgm:t>
    </dgm:pt>
    <dgm:pt modelId="{23964F37-1C7B-47A6-B709-2AA351EE869F}">
      <dgm:prSet phldrT="[Text]" custT="1"/>
      <dgm:spPr/>
      <dgm:t>
        <a:bodyPr/>
        <a:lstStyle/>
        <a:p>
          <a:endParaRPr lang="en-US" sz="1200" b="0" dirty="0">
            <a:solidFill>
              <a:srgbClr val="0055A0"/>
            </a:solidFill>
          </a:endParaRPr>
        </a:p>
      </dgm:t>
    </dgm:pt>
    <dgm:pt modelId="{36659384-D346-4EFA-87B7-6F4ED62DF119}" type="parTrans" cxnId="{39F674AC-9136-4FBA-9C76-FC0F0D4FAB84}">
      <dgm:prSet/>
      <dgm:spPr/>
      <dgm:t>
        <a:bodyPr/>
        <a:lstStyle/>
        <a:p>
          <a:endParaRPr lang="en-US"/>
        </a:p>
      </dgm:t>
    </dgm:pt>
    <dgm:pt modelId="{01B83671-0842-4863-9462-46213540BDCB}" type="sibTrans" cxnId="{39F674AC-9136-4FBA-9C76-FC0F0D4FAB84}">
      <dgm:prSet/>
      <dgm:spPr/>
      <dgm:t>
        <a:bodyPr/>
        <a:lstStyle/>
        <a:p>
          <a:endParaRPr lang="en-US"/>
        </a:p>
      </dgm:t>
    </dgm:pt>
    <dgm:pt modelId="{AA7CFDC0-5212-41CF-BCAA-16F9380D845C}">
      <dgm:prSet phldrT="[Text]" custT="1"/>
      <dgm:spPr/>
      <dgm:t>
        <a:bodyPr/>
        <a:lstStyle/>
        <a:p>
          <a:endParaRPr lang="en-US" sz="1200" b="1" dirty="0">
            <a:solidFill>
              <a:srgbClr val="FF9966"/>
            </a:solidFill>
          </a:endParaRPr>
        </a:p>
      </dgm:t>
    </dgm:pt>
    <dgm:pt modelId="{69C4202B-B297-4F7E-BDA9-0C52086A9255}" type="parTrans" cxnId="{5836A7EB-D27C-4080-8120-AA6163FF9953}">
      <dgm:prSet/>
      <dgm:spPr/>
      <dgm:t>
        <a:bodyPr/>
        <a:lstStyle/>
        <a:p>
          <a:endParaRPr lang="en-US"/>
        </a:p>
      </dgm:t>
    </dgm:pt>
    <dgm:pt modelId="{C555B726-B227-4479-B337-697C0F60FB41}" type="sibTrans" cxnId="{5836A7EB-D27C-4080-8120-AA6163FF9953}">
      <dgm:prSet/>
      <dgm:spPr/>
      <dgm:t>
        <a:bodyPr/>
        <a:lstStyle/>
        <a:p>
          <a:endParaRPr lang="en-US"/>
        </a:p>
      </dgm:t>
    </dgm:pt>
    <dgm:pt modelId="{14BA1DD5-2A8A-4FFB-9070-02D41E584D4C}">
      <dgm:prSet phldrT="[Text]" custT="1"/>
      <dgm:spPr/>
      <dgm:t>
        <a:bodyPr/>
        <a:lstStyle/>
        <a:p>
          <a:endParaRPr lang="en-US" sz="1100" b="0" dirty="0">
            <a:solidFill>
              <a:srgbClr val="0055A0"/>
            </a:solidFill>
          </a:endParaRPr>
        </a:p>
      </dgm:t>
    </dgm:pt>
    <dgm:pt modelId="{39E7F955-9D94-4B0B-A06C-598519E1CFDB}" type="parTrans" cxnId="{EEEB8538-D255-4948-BCBE-E0499A0DA04F}">
      <dgm:prSet/>
      <dgm:spPr/>
      <dgm:t>
        <a:bodyPr/>
        <a:lstStyle/>
        <a:p>
          <a:endParaRPr lang="en-US"/>
        </a:p>
      </dgm:t>
    </dgm:pt>
    <dgm:pt modelId="{0015369F-15AD-4621-9262-55839065AD5F}" type="sibTrans" cxnId="{EEEB8538-D255-4948-BCBE-E0499A0DA04F}">
      <dgm:prSet/>
      <dgm:spPr/>
      <dgm:t>
        <a:bodyPr/>
        <a:lstStyle/>
        <a:p>
          <a:endParaRPr lang="en-US"/>
        </a:p>
      </dgm:t>
    </dgm:pt>
    <dgm:pt modelId="{016B1EC6-136B-4183-A35D-68F1D8992433}" type="pres">
      <dgm:prSet presAssocID="{77C0E744-9F19-444E-9046-E9EB797214D6}" presName="Name0" presStyleCnt="0">
        <dgm:presLayoutVars>
          <dgm:dir/>
          <dgm:resizeHandles val="exact"/>
        </dgm:presLayoutVars>
      </dgm:prSet>
      <dgm:spPr/>
    </dgm:pt>
    <dgm:pt modelId="{5B55E64E-0C35-4238-B80D-BF10B513675F}" type="pres">
      <dgm:prSet presAssocID="{77C0E744-9F19-444E-9046-E9EB797214D6}" presName="arrow" presStyleLbl="bgShp" presStyleIdx="0" presStyleCnt="1" custScaleY="58206" custLinFactNeighborY="0"/>
      <dgm:spPr>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gm:spPr>
    </dgm:pt>
    <dgm:pt modelId="{64CB5C52-220A-46AF-8B5D-ABBDE8AAAEFB}" type="pres">
      <dgm:prSet presAssocID="{77C0E744-9F19-444E-9046-E9EB797214D6}" presName="points" presStyleCnt="0"/>
      <dgm:spPr/>
    </dgm:pt>
    <dgm:pt modelId="{ED22C2EA-6A17-416A-B2E8-CB972BEB1C88}" type="pres">
      <dgm:prSet presAssocID="{45974A11-F57A-4692-A6FC-7361EE07A958}" presName="compositeA" presStyleCnt="0"/>
      <dgm:spPr/>
    </dgm:pt>
    <dgm:pt modelId="{583CDE89-47ED-4C24-8461-38206355CB4A}" type="pres">
      <dgm:prSet presAssocID="{45974A11-F57A-4692-A6FC-7361EE07A958}" presName="textA" presStyleLbl="revTx" presStyleIdx="0" presStyleCnt="7" custScaleX="374984">
        <dgm:presLayoutVars>
          <dgm:bulletEnabled val="1"/>
        </dgm:presLayoutVars>
      </dgm:prSet>
      <dgm:spPr/>
      <dgm:t>
        <a:bodyPr/>
        <a:lstStyle/>
        <a:p>
          <a:endParaRPr lang="en-US"/>
        </a:p>
      </dgm:t>
    </dgm:pt>
    <dgm:pt modelId="{F0212FE8-C7AC-4DBD-932F-413AE02E6969}" type="pres">
      <dgm:prSet presAssocID="{45974A11-F57A-4692-A6FC-7361EE07A958}" presName="circleA" presStyleLbl="node1" presStyleIdx="0" presStyleCnt="7" custLinFactNeighborX="35326" custLinFactNeighborY="-1732"/>
      <dgm:spPr/>
    </dgm:pt>
    <dgm:pt modelId="{FA6B88B5-2283-47B7-81D9-EF1803F8F3C0}" type="pres">
      <dgm:prSet presAssocID="{45974A11-F57A-4692-A6FC-7361EE07A958}" presName="spaceA" presStyleCnt="0"/>
      <dgm:spPr/>
    </dgm:pt>
    <dgm:pt modelId="{0D9B90AB-0807-4312-89C3-C5A86E8808B5}" type="pres">
      <dgm:prSet presAssocID="{80DB20F1-357E-4708-9A7F-7393509B2042}" presName="space" presStyleCnt="0"/>
      <dgm:spPr/>
    </dgm:pt>
    <dgm:pt modelId="{2A46CF3E-0420-4A21-8BCA-EF55807E4722}" type="pres">
      <dgm:prSet presAssocID="{68BA5795-F1DD-4C08-A7D5-46C0F1F7C4E7}" presName="compositeB" presStyleCnt="0"/>
      <dgm:spPr/>
    </dgm:pt>
    <dgm:pt modelId="{89C19108-3727-4B1C-9663-835FC30B2E6B}" type="pres">
      <dgm:prSet presAssocID="{68BA5795-F1DD-4C08-A7D5-46C0F1F7C4E7}" presName="textB" presStyleLbl="revTx" presStyleIdx="1" presStyleCnt="7" custScaleX="404298" custLinFactX="-25859" custLinFactNeighborX="-100000">
        <dgm:presLayoutVars>
          <dgm:bulletEnabled val="1"/>
        </dgm:presLayoutVars>
      </dgm:prSet>
      <dgm:spPr/>
      <dgm:t>
        <a:bodyPr/>
        <a:lstStyle/>
        <a:p>
          <a:endParaRPr lang="en-US"/>
        </a:p>
      </dgm:t>
    </dgm:pt>
    <dgm:pt modelId="{B519AAF4-0452-4F92-86CE-FA536B7BF343}" type="pres">
      <dgm:prSet presAssocID="{68BA5795-F1DD-4C08-A7D5-46C0F1F7C4E7}" presName="circleB" presStyleLbl="node1" presStyleIdx="1" presStyleCnt="7" custLinFactNeighborX="-46608" custLinFactNeighborY="0"/>
      <dgm:spPr/>
    </dgm:pt>
    <dgm:pt modelId="{7863F118-D8A3-4ECD-A3A8-ECE76FE45094}" type="pres">
      <dgm:prSet presAssocID="{68BA5795-F1DD-4C08-A7D5-46C0F1F7C4E7}" presName="spaceB" presStyleCnt="0"/>
      <dgm:spPr/>
    </dgm:pt>
    <dgm:pt modelId="{A44229C7-8038-4C5E-8EAD-5CE74011C2D5}" type="pres">
      <dgm:prSet presAssocID="{F0DE446D-724D-4A44-B788-EDF88BA7295B}" presName="space" presStyleCnt="0"/>
      <dgm:spPr/>
    </dgm:pt>
    <dgm:pt modelId="{5D9306B8-A552-42F7-8B9A-9CAF5A41C06A}" type="pres">
      <dgm:prSet presAssocID="{231A1200-069A-4681-B09D-02F123E37DB2}" presName="compositeA" presStyleCnt="0"/>
      <dgm:spPr/>
    </dgm:pt>
    <dgm:pt modelId="{5FF499F2-5F37-428E-9DAC-C35B0499921E}" type="pres">
      <dgm:prSet presAssocID="{231A1200-069A-4681-B09D-02F123E37DB2}" presName="textA" presStyleLbl="revTx" presStyleIdx="2" presStyleCnt="7" custScaleX="347592" custLinFactX="-36803" custLinFactNeighborX="-100000" custLinFactNeighborY="2425">
        <dgm:presLayoutVars>
          <dgm:bulletEnabled val="1"/>
        </dgm:presLayoutVars>
      </dgm:prSet>
      <dgm:spPr/>
      <dgm:t>
        <a:bodyPr/>
        <a:lstStyle/>
        <a:p>
          <a:endParaRPr lang="en-US"/>
        </a:p>
      </dgm:t>
    </dgm:pt>
    <dgm:pt modelId="{05886526-E1DD-43B3-A596-6A04CB58B039}" type="pres">
      <dgm:prSet presAssocID="{231A1200-069A-4681-B09D-02F123E37DB2}" presName="circleA" presStyleLbl="node1" presStyleIdx="2" presStyleCnt="7" custLinFactNeighborX="-95942" custLinFactNeighborY="0"/>
      <dgm:spPr>
        <a:blipFill rotWithShape="0">
          <a:blip xmlns:r="http://schemas.openxmlformats.org/officeDocument/2006/relationships" r:embed="rId1"/>
          <a:stretch>
            <a:fillRect/>
          </a:stretch>
        </a:blipFill>
      </dgm:spPr>
      <dgm:t>
        <a:bodyPr/>
        <a:lstStyle/>
        <a:p>
          <a:endParaRPr lang="en-US"/>
        </a:p>
      </dgm:t>
    </dgm:pt>
    <dgm:pt modelId="{2BD8061D-EDF9-40F1-918D-AD2C6CF6BE71}" type="pres">
      <dgm:prSet presAssocID="{231A1200-069A-4681-B09D-02F123E37DB2}" presName="spaceA" presStyleCnt="0"/>
      <dgm:spPr/>
    </dgm:pt>
    <dgm:pt modelId="{1AF19E99-4CB1-484F-B38A-EC0F87C320F8}" type="pres">
      <dgm:prSet presAssocID="{F1A3FF19-5973-43AD-887B-B369FF0D30A7}" presName="space" presStyleCnt="0"/>
      <dgm:spPr/>
    </dgm:pt>
    <dgm:pt modelId="{353F249F-599B-4B12-A6FF-5B27CADE307C}" type="pres">
      <dgm:prSet presAssocID="{B7E6B3F0-03D2-42B8-B538-A6E8C069FF1E}" presName="compositeB" presStyleCnt="0"/>
      <dgm:spPr/>
    </dgm:pt>
    <dgm:pt modelId="{7C62EEF9-681D-453C-925A-76353C57D206}" type="pres">
      <dgm:prSet presAssocID="{B7E6B3F0-03D2-42B8-B538-A6E8C069FF1E}" presName="textB" presStyleLbl="revTx" presStyleIdx="3" presStyleCnt="7" custScaleX="435421" custLinFactX="-88789" custLinFactNeighborX="-100000">
        <dgm:presLayoutVars>
          <dgm:bulletEnabled val="1"/>
        </dgm:presLayoutVars>
      </dgm:prSet>
      <dgm:spPr/>
      <dgm:t>
        <a:bodyPr/>
        <a:lstStyle/>
        <a:p>
          <a:endParaRPr lang="en-US"/>
        </a:p>
      </dgm:t>
    </dgm:pt>
    <dgm:pt modelId="{62A209A0-20E9-4BEC-A747-711736603700}" type="pres">
      <dgm:prSet presAssocID="{B7E6B3F0-03D2-42B8-B538-A6E8C069FF1E}" presName="circleB" presStyleLbl="node1" presStyleIdx="3" presStyleCnt="7" custLinFactNeighborX="-71023" custLinFactNeighborY="-228"/>
      <dgm:spPr/>
    </dgm:pt>
    <dgm:pt modelId="{21AFADD6-1BAD-4733-9CB0-51FAB3DB6793}" type="pres">
      <dgm:prSet presAssocID="{B7E6B3F0-03D2-42B8-B538-A6E8C069FF1E}" presName="spaceB" presStyleCnt="0"/>
      <dgm:spPr/>
    </dgm:pt>
    <dgm:pt modelId="{19FA7CDF-3F20-442F-9117-E492D1E6F324}" type="pres">
      <dgm:prSet presAssocID="{D2B28638-EF3E-484D-9A08-6194396AE8EA}" presName="space" presStyleCnt="0"/>
      <dgm:spPr/>
    </dgm:pt>
    <dgm:pt modelId="{F927CE87-00B2-4B16-9AB1-87DFB577A6E9}" type="pres">
      <dgm:prSet presAssocID="{AA7CFDC0-5212-41CF-BCAA-16F9380D845C}" presName="compositeA" presStyleCnt="0"/>
      <dgm:spPr/>
    </dgm:pt>
    <dgm:pt modelId="{3C63ED51-C69D-4F9B-AABF-4C34E71E743B}" type="pres">
      <dgm:prSet presAssocID="{AA7CFDC0-5212-41CF-BCAA-16F9380D845C}" presName="textA" presStyleLbl="revTx" presStyleIdx="4" presStyleCnt="7" custScaleX="433950" custLinFactX="-100000" custLinFactNeighborX="-144048" custLinFactNeighborY="3952">
        <dgm:presLayoutVars>
          <dgm:bulletEnabled val="1"/>
        </dgm:presLayoutVars>
      </dgm:prSet>
      <dgm:spPr/>
      <dgm:t>
        <a:bodyPr/>
        <a:lstStyle/>
        <a:p>
          <a:endParaRPr lang="en-US"/>
        </a:p>
      </dgm:t>
    </dgm:pt>
    <dgm:pt modelId="{4FB21C7D-064F-4F76-A893-993615F91E14}" type="pres">
      <dgm:prSet presAssocID="{AA7CFDC0-5212-41CF-BCAA-16F9380D845C}" presName="circleA" presStyleLbl="node1" presStyleIdx="4" presStyleCnt="7" custLinFactX="-989" custLinFactNeighborX="-100000" custLinFactNeighborY="1960"/>
      <dgm:spPr/>
    </dgm:pt>
    <dgm:pt modelId="{748290B9-4F28-4BC2-9266-41F1AE5E661C}" type="pres">
      <dgm:prSet presAssocID="{AA7CFDC0-5212-41CF-BCAA-16F9380D845C}" presName="spaceA" presStyleCnt="0"/>
      <dgm:spPr/>
    </dgm:pt>
    <dgm:pt modelId="{81865E83-0AA4-4AAE-9E72-2CA2E4EB77B1}" type="pres">
      <dgm:prSet presAssocID="{C555B726-B227-4479-B337-697C0F60FB41}" presName="space" presStyleCnt="0"/>
      <dgm:spPr/>
    </dgm:pt>
    <dgm:pt modelId="{5A49B04D-23E2-48E7-9AFD-B02AF52E4ED2}" type="pres">
      <dgm:prSet presAssocID="{14BA1DD5-2A8A-4FFB-9070-02D41E584D4C}" presName="compositeB" presStyleCnt="0"/>
      <dgm:spPr/>
    </dgm:pt>
    <dgm:pt modelId="{82ABABCB-A0EA-4F74-9DF6-C3447ADE3484}" type="pres">
      <dgm:prSet presAssocID="{14BA1DD5-2A8A-4FFB-9070-02D41E584D4C}" presName="textB" presStyleLbl="revTx" presStyleIdx="5" presStyleCnt="7" custScaleX="424337" custLinFactX="-100000" custLinFactNeighborX="-165712">
        <dgm:presLayoutVars>
          <dgm:bulletEnabled val="1"/>
        </dgm:presLayoutVars>
      </dgm:prSet>
      <dgm:spPr/>
      <dgm:t>
        <a:bodyPr/>
        <a:lstStyle/>
        <a:p>
          <a:endParaRPr lang="en-US"/>
        </a:p>
      </dgm:t>
    </dgm:pt>
    <dgm:pt modelId="{6BA06721-5B6E-4757-A564-625CC972FD02}" type="pres">
      <dgm:prSet presAssocID="{14BA1DD5-2A8A-4FFB-9070-02D41E584D4C}" presName="circleB" presStyleLbl="node1" presStyleIdx="5" presStyleCnt="7" custLinFactNeighborX="-78124" custLinFactNeighborY="0"/>
      <dgm:spPr/>
    </dgm:pt>
    <dgm:pt modelId="{116C4CE1-6254-43CC-923F-32EC833A2950}" type="pres">
      <dgm:prSet presAssocID="{14BA1DD5-2A8A-4FFB-9070-02D41E584D4C}" presName="spaceB" presStyleCnt="0"/>
      <dgm:spPr/>
    </dgm:pt>
    <dgm:pt modelId="{B5477F66-DFCC-4618-A3D8-D169AEC5DC9D}" type="pres">
      <dgm:prSet presAssocID="{0015369F-15AD-4621-9262-55839065AD5F}" presName="space" presStyleCnt="0"/>
      <dgm:spPr/>
    </dgm:pt>
    <dgm:pt modelId="{39F2CEBF-997E-41F0-8D13-166129F69917}" type="pres">
      <dgm:prSet presAssocID="{23964F37-1C7B-47A6-B709-2AA351EE869F}" presName="compositeA" presStyleCnt="0"/>
      <dgm:spPr/>
    </dgm:pt>
    <dgm:pt modelId="{9E475A5A-D091-4CB2-A92B-0F9F9ECFED11}" type="pres">
      <dgm:prSet presAssocID="{23964F37-1C7B-47A6-B709-2AA351EE869F}" presName="textA" presStyleLbl="revTx" presStyleIdx="6" presStyleCnt="7" custScaleX="452136" custLinFactX="-121488" custLinFactNeighborX="-200000" custLinFactNeighborY="2425">
        <dgm:presLayoutVars>
          <dgm:bulletEnabled val="1"/>
        </dgm:presLayoutVars>
      </dgm:prSet>
      <dgm:spPr/>
      <dgm:t>
        <a:bodyPr/>
        <a:lstStyle/>
        <a:p>
          <a:endParaRPr lang="en-US"/>
        </a:p>
      </dgm:t>
    </dgm:pt>
    <dgm:pt modelId="{AB4FD3FE-16A2-4E1D-A895-4411A2EFB35A}" type="pres">
      <dgm:prSet presAssocID="{23964F37-1C7B-47A6-B709-2AA351EE869F}" presName="circleA" presStyleLbl="node1" presStyleIdx="6" presStyleCnt="7" custLinFactX="-69634" custLinFactNeighborX="-100000" custLinFactNeighborY="-1064"/>
      <dgm:spPr/>
      <dgm:t>
        <a:bodyPr/>
        <a:lstStyle/>
        <a:p>
          <a:endParaRPr lang="en-US"/>
        </a:p>
      </dgm:t>
    </dgm:pt>
    <dgm:pt modelId="{A634A5FC-3815-45FA-AD05-8A786CEE1A7D}" type="pres">
      <dgm:prSet presAssocID="{23964F37-1C7B-47A6-B709-2AA351EE869F}" presName="spaceA" presStyleCnt="0"/>
      <dgm:spPr/>
    </dgm:pt>
  </dgm:ptLst>
  <dgm:cxnLst>
    <dgm:cxn modelId="{955B3DB8-B4A6-4335-91BC-935F0A7D15AF}" srcId="{77C0E744-9F19-444E-9046-E9EB797214D6}" destId="{231A1200-069A-4681-B09D-02F123E37DB2}" srcOrd="2" destOrd="0" parTransId="{A36A1F89-DE84-4CC7-9B79-78D261120BB6}" sibTransId="{F1A3FF19-5973-43AD-887B-B369FF0D30A7}"/>
    <dgm:cxn modelId="{BF675821-DC21-4712-98FA-76639026C278}" srcId="{77C0E744-9F19-444E-9046-E9EB797214D6}" destId="{68BA5795-F1DD-4C08-A7D5-46C0F1F7C4E7}" srcOrd="1" destOrd="0" parTransId="{D458AC24-A6C1-4CDB-A8C0-0C187E634C83}" sibTransId="{F0DE446D-724D-4A44-B788-EDF88BA7295B}"/>
    <dgm:cxn modelId="{0092F95C-4736-4CFE-A85E-B5175AFFCC68}" type="presOf" srcId="{45974A11-F57A-4692-A6FC-7361EE07A958}" destId="{583CDE89-47ED-4C24-8461-38206355CB4A}" srcOrd="0" destOrd="0" presId="urn:microsoft.com/office/officeart/2005/8/layout/hProcess11"/>
    <dgm:cxn modelId="{7888F8A4-D3B7-414B-B5D6-B7F21A21493C}" type="presOf" srcId="{23964F37-1C7B-47A6-B709-2AA351EE869F}" destId="{9E475A5A-D091-4CB2-A92B-0F9F9ECFED11}" srcOrd="0" destOrd="0" presId="urn:microsoft.com/office/officeart/2005/8/layout/hProcess11"/>
    <dgm:cxn modelId="{99477F1B-687B-4E4D-B89A-8E9ED1F1138F}" srcId="{77C0E744-9F19-444E-9046-E9EB797214D6}" destId="{45974A11-F57A-4692-A6FC-7361EE07A958}" srcOrd="0" destOrd="0" parTransId="{C54DA256-B036-45C3-9A3D-EDD9AB09BC73}" sibTransId="{80DB20F1-357E-4708-9A7F-7393509B2042}"/>
    <dgm:cxn modelId="{A6BA0423-15BC-4C44-BDB1-233F556C6F83}" type="presOf" srcId="{B7E6B3F0-03D2-42B8-B538-A6E8C069FF1E}" destId="{7C62EEF9-681D-453C-925A-76353C57D206}" srcOrd="0" destOrd="0" presId="urn:microsoft.com/office/officeart/2005/8/layout/hProcess11"/>
    <dgm:cxn modelId="{DB628D8D-678C-46C6-841E-EC78EBDD842A}" type="presOf" srcId="{231A1200-069A-4681-B09D-02F123E37DB2}" destId="{5FF499F2-5F37-428E-9DAC-C35B0499921E}" srcOrd="0" destOrd="0" presId="urn:microsoft.com/office/officeart/2005/8/layout/hProcess11"/>
    <dgm:cxn modelId="{BA54396B-D5F5-419E-9FFF-AB481F8507F5}" type="presOf" srcId="{68BA5795-F1DD-4C08-A7D5-46C0F1F7C4E7}" destId="{89C19108-3727-4B1C-9663-835FC30B2E6B}" srcOrd="0" destOrd="0" presId="urn:microsoft.com/office/officeart/2005/8/layout/hProcess11"/>
    <dgm:cxn modelId="{FB304DCD-BAD0-4B40-802C-C3F296887BC1}" type="presOf" srcId="{77C0E744-9F19-444E-9046-E9EB797214D6}" destId="{016B1EC6-136B-4183-A35D-68F1D8992433}" srcOrd="0" destOrd="0" presId="urn:microsoft.com/office/officeart/2005/8/layout/hProcess11"/>
    <dgm:cxn modelId="{5836A7EB-D27C-4080-8120-AA6163FF9953}" srcId="{77C0E744-9F19-444E-9046-E9EB797214D6}" destId="{AA7CFDC0-5212-41CF-BCAA-16F9380D845C}" srcOrd="4" destOrd="0" parTransId="{69C4202B-B297-4F7E-BDA9-0C52086A9255}" sibTransId="{C555B726-B227-4479-B337-697C0F60FB41}"/>
    <dgm:cxn modelId="{157713D1-A795-4FBC-8B95-B6D4DD5FC5EE}" type="presOf" srcId="{14BA1DD5-2A8A-4FFB-9070-02D41E584D4C}" destId="{82ABABCB-A0EA-4F74-9DF6-C3447ADE3484}" srcOrd="0" destOrd="0" presId="urn:microsoft.com/office/officeart/2005/8/layout/hProcess11"/>
    <dgm:cxn modelId="{39F674AC-9136-4FBA-9C76-FC0F0D4FAB84}" srcId="{77C0E744-9F19-444E-9046-E9EB797214D6}" destId="{23964F37-1C7B-47A6-B709-2AA351EE869F}" srcOrd="6" destOrd="0" parTransId="{36659384-D346-4EFA-87B7-6F4ED62DF119}" sibTransId="{01B83671-0842-4863-9462-46213540BDCB}"/>
    <dgm:cxn modelId="{EEEB8538-D255-4948-BCBE-E0499A0DA04F}" srcId="{77C0E744-9F19-444E-9046-E9EB797214D6}" destId="{14BA1DD5-2A8A-4FFB-9070-02D41E584D4C}" srcOrd="5" destOrd="0" parTransId="{39E7F955-9D94-4B0B-A06C-598519E1CFDB}" sibTransId="{0015369F-15AD-4621-9262-55839065AD5F}"/>
    <dgm:cxn modelId="{BD694558-6ECF-40F0-AACD-05284858581A}" srcId="{77C0E744-9F19-444E-9046-E9EB797214D6}" destId="{B7E6B3F0-03D2-42B8-B538-A6E8C069FF1E}" srcOrd="3" destOrd="0" parTransId="{D50D06B3-D964-4F3D-B522-B03F66CCE80D}" sibTransId="{D2B28638-EF3E-484D-9A08-6194396AE8EA}"/>
    <dgm:cxn modelId="{282DBB09-F7A4-4846-9EB9-B35CC8DD54EA}" type="presOf" srcId="{AA7CFDC0-5212-41CF-BCAA-16F9380D845C}" destId="{3C63ED51-C69D-4F9B-AABF-4C34E71E743B}" srcOrd="0" destOrd="0" presId="urn:microsoft.com/office/officeart/2005/8/layout/hProcess11"/>
    <dgm:cxn modelId="{3D7EC192-D4BB-4956-80BC-89C5769818CA}" type="presParOf" srcId="{016B1EC6-136B-4183-A35D-68F1D8992433}" destId="{5B55E64E-0C35-4238-B80D-BF10B513675F}" srcOrd="0" destOrd="0" presId="urn:microsoft.com/office/officeart/2005/8/layout/hProcess11"/>
    <dgm:cxn modelId="{03AA2517-FF16-473C-B18E-CBC692E5FD7B}" type="presParOf" srcId="{016B1EC6-136B-4183-A35D-68F1D8992433}" destId="{64CB5C52-220A-46AF-8B5D-ABBDE8AAAEFB}" srcOrd="1" destOrd="0" presId="urn:microsoft.com/office/officeart/2005/8/layout/hProcess11"/>
    <dgm:cxn modelId="{58EE681A-6F00-46B9-9B06-7809D4CD106C}" type="presParOf" srcId="{64CB5C52-220A-46AF-8B5D-ABBDE8AAAEFB}" destId="{ED22C2EA-6A17-416A-B2E8-CB972BEB1C88}" srcOrd="0" destOrd="0" presId="urn:microsoft.com/office/officeart/2005/8/layout/hProcess11"/>
    <dgm:cxn modelId="{3322DD24-0F8C-4752-9E09-5EE4754CDE7E}" type="presParOf" srcId="{ED22C2EA-6A17-416A-B2E8-CB972BEB1C88}" destId="{583CDE89-47ED-4C24-8461-38206355CB4A}" srcOrd="0" destOrd="0" presId="urn:microsoft.com/office/officeart/2005/8/layout/hProcess11"/>
    <dgm:cxn modelId="{B8B431B1-B49F-490E-8DF0-3772FCCA1669}" type="presParOf" srcId="{ED22C2EA-6A17-416A-B2E8-CB972BEB1C88}" destId="{F0212FE8-C7AC-4DBD-932F-413AE02E6969}" srcOrd="1" destOrd="0" presId="urn:microsoft.com/office/officeart/2005/8/layout/hProcess11"/>
    <dgm:cxn modelId="{422F151F-6379-48FA-89CD-169FF5BCC437}" type="presParOf" srcId="{ED22C2EA-6A17-416A-B2E8-CB972BEB1C88}" destId="{FA6B88B5-2283-47B7-81D9-EF1803F8F3C0}" srcOrd="2" destOrd="0" presId="urn:microsoft.com/office/officeart/2005/8/layout/hProcess11"/>
    <dgm:cxn modelId="{D82ABD79-40BA-452F-BBBE-7E20B42D7B4F}" type="presParOf" srcId="{64CB5C52-220A-46AF-8B5D-ABBDE8AAAEFB}" destId="{0D9B90AB-0807-4312-89C3-C5A86E8808B5}" srcOrd="1" destOrd="0" presId="urn:microsoft.com/office/officeart/2005/8/layout/hProcess11"/>
    <dgm:cxn modelId="{744F8F93-96EC-40F0-8430-7EE668C14D79}" type="presParOf" srcId="{64CB5C52-220A-46AF-8B5D-ABBDE8AAAEFB}" destId="{2A46CF3E-0420-4A21-8BCA-EF55807E4722}" srcOrd="2" destOrd="0" presId="urn:microsoft.com/office/officeart/2005/8/layout/hProcess11"/>
    <dgm:cxn modelId="{2D3C4509-165F-4F27-8E51-B15C7335D4BA}" type="presParOf" srcId="{2A46CF3E-0420-4A21-8BCA-EF55807E4722}" destId="{89C19108-3727-4B1C-9663-835FC30B2E6B}" srcOrd="0" destOrd="0" presId="urn:microsoft.com/office/officeart/2005/8/layout/hProcess11"/>
    <dgm:cxn modelId="{3FA5131C-C437-4CF4-B490-78E148E6C017}" type="presParOf" srcId="{2A46CF3E-0420-4A21-8BCA-EF55807E4722}" destId="{B519AAF4-0452-4F92-86CE-FA536B7BF343}" srcOrd="1" destOrd="0" presId="urn:microsoft.com/office/officeart/2005/8/layout/hProcess11"/>
    <dgm:cxn modelId="{9AB2B0A1-2871-4C39-8FED-463ED32EA2E9}" type="presParOf" srcId="{2A46CF3E-0420-4A21-8BCA-EF55807E4722}" destId="{7863F118-D8A3-4ECD-A3A8-ECE76FE45094}" srcOrd="2" destOrd="0" presId="urn:microsoft.com/office/officeart/2005/8/layout/hProcess11"/>
    <dgm:cxn modelId="{C3BDF2BE-9B11-48D0-87C7-88385263E90A}" type="presParOf" srcId="{64CB5C52-220A-46AF-8B5D-ABBDE8AAAEFB}" destId="{A44229C7-8038-4C5E-8EAD-5CE74011C2D5}" srcOrd="3" destOrd="0" presId="urn:microsoft.com/office/officeart/2005/8/layout/hProcess11"/>
    <dgm:cxn modelId="{534BA92A-7F17-4EDD-91D7-7343E337DE10}" type="presParOf" srcId="{64CB5C52-220A-46AF-8B5D-ABBDE8AAAEFB}" destId="{5D9306B8-A552-42F7-8B9A-9CAF5A41C06A}" srcOrd="4" destOrd="0" presId="urn:microsoft.com/office/officeart/2005/8/layout/hProcess11"/>
    <dgm:cxn modelId="{934EA1C3-CE3C-4CA1-B2B3-931D27802509}" type="presParOf" srcId="{5D9306B8-A552-42F7-8B9A-9CAF5A41C06A}" destId="{5FF499F2-5F37-428E-9DAC-C35B0499921E}" srcOrd="0" destOrd="0" presId="urn:microsoft.com/office/officeart/2005/8/layout/hProcess11"/>
    <dgm:cxn modelId="{BDBEDCE4-5287-48E3-9D4D-593F70EB098C}" type="presParOf" srcId="{5D9306B8-A552-42F7-8B9A-9CAF5A41C06A}" destId="{05886526-E1DD-43B3-A596-6A04CB58B039}" srcOrd="1" destOrd="0" presId="urn:microsoft.com/office/officeart/2005/8/layout/hProcess11"/>
    <dgm:cxn modelId="{3F9FFCC3-500B-4AC8-A674-567C0394970A}" type="presParOf" srcId="{5D9306B8-A552-42F7-8B9A-9CAF5A41C06A}" destId="{2BD8061D-EDF9-40F1-918D-AD2C6CF6BE71}" srcOrd="2" destOrd="0" presId="urn:microsoft.com/office/officeart/2005/8/layout/hProcess11"/>
    <dgm:cxn modelId="{A3AF244C-6611-48CD-970F-63F5D07260C6}" type="presParOf" srcId="{64CB5C52-220A-46AF-8B5D-ABBDE8AAAEFB}" destId="{1AF19E99-4CB1-484F-B38A-EC0F87C320F8}" srcOrd="5" destOrd="0" presId="urn:microsoft.com/office/officeart/2005/8/layout/hProcess11"/>
    <dgm:cxn modelId="{C064710E-C6AE-4B74-B4D5-85883E223143}" type="presParOf" srcId="{64CB5C52-220A-46AF-8B5D-ABBDE8AAAEFB}" destId="{353F249F-599B-4B12-A6FF-5B27CADE307C}" srcOrd="6" destOrd="0" presId="urn:microsoft.com/office/officeart/2005/8/layout/hProcess11"/>
    <dgm:cxn modelId="{B0389C67-A688-461E-AEE7-DC983A53DEEE}" type="presParOf" srcId="{353F249F-599B-4B12-A6FF-5B27CADE307C}" destId="{7C62EEF9-681D-453C-925A-76353C57D206}" srcOrd="0" destOrd="0" presId="urn:microsoft.com/office/officeart/2005/8/layout/hProcess11"/>
    <dgm:cxn modelId="{D673932E-6FCC-4E40-8BFA-6A1F4EE76B2A}" type="presParOf" srcId="{353F249F-599B-4B12-A6FF-5B27CADE307C}" destId="{62A209A0-20E9-4BEC-A747-711736603700}" srcOrd="1" destOrd="0" presId="urn:microsoft.com/office/officeart/2005/8/layout/hProcess11"/>
    <dgm:cxn modelId="{9D45292A-6965-4251-B2EA-5BFDA17641C4}" type="presParOf" srcId="{353F249F-599B-4B12-A6FF-5B27CADE307C}" destId="{21AFADD6-1BAD-4733-9CB0-51FAB3DB6793}" srcOrd="2" destOrd="0" presId="urn:microsoft.com/office/officeart/2005/8/layout/hProcess11"/>
    <dgm:cxn modelId="{46500FDA-1906-4B57-8F26-E824FB87FB0D}" type="presParOf" srcId="{64CB5C52-220A-46AF-8B5D-ABBDE8AAAEFB}" destId="{19FA7CDF-3F20-442F-9117-E492D1E6F324}" srcOrd="7" destOrd="0" presId="urn:microsoft.com/office/officeart/2005/8/layout/hProcess11"/>
    <dgm:cxn modelId="{1F37336C-2516-4273-A94F-F95512A94F0F}" type="presParOf" srcId="{64CB5C52-220A-46AF-8B5D-ABBDE8AAAEFB}" destId="{F927CE87-00B2-4B16-9AB1-87DFB577A6E9}" srcOrd="8" destOrd="0" presId="urn:microsoft.com/office/officeart/2005/8/layout/hProcess11"/>
    <dgm:cxn modelId="{46C8B72B-8D83-4FDB-BE9A-A799FFB98E44}" type="presParOf" srcId="{F927CE87-00B2-4B16-9AB1-87DFB577A6E9}" destId="{3C63ED51-C69D-4F9B-AABF-4C34E71E743B}" srcOrd="0" destOrd="0" presId="urn:microsoft.com/office/officeart/2005/8/layout/hProcess11"/>
    <dgm:cxn modelId="{1F414D96-1EDF-4939-8F26-A616930AFB89}" type="presParOf" srcId="{F927CE87-00B2-4B16-9AB1-87DFB577A6E9}" destId="{4FB21C7D-064F-4F76-A893-993615F91E14}" srcOrd="1" destOrd="0" presId="urn:microsoft.com/office/officeart/2005/8/layout/hProcess11"/>
    <dgm:cxn modelId="{EF1F8D85-3373-4A78-9BDE-74355DEAE027}" type="presParOf" srcId="{F927CE87-00B2-4B16-9AB1-87DFB577A6E9}" destId="{748290B9-4F28-4BC2-9266-41F1AE5E661C}" srcOrd="2" destOrd="0" presId="urn:microsoft.com/office/officeart/2005/8/layout/hProcess11"/>
    <dgm:cxn modelId="{7C6F207F-5A66-4F22-AD87-12C6538569A7}" type="presParOf" srcId="{64CB5C52-220A-46AF-8B5D-ABBDE8AAAEFB}" destId="{81865E83-0AA4-4AAE-9E72-2CA2E4EB77B1}" srcOrd="9" destOrd="0" presId="urn:microsoft.com/office/officeart/2005/8/layout/hProcess11"/>
    <dgm:cxn modelId="{61448DFD-6AE8-4585-B078-CE0756C3507F}" type="presParOf" srcId="{64CB5C52-220A-46AF-8B5D-ABBDE8AAAEFB}" destId="{5A49B04D-23E2-48E7-9AFD-B02AF52E4ED2}" srcOrd="10" destOrd="0" presId="urn:microsoft.com/office/officeart/2005/8/layout/hProcess11"/>
    <dgm:cxn modelId="{D1FDB6BF-DD85-4611-86BB-EAFB5E69162A}" type="presParOf" srcId="{5A49B04D-23E2-48E7-9AFD-B02AF52E4ED2}" destId="{82ABABCB-A0EA-4F74-9DF6-C3447ADE3484}" srcOrd="0" destOrd="0" presId="urn:microsoft.com/office/officeart/2005/8/layout/hProcess11"/>
    <dgm:cxn modelId="{01CFBE49-E1CA-4A54-BA31-85AEE9B61B97}" type="presParOf" srcId="{5A49B04D-23E2-48E7-9AFD-B02AF52E4ED2}" destId="{6BA06721-5B6E-4757-A564-625CC972FD02}" srcOrd="1" destOrd="0" presId="urn:microsoft.com/office/officeart/2005/8/layout/hProcess11"/>
    <dgm:cxn modelId="{CAC2EF4F-B7D2-41D8-9F60-54CDFD557D3B}" type="presParOf" srcId="{5A49B04D-23E2-48E7-9AFD-B02AF52E4ED2}" destId="{116C4CE1-6254-43CC-923F-32EC833A2950}" srcOrd="2" destOrd="0" presId="urn:microsoft.com/office/officeart/2005/8/layout/hProcess11"/>
    <dgm:cxn modelId="{32B173E5-7007-4592-BBD5-23FBDDE0BB40}" type="presParOf" srcId="{64CB5C52-220A-46AF-8B5D-ABBDE8AAAEFB}" destId="{B5477F66-DFCC-4618-A3D8-D169AEC5DC9D}" srcOrd="11" destOrd="0" presId="urn:microsoft.com/office/officeart/2005/8/layout/hProcess11"/>
    <dgm:cxn modelId="{034E3BE8-DCFB-4A5F-A282-665C1BB7EF5E}" type="presParOf" srcId="{64CB5C52-220A-46AF-8B5D-ABBDE8AAAEFB}" destId="{39F2CEBF-997E-41F0-8D13-166129F69917}" srcOrd="12" destOrd="0" presId="urn:microsoft.com/office/officeart/2005/8/layout/hProcess11"/>
    <dgm:cxn modelId="{F60B85E5-C17A-47A0-8647-6D9B78022D92}" type="presParOf" srcId="{39F2CEBF-997E-41F0-8D13-166129F69917}" destId="{9E475A5A-D091-4CB2-A92B-0F9F9ECFED11}" srcOrd="0" destOrd="0" presId="urn:microsoft.com/office/officeart/2005/8/layout/hProcess11"/>
    <dgm:cxn modelId="{D32FD4D3-72CF-4C16-B8FD-48B556FC484E}" type="presParOf" srcId="{39F2CEBF-997E-41F0-8D13-166129F69917}" destId="{AB4FD3FE-16A2-4E1D-A895-4411A2EFB35A}" srcOrd="1" destOrd="0" presId="urn:microsoft.com/office/officeart/2005/8/layout/hProcess11"/>
    <dgm:cxn modelId="{06CA854D-D64E-43AB-AF5D-1B5A3FC8864A}" type="presParOf" srcId="{39F2CEBF-997E-41F0-8D13-166129F69917}" destId="{A634A5FC-3815-45FA-AD05-8A786CEE1A7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35288-E2AC-4DFA-B015-D6808E98CD21}">
      <dsp:nvSpPr>
        <dsp:cNvPr id="0" name=""/>
        <dsp:cNvSpPr/>
      </dsp:nvSpPr>
      <dsp:spPr>
        <a:xfrm>
          <a:off x="1807850" y="1265163"/>
          <a:ext cx="2192532" cy="1306641"/>
        </a:xfrm>
        <a:prstGeom prst="hexagon">
          <a:avLst>
            <a:gd name="adj" fmla="val 28570"/>
            <a:gd name="vf" fmla="val 115470"/>
          </a:avLst>
        </a:prstGeom>
        <a:gradFill rotWithShape="0">
          <a:gsLst>
            <a:gs pos="0">
              <a:srgbClr val="009999">
                <a:hueOff val="0"/>
                <a:satOff val="0"/>
                <a:lumOff val="0"/>
                <a:alphaOff val="0"/>
                <a:shade val="51000"/>
                <a:satMod val="130000"/>
              </a:srgbClr>
            </a:gs>
            <a:gs pos="80000">
              <a:srgbClr val="009999">
                <a:hueOff val="0"/>
                <a:satOff val="0"/>
                <a:lumOff val="0"/>
                <a:alphaOff val="0"/>
                <a:shade val="93000"/>
                <a:satMod val="130000"/>
              </a:srgbClr>
            </a:gs>
            <a:gs pos="100000">
              <a:srgbClr val="00999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GB" sz="2200" u="sng" kern="1200" dirty="0" smtClean="0">
              <a:solidFill>
                <a:srgbClr val="000000"/>
              </a:solidFill>
              <a:latin typeface="Arial"/>
              <a:ea typeface="+mn-ea"/>
              <a:cs typeface="+mn-cs"/>
            </a:rPr>
            <a:t>CERN</a:t>
          </a:r>
          <a:r>
            <a:rPr lang="bg-BG" sz="2200" kern="1200" dirty="0" smtClean="0">
              <a:solidFill>
                <a:srgbClr val="000000"/>
              </a:solidFill>
              <a:latin typeface="Arial"/>
              <a:ea typeface="+mn-ea"/>
              <a:cs typeface="+mn-cs"/>
            </a:rPr>
            <a:t/>
          </a:r>
          <a:br>
            <a:rPr lang="bg-BG" sz="2200" kern="1200" dirty="0" smtClean="0">
              <a:solidFill>
                <a:srgbClr val="000000"/>
              </a:solidFill>
              <a:latin typeface="Arial"/>
              <a:ea typeface="+mn-ea"/>
              <a:cs typeface="+mn-cs"/>
            </a:rPr>
          </a:br>
          <a:r>
            <a:rPr lang="bg-BG" sz="2200" kern="1200" dirty="0" smtClean="0">
              <a:solidFill>
                <a:srgbClr val="000000"/>
              </a:solidFill>
              <a:latin typeface="Arial"/>
              <a:ea typeface="+mn-ea"/>
              <a:cs typeface="+mn-cs"/>
            </a:rPr>
            <a:t>Инженерни предизви-</a:t>
          </a:r>
          <a:br>
            <a:rPr lang="bg-BG" sz="2200" kern="1200" dirty="0" smtClean="0">
              <a:solidFill>
                <a:srgbClr val="000000"/>
              </a:solidFill>
              <a:latin typeface="Arial"/>
              <a:ea typeface="+mn-ea"/>
              <a:cs typeface="+mn-cs"/>
            </a:rPr>
          </a:br>
          <a:r>
            <a:rPr lang="bg-BG" sz="2200" kern="1200" dirty="0" smtClean="0">
              <a:solidFill>
                <a:srgbClr val="000000"/>
              </a:solidFill>
              <a:latin typeface="Arial"/>
              <a:ea typeface="+mn-ea"/>
              <a:cs typeface="+mn-cs"/>
            </a:rPr>
            <a:t>кателства</a:t>
          </a:r>
          <a:endParaRPr lang="en-GB" sz="2200" kern="1200" dirty="0" smtClean="0">
            <a:solidFill>
              <a:srgbClr val="000000"/>
            </a:solidFill>
            <a:latin typeface="Arial"/>
            <a:ea typeface="+mn-ea"/>
            <a:cs typeface="+mn-cs"/>
          </a:endParaRPr>
        </a:p>
      </dsp:txBody>
      <dsp:txXfrm>
        <a:off x="2114997" y="1448207"/>
        <a:ext cx="1578238" cy="940553"/>
      </dsp:txXfrm>
    </dsp:sp>
    <dsp:sp modelId="{D93C9ECC-9D7C-4D30-9234-37326F4731B7}">
      <dsp:nvSpPr>
        <dsp:cNvPr id="0" name=""/>
        <dsp:cNvSpPr/>
      </dsp:nvSpPr>
      <dsp:spPr>
        <a:xfrm>
          <a:off x="1285675" y="2482471"/>
          <a:ext cx="569906" cy="491049"/>
        </a:xfrm>
        <a:prstGeom prst="hexagon">
          <a:avLst>
            <a:gd name="adj" fmla="val 28900"/>
            <a:gd name="vf" fmla="val 115470"/>
          </a:avLst>
        </a:prstGeom>
        <a:blipFill rotWithShape="0">
          <a:blip xmlns:r="http://schemas.openxmlformats.org/officeDocument/2006/relationships" r:embed="rId1"/>
          <a:stretch>
            <a:fillRect/>
          </a:stretch>
        </a:blip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82EAD50-10CE-4B23-9194-E3D98A6EFB0E}">
      <dsp:nvSpPr>
        <dsp:cNvPr id="0" name=""/>
        <dsp:cNvSpPr/>
      </dsp:nvSpPr>
      <dsp:spPr>
        <a:xfrm>
          <a:off x="476616" y="1048272"/>
          <a:ext cx="1566514" cy="692408"/>
        </a:xfrm>
        <a:prstGeom prst="hexagon">
          <a:avLst>
            <a:gd name="adj" fmla="val 28570"/>
            <a:gd name="vf" fmla="val 115470"/>
          </a:avLst>
        </a:prstGeom>
        <a:gradFill rotWithShape="0">
          <a:gsLst>
            <a:gs pos="0">
              <a:srgbClr val="FF9933">
                <a:hueOff val="0"/>
                <a:satOff val="0"/>
                <a:lumOff val="0"/>
                <a:alphaOff val="0"/>
                <a:shade val="51000"/>
                <a:satMod val="130000"/>
              </a:srgbClr>
            </a:gs>
            <a:gs pos="80000">
              <a:srgbClr val="FF9933">
                <a:hueOff val="0"/>
                <a:satOff val="0"/>
                <a:lumOff val="0"/>
                <a:alphaOff val="0"/>
                <a:shade val="93000"/>
                <a:satMod val="130000"/>
              </a:srgbClr>
            </a:gs>
            <a:gs pos="100000">
              <a:srgbClr val="FF9933">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bg-BG" sz="1400" b="1" kern="1200" dirty="0" smtClean="0">
              <a:solidFill>
                <a:srgbClr val="000000"/>
              </a:solidFill>
              <a:latin typeface="Arial"/>
              <a:ea typeface="+mn-ea"/>
              <a:cs typeface="+mn-cs"/>
            </a:rPr>
            <a:t>Високо</a:t>
          </a:r>
          <a:r>
            <a:rPr lang="en-GB" sz="1400" b="1" kern="1200" dirty="0" smtClean="0">
              <a:solidFill>
                <a:srgbClr val="000000"/>
              </a:solidFill>
              <a:latin typeface="Arial"/>
              <a:ea typeface="+mn-ea"/>
              <a:cs typeface="+mn-cs"/>
            </a:rPr>
            <a:t> </a:t>
          </a:r>
          <a:r>
            <a:rPr lang="en-GB" altLang="fr-FR" sz="1400" b="1" kern="1200" dirty="0" smtClean="0">
              <a:solidFill>
                <a:srgbClr val="000000"/>
              </a:solidFill>
              <a:latin typeface="Arial"/>
              <a:ea typeface="+mn-ea"/>
              <a:cs typeface="+mn-cs"/>
            </a:rPr>
            <a:t>ч</a:t>
          </a:r>
          <a:r>
            <a:rPr lang="bg-BG" sz="1400" b="1" kern="1200" dirty="0" smtClean="0">
              <a:solidFill>
                <a:srgbClr val="000000"/>
              </a:solidFill>
              <a:latin typeface="Arial"/>
              <a:ea typeface="+mn-ea"/>
              <a:cs typeface="+mn-cs"/>
            </a:rPr>
            <a:t>естотни</a:t>
          </a:r>
          <a:r>
            <a:rPr lang="en-GB" sz="1400" b="1" kern="1200" dirty="0" smtClean="0">
              <a:solidFill>
                <a:srgbClr val="000000"/>
              </a:solidFill>
              <a:latin typeface="Arial"/>
              <a:ea typeface="+mn-ea"/>
              <a:cs typeface="+mn-cs"/>
            </a:rPr>
            <a:t> </a:t>
          </a:r>
          <a:r>
            <a:rPr lang="bg-BG" sz="1400" b="1" kern="1200" dirty="0" smtClean="0">
              <a:solidFill>
                <a:srgbClr val="000000"/>
              </a:solidFill>
              <a:latin typeface="Arial"/>
              <a:ea typeface="+mn-ea"/>
              <a:cs typeface="+mn-cs"/>
            </a:rPr>
            <a:t>камери</a:t>
          </a:r>
          <a:endParaRPr lang="en-GB" sz="1400" b="1" kern="1200" dirty="0">
            <a:solidFill>
              <a:srgbClr val="000000"/>
            </a:solidFill>
            <a:latin typeface="Arial"/>
            <a:ea typeface="+mn-ea"/>
            <a:cs typeface="+mn-cs"/>
          </a:endParaRPr>
        </a:p>
      </dsp:txBody>
      <dsp:txXfrm>
        <a:off x="673099" y="1135119"/>
        <a:ext cx="1173548" cy="518714"/>
      </dsp:txXfrm>
    </dsp:sp>
    <dsp:sp modelId="{9267FBE0-B0C2-4D6E-AD47-6EA4AF178A12}">
      <dsp:nvSpPr>
        <dsp:cNvPr id="0" name=""/>
        <dsp:cNvSpPr/>
      </dsp:nvSpPr>
      <dsp:spPr>
        <a:xfrm>
          <a:off x="1430071" y="218822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E7B81BB-F2BA-461C-8A19-7979BC7E6656}">
      <dsp:nvSpPr>
        <dsp:cNvPr id="0" name=""/>
        <dsp:cNvSpPr/>
      </dsp:nvSpPr>
      <dsp:spPr>
        <a:xfrm>
          <a:off x="3780907" y="1114712"/>
          <a:ext cx="1682128" cy="683274"/>
        </a:xfrm>
        <a:prstGeom prst="hexagon">
          <a:avLst>
            <a:gd name="adj" fmla="val 28570"/>
            <a:gd name="vf" fmla="val 115470"/>
          </a:avLst>
        </a:prstGeom>
        <a:gradFill rotWithShape="0">
          <a:gsLst>
            <a:gs pos="0">
              <a:srgbClr val="FF9933">
                <a:hueOff val="2339993"/>
                <a:satOff val="-10176"/>
                <a:lumOff val="3530"/>
                <a:alphaOff val="0"/>
                <a:shade val="51000"/>
                <a:satMod val="130000"/>
              </a:srgbClr>
            </a:gs>
            <a:gs pos="80000">
              <a:srgbClr val="FF9933">
                <a:hueOff val="2339993"/>
                <a:satOff val="-10176"/>
                <a:lumOff val="3530"/>
                <a:alphaOff val="0"/>
                <a:shade val="93000"/>
                <a:satMod val="130000"/>
              </a:srgbClr>
            </a:gs>
            <a:gs pos="100000">
              <a:srgbClr val="FF9933">
                <a:hueOff val="2339993"/>
                <a:satOff val="-10176"/>
                <a:lumOff val="353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bg-BG" sz="1400" b="1" kern="1200" dirty="0" smtClean="0">
              <a:solidFill>
                <a:srgbClr val="000000"/>
              </a:solidFill>
              <a:latin typeface="Arial"/>
              <a:ea typeface="+mn-ea"/>
              <a:cs typeface="+mn-cs"/>
            </a:rPr>
            <a:t>Съхраняване на антиматерия</a:t>
          </a:r>
          <a:endParaRPr lang="en-GB" sz="1400" b="1" kern="1200" dirty="0">
            <a:solidFill>
              <a:srgbClr val="000000"/>
            </a:solidFill>
            <a:latin typeface="Arial"/>
            <a:ea typeface="+mn-ea"/>
            <a:cs typeface="+mn-cs"/>
          </a:endParaRPr>
        </a:p>
      </dsp:txBody>
      <dsp:txXfrm>
        <a:off x="3986155" y="1198083"/>
        <a:ext cx="1271632" cy="516532"/>
      </dsp:txXfrm>
    </dsp:sp>
    <dsp:sp modelId="{F237A752-9CA0-4D45-B1C3-33DCB9F3730C}">
      <dsp:nvSpPr>
        <dsp:cNvPr id="0" name=""/>
        <dsp:cNvSpPr/>
      </dsp:nvSpPr>
      <dsp:spPr>
        <a:xfrm>
          <a:off x="1481490" y="2242993"/>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F05C293-1138-49D3-B60E-7F372B8B50BC}">
      <dsp:nvSpPr>
        <dsp:cNvPr id="0" name=""/>
        <dsp:cNvSpPr/>
      </dsp:nvSpPr>
      <dsp:spPr>
        <a:xfrm>
          <a:off x="3765985" y="1896802"/>
          <a:ext cx="1480942" cy="1070878"/>
        </a:xfrm>
        <a:prstGeom prst="hexagon">
          <a:avLst>
            <a:gd name="adj" fmla="val 28570"/>
            <a:gd name="vf" fmla="val 115470"/>
          </a:avLst>
        </a:prstGeom>
        <a:gradFill rotWithShape="0">
          <a:gsLst>
            <a:gs pos="0">
              <a:srgbClr val="FF9933">
                <a:hueOff val="4679987"/>
                <a:satOff val="-20351"/>
                <a:lumOff val="7059"/>
                <a:alphaOff val="0"/>
                <a:shade val="51000"/>
                <a:satMod val="130000"/>
              </a:srgbClr>
            </a:gs>
            <a:gs pos="80000">
              <a:srgbClr val="FF9933">
                <a:hueOff val="4679987"/>
                <a:satOff val="-20351"/>
                <a:lumOff val="7059"/>
                <a:alphaOff val="0"/>
                <a:shade val="93000"/>
                <a:satMod val="130000"/>
              </a:srgbClr>
            </a:gs>
            <a:gs pos="100000">
              <a:srgbClr val="FF9933">
                <a:hueOff val="4679987"/>
                <a:satOff val="-20351"/>
                <a:lumOff val="705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bg-BG" sz="1400" b="1" kern="1200" dirty="0" smtClean="0">
              <a:solidFill>
                <a:srgbClr val="000000"/>
              </a:solidFill>
              <a:latin typeface="Arial"/>
              <a:ea typeface="+mn-ea"/>
              <a:cs typeface="+mn-cs"/>
            </a:rPr>
            <a:t>Вакуумни инсталации</a:t>
          </a:r>
          <a:endParaRPr lang="en-GB" sz="1400" b="1" kern="1200" dirty="0">
            <a:solidFill>
              <a:srgbClr val="000000"/>
            </a:solidFill>
            <a:latin typeface="Arial"/>
            <a:ea typeface="+mn-ea"/>
            <a:cs typeface="+mn-cs"/>
          </a:endParaRPr>
        </a:p>
      </dsp:txBody>
      <dsp:txXfrm>
        <a:off x="3991380" y="2059787"/>
        <a:ext cx="1030152" cy="744908"/>
      </dsp:txXfrm>
    </dsp:sp>
    <dsp:sp modelId="{B5031BAC-E488-4398-BB7E-EFE47A7A4D75}">
      <dsp:nvSpPr>
        <dsp:cNvPr id="0" name=""/>
        <dsp:cNvSpPr/>
      </dsp:nvSpPr>
      <dsp:spPr>
        <a:xfrm>
          <a:off x="1416220" y="2242991"/>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487FC1B-B7B6-44E1-A0F1-B58B998DF576}">
      <dsp:nvSpPr>
        <dsp:cNvPr id="0" name=""/>
        <dsp:cNvSpPr/>
      </dsp:nvSpPr>
      <dsp:spPr>
        <a:xfrm>
          <a:off x="1938384" y="2745329"/>
          <a:ext cx="2006220" cy="385323"/>
        </a:xfrm>
        <a:prstGeom prst="hexagon">
          <a:avLst>
            <a:gd name="adj" fmla="val 28570"/>
            <a:gd name="vf" fmla="val 115470"/>
          </a:avLst>
        </a:prstGeom>
        <a:gradFill rotWithShape="0">
          <a:gsLst>
            <a:gs pos="0">
              <a:srgbClr val="FF9933">
                <a:hueOff val="7019980"/>
                <a:satOff val="-30527"/>
                <a:lumOff val="10589"/>
                <a:alphaOff val="0"/>
                <a:shade val="51000"/>
                <a:satMod val="130000"/>
              </a:srgbClr>
            </a:gs>
            <a:gs pos="80000">
              <a:srgbClr val="FF9933">
                <a:hueOff val="7019980"/>
                <a:satOff val="-30527"/>
                <a:lumOff val="10589"/>
                <a:alphaOff val="0"/>
                <a:shade val="93000"/>
                <a:satMod val="130000"/>
              </a:srgbClr>
            </a:gs>
            <a:gs pos="100000">
              <a:srgbClr val="FF9933">
                <a:hueOff val="7019980"/>
                <a:satOff val="-30527"/>
                <a:lumOff val="10589"/>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bg-BG" sz="1300" b="1" kern="1200" dirty="0" smtClean="0">
              <a:solidFill>
                <a:srgbClr val="000000"/>
              </a:solidFill>
              <a:latin typeface="Arial"/>
              <a:ea typeface="+mn-ea"/>
              <a:cs typeface="+mn-cs"/>
            </a:rPr>
            <a:t>Свръхпроводници</a:t>
          </a:r>
          <a:endParaRPr lang="en-GB" sz="1300" b="1" kern="1200" dirty="0">
            <a:solidFill>
              <a:srgbClr val="000000"/>
            </a:solidFill>
            <a:latin typeface="Arial"/>
            <a:ea typeface="+mn-ea"/>
            <a:cs typeface="+mn-cs"/>
          </a:endParaRPr>
        </a:p>
      </dsp:txBody>
      <dsp:txXfrm>
        <a:off x="2142265" y="2784487"/>
        <a:ext cx="1598458" cy="307007"/>
      </dsp:txXfrm>
    </dsp:sp>
    <dsp:sp modelId="{0D20736E-1B6C-4B22-AFA4-521183B68E1A}">
      <dsp:nvSpPr>
        <dsp:cNvPr id="0" name=""/>
        <dsp:cNvSpPr/>
      </dsp:nvSpPr>
      <dsp:spPr>
        <a:xfrm>
          <a:off x="1416214" y="2057680"/>
          <a:ext cx="569906" cy="491049"/>
        </a:xfrm>
        <a:prstGeom prst="hexagon">
          <a:avLst>
            <a:gd name="adj" fmla="val 28900"/>
            <a:gd name="vf" fmla="val 115470"/>
          </a:avLst>
        </a:prstGeom>
        <a:gradFill rotWithShape="0">
          <a:gsLst>
            <a:gs pos="0">
              <a:srgbClr val="FF9933">
                <a:tint val="40000"/>
                <a:hueOff val="0"/>
                <a:satOff val="0"/>
                <a:lumOff val="0"/>
                <a:alphaOff val="0"/>
                <a:shade val="51000"/>
                <a:satMod val="130000"/>
              </a:srgbClr>
            </a:gs>
            <a:gs pos="80000">
              <a:srgbClr val="FF9933">
                <a:tint val="40000"/>
                <a:hueOff val="0"/>
                <a:satOff val="0"/>
                <a:lumOff val="0"/>
                <a:alphaOff val="0"/>
                <a:shade val="93000"/>
                <a:satMod val="130000"/>
              </a:srgbClr>
            </a:gs>
            <a:gs pos="100000">
              <a:srgbClr val="FF9933">
                <a:tint val="40000"/>
                <a:hueOff val="0"/>
                <a:satOff val="0"/>
                <a:lumOff val="0"/>
                <a:alphaOff val="0"/>
                <a:shade val="94000"/>
                <a:satMod val="135000"/>
              </a:srgb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30F003C-4215-4254-A8AD-CF5B00A02E20}">
      <dsp:nvSpPr>
        <dsp:cNvPr id="0" name=""/>
        <dsp:cNvSpPr/>
      </dsp:nvSpPr>
      <dsp:spPr>
        <a:xfrm>
          <a:off x="437149" y="1962070"/>
          <a:ext cx="1629446" cy="1070878"/>
        </a:xfrm>
        <a:prstGeom prst="hexagon">
          <a:avLst>
            <a:gd name="adj" fmla="val 28570"/>
            <a:gd name="vf" fmla="val 115470"/>
          </a:avLst>
        </a:prstGeom>
        <a:gradFill rotWithShape="0">
          <a:gsLst>
            <a:gs pos="0">
              <a:srgbClr val="FF9933">
                <a:hueOff val="9359973"/>
                <a:satOff val="-40702"/>
                <a:lumOff val="14118"/>
                <a:alphaOff val="0"/>
                <a:shade val="51000"/>
                <a:satMod val="130000"/>
              </a:srgbClr>
            </a:gs>
            <a:gs pos="80000">
              <a:srgbClr val="FF9933">
                <a:hueOff val="9359973"/>
                <a:satOff val="-40702"/>
                <a:lumOff val="14118"/>
                <a:alphaOff val="0"/>
                <a:shade val="93000"/>
                <a:satMod val="130000"/>
              </a:srgbClr>
            </a:gs>
            <a:gs pos="100000">
              <a:srgbClr val="FF9933">
                <a:hueOff val="9359973"/>
                <a:satOff val="-40702"/>
                <a:lumOff val="1411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bg-BG" sz="1400" b="1" kern="1200" dirty="0" smtClean="0">
              <a:solidFill>
                <a:srgbClr val="000000"/>
              </a:solidFill>
              <a:latin typeface="Arial"/>
              <a:ea typeface="+mn-ea"/>
              <a:cs typeface="+mn-cs"/>
            </a:rPr>
            <a:t>Криогенни инсталации</a:t>
          </a:r>
          <a:r>
            <a:rPr lang="en-GB" sz="1400" b="1" kern="1200" dirty="0" smtClean="0">
              <a:solidFill>
                <a:srgbClr val="000000"/>
              </a:solidFill>
              <a:latin typeface="Arial"/>
              <a:ea typeface="+mn-ea"/>
              <a:cs typeface="+mn-cs"/>
            </a:rPr>
            <a:t> </a:t>
          </a:r>
          <a:endParaRPr lang="en-GB" sz="1400" b="1" kern="1200" dirty="0">
            <a:solidFill>
              <a:srgbClr val="000000"/>
            </a:solidFill>
            <a:latin typeface="Arial"/>
            <a:ea typeface="+mn-ea"/>
            <a:cs typeface="+mn-cs"/>
          </a:endParaRPr>
        </a:p>
      </dsp:txBody>
      <dsp:txXfrm>
        <a:off x="674919" y="2118334"/>
        <a:ext cx="1153906" cy="758350"/>
      </dsp:txXfrm>
    </dsp:sp>
    <dsp:sp modelId="{FF968200-1664-4268-853D-9B12CFD867CB}">
      <dsp:nvSpPr>
        <dsp:cNvPr id="0" name=""/>
        <dsp:cNvSpPr/>
      </dsp:nvSpPr>
      <dsp:spPr>
        <a:xfrm>
          <a:off x="2068928" y="526107"/>
          <a:ext cx="1601978" cy="642666"/>
        </a:xfrm>
        <a:prstGeom prst="hexagon">
          <a:avLst>
            <a:gd name="adj" fmla="val 28570"/>
            <a:gd name="vf" fmla="val 115470"/>
          </a:avLst>
        </a:prstGeom>
        <a:gradFill rotWithShape="0">
          <a:gsLst>
            <a:gs pos="0">
              <a:srgbClr val="FF9933">
                <a:hueOff val="11699967"/>
                <a:satOff val="-50878"/>
                <a:lumOff val="17648"/>
                <a:alphaOff val="0"/>
                <a:shade val="51000"/>
                <a:satMod val="130000"/>
              </a:srgbClr>
            </a:gs>
            <a:gs pos="80000">
              <a:srgbClr val="FF9933">
                <a:hueOff val="11699967"/>
                <a:satOff val="-50878"/>
                <a:lumOff val="17648"/>
                <a:alphaOff val="0"/>
                <a:shade val="93000"/>
                <a:satMod val="130000"/>
              </a:srgbClr>
            </a:gs>
            <a:gs pos="100000">
              <a:srgbClr val="FF9933">
                <a:hueOff val="11699967"/>
                <a:satOff val="-50878"/>
                <a:lumOff val="17648"/>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bg-BG" sz="1400" b="1" kern="1200" dirty="0" smtClean="0">
              <a:solidFill>
                <a:srgbClr val="000000"/>
              </a:solidFill>
              <a:latin typeface="Arial"/>
              <a:ea typeface="+mn-ea"/>
              <a:cs typeface="+mn-cs"/>
            </a:rPr>
            <a:t>Магнитни модули</a:t>
          </a:r>
          <a:endParaRPr lang="en-GB" sz="1400" b="1" kern="1200" dirty="0">
            <a:solidFill>
              <a:srgbClr val="000000"/>
            </a:solidFill>
            <a:latin typeface="Arial"/>
            <a:ea typeface="+mn-ea"/>
            <a:cs typeface="+mn-cs"/>
          </a:endParaRPr>
        </a:p>
      </dsp:txBody>
      <dsp:txXfrm>
        <a:off x="2263629" y="604215"/>
        <a:ext cx="1212576" cy="4864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9D365-2D7E-42B6-BD41-ABF9F651912D}">
      <dsp:nvSpPr>
        <dsp:cNvPr id="0" name=""/>
        <dsp:cNvSpPr/>
      </dsp:nvSpPr>
      <dsp:spPr>
        <a:xfrm>
          <a:off x="0" y="364012"/>
          <a:ext cx="4312712" cy="6237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smtClean="0">
              <a:latin typeface="Calibri" pitchFamily="34" charset="0"/>
              <a:ea typeface="Calibri" pitchFamily="34" charset="0"/>
              <a:cs typeface="Calibri" pitchFamily="34" charset="0"/>
              <a:sym typeface="Calibri" pitchFamily="34" charset="0"/>
            </a:rPr>
            <a:t>Да се събуди интерес в учениците към </a:t>
          </a:r>
          <a:br>
            <a:rPr lang="bg-BG" sz="1100" kern="1200" dirty="0" smtClean="0">
              <a:latin typeface="Calibri" pitchFamily="34" charset="0"/>
              <a:ea typeface="Calibri" pitchFamily="34" charset="0"/>
              <a:cs typeface="Calibri" pitchFamily="34" charset="0"/>
              <a:sym typeface="Calibri" pitchFamily="34" charset="0"/>
            </a:rPr>
          </a:br>
          <a:r>
            <a:rPr lang="bg-BG" sz="1100" kern="1200" dirty="0" smtClean="0">
              <a:latin typeface="Calibri" pitchFamily="34" charset="0"/>
              <a:ea typeface="Calibri" pitchFamily="34" charset="0"/>
              <a:cs typeface="Calibri" pitchFamily="34" charset="0"/>
              <a:sym typeface="Calibri" pitchFamily="34" charset="0"/>
            </a:rPr>
            <a:t>модерната наука, инженерни дисциплини и ИТ технологии </a:t>
          </a:r>
          <a:endParaRPr lang="en-GB" sz="1100" kern="1200" dirty="0"/>
        </a:p>
      </dsp:txBody>
      <dsp:txXfrm>
        <a:off x="0" y="364012"/>
        <a:ext cx="4312712" cy="623700"/>
      </dsp:txXfrm>
    </dsp:sp>
    <dsp:sp modelId="{E1A4DC28-4503-409A-963E-22A9A5CE2913}">
      <dsp:nvSpPr>
        <dsp:cNvPr id="0" name=""/>
        <dsp:cNvSpPr/>
      </dsp:nvSpPr>
      <dsp:spPr>
        <a:xfrm>
          <a:off x="215635" y="20165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lvl="0" algn="l" defTabSz="488950">
            <a:lnSpc>
              <a:spcPct val="90000"/>
            </a:lnSpc>
            <a:spcBef>
              <a:spcPct val="0"/>
            </a:spcBef>
            <a:spcAft>
              <a:spcPct val="35000"/>
            </a:spcAft>
          </a:pPr>
          <a:r>
            <a:rPr lang="bg-BG" sz="1100" kern="1200" dirty="0" smtClean="0"/>
            <a:t>Цел</a:t>
          </a:r>
          <a:endParaRPr lang="en-GB" sz="1100" kern="1200" dirty="0"/>
        </a:p>
      </dsp:txBody>
      <dsp:txXfrm>
        <a:off x="231487" y="217504"/>
        <a:ext cx="2987194" cy="293016"/>
      </dsp:txXfrm>
    </dsp:sp>
    <dsp:sp modelId="{E22C55CC-3A83-49BF-85B7-9BB3C51B33A0}">
      <dsp:nvSpPr>
        <dsp:cNvPr id="0" name=""/>
        <dsp:cNvSpPr/>
      </dsp:nvSpPr>
      <dsp:spPr>
        <a:xfrm>
          <a:off x="0" y="1209472"/>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smtClean="0">
              <a:latin typeface="Calibri" pitchFamily="34" charset="0"/>
              <a:ea typeface="Calibri" pitchFamily="34" charset="0"/>
              <a:cs typeface="Calibri" pitchFamily="34" charset="0"/>
              <a:sym typeface="Calibri" pitchFamily="34" charset="0"/>
            </a:rPr>
            <a:t>Да представим научни изследвания и инженерни достижения по начин, който учениците намират за</a:t>
          </a:r>
          <a:r>
            <a:rPr lang="en-US" sz="1100" kern="1200" dirty="0" smtClean="0">
              <a:latin typeface="Calibri" pitchFamily="34" charset="0"/>
              <a:ea typeface="Calibri" pitchFamily="34" charset="0"/>
              <a:cs typeface="Calibri" pitchFamily="34" charset="0"/>
              <a:sym typeface="Calibri" pitchFamily="34" charset="0"/>
            </a:rPr>
            <a:t> </a:t>
          </a:r>
          <a:r>
            <a:rPr lang="bg-BG" sz="1100" kern="1200" dirty="0" smtClean="0">
              <a:latin typeface="Calibri" pitchFamily="34" charset="0"/>
              <a:ea typeface="Calibri" pitchFamily="34" charset="0"/>
              <a:cs typeface="Calibri" pitchFamily="34" charset="0"/>
              <a:sym typeface="Calibri" pitchFamily="34" charset="0"/>
            </a:rPr>
            <a:t>интересен</a:t>
          </a:r>
          <a:br>
            <a:rPr lang="bg-BG" sz="1100" kern="1200" dirty="0" smtClean="0">
              <a:latin typeface="Calibri" pitchFamily="34" charset="0"/>
              <a:ea typeface="Calibri" pitchFamily="34" charset="0"/>
              <a:cs typeface="Calibri" pitchFamily="34" charset="0"/>
              <a:sym typeface="Calibri" pitchFamily="34" charset="0"/>
            </a:rPr>
          </a:br>
          <a:r>
            <a:rPr lang="en-GB" sz="1100" kern="1200" dirty="0" smtClean="0">
              <a:latin typeface="Calibri" pitchFamily="34" charset="0"/>
              <a:ea typeface="Calibri" pitchFamily="34" charset="0"/>
              <a:cs typeface="Calibri" pitchFamily="34" charset="0"/>
              <a:sym typeface="Calibri" pitchFamily="34" charset="0"/>
            </a:rPr>
            <a:t>  </a:t>
          </a:r>
          <a:r>
            <a:rPr lang="bg-BG" sz="1100" kern="1200" dirty="0" smtClean="0">
              <a:latin typeface="Calibri" pitchFamily="34" charset="0"/>
              <a:ea typeface="Calibri" pitchFamily="34" charset="0"/>
              <a:cs typeface="Calibri" pitchFamily="34" charset="0"/>
              <a:sym typeface="Calibri" pitchFamily="34" charset="0"/>
            </a:rPr>
            <a:t>=</a:t>
          </a:r>
          <a:r>
            <a:rPr lang="en-GB" sz="1100" kern="1200" dirty="0" smtClean="0">
              <a:latin typeface="Calibri" pitchFamily="34" charset="0"/>
              <a:ea typeface="Calibri" pitchFamily="34" charset="0"/>
              <a:cs typeface="Calibri" pitchFamily="34" charset="0"/>
              <a:sym typeface="Calibri" pitchFamily="34" charset="0"/>
            </a:rPr>
            <a:t>&gt; </a:t>
          </a:r>
          <a:r>
            <a:rPr lang="bg-BG" sz="1100" kern="1200" dirty="0" smtClean="0">
              <a:latin typeface="Calibri" pitchFamily="34" charset="0"/>
              <a:ea typeface="Calibri" pitchFamily="34" charset="0"/>
              <a:cs typeface="Calibri" pitchFamily="34" charset="0"/>
              <a:sym typeface="Calibri" pitchFamily="34" charset="0"/>
            </a:rPr>
            <a:t>Да представим това което </a:t>
          </a:r>
          <a:r>
            <a:rPr lang="en-GB" sz="1100" kern="1200" dirty="0" smtClean="0">
              <a:latin typeface="Calibri" pitchFamily="34" charset="0"/>
              <a:ea typeface="Calibri" pitchFamily="34" charset="0"/>
              <a:cs typeface="Calibri" pitchFamily="34" charset="0"/>
              <a:sym typeface="Calibri" pitchFamily="34" charset="0"/>
            </a:rPr>
            <a:t>CERN</a:t>
          </a:r>
          <a:r>
            <a:rPr lang="bg-BG" sz="1100" kern="1200" dirty="0" smtClean="0">
              <a:latin typeface="Calibri" pitchFamily="34" charset="0"/>
              <a:ea typeface="Calibri" pitchFamily="34" charset="0"/>
              <a:cs typeface="Calibri" pitchFamily="34" charset="0"/>
              <a:sym typeface="Calibri" pitchFamily="34" charset="0"/>
            </a:rPr>
            <a:t> прави</a:t>
          </a:r>
          <a:endParaRPr lang="en-GB" sz="1100" kern="1200" dirty="0"/>
        </a:p>
      </dsp:txBody>
      <dsp:txXfrm>
        <a:off x="0" y="1209472"/>
        <a:ext cx="4312712" cy="935550"/>
      </dsp:txXfrm>
    </dsp:sp>
    <dsp:sp modelId="{B2C26FB4-9FFE-403E-8709-8670CD0BFC6B}">
      <dsp:nvSpPr>
        <dsp:cNvPr id="0" name=""/>
        <dsp:cNvSpPr/>
      </dsp:nvSpPr>
      <dsp:spPr>
        <a:xfrm>
          <a:off x="215635" y="104711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lvl="0" algn="l" defTabSz="488950">
            <a:lnSpc>
              <a:spcPct val="90000"/>
            </a:lnSpc>
            <a:spcBef>
              <a:spcPct val="0"/>
            </a:spcBef>
            <a:spcAft>
              <a:spcPct val="35000"/>
            </a:spcAft>
          </a:pPr>
          <a:r>
            <a:rPr lang="bg-BG" sz="1100" kern="1200" dirty="0" smtClean="0"/>
            <a:t>Как?</a:t>
          </a:r>
          <a:endParaRPr lang="en-GB" sz="1100" kern="1200" dirty="0"/>
        </a:p>
      </dsp:txBody>
      <dsp:txXfrm>
        <a:off x="231487" y="1062964"/>
        <a:ext cx="2987194" cy="293016"/>
      </dsp:txXfrm>
    </dsp:sp>
    <dsp:sp modelId="{26559CD4-832B-431F-AD21-2A09692F5C8A}">
      <dsp:nvSpPr>
        <dsp:cNvPr id="0" name=""/>
        <dsp:cNvSpPr/>
      </dsp:nvSpPr>
      <dsp:spPr>
        <a:xfrm>
          <a:off x="0" y="2568435"/>
          <a:ext cx="4312712" cy="9355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34714" tIns="229108" rIns="334714" bIns="78232" numCol="1" spcCol="1270" anchor="t" anchorCtr="0">
          <a:noAutofit/>
        </a:bodyPr>
        <a:lstStyle/>
        <a:p>
          <a:pPr marL="57150" lvl="1" indent="-57150" algn="l" defTabSz="488950">
            <a:lnSpc>
              <a:spcPct val="90000"/>
            </a:lnSpc>
            <a:spcBef>
              <a:spcPct val="0"/>
            </a:spcBef>
            <a:spcAft>
              <a:spcPct val="15000"/>
            </a:spcAft>
            <a:buChar char="••"/>
          </a:pPr>
          <a:r>
            <a:rPr lang="bg-BG" sz="1100" kern="1200" dirty="0" smtClean="0">
              <a:latin typeface="Calibri" pitchFamily="34" charset="0"/>
              <a:ea typeface="Calibri" pitchFamily="34" charset="0"/>
              <a:cs typeface="Calibri" pitchFamily="34" charset="0"/>
              <a:sym typeface="Calibri" pitchFamily="34" charset="0"/>
            </a:rPr>
            <a:t>След като се породи интерес към модерната наука, учениците стават по-любознателни</a:t>
          </a:r>
          <a:r>
            <a:rPr lang="en-US" sz="1100" kern="1200" dirty="0" smtClean="0">
              <a:latin typeface="Calibri" pitchFamily="34" charset="0"/>
              <a:ea typeface="Calibri" pitchFamily="34" charset="0"/>
              <a:cs typeface="Calibri" pitchFamily="34" charset="0"/>
              <a:sym typeface="Calibri" pitchFamily="34" charset="0"/>
            </a:rPr>
            <a:t>, </a:t>
          </a:r>
          <a:r>
            <a:rPr lang="bg-BG" sz="1100" kern="1200" dirty="0" smtClean="0">
              <a:latin typeface="Calibri" pitchFamily="34" charset="0"/>
              <a:ea typeface="Calibri" pitchFamily="34" charset="0"/>
              <a:cs typeface="Calibri" pitchFamily="34" charset="0"/>
              <a:sym typeface="Calibri" pitchFamily="34" charset="0"/>
            </a:rPr>
            <a:t>подобряват резултатите си</a:t>
          </a:r>
          <a:r>
            <a:rPr lang="en-US" sz="1100" kern="1200" dirty="0" smtClean="0">
              <a:latin typeface="Calibri" pitchFamily="34" charset="0"/>
              <a:ea typeface="Calibri" pitchFamily="34" charset="0"/>
              <a:cs typeface="Calibri" pitchFamily="34" charset="0"/>
              <a:sym typeface="Calibri" pitchFamily="34" charset="0"/>
            </a:rPr>
            <a:t> </a:t>
          </a:r>
          <a:r>
            <a:rPr lang="bg-BG" sz="1100" kern="1200" dirty="0" smtClean="0">
              <a:latin typeface="Calibri" pitchFamily="34" charset="0"/>
              <a:ea typeface="Calibri" pitchFamily="34" charset="0"/>
              <a:cs typeface="Calibri" pitchFamily="34" charset="0"/>
              <a:sym typeface="Calibri" pitchFamily="34" charset="0"/>
            </a:rPr>
            <a:t>в училище</a:t>
          </a:r>
          <a:r>
            <a:rPr lang="en-US" sz="1100" kern="1200" dirty="0" smtClean="0">
              <a:latin typeface="Calibri" pitchFamily="34" charset="0"/>
              <a:ea typeface="Calibri" pitchFamily="34" charset="0"/>
              <a:cs typeface="Calibri" pitchFamily="34" charset="0"/>
              <a:sym typeface="Calibri" pitchFamily="34" charset="0"/>
            </a:rPr>
            <a:t> </a:t>
          </a:r>
          <a:r>
            <a:rPr lang="bg-BG" sz="1100" kern="1200" dirty="0" smtClean="0">
              <a:latin typeface="Calibri" pitchFamily="34" charset="0"/>
              <a:ea typeface="Calibri" pitchFamily="34" charset="0"/>
              <a:cs typeface="Calibri" pitchFamily="34" charset="0"/>
              <a:sym typeface="Calibri" pitchFamily="34" charset="0"/>
            </a:rPr>
            <a:t>и някои от тях продължават своето обучение в тези области</a:t>
          </a:r>
          <a:endParaRPr lang="en-GB" sz="1100" kern="1200" dirty="0"/>
        </a:p>
      </dsp:txBody>
      <dsp:txXfrm>
        <a:off x="0" y="2568435"/>
        <a:ext cx="4312712" cy="935550"/>
      </dsp:txXfrm>
    </dsp:sp>
    <dsp:sp modelId="{B91F2B08-597A-48DA-B803-D14588EAAF6E}">
      <dsp:nvSpPr>
        <dsp:cNvPr id="0" name=""/>
        <dsp:cNvSpPr/>
      </dsp:nvSpPr>
      <dsp:spPr>
        <a:xfrm>
          <a:off x="215635" y="2204422"/>
          <a:ext cx="3018898" cy="324720"/>
        </a:xfrm>
        <a:prstGeom prst="roundRect">
          <a:avLst/>
        </a:prstGeom>
        <a:solidFill>
          <a:schemeClr val="tx2"/>
        </a:solidFill>
        <a:ln>
          <a:noFill/>
        </a:ln>
        <a:effectLst>
          <a:glow rad="70000">
            <a:schemeClr val="accent2">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107" tIns="0" rIns="114107" bIns="0" numCol="1" spcCol="1270" anchor="ctr" anchorCtr="0">
          <a:noAutofit/>
        </a:bodyPr>
        <a:lstStyle/>
        <a:p>
          <a:pPr lvl="0" algn="l" defTabSz="488950">
            <a:lnSpc>
              <a:spcPct val="90000"/>
            </a:lnSpc>
            <a:spcBef>
              <a:spcPct val="0"/>
            </a:spcBef>
            <a:spcAft>
              <a:spcPct val="35000"/>
            </a:spcAft>
          </a:pPr>
          <a:r>
            <a:rPr lang="bg-BG" sz="1100" kern="1200" dirty="0" smtClean="0">
              <a:latin typeface="Calibri" pitchFamily="34" charset="0"/>
              <a:ea typeface="Calibri" pitchFamily="34" charset="0"/>
              <a:cs typeface="Calibri" pitchFamily="34" charset="0"/>
              <a:sym typeface="Calibri" pitchFamily="34" charset="0"/>
            </a:rPr>
            <a:t>Защо?</a:t>
          </a:r>
          <a:endParaRPr lang="en-GB" sz="1100" kern="1200" dirty="0"/>
        </a:p>
      </dsp:txBody>
      <dsp:txXfrm>
        <a:off x="231487" y="2220274"/>
        <a:ext cx="2987194" cy="2930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5E64E-0C35-4238-B80D-BF10B513675F}">
      <dsp:nvSpPr>
        <dsp:cNvPr id="0" name=""/>
        <dsp:cNvSpPr/>
      </dsp:nvSpPr>
      <dsp:spPr>
        <a:xfrm>
          <a:off x="0" y="1217145"/>
          <a:ext cx="9126854" cy="738763"/>
        </a:xfrm>
        <a:prstGeom prst="notchedRightArrow">
          <a:avLst/>
        </a:prstGeom>
        <a:solidFill>
          <a:schemeClr val="tx2">
            <a:lumMod val="20000"/>
            <a:lumOff val="80000"/>
          </a:schemeClr>
        </a:solidFill>
        <a:ln>
          <a:solidFill>
            <a:schemeClr val="tx2">
              <a:lumMod val="20000"/>
              <a:lumOff val="80000"/>
            </a:schemeClr>
          </a:solidFill>
        </a:ln>
        <a:effectLst>
          <a:outerShdw blurRad="50800" dist="381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583CDE89-47ED-4C24-8461-38206355CB4A}">
      <dsp:nvSpPr>
        <dsp:cNvPr id="0" name=""/>
        <dsp:cNvSpPr/>
      </dsp:nvSpPr>
      <dsp:spPr>
        <a:xfrm>
          <a:off x="3176" y="0"/>
          <a:ext cx="1060316"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endParaRPr lang="en-US" sz="1200" b="1" kern="1200" dirty="0">
            <a:solidFill>
              <a:srgbClr val="FF9966"/>
            </a:solidFill>
          </a:endParaRPr>
        </a:p>
      </dsp:txBody>
      <dsp:txXfrm>
        <a:off x="3176" y="0"/>
        <a:ext cx="1060316" cy="1269222"/>
      </dsp:txXfrm>
    </dsp:sp>
    <dsp:sp modelId="{F0212FE8-C7AC-4DBD-932F-413AE02E6969}">
      <dsp:nvSpPr>
        <dsp:cNvPr id="0" name=""/>
        <dsp:cNvSpPr/>
      </dsp:nvSpPr>
      <dsp:spPr>
        <a:xfrm>
          <a:off x="504044" y="144024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C19108-3727-4B1C-9663-835FC30B2E6B}">
      <dsp:nvSpPr>
        <dsp:cNvPr id="0" name=""/>
        <dsp:cNvSpPr/>
      </dsp:nvSpPr>
      <dsp:spPr>
        <a:xfrm>
          <a:off x="721747" y="1903833"/>
          <a:ext cx="1143205"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endParaRPr lang="en-US" sz="1100" kern="1200" dirty="0"/>
        </a:p>
      </dsp:txBody>
      <dsp:txXfrm>
        <a:off x="721747" y="1903833"/>
        <a:ext cx="1143205" cy="1269222"/>
      </dsp:txXfrm>
    </dsp:sp>
    <dsp:sp modelId="{B519AAF4-0452-4F92-86CE-FA536B7BF343}">
      <dsp:nvSpPr>
        <dsp:cNvPr id="0" name=""/>
        <dsp:cNvSpPr/>
      </dsp:nvSpPr>
      <dsp:spPr>
        <a:xfrm>
          <a:off x="135996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F499F2-5F37-428E-9DAC-C35B0499921E}">
      <dsp:nvSpPr>
        <dsp:cNvPr id="0" name=""/>
        <dsp:cNvSpPr/>
      </dsp:nvSpPr>
      <dsp:spPr>
        <a:xfrm>
          <a:off x="1848146" y="30778"/>
          <a:ext cx="982862"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endParaRPr lang="en-US" sz="1200" b="1" kern="1200" dirty="0">
            <a:solidFill>
              <a:srgbClr val="FF9966"/>
            </a:solidFill>
          </a:endParaRPr>
        </a:p>
      </dsp:txBody>
      <dsp:txXfrm>
        <a:off x="1848146" y="30778"/>
        <a:ext cx="982862" cy="1269222"/>
      </dsp:txXfrm>
    </dsp:sp>
    <dsp:sp modelId="{05886526-E1DD-43B3-A596-6A04CB58B039}">
      <dsp:nvSpPr>
        <dsp:cNvPr id="0" name=""/>
        <dsp:cNvSpPr/>
      </dsp:nvSpPr>
      <dsp:spPr>
        <a:xfrm>
          <a:off x="2280594" y="1445145"/>
          <a:ext cx="317305" cy="282763"/>
        </a:xfrm>
        <a:prstGeom prst="ellipse">
          <a:avLst/>
        </a:prstGeom>
        <a:blipFill rotWithShape="0">
          <a:blip xmlns:r="http://schemas.openxmlformats.org/officeDocument/2006/relationships" r:embed="rId1"/>
          <a:stretch>
            <a:fillRect/>
          </a:stretch>
        </a:blip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2EEF9-681D-453C-925A-76353C57D206}">
      <dsp:nvSpPr>
        <dsp:cNvPr id="0" name=""/>
        <dsp:cNvSpPr/>
      </dsp:nvSpPr>
      <dsp:spPr>
        <a:xfrm>
          <a:off x="2698149" y="1903833"/>
          <a:ext cx="123121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endParaRPr lang="en-US" sz="1100" b="0" kern="1200" dirty="0">
            <a:solidFill>
              <a:srgbClr val="0055A0"/>
            </a:solidFill>
          </a:endParaRPr>
        </a:p>
      </dsp:txBody>
      <dsp:txXfrm>
        <a:off x="2698149" y="1903833"/>
        <a:ext cx="1231210" cy="1269222"/>
      </dsp:txXfrm>
    </dsp:sp>
    <dsp:sp modelId="{62A209A0-20E9-4BEC-A747-711736603700}">
      <dsp:nvSpPr>
        <dsp:cNvPr id="0" name=""/>
        <dsp:cNvSpPr/>
      </dsp:nvSpPr>
      <dsp:spPr>
        <a:xfrm>
          <a:off x="3480838" y="1444501"/>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63ED51-C69D-4F9B-AABF-4C34E71E743B}">
      <dsp:nvSpPr>
        <dsp:cNvPr id="0" name=""/>
        <dsp:cNvSpPr/>
      </dsp:nvSpPr>
      <dsp:spPr>
        <a:xfrm>
          <a:off x="3787245" y="50159"/>
          <a:ext cx="1227050"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endParaRPr lang="en-US" sz="1200" b="1" kern="1200" dirty="0">
            <a:solidFill>
              <a:srgbClr val="FF9966"/>
            </a:solidFill>
          </a:endParaRPr>
        </a:p>
      </dsp:txBody>
      <dsp:txXfrm>
        <a:off x="3787245" y="50159"/>
        <a:ext cx="1227050" cy="1269222"/>
      </dsp:txXfrm>
    </dsp:sp>
    <dsp:sp modelId="{4FB21C7D-064F-4F76-A893-993615F91E14}">
      <dsp:nvSpPr>
        <dsp:cNvPr id="0" name=""/>
        <dsp:cNvSpPr/>
      </dsp:nvSpPr>
      <dsp:spPr>
        <a:xfrm>
          <a:off x="4629023" y="1450688"/>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ABABCB-A0EA-4F74-9DF6-C3447ADE3484}">
      <dsp:nvSpPr>
        <dsp:cNvPr id="0" name=""/>
        <dsp:cNvSpPr/>
      </dsp:nvSpPr>
      <dsp:spPr>
        <a:xfrm>
          <a:off x="4967176" y="1903833"/>
          <a:ext cx="1199868"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endParaRPr lang="en-US" sz="1100" b="0" kern="1200" dirty="0">
            <a:solidFill>
              <a:srgbClr val="0055A0"/>
            </a:solidFill>
          </a:endParaRPr>
        </a:p>
      </dsp:txBody>
      <dsp:txXfrm>
        <a:off x="4967176" y="1903833"/>
        <a:ext cx="1199868" cy="1269222"/>
      </dsp:txXfrm>
    </dsp:sp>
    <dsp:sp modelId="{6BA06721-5B6E-4757-A564-625CC972FD02}">
      <dsp:nvSpPr>
        <dsp:cNvPr id="0" name=""/>
        <dsp:cNvSpPr/>
      </dsp:nvSpPr>
      <dsp:spPr>
        <a:xfrm>
          <a:off x="5929172" y="1445145"/>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475A5A-D091-4CB2-A92B-0F9F9ECFED11}">
      <dsp:nvSpPr>
        <dsp:cNvPr id="0" name=""/>
        <dsp:cNvSpPr/>
      </dsp:nvSpPr>
      <dsp:spPr>
        <a:xfrm>
          <a:off x="6023468" y="30778"/>
          <a:ext cx="1278473" cy="1269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a:lnSpc>
              <a:spcPct val="90000"/>
            </a:lnSpc>
            <a:spcBef>
              <a:spcPct val="0"/>
            </a:spcBef>
            <a:spcAft>
              <a:spcPct val="35000"/>
            </a:spcAft>
          </a:pPr>
          <a:endParaRPr lang="en-US" sz="1200" b="0" kern="1200" dirty="0">
            <a:solidFill>
              <a:srgbClr val="0055A0"/>
            </a:solidFill>
          </a:endParaRPr>
        </a:p>
      </dsp:txBody>
      <dsp:txXfrm>
        <a:off x="6023468" y="30778"/>
        <a:ext cx="1278473" cy="1269222"/>
      </dsp:txXfrm>
    </dsp:sp>
    <dsp:sp modelId="{AB4FD3FE-16A2-4E1D-A895-4411A2EFB35A}">
      <dsp:nvSpPr>
        <dsp:cNvPr id="0" name=""/>
        <dsp:cNvSpPr/>
      </dsp:nvSpPr>
      <dsp:spPr>
        <a:xfrm>
          <a:off x="6892115" y="1442137"/>
          <a:ext cx="317305" cy="282763"/>
        </a:xfrm>
        <a:prstGeom prst="ellipse">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0A4A62-7845-4F09-BD9A-F650CE0DF07A}" type="datetimeFigureOut">
              <a:rPr lang="en-GB" smtClean="0"/>
              <a:t>02/10/2022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D18A6-5D31-4692-B154-07D432B62218}" type="slidenum">
              <a:rPr lang="en-GB" smtClean="0"/>
              <a:t>‹#›</a:t>
            </a:fld>
            <a:endParaRPr lang="en-GB"/>
          </a:p>
        </p:txBody>
      </p:sp>
    </p:spTree>
    <p:extLst>
      <p:ext uri="{BB962C8B-B14F-4D97-AF65-F5344CB8AC3E}">
        <p14:creationId xmlns:p14="http://schemas.microsoft.com/office/powerpoint/2010/main" val="2350953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9D18A6-5D31-4692-B154-07D432B62218}" type="slidenum">
              <a:rPr lang="en-GB" smtClean="0"/>
              <a:t>1</a:t>
            </a:fld>
            <a:endParaRPr lang="en-GB"/>
          </a:p>
        </p:txBody>
      </p:sp>
    </p:spTree>
    <p:extLst>
      <p:ext uri="{BB962C8B-B14F-4D97-AF65-F5344CB8AC3E}">
        <p14:creationId xmlns:p14="http://schemas.microsoft.com/office/powerpoint/2010/main" val="1888468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130">
              <a:defRPr sz="2400">
                <a:solidFill>
                  <a:schemeClr val="tx1"/>
                </a:solidFill>
                <a:latin typeface="Arial" panose="020B0604020202020204" pitchFamily="34" charset="0"/>
              </a:defRPr>
            </a:lvl1pPr>
            <a:lvl2pPr marL="748745" indent="-287979" defTabSz="947130">
              <a:defRPr sz="2400">
                <a:solidFill>
                  <a:schemeClr val="tx1"/>
                </a:solidFill>
                <a:latin typeface="Arial" panose="020B0604020202020204" pitchFamily="34" charset="0"/>
              </a:defRPr>
            </a:lvl2pPr>
            <a:lvl3pPr marL="1151915" indent="-230383" defTabSz="947130">
              <a:defRPr sz="2400">
                <a:solidFill>
                  <a:schemeClr val="tx1"/>
                </a:solidFill>
                <a:latin typeface="Arial" panose="020B0604020202020204" pitchFamily="34" charset="0"/>
              </a:defRPr>
            </a:lvl3pPr>
            <a:lvl4pPr marL="1612682" indent="-230383" defTabSz="947130">
              <a:defRPr sz="2400">
                <a:solidFill>
                  <a:schemeClr val="tx1"/>
                </a:solidFill>
                <a:latin typeface="Arial" panose="020B0604020202020204" pitchFamily="34" charset="0"/>
              </a:defRPr>
            </a:lvl4pPr>
            <a:lvl5pPr marL="2073448" indent="-230383" defTabSz="947130">
              <a:defRPr sz="2400">
                <a:solidFill>
                  <a:schemeClr val="tx1"/>
                </a:solidFill>
                <a:latin typeface="Arial" panose="020B0604020202020204" pitchFamily="34" charset="0"/>
              </a:defRPr>
            </a:lvl5pPr>
            <a:lvl6pPr marL="2534214" indent="-230383" defTabSz="947130" eaLnBrk="0" fontAlgn="base" hangingPunct="0">
              <a:spcBef>
                <a:spcPct val="0"/>
              </a:spcBef>
              <a:spcAft>
                <a:spcPct val="0"/>
              </a:spcAft>
              <a:defRPr sz="2400">
                <a:solidFill>
                  <a:schemeClr val="tx1"/>
                </a:solidFill>
                <a:latin typeface="Arial" panose="020B0604020202020204" pitchFamily="34" charset="0"/>
              </a:defRPr>
            </a:lvl6pPr>
            <a:lvl7pPr marL="2994980" indent="-230383" defTabSz="947130" eaLnBrk="0" fontAlgn="base" hangingPunct="0">
              <a:spcBef>
                <a:spcPct val="0"/>
              </a:spcBef>
              <a:spcAft>
                <a:spcPct val="0"/>
              </a:spcAft>
              <a:defRPr sz="2400">
                <a:solidFill>
                  <a:schemeClr val="tx1"/>
                </a:solidFill>
                <a:latin typeface="Arial" panose="020B0604020202020204" pitchFamily="34" charset="0"/>
              </a:defRPr>
            </a:lvl7pPr>
            <a:lvl8pPr marL="3455746" indent="-230383" defTabSz="947130" eaLnBrk="0" fontAlgn="base" hangingPunct="0">
              <a:spcBef>
                <a:spcPct val="0"/>
              </a:spcBef>
              <a:spcAft>
                <a:spcPct val="0"/>
              </a:spcAft>
              <a:defRPr sz="2400">
                <a:solidFill>
                  <a:schemeClr val="tx1"/>
                </a:solidFill>
                <a:latin typeface="Arial" panose="020B0604020202020204" pitchFamily="34" charset="0"/>
              </a:defRPr>
            </a:lvl8pPr>
            <a:lvl9pPr marL="3916512" indent="-230383" defTabSz="947130" eaLnBrk="0" fontAlgn="base" hangingPunct="0">
              <a:spcBef>
                <a:spcPct val="0"/>
              </a:spcBef>
              <a:spcAft>
                <a:spcPct val="0"/>
              </a:spcAft>
              <a:defRPr sz="2400">
                <a:solidFill>
                  <a:schemeClr val="tx1"/>
                </a:solidFill>
                <a:latin typeface="Arial" panose="020B0604020202020204" pitchFamily="34" charset="0"/>
              </a:defRPr>
            </a:lvl9pPr>
          </a:lstStyle>
          <a:p>
            <a:fld id="{892E26BC-DCCA-409D-BA8C-39C8BF29356B}" type="slidenum">
              <a:rPr lang="en-US" altLang="en-US" sz="1200"/>
              <a:pPr/>
              <a:t>13</a:t>
            </a:fld>
            <a:endParaRPr lang="en-US" altLang="en-US" sz="1200"/>
          </a:p>
        </p:txBody>
      </p:sp>
      <p:sp>
        <p:nvSpPr>
          <p:cNvPr id="93187"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5F1062F8-3BF2-486A-B7A5-71BF0920DA12}" type="slidenum">
              <a:rPr lang="en-GB" altLang="en-US" sz="1200" b="1">
                <a:ea typeface="MS PGothic" panose="020B0600070205080204" pitchFamily="34" charset="-128"/>
              </a:rPr>
              <a:pPr algn="r"/>
              <a:t>13</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925531" y="9382038"/>
            <a:ext cx="3003210" cy="4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53" tIns="46077" rIns="92153" bIns="46077"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E77E9E66-A626-4329-B9D8-7F4EFDFE78F9}" type="slidenum">
              <a:rPr lang="en-GB" altLang="en-US" sz="1200">
                <a:ea typeface="MS PGothic" panose="020B0600070205080204" pitchFamily="34" charset="-128"/>
              </a:rPr>
              <a:pPr algn="r"/>
              <a:t>13</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xfrm>
            <a:off x="692551" y="4691813"/>
            <a:ext cx="5543640" cy="4444122"/>
          </a:xfrm>
          <a:solidFill>
            <a:srgbClr val="FFFFFF"/>
          </a:solidFill>
          <a:ln>
            <a:solidFill>
              <a:srgbClr val="000000"/>
            </a:solidFill>
          </a:ln>
        </p:spPr>
        <p:txBody>
          <a:bodyPr lIns="92153" tIns="46077" rIns="92153" bIns="46077"/>
          <a:lstStyle/>
          <a:p>
            <a:pPr eaLnBrk="1" hangingPunct="1"/>
            <a:endParaRPr lang="en-US" altLang="en-US" dirty="0" smtClean="0"/>
          </a:p>
        </p:txBody>
      </p:sp>
    </p:spTree>
    <p:extLst>
      <p:ext uri="{BB962C8B-B14F-4D97-AF65-F5344CB8AC3E}">
        <p14:creationId xmlns:p14="http://schemas.microsoft.com/office/powerpoint/2010/main" val="1600161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3BB0B930-25FA-4AD4-8129-D42ED590B3CC}" type="slidenum">
              <a:rPr lang="en-US" altLang="en-US" sz="1200" smtClean="0"/>
              <a:pPr/>
              <a:t>14</a:t>
            </a:fld>
            <a:endParaRPr lang="en-US" altLang="en-US" sz="1200"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2874375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FA220BED-0A10-43D3-BBEF-D649368D436D}" type="slidenum">
              <a:rPr lang="en-US" altLang="en-US" sz="1200" smtClean="0"/>
              <a:pPr/>
              <a:t>15</a:t>
            </a:fld>
            <a:endParaRPr lang="en-US" altLang="en-US" sz="1200"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4189475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9E9FA14E-D829-432E-9D2E-B3306834AE0F}" type="slidenum">
              <a:rPr lang="en-US" altLang="en-US" sz="1200" smtClean="0"/>
              <a:pPr/>
              <a:t>16</a:t>
            </a:fld>
            <a:endParaRPr lang="en-US" altLang="en-US" sz="1200" smtClean="0"/>
          </a:p>
        </p:txBody>
      </p:sp>
      <p:sp>
        <p:nvSpPr>
          <p:cNvPr id="123907" name="Rectangle 2"/>
          <p:cNvSpPr>
            <a:spLocks noGrp="1" noRot="1" noChangeAspect="1" noChangeArrowheads="1" noTextEdit="1"/>
          </p:cNvSpPr>
          <p:nvPr>
            <p:ph type="sldImg"/>
          </p:nvPr>
        </p:nvSpPr>
        <p:spPr>
          <a:solidFill>
            <a:srgbClr val="FFFFFF"/>
          </a:solidFill>
          <a:ln/>
        </p:spPr>
      </p:sp>
      <p:sp>
        <p:nvSpPr>
          <p:cNvPr id="123908"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smtClean="0"/>
          </a:p>
        </p:txBody>
      </p:sp>
    </p:spTree>
    <p:extLst>
      <p:ext uri="{BB962C8B-B14F-4D97-AF65-F5344CB8AC3E}">
        <p14:creationId xmlns:p14="http://schemas.microsoft.com/office/powerpoint/2010/main" val="1655443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865F2A7-E62E-4377-99A7-6F98905B11EB}" type="slidenum">
              <a:rPr lang="en-US" altLang="en-US" sz="1200" smtClean="0"/>
              <a:pPr/>
              <a:t>17</a:t>
            </a:fld>
            <a:endParaRPr lang="en-US" altLang="en-US" sz="1200"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3367319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allows the speaker to describe the accelerator complex and the four main LHC detectors.</a:t>
            </a:r>
          </a:p>
          <a:p>
            <a:r>
              <a:rPr lang="en-US" sz="1200" kern="1200" dirty="0">
                <a:solidFill>
                  <a:schemeClr val="tx1"/>
                </a:solidFill>
                <a:effectLst/>
                <a:latin typeface="+mn-lt"/>
                <a:ea typeface="+mn-ea"/>
                <a:cs typeface="+mn-cs"/>
              </a:rPr>
              <a:t>About the accelerator complex (OPTIONAL)</a:t>
            </a:r>
          </a:p>
          <a:p>
            <a:pPr lvl="0"/>
            <a:r>
              <a:rPr lang="en-GB" sz="1200" kern="1200" dirty="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Particles collide at four points on the LHC, where detectors register the collisions.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 CLICK)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About the four detectors, the speaker may give a 1-2 sentence description of the </a:t>
            </a:r>
            <a:r>
              <a:rPr lang="en-US" sz="1200" kern="1200" dirty="0">
                <a:solidFill>
                  <a:schemeClr val="tx1"/>
                </a:solidFill>
                <a:effectLst/>
                <a:latin typeface="+mn-lt"/>
                <a:ea typeface="+mn-ea"/>
                <a:cs typeface="+mn-cs"/>
              </a:rPr>
              <a:t>goal of each detector (TIME PERMITTING):</a:t>
            </a:r>
          </a:p>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err="1">
                <a:solidFill>
                  <a:schemeClr val="tx1"/>
                </a:solidFill>
                <a:effectLst/>
                <a:latin typeface="+mn-lt"/>
                <a:ea typeface="+mn-ea"/>
                <a:cs typeface="+mn-cs"/>
              </a:rPr>
              <a:t>LHCb</a:t>
            </a:r>
            <a:r>
              <a:rPr lang="en-US" sz="1200" kern="1200" dirty="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537094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39800" rtl="0" eaLnBrk="0" fontAlgn="base" latinLnBrk="0" hangingPunct="0">
              <a:lnSpc>
                <a:spcPct val="100000"/>
              </a:lnSpc>
              <a:spcBef>
                <a:spcPct val="0"/>
              </a:spcBef>
              <a:spcAft>
                <a:spcPct val="0"/>
              </a:spcAft>
              <a:buClrTx/>
              <a:buSzTx/>
              <a:buFontTx/>
              <a:buNone/>
              <a:tabLst/>
              <a:defRPr/>
            </a:pPr>
            <a:fld id="{769EA9E1-7944-4ED2-89D6-9BC5E54B169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9800" rtl="0" eaLnBrk="0" fontAlgn="base" latinLnBrk="0" hangingPunct="0">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128003" name="Rectangle 2"/>
          <p:cNvSpPr>
            <a:spLocks noGrp="1" noRot="1" noChangeAspect="1" noChangeArrowheads="1" noTextEdit="1"/>
          </p:cNvSpPr>
          <p:nvPr>
            <p:ph type="sldImg"/>
          </p:nvPr>
        </p:nvSpPr>
        <p:spPr>
          <a:solidFill>
            <a:srgbClr val="FFFFFF"/>
          </a:solidFill>
          <a:ln/>
        </p:spPr>
      </p:sp>
      <p:sp>
        <p:nvSpPr>
          <p:cNvPr id="128004"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smtClean="0"/>
          </a:p>
        </p:txBody>
      </p:sp>
    </p:spTree>
    <p:extLst>
      <p:ext uri="{BB962C8B-B14F-4D97-AF65-F5344CB8AC3E}">
        <p14:creationId xmlns:p14="http://schemas.microsoft.com/office/powerpoint/2010/main" val="4074307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A2ADB3A-0809-44CE-8C0C-77AD53CC42F6}" type="slidenum">
              <a:rPr lang="en-US" altLang="en-US" sz="1200" smtClean="0"/>
              <a:pPr/>
              <a:t>20</a:t>
            </a:fld>
            <a:endParaRPr lang="en-US" altLang="en-US" sz="1200" smtClean="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260374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99D623C-9F0C-4DA2-9533-E8C035E37248}" type="slidenum">
              <a:rPr lang="en-US" altLang="en-US" sz="1200" smtClean="0">
                <a:solidFill>
                  <a:srgbClr val="000000"/>
                </a:solidFill>
              </a:rPr>
              <a:pPr/>
              <a:t>21</a:t>
            </a:fld>
            <a:endParaRPr lang="en-US" altLang="en-US" sz="1200" smtClean="0">
              <a:solidFill>
                <a:srgbClr val="000000"/>
              </a:solidFill>
            </a:endParaRPr>
          </a:p>
        </p:txBody>
      </p:sp>
      <p:sp>
        <p:nvSpPr>
          <p:cNvPr id="132099" name="Rectangle 2"/>
          <p:cNvSpPr>
            <a:spLocks noGrp="1" noRot="1" noChangeAspect="1" noChangeArrowheads="1" noTextEdit="1"/>
          </p:cNvSpPr>
          <p:nvPr>
            <p:ph type="sldImg"/>
          </p:nvPr>
        </p:nvSpPr>
        <p:spPr>
          <a:solidFill>
            <a:srgbClr val="FFFFFF"/>
          </a:solidFill>
          <a:ln/>
        </p:spPr>
      </p:sp>
      <p:sp>
        <p:nvSpPr>
          <p:cNvPr id="132100"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smtClean="0"/>
          </a:p>
        </p:txBody>
      </p:sp>
    </p:spTree>
    <p:extLst>
      <p:ext uri="{BB962C8B-B14F-4D97-AF65-F5344CB8AC3E}">
        <p14:creationId xmlns:p14="http://schemas.microsoft.com/office/powerpoint/2010/main" val="649511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4F949D5-60EC-4DD0-90E0-0EEF6E6FC306}" type="slidenum">
              <a:rPr lang="en-US" altLang="en-US" sz="1200" smtClean="0"/>
              <a:pPr/>
              <a:t>22</a:t>
            </a:fld>
            <a:endParaRPr lang="en-US" altLang="en-US" sz="1200" smtClean="0"/>
          </a:p>
        </p:txBody>
      </p:sp>
      <p:sp>
        <p:nvSpPr>
          <p:cNvPr id="134147" name="Rectangle 2"/>
          <p:cNvSpPr>
            <a:spLocks noGrp="1" noRot="1" noChangeAspect="1" noChangeArrowheads="1" noTextEdit="1"/>
          </p:cNvSpPr>
          <p:nvPr>
            <p:ph type="sldImg"/>
          </p:nvPr>
        </p:nvSpPr>
        <p:spPr>
          <a:solidFill>
            <a:srgbClr val="FFFFFF"/>
          </a:solidFill>
          <a:ln/>
        </p:spPr>
      </p:sp>
      <p:sp>
        <p:nvSpPr>
          <p:cNvPr id="134148" name="Rectangle 3"/>
          <p:cNvSpPr>
            <a:spLocks noGrp="1" noChangeArrowheads="1"/>
          </p:cNvSpPr>
          <p:nvPr>
            <p:ph type="body" idx="1"/>
          </p:nvPr>
        </p:nvSpPr>
        <p:spPr>
          <a:solidFill>
            <a:srgbClr val="FFFFFF"/>
          </a:solidFill>
          <a:ln>
            <a:solidFill>
              <a:srgbClr val="000000"/>
            </a:solidFill>
          </a:ln>
        </p:spPr>
        <p:txBody>
          <a:bodyPr lIns="91902" tIns="45951" rIns="91902" bIns="45951"/>
          <a:lstStyle/>
          <a:p>
            <a:pPr eaLnBrk="1" hangingPunct="1"/>
            <a:endParaRPr lang="en-GB" altLang="en-US" smtClean="0"/>
          </a:p>
        </p:txBody>
      </p:sp>
    </p:spTree>
    <p:extLst>
      <p:ext uri="{BB962C8B-B14F-4D97-AF65-F5344CB8AC3E}">
        <p14:creationId xmlns:p14="http://schemas.microsoft.com/office/powerpoint/2010/main" val="3649445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4C39B-AE3D-4488-AE4E-CE9383D97B8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77827" name="Rectangle 2"/>
          <p:cNvSpPr>
            <a:spLocks noGrp="1" noRot="1" noChangeAspect="1" noChangeArrowheads="1" noTextEdit="1"/>
          </p:cNvSpPr>
          <p:nvPr>
            <p:ph type="sldImg"/>
          </p:nvPr>
        </p:nvSpPr>
        <p:spPr>
          <a:xfrm>
            <a:off x="109538" y="739775"/>
            <a:ext cx="6580187" cy="3702050"/>
          </a:xfrm>
          <a:ln/>
        </p:spPr>
      </p:sp>
      <p:sp>
        <p:nvSpPr>
          <p:cNvPr id="7782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endParaRPr lang="en-GB" altLang="en-US" smtClean="0"/>
          </a:p>
        </p:txBody>
      </p:sp>
    </p:spTree>
    <p:extLst>
      <p:ext uri="{BB962C8B-B14F-4D97-AF65-F5344CB8AC3E}">
        <p14:creationId xmlns:p14="http://schemas.microsoft.com/office/powerpoint/2010/main" val="3328761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39800" rtl="0" eaLnBrk="0" fontAlgn="base" latinLnBrk="0" hangingPunct="0">
              <a:lnSpc>
                <a:spcPct val="100000"/>
              </a:lnSpc>
              <a:spcBef>
                <a:spcPct val="0"/>
              </a:spcBef>
              <a:spcAft>
                <a:spcPct val="0"/>
              </a:spcAft>
              <a:buClrTx/>
              <a:buSzTx/>
              <a:buFontTx/>
              <a:buNone/>
              <a:tabLst/>
              <a:defRPr/>
            </a:pPr>
            <a:fld id="{7968CEA9-7C7C-4D73-95F7-58C0DEFAE7D6}"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9800" rtl="0" eaLnBrk="0" fontAlgn="base" latinLnBrk="0" hangingPunct="0">
                <a:lnSpc>
                  <a:spcPct val="100000"/>
                </a:lnSpc>
                <a:spcBef>
                  <a:spcPct val="0"/>
                </a:spcBef>
                <a:spcAft>
                  <a:spcPct val="0"/>
                </a:spcAft>
                <a:buClrTx/>
                <a:buSzTx/>
                <a:buFontTx/>
                <a:buNone/>
                <a:tabLst/>
                <a:defRPr/>
              </a:pPr>
              <a:t>29</a:t>
            </a:fld>
            <a:endPar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101379"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E5F6C4E-D075-464C-8D94-E4076593F967}"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101380" name="Rectangle 2"/>
          <p:cNvSpPr>
            <a:spLocks noGrp="1" noRot="1" noChangeAspect="1" noChangeArrowheads="1" noTextEdit="1"/>
          </p:cNvSpPr>
          <p:nvPr>
            <p:ph type="sldImg"/>
          </p:nvPr>
        </p:nvSpPr>
        <p:spPr>
          <a:solidFill>
            <a:srgbClr val="FFFFFF"/>
          </a:solidFill>
          <a:ln/>
        </p:spPr>
      </p:sp>
      <p:sp>
        <p:nvSpPr>
          <p:cNvPr id="10138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p>
        </p:txBody>
      </p:sp>
    </p:spTree>
    <p:extLst>
      <p:ext uri="{BB962C8B-B14F-4D97-AF65-F5344CB8AC3E}">
        <p14:creationId xmlns:p14="http://schemas.microsoft.com/office/powerpoint/2010/main" val="7419852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xfrm>
            <a:off x="107950" y="739775"/>
            <a:ext cx="6581775" cy="3703638"/>
          </a:xfrm>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MS PGothic" panose="020B0600070205080204" pitchFamily="34" charset="-128"/>
            </a:endParaRPr>
          </a:p>
        </p:txBody>
      </p:sp>
    </p:spTree>
    <p:extLst>
      <p:ext uri="{BB962C8B-B14F-4D97-AF65-F5344CB8AC3E}">
        <p14:creationId xmlns:p14="http://schemas.microsoft.com/office/powerpoint/2010/main" val="37166626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139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139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DE162EBD-9B40-4C88-B661-F0B6F8752421}" type="slidenum">
              <a:rPr lang="en-US" altLang="en-US" sz="1200" smtClean="0">
                <a:solidFill>
                  <a:srgbClr val="000000"/>
                </a:solidFill>
              </a:rPr>
              <a:pPr eaLnBrk="1" hangingPunct="1"/>
              <a:t>36</a:t>
            </a:fld>
            <a:endParaRPr lang="en-US" altLang="en-US" sz="1200" smtClean="0">
              <a:solidFill>
                <a:srgbClr val="000000"/>
              </a:solidFill>
            </a:endParaRPr>
          </a:p>
        </p:txBody>
      </p:sp>
    </p:spTree>
    <p:extLst>
      <p:ext uri="{BB962C8B-B14F-4D97-AF65-F5344CB8AC3E}">
        <p14:creationId xmlns:p14="http://schemas.microsoft.com/office/powerpoint/2010/main" val="1830539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D75A3934-2C82-4C9E-9A7A-BFC61AEDDA68}" type="slidenum">
              <a:rPr lang="en-US" altLang="en-US" sz="1200" smtClean="0">
                <a:solidFill>
                  <a:srgbClr val="000000"/>
                </a:solidFill>
              </a:rPr>
              <a:pPr/>
              <a:t>48</a:t>
            </a:fld>
            <a:endParaRPr lang="en-US" altLang="en-US" sz="1200" smtClean="0">
              <a:solidFill>
                <a:srgbClr val="000000"/>
              </a:solidFill>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31396562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74F9A0FF-592E-4B8C-80E7-E9FCB60F4599}" type="slidenum">
              <a:rPr lang="en-US" altLang="en-US" sz="1200">
                <a:solidFill>
                  <a:srgbClr val="000000"/>
                </a:solidFill>
              </a:rPr>
              <a:pPr algn="r" eaLnBrk="1" hangingPunct="1"/>
              <a:t>49</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09538" y="739775"/>
            <a:ext cx="6580187" cy="3702050"/>
          </a:xfrm>
          <a:ln/>
        </p:spPr>
      </p:sp>
      <p:sp>
        <p:nvSpPr>
          <p:cNvPr id="1556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smtClean="0"/>
          </a:p>
        </p:txBody>
      </p:sp>
    </p:spTree>
    <p:extLst>
      <p:ext uri="{BB962C8B-B14F-4D97-AF65-F5344CB8AC3E}">
        <p14:creationId xmlns:p14="http://schemas.microsoft.com/office/powerpoint/2010/main" val="3321036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8F639D56-AC6C-4AF7-8320-1F2CB7A76F16}" type="slidenum">
              <a:rPr lang="en-US" altLang="en-US" sz="1200">
                <a:solidFill>
                  <a:srgbClr val="000000"/>
                </a:solidFill>
              </a:rPr>
              <a:pPr algn="r" eaLnBrk="1" hangingPunct="1"/>
              <a:t>50</a:t>
            </a:fld>
            <a:endParaRPr lang="en-US" altLang="en-US" sz="1200">
              <a:solidFill>
                <a:srgbClr val="000000"/>
              </a:solidFill>
            </a:endParaRPr>
          </a:p>
        </p:txBody>
      </p:sp>
      <p:sp>
        <p:nvSpPr>
          <p:cNvPr id="157699" name="Rectangle 2"/>
          <p:cNvSpPr>
            <a:spLocks noGrp="1" noRot="1" noChangeAspect="1" noChangeArrowheads="1" noTextEdit="1"/>
          </p:cNvSpPr>
          <p:nvPr>
            <p:ph type="sldImg"/>
          </p:nvPr>
        </p:nvSpPr>
        <p:spPr>
          <a:xfrm>
            <a:off x="109538" y="739775"/>
            <a:ext cx="6580187" cy="3702050"/>
          </a:xfrm>
          <a:ln/>
        </p:spPr>
      </p:sp>
      <p:sp>
        <p:nvSpPr>
          <p:cNvPr id="157700"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smtClean="0"/>
          </a:p>
        </p:txBody>
      </p:sp>
    </p:spTree>
    <p:extLst>
      <p:ext uri="{BB962C8B-B14F-4D97-AF65-F5344CB8AC3E}">
        <p14:creationId xmlns:p14="http://schemas.microsoft.com/office/powerpoint/2010/main" val="16537550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C8425E8F-14C7-467B-811C-9D09D300D84A}" type="slidenum">
              <a:rPr lang="en-US" altLang="en-US" sz="1200">
                <a:solidFill>
                  <a:srgbClr val="000000"/>
                </a:solidFill>
              </a:rPr>
              <a:pPr algn="r" eaLnBrk="1" hangingPunct="1"/>
              <a:t>51</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09538" y="739775"/>
            <a:ext cx="6580187" cy="3702050"/>
          </a:xfrm>
          <a:ln/>
        </p:spPr>
      </p:sp>
      <p:sp>
        <p:nvSpPr>
          <p:cNvPr id="15974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smtClean="0"/>
          </a:p>
        </p:txBody>
      </p:sp>
    </p:spTree>
    <p:extLst>
      <p:ext uri="{BB962C8B-B14F-4D97-AF65-F5344CB8AC3E}">
        <p14:creationId xmlns:p14="http://schemas.microsoft.com/office/powerpoint/2010/main" val="33625602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FD791656-A987-4F28-A7E7-7BBB600C8964}" type="slidenum">
              <a:rPr lang="en-US" altLang="en-US" sz="1200">
                <a:solidFill>
                  <a:srgbClr val="000000"/>
                </a:solidFill>
              </a:rPr>
              <a:pPr/>
              <a:t>52</a:t>
            </a:fld>
            <a:endParaRPr lang="en-US" altLang="en-US" sz="1200">
              <a:solidFill>
                <a:srgbClr val="000000"/>
              </a:solidFill>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extLst>
      <p:ext uri="{BB962C8B-B14F-4D97-AF65-F5344CB8AC3E}">
        <p14:creationId xmlns:p14="http://schemas.microsoft.com/office/powerpoint/2010/main" val="2200512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4C39B-AE3D-4488-AE4E-CE9383D97B8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77827" name="Rectangle 2"/>
          <p:cNvSpPr>
            <a:spLocks noGrp="1" noRot="1" noChangeAspect="1" noChangeArrowheads="1" noTextEdit="1"/>
          </p:cNvSpPr>
          <p:nvPr>
            <p:ph type="sldImg"/>
          </p:nvPr>
        </p:nvSpPr>
        <p:spPr>
          <a:xfrm>
            <a:off x="109538" y="739775"/>
            <a:ext cx="6580187" cy="3702050"/>
          </a:xfrm>
          <a:ln/>
        </p:spPr>
      </p:sp>
      <p:sp>
        <p:nvSpPr>
          <p:cNvPr id="77828"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endParaRPr lang="en-GB" altLang="en-US" smtClean="0"/>
          </a:p>
        </p:txBody>
      </p:sp>
    </p:spTree>
    <p:extLst>
      <p:ext uri="{BB962C8B-B14F-4D97-AF65-F5344CB8AC3E}">
        <p14:creationId xmlns:p14="http://schemas.microsoft.com/office/powerpoint/2010/main" val="38469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51275" y="937736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fld id="{A14BE4EC-0E3D-40AF-A60E-29D4375F9926}" type="slidenum">
              <a:rPr lang="en-US" altLang="en-US" sz="1200"/>
              <a:pPr algn="r" eaLnBrk="1" hangingPunct="1"/>
              <a:t>6</a:t>
            </a:fld>
            <a:endParaRPr lang="en-US" altLang="en-US" sz="1200"/>
          </a:p>
        </p:txBody>
      </p:sp>
      <p:sp>
        <p:nvSpPr>
          <p:cNvPr id="78851" name="Rectangle 2"/>
          <p:cNvSpPr>
            <a:spLocks noGrp="1" noRot="1" noChangeAspect="1" noChangeArrowheads="1" noTextEdit="1"/>
          </p:cNvSpPr>
          <p:nvPr>
            <p:ph type="sldImg"/>
          </p:nvPr>
        </p:nvSpPr>
        <p:spPr>
          <a:xfrm>
            <a:off x="109538" y="739775"/>
            <a:ext cx="6580187" cy="3702050"/>
          </a:xfrm>
          <a:ln/>
        </p:spPr>
      </p:sp>
      <p:sp>
        <p:nvSpPr>
          <p:cNvPr id="78852" name="Rectangle 3"/>
          <p:cNvSpPr>
            <a:spLocks noGrp="1" noChangeArrowheads="1"/>
          </p:cNvSpPr>
          <p:nvPr>
            <p:ph type="body" idx="1"/>
          </p:nvPr>
        </p:nvSpPr>
        <p:spPr>
          <a:xfrm>
            <a:off x="679450" y="4689475"/>
            <a:ext cx="5438775" cy="4445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en-GB" altLang="en-US" smtClean="0"/>
          </a:p>
        </p:txBody>
      </p:sp>
    </p:spTree>
    <p:extLst>
      <p:ext uri="{BB962C8B-B14F-4D97-AF65-F5344CB8AC3E}">
        <p14:creationId xmlns:p14="http://schemas.microsoft.com/office/powerpoint/2010/main" val="176942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8D472BDE-FE33-4C2F-AA85-2D3DCD98C929}" type="slidenum">
              <a:rPr lang="en-US" altLang="en-US" sz="1200" smtClean="0"/>
              <a:pPr/>
              <a:t>7</a:t>
            </a:fld>
            <a:endParaRPr lang="en-US" altLang="en-US" sz="1200" smtClean="0"/>
          </a:p>
        </p:txBody>
      </p:sp>
      <p:sp>
        <p:nvSpPr>
          <p:cNvPr id="8089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9941B8D1-2B45-4252-AA21-245EFD1A8780}" type="slidenum">
              <a:rPr lang="en-GB" altLang="en-US" sz="1200" b="1">
                <a:ea typeface="MS PGothic" panose="020B0600070205080204" pitchFamily="34" charset="-128"/>
              </a:rPr>
              <a:pPr algn="r"/>
              <a:t>7</a:t>
            </a:fld>
            <a:endParaRPr lang="en-GB" altLang="en-US" sz="1200" b="1">
              <a:ea typeface="MS PGothic" panose="020B0600070205080204" pitchFamily="34" charset="-128"/>
            </a:endParaRPr>
          </a:p>
        </p:txBody>
      </p:sp>
      <p:sp>
        <p:nvSpPr>
          <p:cNvPr id="80900"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BB1D78E3-D00D-4205-97BE-BB42BACCEB6A}" type="slidenum">
              <a:rPr lang="en-GB" altLang="en-US" sz="1200">
                <a:ea typeface="MS PGothic" panose="020B0600070205080204" pitchFamily="34" charset="-128"/>
              </a:rPr>
              <a:pPr algn="r"/>
              <a:t>7</a:t>
            </a:fld>
            <a:endParaRPr lang="en-GB" altLang="en-US" sz="1200">
              <a:ea typeface="MS PGothic" panose="020B0600070205080204" pitchFamily="34" charset="-128"/>
            </a:endParaRPr>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xfrm>
            <a:off x="679450" y="4691063"/>
            <a:ext cx="5438775" cy="4443412"/>
          </a:xfrm>
          <a:solidFill>
            <a:srgbClr val="FFFFFF"/>
          </a:solidFill>
          <a:ln>
            <a:solidFill>
              <a:srgbClr val="000000"/>
            </a:solidFill>
          </a:ln>
        </p:spPr>
        <p:txBody>
          <a:bodyPr lIns="91440" tIns="45720" rIns="91440" bIns="45720"/>
          <a:lstStyle/>
          <a:p>
            <a:pPr eaLnBrk="1" hangingPunct="1"/>
            <a:endParaRPr lang="en-US" altLang="en-US" smtClean="0"/>
          </a:p>
        </p:txBody>
      </p:sp>
    </p:spTree>
    <p:extLst>
      <p:ext uri="{BB962C8B-B14F-4D97-AF65-F5344CB8AC3E}">
        <p14:creationId xmlns:p14="http://schemas.microsoft.com/office/powerpoint/2010/main" val="3814044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9</a:t>
            </a:fld>
            <a:endParaRPr lang="en-GB" dirty="0"/>
          </a:p>
        </p:txBody>
      </p:sp>
      <p:sp>
        <p:nvSpPr>
          <p:cNvPr id="17411" name="Rectangle 7"/>
          <p:cNvSpPr txBox="1">
            <a:spLocks noGrp="1" noChangeArrowheads="1"/>
          </p:cNvSpPr>
          <p:nvPr/>
        </p:nvSpPr>
        <p:spPr bwMode="auto">
          <a:xfrm>
            <a:off x="3926288" y="9433323"/>
            <a:ext cx="3002454" cy="496490"/>
          </a:xfrm>
          <a:prstGeom prst="rect">
            <a:avLst/>
          </a:prstGeom>
          <a:noFill/>
          <a:ln w="9525">
            <a:noFill/>
            <a:miter lim="800000"/>
            <a:headEnd/>
            <a:tailEnd/>
          </a:ln>
        </p:spPr>
        <p:txBody>
          <a:bodyPr lIns="92153" tIns="46077" rIns="92153" bIns="46077" anchor="b">
            <a:prstTxWarp prst="textNoShape">
              <a:avLst/>
            </a:prstTxWarp>
          </a:bodyPr>
          <a:lstStyle/>
          <a:p>
            <a:pPr algn="r"/>
            <a:fld id="{66ABDDD2-2266-1E4D-AD49-39AAE94C9749}" type="slidenum">
              <a:rPr lang="en-GB" sz="1200"/>
              <a:pPr algn="r"/>
              <a:t>9</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3467238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E3AC32E7-DD9F-4426-A341-7992E4535790}" type="slidenum">
              <a:rPr lang="en-US" altLang="en-US" sz="1200" smtClean="0"/>
              <a:pPr/>
              <a:t>10</a:t>
            </a:fld>
            <a:endParaRPr lang="en-US" altLang="en-US" sz="1200" smtClean="0"/>
          </a:p>
        </p:txBody>
      </p:sp>
      <p:sp>
        <p:nvSpPr>
          <p:cNvPr id="89091" name="Rectangle 7"/>
          <p:cNvSpPr txBox="1">
            <a:spLocks noGrp="1" noChangeArrowheads="1"/>
          </p:cNvSpPr>
          <p:nvPr/>
        </p:nvSpPr>
        <p:spPr bwMode="auto">
          <a:xfrm>
            <a:off x="3852863" y="9380538"/>
            <a:ext cx="29448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nchor="b"/>
          <a:lstStyle>
            <a:lvl1pPr defTabSz="919163">
              <a:defRPr sz="2400">
                <a:solidFill>
                  <a:schemeClr val="tx1"/>
                </a:solidFill>
                <a:latin typeface="Arial" panose="020B0604020202020204" pitchFamily="34" charset="0"/>
              </a:defRPr>
            </a:lvl1pPr>
            <a:lvl2pPr marL="742950" indent="-285750" defTabSz="919163">
              <a:defRPr sz="2400">
                <a:solidFill>
                  <a:schemeClr val="tx1"/>
                </a:solidFill>
                <a:latin typeface="Arial" panose="020B0604020202020204" pitchFamily="34" charset="0"/>
              </a:defRPr>
            </a:lvl2pPr>
            <a:lvl3pPr marL="1143000" indent="-228600" defTabSz="919163">
              <a:defRPr sz="2400">
                <a:solidFill>
                  <a:schemeClr val="tx1"/>
                </a:solidFill>
                <a:latin typeface="Arial" panose="020B0604020202020204" pitchFamily="34" charset="0"/>
              </a:defRPr>
            </a:lvl3pPr>
            <a:lvl4pPr marL="1600200" indent="-228600" defTabSz="919163">
              <a:defRPr sz="2400">
                <a:solidFill>
                  <a:schemeClr val="tx1"/>
                </a:solidFill>
                <a:latin typeface="Arial" panose="020B0604020202020204" pitchFamily="34" charset="0"/>
              </a:defRPr>
            </a:lvl4pPr>
            <a:lvl5pPr marL="2057400" indent="-228600" defTabSz="919163">
              <a:defRPr sz="2400">
                <a:solidFill>
                  <a:schemeClr val="tx1"/>
                </a:solidFill>
                <a:latin typeface="Arial" panose="020B0604020202020204" pitchFamily="34" charset="0"/>
              </a:defRPr>
            </a:lvl5pPr>
            <a:lvl6pPr marL="2514600" indent="-228600" defTabSz="919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9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9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9163" eaLnBrk="0" fontAlgn="base" hangingPunct="0">
              <a:spcBef>
                <a:spcPct val="0"/>
              </a:spcBef>
              <a:spcAft>
                <a:spcPct val="0"/>
              </a:spcAft>
              <a:defRPr sz="2400">
                <a:solidFill>
                  <a:schemeClr val="tx1"/>
                </a:solidFill>
                <a:latin typeface="Arial" panose="020B0604020202020204" pitchFamily="34" charset="0"/>
              </a:defRPr>
            </a:lvl9pPr>
          </a:lstStyle>
          <a:p>
            <a:pPr algn="r"/>
            <a:fld id="{E8D3B061-4BB1-4AA9-86E9-46AFC9A845D8}" type="slidenum">
              <a:rPr lang="en-US" altLang="en-US" sz="1200">
                <a:latin typeface="Times" panose="02020603050405020304" pitchFamily="18" charset="0"/>
                <a:ea typeface="MS PGothic" panose="020B0600070205080204" pitchFamily="34" charset="-128"/>
              </a:rPr>
              <a:pPr algn="r"/>
              <a:t>10</a:t>
            </a:fld>
            <a:endParaRPr lang="en-US" altLang="en-US" sz="1200">
              <a:latin typeface="Times" panose="02020603050405020304" pitchFamily="18" charset="0"/>
              <a:ea typeface="MS PGothic" panose="020B0600070205080204" pitchFamily="34" charset="-128"/>
            </a:endParaRPr>
          </a:p>
        </p:txBody>
      </p:sp>
      <p:sp>
        <p:nvSpPr>
          <p:cNvPr id="89092" name="Rectangle 2"/>
          <p:cNvSpPr>
            <a:spLocks noGrp="1" noRot="1" noChangeAspect="1" noChangeArrowheads="1" noTextEdit="1"/>
          </p:cNvSpPr>
          <p:nvPr>
            <p:ph type="sldImg"/>
          </p:nvPr>
        </p:nvSpPr>
        <p:spPr>
          <a:xfrm>
            <a:off x="106363" y="741363"/>
            <a:ext cx="6583362" cy="3703637"/>
          </a:xfrm>
          <a:ln/>
        </p:spPr>
      </p:sp>
      <p:sp>
        <p:nvSpPr>
          <p:cNvPr id="89093" name="Rectangle 3"/>
          <p:cNvSpPr>
            <a:spLocks noGrp="1" noChangeArrowheads="1"/>
          </p:cNvSpPr>
          <p:nvPr>
            <p:ph type="body" idx="1"/>
          </p:nvPr>
        </p:nvSpPr>
        <p:spPr>
          <a:xfrm>
            <a:off x="906463" y="4691063"/>
            <a:ext cx="4984750"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02" tIns="45951" rIns="91902" bIns="45951"/>
          <a:lstStyle/>
          <a:p>
            <a:pPr eaLnBrk="1" hangingPunct="1"/>
            <a:endParaRPr lang="en-US" altLang="en-US" smtClean="0"/>
          </a:p>
        </p:txBody>
      </p:sp>
    </p:spTree>
    <p:extLst>
      <p:ext uri="{BB962C8B-B14F-4D97-AF65-F5344CB8AC3E}">
        <p14:creationId xmlns:p14="http://schemas.microsoft.com/office/powerpoint/2010/main" val="3677761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108FF7BC-BC3E-4A96-AA22-D4E6E23D4F2C}" type="slidenum">
              <a:rPr lang="en-US" altLang="en-US" sz="1200" smtClean="0"/>
              <a:pPr/>
              <a:t>11</a:t>
            </a:fld>
            <a:endParaRPr lang="en-US" altLang="en-US" sz="1200" smtClean="0"/>
          </a:p>
        </p:txBody>
      </p:sp>
      <p:sp>
        <p:nvSpPr>
          <p:cNvPr id="91139"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434B8B64-4BF9-448B-8C7E-B40DC82EB4E2}" type="slidenum">
              <a:rPr lang="en-GB" altLang="en-US" sz="1200" b="1">
                <a:ea typeface="MS PGothic" panose="020B0600070205080204" pitchFamily="34" charset="-128"/>
              </a:rPr>
              <a:pPr algn="r"/>
              <a:t>11</a:t>
            </a:fld>
            <a:endParaRPr lang="en-GB" altLang="en-US" sz="1200" b="1">
              <a:ea typeface="MS PGothic" panose="020B0600070205080204" pitchFamily="34" charset="-128"/>
            </a:endParaRPr>
          </a:p>
        </p:txBody>
      </p:sp>
      <p:sp>
        <p:nvSpPr>
          <p:cNvPr id="91140" name="Rectangle 1026"/>
          <p:cNvSpPr>
            <a:spLocks noGrp="1" noRot="1" noChangeAspect="1" noChangeArrowheads="1" noTextEdit="1"/>
          </p:cNvSpPr>
          <p:nvPr>
            <p:ph type="sldImg"/>
          </p:nvPr>
        </p:nvSpPr>
        <p:spPr>
          <a:xfrm>
            <a:off x="109538" y="741363"/>
            <a:ext cx="6580187" cy="3702050"/>
          </a:xfrm>
          <a:ln/>
        </p:spPr>
      </p:sp>
      <p:sp>
        <p:nvSpPr>
          <p:cNvPr id="91141" name="Rectangle 1027"/>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en-US" altLang="en-US" smtClean="0"/>
          </a:p>
        </p:txBody>
      </p:sp>
    </p:spTree>
    <p:extLst>
      <p:ext uri="{BB962C8B-B14F-4D97-AF65-F5344CB8AC3E}">
        <p14:creationId xmlns:p14="http://schemas.microsoft.com/office/powerpoint/2010/main" val="3065685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sz="2400">
                <a:solidFill>
                  <a:schemeClr val="tx1"/>
                </a:solidFill>
                <a:latin typeface="Arial" panose="020B0604020202020204" pitchFamily="34" charset="0"/>
              </a:defRPr>
            </a:lvl1pPr>
            <a:lvl2pPr marL="742950" indent="-285750" defTabSz="939800">
              <a:defRPr sz="2400">
                <a:solidFill>
                  <a:schemeClr val="tx1"/>
                </a:solidFill>
                <a:latin typeface="Arial" panose="020B0604020202020204" pitchFamily="34" charset="0"/>
              </a:defRPr>
            </a:lvl2pPr>
            <a:lvl3pPr marL="1143000" indent="-228600" defTabSz="939800">
              <a:defRPr sz="2400">
                <a:solidFill>
                  <a:schemeClr val="tx1"/>
                </a:solidFill>
                <a:latin typeface="Arial" panose="020B0604020202020204" pitchFamily="34" charset="0"/>
              </a:defRPr>
            </a:lvl3pPr>
            <a:lvl4pPr marL="1600200" indent="-228600" defTabSz="939800">
              <a:defRPr sz="2400">
                <a:solidFill>
                  <a:schemeClr val="tx1"/>
                </a:solidFill>
                <a:latin typeface="Arial" panose="020B0604020202020204" pitchFamily="34" charset="0"/>
              </a:defRPr>
            </a:lvl4pPr>
            <a:lvl5pPr marL="2057400" indent="-228600" defTabSz="939800">
              <a:defRPr sz="2400">
                <a:solidFill>
                  <a:schemeClr val="tx1"/>
                </a:solidFill>
                <a:latin typeface="Arial" panose="020B0604020202020204" pitchFamily="34" charset="0"/>
              </a:defRPr>
            </a:lvl5pPr>
            <a:lvl6pPr marL="2514600" indent="-228600" defTabSz="93980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980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980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9800" eaLnBrk="0" fontAlgn="base" hangingPunct="0">
              <a:spcBef>
                <a:spcPct val="0"/>
              </a:spcBef>
              <a:spcAft>
                <a:spcPct val="0"/>
              </a:spcAft>
              <a:defRPr sz="2400">
                <a:solidFill>
                  <a:schemeClr val="tx1"/>
                </a:solidFill>
                <a:latin typeface="Arial" panose="020B0604020202020204" pitchFamily="34" charset="0"/>
              </a:defRPr>
            </a:lvl9pPr>
          </a:lstStyle>
          <a:p>
            <a:fld id="{41388495-400A-48BB-B1D0-6DC598388A14}" type="slidenum">
              <a:rPr lang="en-US" altLang="en-US" sz="1200" smtClean="0"/>
              <a:pPr/>
              <a:t>12</a:t>
            </a:fld>
            <a:endParaRPr lang="en-US" altLang="en-US" sz="1200" smtClean="0"/>
          </a:p>
        </p:txBody>
      </p:sp>
      <p:sp>
        <p:nvSpPr>
          <p:cNvPr id="93187"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AB9CD136-609A-49AE-9255-7D188941329D}" type="slidenum">
              <a:rPr lang="en-GB" altLang="en-US" sz="1200" b="1">
                <a:ea typeface="MS PGothic" panose="020B0600070205080204" pitchFamily="34" charset="-128"/>
              </a:rPr>
              <a:pPr algn="r"/>
              <a:t>12</a:t>
            </a:fld>
            <a:endParaRPr lang="en-GB" altLang="en-US" sz="1200" b="1">
              <a:ea typeface="MS PGothic" panose="020B0600070205080204" pitchFamily="34" charset="-128"/>
            </a:endParaRPr>
          </a:p>
        </p:txBody>
      </p:sp>
      <p:sp>
        <p:nvSpPr>
          <p:cNvPr id="93188"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fld id="{DE83C771-D2C0-4810-80E6-E4CD691AF27C}" type="slidenum">
              <a:rPr lang="en-GB" altLang="en-US" sz="1200">
                <a:ea typeface="MS PGothic" panose="020B0600070205080204" pitchFamily="34" charset="-128"/>
              </a:rPr>
              <a:pPr algn="r"/>
              <a:t>12</a:t>
            </a:fld>
            <a:endParaRPr lang="en-GB" altLang="en-US" sz="1200">
              <a:ea typeface="MS PGothic" panose="020B0600070205080204" pitchFamily="34" charset="-128"/>
            </a:endParaRPr>
          </a:p>
        </p:txBody>
      </p:sp>
      <p:sp>
        <p:nvSpPr>
          <p:cNvPr id="93189" name="Rectangle 2"/>
          <p:cNvSpPr>
            <a:spLocks noGrp="1" noRot="1" noChangeAspect="1" noChangeArrowheads="1" noTextEdit="1"/>
          </p:cNvSpPr>
          <p:nvPr>
            <p:ph type="sldImg"/>
          </p:nvPr>
        </p:nvSpPr>
        <p:spPr>
          <a:xfrm>
            <a:off x="109538" y="741363"/>
            <a:ext cx="6580187" cy="3702050"/>
          </a:xfrm>
          <a:solidFill>
            <a:srgbClr val="FFFFFF"/>
          </a:solidFill>
          <a:ln/>
        </p:spPr>
      </p:sp>
      <p:sp>
        <p:nvSpPr>
          <p:cNvPr id="93190" name="Rectangle 3"/>
          <p:cNvSpPr>
            <a:spLocks noGrp="1" noChangeArrowheads="1"/>
          </p:cNvSpPr>
          <p:nvPr>
            <p:ph type="body" idx="1"/>
          </p:nvPr>
        </p:nvSpPr>
        <p:spPr>
          <a:xfrm>
            <a:off x="906463" y="4691063"/>
            <a:ext cx="4984750" cy="4443412"/>
          </a:xfrm>
          <a:solidFill>
            <a:srgbClr val="FFFFFF"/>
          </a:solidFill>
          <a:ln>
            <a:solidFill>
              <a:srgbClr val="000000"/>
            </a:solidFill>
          </a:ln>
        </p:spPr>
        <p:txBody>
          <a:bodyPr lIns="91440" tIns="45720" rIns="91440" bIns="45720"/>
          <a:lstStyle/>
          <a:p>
            <a:pPr eaLnBrk="1" hangingPunct="1"/>
            <a:endParaRPr lang="de-CH" altLang="en-US" smtClean="0"/>
          </a:p>
        </p:txBody>
      </p:sp>
    </p:spTree>
    <p:extLst>
      <p:ext uri="{BB962C8B-B14F-4D97-AF65-F5344CB8AC3E}">
        <p14:creationId xmlns:p14="http://schemas.microsoft.com/office/powerpoint/2010/main" val="3974162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11" name="Slide Number Placeholder 3"/>
          <p:cNvSpPr txBox="1">
            <a:spLocks/>
          </p:cNvSpPr>
          <p:nvPr userDrawn="1"/>
        </p:nvSpPr>
        <p:spPr>
          <a:xfrm>
            <a:off x="791501" y="4701453"/>
            <a:ext cx="6891887" cy="19546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bg-BG" sz="950" baseline="0" dirty="0" smtClean="0"/>
              <a:t>Зорница Захариева</a:t>
            </a:r>
            <a:r>
              <a:rPr lang="en-US" sz="950" baseline="0" dirty="0" smtClean="0"/>
              <a:t>        </a:t>
            </a:r>
            <a:r>
              <a:rPr lang="bg-BG" sz="950" baseline="0" dirty="0" smtClean="0"/>
              <a:t>	</a:t>
            </a:r>
            <a:r>
              <a:rPr lang="en-US" sz="950" baseline="0" dirty="0" smtClean="0"/>
              <a:t>             </a:t>
            </a:r>
            <a:r>
              <a:rPr lang="en-US" sz="950" baseline="0" dirty="0" smtClean="0"/>
              <a:t>03</a:t>
            </a:r>
            <a:r>
              <a:rPr lang="en-US" sz="950" dirty="0" smtClean="0"/>
              <a:t>.10.20</a:t>
            </a:r>
            <a:r>
              <a:rPr lang="bg-BG" sz="950" dirty="0" smtClean="0"/>
              <a:t>22			Въведение</a:t>
            </a:r>
            <a:r>
              <a:rPr lang="bg-BG" sz="950" baseline="0" dirty="0" smtClean="0"/>
              <a:t> в ЦЕРН</a:t>
            </a:r>
            <a:endParaRPr lang="en-US" sz="900" dirty="0"/>
          </a:p>
        </p:txBody>
      </p:sp>
      <p:sp>
        <p:nvSpPr>
          <p:cNvPr id="10" name="Slide Number Placeholder 3"/>
          <p:cNvSpPr txBox="1">
            <a:spLocks/>
          </p:cNvSpPr>
          <p:nvPr userDrawn="1"/>
        </p:nvSpPr>
        <p:spPr>
          <a:xfrm>
            <a:off x="8642576" y="4658049"/>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D1566A-BDED-45E6-BF9A-CD1C5C1FE66D}" type="slidenum">
              <a:rPr lang="en-US" smtClean="0"/>
              <a:pPr/>
              <a:t>‹#›</a:t>
            </a:fld>
            <a:endParaRPr lang="en-US" dirty="0"/>
          </a:p>
        </p:txBody>
      </p:sp>
      <p:cxnSp>
        <p:nvCxnSpPr>
          <p:cNvPr id="5" name="Straight Connector 4"/>
          <p:cNvCxnSpPr/>
          <p:nvPr userDrawn="1"/>
        </p:nvCxnSpPr>
        <p:spPr>
          <a:xfrm>
            <a:off x="791501" y="4547419"/>
            <a:ext cx="0" cy="511200"/>
          </a:xfrm>
          <a:prstGeom prst="line">
            <a:avLst/>
          </a:prstGeom>
          <a:ln w="635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908810" y="488940"/>
            <a:ext cx="6777990"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5" name="Text Placeholder 4"/>
          <p:cNvSpPr>
            <a:spLocks noGrp="1"/>
          </p:cNvSpPr>
          <p:nvPr>
            <p:ph type="body" sz="quarter" idx="17"/>
          </p:nvPr>
        </p:nvSpPr>
        <p:spPr>
          <a:xfrm>
            <a:off x="199800" y="878682"/>
            <a:ext cx="8731800" cy="36136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3"/>
          <p:cNvSpPr>
            <a:spLocks noGrp="1"/>
          </p:cNvSpPr>
          <p:nvPr>
            <p:ph type="dt" sz="half" idx="2"/>
          </p:nvPr>
        </p:nvSpPr>
        <p:spPr>
          <a:xfrm>
            <a:off x="708314" y="4696763"/>
            <a:ext cx="760268" cy="273808"/>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10.12.2019</a:t>
            </a:r>
            <a:endParaRPr lang="en-GB" dirty="0"/>
          </a:p>
        </p:txBody>
      </p:sp>
      <p:sp>
        <p:nvSpPr>
          <p:cNvPr id="8" name="Footer Placeholder 4"/>
          <p:cNvSpPr>
            <a:spLocks noGrp="1"/>
          </p:cNvSpPr>
          <p:nvPr>
            <p:ph type="ftr" sz="quarter" idx="3"/>
          </p:nvPr>
        </p:nvSpPr>
        <p:spPr>
          <a:xfrm>
            <a:off x="1468582" y="4697641"/>
            <a:ext cx="6684814" cy="27293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Z. Zaharieva,         CERN Narrative Reporting with Oracle Cloud</a:t>
            </a:r>
            <a:endParaRPr lang="en-GB" dirty="0"/>
          </a:p>
        </p:txBody>
      </p:sp>
      <p:sp>
        <p:nvSpPr>
          <p:cNvPr id="9" name="Slide Number Placeholder 5"/>
          <p:cNvSpPr>
            <a:spLocks noGrp="1"/>
          </p:cNvSpPr>
          <p:nvPr>
            <p:ph type="sldNum" sz="quarter" idx="4"/>
          </p:nvPr>
        </p:nvSpPr>
        <p:spPr>
          <a:xfrm>
            <a:off x="8153397" y="4696727"/>
            <a:ext cx="798368"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CD55979-00CC-4874-A80E-0959E76EB92F}" type="slidenum">
              <a:rPr lang="en-GB" smtClean="0"/>
              <a:t>‹#›</a:t>
            </a:fld>
            <a:endParaRPr lang="en-GB"/>
          </a:p>
        </p:txBody>
      </p:sp>
    </p:spTree>
    <p:extLst>
      <p:ext uri="{BB962C8B-B14F-4D97-AF65-F5344CB8AC3E}">
        <p14:creationId xmlns:p14="http://schemas.microsoft.com/office/powerpoint/2010/main" val="2248655715"/>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05147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title"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1597819"/>
            <a:ext cx="7772400" cy="1102519"/>
          </a:xfrm>
        </p:spPr>
        <p:txBody>
          <a:bodyPr/>
          <a:lstStyle/>
          <a:p>
            <a:pPr>
              <a:defRPr/>
            </a:pPr>
            <a:r>
              <a:rPr lang="en-US"/>
              <a:t>Click to edit Master title style</a:t>
            </a:r>
            <a:endParaRPr/>
          </a:p>
        </p:txBody>
      </p:sp>
      <p:sp>
        <p:nvSpPr>
          <p:cNvPr id="5" name="Subtitle 2"/>
          <p:cNvSpPr>
            <a:spLocks noGrp="1"/>
          </p:cNvSpPr>
          <p:nvPr>
            <p:ph type="subTitle" idx="1"/>
          </p:nvPr>
        </p:nvSpPr>
        <p:spPr bwMode="auto">
          <a:xfrm>
            <a:off x="1371600" y="2914651"/>
            <a:ext cx="6400800" cy="1314449"/>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a:defRPr/>
            </a:pPr>
            <a:r>
              <a:rPr lang="en-US"/>
              <a:t>Click to edit Master subtitle style</a:t>
            </a:r>
            <a:endParaRPr/>
          </a:p>
        </p:txBody>
      </p:sp>
      <p:sp>
        <p:nvSpPr>
          <p:cNvPr id="6" name="Date Placeholder 3"/>
          <p:cNvSpPr>
            <a:spLocks noGrp="1"/>
          </p:cNvSpPr>
          <p:nvPr>
            <p:ph type="dt" sz="half" idx="10"/>
          </p:nvPr>
        </p:nvSpPr>
        <p:spPr bwMode="auto">
          <a:xfrm>
            <a:off x="457200" y="4767263"/>
            <a:ext cx="2133600" cy="273844"/>
          </a:xfrm>
          <a:prstGeom prst="rect">
            <a:avLst/>
          </a:prstGeom>
        </p:spPr>
        <p:txBody>
          <a:bodyPr/>
          <a:lstStyle/>
          <a:p>
            <a:pPr>
              <a:defRPr/>
            </a:pPr>
            <a:fld id="{BAFA8C01-0A37-2448-9BA5-7289468EE6BE}" type="datetimeFigureOut">
              <a:rPr lang="en-US"/>
              <a:t>10/2/2022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5CF73B2E-1C2D-D240-9120-9C4B082A013B}" type="slidenum">
              <a:rPr lang="en-US"/>
              <a:t>‹#›</a:t>
            </a:fld>
            <a:endParaRPr lang="en-US"/>
          </a:p>
        </p:txBody>
      </p:sp>
    </p:spTree>
    <p:extLst>
      <p:ext uri="{BB962C8B-B14F-4D97-AF65-F5344CB8AC3E}">
        <p14:creationId xmlns:p14="http://schemas.microsoft.com/office/powerpoint/2010/main" val="37092044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Само заглавие">
    <p:spTree>
      <p:nvGrpSpPr>
        <p:cNvPr id="1" name=""/>
        <p:cNvGrpSpPr/>
        <p:nvPr/>
      </p:nvGrpSpPr>
      <p:grpSpPr>
        <a:xfrm>
          <a:off x="0" y="0"/>
          <a:ext cx="0" cy="0"/>
          <a:chOff x="0" y="0"/>
          <a:chExt cx="0" cy="0"/>
        </a:xfrm>
      </p:grpSpPr>
      <p:sp>
        <p:nvSpPr>
          <p:cNvPr id="2" name="Text Box 4"/>
          <p:cNvSpPr txBox="1">
            <a:spLocks noChangeArrowheads="1"/>
          </p:cNvSpPr>
          <p:nvPr userDrawn="1"/>
        </p:nvSpPr>
        <p:spPr bwMode="auto">
          <a:xfrm>
            <a:off x="8645526" y="4962525"/>
            <a:ext cx="2825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188" tIns="24094" rIns="48188" bIns="24094"/>
          <a:lstStyle>
            <a:lvl1pPr defTabSz="642938">
              <a:defRPr sz="2400">
                <a:solidFill>
                  <a:schemeClr val="tx1"/>
                </a:solidFill>
                <a:latin typeface="Arial" panose="020B0604020202020204" pitchFamily="34" charset="0"/>
              </a:defRPr>
            </a:lvl1pPr>
            <a:lvl2pPr marL="742950" indent="-285750" defTabSz="642938">
              <a:defRPr sz="2400">
                <a:solidFill>
                  <a:schemeClr val="tx1"/>
                </a:solidFill>
                <a:latin typeface="Arial" panose="020B0604020202020204" pitchFamily="34" charset="0"/>
              </a:defRPr>
            </a:lvl2pPr>
            <a:lvl3pPr marL="1143000" indent="-228600" defTabSz="642938">
              <a:defRPr sz="2400">
                <a:solidFill>
                  <a:schemeClr val="tx1"/>
                </a:solidFill>
                <a:latin typeface="Arial" panose="020B0604020202020204" pitchFamily="34" charset="0"/>
              </a:defRPr>
            </a:lvl3pPr>
            <a:lvl4pPr marL="1600200" indent="-228600" defTabSz="642938">
              <a:defRPr sz="2400">
                <a:solidFill>
                  <a:schemeClr val="tx1"/>
                </a:solidFill>
                <a:latin typeface="Arial" panose="020B0604020202020204" pitchFamily="34" charset="0"/>
              </a:defRPr>
            </a:lvl4pPr>
            <a:lvl5pPr marL="2057400" indent="-228600" defTabSz="642938">
              <a:defRPr sz="2400">
                <a:solidFill>
                  <a:schemeClr val="tx1"/>
                </a:solidFill>
                <a:latin typeface="Arial" panose="020B0604020202020204" pitchFamily="34" charset="0"/>
              </a:defRPr>
            </a:lvl5pPr>
            <a:lvl6pPr marL="2514600" indent="-228600" defTabSz="642938"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2938"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2938"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2938"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fld id="{2CC1A6C6-E790-4BEC-B83F-3442AC270A99}" type="slidenum">
              <a:rPr lang="en-US" altLang="en-US" sz="825" b="1" smtClean="0">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eaLnBrk="1" hangingPunct="1">
                <a:defRPr/>
              </a:pPr>
              <a:t>‹#›</a:t>
            </a:fld>
            <a:endParaRPr lang="en-US" altLang="en-US" sz="825" b="1" smtClean="0">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pic>
        <p:nvPicPr>
          <p:cNvPr id="3" name="Picture 36" descr="THECERNlogoWhi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01063" y="54769"/>
            <a:ext cx="601662"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3"/>
          <p:cNvSpPr>
            <a:spLocks noChangeArrowheads="1"/>
          </p:cNvSpPr>
          <p:nvPr userDrawn="1"/>
        </p:nvSpPr>
        <p:spPr bwMode="auto">
          <a:xfrm>
            <a:off x="42075" y="522685"/>
            <a:ext cx="9008650" cy="27386"/>
          </a:xfrm>
          <a:prstGeom prst="rect">
            <a:avLst/>
          </a:prstGeom>
          <a:gradFill rotWithShape="1">
            <a:gsLst>
              <a:gs pos="0">
                <a:srgbClr val="003366">
                  <a:alpha val="10001"/>
                </a:srgbClr>
              </a:gs>
              <a:gs pos="50000">
                <a:schemeClr val="tx1"/>
              </a:gs>
              <a:gs pos="100000">
                <a:srgbClr val="003366">
                  <a:alpha val="10001"/>
                </a:srgbClr>
              </a:gs>
            </a:gsLst>
            <a:lin ang="0" scaled="1"/>
          </a:gradFill>
          <a:ln w="9525">
            <a:noFill/>
            <a:miter lim="800000"/>
            <a:headEnd/>
            <a:tailEnd/>
          </a:ln>
          <a:effectLst/>
        </p:spPr>
        <p:txBody>
          <a:bodyPr wrap="none" lIns="68537" tIns="34269" rIns="68537" bIns="34269" anchor="ctr"/>
          <a:lstStyle/>
          <a:p>
            <a:pPr>
              <a:defRPr/>
            </a:pPr>
            <a:endParaRPr lang="en-GB" sz="1350">
              <a:solidFill>
                <a:srgbClr val="000000"/>
              </a:solidFill>
              <a:latin typeface="Arial" charset="0"/>
            </a:endParaRPr>
          </a:p>
        </p:txBody>
      </p:sp>
      <p:sp>
        <p:nvSpPr>
          <p:cNvPr id="5" name="TextBox 4"/>
          <p:cNvSpPr txBox="1">
            <a:spLocks noChangeArrowheads="1"/>
          </p:cNvSpPr>
          <p:nvPr userDrawn="1"/>
        </p:nvSpPr>
        <p:spPr bwMode="auto">
          <a:xfrm>
            <a:off x="0" y="4935141"/>
            <a:ext cx="9144000"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defRPr/>
            </a:pPr>
            <a:r>
              <a:rPr lang="en-US" sz="975" b="1" dirty="0" smtClean="0">
                <a:solidFill>
                  <a:srgbClr val="222268"/>
                </a:solidFill>
              </a:rPr>
              <a:t>13</a:t>
            </a:r>
            <a:r>
              <a:rPr lang="bg-BG" sz="975" b="1" dirty="0" smtClean="0">
                <a:solidFill>
                  <a:srgbClr val="222268"/>
                </a:solidFill>
              </a:rPr>
              <a:t>.</a:t>
            </a:r>
            <a:r>
              <a:rPr lang="en-US" sz="975" b="1" dirty="0" smtClean="0">
                <a:solidFill>
                  <a:srgbClr val="222268"/>
                </a:solidFill>
              </a:rPr>
              <a:t>09</a:t>
            </a:r>
            <a:r>
              <a:rPr lang="bg-BG" sz="975" b="1" dirty="0" smtClean="0">
                <a:solidFill>
                  <a:srgbClr val="222268"/>
                </a:solidFill>
              </a:rPr>
              <a:t>.20</a:t>
            </a:r>
            <a:r>
              <a:rPr lang="en-US" sz="975" b="1" dirty="0" smtClean="0">
                <a:solidFill>
                  <a:srgbClr val="222268"/>
                </a:solidFill>
              </a:rPr>
              <a:t>22</a:t>
            </a:r>
            <a:r>
              <a:rPr lang="bg-BG" sz="975" b="1" dirty="0" smtClean="0">
                <a:solidFill>
                  <a:srgbClr val="222268"/>
                </a:solidFill>
              </a:rPr>
              <a:t>                                                           Въведение в ЦЕРН                                 </a:t>
            </a:r>
            <a:endParaRPr lang="en-GB" sz="975" b="1" dirty="0" smtClean="0"/>
          </a:p>
        </p:txBody>
      </p:sp>
    </p:spTree>
    <p:extLst>
      <p:ext uri="{BB962C8B-B14F-4D97-AF65-F5344CB8AC3E}">
        <p14:creationId xmlns:p14="http://schemas.microsoft.com/office/powerpoint/2010/main" val="34178980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06995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Tree>
    <p:extLst>
      <p:ext uri="{BB962C8B-B14F-4D97-AF65-F5344CB8AC3E}">
        <p14:creationId xmlns:p14="http://schemas.microsoft.com/office/powerpoint/2010/main" val="2305343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971550"/>
            <a:ext cx="3810000" cy="36004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4" y="971550"/>
            <a:ext cx="3811587" cy="36004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81170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27696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5012123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46386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1500" b="1"/>
            </a:lvl1pPr>
          </a:lstStyle>
          <a:p>
            <a:r>
              <a:rPr lang="en-US" smtClean="0"/>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Tree>
    <p:extLst>
      <p:ext uri="{BB962C8B-B14F-4D97-AF65-F5344CB8AC3E}">
        <p14:creationId xmlns:p14="http://schemas.microsoft.com/office/powerpoint/2010/main" val="3610083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15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Tree>
    <p:extLst>
      <p:ext uri="{BB962C8B-B14F-4D97-AF65-F5344CB8AC3E}">
        <p14:creationId xmlns:p14="http://schemas.microsoft.com/office/powerpoint/2010/main" val="3992097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0000223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6" y="114300"/>
            <a:ext cx="1952625" cy="44577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9" y="114300"/>
            <a:ext cx="5710237" cy="445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70752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lvl1pPr eaLnBrk="1" hangingPunct="1">
              <a:defRPr>
                <a:solidFill>
                  <a:srgbClr val="000000"/>
                </a:solidFill>
                <a:latin typeface="Arial" charset="0"/>
                <a:ea typeface="ＭＳ Ｐゴシック" charset="-128"/>
              </a:defRPr>
            </a:lvl1pPr>
          </a:lstStyle>
          <a:p>
            <a:pPr>
              <a:defRPr/>
            </a:pPr>
            <a:fld id="{BAFA8C01-0A37-2448-9BA5-7289468EE6BE}" type="datetimeFigureOut">
              <a:rPr lang="en-US"/>
              <a:pPr>
                <a:defRPr/>
              </a:pPr>
              <a:t>10/2/2022</a:t>
            </a:fld>
            <a:endParaRPr lang="en-US"/>
          </a:p>
        </p:txBody>
      </p:sp>
      <p:sp>
        <p:nvSpPr>
          <p:cNvPr id="5" name="Footer Placeholder 4"/>
          <p:cNvSpPr>
            <a:spLocks noGrp="1"/>
          </p:cNvSpPr>
          <p:nvPr>
            <p:ph type="ftr" sz="quarter" idx="11"/>
          </p:nvPr>
        </p:nvSpPr>
        <p:spPr/>
        <p:txBody>
          <a:bodyPr/>
          <a:lstStyle>
            <a:lvl1pPr eaLnBrk="0" hangingPunct="0">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vl1pPr>
          </a:lstStyle>
          <a:p>
            <a:pPr>
              <a:defRPr/>
            </a:pPr>
            <a:fld id="{D7A9D58D-89A0-4ACC-9495-FC7F9D924411}" type="slidenum">
              <a:rPr lang="en-US"/>
              <a:pPr>
                <a:defRPr/>
              </a:pPr>
              <a:t>‹#›</a:t>
            </a:fld>
            <a:endParaRPr lang="en-US"/>
          </a:p>
        </p:txBody>
      </p:sp>
    </p:spTree>
    <p:extLst>
      <p:ext uri="{BB962C8B-B14F-4D97-AF65-F5344CB8AC3E}">
        <p14:creationId xmlns:p14="http://schemas.microsoft.com/office/powerpoint/2010/main" val="4133618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7.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4" r:id="rId14"/>
    <p:sldLayoutId id="2147483685" r:id="rId15"/>
    <p:sldLayoutId id="2147483686" r:id="rId16"/>
    <p:sldLayoutId id="2147483716" r:id="rId17"/>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42" name="Rectangle 65"/>
          <p:cNvSpPr>
            <a:spLocks noGrp="1" noChangeArrowheads="1"/>
          </p:cNvSpPr>
          <p:nvPr>
            <p:ph type="title"/>
          </p:nvPr>
        </p:nvSpPr>
        <p:spPr bwMode="auto">
          <a:xfrm>
            <a:off x="871538" y="114300"/>
            <a:ext cx="781526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43" name="Rectangle 66"/>
          <p:cNvSpPr>
            <a:spLocks noGrp="1" noChangeArrowheads="1"/>
          </p:cNvSpPr>
          <p:nvPr>
            <p:ph type="body" idx="1"/>
          </p:nvPr>
        </p:nvSpPr>
        <p:spPr bwMode="auto">
          <a:xfrm>
            <a:off x="912814" y="971550"/>
            <a:ext cx="777398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40" name="Rectangle 68"/>
          <p:cNvSpPr>
            <a:spLocks noGrp="1" noChangeArrowheads="1"/>
          </p:cNvSpPr>
          <p:nvPr>
            <p:ph type="ftr" sz="quarter" idx="3"/>
          </p:nvPr>
        </p:nvSpPr>
        <p:spPr bwMode="auto">
          <a:xfrm>
            <a:off x="2667000" y="4800600"/>
            <a:ext cx="33528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900">
                <a:solidFill>
                  <a:srgbClr val="0967A4"/>
                </a:solidFill>
                <a:latin typeface="Helvetica" pitchFamily="-111" charset="0"/>
                <a:ea typeface="ＭＳ Ｐゴシック" pitchFamily="-111" charset="-128"/>
                <a:cs typeface="ＭＳ Ｐゴシック" pitchFamily="-111" charset="-128"/>
              </a:defRPr>
            </a:lvl1pPr>
          </a:lstStyle>
          <a:p>
            <a:pPr>
              <a:defRPr/>
            </a:pPr>
            <a:r>
              <a:rPr lang="en-US"/>
              <a:t>CERN / January 2011</a:t>
            </a:r>
            <a:endParaRPr lang="en-US" dirty="0"/>
          </a:p>
        </p:txBody>
      </p:sp>
      <p:sp>
        <p:nvSpPr>
          <p:cNvPr id="3141" name="Rectangle 69"/>
          <p:cNvSpPr>
            <a:spLocks noGrp="1" noChangeArrowheads="1"/>
          </p:cNvSpPr>
          <p:nvPr>
            <p:ph type="sldNum" sz="quarter" idx="4"/>
          </p:nvPr>
        </p:nvSpPr>
        <p:spPr bwMode="auto">
          <a:xfrm>
            <a:off x="7019925" y="4714875"/>
            <a:ext cx="19050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900">
                <a:solidFill>
                  <a:srgbClr val="0967A4"/>
                </a:solidFill>
                <a:latin typeface="Helvetica" pitchFamily="-111" charset="0"/>
                <a:ea typeface="ＭＳ Ｐゴシック" pitchFamily="-111" charset="-128"/>
                <a:cs typeface="ＭＳ Ｐゴシック" pitchFamily="-111" charset="-128"/>
              </a:defRPr>
            </a:lvl1pPr>
          </a:lstStyle>
          <a:p>
            <a:pPr>
              <a:defRPr/>
            </a:pPr>
            <a:fld id="{85EF2A2E-E080-4FF5-8D09-53A3367211A3}" type="slidenum">
              <a:rPr lang="en-US"/>
              <a:pPr>
                <a:defRPr/>
              </a:pPr>
              <a:t>‹#›</a:t>
            </a:fld>
            <a:endParaRPr lang="en-US"/>
          </a:p>
        </p:txBody>
      </p:sp>
      <p:pic>
        <p:nvPicPr>
          <p:cNvPr id="10246" name="Picture 17" descr="CERNlogo-bleu"/>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4743451"/>
            <a:ext cx="533400" cy="384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Line 71"/>
          <p:cNvSpPr>
            <a:spLocks noChangeShapeType="1"/>
          </p:cNvSpPr>
          <p:nvPr userDrawn="1"/>
        </p:nvSpPr>
        <p:spPr bwMode="auto">
          <a:xfrm>
            <a:off x="1066800" y="4743450"/>
            <a:ext cx="7239000" cy="0"/>
          </a:xfrm>
          <a:prstGeom prst="line">
            <a:avLst/>
          </a:prstGeom>
          <a:noFill/>
          <a:ln w="12700">
            <a:solidFill>
              <a:srgbClr val="0967A4">
                <a:alpha val="74117"/>
              </a:srgbClr>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10248" name="Rectangle 74"/>
          <p:cNvSpPr>
            <a:spLocks noChangeArrowheads="1"/>
          </p:cNvSpPr>
          <p:nvPr userDrawn="1"/>
        </p:nvSpPr>
        <p:spPr bwMode="auto">
          <a:xfrm>
            <a:off x="0" y="742950"/>
            <a:ext cx="7018338" cy="57150"/>
          </a:xfrm>
          <a:prstGeom prst="rect">
            <a:avLst/>
          </a:prstGeom>
          <a:solidFill>
            <a:schemeClr val="hlink">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1800" smtClean="0">
              <a:solidFill>
                <a:srgbClr val="000000"/>
              </a:solidFill>
              <a:latin typeface="Helvetica" panose="020B0604020202020204" pitchFamily="34" charset="0"/>
              <a:ea typeface="MS PGothic" panose="020B0600070205080204" pitchFamily="34" charset="-128"/>
            </a:endParaRPr>
          </a:p>
        </p:txBody>
      </p:sp>
      <p:sp>
        <p:nvSpPr>
          <p:cNvPr id="9" name="Rectangle 1042"/>
          <p:cNvSpPr>
            <a:spLocks noChangeArrowheads="1"/>
          </p:cNvSpPr>
          <p:nvPr userDrawn="1"/>
        </p:nvSpPr>
        <p:spPr bwMode="auto">
          <a:xfrm>
            <a:off x="0" y="2381"/>
            <a:ext cx="9144000" cy="51435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lstStyle/>
          <a:p>
            <a:pPr eaLnBrk="1" hangingPunct="1">
              <a:defRPr/>
            </a:pPr>
            <a:endParaRPr lang="en-US" sz="1350" dirty="0">
              <a:solidFill>
                <a:srgbClr val="000000"/>
              </a:solidFill>
              <a:latin typeface="Arial" charset="0"/>
              <a:ea typeface="ＭＳ Ｐゴシック" charset="-128"/>
            </a:endParaRPr>
          </a:p>
        </p:txBody>
      </p:sp>
      <p:pic>
        <p:nvPicPr>
          <p:cNvPr id="10250" name="Picture 11" descr="cern_logo_1.png"/>
          <p:cNvPicPr>
            <a:picLocks noChangeAspect="1"/>
          </p:cNvPicPr>
          <p:nvPr userDrawn="1"/>
        </p:nvPicPr>
        <p:blipFill>
          <a:blip r:embed="rId14">
            <a:lum bright="100000" contrast="-100000"/>
            <a:extLst>
              <a:ext uri="{28A0092B-C50C-407E-A947-70E740481C1C}">
                <a14:useLocalDpi xmlns:a14="http://schemas.microsoft.com/office/drawing/2010/main" val="0"/>
              </a:ext>
            </a:extLst>
          </a:blip>
          <a:srcRect/>
          <a:stretch>
            <a:fillRect/>
          </a:stretch>
        </p:blipFill>
        <p:spPr bwMode="auto">
          <a:xfrm>
            <a:off x="77788" y="4713685"/>
            <a:ext cx="493712" cy="3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85133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000">
          <a:solidFill>
            <a:schemeClr val="hlink"/>
          </a:solidFill>
          <a:latin typeface="+mj-lt"/>
          <a:ea typeface="MS PGothic" panose="020B0600070205080204" pitchFamily="34" charset="-128"/>
          <a:cs typeface="ＭＳ Ｐゴシック" charset="-128"/>
        </a:defRPr>
      </a:lvl1pPr>
      <a:lvl2pPr algn="l" rtl="0" eaLnBrk="0" fontAlgn="base" hangingPunct="0">
        <a:spcBef>
          <a:spcPct val="0"/>
        </a:spcBef>
        <a:spcAft>
          <a:spcPct val="0"/>
        </a:spcAft>
        <a:defRPr sz="3000">
          <a:solidFill>
            <a:schemeClr val="hlink"/>
          </a:solidFill>
          <a:latin typeface="Helvetica" pitchFamily="19" charset="0"/>
          <a:ea typeface="MS PGothic" panose="020B0600070205080204" pitchFamily="34" charset="-128"/>
          <a:cs typeface="ＭＳ Ｐゴシック" charset="-128"/>
        </a:defRPr>
      </a:lvl2pPr>
      <a:lvl3pPr algn="l" rtl="0" eaLnBrk="0" fontAlgn="base" hangingPunct="0">
        <a:spcBef>
          <a:spcPct val="0"/>
        </a:spcBef>
        <a:spcAft>
          <a:spcPct val="0"/>
        </a:spcAft>
        <a:defRPr sz="3000">
          <a:solidFill>
            <a:schemeClr val="hlink"/>
          </a:solidFill>
          <a:latin typeface="Helvetica" pitchFamily="19" charset="0"/>
          <a:ea typeface="MS PGothic" panose="020B0600070205080204" pitchFamily="34" charset="-128"/>
          <a:cs typeface="ＭＳ Ｐゴシック" charset="-128"/>
        </a:defRPr>
      </a:lvl3pPr>
      <a:lvl4pPr algn="l" rtl="0" eaLnBrk="0" fontAlgn="base" hangingPunct="0">
        <a:spcBef>
          <a:spcPct val="0"/>
        </a:spcBef>
        <a:spcAft>
          <a:spcPct val="0"/>
        </a:spcAft>
        <a:defRPr sz="3000">
          <a:solidFill>
            <a:schemeClr val="hlink"/>
          </a:solidFill>
          <a:latin typeface="Helvetica" pitchFamily="19" charset="0"/>
          <a:ea typeface="MS PGothic" panose="020B0600070205080204" pitchFamily="34" charset="-128"/>
          <a:cs typeface="ＭＳ Ｐゴシック" charset="-128"/>
        </a:defRPr>
      </a:lvl4pPr>
      <a:lvl5pPr algn="l" rtl="0" eaLnBrk="0" fontAlgn="base" hangingPunct="0">
        <a:spcBef>
          <a:spcPct val="0"/>
        </a:spcBef>
        <a:spcAft>
          <a:spcPct val="0"/>
        </a:spcAft>
        <a:defRPr sz="3000">
          <a:solidFill>
            <a:schemeClr val="hlink"/>
          </a:solidFill>
          <a:latin typeface="Helvetica" pitchFamily="19" charset="0"/>
          <a:ea typeface="MS PGothic" panose="020B0600070205080204" pitchFamily="34" charset="-128"/>
          <a:cs typeface="ＭＳ Ｐゴシック" charset="-128"/>
        </a:defRPr>
      </a:lvl5pPr>
      <a:lvl6pPr marL="342900" algn="l" rtl="0" fontAlgn="base">
        <a:spcBef>
          <a:spcPct val="0"/>
        </a:spcBef>
        <a:spcAft>
          <a:spcPct val="0"/>
        </a:spcAft>
        <a:defRPr sz="3000">
          <a:solidFill>
            <a:schemeClr val="hlink"/>
          </a:solidFill>
          <a:latin typeface="Helvetica" pitchFamily="19" charset="0"/>
        </a:defRPr>
      </a:lvl6pPr>
      <a:lvl7pPr marL="685800" algn="l" rtl="0" fontAlgn="base">
        <a:spcBef>
          <a:spcPct val="0"/>
        </a:spcBef>
        <a:spcAft>
          <a:spcPct val="0"/>
        </a:spcAft>
        <a:defRPr sz="3000">
          <a:solidFill>
            <a:schemeClr val="hlink"/>
          </a:solidFill>
          <a:latin typeface="Helvetica" pitchFamily="19" charset="0"/>
        </a:defRPr>
      </a:lvl7pPr>
      <a:lvl8pPr marL="1028700" algn="l" rtl="0" fontAlgn="base">
        <a:spcBef>
          <a:spcPct val="0"/>
        </a:spcBef>
        <a:spcAft>
          <a:spcPct val="0"/>
        </a:spcAft>
        <a:defRPr sz="3000">
          <a:solidFill>
            <a:schemeClr val="hlink"/>
          </a:solidFill>
          <a:latin typeface="Helvetica" pitchFamily="19" charset="0"/>
        </a:defRPr>
      </a:lvl8pPr>
      <a:lvl9pPr marL="1371600" algn="l" rtl="0" fontAlgn="base">
        <a:spcBef>
          <a:spcPct val="0"/>
        </a:spcBef>
        <a:spcAft>
          <a:spcPct val="0"/>
        </a:spcAft>
        <a:defRPr sz="3000">
          <a:solidFill>
            <a:schemeClr val="hlink"/>
          </a:solidFill>
          <a:latin typeface="Helvetica" pitchFamily="19" charset="0"/>
        </a:defRPr>
      </a:lvl9pPr>
    </p:titleStyle>
    <p:bodyStyle>
      <a:lvl1pPr marL="257175" indent="-257175" algn="l" rtl="0" eaLnBrk="0" fontAlgn="base" hangingPunct="0">
        <a:spcBef>
          <a:spcPct val="20000"/>
        </a:spcBef>
        <a:spcAft>
          <a:spcPct val="0"/>
        </a:spcAft>
        <a:buClr>
          <a:schemeClr val="folHlink"/>
        </a:buClr>
        <a:buSzPct val="75000"/>
        <a:buFont typeface="Wingdings" panose="05000000000000000000" pitchFamily="2" charset="2"/>
        <a:buChar char="n"/>
        <a:defRPr sz="2100">
          <a:solidFill>
            <a:schemeClr val="tx2"/>
          </a:solidFill>
          <a:latin typeface="+mn-lt"/>
          <a:ea typeface="MS PGothic" panose="020B0600070205080204" pitchFamily="34" charset="-128"/>
          <a:cs typeface="ＭＳ Ｐゴシック" charset="-128"/>
        </a:defRPr>
      </a:lvl1pPr>
      <a:lvl2pPr marL="557213" indent="-214313" algn="l" rtl="0" eaLnBrk="0" fontAlgn="base" hangingPunct="0">
        <a:spcBef>
          <a:spcPct val="20000"/>
        </a:spcBef>
        <a:spcAft>
          <a:spcPct val="0"/>
        </a:spcAft>
        <a:buClr>
          <a:schemeClr val="folHlink"/>
        </a:buClr>
        <a:buSzPct val="70000"/>
        <a:buFont typeface="Wingdings" panose="05000000000000000000" pitchFamily="2" charset="2"/>
        <a:buChar char="n"/>
        <a:defRPr sz="1800">
          <a:solidFill>
            <a:schemeClr val="tx2"/>
          </a:solidFill>
          <a:latin typeface="+mn-lt"/>
          <a:ea typeface="MS PGothic" panose="020B0600070205080204" pitchFamily="34" charset="-128"/>
        </a:defRPr>
      </a:lvl2pPr>
      <a:lvl3pPr marL="857250" indent="-171450" algn="l" rtl="0" eaLnBrk="0" fontAlgn="base" hangingPunct="0">
        <a:spcBef>
          <a:spcPct val="20000"/>
        </a:spcBef>
        <a:spcAft>
          <a:spcPct val="0"/>
        </a:spcAft>
        <a:buClr>
          <a:schemeClr val="tx2"/>
        </a:buClr>
        <a:buChar char="•"/>
        <a:defRPr sz="1500">
          <a:solidFill>
            <a:schemeClr val="tx2"/>
          </a:solidFill>
          <a:latin typeface="+mn-lt"/>
          <a:ea typeface="MS PGothic" panose="020B0600070205080204" pitchFamily="34" charset="-128"/>
        </a:defRPr>
      </a:lvl3pPr>
      <a:lvl4pPr marL="1200150" indent="-171450" algn="l" rtl="0" eaLnBrk="0" fontAlgn="base" hangingPunct="0">
        <a:spcBef>
          <a:spcPct val="20000"/>
        </a:spcBef>
        <a:spcAft>
          <a:spcPct val="0"/>
        </a:spcAft>
        <a:buClr>
          <a:schemeClr val="hlink"/>
        </a:buClr>
        <a:buChar char="•"/>
        <a:defRPr sz="1500">
          <a:solidFill>
            <a:schemeClr val="tx2"/>
          </a:solidFill>
          <a:latin typeface="+mn-lt"/>
          <a:ea typeface="MS PGothic" panose="020B0600070205080204" pitchFamily="34" charset="-128"/>
        </a:defRPr>
      </a:lvl4pPr>
      <a:lvl5pPr marL="1543050" indent="-171450" algn="l" rtl="0" eaLnBrk="0" fontAlgn="base" hangingPunct="0">
        <a:spcBef>
          <a:spcPct val="20000"/>
        </a:spcBef>
        <a:spcAft>
          <a:spcPct val="0"/>
        </a:spcAft>
        <a:buClr>
          <a:schemeClr val="tx1"/>
        </a:buClr>
        <a:buSzPct val="85000"/>
        <a:buChar char="•"/>
        <a:defRPr sz="1500">
          <a:solidFill>
            <a:schemeClr val="tx2"/>
          </a:solidFill>
          <a:latin typeface="+mn-lt"/>
          <a:ea typeface="MS PGothic" panose="020B0600070205080204" pitchFamily="34" charset="-128"/>
        </a:defRPr>
      </a:lvl5pPr>
      <a:lvl6pPr marL="18859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2288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25717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29146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2.jpe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38.jpeg"/><Relationship Id="rId11" Type="http://schemas.openxmlformats.org/officeDocument/2006/relationships/image" Target="../media/image33.jpeg"/><Relationship Id="rId5" Type="http://schemas.openxmlformats.org/officeDocument/2006/relationships/image" Target="../media/image37.png"/><Relationship Id="rId10" Type="http://schemas.openxmlformats.org/officeDocument/2006/relationships/image" Target="../media/image10.png"/><Relationship Id="rId4" Type="http://schemas.openxmlformats.org/officeDocument/2006/relationships/image" Target="../media/image36.jpeg"/><Relationship Id="rId9" Type="http://schemas.openxmlformats.org/officeDocument/2006/relationships/image" Target="../media/image41.jpeg"/></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jpe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jp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61.jpg"/><Relationship Id="rId5" Type="http://schemas.openxmlformats.org/officeDocument/2006/relationships/image" Target="../media/image60.jpg"/><Relationship Id="rId4" Type="http://schemas.openxmlformats.org/officeDocument/2006/relationships/image" Target="../media/image59.jpg"/></Relationships>
</file>

<file path=ppt/slides/_rels/slide1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67.jpeg"/><Relationship Id="rId11" Type="http://schemas.openxmlformats.org/officeDocument/2006/relationships/image" Target="../media/image72.jpeg"/><Relationship Id="rId5" Type="http://schemas.openxmlformats.org/officeDocument/2006/relationships/image" Target="../media/image66.jpeg"/><Relationship Id="rId10" Type="http://schemas.openxmlformats.org/officeDocument/2006/relationships/image" Target="../media/image71.jpeg"/><Relationship Id="rId4" Type="http://schemas.openxmlformats.org/officeDocument/2006/relationships/image" Target="../media/image65.jpeg"/><Relationship Id="rId9" Type="http://schemas.openxmlformats.org/officeDocument/2006/relationships/image" Target="../media/image70.jpeg"/></Relationships>
</file>

<file path=ppt/slides/_rels/slide2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77.jpeg"/><Relationship Id="rId11" Type="http://schemas.openxmlformats.org/officeDocument/2006/relationships/image" Target="../media/image82.png"/><Relationship Id="rId5" Type="http://schemas.openxmlformats.org/officeDocument/2006/relationships/image" Target="../media/image76.jpeg"/><Relationship Id="rId10" Type="http://schemas.openxmlformats.org/officeDocument/2006/relationships/image" Target="../media/image81.jpeg"/><Relationship Id="rId4" Type="http://schemas.openxmlformats.org/officeDocument/2006/relationships/image" Target="../media/image75.jpeg"/><Relationship Id="rId9" Type="http://schemas.openxmlformats.org/officeDocument/2006/relationships/image" Target="../media/image80.jpeg"/></Relationships>
</file>

<file path=ppt/slides/_rels/slide2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93.jpeg"/><Relationship Id="rId13" Type="http://schemas.openxmlformats.org/officeDocument/2006/relationships/diagramQuickStyle" Target="../diagrams/quickStyle1.xml"/><Relationship Id="rId3" Type="http://schemas.openxmlformats.org/officeDocument/2006/relationships/image" Target="../media/image88.jpeg"/><Relationship Id="rId7" Type="http://schemas.openxmlformats.org/officeDocument/2006/relationships/image" Target="../media/image92.jpeg"/><Relationship Id="rId12" Type="http://schemas.openxmlformats.org/officeDocument/2006/relationships/diagramLayout" Target="../diagrams/layout1.xml"/><Relationship Id="rId2" Type="http://schemas.openxmlformats.org/officeDocument/2006/relationships/image" Target="../media/image87.jpeg"/><Relationship Id="rId1" Type="http://schemas.openxmlformats.org/officeDocument/2006/relationships/slideLayout" Target="../slideLayouts/slideLayout10.xml"/><Relationship Id="rId6" Type="http://schemas.openxmlformats.org/officeDocument/2006/relationships/image" Target="../media/image91.jpeg"/><Relationship Id="rId11" Type="http://schemas.openxmlformats.org/officeDocument/2006/relationships/diagramData" Target="../diagrams/data1.xml"/><Relationship Id="rId5" Type="http://schemas.openxmlformats.org/officeDocument/2006/relationships/image" Target="../media/image90.jpeg"/><Relationship Id="rId15" Type="http://schemas.microsoft.com/office/2007/relationships/diagramDrawing" Target="../diagrams/drawing1.xml"/><Relationship Id="rId10" Type="http://schemas.openxmlformats.org/officeDocument/2006/relationships/image" Target="../media/image95.jpeg"/><Relationship Id="rId4" Type="http://schemas.openxmlformats.org/officeDocument/2006/relationships/image" Target="../media/image89.jpeg"/><Relationship Id="rId9" Type="http://schemas.openxmlformats.org/officeDocument/2006/relationships/image" Target="../media/image94.jpeg"/><Relationship Id="rId14" Type="http://schemas.openxmlformats.org/officeDocument/2006/relationships/diagramColors" Target="../diagrams/colors1.xml"/></Relationships>
</file>

<file path=ppt/slides/_rels/slide2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10.xml"/><Relationship Id="rId4" Type="http://schemas.openxmlformats.org/officeDocument/2006/relationships/image" Target="../media/image101.png"/></Relationships>
</file>

<file path=ppt/slides/_rels/slide2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02.jpeg"/><Relationship Id="rId7" Type="http://schemas.openxmlformats.org/officeDocument/2006/relationships/image" Target="../media/image105.png"/><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image" Target="../media/image30.jpeg"/><Relationship Id="rId5" Type="http://schemas.openxmlformats.org/officeDocument/2006/relationships/image" Target="../media/image104.png"/><Relationship Id="rId10" Type="http://schemas.openxmlformats.org/officeDocument/2006/relationships/image" Target="../media/image107.jpeg"/><Relationship Id="rId4" Type="http://schemas.openxmlformats.org/officeDocument/2006/relationships/image" Target="../media/image103.png"/><Relationship Id="rId9" Type="http://schemas.openxmlformats.org/officeDocument/2006/relationships/image" Target="../media/image106.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jpeg"/><Relationship Id="rId2" Type="http://schemas.openxmlformats.org/officeDocument/2006/relationships/image" Target="../media/image108.png"/><Relationship Id="rId1" Type="http://schemas.openxmlformats.org/officeDocument/2006/relationships/slideLayout" Target="../slideLayouts/slideLayout10.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31.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115.jpeg"/></Relationships>
</file>

<file path=ppt/slides/_rels/slide32.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8" Type="http://schemas.openxmlformats.org/officeDocument/2006/relationships/image" Target="../media/image118.jpeg"/><Relationship Id="rId3" Type="http://schemas.openxmlformats.org/officeDocument/2006/relationships/diagramLayout" Target="../diagrams/layout2.xml"/><Relationship Id="rId7" Type="http://schemas.openxmlformats.org/officeDocument/2006/relationships/image" Target="../media/image117.jpeg"/><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8" Type="http://schemas.openxmlformats.org/officeDocument/2006/relationships/image" Target="../media/image121.jpeg"/><Relationship Id="rId3" Type="http://schemas.openxmlformats.org/officeDocument/2006/relationships/hyperlink" Target="https://solvay-education-programme.web.cern.ch/" TargetMode="External"/><Relationship Id="rId7" Type="http://schemas.openxmlformats.org/officeDocument/2006/relationships/image" Target="../media/image120.jpeg"/><Relationship Id="rId2" Type="http://schemas.openxmlformats.org/officeDocument/2006/relationships/hyperlink" Target="http://cern.ch/bl4s" TargetMode="External"/><Relationship Id="rId1" Type="http://schemas.openxmlformats.org/officeDocument/2006/relationships/slideLayout" Target="../slideLayouts/slideLayout10.xml"/><Relationship Id="rId6" Type="http://schemas.openxmlformats.org/officeDocument/2006/relationships/image" Target="../media/image119.jpeg"/><Relationship Id="rId11" Type="http://schemas.openxmlformats.org/officeDocument/2006/relationships/image" Target="../media/image124.png"/><Relationship Id="rId5" Type="http://schemas.openxmlformats.org/officeDocument/2006/relationships/hyperlink" Target="https://scoollab.web.cern.ch/classroom-activities" TargetMode="External"/><Relationship Id="rId10" Type="http://schemas.openxmlformats.org/officeDocument/2006/relationships/image" Target="../media/image123.jpeg"/><Relationship Id="rId4" Type="http://schemas.openxmlformats.org/officeDocument/2006/relationships/hyperlink" Target="http://home.cern/students-educators" TargetMode="External"/><Relationship Id="rId9" Type="http://schemas.openxmlformats.org/officeDocument/2006/relationships/image" Target="../media/image122.jpeg"/></Relationships>
</file>

<file path=ppt/slides/_rels/slide35.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28.png"/></Relationships>
</file>

<file path=ppt/slides/_rels/slide37.xml.rels><?xml version="1.0" encoding="UTF-8" standalone="yes"?>
<Relationships xmlns="http://schemas.openxmlformats.org/package/2006/relationships"><Relationship Id="rId8" Type="http://schemas.openxmlformats.org/officeDocument/2006/relationships/image" Target="../media/image135.jpeg"/><Relationship Id="rId3" Type="http://schemas.openxmlformats.org/officeDocument/2006/relationships/image" Target="../media/image130.jpeg"/><Relationship Id="rId7" Type="http://schemas.openxmlformats.org/officeDocument/2006/relationships/image" Target="../media/image134.jpeg"/><Relationship Id="rId12" Type="http://schemas.openxmlformats.org/officeDocument/2006/relationships/image" Target="../media/image139.png"/><Relationship Id="rId2" Type="http://schemas.openxmlformats.org/officeDocument/2006/relationships/image" Target="../media/image129.jpeg"/><Relationship Id="rId1" Type="http://schemas.openxmlformats.org/officeDocument/2006/relationships/slideLayout" Target="../slideLayouts/slideLayout10.xml"/><Relationship Id="rId6" Type="http://schemas.openxmlformats.org/officeDocument/2006/relationships/image" Target="../media/image133.png"/><Relationship Id="rId11" Type="http://schemas.openxmlformats.org/officeDocument/2006/relationships/image" Target="../media/image138.jpg"/><Relationship Id="rId5" Type="http://schemas.openxmlformats.org/officeDocument/2006/relationships/image" Target="../media/image132.png"/><Relationship Id="rId10" Type="http://schemas.openxmlformats.org/officeDocument/2006/relationships/image" Target="../media/image137.jpeg"/><Relationship Id="rId4" Type="http://schemas.openxmlformats.org/officeDocument/2006/relationships/image" Target="../media/image131.jpeg"/><Relationship Id="rId9" Type="http://schemas.openxmlformats.org/officeDocument/2006/relationships/image" Target="../media/image136.png"/></Relationships>
</file>

<file path=ppt/slides/_rels/slide38.xml.rels><?xml version="1.0" encoding="UTF-8" standalone="yes"?>
<Relationships xmlns="http://schemas.openxmlformats.org/package/2006/relationships"><Relationship Id="rId3" Type="http://schemas.openxmlformats.org/officeDocument/2006/relationships/image" Target="../media/image141.jpeg"/><Relationship Id="rId7" Type="http://schemas.openxmlformats.org/officeDocument/2006/relationships/image" Target="../media/image145.png"/><Relationship Id="rId2" Type="http://schemas.openxmlformats.org/officeDocument/2006/relationships/image" Target="../media/image140.png"/><Relationship Id="rId1" Type="http://schemas.openxmlformats.org/officeDocument/2006/relationships/slideLayout" Target="../slideLayouts/slideLayout10.xml"/><Relationship Id="rId6" Type="http://schemas.openxmlformats.org/officeDocument/2006/relationships/image" Target="../media/image144.jpeg"/><Relationship Id="rId5" Type="http://schemas.openxmlformats.org/officeDocument/2006/relationships/image" Target="../media/image143.jpeg"/><Relationship Id="rId4" Type="http://schemas.openxmlformats.org/officeDocument/2006/relationships/image" Target="../media/image142.jpeg"/></Relationships>
</file>

<file path=ppt/slides/_rels/slide3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hyperlink" Target="https://indico.cern.ch/e/BGHSSIP17" TargetMode="External"/><Relationship Id="rId1" Type="http://schemas.openxmlformats.org/officeDocument/2006/relationships/slideLayout" Target="../slideLayouts/slideLayout10.xml"/><Relationship Id="rId5" Type="http://schemas.openxmlformats.org/officeDocument/2006/relationships/image" Target="../media/image148.png"/><Relationship Id="rId4" Type="http://schemas.openxmlformats.org/officeDocument/2006/relationships/image" Target="../media/image147.jpeg"/></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8" Type="http://schemas.openxmlformats.org/officeDocument/2006/relationships/image" Target="../media/image156.jpeg"/><Relationship Id="rId3" Type="http://schemas.openxmlformats.org/officeDocument/2006/relationships/image" Target="../media/image151.png"/><Relationship Id="rId7" Type="http://schemas.openxmlformats.org/officeDocument/2006/relationships/image" Target="../media/image155.png"/><Relationship Id="rId2" Type="http://schemas.openxmlformats.org/officeDocument/2006/relationships/image" Target="../media/image150.png"/><Relationship Id="rId1" Type="http://schemas.openxmlformats.org/officeDocument/2006/relationships/slideLayout" Target="../slideLayouts/slideLayout10.xml"/><Relationship Id="rId6" Type="http://schemas.openxmlformats.org/officeDocument/2006/relationships/image" Target="../media/image154.jpeg"/><Relationship Id="rId5" Type="http://schemas.openxmlformats.org/officeDocument/2006/relationships/image" Target="../media/image153.jpeg"/><Relationship Id="rId4" Type="http://schemas.openxmlformats.org/officeDocument/2006/relationships/image" Target="../media/image152.jpeg"/><Relationship Id="rId9" Type="http://schemas.openxmlformats.org/officeDocument/2006/relationships/image" Target="../media/image157.jpeg"/></Relationships>
</file>

<file path=ppt/slides/_rels/slide42.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jpeg"/><Relationship Id="rId1" Type="http://schemas.openxmlformats.org/officeDocument/2006/relationships/slideLayout" Target="../slideLayouts/slideLayout10.xml"/><Relationship Id="rId6" Type="http://schemas.openxmlformats.org/officeDocument/2006/relationships/image" Target="../media/image162.jpeg"/><Relationship Id="rId5" Type="http://schemas.openxmlformats.org/officeDocument/2006/relationships/image" Target="../media/image161.jpeg"/><Relationship Id="rId4" Type="http://schemas.openxmlformats.org/officeDocument/2006/relationships/image" Target="../media/image160.jpeg"/></Relationships>
</file>

<file path=ppt/slides/_rels/slide43.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hyperlink" Target="https://esplanade.web.cern.ch/bg" TargetMode="Externa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165.tiff"/><Relationship Id="rId2" Type="http://schemas.openxmlformats.org/officeDocument/2006/relationships/image" Target="../media/image164.png"/><Relationship Id="rId1" Type="http://schemas.openxmlformats.org/officeDocument/2006/relationships/slideLayout" Target="../slideLayouts/slideLayout10.xml"/><Relationship Id="rId5" Type="http://schemas.openxmlformats.org/officeDocument/2006/relationships/image" Target="../media/image167.tiff"/><Relationship Id="rId4" Type="http://schemas.openxmlformats.org/officeDocument/2006/relationships/image" Target="../media/image166.tiff"/></Relationships>
</file>

<file path=ppt/slides/_rels/slide45.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171.png"/><Relationship Id="rId5" Type="http://schemas.openxmlformats.org/officeDocument/2006/relationships/image" Target="../media/image170.jpeg"/><Relationship Id="rId4" Type="http://schemas.openxmlformats.org/officeDocument/2006/relationships/image" Target="../media/image169.png"/></Relationships>
</file>

<file path=ppt/slides/_rels/slide46.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jpeg"/><Relationship Id="rId1" Type="http://schemas.openxmlformats.org/officeDocument/2006/relationships/slideLayout" Target="../slideLayouts/slideLayout10.xml"/><Relationship Id="rId4" Type="http://schemas.openxmlformats.org/officeDocument/2006/relationships/image" Target="../media/image174.jpg"/></Relationships>
</file>

<file path=ppt/slides/_rels/slide47.xml.rels><?xml version="1.0" encoding="UTF-8" standalone="yes"?>
<Relationships xmlns="http://schemas.openxmlformats.org/package/2006/relationships"><Relationship Id="rId3" Type="http://schemas.openxmlformats.org/officeDocument/2006/relationships/image" Target="../media/image176.jpeg"/><Relationship Id="rId2" Type="http://schemas.openxmlformats.org/officeDocument/2006/relationships/image" Target="../media/image175.png"/><Relationship Id="rId1" Type="http://schemas.openxmlformats.org/officeDocument/2006/relationships/slideLayout" Target="../slideLayouts/slideLayout10.xml"/><Relationship Id="rId6" Type="http://schemas.openxmlformats.org/officeDocument/2006/relationships/image" Target="../media/image179.png"/><Relationship Id="rId5" Type="http://schemas.openxmlformats.org/officeDocument/2006/relationships/image" Target="../media/image178.jpeg"/><Relationship Id="rId4" Type="http://schemas.openxmlformats.org/officeDocument/2006/relationships/image" Target="../media/image177.png"/></Relationships>
</file>

<file path=ppt/slides/_rels/slide48.xml.rels><?xml version="1.0" encoding="UTF-8" standalone="yes"?>
<Relationships xmlns="http://schemas.openxmlformats.org/package/2006/relationships"><Relationship Id="rId3" Type="http://schemas.openxmlformats.org/officeDocument/2006/relationships/image" Target="../media/image180.jpe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109.png"/></Relationships>
</file>

<file path=ppt/slides/_rels/slide49.xml.rels><?xml version="1.0" encoding="UTF-8" standalone="yes"?>
<Relationships xmlns="http://schemas.openxmlformats.org/package/2006/relationships"><Relationship Id="rId3" Type="http://schemas.openxmlformats.org/officeDocument/2006/relationships/image" Target="../media/image181.png"/><Relationship Id="rId7" Type="http://schemas.openxmlformats.org/officeDocument/2006/relationships/image" Target="../media/image184.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image" Target="../media/image183.png"/><Relationship Id="rId5" Type="http://schemas.openxmlformats.org/officeDocument/2006/relationships/image" Target="../media/image17.png"/><Relationship Id="rId4" Type="http://schemas.openxmlformats.org/officeDocument/2006/relationships/image" Target="../media/image182.png"/></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8.jpe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187.png"/><Relationship Id="rId5" Type="http://schemas.openxmlformats.org/officeDocument/2006/relationships/image" Target="../media/image186.jpeg"/><Relationship Id="rId4" Type="http://schemas.openxmlformats.org/officeDocument/2006/relationships/image" Target="../media/image185.jpeg"/></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190.jpeg"/><Relationship Id="rId4" Type="http://schemas.openxmlformats.org/officeDocument/2006/relationships/image" Target="../media/image189.jpeg"/></Relationships>
</file>

<file path=ppt/slides/_rels/slide52.xml.rels><?xml version="1.0" encoding="UTF-8" standalone="yes"?>
<Relationships xmlns="http://schemas.openxmlformats.org/package/2006/relationships"><Relationship Id="rId8" Type="http://schemas.openxmlformats.org/officeDocument/2006/relationships/image" Target="../media/image196.png"/><Relationship Id="rId3" Type="http://schemas.openxmlformats.org/officeDocument/2006/relationships/image" Target="../media/image191.png"/><Relationship Id="rId7" Type="http://schemas.openxmlformats.org/officeDocument/2006/relationships/image" Target="../media/image195.jpeg"/><Relationship Id="rId12" Type="http://schemas.openxmlformats.org/officeDocument/2006/relationships/image" Target="../media/image200.jpeg"/><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image" Target="../media/image194.jpeg"/><Relationship Id="rId11" Type="http://schemas.openxmlformats.org/officeDocument/2006/relationships/image" Target="../media/image199.png"/><Relationship Id="rId5" Type="http://schemas.openxmlformats.org/officeDocument/2006/relationships/image" Target="../media/image193.jpeg"/><Relationship Id="rId10" Type="http://schemas.openxmlformats.org/officeDocument/2006/relationships/image" Target="../media/image198.gif"/><Relationship Id="rId4" Type="http://schemas.openxmlformats.org/officeDocument/2006/relationships/image" Target="../media/image192.jpeg"/><Relationship Id="rId9" Type="http://schemas.openxmlformats.org/officeDocument/2006/relationships/image" Target="../media/image19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3" descr="0807031_01-A4-at-144-dpi.jpg"/>
          <p:cNvPicPr>
            <a:picLocks noChangeAspect="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1977" y="-19050"/>
            <a:ext cx="9143999"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411957" y="71141"/>
            <a:ext cx="6743700" cy="553998"/>
          </a:xfrm>
          <a:prstGeom prst="rect">
            <a:avLst/>
          </a:prstGeom>
          <a:noFill/>
          <a:ln w="9525">
            <a:noFill/>
            <a:miter lim="800000"/>
            <a:headEnd/>
            <a:tailEnd/>
          </a:ln>
          <a:effectLst>
            <a:outerShdw blurRad="50800" dist="38100" dir="2700000">
              <a:srgbClr val="000000">
                <a:alpha val="43000"/>
              </a:srgbClr>
            </a:outerShdw>
          </a:effectLst>
        </p:spPr>
        <p:txBody>
          <a:bodyPr>
            <a:spAutoFit/>
          </a:bodyPr>
          <a:lstStyle/>
          <a:p>
            <a:pPr>
              <a:spcBef>
                <a:spcPts val="1800"/>
              </a:spcBef>
              <a:defRPr/>
            </a:pPr>
            <a:r>
              <a:rPr lang="az-Cyrl-AZ" sz="3000" b="1" dirty="0">
                <a:solidFill>
                  <a:schemeClr val="accent1"/>
                </a:solidFill>
                <a:effectLst>
                  <a:outerShdw blurRad="38100" dist="38100" dir="2700000">
                    <a:srgbClr val="000000"/>
                  </a:outerShdw>
                </a:effectLst>
              </a:rPr>
              <a:t>Добре дошли!</a:t>
            </a:r>
            <a:endParaRPr lang="es-ES_tradnl" sz="3000" b="1" i="1" dirty="0">
              <a:solidFill>
                <a:schemeClr val="accent1"/>
              </a:solidFill>
              <a:effectLst>
                <a:outerShdw blurRad="38100" dist="38100" dir="2700000" algn="tl">
                  <a:srgbClr val="000000"/>
                </a:outerShdw>
              </a:effectLst>
            </a:endParaRPr>
          </a:p>
        </p:txBody>
      </p:sp>
      <p:pic>
        <p:nvPicPr>
          <p:cNvPr id="7" name="Picture 9"/>
          <p:cNvPicPr>
            <a:picLocks noChangeAspect="1"/>
          </p:cNvPicPr>
          <p:nvPr/>
        </p:nvPicPr>
        <p:blipFill>
          <a:blip r:embed="rId4"/>
          <a:srcRect/>
          <a:stretch>
            <a:fillRect/>
          </a:stretch>
        </p:blipFill>
        <p:spPr bwMode="auto">
          <a:xfrm>
            <a:off x="8270747" y="71141"/>
            <a:ext cx="746047" cy="744985"/>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8" name="Text Box 6"/>
          <p:cNvSpPr txBox="1">
            <a:spLocks noChangeArrowheads="1"/>
          </p:cNvSpPr>
          <p:nvPr/>
        </p:nvSpPr>
        <p:spPr bwMode="auto">
          <a:xfrm>
            <a:off x="558451" y="1525538"/>
            <a:ext cx="2700338"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Изследвания</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Открития</a:t>
            </a:r>
            <a:endParaRPr lang="en-GB" sz="2100" b="1" u="sng" dirty="0">
              <a:solidFill>
                <a:schemeClr val="bg1"/>
              </a:solidFill>
              <a:effectLst>
                <a:outerShdw blurRad="38100" dist="38100" dir="2700000" algn="tl">
                  <a:srgbClr val="000000">
                    <a:alpha val="43137"/>
                  </a:srgbClr>
                </a:outerShdw>
              </a:effectLst>
            </a:endParaRPr>
          </a:p>
        </p:txBody>
      </p:sp>
      <p:sp>
        <p:nvSpPr>
          <p:cNvPr id="9" name="Text Box 8"/>
          <p:cNvSpPr txBox="1">
            <a:spLocks noChangeArrowheads="1"/>
          </p:cNvSpPr>
          <p:nvPr/>
        </p:nvSpPr>
        <p:spPr bwMode="auto">
          <a:xfrm>
            <a:off x="6961585" y="1177875"/>
            <a:ext cx="2105025" cy="738664"/>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Технологии</a:t>
            </a:r>
            <a:r>
              <a:rPr lang="en-GB" sz="2100" b="1" u="sng" dirty="0">
                <a:solidFill>
                  <a:schemeClr val="bg1"/>
                </a:solidFill>
                <a:effectLst>
                  <a:outerShdw blurRad="38100" dist="38100" dir="2700000" algn="tl">
                    <a:srgbClr val="000000">
                      <a:alpha val="43137"/>
                    </a:srgbClr>
                  </a:outerShdw>
                </a:effectLst>
              </a:rPr>
              <a:t> &amp; </a:t>
            </a:r>
            <a:r>
              <a:rPr lang="bg-BG" sz="2100" b="1" u="sng" dirty="0">
                <a:solidFill>
                  <a:schemeClr val="bg1"/>
                </a:solidFill>
                <a:effectLst>
                  <a:outerShdw blurRad="38100" dist="38100" dir="2700000" algn="tl">
                    <a:srgbClr val="000000">
                      <a:alpha val="43137"/>
                    </a:srgbClr>
                  </a:outerShdw>
                </a:effectLst>
              </a:rPr>
              <a:t>Иновации</a:t>
            </a:r>
            <a:endParaRPr lang="en-GB" sz="2100" b="1" u="sng" dirty="0">
              <a:solidFill>
                <a:schemeClr val="bg1"/>
              </a:solidFill>
              <a:effectLst>
                <a:outerShdw blurRad="38100" dist="38100" dir="2700000" algn="tl">
                  <a:srgbClr val="000000">
                    <a:alpha val="43137"/>
                  </a:srgbClr>
                </a:outerShdw>
              </a:effectLst>
            </a:endParaRPr>
          </a:p>
        </p:txBody>
      </p:sp>
      <p:sp>
        <p:nvSpPr>
          <p:cNvPr id="10" name="Text Box 7"/>
          <p:cNvSpPr txBox="1">
            <a:spLocks noChangeArrowheads="1"/>
          </p:cNvSpPr>
          <p:nvPr/>
        </p:nvSpPr>
        <p:spPr bwMode="auto">
          <a:xfrm>
            <a:off x="1232154" y="3235930"/>
            <a:ext cx="1890713" cy="1038746"/>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Обучение</a:t>
            </a:r>
            <a:endParaRPr lang="en-GB" sz="2100" b="1" u="sng" dirty="0">
              <a:solidFill>
                <a:schemeClr val="bg1"/>
              </a:solidFill>
              <a:effectLst>
                <a:outerShdw blurRad="38100" dist="38100" dir="2700000" algn="tl">
                  <a:srgbClr val="000000">
                    <a:alpha val="43137"/>
                  </a:srgbClr>
                </a:outerShdw>
              </a:effectLst>
            </a:endParaRPr>
          </a:p>
          <a:p>
            <a:pPr>
              <a:spcBef>
                <a:spcPct val="50000"/>
              </a:spcBef>
              <a:defRPr/>
            </a:pPr>
            <a:endParaRPr lang="en-GB" sz="2700" b="1" dirty="0">
              <a:solidFill>
                <a:schemeClr val="bg1"/>
              </a:solidFill>
            </a:endParaRPr>
          </a:p>
        </p:txBody>
      </p:sp>
      <p:sp>
        <p:nvSpPr>
          <p:cNvPr id="11" name="Text Box 9"/>
          <p:cNvSpPr txBox="1">
            <a:spLocks noChangeArrowheads="1"/>
          </p:cNvSpPr>
          <p:nvPr/>
        </p:nvSpPr>
        <p:spPr bwMode="auto">
          <a:xfrm>
            <a:off x="5381625" y="3238500"/>
            <a:ext cx="3053954" cy="415498"/>
          </a:xfrm>
          <a:prstGeom prst="rect">
            <a:avLst/>
          </a:prstGeom>
          <a:noFill/>
          <a:ln w="9525">
            <a:noFill/>
            <a:miter lim="800000"/>
            <a:headEnd/>
            <a:tailEnd/>
          </a:ln>
          <a:effectLst/>
        </p:spPr>
        <p:txBody>
          <a:bodyPr>
            <a:spAutoFit/>
          </a:bodyPr>
          <a:lstStyle/>
          <a:p>
            <a:pPr>
              <a:spcBef>
                <a:spcPct val="50000"/>
              </a:spcBef>
              <a:defRPr/>
            </a:pPr>
            <a:r>
              <a:rPr lang="bg-BG" sz="2100" b="1" u="sng" dirty="0">
                <a:solidFill>
                  <a:schemeClr val="bg1"/>
                </a:solidFill>
                <a:effectLst>
                  <a:outerShdw blurRad="38100" dist="38100" dir="2700000" algn="tl">
                    <a:srgbClr val="000000">
                      <a:alpha val="43137"/>
                    </a:srgbClr>
                  </a:outerShdw>
                </a:effectLst>
              </a:rPr>
              <a:t>Сътрудничество</a:t>
            </a:r>
            <a:endParaRPr lang="en-GB" sz="2100" b="1" u="sng" dirty="0">
              <a:solidFill>
                <a:schemeClr val="bg1"/>
              </a:solidFill>
              <a:effectLst>
                <a:outerShdw blurRad="38100" dist="38100" dir="2700000" algn="tl">
                  <a:srgbClr val="000000">
                    <a:alpha val="43137"/>
                  </a:srgbClr>
                </a:outerShdw>
              </a:effectLst>
            </a:endParaRPr>
          </a:p>
        </p:txBody>
      </p:sp>
      <p:sp>
        <p:nvSpPr>
          <p:cNvPr id="13" name="Rectangle 3"/>
          <p:cNvSpPr txBox="1">
            <a:spLocks noChangeArrowheads="1"/>
          </p:cNvSpPr>
          <p:nvPr/>
        </p:nvSpPr>
        <p:spPr bwMode="auto">
          <a:xfrm>
            <a:off x="1138427" y="4406462"/>
            <a:ext cx="6871097" cy="737038"/>
          </a:xfrm>
          <a:prstGeom prst="rect">
            <a:avLst/>
          </a:prstGeom>
          <a:solidFill>
            <a:schemeClr val="accent6">
              <a:lumMod val="20000"/>
              <a:lumOff val="80000"/>
              <a:alpha val="47000"/>
            </a:schemeClr>
          </a:solidFill>
          <a:ln>
            <a:noFill/>
          </a:ln>
        </p:spPr>
        <p:txBody>
          <a:bodyPr/>
          <a:lstStyle>
            <a:lvl1pPr marL="0" indent="0" algn="l" rtl="0" eaLnBrk="0" fontAlgn="base" hangingPunct="0">
              <a:spcBef>
                <a:spcPct val="20000"/>
              </a:spcBef>
              <a:spcAft>
                <a:spcPct val="0"/>
              </a:spcAft>
              <a:buClr>
                <a:schemeClr val="hlink"/>
              </a:buClr>
              <a:buFont typeface="Wingdings" pitchFamily="2" charset="2"/>
              <a:buNone/>
              <a:defRPr sz="22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hlink"/>
              </a:buClr>
              <a:buSzPct val="120000"/>
              <a:buFont typeface="Wingdings" pitchFamily="2" charset="2"/>
              <a:buChar char="ð"/>
              <a:defRPr sz="2000">
                <a:solidFill>
                  <a:schemeClr val="tx2"/>
                </a:solidFill>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a:solidFill>
                  <a:schemeClr val="tx2"/>
                </a:solidFill>
                <a:latin typeface="+mn-lt"/>
              </a:defRPr>
            </a:lvl3pPr>
            <a:lvl4pPr marL="1600200" indent="-228600" algn="l" rtl="0" eaLnBrk="0" fontAlgn="base" hangingPunct="0">
              <a:spcBef>
                <a:spcPct val="20000"/>
              </a:spcBef>
              <a:spcAft>
                <a:spcPct val="0"/>
              </a:spcAft>
              <a:buClr>
                <a:schemeClr val="hlink"/>
              </a:buClr>
              <a:buFont typeface="Wingdings" pitchFamily="2" charset="2"/>
              <a:buChar char="§"/>
              <a:defRPr sz="1600">
                <a:solidFill>
                  <a:schemeClr val="tx2"/>
                </a:solidFill>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1400">
                <a:solidFill>
                  <a:schemeClr val="tx2"/>
                </a:solidFill>
                <a:latin typeface="+mn-lt"/>
              </a:defRPr>
            </a:lvl5pPr>
            <a:lvl6pPr marL="25146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6pPr>
            <a:lvl7pPr marL="29718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7pPr>
            <a:lvl8pPr marL="34290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8pPr>
            <a:lvl9pPr marL="3886200" indent="-228600" algn="l" rtl="0" fontAlgn="base">
              <a:spcBef>
                <a:spcPct val="20000"/>
              </a:spcBef>
              <a:spcAft>
                <a:spcPct val="0"/>
              </a:spcAft>
              <a:buClr>
                <a:schemeClr val="hlink"/>
              </a:buClr>
              <a:buFont typeface="Wingdings" pitchFamily="2" charset="2"/>
              <a:buChar char="§"/>
              <a:defRPr sz="1400">
                <a:solidFill>
                  <a:schemeClr val="tx2"/>
                </a:solidFill>
                <a:latin typeface="+mn-lt"/>
              </a:defRPr>
            </a:lvl9pPr>
          </a:lstStyle>
          <a:p>
            <a:pPr algn="ctr" eaLnBrk="1" hangingPunct="1">
              <a:spcBef>
                <a:spcPts val="900"/>
              </a:spcBef>
              <a:buClr>
                <a:srgbClr val="3399FF"/>
              </a:buClr>
              <a:defRPr/>
            </a:pPr>
            <a:r>
              <a:rPr lang="bg-BG" sz="1300" i="1" kern="0" dirty="0" smtClean="0">
                <a:solidFill>
                  <a:srgbClr val="FFFFFF"/>
                </a:solidFill>
                <a:effectLst>
                  <a:outerShdw blurRad="38100" dist="38100" dir="2700000" algn="tl">
                    <a:srgbClr val="000000">
                      <a:alpha val="43137"/>
                    </a:srgbClr>
                  </a:outerShdw>
                </a:effectLst>
                <a:cs typeface="Arial" pitchFamily="34" charset="0"/>
              </a:rPr>
              <a:t>Програма за български учители по инженерни и ИТ дисциплини</a:t>
            </a:r>
            <a:endParaRPr lang="en-US" sz="1300" i="1" kern="0" dirty="0" smtClean="0">
              <a:solidFill>
                <a:srgbClr val="FFFFFF"/>
              </a:solidFill>
              <a:effectLst>
                <a:outerShdw blurRad="38100" dist="38100" dir="2700000" algn="tl">
                  <a:srgbClr val="000000">
                    <a:alpha val="43137"/>
                  </a:srgbClr>
                </a:outerShdw>
              </a:effectLst>
              <a:cs typeface="Arial" pitchFamily="34" charset="0"/>
            </a:endParaRPr>
          </a:p>
          <a:p>
            <a:pPr algn="ctr" eaLnBrk="1" hangingPunct="1">
              <a:spcBef>
                <a:spcPts val="900"/>
              </a:spcBef>
              <a:buClr>
                <a:srgbClr val="3399FF"/>
              </a:buClr>
              <a:defRPr/>
            </a:pPr>
            <a:r>
              <a:rPr lang="en-US" sz="1125" i="1" kern="0" dirty="0" smtClean="0">
                <a:solidFill>
                  <a:srgbClr val="FFFFFF"/>
                </a:solidFill>
                <a:effectLst>
                  <a:outerShdw blurRad="38100" dist="38100" dir="2700000" algn="tl">
                    <a:srgbClr val="000000">
                      <a:alpha val="43137"/>
                    </a:srgbClr>
                  </a:outerShdw>
                </a:effectLst>
                <a:cs typeface="Arial" pitchFamily="34" charset="0"/>
              </a:rPr>
              <a:t>03</a:t>
            </a:r>
            <a:r>
              <a:rPr lang="en-US" sz="1125" i="1" kern="0" dirty="0" smtClean="0">
                <a:solidFill>
                  <a:srgbClr val="FFFFFF"/>
                </a:solidFill>
                <a:effectLst>
                  <a:outerShdw blurRad="38100" dist="38100" dir="2700000" algn="tl">
                    <a:srgbClr val="000000">
                      <a:alpha val="43137"/>
                    </a:srgbClr>
                  </a:outerShdw>
                </a:effectLst>
                <a:cs typeface="Arial" pitchFamily="34" charset="0"/>
              </a:rPr>
              <a:t>.10.</a:t>
            </a:r>
            <a:r>
              <a:rPr lang="bg-BG" sz="1125" i="1" kern="0" dirty="0">
                <a:solidFill>
                  <a:srgbClr val="FFFFFF"/>
                </a:solidFill>
                <a:effectLst>
                  <a:outerShdw blurRad="38100" dist="38100" dir="2700000" algn="tl">
                    <a:srgbClr val="000000">
                      <a:alpha val="43137"/>
                    </a:srgbClr>
                  </a:outerShdw>
                </a:effectLst>
                <a:cs typeface="Arial" pitchFamily="34" charset="0"/>
              </a:rPr>
              <a:t>20</a:t>
            </a:r>
            <a:r>
              <a:rPr lang="en-US" sz="1125" i="1" kern="0" dirty="0">
                <a:solidFill>
                  <a:srgbClr val="FFFFFF"/>
                </a:solidFill>
                <a:effectLst>
                  <a:outerShdw blurRad="38100" dist="38100" dir="2700000" algn="tl">
                    <a:srgbClr val="000000">
                      <a:alpha val="43137"/>
                    </a:srgbClr>
                  </a:outerShdw>
                </a:effectLst>
                <a:cs typeface="Arial" pitchFamily="34" charset="0"/>
              </a:rPr>
              <a:t>22</a:t>
            </a:r>
            <a:r>
              <a:rPr lang="bg-BG" sz="1125" i="1" kern="0" dirty="0">
                <a:solidFill>
                  <a:srgbClr val="FFFFFF"/>
                </a:solidFill>
                <a:effectLst>
                  <a:outerShdw blurRad="38100" dist="38100" dir="2700000" algn="tl">
                    <a:srgbClr val="000000">
                      <a:alpha val="43137"/>
                    </a:srgbClr>
                  </a:outerShdw>
                </a:effectLst>
                <a:cs typeface="Arial" pitchFamily="34" charset="0"/>
              </a:rPr>
              <a:t/>
            </a:r>
            <a:br>
              <a:rPr lang="bg-BG" sz="1125" i="1" kern="0" dirty="0">
                <a:solidFill>
                  <a:srgbClr val="FFFFFF"/>
                </a:solidFill>
                <a:effectLst>
                  <a:outerShdw blurRad="38100" dist="38100" dir="2700000" algn="tl">
                    <a:srgbClr val="000000">
                      <a:alpha val="43137"/>
                    </a:srgbClr>
                  </a:outerShdw>
                </a:effectLst>
                <a:cs typeface="Arial" pitchFamily="34" charset="0"/>
              </a:rPr>
            </a:br>
            <a:r>
              <a:rPr lang="bg-BG" sz="1125" i="1" kern="0" dirty="0">
                <a:solidFill>
                  <a:srgbClr val="FFFFFF"/>
                </a:solidFill>
                <a:effectLst>
                  <a:outerShdw blurRad="38100" dist="38100" dir="2700000" algn="tl">
                    <a:srgbClr val="000000">
                      <a:alpha val="43137"/>
                    </a:srgbClr>
                  </a:outerShdw>
                </a:effectLst>
                <a:cs typeface="Arial" pitchFamily="34" charset="0"/>
              </a:rPr>
              <a:t>инж. </a:t>
            </a:r>
            <a:r>
              <a:rPr lang="bg-BG" sz="1050" i="1" kern="0" dirty="0">
                <a:solidFill>
                  <a:srgbClr val="FFFFFF"/>
                </a:solidFill>
                <a:effectLst>
                  <a:outerShdw blurRad="38100" dist="38100" dir="2700000" algn="tl">
                    <a:srgbClr val="000000">
                      <a:alpha val="43137"/>
                    </a:srgbClr>
                  </a:outerShdw>
                </a:effectLst>
                <a:cs typeface="Arial" pitchFamily="34" charset="0"/>
              </a:rPr>
              <a:t>Зорница Захариева (</a:t>
            </a:r>
            <a:r>
              <a:rPr lang="en-US" sz="1050" i="1" kern="0" dirty="0">
                <a:solidFill>
                  <a:srgbClr val="FFFFFF"/>
                </a:solidFill>
                <a:effectLst>
                  <a:outerShdw blurRad="38100" dist="38100" dir="2700000" algn="tl">
                    <a:srgbClr val="000000">
                      <a:alpha val="43137"/>
                    </a:srgbClr>
                  </a:outerShdw>
                </a:effectLst>
                <a:cs typeface="Arial" pitchFamily="34" charset="0"/>
              </a:rPr>
              <a:t>CERN</a:t>
            </a:r>
            <a:r>
              <a:rPr lang="bg-BG" sz="1050" i="1" kern="0" dirty="0">
                <a:solidFill>
                  <a:srgbClr val="FFFFFF"/>
                </a:solidFill>
                <a:effectLst>
                  <a:outerShdw blurRad="38100" dist="38100" dir="2700000" algn="tl">
                    <a:srgbClr val="000000">
                      <a:alpha val="43137"/>
                    </a:srgbClr>
                  </a:outerShdw>
                </a:effectLst>
                <a:cs typeface="Arial" pitchFamily="34" charset="0"/>
              </a:rPr>
              <a:t>)</a:t>
            </a:r>
            <a:endParaRPr lang="en-US" sz="1050" kern="0" dirty="0">
              <a:solidFill>
                <a:srgbClr val="FFFFFF"/>
              </a:solidFill>
              <a:effectLst>
                <a:outerShdw blurRad="38100" dist="38100" dir="2700000" algn="tl">
                  <a:srgbClr val="000000">
                    <a:alpha val="43137"/>
                  </a:srgbClr>
                </a:outerShdw>
              </a:effectLst>
              <a:cs typeface="Arial" pitchFamily="34" charset="0"/>
            </a:endParaRPr>
          </a:p>
          <a:p>
            <a:pPr algn="ctr" eaLnBrk="1" hangingPunct="1">
              <a:lnSpc>
                <a:spcPct val="115000"/>
              </a:lnSpc>
              <a:buClr>
                <a:srgbClr val="3399FF"/>
              </a:buClr>
              <a:defRPr/>
            </a:pPr>
            <a:endParaRPr lang="en-US" sz="1200" u="sng" kern="0" dirty="0">
              <a:solidFill>
                <a:srgbClr val="CCECFF"/>
              </a:solidFill>
              <a:effectLst>
                <a:outerShdw blurRad="38100" dist="38100" dir="2700000" algn="tl">
                  <a:srgbClr val="000000">
                    <a:alpha val="43137"/>
                  </a:srgbClr>
                </a:outerShdw>
              </a:effectLst>
              <a:latin typeface="Verdana" pitchFamily="34" charset="0"/>
            </a:endParaRPr>
          </a:p>
        </p:txBody>
      </p:sp>
    </p:spTree>
    <p:extLst>
      <p:ext uri="{BB962C8B-B14F-4D97-AF65-F5344CB8AC3E}">
        <p14:creationId xmlns:p14="http://schemas.microsoft.com/office/powerpoint/2010/main" val="3034470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additive="base">
                                        <p:cTn id="9" dur="500" fill="hold"/>
                                        <p:tgtEl>
                                          <p:spTgt spid="9"/>
                                        </p:tgtEl>
                                        <p:attrNameLst>
                                          <p:attrName>ppt_x</p:attrName>
                                        </p:attrNameLst>
                                      </p:cBhvr>
                                      <p:tavLst>
                                        <p:tav tm="0">
                                          <p:val>
                                            <p:strVal val="0-#ppt_w/2"/>
                                          </p:val>
                                        </p:tav>
                                        <p:tav tm="100000">
                                          <p:val>
                                            <p:strVal val="#ppt_x"/>
                                          </p:val>
                                        </p:tav>
                                      </p:tavLst>
                                    </p:anim>
                                    <p:anim calcmode="lin" valueType="num">
                                      <p:cBhvr additive="base">
                                        <p:cTn id="10" dur="500" fill="hold"/>
                                        <p:tgtEl>
                                          <p:spTgt spid="9"/>
                                        </p:tgtEl>
                                        <p:attrNameLst>
                                          <p:attrName>ppt_y</p:attrName>
                                        </p:attrNameLst>
                                      </p:cBhvr>
                                      <p:tavLst>
                                        <p:tav tm="0">
                                          <p:val>
                                            <p:strVal val="#ppt_y"/>
                                          </p:val>
                                        </p:tav>
                                        <p:tav tm="100000">
                                          <p:val>
                                            <p:strVal val="#ppt_y"/>
                                          </p:val>
                                        </p:tav>
                                      </p:tavLst>
                                    </p:anim>
                                  </p:childTnLst>
                                </p:cTn>
                              </p:par>
                              <p:par>
                                <p:cTn id="11" presetID="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9" name="Picture 11" descr="0002010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51796">
            <a:off x="3265320" y="955449"/>
            <a:ext cx="2360680" cy="157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Rectangle 8"/>
          <p:cNvSpPr>
            <a:spLocks noGrp="1" noChangeArrowheads="1"/>
          </p:cNvSpPr>
          <p:nvPr>
            <p:ph type="ctrTitle" idx="4294967295"/>
          </p:nvPr>
        </p:nvSpPr>
        <p:spPr>
          <a:xfrm>
            <a:off x="2325469" y="6230"/>
            <a:ext cx="6210300" cy="513609"/>
          </a:xfrm>
        </p:spPr>
        <p:txBody>
          <a:bodyPr>
            <a:normAutofit/>
          </a:bodyPr>
          <a:lstStyle/>
          <a:p>
            <a:pPr eaLnBrk="1" hangingPunct="1">
              <a:defRPr/>
            </a:pPr>
            <a:r>
              <a:rPr lang="ru-RU" sz="2100" b="1" i="1" dirty="0">
                <a:latin typeface="+mn-lt"/>
                <a:ea typeface="+mn-ea"/>
                <a:cs typeface="+mn-cs"/>
              </a:rPr>
              <a:t>Напредък в нашето разбиране за Вселената</a:t>
            </a:r>
          </a:p>
        </p:txBody>
      </p:sp>
      <p:pic>
        <p:nvPicPr>
          <p:cNvPr id="8806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376" y="559329"/>
            <a:ext cx="1963093" cy="388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8" name="Picture 10" descr="0701190946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8472" y="644948"/>
            <a:ext cx="2740915" cy="244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Text Box 12"/>
          <p:cNvSpPr txBox="1">
            <a:spLocks noChangeArrowheads="1"/>
          </p:cNvSpPr>
          <p:nvPr/>
        </p:nvSpPr>
        <p:spPr bwMode="auto">
          <a:xfrm>
            <a:off x="1801368" y="3032522"/>
            <a:ext cx="737920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a:spcBef>
                <a:spcPct val="0"/>
              </a:spcBef>
              <a:buFontTx/>
              <a:buChar char="-"/>
            </a:pPr>
            <a:r>
              <a:rPr lang="bg-BG" altLang="en-US" sz="1500" dirty="0"/>
              <a:t>Какво е маса</a:t>
            </a:r>
            <a:r>
              <a:rPr lang="en-GB" altLang="en-US" sz="1500" dirty="0"/>
              <a:t>? </a:t>
            </a:r>
            <a:r>
              <a:rPr lang="bg-BG" altLang="en-US" sz="1500" dirty="0"/>
              <a:t>Как е придобита</a:t>
            </a:r>
            <a:r>
              <a:rPr lang="en-GB" altLang="en-US" sz="1500" dirty="0"/>
              <a:t>? </a:t>
            </a:r>
          </a:p>
          <a:p>
            <a:pPr marL="257175" indent="-257175">
              <a:spcBef>
                <a:spcPct val="0"/>
              </a:spcBef>
              <a:buFontTx/>
              <a:buChar char="-"/>
            </a:pPr>
            <a:r>
              <a:rPr lang="bg-BG" altLang="en-US" sz="1500" dirty="0"/>
              <a:t>Защо някой елементарни частици нямат маса</a:t>
            </a:r>
            <a:r>
              <a:rPr lang="en-GB" altLang="en-US" sz="1500" dirty="0"/>
              <a:t>?</a:t>
            </a:r>
          </a:p>
          <a:p>
            <a:pPr marL="257175" indent="-257175">
              <a:spcBef>
                <a:spcPct val="0"/>
              </a:spcBef>
              <a:buFontTx/>
              <a:buChar char="-"/>
            </a:pPr>
            <a:r>
              <a:rPr lang="bg-BG" altLang="en-US" sz="1500" dirty="0"/>
              <a:t>От какво е направена 96%от Вселената</a:t>
            </a:r>
            <a:r>
              <a:rPr lang="en-GB" altLang="en-US" sz="1500" dirty="0"/>
              <a:t> (</a:t>
            </a:r>
            <a:r>
              <a:rPr lang="bg-BG" altLang="en-US" sz="1500" dirty="0"/>
              <a:t>тъмна материя</a:t>
            </a:r>
            <a:r>
              <a:rPr lang="en-GB" altLang="en-US" sz="1500" dirty="0"/>
              <a:t>/</a:t>
            </a:r>
            <a:r>
              <a:rPr lang="bg-BG" altLang="en-US" sz="1500" dirty="0"/>
              <a:t>енергия</a:t>
            </a:r>
            <a:r>
              <a:rPr lang="en-GB" altLang="en-US" sz="1500" dirty="0"/>
              <a:t>)?</a:t>
            </a:r>
          </a:p>
          <a:p>
            <a:pPr marL="257175" indent="-257175">
              <a:spcBef>
                <a:spcPct val="0"/>
              </a:spcBef>
              <a:buFontTx/>
              <a:buChar char="-"/>
            </a:pPr>
            <a:r>
              <a:rPr lang="bg-BG" altLang="en-US" sz="1500" dirty="0"/>
              <a:t>Фаворитизация на природата</a:t>
            </a:r>
            <a:r>
              <a:rPr lang="en-GB" altLang="en-US" sz="1500" dirty="0"/>
              <a:t>… </a:t>
            </a:r>
            <a:r>
              <a:rPr lang="bg-BG" altLang="en-US" sz="1500" dirty="0"/>
              <a:t>защо няма анти-материя</a:t>
            </a:r>
            <a:r>
              <a:rPr lang="en-GB" altLang="en-US" sz="1500" dirty="0"/>
              <a:t>?</a:t>
            </a:r>
          </a:p>
          <a:p>
            <a:pPr marL="257175" indent="-257175">
              <a:spcBef>
                <a:spcPct val="0"/>
              </a:spcBef>
              <a:buFontTx/>
              <a:buChar char="-"/>
            </a:pPr>
            <a:r>
              <a:rPr lang="bg-BG" altLang="en-US" sz="1500" dirty="0"/>
              <a:t>Как е изглеждала материята</a:t>
            </a:r>
            <a:r>
              <a:rPr lang="en-GB" altLang="en-US" sz="1500" dirty="0"/>
              <a:t> </a:t>
            </a:r>
            <a:r>
              <a:rPr lang="bg-BG" altLang="en-US" sz="1500" dirty="0"/>
              <a:t>в първите мигове от създаването на Вселената</a:t>
            </a:r>
            <a:r>
              <a:rPr lang="en-GB" altLang="en-US" sz="1500" dirty="0"/>
              <a:t>?</a:t>
            </a:r>
          </a:p>
        </p:txBody>
      </p:sp>
    </p:spTree>
    <p:extLst>
      <p:ext uri="{BB962C8B-B14F-4D97-AF65-F5344CB8AC3E}">
        <p14:creationId xmlns:p14="http://schemas.microsoft.com/office/powerpoint/2010/main" val="230000351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3"/>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90115" name="Slide Number Placeholder 4"/>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0579268-6094-433D-AFB5-D0547AD1B687}"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11</a:t>
            </a:fld>
            <a:endParaRPr lang="en-US" altLang="en-US" sz="900">
              <a:solidFill>
                <a:srgbClr val="0967A4"/>
              </a:solidFill>
              <a:latin typeface="Helvetica" panose="020B0604020202020204" pitchFamily="34" charset="0"/>
              <a:ea typeface="MS PGothic" panose="020B0600070205080204" pitchFamily="34" charset="-128"/>
            </a:endParaRPr>
          </a:p>
        </p:txBody>
      </p:sp>
      <p:pic>
        <p:nvPicPr>
          <p:cNvPr id="90117" name="Picture 1027" descr="CMB_Timeline150nt"/>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 y="-13716"/>
            <a:ext cx="9189720" cy="52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8" name="Rectangle 1028"/>
          <p:cNvSpPr>
            <a:spLocks noChangeArrowheads="1"/>
          </p:cNvSpPr>
          <p:nvPr/>
        </p:nvSpPr>
        <p:spPr bwMode="auto">
          <a:xfrm>
            <a:off x="1319503" y="2155032"/>
            <a:ext cx="1213857" cy="5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Големият </a:t>
            </a:r>
          </a:p>
          <a:p>
            <a:pPr algn="ctr" eaLnBrk="1" hangingPunct="1">
              <a:spcBef>
                <a:spcPct val="0"/>
              </a:spcBef>
              <a:buFontTx/>
              <a:buNone/>
            </a:pPr>
            <a:r>
              <a:rPr lang="bg-BG" altLang="en-US" sz="1500">
                <a:solidFill>
                  <a:schemeClr val="bg1"/>
                </a:solidFill>
                <a:ea typeface="MS PGothic" panose="020B0600070205080204" pitchFamily="34" charset="-128"/>
              </a:rPr>
              <a:t>Взрив</a:t>
            </a:r>
            <a:endParaRPr lang="de-DE" altLang="en-US" sz="1500">
              <a:solidFill>
                <a:schemeClr val="bg1"/>
              </a:solidFill>
              <a:ea typeface="MS PGothic" panose="020B0600070205080204" pitchFamily="34" charset="-128"/>
            </a:endParaRPr>
          </a:p>
        </p:txBody>
      </p:sp>
      <p:sp>
        <p:nvSpPr>
          <p:cNvPr id="90119" name="Rectangle 1029"/>
          <p:cNvSpPr>
            <a:spLocks noChangeArrowheads="1"/>
          </p:cNvSpPr>
          <p:nvPr/>
        </p:nvSpPr>
        <p:spPr bwMode="auto">
          <a:xfrm>
            <a:off x="0" y="13210"/>
            <a:ext cx="6903719" cy="809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600" b="1" i="1" dirty="0">
                <a:solidFill>
                  <a:schemeClr val="bg1"/>
                </a:solidFill>
                <a:latin typeface="+mn-lt"/>
              </a:rPr>
              <a:t>П</a:t>
            </a:r>
            <a:r>
              <a:rPr lang="bg-BG" altLang="en-US" sz="1600" b="1" i="1" dirty="0" smtClean="0">
                <a:solidFill>
                  <a:schemeClr val="bg1"/>
                </a:solidFill>
                <a:latin typeface="+mn-lt"/>
              </a:rPr>
              <a:t>редизвикателство </a:t>
            </a:r>
            <a:r>
              <a:rPr lang="bg-BG" altLang="en-US" sz="1600" b="1" i="1" dirty="0">
                <a:solidFill>
                  <a:schemeClr val="bg1"/>
                </a:solidFill>
                <a:latin typeface="+mn-lt"/>
              </a:rPr>
              <a:t>пред науката:</a:t>
            </a:r>
          </a:p>
          <a:p>
            <a:pPr algn="ctr" eaLnBrk="1" hangingPunct="1">
              <a:spcBef>
                <a:spcPct val="0"/>
              </a:spcBef>
              <a:buFontTx/>
              <a:buNone/>
            </a:pPr>
            <a:r>
              <a:rPr lang="bg-BG" altLang="en-US" sz="1600" b="1" i="1" dirty="0">
                <a:solidFill>
                  <a:schemeClr val="bg1"/>
                </a:solidFill>
                <a:latin typeface="+mn-lt"/>
              </a:rPr>
              <a:t>да разберем първите мигове от създаването на Вселената</a:t>
            </a:r>
            <a:br>
              <a:rPr lang="bg-BG" altLang="en-US" sz="1600" b="1" i="1" dirty="0">
                <a:solidFill>
                  <a:schemeClr val="bg1"/>
                </a:solidFill>
                <a:latin typeface="+mn-lt"/>
              </a:rPr>
            </a:br>
            <a:r>
              <a:rPr lang="bg-BG" altLang="en-US" sz="1600" b="1" i="1" dirty="0">
                <a:solidFill>
                  <a:schemeClr val="bg1"/>
                </a:solidFill>
                <a:latin typeface="+mn-lt"/>
              </a:rPr>
              <a:t>след Големия Взрив</a:t>
            </a:r>
          </a:p>
        </p:txBody>
      </p:sp>
      <p:grpSp>
        <p:nvGrpSpPr>
          <p:cNvPr id="90120" name="Group 1030"/>
          <p:cNvGrpSpPr>
            <a:grpSpLocks/>
          </p:cNvGrpSpPr>
          <p:nvPr/>
        </p:nvGrpSpPr>
        <p:grpSpPr bwMode="auto">
          <a:xfrm>
            <a:off x="2514601" y="4270771"/>
            <a:ext cx="5013722" cy="735806"/>
            <a:chOff x="1152" y="3384"/>
            <a:chExt cx="4211" cy="618"/>
          </a:xfrm>
        </p:grpSpPr>
        <p:sp>
          <p:nvSpPr>
            <p:cNvPr id="90121" name="Line 1031"/>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67500" tIns="35100" rIns="67500" bIns="35100" anchor="ctr"/>
            <a:lstStyle/>
            <a:p>
              <a:endParaRPr lang="en-GB" sz="1350"/>
            </a:p>
          </p:txBody>
        </p:sp>
        <p:sp>
          <p:nvSpPr>
            <p:cNvPr id="90122" name="Rectangle 1032"/>
            <p:cNvSpPr>
              <a:spLocks noChangeArrowheads="1"/>
            </p:cNvSpPr>
            <p:nvPr/>
          </p:nvSpPr>
          <p:spPr bwMode="auto">
            <a:xfrm>
              <a:off x="4804" y="3552"/>
              <a:ext cx="559"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bg-BG" altLang="en-US" sz="1800">
                  <a:solidFill>
                    <a:schemeClr val="bg1"/>
                  </a:solidFill>
                  <a:ea typeface="MS PGothic" panose="020B0600070205080204" pitchFamily="34" charset="-128"/>
                </a:rPr>
                <a:t>Днес</a:t>
              </a:r>
              <a:endParaRPr lang="en-GB" altLang="en-US" sz="1800">
                <a:solidFill>
                  <a:schemeClr val="bg1"/>
                </a:solidFill>
                <a:ea typeface="MS PGothic" panose="020B0600070205080204" pitchFamily="34" charset="-128"/>
              </a:endParaRPr>
            </a:p>
          </p:txBody>
        </p:sp>
        <p:sp>
          <p:nvSpPr>
            <p:cNvPr id="90123" name="Rectangle 1033"/>
            <p:cNvSpPr>
              <a:spLocks noChangeArrowheads="1"/>
            </p:cNvSpPr>
            <p:nvPr/>
          </p:nvSpPr>
          <p:spPr bwMode="auto">
            <a:xfrm>
              <a:off x="2130" y="3384"/>
              <a:ext cx="1723"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solidFill>
                    <a:schemeClr val="bg1"/>
                  </a:solidFill>
                  <a:ea typeface="MS PGothic" panose="020B0600070205080204" pitchFamily="34" charset="-128"/>
                </a:rPr>
                <a:t>13.7 </a:t>
              </a:r>
              <a:r>
                <a:rPr lang="bg-BG" altLang="en-US" sz="1800">
                  <a:solidFill>
                    <a:schemeClr val="bg1"/>
                  </a:solidFill>
                  <a:ea typeface="MS PGothic" panose="020B0600070205080204" pitchFamily="34" charset="-128"/>
                </a:rPr>
                <a:t>млрд.</a:t>
              </a:r>
              <a:r>
                <a:rPr lang="en-GB" altLang="en-US" sz="1800">
                  <a:solidFill>
                    <a:schemeClr val="bg1"/>
                  </a:solidFill>
                  <a:ea typeface="MS PGothic" panose="020B0600070205080204" pitchFamily="34" charset="-128"/>
                </a:rPr>
                <a:t> </a:t>
              </a:r>
              <a:r>
                <a:rPr lang="bg-BG" altLang="en-US" sz="1800">
                  <a:solidFill>
                    <a:schemeClr val="bg1"/>
                  </a:solidFill>
                  <a:ea typeface="MS PGothic" panose="020B0600070205080204" pitchFamily="34" charset="-128"/>
                </a:rPr>
                <a:t>години</a:t>
              </a:r>
              <a:endParaRPr lang="en-GB" altLang="en-US" sz="1800">
                <a:solidFill>
                  <a:schemeClr val="bg1"/>
                </a:solidFill>
                <a:ea typeface="MS PGothic" panose="020B0600070205080204" pitchFamily="34" charset="-128"/>
              </a:endParaRPr>
            </a:p>
          </p:txBody>
        </p:sp>
        <p:sp>
          <p:nvSpPr>
            <p:cNvPr id="90124" name="Rectangle 1034"/>
            <p:cNvSpPr>
              <a:spLocks noChangeArrowheads="1"/>
            </p:cNvSpPr>
            <p:nvPr/>
          </p:nvSpPr>
          <p:spPr bwMode="auto">
            <a:xfrm>
              <a:off x="2515" y="3710"/>
              <a:ext cx="785"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67500" tIns="35100" rIns="67500" bIns="3510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en-US" sz="1800">
                  <a:solidFill>
                    <a:schemeClr val="bg1"/>
                  </a:solidFill>
                  <a:ea typeface="MS PGothic" panose="020B0600070205080204" pitchFamily="34" charset="-128"/>
                </a:rPr>
                <a:t>10</a:t>
              </a:r>
              <a:r>
                <a:rPr lang="de-DE" altLang="en-US" sz="1800" baseline="30000">
                  <a:solidFill>
                    <a:schemeClr val="bg1"/>
                  </a:solidFill>
                  <a:ea typeface="MS PGothic" panose="020B0600070205080204" pitchFamily="34" charset="-128"/>
                </a:rPr>
                <a:t>28</a:t>
              </a:r>
              <a:r>
                <a:rPr lang="de-DE" altLang="en-US" sz="1800">
                  <a:solidFill>
                    <a:schemeClr val="bg1"/>
                  </a:solidFill>
                  <a:ea typeface="MS PGothic" panose="020B0600070205080204" pitchFamily="34" charset="-128"/>
                </a:rPr>
                <a:t> cm</a:t>
              </a:r>
              <a:endParaRPr lang="en-US" altLang="en-US" sz="1800">
                <a:solidFill>
                  <a:schemeClr val="bg1"/>
                </a:solidFill>
                <a:ea typeface="MS PGothic" panose="020B0600070205080204" pitchFamily="34" charset="-128"/>
              </a:endParaRPr>
            </a:p>
          </p:txBody>
        </p:sp>
        <p:sp>
          <p:nvSpPr>
            <p:cNvPr id="90125" name="Line 1035"/>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spTree>
    <p:extLst>
      <p:ext uri="{BB962C8B-B14F-4D97-AF65-F5344CB8AC3E}">
        <p14:creationId xmlns:p14="http://schemas.microsoft.com/office/powerpoint/2010/main" val="720143430"/>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p:nvPr/>
        </p:nvSpPr>
        <p:spPr>
          <a:xfrm>
            <a:off x="-10939" y="4388646"/>
            <a:ext cx="9154939" cy="76175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 name="Group 46"/>
          <p:cNvGrpSpPr>
            <a:grpSpLocks/>
          </p:cNvGrpSpPr>
          <p:nvPr/>
        </p:nvGrpSpPr>
        <p:grpSpPr bwMode="auto">
          <a:xfrm>
            <a:off x="5715002" y="3600451"/>
            <a:ext cx="2162176" cy="1225154"/>
            <a:chOff x="3696" y="3264"/>
            <a:chExt cx="1816" cy="1029"/>
          </a:xfrm>
        </p:grpSpPr>
        <p:grpSp>
          <p:nvGrpSpPr>
            <p:cNvPr id="92201" name="Group 47"/>
            <p:cNvGrpSpPr>
              <a:grpSpLocks/>
            </p:cNvGrpSpPr>
            <p:nvPr/>
          </p:nvGrpSpPr>
          <p:grpSpPr bwMode="auto">
            <a:xfrm>
              <a:off x="3696" y="3264"/>
              <a:ext cx="604" cy="578"/>
              <a:chOff x="3744" y="3408"/>
              <a:chExt cx="604" cy="578"/>
            </a:xfrm>
          </p:grpSpPr>
          <p:pic>
            <p:nvPicPr>
              <p:cNvPr id="92211"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3408"/>
                <a:ext cx="604"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2" name="Text Box 49"/>
              <p:cNvSpPr txBox="1">
                <a:spLocks noChangeArrowheads="1"/>
              </p:cNvSpPr>
              <p:nvPr/>
            </p:nvSpPr>
            <p:spPr bwMode="auto">
              <a:xfrm>
                <a:off x="3840" y="3792"/>
                <a:ext cx="45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Hubble</a:t>
                </a:r>
              </a:p>
            </p:txBody>
          </p:sp>
        </p:grpSp>
        <p:grpSp>
          <p:nvGrpSpPr>
            <p:cNvPr id="92202" name="Group 50"/>
            <p:cNvGrpSpPr>
              <a:grpSpLocks/>
            </p:cNvGrpSpPr>
            <p:nvPr/>
          </p:nvGrpSpPr>
          <p:grpSpPr bwMode="auto">
            <a:xfrm>
              <a:off x="4927" y="3744"/>
              <a:ext cx="585" cy="486"/>
              <a:chOff x="4848" y="3792"/>
              <a:chExt cx="585" cy="486"/>
            </a:xfrm>
          </p:grpSpPr>
          <p:pic>
            <p:nvPicPr>
              <p:cNvPr id="92209" name="Picture 51" descr="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 y="3815"/>
                <a:ext cx="528" cy="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8" name="Text Box 52"/>
              <p:cNvSpPr txBox="1">
                <a:spLocks noChangeArrowheads="1"/>
              </p:cNvSpPr>
              <p:nvPr/>
            </p:nvSpPr>
            <p:spPr bwMode="auto">
              <a:xfrm>
                <a:off x="5040" y="3792"/>
                <a:ext cx="393"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ALMA</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nvGrpSpPr>
            <p:cNvPr id="92203" name="Group 53"/>
            <p:cNvGrpSpPr>
              <a:grpSpLocks/>
            </p:cNvGrpSpPr>
            <p:nvPr/>
          </p:nvGrpSpPr>
          <p:grpSpPr bwMode="auto">
            <a:xfrm>
              <a:off x="4320" y="3933"/>
              <a:ext cx="576" cy="360"/>
              <a:chOff x="4128" y="3933"/>
              <a:chExt cx="576" cy="360"/>
            </a:xfrm>
          </p:grpSpPr>
          <p:pic>
            <p:nvPicPr>
              <p:cNvPr id="92207" name="Picture 54" descr="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3933"/>
                <a:ext cx="52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8" name="Text Box 55"/>
              <p:cNvSpPr txBox="1">
                <a:spLocks noChangeArrowheads="1"/>
              </p:cNvSpPr>
              <p:nvPr/>
            </p:nvSpPr>
            <p:spPr bwMode="auto">
              <a:xfrm>
                <a:off x="4128" y="4099"/>
                <a:ext cx="31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de-CH" altLang="en-US" sz="900">
                    <a:solidFill>
                      <a:schemeClr val="bg1"/>
                    </a:solidFill>
                    <a:latin typeface="Tahoma" panose="020B0604030504040204" pitchFamily="34" charset="0"/>
                    <a:ea typeface="MS PGothic" panose="020B0600070205080204" pitchFamily="34" charset="-128"/>
                  </a:rPr>
                  <a:t>VLT</a:t>
                </a:r>
              </a:p>
            </p:txBody>
          </p:sp>
        </p:grpSp>
        <p:grpSp>
          <p:nvGrpSpPr>
            <p:cNvPr id="92204" name="Group 56"/>
            <p:cNvGrpSpPr>
              <a:grpSpLocks/>
            </p:cNvGrpSpPr>
            <p:nvPr/>
          </p:nvGrpSpPr>
          <p:grpSpPr bwMode="auto">
            <a:xfrm>
              <a:off x="4224" y="3600"/>
              <a:ext cx="669" cy="339"/>
              <a:chOff x="4371" y="3885"/>
              <a:chExt cx="669" cy="339"/>
            </a:xfrm>
          </p:grpSpPr>
          <p:pic>
            <p:nvPicPr>
              <p:cNvPr id="92205"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1" y="3885"/>
                <a:ext cx="669"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4" name="Text Box 58"/>
              <p:cNvSpPr txBox="1">
                <a:spLocks noChangeArrowheads="1"/>
              </p:cNvSpPr>
              <p:nvPr/>
            </p:nvSpPr>
            <p:spPr bwMode="auto">
              <a:xfrm>
                <a:off x="4371" y="3932"/>
                <a:ext cx="428" cy="182"/>
              </a:xfrm>
              <a:prstGeom prst="rect">
                <a:avLst/>
              </a:prstGeom>
              <a:noFill/>
              <a:ln w="9525">
                <a:noFill/>
                <a:miter lim="800000"/>
                <a:headEnd/>
                <a:tailEnd/>
              </a:ln>
              <a:effectLst/>
            </p:spPr>
            <p:txBody>
              <a:bodyPr wrap="none">
                <a:spAutoFit/>
              </a:bodyPr>
              <a:lstStyle/>
              <a:p>
                <a:pPr>
                  <a:lnSpc>
                    <a:spcPct val="90000"/>
                  </a:lnSpc>
                  <a:defRPr/>
                </a:pPr>
                <a:r>
                  <a:rPr lang="de-CH" sz="900">
                    <a:solidFill>
                      <a:schemeClr val="bg1"/>
                    </a:solidFill>
                    <a:latin typeface="Tahoma" pitchFamily="34" charset="0"/>
                    <a:ea typeface="MS PGothic" pitchFamily="34" charset="-128"/>
                  </a:rPr>
                  <a:t>WMAP</a:t>
                </a:r>
                <a:endParaRPr lang="de-CH" sz="1350">
                  <a:solidFill>
                    <a:schemeClr val="bg1"/>
                  </a:solidFill>
                  <a:effectLst>
                    <a:outerShdw blurRad="38100" dist="38100" dir="2700000" algn="tl">
                      <a:srgbClr val="808080"/>
                    </a:outerShdw>
                  </a:effectLst>
                  <a:latin typeface="Tahoma" pitchFamily="34" charset="0"/>
                  <a:ea typeface="MS PGothic" pitchFamily="34" charset="-128"/>
                </a:endParaRPr>
              </a:p>
            </p:txBody>
          </p:sp>
        </p:grpSp>
      </p:grpSp>
      <p:grpSp>
        <p:nvGrpSpPr>
          <p:cNvPr id="92163" name="Group 62"/>
          <p:cNvGrpSpPr>
            <a:grpSpLocks/>
          </p:cNvGrpSpPr>
          <p:nvPr/>
        </p:nvGrpSpPr>
        <p:grpSpPr bwMode="auto">
          <a:xfrm>
            <a:off x="1941910" y="400050"/>
            <a:ext cx="5842397" cy="3852863"/>
            <a:chOff x="671" y="362"/>
            <a:chExt cx="4907" cy="3236"/>
          </a:xfrm>
        </p:grpSpPr>
        <p:pic>
          <p:nvPicPr>
            <p:cNvPr id="92182" name="Picture 62" descr="Picture 1"/>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83" name="Group 59"/>
            <p:cNvGrpSpPr>
              <a:grpSpLocks/>
            </p:cNvGrpSpPr>
            <p:nvPr/>
          </p:nvGrpSpPr>
          <p:grpSpPr bwMode="auto">
            <a:xfrm>
              <a:off x="895" y="362"/>
              <a:ext cx="1590" cy="783"/>
              <a:chOff x="895" y="362"/>
              <a:chExt cx="1590" cy="783"/>
            </a:xfrm>
          </p:grpSpPr>
          <p:sp>
            <p:nvSpPr>
              <p:cNvPr id="92195" name="Line 67"/>
              <p:cNvSpPr>
                <a:spLocks noChangeShapeType="1"/>
              </p:cNvSpPr>
              <p:nvPr/>
            </p:nvSpPr>
            <p:spPr bwMode="auto">
              <a:xfrm rot="21300000" flipV="1">
                <a:off x="1664" y="954"/>
                <a:ext cx="139" cy="46"/>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6" name="Line 68"/>
              <p:cNvSpPr>
                <a:spLocks noChangeShapeType="1"/>
              </p:cNvSpPr>
              <p:nvPr/>
            </p:nvSpPr>
            <p:spPr bwMode="auto">
              <a:xfrm rot="21420000" flipV="1">
                <a:off x="895" y="554"/>
                <a:ext cx="144" cy="48"/>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7" name="Rectangle 72"/>
              <p:cNvSpPr>
                <a:spLocks noChangeArrowheads="1"/>
              </p:cNvSpPr>
              <p:nvPr/>
            </p:nvSpPr>
            <p:spPr bwMode="auto">
              <a:xfrm>
                <a:off x="2029" y="912"/>
                <a:ext cx="45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Атом</a:t>
                </a:r>
                <a:endParaRPr lang="de-DE" altLang="en-US" sz="1200">
                  <a:solidFill>
                    <a:srgbClr val="FF6600"/>
                  </a:solidFill>
                  <a:ea typeface="MS PGothic" panose="020B0600070205080204" pitchFamily="34" charset="-128"/>
                </a:endParaRPr>
              </a:p>
            </p:txBody>
          </p:sp>
          <p:sp>
            <p:nvSpPr>
              <p:cNvPr id="92198" name="Rectangle 73"/>
              <p:cNvSpPr>
                <a:spLocks noChangeArrowheads="1"/>
              </p:cNvSpPr>
              <p:nvPr/>
            </p:nvSpPr>
            <p:spPr bwMode="auto">
              <a:xfrm>
                <a:off x="1794" y="790"/>
                <a:ext cx="58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Протон</a:t>
                </a:r>
                <a:endParaRPr lang="de-DE" altLang="en-US" sz="1200">
                  <a:solidFill>
                    <a:srgbClr val="FF6600"/>
                  </a:solidFill>
                  <a:ea typeface="MS PGothic" panose="020B0600070205080204" pitchFamily="34" charset="-128"/>
                </a:endParaRPr>
              </a:p>
            </p:txBody>
          </p:sp>
          <p:sp>
            <p:nvSpPr>
              <p:cNvPr id="92199" name="Rectangle 74"/>
              <p:cNvSpPr>
                <a:spLocks noChangeArrowheads="1"/>
              </p:cNvSpPr>
              <p:nvPr/>
            </p:nvSpPr>
            <p:spPr bwMode="auto">
              <a:xfrm>
                <a:off x="973" y="362"/>
                <a:ext cx="723"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solidFill>
                      <a:srgbClr val="FF6600"/>
                    </a:solidFill>
                    <a:ea typeface="MS PGothic" panose="020B0600070205080204" pitchFamily="34" charset="-128"/>
                  </a:rPr>
                  <a:t>Големият</a:t>
                </a:r>
              </a:p>
              <a:p>
                <a:pPr>
                  <a:spcBef>
                    <a:spcPct val="0"/>
                  </a:spcBef>
                  <a:buFontTx/>
                  <a:buNone/>
                </a:pPr>
                <a:r>
                  <a:rPr lang="bg-BG" altLang="en-US" sz="1200">
                    <a:solidFill>
                      <a:srgbClr val="FF6600"/>
                    </a:solidFill>
                    <a:ea typeface="MS PGothic" panose="020B0600070205080204" pitchFamily="34" charset="-128"/>
                  </a:rPr>
                  <a:t>Взрив</a:t>
                </a:r>
                <a:endParaRPr lang="de-DE" altLang="en-US" sz="1200">
                  <a:solidFill>
                    <a:srgbClr val="FF6600"/>
                  </a:solidFill>
                  <a:ea typeface="MS PGothic" panose="020B0600070205080204" pitchFamily="34" charset="-128"/>
                </a:endParaRPr>
              </a:p>
            </p:txBody>
          </p:sp>
          <p:sp>
            <p:nvSpPr>
              <p:cNvPr id="92200" name="Line 79"/>
              <p:cNvSpPr>
                <a:spLocks noChangeShapeType="1"/>
              </p:cNvSpPr>
              <p:nvPr/>
            </p:nvSpPr>
            <p:spPr bwMode="auto">
              <a:xfrm rot="21180000" flipV="1">
                <a:off x="1880" y="1056"/>
                <a:ext cx="139" cy="46"/>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grpSp>
        <p:grpSp>
          <p:nvGrpSpPr>
            <p:cNvPr id="92184" name="Group 61"/>
            <p:cNvGrpSpPr>
              <a:grpSpLocks/>
            </p:cNvGrpSpPr>
            <p:nvPr/>
          </p:nvGrpSpPr>
          <p:grpSpPr bwMode="auto">
            <a:xfrm>
              <a:off x="2899" y="1296"/>
              <a:ext cx="2679" cy="2254"/>
              <a:chOff x="2899" y="1296"/>
              <a:chExt cx="2679" cy="2254"/>
            </a:xfrm>
          </p:grpSpPr>
          <p:sp>
            <p:nvSpPr>
              <p:cNvPr id="92185" name="Line 63"/>
              <p:cNvSpPr>
                <a:spLocks noChangeShapeType="1"/>
              </p:cNvSpPr>
              <p:nvPr/>
            </p:nvSpPr>
            <p:spPr bwMode="auto">
              <a:xfrm rot="21360000" flipV="1">
                <a:off x="4337" y="2238"/>
                <a:ext cx="240"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6" name="Line 64"/>
              <p:cNvSpPr>
                <a:spLocks noChangeShapeType="1"/>
              </p:cNvSpPr>
              <p:nvPr/>
            </p:nvSpPr>
            <p:spPr bwMode="auto">
              <a:xfrm flipV="1">
                <a:off x="3373" y="1764"/>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7" name="Line 65"/>
              <p:cNvSpPr>
                <a:spLocks noChangeShapeType="1"/>
              </p:cNvSpPr>
              <p:nvPr/>
            </p:nvSpPr>
            <p:spPr bwMode="auto">
              <a:xfrm flipV="1">
                <a:off x="2899" y="1520"/>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8" name="Line 69"/>
              <p:cNvSpPr>
                <a:spLocks noChangeShapeType="1"/>
              </p:cNvSpPr>
              <p:nvPr/>
            </p:nvSpPr>
            <p:spPr bwMode="auto">
              <a:xfrm>
                <a:off x="4913" y="2446"/>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89" name="Line 70"/>
              <p:cNvSpPr>
                <a:spLocks noChangeShapeType="1"/>
              </p:cNvSpPr>
              <p:nvPr/>
            </p:nvSpPr>
            <p:spPr bwMode="auto">
              <a:xfrm rot="5400000">
                <a:off x="4973" y="2762"/>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90" name="Rectangle 75"/>
              <p:cNvSpPr>
                <a:spLocks noChangeArrowheads="1"/>
              </p:cNvSpPr>
              <p:nvPr/>
            </p:nvSpPr>
            <p:spPr bwMode="auto">
              <a:xfrm>
                <a:off x="2999" y="1296"/>
                <a:ext cx="123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200">
                    <a:ea typeface="MS PGothic" panose="020B0600070205080204" pitchFamily="34" charset="-128"/>
                  </a:rPr>
                  <a:t>Радиус на Земята</a:t>
                </a:r>
                <a:endParaRPr lang="de-DE" altLang="en-US" sz="1200">
                  <a:ea typeface="MS PGothic" panose="020B0600070205080204" pitchFamily="34" charset="-128"/>
                </a:endParaRPr>
              </a:p>
            </p:txBody>
          </p:sp>
          <p:sp>
            <p:nvSpPr>
              <p:cNvPr id="92191" name="Rectangle 76"/>
              <p:cNvSpPr>
                <a:spLocks noChangeArrowheads="1"/>
              </p:cNvSpPr>
              <p:nvPr/>
            </p:nvSpPr>
            <p:spPr bwMode="auto">
              <a:xfrm>
                <a:off x="4455" y="2006"/>
                <a:ext cx="88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Радиус на </a:t>
                </a:r>
              </a:p>
              <a:p>
                <a:pPr>
                  <a:lnSpc>
                    <a:spcPct val="80000"/>
                  </a:lnSpc>
                  <a:spcBef>
                    <a:spcPct val="0"/>
                  </a:spcBef>
                  <a:buFontTx/>
                  <a:buNone/>
                </a:pPr>
                <a:r>
                  <a:rPr lang="bg-BG" altLang="en-US" sz="1200" dirty="0">
                    <a:solidFill>
                      <a:schemeClr val="tx2"/>
                    </a:solidFill>
                    <a:ea typeface="MS PGothic" panose="020B0600070205080204" pitchFamily="34" charset="-128"/>
                  </a:rPr>
                  <a:t>Галактиките</a:t>
                </a:r>
                <a:endParaRPr lang="de-DE" altLang="en-US" sz="1200" dirty="0">
                  <a:solidFill>
                    <a:schemeClr val="tx2"/>
                  </a:solidFill>
                  <a:ea typeface="MS PGothic" panose="020B0600070205080204" pitchFamily="34" charset="-128"/>
                </a:endParaRPr>
              </a:p>
            </p:txBody>
          </p:sp>
          <p:sp>
            <p:nvSpPr>
              <p:cNvPr id="24610" name="Rectangle 77"/>
              <p:cNvSpPr>
                <a:spLocks noChangeArrowheads="1"/>
              </p:cNvSpPr>
              <p:nvPr/>
            </p:nvSpPr>
            <p:spPr bwMode="auto">
              <a:xfrm>
                <a:off x="3457" y="1536"/>
                <a:ext cx="1438" cy="388"/>
              </a:xfrm>
              <a:prstGeom prst="rect">
                <a:avLst/>
              </a:prstGeom>
              <a:noFill/>
              <a:ln w="9525">
                <a:noFill/>
                <a:miter lim="800000"/>
                <a:headEnd/>
                <a:tailEnd/>
              </a:ln>
            </p:spPr>
            <p:txBody>
              <a:bodyPr wrap="none">
                <a:spAutoFit/>
              </a:bodyPr>
              <a:lstStyle/>
              <a:p>
                <a:pPr>
                  <a:defRPr/>
                </a:pPr>
                <a:r>
                  <a:rPr lang="bg-BG" sz="1200" dirty="0">
                    <a:solidFill>
                      <a:schemeClr val="tx2"/>
                    </a:solidFill>
                    <a:ea typeface="MS PGothic" pitchFamily="34" charset="-128"/>
                  </a:rPr>
                  <a:t>Разстояние от</a:t>
                </a:r>
              </a:p>
              <a:p>
                <a:pPr>
                  <a:defRPr/>
                </a:pPr>
                <a:r>
                  <a:rPr lang="bg-BG" sz="1200" dirty="0">
                    <a:solidFill>
                      <a:schemeClr val="tx2"/>
                    </a:solidFill>
                    <a:ea typeface="MS PGothic" pitchFamily="34" charset="-128"/>
                  </a:rPr>
                  <a:t>Земята до Слънцето </a:t>
                </a:r>
                <a:endParaRPr lang="en-GB" sz="1200" dirty="0">
                  <a:solidFill>
                    <a:schemeClr val="tx2"/>
                  </a:solidFill>
                  <a:ea typeface="MS PGothic" pitchFamily="34" charset="-128"/>
                </a:endParaRPr>
              </a:p>
            </p:txBody>
          </p:sp>
          <p:sp>
            <p:nvSpPr>
              <p:cNvPr id="92193" name="Rectangle 78"/>
              <p:cNvSpPr>
                <a:spLocks noChangeArrowheads="1"/>
              </p:cNvSpPr>
              <p:nvPr/>
            </p:nvSpPr>
            <p:spPr bwMode="auto">
              <a:xfrm>
                <a:off x="4916" y="2287"/>
                <a:ext cx="66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bg-BG" altLang="en-US" sz="1200" dirty="0">
                    <a:solidFill>
                      <a:schemeClr val="tx2"/>
                    </a:solidFill>
                    <a:ea typeface="MS PGothic" panose="020B0600070205080204" pitchFamily="34" charset="-128"/>
                  </a:rPr>
                  <a:t>Вселена</a:t>
                </a:r>
                <a:endParaRPr lang="en-GB" altLang="en-US" sz="1200" dirty="0">
                  <a:solidFill>
                    <a:schemeClr val="tx2"/>
                  </a:solidFill>
                  <a:ea typeface="MS PGothic" panose="020B0600070205080204" pitchFamily="34" charset="-128"/>
                </a:endParaRPr>
              </a:p>
            </p:txBody>
          </p:sp>
          <p:sp>
            <p:nvSpPr>
              <p:cNvPr id="92194" name="Rectangle 42"/>
              <p:cNvSpPr>
                <a:spLocks noChangeArrowheads="1"/>
              </p:cNvSpPr>
              <p:nvPr/>
            </p:nvSpPr>
            <p:spPr bwMode="auto">
              <a:xfrm rot="19742175">
                <a:off x="5113" y="3348"/>
                <a:ext cx="32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80000"/>
                  </a:lnSpc>
                  <a:spcBef>
                    <a:spcPct val="0"/>
                  </a:spcBef>
                  <a:buFontTx/>
                  <a:buNone/>
                </a:pPr>
                <a:r>
                  <a:rPr lang="de-DE" altLang="en-US" sz="1200">
                    <a:solidFill>
                      <a:schemeClr val="accent2"/>
                    </a:solidFill>
                    <a:ea typeface="MS PGothic" panose="020B0600070205080204" pitchFamily="34" charset="-128"/>
                  </a:rPr>
                  <a:t>cm</a:t>
                </a:r>
              </a:p>
            </p:txBody>
          </p:sp>
        </p:grpSp>
      </p:grpSp>
      <p:pic>
        <p:nvPicPr>
          <p:cNvPr id="28694" name="Picture 22" descr="sriimg20040301_4754942_0"/>
          <p:cNvPicPr>
            <a:picLocks noChangeAspect="1" noChangeArrowheads="1"/>
          </p:cNvPicPr>
          <p:nvPr/>
        </p:nvPicPr>
        <p:blipFill>
          <a:blip r:embed="rId8"/>
          <a:srcRect/>
          <a:stretch>
            <a:fillRect/>
          </a:stretch>
        </p:blipFill>
        <p:spPr bwMode="auto">
          <a:xfrm>
            <a:off x="6343650" y="891779"/>
            <a:ext cx="1428750" cy="1048940"/>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10" name="Group 51"/>
          <p:cNvGrpSpPr>
            <a:grpSpLocks/>
          </p:cNvGrpSpPr>
          <p:nvPr/>
        </p:nvGrpSpPr>
        <p:grpSpPr bwMode="auto">
          <a:xfrm>
            <a:off x="1314450" y="3624261"/>
            <a:ext cx="4229100" cy="1412433"/>
            <a:chOff x="228600" y="4832350"/>
            <a:chExt cx="5638800" cy="1882740"/>
          </a:xfrm>
        </p:grpSpPr>
        <p:sp>
          <p:nvSpPr>
            <p:cNvPr id="46" name="Rectangle 41"/>
            <p:cNvSpPr>
              <a:spLocks noChangeArrowheads="1"/>
            </p:cNvSpPr>
            <p:nvPr/>
          </p:nvSpPr>
          <p:spPr bwMode="auto">
            <a:xfrm>
              <a:off x="228600" y="5373544"/>
              <a:ext cx="5638800" cy="1341546"/>
            </a:xfrm>
            <a:prstGeom prst="rect">
              <a:avLst/>
            </a:prstGeom>
            <a:noFill/>
            <a:ln w="9525">
              <a:noFill/>
              <a:miter lim="800000"/>
              <a:headEnd/>
              <a:tailEnd/>
            </a:ln>
            <a:effectLst/>
          </p:spPr>
          <p:txBody>
            <a:bodyPr>
              <a:spAutoFit/>
            </a:bodyPr>
            <a:lstStyle/>
            <a:p>
              <a:pPr>
                <a:lnSpc>
                  <a:spcPct val="110000"/>
                </a:lnSpc>
                <a:buFontTx/>
                <a:buChar char="•"/>
                <a:defRPr/>
              </a:pPr>
              <a:r>
                <a:rPr lang="en-GB" sz="1350" dirty="0">
                  <a:solidFill>
                    <a:schemeClr val="tx2"/>
                  </a:solidFill>
                  <a:ea typeface="MS PGothic" pitchFamily="34" charset="-128"/>
                </a:rPr>
                <a:t> </a:t>
              </a:r>
              <a:r>
                <a:rPr lang="bg-BG" sz="1350" dirty="0">
                  <a:solidFill>
                    <a:schemeClr val="tx2"/>
                  </a:solidFill>
                  <a:ea typeface="MS PGothic" pitchFamily="34" charset="-128"/>
                </a:rPr>
                <a:t>Изучаване физичните закони от първия момент след Големият Взрив</a:t>
              </a:r>
              <a:endParaRPr lang="en-GB" sz="1350" dirty="0">
                <a:solidFill>
                  <a:schemeClr val="tx2"/>
                </a:solidFill>
                <a:ea typeface="MS PGothic" pitchFamily="34" charset="-128"/>
              </a:endParaRPr>
            </a:p>
            <a:p>
              <a:pPr>
                <a:lnSpc>
                  <a:spcPct val="110000"/>
                </a:lnSpc>
                <a:buFont typeface="Monotype Sorts"/>
                <a:buChar char="•"/>
                <a:defRPr/>
              </a:pPr>
              <a:r>
                <a:rPr lang="en-GB" sz="1350" dirty="0">
                  <a:solidFill>
                    <a:schemeClr val="tx2"/>
                  </a:solidFill>
                  <a:ea typeface="MS PGothic" pitchFamily="34" charset="-128"/>
                  <a:sym typeface="Monotype Sorts"/>
                </a:rPr>
                <a:t> </a:t>
              </a:r>
              <a:r>
                <a:rPr lang="bg-BG" sz="1350" dirty="0">
                  <a:solidFill>
                    <a:schemeClr val="tx2"/>
                  </a:solidFill>
                  <a:ea typeface="MS PGothic" pitchFamily="34" charset="-128"/>
                </a:rPr>
                <a:t>Симбиоза между Физика на елементарните частици,Астрофизика и Космология</a:t>
              </a:r>
              <a:endParaRPr lang="de-DE" sz="1350" dirty="0">
                <a:solidFill>
                  <a:schemeClr val="tx2"/>
                </a:solidFill>
                <a:effectLst>
                  <a:outerShdw blurRad="38100" dist="38100" dir="2700000" algn="tl">
                    <a:srgbClr val="FFFFFF"/>
                  </a:outerShdw>
                </a:effectLst>
                <a:ea typeface="MS PGothic" pitchFamily="34" charset="-128"/>
              </a:endParaRPr>
            </a:p>
          </p:txBody>
        </p:sp>
        <p:sp>
          <p:nvSpPr>
            <p:cNvPr id="92181" name="AutoShape 42"/>
            <p:cNvSpPr>
              <a:spLocks noChangeArrowheads="1"/>
            </p:cNvSpPr>
            <p:nvPr/>
          </p:nvSpPr>
          <p:spPr bwMode="auto">
            <a:xfrm rot="5400000">
              <a:off x="1058863" y="4916487"/>
              <a:ext cx="654050" cy="4857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en-GB" sz="1350"/>
            </a:p>
          </p:txBody>
        </p:sp>
      </p:grpSp>
      <p:grpSp>
        <p:nvGrpSpPr>
          <p:cNvPr id="11" name="Group 54"/>
          <p:cNvGrpSpPr>
            <a:grpSpLocks/>
          </p:cNvGrpSpPr>
          <p:nvPr/>
        </p:nvGrpSpPr>
        <p:grpSpPr bwMode="auto">
          <a:xfrm>
            <a:off x="1314451" y="1574006"/>
            <a:ext cx="2343150" cy="2012157"/>
            <a:chOff x="144" y="1322"/>
            <a:chExt cx="1968" cy="1690"/>
          </a:xfrm>
        </p:grpSpPr>
        <p:sp>
          <p:nvSpPr>
            <p:cNvPr id="92173" name="Line 45"/>
            <p:cNvSpPr>
              <a:spLocks noChangeShapeType="1"/>
            </p:cNvSpPr>
            <p:nvPr/>
          </p:nvSpPr>
          <p:spPr bwMode="auto">
            <a:xfrm>
              <a:off x="1500" y="1322"/>
              <a:ext cx="0" cy="144"/>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92174" name="Line 46"/>
            <p:cNvSpPr>
              <a:spLocks noChangeShapeType="1"/>
            </p:cNvSpPr>
            <p:nvPr/>
          </p:nvSpPr>
          <p:spPr bwMode="auto">
            <a:xfrm>
              <a:off x="692" y="1466"/>
              <a:ext cx="0" cy="336"/>
            </a:xfrm>
            <a:prstGeom prst="line">
              <a:avLst/>
            </a:prstGeom>
            <a:noFill/>
            <a:ln w="19050">
              <a:solidFill>
                <a:srgbClr val="3A62AB"/>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sz="1350"/>
            </a:p>
          </p:txBody>
        </p:sp>
        <p:sp>
          <p:nvSpPr>
            <p:cNvPr id="92175" name="Line 48"/>
            <p:cNvSpPr>
              <a:spLocks noChangeShapeType="1"/>
            </p:cNvSpPr>
            <p:nvPr/>
          </p:nvSpPr>
          <p:spPr bwMode="auto">
            <a:xfrm>
              <a:off x="684" y="1463"/>
              <a:ext cx="816" cy="0"/>
            </a:xfrm>
            <a:prstGeom prst="line">
              <a:avLst/>
            </a:prstGeom>
            <a:noFill/>
            <a:ln w="19050">
              <a:solidFill>
                <a:srgbClr val="3A62AB"/>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8721" name="Rectangle 49"/>
            <p:cNvSpPr>
              <a:spLocks noChangeArrowheads="1"/>
            </p:cNvSpPr>
            <p:nvPr/>
          </p:nvSpPr>
          <p:spPr bwMode="auto">
            <a:xfrm>
              <a:off x="222" y="2761"/>
              <a:ext cx="1346" cy="251"/>
            </a:xfrm>
            <a:prstGeom prst="rect">
              <a:avLst/>
            </a:prstGeom>
            <a:noFill/>
            <a:ln w="9525">
              <a:noFill/>
              <a:miter lim="800000"/>
              <a:headEnd/>
              <a:tailEnd/>
            </a:ln>
            <a:effectLst/>
          </p:spPr>
          <p:txBody>
            <a:bodyPr wrap="none">
              <a:spAutoFit/>
            </a:bodyPr>
            <a:lstStyle/>
            <a:p>
              <a:pPr algn="ctr" eaLnBrk="1" hangingPunct="1">
                <a:lnSpc>
                  <a:spcPct val="107000"/>
                </a:lnSpc>
                <a:defRPr/>
              </a:pPr>
              <a:r>
                <a:rPr lang="bg-BG" sz="1350" dirty="0">
                  <a:solidFill>
                    <a:schemeClr val="tx2"/>
                  </a:solidFill>
                  <a:ea typeface="MS PGothic" pitchFamily="34" charset="-128"/>
                </a:rPr>
                <a:t>Свръх Микроскоп</a:t>
              </a:r>
              <a:endParaRPr lang="en-GB" sz="1500" dirty="0">
                <a:solidFill>
                  <a:schemeClr val="tx2"/>
                </a:solidFill>
                <a:effectLst>
                  <a:outerShdw blurRad="38100" dist="38100" dir="2700000" algn="tl">
                    <a:srgbClr val="FFFFFF"/>
                  </a:outerShdw>
                </a:effectLst>
                <a:ea typeface="MS PGothic" pitchFamily="34" charset="-128"/>
              </a:endParaRPr>
            </a:p>
          </p:txBody>
        </p:sp>
        <p:sp>
          <p:nvSpPr>
            <p:cNvPr id="92177" name="Text Box 50"/>
            <p:cNvSpPr txBox="1">
              <a:spLocks noChangeArrowheads="1"/>
            </p:cNvSpPr>
            <p:nvPr/>
          </p:nvSpPr>
          <p:spPr bwMode="auto">
            <a:xfrm>
              <a:off x="1632" y="2373"/>
              <a:ext cx="48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90000"/>
                </a:lnSpc>
                <a:spcBef>
                  <a:spcPct val="0"/>
                </a:spcBef>
                <a:buFontTx/>
                <a:buNone/>
              </a:pPr>
              <a:r>
                <a:rPr lang="de-CH" altLang="en-US" sz="1500" dirty="0">
                  <a:solidFill>
                    <a:schemeClr val="tx2"/>
                  </a:solidFill>
                  <a:ea typeface="MS PGothic" panose="020B0600070205080204" pitchFamily="34" charset="-128"/>
                </a:rPr>
                <a:t>LHC</a:t>
              </a:r>
            </a:p>
          </p:txBody>
        </p:sp>
        <p:pic>
          <p:nvPicPr>
            <p:cNvPr id="92178" name="Picture 7" descr="interconnec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 y="1814"/>
              <a:ext cx="1488" cy="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1" name="Picture 9"/>
            <p:cNvPicPr>
              <a:picLocks noChangeAspect="1"/>
            </p:cNvPicPr>
            <p:nvPr/>
          </p:nvPicPr>
          <p:blipFill>
            <a:blip r:embed="rId10"/>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grpSp>
        <p:nvGrpSpPr>
          <p:cNvPr id="12" name="Group 52"/>
          <p:cNvGrpSpPr>
            <a:grpSpLocks/>
          </p:cNvGrpSpPr>
          <p:nvPr/>
        </p:nvGrpSpPr>
        <p:grpSpPr bwMode="auto">
          <a:xfrm>
            <a:off x="3253979" y="379008"/>
            <a:ext cx="3221831" cy="3468291"/>
            <a:chOff x="2714612" y="861994"/>
            <a:chExt cx="4295788" cy="4624406"/>
          </a:xfrm>
        </p:grpSpPr>
        <p:pic>
          <p:nvPicPr>
            <p:cNvPr id="28725" name="Picture 53"/>
            <p:cNvPicPr>
              <a:picLocks noChangeAspect="1" noChangeArrowheads="1"/>
            </p:cNvPicPr>
            <p:nvPr/>
          </p:nvPicPr>
          <p:blipFill>
            <a:blip r:embed="rId11"/>
            <a:srcRect/>
            <a:stretch>
              <a:fillRect/>
            </a:stretch>
          </p:blipFill>
          <p:spPr bwMode="auto">
            <a:xfrm>
              <a:off x="4305292" y="914382"/>
              <a:ext cx="2705108" cy="4572018"/>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70264" y="2193912"/>
              <a:ext cx="796927" cy="3292488"/>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sp>
          <p:nvSpPr>
            <p:cNvPr id="12339" name="Line 55"/>
            <p:cNvSpPr>
              <a:spLocks noChangeShapeType="1"/>
            </p:cNvSpPr>
            <p:nvPr/>
          </p:nvSpPr>
          <p:spPr bwMode="auto">
            <a:xfrm flipV="1">
              <a:off x="2714612" y="861994"/>
              <a:ext cx="1752605" cy="579440"/>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a:defRPr/>
              </a:pPr>
              <a:endParaRPr lang="en-US" sz="1350">
                <a:latin typeface="Arial" pitchFamily="-112" charset="0"/>
                <a:ea typeface="ＭＳ Ｐゴシック" pitchFamily="-112" charset="-128"/>
                <a:cs typeface="ＭＳ Ｐゴシック" pitchFamily="-112" charset="-128"/>
              </a:endParaRPr>
            </a:p>
          </p:txBody>
        </p:sp>
      </p:grpSp>
      <p:pic>
        <p:nvPicPr>
          <p:cNvPr id="53" name="Picture 2"/>
          <p:cNvPicPr>
            <a:picLocks noChangeAspect="1" noChangeArrowheads="1"/>
          </p:cNvPicPr>
          <p:nvPr/>
        </p:nvPicPr>
        <p:blipFill>
          <a:blip r:embed="rId12"/>
          <a:srcRect/>
          <a:stretch>
            <a:fillRect/>
          </a:stretch>
        </p:blipFill>
        <p:spPr bwMode="auto">
          <a:xfrm>
            <a:off x="3654028" y="1329929"/>
            <a:ext cx="900113" cy="561975"/>
          </a:xfrm>
          <a:prstGeom prst="rect">
            <a:avLst/>
          </a:prstGeom>
          <a:noFill/>
          <a:ln w="9525">
            <a:noFill/>
            <a:miter lim="800000"/>
            <a:headEnd/>
            <a:tailEnd/>
          </a:ln>
          <a:effectLst>
            <a:outerShdw blurRad="38100" dist="38100" dir="2700000" algn="tl" rotWithShape="0">
              <a:prstClr val="black"/>
            </a:outerShdw>
          </a:effectLst>
        </p:spPr>
      </p:pic>
    </p:spTree>
    <p:extLst>
      <p:ext uri="{BB962C8B-B14F-4D97-AF65-F5344CB8AC3E}">
        <p14:creationId xmlns:p14="http://schemas.microsoft.com/office/powerpoint/2010/main" val="41645427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2000"/>
                                        <p:tgtEl>
                                          <p:spTgt spid="1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077" y="607796"/>
            <a:ext cx="5067703" cy="3466715"/>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50"/>
          <p:cNvSpPr>
            <a:spLocks noChangeArrowheads="1"/>
          </p:cNvSpPr>
          <p:nvPr/>
        </p:nvSpPr>
        <p:spPr bwMode="auto">
          <a:xfrm>
            <a:off x="1440074" y="1605567"/>
            <a:ext cx="3625052" cy="1302503"/>
          </a:xfrm>
          <a:prstGeom prst="ellipse">
            <a:avLst/>
          </a:prstGeom>
          <a:noFill/>
          <a:ln w="57150">
            <a:solidFill>
              <a:srgbClr val="E30B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endParaRPr lang="fr-FR" altLang="fr-FR" sz="1800">
              <a:solidFill>
                <a:srgbClr val="E30B0B"/>
              </a:solidFill>
              <a:latin typeface="Times" panose="02020603050405020304" pitchFamily="18" charset="0"/>
            </a:endParaRPr>
          </a:p>
        </p:txBody>
      </p:sp>
      <p:grpSp>
        <p:nvGrpSpPr>
          <p:cNvPr id="76" name="Group 5"/>
          <p:cNvGrpSpPr>
            <a:grpSpLocks/>
          </p:cNvGrpSpPr>
          <p:nvPr/>
        </p:nvGrpSpPr>
        <p:grpSpPr bwMode="auto">
          <a:xfrm>
            <a:off x="221122" y="3518429"/>
            <a:ext cx="1222668" cy="302419"/>
            <a:chOff x="2994" y="3755"/>
            <a:chExt cx="863" cy="291"/>
          </a:xfrm>
        </p:grpSpPr>
        <p:sp>
          <p:nvSpPr>
            <p:cNvPr id="77" name="Text Box 6"/>
            <p:cNvSpPr txBox="1">
              <a:spLocks noChangeArrowheads="1"/>
            </p:cNvSpPr>
            <p:nvPr/>
          </p:nvSpPr>
          <p:spPr bwMode="auto">
            <a:xfrm>
              <a:off x="2994" y="3868"/>
              <a:ext cx="545" cy="178"/>
            </a:xfrm>
            <a:prstGeom prst="rect">
              <a:avLst/>
            </a:prstGeom>
            <a:solidFill>
              <a:srgbClr val="000039"/>
            </a:solidFill>
            <a:ln w="28575">
              <a:solidFill>
                <a:srgbClr val="FF8000"/>
              </a:solidFill>
              <a:miter lim="800000"/>
              <a:headEnd/>
              <a:tailEnd/>
            </a:ln>
          </p:spPr>
          <p:txBody>
            <a:bodyPr wrap="non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750" kern="0" dirty="0">
                  <a:solidFill>
                    <a:srgbClr val="FF9933"/>
                  </a:solidFill>
                  <a:latin typeface="Arial" panose="020B0604020202020204" pitchFamily="34" charset="0"/>
                </a:rPr>
                <a:t>Geneva airport</a:t>
              </a:r>
            </a:p>
          </p:txBody>
        </p:sp>
        <p:sp>
          <p:nvSpPr>
            <p:cNvPr id="78" name="Line 7"/>
            <p:cNvSpPr>
              <a:spLocks noChangeShapeType="1"/>
            </p:cNvSpPr>
            <p:nvPr/>
          </p:nvSpPr>
          <p:spPr bwMode="auto">
            <a:xfrm flipV="1">
              <a:off x="3656" y="3755"/>
              <a:ext cx="201" cy="156"/>
            </a:xfrm>
            <a:prstGeom prst="line">
              <a:avLst/>
            </a:prstGeom>
            <a:noFill/>
            <a:ln w="28575">
              <a:solidFill>
                <a:srgbClr val="FF8000"/>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79" name="Group 8"/>
          <p:cNvGrpSpPr>
            <a:grpSpLocks/>
          </p:cNvGrpSpPr>
          <p:nvPr/>
        </p:nvGrpSpPr>
        <p:grpSpPr bwMode="auto">
          <a:xfrm>
            <a:off x="4508179" y="2733383"/>
            <a:ext cx="536286" cy="326314"/>
            <a:chOff x="4873" y="3160"/>
            <a:chExt cx="571" cy="339"/>
          </a:xfrm>
        </p:grpSpPr>
        <p:sp>
          <p:nvSpPr>
            <p:cNvPr id="80" name="Text Box 9"/>
            <p:cNvSpPr txBox="1">
              <a:spLocks noChangeArrowheads="1"/>
            </p:cNvSpPr>
            <p:nvPr/>
          </p:nvSpPr>
          <p:spPr bwMode="auto">
            <a:xfrm>
              <a:off x="4970" y="3235"/>
              <a:ext cx="474" cy="264"/>
            </a:xfrm>
            <a:prstGeom prst="rect">
              <a:avLst/>
            </a:prstGeom>
            <a:solidFill>
              <a:srgbClr val="FFCC00"/>
            </a:solidFill>
            <a:ln w="28575">
              <a:solidFill>
                <a:srgbClr val="000039"/>
              </a:solidFill>
              <a:miter lim="800000"/>
              <a:headEnd/>
              <a:tailEnd/>
            </a:ln>
          </p:spPr>
          <p:txBody>
            <a:bodyPr wrap="none" lIns="69056" tIns="34529" rIns="69056" bIns="34529">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lgn="ctr">
                <a:spcBef>
                  <a:spcPct val="0"/>
                </a:spcBef>
                <a:buClrTx/>
                <a:buNone/>
                <a:defRPr/>
              </a:pPr>
              <a:r>
                <a:rPr lang="en-US" altLang="fr-FR" sz="1200" kern="0" dirty="0">
                  <a:solidFill>
                    <a:srgbClr val="000039"/>
                  </a:solidFill>
                  <a:latin typeface="Arial" panose="020B0604020202020204" pitchFamily="34" charset="0"/>
                </a:rPr>
                <a:t>LHC</a:t>
              </a:r>
            </a:p>
          </p:txBody>
        </p:sp>
        <p:sp>
          <p:nvSpPr>
            <p:cNvPr id="81" name="Line 10"/>
            <p:cNvSpPr>
              <a:spLocks noChangeShapeType="1"/>
            </p:cNvSpPr>
            <p:nvPr/>
          </p:nvSpPr>
          <p:spPr bwMode="auto">
            <a:xfrm flipH="1" flipV="1">
              <a:off x="4873" y="3160"/>
              <a:ext cx="142" cy="207"/>
            </a:xfrm>
            <a:prstGeom prst="line">
              <a:avLst/>
            </a:prstGeom>
            <a:noFill/>
            <a:ln w="28575">
              <a:solidFill>
                <a:srgbClr val="000039"/>
              </a:solidFill>
              <a:round/>
              <a:headEnd/>
              <a:tailEnd type="triangle" w="med" len="med"/>
            </a:ln>
            <a:extLst>
              <a:ext uri="{909E8E84-426E-40DD-AFC4-6F175D3DCCD1}">
                <a14:hiddenFill xmlns:a14="http://schemas.microsoft.com/office/drawing/2010/main">
                  <a:noFill/>
                </a14:hiddenFill>
              </a:ext>
            </a:extLst>
          </p:spPr>
          <p:txBody>
            <a:bodyPr lIns="69056" tIns="34529" rIns="69056" bIns="34529" anchor="ctr"/>
            <a:lstStyle/>
            <a:p>
              <a:pPr>
                <a:defRPr/>
              </a:pPr>
              <a:endParaRPr lang="en-GB" sz="1350" kern="0">
                <a:solidFill>
                  <a:srgbClr val="FFFFFF"/>
                </a:solidFill>
              </a:endParaRPr>
            </a:p>
          </p:txBody>
        </p:sp>
      </p:grpSp>
      <p:grpSp>
        <p:nvGrpSpPr>
          <p:cNvPr id="84" name="Group 68"/>
          <p:cNvGrpSpPr>
            <a:grpSpLocks/>
          </p:cNvGrpSpPr>
          <p:nvPr/>
        </p:nvGrpSpPr>
        <p:grpSpPr bwMode="auto">
          <a:xfrm rot="-360127">
            <a:off x="1406250" y="1975189"/>
            <a:ext cx="1168478" cy="352425"/>
            <a:chOff x="1728" y="1872"/>
            <a:chExt cx="912" cy="288"/>
          </a:xfrm>
        </p:grpSpPr>
        <p:sp>
          <p:nvSpPr>
            <p:cNvPr id="85" name="Oval 54"/>
            <p:cNvSpPr>
              <a:spLocks noChangeArrowheads="1"/>
            </p:cNvSpPr>
            <p:nvPr/>
          </p:nvSpPr>
          <p:spPr bwMode="auto">
            <a:xfrm>
              <a:off x="1728" y="1872"/>
              <a:ext cx="768" cy="288"/>
            </a:xfrm>
            <a:prstGeom prst="ellipse">
              <a:avLst/>
            </a:prstGeom>
            <a:noFill/>
            <a:ln w="28575">
              <a:solidFill>
                <a:srgbClr val="33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86" name="Line 55"/>
            <p:cNvSpPr>
              <a:spLocks noChangeShapeType="1"/>
            </p:cNvSpPr>
            <p:nvPr/>
          </p:nvSpPr>
          <p:spPr bwMode="auto">
            <a:xfrm>
              <a:off x="2254" y="1872"/>
              <a:ext cx="384" cy="48"/>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grpSp>
      <p:grpSp>
        <p:nvGrpSpPr>
          <p:cNvPr id="87" name="Group 71"/>
          <p:cNvGrpSpPr>
            <a:grpSpLocks/>
          </p:cNvGrpSpPr>
          <p:nvPr/>
        </p:nvGrpSpPr>
        <p:grpSpPr bwMode="auto">
          <a:xfrm>
            <a:off x="2367348" y="2217375"/>
            <a:ext cx="573361" cy="527568"/>
            <a:chOff x="2400" y="2112"/>
            <a:chExt cx="609" cy="508"/>
          </a:xfrm>
        </p:grpSpPr>
        <p:sp>
          <p:nvSpPr>
            <p:cNvPr id="88" name="Line 56"/>
            <p:cNvSpPr>
              <a:spLocks noChangeShapeType="1"/>
            </p:cNvSpPr>
            <p:nvPr/>
          </p:nvSpPr>
          <p:spPr bwMode="auto">
            <a:xfrm>
              <a:off x="2400" y="2112"/>
              <a:ext cx="192" cy="240"/>
            </a:xfrm>
            <a:prstGeom prst="line">
              <a:avLst/>
            </a:prstGeom>
            <a:noFill/>
            <a:ln w="952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89" name="Text Box 57"/>
            <p:cNvSpPr txBox="1">
              <a:spLocks noChangeArrowheads="1"/>
            </p:cNvSpPr>
            <p:nvPr/>
          </p:nvSpPr>
          <p:spPr bwMode="auto">
            <a:xfrm>
              <a:off x="2486" y="2353"/>
              <a:ext cx="523" cy="267"/>
            </a:xfrm>
            <a:prstGeom prst="rect">
              <a:avLst/>
            </a:prstGeom>
            <a:solidFill>
              <a:srgbClr val="FFCC00"/>
            </a:solidFill>
            <a:ln w="28575">
              <a:solidFill>
                <a:srgbClr val="000039"/>
              </a:solidFill>
              <a:miter lim="800000"/>
              <a:headEnd/>
              <a:tailEnd/>
            </a:ln>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fr-FR" altLang="fr-FR" sz="1200" kern="0" dirty="0">
                  <a:solidFill>
                    <a:srgbClr val="000039"/>
                  </a:solidFill>
                  <a:latin typeface="Arial" panose="020B0604020202020204" pitchFamily="34" charset="0"/>
                </a:rPr>
                <a:t>SPS</a:t>
              </a:r>
              <a:endParaRPr lang="en-GB" altLang="fr-FR" sz="1200" kern="0" dirty="0">
                <a:solidFill>
                  <a:srgbClr val="000039"/>
                </a:solidFill>
                <a:latin typeface="Arial" panose="020B0604020202020204" pitchFamily="34" charset="0"/>
              </a:endParaRPr>
            </a:p>
          </p:txBody>
        </p:sp>
      </p:grpSp>
      <p:grpSp>
        <p:nvGrpSpPr>
          <p:cNvPr id="94" name="Group 70"/>
          <p:cNvGrpSpPr>
            <a:grpSpLocks/>
          </p:cNvGrpSpPr>
          <p:nvPr/>
        </p:nvGrpSpPr>
        <p:grpSpPr bwMode="auto">
          <a:xfrm>
            <a:off x="200052" y="1512493"/>
            <a:ext cx="3883819" cy="1445419"/>
            <a:chOff x="625" y="1728"/>
            <a:chExt cx="4127" cy="1392"/>
          </a:xfrm>
        </p:grpSpPr>
        <p:grpSp>
          <p:nvGrpSpPr>
            <p:cNvPr id="92180" name="Group 69"/>
            <p:cNvGrpSpPr>
              <a:grpSpLocks/>
            </p:cNvGrpSpPr>
            <p:nvPr/>
          </p:nvGrpSpPr>
          <p:grpSpPr bwMode="auto">
            <a:xfrm>
              <a:off x="1056" y="1728"/>
              <a:ext cx="3696" cy="1392"/>
              <a:chOff x="1056" y="1728"/>
              <a:chExt cx="3696" cy="1392"/>
            </a:xfrm>
          </p:grpSpPr>
          <p:sp>
            <p:nvSpPr>
              <p:cNvPr id="98" name="Oval 22"/>
              <p:cNvSpPr>
                <a:spLocks noChangeArrowheads="1"/>
              </p:cNvSpPr>
              <p:nvPr/>
            </p:nvSpPr>
            <p:spPr bwMode="auto">
              <a:xfrm>
                <a:off x="172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nvGrpSpPr>
              <p:cNvPr id="92184" name="Group 61"/>
              <p:cNvGrpSpPr>
                <a:grpSpLocks/>
              </p:cNvGrpSpPr>
              <p:nvPr/>
            </p:nvGrpSpPr>
            <p:grpSpPr bwMode="auto">
              <a:xfrm>
                <a:off x="1056" y="1728"/>
                <a:ext cx="3696" cy="1392"/>
                <a:chOff x="1056" y="1728"/>
                <a:chExt cx="3696" cy="1392"/>
              </a:xfrm>
            </p:grpSpPr>
            <p:sp>
              <p:nvSpPr>
                <p:cNvPr id="100" name="Oval 11"/>
                <p:cNvSpPr>
                  <a:spLocks noChangeArrowheads="1"/>
                </p:cNvSpPr>
                <p:nvPr/>
              </p:nvSpPr>
              <p:spPr bwMode="auto">
                <a:xfrm>
                  <a:off x="1056" y="172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1" name="Oval 12"/>
                <p:cNvSpPr>
                  <a:spLocks noChangeArrowheads="1"/>
                </p:cNvSpPr>
                <p:nvPr/>
              </p:nvSpPr>
              <p:spPr bwMode="auto">
                <a:xfrm>
                  <a:off x="2065" y="268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2" name="Oval 13"/>
                <p:cNvSpPr>
                  <a:spLocks noChangeArrowheads="1"/>
                </p:cNvSpPr>
                <p:nvPr/>
              </p:nvSpPr>
              <p:spPr bwMode="auto">
                <a:xfrm>
                  <a:off x="1250" y="17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3" name="Oval 14"/>
                <p:cNvSpPr>
                  <a:spLocks noChangeArrowheads="1"/>
                </p:cNvSpPr>
                <p:nvPr/>
              </p:nvSpPr>
              <p:spPr bwMode="auto">
                <a:xfrm>
                  <a:off x="1345"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4" name="Oval 15"/>
                <p:cNvSpPr>
                  <a:spLocks noChangeArrowheads="1"/>
                </p:cNvSpPr>
                <p:nvPr/>
              </p:nvSpPr>
              <p:spPr bwMode="auto">
                <a:xfrm>
                  <a:off x="1440" y="177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5" name="Oval 16"/>
                <p:cNvSpPr>
                  <a:spLocks noChangeArrowheads="1"/>
                </p:cNvSpPr>
                <p:nvPr/>
              </p:nvSpPr>
              <p:spPr bwMode="auto">
                <a:xfrm>
                  <a:off x="148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6" name="Oval 17"/>
                <p:cNvSpPr>
                  <a:spLocks noChangeArrowheads="1"/>
                </p:cNvSpPr>
                <p:nvPr/>
              </p:nvSpPr>
              <p:spPr bwMode="auto">
                <a:xfrm>
                  <a:off x="1632"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7" name="Oval 18"/>
                <p:cNvSpPr>
                  <a:spLocks noChangeArrowheads="1"/>
                </p:cNvSpPr>
                <p:nvPr/>
              </p:nvSpPr>
              <p:spPr bwMode="auto">
                <a:xfrm>
                  <a:off x="1728"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8" name="Oval 19"/>
                <p:cNvSpPr>
                  <a:spLocks noChangeArrowheads="1"/>
                </p:cNvSpPr>
                <p:nvPr/>
              </p:nvSpPr>
              <p:spPr bwMode="auto">
                <a:xfrm>
                  <a:off x="1584" y="191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09" name="Oval 20"/>
                <p:cNvSpPr>
                  <a:spLocks noChangeArrowheads="1"/>
                </p:cNvSpPr>
                <p:nvPr/>
              </p:nvSpPr>
              <p:spPr bwMode="auto">
                <a:xfrm>
                  <a:off x="1488"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0" name="Oval 21"/>
                <p:cNvSpPr>
                  <a:spLocks noChangeArrowheads="1"/>
                </p:cNvSpPr>
                <p:nvPr/>
              </p:nvSpPr>
              <p:spPr bwMode="auto">
                <a:xfrm>
                  <a:off x="1584"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1" name="Oval 23"/>
                <p:cNvSpPr>
                  <a:spLocks noChangeArrowheads="1"/>
                </p:cNvSpPr>
                <p:nvPr/>
              </p:nvSpPr>
              <p:spPr bwMode="auto">
                <a:xfrm>
                  <a:off x="1922" y="201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2" name="Oval 24"/>
                <p:cNvSpPr>
                  <a:spLocks noChangeArrowheads="1"/>
                </p:cNvSpPr>
                <p:nvPr/>
              </p:nvSpPr>
              <p:spPr bwMode="auto">
                <a:xfrm>
                  <a:off x="2065" y="206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3" name="Oval 25"/>
                <p:cNvSpPr>
                  <a:spLocks noChangeArrowheads="1"/>
                </p:cNvSpPr>
                <p:nvPr/>
              </p:nvSpPr>
              <p:spPr bwMode="auto">
                <a:xfrm>
                  <a:off x="2017"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4" name="Oval 26"/>
                <p:cNvSpPr>
                  <a:spLocks noChangeArrowheads="1"/>
                </p:cNvSpPr>
                <p:nvPr/>
              </p:nvSpPr>
              <p:spPr bwMode="auto">
                <a:xfrm>
                  <a:off x="2113"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5" name="Oval 27"/>
                <p:cNvSpPr>
                  <a:spLocks noChangeArrowheads="1"/>
                </p:cNvSpPr>
                <p:nvPr/>
              </p:nvSpPr>
              <p:spPr bwMode="auto">
                <a:xfrm>
                  <a:off x="2256"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6" name="Oval 28"/>
                <p:cNvSpPr>
                  <a:spLocks noChangeArrowheads="1"/>
                </p:cNvSpPr>
                <p:nvPr/>
              </p:nvSpPr>
              <p:spPr bwMode="auto">
                <a:xfrm>
                  <a:off x="2400" y="230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7" name="Oval 29"/>
                <p:cNvSpPr>
                  <a:spLocks noChangeArrowheads="1"/>
                </p:cNvSpPr>
                <p:nvPr/>
              </p:nvSpPr>
              <p:spPr bwMode="auto">
                <a:xfrm>
                  <a:off x="2352"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8" name="Oval 30"/>
                <p:cNvSpPr>
                  <a:spLocks noChangeArrowheads="1"/>
                </p:cNvSpPr>
                <p:nvPr/>
              </p:nvSpPr>
              <p:spPr bwMode="auto">
                <a:xfrm>
                  <a:off x="2256" y="254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19" name="Oval 31"/>
                <p:cNvSpPr>
                  <a:spLocks noChangeArrowheads="1"/>
                </p:cNvSpPr>
                <p:nvPr/>
              </p:nvSpPr>
              <p:spPr bwMode="auto">
                <a:xfrm>
                  <a:off x="1154" y="18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0" name="Oval 32"/>
                <p:cNvSpPr>
                  <a:spLocks noChangeArrowheads="1"/>
                </p:cNvSpPr>
                <p:nvPr/>
              </p:nvSpPr>
              <p:spPr bwMode="auto">
                <a:xfrm>
                  <a:off x="2208" y="2736"/>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1" name="Oval 33"/>
                <p:cNvSpPr>
                  <a:spLocks noChangeArrowheads="1"/>
                </p:cNvSpPr>
                <p:nvPr/>
              </p:nvSpPr>
              <p:spPr bwMode="auto">
                <a:xfrm>
                  <a:off x="2256" y="283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2" name="Oval 34"/>
                <p:cNvSpPr>
                  <a:spLocks noChangeArrowheads="1"/>
                </p:cNvSpPr>
                <p:nvPr/>
              </p:nvSpPr>
              <p:spPr bwMode="auto">
                <a:xfrm>
                  <a:off x="2400"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3" name="Oval 35"/>
                <p:cNvSpPr>
                  <a:spLocks noChangeArrowheads="1"/>
                </p:cNvSpPr>
                <p:nvPr/>
              </p:nvSpPr>
              <p:spPr bwMode="auto">
                <a:xfrm>
                  <a:off x="2592"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4" name="Oval 36"/>
                <p:cNvSpPr>
                  <a:spLocks noChangeArrowheads="1"/>
                </p:cNvSpPr>
                <p:nvPr/>
              </p:nvSpPr>
              <p:spPr bwMode="auto">
                <a:xfrm>
                  <a:off x="2738" y="2976"/>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5" name="Oval 37"/>
                <p:cNvSpPr>
                  <a:spLocks noChangeArrowheads="1"/>
                </p:cNvSpPr>
                <p:nvPr/>
              </p:nvSpPr>
              <p:spPr bwMode="auto">
                <a:xfrm>
                  <a:off x="2881" y="3024"/>
                  <a:ext cx="47"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6" name="Oval 38"/>
                <p:cNvSpPr>
                  <a:spLocks noChangeArrowheads="1"/>
                </p:cNvSpPr>
                <p:nvPr/>
              </p:nvSpPr>
              <p:spPr bwMode="auto">
                <a:xfrm>
                  <a:off x="3024"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7" name="Oval 39"/>
                <p:cNvSpPr>
                  <a:spLocks noChangeArrowheads="1"/>
                </p:cNvSpPr>
                <p:nvPr/>
              </p:nvSpPr>
              <p:spPr bwMode="auto">
                <a:xfrm>
                  <a:off x="3216" y="307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8" name="Oval 40"/>
                <p:cNvSpPr>
                  <a:spLocks noChangeArrowheads="1"/>
                </p:cNvSpPr>
                <p:nvPr/>
              </p:nvSpPr>
              <p:spPr bwMode="auto">
                <a:xfrm>
                  <a:off x="3360" y="302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29" name="Oval 41"/>
                <p:cNvSpPr>
                  <a:spLocks noChangeArrowheads="1"/>
                </p:cNvSpPr>
                <p:nvPr/>
              </p:nvSpPr>
              <p:spPr bwMode="auto">
                <a:xfrm>
                  <a:off x="3456" y="2929"/>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0" name="Oval 42"/>
                <p:cNvSpPr>
                  <a:spLocks noChangeArrowheads="1"/>
                </p:cNvSpPr>
                <p:nvPr/>
              </p:nvSpPr>
              <p:spPr bwMode="auto">
                <a:xfrm>
                  <a:off x="3648" y="288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1" name="Oval 43"/>
                <p:cNvSpPr>
                  <a:spLocks noChangeArrowheads="1"/>
                </p:cNvSpPr>
                <p:nvPr/>
              </p:nvSpPr>
              <p:spPr bwMode="auto">
                <a:xfrm>
                  <a:off x="3744" y="2784"/>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2" name="Oval 44"/>
                <p:cNvSpPr>
                  <a:spLocks noChangeArrowheads="1"/>
                </p:cNvSpPr>
                <p:nvPr/>
              </p:nvSpPr>
              <p:spPr bwMode="auto">
                <a:xfrm>
                  <a:off x="3888" y="2593"/>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3" name="Oval 45"/>
                <p:cNvSpPr>
                  <a:spLocks noChangeArrowheads="1"/>
                </p:cNvSpPr>
                <p:nvPr/>
              </p:nvSpPr>
              <p:spPr bwMode="auto">
                <a:xfrm>
                  <a:off x="4080" y="2448"/>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4" name="Oval 46"/>
                <p:cNvSpPr>
                  <a:spLocks noChangeArrowheads="1"/>
                </p:cNvSpPr>
                <p:nvPr/>
              </p:nvSpPr>
              <p:spPr bwMode="auto">
                <a:xfrm>
                  <a:off x="4128" y="2352"/>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5" name="Oval 47"/>
                <p:cNvSpPr>
                  <a:spLocks noChangeArrowheads="1"/>
                </p:cNvSpPr>
                <p:nvPr/>
              </p:nvSpPr>
              <p:spPr bwMode="auto">
                <a:xfrm>
                  <a:off x="4321" y="2255"/>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6" name="Oval 48"/>
                <p:cNvSpPr>
                  <a:spLocks noChangeArrowheads="1"/>
                </p:cNvSpPr>
                <p:nvPr/>
              </p:nvSpPr>
              <p:spPr bwMode="auto">
                <a:xfrm>
                  <a:off x="4512" y="2160"/>
                  <a:ext cx="48" cy="48"/>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37" name="Oval 49"/>
                <p:cNvSpPr>
                  <a:spLocks noChangeArrowheads="1"/>
                </p:cNvSpPr>
                <p:nvPr/>
              </p:nvSpPr>
              <p:spPr bwMode="auto">
                <a:xfrm>
                  <a:off x="4704" y="2208"/>
                  <a:ext cx="48" cy="47"/>
                </a:xfrm>
                <a:prstGeom prst="ellipse">
                  <a:avLst/>
                </a:prstGeom>
                <a:solidFill>
                  <a:srgbClr val="FF00FF"/>
                </a:solidFill>
                <a:ln w="9525">
                  <a:solidFill>
                    <a:srgbClr val="FFFFFF"/>
                  </a:solidFill>
                  <a:round/>
                  <a:headEnd/>
                  <a:tailEnd/>
                </a:ln>
              </p:spPr>
              <p:txBody>
                <a:bodyPr wrap="none" anchor="ct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grpSp>
        </p:grpSp>
        <p:sp>
          <p:nvSpPr>
            <p:cNvPr id="96" name="Text Box 65"/>
            <p:cNvSpPr txBox="1">
              <a:spLocks noChangeArrowheads="1"/>
            </p:cNvSpPr>
            <p:nvPr/>
          </p:nvSpPr>
          <p:spPr bwMode="auto">
            <a:xfrm>
              <a:off x="2697" y="2067"/>
              <a:ext cx="731"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France</a:t>
              </a:r>
              <a:endParaRPr lang="en-GB" altLang="en-US" sz="1200" b="1" kern="0" dirty="0">
                <a:solidFill>
                  <a:srgbClr val="FF00FF"/>
                </a:solidFill>
                <a:latin typeface="Arial" panose="020B0604020202020204" pitchFamily="34" charset="0"/>
              </a:endParaRPr>
            </a:p>
          </p:txBody>
        </p:sp>
        <p:sp>
          <p:nvSpPr>
            <p:cNvPr id="97" name="Text Box 66"/>
            <p:cNvSpPr txBox="1">
              <a:spLocks noChangeArrowheads="1"/>
            </p:cNvSpPr>
            <p:nvPr/>
          </p:nvSpPr>
          <p:spPr bwMode="auto">
            <a:xfrm>
              <a:off x="625" y="2206"/>
              <a:ext cx="1106"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US" altLang="en-US" sz="1200" b="1" kern="0" dirty="0">
                  <a:solidFill>
                    <a:srgbClr val="FF00FF"/>
                  </a:solidFill>
                  <a:latin typeface="Arial" panose="020B0604020202020204" pitchFamily="34" charset="0"/>
                </a:rPr>
                <a:t>Switzerland</a:t>
              </a:r>
              <a:endParaRPr lang="en-GB" altLang="en-US" sz="1200" b="1" kern="0" dirty="0">
                <a:solidFill>
                  <a:srgbClr val="FF00FF"/>
                </a:solidFill>
                <a:latin typeface="Arial" panose="020B0604020202020204" pitchFamily="34" charset="0"/>
              </a:endParaRPr>
            </a:p>
          </p:txBody>
        </p:sp>
      </p:grpSp>
      <p:sp>
        <p:nvSpPr>
          <p:cNvPr id="138" name="Oval 72"/>
          <p:cNvSpPr>
            <a:spLocks noChangeArrowheads="1"/>
          </p:cNvSpPr>
          <p:nvPr/>
        </p:nvSpPr>
        <p:spPr bwMode="auto">
          <a:xfrm>
            <a:off x="1246700" y="2016385"/>
            <a:ext cx="261938" cy="125016"/>
          </a:xfrm>
          <a:prstGeom prst="ellipse">
            <a:avLst/>
          </a:prstGeom>
          <a:noFill/>
          <a:ln w="28575">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1350" dirty="0">
                <a:solidFill>
                  <a:srgbClr val="FFFFFF"/>
                </a:solidFill>
              </a:rPr>
              <a:t>    </a:t>
            </a:r>
          </a:p>
        </p:txBody>
      </p:sp>
      <p:grpSp>
        <p:nvGrpSpPr>
          <p:cNvPr id="139" name="Group 76"/>
          <p:cNvGrpSpPr>
            <a:grpSpLocks/>
          </p:cNvGrpSpPr>
          <p:nvPr/>
        </p:nvGrpSpPr>
        <p:grpSpPr bwMode="auto">
          <a:xfrm>
            <a:off x="654775" y="1283770"/>
            <a:ext cx="1220391" cy="627459"/>
            <a:chOff x="1056" y="1344"/>
            <a:chExt cx="1098" cy="1039"/>
          </a:xfrm>
        </p:grpSpPr>
        <p:sp>
          <p:nvSpPr>
            <p:cNvPr id="140" name="Line 74"/>
            <p:cNvSpPr>
              <a:spLocks noChangeShapeType="1"/>
            </p:cNvSpPr>
            <p:nvPr/>
          </p:nvSpPr>
          <p:spPr bwMode="auto">
            <a:xfrm flipV="1">
              <a:off x="1686" y="1535"/>
              <a:ext cx="42" cy="848"/>
            </a:xfrm>
            <a:prstGeom prst="line">
              <a:avLst/>
            </a:prstGeom>
            <a:noFill/>
            <a:ln w="28575">
              <a:solidFill>
                <a:srgbClr val="000039"/>
              </a:solidFill>
              <a:round/>
              <a:headEnd type="triangle" w="med" len="med"/>
              <a:tailEnd/>
            </a:ln>
            <a:extLst>
              <a:ext uri="{909E8E84-426E-40DD-AFC4-6F175D3DCCD1}">
                <a14:hiddenFill xmlns:a14="http://schemas.microsoft.com/office/drawing/2010/main">
                  <a:noFill/>
                </a14:hiddenFill>
              </a:ext>
            </a:extLst>
          </p:spPr>
          <p:txBody>
            <a:bodyPr wrap="none" anchor="ctr"/>
            <a:lstStyle/>
            <a:p>
              <a:pPr>
                <a:defRPr/>
              </a:pPr>
              <a:endParaRPr lang="en-GB" sz="1350" kern="0">
                <a:solidFill>
                  <a:srgbClr val="FFFFFF"/>
                </a:solidFill>
              </a:endParaRPr>
            </a:p>
          </p:txBody>
        </p:sp>
        <p:sp>
          <p:nvSpPr>
            <p:cNvPr id="141" name="Text Box 75"/>
            <p:cNvSpPr txBox="1">
              <a:spLocks noChangeArrowheads="1"/>
            </p:cNvSpPr>
            <p:nvPr/>
          </p:nvSpPr>
          <p:spPr bwMode="auto">
            <a:xfrm>
              <a:off x="1056" y="1344"/>
              <a:ext cx="1098" cy="459"/>
            </a:xfrm>
            <a:prstGeom prst="rect">
              <a:avLst/>
            </a:prstGeom>
            <a:solidFill>
              <a:srgbClr val="FFCC00"/>
            </a:solidFill>
            <a:ln w="28575">
              <a:solidFill>
                <a:srgbClr val="000039"/>
              </a:solidFill>
              <a:miter lim="800000"/>
              <a:headEnd/>
              <a:tailEnd/>
            </a:ln>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anose="020B0604020202020204"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anose="020B0604020202020204"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anose="020B0604020202020204"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anose="020B0604020202020204"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anose="020B0604020202020204"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anose="020B0604020202020204" pitchFamily="34" charset="-128"/>
                </a:defRPr>
              </a:lvl9pPr>
            </a:lstStyle>
            <a:p>
              <a:pPr>
                <a:spcBef>
                  <a:spcPct val="0"/>
                </a:spcBef>
                <a:buClrTx/>
                <a:buNone/>
                <a:defRPr/>
              </a:pPr>
              <a:r>
                <a:rPr lang="en-GB" altLang="fr-FR" sz="1200" kern="0" dirty="0">
                  <a:solidFill>
                    <a:srgbClr val="000039"/>
                  </a:solidFill>
                  <a:latin typeface="Arial" panose="020B0604020202020204" pitchFamily="34" charset="0"/>
                </a:rPr>
                <a:t>PS</a:t>
              </a:r>
              <a:r>
                <a:rPr lang="bg-BG" altLang="fr-FR" sz="1200" kern="0" dirty="0">
                  <a:solidFill>
                    <a:srgbClr val="000039"/>
                  </a:solidFill>
                  <a:latin typeface="Arial" panose="020B0604020202020204" pitchFamily="34" charset="0"/>
                </a:rPr>
                <a:t> </a:t>
              </a:r>
              <a:r>
                <a:rPr lang="en-US" altLang="fr-FR" sz="1200" kern="0" dirty="0">
                  <a:solidFill>
                    <a:srgbClr val="000039"/>
                  </a:solidFill>
                  <a:latin typeface="Arial" panose="020B0604020202020204" pitchFamily="34" charset="0"/>
                </a:rPr>
                <a:t>complex</a:t>
              </a:r>
              <a:endParaRPr lang="en-GB" altLang="fr-FR" sz="1200" kern="0" dirty="0">
                <a:solidFill>
                  <a:srgbClr val="000039"/>
                </a:solidFill>
                <a:latin typeface="Arial" panose="020B0604020202020204" pitchFamily="34" charset="0"/>
              </a:endParaRPr>
            </a:p>
          </p:txBody>
        </p:sp>
      </p:grpSp>
      <p:pic>
        <p:nvPicPr>
          <p:cNvPr id="92173"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36690" y="607796"/>
            <a:ext cx="1801416" cy="1281113"/>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4" name="Picture 20" descr="Linac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13062" y="641338"/>
            <a:ext cx="1487091" cy="1115616"/>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5" name="Picture 10" descr="PS_now"/>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11795" y="1555005"/>
            <a:ext cx="2875360" cy="923925"/>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6" name="Picture 16" descr="sps_accelerating_caviti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36159" y="2420531"/>
            <a:ext cx="1701403" cy="1074761"/>
          </a:xfrm>
          <a:prstGeom prst="rect">
            <a:avLst/>
          </a:prstGeom>
          <a:noFill/>
          <a:ln w="12700">
            <a:solidFill>
              <a:srgbClr val="0050A0"/>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92177" name="Picture 148" descr="Στιγμιότυπο 2015-07-06, 9.43.09 μ.μ..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78238" y="3314350"/>
            <a:ext cx="3441682" cy="1301446"/>
          </a:xfrm>
          <a:prstGeom prst="rect">
            <a:avLst/>
          </a:prstGeom>
          <a:noFill/>
          <a:ln w="12700">
            <a:solidFill>
              <a:schemeClr val="tx1"/>
            </a:solidFill>
            <a:miter lim="800000"/>
            <a:headEnd/>
            <a:tailEnd/>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72" name="TextBox 71"/>
          <p:cNvSpPr txBox="1"/>
          <p:nvPr/>
        </p:nvSpPr>
        <p:spPr>
          <a:xfrm>
            <a:off x="1577787" y="52609"/>
            <a:ext cx="7626898" cy="415498"/>
          </a:xfrm>
          <a:prstGeom prst="rect">
            <a:avLst/>
          </a:prstGeom>
          <a:noFill/>
        </p:spPr>
        <p:txBody>
          <a:bodyPr wrap="square" rtlCol="0">
            <a:spAutoFit/>
          </a:bodyPr>
          <a:lstStyle/>
          <a:p>
            <a:r>
              <a:rPr lang="ru-RU" sz="2100" b="1" i="1" dirty="0"/>
              <a:t>Най-големият комплекс от ускорители в света </a:t>
            </a:r>
          </a:p>
        </p:txBody>
      </p:sp>
      <p:sp>
        <p:nvSpPr>
          <p:cNvPr id="2" name="Rectangle 1"/>
          <p:cNvSpPr/>
          <p:nvPr/>
        </p:nvSpPr>
        <p:spPr>
          <a:xfrm>
            <a:off x="255851" y="4123245"/>
            <a:ext cx="5849175" cy="286232"/>
          </a:xfrm>
          <a:prstGeom prst="rect">
            <a:avLst/>
          </a:prstGeom>
        </p:spPr>
        <p:txBody>
          <a:bodyPr wrap="square">
            <a:spAutoFit/>
          </a:bodyPr>
          <a:lstStyle/>
          <a:p>
            <a:pPr marL="214313" indent="-214313">
              <a:lnSpc>
                <a:spcPct val="90000"/>
              </a:lnSpc>
              <a:spcBef>
                <a:spcPts val="450"/>
              </a:spcBef>
              <a:buFont typeface="Arial" panose="020B0604020202020204" pitchFamily="34" charset="0"/>
              <a:buChar char="•"/>
            </a:pPr>
            <a:r>
              <a:rPr lang="bg-BG" sz="1400" dirty="0">
                <a:solidFill>
                  <a:schemeClr val="tx2"/>
                </a:solidFill>
              </a:rPr>
              <a:t>Снопове от частици, с </a:t>
            </a:r>
            <a:r>
              <a:rPr lang="bg-BG" sz="1400" dirty="0" smtClean="0">
                <a:solidFill>
                  <a:schemeClr val="tx2"/>
                </a:solidFill>
              </a:rPr>
              <a:t>най-високи енергийни нива </a:t>
            </a:r>
            <a:r>
              <a:rPr lang="en-US" sz="1400" dirty="0" smtClean="0">
                <a:solidFill>
                  <a:schemeClr val="tx2"/>
                </a:solidFill>
              </a:rPr>
              <a:t>(6.8 </a:t>
            </a:r>
            <a:r>
              <a:rPr lang="en-US" sz="1400" dirty="0" err="1">
                <a:solidFill>
                  <a:schemeClr val="tx2"/>
                </a:solidFill>
              </a:rPr>
              <a:t>TeV</a:t>
            </a:r>
            <a:r>
              <a:rPr lang="en-US" sz="1400" dirty="0">
                <a:solidFill>
                  <a:schemeClr val="tx2"/>
                </a:solidFill>
              </a:rPr>
              <a:t>)</a:t>
            </a:r>
          </a:p>
        </p:txBody>
      </p:sp>
    </p:spTree>
    <p:extLst>
      <p:ext uri="{BB962C8B-B14F-4D97-AF65-F5344CB8AC3E}">
        <p14:creationId xmlns:p14="http://schemas.microsoft.com/office/powerpoint/2010/main" val="411468069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1000"/>
                                        <p:tgtEl>
                                          <p:spTgt spid="94"/>
                                        </p:tgtEl>
                                      </p:cBhvr>
                                    </p:animEffect>
                                  </p:childTnLst>
                                </p:cTn>
                              </p:par>
                            </p:childTnLst>
                          </p:cTn>
                        </p:par>
                        <p:par>
                          <p:cTn id="8" fill="hold" nodeType="afterGroup">
                            <p:stCondLst>
                              <p:cond delay="1000"/>
                            </p:stCondLst>
                            <p:childTnLst>
                              <p:par>
                                <p:cTn id="9" presetID="22" presetClass="entr" presetSubtype="4"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down)">
                                      <p:cBhvr>
                                        <p:cTn id="11" dur="500"/>
                                        <p:tgtEl>
                                          <p:spTgt spid="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8"/>
                                        </p:tgtEl>
                                        <p:attrNameLst>
                                          <p:attrName>style.visibility</p:attrName>
                                        </p:attrNameLst>
                                      </p:cBhvr>
                                      <p:to>
                                        <p:strVal val="visible"/>
                                      </p:to>
                                    </p:set>
                                    <p:animEffect transition="in" filter="wipe(left)">
                                      <p:cBhvr>
                                        <p:cTn id="16" dur="500"/>
                                        <p:tgtEl>
                                          <p:spTgt spid="138"/>
                                        </p:tgtEl>
                                      </p:cBhvr>
                                    </p:animEffect>
                                  </p:childTnLst>
                                </p:cTn>
                              </p:par>
                              <p:par>
                                <p:cTn id="17" presetID="1" presetClass="entr" presetSubtype="0" fill="hold" nodeType="withEffect">
                                  <p:stCondLst>
                                    <p:cond delay="0"/>
                                  </p:stCondLst>
                                  <p:childTnLst>
                                    <p:set>
                                      <p:cBhvr>
                                        <p:cTn id="18" dur="1" fill="hold">
                                          <p:stCondLst>
                                            <p:cond delay="0"/>
                                          </p:stCondLst>
                                        </p:cTn>
                                        <p:tgtEl>
                                          <p:spTgt spid="13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left)">
                                      <p:cBhvr>
                                        <p:cTn id="23" dur="500"/>
                                        <p:tgtEl>
                                          <p:spTgt spid="84"/>
                                        </p:tgtEl>
                                      </p:cBhvr>
                                    </p:animEffect>
                                  </p:childTnLst>
                                </p:cTn>
                              </p:par>
                              <p:par>
                                <p:cTn id="24" presetID="22" presetClass="entr" presetSubtype="4" fill="hold" nodeType="with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down)">
                                      <p:cBhvr>
                                        <p:cTn id="26" dur="500"/>
                                        <p:tgtEl>
                                          <p:spTgt spid="8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par>
                                <p:cTn id="32" presetID="1" presetClass="entr" presetSubtype="0"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autoUpdateAnimBg="0"/>
      <p:bldP spid="1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7" name="Group 42"/>
          <p:cNvGrpSpPr>
            <a:grpSpLocks/>
          </p:cNvGrpSpPr>
          <p:nvPr/>
        </p:nvGrpSpPr>
        <p:grpSpPr bwMode="auto">
          <a:xfrm>
            <a:off x="1223962" y="86916"/>
            <a:ext cx="6398666" cy="5056584"/>
            <a:chOff x="-259442" y="223"/>
            <a:chExt cx="7193642" cy="6650547"/>
          </a:xfrm>
        </p:grpSpPr>
        <p:grpSp>
          <p:nvGrpSpPr>
            <p:cNvPr id="98312" name="Group 41"/>
            <p:cNvGrpSpPr>
              <a:grpSpLocks/>
            </p:cNvGrpSpPr>
            <p:nvPr/>
          </p:nvGrpSpPr>
          <p:grpSpPr bwMode="auto">
            <a:xfrm>
              <a:off x="-216452" y="223"/>
              <a:ext cx="7150652" cy="6650547"/>
              <a:chOff x="-216452" y="223"/>
              <a:chExt cx="7150652" cy="6650547"/>
            </a:xfrm>
          </p:grpSpPr>
          <p:pic>
            <p:nvPicPr>
              <p:cNvPr id="98314" name="Picture 11" descr="CERN accelerator complex"/>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167" t="13632" r="3334" b="22105"/>
              <a:stretch>
                <a:fillRect/>
              </a:stretch>
            </p:blipFill>
            <p:spPr bwMode="auto">
              <a:xfrm>
                <a:off x="0" y="223"/>
                <a:ext cx="6934200" cy="4840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98315" name="Group 40"/>
              <p:cNvGrpSpPr>
                <a:grpSpLocks/>
              </p:cNvGrpSpPr>
              <p:nvPr/>
            </p:nvGrpSpPr>
            <p:grpSpPr bwMode="auto">
              <a:xfrm>
                <a:off x="-216452" y="4630000"/>
                <a:ext cx="7150652" cy="2020770"/>
                <a:chOff x="-216452" y="4630000"/>
                <a:chExt cx="7150652" cy="2020770"/>
              </a:xfrm>
            </p:grpSpPr>
            <p:sp>
              <p:nvSpPr>
                <p:cNvPr id="18" name="Rectangle 39"/>
                <p:cNvSpPr>
                  <a:spLocks noChangeArrowheads="1"/>
                </p:cNvSpPr>
                <p:nvPr/>
              </p:nvSpPr>
              <p:spPr bwMode="auto">
                <a:xfrm>
                  <a:off x="3353143" y="4768975"/>
                  <a:ext cx="3581057" cy="1829287"/>
                </a:xfrm>
                <a:prstGeom prst="rect">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endParaRPr lang="en-GB" altLang="en-US" sz="1350" kern="0">
                    <a:solidFill>
                      <a:srgbClr val="FFFFFF"/>
                    </a:solidFill>
                    <a:latin typeface="Arial" panose="020B0604020202020204" pitchFamily="34" charset="0"/>
                  </a:endParaRPr>
                </a:p>
              </p:txBody>
            </p:sp>
            <p:sp>
              <p:nvSpPr>
                <p:cNvPr id="19" name="TextBox 18"/>
                <p:cNvSpPr txBox="1"/>
                <p:nvPr/>
              </p:nvSpPr>
              <p:spPr>
                <a:xfrm>
                  <a:off x="3353143" y="5182665"/>
                  <a:ext cx="2016225" cy="1143536"/>
                </a:xfrm>
                <a:prstGeom prst="rect">
                  <a:avLst/>
                </a:prstGeom>
                <a:solidFill>
                  <a:srgbClr val="FFFFFF"/>
                </a:solidFill>
              </p:spPr>
              <p:txBody>
                <a:bodyPr>
                  <a:spAutoFit/>
                </a:bodyPr>
                <a:lstStyle/>
                <a:p>
                  <a:pPr>
                    <a:buSzPct val="100000"/>
                    <a:buFont typeface="Lucida Grande"/>
                    <a:buChar char="▸"/>
                    <a:defRPr/>
                  </a:pPr>
                  <a:r>
                    <a:rPr lang="bg-BG" sz="975" b="1" kern="0" dirty="0">
                      <a:solidFill>
                        <a:srgbClr val="A6B1C8"/>
                      </a:solidFill>
                    </a:rPr>
                    <a:t> Протони</a:t>
                  </a:r>
                </a:p>
                <a:p>
                  <a:pPr>
                    <a:buSzPct val="100000"/>
                    <a:buFont typeface="Lucida Grande"/>
                    <a:buChar char="▸"/>
                    <a:defRPr/>
                  </a:pPr>
                  <a:r>
                    <a:rPr lang="bg-BG" sz="975" b="1" kern="0" dirty="0">
                      <a:solidFill>
                        <a:srgbClr val="767D93"/>
                      </a:solidFill>
                    </a:rPr>
                    <a:t> Йони</a:t>
                  </a:r>
                </a:p>
                <a:p>
                  <a:pPr>
                    <a:buSzPct val="100000"/>
                    <a:buFont typeface="Lucida Grande"/>
                    <a:buChar char="▸"/>
                    <a:defRPr/>
                  </a:pPr>
                  <a:r>
                    <a:rPr lang="bg-BG" sz="975" b="1" kern="0" dirty="0">
                      <a:solidFill>
                        <a:srgbClr val="F79037"/>
                      </a:solidFill>
                    </a:rPr>
                    <a:t> Неутрони</a:t>
                  </a:r>
                </a:p>
                <a:p>
                  <a:pPr>
                    <a:buSzPct val="100000"/>
                    <a:buFont typeface="Lucida Grande"/>
                    <a:buChar char="▸"/>
                    <a:defRPr/>
                  </a:pPr>
                  <a:r>
                    <a:rPr lang="bg-BG" sz="975" b="1" kern="0" dirty="0">
                      <a:solidFill>
                        <a:srgbClr val="4FA176"/>
                      </a:solidFill>
                    </a:rPr>
                    <a:t> Антипротони</a:t>
                  </a:r>
                  <a:endParaRPr lang="bg-BG" sz="975" b="1" kern="0" dirty="0">
                    <a:solidFill>
                      <a:srgbClr val="00BBE6"/>
                    </a:solidFill>
                  </a:endParaRPr>
                </a:p>
                <a:p>
                  <a:pPr>
                    <a:buSzPct val="100000"/>
                    <a:buFont typeface="Lucida Grande"/>
                    <a:buChar char="▸"/>
                    <a:defRPr/>
                  </a:pPr>
                  <a:r>
                    <a:rPr lang="bg-BG" sz="975" b="1" kern="0" dirty="0">
                      <a:solidFill>
                        <a:srgbClr val="957762"/>
                      </a:solidFill>
                    </a:rPr>
                    <a:t> Електрони</a:t>
                  </a:r>
                </a:p>
              </p:txBody>
            </p:sp>
            <p:sp>
              <p:nvSpPr>
                <p:cNvPr id="20" name="TextBox 19"/>
                <p:cNvSpPr txBox="1"/>
                <p:nvPr/>
              </p:nvSpPr>
              <p:spPr>
                <a:xfrm>
                  <a:off x="3353143" y="4841695"/>
                  <a:ext cx="1668008" cy="375957"/>
                </a:xfrm>
                <a:prstGeom prst="rect">
                  <a:avLst/>
                </a:prstGeom>
                <a:solidFill>
                  <a:srgbClr val="FFFFFF"/>
                </a:solidFill>
                <a:ln>
                  <a:noFill/>
                </a:ln>
              </p:spPr>
              <p:txBody>
                <a:bodyPr>
                  <a:spAutoFit/>
                </a:bodyPr>
                <a:lstStyle/>
                <a:p>
                  <a:pPr>
                    <a:defRPr/>
                  </a:pPr>
                  <a:r>
                    <a:rPr lang="bg-BG" sz="1200" b="1" i="1" kern="0" dirty="0">
                      <a:solidFill>
                        <a:srgbClr val="002F53"/>
                      </a:solidFill>
                      <a:latin typeface="Arial Unicode MS"/>
                    </a:rPr>
                    <a:t>Снопове:</a:t>
                  </a:r>
                  <a:endParaRPr lang="en-US" sz="1200" b="1" i="1" kern="0" dirty="0">
                    <a:solidFill>
                      <a:srgbClr val="002F53"/>
                    </a:solidFill>
                    <a:latin typeface="Arial Unicode MS"/>
                  </a:endParaRPr>
                </a:p>
              </p:txBody>
            </p:sp>
            <p:sp>
              <p:nvSpPr>
                <p:cNvPr id="21" name="TextBox 20"/>
                <p:cNvSpPr txBox="1"/>
                <p:nvPr/>
              </p:nvSpPr>
              <p:spPr>
                <a:xfrm>
                  <a:off x="-216452" y="4630000"/>
                  <a:ext cx="3569594" cy="2020770"/>
                </a:xfrm>
                <a:prstGeom prst="rect">
                  <a:avLst/>
                </a:prstGeom>
                <a:solidFill>
                  <a:srgbClr val="FFFFFF"/>
                </a:solidFill>
              </p:spPr>
              <p:txBody>
                <a:bodyPr>
                  <a:spAutoFit/>
                </a:bodyPr>
                <a:lstStyle/>
                <a:p>
                  <a:pPr>
                    <a:defRPr/>
                  </a:pPr>
                  <a:r>
                    <a:rPr lang="en-US" sz="825" b="1" kern="0" dirty="0">
                      <a:solidFill>
                        <a:srgbClr val="495A79"/>
                      </a:solidFill>
                    </a:rPr>
                    <a:t>LHC – </a:t>
                  </a:r>
                  <a:r>
                    <a:rPr lang="bg-BG" sz="825" b="1" kern="0" dirty="0">
                      <a:solidFill>
                        <a:srgbClr val="495A79"/>
                      </a:solidFill>
                    </a:rPr>
                    <a:t>Голям Адронен Колайдер</a:t>
                  </a:r>
                </a:p>
                <a:p>
                  <a:pPr>
                    <a:defRPr/>
                  </a:pPr>
                  <a:r>
                    <a:rPr lang="en-US" sz="825" b="1" kern="0" dirty="0">
                      <a:solidFill>
                        <a:srgbClr val="5680B9"/>
                      </a:solidFill>
                    </a:rPr>
                    <a:t>SPS – </a:t>
                  </a:r>
                  <a:r>
                    <a:rPr lang="bg-BG" sz="825" b="1" kern="0" dirty="0">
                      <a:solidFill>
                        <a:srgbClr val="5680B9"/>
                      </a:solidFill>
                    </a:rPr>
                    <a:t>Супер Протонен Синхротрон</a:t>
                  </a:r>
                </a:p>
                <a:p>
                  <a:pPr>
                    <a:defRPr/>
                  </a:pPr>
                  <a:r>
                    <a:rPr lang="en-US" sz="825" b="1" kern="0" dirty="0">
                      <a:solidFill>
                        <a:srgbClr val="C62387"/>
                      </a:solidFill>
                    </a:rPr>
                    <a:t>PS – </a:t>
                  </a:r>
                  <a:r>
                    <a:rPr lang="bg-BG" sz="825" b="1" kern="0" dirty="0">
                      <a:solidFill>
                        <a:srgbClr val="C62387"/>
                      </a:solidFill>
                    </a:rPr>
                    <a:t>  Протонен Синхротрон</a:t>
                  </a:r>
                </a:p>
                <a:p>
                  <a:pPr>
                    <a:defRPr/>
                  </a:pPr>
                  <a:r>
                    <a:rPr lang="en-US" sz="825" b="1" kern="0" dirty="0">
                      <a:solidFill>
                        <a:srgbClr val="C06A58"/>
                      </a:solidFill>
                    </a:rPr>
                    <a:t>AD – </a:t>
                  </a:r>
                  <a:r>
                    <a:rPr lang="bg-BG" sz="825" b="1" kern="0" dirty="0">
                      <a:solidFill>
                        <a:srgbClr val="C06A58"/>
                      </a:solidFill>
                    </a:rPr>
                    <a:t> Антипротонен деселе</a:t>
                  </a:r>
                  <a:r>
                    <a:rPr lang="bg-BG" sz="825" b="1" kern="0" dirty="0">
                      <a:solidFill>
                        <a:srgbClr val="D43E3A"/>
                      </a:solidFill>
                    </a:rPr>
                    <a:t>ра</a:t>
                  </a:r>
                  <a:r>
                    <a:rPr lang="bg-BG" sz="825" b="1" kern="0" dirty="0">
                      <a:solidFill>
                        <a:srgbClr val="C06A58"/>
                      </a:solidFill>
                    </a:rPr>
                    <a:t>тор</a:t>
                  </a:r>
                </a:p>
                <a:p>
                  <a:pPr>
                    <a:defRPr/>
                  </a:pPr>
                  <a:r>
                    <a:rPr lang="en-US" sz="825" b="1" kern="0" dirty="0">
                      <a:solidFill>
                        <a:srgbClr val="9D7A64"/>
                      </a:solidFill>
                    </a:rPr>
                    <a:t>CTF3 – </a:t>
                  </a:r>
                  <a:r>
                    <a:rPr lang="bg-BG" sz="825" b="1" kern="0" dirty="0">
                      <a:solidFill>
                        <a:srgbClr val="9D7A64"/>
                      </a:solidFill>
                    </a:rPr>
                    <a:t>Тестов Стенд за Експеримента </a:t>
                  </a:r>
                  <a:r>
                    <a:rPr lang="en-US" sz="825" b="1" kern="0" dirty="0">
                      <a:solidFill>
                        <a:srgbClr val="9D7A64"/>
                      </a:solidFill>
                    </a:rPr>
                    <a:t>CLIC</a:t>
                  </a:r>
                  <a:endParaRPr lang="bg-BG" sz="825" b="1" kern="0" dirty="0">
                    <a:solidFill>
                      <a:srgbClr val="9D7A64"/>
                    </a:solidFill>
                  </a:endParaRPr>
                </a:p>
                <a:p>
                  <a:pPr>
                    <a:defRPr/>
                  </a:pPr>
                  <a:r>
                    <a:rPr lang="en-US" sz="825" b="1" kern="0" dirty="0">
                      <a:solidFill>
                        <a:srgbClr val="8A4D8B"/>
                      </a:solidFill>
                    </a:rPr>
                    <a:t>LINAC </a:t>
                  </a:r>
                  <a:r>
                    <a:rPr lang="bg-BG" sz="825" b="1" kern="0" dirty="0">
                      <a:solidFill>
                        <a:srgbClr val="8A4D8B"/>
                      </a:solidFill>
                    </a:rPr>
                    <a:t>4</a:t>
                  </a:r>
                  <a:r>
                    <a:rPr lang="en-US" sz="825" b="1" kern="0" dirty="0">
                      <a:solidFill>
                        <a:srgbClr val="8A4D8B"/>
                      </a:solidFill>
                    </a:rPr>
                    <a:t> – </a:t>
                  </a:r>
                  <a:r>
                    <a:rPr lang="bg-BG" sz="825" b="1" kern="0" dirty="0">
                      <a:solidFill>
                        <a:srgbClr val="8A4D8B"/>
                      </a:solidFill>
                    </a:rPr>
                    <a:t>Линеен Ускорител</a:t>
                  </a:r>
                  <a:r>
                    <a:rPr lang="en-GB" sz="825" b="1" kern="0" dirty="0">
                      <a:solidFill>
                        <a:srgbClr val="8A4D8B"/>
                      </a:solidFill>
                    </a:rPr>
                    <a:t> </a:t>
                  </a:r>
                  <a:r>
                    <a:rPr lang="bg-BG" sz="825" b="1" kern="0" dirty="0">
                      <a:solidFill>
                        <a:srgbClr val="8A4D8B"/>
                      </a:solidFill>
                    </a:rPr>
                    <a:t>4</a:t>
                  </a:r>
                  <a:endParaRPr lang="bg-BG" sz="825" b="1" kern="0" dirty="0">
                    <a:solidFill>
                      <a:srgbClr val="D43E3A"/>
                    </a:solidFill>
                  </a:endParaRPr>
                </a:p>
                <a:p>
                  <a:pPr>
                    <a:defRPr/>
                  </a:pPr>
                  <a:r>
                    <a:rPr lang="en-US" sz="825" b="1" kern="0" dirty="0">
                      <a:solidFill>
                        <a:srgbClr val="86B768"/>
                      </a:solidFill>
                    </a:rPr>
                    <a:t>ISOLDE – </a:t>
                  </a:r>
                  <a:r>
                    <a:rPr lang="bg-BG" sz="825" b="1" kern="0" dirty="0">
                      <a:solidFill>
                        <a:srgbClr val="86B768"/>
                      </a:solidFill>
                    </a:rPr>
                    <a:t>Установка за изучаване на Ядрени Изотопи</a:t>
                  </a:r>
                </a:p>
                <a:p>
                  <a:pPr>
                    <a:defRPr/>
                  </a:pPr>
                  <a:r>
                    <a:rPr lang="en-US" sz="825" b="1" kern="0" dirty="0">
                      <a:solidFill>
                        <a:srgbClr val="6875B4"/>
                      </a:solidFill>
                    </a:rPr>
                    <a:t>LEIR – </a:t>
                  </a:r>
                  <a:r>
                    <a:rPr lang="bg-BG" sz="825" b="1" kern="0" dirty="0">
                      <a:solidFill>
                        <a:srgbClr val="6875B4"/>
                      </a:solidFill>
                    </a:rPr>
                    <a:t> Пръстен за Йони с Ниски Енергии</a:t>
                  </a:r>
                </a:p>
                <a:p>
                  <a:pPr>
                    <a:defRPr/>
                  </a:pPr>
                  <a:r>
                    <a:rPr lang="en-US" sz="825" b="1" kern="0" dirty="0">
                      <a:solidFill>
                        <a:srgbClr val="6875B4"/>
                      </a:solidFill>
                    </a:rPr>
                    <a:t>LINAC </a:t>
                  </a:r>
                  <a:r>
                    <a:rPr lang="bg-BG" sz="825" b="1" kern="0" dirty="0">
                      <a:solidFill>
                        <a:srgbClr val="6875B4"/>
                      </a:solidFill>
                    </a:rPr>
                    <a:t>3</a:t>
                  </a:r>
                  <a:r>
                    <a:rPr lang="en-US" sz="825" b="1" kern="0" dirty="0">
                      <a:solidFill>
                        <a:srgbClr val="6875B4"/>
                      </a:solidFill>
                    </a:rPr>
                    <a:t> – </a:t>
                  </a:r>
                  <a:r>
                    <a:rPr lang="bg-BG" sz="825" b="1" kern="0" dirty="0">
                      <a:solidFill>
                        <a:srgbClr val="6875B4"/>
                      </a:solidFill>
                    </a:rPr>
                    <a:t>Линеен Ускорител</a:t>
                  </a:r>
                  <a:r>
                    <a:rPr lang="en-GB" sz="825" b="1" kern="0" dirty="0">
                      <a:solidFill>
                        <a:srgbClr val="6875B4"/>
                      </a:solidFill>
                    </a:rPr>
                    <a:t> </a:t>
                  </a:r>
                  <a:r>
                    <a:rPr lang="bg-BG" sz="825" b="1" kern="0" dirty="0">
                      <a:solidFill>
                        <a:srgbClr val="6875B4"/>
                      </a:solidFill>
                    </a:rPr>
                    <a:t>3</a:t>
                  </a:r>
                </a:p>
                <a:p>
                  <a:pPr>
                    <a:defRPr/>
                  </a:pPr>
                  <a:r>
                    <a:rPr lang="en-US" sz="825" b="1" kern="0" dirty="0">
                      <a:solidFill>
                        <a:srgbClr val="F59138"/>
                      </a:solidFill>
                    </a:rPr>
                    <a:t>N-TOF – </a:t>
                  </a:r>
                  <a:r>
                    <a:rPr lang="bg-BG" sz="825" b="1" kern="0" dirty="0">
                      <a:solidFill>
                        <a:srgbClr val="F59138"/>
                      </a:solidFill>
                    </a:rPr>
                    <a:t>Неутрона Установка </a:t>
                  </a:r>
                </a:p>
              </p:txBody>
            </p:sp>
          </p:grpSp>
        </p:grpSp>
        <p:sp>
          <p:nvSpPr>
            <p:cNvPr id="15" name="TextBox 14"/>
            <p:cNvSpPr txBox="1"/>
            <p:nvPr/>
          </p:nvSpPr>
          <p:spPr>
            <a:xfrm>
              <a:off x="-259442" y="4041784"/>
              <a:ext cx="1494616" cy="626596"/>
            </a:xfrm>
            <a:prstGeom prst="rect">
              <a:avLst/>
            </a:prstGeom>
            <a:solidFill>
              <a:srgbClr val="FFFFFF"/>
            </a:solidFill>
          </p:spPr>
          <p:txBody>
            <a:bodyPr>
              <a:spAutoFit/>
            </a:bodyPr>
            <a:lstStyle/>
            <a:p>
              <a:pPr>
                <a:defRPr/>
              </a:pPr>
              <a:r>
                <a:rPr lang="bg-BG" sz="1200" b="1" i="1" kern="0" dirty="0">
                  <a:solidFill>
                    <a:srgbClr val="002F53"/>
                  </a:solidFill>
                  <a:latin typeface="Arial Unicode MS"/>
                </a:rPr>
                <a:t>Ускорители</a:t>
              </a:r>
              <a:endParaRPr lang="en-US" sz="1200" b="1" i="1" kern="0" dirty="0">
                <a:solidFill>
                  <a:srgbClr val="002F53"/>
                </a:solidFill>
                <a:latin typeface="Arial Unicode MS"/>
              </a:endParaRPr>
            </a:p>
          </p:txBody>
        </p:sp>
      </p:grpSp>
      <p:sp>
        <p:nvSpPr>
          <p:cNvPr id="32" name="TextBox 1"/>
          <p:cNvSpPr txBox="1">
            <a:spLocks noChangeArrowheads="1"/>
          </p:cNvSpPr>
          <p:nvPr/>
        </p:nvSpPr>
        <p:spPr bwMode="auto">
          <a:xfrm>
            <a:off x="6294835" y="1289448"/>
            <a:ext cx="892969" cy="207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Ü"/>
              <a:defRPr sz="2200">
                <a:solidFill>
                  <a:schemeClr val="tx2"/>
                </a:solidFill>
                <a:latin typeface="Arial Unicode MS" pitchFamily="34" charset="-128"/>
              </a:defRPr>
            </a:lvl1pPr>
            <a:lvl2pPr marL="742950" indent="-285750">
              <a:spcBef>
                <a:spcPct val="20000"/>
              </a:spcBef>
              <a:buClr>
                <a:schemeClr val="hlink"/>
              </a:buClr>
              <a:buSzPct val="120000"/>
              <a:buFont typeface="Wingdings" panose="05000000000000000000" pitchFamily="2" charset="2"/>
              <a:buChar char="ð"/>
              <a:defRPr sz="2000">
                <a:solidFill>
                  <a:schemeClr val="tx2"/>
                </a:solidFill>
                <a:latin typeface="Arial Unicode MS" pitchFamily="34" charset="-128"/>
              </a:defRPr>
            </a:lvl2pPr>
            <a:lvl3pPr marL="1143000" indent="-228600">
              <a:spcBef>
                <a:spcPct val="20000"/>
              </a:spcBef>
              <a:buClr>
                <a:schemeClr val="hlink"/>
              </a:buClr>
              <a:buFont typeface="Wingdings" panose="05000000000000000000" pitchFamily="2" charset="2"/>
              <a:buChar char="§"/>
              <a:defRPr>
                <a:solidFill>
                  <a:schemeClr val="tx2"/>
                </a:solidFill>
                <a:latin typeface="Arial Unicode MS" pitchFamily="34" charset="-128"/>
              </a:defRPr>
            </a:lvl3pPr>
            <a:lvl4pPr marL="1600200" indent="-228600">
              <a:spcBef>
                <a:spcPct val="20000"/>
              </a:spcBef>
              <a:buClr>
                <a:schemeClr val="hlink"/>
              </a:buClr>
              <a:buFont typeface="Wingdings" panose="05000000000000000000" pitchFamily="2" charset="2"/>
              <a:buChar char="§"/>
              <a:defRPr sz="1600">
                <a:solidFill>
                  <a:schemeClr val="tx2"/>
                </a:solidFill>
                <a:latin typeface="Arial Unicode MS" pitchFamily="34" charset="-128"/>
              </a:defRPr>
            </a:lvl4pPr>
            <a:lvl5pPr marL="2057400" indent="-228600">
              <a:spcBef>
                <a:spcPct val="20000"/>
              </a:spcBef>
              <a:buClr>
                <a:schemeClr val="hlink"/>
              </a:buClr>
              <a:buFont typeface="Wingdings" panose="05000000000000000000" pitchFamily="2" charset="2"/>
              <a:buChar char="§"/>
              <a:defRPr sz="1400">
                <a:solidFill>
                  <a:schemeClr val="tx2"/>
                </a:solidFill>
                <a:latin typeface="Arial Unicode MS" pitchFamily="34" charset="-128"/>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1400">
                <a:solidFill>
                  <a:schemeClr val="tx2"/>
                </a:solidFill>
                <a:latin typeface="Arial Unicode MS" pitchFamily="34" charset="-128"/>
              </a:defRPr>
            </a:lvl9pPr>
          </a:lstStyle>
          <a:p>
            <a:pPr>
              <a:spcBef>
                <a:spcPct val="0"/>
              </a:spcBef>
              <a:buClrTx/>
              <a:buNone/>
              <a:defRPr/>
            </a:pPr>
            <a:r>
              <a:rPr lang="en-GB" altLang="en-US" sz="750" kern="0" dirty="0" err="1">
                <a:solidFill>
                  <a:srgbClr val="000039"/>
                </a:solidFill>
                <a:latin typeface="Arial" panose="020B0604020202020204" pitchFamily="34" charset="0"/>
              </a:rPr>
              <a:t>AWAKEx</a:t>
            </a:r>
            <a:endParaRPr lang="en-GB" altLang="en-US" sz="750" kern="0" dirty="0">
              <a:solidFill>
                <a:srgbClr val="000039"/>
              </a:solidFill>
              <a:latin typeface="Arial" panose="020B0604020202020204" pitchFamily="34" charset="0"/>
            </a:endParaRPr>
          </a:p>
        </p:txBody>
      </p:sp>
      <p:sp>
        <p:nvSpPr>
          <p:cNvPr id="98309" name="TextBox 1"/>
          <p:cNvSpPr txBox="1">
            <a:spLocks noChangeArrowheads="1"/>
          </p:cNvSpPr>
          <p:nvPr/>
        </p:nvSpPr>
        <p:spPr bwMode="auto">
          <a:xfrm>
            <a:off x="6346032" y="1728788"/>
            <a:ext cx="432197"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0" name="TextBox 33"/>
          <p:cNvSpPr txBox="1">
            <a:spLocks noChangeArrowheads="1"/>
          </p:cNvSpPr>
          <p:nvPr/>
        </p:nvSpPr>
        <p:spPr bwMode="auto">
          <a:xfrm>
            <a:off x="5862638" y="1538288"/>
            <a:ext cx="48339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GB" altLang="en-US" sz="1800"/>
          </a:p>
        </p:txBody>
      </p:sp>
      <p:sp>
        <p:nvSpPr>
          <p:cNvPr id="98311" name="Rectangle 1"/>
          <p:cNvSpPr>
            <a:spLocks noChangeArrowheads="1"/>
          </p:cNvSpPr>
          <p:nvPr/>
        </p:nvSpPr>
        <p:spPr bwMode="auto">
          <a:xfrm>
            <a:off x="3600451" y="3057525"/>
            <a:ext cx="431006" cy="161925"/>
          </a:xfrm>
          <a:prstGeom prst="rect">
            <a:avLst/>
          </a:prstGeom>
          <a:solidFill>
            <a:schemeClr val="bg1"/>
          </a:solidFill>
          <a:ln w="9525" algn="ctr">
            <a:solidFill>
              <a:schemeClr val="bg1"/>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t>LINAC 4</a:t>
            </a:r>
            <a:endParaRPr lang="en-GB" altLang="en-US" sz="600"/>
          </a:p>
        </p:txBody>
      </p:sp>
    </p:spTree>
    <p:extLst>
      <p:ext uri="{BB962C8B-B14F-4D97-AF65-F5344CB8AC3E}">
        <p14:creationId xmlns:p14="http://schemas.microsoft.com/office/powerpoint/2010/main" val="3437796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normAutofit fontScale="90000"/>
          </a:bodyPr>
          <a:lstStyle/>
          <a:p>
            <a:r>
              <a:rPr lang="fr-CH" altLang="en-US" smtClean="0"/>
              <a:t> </a:t>
            </a:r>
            <a:br>
              <a:rPr lang="fr-CH" altLang="en-US" smtClean="0"/>
            </a:br>
            <a:endParaRPr lang="en-US" altLang="en-US" smtClean="0"/>
          </a:p>
        </p:txBody>
      </p:sp>
      <p:pic>
        <p:nvPicPr>
          <p:cNvPr id="1208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832" y="228600"/>
            <a:ext cx="6569869" cy="456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6" name="Text Box 4"/>
          <p:cNvSpPr txBox="1">
            <a:spLocks noChangeArrowheads="1"/>
          </p:cNvSpPr>
          <p:nvPr/>
        </p:nvSpPr>
        <p:spPr bwMode="auto">
          <a:xfrm>
            <a:off x="7627144" y="4855369"/>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fld id="{1B8A5FEC-074B-458E-B77C-D16FBAE22BC0}" type="slidenum">
              <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eaLnBrk="1" hangingPunct="1">
                <a:spcBef>
                  <a:spcPct val="0"/>
                </a:spcBef>
                <a:buFontTx/>
                <a:buNone/>
              </a:pPr>
              <a:t>15</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2196067319"/>
      </p:ext>
    </p:extLst>
  </p:cSld>
  <p:clrMapOvr>
    <a:masterClrMapping/>
  </p:clrMapOvr>
  <p:transition spd="med">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143000" y="114300"/>
            <a:ext cx="6561535" cy="342900"/>
          </a:xfrm>
        </p:spPr>
        <p:txBody>
          <a:bodyPr>
            <a:normAutofit fontScale="90000"/>
          </a:bodyPr>
          <a:lstStyle/>
          <a:p>
            <a:pPr>
              <a:defRPr/>
            </a:pPr>
            <a:r>
              <a:rPr lang="bg-BG" sz="2400" i="1" dirty="0">
                <a:solidFill>
                  <a:srgbClr val="002F53"/>
                </a:solidFill>
                <a:effectLst>
                  <a:outerShdw blurRad="38100" dist="38100" dir="2700000" algn="tl">
                    <a:srgbClr val="000000">
                      <a:alpha val="43137"/>
                    </a:srgbClr>
                  </a:outerShdw>
                </a:effectLst>
              </a:rPr>
              <a:t>Магнитно</a:t>
            </a:r>
            <a:r>
              <a:rPr lang="fr-CH" sz="2400" i="1" dirty="0">
                <a:solidFill>
                  <a:srgbClr val="002F53"/>
                </a:solidFill>
                <a:effectLst>
                  <a:outerShdw blurRad="38100" dist="38100" dir="2700000" algn="tl">
                    <a:srgbClr val="000000">
                      <a:alpha val="43137"/>
                    </a:srgbClr>
                  </a:outerShdw>
                </a:effectLst>
              </a:rPr>
              <a:t> – </a:t>
            </a:r>
            <a:r>
              <a:rPr lang="bg-BG" sz="2400" i="1" dirty="0">
                <a:solidFill>
                  <a:srgbClr val="002F53"/>
                </a:solidFill>
                <a:effectLst>
                  <a:outerShdw blurRad="38100" dist="38100" dir="2700000" algn="tl">
                    <a:srgbClr val="000000">
                      <a:alpha val="43137"/>
                    </a:srgbClr>
                  </a:outerShdw>
                </a:effectLst>
              </a:rPr>
              <a:t>Криостатен монтаж</a:t>
            </a:r>
            <a:r>
              <a:rPr lang="en-GB" sz="2400" i="1" dirty="0">
                <a:solidFill>
                  <a:srgbClr val="002F53"/>
                </a:solidFill>
                <a:effectLst>
                  <a:outerShdw blurRad="38100" dist="38100" dir="2700000" algn="tl">
                    <a:srgbClr val="000000">
                      <a:alpha val="43137"/>
                    </a:srgbClr>
                  </a:outerShdw>
                </a:effectLst>
              </a:rPr>
              <a:t> </a:t>
            </a:r>
            <a:r>
              <a:rPr lang="fr-CH" sz="2400" i="1" dirty="0">
                <a:solidFill>
                  <a:srgbClr val="002F53"/>
                </a:solidFill>
                <a:effectLst>
                  <a:outerShdw blurRad="38100" dist="38100" dir="2700000" algn="tl">
                    <a:srgbClr val="000000">
                      <a:alpha val="43137"/>
                    </a:srgbClr>
                  </a:outerShdw>
                </a:effectLst>
              </a:rPr>
              <a:t>&amp; </a:t>
            </a:r>
            <a:r>
              <a:rPr lang="bg-BG" sz="2400" i="1" dirty="0">
                <a:solidFill>
                  <a:srgbClr val="002F53"/>
                </a:solidFill>
                <a:effectLst>
                  <a:outerShdw blurRad="38100" dist="38100" dir="2700000" algn="tl">
                    <a:srgbClr val="000000">
                      <a:alpha val="43137"/>
                    </a:srgbClr>
                  </a:outerShdw>
                </a:effectLst>
              </a:rPr>
              <a:t>Тест</a:t>
            </a:r>
            <a:endParaRPr lang="en-US" sz="2400" i="1" dirty="0">
              <a:solidFill>
                <a:srgbClr val="002F53"/>
              </a:solidFill>
              <a:effectLst>
                <a:outerShdw blurRad="38100" dist="38100" dir="2700000" algn="tl">
                  <a:srgbClr val="000000">
                    <a:alpha val="43137"/>
                  </a:srgbClr>
                </a:outerShdw>
              </a:effectLst>
            </a:endParaRPr>
          </a:p>
        </p:txBody>
      </p:sp>
      <p:pic>
        <p:nvPicPr>
          <p:cNvPr id="122883" name="Picture 3" descr="0403011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689373"/>
            <a:ext cx="6697266" cy="4364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bwMode="auto">
          <a:xfrm>
            <a:off x="1143000" y="560028"/>
            <a:ext cx="6858000" cy="13500"/>
          </a:xfrm>
          <a:prstGeom prst="rect">
            <a:avLst/>
          </a:prstGeom>
          <a:gradFill flip="none" rotWithShape="1">
            <a:gsLst>
              <a:gs pos="0">
                <a:srgbClr val="AAB8E2">
                  <a:shade val="30000"/>
                  <a:satMod val="115000"/>
                </a:srgbClr>
              </a:gs>
              <a:gs pos="50000">
                <a:srgbClr val="AAB8E2">
                  <a:shade val="67500"/>
                  <a:satMod val="115000"/>
                </a:srgbClr>
              </a:gs>
              <a:gs pos="100000">
                <a:srgbClr val="AAB8E2">
                  <a:shade val="100000"/>
                  <a:satMod val="115000"/>
                </a:srgbClr>
              </a:gs>
            </a:gsLst>
            <a:path path="circle">
              <a:fillToRect l="50000" t="50000" r="50000" b="50000"/>
            </a:path>
            <a:tileRect/>
          </a:gradFill>
          <a:ln w="9525" cap="flat" cmpd="sng" algn="ctr">
            <a:noFill/>
            <a:prstDash val="solid"/>
            <a:round/>
            <a:headEnd type="none" w="med" len="med"/>
            <a:tailEnd type="none" w="med" len="med"/>
          </a:ln>
          <a:effectLst/>
        </p:spPr>
        <p:txBody>
          <a:bodyPr/>
          <a:lstStyle/>
          <a:p>
            <a:pPr>
              <a:defRPr/>
            </a:pPr>
            <a:endParaRPr lang="en-GB" sz="1350" kern="0">
              <a:solidFill>
                <a:sysClr val="windowText" lastClr="000000"/>
              </a:solidFill>
            </a:endParaRPr>
          </a:p>
        </p:txBody>
      </p:sp>
      <p:sp>
        <p:nvSpPr>
          <p:cNvPr id="122888" name="Text Box 4"/>
          <p:cNvSpPr txBox="1">
            <a:spLocks noChangeArrowheads="1"/>
          </p:cNvSpPr>
          <p:nvPr/>
        </p:nvSpPr>
        <p:spPr bwMode="auto">
          <a:xfrm>
            <a:off x="7627144" y="4855369"/>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fld id="{A0F24E57-45AF-4F42-997D-D549EB6BF0E1}" type="slidenum">
              <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eaLnBrk="1" hangingPunct="1">
                <a:spcBef>
                  <a:spcPct val="0"/>
                </a:spcBef>
                <a:buFontTx/>
                <a:buNone/>
              </a:pPr>
              <a:t>16</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2767136445"/>
      </p:ext>
    </p:extLst>
  </p:cSld>
  <p:clrMapOvr>
    <a:masterClrMapping/>
  </p:clrMapOvr>
  <p:transition spd="med">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4" descr="MagnetDesc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5" descr="MagnetTranspo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
            <a:ext cx="6858000" cy="519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3" name="Picture 7" descr="Magnet instal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0"/>
            <a:ext cx="6858000" cy="518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4" name="Picture 8" descr="MagnetInstall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0"/>
            <a:ext cx="6858000" cy="5226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5" name="Picture 9" descr="MagnetWeld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5616" y="0"/>
            <a:ext cx="6858001" cy="5217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6" name="Picture 10" descr="Magnet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9807" y="1"/>
            <a:ext cx="7898524" cy="5222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6" name="Text Box 6"/>
          <p:cNvSpPr txBox="1">
            <a:spLocks noChangeArrowheads="1"/>
          </p:cNvSpPr>
          <p:nvPr/>
        </p:nvSpPr>
        <p:spPr bwMode="auto">
          <a:xfrm>
            <a:off x="1143001" y="4731544"/>
            <a:ext cx="3536156" cy="46166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FontTx/>
              <a:buNone/>
            </a:pPr>
            <a:r>
              <a:rPr lang="bg-BG" altLang="en-US" sz="2400" b="1">
                <a:solidFill>
                  <a:schemeClr val="bg2"/>
                </a:solidFill>
              </a:rPr>
              <a:t>Магнитна инсталация</a:t>
            </a:r>
            <a:endParaRPr lang="en-GB" altLang="en-US" sz="2400" b="1">
              <a:solidFill>
                <a:schemeClr val="bg2"/>
              </a:solidFill>
            </a:endParaRPr>
          </a:p>
        </p:txBody>
      </p:sp>
    </p:spTree>
    <p:extLst>
      <p:ext uri="{BB962C8B-B14F-4D97-AF65-F5344CB8AC3E}">
        <p14:creationId xmlns:p14="http://schemas.microsoft.com/office/powerpoint/2010/main" val="21839047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5783"/>
                                        </p:tgtEl>
                                        <p:attrNameLst>
                                          <p:attrName>style.visibility</p:attrName>
                                        </p:attrNameLst>
                                      </p:cBhvr>
                                      <p:to>
                                        <p:strVal val="visible"/>
                                      </p:to>
                                    </p:set>
                                    <p:animEffect transition="in" filter="fade">
                                      <p:cBhvr>
                                        <p:cTn id="12" dur="1000"/>
                                        <p:tgtEl>
                                          <p:spTgt spid="757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5784"/>
                                        </p:tgtEl>
                                        <p:attrNameLst>
                                          <p:attrName>style.visibility</p:attrName>
                                        </p:attrNameLst>
                                      </p:cBhvr>
                                      <p:to>
                                        <p:strVal val="visible"/>
                                      </p:to>
                                    </p:set>
                                    <p:animEffect transition="in" filter="fade">
                                      <p:cBhvr>
                                        <p:cTn id="17" dur="1000"/>
                                        <p:tgtEl>
                                          <p:spTgt spid="757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5785"/>
                                        </p:tgtEl>
                                        <p:attrNameLst>
                                          <p:attrName>style.visibility</p:attrName>
                                        </p:attrNameLst>
                                      </p:cBhvr>
                                      <p:to>
                                        <p:strVal val="visible"/>
                                      </p:to>
                                    </p:set>
                                    <p:animEffect transition="in" filter="fade">
                                      <p:cBhvr>
                                        <p:cTn id="22" dur="1000"/>
                                        <p:tgtEl>
                                          <p:spTgt spid="7578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5786"/>
                                        </p:tgtEl>
                                        <p:attrNameLst>
                                          <p:attrName>style.visibility</p:attrName>
                                        </p:attrNameLst>
                                      </p:cBhvr>
                                      <p:to>
                                        <p:strVal val="visible"/>
                                      </p:to>
                                    </p:set>
                                    <p:animEffect transition="in" filter="fade">
                                      <p:cBhvr>
                                        <p:cTn id="27" dur="1000"/>
                                        <p:tgtEl>
                                          <p:spTgt spid="7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4294967295"/>
          </p:nvPr>
        </p:nvSpPr>
        <p:spPr/>
        <p:txBody>
          <a:bodyPr/>
          <a:lstStyle/>
          <a:p>
            <a:endParaRPr lang="fr-FR" dirty="0"/>
          </a:p>
        </p:txBody>
      </p:sp>
      <p:sp>
        <p:nvSpPr>
          <p:cNvPr id="38" name="Titre 4">
            <a:extLst>
              <a:ext uri="{FF2B5EF4-FFF2-40B4-BE49-F238E27FC236}">
                <a16:creationId xmlns:a16="http://schemas.microsoft.com/office/drawing/2014/main" id="{2504E1AE-6BD9-1A4E-A96E-261CC2209554}"/>
              </a:ext>
            </a:extLst>
          </p:cNvPr>
          <p:cNvSpPr>
            <a:spLocks noGrp="1"/>
          </p:cNvSpPr>
          <p:nvPr>
            <p:ph type="title" idx="4294967295"/>
          </p:nvPr>
        </p:nvSpPr>
        <p:spPr>
          <a:xfrm>
            <a:off x="132588" y="580644"/>
            <a:ext cx="9011412" cy="581406"/>
          </a:xfrm>
        </p:spPr>
        <p:txBody>
          <a:bodyPr>
            <a:noAutofit/>
          </a:bodyPr>
          <a:lstStyle/>
          <a:p>
            <a:r>
              <a:rPr lang="bg-BG" sz="1400" dirty="0" smtClean="0"/>
              <a:t>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a:t>
            </a:r>
            <a:endParaRPr lang="fr-FR" sz="1400" dirty="0"/>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0" y="1186830"/>
            <a:ext cx="6742622" cy="3955261"/>
          </a:xfrm>
          <a:prstGeom prst="rect">
            <a:avLst/>
          </a:prstGeom>
        </p:spPr>
      </p:pic>
      <p:sp>
        <p:nvSpPr>
          <p:cNvPr id="40" name="Rectangle 39">
            <a:extLst>
              <a:ext uri="{FF2B5EF4-FFF2-40B4-BE49-F238E27FC236}">
                <a16:creationId xmlns:a16="http://schemas.microsoft.com/office/drawing/2014/main" id="{55EAB8B3-4A68-E94F-92A0-61800C95DE46}"/>
              </a:ext>
            </a:extLst>
          </p:cNvPr>
          <p:cNvSpPr/>
          <p:nvPr/>
        </p:nvSpPr>
        <p:spPr>
          <a:xfrm>
            <a:off x="6174000" y="1186830"/>
            <a:ext cx="2970000" cy="3956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3052370" y="1510325"/>
            <a:ext cx="513686" cy="272252"/>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38555"/>
            </a:xfrm>
            <a:prstGeom prst="rect">
              <a:avLst/>
            </a:prstGeom>
            <a:noFill/>
          </p:spPr>
          <p:txBody>
            <a:bodyPr wrap="square" rtlCol="0">
              <a:spAutoFit/>
            </a:bodyPr>
            <a:lstStyle/>
            <a:p>
              <a:pPr algn="ctr"/>
              <a:r>
                <a:rPr lang="en-US" sz="105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2348894" y="4216974"/>
            <a:ext cx="670782" cy="255184"/>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38554"/>
            </a:xfrm>
            <a:prstGeom prst="rect">
              <a:avLst/>
            </a:prstGeom>
            <a:noFill/>
          </p:spPr>
          <p:txBody>
            <a:bodyPr wrap="square" rtlCol="0">
              <a:spAutoFit/>
            </a:bodyPr>
            <a:lstStyle/>
            <a:p>
              <a:pPr algn="ctr"/>
              <a:r>
                <a:rPr lang="en-US" sz="105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3705283" y="4350618"/>
            <a:ext cx="558302" cy="281314"/>
            <a:chOff x="4973280" y="5801366"/>
            <a:chExt cx="744403" cy="604077"/>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9"/>
              <a:ext cx="744403" cy="545244"/>
            </a:xfrm>
            <a:prstGeom prst="rect">
              <a:avLst/>
            </a:prstGeom>
            <a:noFill/>
          </p:spPr>
          <p:txBody>
            <a:bodyPr wrap="square" rtlCol="0">
              <a:spAutoFit/>
            </a:bodyPr>
            <a:lstStyle/>
            <a:p>
              <a:pPr algn="ctr"/>
              <a:r>
                <a:rPr lang="en-US" sz="1050" b="1" err="1">
                  <a:solidFill>
                    <a:schemeClr val="bg1"/>
                  </a:solidFill>
                </a:rPr>
                <a:t>LHCb</a:t>
              </a:r>
              <a:endParaRPr lang="en-US" sz="105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6282638" y="4216974"/>
            <a:ext cx="2752725" cy="8001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6282638" y="1306720"/>
            <a:ext cx="2752725" cy="8001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266051" y="3955941"/>
            <a:ext cx="670782" cy="286346"/>
            <a:chOff x="1688068" y="5274592"/>
            <a:chExt cx="894376" cy="381795"/>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38555"/>
            </a:xfrm>
            <a:prstGeom prst="rect">
              <a:avLst/>
            </a:prstGeom>
            <a:noFill/>
          </p:spPr>
          <p:txBody>
            <a:bodyPr wrap="square" rtlCol="0">
              <a:spAutoFit/>
            </a:bodyPr>
            <a:lstStyle/>
            <a:p>
              <a:pPr algn="ctr"/>
              <a:r>
                <a:rPr lang="en-US" sz="105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6282638" y="3246889"/>
            <a:ext cx="2752725" cy="8001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6282638" y="2276804"/>
            <a:ext cx="2752725" cy="8001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8541544" y="1306720"/>
            <a:ext cx="493819" cy="346249"/>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8541543" y="3246889"/>
            <a:ext cx="493819" cy="346249"/>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8541543" y="2276804"/>
            <a:ext cx="493819" cy="219291"/>
          </a:xfrm>
          <a:prstGeom prst="rect">
            <a:avLst/>
          </a:prstGeom>
          <a:solidFill>
            <a:schemeClr val="tx1"/>
          </a:solidFill>
        </p:spPr>
        <p:txBody>
          <a:bodyPr wrap="square" rtlCol="0">
            <a:spAutoFit/>
          </a:bodyPr>
          <a:lstStyle/>
          <a:p>
            <a:pPr algn="ctr"/>
            <a:r>
              <a:rPr lang="en-US" sz="825"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8553677" y="4216975"/>
            <a:ext cx="481686" cy="219291"/>
          </a:xfrm>
          <a:prstGeom prst="rect">
            <a:avLst/>
          </a:prstGeom>
          <a:solidFill>
            <a:schemeClr val="tx1"/>
          </a:solidFill>
        </p:spPr>
        <p:txBody>
          <a:bodyPr wrap="square" rtlCol="0">
            <a:spAutoFit/>
          </a:bodyPr>
          <a:lstStyle/>
          <a:p>
            <a:pPr algn="ctr"/>
            <a:r>
              <a:rPr lang="en-US" sz="825" b="1" dirty="0" err="1">
                <a:solidFill>
                  <a:schemeClr val="bg1"/>
                </a:solidFill>
                <a:latin typeface="Arial" charset="0"/>
                <a:ea typeface="Arial" charset="0"/>
                <a:cs typeface="Arial" charset="0"/>
              </a:rPr>
              <a:t>LHCb</a:t>
            </a:r>
            <a:endParaRPr lang="en-US" sz="825" b="1" dirty="0">
              <a:solidFill>
                <a:schemeClr val="bg1"/>
              </a:solidFill>
              <a:latin typeface="Arial" charset="0"/>
              <a:ea typeface="Arial" charset="0"/>
              <a:cs typeface="Arial" charset="0"/>
            </a:endParaRPr>
          </a:p>
        </p:txBody>
      </p:sp>
      <p:sp>
        <p:nvSpPr>
          <p:cNvPr id="11" name="Rectangle 10"/>
          <p:cNvSpPr/>
          <p:nvPr/>
        </p:nvSpPr>
        <p:spPr>
          <a:xfrm>
            <a:off x="2164023" y="33593"/>
            <a:ext cx="6767323" cy="415498"/>
          </a:xfrm>
          <a:prstGeom prst="rect">
            <a:avLst/>
          </a:prstGeom>
        </p:spPr>
        <p:txBody>
          <a:bodyPr wrap="square">
            <a:spAutoFit/>
          </a:bodyPr>
          <a:lstStyle/>
          <a:p>
            <a:r>
              <a:rPr lang="ru-RU" sz="2100" b="1" i="1" dirty="0"/>
              <a:t>Навлиза нова eра във фундаменталната наука</a:t>
            </a:r>
            <a:endParaRPr lang="en-GB" sz="2100" b="1" i="1" dirty="0"/>
          </a:p>
        </p:txBody>
      </p:sp>
      <p:sp>
        <p:nvSpPr>
          <p:cNvPr id="29" name="TextBox 28"/>
          <p:cNvSpPr txBox="1"/>
          <p:nvPr/>
        </p:nvSpPr>
        <p:spPr>
          <a:xfrm>
            <a:off x="537974" y="4812721"/>
            <a:ext cx="5636026" cy="387418"/>
          </a:xfrm>
          <a:prstGeom prst="rect">
            <a:avLst/>
          </a:prstGeom>
          <a:noFill/>
        </p:spPr>
        <p:txBody>
          <a:bodyPr wrap="none" lIns="0" tIns="0" rIns="0" bIns="0" rtlCol="0">
            <a:noAutofit/>
          </a:bodyPr>
          <a:lstStyle/>
          <a:p>
            <a:pPr marL="257175" indent="-257175">
              <a:lnSpc>
                <a:spcPct val="90000"/>
              </a:lnSpc>
              <a:spcBef>
                <a:spcPts val="450"/>
              </a:spcBef>
              <a:buFont typeface="Arial" panose="020B0604020202020204" pitchFamily="34" charset="0"/>
              <a:buChar char="•"/>
            </a:pP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Изследване на  нова енергийна граница</a:t>
            </a:r>
            <a:r>
              <a:rPr lang="en-US" sz="1300" b="1" dirty="0">
                <a:solidFill>
                  <a:schemeClr val="bg1"/>
                </a:solidFill>
                <a:effectLst>
                  <a:outerShdw blurRad="38100" dist="38100" dir="2700000" algn="tl">
                    <a:srgbClr val="000000">
                      <a:alpha val="43137"/>
                    </a:srgbClr>
                  </a:outerShdw>
                </a:effectLst>
                <a:latin typeface="Arial" panose="020B0604020202020204" pitchFamily="34" charset="0"/>
              </a:rPr>
              <a:t> </a:t>
            </a:r>
            <a:r>
              <a:rPr lang="ru-RU" sz="1300" b="1" dirty="0" smtClean="0">
                <a:solidFill>
                  <a:schemeClr val="bg1"/>
                </a:solidFill>
                <a:effectLst>
                  <a:outerShdw blurRad="38100" dist="38100" dir="2700000" algn="tl">
                    <a:srgbClr val="000000">
                      <a:alpha val="43137"/>
                    </a:srgbClr>
                  </a:outerShdw>
                </a:effectLst>
                <a:latin typeface="Arial" panose="020B0604020202020204" pitchFamily="34" charset="0"/>
              </a:rPr>
              <a:t>p-p </a:t>
            </a:r>
            <a:r>
              <a:rPr lang="ru-RU" sz="1300" b="1" dirty="0">
                <a:solidFill>
                  <a:schemeClr val="bg1"/>
                </a:solidFill>
                <a:effectLst>
                  <a:outerShdw blurRad="38100" dist="38100" dir="2700000" algn="tl">
                    <a:srgbClr val="000000">
                      <a:alpha val="43137"/>
                    </a:srgbClr>
                  </a:outerShdw>
                </a:effectLst>
                <a:latin typeface="Arial" panose="020B0604020202020204" pitchFamily="34" charset="0"/>
              </a:rPr>
              <a:t>и Pb-Pb </a:t>
            </a:r>
            <a:r>
              <a:rPr lang="ru-RU" sz="1300" b="1" dirty="0" smtClean="0">
                <a:solidFill>
                  <a:schemeClr val="bg1"/>
                </a:solidFill>
                <a:effectLst>
                  <a:outerShdw blurRad="38100" dist="38100" dir="2700000" algn="tl">
                    <a:srgbClr val="000000">
                      <a:alpha val="43137"/>
                    </a:srgbClr>
                  </a:outerShdw>
                </a:effectLst>
                <a:latin typeface="Arial" panose="020B0604020202020204" pitchFamily="34" charset="0"/>
              </a:rPr>
              <a:t>сблъсъци</a:t>
            </a:r>
            <a:endParaRPr lang="ru-RU" sz="1300" b="1" dirty="0">
              <a:solidFill>
                <a:schemeClr val="bg1"/>
              </a:solidFill>
              <a:effectLst>
                <a:outerShdw blurRad="38100" dist="38100" dir="2700000" algn="tl">
                  <a:srgbClr val="000000">
                    <a:alpha val="43137"/>
                  </a:srgbClr>
                </a:outerShdw>
              </a:effectLst>
              <a:latin typeface="Arial" panose="020B0604020202020204" pitchFamily="34" charset="0"/>
            </a:endParaRPr>
          </a:p>
        </p:txBody>
      </p:sp>
    </p:spTree>
    <p:extLst>
      <p:ext uri="{BB962C8B-B14F-4D97-AF65-F5344CB8AC3E}">
        <p14:creationId xmlns:p14="http://schemas.microsoft.com/office/powerpoint/2010/main" val="302427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 presetClass="entr" presetSubtype="0" fill="hold" nodeType="with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223962" y="157162"/>
            <a:ext cx="6263879" cy="415498"/>
          </a:xfrm>
          <a:prstGeom prst="rect">
            <a:avLst/>
          </a:prstGeom>
          <a:noFill/>
          <a:ln w="9525">
            <a:noFill/>
            <a:miter lim="800000"/>
            <a:headEnd/>
            <a:tailEnd/>
          </a:ln>
        </p:spPr>
        <p:txBody>
          <a:bodyPr>
            <a:spAutoFit/>
          </a:bodyPr>
          <a:lstStyle/>
          <a:p>
            <a:pPr algn="ctr" defTabSz="685800" eaLnBrk="0" fontAlgn="base" hangingPunct="0">
              <a:spcBef>
                <a:spcPct val="0"/>
              </a:spcBef>
              <a:spcAft>
                <a:spcPct val="0"/>
              </a:spcAft>
              <a:defRPr/>
            </a:pP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ATLAS (A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Toroidal</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LHC </a:t>
            </a:r>
            <a:r>
              <a:rPr lang="en-GB" sz="2100" b="1" i="1" dirty="0" err="1">
                <a:solidFill>
                  <a:srgbClr val="002F53"/>
                </a:solidFill>
                <a:effectLst>
                  <a:outerShdw blurRad="38100" dist="38100" dir="2700000" algn="tl">
                    <a:srgbClr val="000000">
                      <a:alpha val="43137"/>
                    </a:srgbClr>
                  </a:outerShdw>
                </a:effectLst>
                <a:latin typeface="Arial" panose="020B0604020202020204" pitchFamily="34" charset="0"/>
              </a:rPr>
              <a:t>ApparatuS</a:t>
            </a:r>
            <a:r>
              <a:rPr lang="en-GB" sz="2100" b="1" i="1" dirty="0">
                <a:solidFill>
                  <a:srgbClr val="002F53"/>
                </a:solidFill>
                <a:effectLst>
                  <a:outerShdw blurRad="38100" dist="38100" dir="2700000" algn="tl">
                    <a:srgbClr val="000000">
                      <a:alpha val="43137"/>
                    </a:srgbClr>
                  </a:outerShdw>
                </a:effectLst>
                <a:latin typeface="Arial" panose="020B0604020202020204" pitchFamily="34" charset="0"/>
              </a:rPr>
              <a:t>) </a:t>
            </a:r>
            <a:r>
              <a:rPr lang="bg-BG" sz="2100" b="1" i="1" dirty="0">
                <a:solidFill>
                  <a:srgbClr val="002F53"/>
                </a:solidFill>
                <a:effectLst>
                  <a:outerShdw blurRad="38100" dist="38100" dir="2700000" algn="tl">
                    <a:srgbClr val="000000">
                      <a:alpha val="43137"/>
                    </a:srgbClr>
                  </a:outerShdw>
                </a:effectLst>
                <a:latin typeface="Arial" panose="020B0604020202020204" pitchFamily="34" charset="0"/>
              </a:rPr>
              <a:t>Детектор</a:t>
            </a:r>
            <a:endParaRPr lang="en-GB" sz="2100" b="1" i="1" dirty="0">
              <a:solidFill>
                <a:srgbClr val="002F53"/>
              </a:solidFill>
              <a:effectLst>
                <a:outerShdw blurRad="38100" dist="38100" dir="2700000" algn="tl">
                  <a:srgbClr val="000000">
                    <a:alpha val="43137"/>
                  </a:srgbClr>
                </a:outerShdw>
              </a:effectLst>
              <a:latin typeface="Arial" panose="020B0604020202020204" pitchFamily="34" charset="0"/>
            </a:endParaRPr>
          </a:p>
        </p:txBody>
      </p:sp>
      <p:pic>
        <p:nvPicPr>
          <p:cNvPr id="126979"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888" y="682228"/>
            <a:ext cx="6374606" cy="446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460" name="Text Box 4"/>
          <p:cNvSpPr txBox="1">
            <a:spLocks noChangeArrowheads="1"/>
          </p:cNvSpPr>
          <p:nvPr/>
        </p:nvSpPr>
        <p:spPr bwMode="auto">
          <a:xfrm>
            <a:off x="3028950" y="2343150"/>
            <a:ext cx="3086100" cy="1200329"/>
          </a:xfrm>
          <a:prstGeom prst="rect">
            <a:avLst/>
          </a:prstGeom>
          <a:solidFill>
            <a:schemeClr val="tx2"/>
          </a:solidFill>
          <a:ln>
            <a:noFill/>
          </a:ln>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defTabSz="685800" eaLnBrk="0" fontAlgn="base" hangingPunct="0">
              <a:spcBef>
                <a:spcPct val="50000"/>
              </a:spcBef>
              <a:spcAft>
                <a:spcPct val="0"/>
              </a:spcAft>
              <a:buNone/>
              <a:tabLst>
                <a:tab pos="2857500" algn="dec"/>
              </a:tabLst>
            </a:pPr>
            <a:r>
              <a:rPr lang="bg-BG" altLang="en-US" sz="1800">
                <a:solidFill>
                  <a:srgbClr val="FFFF00"/>
                </a:solidFill>
              </a:rPr>
              <a:t>Брой на учените</a:t>
            </a:r>
            <a:r>
              <a:rPr lang="en-GB" altLang="en-US" sz="1800" dirty="0">
                <a:solidFill>
                  <a:srgbClr val="FFFF00"/>
                </a:solidFill>
              </a:rPr>
              <a:t>:	&gt;3000</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институти</a:t>
            </a:r>
            <a:r>
              <a:rPr lang="en-GB" altLang="en-US" sz="1800" dirty="0">
                <a:solidFill>
                  <a:srgbClr val="FFFF00"/>
                </a:solidFill>
              </a:rPr>
              <a:t>:	174</a:t>
            </a:r>
          </a:p>
          <a:p>
            <a:pPr defTabSz="685800" eaLnBrk="0" fontAlgn="base" hangingPunct="0">
              <a:spcBef>
                <a:spcPct val="50000"/>
              </a:spcBef>
              <a:spcAft>
                <a:spcPct val="0"/>
              </a:spcAft>
              <a:buNone/>
              <a:tabLst>
                <a:tab pos="2857500" algn="dec"/>
              </a:tabLst>
            </a:pPr>
            <a:r>
              <a:rPr lang="bg-BG" altLang="en-US" sz="1800" dirty="0">
                <a:solidFill>
                  <a:srgbClr val="FFFF00"/>
                </a:solidFill>
              </a:rPr>
              <a:t>Брой страни</a:t>
            </a:r>
            <a:r>
              <a:rPr lang="en-GB" altLang="en-US" sz="1800" dirty="0">
                <a:solidFill>
                  <a:srgbClr val="FFFF00"/>
                </a:solidFill>
              </a:rPr>
              <a:t>:	38</a:t>
            </a:r>
          </a:p>
        </p:txBody>
      </p:sp>
      <p:sp>
        <p:nvSpPr>
          <p:cNvPr id="126981" name="Text Box 4"/>
          <p:cNvSpPr txBox="1">
            <a:spLocks noChangeArrowheads="1"/>
          </p:cNvSpPr>
          <p:nvPr/>
        </p:nvSpPr>
        <p:spPr bwMode="auto">
          <a:xfrm>
            <a:off x="7627144" y="4855369"/>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482204" fontAlgn="base">
              <a:spcBef>
                <a:spcPct val="0"/>
              </a:spcBef>
              <a:spcAft>
                <a:spcPct val="0"/>
              </a:spcAft>
              <a:buNone/>
            </a:pPr>
            <a:fld id="{78621EA5-B299-4C5B-A1E1-AE4C4FC7D019}" type="slidenum">
              <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rPr>
              <a:pPr algn="ctr" defTabSz="482204" fontAlgn="base">
                <a:spcBef>
                  <a:spcPct val="0"/>
                </a:spcBef>
                <a:spcAft>
                  <a:spcPct val="0"/>
                </a:spcAft>
                <a:buNone/>
              </a:pPr>
              <a:t>19</a:t>
            </a:fld>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327520049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wipe(up)">
                                      <p:cBhvr>
                                        <p:cTn id="7" dur="500"/>
                                        <p:tgtEl>
                                          <p:spTgt spid="27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txBox="1">
            <a:spLocks noChangeArrowheads="1"/>
          </p:cNvSpPr>
          <p:nvPr/>
        </p:nvSpPr>
        <p:spPr bwMode="auto">
          <a:xfrm>
            <a:off x="1556359" y="605197"/>
            <a:ext cx="5851278" cy="168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Bef>
                <a:spcPts val="0"/>
              </a:spcBef>
              <a:spcAft>
                <a:spcPct val="0"/>
              </a:spcAft>
              <a:buClr>
                <a:srgbClr val="FFFFFF"/>
              </a:buClr>
              <a:buNone/>
              <a:defRPr/>
            </a:pPr>
            <a:r>
              <a:rPr lang="ru-RU" altLang="en-US" sz="1400" dirty="0">
                <a:solidFill>
                  <a:schemeClr val="tx2"/>
                </a:solidFill>
                <a:latin typeface="+mn-lt"/>
                <a:cs typeface="Calibri" panose="020F0502020204030204" pitchFamily="34" charset="0"/>
              </a:rPr>
              <a:t> 12 европейски страни</a:t>
            </a:r>
          </a:p>
          <a:p>
            <a:pPr marL="257175" indent="-257175" defTabSz="685800" fontAlgn="base">
              <a:spcBef>
                <a:spcPts val="0"/>
              </a:spcBef>
              <a:spcAft>
                <a:spcPct val="0"/>
              </a:spcAft>
              <a:buClr>
                <a:srgbClr val="FFFFFF"/>
              </a:buClr>
              <a:buNone/>
              <a:defRPr/>
            </a:pPr>
            <a:r>
              <a:rPr lang="ru-RU" altLang="en-US" sz="1300" dirty="0">
                <a:solidFill>
                  <a:schemeClr val="tx2"/>
                </a:solidFill>
                <a:latin typeface="+mn-lt"/>
                <a:cs typeface="Calibri" panose="020F0502020204030204" pitchFamily="34" charset="0"/>
              </a:rPr>
              <a:t>     </a:t>
            </a:r>
            <a:r>
              <a:rPr lang="en-GB" altLang="en-US" sz="1300" dirty="0" smtClean="0">
                <a:solidFill>
                  <a:schemeClr val="tx2"/>
                </a:solidFill>
                <a:latin typeface="+mn-lt"/>
                <a:cs typeface="Calibri" panose="020F0502020204030204" pitchFamily="34" charset="0"/>
              </a:rPr>
              <a:t>Francoise </a:t>
            </a:r>
            <a:r>
              <a:rPr lang="en-GB" altLang="en-US" sz="1300" dirty="0">
                <a:solidFill>
                  <a:schemeClr val="tx2"/>
                </a:solidFill>
                <a:latin typeface="+mn-lt"/>
                <a:cs typeface="Calibri" panose="020F0502020204030204" pitchFamily="34" charset="0"/>
              </a:rPr>
              <a:t>De Rose, Lew </a:t>
            </a:r>
            <a:r>
              <a:rPr lang="en-GB" altLang="en-US" sz="1300" dirty="0" err="1">
                <a:solidFill>
                  <a:schemeClr val="tx2"/>
                </a:solidFill>
                <a:latin typeface="+mn-lt"/>
                <a:cs typeface="Calibri" panose="020F0502020204030204" pitchFamily="34" charset="0"/>
              </a:rPr>
              <a:t>Kowarski</a:t>
            </a:r>
            <a:r>
              <a:rPr lang="en-GB" altLang="en-US" sz="1300" dirty="0">
                <a:solidFill>
                  <a:schemeClr val="tx2"/>
                </a:solidFill>
                <a:latin typeface="+mn-lt"/>
                <a:cs typeface="Calibri" panose="020F0502020204030204" pitchFamily="34" charset="0"/>
              </a:rPr>
              <a:t>, </a:t>
            </a:r>
            <a:r>
              <a:rPr lang="bg-BG" altLang="en-US" sz="1300" dirty="0" smtClean="0">
                <a:solidFill>
                  <a:schemeClr val="tx2"/>
                </a:solidFill>
                <a:latin typeface="+mn-lt"/>
                <a:cs typeface="Calibri" panose="020F0502020204030204" pitchFamily="34" charset="0"/>
              </a:rPr>
              <a:t/>
            </a:r>
            <a:br>
              <a:rPr lang="bg-BG" altLang="en-US" sz="1300" dirty="0" smtClean="0">
                <a:solidFill>
                  <a:schemeClr val="tx2"/>
                </a:solidFill>
                <a:latin typeface="+mn-lt"/>
                <a:cs typeface="Calibri" panose="020F0502020204030204" pitchFamily="34" charset="0"/>
              </a:rPr>
            </a:br>
            <a:r>
              <a:rPr lang="en-GB" altLang="en-US" sz="1300" dirty="0" smtClean="0">
                <a:solidFill>
                  <a:schemeClr val="tx2"/>
                </a:solidFill>
                <a:latin typeface="+mn-lt"/>
                <a:cs typeface="Calibri" panose="020F0502020204030204" pitchFamily="34" charset="0"/>
              </a:rPr>
              <a:t>Edoardo </a:t>
            </a:r>
            <a:r>
              <a:rPr lang="en-GB" altLang="en-US" sz="1300" dirty="0" err="1">
                <a:solidFill>
                  <a:schemeClr val="tx2"/>
                </a:solidFill>
                <a:latin typeface="+mn-lt"/>
                <a:cs typeface="Calibri" panose="020F0502020204030204" pitchFamily="34" charset="0"/>
              </a:rPr>
              <a:t>Amaldi</a:t>
            </a:r>
            <a:r>
              <a:rPr lang="en-GB" altLang="en-US" sz="1300" dirty="0">
                <a:solidFill>
                  <a:schemeClr val="tx2"/>
                </a:solidFill>
                <a:latin typeface="+mn-lt"/>
                <a:cs typeface="Calibri" panose="020F0502020204030204" pitchFamily="34" charset="0"/>
              </a:rPr>
              <a:t>, Louis de Broglie, Niels Bohr, </a:t>
            </a:r>
            <a:r>
              <a:rPr lang="bg-BG" altLang="en-US" sz="1300" dirty="0" smtClean="0">
                <a:solidFill>
                  <a:schemeClr val="tx2"/>
                </a:solidFill>
                <a:latin typeface="+mn-lt"/>
                <a:cs typeface="Calibri" panose="020F0502020204030204" pitchFamily="34" charset="0"/>
              </a:rPr>
              <a:t/>
            </a:r>
            <a:br>
              <a:rPr lang="bg-BG" altLang="en-US" sz="1300" dirty="0" smtClean="0">
                <a:solidFill>
                  <a:schemeClr val="tx2"/>
                </a:solidFill>
                <a:latin typeface="+mn-lt"/>
                <a:cs typeface="Calibri" panose="020F0502020204030204" pitchFamily="34" charset="0"/>
              </a:rPr>
            </a:br>
            <a:r>
              <a:rPr lang="en-GB" altLang="en-US" sz="1300" dirty="0" smtClean="0">
                <a:solidFill>
                  <a:schemeClr val="tx2"/>
                </a:solidFill>
                <a:latin typeface="+mn-lt"/>
                <a:cs typeface="Calibri" panose="020F0502020204030204" pitchFamily="34" charset="0"/>
              </a:rPr>
              <a:t>Robert </a:t>
            </a:r>
            <a:r>
              <a:rPr lang="en-GB" altLang="en-US" sz="1300" dirty="0">
                <a:solidFill>
                  <a:schemeClr val="tx2"/>
                </a:solidFill>
                <a:latin typeface="+mn-lt"/>
                <a:cs typeface="Calibri" panose="020F0502020204030204" pitchFamily="34" charset="0"/>
              </a:rPr>
              <a:t>Oppenheimer, </a:t>
            </a:r>
            <a:r>
              <a:rPr lang="en-GB" altLang="en-US" sz="1300" dirty="0" err="1">
                <a:solidFill>
                  <a:schemeClr val="tx2"/>
                </a:solidFill>
                <a:latin typeface="+mn-lt"/>
                <a:cs typeface="Calibri" panose="020F0502020204030204" pitchFamily="34" charset="0"/>
              </a:rPr>
              <a:t>Isidor</a:t>
            </a:r>
            <a:r>
              <a:rPr lang="en-GB" altLang="en-US" sz="1300" dirty="0">
                <a:solidFill>
                  <a:schemeClr val="tx2"/>
                </a:solidFill>
                <a:latin typeface="+mn-lt"/>
                <a:cs typeface="Calibri" panose="020F0502020204030204" pitchFamily="34" charset="0"/>
              </a:rPr>
              <a:t> Rabi</a:t>
            </a:r>
            <a:r>
              <a:rPr lang="ru-RU" altLang="en-US" sz="1500" dirty="0" smtClean="0">
                <a:solidFill>
                  <a:schemeClr val="tx2"/>
                </a:solidFill>
                <a:latin typeface="+mn-lt"/>
                <a:cs typeface="Calibri" panose="020F0502020204030204" pitchFamily="34" charset="0"/>
              </a:rPr>
              <a:t/>
            </a:r>
            <a:br>
              <a:rPr lang="ru-RU" altLang="en-US" sz="1500" dirty="0" smtClean="0">
                <a:solidFill>
                  <a:schemeClr val="tx2"/>
                </a:solidFill>
                <a:latin typeface="+mn-lt"/>
                <a:cs typeface="Calibri" panose="020F0502020204030204" pitchFamily="34" charset="0"/>
              </a:rPr>
            </a:br>
            <a:endParaRPr lang="ru-RU" altLang="en-US" sz="600" dirty="0" smtClean="0">
              <a:solidFill>
                <a:schemeClr val="tx2"/>
              </a:solidFill>
              <a:latin typeface="+mn-lt"/>
              <a:cs typeface="Calibri" panose="020F0502020204030204" pitchFamily="34" charset="0"/>
            </a:endParaRPr>
          </a:p>
          <a:p>
            <a:pPr marL="257175" indent="-257175" defTabSz="685800" fontAlgn="base">
              <a:spcBef>
                <a:spcPts val="0"/>
              </a:spcBef>
              <a:spcAft>
                <a:spcPct val="0"/>
              </a:spcAft>
              <a:buClr>
                <a:srgbClr val="FFFFFF"/>
              </a:buClr>
              <a:buNone/>
              <a:defRPr/>
            </a:pPr>
            <a:r>
              <a:rPr lang="ru-RU" altLang="en-US" sz="1500" dirty="0" smtClean="0">
                <a:solidFill>
                  <a:schemeClr val="tx2"/>
                </a:solidFill>
                <a:latin typeface="+mn-lt"/>
                <a:cs typeface="Calibri" panose="020F0502020204030204" pitchFamily="34" charset="0"/>
              </a:rPr>
              <a:t>1949 - 1952 </a:t>
            </a:r>
            <a:r>
              <a:rPr lang="ru-RU" altLang="en-US" sz="1500" dirty="0">
                <a:solidFill>
                  <a:schemeClr val="tx2"/>
                </a:solidFill>
                <a:latin typeface="+mn-lt"/>
                <a:cs typeface="Calibri" panose="020F0502020204030204" pitchFamily="34" charset="0"/>
              </a:rPr>
              <a:t>г. </a:t>
            </a:r>
            <a:br>
              <a:rPr lang="ru-RU" altLang="en-US" sz="1500" dirty="0">
                <a:solidFill>
                  <a:schemeClr val="tx2"/>
                </a:solidFill>
                <a:latin typeface="+mn-lt"/>
                <a:cs typeface="Calibri" panose="020F0502020204030204" pitchFamily="34" charset="0"/>
              </a:rPr>
            </a:br>
            <a:endParaRPr lang="ru-RU" altLang="en-US" sz="1500" dirty="0" smtClean="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endParaRPr lang="en-US" altLang="en-US" sz="1500" dirty="0">
              <a:solidFill>
                <a:schemeClr val="tx2"/>
              </a:solidFill>
              <a:cs typeface="Arial" panose="020B0604020202020204" pitchFamily="34" charset="0"/>
            </a:endParaRPr>
          </a:p>
        </p:txBody>
      </p:sp>
      <p:sp>
        <p:nvSpPr>
          <p:cNvPr id="76809" name="Rectangle 9"/>
          <p:cNvSpPr>
            <a:spLocks noChangeArrowheads="1"/>
          </p:cNvSpPr>
          <p:nvPr/>
        </p:nvSpPr>
        <p:spPr bwMode="auto">
          <a:xfrm>
            <a:off x="1216264" y="1780049"/>
            <a:ext cx="508206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Aft>
                <a:spcPct val="0"/>
              </a:spcAft>
              <a:buClr>
                <a:srgbClr val="FFFFFF"/>
              </a:buClr>
              <a:buNone/>
              <a:defRPr/>
            </a:pPr>
            <a:r>
              <a:rPr lang="en-US" altLang="en-US" sz="1800" dirty="0">
                <a:solidFill>
                  <a:schemeClr val="tx2"/>
                </a:solidFill>
                <a:latin typeface="Cambria" panose="02040503050406030204" pitchFamily="18" charset="0"/>
              </a:rPr>
              <a:t>	</a:t>
            </a:r>
            <a:r>
              <a:rPr lang="en-US" altLang="en-US" sz="1350" b="1" dirty="0">
                <a:solidFill>
                  <a:schemeClr val="tx2"/>
                </a:solidFill>
                <a:latin typeface="+mn-lt"/>
                <a:cs typeface="Calibri" panose="020F0502020204030204" pitchFamily="34" charset="0"/>
              </a:rPr>
              <a:t>CERN</a:t>
            </a:r>
            <a:r>
              <a:rPr lang="en-US" altLang="en-US" sz="1350" dirty="0">
                <a:solidFill>
                  <a:schemeClr val="tx2"/>
                </a:solidFill>
                <a:latin typeface="+mn-lt"/>
                <a:cs typeface="Calibri" panose="020F0502020204030204" pitchFamily="34" charset="0"/>
              </a:rPr>
              <a:t> </a:t>
            </a:r>
            <a:r>
              <a:rPr lang="en-150" altLang="en-US" sz="1350" dirty="0" smtClean="0">
                <a:solidFill>
                  <a:schemeClr val="tx2"/>
                </a:solidFill>
                <a:latin typeface="+mn-lt"/>
                <a:cs typeface="Calibri" panose="020F0502020204030204" pitchFamily="34" charset="0"/>
              </a:rPr>
              <a:t>–</a:t>
            </a:r>
            <a:r>
              <a:rPr lang="en-US" altLang="en-US" sz="1350" dirty="0" smtClean="0">
                <a:solidFill>
                  <a:schemeClr val="tx2"/>
                </a:solidFill>
                <a:latin typeface="+mn-lt"/>
                <a:cs typeface="Calibri" panose="020F0502020204030204" pitchFamily="34" charset="0"/>
              </a:rPr>
              <a:t> </a:t>
            </a:r>
            <a:br>
              <a:rPr lang="en-US" altLang="en-US" sz="1350" dirty="0" smtClean="0">
                <a:solidFill>
                  <a:schemeClr val="tx2"/>
                </a:solidFill>
                <a:latin typeface="+mn-lt"/>
                <a:cs typeface="Calibri" panose="020F0502020204030204" pitchFamily="34" charset="0"/>
              </a:rPr>
            </a:br>
            <a:r>
              <a:rPr lang="en-US" altLang="en-US" sz="1350" b="1" i="1" dirty="0" err="1" smtClean="0">
                <a:solidFill>
                  <a:schemeClr val="tx2"/>
                </a:solidFill>
                <a:latin typeface="+mn-lt"/>
                <a:cs typeface="Calibri" panose="020F0502020204030204" pitchFamily="34" charset="0"/>
              </a:rPr>
              <a:t>Conseil</a:t>
            </a:r>
            <a:r>
              <a:rPr lang="en-US" altLang="en-US" sz="1350" b="1" i="1" dirty="0" smtClean="0">
                <a:solidFill>
                  <a:schemeClr val="tx2"/>
                </a:solidFill>
                <a:latin typeface="+mn-lt"/>
                <a:cs typeface="Calibri" panose="020F0502020204030204" pitchFamily="34" charset="0"/>
              </a:rPr>
              <a:t> </a:t>
            </a:r>
            <a:r>
              <a:rPr lang="en-US" altLang="en-US" sz="1350" b="1" i="1" dirty="0" err="1">
                <a:solidFill>
                  <a:schemeClr val="tx2"/>
                </a:solidFill>
                <a:latin typeface="+mn-lt"/>
                <a:cs typeface="Calibri" panose="020F0502020204030204" pitchFamily="34" charset="0"/>
              </a:rPr>
              <a:t>Européen</a:t>
            </a:r>
            <a:r>
              <a:rPr lang="bg-BG" altLang="en-US" sz="1350" b="1" i="1" dirty="0">
                <a:solidFill>
                  <a:schemeClr val="tx2"/>
                </a:solidFill>
                <a:latin typeface="+mn-lt"/>
                <a:cs typeface="Calibri" panose="020F0502020204030204" pitchFamily="34" charset="0"/>
              </a:rPr>
              <a:t> </a:t>
            </a:r>
            <a:r>
              <a:rPr lang="en-US" altLang="en-US" sz="1350" b="1" i="1" dirty="0">
                <a:solidFill>
                  <a:schemeClr val="tx2"/>
                </a:solidFill>
                <a:latin typeface="+mn-lt"/>
                <a:cs typeface="Calibri" panose="020F0502020204030204" pitchFamily="34" charset="0"/>
              </a:rPr>
              <a:t>pour </a:t>
            </a:r>
            <a:r>
              <a:rPr lang="en-US" altLang="en-US" sz="1350" b="1" i="1" dirty="0" smtClean="0">
                <a:solidFill>
                  <a:schemeClr val="tx2"/>
                </a:solidFill>
                <a:latin typeface="+mn-lt"/>
                <a:cs typeface="Calibri" panose="020F0502020204030204" pitchFamily="34" charset="0"/>
              </a:rPr>
              <a:t>la </a:t>
            </a:r>
            <a:r>
              <a:rPr lang="en-US" altLang="en-US" sz="1350" b="1" i="1" dirty="0" err="1">
                <a:solidFill>
                  <a:schemeClr val="tx2"/>
                </a:solidFill>
                <a:latin typeface="+mn-lt"/>
                <a:cs typeface="Calibri" panose="020F0502020204030204" pitchFamily="34" charset="0"/>
              </a:rPr>
              <a:t>Recherche</a:t>
            </a:r>
            <a:r>
              <a:rPr lang="bg-BG" altLang="en-US" sz="1350" b="1" i="1" dirty="0">
                <a:solidFill>
                  <a:schemeClr val="tx2"/>
                </a:solidFill>
                <a:latin typeface="+mn-lt"/>
                <a:cs typeface="Calibri" panose="020F0502020204030204" pitchFamily="34" charset="0"/>
              </a:rPr>
              <a:t> </a:t>
            </a:r>
            <a:r>
              <a:rPr lang="en-US" altLang="en-US" sz="1350" b="1" i="1" dirty="0" err="1">
                <a:solidFill>
                  <a:schemeClr val="tx2"/>
                </a:solidFill>
                <a:latin typeface="+mn-lt"/>
                <a:cs typeface="Calibri" panose="020F0502020204030204" pitchFamily="34" charset="0"/>
              </a:rPr>
              <a:t>Nucléaire</a:t>
            </a:r>
            <a:endParaRPr lang="bg-BG" altLang="en-US" sz="1350" dirty="0">
              <a:solidFill>
                <a:schemeClr val="tx2"/>
              </a:solidFill>
              <a:latin typeface="+mn-lt"/>
              <a:cs typeface="Calibri" panose="020F0502020204030204" pitchFamily="34" charset="0"/>
            </a:endParaRPr>
          </a:p>
        </p:txBody>
      </p:sp>
      <p:pic>
        <p:nvPicPr>
          <p:cNvPr id="76810" name="Picture 15" descr="1952_02_15_creation_of_C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6416" y="525560"/>
            <a:ext cx="3262442" cy="457058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877015" y="83765"/>
            <a:ext cx="6266984" cy="446276"/>
          </a:xfrm>
          <a:prstGeom prst="rect">
            <a:avLst/>
          </a:prstGeom>
          <a:noFill/>
        </p:spPr>
        <p:txBody>
          <a:bodyPr wrap="square" rtlCol="0">
            <a:spAutoFit/>
          </a:bodyPr>
          <a:lstStyle/>
          <a:p>
            <a:r>
              <a:rPr lang="en-GB" sz="2300" b="1" i="1" dirty="0"/>
              <a:t>CERN - </a:t>
            </a:r>
            <a:r>
              <a:rPr lang="bg-BG" sz="2300" b="1" i="1" dirty="0"/>
              <a:t>в началото ... </a:t>
            </a:r>
            <a:endParaRPr lang="en-GB" sz="2300" b="1" i="1" dirty="0"/>
          </a:p>
        </p:txBody>
      </p:sp>
      <p:sp>
        <p:nvSpPr>
          <p:cNvPr id="9" name="TextBox 7"/>
          <p:cNvSpPr txBox="1">
            <a:spLocks noChangeArrowheads="1"/>
          </p:cNvSpPr>
          <p:nvPr/>
        </p:nvSpPr>
        <p:spPr bwMode="auto">
          <a:xfrm>
            <a:off x="58192" y="603181"/>
            <a:ext cx="1498167" cy="158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bg-BG" altLang="en-US" sz="600" b="1" dirty="0">
              <a:solidFill>
                <a:srgbClr val="002F54"/>
              </a:solidFill>
              <a:latin typeface="Cambria" panose="02040503050406030204" pitchFamily="18" charset="0"/>
            </a:endParaRPr>
          </a:p>
          <a:p>
            <a:pPr defTabSz="685800" eaLnBrk="0" fontAlgn="base" hangingPunct="0">
              <a:spcBef>
                <a:spcPct val="0"/>
              </a:spcBef>
              <a:spcAft>
                <a:spcPct val="0"/>
              </a:spcAft>
              <a:buNone/>
              <a:defRPr/>
            </a:pPr>
            <a:r>
              <a:rPr lang="bg-BG" altLang="en-US" sz="1500" b="1" dirty="0">
                <a:solidFill>
                  <a:schemeClr val="tx2"/>
                </a:solidFill>
                <a:cs typeface="Calibri" panose="020F0502020204030204" pitchFamily="34" charset="0"/>
              </a:rPr>
              <a:t>Основатели...</a:t>
            </a:r>
            <a:r>
              <a:rPr lang="en-GB" altLang="en-US" sz="1500" b="1" dirty="0">
                <a:solidFill>
                  <a:schemeClr val="tx2"/>
                </a:solidFill>
                <a:latin typeface="+mn-lt"/>
                <a:cs typeface="Calibri" panose="020F0502020204030204" pitchFamily="34" charset="0"/>
              </a:rPr>
              <a:t/>
            </a:r>
            <a:br>
              <a:rPr lang="en-GB" altLang="en-US" sz="1500" b="1" dirty="0">
                <a:solidFill>
                  <a:schemeClr val="tx2"/>
                </a:solidFill>
                <a:latin typeface="+mn-lt"/>
                <a:cs typeface="Calibri" panose="020F0502020204030204" pitchFamily="34" charset="0"/>
              </a:rPr>
            </a:br>
            <a:endParaRPr lang="bg-BG" altLang="en-US" sz="1500" b="1" dirty="0" smtClean="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smtClean="0">
                <a:solidFill>
                  <a:schemeClr val="tx2"/>
                </a:solidFill>
                <a:latin typeface="+mn-lt"/>
                <a:cs typeface="Calibri" panose="020F0502020204030204" pitchFamily="34" charset="0"/>
              </a:rPr>
              <a:t/>
            </a:r>
            <a:br>
              <a:rPr lang="bg-BG" altLang="en-US" sz="1500" b="1" dirty="0" smtClean="0">
                <a:solidFill>
                  <a:schemeClr val="tx2"/>
                </a:solidFill>
                <a:latin typeface="+mn-lt"/>
                <a:cs typeface="Calibri" panose="020F0502020204030204" pitchFamily="34" charset="0"/>
              </a:rPr>
            </a:br>
            <a:endParaRPr lang="en-GB" altLang="en-US" sz="6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Кога...</a:t>
            </a:r>
          </a:p>
          <a:p>
            <a:pPr defTabSz="685800" eaLnBrk="0" fontAlgn="base" hangingPunct="0">
              <a:spcBef>
                <a:spcPct val="0"/>
              </a:spcBef>
              <a:spcAft>
                <a:spcPct val="0"/>
              </a:spcAft>
              <a:buNone/>
              <a:defRPr/>
            </a:pPr>
            <a:r>
              <a:rPr lang="bg-BG" altLang="en-US" sz="1000" b="1" dirty="0">
                <a:solidFill>
                  <a:schemeClr val="tx2"/>
                </a:solidFill>
                <a:latin typeface="+mn-lt"/>
                <a:cs typeface="Calibri" panose="020F0502020204030204" pitchFamily="34" charset="0"/>
              </a:rPr>
              <a:t/>
            </a:r>
            <a:br>
              <a:rPr lang="bg-BG" altLang="en-US" sz="1000" b="1" dirty="0">
                <a:solidFill>
                  <a:schemeClr val="tx2"/>
                </a:solidFill>
                <a:latin typeface="+mn-lt"/>
                <a:cs typeface="Calibri" panose="020F0502020204030204" pitchFamily="34" charset="0"/>
              </a:rPr>
            </a:br>
            <a:r>
              <a:rPr lang="bg-BG" altLang="en-US" sz="1500" b="1" dirty="0" smtClean="0">
                <a:solidFill>
                  <a:schemeClr val="tx2"/>
                </a:solidFill>
                <a:latin typeface="+mn-lt"/>
                <a:cs typeface="Calibri" panose="020F0502020204030204" pitchFamily="34" charset="0"/>
              </a:rPr>
              <a:t>Името...</a:t>
            </a:r>
            <a:endParaRPr lang="bg-BG" altLang="en-US" sz="1500" b="1" dirty="0">
              <a:solidFill>
                <a:schemeClr val="tx2"/>
              </a:solidFill>
              <a:latin typeface="+mn-lt"/>
              <a:cs typeface="Calibri" panose="020F0502020204030204" pitchFamily="34" charset="0"/>
            </a:endParaRPr>
          </a:p>
        </p:txBody>
      </p:sp>
      <p:pic>
        <p:nvPicPr>
          <p:cNvPr id="11" name="Picture 16" descr="1952_first_council_mee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3242" y="2409854"/>
            <a:ext cx="2686291" cy="268629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54085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ATLAS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84194" cy="517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3" descr="ATLAScav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3963" y="25003"/>
            <a:ext cx="6838950" cy="513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2" name="Picture 4" descr="ATLAS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33338"/>
            <a:ext cx="6858001" cy="5180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5" descr="ATLAScaver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5" y="20241"/>
            <a:ext cx="691277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6" descr="ATLAScavern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0"/>
            <a:ext cx="6858000" cy="5244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7" descr="ATLAScavern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1"/>
            <a:ext cx="7100888" cy="524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8" descr="ATLAScavern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0"/>
            <a:ext cx="7100888"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9" name="Picture 11" descr="ATLAScavern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20241"/>
            <a:ext cx="7102079" cy="5226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60" name="Picture 12" descr="ATLAS cavern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0"/>
            <a:ext cx="7100888"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35" name="Rectangle 9"/>
          <p:cNvSpPr>
            <a:spLocks noGrp="1" noChangeArrowheads="1"/>
          </p:cNvSpPr>
          <p:nvPr>
            <p:ph type="title"/>
          </p:nvPr>
        </p:nvSpPr>
        <p:spPr>
          <a:xfrm>
            <a:off x="5322094" y="4768453"/>
            <a:ext cx="2937272" cy="375047"/>
          </a:xfrm>
          <a:solidFill>
            <a:schemeClr val="tx2"/>
          </a:solidFill>
        </p:spPr>
        <p:txBody>
          <a:bodyPr>
            <a:normAutofit fontScale="90000"/>
          </a:bodyPr>
          <a:lstStyle/>
          <a:p>
            <a:pPr algn="l"/>
            <a:r>
              <a:rPr lang="en-US" altLang="en-US" sz="2400">
                <a:solidFill>
                  <a:schemeClr val="bg2"/>
                </a:solidFill>
              </a:rPr>
              <a:t>ATLAS</a:t>
            </a:r>
            <a:r>
              <a:rPr lang="bg-BG" altLang="en-US" sz="2400">
                <a:solidFill>
                  <a:schemeClr val="bg2"/>
                </a:solidFill>
              </a:rPr>
              <a:t> </a:t>
            </a:r>
            <a:r>
              <a:rPr lang="bg-BG" altLang="en-US" sz="2700">
                <a:solidFill>
                  <a:schemeClr val="bg2"/>
                </a:solidFill>
              </a:rPr>
              <a:t>Каверна</a:t>
            </a:r>
            <a:endParaRPr lang="en-GB" altLang="en-US" sz="2700">
              <a:solidFill>
                <a:schemeClr val="bg2"/>
              </a:solidFill>
            </a:endParaRPr>
          </a:p>
        </p:txBody>
      </p:sp>
    </p:spTree>
    <p:extLst>
      <p:ext uri="{BB962C8B-B14F-4D97-AF65-F5344CB8AC3E}">
        <p14:creationId xmlns:p14="http://schemas.microsoft.com/office/powerpoint/2010/main" val="72052783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fade">
                                      <p:cBhvr>
                                        <p:cTn id="7" dur="1000"/>
                                        <p:tgtEl>
                                          <p:spTgt spid="788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8852"/>
                                        </p:tgtEl>
                                        <p:attrNameLst>
                                          <p:attrName>style.visibility</p:attrName>
                                        </p:attrNameLst>
                                      </p:cBhvr>
                                      <p:to>
                                        <p:strVal val="visible"/>
                                      </p:to>
                                    </p:set>
                                    <p:animEffect transition="in" filter="fade">
                                      <p:cBhvr>
                                        <p:cTn id="12" dur="1000"/>
                                        <p:tgtEl>
                                          <p:spTgt spid="788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8853"/>
                                        </p:tgtEl>
                                        <p:attrNameLst>
                                          <p:attrName>style.visibility</p:attrName>
                                        </p:attrNameLst>
                                      </p:cBhvr>
                                      <p:to>
                                        <p:strVal val="visible"/>
                                      </p:to>
                                    </p:set>
                                    <p:animEffect transition="in" filter="fade">
                                      <p:cBhvr>
                                        <p:cTn id="17" dur="1000"/>
                                        <p:tgtEl>
                                          <p:spTgt spid="788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8854"/>
                                        </p:tgtEl>
                                        <p:attrNameLst>
                                          <p:attrName>style.visibility</p:attrName>
                                        </p:attrNameLst>
                                      </p:cBhvr>
                                      <p:to>
                                        <p:strVal val="visible"/>
                                      </p:to>
                                    </p:set>
                                    <p:animEffect transition="in" filter="fade">
                                      <p:cBhvr>
                                        <p:cTn id="22" dur="1000"/>
                                        <p:tgtEl>
                                          <p:spTgt spid="788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8855"/>
                                        </p:tgtEl>
                                        <p:attrNameLst>
                                          <p:attrName>style.visibility</p:attrName>
                                        </p:attrNameLst>
                                      </p:cBhvr>
                                      <p:to>
                                        <p:strVal val="visible"/>
                                      </p:to>
                                    </p:set>
                                    <p:animEffect transition="in" filter="fade">
                                      <p:cBhvr>
                                        <p:cTn id="27" dur="1000"/>
                                        <p:tgtEl>
                                          <p:spTgt spid="788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8856"/>
                                        </p:tgtEl>
                                        <p:attrNameLst>
                                          <p:attrName>style.visibility</p:attrName>
                                        </p:attrNameLst>
                                      </p:cBhvr>
                                      <p:to>
                                        <p:strVal val="visible"/>
                                      </p:to>
                                    </p:set>
                                    <p:animEffect transition="in" filter="fade">
                                      <p:cBhvr>
                                        <p:cTn id="32" dur="1000"/>
                                        <p:tgtEl>
                                          <p:spTgt spid="788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78859"/>
                                        </p:tgtEl>
                                        <p:attrNameLst>
                                          <p:attrName>style.visibility</p:attrName>
                                        </p:attrNameLst>
                                      </p:cBhvr>
                                      <p:to>
                                        <p:strVal val="visible"/>
                                      </p:to>
                                    </p:set>
                                    <p:animEffect transition="in" filter="fade">
                                      <p:cBhvr>
                                        <p:cTn id="37" dur="1000"/>
                                        <p:tgtEl>
                                          <p:spTgt spid="7885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78860"/>
                                        </p:tgtEl>
                                        <p:attrNameLst>
                                          <p:attrName>style.visibility</p:attrName>
                                        </p:attrNameLst>
                                      </p:cBhvr>
                                      <p:to>
                                        <p:strVal val="visible"/>
                                      </p:to>
                                    </p:set>
                                    <p:animEffect transition="in" filter="fade">
                                      <p:cBhvr>
                                        <p:cTn id="42" dur="1000"/>
                                        <p:tgtEl>
                                          <p:spTgt spid="78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0" y="4425925"/>
            <a:ext cx="9144000" cy="70108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p:cNvSpPr/>
          <p:nvPr/>
        </p:nvSpPr>
        <p:spPr>
          <a:xfrm>
            <a:off x="1489841" y="118241"/>
            <a:ext cx="7654159" cy="65426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794" name="Rectangle 2"/>
          <p:cNvSpPr>
            <a:spLocks noGrp="1" noChangeArrowheads="1"/>
          </p:cNvSpPr>
          <p:nvPr>
            <p:ph type="title" idx="4294967295"/>
          </p:nvPr>
        </p:nvSpPr>
        <p:spPr>
          <a:xfrm>
            <a:off x="0" y="87313"/>
            <a:ext cx="6858000" cy="571500"/>
          </a:xfrm>
          <a:solidFill>
            <a:srgbClr val="FFFFFF"/>
          </a:solidFill>
          <a:ln>
            <a:solidFill>
              <a:schemeClr val="bg1"/>
            </a:solidFill>
          </a:ln>
        </p:spPr>
        <p:txBody>
          <a:bodyPr anchor="t"/>
          <a:lstStyle/>
          <a:p>
            <a:pPr eaLnBrk="1" hangingPunct="1">
              <a:defRPr/>
            </a:pPr>
            <a:r>
              <a:rPr lang="en-US" sz="2550" b="1" i="1" dirty="0">
                <a:solidFill>
                  <a:srgbClr val="002F53"/>
                </a:solidFill>
                <a:effectLst>
                  <a:outerShdw blurRad="38100" dist="38100" dir="2700000" algn="tl">
                    <a:srgbClr val="000000">
                      <a:alpha val="43137"/>
                    </a:srgbClr>
                  </a:outerShdw>
                </a:effectLst>
              </a:rPr>
              <a:t>CMS </a:t>
            </a:r>
            <a:r>
              <a:rPr lang="bg-BG" sz="2550" b="1" i="1" dirty="0">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pic>
        <p:nvPicPr>
          <p:cNvPr id="131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1314450"/>
            <a:ext cx="4324350" cy="31432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1076" name="Line 4"/>
          <p:cNvSpPr>
            <a:spLocks noChangeShapeType="1"/>
          </p:cNvSpPr>
          <p:nvPr/>
        </p:nvSpPr>
        <p:spPr bwMode="auto">
          <a:xfrm flipH="1">
            <a:off x="4364832" y="1556147"/>
            <a:ext cx="427435" cy="800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77" name="Oval 5"/>
          <p:cNvSpPr>
            <a:spLocks noChangeArrowheads="1"/>
          </p:cNvSpPr>
          <p:nvPr/>
        </p:nvSpPr>
        <p:spPr bwMode="auto">
          <a:xfrm>
            <a:off x="4330304" y="2319338"/>
            <a:ext cx="67865"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78" name="Rectangle 6"/>
          <p:cNvSpPr>
            <a:spLocks noChangeArrowheads="1"/>
          </p:cNvSpPr>
          <p:nvPr/>
        </p:nvSpPr>
        <p:spPr bwMode="auto">
          <a:xfrm>
            <a:off x="4044553" y="4286250"/>
            <a:ext cx="1463542"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Мюонен барабан</a:t>
            </a:r>
            <a:endParaRPr lang="en-US" altLang="en-US" sz="2100">
              <a:solidFill>
                <a:srgbClr val="000000"/>
              </a:solidFill>
              <a:latin typeface="Times" panose="02020603050405020304" pitchFamily="18" charset="0"/>
            </a:endParaRPr>
          </a:p>
        </p:txBody>
      </p:sp>
      <p:sp>
        <p:nvSpPr>
          <p:cNvPr id="131079" name="Rectangle 7"/>
          <p:cNvSpPr>
            <a:spLocks noChangeArrowheads="1"/>
          </p:cNvSpPr>
          <p:nvPr/>
        </p:nvSpPr>
        <p:spPr bwMode="auto">
          <a:xfrm>
            <a:off x="5211366" y="1020366"/>
            <a:ext cx="480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350" b="1">
                <a:solidFill>
                  <a:srgbClr val="1C1C1C"/>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grpSp>
        <p:nvGrpSpPr>
          <p:cNvPr id="131080" name="Group 8"/>
          <p:cNvGrpSpPr>
            <a:grpSpLocks/>
          </p:cNvGrpSpPr>
          <p:nvPr/>
        </p:nvGrpSpPr>
        <p:grpSpPr bwMode="auto">
          <a:xfrm>
            <a:off x="1882379" y="3543297"/>
            <a:ext cx="1088176" cy="289322"/>
            <a:chOff x="622" y="3488"/>
            <a:chExt cx="994" cy="243"/>
          </a:xfrm>
        </p:grpSpPr>
        <p:sp>
          <p:nvSpPr>
            <p:cNvPr id="131134" name="Rectangle 9"/>
            <p:cNvSpPr>
              <a:spLocks noChangeArrowheads="1"/>
            </p:cNvSpPr>
            <p:nvPr/>
          </p:nvSpPr>
          <p:spPr bwMode="auto">
            <a:xfrm>
              <a:off x="622" y="3488"/>
              <a:ext cx="99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Silicon Microstrips</a:t>
              </a:r>
              <a:endParaRPr lang="en-US" altLang="en-US" sz="2100">
                <a:solidFill>
                  <a:srgbClr val="000000"/>
                </a:solidFill>
                <a:latin typeface="Times" panose="02020603050405020304" pitchFamily="18" charset="0"/>
              </a:endParaRPr>
            </a:p>
          </p:txBody>
        </p:sp>
        <p:sp>
          <p:nvSpPr>
            <p:cNvPr id="131135" name="Rectangle 10"/>
            <p:cNvSpPr>
              <a:spLocks noChangeArrowheads="1"/>
            </p:cNvSpPr>
            <p:nvPr/>
          </p:nvSpPr>
          <p:spPr bwMode="auto">
            <a:xfrm>
              <a:off x="622" y="3595"/>
              <a:ext cx="32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Pixels</a:t>
              </a:r>
              <a:endParaRPr lang="en-US" altLang="en-US" sz="2100">
                <a:solidFill>
                  <a:srgbClr val="000000"/>
                </a:solidFill>
                <a:latin typeface="Times" panose="02020603050405020304" pitchFamily="18" charset="0"/>
              </a:endParaRPr>
            </a:p>
          </p:txBody>
        </p:sp>
      </p:grpSp>
      <p:sp>
        <p:nvSpPr>
          <p:cNvPr id="131081" name="Rectangle 11"/>
          <p:cNvSpPr>
            <a:spLocks noChangeArrowheads="1"/>
          </p:cNvSpPr>
          <p:nvPr/>
        </p:nvSpPr>
        <p:spPr bwMode="auto">
          <a:xfrm>
            <a:off x="2138362" y="428029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82" name="Line 12"/>
          <p:cNvSpPr>
            <a:spLocks noChangeShapeType="1"/>
          </p:cNvSpPr>
          <p:nvPr/>
        </p:nvSpPr>
        <p:spPr bwMode="auto">
          <a:xfrm flipV="1">
            <a:off x="2570560" y="2474119"/>
            <a:ext cx="1693069" cy="97988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3" name="Oval 13"/>
          <p:cNvSpPr>
            <a:spLocks noChangeArrowheads="1"/>
          </p:cNvSpPr>
          <p:nvPr/>
        </p:nvSpPr>
        <p:spPr bwMode="auto">
          <a:xfrm>
            <a:off x="4230292" y="2436019"/>
            <a:ext cx="67865" cy="7501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4" name="Line 14"/>
          <p:cNvSpPr>
            <a:spLocks noChangeShapeType="1"/>
          </p:cNvSpPr>
          <p:nvPr/>
        </p:nvSpPr>
        <p:spPr bwMode="auto">
          <a:xfrm flipH="1">
            <a:off x="4742260" y="1375173"/>
            <a:ext cx="1264444" cy="105370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5" name="Oval 15"/>
          <p:cNvSpPr>
            <a:spLocks noChangeArrowheads="1"/>
          </p:cNvSpPr>
          <p:nvPr/>
        </p:nvSpPr>
        <p:spPr bwMode="auto">
          <a:xfrm>
            <a:off x="4707732" y="23907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6" name="Line 16"/>
          <p:cNvSpPr>
            <a:spLocks noChangeShapeType="1"/>
          </p:cNvSpPr>
          <p:nvPr/>
        </p:nvSpPr>
        <p:spPr bwMode="auto">
          <a:xfrm flipH="1" flipV="1">
            <a:off x="5706666" y="3655219"/>
            <a:ext cx="975122" cy="57388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7" name="Oval 17"/>
          <p:cNvSpPr>
            <a:spLocks noChangeArrowheads="1"/>
          </p:cNvSpPr>
          <p:nvPr/>
        </p:nvSpPr>
        <p:spPr bwMode="auto">
          <a:xfrm>
            <a:off x="5670948" y="3618310"/>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88" name="Line 18"/>
          <p:cNvSpPr>
            <a:spLocks noChangeShapeType="1"/>
          </p:cNvSpPr>
          <p:nvPr/>
        </p:nvSpPr>
        <p:spPr bwMode="auto">
          <a:xfrm flipH="1" flipV="1">
            <a:off x="5001816" y="3227785"/>
            <a:ext cx="159544" cy="117395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89" name="Oval 19"/>
          <p:cNvSpPr>
            <a:spLocks noChangeArrowheads="1"/>
          </p:cNvSpPr>
          <p:nvPr/>
        </p:nvSpPr>
        <p:spPr bwMode="auto">
          <a:xfrm>
            <a:off x="4967288" y="3190875"/>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0" name="Line 20"/>
          <p:cNvSpPr>
            <a:spLocks noChangeShapeType="1"/>
          </p:cNvSpPr>
          <p:nvPr/>
        </p:nvSpPr>
        <p:spPr bwMode="auto">
          <a:xfrm flipV="1">
            <a:off x="4188619" y="3209926"/>
            <a:ext cx="713185" cy="113704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091" name="Oval 21"/>
          <p:cNvSpPr>
            <a:spLocks noChangeArrowheads="1"/>
          </p:cNvSpPr>
          <p:nvPr/>
        </p:nvSpPr>
        <p:spPr bwMode="auto">
          <a:xfrm>
            <a:off x="4866085" y="3173016"/>
            <a:ext cx="69056" cy="7500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092" name="Rectangle 22"/>
          <p:cNvSpPr>
            <a:spLocks noChangeArrowheads="1"/>
          </p:cNvSpPr>
          <p:nvPr/>
        </p:nvSpPr>
        <p:spPr bwMode="auto">
          <a:xfrm>
            <a:off x="4888706" y="1085851"/>
            <a:ext cx="36708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ECAL</a:t>
            </a:r>
            <a:endParaRPr lang="en-US" altLang="en-US" sz="2100">
              <a:solidFill>
                <a:srgbClr val="000000"/>
              </a:solidFill>
              <a:latin typeface="Times" panose="02020603050405020304" pitchFamily="18" charset="0"/>
            </a:endParaRPr>
          </a:p>
        </p:txBody>
      </p:sp>
      <p:sp>
        <p:nvSpPr>
          <p:cNvPr id="131093" name="Rectangle 23"/>
          <p:cNvSpPr>
            <a:spLocks noChangeArrowheads="1"/>
          </p:cNvSpPr>
          <p:nvPr/>
        </p:nvSpPr>
        <p:spPr bwMode="auto">
          <a:xfrm>
            <a:off x="4676775" y="1257300"/>
            <a:ext cx="9650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Scintillating </a:t>
            </a:r>
          </a:p>
          <a:p>
            <a:pPr>
              <a:spcBef>
                <a:spcPct val="0"/>
              </a:spcBef>
              <a:buFontTx/>
              <a:buNone/>
            </a:pPr>
            <a:r>
              <a:rPr lang="en-US" altLang="en-US" sz="1050">
                <a:solidFill>
                  <a:srgbClr val="000000"/>
                </a:solidFill>
                <a:latin typeface="Helvetica" panose="020B0604020202020204" pitchFamily="34" charset="0"/>
              </a:rPr>
              <a:t>PbWO4 crystals</a:t>
            </a:r>
            <a:endParaRPr lang="en-US" altLang="en-US" sz="2100">
              <a:solidFill>
                <a:srgbClr val="000000"/>
              </a:solidFill>
              <a:latin typeface="Times" panose="02020603050405020304" pitchFamily="18" charset="0"/>
            </a:endParaRPr>
          </a:p>
        </p:txBody>
      </p:sp>
      <p:sp>
        <p:nvSpPr>
          <p:cNvPr id="131094" name="Rectangle 24"/>
          <p:cNvSpPr>
            <a:spLocks noChangeArrowheads="1"/>
          </p:cNvSpPr>
          <p:nvPr/>
        </p:nvSpPr>
        <p:spPr bwMode="auto">
          <a:xfrm>
            <a:off x="5238750" y="1103710"/>
            <a:ext cx="2084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60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5" name="Rectangle 25"/>
          <p:cNvSpPr>
            <a:spLocks noChangeArrowheads="1"/>
          </p:cNvSpPr>
          <p:nvPr/>
        </p:nvSpPr>
        <p:spPr bwMode="auto">
          <a:xfrm>
            <a:off x="4307681"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096" name="Rectangle 26"/>
          <p:cNvSpPr>
            <a:spLocks noChangeArrowheads="1"/>
          </p:cNvSpPr>
          <p:nvPr/>
        </p:nvSpPr>
        <p:spPr bwMode="auto">
          <a:xfrm>
            <a:off x="5907881" y="4546998"/>
            <a:ext cx="15597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Cathode Strip Chambers </a:t>
            </a:r>
            <a:endParaRPr lang="en-US" altLang="en-US" sz="2100">
              <a:solidFill>
                <a:srgbClr val="000000"/>
              </a:solidFill>
              <a:latin typeface="Times" panose="02020603050405020304" pitchFamily="18" charset="0"/>
            </a:endParaRPr>
          </a:p>
        </p:txBody>
      </p:sp>
      <p:sp>
        <p:nvSpPr>
          <p:cNvPr id="131097" name="Rectangle 27"/>
          <p:cNvSpPr>
            <a:spLocks noChangeArrowheads="1"/>
          </p:cNvSpPr>
          <p:nvPr/>
        </p:nvSpPr>
        <p:spPr bwMode="auto">
          <a:xfrm>
            <a:off x="5881687" y="4685110"/>
            <a:ext cx="155331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 Chambers</a:t>
            </a:r>
            <a:endParaRPr lang="en-US" altLang="en-US" sz="2100">
              <a:solidFill>
                <a:srgbClr val="000000"/>
              </a:solidFill>
              <a:latin typeface="Times" panose="02020603050405020304" pitchFamily="18" charset="0"/>
            </a:endParaRPr>
          </a:p>
        </p:txBody>
      </p:sp>
      <p:sp>
        <p:nvSpPr>
          <p:cNvPr id="131098" name="Rectangle 28"/>
          <p:cNvSpPr>
            <a:spLocks noChangeArrowheads="1"/>
          </p:cNvSpPr>
          <p:nvPr/>
        </p:nvSpPr>
        <p:spPr bwMode="auto">
          <a:xfrm>
            <a:off x="3737373" y="4538663"/>
            <a:ext cx="59150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Drift Tube</a:t>
            </a:r>
            <a:endParaRPr lang="en-US" altLang="en-US" sz="2100">
              <a:solidFill>
                <a:srgbClr val="000000"/>
              </a:solidFill>
              <a:latin typeface="Times" panose="02020603050405020304" pitchFamily="18" charset="0"/>
            </a:endParaRPr>
          </a:p>
        </p:txBody>
      </p:sp>
      <p:sp>
        <p:nvSpPr>
          <p:cNvPr id="131099" name="Rectangle 29"/>
          <p:cNvSpPr>
            <a:spLocks noChangeArrowheads="1"/>
          </p:cNvSpPr>
          <p:nvPr/>
        </p:nvSpPr>
        <p:spPr bwMode="auto">
          <a:xfrm>
            <a:off x="4249341" y="453866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0" name="Rectangle 30"/>
          <p:cNvSpPr>
            <a:spLocks noChangeArrowheads="1"/>
          </p:cNvSpPr>
          <p:nvPr/>
        </p:nvSpPr>
        <p:spPr bwMode="auto">
          <a:xfrm>
            <a:off x="3737373" y="4675585"/>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sp>
        <p:nvSpPr>
          <p:cNvPr id="131101" name="Rectangle 31"/>
          <p:cNvSpPr>
            <a:spLocks noChangeArrowheads="1"/>
          </p:cNvSpPr>
          <p:nvPr/>
        </p:nvSpPr>
        <p:spPr bwMode="auto">
          <a:xfrm>
            <a:off x="4572000" y="4686301"/>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2" name="Rectangle 32"/>
          <p:cNvSpPr>
            <a:spLocks noChangeArrowheads="1"/>
          </p:cNvSpPr>
          <p:nvPr/>
        </p:nvSpPr>
        <p:spPr bwMode="auto">
          <a:xfrm>
            <a:off x="4633913" y="4546998"/>
            <a:ext cx="89287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Resistive Plate</a:t>
            </a:r>
            <a:endParaRPr lang="en-US" altLang="en-US" sz="2100">
              <a:solidFill>
                <a:srgbClr val="000000"/>
              </a:solidFill>
              <a:latin typeface="Times" panose="02020603050405020304" pitchFamily="18" charset="0"/>
            </a:endParaRPr>
          </a:p>
        </p:txBody>
      </p:sp>
      <p:sp>
        <p:nvSpPr>
          <p:cNvPr id="131103" name="Rectangle 33"/>
          <p:cNvSpPr>
            <a:spLocks noChangeArrowheads="1"/>
          </p:cNvSpPr>
          <p:nvPr/>
        </p:nvSpPr>
        <p:spPr bwMode="auto">
          <a:xfrm>
            <a:off x="5405437" y="45565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04" name="Rectangle 34"/>
          <p:cNvSpPr>
            <a:spLocks noChangeArrowheads="1"/>
          </p:cNvSpPr>
          <p:nvPr/>
        </p:nvSpPr>
        <p:spPr bwMode="auto">
          <a:xfrm>
            <a:off x="4633913" y="4693444"/>
            <a:ext cx="66043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Chambers </a:t>
            </a:r>
            <a:endParaRPr lang="en-US" altLang="en-US" sz="2100">
              <a:solidFill>
                <a:srgbClr val="000000"/>
              </a:solidFill>
              <a:latin typeface="Times" panose="02020603050405020304" pitchFamily="18" charset="0"/>
            </a:endParaRPr>
          </a:p>
        </p:txBody>
      </p:sp>
      <p:grpSp>
        <p:nvGrpSpPr>
          <p:cNvPr id="131105" name="Group 35"/>
          <p:cNvGrpSpPr>
            <a:grpSpLocks/>
          </p:cNvGrpSpPr>
          <p:nvPr/>
        </p:nvGrpSpPr>
        <p:grpSpPr bwMode="auto">
          <a:xfrm>
            <a:off x="1439466" y="1275160"/>
            <a:ext cx="1532700" cy="398860"/>
            <a:chOff x="622" y="720"/>
            <a:chExt cx="1394" cy="335"/>
          </a:xfrm>
        </p:grpSpPr>
        <p:sp>
          <p:nvSpPr>
            <p:cNvPr id="131132" name="Rectangle 36"/>
            <p:cNvSpPr>
              <a:spLocks noChangeArrowheads="1"/>
            </p:cNvSpPr>
            <p:nvPr/>
          </p:nvSpPr>
          <p:spPr bwMode="auto">
            <a:xfrm>
              <a:off x="622" y="720"/>
              <a:ext cx="139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Свръхпроводими</a:t>
              </a:r>
              <a:endParaRPr lang="en-US" altLang="en-US" sz="2100">
                <a:solidFill>
                  <a:srgbClr val="000000"/>
                </a:solidFill>
                <a:latin typeface="Times" panose="02020603050405020304" pitchFamily="18" charset="0"/>
              </a:endParaRPr>
            </a:p>
          </p:txBody>
        </p:sp>
        <p:sp>
          <p:nvSpPr>
            <p:cNvPr id="131133" name="Rectangle 37"/>
            <p:cNvSpPr>
              <a:spLocks noChangeArrowheads="1"/>
            </p:cNvSpPr>
            <p:nvPr/>
          </p:nvSpPr>
          <p:spPr bwMode="auto">
            <a:xfrm>
              <a:off x="622" y="881"/>
              <a:ext cx="66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Намотки</a:t>
              </a:r>
              <a:endParaRPr lang="en-US" altLang="en-US" sz="2100">
                <a:solidFill>
                  <a:srgbClr val="000000"/>
                </a:solidFill>
                <a:latin typeface="Times" panose="02020603050405020304" pitchFamily="18" charset="0"/>
              </a:endParaRPr>
            </a:p>
          </p:txBody>
        </p:sp>
      </p:grpSp>
      <p:sp>
        <p:nvSpPr>
          <p:cNvPr id="131106" name="Rectangle 38"/>
          <p:cNvSpPr>
            <a:spLocks noChangeArrowheads="1"/>
          </p:cNvSpPr>
          <p:nvPr/>
        </p:nvSpPr>
        <p:spPr bwMode="auto">
          <a:xfrm>
            <a:off x="6671073" y="2072878"/>
            <a:ext cx="75180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Желязна</a:t>
            </a:r>
          </a:p>
          <a:p>
            <a:pPr>
              <a:spcBef>
                <a:spcPct val="0"/>
              </a:spcBef>
              <a:buFontTx/>
              <a:buNone/>
            </a:pPr>
            <a:r>
              <a:rPr lang="bg-BG" altLang="en-US" sz="1350" b="1">
                <a:solidFill>
                  <a:srgbClr val="1C1C1C"/>
                </a:solidFill>
                <a:latin typeface="Helvetica" panose="020B0604020202020204" pitchFamily="34" charset="0"/>
              </a:rPr>
              <a:t> скоба</a:t>
            </a:r>
            <a:endParaRPr lang="en-US" altLang="en-US" sz="2100">
              <a:solidFill>
                <a:srgbClr val="000000"/>
              </a:solidFill>
              <a:latin typeface="Times" panose="02020603050405020304" pitchFamily="18" charset="0"/>
            </a:endParaRPr>
          </a:p>
        </p:txBody>
      </p:sp>
      <p:sp>
        <p:nvSpPr>
          <p:cNvPr id="131107" name="Line 39"/>
          <p:cNvSpPr>
            <a:spLocks noChangeShapeType="1"/>
          </p:cNvSpPr>
          <p:nvPr/>
        </p:nvSpPr>
        <p:spPr bwMode="auto">
          <a:xfrm>
            <a:off x="2577704" y="1491853"/>
            <a:ext cx="1694259" cy="6715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08" name="Oval 40"/>
          <p:cNvSpPr>
            <a:spLocks noChangeArrowheads="1"/>
          </p:cNvSpPr>
          <p:nvPr/>
        </p:nvSpPr>
        <p:spPr bwMode="auto">
          <a:xfrm>
            <a:off x="4236244" y="2127648"/>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09" name="Line 41"/>
          <p:cNvSpPr>
            <a:spLocks noChangeShapeType="1"/>
          </p:cNvSpPr>
          <p:nvPr/>
        </p:nvSpPr>
        <p:spPr bwMode="auto">
          <a:xfrm flipH="1" flipV="1">
            <a:off x="5478066" y="2156223"/>
            <a:ext cx="1075134" cy="2619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131110" name="Oval 42"/>
          <p:cNvSpPr>
            <a:spLocks noChangeArrowheads="1"/>
          </p:cNvSpPr>
          <p:nvPr/>
        </p:nvSpPr>
        <p:spPr bwMode="auto">
          <a:xfrm>
            <a:off x="5443538" y="2118123"/>
            <a:ext cx="69056" cy="73819"/>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11" name="Rectangle 43"/>
          <p:cNvSpPr>
            <a:spLocks noChangeArrowheads="1"/>
          </p:cNvSpPr>
          <p:nvPr/>
        </p:nvSpPr>
        <p:spPr bwMode="auto">
          <a:xfrm>
            <a:off x="1882379" y="3257550"/>
            <a:ext cx="58971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Тракер</a:t>
            </a:r>
            <a:endParaRPr lang="en-US" altLang="en-US" sz="2100">
              <a:solidFill>
                <a:srgbClr val="000000"/>
              </a:solidFill>
              <a:latin typeface="Times" panose="02020603050405020304" pitchFamily="18" charset="0"/>
            </a:endParaRPr>
          </a:p>
        </p:txBody>
      </p:sp>
      <p:sp>
        <p:nvSpPr>
          <p:cNvPr id="131112" name="Rectangle 44"/>
          <p:cNvSpPr>
            <a:spLocks noChangeArrowheads="1"/>
          </p:cNvSpPr>
          <p:nvPr/>
        </p:nvSpPr>
        <p:spPr bwMode="auto">
          <a:xfrm>
            <a:off x="6734175" y="4000500"/>
            <a:ext cx="75020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Мюонна </a:t>
            </a:r>
          </a:p>
          <a:p>
            <a:pPr>
              <a:spcBef>
                <a:spcPct val="0"/>
              </a:spcBef>
              <a:buFontTx/>
              <a:buNone/>
            </a:pPr>
            <a:r>
              <a:rPr lang="bg-BG" altLang="en-US" sz="1350" b="1">
                <a:solidFill>
                  <a:srgbClr val="1C1C1C"/>
                </a:solidFill>
                <a:latin typeface="Times" panose="02020603050405020304" pitchFamily="18" charset="0"/>
              </a:rPr>
              <a:t>Камера</a:t>
            </a:r>
            <a:endParaRPr lang="en-US" altLang="en-US" sz="2100">
              <a:solidFill>
                <a:srgbClr val="000000"/>
              </a:solidFill>
              <a:latin typeface="Times" panose="02020603050405020304" pitchFamily="18" charset="0"/>
            </a:endParaRPr>
          </a:p>
        </p:txBody>
      </p:sp>
      <p:grpSp>
        <p:nvGrpSpPr>
          <p:cNvPr id="131113" name="Group 45"/>
          <p:cNvGrpSpPr>
            <a:grpSpLocks/>
          </p:cNvGrpSpPr>
          <p:nvPr/>
        </p:nvGrpSpPr>
        <p:grpSpPr bwMode="auto">
          <a:xfrm>
            <a:off x="1170385" y="3943351"/>
            <a:ext cx="2193131" cy="717947"/>
            <a:chOff x="4574" y="1553"/>
            <a:chExt cx="1526" cy="632"/>
          </a:xfrm>
        </p:grpSpPr>
        <p:sp>
          <p:nvSpPr>
            <p:cNvPr id="131127" name="Rectangle 46"/>
            <p:cNvSpPr>
              <a:spLocks noChangeArrowheads="1"/>
            </p:cNvSpPr>
            <p:nvPr/>
          </p:nvSpPr>
          <p:spPr bwMode="auto">
            <a:xfrm>
              <a:off x="4574" y="1553"/>
              <a:ext cx="1304" cy="632"/>
            </a:xfrm>
            <a:prstGeom prst="rect">
              <a:avLst/>
            </a:prstGeom>
            <a:solidFill>
              <a:srgbClr val="FFCC99"/>
            </a:solidFill>
            <a:ln w="12700">
              <a:solidFill>
                <a:srgbClr val="000000"/>
              </a:solidFill>
              <a:miter lim="800000"/>
              <a:headEnd/>
              <a:tailEnd/>
            </a:ln>
            <a:effectLst>
              <a:outerShdw dist="35921" dir="2700000" algn="ctr" rotWithShape="0">
                <a:srgbClr val="808080"/>
              </a:outerShdw>
            </a:effec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en-US" sz="1800">
                <a:solidFill>
                  <a:srgbClr val="000000"/>
                </a:solidFill>
              </a:endParaRPr>
            </a:p>
          </p:txBody>
        </p:sp>
        <p:sp>
          <p:nvSpPr>
            <p:cNvPr id="131128" name="Rectangle 47"/>
            <p:cNvSpPr>
              <a:spLocks noChangeArrowheads="1"/>
            </p:cNvSpPr>
            <p:nvPr/>
          </p:nvSpPr>
          <p:spPr bwMode="auto">
            <a:xfrm>
              <a:off x="4609" y="1572"/>
              <a:ext cx="1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Общо тегло</a:t>
              </a:r>
              <a:r>
                <a:rPr lang="en-US" altLang="en-US" sz="1050">
                  <a:solidFill>
                    <a:srgbClr val="000000"/>
                  </a:solidFill>
                  <a:latin typeface="Helvetica" panose="020B0604020202020204" pitchFamily="34" charset="0"/>
                </a:rPr>
                <a:t>: 14,000 t</a:t>
              </a:r>
              <a:endParaRPr lang="en-US" altLang="en-US" sz="2100">
                <a:solidFill>
                  <a:srgbClr val="000000"/>
                </a:solidFill>
                <a:latin typeface="Times" panose="02020603050405020304" pitchFamily="18" charset="0"/>
              </a:endParaRPr>
            </a:p>
          </p:txBody>
        </p:sp>
        <p:sp>
          <p:nvSpPr>
            <p:cNvPr id="131129" name="Rectangle 48"/>
            <p:cNvSpPr>
              <a:spLocks noChangeArrowheads="1"/>
            </p:cNvSpPr>
            <p:nvPr/>
          </p:nvSpPr>
          <p:spPr bwMode="auto">
            <a:xfrm>
              <a:off x="4616" y="1713"/>
              <a:ext cx="148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Външен диаметър </a:t>
              </a:r>
              <a:r>
                <a:rPr lang="en-US" altLang="en-US" sz="1050">
                  <a:solidFill>
                    <a:srgbClr val="000000"/>
                  </a:solidFill>
                  <a:latin typeface="Helvetica" panose="020B0604020202020204" pitchFamily="34" charset="0"/>
                </a:rPr>
                <a:t>: 15 m</a:t>
              </a:r>
              <a:endParaRPr lang="en-US" altLang="en-US" sz="2100">
                <a:solidFill>
                  <a:srgbClr val="000000"/>
                </a:solidFill>
                <a:latin typeface="Times" panose="02020603050405020304" pitchFamily="18" charset="0"/>
              </a:endParaRPr>
            </a:p>
          </p:txBody>
        </p:sp>
        <p:sp>
          <p:nvSpPr>
            <p:cNvPr id="131130" name="Rectangle 49"/>
            <p:cNvSpPr>
              <a:spLocks noChangeArrowheads="1"/>
            </p:cNvSpPr>
            <p:nvPr/>
          </p:nvSpPr>
          <p:spPr bwMode="auto">
            <a:xfrm>
              <a:off x="4613" y="1855"/>
              <a:ext cx="130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Обща дължина </a:t>
              </a:r>
              <a:r>
                <a:rPr lang="en-US" altLang="en-US" sz="1050">
                  <a:solidFill>
                    <a:srgbClr val="000000"/>
                  </a:solidFill>
                  <a:latin typeface="Helvetica" panose="020B0604020202020204" pitchFamily="34" charset="0"/>
                </a:rPr>
                <a:t>: 21.6 m</a:t>
              </a:r>
              <a:endParaRPr lang="en-US" altLang="en-US" sz="2100">
                <a:solidFill>
                  <a:srgbClr val="000000"/>
                </a:solidFill>
                <a:latin typeface="Times" panose="02020603050405020304" pitchFamily="18" charset="0"/>
              </a:endParaRPr>
            </a:p>
          </p:txBody>
        </p:sp>
        <p:sp>
          <p:nvSpPr>
            <p:cNvPr id="131131" name="Rectangle 50"/>
            <p:cNvSpPr>
              <a:spLocks noChangeArrowheads="1"/>
            </p:cNvSpPr>
            <p:nvPr/>
          </p:nvSpPr>
          <p:spPr bwMode="auto">
            <a:xfrm>
              <a:off x="4622" y="2010"/>
              <a:ext cx="1035"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050">
                  <a:solidFill>
                    <a:srgbClr val="000000"/>
                  </a:solidFill>
                  <a:latin typeface="Helvetica" panose="020B0604020202020204" pitchFamily="34" charset="0"/>
                </a:rPr>
                <a:t>Магнитно поле</a:t>
              </a:r>
              <a:r>
                <a:rPr lang="en-US" altLang="en-US" sz="1050">
                  <a:solidFill>
                    <a:srgbClr val="000000"/>
                  </a:solidFill>
                  <a:latin typeface="Helvetica" panose="020B0604020202020204" pitchFamily="34" charset="0"/>
                </a:rPr>
                <a:t> : 4 Tesla</a:t>
              </a:r>
              <a:endParaRPr lang="en-US" altLang="en-US" sz="2100">
                <a:solidFill>
                  <a:srgbClr val="000000"/>
                </a:solidFill>
                <a:latin typeface="Times" panose="02020603050405020304" pitchFamily="18" charset="0"/>
              </a:endParaRPr>
            </a:p>
          </p:txBody>
        </p:sp>
      </p:grpSp>
      <p:sp>
        <p:nvSpPr>
          <p:cNvPr id="131114" name="Rectangle 51"/>
          <p:cNvSpPr>
            <a:spLocks noChangeArrowheads="1"/>
          </p:cNvSpPr>
          <p:nvPr/>
        </p:nvSpPr>
        <p:spPr bwMode="auto">
          <a:xfrm>
            <a:off x="6101954" y="1143001"/>
            <a:ext cx="37510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b="1">
                <a:solidFill>
                  <a:srgbClr val="000000"/>
                </a:solidFill>
                <a:latin typeface="Helvetica" panose="020B0604020202020204" pitchFamily="34" charset="0"/>
              </a:rPr>
              <a:t>HCAL</a:t>
            </a:r>
            <a:endParaRPr lang="en-US" altLang="en-US" sz="2100">
              <a:solidFill>
                <a:srgbClr val="000000"/>
              </a:solidFill>
              <a:latin typeface="Times" panose="02020603050405020304" pitchFamily="18" charset="0"/>
            </a:endParaRPr>
          </a:p>
        </p:txBody>
      </p:sp>
      <p:sp>
        <p:nvSpPr>
          <p:cNvPr id="131115" name="Rectangle 52"/>
          <p:cNvSpPr>
            <a:spLocks noChangeArrowheads="1"/>
          </p:cNvSpPr>
          <p:nvPr/>
        </p:nvSpPr>
        <p:spPr bwMode="auto">
          <a:xfrm>
            <a:off x="6049566" y="1371600"/>
            <a:ext cx="14026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Plastic scintillator/brass</a:t>
            </a:r>
          </a:p>
          <a:p>
            <a:pPr>
              <a:spcBef>
                <a:spcPct val="0"/>
              </a:spcBef>
              <a:buFontTx/>
              <a:buNone/>
            </a:pPr>
            <a:r>
              <a:rPr lang="en-US" altLang="en-US" sz="1050">
                <a:solidFill>
                  <a:srgbClr val="000000"/>
                </a:solidFill>
                <a:latin typeface="Helvetica" panose="020B0604020202020204" pitchFamily="34" charset="0"/>
              </a:rPr>
              <a:t>sandwich</a:t>
            </a:r>
            <a:endParaRPr lang="en-US" altLang="en-US" sz="2100">
              <a:solidFill>
                <a:srgbClr val="000000"/>
              </a:solidFill>
              <a:latin typeface="Times" panose="02020603050405020304" pitchFamily="18" charset="0"/>
            </a:endParaRPr>
          </a:p>
        </p:txBody>
      </p:sp>
      <p:sp>
        <p:nvSpPr>
          <p:cNvPr id="131116" name="Rectangle 53"/>
          <p:cNvSpPr>
            <a:spLocks noChangeArrowheads="1"/>
          </p:cNvSpPr>
          <p:nvPr/>
        </p:nvSpPr>
        <p:spPr bwMode="auto">
          <a:xfrm>
            <a:off x="6638925" y="1060848"/>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7" name="Rectangle 54"/>
          <p:cNvSpPr>
            <a:spLocks noChangeArrowheads="1"/>
          </p:cNvSpPr>
          <p:nvPr/>
        </p:nvSpPr>
        <p:spPr bwMode="auto">
          <a:xfrm>
            <a:off x="6692503" y="1203723"/>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8" name="Rectangle 55"/>
          <p:cNvSpPr>
            <a:spLocks noChangeArrowheads="1"/>
          </p:cNvSpPr>
          <p:nvPr/>
        </p:nvSpPr>
        <p:spPr bwMode="auto">
          <a:xfrm>
            <a:off x="5388769" y="1350169"/>
            <a:ext cx="3687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050">
                <a:solidFill>
                  <a:srgbClr val="000000"/>
                </a:solidFill>
                <a:latin typeface="Helvetica" panose="020B0604020202020204" pitchFamily="34" charset="0"/>
              </a:rPr>
              <a:t> </a:t>
            </a:r>
            <a:endParaRPr lang="en-US" altLang="en-US" sz="2100">
              <a:solidFill>
                <a:srgbClr val="000000"/>
              </a:solidFill>
              <a:latin typeface="Times" panose="02020603050405020304" pitchFamily="18" charset="0"/>
            </a:endParaRPr>
          </a:p>
        </p:txBody>
      </p:sp>
      <p:sp>
        <p:nvSpPr>
          <p:cNvPr id="131119" name="Rectangle 56"/>
          <p:cNvSpPr>
            <a:spLocks noChangeArrowheads="1"/>
          </p:cNvSpPr>
          <p:nvPr/>
        </p:nvSpPr>
        <p:spPr bwMode="auto">
          <a:xfrm>
            <a:off x="4836319" y="857250"/>
            <a:ext cx="1148456"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bg-BG" altLang="en-US" sz="1350" b="1">
                <a:solidFill>
                  <a:srgbClr val="1C1C1C"/>
                </a:solidFill>
                <a:latin typeface="Helvetica" panose="020B0604020202020204" pitchFamily="34" charset="0"/>
              </a:rPr>
              <a:t>Калориметри</a:t>
            </a:r>
            <a:endParaRPr lang="en-US" altLang="en-US" sz="2100">
              <a:solidFill>
                <a:srgbClr val="000000"/>
              </a:solidFill>
              <a:latin typeface="Times" panose="02020603050405020304" pitchFamily="18" charset="0"/>
            </a:endParaRPr>
          </a:p>
        </p:txBody>
      </p:sp>
      <p:sp>
        <p:nvSpPr>
          <p:cNvPr id="131120" name="Text Box 57"/>
          <p:cNvSpPr txBox="1">
            <a:spLocks noChangeArrowheads="1"/>
          </p:cNvSpPr>
          <p:nvPr/>
        </p:nvSpPr>
        <p:spPr bwMode="auto">
          <a:xfrm>
            <a:off x="1277541" y="735806"/>
            <a:ext cx="333206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GB" altLang="en-US" sz="1350" b="1">
                <a:solidFill>
                  <a:srgbClr val="333399"/>
                </a:solidFill>
              </a:rPr>
              <a:t>CMS = </a:t>
            </a:r>
            <a:r>
              <a:rPr lang="bg-BG" altLang="en-US" sz="1350" b="1">
                <a:solidFill>
                  <a:srgbClr val="333399"/>
                </a:solidFill>
              </a:rPr>
              <a:t>Компактен Мюонен Соленоид</a:t>
            </a:r>
            <a:endParaRPr lang="en-GB" altLang="en-US" sz="1350" b="1">
              <a:solidFill>
                <a:srgbClr val="000000"/>
              </a:solidFill>
            </a:endParaRPr>
          </a:p>
        </p:txBody>
      </p:sp>
      <p:sp>
        <p:nvSpPr>
          <p:cNvPr id="277562" name="Text Box 58"/>
          <p:cNvSpPr txBox="1">
            <a:spLocks noChangeArrowheads="1"/>
          </p:cNvSpPr>
          <p:nvPr/>
        </p:nvSpPr>
        <p:spPr bwMode="auto">
          <a:xfrm>
            <a:off x="3028950" y="2343150"/>
            <a:ext cx="3086100" cy="120032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810000" algn="dec"/>
              </a:tabLst>
              <a:defRPr sz="3200">
                <a:solidFill>
                  <a:schemeClr val="tx1"/>
                </a:solidFill>
                <a:latin typeface="Arial" panose="020B0604020202020204" pitchFamily="34" charset="0"/>
              </a:defRPr>
            </a:lvl1pPr>
            <a:lvl2pPr marL="742950" indent="-285750">
              <a:spcBef>
                <a:spcPct val="20000"/>
              </a:spcBef>
              <a:buChar char="–"/>
              <a:tabLst>
                <a:tab pos="3810000" algn="dec"/>
              </a:tabLst>
              <a:defRPr sz="2800">
                <a:solidFill>
                  <a:schemeClr val="tx1"/>
                </a:solidFill>
                <a:latin typeface="Arial" panose="020B0604020202020204" pitchFamily="34" charset="0"/>
              </a:defRPr>
            </a:lvl2pPr>
            <a:lvl3pPr marL="1143000" indent="-228600">
              <a:spcBef>
                <a:spcPct val="20000"/>
              </a:spcBef>
              <a:buChar char="•"/>
              <a:tabLst>
                <a:tab pos="3810000" algn="dec"/>
              </a:tabLst>
              <a:defRPr sz="2400">
                <a:solidFill>
                  <a:schemeClr val="tx1"/>
                </a:solidFill>
                <a:latin typeface="Arial" panose="020B0604020202020204" pitchFamily="34" charset="0"/>
              </a:defRPr>
            </a:lvl3pPr>
            <a:lvl4pPr marL="1600200" indent="-228600">
              <a:spcBef>
                <a:spcPct val="20000"/>
              </a:spcBef>
              <a:buChar char="–"/>
              <a:tabLst>
                <a:tab pos="3810000" algn="dec"/>
              </a:tabLst>
              <a:defRPr sz="2000">
                <a:solidFill>
                  <a:schemeClr val="tx1"/>
                </a:solidFill>
                <a:latin typeface="Arial" panose="020B0604020202020204" pitchFamily="34" charset="0"/>
              </a:defRPr>
            </a:lvl4pPr>
            <a:lvl5pPr marL="2057400" indent="-228600">
              <a:spcBef>
                <a:spcPct val="20000"/>
              </a:spcBef>
              <a:buChar char="»"/>
              <a:tabLst>
                <a:tab pos="3810000" algn="dec"/>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810000" algn="dec"/>
              </a:tabLst>
              <a:defRPr sz="2000">
                <a:solidFill>
                  <a:schemeClr val="tx1"/>
                </a:solidFill>
                <a:latin typeface="Arial" panose="020B0604020202020204" pitchFamily="34" charset="0"/>
              </a:defRPr>
            </a:lvl9pPr>
          </a:lstStyle>
          <a:p>
            <a:pPr>
              <a:spcBef>
                <a:spcPct val="50000"/>
              </a:spcBef>
              <a:buFontTx/>
              <a:buNone/>
            </a:pPr>
            <a:r>
              <a:rPr lang="bg-BG" altLang="en-US" sz="1800">
                <a:solidFill>
                  <a:srgbClr val="FFFF00"/>
                </a:solidFill>
              </a:rPr>
              <a:t>Брой учени</a:t>
            </a:r>
            <a:r>
              <a:rPr lang="en-GB" altLang="en-US" sz="1800">
                <a:solidFill>
                  <a:srgbClr val="FFFF00"/>
                </a:solidFill>
              </a:rPr>
              <a:t>:	3820</a:t>
            </a:r>
          </a:p>
          <a:p>
            <a:pPr>
              <a:spcBef>
                <a:spcPct val="50000"/>
              </a:spcBef>
              <a:buFontTx/>
              <a:buNone/>
            </a:pPr>
            <a:r>
              <a:rPr lang="bg-BG" altLang="en-US" sz="1800">
                <a:solidFill>
                  <a:srgbClr val="FFFF00"/>
                </a:solidFill>
              </a:rPr>
              <a:t>Брой институти</a:t>
            </a:r>
            <a:r>
              <a:rPr lang="en-GB" altLang="en-US" sz="1800">
                <a:solidFill>
                  <a:srgbClr val="FFFF00"/>
                </a:solidFill>
              </a:rPr>
              <a:t>:	182</a:t>
            </a:r>
          </a:p>
          <a:p>
            <a:pPr>
              <a:spcBef>
                <a:spcPct val="50000"/>
              </a:spcBef>
              <a:buFontTx/>
              <a:buNone/>
            </a:pPr>
            <a:r>
              <a:rPr lang="bg-BG" altLang="en-US" sz="1800">
                <a:solidFill>
                  <a:srgbClr val="FFFF00"/>
                </a:solidFill>
              </a:rPr>
              <a:t>Брой страни</a:t>
            </a:r>
            <a:r>
              <a:rPr lang="en-GB" altLang="en-US" sz="1800">
                <a:solidFill>
                  <a:srgbClr val="FFFF00"/>
                </a:solidFill>
              </a:rPr>
              <a:t>:	42</a:t>
            </a:r>
          </a:p>
        </p:txBody>
      </p:sp>
      <p:sp>
        <p:nvSpPr>
          <p:cNvPr id="131122" name="Text Box 4"/>
          <p:cNvSpPr txBox="1">
            <a:spLocks noChangeArrowheads="1"/>
          </p:cNvSpPr>
          <p:nvPr/>
        </p:nvSpPr>
        <p:spPr bwMode="auto">
          <a:xfrm>
            <a:off x="7778354" y="4975622"/>
            <a:ext cx="211931"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48218" tIns="24110" rIns="48218" bIns="24110"/>
          <a:lstStyle>
            <a:lvl1pPr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82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Tree>
    <p:extLst>
      <p:ext uri="{BB962C8B-B14F-4D97-AF65-F5344CB8AC3E}">
        <p14:creationId xmlns:p14="http://schemas.microsoft.com/office/powerpoint/2010/main" val="25124988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7562"/>
                                        </p:tgtEl>
                                        <p:attrNameLst>
                                          <p:attrName>style.visibility</p:attrName>
                                        </p:attrNameLst>
                                      </p:cBhvr>
                                      <p:to>
                                        <p:strVal val="visible"/>
                                      </p:to>
                                    </p:set>
                                    <p:animEffect transition="in" filter="wipe(up)">
                                      <p:cBhvr>
                                        <p:cTn id="7" dur="500"/>
                                        <p:tgtEl>
                                          <p:spTgt spid="277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6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txBox="1">
            <a:spLocks noChangeArrowheads="1"/>
          </p:cNvSpPr>
          <p:nvPr/>
        </p:nvSpPr>
        <p:spPr>
          <a:xfrm>
            <a:off x="0" y="87313"/>
            <a:ext cx="8828690" cy="571500"/>
          </a:xfrm>
          <a:prstGeom prst="rect">
            <a:avLst/>
          </a:prstGeom>
          <a:solidFill>
            <a:srgbClr val="FFFFFF"/>
          </a:solidFill>
          <a:ln>
            <a:solidFill>
              <a:schemeClr val="bg1"/>
            </a:solidFill>
          </a:ln>
        </p:spPr>
        <p:txBody>
          <a:bodyPr vert="horz" lIns="45720" rIns="45720" anchor="t">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defRPr/>
            </a:pPr>
            <a:r>
              <a:rPr lang="en-US" sz="2550" b="1" i="1" smtClean="0">
                <a:solidFill>
                  <a:srgbClr val="002F53"/>
                </a:solidFill>
                <a:effectLst>
                  <a:outerShdw blurRad="38100" dist="38100" dir="2700000" algn="tl">
                    <a:srgbClr val="000000">
                      <a:alpha val="43137"/>
                    </a:srgbClr>
                  </a:outerShdw>
                </a:effectLst>
              </a:rPr>
              <a:t>CMS </a:t>
            </a:r>
            <a:r>
              <a:rPr lang="bg-BG" sz="2550" b="1" i="1" smtClean="0">
                <a:solidFill>
                  <a:srgbClr val="002F53"/>
                </a:solidFill>
                <a:effectLst>
                  <a:outerShdw blurRad="38100" dist="38100" dir="2700000" algn="tl">
                    <a:srgbClr val="000000">
                      <a:alpha val="43137"/>
                    </a:srgbClr>
                  </a:outerShdw>
                </a:effectLst>
              </a:rPr>
              <a:t>Детектор</a:t>
            </a:r>
            <a:endParaRPr lang="en-US" sz="2550" b="1" i="1" dirty="0">
              <a:solidFill>
                <a:srgbClr val="002F53"/>
              </a:solidFill>
              <a:effectLst>
                <a:outerShdw blurRad="38100" dist="38100" dir="2700000" algn="tl">
                  <a:srgbClr val="000000">
                    <a:alpha val="43137"/>
                  </a:srgbClr>
                </a:outerShdw>
              </a:effectLst>
            </a:endParaRPr>
          </a:p>
        </p:txBody>
      </p:sp>
      <p:sp>
        <p:nvSpPr>
          <p:cNvPr id="34818" name="Rectangle 2"/>
          <p:cNvSpPr>
            <a:spLocks noGrp="1" noChangeArrowheads="1"/>
          </p:cNvSpPr>
          <p:nvPr>
            <p:ph type="title" idx="4294967295"/>
          </p:nvPr>
        </p:nvSpPr>
        <p:spPr>
          <a:xfrm>
            <a:off x="0" y="0"/>
            <a:ext cx="6858000" cy="627063"/>
          </a:xfrm>
        </p:spPr>
        <p:txBody>
          <a:bodyPr/>
          <a:lstStyle/>
          <a:p>
            <a:pPr eaLnBrk="1" hangingPunct="1">
              <a:defRPr/>
            </a:pPr>
            <a:r>
              <a:rPr lang="en-GB" sz="2550" b="1" i="1" dirty="0">
                <a:solidFill>
                  <a:srgbClr val="002F53"/>
                </a:solidFill>
                <a:effectLst>
                  <a:outerShdw blurRad="38100" dist="38100" dir="2700000" algn="tl">
                    <a:srgbClr val="000000">
                      <a:alpha val="43137"/>
                    </a:srgbClr>
                  </a:outerShdw>
                </a:effectLst>
              </a:rPr>
              <a:t>CMS</a:t>
            </a:r>
          </a:p>
        </p:txBody>
      </p:sp>
      <p:pic>
        <p:nvPicPr>
          <p:cNvPr id="133123" name="Picture 3" descr="0509003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75"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6" name="Picture 4" descr="0611020_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647700"/>
            <a:ext cx="68580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7" name="Picture 5" descr="0611010_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659607"/>
            <a:ext cx="6858000" cy="448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8" name="Picture 6" descr="0509036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2759" y="660798"/>
            <a:ext cx="6878241" cy="44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9" name="Picture 7" descr="0510024_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2759" y="661987"/>
            <a:ext cx="6878241" cy="448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0" name="Picture 8" descr="0604033_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554832"/>
            <a:ext cx="6858000" cy="458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1" name="Picture 9" descr="0610026_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552450"/>
            <a:ext cx="68580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2" name="Picture 10" descr="bul-pho-2004-03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3000" y="551260"/>
            <a:ext cx="6858000" cy="459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63" name="Picture 11" descr="CMS_Slic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914400"/>
            <a:ext cx="6858000" cy="3606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1011518"/>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9556"/>
                                        </p:tgtEl>
                                        <p:attrNameLst>
                                          <p:attrName>style.visibility</p:attrName>
                                        </p:attrNameLst>
                                      </p:cBhvr>
                                      <p:to>
                                        <p:strVal val="visible"/>
                                      </p:to>
                                    </p:set>
                                    <p:animEffect transition="in" filter="fade">
                                      <p:cBhvr>
                                        <p:cTn id="7" dur="500"/>
                                        <p:tgtEl>
                                          <p:spTgt spid="279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79557"/>
                                        </p:tgtEl>
                                        <p:attrNameLst>
                                          <p:attrName>style.visibility</p:attrName>
                                        </p:attrNameLst>
                                      </p:cBhvr>
                                      <p:to>
                                        <p:strVal val="visible"/>
                                      </p:to>
                                    </p:set>
                                    <p:animEffect transition="in" filter="fade">
                                      <p:cBhvr>
                                        <p:cTn id="12" dur="500"/>
                                        <p:tgtEl>
                                          <p:spTgt spid="2795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79558"/>
                                        </p:tgtEl>
                                        <p:attrNameLst>
                                          <p:attrName>style.visibility</p:attrName>
                                        </p:attrNameLst>
                                      </p:cBhvr>
                                      <p:to>
                                        <p:strVal val="visible"/>
                                      </p:to>
                                    </p:set>
                                    <p:animEffect transition="in" filter="fade">
                                      <p:cBhvr>
                                        <p:cTn id="17" dur="500"/>
                                        <p:tgtEl>
                                          <p:spTgt spid="2795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79559"/>
                                        </p:tgtEl>
                                        <p:attrNameLst>
                                          <p:attrName>style.visibility</p:attrName>
                                        </p:attrNameLst>
                                      </p:cBhvr>
                                      <p:to>
                                        <p:strVal val="visible"/>
                                      </p:to>
                                    </p:set>
                                    <p:animEffect transition="in" filter="fade">
                                      <p:cBhvr>
                                        <p:cTn id="22" dur="500"/>
                                        <p:tgtEl>
                                          <p:spTgt spid="2795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79560"/>
                                        </p:tgtEl>
                                        <p:attrNameLst>
                                          <p:attrName>style.visibility</p:attrName>
                                        </p:attrNameLst>
                                      </p:cBhvr>
                                      <p:to>
                                        <p:strVal val="visible"/>
                                      </p:to>
                                    </p:set>
                                    <p:animEffect transition="in" filter="fade">
                                      <p:cBhvr>
                                        <p:cTn id="27" dur="500"/>
                                        <p:tgtEl>
                                          <p:spTgt spid="27956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79561"/>
                                        </p:tgtEl>
                                        <p:attrNameLst>
                                          <p:attrName>style.visibility</p:attrName>
                                        </p:attrNameLst>
                                      </p:cBhvr>
                                      <p:to>
                                        <p:strVal val="visible"/>
                                      </p:to>
                                    </p:set>
                                    <p:animEffect transition="in" filter="fade">
                                      <p:cBhvr>
                                        <p:cTn id="32" dur="500"/>
                                        <p:tgtEl>
                                          <p:spTgt spid="27956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79562"/>
                                        </p:tgtEl>
                                        <p:attrNameLst>
                                          <p:attrName>style.visibility</p:attrName>
                                        </p:attrNameLst>
                                      </p:cBhvr>
                                      <p:to>
                                        <p:strVal val="visible"/>
                                      </p:to>
                                    </p:set>
                                    <p:animEffect transition="in" filter="fade">
                                      <p:cBhvr>
                                        <p:cTn id="37" dur="500"/>
                                        <p:tgtEl>
                                          <p:spTgt spid="2795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79563"/>
                                        </p:tgtEl>
                                        <p:attrNameLst>
                                          <p:attrName>style.visibility</p:attrName>
                                        </p:attrNameLst>
                                      </p:cBhvr>
                                      <p:to>
                                        <p:strVal val="visible"/>
                                      </p:to>
                                    </p:set>
                                    <p:animEffect transition="in" filter="fade">
                                      <p:cBhvr>
                                        <p:cTn id="42" dur="500"/>
                                        <p:tgtEl>
                                          <p:spTgt spid="279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t="871" b="871"/>
          <a:stretch>
            <a:fillRect/>
          </a:stretch>
        </p:blipFill>
        <p:spPr>
          <a:xfrm>
            <a:off x="1385646" y="731490"/>
            <a:ext cx="3028950" cy="4000500"/>
          </a:xfrm>
          <a:prstGeom prst="rect">
            <a:avLst/>
          </a:prstGeom>
          <a:ln>
            <a:solidFill>
              <a:schemeClr val="tx1"/>
            </a:solidFill>
            <a:miter lim="800000"/>
            <a:headEnd/>
            <a:tailEnd/>
          </a:ln>
          <a:effectLst>
            <a:innerShdw blurRad="63500" dist="50800" dir="2700000">
              <a:prstClr val="black">
                <a:alpha val="50000"/>
              </a:prstClr>
            </a:innerShdw>
          </a:effectLst>
        </p:spPr>
      </p:pic>
      <p:pic>
        <p:nvPicPr>
          <p:cNvPr id="6" name="Picture 5" descr="economist p1.jpg"/>
          <p:cNvPicPr>
            <a:picLocks noChangeAspect="1"/>
          </p:cNvPicPr>
          <p:nvPr/>
        </p:nvPicPr>
        <p:blipFill rotWithShape="1">
          <a:blip r:embed="rId3"/>
          <a:srcRect t="3979" r="3195"/>
          <a:stretch/>
        </p:blipFill>
        <p:spPr>
          <a:xfrm>
            <a:off x="4572000" y="735547"/>
            <a:ext cx="3106676" cy="3996443"/>
          </a:xfrm>
          <a:prstGeom prst="rect">
            <a:avLst/>
          </a:prstGeom>
          <a:ln>
            <a:solidFill>
              <a:srgbClr val="000000"/>
            </a:solidFill>
          </a:ln>
          <a:effectLst>
            <a:innerShdw blurRad="63500" dist="50800" dir="2700000">
              <a:prstClr val="black">
                <a:alpha val="50000"/>
              </a:prstClr>
            </a:innerShdw>
          </a:effectLst>
        </p:spPr>
      </p:pic>
      <p:sp>
        <p:nvSpPr>
          <p:cNvPr id="9" name="Rectangle 2"/>
          <p:cNvSpPr txBox="1">
            <a:spLocks noChangeArrowheads="1"/>
          </p:cNvSpPr>
          <p:nvPr/>
        </p:nvSpPr>
        <p:spPr bwMode="auto">
          <a:xfrm>
            <a:off x="900113" y="54769"/>
            <a:ext cx="8299066" cy="51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eaLnBrk="1" hangingPunct="1">
              <a:defRPr/>
            </a:pPr>
            <a:r>
              <a:rPr lang="bg-BG" altLang="en-US" sz="1950" b="1" i="1" dirty="0">
                <a:solidFill>
                  <a:srgbClr val="002F53"/>
                </a:solidFill>
                <a:effectLst>
                  <a:outerShdw blurRad="38100" dist="38100" dir="2700000" algn="tl">
                    <a:srgbClr val="C0C0C0"/>
                  </a:outerShdw>
                </a:effectLst>
                <a:ea typeface="MS PGothic" pitchFamily="34" charset="-128"/>
                <a:cs typeface="Arial" pitchFamily="34" charset="0"/>
              </a:rPr>
              <a:t>2012 - изключителна година за развитието на науката</a:t>
            </a:r>
            <a:endParaRPr lang="en-US" altLang="en-US" sz="1950" b="1" i="1" dirty="0">
              <a:solidFill>
                <a:srgbClr val="002F53"/>
              </a:solidFill>
              <a:effectLst>
                <a:outerShdw blurRad="38100" dist="38100" dir="2700000" algn="tl">
                  <a:srgbClr val="C0C0C0"/>
                </a:outerShdw>
              </a:effectLst>
              <a:ea typeface="MS PGothic" pitchFamily="34" charset="-128"/>
              <a:cs typeface="Arial" pitchFamily="34" charset="0"/>
            </a:endParaRPr>
          </a:p>
        </p:txBody>
      </p:sp>
    </p:spTree>
    <p:extLst>
      <p:ext uri="{BB962C8B-B14F-4D97-AF65-F5344CB8AC3E}">
        <p14:creationId xmlns:p14="http://schemas.microsoft.com/office/powerpoint/2010/main" val="1493837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31"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3"/>
          <p:cNvPicPr>
            <a:picLocks noChangeAspect="1"/>
          </p:cNvPicPr>
          <p:nvPr/>
        </p:nvPicPr>
        <p:blipFill>
          <a:blip r:embed="rId2"/>
          <a:srcRect l="5061" r="8784" b="30569"/>
          <a:stretch/>
        </p:blipFill>
        <p:spPr bwMode="auto">
          <a:xfrm>
            <a:off x="3664294" y="936701"/>
            <a:ext cx="5405363" cy="2907657"/>
          </a:xfrm>
          <a:prstGeom prst="rect">
            <a:avLst/>
          </a:prstGeom>
          <a:scene3d>
            <a:camera prst="orthographicFront"/>
            <a:lightRig rig="threePt" dir="t"/>
          </a:scene3d>
          <a:sp3d>
            <a:bevelT/>
          </a:sp3d>
        </p:spPr>
      </p:pic>
      <p:sp>
        <p:nvSpPr>
          <p:cNvPr id="6" name="TextBox 5"/>
          <p:cNvSpPr>
            <a:spLocks/>
          </p:cNvSpPr>
          <p:nvPr/>
        </p:nvSpPr>
        <p:spPr bwMode="auto">
          <a:xfrm>
            <a:off x="78057" y="797371"/>
            <a:ext cx="3349083" cy="3539430"/>
          </a:xfrm>
          <a:prstGeom prst="rect">
            <a:avLst/>
          </a:prstGeom>
          <a:noFill/>
        </p:spPr>
        <p:txBody>
          <a:bodyPr wrap="square" rtlCol="0">
            <a:spAutoFit/>
          </a:bodyPr>
          <a:lstStyle/>
          <a:p>
            <a:pPr algn="just">
              <a:defRPr/>
            </a:pPr>
            <a:r>
              <a:rPr lang="ru-RU" sz="1600" dirty="0">
                <a:solidFill>
                  <a:schemeClr val="tx2"/>
                </a:solidFill>
              </a:rPr>
              <a:t>Нобеловата награда по физика за 2013 е присъдена на François Englert и Peter W. </a:t>
            </a:r>
            <a:r>
              <a:rPr lang="ru-RU" sz="1600" dirty="0" smtClean="0">
                <a:solidFill>
                  <a:schemeClr val="tx2"/>
                </a:solidFill>
              </a:rPr>
              <a:t>Higgs</a:t>
            </a:r>
          </a:p>
          <a:p>
            <a:pPr algn="just">
              <a:defRPr/>
            </a:pPr>
            <a:r>
              <a:rPr lang="ru-RU" sz="1600" dirty="0" smtClean="0">
                <a:solidFill>
                  <a:schemeClr val="tx2"/>
                </a:solidFill>
              </a:rPr>
              <a:t> </a:t>
            </a:r>
            <a:endParaRPr lang="ru-RU" sz="1600" dirty="0">
              <a:solidFill>
                <a:schemeClr val="tx2"/>
              </a:solidFill>
            </a:endParaRPr>
          </a:p>
          <a:p>
            <a:pPr algn="just">
              <a:defRPr/>
            </a:pPr>
            <a:r>
              <a:rPr lang="ru-RU" sz="1600" dirty="0" smtClean="0">
                <a:solidFill>
                  <a:schemeClr val="tx2"/>
                </a:solidFill>
              </a:rPr>
              <a:t>”</a:t>
            </a:r>
            <a:r>
              <a:rPr lang="ru-RU" sz="1600" dirty="0">
                <a:solidFill>
                  <a:schemeClr val="tx2"/>
                </a:solidFill>
              </a:rPr>
              <a:t>за теоретичното откритие на механизъм, помагащ за разбиране произхода на масата на елементарните частици, който наскоро е </a:t>
            </a:r>
            <a:r>
              <a:rPr lang="ru-RU" sz="1600" dirty="0">
                <a:solidFill>
                  <a:srgbClr val="FF9933"/>
                </a:solidFill>
              </a:rPr>
              <a:t>подтвърден чрез наблюдението на предсказаната фундаментална частица от експериментите ATLAS и CMS на големия адронен колайдер в CERN”</a:t>
            </a:r>
            <a:r>
              <a:rPr lang="ru-RU" sz="1600" dirty="0">
                <a:solidFill>
                  <a:schemeClr val="tx2"/>
                </a:solidFill>
              </a:rPr>
              <a:t>.</a:t>
            </a:r>
          </a:p>
        </p:txBody>
      </p:sp>
      <p:pic>
        <p:nvPicPr>
          <p:cNvPr id="7" name="Picture 1"/>
          <p:cNvPicPr>
            <a:picLocks noChangeAspect="1"/>
          </p:cNvPicPr>
          <p:nvPr/>
        </p:nvPicPr>
        <p:blipFill>
          <a:blip r:embed="rId3"/>
          <a:stretch/>
        </p:blipFill>
        <p:spPr bwMode="auto">
          <a:xfrm>
            <a:off x="7759181" y="570879"/>
            <a:ext cx="1329612" cy="1329612"/>
          </a:xfrm>
          <a:prstGeom prst="rect">
            <a:avLst/>
          </a:prstGeom>
        </p:spPr>
      </p:pic>
      <p:sp>
        <p:nvSpPr>
          <p:cNvPr id="8" name="TextBox 7"/>
          <p:cNvSpPr txBox="1"/>
          <p:nvPr/>
        </p:nvSpPr>
        <p:spPr>
          <a:xfrm>
            <a:off x="1266444" y="26373"/>
            <a:ext cx="7803212" cy="446276"/>
          </a:xfrm>
          <a:prstGeom prst="rect">
            <a:avLst/>
          </a:prstGeom>
          <a:noFill/>
        </p:spPr>
        <p:txBody>
          <a:bodyPr wrap="square" rtlCol="0">
            <a:spAutoFit/>
          </a:bodyPr>
          <a:lstStyle/>
          <a:p>
            <a:r>
              <a:rPr lang="ru-RU" sz="2300" b="1" i="1" dirty="0"/>
              <a:t>Откритие 2012, Нобелова Награда по Физика 2013</a:t>
            </a:r>
          </a:p>
        </p:txBody>
      </p:sp>
    </p:spTree>
    <p:extLst>
      <p:ext uri="{BB962C8B-B14F-4D97-AF65-F5344CB8AC3E}">
        <p14:creationId xmlns:p14="http://schemas.microsoft.com/office/powerpoint/2010/main" val="28948714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4" name="TextBox 29"/>
          <p:cNvSpPr txBox="1">
            <a:spLocks noChangeArrowheads="1"/>
          </p:cNvSpPr>
          <p:nvPr/>
        </p:nvSpPr>
        <p:spPr bwMode="auto">
          <a:xfrm>
            <a:off x="2372868" y="50514"/>
            <a:ext cx="5682996" cy="392373"/>
          </a:xfrm>
          <a:prstGeom prst="rect">
            <a:avLst/>
          </a:prstGeom>
          <a:noFill/>
          <a:ln w="9525">
            <a:noFill/>
            <a:miter lim="800000"/>
            <a:headEnd/>
            <a:tailEnd/>
          </a:ln>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defTabSz="685800" eaLnBrk="0" fontAlgn="base" hangingPunct="0">
              <a:spcBef>
                <a:spcPct val="0"/>
              </a:spcBef>
              <a:spcAft>
                <a:spcPct val="0"/>
              </a:spcAft>
              <a:defRPr/>
            </a:pPr>
            <a:r>
              <a:rPr lang="en-GB" altLang="en-US" sz="2100" b="1" i="1" dirty="0">
                <a:latin typeface="+mn-lt"/>
              </a:rPr>
              <a:t>CERN – </a:t>
            </a:r>
            <a:r>
              <a:rPr lang="bg-BG" altLang="en-US" sz="2100" b="1" i="1" dirty="0">
                <a:latin typeface="+mn-lt"/>
              </a:rPr>
              <a:t>Иновации</a:t>
            </a:r>
            <a:r>
              <a:rPr lang="en-GB" altLang="en-US" sz="2100" b="1" i="1" dirty="0">
                <a:latin typeface="+mn-lt"/>
              </a:rPr>
              <a:t> </a:t>
            </a:r>
            <a:r>
              <a:rPr lang="bg-BG" altLang="en-US" sz="2100" b="1" i="1" dirty="0">
                <a:latin typeface="+mn-lt"/>
              </a:rPr>
              <a:t>и технологии</a:t>
            </a:r>
            <a:endParaRPr lang="en-US" altLang="en-US" sz="2100" b="1" i="1" dirty="0">
              <a:latin typeface="+mn-lt"/>
            </a:endParaRPr>
          </a:p>
        </p:txBody>
      </p:sp>
      <p:pic>
        <p:nvPicPr>
          <p:cNvPr id="97288" name="Picture 1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8531" y="3308890"/>
            <a:ext cx="1404938" cy="114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9"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7326" y="2062687"/>
            <a:ext cx="1540614" cy="102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0"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7539" y="544238"/>
            <a:ext cx="1714500" cy="147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0" descr="cry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1057" y="4002346"/>
            <a:ext cx="1651208" cy="110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3"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08083" y="4076700"/>
            <a:ext cx="1350169"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5" descr="tunnel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0515" y="703909"/>
            <a:ext cx="2118122" cy="109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5" name="Picture 2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432203" y="4087416"/>
            <a:ext cx="1533525" cy="102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descr="cryo.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3318" y="2147413"/>
            <a:ext cx="1311471" cy="175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7"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96636" y="719573"/>
            <a:ext cx="2487882" cy="53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Diagram 22"/>
          <p:cNvGraphicFramePr/>
          <p:nvPr>
            <p:extLst>
              <p:ext uri="{D42A27DB-BD31-4B8C-83A1-F6EECF244321}">
                <p14:modId xmlns:p14="http://schemas.microsoft.com/office/powerpoint/2010/main" val="596312412"/>
              </p:ext>
            </p:extLst>
          </p:nvPr>
        </p:nvGraphicFramePr>
        <p:xfrm>
          <a:off x="1871472" y="914400"/>
          <a:ext cx="6096000" cy="368379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036836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44"/>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4"/>
          <p:cNvSpPr txBox="1">
            <a:spLocks noChangeArrowheads="1"/>
          </p:cNvSpPr>
          <p:nvPr/>
        </p:nvSpPr>
        <p:spPr bwMode="auto">
          <a:xfrm>
            <a:off x="1143000" y="86916"/>
            <a:ext cx="6399610" cy="415498"/>
          </a:xfrm>
          <a:prstGeom prst="rect">
            <a:avLst/>
          </a:prstGeom>
          <a:noFill/>
          <a:ln w="9525">
            <a:noFill/>
            <a:miter lim="800000"/>
            <a:headEnd/>
            <a:tailEnd/>
          </a:ln>
        </p:spPr>
        <p:txBody>
          <a:bodyPr>
            <a:spAutoFit/>
          </a:bodyPr>
          <a:lstStyle/>
          <a:p>
            <a:pPr algn="ctr">
              <a:defRPr/>
            </a:pPr>
            <a:r>
              <a:rPr lang="en-US" sz="2100" b="1" i="1" dirty="0"/>
              <a:t>CERN – </a:t>
            </a:r>
            <a:r>
              <a:rPr lang="bg-BG" sz="2100" b="1" i="1" dirty="0"/>
              <a:t>родното място на </a:t>
            </a:r>
            <a:r>
              <a:rPr lang="en-US" sz="2100" b="1" i="1" dirty="0"/>
              <a:t>WWW</a:t>
            </a:r>
          </a:p>
        </p:txBody>
      </p:sp>
      <p:pic>
        <p:nvPicPr>
          <p:cNvPr id="98308" name="Picture 7" descr="1008289_02.jpg"/>
          <p:cNvPicPr>
            <a:picLocks noChangeAspect="1"/>
          </p:cNvPicPr>
          <p:nvPr/>
        </p:nvPicPr>
        <p:blipFill>
          <a:blip r:embed="rId2">
            <a:extLst>
              <a:ext uri="{28A0092B-C50C-407E-A947-70E740481C1C}">
                <a14:useLocalDpi xmlns:a14="http://schemas.microsoft.com/office/drawing/2010/main" val="0"/>
              </a:ext>
            </a:extLst>
          </a:blip>
          <a:srcRect r="7056"/>
          <a:stretch>
            <a:fillRect/>
          </a:stretch>
        </p:blipFill>
        <p:spPr bwMode="auto">
          <a:xfrm>
            <a:off x="1060704" y="526257"/>
            <a:ext cx="7324154" cy="385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9"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2544" y="581026"/>
            <a:ext cx="2375297" cy="237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a:xfrm>
            <a:off x="5187554" y="741760"/>
            <a:ext cx="2225278" cy="1837134"/>
          </a:xfrm>
          <a:prstGeom prst="rect">
            <a:avLst/>
          </a:prstGeom>
        </p:spPr>
        <p:txBody>
          <a:bodyPr>
            <a:normAutofit fontScale="90000" lnSpcReduction="10000"/>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650" kern="0">
                <a:solidFill>
                  <a:schemeClr val="bg1"/>
                </a:solidFill>
                <a:latin typeface="Calibri"/>
                <a:cs typeface="Calibri"/>
              </a:rPr>
              <a:t>The</a:t>
            </a:r>
            <a:r>
              <a:rPr lang="en-US" sz="3000" kern="0">
                <a:solidFill>
                  <a:schemeClr val="bg1"/>
                </a:solidFill>
                <a:latin typeface="Calibri"/>
                <a:cs typeface="Calibri"/>
              </a:rPr>
              <a:t> </a:t>
            </a:r>
            <a:br>
              <a:rPr lang="en-US" sz="3000" kern="0">
                <a:solidFill>
                  <a:schemeClr val="bg1"/>
                </a:solidFill>
                <a:latin typeface="Calibri"/>
                <a:cs typeface="Calibri"/>
              </a:rPr>
            </a:br>
            <a:r>
              <a:rPr lang="en-US" sz="3000" b="1" kern="0">
                <a:solidFill>
                  <a:srgbClr val="01A4A2"/>
                </a:solidFill>
                <a:latin typeface="Century Gothic" panose="020B0502020202020204" pitchFamily="34" charset="0"/>
                <a:cs typeface="Calibri"/>
              </a:rPr>
              <a:t>Birthplace</a:t>
            </a:r>
            <a:r>
              <a:rPr lang="en-US" sz="3000" kern="0">
                <a:solidFill>
                  <a:schemeClr val="bg1"/>
                </a:solidFill>
                <a:latin typeface="Calibri"/>
                <a:cs typeface="Calibri"/>
              </a:rPr>
              <a:t> </a:t>
            </a:r>
            <a:br>
              <a:rPr lang="en-US" sz="3000" kern="0">
                <a:solidFill>
                  <a:schemeClr val="bg1"/>
                </a:solidFill>
                <a:latin typeface="Calibri"/>
                <a:cs typeface="Calibri"/>
              </a:rPr>
            </a:br>
            <a:r>
              <a:rPr lang="en-US" sz="1650" kern="0">
                <a:solidFill>
                  <a:schemeClr val="bg1"/>
                </a:solidFill>
                <a:latin typeface="Calibri"/>
                <a:cs typeface="Calibri"/>
              </a:rPr>
              <a:t>of the </a:t>
            </a:r>
            <a:r>
              <a:rPr lang="en-US" sz="3000" kern="0">
                <a:solidFill>
                  <a:schemeClr val="bg1"/>
                </a:solidFill>
                <a:latin typeface="Calibri"/>
                <a:cs typeface="Calibri"/>
              </a:rPr>
              <a:t/>
            </a:r>
            <a:br>
              <a:rPr lang="en-US" sz="3000" kern="0">
                <a:solidFill>
                  <a:schemeClr val="bg1"/>
                </a:solidFill>
                <a:latin typeface="Calibri"/>
                <a:cs typeface="Calibri"/>
              </a:rPr>
            </a:br>
            <a:r>
              <a:rPr lang="en-US" sz="3000" b="1" kern="0">
                <a:solidFill>
                  <a:srgbClr val="F4904C"/>
                </a:solidFill>
                <a:latin typeface="Calibri"/>
                <a:cs typeface="Calibri"/>
              </a:rPr>
              <a:t>WORLD WIDE WEB</a:t>
            </a:r>
            <a:endParaRPr lang="en-GB" sz="3000" kern="0" dirty="0">
              <a:solidFill>
                <a:srgbClr val="F4904C"/>
              </a:solidFill>
              <a:latin typeface="Calibri"/>
              <a:cs typeface="Calibri"/>
            </a:endParaRPr>
          </a:p>
        </p:txBody>
      </p:sp>
    </p:spTree>
    <p:extLst>
      <p:ext uri="{BB962C8B-B14F-4D97-AF65-F5344CB8AC3E}">
        <p14:creationId xmlns:p14="http://schemas.microsoft.com/office/powerpoint/2010/main" val="20862761"/>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lhc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5454" y="1106581"/>
            <a:ext cx="4040427"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Στιγμιότυπο 2015-07-07, 7.17.04 μ.μ..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06581"/>
            <a:ext cx="2702719"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3" name="Slide Number Placeholder 17"/>
          <p:cNvSpPr txBox="1">
            <a:spLocks/>
          </p:cNvSpPr>
          <p:nvPr/>
        </p:nvSpPr>
        <p:spPr bwMode="auto">
          <a:xfrm>
            <a:off x="7618810" y="4510087"/>
            <a:ext cx="385763" cy="20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spcBef>
                <a:spcPct val="20000"/>
              </a:spcBef>
              <a:buChar char="•"/>
              <a:defRPr sz="3200">
                <a:solidFill>
                  <a:schemeClr val="tx1"/>
                </a:solidFill>
                <a:latin typeface="Arial" panose="020B0604020202020204" pitchFamily="34" charset="0"/>
              </a:defRPr>
            </a:lvl1pPr>
            <a:lvl2pPr marL="741363" indent="-284163" defTabSz="457200">
              <a:spcBef>
                <a:spcPct val="20000"/>
              </a:spcBef>
              <a:buChar char="–"/>
              <a:defRPr sz="2800">
                <a:solidFill>
                  <a:schemeClr val="tx1"/>
                </a:solidFill>
                <a:latin typeface="Arial" panose="020B0604020202020204" pitchFamily="34" charset="0"/>
              </a:defRPr>
            </a:lvl2pPr>
            <a:lvl3pPr marL="1141413" indent="-227013" defTabSz="457200">
              <a:spcBef>
                <a:spcPct val="20000"/>
              </a:spcBef>
              <a:buChar char="•"/>
              <a:defRPr sz="2400">
                <a:solidFill>
                  <a:schemeClr val="tx1"/>
                </a:solidFill>
                <a:latin typeface="Arial" panose="020B0604020202020204" pitchFamily="34" charset="0"/>
              </a:defRPr>
            </a:lvl3pPr>
            <a:lvl4pPr marL="1598613" indent="-227013" defTabSz="457200">
              <a:spcBef>
                <a:spcPct val="20000"/>
              </a:spcBef>
              <a:buChar char="–"/>
              <a:defRPr sz="2000">
                <a:solidFill>
                  <a:schemeClr val="tx1"/>
                </a:solidFill>
                <a:latin typeface="Arial" panose="020B0604020202020204" pitchFamily="34" charset="0"/>
              </a:defRPr>
            </a:lvl4pPr>
            <a:lvl5pPr marL="2055813" indent="-227013" defTabSz="457200">
              <a:spcBef>
                <a:spcPct val="20000"/>
              </a:spcBef>
              <a:buChar char="»"/>
              <a:defRPr sz="2000">
                <a:solidFill>
                  <a:schemeClr val="tx1"/>
                </a:solidFill>
                <a:latin typeface="Arial" panose="020B0604020202020204" pitchFamily="34" charset="0"/>
              </a:defRPr>
            </a:lvl5pPr>
            <a:lvl6pPr marL="25130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02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74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4613" indent="-227013"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B50A10E2-8513-40FA-81D6-1A798AB950B1}" type="slidenum">
              <a:rPr lang="en-US" altLang="en-US" sz="1125" b="1">
                <a:solidFill>
                  <a:srgbClr val="898989"/>
                </a:solidFill>
              </a:rPr>
              <a:pPr algn="r" eaLnBrk="1" hangingPunct="1">
                <a:spcBef>
                  <a:spcPct val="0"/>
                </a:spcBef>
                <a:buFontTx/>
                <a:buNone/>
              </a:pPr>
              <a:t>27</a:t>
            </a:fld>
            <a:endParaRPr lang="en-US" altLang="en-US" sz="1125" b="1">
              <a:solidFill>
                <a:srgbClr val="898989"/>
              </a:solidFill>
            </a:endParaRPr>
          </a:p>
        </p:txBody>
      </p:sp>
      <p:sp>
        <p:nvSpPr>
          <p:cNvPr id="11" name="TextBox 4"/>
          <p:cNvSpPr txBox="1">
            <a:spLocks noChangeArrowheads="1"/>
          </p:cNvSpPr>
          <p:nvPr/>
        </p:nvSpPr>
        <p:spPr bwMode="auto">
          <a:xfrm>
            <a:off x="1412081" y="85934"/>
            <a:ext cx="6399610" cy="415498"/>
          </a:xfrm>
          <a:prstGeom prst="rect">
            <a:avLst/>
          </a:prstGeom>
          <a:noFill/>
          <a:ln w="9525">
            <a:noFill/>
            <a:miter lim="800000"/>
            <a:headEnd/>
            <a:tailEnd/>
          </a:ln>
        </p:spPr>
        <p:txBody>
          <a:bodyPr>
            <a:spAutoFit/>
          </a:bodyPr>
          <a:lstStyle/>
          <a:p>
            <a:pPr algn="ctr">
              <a:defRPr/>
            </a:pPr>
            <a:r>
              <a:rPr lang="en-GB" sz="2100" b="1" i="1" dirty="0"/>
              <a:t>GRID </a:t>
            </a:r>
            <a:r>
              <a:rPr lang="bg-BG" sz="2100" b="1" i="1" dirty="0"/>
              <a:t>технологии за анализ на данни</a:t>
            </a:r>
            <a:endParaRPr lang="en-US" sz="2100" b="1" i="1" dirty="0"/>
          </a:p>
        </p:txBody>
      </p:sp>
      <p:pic>
        <p:nvPicPr>
          <p:cNvPr id="13" name="Picture 1" descr="Screen Shot 2012-12-11 at 11.55.5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21231" y="1095358"/>
            <a:ext cx="2622770" cy="267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0655" y="476635"/>
            <a:ext cx="9010007" cy="646331"/>
          </a:xfrm>
          <a:prstGeom prst="rect">
            <a:avLst/>
          </a:prstGeom>
          <a:noFill/>
          <a:effectLst/>
        </p:spPr>
        <p:txBody>
          <a:bodyPr wrap="square">
            <a:spAutoFit/>
          </a:bodyPr>
          <a:lstStyle/>
          <a:p>
            <a:pPr defTabSz="457200" fontAlgn="auto">
              <a:spcBef>
                <a:spcPts val="600"/>
              </a:spcBef>
              <a:spcAft>
                <a:spcPts val="0"/>
              </a:spcAft>
              <a:defRPr/>
            </a:pPr>
            <a:r>
              <a:rPr lang="bg-BG" dirty="0" smtClean="0">
                <a:solidFill>
                  <a:schemeClr val="tx2"/>
                </a:solidFill>
                <a:latin typeface="Arial"/>
              </a:rPr>
              <a:t>И</a:t>
            </a:r>
            <a:r>
              <a:rPr lang="ru-RU" dirty="0" smtClean="0">
                <a:solidFill>
                  <a:schemeClr val="tx2"/>
                </a:solidFill>
                <a:latin typeface="Arial"/>
              </a:rPr>
              <a:t>зграждат </a:t>
            </a:r>
            <a:r>
              <a:rPr lang="ru-RU" dirty="0">
                <a:solidFill>
                  <a:schemeClr val="tx2"/>
                </a:solidFill>
                <a:latin typeface="Arial"/>
              </a:rPr>
              <a:t>нова инфраструктура, разпространена по целия свят, която предоставя  непрекъснат достъп до изчислителни ресурси и ресурси за съхранение на данни</a:t>
            </a:r>
            <a:endParaRPr lang="en-GB" dirty="0">
              <a:solidFill>
                <a:schemeClr val="tx2"/>
              </a:solidFill>
              <a:latin typeface="Arial"/>
            </a:endParaRPr>
          </a:p>
        </p:txBody>
      </p:sp>
      <p:sp>
        <p:nvSpPr>
          <p:cNvPr id="10" name="Rectangle 9"/>
          <p:cNvSpPr/>
          <p:nvPr/>
        </p:nvSpPr>
        <p:spPr>
          <a:xfrm>
            <a:off x="0" y="4417728"/>
            <a:ext cx="9144000" cy="72909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a:spLocks noChangeArrowheads="1"/>
          </p:cNvSpPr>
          <p:nvPr/>
        </p:nvSpPr>
        <p:spPr bwMode="auto">
          <a:xfrm>
            <a:off x="5098977" y="3889727"/>
            <a:ext cx="52708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buFont typeface="Arial" panose="020B0604020202020204" pitchFamily="34" charset="0"/>
              <a:buChar char="•"/>
            </a:pPr>
            <a:r>
              <a:rPr lang="en-US" altLang="en-US" sz="1500" b="1" dirty="0">
                <a:solidFill>
                  <a:schemeClr val="tx2"/>
                </a:solidFill>
              </a:rPr>
              <a:t>1</a:t>
            </a:r>
            <a:r>
              <a:rPr lang="bg-BG" altLang="en-US" sz="1500" b="1" dirty="0">
                <a:solidFill>
                  <a:schemeClr val="tx2"/>
                </a:solidFill>
              </a:rPr>
              <a:t>7</a:t>
            </a:r>
            <a:r>
              <a:rPr lang="en-US" altLang="en-US" sz="1500" b="1" dirty="0">
                <a:solidFill>
                  <a:schemeClr val="tx2"/>
                </a:solidFill>
              </a:rPr>
              <a:t>0 </a:t>
            </a:r>
            <a:r>
              <a:rPr lang="bg-BG" altLang="en-US" sz="1500" b="1" dirty="0">
                <a:solidFill>
                  <a:schemeClr val="tx2"/>
                </a:solidFill>
              </a:rPr>
              <a:t>научно иследователски звена</a:t>
            </a:r>
          </a:p>
          <a:p>
            <a:pPr>
              <a:buFont typeface="Arial" panose="020B0604020202020204" pitchFamily="34" charset="0"/>
              <a:buChar char="•"/>
            </a:pPr>
            <a:r>
              <a:rPr lang="en-US" altLang="en-US" sz="1500" b="1" dirty="0">
                <a:solidFill>
                  <a:schemeClr val="tx2"/>
                </a:solidFill>
              </a:rPr>
              <a:t> </a:t>
            </a:r>
            <a:r>
              <a:rPr lang="bg-BG" altLang="en-US" sz="1500" b="1" dirty="0">
                <a:solidFill>
                  <a:schemeClr val="tx2"/>
                </a:solidFill>
              </a:rPr>
              <a:t>40</a:t>
            </a:r>
            <a:r>
              <a:rPr lang="en-US" altLang="en-US" sz="1500" b="1" dirty="0">
                <a:solidFill>
                  <a:schemeClr val="tx2"/>
                </a:solidFill>
              </a:rPr>
              <a:t> </a:t>
            </a:r>
            <a:r>
              <a:rPr lang="bg-BG" altLang="en-US" sz="1500" b="1" dirty="0">
                <a:solidFill>
                  <a:schemeClr val="tx2"/>
                </a:solidFill>
              </a:rPr>
              <a:t>държави</a:t>
            </a:r>
          </a:p>
          <a:p>
            <a:pPr>
              <a:buFont typeface="Arial" panose="020B0604020202020204" pitchFamily="34" charset="0"/>
              <a:buChar char="•"/>
            </a:pPr>
            <a:r>
              <a:rPr lang="bg-BG" altLang="en-US" sz="1500" b="1" dirty="0">
                <a:solidFill>
                  <a:schemeClr val="tx2"/>
                </a:solidFill>
              </a:rPr>
              <a:t>50</a:t>
            </a:r>
            <a:r>
              <a:rPr lang="en-US" altLang="en-US" sz="1500" b="1" dirty="0">
                <a:solidFill>
                  <a:schemeClr val="tx2"/>
                </a:solidFill>
              </a:rPr>
              <a:t>0</a:t>
            </a:r>
            <a:r>
              <a:rPr lang="bg-BG" altLang="en-US" sz="1500" b="1" dirty="0">
                <a:solidFill>
                  <a:schemeClr val="tx2"/>
                </a:solidFill>
              </a:rPr>
              <a:t> </a:t>
            </a:r>
            <a:r>
              <a:rPr lang="en-US" altLang="en-US" sz="1500" b="1" dirty="0">
                <a:solidFill>
                  <a:schemeClr val="tx2"/>
                </a:solidFill>
              </a:rPr>
              <a:t>PB </a:t>
            </a:r>
            <a:r>
              <a:rPr lang="bg-BG" altLang="en-US" sz="1500" b="1" dirty="0">
                <a:solidFill>
                  <a:schemeClr val="tx2"/>
                </a:solidFill>
              </a:rPr>
              <a:t>данни за съхранение</a:t>
            </a:r>
          </a:p>
          <a:p>
            <a:pPr>
              <a:buFont typeface="Arial" panose="020B0604020202020204" pitchFamily="34" charset="0"/>
              <a:buChar char="•"/>
            </a:pPr>
            <a:r>
              <a:rPr lang="en-GB" altLang="en-US" sz="1500" b="1" dirty="0">
                <a:solidFill>
                  <a:schemeClr val="tx2"/>
                </a:solidFill>
              </a:rPr>
              <a:t>&gt; 2 </a:t>
            </a:r>
            <a:r>
              <a:rPr lang="bg-BG" altLang="en-US" sz="1500" b="1" dirty="0">
                <a:solidFill>
                  <a:schemeClr val="tx2"/>
                </a:solidFill>
              </a:rPr>
              <a:t>милиона задачи за обработка/ден</a:t>
            </a:r>
            <a:endParaRPr lang="en-US" altLang="en-US" sz="1500" b="1" dirty="0">
              <a:solidFill>
                <a:schemeClr val="tx2"/>
              </a:solidFill>
            </a:endParaRPr>
          </a:p>
        </p:txBody>
      </p:sp>
      <p:sp>
        <p:nvSpPr>
          <p:cNvPr id="12" name="TextBox 11"/>
          <p:cNvSpPr txBox="1"/>
          <p:nvPr/>
        </p:nvSpPr>
        <p:spPr>
          <a:xfrm>
            <a:off x="0" y="3887170"/>
            <a:ext cx="4968875" cy="1200329"/>
          </a:xfrm>
          <a:prstGeom prst="rect">
            <a:avLst/>
          </a:prstGeom>
          <a:noFill/>
        </p:spPr>
        <p:txBody>
          <a:bodyPr>
            <a:spAutoFit/>
          </a:bodyPr>
          <a:lstStyle/>
          <a:p>
            <a:pPr fontAlgn="auto">
              <a:spcBef>
                <a:spcPts val="0"/>
              </a:spcBef>
              <a:spcAft>
                <a:spcPts val="0"/>
              </a:spcAft>
              <a:defRPr/>
            </a:pPr>
            <a:r>
              <a:rPr lang="en-US" sz="1200" b="1" u="sng" dirty="0">
                <a:solidFill>
                  <a:schemeClr val="tx2"/>
                </a:solidFill>
                <a:latin typeface="+mn-lt"/>
              </a:rPr>
              <a:t>Tier-0 (CERN): </a:t>
            </a:r>
            <a:r>
              <a:rPr lang="ru-RU" sz="1200" b="1" dirty="0">
                <a:solidFill>
                  <a:schemeClr val="tx2"/>
                </a:solidFill>
                <a:latin typeface="+mn-lt"/>
              </a:rPr>
              <a:t>записване на данни, реконструкции на събития и разпространение на данните към следващите </a:t>
            </a:r>
            <a:r>
              <a:rPr lang="ru-RU" sz="1200" b="1" dirty="0" smtClean="0">
                <a:solidFill>
                  <a:schemeClr val="tx2"/>
                </a:solidFill>
                <a:latin typeface="+mn-lt"/>
              </a:rPr>
              <a:t>нива</a:t>
            </a:r>
          </a:p>
          <a:p>
            <a:pPr fontAlgn="auto">
              <a:spcBef>
                <a:spcPts val="0"/>
              </a:spcBef>
              <a:spcAft>
                <a:spcPts val="0"/>
              </a:spcAft>
              <a:defRPr/>
            </a:pPr>
            <a:endParaRPr lang="ru-RU" sz="1200" b="1" dirty="0">
              <a:solidFill>
                <a:schemeClr val="tx2"/>
              </a:solidFill>
            </a:endParaRPr>
          </a:p>
          <a:p>
            <a:pPr>
              <a:defRPr/>
            </a:pPr>
            <a:r>
              <a:rPr lang="en-US" sz="1200" b="1" u="sng" dirty="0">
                <a:solidFill>
                  <a:schemeClr val="tx2"/>
                </a:solidFill>
              </a:rPr>
              <a:t>Tier-1</a:t>
            </a:r>
            <a:r>
              <a:rPr lang="en-US" sz="1200" b="1" dirty="0">
                <a:solidFill>
                  <a:schemeClr val="tx2"/>
                </a:solidFill>
              </a:rPr>
              <a:t>: </a:t>
            </a:r>
            <a:r>
              <a:rPr lang="ru-RU" sz="1200" b="1" dirty="0">
                <a:solidFill>
                  <a:schemeClr val="tx2"/>
                </a:solidFill>
              </a:rPr>
              <a:t>съхранение и обработка на </a:t>
            </a:r>
            <a:r>
              <a:rPr lang="ru-RU" sz="1200" b="1" dirty="0" smtClean="0">
                <a:solidFill>
                  <a:schemeClr val="tx2"/>
                </a:solidFill>
              </a:rPr>
              <a:t>данни</a:t>
            </a:r>
          </a:p>
          <a:p>
            <a:pPr>
              <a:defRPr/>
            </a:pPr>
            <a:endParaRPr lang="ru-RU" sz="1200" b="1" dirty="0">
              <a:solidFill>
                <a:schemeClr val="tx2"/>
              </a:solidFill>
            </a:endParaRPr>
          </a:p>
          <a:p>
            <a:pPr>
              <a:defRPr/>
            </a:pPr>
            <a:r>
              <a:rPr lang="en-US" sz="1200" b="1" u="sng" dirty="0">
                <a:solidFill>
                  <a:schemeClr val="tx2"/>
                </a:solidFill>
              </a:rPr>
              <a:t>Tier-2</a:t>
            </a:r>
            <a:r>
              <a:rPr lang="en-US" sz="1200" b="1" dirty="0">
                <a:solidFill>
                  <a:schemeClr val="tx2"/>
                </a:solidFill>
              </a:rPr>
              <a:t>: </a:t>
            </a:r>
            <a:r>
              <a:rPr lang="ru-RU" sz="1200" b="1" dirty="0">
                <a:solidFill>
                  <a:schemeClr val="tx2"/>
                </a:solidFill>
              </a:rPr>
              <a:t>симулации и анализи за крайни потребители</a:t>
            </a:r>
          </a:p>
        </p:txBody>
      </p:sp>
    </p:spTree>
    <p:extLst>
      <p:ext uri="{BB962C8B-B14F-4D97-AF65-F5344CB8AC3E}">
        <p14:creationId xmlns:p14="http://schemas.microsoft.com/office/powerpoint/2010/main" val="395338066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9">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1" descr="Screen Shot 2012-12-11 at 11.55.5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2870" y="531790"/>
            <a:ext cx="4520188" cy="461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3" name="Text Box 8"/>
          <p:cNvSpPr txBox="1">
            <a:spLocks noChangeArrowheads="1"/>
          </p:cNvSpPr>
          <p:nvPr/>
        </p:nvSpPr>
        <p:spPr bwMode="auto">
          <a:xfrm>
            <a:off x="5166122" y="400091"/>
            <a:ext cx="2862263" cy="412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spAutoFit/>
          </a:bodyPr>
          <a:lstStyle>
            <a:lvl1pPr marL="342900" indent="-342900">
              <a:defRPr sz="2400">
                <a:solidFill>
                  <a:schemeClr val="tx1"/>
                </a:solidFill>
                <a:latin typeface="Arial" panose="020B0604020202020204" pitchFamily="34" charset="0"/>
              </a:defRPr>
            </a:lvl1pPr>
            <a:lvl2pPr marL="741363"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lvl="1" eaLnBrk="1" hangingPunct="1">
              <a:lnSpc>
                <a:spcPct val="150000"/>
              </a:lnSpc>
              <a:buFont typeface="Wingdings" panose="05000000000000000000" pitchFamily="2" charset="2"/>
              <a:buChar char="ü"/>
            </a:pPr>
            <a:r>
              <a:rPr lang="bg-BG" altLang="en-US" sz="1350" b="1" dirty="0">
                <a:solidFill>
                  <a:srgbClr val="000000"/>
                </a:solidFill>
              </a:rPr>
              <a:t>Археология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Астрономия</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Астрофизика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Гражданска защита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Компютърна химия</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Науки за земята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Финанси</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Ядрен синтез</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Геофизика</a:t>
            </a:r>
            <a:endParaRPr lang="en-GB"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Физика на високите енергии</a:t>
            </a:r>
            <a:endParaRPr lang="en-US" altLang="en-US" sz="1350" b="1" dirty="0">
              <a:solidFill>
                <a:srgbClr val="000000"/>
              </a:solidFill>
            </a:endParaRPr>
          </a:p>
          <a:p>
            <a:pPr lvl="1" eaLnBrk="1" hangingPunct="1">
              <a:lnSpc>
                <a:spcPct val="150000"/>
              </a:lnSpc>
              <a:buFont typeface="Wingdings" panose="05000000000000000000" pitchFamily="2" charset="2"/>
              <a:buChar char="ü"/>
            </a:pPr>
            <a:r>
              <a:rPr lang="bg-BG" altLang="en-US" sz="1350" b="1" dirty="0">
                <a:solidFill>
                  <a:srgbClr val="000000"/>
                </a:solidFill>
              </a:rPr>
              <a:t>Обществени  науки</a:t>
            </a:r>
          </a:p>
          <a:p>
            <a:pPr lvl="1" eaLnBrk="1" hangingPunct="1">
              <a:lnSpc>
                <a:spcPct val="150000"/>
              </a:lnSpc>
              <a:buFont typeface="Wingdings" panose="05000000000000000000" pitchFamily="2" charset="2"/>
              <a:buChar char="ü"/>
            </a:pPr>
            <a:r>
              <a:rPr lang="bg-BG" altLang="en-US" sz="1350" b="1" dirty="0">
                <a:solidFill>
                  <a:srgbClr val="000000"/>
                </a:solidFill>
              </a:rPr>
              <a:t>Медицина</a:t>
            </a:r>
            <a:endParaRPr lang="en-GB" altLang="en-US" sz="1350" b="1" dirty="0">
              <a:solidFill>
                <a:srgbClr val="000000"/>
              </a:solidFill>
            </a:endParaRPr>
          </a:p>
        </p:txBody>
      </p:sp>
      <p:sp>
        <p:nvSpPr>
          <p:cNvPr id="16" name="Text Box 3"/>
          <p:cNvSpPr txBox="1">
            <a:spLocks noChangeArrowheads="1"/>
          </p:cNvSpPr>
          <p:nvPr/>
        </p:nvSpPr>
        <p:spPr bwMode="auto">
          <a:xfrm>
            <a:off x="2303860" y="33338"/>
            <a:ext cx="4389834" cy="461622"/>
          </a:xfrm>
          <a:prstGeom prst="rect">
            <a:avLst/>
          </a:prstGeom>
          <a:noFill/>
          <a:ln w="9525">
            <a:noFill/>
            <a:miter lim="800000"/>
            <a:headEnd/>
            <a:tailEnd/>
          </a:ln>
        </p:spPr>
        <p:txBody>
          <a:bodyPr lIns="68537" tIns="34269" rIns="68537" bIns="34269">
            <a:spAutoFit/>
          </a:bodyPr>
          <a:lstStyle/>
          <a:p>
            <a:pPr algn="ctr" eaLnBrk="1" hangingPunct="1">
              <a:defRPr/>
            </a:pPr>
            <a:r>
              <a:rPr lang="en-GB" sz="2550" b="1" i="1" dirty="0">
                <a:solidFill>
                  <a:srgbClr val="002F53"/>
                </a:solidFill>
                <a:effectLst>
                  <a:outerShdw blurRad="38100" dist="38100" dir="2700000" algn="tl">
                    <a:srgbClr val="000000">
                      <a:alpha val="43137"/>
                    </a:srgbClr>
                  </a:outerShdw>
                </a:effectLst>
                <a:latin typeface="Arial"/>
              </a:rPr>
              <a:t>GRID</a:t>
            </a:r>
            <a:r>
              <a:rPr lang="bg-BG" sz="2550" b="1" i="1" dirty="0">
                <a:solidFill>
                  <a:srgbClr val="002F53"/>
                </a:solidFill>
                <a:effectLst>
                  <a:outerShdw blurRad="38100" dist="38100" dir="2700000" algn="tl">
                    <a:srgbClr val="000000">
                      <a:alpha val="43137"/>
                    </a:srgbClr>
                  </a:outerShdw>
                </a:effectLst>
                <a:latin typeface="Arial"/>
              </a:rPr>
              <a:t> Приложения</a:t>
            </a:r>
            <a:r>
              <a:rPr lang="en-US" sz="2550" b="1" i="1" dirty="0">
                <a:solidFill>
                  <a:srgbClr val="002F53"/>
                </a:solidFill>
                <a:effectLst>
                  <a:outerShdw blurRad="38100" dist="38100" dir="2700000" algn="tl">
                    <a:srgbClr val="000000">
                      <a:alpha val="43137"/>
                    </a:srgbClr>
                  </a:outerShdw>
                </a:effectLst>
                <a:latin typeface="Arial"/>
              </a:rPr>
              <a:t> </a:t>
            </a:r>
          </a:p>
        </p:txBody>
      </p:sp>
    </p:spTree>
    <p:extLst>
      <p:ext uri="{BB962C8B-B14F-4D97-AF65-F5344CB8AC3E}">
        <p14:creationId xmlns:p14="http://schemas.microsoft.com/office/powerpoint/2010/main" val="519426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143000" y="57151"/>
            <a:ext cx="6858000" cy="494138"/>
          </a:xfrm>
          <a:effectLst>
            <a:outerShdw blurRad="63500" dist="38099" dir="2700000" algn="ctr" rotWithShape="0">
              <a:schemeClr val="tx1">
                <a:alpha val="74997"/>
              </a:schemeClr>
            </a:outerShdw>
          </a:effectLst>
        </p:spPr>
        <p:txBody>
          <a:bodyPr anchor="ctr"/>
          <a:lstStyle/>
          <a:p>
            <a:pPr marL="257175" indent="-257175" algn="ctr">
              <a:spcBef>
                <a:spcPct val="20000"/>
              </a:spcBef>
              <a:spcAft>
                <a:spcPts val="900"/>
              </a:spcAft>
              <a:defRPr/>
            </a:pPr>
            <a:r>
              <a:rPr lang="bg-BG" sz="2100" dirty="0">
                <a:solidFill>
                  <a:srgbClr val="FFFF00"/>
                </a:solidFill>
                <a:effectLst>
                  <a:outerShdw blurRad="38100" dist="38100" dir="2700000" algn="tl" rotWithShape="0">
                    <a:prstClr val="black"/>
                  </a:outerShdw>
                </a:effectLst>
                <a:ea typeface="ＭＳ Ｐゴシック" charset="-128"/>
                <a:sym typeface="Wingdings"/>
              </a:rPr>
              <a:t>Медицински приложения</a:t>
            </a:r>
            <a:endParaRPr lang="en-US" sz="2100" dirty="0">
              <a:solidFill>
                <a:srgbClr val="FFFF00"/>
              </a:solidFill>
              <a:effectLst>
                <a:outerShdw blurRad="38100" dist="38100" dir="2700000" algn="tl" rotWithShape="0">
                  <a:prstClr val="black"/>
                </a:outerShdw>
              </a:effectLst>
              <a:ea typeface="ＭＳ Ｐゴシック" charset="-128"/>
            </a:endParaRPr>
          </a:p>
        </p:txBody>
      </p:sp>
      <p:sp>
        <p:nvSpPr>
          <p:cNvPr id="27" name="TextBox 26"/>
          <p:cNvSpPr txBox="1"/>
          <p:nvPr/>
        </p:nvSpPr>
        <p:spPr>
          <a:xfrm>
            <a:off x="1553766" y="610791"/>
            <a:ext cx="6157968" cy="323165"/>
          </a:xfrm>
          <a:prstGeom prst="rect">
            <a:avLst/>
          </a:prstGeom>
          <a:noFill/>
        </p:spPr>
        <p:txBody>
          <a:bodyPr wrap="none">
            <a:spAutoFit/>
          </a:bodyPr>
          <a:lstStyle/>
          <a:p>
            <a:pPr defTabSz="685800" fontAlgn="base">
              <a:spcBef>
                <a:spcPct val="0"/>
              </a:spcBef>
              <a:spcAft>
                <a:spcPct val="0"/>
              </a:spcAft>
              <a:defRPr/>
            </a:pPr>
            <a:r>
              <a:rPr lang="bg-BG" sz="1500" dirty="0">
                <a:solidFill>
                  <a:srgbClr val="FFFFFF"/>
                </a:solidFill>
                <a:effectLst>
                  <a:outerShdw blurRad="38100" dist="38100" dir="2700000" algn="tl" rotWithShape="0">
                    <a:prstClr val="black"/>
                  </a:outerShdw>
                </a:effectLst>
                <a:latin typeface="Arial" charset="0"/>
                <a:ea typeface="ＭＳ Ｐゴシック" charset="-128"/>
              </a:rPr>
              <a:t>Използване на физика, биология и медицина в борбата срещу рак</a:t>
            </a:r>
            <a:endParaRPr lang="en-GB" sz="1500" dirty="0">
              <a:solidFill>
                <a:srgbClr val="FFFFFF"/>
              </a:solidFill>
              <a:effectLst>
                <a:outerShdw blurRad="38100" dist="38100" dir="2700000" algn="tl" rotWithShape="0">
                  <a:prstClr val="black"/>
                </a:outerShdw>
              </a:effectLst>
              <a:latin typeface="Arial" charset="0"/>
              <a:ea typeface="ＭＳ Ｐゴシック" charset="-128"/>
            </a:endParaRPr>
          </a:p>
        </p:txBody>
      </p:sp>
      <p:grpSp>
        <p:nvGrpSpPr>
          <p:cNvPr id="2" name="Group 45"/>
          <p:cNvGrpSpPr>
            <a:grpSpLocks/>
          </p:cNvGrpSpPr>
          <p:nvPr/>
        </p:nvGrpSpPr>
        <p:grpSpPr bwMode="auto">
          <a:xfrm>
            <a:off x="1143000" y="1358504"/>
            <a:ext cx="6743700" cy="1750188"/>
            <a:chOff x="0" y="1811477"/>
            <a:chExt cx="7620000" cy="2333443"/>
          </a:xfrm>
        </p:grpSpPr>
        <p:pic>
          <p:nvPicPr>
            <p:cNvPr id="15" name="Picture 2" descr="Capture-003924web"/>
            <p:cNvPicPr>
              <a:picLocks noChangeAspect="1" noChangeArrowheads="1"/>
            </p:cNvPicPr>
            <p:nvPr/>
          </p:nvPicPr>
          <p:blipFill>
            <a:blip r:embed="rId3"/>
            <a:srcRect/>
            <a:stretch>
              <a:fillRect/>
            </a:stretch>
          </p:blipFill>
          <p:spPr bwMode="auto">
            <a:xfrm>
              <a:off x="457415" y="1828938"/>
              <a:ext cx="2137744" cy="1469936"/>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51"/>
              <a:ext cx="3277246" cy="615516"/>
            </a:xfrm>
            <a:prstGeom prst="rect">
              <a:avLst/>
            </a:prstGeom>
            <a:noFill/>
          </p:spPr>
          <p:txBody>
            <a:bodyPr>
              <a:spAutoFit/>
            </a:bodyPr>
            <a:lstStyle/>
            <a:p>
              <a:pPr algn="ctr" defTabSz="685800" fontAlgn="base">
                <a:spcBef>
                  <a:spcPct val="0"/>
                </a:spcBef>
                <a:spcAft>
                  <a:spcPct val="0"/>
                </a:spcAft>
                <a:defRPr/>
              </a:pPr>
              <a:r>
                <a:rPr lang="en-US" sz="1200" dirty="0">
                  <a:solidFill>
                    <a:srgbClr val="FFFFFF"/>
                  </a:solidFill>
                  <a:effectLst>
                    <a:outerShdw blurRad="38100" dist="38100" dir="2700000" algn="tl" rotWithShape="0">
                      <a:prstClr val="black"/>
                    </a:outerShdw>
                  </a:effectLst>
                  <a:latin typeface="Arial" charset="0"/>
                  <a:ea typeface="ＭＳ Ｐゴシック" charset="-128"/>
                </a:rPr>
                <a:t>~30’000 </a:t>
              </a:r>
              <a:r>
                <a:rPr lang="bg-BG" sz="1200" dirty="0">
                  <a:solidFill>
                    <a:srgbClr val="FFFFFF"/>
                  </a:solidFill>
                  <a:effectLst>
                    <a:outerShdw blurRad="38100" dist="38100" dir="2700000" algn="tl" rotWithShape="0">
                      <a:prstClr val="black"/>
                    </a:outerShdw>
                  </a:effectLst>
                  <a:latin typeface="Arial" charset="0"/>
                  <a:ea typeface="ＭＳ Ｐゴシック" charset="-128"/>
                </a:rPr>
                <a:t>ускорители по света</a:t>
              </a:r>
              <a:endParaRPr lang="en-US" sz="1200" dirty="0">
                <a:solidFill>
                  <a:srgbClr val="FFFFFF"/>
                </a:solidFill>
                <a:effectLst>
                  <a:outerShdw blurRad="38100" dist="38100" dir="2700000" algn="tl" rotWithShape="0">
                    <a:prstClr val="black"/>
                  </a:outerShdw>
                </a:effectLst>
                <a:latin typeface="Arial" charset="0"/>
                <a:ea typeface="ＭＳ Ｐゴシック" charset="-128"/>
              </a:endParaRPr>
            </a:p>
            <a:p>
              <a:pPr algn="ctr" defTabSz="685800" fontAlgn="base">
                <a:spcBef>
                  <a:spcPct val="0"/>
                </a:spcBef>
                <a:spcAft>
                  <a:spcPct val="0"/>
                </a:spcAft>
                <a:defRPr/>
              </a:pPr>
              <a:r>
                <a:rPr lang="en-US" sz="1200" dirty="0">
                  <a:solidFill>
                    <a:srgbClr val="FFFFFF"/>
                  </a:solidFill>
                  <a:effectLst>
                    <a:outerShdw blurRad="38100" dist="38100" dir="2700000" algn="tl" rotWithShape="0">
                      <a:prstClr val="black"/>
                    </a:outerShdw>
                  </a:effectLst>
                  <a:latin typeface="Arial" charset="0"/>
                  <a:ea typeface="ＭＳ Ｐゴシック" charset="-128"/>
                </a:rPr>
                <a:t>~17’000 </a:t>
              </a:r>
              <a:r>
                <a:rPr lang="bg-BG" sz="1200" dirty="0">
                  <a:solidFill>
                    <a:srgbClr val="FFFFFF"/>
                  </a:solidFill>
                  <a:effectLst>
                    <a:outerShdw blurRad="38100" dist="38100" dir="2700000" algn="tl" rotWithShape="0">
                      <a:prstClr val="black"/>
                    </a:outerShdw>
                  </a:effectLst>
                  <a:latin typeface="Arial" charset="0"/>
                  <a:ea typeface="ＭＳ Ｐゴシック" charset="-128"/>
                </a:rPr>
                <a:t>се използват за медицина</a:t>
              </a:r>
              <a:endParaRPr lang="en-US" sz="1200" dirty="0">
                <a:solidFill>
                  <a:srgbClr val="FFFFFF"/>
                </a:solidFill>
                <a:effectLst>
                  <a:outerShdw blurRad="38100" dist="38100" dir="2700000" algn="tl" rotWithShape="0">
                    <a:prstClr val="black"/>
                  </a:outerShdw>
                </a:effectLst>
                <a:latin typeface="Arial" charset="0"/>
                <a:ea typeface="ＭＳ Ｐゴシック" charset="-128"/>
              </a:endParaRPr>
            </a:p>
          </p:txBody>
        </p:sp>
        <p:sp>
          <p:nvSpPr>
            <p:cNvPr id="19" name="TextBox 18"/>
            <p:cNvSpPr txBox="1"/>
            <p:nvPr/>
          </p:nvSpPr>
          <p:spPr>
            <a:xfrm>
              <a:off x="3269174" y="1811477"/>
              <a:ext cx="2657762" cy="553964"/>
            </a:xfrm>
            <a:prstGeom prst="rect">
              <a:avLst/>
            </a:prstGeom>
            <a:noFill/>
          </p:spPr>
          <p:txBody>
            <a:bodyPr wrap="none">
              <a:spAutoFit/>
            </a:bodyPr>
            <a:lstStyle/>
            <a:p>
              <a:pPr defTabSz="685800" fontAlgn="base">
                <a:spcBef>
                  <a:spcPct val="0"/>
                </a:spcBef>
                <a:spcAft>
                  <a:spcPct val="0"/>
                </a:spcAft>
                <a:defRPr/>
              </a:pPr>
              <a:r>
                <a:rPr lang="bg-BG" sz="2100" dirty="0">
                  <a:solidFill>
                    <a:srgbClr val="FFFF00"/>
                  </a:solidFill>
                  <a:effectLst>
                    <a:outerShdw blurRad="38100" dist="38100" dir="2700000" algn="tl" rotWithShape="0">
                      <a:prstClr val="black"/>
                    </a:outerShdw>
                  </a:effectLst>
                  <a:latin typeface="Arial" charset="0"/>
                  <a:ea typeface="ＭＳ Ｐゴシック" charset="-128"/>
                </a:rPr>
                <a:t>Адронна терапия</a:t>
              </a:r>
              <a:endParaRPr lang="en-GB" sz="2100" dirty="0">
                <a:solidFill>
                  <a:srgbClr val="FFFF00"/>
                </a:solidFill>
                <a:effectLst>
                  <a:outerShdw blurRad="38100" dist="38100" dir="2700000" algn="tl" rotWithShape="0">
                    <a:prstClr val="black"/>
                  </a:outerShdw>
                </a:effectLst>
                <a:latin typeface="Arial" charset="0"/>
                <a:ea typeface="ＭＳ Ｐゴシック" charset="-128"/>
              </a:endParaRPr>
            </a:p>
          </p:txBody>
        </p:sp>
        <p:pic>
          <p:nvPicPr>
            <p:cNvPr id="100371" name="Picture 41" descr="Screen shot 2011-04-17 at 23.47.59.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438401"/>
              <a:ext cx="117882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72" name="Picture 42" descr="Screen shot 2011-04-17 at 23.48.1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799" y="2438400"/>
              <a:ext cx="11366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Left-Right Arrow 24"/>
            <p:cNvSpPr/>
            <p:nvPr/>
          </p:nvSpPr>
          <p:spPr bwMode="auto">
            <a:xfrm>
              <a:off x="2627447" y="1889259"/>
              <a:ext cx="659216" cy="396851"/>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grpSp>
          <p:nvGrpSpPr>
            <p:cNvPr id="100374" name="Group 31"/>
            <p:cNvGrpSpPr>
              <a:grpSpLocks/>
            </p:cNvGrpSpPr>
            <p:nvPr/>
          </p:nvGrpSpPr>
          <p:grpSpPr bwMode="auto">
            <a:xfrm>
              <a:off x="3423888" y="2349607"/>
              <a:ext cx="1630425" cy="1307993"/>
              <a:chOff x="3347688" y="2349607"/>
              <a:chExt cx="1630425" cy="1307993"/>
            </a:xfrm>
          </p:grpSpPr>
          <p:grpSp>
            <p:nvGrpSpPr>
              <p:cNvPr id="100378" name="Group 43"/>
              <p:cNvGrpSpPr>
                <a:grpSpLocks/>
              </p:cNvGrpSpPr>
              <p:nvPr/>
            </p:nvGrpSpPr>
            <p:grpSpPr bwMode="auto">
              <a:xfrm>
                <a:off x="3352800" y="2349607"/>
                <a:ext cx="1625313" cy="1307993"/>
                <a:chOff x="6705600" y="2120725"/>
                <a:chExt cx="1625313" cy="1307993"/>
              </a:xfrm>
            </p:grpSpPr>
            <p:pic>
              <p:nvPicPr>
                <p:cNvPr id="100380" name="Picture 8" descr="single_sp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2209518"/>
                  <a:ext cx="16253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ectangle 40"/>
                <p:cNvSpPr/>
                <p:nvPr/>
              </p:nvSpPr>
              <p:spPr>
                <a:xfrm>
                  <a:off x="7315307" y="2120725"/>
                  <a:ext cx="990169" cy="553964"/>
                </a:xfrm>
                <a:prstGeom prst="rect">
                  <a:avLst/>
                </a:prstGeom>
              </p:spPr>
              <p:txBody>
                <a:bodyPr>
                  <a:spAutoFit/>
                </a:bodyPr>
                <a:lstStyle/>
                <a:p>
                  <a:pPr algn="ctr" defTabSz="685800" fontAlgn="base">
                    <a:spcBef>
                      <a:spcPct val="0"/>
                    </a:spcBef>
                    <a:spcAft>
                      <a:spcPct val="0"/>
                    </a:spcAft>
                    <a:defRPr/>
                  </a:pPr>
                  <a:r>
                    <a:rPr lang="bg-BG" sz="1050" dirty="0">
                      <a:solidFill>
                        <a:srgbClr val="FFFF00"/>
                      </a:solidFill>
                      <a:effectLst>
                        <a:outerShdw blurRad="38100" dist="38100" dir="2700000" algn="tl" rotWithShape="0">
                          <a:prstClr val="black"/>
                        </a:outerShdw>
                      </a:effectLst>
                      <a:latin typeface="Arial" charset="0"/>
                      <a:ea typeface="ＭＳ Ｐゴシック" charset="-128"/>
                    </a:rPr>
                    <a:t>Туморна мишена</a:t>
                  </a:r>
                  <a:endParaRPr lang="en-GB" sz="1050" dirty="0">
                    <a:solidFill>
                      <a:srgbClr val="FFFF00"/>
                    </a:solidFill>
                    <a:effectLst>
                      <a:outerShdw blurRad="38100" dist="38100" dir="2700000" algn="tl" rotWithShape="0">
                        <a:prstClr val="black"/>
                      </a:outerShdw>
                    </a:effectLst>
                    <a:latin typeface="Arial" charset="0"/>
                    <a:ea typeface="ＭＳ Ｐゴシック" charset="-128"/>
                  </a:endParaRPr>
                </a:p>
              </p:txBody>
            </p:sp>
          </p:grpSp>
          <p:sp>
            <p:nvSpPr>
              <p:cNvPr id="26" name="TextBox 25"/>
              <p:cNvSpPr txBox="1"/>
              <p:nvPr/>
            </p:nvSpPr>
            <p:spPr>
              <a:xfrm>
                <a:off x="3347688" y="3048065"/>
                <a:ext cx="634319" cy="430861"/>
              </a:xfrm>
              <a:prstGeom prst="rect">
                <a:avLst/>
              </a:prstGeom>
              <a:noFill/>
            </p:spPr>
            <p:txBody>
              <a:bodyPr wrap="none">
                <a:spAutoFit/>
              </a:bodyPr>
              <a:lstStyle/>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Protons</a:t>
                </a:r>
              </a:p>
              <a:p>
                <a:pPr defTabSz="685800" fontAlgn="base">
                  <a:spcBef>
                    <a:spcPct val="0"/>
                  </a:spcBef>
                  <a:spcAft>
                    <a:spcPct val="0"/>
                  </a:spcAft>
                  <a:defRPr/>
                </a:pPr>
                <a:r>
                  <a:rPr lang="en-GB" sz="750" dirty="0">
                    <a:solidFill>
                      <a:srgbClr val="FFFFFF"/>
                    </a:solidFill>
                    <a:effectLst>
                      <a:outerShdw blurRad="38100" dist="38100" dir="2700000" algn="tl" rotWithShape="0">
                        <a:prstClr val="black"/>
                      </a:outerShdw>
                    </a:effectLst>
                    <a:latin typeface="Arial" charset="0"/>
                    <a:ea typeface="ＭＳ Ｐゴシック" charset="-128"/>
                  </a:rPr>
                  <a:t>light ions</a:t>
                </a:r>
              </a:p>
            </p:txBody>
          </p:sp>
        </p:grpSp>
        <p:sp>
          <p:nvSpPr>
            <p:cNvPr id="35" name="TextBox 34"/>
            <p:cNvSpPr txBox="1"/>
            <p:nvPr/>
          </p:nvSpPr>
          <p:spPr>
            <a:xfrm>
              <a:off x="3352585" y="3590956"/>
              <a:ext cx="4267415" cy="553964"/>
            </a:xfrm>
            <a:prstGeom prst="rect">
              <a:avLst/>
            </a:prstGeom>
            <a:noFill/>
          </p:spPr>
          <p:txBody>
            <a:bodyPr>
              <a:spAutoFit/>
            </a:bodyPr>
            <a:lstStyle/>
            <a:p>
              <a:pPr defTabSz="685800" fontAlgn="base">
                <a:spcBef>
                  <a:spcPct val="0"/>
                </a:spcBef>
                <a:spcAft>
                  <a:spcPct val="0"/>
                </a:spcAft>
                <a:defRPr/>
              </a:pPr>
              <a:r>
                <a:rPr lang="en-US" sz="1050" dirty="0">
                  <a:solidFill>
                    <a:srgbClr val="FFFF00"/>
                  </a:solidFill>
                  <a:effectLst>
                    <a:outerShdw blurRad="38100" dist="38100" dir="2700000" algn="tl" rotWithShape="0">
                      <a:prstClr val="black"/>
                    </a:outerShdw>
                  </a:effectLst>
                  <a:latin typeface="Arial" charset="0"/>
                  <a:ea typeface="ＭＳ Ｐゴシック" charset="-128"/>
                </a:rPr>
                <a:t>&gt;100’000 </a:t>
              </a:r>
              <a:r>
                <a:rPr lang="bg-BG" sz="1050" dirty="0">
                  <a:solidFill>
                    <a:srgbClr val="FFFF00"/>
                  </a:solidFill>
                  <a:effectLst>
                    <a:outerShdw blurRad="38100" dist="38100" dir="2700000" algn="tl" rotWithShape="0">
                      <a:prstClr val="black"/>
                    </a:outerShdw>
                  </a:effectLst>
                  <a:latin typeface="Arial" charset="0"/>
                  <a:ea typeface="ＭＳ Ｐゴシック" charset="-128"/>
                </a:rPr>
                <a:t>пациенти по цял свят</a:t>
              </a:r>
              <a:r>
                <a:rPr lang="en-US" sz="1050" dirty="0">
                  <a:solidFill>
                    <a:srgbClr val="FFFF00"/>
                  </a:solidFill>
                  <a:effectLst>
                    <a:outerShdw blurRad="38100" dist="38100" dir="2700000" algn="tl" rotWithShape="0">
                      <a:prstClr val="black"/>
                    </a:outerShdw>
                  </a:effectLst>
                  <a:latin typeface="Arial" charset="0"/>
                  <a:ea typeface="ＭＳ Ｐゴシック" charset="-128"/>
                </a:rPr>
                <a:t> (45 </a:t>
              </a:r>
              <a:r>
                <a:rPr lang="bg-BG" sz="1050" dirty="0">
                  <a:solidFill>
                    <a:srgbClr val="FFFF00"/>
                  </a:solidFill>
                  <a:effectLst>
                    <a:outerShdw blurRad="38100" dist="38100" dir="2700000" algn="tl" rotWithShape="0">
                      <a:prstClr val="black"/>
                    </a:outerShdw>
                  </a:effectLst>
                  <a:latin typeface="Arial" charset="0"/>
                  <a:ea typeface="ＭＳ Ｐゴシック" charset="-128"/>
                </a:rPr>
                <a:t>центъра за лечение)</a:t>
              </a:r>
              <a:endParaRPr lang="en-US" sz="1050" dirty="0">
                <a:solidFill>
                  <a:srgbClr val="FFFF00"/>
                </a:solidFill>
                <a:effectLst>
                  <a:outerShdw blurRad="38100" dist="38100" dir="2700000" algn="tl" rotWithShape="0">
                    <a:prstClr val="black"/>
                  </a:outerShdw>
                </a:effectLst>
                <a:latin typeface="Arial" charset="0"/>
                <a:ea typeface="ＭＳ Ｐゴシック" charset="-128"/>
              </a:endParaRPr>
            </a:p>
            <a:p>
              <a:pPr defTabSz="685800" fontAlgn="base">
                <a:spcBef>
                  <a:spcPct val="0"/>
                </a:spcBef>
                <a:spcAft>
                  <a:spcPct val="0"/>
                </a:spcAft>
                <a:defRPr/>
              </a:pPr>
              <a:r>
                <a:rPr lang="en-US" sz="1050" dirty="0">
                  <a:solidFill>
                    <a:srgbClr val="FFFF00"/>
                  </a:solidFill>
                  <a:effectLst>
                    <a:outerShdw blurRad="38100" dist="38100" dir="2700000" algn="tl" rotWithShape="0">
                      <a:prstClr val="black"/>
                    </a:outerShdw>
                  </a:effectLst>
                  <a:latin typeface="Arial" charset="0"/>
                  <a:ea typeface="ＭＳ Ｐゴシック" charset="-128"/>
                </a:rPr>
                <a:t>&gt;50’000 </a:t>
              </a:r>
              <a:r>
                <a:rPr lang="bg-BG" sz="1050" dirty="0">
                  <a:solidFill>
                    <a:srgbClr val="FFFF00"/>
                  </a:solidFill>
                  <a:effectLst>
                    <a:outerShdw blurRad="38100" dist="38100" dir="2700000" algn="tl" rotWithShape="0">
                      <a:prstClr val="black"/>
                    </a:outerShdw>
                  </a:effectLst>
                  <a:latin typeface="Arial" charset="0"/>
                  <a:ea typeface="ＭＳ Ｐゴシック" charset="-128"/>
                </a:rPr>
                <a:t>пациенти в Европа</a:t>
              </a:r>
              <a:r>
                <a:rPr lang="en-US" sz="1050" dirty="0">
                  <a:solidFill>
                    <a:srgbClr val="FFFF00"/>
                  </a:solidFill>
                  <a:effectLst>
                    <a:outerShdw blurRad="38100" dist="38100" dir="2700000" algn="tl" rotWithShape="0">
                      <a:prstClr val="black"/>
                    </a:outerShdw>
                  </a:effectLst>
                  <a:latin typeface="Arial" charset="0"/>
                  <a:ea typeface="ＭＳ Ｐゴシック" charset="-128"/>
                </a:rPr>
                <a:t> (14 </a:t>
              </a:r>
              <a:r>
                <a:rPr lang="bg-BG" sz="1050" dirty="0">
                  <a:solidFill>
                    <a:srgbClr val="FFFF00"/>
                  </a:solidFill>
                  <a:effectLst>
                    <a:outerShdw blurRad="38100" dist="38100" dir="2700000" algn="tl" rotWithShape="0">
                      <a:prstClr val="black"/>
                    </a:outerShdw>
                  </a:effectLst>
                  <a:latin typeface="Arial" charset="0"/>
                  <a:ea typeface="ＭＳ Ｐゴシック" charset="-128"/>
                </a:rPr>
                <a:t>центъра за лечение</a:t>
              </a:r>
              <a:r>
                <a:rPr lang="en-US" sz="1050" dirty="0">
                  <a:solidFill>
                    <a:srgbClr val="FFFF00"/>
                  </a:solidFill>
                  <a:effectLst>
                    <a:outerShdw blurRad="38100" dist="38100" dir="2700000" algn="tl" rotWithShape="0">
                      <a:prstClr val="black"/>
                    </a:outerShdw>
                  </a:effectLst>
                  <a:latin typeface="Arial" charset="0"/>
                  <a:ea typeface="ＭＳ Ｐゴシック" charset="-128"/>
                </a:rPr>
                <a:t>)</a:t>
              </a:r>
            </a:p>
          </p:txBody>
        </p:sp>
        <p:sp>
          <p:nvSpPr>
            <p:cNvPr id="40" name="TextBox 39"/>
            <p:cNvSpPr txBox="1"/>
            <p:nvPr/>
          </p:nvSpPr>
          <p:spPr>
            <a:xfrm>
              <a:off x="5486292" y="3352847"/>
              <a:ext cx="520206"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X-ray</a:t>
              </a:r>
            </a:p>
          </p:txBody>
        </p:sp>
        <p:sp>
          <p:nvSpPr>
            <p:cNvPr id="45" name="TextBox 44"/>
            <p:cNvSpPr txBox="1"/>
            <p:nvPr/>
          </p:nvSpPr>
          <p:spPr>
            <a:xfrm>
              <a:off x="6617723" y="3379832"/>
              <a:ext cx="643375" cy="307757"/>
            </a:xfrm>
            <a:prstGeom prst="rect">
              <a:avLst/>
            </a:prstGeom>
            <a:noFill/>
          </p:spPr>
          <p:txBody>
            <a:bodyPr wrap="none">
              <a:spAutoFit/>
            </a:bodyPr>
            <a:lstStyle/>
            <a:p>
              <a:pPr defTabSz="685800" fontAlgn="base">
                <a:spcBef>
                  <a:spcPct val="0"/>
                </a:spcBef>
                <a:spcAft>
                  <a:spcPct val="0"/>
                </a:spcAft>
                <a:defRPr/>
              </a:pPr>
              <a:r>
                <a:rPr lang="en-GB" sz="900" dirty="0">
                  <a:solidFill>
                    <a:srgbClr val="FFFFFF"/>
                  </a:solidFill>
                  <a:effectLst>
                    <a:outerShdw blurRad="38100" dist="38100" dir="2700000">
                      <a:srgbClr val="000000"/>
                    </a:outerShdw>
                  </a:effectLst>
                  <a:latin typeface="Arial" charset="0"/>
                  <a:ea typeface="ＭＳ Ｐゴシック" charset="-128"/>
                </a:rPr>
                <a:t>protons</a:t>
              </a:r>
            </a:p>
          </p:txBody>
        </p:sp>
      </p:grpSp>
      <p:grpSp>
        <p:nvGrpSpPr>
          <p:cNvPr id="5" name="Group 2"/>
          <p:cNvGrpSpPr>
            <a:grpSpLocks/>
          </p:cNvGrpSpPr>
          <p:nvPr/>
        </p:nvGrpSpPr>
        <p:grpSpPr bwMode="auto">
          <a:xfrm>
            <a:off x="1531001" y="3159908"/>
            <a:ext cx="6505861" cy="1781175"/>
            <a:chOff x="536821" y="4293096"/>
            <a:chExt cx="8454779" cy="2374684"/>
          </a:xfrm>
        </p:grpSpPr>
        <p:grpSp>
          <p:nvGrpSpPr>
            <p:cNvPr id="100358" name="Group 46"/>
            <p:cNvGrpSpPr>
              <a:grpSpLocks/>
            </p:cNvGrpSpPr>
            <p:nvPr/>
          </p:nvGrpSpPr>
          <p:grpSpPr bwMode="auto">
            <a:xfrm>
              <a:off x="536821" y="4508976"/>
              <a:ext cx="8454779" cy="2158804"/>
              <a:chOff x="536821" y="4508976"/>
              <a:chExt cx="8454779" cy="2158804"/>
            </a:xfrm>
          </p:grpSpPr>
          <p:sp>
            <p:nvSpPr>
              <p:cNvPr id="29" name="TextBox 28"/>
              <p:cNvSpPr txBox="1"/>
              <p:nvPr/>
            </p:nvSpPr>
            <p:spPr>
              <a:xfrm>
                <a:off x="536821" y="6183637"/>
                <a:ext cx="2666922" cy="400073"/>
              </a:xfrm>
              <a:prstGeom prst="rect">
                <a:avLst/>
              </a:prstGeom>
              <a:noFill/>
            </p:spPr>
            <p:txBody>
              <a:bodyPr>
                <a:spAutoFit/>
              </a:bodyPr>
              <a:lstStyle/>
              <a:p>
                <a:pPr algn="ctr" defTabSz="685800" fontAlgn="base">
                  <a:spcBef>
                    <a:spcPct val="0"/>
                  </a:spcBef>
                  <a:spcAft>
                    <a:spcPct val="0"/>
                  </a:spcAft>
                  <a:defRPr/>
                </a:pPr>
                <a:r>
                  <a:rPr lang="bg-BG" sz="1350" dirty="0">
                    <a:solidFill>
                      <a:srgbClr val="FFFFFF"/>
                    </a:solidFill>
                    <a:effectLst>
                      <a:outerShdw blurRad="38100" dist="38100" dir="2700000" algn="tl" rotWithShape="0">
                        <a:prstClr val="black"/>
                      </a:outerShdw>
                    </a:effectLst>
                    <a:latin typeface="Arial" charset="0"/>
                    <a:ea typeface="ＭＳ Ｐゴシック" charset="-128"/>
                  </a:rPr>
                  <a:t>Детектори на частици</a:t>
                </a:r>
                <a:r>
                  <a:rPr lang="en-US" sz="1350" dirty="0">
                    <a:solidFill>
                      <a:srgbClr val="FFFFFF"/>
                    </a:solidFill>
                    <a:effectLst>
                      <a:outerShdw blurRad="38100" dist="38100" dir="2700000" algn="tl" rotWithShape="0">
                        <a:prstClr val="black"/>
                      </a:outerShdw>
                    </a:effectLst>
                    <a:latin typeface="Arial" charset="0"/>
                    <a:ea typeface="ＭＳ Ｐゴシック" charset="-128"/>
                  </a:rPr>
                  <a:t> </a:t>
                </a:r>
              </a:p>
            </p:txBody>
          </p:sp>
          <p:sp>
            <p:nvSpPr>
              <p:cNvPr id="30" name="Left-Right Arrow 29"/>
              <p:cNvSpPr/>
              <p:nvPr/>
            </p:nvSpPr>
            <p:spPr bwMode="auto">
              <a:xfrm>
                <a:off x="2819580" y="4508976"/>
                <a:ext cx="658794" cy="395252"/>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defTabSz="685800" eaLnBrk="0" fontAlgn="base" hangingPunct="0">
                  <a:spcBef>
                    <a:spcPct val="0"/>
                  </a:spcBef>
                  <a:spcAft>
                    <a:spcPct val="0"/>
                  </a:spcAft>
                  <a:defRPr/>
                </a:pPr>
                <a:endParaRPr lang="en-US">
                  <a:solidFill>
                    <a:srgbClr val="000000"/>
                  </a:solidFill>
                  <a:latin typeface="Arial" pitchFamily="-112" charset="0"/>
                  <a:ea typeface="ＭＳ Ｐゴシック" pitchFamily="-112" charset="-128"/>
                  <a:cs typeface="ＭＳ Ｐゴシック" pitchFamily="-112" charset="-128"/>
                </a:endParaRPr>
              </a:p>
            </p:txBody>
          </p:sp>
          <p:sp>
            <p:nvSpPr>
              <p:cNvPr id="100362" name="TextBox 30"/>
              <p:cNvSpPr txBox="1">
                <a:spLocks noChangeArrowheads="1"/>
              </p:cNvSpPr>
              <p:nvPr/>
            </p:nvSpPr>
            <p:spPr bwMode="auto">
              <a:xfrm>
                <a:off x="3506220" y="4509120"/>
                <a:ext cx="3502139" cy="43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MS PGothic"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MS PGothic"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MS PGothic"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MS PGothic"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MS PGothic" panose="020B0600070205080204" pitchFamily="34" charset="-128"/>
                  </a:defRPr>
                </a:lvl9pPr>
              </a:lstStyle>
              <a:p>
                <a:pPr defTabSz="685800" eaLnBrk="0" fontAlgn="base" hangingPunct="0">
                  <a:spcBef>
                    <a:spcPct val="0"/>
                  </a:spcBef>
                  <a:spcAft>
                    <a:spcPct val="0"/>
                  </a:spcAft>
                  <a:buClrTx/>
                  <a:buSzTx/>
                  <a:buNone/>
                </a:pPr>
                <a:r>
                  <a:rPr lang="az-Cyrl-AZ" altLang="en-US" sz="1500" b="1">
                    <a:solidFill>
                      <a:srgbClr val="FFFF00"/>
                    </a:solidFill>
                    <a:latin typeface="Arial" panose="020B0604020202020204" pitchFamily="34" charset="0"/>
                  </a:rPr>
                  <a:t>медицинска  диагностика</a:t>
                </a:r>
                <a:endParaRPr lang="en-GB" altLang="en-US" sz="1500" b="1">
                  <a:solidFill>
                    <a:srgbClr val="FFFF00"/>
                  </a:solidFill>
                  <a:latin typeface="Arial" panose="020B0604020202020204" pitchFamily="34" charset="0"/>
                </a:endParaRPr>
              </a:p>
            </p:txBody>
          </p:sp>
          <p:pic>
            <p:nvPicPr>
              <p:cNvPr id="100363" name="Picture 32" descr="Screen shot 2011-04-17 at 23.19.02.png"/>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5323253"/>
                <a:ext cx="1101946" cy="115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p:cNvSpPr txBox="1"/>
              <p:nvPr/>
            </p:nvSpPr>
            <p:spPr>
              <a:xfrm>
                <a:off x="5148375" y="4877243"/>
                <a:ext cx="1665878" cy="400073"/>
              </a:xfrm>
              <a:prstGeom prst="rect">
                <a:avLst/>
              </a:prstGeom>
              <a:noFill/>
            </p:spPr>
            <p:txBody>
              <a:bodyPr wrap="none">
                <a:spAutoFit/>
              </a:bodyPr>
              <a:lstStyle/>
              <a:p>
                <a:pPr defTabSz="685800" fontAlgn="base">
                  <a:spcBef>
                    <a:spcPct val="0"/>
                  </a:spcBef>
                  <a:spcAft>
                    <a:spcPct val="0"/>
                  </a:spcAft>
                  <a:defRPr/>
                </a:pPr>
                <a:r>
                  <a:rPr lang="en-GB" sz="1350" dirty="0">
                    <a:solidFill>
                      <a:srgbClr val="CCFFCC"/>
                    </a:solidFill>
                    <a:effectLst>
                      <a:outerShdw blurRad="38100" dist="38100" dir="2700000" algn="tl" rotWithShape="0">
                        <a:prstClr val="black"/>
                      </a:outerShdw>
                    </a:effectLst>
                    <a:latin typeface="Arial" charset="0"/>
                    <a:ea typeface="ＭＳ Ｐゴシック" charset="-128"/>
                  </a:rPr>
                  <a:t>PET </a:t>
                </a:r>
                <a:r>
                  <a:rPr lang="bg-BG" sz="1350" dirty="0">
                    <a:solidFill>
                      <a:srgbClr val="CCFFCC"/>
                    </a:solidFill>
                    <a:effectLst>
                      <a:outerShdw blurRad="38100" dist="38100" dir="2700000" algn="tl" rotWithShape="0">
                        <a:prstClr val="black"/>
                      </a:outerShdw>
                    </a:effectLst>
                    <a:latin typeface="Arial" charset="0"/>
                    <a:ea typeface="ＭＳ Ｐゴシック" charset="-128"/>
                  </a:rPr>
                  <a:t>Скенери</a:t>
                </a:r>
                <a:endParaRPr lang="en-GB" sz="1350" dirty="0">
                  <a:solidFill>
                    <a:srgbClr val="CCFFCC"/>
                  </a:solidFill>
                  <a:effectLst>
                    <a:outerShdw blurRad="38100" dist="38100" dir="2700000" algn="tl" rotWithShape="0">
                      <a:prstClr val="black"/>
                    </a:outerShdw>
                  </a:effectLst>
                  <a:latin typeface="Arial" charset="0"/>
                  <a:ea typeface="ＭＳ Ｐゴシック" charset="-128"/>
                </a:endParaRPr>
              </a:p>
            </p:txBody>
          </p:sp>
          <p:pic>
            <p:nvPicPr>
              <p:cNvPr id="38" name="Picture 1032" descr="PET_Alzheimer"/>
              <p:cNvPicPr>
                <a:picLocks noChangeAspect="1" noChangeArrowheads="1"/>
              </p:cNvPicPr>
              <p:nvPr/>
            </p:nvPicPr>
            <p:blipFill>
              <a:blip r:embed="rId8"/>
              <a:srcRect/>
              <a:stretch>
                <a:fillRect/>
              </a:stretch>
            </p:blipFill>
            <p:spPr bwMode="auto">
              <a:xfrm>
                <a:off x="6756465" y="4953436"/>
                <a:ext cx="2235135" cy="1676248"/>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6" name="TextBox 35"/>
              <p:cNvSpPr txBox="1"/>
              <p:nvPr/>
            </p:nvSpPr>
            <p:spPr>
              <a:xfrm>
                <a:off x="2916414" y="5258208"/>
                <a:ext cx="2570086" cy="677047"/>
              </a:xfrm>
              <a:prstGeom prst="rect">
                <a:avLst/>
              </a:prstGeom>
              <a:noFill/>
            </p:spPr>
            <p:txBody>
              <a:bodyPr>
                <a:spAutoFit/>
              </a:bodyPr>
              <a:lstStyle/>
              <a:p>
                <a:pPr algn="ctr" defTabSz="685800" fontAlgn="base">
                  <a:spcBef>
                    <a:spcPct val="0"/>
                  </a:spcBef>
                  <a:spcAft>
                    <a:spcPct val="0"/>
                  </a:spcAft>
                  <a:defRPr/>
                </a:pPr>
                <a:r>
                  <a:rPr lang="en-US" sz="900" dirty="0">
                    <a:solidFill>
                      <a:srgbClr val="FFFFFF"/>
                    </a:solidFill>
                    <a:effectLst>
                      <a:outerShdw blurRad="38100" dist="38100" dir="2700000" algn="tl" rotWithShape="0">
                        <a:prstClr val="black"/>
                      </a:outerShdw>
                    </a:effectLst>
                    <a:latin typeface="Arial" charset="0"/>
                    <a:ea typeface="ＭＳ Ｐゴシック" charset="-128"/>
                  </a:rPr>
                  <a:t>Clinical </a:t>
                </a:r>
                <a:r>
                  <a:rPr lang="en-US" sz="900" dirty="0" smtClean="0">
                    <a:solidFill>
                      <a:srgbClr val="FFFFFF"/>
                    </a:solidFill>
                    <a:effectLst>
                      <a:outerShdw blurRad="38100" dist="38100" dir="2700000" algn="tl" rotWithShape="0">
                        <a:prstClr val="black"/>
                      </a:outerShdw>
                    </a:effectLst>
                    <a:latin typeface="Arial" charset="0"/>
                    <a:ea typeface="ＭＳ Ｐゴシック" charset="-128"/>
                  </a:rPr>
                  <a:t>trial </a:t>
                </a:r>
                <a:r>
                  <a:rPr lang="en-US" sz="900" dirty="0">
                    <a:solidFill>
                      <a:srgbClr val="FFFFFF"/>
                    </a:solidFill>
                    <a:effectLst>
                      <a:outerShdw blurRad="38100" dist="38100" dir="2700000" algn="tl" rotWithShape="0">
                        <a:prstClr val="black"/>
                      </a:outerShdw>
                    </a:effectLst>
                    <a:latin typeface="Arial" charset="0"/>
                    <a:ea typeface="ＭＳ Ｐゴシック" charset="-128"/>
                  </a:rPr>
                  <a:t>in Portugal, France and Italy for new breast imaging system (ClearPEM)</a:t>
                </a:r>
                <a:endParaRPr lang="en-GB" sz="900" dirty="0">
                  <a:solidFill>
                    <a:srgbClr val="FFFFFF"/>
                  </a:solidFill>
                  <a:effectLst>
                    <a:outerShdw blurRad="38100" dist="38100" dir="2700000" algn="tl" rotWithShape="0">
                      <a:prstClr val="black"/>
                    </a:outerShdw>
                  </a:effectLst>
                  <a:latin typeface="Arial" charset="0"/>
                  <a:ea typeface="ＭＳ Ｐゴシック" charset="-128"/>
                </a:endParaRPr>
              </a:p>
            </p:txBody>
          </p:sp>
          <p:pic>
            <p:nvPicPr>
              <p:cNvPr id="100367" name="Picture 36" descr="Screen shot 2011-04-18 at 11.02.26.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27160" y="5943599"/>
                <a:ext cx="1371600" cy="72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0359" name="Picture 47" descr="cms_event.jpe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4293096"/>
              <a:ext cx="1944216" cy="184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8189057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txBox="1">
            <a:spLocks noChangeArrowheads="1"/>
          </p:cNvSpPr>
          <p:nvPr/>
        </p:nvSpPr>
        <p:spPr bwMode="auto">
          <a:xfrm>
            <a:off x="1799063" y="596183"/>
            <a:ext cx="5851278" cy="168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Bef>
                <a:spcPts val="0"/>
              </a:spcBef>
              <a:spcAft>
                <a:spcPct val="0"/>
              </a:spcAft>
              <a:buClr>
                <a:srgbClr val="FFFFFF"/>
              </a:buClr>
              <a:buNone/>
              <a:defRPr/>
            </a:pPr>
            <a:r>
              <a:rPr lang="ru-RU" altLang="en-US" sz="1400" dirty="0">
                <a:solidFill>
                  <a:schemeClr val="tx2"/>
                </a:solidFill>
                <a:latin typeface="+mn-lt"/>
                <a:cs typeface="Calibri" panose="020F0502020204030204" pitchFamily="34" charset="0"/>
              </a:rPr>
              <a:t>Обединява усилията на европейските държави за </a:t>
            </a:r>
            <a:r>
              <a:rPr lang="ru-RU" altLang="en-US" sz="1400" dirty="0" smtClean="0">
                <a:solidFill>
                  <a:schemeClr val="tx2"/>
                </a:solidFill>
                <a:latin typeface="+mn-lt"/>
                <a:cs typeface="Calibri" panose="020F0502020204030204" pitchFamily="34" charset="0"/>
              </a:rPr>
              <a:t>изследвания</a:t>
            </a:r>
          </a:p>
          <a:p>
            <a:pPr marL="257175" indent="-257175" defTabSz="685800" fontAlgn="base">
              <a:spcBef>
                <a:spcPts val="0"/>
              </a:spcBef>
              <a:spcAft>
                <a:spcPct val="0"/>
              </a:spcAft>
              <a:buClr>
                <a:srgbClr val="FFFFFF"/>
              </a:buClr>
              <a:buNone/>
              <a:defRPr/>
            </a:pPr>
            <a:r>
              <a:rPr lang="ru-RU" altLang="en-US" sz="1400" b="1" u="sng" dirty="0" smtClean="0">
                <a:solidFill>
                  <a:schemeClr val="tx2"/>
                </a:solidFill>
                <a:latin typeface="+mn-lt"/>
                <a:cs typeface="Calibri" panose="020F0502020204030204" pitchFamily="34" charset="0"/>
              </a:rPr>
              <a:t>за </a:t>
            </a:r>
            <a:r>
              <a:rPr lang="ru-RU" altLang="en-US" sz="1400" b="1" u="sng" dirty="0">
                <a:solidFill>
                  <a:schemeClr val="tx2"/>
                </a:solidFill>
                <a:latin typeface="+mn-lt"/>
                <a:cs typeface="Calibri" panose="020F0502020204030204" pitchFamily="34" charset="0"/>
              </a:rPr>
              <a:t>мирни цели </a:t>
            </a:r>
            <a:r>
              <a:rPr lang="ru-RU" altLang="en-US" sz="1400" dirty="0">
                <a:solidFill>
                  <a:schemeClr val="tx2"/>
                </a:solidFill>
                <a:latin typeface="+mn-lt"/>
                <a:cs typeface="Calibri" panose="020F0502020204030204" pitchFamily="34" charset="0"/>
              </a:rPr>
              <a:t>в областа на </a:t>
            </a:r>
            <a:r>
              <a:rPr lang="ru-RU" altLang="en-US" sz="1400" dirty="0" smtClean="0">
                <a:solidFill>
                  <a:schemeClr val="tx2"/>
                </a:solidFill>
                <a:latin typeface="+mn-lt"/>
                <a:cs typeface="Calibri" panose="020F0502020204030204" pitchFamily="34" charset="0"/>
              </a:rPr>
              <a:t>физиката</a:t>
            </a:r>
            <a:r>
              <a:rPr lang="ru-RU" altLang="en-US" sz="1500" dirty="0" smtClean="0">
                <a:solidFill>
                  <a:schemeClr val="tx2"/>
                </a:solidFill>
                <a:latin typeface="+mn-lt"/>
                <a:cs typeface="Calibri" panose="020F0502020204030204" pitchFamily="34" charset="0"/>
              </a:rPr>
              <a:t/>
            </a:r>
            <a:br>
              <a:rPr lang="ru-RU" altLang="en-US" sz="1500" dirty="0" smtClean="0">
                <a:solidFill>
                  <a:schemeClr val="tx2"/>
                </a:solidFill>
                <a:latin typeface="+mn-lt"/>
                <a:cs typeface="Calibri" panose="020F0502020204030204" pitchFamily="34" charset="0"/>
              </a:rPr>
            </a:br>
            <a:endParaRPr lang="ru-RU" altLang="en-US" sz="600" dirty="0" smtClean="0">
              <a:solidFill>
                <a:schemeClr val="tx2"/>
              </a:solidFill>
              <a:latin typeface="+mn-lt"/>
              <a:cs typeface="Calibri" panose="020F0502020204030204" pitchFamily="34" charset="0"/>
            </a:endParaRPr>
          </a:p>
          <a:p>
            <a:pPr marL="257175" indent="-257175" defTabSz="685800" fontAlgn="base">
              <a:spcBef>
                <a:spcPts val="0"/>
              </a:spcBef>
              <a:spcAft>
                <a:spcPct val="0"/>
              </a:spcAft>
              <a:buClr>
                <a:srgbClr val="FFFFFF"/>
              </a:buClr>
              <a:buNone/>
              <a:defRPr/>
            </a:pPr>
            <a:r>
              <a:rPr lang="ru-RU" altLang="en-US" sz="1500" dirty="0" smtClean="0">
                <a:solidFill>
                  <a:schemeClr val="tx2"/>
                </a:solidFill>
                <a:latin typeface="+mn-lt"/>
                <a:cs typeface="Calibri" panose="020F0502020204030204" pitchFamily="34" charset="0"/>
              </a:rPr>
              <a:t>1954 </a:t>
            </a:r>
            <a:r>
              <a:rPr lang="ru-RU" altLang="en-US" sz="1500" dirty="0">
                <a:solidFill>
                  <a:schemeClr val="tx2"/>
                </a:solidFill>
                <a:latin typeface="+mn-lt"/>
                <a:cs typeface="Calibri" panose="020F0502020204030204" pitchFamily="34" charset="0"/>
              </a:rPr>
              <a:t>г. </a:t>
            </a:r>
            <a:endParaRPr lang="ru-RU" altLang="en-US" sz="1500" dirty="0" smtClean="0">
              <a:solidFill>
                <a:schemeClr val="tx2"/>
              </a:solidFill>
              <a:latin typeface="+mn-lt"/>
              <a:cs typeface="Calibri" panose="020F0502020204030204" pitchFamily="34" charset="0"/>
            </a:endParaRPr>
          </a:p>
          <a:p>
            <a:pPr marL="257175" indent="-257175" defTabSz="685800" fontAlgn="base">
              <a:spcBef>
                <a:spcPts val="0"/>
              </a:spcBef>
              <a:spcAft>
                <a:spcPct val="0"/>
              </a:spcAft>
              <a:buClr>
                <a:srgbClr val="FFFFFF"/>
              </a:buClr>
              <a:buNone/>
              <a:defRPr/>
            </a:pPr>
            <a:endParaRPr lang="ru-RU" altLang="en-US" sz="1200" dirty="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smtClean="0">
                <a:solidFill>
                  <a:schemeClr val="tx2"/>
                </a:solidFill>
                <a:latin typeface="+mn-lt"/>
                <a:cs typeface="Calibri" panose="020F0502020204030204" pitchFamily="34" charset="0"/>
              </a:rPr>
              <a:t>12 </a:t>
            </a:r>
            <a:r>
              <a:rPr lang="ru-RU" altLang="en-US" sz="1500" dirty="0">
                <a:solidFill>
                  <a:schemeClr val="tx2"/>
                </a:solidFill>
                <a:latin typeface="+mn-lt"/>
                <a:cs typeface="Calibri" panose="020F0502020204030204" pitchFamily="34" charset="0"/>
              </a:rPr>
              <a:t>европейски държави</a:t>
            </a:r>
            <a:br>
              <a:rPr lang="ru-RU" altLang="en-US" sz="1500" dirty="0">
                <a:solidFill>
                  <a:schemeClr val="tx2"/>
                </a:solidFill>
                <a:latin typeface="+mn-lt"/>
                <a:cs typeface="Calibri" panose="020F0502020204030204" pitchFamily="34" charset="0"/>
              </a:rPr>
            </a:br>
            <a:endParaRPr lang="ru-RU" altLang="en-US" sz="1500" dirty="0" smtClean="0">
              <a:solidFill>
                <a:schemeClr val="tx2"/>
              </a:solidFill>
              <a:latin typeface="+mn-lt"/>
              <a:cs typeface="Calibri" panose="020F0502020204030204" pitchFamily="34" charset="0"/>
            </a:endParaRPr>
          </a:p>
          <a:p>
            <a:pPr marL="257175" indent="-257175" defTabSz="685800" fontAlgn="base">
              <a:spcAft>
                <a:spcPct val="0"/>
              </a:spcAft>
              <a:buClr>
                <a:srgbClr val="FFFFFF"/>
              </a:buClr>
              <a:buNone/>
              <a:defRPr/>
            </a:pPr>
            <a:r>
              <a:rPr lang="ru-RU" altLang="en-US" sz="1500" dirty="0" smtClean="0">
                <a:solidFill>
                  <a:schemeClr val="tx2"/>
                </a:solidFill>
                <a:latin typeface="+mn-lt"/>
                <a:cs typeface="Calibri" panose="020F0502020204030204" pitchFamily="34" charset="0"/>
              </a:rPr>
              <a:t>в </a:t>
            </a:r>
            <a:r>
              <a:rPr lang="ru-RU" altLang="en-US" sz="1500" dirty="0">
                <a:solidFill>
                  <a:schemeClr val="tx2"/>
                </a:solidFill>
                <a:latin typeface="+mn-lt"/>
                <a:cs typeface="Calibri" panose="020F0502020204030204" pitchFamily="34" charset="0"/>
              </a:rPr>
              <a:t>околностите на Женева</a:t>
            </a:r>
            <a:r>
              <a:rPr lang="en-US" altLang="en-US" sz="1500" dirty="0" smtClean="0">
                <a:solidFill>
                  <a:schemeClr val="tx2"/>
                </a:solidFill>
                <a:latin typeface="+mn-lt"/>
                <a:cs typeface="Arial" panose="020B0604020202020204" pitchFamily="34" charset="0"/>
              </a:rPr>
              <a:t/>
            </a:r>
            <a:br>
              <a:rPr lang="en-US" altLang="en-US" sz="1500" dirty="0" smtClean="0">
                <a:solidFill>
                  <a:schemeClr val="tx2"/>
                </a:solidFill>
                <a:latin typeface="+mn-lt"/>
                <a:cs typeface="Arial" panose="020B0604020202020204" pitchFamily="34" charset="0"/>
              </a:rPr>
            </a:br>
            <a:endParaRPr lang="en-US" altLang="en-US" sz="450" dirty="0" smtClean="0">
              <a:solidFill>
                <a:schemeClr val="tx2"/>
              </a:solidFill>
              <a:latin typeface="+mn-lt"/>
              <a:cs typeface="Arial" panose="020B0604020202020204" pitchFamily="34" charset="0"/>
            </a:endParaRPr>
          </a:p>
          <a:p>
            <a:pPr marL="257175" indent="-257175" defTabSz="685800" fontAlgn="base">
              <a:spcAft>
                <a:spcPct val="0"/>
              </a:spcAft>
              <a:buClr>
                <a:srgbClr val="FFFFFF"/>
              </a:buClr>
              <a:buNone/>
              <a:defRPr/>
            </a:pPr>
            <a:r>
              <a:rPr lang="en-US" altLang="en-US" sz="1500" dirty="0" smtClean="0">
                <a:solidFill>
                  <a:schemeClr val="tx2"/>
                </a:solidFill>
                <a:cs typeface="Arial" panose="020B0604020202020204" pitchFamily="34" charset="0"/>
              </a:rPr>
              <a:t>   </a:t>
            </a:r>
            <a:endParaRPr lang="en-US" altLang="en-US" sz="1500" dirty="0">
              <a:solidFill>
                <a:schemeClr val="tx2"/>
              </a:solidFill>
              <a:cs typeface="Arial" panose="020B0604020202020204" pitchFamily="34" charset="0"/>
            </a:endParaRPr>
          </a:p>
        </p:txBody>
      </p:sp>
      <p:sp>
        <p:nvSpPr>
          <p:cNvPr id="76809" name="Rectangle 9"/>
          <p:cNvSpPr>
            <a:spLocks noChangeArrowheads="1"/>
          </p:cNvSpPr>
          <p:nvPr/>
        </p:nvSpPr>
        <p:spPr bwMode="auto">
          <a:xfrm>
            <a:off x="1528593" y="2439418"/>
            <a:ext cx="50820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257175" indent="-257175" defTabSz="685800" fontAlgn="base">
              <a:spcAft>
                <a:spcPct val="0"/>
              </a:spcAft>
              <a:buClr>
                <a:srgbClr val="FFFFFF"/>
              </a:buClr>
              <a:buNone/>
              <a:defRPr/>
            </a:pPr>
            <a:r>
              <a:rPr lang="bg-BG" altLang="en-US" sz="1400" b="1" dirty="0" smtClean="0">
                <a:solidFill>
                  <a:schemeClr val="tx2"/>
                </a:solidFill>
                <a:latin typeface="Cambria" panose="02040503050406030204" pitchFamily="18" charset="0"/>
              </a:rPr>
              <a:t>       </a:t>
            </a:r>
            <a:r>
              <a:rPr lang="en-GB" altLang="en-US" sz="1400" b="1" dirty="0" smtClean="0">
                <a:solidFill>
                  <a:schemeClr val="tx2"/>
                </a:solidFill>
                <a:latin typeface="Cambria" panose="02040503050406030204" pitchFamily="18" charset="0"/>
              </a:rPr>
              <a:t>Felix </a:t>
            </a:r>
            <a:r>
              <a:rPr lang="en-GB" altLang="en-US" sz="1400" b="1" dirty="0">
                <a:solidFill>
                  <a:schemeClr val="tx2"/>
                </a:solidFill>
                <a:latin typeface="Cambria" panose="02040503050406030204" pitchFamily="18" charset="0"/>
              </a:rPr>
              <a:t>Bloch – First CERN Director-General</a:t>
            </a:r>
          </a:p>
        </p:txBody>
      </p:sp>
      <p:pic>
        <p:nvPicPr>
          <p:cNvPr id="768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0862" y="1277349"/>
            <a:ext cx="3188823" cy="201427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12" name="Picture 14" descr="1952_11_04_amsterdam_Geneva_choos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6683" y="2806399"/>
            <a:ext cx="3082488" cy="231438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877015" y="83765"/>
            <a:ext cx="6266984" cy="446276"/>
          </a:xfrm>
          <a:prstGeom prst="rect">
            <a:avLst/>
          </a:prstGeom>
          <a:noFill/>
        </p:spPr>
        <p:txBody>
          <a:bodyPr wrap="square" rtlCol="0">
            <a:spAutoFit/>
          </a:bodyPr>
          <a:lstStyle/>
          <a:p>
            <a:r>
              <a:rPr lang="en-GB" sz="2300" b="1" i="1" dirty="0"/>
              <a:t>CERN - </a:t>
            </a:r>
            <a:r>
              <a:rPr lang="bg-BG" sz="2300" b="1" i="1" dirty="0"/>
              <a:t>в началото ... </a:t>
            </a:r>
            <a:endParaRPr lang="en-GB" sz="2300" b="1" i="1" dirty="0"/>
          </a:p>
        </p:txBody>
      </p:sp>
      <p:sp>
        <p:nvSpPr>
          <p:cNvPr id="9" name="TextBox 7"/>
          <p:cNvSpPr txBox="1">
            <a:spLocks noChangeArrowheads="1"/>
          </p:cNvSpPr>
          <p:nvPr/>
        </p:nvSpPr>
        <p:spPr bwMode="auto">
          <a:xfrm>
            <a:off x="158369" y="579721"/>
            <a:ext cx="1498167"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bg-BG" altLang="en-US" sz="600" b="1" dirty="0">
              <a:solidFill>
                <a:srgbClr val="002F54"/>
              </a:solidFill>
              <a:latin typeface="Cambria" panose="02040503050406030204" pitchFamily="18"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Цел...</a:t>
            </a:r>
            <a:r>
              <a:rPr lang="en-GB" altLang="en-US" sz="1500" b="1" dirty="0">
                <a:solidFill>
                  <a:schemeClr val="tx2"/>
                </a:solidFill>
                <a:latin typeface="+mn-lt"/>
                <a:cs typeface="Calibri" panose="020F0502020204030204" pitchFamily="34" charset="0"/>
              </a:rPr>
              <a:t/>
            </a:r>
            <a:br>
              <a:rPr lang="en-GB" altLang="en-US" sz="1500" b="1" dirty="0">
                <a:solidFill>
                  <a:schemeClr val="tx2"/>
                </a:solidFill>
                <a:latin typeface="+mn-lt"/>
                <a:cs typeface="Calibri" panose="020F0502020204030204" pitchFamily="34" charset="0"/>
              </a:rPr>
            </a:br>
            <a:endParaRPr lang="en-GB"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Кога...</a:t>
            </a:r>
          </a:p>
          <a:p>
            <a:pPr defTabSz="685800" eaLnBrk="0" fontAlgn="base" hangingPunct="0">
              <a:spcBef>
                <a:spcPct val="0"/>
              </a:spcBef>
              <a:spcAft>
                <a:spcPct val="0"/>
              </a:spcAft>
              <a:buNone/>
              <a:defRPr/>
            </a:pP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Основатели...</a:t>
            </a:r>
            <a:br>
              <a:rPr lang="bg-BG" altLang="en-US" sz="1500" b="1" dirty="0">
                <a:solidFill>
                  <a:schemeClr val="tx2"/>
                </a:solidFill>
                <a:latin typeface="+mn-lt"/>
                <a:cs typeface="Calibri" panose="020F0502020204030204" pitchFamily="34" charset="0"/>
              </a:rPr>
            </a:br>
            <a:endParaRPr lang="bg-BG" altLang="en-US" sz="1500" b="1" dirty="0">
              <a:solidFill>
                <a:schemeClr val="tx2"/>
              </a:solidFill>
              <a:latin typeface="+mn-lt"/>
              <a:cs typeface="Calibri" panose="020F0502020204030204" pitchFamily="34" charset="0"/>
            </a:endParaRPr>
          </a:p>
          <a:p>
            <a:pPr defTabSz="685800" eaLnBrk="0" fontAlgn="base" hangingPunct="0">
              <a:spcBef>
                <a:spcPct val="0"/>
              </a:spcBef>
              <a:spcAft>
                <a:spcPct val="0"/>
              </a:spcAft>
              <a:buNone/>
              <a:defRPr/>
            </a:pPr>
            <a:r>
              <a:rPr lang="bg-BG" altLang="en-US" sz="1500" b="1" dirty="0">
                <a:solidFill>
                  <a:schemeClr val="tx2"/>
                </a:solidFill>
                <a:latin typeface="+mn-lt"/>
                <a:cs typeface="Calibri" panose="020F0502020204030204" pitchFamily="34" charset="0"/>
              </a:rPr>
              <a:t>Къде</a:t>
            </a:r>
            <a:r>
              <a:rPr lang="bg-BG" altLang="en-US" sz="1500" b="1" dirty="0" smtClean="0">
                <a:solidFill>
                  <a:schemeClr val="tx2"/>
                </a:solidFill>
                <a:latin typeface="+mn-lt"/>
                <a:cs typeface="Calibri" panose="020F0502020204030204" pitchFamily="34" charset="0"/>
              </a:rPr>
              <a:t>...</a:t>
            </a:r>
            <a:endParaRPr lang="bg-BG" altLang="en-US" sz="1500" b="1" dirty="0">
              <a:solidFill>
                <a:schemeClr val="tx2"/>
              </a:solidFill>
              <a:latin typeface="+mn-lt"/>
              <a:cs typeface="Calibri" panose="020F0502020204030204" pitchFamily="34" charset="0"/>
            </a:endParaRPr>
          </a:p>
        </p:txBody>
      </p:sp>
    </p:spTree>
    <p:extLst>
      <p:ext uri="{BB962C8B-B14F-4D97-AF65-F5344CB8AC3E}">
        <p14:creationId xmlns:p14="http://schemas.microsoft.com/office/powerpoint/2010/main" val="220554328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TextBox 4"/>
          <p:cNvSpPr txBox="1">
            <a:spLocks noChangeArrowheads="1"/>
          </p:cNvSpPr>
          <p:nvPr/>
        </p:nvSpPr>
        <p:spPr bwMode="auto">
          <a:xfrm>
            <a:off x="1504188" y="70049"/>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 </a:t>
            </a:r>
            <a:r>
              <a:rPr lang="bg-BG" sz="2100" b="1" i="1" dirty="0"/>
              <a:t>Образователни дейности</a:t>
            </a:r>
            <a:endParaRPr lang="en-US" sz="2100" b="1" i="1" dirty="0"/>
          </a:p>
        </p:txBody>
      </p:sp>
      <p:pic>
        <p:nvPicPr>
          <p:cNvPr id="36" name="Picture 1039" descr="Picture 1"/>
          <p:cNvPicPr>
            <a:picLocks noChangeAspect="1" noChangeArrowheads="1"/>
          </p:cNvPicPr>
          <p:nvPr/>
        </p:nvPicPr>
        <p:blipFill>
          <a:blip r:embed="rId2"/>
          <a:srcRect/>
          <a:stretch>
            <a:fillRect/>
          </a:stretch>
        </p:blipFill>
        <p:spPr bwMode="auto">
          <a:xfrm>
            <a:off x="687389" y="1233642"/>
            <a:ext cx="1579959" cy="852488"/>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4" name="Picture 103" descr="Screen shot 2010-08-28 at 15.40.39.png"/>
          <p:cNvPicPr>
            <a:picLocks noChangeAspect="1"/>
          </p:cNvPicPr>
          <p:nvPr/>
        </p:nvPicPr>
        <p:blipFill>
          <a:blip r:embed="rId3"/>
          <a:stretch>
            <a:fillRect/>
          </a:stretch>
        </p:blipFill>
        <p:spPr>
          <a:xfrm>
            <a:off x="2593182" y="1236235"/>
            <a:ext cx="1583531" cy="854869"/>
          </a:xfrm>
          <a:prstGeom prst="rect">
            <a:avLst/>
          </a:prstGeom>
          <a:effectLst>
            <a:outerShdw blurRad="50800" dist="38100" dir="2700000">
              <a:srgbClr val="000000"/>
            </a:outerShdw>
          </a:effectLst>
        </p:spPr>
      </p:pic>
      <p:pic>
        <p:nvPicPr>
          <p:cNvPr id="113" name="Picture 112" descr="https://scontent-fra3-1.xx.fbcdn.net/hphotos-xaf1/t31.0-8/s2048x2048/10269283_800321656695106_1505746838903839275_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633217"/>
            <a:ext cx="5651938" cy="1490043"/>
          </a:xfrm>
          <a:prstGeom prst="rect">
            <a:avLst/>
          </a:prstGeom>
          <a:noFill/>
          <a:ln w="19050">
            <a:solidFill>
              <a:schemeClr val="bg2"/>
            </a:solidFill>
            <a:miter lim="800000"/>
            <a:headEnd/>
            <a:tailEnd/>
          </a:ln>
          <a:extLst>
            <a:ext uri="{909E8E84-426E-40DD-AFC4-6F175D3DCCD1}">
              <a14:hiddenFill xmlns:a14="http://schemas.microsoft.com/office/drawing/2010/main">
                <a:solidFill>
                  <a:srgbClr val="FFFFFF"/>
                </a:solidFill>
              </a14:hiddenFill>
            </a:ext>
          </a:extLst>
        </p:spPr>
      </p:pic>
      <p:cxnSp>
        <p:nvCxnSpPr>
          <p:cNvPr id="28" name="Straight Connector 53"/>
          <p:cNvCxnSpPr>
            <a:cxnSpLocks noChangeShapeType="1"/>
            <a:stCxn id="34" idx="3"/>
            <a:endCxn id="33" idx="1"/>
          </p:cNvCxnSpPr>
          <p:nvPr/>
        </p:nvCxnSpPr>
        <p:spPr bwMode="auto">
          <a:xfrm flipV="1">
            <a:off x="5519738" y="2086130"/>
            <a:ext cx="192221" cy="371852"/>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29" name="Straight Connector 48"/>
          <p:cNvCxnSpPr>
            <a:cxnSpLocks noChangeShapeType="1"/>
            <a:stCxn id="32" idx="2"/>
            <a:endCxn id="33" idx="0"/>
          </p:cNvCxnSpPr>
          <p:nvPr/>
        </p:nvCxnSpPr>
        <p:spPr bwMode="auto">
          <a:xfrm>
            <a:off x="6383680" y="1554491"/>
            <a:ext cx="984835" cy="116140"/>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cxnSp>
        <p:nvCxnSpPr>
          <p:cNvPr id="30" name="Straight Connector 42"/>
          <p:cNvCxnSpPr>
            <a:cxnSpLocks noChangeShapeType="1"/>
            <a:stCxn id="31" idx="3"/>
            <a:endCxn id="32" idx="1"/>
          </p:cNvCxnSpPr>
          <p:nvPr/>
        </p:nvCxnSpPr>
        <p:spPr bwMode="auto">
          <a:xfrm>
            <a:off x="4176713" y="817301"/>
            <a:ext cx="390867" cy="229359"/>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sp>
        <p:nvSpPr>
          <p:cNvPr id="31" name="TextBox 28"/>
          <p:cNvSpPr txBox="1">
            <a:spLocks noChangeArrowheads="1"/>
          </p:cNvSpPr>
          <p:nvPr/>
        </p:nvSpPr>
        <p:spPr bwMode="auto">
          <a:xfrm>
            <a:off x="90488" y="532607"/>
            <a:ext cx="4086225" cy="569387"/>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700" b="0" i="0" u="none" strike="noStrike" kern="0" cap="none" spc="0" normalizeH="0" baseline="0" noProof="0" dirty="0">
                <a:ln>
                  <a:noFill/>
                </a:ln>
                <a:solidFill>
                  <a:srgbClr val="BE0027"/>
                </a:solidFill>
                <a:effectLst/>
                <a:uLnTx/>
                <a:uFillTx/>
                <a:ea typeface="MS PGothic" pitchFamily="34" charset="-128"/>
              </a:rPr>
              <a:t>Учени в ЦЕРН</a:t>
            </a:r>
            <a:endParaRPr kumimoji="0" lang="en-US" sz="17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400" b="0" i="0" u="none" strike="noStrike" kern="0" cap="none" spc="0" normalizeH="0" baseline="0" noProof="0" dirty="0">
                <a:ln>
                  <a:noFill/>
                </a:ln>
                <a:solidFill>
                  <a:schemeClr val="tx2"/>
                </a:solidFill>
                <a:effectLst/>
                <a:uLnTx/>
                <a:uFillTx/>
                <a:ea typeface="MS PGothic" pitchFamily="34" charset="-128"/>
              </a:rPr>
              <a:t>Академични квалификационни програми</a:t>
            </a:r>
            <a:endParaRPr kumimoji="0" lang="en-GB" sz="1400" b="0" i="0" u="none" strike="noStrike" kern="0" cap="none" spc="0" normalizeH="0" baseline="0" noProof="0" dirty="0">
              <a:ln>
                <a:noFill/>
              </a:ln>
              <a:solidFill>
                <a:schemeClr val="tx2"/>
              </a:solidFill>
              <a:effectLst/>
              <a:uLnTx/>
              <a:uFillTx/>
              <a:ea typeface="MS PGothic" pitchFamily="34" charset="-128"/>
            </a:endParaRPr>
          </a:p>
        </p:txBody>
      </p:sp>
      <p:sp>
        <p:nvSpPr>
          <p:cNvPr id="32" name="TextBox 29"/>
          <p:cNvSpPr txBox="1">
            <a:spLocks noChangeArrowheads="1"/>
          </p:cNvSpPr>
          <p:nvPr/>
        </p:nvSpPr>
        <p:spPr bwMode="auto">
          <a:xfrm>
            <a:off x="4567580" y="538828"/>
            <a:ext cx="3632200" cy="1015663"/>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700" b="0" i="0" u="none" strike="noStrike" kern="0" cap="none" spc="0" normalizeH="0" baseline="0" noProof="0" dirty="0">
                <a:ln>
                  <a:noFill/>
                </a:ln>
                <a:solidFill>
                  <a:srgbClr val="BE0027"/>
                </a:solidFill>
                <a:effectLst/>
                <a:uLnTx/>
                <a:uFillTx/>
                <a:ea typeface="MS PGothic" pitchFamily="34" charset="-128"/>
              </a:rPr>
              <a:t>Млади изследователи</a:t>
            </a:r>
            <a:endParaRPr kumimoji="0" lang="en-US" sz="17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 </a:t>
            </a:r>
            <a:r>
              <a:rPr kumimoji="0" lang="bg-BG" sz="1400" b="0" i="0" u="none" strike="noStrike" kern="0" cap="none" spc="0" normalizeH="0" baseline="0" noProof="0" dirty="0">
                <a:ln>
                  <a:noFill/>
                </a:ln>
                <a:solidFill>
                  <a:schemeClr val="tx2"/>
                </a:solidFill>
                <a:effectLst/>
                <a:uLnTx/>
                <a:uFillTx/>
                <a:ea typeface="MS PGothic" pitchFamily="34" charset="-128"/>
              </a:rPr>
              <a:t>Училище на ЦЕРН по Физика</a:t>
            </a:r>
            <a:endParaRPr kumimoji="0" lang="en-US" sz="14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 </a:t>
            </a:r>
            <a:r>
              <a:rPr kumimoji="0" lang="bg-BG" sz="1400" b="0" i="0" u="none" strike="noStrike" kern="0" cap="none" spc="0" normalizeH="0" baseline="0" noProof="0" dirty="0">
                <a:ln>
                  <a:noFill/>
                </a:ln>
                <a:solidFill>
                  <a:schemeClr val="tx2"/>
                </a:solidFill>
                <a:effectLst/>
                <a:uLnTx/>
                <a:uFillTx/>
                <a:ea typeface="MS PGothic" pitchFamily="34" charset="-128"/>
              </a:rPr>
              <a:t>Училище на ЦЕРН по</a:t>
            </a:r>
            <a:r>
              <a:rPr kumimoji="0" lang="en-US" sz="1400" b="0" i="0" u="none" strike="noStrike" kern="0" cap="none" spc="0" normalizeH="0" baseline="0" noProof="0" dirty="0">
                <a:ln>
                  <a:noFill/>
                </a:ln>
                <a:solidFill>
                  <a:schemeClr val="tx2"/>
                </a:solidFill>
                <a:effectLst/>
                <a:uLnTx/>
                <a:uFillTx/>
                <a:ea typeface="MS PGothic" pitchFamily="34" charset="-128"/>
              </a:rPr>
              <a:t> IT</a:t>
            </a:r>
            <a:r>
              <a:rPr kumimoji="0" lang="bg-BG" sz="1400" b="0" i="0" u="none" strike="noStrike" kern="0" cap="none" spc="0" normalizeH="0" baseline="0" noProof="0" dirty="0">
                <a:ln>
                  <a:noFill/>
                </a:ln>
                <a:solidFill>
                  <a:schemeClr val="tx2"/>
                </a:solidFill>
                <a:effectLst/>
                <a:uLnTx/>
                <a:uFillTx/>
                <a:ea typeface="MS PGothic" pitchFamily="34" charset="-128"/>
              </a:rPr>
              <a:t> технологии</a:t>
            </a:r>
            <a:endParaRPr kumimoji="0" lang="en-US" sz="1400" b="0" i="0" u="none" strike="noStrike" kern="0" cap="none" spc="0" normalizeH="0" baseline="0" noProof="0" dirty="0">
              <a:ln>
                <a:noFill/>
              </a:ln>
              <a:solidFill>
                <a:schemeClr val="tx2"/>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 </a:t>
            </a:r>
            <a:r>
              <a:rPr kumimoji="0" lang="bg-BG" sz="1400" b="0" i="0" u="none" strike="noStrike" kern="0" cap="none" spc="0" normalizeH="0" baseline="0" noProof="0" dirty="0">
                <a:ln>
                  <a:noFill/>
                </a:ln>
                <a:solidFill>
                  <a:schemeClr val="tx2"/>
                </a:solidFill>
                <a:effectLst/>
                <a:uLnTx/>
                <a:uFillTx/>
                <a:ea typeface="MS PGothic" pitchFamily="34" charset="-128"/>
              </a:rPr>
              <a:t>Училище на ЦЕРН за Ускорители</a:t>
            </a:r>
            <a:endParaRPr kumimoji="0" lang="en-US" sz="1400" b="0" i="0" u="none" strike="noStrike" kern="0" cap="none" spc="0" normalizeH="0" baseline="0" noProof="0" dirty="0">
              <a:ln>
                <a:noFill/>
              </a:ln>
              <a:solidFill>
                <a:schemeClr val="tx2"/>
              </a:solidFill>
              <a:effectLst/>
              <a:uLnTx/>
              <a:uFillTx/>
              <a:ea typeface="MS PGothic" pitchFamily="34" charset="-128"/>
            </a:endParaRPr>
          </a:p>
        </p:txBody>
      </p:sp>
      <p:sp>
        <p:nvSpPr>
          <p:cNvPr id="33" name="TextBox 30"/>
          <p:cNvSpPr txBox="1">
            <a:spLocks noChangeArrowheads="1"/>
          </p:cNvSpPr>
          <p:nvPr/>
        </p:nvSpPr>
        <p:spPr bwMode="auto">
          <a:xfrm>
            <a:off x="5711959" y="1670631"/>
            <a:ext cx="3313112" cy="830997"/>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b="0" i="0" u="none" strike="noStrike" kern="0" cap="none" spc="0" normalizeH="0" baseline="0" noProof="0" dirty="0">
                <a:ln>
                  <a:noFill/>
                </a:ln>
                <a:solidFill>
                  <a:srgbClr val="BE0027"/>
                </a:solidFill>
                <a:effectLst/>
                <a:uLnTx/>
                <a:uFillTx/>
                <a:ea typeface="MS PGothic" pitchFamily="34" charset="-128"/>
              </a:rPr>
              <a:t>Студенти</a:t>
            </a:r>
            <a:endParaRPr kumimoji="0" lang="en-US"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400" b="0" i="0" u="none" strike="noStrike" kern="0" cap="none" spc="0" normalizeH="0" baseline="0" noProof="0" dirty="0">
                <a:ln>
                  <a:noFill/>
                </a:ln>
                <a:solidFill>
                  <a:schemeClr val="tx2"/>
                </a:solidFill>
                <a:effectLst/>
                <a:uLnTx/>
                <a:uFillTx/>
                <a:ea typeface="MS PGothic" pitchFamily="34" charset="-128"/>
              </a:rPr>
              <a:t>Лятна студентска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(3</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chemeClr val="tx2"/>
                </a:solidFill>
                <a:effectLst/>
                <a:uLnTx/>
                <a:uFillTx/>
                <a:ea typeface="MS PGothic" pitchFamily="34" charset="-128"/>
              </a:rPr>
              <a:t>C</a:t>
            </a:r>
            <a:r>
              <a:rPr kumimoji="0" lang="bg-BG" sz="1400" b="0" i="0" u="none" strike="noStrike" kern="0" cap="none" spc="0" normalizeH="0" baseline="0" noProof="0" dirty="0">
                <a:ln>
                  <a:noFill/>
                </a:ln>
                <a:solidFill>
                  <a:schemeClr val="tx2"/>
                </a:solidFill>
                <a:effectLst/>
                <a:uLnTx/>
                <a:uFillTx/>
                <a:ea typeface="MS PGothic" pitchFamily="34" charset="-128"/>
              </a:rPr>
              <a:t>тудентска програма</a:t>
            </a:r>
            <a:r>
              <a:rPr kumimoji="0" lang="en-GB" sz="1400" b="0" i="0" u="none" strike="noStrike" kern="0" cap="none" spc="0" normalizeH="0" baseline="0" noProof="0" dirty="0">
                <a:ln>
                  <a:noFill/>
                </a:ln>
                <a:solidFill>
                  <a:schemeClr val="tx2"/>
                </a:solidFill>
                <a:effectLst/>
                <a:uLnTx/>
                <a:uFillTx/>
                <a:ea typeface="MS PGothic" pitchFamily="34" charset="-128"/>
              </a:rPr>
              <a:t> (6-12</a:t>
            </a:r>
            <a:r>
              <a:rPr kumimoji="0" lang="bg-BG" sz="1400" b="0" i="0" u="none" strike="noStrike" kern="0" cap="none" spc="0" normalizeH="0" baseline="0" noProof="0" dirty="0">
                <a:ln>
                  <a:noFill/>
                </a:ln>
                <a:solidFill>
                  <a:schemeClr val="tx2"/>
                </a:solidFill>
                <a:effectLst/>
                <a:uLnTx/>
                <a:uFillTx/>
                <a:ea typeface="MS PGothic" pitchFamily="34" charset="-128"/>
              </a:rPr>
              <a:t>м</a:t>
            </a:r>
            <a:r>
              <a:rPr kumimoji="0" lang="en-GB" sz="1400" b="0" i="0" u="none" strike="noStrike" kern="0" cap="none" spc="0" normalizeH="0" baseline="0" noProof="0" dirty="0">
                <a:ln>
                  <a:noFill/>
                </a:ln>
                <a:solidFill>
                  <a:schemeClr val="tx2"/>
                </a:solidFill>
                <a:effectLst/>
                <a:uLnTx/>
                <a:uFillTx/>
                <a:ea typeface="MS PGothic" pitchFamily="34" charset="-128"/>
              </a:rPr>
              <a:t>)</a:t>
            </a:r>
          </a:p>
        </p:txBody>
      </p:sp>
      <p:sp>
        <p:nvSpPr>
          <p:cNvPr id="34" name="TextBox 31"/>
          <p:cNvSpPr txBox="1">
            <a:spLocks noChangeArrowheads="1"/>
          </p:cNvSpPr>
          <p:nvPr/>
        </p:nvSpPr>
        <p:spPr bwMode="auto">
          <a:xfrm>
            <a:off x="30163" y="2173288"/>
            <a:ext cx="5489575" cy="569387"/>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700" b="0" i="0" u="none" strike="noStrike" kern="0" cap="none" spc="0" normalizeH="0" baseline="0" noProof="0" dirty="0">
                <a:ln>
                  <a:noFill/>
                </a:ln>
                <a:solidFill>
                  <a:srgbClr val="BE0027"/>
                </a:solidFill>
                <a:effectLst/>
                <a:uLnTx/>
                <a:uFillTx/>
                <a:ea typeface="MS PGothic" pitchFamily="34" charset="-128"/>
              </a:rPr>
              <a:t>Програми</a:t>
            </a:r>
            <a:r>
              <a:rPr kumimoji="0" lang="en-GB" sz="1700" b="0" i="0" u="none" strike="noStrike" kern="0" cap="none" spc="0" normalizeH="0" baseline="0" noProof="0" dirty="0">
                <a:ln>
                  <a:noFill/>
                </a:ln>
                <a:solidFill>
                  <a:srgbClr val="BE0027"/>
                </a:solidFill>
                <a:effectLst/>
                <a:uLnTx/>
                <a:uFillTx/>
                <a:ea typeface="MS PGothic" pitchFamily="34" charset="-128"/>
              </a:rPr>
              <a:t> </a:t>
            </a:r>
            <a:r>
              <a:rPr kumimoji="0" lang="az-Cyrl-AZ" sz="1700" b="0" i="0" u="none" strike="noStrike" kern="0" cap="none" spc="0" normalizeH="0" baseline="0" noProof="0" dirty="0">
                <a:ln>
                  <a:noFill/>
                </a:ln>
                <a:solidFill>
                  <a:srgbClr val="BE0027"/>
                </a:solidFill>
                <a:effectLst/>
                <a:uLnTx/>
                <a:uFillTx/>
                <a:ea typeface="MS PGothic" pitchFamily="34" charset="-128"/>
              </a:rPr>
              <a:t>за</a:t>
            </a:r>
            <a:r>
              <a:rPr kumimoji="0" lang="en-GB" sz="1700" b="0" i="0" u="none" strike="noStrike" kern="0" cap="none" spc="0" normalizeH="0" baseline="0" noProof="0" dirty="0">
                <a:ln>
                  <a:noFill/>
                </a:ln>
                <a:solidFill>
                  <a:srgbClr val="BE0027"/>
                </a:solidFill>
                <a:effectLst/>
                <a:uLnTx/>
                <a:uFillTx/>
                <a:ea typeface="MS PGothic" pitchFamily="34" charset="-128"/>
              </a:rPr>
              <a:t> </a:t>
            </a:r>
            <a:r>
              <a:rPr kumimoji="0" lang="bg-BG" sz="1700" b="0" i="0" u="none" strike="noStrike" kern="0" cap="none" spc="0" normalizeH="0" baseline="0" noProof="0" dirty="0">
                <a:ln>
                  <a:noFill/>
                </a:ln>
                <a:solidFill>
                  <a:srgbClr val="BE0027"/>
                </a:solidFill>
                <a:effectLst/>
                <a:uLnTx/>
                <a:uFillTx/>
                <a:ea typeface="MS PGothic" pitchFamily="34" charset="-128"/>
              </a:rPr>
              <a:t>учители </a:t>
            </a:r>
            <a:endParaRPr kumimoji="0" lang="en-US" sz="17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bg-BG" sz="1400" b="0" i="0" u="none" strike="noStrike" kern="0" cap="none" spc="0" normalizeH="0" baseline="0" noProof="0" dirty="0">
                <a:ln>
                  <a:noFill/>
                </a:ln>
                <a:solidFill>
                  <a:schemeClr val="tx2"/>
                </a:solidFill>
                <a:effectLst/>
                <a:uLnTx/>
                <a:uFillTx/>
                <a:ea typeface="MS PGothic" pitchFamily="34" charset="-128"/>
              </a:rPr>
              <a:t>Международни (3 седмици) и Национални (1 седмица)</a:t>
            </a:r>
            <a:endParaRPr kumimoji="0" lang="ru-RU" sz="1400" b="0" i="0" u="none" strike="noStrike" kern="0" cap="none" spc="0" normalizeH="0" baseline="0" noProof="0" dirty="0">
              <a:ln>
                <a:noFill/>
              </a:ln>
              <a:solidFill>
                <a:schemeClr val="tx2"/>
              </a:solidFill>
              <a:effectLst/>
              <a:uLnTx/>
              <a:uFillTx/>
              <a:ea typeface="MS PGothic" pitchFamily="34" charset="-128"/>
            </a:endParaRPr>
          </a:p>
        </p:txBody>
      </p:sp>
      <p:sp>
        <p:nvSpPr>
          <p:cNvPr id="37" name="TextBox 31"/>
          <p:cNvSpPr txBox="1">
            <a:spLocks noChangeArrowheads="1"/>
          </p:cNvSpPr>
          <p:nvPr/>
        </p:nvSpPr>
        <p:spPr bwMode="auto">
          <a:xfrm>
            <a:off x="0" y="2888119"/>
            <a:ext cx="4526713" cy="538609"/>
          </a:xfrm>
          <a:prstGeom prst="rect">
            <a:avLst/>
          </a:prstGeom>
          <a:solidFill>
            <a:srgbClr val="FFFFFF"/>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700" b="0" i="0" u="none" strike="noStrike" kern="0" cap="none" spc="0" normalizeH="0" baseline="0" noProof="0" dirty="0">
                <a:ln>
                  <a:noFill/>
                </a:ln>
                <a:solidFill>
                  <a:srgbClr val="BE0027"/>
                </a:solidFill>
                <a:effectLst/>
                <a:uLnTx/>
                <a:uFillTx/>
                <a:ea typeface="MS PGothic" pitchFamily="34" charset="-128"/>
              </a:rPr>
              <a:t>Български учителски програми в ЦЕРН </a:t>
            </a:r>
            <a:endParaRPr kumimoji="0" lang="en-US" sz="1700" b="0" i="0" u="none" strike="noStrike" kern="0" cap="none" spc="0" normalizeH="0" baseline="0" noProof="0" dirty="0">
              <a:ln>
                <a:noFill/>
              </a:ln>
              <a:solidFill>
                <a:srgbClr val="BE0027"/>
              </a:solidFill>
              <a:effectLst/>
              <a:uLnTx/>
              <a:uFillTx/>
              <a:ea typeface="MS PGothic" pitchFamily="34"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ru-RU" sz="1200" b="0" i="0" u="none" strike="noStrike" kern="0" cap="none" spc="0" normalizeH="0" baseline="0" noProof="0" dirty="0">
                <a:ln>
                  <a:noFill/>
                </a:ln>
                <a:solidFill>
                  <a:srgbClr val="330099"/>
                </a:solidFill>
                <a:effectLst/>
                <a:uLnTx/>
                <a:uFillTx/>
                <a:ea typeface="MS PGothic" pitchFamily="34" charset="-128"/>
              </a:rPr>
              <a:t> </a:t>
            </a:r>
            <a:endParaRPr kumimoji="0" lang="ru-RU" sz="1200" b="0" i="0" u="none" strike="noStrike" kern="0" cap="none" spc="0" normalizeH="0" baseline="0" noProof="0" dirty="0">
              <a:ln>
                <a:noFill/>
              </a:ln>
              <a:solidFill>
                <a:schemeClr val="tx2"/>
              </a:solidFill>
              <a:effectLst/>
              <a:uLnTx/>
              <a:uFillTx/>
              <a:ea typeface="MS PGothic" pitchFamily="34" charset="-128"/>
            </a:endParaRPr>
          </a:p>
        </p:txBody>
      </p:sp>
      <p:sp>
        <p:nvSpPr>
          <p:cNvPr id="66" name="TextBox 30"/>
          <p:cNvSpPr txBox="1">
            <a:spLocks noChangeArrowheads="1"/>
          </p:cNvSpPr>
          <p:nvPr/>
        </p:nvSpPr>
        <p:spPr bwMode="auto">
          <a:xfrm>
            <a:off x="7405541" y="2567282"/>
            <a:ext cx="1588477" cy="584775"/>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bg-BG" sz="1600" b="0" i="0" u="none" strike="noStrike" kern="0" cap="none" spc="0" normalizeH="0" baseline="0" noProof="0" dirty="0" smtClean="0">
                <a:ln>
                  <a:noFill/>
                </a:ln>
                <a:solidFill>
                  <a:srgbClr val="BE0027"/>
                </a:solidFill>
                <a:effectLst/>
                <a:uLnTx/>
                <a:uFillTx/>
                <a:ea typeface="MS PGothic" pitchFamily="34" charset="-128"/>
              </a:rPr>
              <a:t>Посетители</a:t>
            </a:r>
            <a:r>
              <a:rPr kumimoji="0" lang="bg-BG" b="0" i="0" u="none" strike="noStrike" kern="0" cap="none" spc="0" normalizeH="0" noProof="0" dirty="0" smtClean="0">
                <a:ln>
                  <a:noFill/>
                </a:ln>
                <a:solidFill>
                  <a:srgbClr val="BE0027"/>
                </a:solidFill>
                <a:effectLst/>
                <a:uLnTx/>
                <a:uFillTx/>
                <a:ea typeface="MS PGothic" pitchFamily="34" charset="-128"/>
              </a:rPr>
              <a:t> </a:t>
            </a:r>
          </a:p>
          <a:p>
            <a:pPr marL="0" marR="0" lvl="0" indent="0" defTabSz="914400" eaLnBrk="0" fontAlgn="base" latinLnBrk="0" hangingPunct="0">
              <a:lnSpc>
                <a:spcPct val="100000"/>
              </a:lnSpc>
              <a:spcBef>
                <a:spcPct val="0"/>
              </a:spcBef>
              <a:spcAft>
                <a:spcPct val="0"/>
              </a:spcAft>
              <a:buClrTx/>
              <a:buSzTx/>
              <a:buFontTx/>
              <a:buNone/>
              <a:tabLst/>
              <a:defRPr/>
            </a:pPr>
            <a:r>
              <a:rPr kumimoji="0" lang="en-US" sz="1300" b="0" i="0" u="none" strike="noStrike" kern="0" cap="none" spc="0" normalizeH="0" noProof="0" dirty="0" smtClean="0">
                <a:ln>
                  <a:noFill/>
                </a:ln>
                <a:solidFill>
                  <a:schemeClr val="tx2"/>
                </a:solidFill>
                <a:effectLst/>
                <a:uLnTx/>
                <a:uFillTx/>
                <a:ea typeface="MS PGothic" pitchFamily="34" charset="-128"/>
              </a:rPr>
              <a:t>~</a:t>
            </a:r>
            <a:r>
              <a:rPr kumimoji="0" lang="bg-BG" sz="1300" b="0" i="0" u="none" strike="noStrike" kern="0" cap="none" spc="0" normalizeH="0" noProof="0" dirty="0" smtClean="0">
                <a:ln>
                  <a:noFill/>
                </a:ln>
                <a:solidFill>
                  <a:schemeClr val="tx2"/>
                </a:solidFill>
                <a:effectLst/>
                <a:uLnTx/>
                <a:uFillTx/>
                <a:ea typeface="MS PGothic" pitchFamily="34" charset="-128"/>
              </a:rPr>
              <a:t>150 000</a:t>
            </a:r>
            <a:r>
              <a:rPr kumimoji="0" lang="en-US" sz="1300" b="0" i="0" u="none" strike="noStrike" kern="0" cap="none" spc="0" normalizeH="0" noProof="0" dirty="0" smtClean="0">
                <a:ln>
                  <a:noFill/>
                </a:ln>
                <a:solidFill>
                  <a:schemeClr val="tx2"/>
                </a:solidFill>
                <a:effectLst/>
                <a:uLnTx/>
                <a:uFillTx/>
                <a:ea typeface="MS PGothic" pitchFamily="34" charset="-128"/>
              </a:rPr>
              <a:t> /</a:t>
            </a:r>
            <a:r>
              <a:rPr kumimoji="0" lang="bg-BG" sz="1300" b="0" i="0" u="none" strike="noStrike" kern="0" cap="none" spc="0" normalizeH="0" noProof="0" dirty="0" smtClean="0">
                <a:ln>
                  <a:noFill/>
                </a:ln>
                <a:solidFill>
                  <a:schemeClr val="tx2"/>
                </a:solidFill>
                <a:effectLst/>
                <a:uLnTx/>
                <a:uFillTx/>
                <a:ea typeface="MS PGothic" pitchFamily="34" charset="-128"/>
              </a:rPr>
              <a:t>година</a:t>
            </a:r>
            <a:endParaRPr kumimoji="0" lang="en-US" sz="1300" b="0" i="0" u="none" strike="noStrike" kern="0" cap="none" spc="0" normalizeH="0" baseline="0" noProof="0" dirty="0">
              <a:ln>
                <a:noFill/>
              </a:ln>
              <a:solidFill>
                <a:schemeClr val="tx2"/>
              </a:solidFill>
              <a:effectLst/>
              <a:uLnTx/>
              <a:uFillTx/>
              <a:ea typeface="MS PGothic" pitchFamily="34" charset="-128"/>
            </a:endParaRPr>
          </a:p>
        </p:txBody>
      </p:sp>
      <p:cxnSp>
        <p:nvCxnSpPr>
          <p:cNvPr id="67" name="Straight Connector 53"/>
          <p:cNvCxnSpPr>
            <a:cxnSpLocks noChangeShapeType="1"/>
            <a:stCxn id="37" idx="0"/>
            <a:endCxn id="34" idx="2"/>
          </p:cNvCxnSpPr>
          <p:nvPr/>
        </p:nvCxnSpPr>
        <p:spPr bwMode="auto">
          <a:xfrm flipV="1">
            <a:off x="2263357" y="2742675"/>
            <a:ext cx="511594" cy="145445"/>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sp>
        <p:nvSpPr>
          <p:cNvPr id="17" name="TextBox 30"/>
          <p:cNvSpPr txBox="1">
            <a:spLocks noChangeArrowheads="1"/>
          </p:cNvSpPr>
          <p:nvPr/>
        </p:nvSpPr>
        <p:spPr bwMode="auto">
          <a:xfrm>
            <a:off x="4806156" y="2873481"/>
            <a:ext cx="2325741" cy="338554"/>
          </a:xfrm>
          <a:prstGeom prst="rect">
            <a:avLst/>
          </a:prstGeom>
          <a:solidFill>
            <a:srgbClr val="FFFF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bg-BG" sz="1600" kern="0" dirty="0" smtClean="0">
                <a:solidFill>
                  <a:srgbClr val="BE0027"/>
                </a:solidFill>
                <a:ea typeface="MS PGothic" pitchFamily="34" charset="-128"/>
              </a:rPr>
              <a:t>Програми за ученици</a:t>
            </a:r>
            <a:endParaRPr kumimoji="0" lang="bg-BG" b="0" i="0" u="none" strike="noStrike" kern="0" cap="none" spc="0" normalizeH="0" noProof="0" dirty="0" smtClean="0">
              <a:ln>
                <a:noFill/>
              </a:ln>
              <a:solidFill>
                <a:srgbClr val="BE0027"/>
              </a:solidFill>
              <a:effectLst/>
              <a:uLnTx/>
              <a:uFillTx/>
              <a:ea typeface="MS PGothic" pitchFamily="34" charset="-128"/>
            </a:endParaRPr>
          </a:p>
        </p:txBody>
      </p:sp>
      <p:cxnSp>
        <p:nvCxnSpPr>
          <p:cNvPr id="21" name="Straight Connector 53"/>
          <p:cNvCxnSpPr>
            <a:cxnSpLocks noChangeShapeType="1"/>
            <a:stCxn id="17" idx="0"/>
            <a:endCxn id="33" idx="2"/>
          </p:cNvCxnSpPr>
          <p:nvPr/>
        </p:nvCxnSpPr>
        <p:spPr bwMode="auto">
          <a:xfrm flipV="1">
            <a:off x="5969027" y="2501628"/>
            <a:ext cx="1399488" cy="371853"/>
          </a:xfrm>
          <a:prstGeom prst="line">
            <a:avLst/>
          </a:prstGeom>
          <a:noFill/>
          <a:ln w="38100" algn="ctr">
            <a:solidFill>
              <a:srgbClr val="4F81BD"/>
            </a:solidFill>
            <a:round/>
            <a:headEnd/>
            <a:tailEnd/>
          </a:ln>
          <a:extLst>
            <a:ext uri="{909E8E84-426E-40DD-AFC4-6F175D3DCCD1}">
              <a14:hiddenFill xmlns:a14="http://schemas.microsoft.com/office/drawing/2010/main">
                <a:noFill/>
              </a14:hiddenFill>
            </a:ext>
          </a:extLst>
        </p:spPr>
      </p:cxnSp>
      <p:pic>
        <p:nvPicPr>
          <p:cNvPr id="35" name="Picture 3" descr="I:\DCIM\101MSDCF\DSC0500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66740" y="3626935"/>
            <a:ext cx="1995101" cy="1496326"/>
          </a:xfrm>
          <a:prstGeom prst="rect">
            <a:avLst/>
          </a:prstGeom>
          <a:noFill/>
          <a:ln w="19050">
            <a:solidFill>
              <a:schemeClr val="tx1"/>
            </a:solid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38" name="Picture 2" descr="F:\CERN2\DSC00607.JPG"/>
          <p:cNvPicPr>
            <a:picLocks noChangeAspect="1" noChangeArrowheads="1"/>
          </p:cNvPicPr>
          <p:nvPr/>
        </p:nvPicPr>
        <p:blipFill>
          <a:blip r:embed="rId6" cstate="print"/>
          <a:srcRect/>
          <a:stretch>
            <a:fillRect/>
          </a:stretch>
        </p:blipFill>
        <p:spPr bwMode="auto">
          <a:xfrm>
            <a:off x="5887706" y="3640410"/>
            <a:ext cx="1976782" cy="1482850"/>
          </a:xfrm>
          <a:prstGeom prst="rect">
            <a:avLst/>
          </a:prstGeom>
          <a:noFill/>
          <a:ln w="19050">
            <a:solidFill>
              <a:schemeClr val="tx1"/>
            </a:solidFill>
            <a:miter lim="800000"/>
            <a:headEnd/>
            <a:tailEnd/>
          </a:ln>
          <a:scene3d>
            <a:camera prst="orthographicFront"/>
            <a:lightRig rig="threePt" dir="t"/>
          </a:scene3d>
          <a:sp3d>
            <a:bevelT/>
          </a:sp3d>
        </p:spPr>
      </p:pic>
      <p:pic>
        <p:nvPicPr>
          <p:cNvPr id="39" name="Picture 1" descr="C:\Users\samsung\Desktop\20294159_10212213127817628_9075948458539896056_n.jpg"/>
          <p:cNvPicPr>
            <a:picLocks noChangeAspect="1" noChangeArrowheads="1"/>
          </p:cNvPicPr>
          <p:nvPr/>
        </p:nvPicPr>
        <p:blipFill>
          <a:blip r:embed="rId7" cstate="print"/>
          <a:srcRect/>
          <a:stretch>
            <a:fillRect/>
          </a:stretch>
        </p:blipFill>
        <p:spPr bwMode="auto">
          <a:xfrm>
            <a:off x="7702956" y="3212035"/>
            <a:ext cx="1441044" cy="1921393"/>
          </a:xfrm>
          <a:prstGeom prst="rect">
            <a:avLst/>
          </a:prstGeom>
          <a:noFill/>
          <a:ln w="19050">
            <a:solidFill>
              <a:schemeClr val="tx1"/>
            </a:solidFill>
          </a:ln>
          <a:scene3d>
            <a:camera prst="orthographicFront"/>
            <a:lightRig rig="threePt" dir="t"/>
          </a:scene3d>
          <a:sp3d>
            <a:bevelT/>
          </a:sp3d>
        </p:spPr>
      </p:pic>
    </p:spTree>
    <p:extLst>
      <p:ext uri="{BB962C8B-B14F-4D97-AF65-F5344CB8AC3E}">
        <p14:creationId xmlns:p14="http://schemas.microsoft.com/office/powerpoint/2010/main" val="930403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1143000" y="-20241"/>
            <a:ext cx="6858000" cy="484748"/>
          </a:xfrm>
          <a:prstGeom prst="rect">
            <a:avLst/>
          </a:prstGeom>
          <a:noFill/>
          <a:ln w="9525">
            <a:noFill/>
            <a:miter lim="800000"/>
            <a:headEnd/>
            <a:tailEnd/>
          </a:ln>
        </p:spPr>
        <p:txBody>
          <a:bodyPr>
            <a:spAutoFit/>
          </a:bodyPr>
          <a:lstStyle/>
          <a:p>
            <a:pPr algn="ctr">
              <a:defRPr/>
            </a:pPr>
            <a:r>
              <a:rPr lang="en-US" sz="2550" b="1" i="1" dirty="0">
                <a:solidFill>
                  <a:srgbClr val="002F53"/>
                </a:solidFill>
                <a:effectLst>
                  <a:outerShdw blurRad="38100" dist="38100" dir="2700000" algn="tl">
                    <a:srgbClr val="000000">
                      <a:alpha val="43137"/>
                    </a:srgbClr>
                  </a:outerShdw>
                </a:effectLst>
                <a:ea typeface="MS PGothic" pitchFamily="34" charset="-128"/>
              </a:rPr>
              <a:t>CERN </a:t>
            </a:r>
            <a:r>
              <a:rPr lang="bg-BG" sz="2550" b="1" i="1" dirty="0">
                <a:solidFill>
                  <a:srgbClr val="002F53"/>
                </a:solidFill>
                <a:effectLst>
                  <a:outerShdw blurRad="38100" dist="38100" dir="2700000" algn="tl">
                    <a:srgbClr val="000000">
                      <a:alpha val="43137"/>
                    </a:srgbClr>
                  </a:outerShdw>
                </a:effectLst>
                <a:ea typeface="MS PGothic" pitchFamily="34" charset="-128"/>
              </a:rPr>
              <a:t>Програми за Учители</a:t>
            </a:r>
            <a:endParaRPr lang="en-US" sz="2550" b="1" i="1" dirty="0">
              <a:solidFill>
                <a:srgbClr val="002F53"/>
              </a:solidFill>
              <a:effectLst>
                <a:outerShdw blurRad="38100" dist="38100" dir="2700000" algn="tl">
                  <a:srgbClr val="000000">
                    <a:alpha val="43137"/>
                  </a:srgbClr>
                </a:outerShdw>
              </a:effectLst>
              <a:ea typeface="MS PGothic" pitchFamily="34" charset="-128"/>
            </a:endParaRPr>
          </a:p>
        </p:txBody>
      </p:sp>
      <p:pic>
        <p:nvPicPr>
          <p:cNvPr id="133123"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5615" y="566738"/>
            <a:ext cx="6655595" cy="456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24" name="Imag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81625" y="897732"/>
            <a:ext cx="2619375" cy="20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4"/>
          <p:cNvSpPr/>
          <p:nvPr/>
        </p:nvSpPr>
        <p:spPr bwMode="auto">
          <a:xfrm>
            <a:off x="1115615" y="1977629"/>
            <a:ext cx="1026320" cy="161925"/>
          </a:xfrm>
          <a:prstGeom prst="ellipse">
            <a:avLst/>
          </a:prstGeom>
          <a:noFill/>
          <a:ln w="28575" cap="flat" cmpd="sng" algn="ctr">
            <a:solidFill>
              <a:srgbClr val="FF0000"/>
            </a:solidFill>
            <a:prstDash val="solid"/>
            <a:round/>
            <a:headEnd type="none" w="med" len="med"/>
            <a:tailEnd type="none" w="med" len="med"/>
          </a:ln>
        </p:spPr>
        <p:txBody>
          <a:bodyPr/>
          <a:lstStyle/>
          <a:p>
            <a:pPr>
              <a:defRPr/>
            </a:pPr>
            <a:endParaRPr lang="en-US" sz="1350">
              <a:noFill/>
            </a:endParaRPr>
          </a:p>
        </p:txBody>
      </p:sp>
    </p:spTree>
    <p:extLst>
      <p:ext uri="{BB962C8B-B14F-4D97-AF65-F5344CB8AC3E}">
        <p14:creationId xmlns:p14="http://schemas.microsoft.com/office/powerpoint/2010/main" val="40787005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
          <p:cNvSpPr>
            <a:spLocks noChangeArrowheads="1"/>
          </p:cNvSpPr>
          <p:nvPr/>
        </p:nvSpPr>
        <p:spPr bwMode="auto">
          <a:xfrm>
            <a:off x="3806429" y="4875610"/>
            <a:ext cx="1791890" cy="28813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GB" altLang="en-US" sz="1800">
              <a:solidFill>
                <a:srgbClr val="000000"/>
              </a:solidFill>
            </a:endParaRPr>
          </a:p>
        </p:txBody>
      </p:sp>
      <p:sp>
        <p:nvSpPr>
          <p:cNvPr id="52229" name="Rectangle 5"/>
          <p:cNvSpPr>
            <a:spLocks/>
          </p:cNvSpPr>
          <p:nvPr/>
        </p:nvSpPr>
        <p:spPr bwMode="auto">
          <a:xfrm>
            <a:off x="1223962" y="141685"/>
            <a:ext cx="6425804" cy="346249"/>
          </a:xfrm>
          <a:prstGeom prst="rect">
            <a:avLst/>
          </a:prstGeom>
          <a:noFill/>
          <a:ln w="12700">
            <a:noFill/>
            <a:miter lim="800000"/>
            <a:headEnd/>
            <a:tailEnd/>
          </a:ln>
        </p:spPr>
        <p:txBody>
          <a:bodyPr lIns="0" tIns="0" rIns="30460" bIns="0">
            <a:spAutoFit/>
          </a:bodyPr>
          <a:lstStyle/>
          <a:p>
            <a:pPr marL="29748" algn="ctr" defTabSz="481907">
              <a:defRPr/>
            </a:pPr>
            <a:r>
              <a:rPr lang="ru-RU" sz="2250" b="1" i="1" dirty="0">
                <a:solidFill>
                  <a:srgbClr val="002F53"/>
                </a:solidFill>
                <a:effectLst>
                  <a:outerShdw blurRad="38100" dist="38100" dir="2700000" algn="tl">
                    <a:srgbClr val="000000">
                      <a:alpha val="43137"/>
                    </a:srgbClr>
                  </a:outerShdw>
                </a:effectLst>
                <a:sym typeface="Verdana" pitchFamily="34" charset="0"/>
              </a:rPr>
              <a:t>Българск</a:t>
            </a:r>
            <a:r>
              <a:rPr lang="bg-BG" sz="2250" b="1" i="1" dirty="0">
                <a:solidFill>
                  <a:srgbClr val="002F53"/>
                </a:solidFill>
                <a:effectLst>
                  <a:outerShdw blurRad="38100" dist="38100" dir="2700000" algn="tl">
                    <a:srgbClr val="000000">
                      <a:alpha val="43137"/>
                    </a:srgbClr>
                  </a:outerShdw>
                </a:effectLst>
                <a:sym typeface="Verdana" pitchFamily="34" charset="0"/>
              </a:rPr>
              <a:t>и</a:t>
            </a:r>
            <a:r>
              <a:rPr lang="ru-RU" sz="2250" b="1" i="1" dirty="0">
                <a:solidFill>
                  <a:srgbClr val="002F53"/>
                </a:solidFill>
                <a:effectLst>
                  <a:outerShdw blurRad="38100" dist="38100" dir="2700000" algn="tl">
                    <a:srgbClr val="000000">
                      <a:alpha val="43137"/>
                    </a:srgbClr>
                  </a:outerShdw>
                </a:effectLst>
                <a:sym typeface="Verdana" pitchFamily="34" charset="0"/>
              </a:rPr>
              <a:t> учителски програми в </a:t>
            </a:r>
            <a:r>
              <a:rPr lang="en-GB" sz="2250" b="1" i="1" dirty="0">
                <a:solidFill>
                  <a:srgbClr val="002F53"/>
                </a:solidFill>
                <a:effectLst>
                  <a:outerShdw blurRad="38100" dist="38100" dir="2700000" algn="tl">
                    <a:srgbClr val="000000">
                      <a:alpha val="43137"/>
                    </a:srgbClr>
                  </a:outerShdw>
                </a:effectLst>
                <a:sym typeface="Verdana" pitchFamily="34" charset="0"/>
              </a:rPr>
              <a:t>CERN</a:t>
            </a:r>
            <a:endParaRPr lang="en-US" sz="2250" b="1" i="1" dirty="0">
              <a:solidFill>
                <a:srgbClr val="002F53"/>
              </a:solidFill>
              <a:effectLst>
                <a:outerShdw blurRad="38100" dist="38100" dir="2700000" algn="tl">
                  <a:srgbClr val="000000">
                    <a:alpha val="43137"/>
                  </a:srgbClr>
                </a:outerShdw>
              </a:effectLst>
              <a:sym typeface="Verdana" pitchFamily="34" charset="0"/>
            </a:endParaRPr>
          </a:p>
        </p:txBody>
      </p:sp>
      <p:pic>
        <p:nvPicPr>
          <p:cNvPr id="1351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0558" y="2424068"/>
            <a:ext cx="7433441" cy="2719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5173" name="TextBox 2"/>
          <p:cNvSpPr txBox="1">
            <a:spLocks noChangeArrowheads="1"/>
          </p:cNvSpPr>
          <p:nvPr/>
        </p:nvSpPr>
        <p:spPr bwMode="auto">
          <a:xfrm>
            <a:off x="165538" y="519113"/>
            <a:ext cx="8978462" cy="1918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spcBef>
                <a:spcPts val="675"/>
              </a:spcBef>
              <a:buFont typeface="Wingdings" panose="05000000000000000000" pitchFamily="2" charset="2"/>
              <a:buChar char="Ø"/>
            </a:pPr>
            <a:r>
              <a:rPr lang="en-US" altLang="en-US" sz="1300" dirty="0">
                <a:solidFill>
                  <a:srgbClr val="002F53"/>
                </a:solidFill>
              </a:rPr>
              <a:t>12</a:t>
            </a:r>
            <a:r>
              <a:rPr lang="bg-BG" altLang="en-US" sz="1300" dirty="0">
                <a:solidFill>
                  <a:srgbClr val="002F53"/>
                </a:solidFill>
              </a:rPr>
              <a:t> програми за учители по физика (начало 2008)</a:t>
            </a:r>
          </a:p>
          <a:p>
            <a:pPr>
              <a:spcBef>
                <a:spcPts val="675"/>
              </a:spcBef>
              <a:buFont typeface="Wingdings" panose="05000000000000000000" pitchFamily="2" charset="2"/>
              <a:buChar char="Ø"/>
            </a:pPr>
            <a:r>
              <a:rPr lang="bg-BG" altLang="en-US" sz="1300" dirty="0">
                <a:solidFill>
                  <a:srgbClr val="002F53"/>
                </a:solidFill>
              </a:rPr>
              <a:t>1 програма за директори на училища (основно математически и природоматематически гимназии) през 2010 – 3-дневен курс</a:t>
            </a:r>
          </a:p>
          <a:p>
            <a:pPr>
              <a:spcBef>
                <a:spcPts val="675"/>
              </a:spcBef>
              <a:buFont typeface="Wingdings" panose="05000000000000000000" pitchFamily="2" charset="2"/>
              <a:buChar char="Ø"/>
            </a:pPr>
            <a:r>
              <a:rPr lang="bg-BG" altLang="en-US" sz="1300" dirty="0">
                <a:solidFill>
                  <a:srgbClr val="002F53"/>
                </a:solidFill>
              </a:rPr>
              <a:t>От 2011 година програмите са официано подпомагани от Министерство на Образованието и Науката </a:t>
            </a:r>
            <a:endParaRPr lang="bg-BG" altLang="en-US" sz="1300" dirty="0" smtClean="0">
              <a:solidFill>
                <a:srgbClr val="002F53"/>
              </a:solidFill>
            </a:endParaRPr>
          </a:p>
          <a:p>
            <a:pPr>
              <a:spcBef>
                <a:spcPts val="675"/>
              </a:spcBef>
              <a:buFont typeface="Wingdings" panose="05000000000000000000" pitchFamily="2" charset="2"/>
              <a:buChar char="Ø"/>
            </a:pPr>
            <a:r>
              <a:rPr lang="en-US" altLang="en-US" sz="1300" dirty="0" smtClean="0">
                <a:solidFill>
                  <a:srgbClr val="002F53"/>
                </a:solidFill>
              </a:rPr>
              <a:t>6</a:t>
            </a:r>
            <a:r>
              <a:rPr lang="bg-BG" altLang="en-US" sz="1300" dirty="0" smtClean="0">
                <a:solidFill>
                  <a:srgbClr val="002F53"/>
                </a:solidFill>
              </a:rPr>
              <a:t> </a:t>
            </a:r>
            <a:r>
              <a:rPr lang="bg-BG" altLang="en-US" sz="1300" dirty="0">
                <a:solidFill>
                  <a:srgbClr val="002F53"/>
                </a:solidFill>
              </a:rPr>
              <a:t>програми за учители по инженерни специалности и ИТ (начало 2014)</a:t>
            </a:r>
          </a:p>
          <a:p>
            <a:pPr>
              <a:spcBef>
                <a:spcPts val="675"/>
              </a:spcBef>
              <a:buFont typeface="Wingdings" panose="05000000000000000000" pitchFamily="2" charset="2"/>
              <a:buChar char="Ø"/>
            </a:pPr>
            <a:r>
              <a:rPr lang="bg-BG" altLang="en-US" sz="1300" dirty="0">
                <a:solidFill>
                  <a:srgbClr val="002F53"/>
                </a:solidFill>
              </a:rPr>
              <a:t>Общо </a:t>
            </a:r>
            <a:r>
              <a:rPr lang="en-US" altLang="en-US" sz="1300" dirty="0">
                <a:solidFill>
                  <a:srgbClr val="002F53"/>
                </a:solidFill>
                <a:ea typeface="MS PGothic" panose="020B0600070205080204" pitchFamily="34" charset="-128"/>
              </a:rPr>
              <a:t>759</a:t>
            </a:r>
            <a:r>
              <a:rPr lang="bg-BG" altLang="en-US" sz="1300" dirty="0">
                <a:solidFill>
                  <a:srgbClr val="002F53"/>
                </a:solidFill>
                <a:ea typeface="MS PGothic" panose="020B0600070205080204" pitchFamily="34" charset="-128"/>
              </a:rPr>
              <a:t> участници</a:t>
            </a:r>
            <a:endParaRPr lang="en-US" altLang="en-US" sz="1300" dirty="0">
              <a:solidFill>
                <a:srgbClr val="002F53"/>
              </a:solidFill>
              <a:ea typeface="MS PGothic" panose="020B0600070205080204" pitchFamily="34" charset="-128"/>
            </a:endParaRPr>
          </a:p>
          <a:p>
            <a:pPr>
              <a:spcBef>
                <a:spcPts val="675"/>
              </a:spcBef>
              <a:buFont typeface="Wingdings" panose="05000000000000000000" pitchFamily="2" charset="2"/>
              <a:buChar char="Ø"/>
            </a:pPr>
            <a:r>
              <a:rPr lang="en-US" altLang="en-US" sz="1300" dirty="0">
                <a:solidFill>
                  <a:srgbClr val="002F53"/>
                </a:solidFill>
                <a:ea typeface="MS PGothic" panose="020B0600070205080204" pitchFamily="34" charset="-128"/>
              </a:rPr>
              <a:t>2021 – on-line </a:t>
            </a:r>
            <a:r>
              <a:rPr lang="bg-BG" altLang="en-US" sz="1300" dirty="0">
                <a:solidFill>
                  <a:srgbClr val="002F53"/>
                </a:solidFill>
                <a:ea typeface="MS PGothic" panose="020B0600070205080204" pitchFamily="34" charset="-128"/>
              </a:rPr>
              <a:t>кратка програма за алумни учители</a:t>
            </a:r>
            <a:r>
              <a:rPr lang="en-US" altLang="en-US" sz="1300" dirty="0">
                <a:solidFill>
                  <a:srgbClr val="002F53"/>
                </a:solidFill>
                <a:ea typeface="MS PGothic" panose="020B0600070205080204" pitchFamily="34" charset="-128"/>
              </a:rPr>
              <a:t> (65 </a:t>
            </a:r>
            <a:r>
              <a:rPr lang="bg-BG" altLang="en-US" sz="1300" dirty="0">
                <a:solidFill>
                  <a:srgbClr val="002F53"/>
                </a:solidFill>
                <a:ea typeface="MS PGothic" panose="020B0600070205080204" pitchFamily="34" charset="-128"/>
              </a:rPr>
              <a:t>участници)</a:t>
            </a:r>
            <a:endParaRPr lang="bg-BG" altLang="en-US" sz="1300" dirty="0">
              <a:solidFill>
                <a:srgbClr val="002F53"/>
              </a:solidFill>
            </a:endParaRPr>
          </a:p>
        </p:txBody>
      </p:sp>
    </p:spTree>
    <p:extLst>
      <p:ext uri="{BB962C8B-B14F-4D97-AF65-F5344CB8AC3E}">
        <p14:creationId xmlns:p14="http://schemas.microsoft.com/office/powerpoint/2010/main" val="802294765"/>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6195"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2171FFAD-DD52-4401-A538-51FDCCA329FA}" type="slidenum">
              <a:rPr lang="en-US" altLang="en-US" sz="900">
                <a:solidFill>
                  <a:srgbClr val="FFFFFF"/>
                </a:solidFill>
              </a:rPr>
              <a:pPr eaLnBrk="1" hangingPunct="1">
                <a:spcBef>
                  <a:spcPct val="0"/>
                </a:spcBef>
                <a:buFontTx/>
                <a:buNone/>
              </a:pPr>
              <a:t>33</a:t>
            </a:fld>
            <a:endParaRPr lang="en-US" altLang="en-US" sz="900">
              <a:solidFill>
                <a:srgbClr val="FFFFFF"/>
              </a:solidFill>
            </a:endParaRPr>
          </a:p>
        </p:txBody>
      </p:sp>
      <p:sp>
        <p:nvSpPr>
          <p:cNvPr id="6" name="Rectangle 2"/>
          <p:cNvSpPr txBox="1">
            <a:spLocks noChangeArrowheads="1"/>
          </p:cNvSpPr>
          <p:nvPr/>
        </p:nvSpPr>
        <p:spPr>
          <a:xfrm>
            <a:off x="1439466" y="141685"/>
            <a:ext cx="6073378" cy="389334"/>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6917" algn="ctr" rtl="0" fontAlgn="base">
              <a:spcBef>
                <a:spcPct val="0"/>
              </a:spcBef>
              <a:spcAft>
                <a:spcPct val="0"/>
              </a:spcAft>
              <a:defRPr sz="4400">
                <a:solidFill>
                  <a:schemeClr val="tx2"/>
                </a:solidFill>
                <a:latin typeface="Arial" pitchFamily="34" charset="0"/>
              </a:defRPr>
            </a:lvl6pPr>
            <a:lvl7pPr marL="913836" algn="ctr" rtl="0" fontAlgn="base">
              <a:spcBef>
                <a:spcPct val="0"/>
              </a:spcBef>
              <a:spcAft>
                <a:spcPct val="0"/>
              </a:spcAft>
              <a:defRPr sz="4400">
                <a:solidFill>
                  <a:schemeClr val="tx2"/>
                </a:solidFill>
                <a:latin typeface="Arial" pitchFamily="34" charset="0"/>
              </a:defRPr>
            </a:lvl7pPr>
            <a:lvl8pPr marL="1370760" algn="ctr" rtl="0" fontAlgn="base">
              <a:spcBef>
                <a:spcPct val="0"/>
              </a:spcBef>
              <a:spcAft>
                <a:spcPct val="0"/>
              </a:spcAft>
              <a:defRPr sz="4400">
                <a:solidFill>
                  <a:schemeClr val="tx2"/>
                </a:solidFill>
                <a:latin typeface="Arial" pitchFamily="34" charset="0"/>
              </a:defRPr>
            </a:lvl8pPr>
            <a:lvl9pPr marL="1827678" algn="ctr" rtl="0" fontAlgn="base">
              <a:spcBef>
                <a:spcPct val="0"/>
              </a:spcBef>
              <a:spcAft>
                <a:spcPct val="0"/>
              </a:spcAft>
              <a:defRPr sz="4400">
                <a:solidFill>
                  <a:schemeClr val="tx2"/>
                </a:solidFill>
                <a:latin typeface="Arial" pitchFamily="34" charset="0"/>
              </a:defRPr>
            </a:lvl9pPr>
          </a:lstStyle>
          <a:p>
            <a:pPr>
              <a:defRPr/>
            </a:pPr>
            <a:r>
              <a:rPr lang="bg-BG" sz="1875" b="1" i="1" kern="0" dirty="0">
                <a:solidFill>
                  <a:srgbClr val="002F53"/>
                </a:solidFill>
                <a:effectLst>
                  <a:outerShdw blurRad="38100" dist="38100" dir="2700000" algn="tl">
                    <a:srgbClr val="000000">
                      <a:alpha val="43137"/>
                    </a:srgbClr>
                  </a:outerShdw>
                </a:effectLst>
              </a:rPr>
              <a:t>Образователни програми за ученици в </a:t>
            </a:r>
            <a:r>
              <a:rPr lang="en-GB" sz="1875" b="1" i="1" kern="0" dirty="0">
                <a:solidFill>
                  <a:srgbClr val="002F53"/>
                </a:solidFill>
                <a:effectLst>
                  <a:outerShdw blurRad="38100" dist="38100" dir="2700000" algn="tl">
                    <a:srgbClr val="000000">
                      <a:alpha val="43137"/>
                    </a:srgbClr>
                  </a:outerShdw>
                </a:effectLst>
              </a:rPr>
              <a:t>CERN</a:t>
            </a:r>
            <a:endParaRPr lang="en-US" sz="1875" b="1" i="1" kern="0" dirty="0">
              <a:solidFill>
                <a:srgbClr val="002F53"/>
              </a:solidFill>
              <a:effectLst>
                <a:outerShdw blurRad="38100" dist="38100" dir="2700000" algn="tl">
                  <a:srgbClr val="000000">
                    <a:alpha val="43137"/>
                  </a:srgbClr>
                </a:outerShdw>
              </a:effectLst>
            </a:endParaRPr>
          </a:p>
        </p:txBody>
      </p:sp>
      <p:graphicFrame>
        <p:nvGraphicFramePr>
          <p:cNvPr id="4" name="Diagram 3"/>
          <p:cNvGraphicFramePr/>
          <p:nvPr>
            <p:extLst>
              <p:ext uri="{D42A27DB-BD31-4B8C-83A1-F6EECF244321}">
                <p14:modId xmlns:p14="http://schemas.microsoft.com/office/powerpoint/2010/main" val="1030995018"/>
              </p:ext>
            </p:extLst>
          </p:nvPr>
        </p:nvGraphicFramePr>
        <p:xfrm>
          <a:off x="1340110" y="563518"/>
          <a:ext cx="4312712" cy="3503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6198" name="Pictur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57367" y="748041"/>
            <a:ext cx="1963895" cy="144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199" name="Picture 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557366" y="2554088"/>
            <a:ext cx="1960521" cy="1292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03917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1"/>
          <p:cNvSpPr txBox="1">
            <a:spLocks noChangeArrowheads="1"/>
          </p:cNvSpPr>
          <p:nvPr/>
        </p:nvSpPr>
        <p:spPr bwMode="auto">
          <a:xfrm>
            <a:off x="386710" y="548753"/>
            <a:ext cx="6931202" cy="2739211"/>
          </a:xfrm>
          <a:prstGeom prst="rect">
            <a:avLst/>
          </a:prstGeom>
          <a:solidFill>
            <a:schemeClr val="bg1"/>
          </a:solidFill>
          <a:ln w="1270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marL="214313" indent="-214313">
              <a:buFont typeface="Arial" panose="020B0604020202020204" pitchFamily="34" charset="0"/>
              <a:buChar char="•"/>
              <a:defRPr/>
            </a:pPr>
            <a:r>
              <a:rPr lang="en-GB" sz="1200" dirty="0" smtClean="0">
                <a:solidFill>
                  <a:srgbClr val="FF9933"/>
                </a:solidFill>
                <a:ea typeface="MS PGothic" pitchFamily="34" charset="-128"/>
              </a:rPr>
              <a:t>Beamline </a:t>
            </a:r>
            <a:r>
              <a:rPr lang="en-GB" sz="1200" dirty="0">
                <a:solidFill>
                  <a:srgbClr val="FF9933"/>
                </a:solidFill>
                <a:ea typeface="MS PGothic" pitchFamily="34" charset="-128"/>
              </a:rPr>
              <a:t>for Schools</a:t>
            </a:r>
            <a:r>
              <a:rPr lang="bg-BG" sz="1200" dirty="0">
                <a:solidFill>
                  <a:srgbClr val="FF9933"/>
                </a:solidFill>
                <a:ea typeface="MS PGothic" pitchFamily="34" charset="-128"/>
              </a:rPr>
              <a:t> състезание</a:t>
            </a:r>
          </a:p>
          <a:p>
            <a:pPr marL="403622" lvl="1" indent="-214313">
              <a:buFont typeface="Arial" panose="020B0604020202020204" pitchFamily="34" charset="0"/>
              <a:buChar char="•"/>
              <a:defRPr/>
            </a:pPr>
            <a:r>
              <a:rPr lang="bg-BG" sz="1100" dirty="0">
                <a:solidFill>
                  <a:schemeClr val="tx2"/>
                </a:solidFill>
                <a:ea typeface="MS PGothic" pitchFamily="34" charset="-128"/>
              </a:rPr>
              <a:t>отборно участие – награда 10-дневен престой в ЦЕРН</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2"/>
              </a:rPr>
              <a:t>http://cern.ch/bl4s</a:t>
            </a:r>
            <a:endParaRPr lang="bg-BG" sz="1100" dirty="0">
              <a:solidFill>
                <a:srgbClr val="330099"/>
              </a:solidFill>
              <a:ea typeface="MS PGothic" pitchFamily="34" charset="-128"/>
            </a:endParaRPr>
          </a:p>
          <a:p>
            <a:pPr marL="189309" lvl="1">
              <a:defRPr/>
            </a:pPr>
            <a:endParaRPr lang="bg-BG" sz="1200" dirty="0">
              <a:solidFill>
                <a:srgbClr val="330099"/>
              </a:solidFill>
              <a:ea typeface="MS PGothic" pitchFamily="34" charset="-128"/>
            </a:endParaRPr>
          </a:p>
          <a:p>
            <a:pPr marL="214313" indent="-214313">
              <a:buFont typeface="Arial" panose="020B0604020202020204" pitchFamily="34" charset="0"/>
              <a:buChar char="•"/>
              <a:defRPr/>
            </a:pPr>
            <a:r>
              <a:rPr lang="bg-BG" sz="1200" dirty="0">
                <a:solidFill>
                  <a:srgbClr val="FF9933"/>
                </a:solidFill>
                <a:ea typeface="MS PGothic" pitchFamily="34" charset="-128"/>
              </a:rPr>
              <a:t>Мастер Класове по </a:t>
            </a:r>
            <a:r>
              <a:rPr lang="bg-BG" sz="1200" dirty="0" smtClean="0">
                <a:solidFill>
                  <a:srgbClr val="FF9933"/>
                </a:solidFill>
                <a:ea typeface="MS PGothic" pitchFamily="34" charset="-128"/>
              </a:rPr>
              <a:t>физика </a:t>
            </a:r>
            <a:r>
              <a:rPr lang="ru-RU" sz="1200" dirty="0">
                <a:solidFill>
                  <a:srgbClr val="333399"/>
                </a:solidFill>
                <a:ea typeface="MS PGothic" pitchFamily="34" charset="-128"/>
              </a:rPr>
              <a:t>от 2018 в </a:t>
            </a:r>
            <a:r>
              <a:rPr lang="ru-RU" sz="1200" dirty="0" smtClean="0">
                <a:solidFill>
                  <a:srgbClr val="333399"/>
                </a:solidFill>
                <a:ea typeface="MS PGothic" pitchFamily="34" charset="-128"/>
              </a:rPr>
              <a:t>България</a:t>
            </a:r>
            <a:endParaRPr lang="bg-BG" sz="1200" dirty="0">
              <a:solidFill>
                <a:srgbClr val="FF9933"/>
              </a:solidFill>
              <a:ea typeface="MS PGothic" pitchFamily="34" charset="-128"/>
            </a:endParaRPr>
          </a:p>
          <a:p>
            <a:pPr>
              <a:defRPr/>
            </a:pPr>
            <a:endParaRPr lang="bg-BG" sz="1200" dirty="0" smtClean="0">
              <a:solidFill>
                <a:srgbClr val="FF9933"/>
              </a:solidFill>
              <a:ea typeface="MS PGothic" pitchFamily="34" charset="-128"/>
            </a:endParaRPr>
          </a:p>
          <a:p>
            <a:pPr marL="214313" indent="-214313">
              <a:buFont typeface="Arial" panose="020B0604020202020204" pitchFamily="34" charset="0"/>
              <a:buChar char="•"/>
              <a:defRPr/>
            </a:pPr>
            <a:r>
              <a:rPr lang="en-GB" sz="1200" dirty="0" smtClean="0">
                <a:solidFill>
                  <a:srgbClr val="FF9933"/>
                </a:solidFill>
                <a:ea typeface="MS PGothic" pitchFamily="34" charset="-128"/>
              </a:rPr>
              <a:t>CERN-Solvay </a:t>
            </a:r>
            <a:r>
              <a:rPr lang="en-GB" sz="1200" dirty="0">
                <a:solidFill>
                  <a:srgbClr val="FF9933"/>
                </a:solidFill>
                <a:ea typeface="MS PGothic" pitchFamily="34" charset="-128"/>
              </a:rPr>
              <a:t>Education Programme</a:t>
            </a:r>
            <a:endParaRPr lang="bg-BG" sz="1200" dirty="0">
              <a:solidFill>
                <a:srgbClr val="FF9933"/>
              </a:solidFill>
              <a:ea typeface="MS PGothic" pitchFamily="34" charset="-128"/>
            </a:endParaRPr>
          </a:p>
          <a:p>
            <a:pPr marL="403622" lvl="1" indent="-214313">
              <a:buFont typeface="Arial" panose="020B0604020202020204" pitchFamily="34" charset="0"/>
              <a:buChar char="•"/>
              <a:defRPr/>
            </a:pPr>
            <a:r>
              <a:rPr lang="en-US" sz="1100" dirty="0">
                <a:solidFill>
                  <a:schemeClr val="tx2"/>
                </a:solidFill>
                <a:ea typeface="MS PGothic" pitchFamily="34" charset="-128"/>
              </a:rPr>
              <a:t>7 </a:t>
            </a:r>
            <a:r>
              <a:rPr lang="bg-BG" sz="1100" dirty="0">
                <a:solidFill>
                  <a:schemeClr val="tx2"/>
                </a:solidFill>
                <a:ea typeface="MS PGothic" pitchFamily="34" charset="-128"/>
              </a:rPr>
              <a:t>дневен престой в ЦЕРН (ЦЕРН покрива всички разходи по пътуването и престоя)</a:t>
            </a:r>
          </a:p>
          <a:p>
            <a:pPr marL="403622" lvl="1" indent="-214313">
              <a:buFont typeface="Arial" panose="020B0604020202020204" pitchFamily="34" charset="0"/>
              <a:buChar char="•"/>
              <a:defRPr/>
            </a:pPr>
            <a:r>
              <a:rPr lang="bg-BG" sz="1100" dirty="0">
                <a:solidFill>
                  <a:schemeClr val="tx2"/>
                </a:solidFill>
                <a:ea typeface="MS PGothic" pitchFamily="34" charset="-128"/>
              </a:rPr>
              <a:t>индивидуално участие, възраст 16+</a:t>
            </a:r>
          </a:p>
          <a:p>
            <a:pPr marL="403622" lvl="1" indent="-214313">
              <a:buFont typeface="Arial" panose="020B0604020202020204" pitchFamily="34" charset="0"/>
              <a:buChar char="•"/>
              <a:defRPr/>
            </a:pPr>
            <a:r>
              <a:rPr lang="en-GB" sz="1100" dirty="0">
                <a:solidFill>
                  <a:srgbClr val="330099"/>
                </a:solidFill>
                <a:ea typeface="MS PGothic" pitchFamily="34" charset="-128"/>
                <a:hlinkClick r:id="rId3"/>
              </a:rPr>
              <a:t>https://solvay-education-programme.web.cern.ch/</a:t>
            </a:r>
            <a:endParaRPr lang="en-GB" sz="1100" dirty="0">
              <a:solidFill>
                <a:srgbClr val="330099"/>
              </a:solidFill>
              <a:ea typeface="MS PGothic" pitchFamily="34" charset="-128"/>
            </a:endParaRPr>
          </a:p>
          <a:p>
            <a:pPr>
              <a:defRPr/>
            </a:pPr>
            <a:endParaRPr lang="ru-RU" sz="1200" dirty="0" smtClean="0">
              <a:solidFill>
                <a:srgbClr val="FF9933"/>
              </a:solidFill>
              <a:ea typeface="MS PGothic" pitchFamily="34" charset="-128"/>
            </a:endParaRPr>
          </a:p>
          <a:p>
            <a:pPr marL="60722" indent="-214313">
              <a:buFont typeface="Arial" panose="020B0604020202020204" pitchFamily="34" charset="0"/>
              <a:buChar char="•"/>
              <a:defRPr/>
            </a:pPr>
            <a:r>
              <a:rPr lang="ru-RU" sz="1200" dirty="0" smtClean="0">
                <a:solidFill>
                  <a:srgbClr val="FF9933"/>
                </a:solidFill>
                <a:ea typeface="MS PGothic" pitchFamily="34" charset="-128"/>
              </a:rPr>
              <a:t>Материали </a:t>
            </a:r>
            <a:r>
              <a:rPr lang="ru-RU" sz="1200" dirty="0">
                <a:solidFill>
                  <a:srgbClr val="FF9933"/>
                </a:solidFill>
                <a:ea typeface="MS PGothic" pitchFamily="34" charset="-128"/>
              </a:rPr>
              <a:t>за ученици</a:t>
            </a:r>
          </a:p>
          <a:p>
            <a:pPr marL="403622" lvl="1" indent="-214313">
              <a:buFont typeface="Arial" panose="020B0604020202020204" pitchFamily="34" charset="0"/>
              <a:buChar char="•"/>
              <a:defRPr/>
            </a:pPr>
            <a:r>
              <a:rPr lang="bg-BG" altLang="en-US" sz="1100" dirty="0">
                <a:solidFill>
                  <a:schemeClr val="tx2"/>
                </a:solidFill>
                <a:ea typeface="MS PGothic" pitchFamily="34" charset="-128"/>
                <a:sym typeface="Verdana" panose="020B0604030504040204" pitchFamily="34" charset="0"/>
              </a:rPr>
              <a:t>училищни материали, видео клипове, анимации, игри и много други</a:t>
            </a:r>
            <a:r>
              <a:rPr lang="bg-BG" altLang="en-US" sz="1100" dirty="0">
                <a:solidFill>
                  <a:schemeClr val="accent2"/>
                </a:solidFill>
                <a:ea typeface="ヒラギノ角ゴ ProN W3"/>
                <a:cs typeface="ヒラギノ角ゴ ProN W3"/>
                <a:sym typeface="Verdana" panose="020B0604030504040204" pitchFamily="34" charset="0"/>
              </a:rPr>
              <a:t/>
            </a:r>
            <a:br>
              <a:rPr lang="bg-BG" altLang="en-US" sz="1100" dirty="0">
                <a:solidFill>
                  <a:schemeClr val="accent2"/>
                </a:solidFill>
                <a:ea typeface="ヒラギノ角ゴ ProN W3"/>
                <a:cs typeface="ヒラギノ角ゴ ProN W3"/>
                <a:sym typeface="Verdana" panose="020B0604030504040204" pitchFamily="34" charset="0"/>
              </a:rPr>
            </a:br>
            <a:r>
              <a:rPr lang="en-GB" altLang="en-US" sz="1100" dirty="0">
                <a:solidFill>
                  <a:schemeClr val="accent2"/>
                </a:solidFill>
                <a:ea typeface="ヒラギノ角ゴ ProN W3"/>
                <a:cs typeface="ヒラギノ角ゴ ProN W3"/>
                <a:sym typeface="Verdana" panose="020B0604030504040204" pitchFamily="34" charset="0"/>
                <a:hlinkClick r:id="rId4"/>
              </a:rPr>
              <a:t>http://home.cern/students-educators</a:t>
            </a:r>
            <a:r>
              <a:rPr lang="bg-BG" altLang="en-US" sz="1100" dirty="0">
                <a:solidFill>
                  <a:schemeClr val="accent2"/>
                </a:solidFill>
                <a:ea typeface="ヒラギノ角ゴ ProN W3"/>
                <a:cs typeface="ヒラギノ角ゴ ProN W3"/>
                <a:sym typeface="Verdana" panose="020B0604030504040204" pitchFamily="34" charset="0"/>
              </a:rPr>
              <a:t> </a:t>
            </a:r>
            <a:r>
              <a:rPr lang="bg-BG" altLang="en-US" sz="1100" dirty="0" smtClean="0">
                <a:solidFill>
                  <a:schemeClr val="accent2"/>
                </a:solidFill>
                <a:ea typeface="ヒラギノ角ゴ ProN W3"/>
                <a:cs typeface="ヒラギノ角ゴ ProN W3"/>
                <a:sym typeface="Verdana" panose="020B0604030504040204" pitchFamily="34" charset="0"/>
              </a:rPr>
              <a:t/>
            </a:r>
            <a:br>
              <a:rPr lang="bg-BG" altLang="en-US" sz="1100" dirty="0" smtClean="0">
                <a:solidFill>
                  <a:schemeClr val="accent2"/>
                </a:solidFill>
                <a:ea typeface="ヒラギノ角ゴ ProN W3"/>
                <a:cs typeface="ヒラギノ角ゴ ProN W3"/>
                <a:sym typeface="Verdana" panose="020B0604030504040204" pitchFamily="34" charset="0"/>
              </a:rPr>
            </a:br>
            <a:r>
              <a:rPr lang="en-GB" sz="1100" dirty="0" smtClean="0">
                <a:hlinkClick r:id="rId5"/>
              </a:rPr>
              <a:t>https</a:t>
            </a:r>
            <a:r>
              <a:rPr lang="en-GB" sz="1100" dirty="0">
                <a:hlinkClick r:id="rId5"/>
              </a:rPr>
              <a:t>://scoollab.web.cern.ch/classroom-activities</a:t>
            </a:r>
            <a:endParaRPr lang="bg-BG" altLang="en-US" sz="1100" dirty="0">
              <a:solidFill>
                <a:schemeClr val="accent2"/>
              </a:solidFill>
              <a:ea typeface="ヒラギノ角ゴ ProN W3"/>
              <a:cs typeface="ヒラギノ角ゴ ProN W3"/>
              <a:sym typeface="Verdana" panose="020B0604030504040204" pitchFamily="34" charset="0"/>
            </a:endParaRPr>
          </a:p>
        </p:txBody>
      </p:sp>
      <p:pic>
        <p:nvPicPr>
          <p:cNvPr id="16" name="Picture 2" descr="http://mediaarchive.cern.ch/MediaArchive/Photo/Public/2008/0808003/0808003_02/0808003_02-A4-at-144-dpi.jpg"/>
          <p:cNvPicPr>
            <a:picLocks noChangeAspect="1" noChangeArrowheads="1"/>
          </p:cNvPicPr>
          <p:nvPr/>
        </p:nvPicPr>
        <p:blipFill>
          <a:blip r:embed="rId6" cstate="print"/>
          <a:srcRect t="27049" b="6557"/>
          <a:stretch>
            <a:fillRect/>
          </a:stretch>
        </p:blipFill>
        <p:spPr bwMode="auto">
          <a:xfrm>
            <a:off x="4886824" y="2984977"/>
            <a:ext cx="3985568" cy="18010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0182" name="TextBox 4"/>
          <p:cNvSpPr txBox="1">
            <a:spLocks noChangeArrowheads="1"/>
          </p:cNvSpPr>
          <p:nvPr/>
        </p:nvSpPr>
        <p:spPr bwMode="auto">
          <a:xfrm>
            <a:off x="1143000" y="86916"/>
            <a:ext cx="6858000" cy="415498"/>
          </a:xfrm>
          <a:prstGeom prst="rect">
            <a:avLst/>
          </a:prstGeom>
          <a:noFill/>
          <a:ln w="9525">
            <a:noFill/>
            <a:miter lim="800000"/>
            <a:headEnd/>
            <a:tailEnd/>
          </a:ln>
        </p:spPr>
        <p:txBody>
          <a:bodyPr>
            <a:spAutoFit/>
          </a:bodyPr>
          <a:lstStyle/>
          <a:p>
            <a:pPr algn="ctr">
              <a:defRPr/>
            </a:pPr>
            <a:r>
              <a:rPr lang="bg-BG" sz="2100" b="1" i="1" dirty="0"/>
              <a:t>ЦЕРН</a:t>
            </a:r>
            <a:r>
              <a:rPr lang="en-GB" sz="2100" b="1" i="1" dirty="0"/>
              <a:t> –</a:t>
            </a:r>
            <a:r>
              <a:rPr lang="bg-BG" sz="2100" b="1" i="1" dirty="0"/>
              <a:t> Програми за ученици</a:t>
            </a:r>
            <a:endParaRPr lang="en-US" sz="2100" b="1" i="1" dirty="0"/>
          </a:p>
        </p:txBody>
      </p:sp>
      <p:pic>
        <p:nvPicPr>
          <p:cNvPr id="65" name="Picture 64"/>
          <p:cNvPicPr>
            <a:picLocks noChangeAspect="1"/>
          </p:cNvPicPr>
          <p:nvPr/>
        </p:nvPicPr>
        <p:blipFill>
          <a:blip r:embed="rId7"/>
          <a:stretch>
            <a:fillRect/>
          </a:stretch>
        </p:blipFill>
        <p:spPr>
          <a:xfrm>
            <a:off x="7589520" y="1761449"/>
            <a:ext cx="1358675" cy="1019319"/>
          </a:xfrm>
          <a:prstGeom prst="rect">
            <a:avLst/>
          </a:prstGeom>
          <a:effectLst>
            <a:outerShdw blurRad="50800" dist="38100" dir="2700000" algn="tl" rotWithShape="0">
              <a:prstClr val="black">
                <a:alpha val="40000"/>
              </a:prstClr>
            </a:outerShdw>
          </a:effectLst>
        </p:spPr>
      </p:pic>
      <p:pic>
        <p:nvPicPr>
          <p:cNvPr id="21" name="Picture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12" y="3360031"/>
            <a:ext cx="2011444" cy="133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9" name="Rectangle 5"/>
          <p:cNvSpPr>
            <a:spLocks/>
          </p:cNvSpPr>
          <p:nvPr/>
        </p:nvSpPr>
        <p:spPr bwMode="auto">
          <a:xfrm>
            <a:off x="7748544" y="626220"/>
            <a:ext cx="1246033" cy="1099722"/>
          </a:xfrm>
          <a:prstGeom prst="rect">
            <a:avLst/>
          </a:prstGeom>
          <a:blipFill dpi="0" rotWithShape="0">
            <a:blip r:embed="rId9"/>
            <a:srcRect/>
            <a:stretch>
              <a:fillRect/>
            </a:stretch>
          </a:blipFill>
          <a:ln w="9525" cap="flat">
            <a:solidFill>
              <a:srgbClr val="4A7DBB"/>
            </a:solidFill>
            <a:prstDash val="solid"/>
            <a:round/>
            <a:headEnd type="none" w="med" len="med"/>
            <a:tailEnd type="none" w="med" len="med"/>
          </a:ln>
          <a:effectLst>
            <a:outerShdw blurRad="38100" dist="23000" dir="5400000" algn="ctr" rotWithShape="0">
              <a:schemeClr val="bg2">
                <a:alpha val="34999"/>
              </a:schemeClr>
            </a:outerShdw>
          </a:effectLst>
        </p:spPr>
        <p:txBody>
          <a:bodyPr lIns="0" tIns="0" rIns="0" bIns="0"/>
          <a:lstStyle/>
          <a:p>
            <a:pPr>
              <a:defRPr/>
            </a:pPr>
            <a:endParaRPr lang="en-GB" sz="1350"/>
          </a:p>
        </p:txBody>
      </p:sp>
      <p:pic>
        <p:nvPicPr>
          <p:cNvPr id="3" name="Picture 2"/>
          <p:cNvPicPr>
            <a:picLocks noChangeAspect="1"/>
          </p:cNvPicPr>
          <p:nvPr/>
        </p:nvPicPr>
        <p:blipFill>
          <a:blip r:embed="rId10"/>
          <a:stretch>
            <a:fillRect/>
          </a:stretch>
        </p:blipFill>
        <p:spPr>
          <a:xfrm>
            <a:off x="1808790" y="4093943"/>
            <a:ext cx="3307120" cy="982973"/>
          </a:xfrm>
          <a:prstGeom prst="rect">
            <a:avLst/>
          </a:prstGeom>
          <a:effectLst>
            <a:outerShdw blurRad="50800" dist="38100" dir="2700000" algn="tl" rotWithShape="0">
              <a:prstClr val="black">
                <a:alpha val="40000"/>
              </a:prstClr>
            </a:outerShdw>
          </a:effectLst>
        </p:spPr>
      </p:pic>
      <p:pic>
        <p:nvPicPr>
          <p:cNvPr id="10" name="Picture 10"/>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950289"/>
            <a:ext cx="3001306" cy="853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214404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1169194" y="119063"/>
            <a:ext cx="6349604" cy="323165"/>
          </a:xfrm>
          <a:prstGeom prst="rect">
            <a:avLst/>
          </a:prstGeom>
          <a:noFill/>
          <a:ln w="12700">
            <a:noFill/>
            <a:miter lim="800000"/>
            <a:headEnd/>
            <a:tailEnd/>
          </a:ln>
        </p:spPr>
        <p:txBody>
          <a:bodyPr lIns="0" tIns="0" rIns="30478" bIns="0">
            <a:spAutoFit/>
          </a:bodyPr>
          <a:lstStyle/>
          <a:p>
            <a:pPr marL="29766" defTabSz="482204">
              <a:defRPr/>
            </a:pPr>
            <a:r>
              <a:rPr lang="ru-RU" sz="2100" i="1" dirty="0">
                <a:solidFill>
                  <a:srgbClr val="002F53"/>
                </a:solidFill>
                <a:effectLst>
                  <a:outerShdw blurRad="38100" dist="38100" dir="2700000" algn="tl">
                    <a:srgbClr val="000000">
                      <a:alpha val="43137"/>
                    </a:srgbClr>
                  </a:outerShdw>
                </a:effectLst>
                <a:sym typeface="Verdana" pitchFamily="34" charset="0"/>
              </a:rPr>
              <a:t>Как</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изглежда</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физиката</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за</a:t>
            </a:r>
            <a:r>
              <a:rPr lang="fr-CH" sz="2100" i="1" dirty="0">
                <a:solidFill>
                  <a:srgbClr val="002F53"/>
                </a:solidFill>
                <a:effectLst>
                  <a:outerShdw blurRad="38100" dist="38100" dir="2700000" algn="tl">
                    <a:srgbClr val="000000">
                      <a:alpha val="43137"/>
                    </a:srgbClr>
                  </a:outerShdw>
                </a:effectLst>
                <a:sym typeface="Verdana" pitchFamily="34" charset="0"/>
              </a:rPr>
              <a:t> </a:t>
            </a:r>
            <a:r>
              <a:rPr lang="ru-RU" sz="2100" i="1" dirty="0">
                <a:solidFill>
                  <a:srgbClr val="002F53"/>
                </a:solidFill>
                <a:effectLst>
                  <a:outerShdw blurRad="38100" dist="38100" dir="2700000" algn="tl">
                    <a:srgbClr val="000000">
                      <a:alpha val="43137"/>
                    </a:srgbClr>
                  </a:outerShdw>
                </a:effectLst>
                <a:sym typeface="Verdana" pitchFamily="34" charset="0"/>
              </a:rPr>
              <a:t>учени</a:t>
            </a:r>
            <a:r>
              <a:rPr lang="ru-RU" sz="2100" i="1" dirty="0">
                <a:solidFill>
                  <a:srgbClr val="002F53"/>
                </a:solidFill>
                <a:effectLst>
                  <a:outerShdw blurRad="38100" dist="38100" dir="2700000" algn="tl">
                    <a:srgbClr val="000000">
                      <a:alpha val="43137"/>
                    </a:srgbClr>
                  </a:outerShdw>
                </a:effectLst>
                <a:cs typeface="Arial" pitchFamily="34" charset="0"/>
                <a:sym typeface="Verdana" pitchFamily="34" charset="0"/>
              </a:rPr>
              <a:t>ци</a:t>
            </a:r>
            <a:r>
              <a:rPr lang="ru-RU" sz="2100" i="1" dirty="0">
                <a:solidFill>
                  <a:srgbClr val="002F53"/>
                </a:solidFill>
                <a:effectLst>
                  <a:outerShdw blurRad="38100" dist="38100" dir="2700000" algn="tl">
                    <a:srgbClr val="000000">
                      <a:alpha val="43137"/>
                    </a:srgbClr>
                  </a:outerShdw>
                </a:effectLst>
                <a:sym typeface="Verdana" pitchFamily="34" charset="0"/>
              </a:rPr>
              <a:t>те</a:t>
            </a:r>
            <a:r>
              <a:rPr lang="en-US" sz="2100" i="1" dirty="0">
                <a:solidFill>
                  <a:srgbClr val="002F53"/>
                </a:solidFill>
                <a:effectLst>
                  <a:outerShdw blurRad="38100" dist="38100" dir="2700000" algn="tl">
                    <a:srgbClr val="000000">
                      <a:alpha val="43137"/>
                    </a:srgbClr>
                  </a:outerShdw>
                </a:effectLst>
                <a:sym typeface="Verdana" pitchFamily="34" charset="0"/>
              </a:rPr>
              <a:t> </a:t>
            </a:r>
            <a:r>
              <a:rPr lang="en-US" sz="1875" i="1" dirty="0">
                <a:solidFill>
                  <a:srgbClr val="002F53"/>
                </a:solidFill>
                <a:effectLst>
                  <a:outerShdw blurRad="38100" dist="38100" dir="2700000" algn="tl">
                    <a:srgbClr val="000000">
                      <a:alpha val="43137"/>
                    </a:srgbClr>
                  </a:outerShdw>
                </a:effectLst>
                <a:sym typeface="Verdana" pitchFamily="34" charset="0"/>
              </a:rPr>
              <a:t>(</a:t>
            </a:r>
            <a:r>
              <a:rPr lang="bg-BG" sz="1875" i="1" dirty="0">
                <a:solidFill>
                  <a:srgbClr val="002F53"/>
                </a:solidFill>
                <a:effectLst>
                  <a:outerShdw blurRad="38100" dist="38100" dir="2700000" algn="tl">
                    <a:srgbClr val="000000">
                      <a:alpha val="43137"/>
                    </a:srgbClr>
                  </a:outerShdw>
                </a:effectLst>
                <a:sym typeface="Verdana" pitchFamily="34" charset="0"/>
              </a:rPr>
              <a:t>понякога)</a:t>
            </a:r>
            <a:endParaRPr lang="en-US" sz="1875" i="1" dirty="0">
              <a:solidFill>
                <a:srgbClr val="002F53"/>
              </a:solidFill>
              <a:effectLst>
                <a:outerShdw blurRad="38100" dist="38100" dir="2700000" algn="tl">
                  <a:srgbClr val="000000">
                    <a:alpha val="43137"/>
                  </a:srgbClr>
                </a:outerShdw>
              </a:effectLst>
              <a:sym typeface="Verdana" pitchFamily="34" charset="0"/>
            </a:endParaRPr>
          </a:p>
        </p:txBody>
      </p:sp>
      <p:pic>
        <p:nvPicPr>
          <p:cNvPr id="14342"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1" y="1341835"/>
            <a:ext cx="4413647" cy="323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22"/>
          <p:cNvGrpSpPr>
            <a:grpSpLocks/>
          </p:cNvGrpSpPr>
          <p:nvPr/>
        </p:nvGrpSpPr>
        <p:grpSpPr bwMode="auto">
          <a:xfrm>
            <a:off x="2247900" y="813198"/>
            <a:ext cx="4592241" cy="3768328"/>
            <a:chOff x="1320" y="1344"/>
            <a:chExt cx="5272" cy="4165"/>
          </a:xfrm>
        </p:grpSpPr>
        <p:grpSp>
          <p:nvGrpSpPr>
            <p:cNvPr id="137222" name="Group 7"/>
            <p:cNvGrpSpPr>
              <a:grpSpLocks/>
            </p:cNvGrpSpPr>
            <p:nvPr/>
          </p:nvGrpSpPr>
          <p:grpSpPr bwMode="auto">
            <a:xfrm>
              <a:off x="1320" y="1344"/>
              <a:ext cx="5272" cy="4165"/>
              <a:chOff x="0" y="-55"/>
              <a:chExt cx="6008" cy="4776"/>
            </a:xfrm>
          </p:grpSpPr>
          <p:pic>
            <p:nvPicPr>
              <p:cNvPr id="137230"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
                <a:ext cx="6008" cy="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7231" name="Rectangle 9"/>
              <p:cNvSpPr>
                <a:spLocks/>
              </p:cNvSpPr>
              <p:nvPr/>
            </p:nvSpPr>
            <p:spPr bwMode="auto">
              <a:xfrm>
                <a:off x="2045" y="-55"/>
                <a:ext cx="93"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275" b="1">
                  <a:solidFill>
                    <a:srgbClr val="000090"/>
                  </a:solidFill>
                  <a:latin typeface="Verdana" panose="020B0604030504040204" pitchFamily="34" charset="0"/>
                  <a:ea typeface="ヒラギノ角ゴ ProN W3"/>
                  <a:cs typeface="ヒラギノ角ゴ ProN W3"/>
                  <a:sym typeface="Verdana" panose="020B0604030504040204" pitchFamily="34" charset="0"/>
                </a:endParaRPr>
              </a:p>
            </p:txBody>
          </p:sp>
          <p:sp>
            <p:nvSpPr>
              <p:cNvPr id="137232" name="Rectangle 10"/>
              <p:cNvSpPr>
                <a:spLocks/>
              </p:cNvSpPr>
              <p:nvPr/>
            </p:nvSpPr>
            <p:spPr bwMode="auto">
              <a:xfrm>
                <a:off x="1296" y="2176"/>
                <a:ext cx="88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0478" bIns="0"/>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M g h</a:t>
                </a:r>
              </a:p>
            </p:txBody>
          </p:sp>
          <p:grpSp>
            <p:nvGrpSpPr>
              <p:cNvPr id="137233" name="Group 11"/>
              <p:cNvGrpSpPr>
                <a:grpSpLocks/>
              </p:cNvGrpSpPr>
              <p:nvPr/>
            </p:nvGrpSpPr>
            <p:grpSpPr bwMode="auto">
              <a:xfrm>
                <a:off x="343" y="1015"/>
                <a:ext cx="1909" cy="3289"/>
                <a:chOff x="0" y="0"/>
                <a:chExt cx="1908" cy="3288"/>
              </a:xfrm>
            </p:grpSpPr>
            <p:sp>
              <p:nvSpPr>
                <p:cNvPr id="137235" name="AutoShape 12"/>
                <p:cNvSpPr>
                  <a:spLocks/>
                </p:cNvSpPr>
                <p:nvPr/>
              </p:nvSpPr>
              <p:spPr bwMode="auto">
                <a:xfrm>
                  <a:off x="44" y="0"/>
                  <a:ext cx="1864" cy="3058"/>
                </a:xfrm>
                <a:custGeom>
                  <a:avLst/>
                  <a:gdLst>
                    <a:gd name="T0" fmla="*/ 0 w 21292"/>
                    <a:gd name="T1" fmla="*/ 0 h 19876"/>
                    <a:gd name="T2" fmla="*/ 0 w 21292"/>
                    <a:gd name="T3" fmla="*/ 0 h 19876"/>
                    <a:gd name="T4" fmla="*/ 0 w 21292"/>
                    <a:gd name="T5" fmla="*/ 0 h 19876"/>
                    <a:gd name="T6" fmla="*/ 0 w 21292"/>
                    <a:gd name="T7" fmla="*/ 0 h 19876"/>
                    <a:gd name="T8" fmla="*/ 0 60000 65536"/>
                    <a:gd name="T9" fmla="*/ 0 60000 65536"/>
                    <a:gd name="T10" fmla="*/ 0 60000 65536"/>
                    <a:gd name="T11" fmla="*/ 0 60000 65536"/>
                    <a:gd name="T12" fmla="*/ 0 w 21292"/>
                    <a:gd name="T13" fmla="*/ 0 h 19876"/>
                    <a:gd name="T14" fmla="*/ 21292 w 21292"/>
                    <a:gd name="T15" fmla="*/ 19876 h 19876"/>
                  </a:gdLst>
                  <a:ahLst/>
                  <a:cxnLst>
                    <a:cxn ang="T8">
                      <a:pos x="T0" y="T1"/>
                    </a:cxn>
                    <a:cxn ang="T9">
                      <a:pos x="T2" y="T3"/>
                    </a:cxn>
                    <a:cxn ang="T10">
                      <a:pos x="T4" y="T5"/>
                    </a:cxn>
                    <a:cxn ang="T11">
                      <a:pos x="T6" y="T7"/>
                    </a:cxn>
                  </a:cxnLst>
                  <a:rect l="T12" t="T13" r="T14" b="T15"/>
                  <a:pathLst>
                    <a:path w="21292" h="19876">
                      <a:moveTo>
                        <a:pt x="21292" y="1844"/>
                      </a:moveTo>
                      <a:cubicBezTo>
                        <a:pt x="16347" y="327"/>
                        <a:pt x="11403" y="-1189"/>
                        <a:pt x="8020" y="1400"/>
                      </a:cubicBezTo>
                      <a:cubicBezTo>
                        <a:pt x="4637" y="3989"/>
                        <a:pt x="2294" y="14345"/>
                        <a:pt x="993" y="17378"/>
                      </a:cubicBezTo>
                      <a:cubicBezTo>
                        <a:pt x="-308" y="20411"/>
                        <a:pt x="-48" y="20004"/>
                        <a:pt x="212" y="19597"/>
                      </a:cubicBezTo>
                    </a:path>
                  </a:pathLst>
                </a:custGeom>
                <a:noFill/>
                <a:ln w="63500">
                  <a:solidFill>
                    <a:srgbClr val="FAFF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36" name="Line 13"/>
                <p:cNvSpPr>
                  <a:spLocks noChangeShapeType="1"/>
                </p:cNvSpPr>
                <p:nvPr/>
              </p:nvSpPr>
              <p:spPr bwMode="auto">
                <a:xfrm flipH="1">
                  <a:off x="0" y="2947"/>
                  <a:ext cx="68" cy="341"/>
                </a:xfrm>
                <a:prstGeom prst="line">
                  <a:avLst/>
                </a:prstGeom>
                <a:noFill/>
                <a:ln w="76200">
                  <a:solidFill>
                    <a:srgbClr val="FAFF00"/>
                  </a:solidFill>
                  <a:round/>
                  <a:headEnd/>
                  <a:tailEnd type="triangle" w="med" len="med"/>
                </a:ln>
                <a:extLst>
                  <a:ext uri="{909E8E84-426E-40DD-AFC4-6F175D3DCCD1}">
                    <a14:hiddenFill xmlns:a14="http://schemas.microsoft.com/office/drawing/2010/main">
                      <a:noFill/>
                    </a14:hiddenFill>
                  </a:ext>
                </a:extLst>
              </p:spPr>
              <p:txBody>
                <a:bodyPr/>
                <a:lstStyle/>
                <a:p>
                  <a:endParaRPr lang="en-GB" sz="1350"/>
                </a:p>
              </p:txBody>
            </p:sp>
          </p:grpSp>
          <p:sp>
            <p:nvSpPr>
              <p:cNvPr id="137234" name="Rectangle 14"/>
              <p:cNvSpPr>
                <a:spLocks/>
              </p:cNvSpPr>
              <p:nvPr/>
            </p:nvSpPr>
            <p:spPr bwMode="auto">
              <a:xfrm>
                <a:off x="680" y="552"/>
                <a:ext cx="108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30478" bIns="0">
                <a:spAutoFit/>
              </a:bodyPr>
              <a:lstStyle>
                <a:lvl1pPr marL="39688"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75" b="1">
                    <a:solidFill>
                      <a:srgbClr val="FAFF00"/>
                    </a:solidFill>
                    <a:latin typeface="Verdana" panose="020B0604030504040204" pitchFamily="34" charset="0"/>
                    <a:ea typeface="ヒラギノ角ゴ ProN W3"/>
                    <a:cs typeface="ヒラギノ角ゴ ProN W3"/>
                    <a:sym typeface="Verdana" panose="020B0604030504040204" pitchFamily="34" charset="0"/>
                  </a:rPr>
                  <a:t>1/2 mv</a:t>
                </a:r>
                <a:r>
                  <a:rPr lang="en-US" altLang="en-US" sz="1275" b="1" baseline="30000">
                    <a:solidFill>
                      <a:srgbClr val="FAFF00"/>
                    </a:solidFill>
                    <a:latin typeface="Verdana" panose="020B0604030504040204" pitchFamily="34" charset="0"/>
                    <a:ea typeface="ヒラギノ角ゴ ProN W3"/>
                    <a:cs typeface="ヒラギノ角ゴ ProN W3"/>
                    <a:sym typeface="Verdana" panose="020B0604030504040204" pitchFamily="34" charset="0"/>
                  </a:rPr>
                  <a:t>2</a:t>
                </a:r>
              </a:p>
            </p:txBody>
          </p:sp>
        </p:grpSp>
        <p:grpSp>
          <p:nvGrpSpPr>
            <p:cNvPr id="137223" name="Group 15"/>
            <p:cNvGrpSpPr>
              <a:grpSpLocks/>
            </p:cNvGrpSpPr>
            <p:nvPr/>
          </p:nvGrpSpPr>
          <p:grpSpPr bwMode="auto">
            <a:xfrm>
              <a:off x="3479" y="1813"/>
              <a:ext cx="1972" cy="1259"/>
              <a:chOff x="0" y="0"/>
              <a:chExt cx="1972" cy="1259"/>
            </a:xfrm>
          </p:grpSpPr>
          <p:sp>
            <p:nvSpPr>
              <p:cNvPr id="137224" name="AutoShape 16"/>
              <p:cNvSpPr>
                <a:spLocks/>
              </p:cNvSpPr>
              <p:nvPr/>
            </p:nvSpPr>
            <p:spPr bwMode="auto">
              <a:xfrm>
                <a:off x="0" y="0"/>
                <a:ext cx="1972" cy="1028"/>
              </a:xfrm>
              <a:custGeom>
                <a:avLst/>
                <a:gdLst>
                  <a:gd name="T0" fmla="*/ 0 w 21263"/>
                  <a:gd name="T1" fmla="*/ 0 h 20623"/>
                  <a:gd name="T2" fmla="*/ 0 w 21263"/>
                  <a:gd name="T3" fmla="*/ 0 h 20623"/>
                  <a:gd name="T4" fmla="*/ 0 w 21263"/>
                  <a:gd name="T5" fmla="*/ 0 h 20623"/>
                  <a:gd name="T6" fmla="*/ 0 w 21263"/>
                  <a:gd name="T7" fmla="*/ 0 h 20623"/>
                  <a:gd name="T8" fmla="*/ 0 w 21263"/>
                  <a:gd name="T9" fmla="*/ 0 h 20623"/>
                  <a:gd name="T10" fmla="*/ 0 w 21263"/>
                  <a:gd name="T11" fmla="*/ 0 h 20623"/>
                  <a:gd name="T12" fmla="*/ 0 w 21263"/>
                  <a:gd name="T13" fmla="*/ 0 h 20623"/>
                  <a:gd name="T14" fmla="*/ 0 w 21263"/>
                  <a:gd name="T15" fmla="*/ 0 h 20623"/>
                  <a:gd name="T16" fmla="*/ 0 w 21263"/>
                  <a:gd name="T17" fmla="*/ 0 h 20623"/>
                  <a:gd name="T18" fmla="*/ 0 w 21263"/>
                  <a:gd name="T19" fmla="*/ 0 h 20623"/>
                  <a:gd name="T20" fmla="*/ 0 w 21263"/>
                  <a:gd name="T21" fmla="*/ 0 h 20623"/>
                  <a:gd name="T22" fmla="*/ 0 w 21263"/>
                  <a:gd name="T23" fmla="*/ 0 h 20623"/>
                  <a:gd name="T24" fmla="*/ 0 w 21263"/>
                  <a:gd name="T25" fmla="*/ 0 h 20623"/>
                  <a:gd name="T26" fmla="*/ 0 w 21263"/>
                  <a:gd name="T27" fmla="*/ 0 h 20623"/>
                  <a:gd name="T28" fmla="*/ 0 w 21263"/>
                  <a:gd name="T29" fmla="*/ 0 h 20623"/>
                  <a:gd name="T30" fmla="*/ 0 w 21263"/>
                  <a:gd name="T31" fmla="*/ 0 h 20623"/>
                  <a:gd name="T32" fmla="*/ 0 w 21263"/>
                  <a:gd name="T33" fmla="*/ 0 h 20623"/>
                  <a:gd name="T34" fmla="*/ 0 w 21263"/>
                  <a:gd name="T35" fmla="*/ 0 h 20623"/>
                  <a:gd name="T36" fmla="*/ 0 w 21263"/>
                  <a:gd name="T37" fmla="*/ 0 h 20623"/>
                  <a:gd name="T38" fmla="*/ 0 w 21263"/>
                  <a:gd name="T39" fmla="*/ 0 h 20623"/>
                  <a:gd name="T40" fmla="*/ 0 w 21263"/>
                  <a:gd name="T41" fmla="*/ 0 h 20623"/>
                  <a:gd name="T42" fmla="*/ 0 w 21263"/>
                  <a:gd name="T43" fmla="*/ 0 h 20623"/>
                  <a:gd name="T44" fmla="*/ 0 w 21263"/>
                  <a:gd name="T45" fmla="*/ 0 h 20623"/>
                  <a:gd name="T46" fmla="*/ 0 w 21263"/>
                  <a:gd name="T47" fmla="*/ 0 h 20623"/>
                  <a:gd name="T48" fmla="*/ 0 w 21263"/>
                  <a:gd name="T49" fmla="*/ 0 h 20623"/>
                  <a:gd name="T50" fmla="*/ 0 w 21263"/>
                  <a:gd name="T51" fmla="*/ 0 h 20623"/>
                  <a:gd name="T52" fmla="*/ 0 w 21263"/>
                  <a:gd name="T53" fmla="*/ 0 h 20623"/>
                  <a:gd name="T54" fmla="*/ 0 w 21263"/>
                  <a:gd name="T55" fmla="*/ 0 h 20623"/>
                  <a:gd name="T56" fmla="*/ 0 w 21263"/>
                  <a:gd name="T57" fmla="*/ 0 h 20623"/>
                  <a:gd name="T58" fmla="*/ 0 w 21263"/>
                  <a:gd name="T59" fmla="*/ 0 h 20623"/>
                  <a:gd name="T60" fmla="*/ 0 w 21263"/>
                  <a:gd name="T61" fmla="*/ 0 h 20623"/>
                  <a:gd name="T62" fmla="*/ 0 w 21263"/>
                  <a:gd name="T63" fmla="*/ 0 h 20623"/>
                  <a:gd name="T64" fmla="*/ 0 w 21263"/>
                  <a:gd name="T65" fmla="*/ 0 h 20623"/>
                  <a:gd name="T66" fmla="*/ 0 w 21263"/>
                  <a:gd name="T67" fmla="*/ 0 h 206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263"/>
                  <a:gd name="T103" fmla="*/ 0 h 20623"/>
                  <a:gd name="T104" fmla="*/ 21263 w 21263"/>
                  <a:gd name="T105" fmla="*/ 20623 h 206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263" h="20623">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2" y="15737"/>
                      <a:pt x="18401" y="15059"/>
                      <a:pt x="18406" y="1436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lnTo>
                      <a:pt x="1919" y="6857"/>
                    </a:lnTo>
                    <a:close/>
                    <a:moveTo>
                      <a:pt x="1919" y="6857"/>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5" name="AutoShape 17"/>
              <p:cNvSpPr>
                <a:spLocks/>
              </p:cNvSpPr>
              <p:nvPr/>
            </p:nvSpPr>
            <p:spPr bwMode="auto">
              <a:xfrm>
                <a:off x="177" y="941"/>
                <a:ext cx="285"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6" name="AutoShape 18"/>
              <p:cNvSpPr>
                <a:spLocks/>
              </p:cNvSpPr>
              <p:nvPr/>
            </p:nvSpPr>
            <p:spPr bwMode="auto">
              <a:xfrm>
                <a:off x="96" y="1096"/>
                <a:ext cx="190"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7" name="AutoShape 19"/>
              <p:cNvSpPr>
                <a:spLocks/>
              </p:cNvSpPr>
              <p:nvPr/>
            </p:nvSpPr>
            <p:spPr bwMode="auto">
              <a:xfrm>
                <a:off x="56" y="1203"/>
                <a:ext cx="96" cy="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0"/>
                    </a:moveTo>
                  </a:path>
                </a:pathLst>
              </a:custGeom>
              <a:solidFill>
                <a:schemeClr val="accent1"/>
              </a:solidFill>
              <a:ln w="12700">
                <a:solidFill>
                  <a:srgbClr val="000000"/>
                </a:solidFill>
                <a:miter lim="800000"/>
                <a:headEnd/>
                <a:tailEnd/>
              </a:ln>
            </p:spPr>
            <p:txBody>
              <a:bodyPr lIns="0" tIns="0" rIns="0" bIns="0"/>
              <a:lstStyle/>
              <a:p>
                <a:endParaRPr lang="en-GB" sz="1350"/>
              </a:p>
            </p:txBody>
          </p:sp>
          <p:sp>
            <p:nvSpPr>
              <p:cNvPr id="137228" name="AutoShape 20"/>
              <p:cNvSpPr>
                <a:spLocks/>
              </p:cNvSpPr>
              <p:nvPr/>
            </p:nvSpPr>
            <p:spPr bwMode="auto">
              <a:xfrm>
                <a:off x="84" y="55"/>
                <a:ext cx="1568" cy="8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307"/>
                    </a:moveTo>
                    <a:cubicBezTo>
                      <a:pt x="19218" y="14526"/>
                      <a:pt x="18528" y="12895"/>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GB" sz="1350"/>
              </a:p>
            </p:txBody>
          </p:sp>
          <p:sp>
            <p:nvSpPr>
              <p:cNvPr id="137229" name="Rectangle 21"/>
              <p:cNvSpPr>
                <a:spLocks/>
              </p:cNvSpPr>
              <p:nvPr/>
            </p:nvSpPr>
            <p:spPr bwMode="auto">
              <a:xfrm>
                <a:off x="110" y="374"/>
                <a:ext cx="1760"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20091" tIns="20091" rIns="45766" bIns="20091" anchor="ctr">
                <a:spAutoFit/>
              </a:bodyPr>
              <a:lstStyle>
                <a:lvl1pPr marL="12700" defTabSz="642938">
                  <a:spcBef>
                    <a:spcPct val="20000"/>
                  </a:spcBef>
                  <a:buChar char="•"/>
                  <a:defRPr sz="3200">
                    <a:solidFill>
                      <a:schemeClr val="tx1"/>
                    </a:solidFill>
                    <a:latin typeface="Arial" panose="020B0604020202020204" pitchFamily="34" charset="0"/>
                  </a:defRPr>
                </a:lvl1pPr>
                <a:lvl2pPr marL="742950" indent="-285750" defTabSz="642938">
                  <a:spcBef>
                    <a:spcPct val="20000"/>
                  </a:spcBef>
                  <a:buChar char="–"/>
                  <a:defRPr sz="2800">
                    <a:solidFill>
                      <a:schemeClr val="tx1"/>
                    </a:solidFill>
                    <a:latin typeface="Arial" panose="020B0604020202020204" pitchFamily="34" charset="0"/>
                  </a:defRPr>
                </a:lvl2pPr>
                <a:lvl3pPr marL="1143000" indent="-228600" defTabSz="642938">
                  <a:spcBef>
                    <a:spcPct val="20000"/>
                  </a:spcBef>
                  <a:buChar char="•"/>
                  <a:defRPr sz="2400">
                    <a:solidFill>
                      <a:schemeClr val="tx1"/>
                    </a:solidFill>
                    <a:latin typeface="Arial" panose="020B0604020202020204" pitchFamily="34" charset="0"/>
                  </a:defRPr>
                </a:lvl3pPr>
                <a:lvl4pPr marL="1600200" indent="-228600" defTabSz="642938">
                  <a:spcBef>
                    <a:spcPct val="20000"/>
                  </a:spcBef>
                  <a:buChar char="–"/>
                  <a:defRPr sz="2000">
                    <a:solidFill>
                      <a:schemeClr val="tx1"/>
                    </a:solidFill>
                    <a:latin typeface="Arial" panose="020B0604020202020204" pitchFamily="34" charset="0"/>
                  </a:defRPr>
                </a:lvl4pPr>
                <a:lvl5pPr marL="2057400" indent="-228600" defTabSz="642938">
                  <a:spcBef>
                    <a:spcPct val="20000"/>
                  </a:spcBef>
                  <a:buChar char="»"/>
                  <a:defRPr sz="2000">
                    <a:solidFill>
                      <a:schemeClr val="tx1"/>
                    </a:solidFill>
                    <a:latin typeface="Arial" panose="020B0604020202020204" pitchFamily="34" charset="0"/>
                  </a:defRPr>
                </a:lvl5pPr>
                <a:lvl6pPr marL="25146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4293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Какво</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правя</a:t>
                </a:r>
                <a:r>
                  <a:rPr lang="fr-CH"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 </a:t>
                </a:r>
                <a:r>
                  <a:rPr lang="ru-RU"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тук</a:t>
                </a:r>
                <a:r>
                  <a:rPr lang="en-US" altLang="en-US" sz="1125" b="1">
                    <a:solidFill>
                      <a:srgbClr val="120084"/>
                    </a:solidFill>
                    <a:latin typeface="Verdana" panose="020B0604030504040204" pitchFamily="34" charset="0"/>
                    <a:ea typeface="ヒラギノ角ゴ ProN W3"/>
                    <a:cs typeface="ヒラギノ角ゴ ProN W3"/>
                    <a:sym typeface="Verdana" panose="020B0604030504040204" pitchFamily="34" charset="0"/>
                  </a:rPr>
                  <a:t>?</a:t>
                </a:r>
              </a:p>
            </p:txBody>
          </p:sp>
        </p:grpSp>
      </p:grpSp>
    </p:spTree>
    <p:extLst>
      <p:ext uri="{BB962C8B-B14F-4D97-AF65-F5344CB8AC3E}">
        <p14:creationId xmlns:p14="http://schemas.microsoft.com/office/powerpoint/2010/main" val="200103731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8" presetClass="exit" presetSubtype="0" fill="hold" nodeType="clickEffect">
                                  <p:stCondLst>
                                    <p:cond delay="0"/>
                                  </p:stCondLst>
                                  <p:childTnLst>
                                    <p:set>
                                      <p:cBhvr>
                                        <p:cTn id="6" dur="1" fill="hold">
                                          <p:stCondLst>
                                            <p:cond delay="499"/>
                                          </p:stCondLst>
                                        </p:cTn>
                                        <p:tgtEl>
                                          <p:spTgt spid="14342"/>
                                        </p:tgtEl>
                                        <p:attrNameLst>
                                          <p:attrName>style.visibility</p:attrName>
                                        </p:attrNameLst>
                                      </p:cBhvr>
                                      <p:to>
                                        <p:strVal val="hidden"/>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Footer Placeholder 2"/>
          <p:cNvSpPr>
            <a:spLocks noGrp="1"/>
          </p:cNvSpPr>
          <p:nvPr>
            <p:ph type="ftr" sz="quarter" idx="4294967295"/>
          </p:nvPr>
        </p:nvSpPr>
        <p:spPr>
          <a:xfrm>
            <a:off x="0" y="4217988"/>
            <a:ext cx="4873625"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bg-BG" altLang="en-US" sz="900">
                <a:solidFill>
                  <a:srgbClr val="FFFFFF"/>
                </a:solidFill>
              </a:rPr>
              <a:t>Зорница Захариева, </a:t>
            </a:r>
            <a:r>
              <a:rPr lang="en-US" altLang="en-US" sz="900">
                <a:solidFill>
                  <a:srgbClr val="FFFFFF"/>
                </a:solidFill>
              </a:rPr>
              <a:t>CERN, </a:t>
            </a:r>
            <a:r>
              <a:rPr lang="bg-BG" altLang="en-US" sz="900">
                <a:solidFill>
                  <a:srgbClr val="FFFFFF"/>
                </a:solidFill>
              </a:rPr>
              <a:t>Български програми за обучение и възможности за ученици</a:t>
            </a:r>
            <a:endParaRPr lang="en-US" altLang="en-US" sz="900">
              <a:solidFill>
                <a:srgbClr val="FFFFFF"/>
              </a:solidFill>
            </a:endParaRPr>
          </a:p>
        </p:txBody>
      </p:sp>
      <p:sp>
        <p:nvSpPr>
          <p:cNvPr id="138243"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38244"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629A9438-A80C-41E6-90EB-F23A16342227}" type="slidenum">
              <a:rPr lang="en-US" altLang="en-US" sz="900">
                <a:solidFill>
                  <a:srgbClr val="FFFFFF"/>
                </a:solidFill>
              </a:rPr>
              <a:pPr eaLnBrk="1" hangingPunct="1">
                <a:spcBef>
                  <a:spcPct val="0"/>
                </a:spcBef>
                <a:buFontTx/>
                <a:buNone/>
              </a:pPr>
              <a:t>36</a:t>
            </a:fld>
            <a:endParaRPr lang="en-US" altLang="en-US" sz="900">
              <a:solidFill>
                <a:srgbClr val="FFFFFF"/>
              </a:solidFill>
            </a:endParaRPr>
          </a:p>
        </p:txBody>
      </p:sp>
      <p:sp>
        <p:nvSpPr>
          <p:cNvPr id="138245" name="Rectangle 1"/>
          <p:cNvSpPr>
            <a:spLocks noChangeArrowheads="1"/>
          </p:cNvSpPr>
          <p:nvPr/>
        </p:nvSpPr>
        <p:spPr bwMode="auto">
          <a:xfrm>
            <a:off x="0" y="604838"/>
            <a:ext cx="7784307"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eaLnBrk="1" hangingPunct="1">
              <a:spcBef>
                <a:spcPct val="0"/>
              </a:spcBef>
              <a:buFontTx/>
              <a:buNone/>
            </a:pPr>
            <a:r>
              <a:rPr lang="en-GB" altLang="en-US" sz="1500" i="1" dirty="0">
                <a:solidFill>
                  <a:srgbClr val="C00000"/>
                </a:solidFill>
              </a:rPr>
              <a:t>“The whole art of teaching is only the art of awakening the natural curiosity of young minds for the purpose of satisfying it afterwards.”</a:t>
            </a:r>
            <a:r>
              <a:rPr lang="bg-BG" altLang="en-US" sz="1500" i="1" dirty="0">
                <a:solidFill>
                  <a:srgbClr val="C00000"/>
                </a:solidFill>
              </a:rPr>
              <a:t> </a:t>
            </a:r>
            <a:r>
              <a:rPr lang="en-US" altLang="en-US" sz="1500" i="1" dirty="0">
                <a:solidFill>
                  <a:srgbClr val="C00000"/>
                </a:solidFill>
              </a:rPr>
              <a:t/>
            </a:r>
            <a:br>
              <a:rPr lang="en-US" altLang="en-US" sz="1500" i="1" dirty="0">
                <a:solidFill>
                  <a:srgbClr val="C00000"/>
                </a:solidFill>
              </a:rPr>
            </a:br>
            <a:r>
              <a:rPr lang="bg-BG" altLang="en-US" sz="1500" i="1" dirty="0">
                <a:solidFill>
                  <a:srgbClr val="C00000"/>
                </a:solidFill>
              </a:rPr>
              <a:t/>
            </a:r>
            <a:br>
              <a:rPr lang="bg-BG" altLang="en-US" sz="1500" i="1" dirty="0">
                <a:solidFill>
                  <a:srgbClr val="C00000"/>
                </a:solidFill>
              </a:rPr>
            </a:br>
            <a:r>
              <a:rPr lang="en-GB" altLang="en-US" sz="1500" i="1" dirty="0">
                <a:solidFill>
                  <a:srgbClr val="C00000"/>
                </a:solidFill>
              </a:rPr>
              <a:t>Anatole France</a:t>
            </a:r>
            <a:endParaRPr lang="bg-BG" altLang="en-US" sz="1500" i="1" dirty="0">
              <a:solidFill>
                <a:srgbClr val="C00000"/>
              </a:solidFill>
            </a:endParaRPr>
          </a:p>
          <a:p>
            <a:pPr lvl="1" eaLnBrk="1" hangingPunct="1">
              <a:spcBef>
                <a:spcPct val="0"/>
              </a:spcBef>
              <a:buFontTx/>
              <a:buNone/>
            </a:pPr>
            <a:r>
              <a:rPr lang="bg-BG" altLang="en-US" sz="900" i="1" dirty="0">
                <a:solidFill>
                  <a:srgbClr val="C00000"/>
                </a:solidFill>
              </a:rPr>
              <a:t/>
            </a:r>
            <a:br>
              <a:rPr lang="bg-BG" altLang="en-US" sz="900" i="1" dirty="0">
                <a:solidFill>
                  <a:srgbClr val="C00000"/>
                </a:solidFill>
              </a:rPr>
            </a:br>
            <a:endParaRPr lang="bg-BG" altLang="en-US" sz="900" i="1" dirty="0">
              <a:solidFill>
                <a:srgbClr val="C00000"/>
              </a:solidFill>
            </a:endParaRPr>
          </a:p>
          <a:p>
            <a:pPr lvl="1" eaLnBrk="1" hangingPunct="1">
              <a:spcBef>
                <a:spcPct val="0"/>
              </a:spcBef>
              <a:buFontTx/>
              <a:buNone/>
            </a:pPr>
            <a:r>
              <a:rPr lang="en-GB" altLang="en-US" sz="1500" i="1" dirty="0">
                <a:solidFill>
                  <a:srgbClr val="0055A0"/>
                </a:solidFill>
              </a:rPr>
              <a:t>“</a:t>
            </a:r>
            <a:r>
              <a:rPr lang="bg-BG" altLang="en-US" sz="1500" i="1" dirty="0">
                <a:solidFill>
                  <a:srgbClr val="0055A0"/>
                </a:solidFill>
              </a:rPr>
              <a:t>Изкуството да се преподава е всъщност </a:t>
            </a:r>
            <a:br>
              <a:rPr lang="bg-BG" altLang="en-US" sz="1500" i="1" dirty="0">
                <a:solidFill>
                  <a:srgbClr val="0055A0"/>
                </a:solidFill>
              </a:rPr>
            </a:br>
            <a:r>
              <a:rPr lang="bg-BG" altLang="en-US" sz="1500" i="1" dirty="0">
                <a:solidFill>
                  <a:srgbClr val="0055A0"/>
                </a:solidFill>
              </a:rPr>
              <a:t>изкуството да се разпали </a:t>
            </a:r>
            <a:r>
              <a:rPr lang="bg-BG" altLang="en-US" sz="1500" i="1" dirty="0" smtClean="0">
                <a:solidFill>
                  <a:srgbClr val="0055A0"/>
                </a:solidFill>
              </a:rPr>
              <a:t>любознателността </a:t>
            </a:r>
            <a:r>
              <a:rPr lang="en-GB" altLang="en-US" sz="1500" i="1" dirty="0">
                <a:solidFill>
                  <a:srgbClr val="0055A0"/>
                </a:solidFill>
              </a:rPr>
              <a:t/>
            </a:r>
            <a:br>
              <a:rPr lang="en-GB" altLang="en-US" sz="1500" i="1" dirty="0">
                <a:solidFill>
                  <a:srgbClr val="0055A0"/>
                </a:solidFill>
              </a:rPr>
            </a:br>
            <a:r>
              <a:rPr lang="bg-BG" altLang="en-US" sz="1500" i="1" dirty="0">
                <a:solidFill>
                  <a:srgbClr val="0055A0"/>
                </a:solidFill>
              </a:rPr>
              <a:t>на младите и тя да се </a:t>
            </a:r>
            <a:r>
              <a:rPr lang="bg-BG" altLang="en-US" sz="1500" i="1" dirty="0" smtClean="0">
                <a:solidFill>
                  <a:srgbClr val="0055A0"/>
                </a:solidFill>
              </a:rPr>
              <a:t>задоволи </a:t>
            </a:r>
            <a:r>
              <a:rPr lang="bg-BG" altLang="en-US" sz="1500" i="1" dirty="0">
                <a:solidFill>
                  <a:srgbClr val="0055A0"/>
                </a:solidFill>
              </a:rPr>
              <a:t>след това.</a:t>
            </a:r>
            <a:r>
              <a:rPr lang="en-GB" altLang="en-US" sz="1500" i="1" dirty="0">
                <a:solidFill>
                  <a:srgbClr val="0055A0"/>
                </a:solidFill>
              </a:rPr>
              <a:t>”</a:t>
            </a:r>
            <a:br>
              <a:rPr lang="en-GB" altLang="en-US" sz="1500" i="1" dirty="0">
                <a:solidFill>
                  <a:srgbClr val="0055A0"/>
                </a:solidFill>
              </a:rPr>
            </a:br>
            <a:endParaRPr lang="bg-BG" altLang="en-US" sz="1500" i="1" dirty="0">
              <a:solidFill>
                <a:srgbClr val="0055A0"/>
              </a:solidFill>
            </a:endParaRPr>
          </a:p>
          <a:p>
            <a:pPr lvl="1" eaLnBrk="1" hangingPunct="1">
              <a:spcBef>
                <a:spcPct val="0"/>
              </a:spcBef>
              <a:buFontTx/>
              <a:buNone/>
            </a:pPr>
            <a:r>
              <a:rPr lang="bg-BG" altLang="en-US" sz="1500" i="1" dirty="0">
                <a:solidFill>
                  <a:srgbClr val="0055A0"/>
                </a:solidFill>
              </a:rPr>
              <a:t> </a:t>
            </a:r>
            <a:r>
              <a:rPr lang="bg-BG" altLang="en-US" sz="1500" i="1" dirty="0" smtClean="0">
                <a:solidFill>
                  <a:srgbClr val="0055A0"/>
                </a:solidFill>
              </a:rPr>
              <a:t>Анатол </a:t>
            </a:r>
            <a:r>
              <a:rPr lang="bg-BG" altLang="en-US" sz="1500" i="1" dirty="0">
                <a:solidFill>
                  <a:srgbClr val="0055A0"/>
                </a:solidFill>
              </a:rPr>
              <a:t>Франс</a:t>
            </a:r>
          </a:p>
        </p:txBody>
      </p:sp>
      <p:sp>
        <p:nvSpPr>
          <p:cNvPr id="53253" name="Rectangle 5"/>
          <p:cNvSpPr>
            <a:spLocks/>
          </p:cNvSpPr>
          <p:nvPr/>
        </p:nvSpPr>
        <p:spPr bwMode="auto">
          <a:xfrm>
            <a:off x="0" y="77391"/>
            <a:ext cx="9025759" cy="276999"/>
          </a:xfrm>
          <a:prstGeom prst="rect">
            <a:avLst/>
          </a:prstGeom>
          <a:noFill/>
          <a:ln w="12700">
            <a:noFill/>
            <a:miter lim="800000"/>
            <a:headEnd/>
            <a:tailEnd/>
          </a:ln>
        </p:spPr>
        <p:txBody>
          <a:bodyPr wrap="square" lIns="0" tIns="0" rIns="22845" bIns="0">
            <a:spAutoFit/>
          </a:bodyPr>
          <a:lstStyle/>
          <a:p>
            <a:pPr marL="22311" algn="ctr" defTabSz="361430">
              <a:defRPr/>
            </a:pPr>
            <a:r>
              <a:rPr lang="bg-BG"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Да вземем учениците на визита, за да се насладят на </a:t>
            </a:r>
            <a:r>
              <a:rPr lang="bg-BG" b="1" i="1" dirty="0" smtClean="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хубавите </a:t>
            </a:r>
            <a:r>
              <a:rPr lang="bg-BG"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гледки</a:t>
            </a:r>
            <a:r>
              <a:rPr lang="en-US" b="1" i="1" dirty="0">
                <a:solidFill>
                  <a:srgbClr val="002F53"/>
                </a:solidFill>
                <a:effectLst>
                  <a:outerShdw blurRad="38100" dist="38100" dir="2700000" algn="tl">
                    <a:srgbClr val="000000">
                      <a:alpha val="43137"/>
                    </a:srgbClr>
                  </a:outerShdw>
                </a:effectLst>
                <a:latin typeface="Arial"/>
                <a:ea typeface="ヒラギノ角ゴ ProN W3"/>
                <a:cs typeface="ヒラギノ角ゴ ProN W3"/>
                <a:sym typeface="Verdana" pitchFamily="34" charset="0"/>
              </a:rPr>
              <a:t> …</a:t>
            </a:r>
          </a:p>
        </p:txBody>
      </p:sp>
      <p:grpSp>
        <p:nvGrpSpPr>
          <p:cNvPr id="138247" name="Group 7"/>
          <p:cNvGrpSpPr>
            <a:grpSpLocks/>
          </p:cNvGrpSpPr>
          <p:nvPr/>
        </p:nvGrpSpPr>
        <p:grpSpPr bwMode="auto">
          <a:xfrm>
            <a:off x="5005553" y="2081048"/>
            <a:ext cx="4144374" cy="2962795"/>
            <a:chOff x="0" y="0"/>
            <a:chExt cx="5720" cy="3776"/>
          </a:xfrm>
        </p:grpSpPr>
        <p:pic>
          <p:nvPicPr>
            <p:cNvPr id="138249"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20" cy="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8139" name="Rectangle 9"/>
            <p:cNvSpPr>
              <a:spLocks/>
            </p:cNvSpPr>
            <p:nvPr/>
          </p:nvSpPr>
          <p:spPr bwMode="auto">
            <a:xfrm>
              <a:off x="1809" y="65"/>
              <a:ext cx="972"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55A0"/>
                  </a:solidFill>
                  <a:latin typeface="Verdana" panose="020B0604030504040204" pitchFamily="34" charset="0"/>
                  <a:ea typeface="ヒラギノ角ゴ ProN W3"/>
                  <a:cs typeface="ヒラギノ角ゴ ProN W3"/>
                  <a:sym typeface="Verdana" panose="020B0604030504040204" pitchFamily="34" charset="0"/>
                </a:rPr>
                <a:t>Big Bang</a:t>
              </a:r>
            </a:p>
          </p:txBody>
        </p:sp>
        <p:sp>
          <p:nvSpPr>
            <p:cNvPr id="48140" name="Rectangle 10"/>
            <p:cNvSpPr>
              <a:spLocks/>
            </p:cNvSpPr>
            <p:nvPr/>
          </p:nvSpPr>
          <p:spPr bwMode="auto">
            <a:xfrm>
              <a:off x="3423" y="2224"/>
              <a:ext cx="1046"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FF0000"/>
                  </a:solidFill>
                  <a:latin typeface="Verdana" panose="020B0604030504040204" pitchFamily="34" charset="0"/>
                  <a:ea typeface="ヒラギノ角ゴ ProN W3"/>
                  <a:cs typeface="ヒラギノ角ゴ ProN W3"/>
                  <a:sym typeface="Verdana" panose="020B0604030504040204" pitchFamily="34" charset="0"/>
                </a:rPr>
                <a:t>Antimatter</a:t>
              </a:r>
            </a:p>
          </p:txBody>
        </p:sp>
        <p:sp>
          <p:nvSpPr>
            <p:cNvPr id="48141" name="Rectangle 11"/>
            <p:cNvSpPr>
              <a:spLocks/>
            </p:cNvSpPr>
            <p:nvPr/>
          </p:nvSpPr>
          <p:spPr bwMode="auto">
            <a:xfrm>
              <a:off x="1784" y="960"/>
              <a:ext cx="1279"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956" b="1">
                  <a:solidFill>
                    <a:srgbClr val="000900"/>
                  </a:solidFill>
                  <a:latin typeface="Verdana" panose="020B0604030504040204" pitchFamily="34" charset="0"/>
                  <a:ea typeface="ヒラギノ角ゴ ProN W3"/>
                  <a:cs typeface="ヒラギノ角ゴ ProN W3"/>
                  <a:sym typeface="Verdana" panose="020B0604030504040204" pitchFamily="34" charset="0"/>
                </a:rPr>
                <a:t>Dark Matter</a:t>
              </a:r>
            </a:p>
          </p:txBody>
        </p:sp>
        <p:sp>
          <p:nvSpPr>
            <p:cNvPr id="48142" name="Rectangle 12"/>
            <p:cNvSpPr>
              <a:spLocks/>
            </p:cNvSpPr>
            <p:nvPr/>
          </p:nvSpPr>
          <p:spPr bwMode="auto">
            <a:xfrm>
              <a:off x="168" y="568"/>
              <a:ext cx="110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080000"/>
                  </a:solidFill>
                  <a:latin typeface="Verdana" panose="020B0604030504040204" pitchFamily="34" charset="0"/>
                  <a:ea typeface="ヒラギノ角ゴ ProN W3"/>
                  <a:cs typeface="ヒラギノ角ゴ ProN W3"/>
                  <a:sym typeface="Verdana" panose="020B0604030504040204" pitchFamily="34" charset="0"/>
                </a:rPr>
                <a:t>Black Holes</a:t>
              </a:r>
            </a:p>
          </p:txBody>
        </p:sp>
        <p:sp>
          <p:nvSpPr>
            <p:cNvPr id="48143" name="Rectangle 13"/>
            <p:cNvSpPr>
              <a:spLocks/>
            </p:cNvSpPr>
            <p:nvPr/>
          </p:nvSpPr>
          <p:spPr bwMode="auto">
            <a:xfrm>
              <a:off x="3359" y="384"/>
              <a:ext cx="1153"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788" b="1">
                  <a:solidFill>
                    <a:srgbClr val="2500FF"/>
                  </a:solidFill>
                  <a:latin typeface="Verdana" panose="020B0604030504040204" pitchFamily="34" charset="0"/>
                  <a:ea typeface="ヒラギノ角ゴ ProN W3"/>
                  <a:cs typeface="ヒラギノ角ゴ ProN W3"/>
                  <a:sym typeface="Verdana" panose="020B0604030504040204" pitchFamily="34" charset="0"/>
                </a:rPr>
                <a:t>Dark Energy </a:t>
              </a:r>
            </a:p>
          </p:txBody>
        </p:sp>
        <p:sp>
          <p:nvSpPr>
            <p:cNvPr id="48144" name="Rectangle 14"/>
            <p:cNvSpPr>
              <a:spLocks/>
            </p:cNvSpPr>
            <p:nvPr/>
          </p:nvSpPr>
          <p:spPr bwMode="auto">
            <a:xfrm>
              <a:off x="4063" y="2832"/>
              <a:ext cx="133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22859" bIns="0">
              <a:spAutoFit/>
            </a:bodyPr>
            <a:lstStyle>
              <a:lvl1pPr marL="38100" defTabSz="641350">
                <a:defRPr sz="2400">
                  <a:solidFill>
                    <a:schemeClr val="tx1"/>
                  </a:solidFill>
                  <a:latin typeface="Arial" panose="020B0604020202020204" pitchFamily="34" charset="0"/>
                </a:defRPr>
              </a:lvl1pPr>
              <a:lvl2pPr marL="742950" indent="-285750" defTabSz="641350">
                <a:defRPr sz="2400">
                  <a:solidFill>
                    <a:schemeClr val="tx1"/>
                  </a:solidFill>
                  <a:latin typeface="Arial" panose="020B0604020202020204" pitchFamily="34" charset="0"/>
                </a:defRPr>
              </a:lvl2pPr>
              <a:lvl3pPr marL="1143000" indent="-228600" defTabSz="641350">
                <a:defRPr sz="2400">
                  <a:solidFill>
                    <a:schemeClr val="tx1"/>
                  </a:solidFill>
                  <a:latin typeface="Arial" panose="020B0604020202020204" pitchFamily="34" charset="0"/>
                </a:defRPr>
              </a:lvl3pPr>
              <a:lvl4pPr marL="1600200" indent="-228600" defTabSz="641350">
                <a:defRPr sz="2400">
                  <a:solidFill>
                    <a:schemeClr val="tx1"/>
                  </a:solidFill>
                  <a:latin typeface="Arial" panose="020B0604020202020204" pitchFamily="34" charset="0"/>
                </a:defRPr>
              </a:lvl4pPr>
              <a:lvl5pPr marL="2057400" indent="-228600" defTabSz="641350">
                <a:defRPr sz="2400">
                  <a:solidFill>
                    <a:schemeClr val="tx1"/>
                  </a:solidFill>
                  <a:latin typeface="Arial" panose="020B0604020202020204" pitchFamily="34" charset="0"/>
                </a:defRPr>
              </a:lvl5pPr>
              <a:lvl6pPr marL="2514600" indent="-228600" defTabSz="641350"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41350"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41350"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41350" eaLnBrk="0" fontAlgn="base" hangingPunct="0">
                <a:spcBef>
                  <a:spcPct val="0"/>
                </a:spcBef>
                <a:spcAft>
                  <a:spcPct val="0"/>
                </a:spcAft>
                <a:defRPr sz="2400">
                  <a:solidFill>
                    <a:schemeClr val="tx1"/>
                  </a:solidFill>
                  <a:latin typeface="Arial" panose="020B0604020202020204" pitchFamily="34" charset="0"/>
                </a:defRPr>
              </a:lvl9pPr>
            </a:lstStyle>
            <a:p>
              <a:pPr>
                <a:defRPr/>
              </a:pPr>
              <a:r>
                <a:rPr lang="en-US" altLang="en-US" sz="844" b="1">
                  <a:solidFill>
                    <a:srgbClr val="5F63FF"/>
                  </a:solidFill>
                  <a:latin typeface="Verdana" panose="020B0604030504040204" pitchFamily="34" charset="0"/>
                  <a:ea typeface="ヒラギノ角ゴ ProN W3"/>
                  <a:cs typeface="ヒラギノ角ゴ ProN W3"/>
                  <a:sym typeface="Verdana" panose="020B0604030504040204" pitchFamily="34" charset="0"/>
                </a:rPr>
                <a:t>Dark Universe</a:t>
              </a:r>
            </a:p>
          </p:txBody>
        </p:sp>
      </p:grpSp>
      <p:pic>
        <p:nvPicPr>
          <p:cNvPr id="138248" name="Picture 18"/>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4592" y="1528244"/>
            <a:ext cx="1241452" cy="741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186593983"/>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p:cNvSpPr>
          <p:nvPr/>
        </p:nvSpPr>
        <p:spPr bwMode="auto">
          <a:xfrm>
            <a:off x="2134481" y="110222"/>
            <a:ext cx="6309360" cy="323165"/>
          </a:xfrm>
          <a:prstGeom prst="rect">
            <a:avLst/>
          </a:prstGeom>
          <a:noFill/>
          <a:ln w="12700">
            <a:noFill/>
            <a:miter lim="800000"/>
            <a:headEnd/>
            <a:tailEnd/>
          </a:ln>
        </p:spPr>
        <p:txBody>
          <a:bodyPr wrap="square" lIns="0" tIns="0" rIns="30460" bIns="0">
            <a:spAutoFit/>
          </a:bodyPr>
          <a:lstStyle/>
          <a:p>
            <a:pPr marL="29748" algn="ctr" defTabSz="481907">
              <a:defRPr/>
            </a:pPr>
            <a:r>
              <a:rPr lang="ru-RU" sz="2100" b="1" i="1" dirty="0">
                <a:sym typeface="Verdana" pitchFamily="34" charset="0"/>
              </a:rPr>
              <a:t>Посещения на български ученици</a:t>
            </a:r>
            <a:endParaRPr lang="en-US" sz="2100" b="1" i="1" dirty="0">
              <a:sym typeface="Verdana" pitchFamily="34" charset="0"/>
            </a:endParaRPr>
          </a:p>
        </p:txBody>
      </p:sp>
      <p:sp>
        <p:nvSpPr>
          <p:cNvPr id="103428" name="TextBox 2"/>
          <p:cNvSpPr txBox="1">
            <a:spLocks noChangeArrowheads="1"/>
          </p:cNvSpPr>
          <p:nvPr/>
        </p:nvSpPr>
        <p:spPr bwMode="auto">
          <a:xfrm>
            <a:off x="397764" y="573881"/>
            <a:ext cx="7463933" cy="161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marL="342900" indent="-342900">
              <a:spcBef>
                <a:spcPct val="20000"/>
              </a:spcBef>
              <a:buChar char="•"/>
              <a:defRPr sz="3200">
                <a:solidFill>
                  <a:schemeClr val="tx1"/>
                </a:solidFill>
                <a:latin typeface="Arial" panose="020B0604020202020204" pitchFamily="34" charset="0"/>
              </a:defRPr>
            </a:lvl1pPr>
            <a:lvl2pPr marL="1085850" indent="-3429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450"/>
              </a:spcBef>
            </a:pPr>
            <a:r>
              <a:rPr lang="en-US" altLang="en-US" sz="1400" dirty="0" smtClean="0">
                <a:solidFill>
                  <a:schemeClr val="tx2"/>
                </a:solidFill>
                <a:latin typeface="+mn-lt"/>
              </a:rPr>
              <a:t>~ </a:t>
            </a:r>
            <a:r>
              <a:rPr lang="bg-BG" altLang="en-US" sz="1400" dirty="0" smtClean="0">
                <a:solidFill>
                  <a:schemeClr val="tx2"/>
                </a:solidFill>
                <a:latin typeface="+mn-lt"/>
              </a:rPr>
              <a:t>4</a:t>
            </a:r>
            <a:r>
              <a:rPr lang="en-US" altLang="en-US" sz="1400" dirty="0" smtClean="0">
                <a:solidFill>
                  <a:schemeClr val="tx2"/>
                </a:solidFill>
                <a:latin typeface="+mn-lt"/>
              </a:rPr>
              <a:t> </a:t>
            </a:r>
            <a:r>
              <a:rPr lang="bg-BG" altLang="en-US" sz="1400" dirty="0" smtClean="0">
                <a:solidFill>
                  <a:schemeClr val="tx2"/>
                </a:solidFill>
                <a:latin typeface="+mn-lt"/>
              </a:rPr>
              <a:t>000 </a:t>
            </a:r>
            <a:r>
              <a:rPr lang="bg-BG" altLang="en-US" sz="1400" dirty="0">
                <a:solidFill>
                  <a:schemeClr val="tx2"/>
                </a:solidFill>
                <a:latin typeface="+mn-lt"/>
              </a:rPr>
              <a:t>ученици и техните учители са посетили </a:t>
            </a:r>
            <a:r>
              <a:rPr lang="en-GB" altLang="en-US" sz="1400" dirty="0">
                <a:solidFill>
                  <a:schemeClr val="tx2"/>
                </a:solidFill>
                <a:latin typeface="+mn-lt"/>
              </a:rPr>
              <a:t>CERN</a:t>
            </a:r>
            <a:r>
              <a:rPr lang="bg-BG" altLang="en-US" sz="1400" dirty="0">
                <a:solidFill>
                  <a:schemeClr val="tx2"/>
                </a:solidFill>
                <a:latin typeface="+mn-lt"/>
              </a:rPr>
              <a:t> за периода 2010 – 2019 г. </a:t>
            </a:r>
          </a:p>
          <a:p>
            <a:pPr>
              <a:spcBef>
                <a:spcPts val="450"/>
              </a:spcBef>
            </a:pPr>
            <a:r>
              <a:rPr lang="bg-BG" altLang="en-US" sz="1400" dirty="0">
                <a:solidFill>
                  <a:schemeClr val="tx2"/>
                </a:solidFill>
                <a:latin typeface="+mn-lt"/>
              </a:rPr>
              <a:t>Програма в рамките на 1 – 1.5 дни</a:t>
            </a:r>
          </a:p>
          <a:p>
            <a:pPr lvl="1">
              <a:spcBef>
                <a:spcPts val="450"/>
              </a:spcBef>
              <a:buFont typeface="Wingdings" panose="05000000000000000000" pitchFamily="2" charset="2"/>
              <a:buChar char="ü"/>
            </a:pPr>
            <a:r>
              <a:rPr lang="bg-BG" altLang="en-US" sz="1400" dirty="0">
                <a:solidFill>
                  <a:schemeClr val="tx2"/>
                </a:solidFill>
                <a:latin typeface="+mn-lt"/>
              </a:rPr>
              <a:t>Лекции и дискусии с български учени и инженери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различни установки и експерименти</a:t>
            </a:r>
          </a:p>
          <a:p>
            <a:pPr lvl="1">
              <a:spcBef>
                <a:spcPts val="450"/>
              </a:spcBef>
              <a:buFont typeface="Wingdings" panose="05000000000000000000" pitchFamily="2" charset="2"/>
              <a:buChar char="ü"/>
            </a:pPr>
            <a:r>
              <a:rPr lang="bg-BG" altLang="en-US" sz="1400" dirty="0">
                <a:solidFill>
                  <a:schemeClr val="tx2"/>
                </a:solidFill>
                <a:latin typeface="+mn-lt"/>
              </a:rPr>
              <a:t>Посещения на експозиции</a:t>
            </a:r>
          </a:p>
          <a:p>
            <a:pPr lvl="1">
              <a:spcBef>
                <a:spcPct val="0"/>
              </a:spcBef>
              <a:buFont typeface="Wingdings" panose="05000000000000000000" pitchFamily="2" charset="2"/>
              <a:buChar char="Ø"/>
            </a:pPr>
            <a:endParaRPr lang="bg-BG" altLang="en-US" sz="1350" dirty="0"/>
          </a:p>
        </p:txBody>
      </p:sp>
      <p:pic>
        <p:nvPicPr>
          <p:cNvPr id="103429"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0061" y="2306109"/>
            <a:ext cx="1669256" cy="1251347"/>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18413" y="3638550"/>
            <a:ext cx="1931194" cy="1448991"/>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2452" y="3718321"/>
            <a:ext cx="1827609" cy="137041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3432"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98" y="2167453"/>
            <a:ext cx="2540794" cy="1457325"/>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275" y="3555803"/>
            <a:ext cx="2568178" cy="1529954"/>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434" name="Picture 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42358" y="2065711"/>
            <a:ext cx="1648415" cy="123527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5" name="Picture 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450863" y="1976061"/>
            <a:ext cx="1479949" cy="1109666"/>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7383" y="811931"/>
            <a:ext cx="1540669" cy="126920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 name="Content Placeholder 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25122" y="3803904"/>
            <a:ext cx="1518878" cy="1301463"/>
          </a:xfrm>
          <a:prstGeom prst="rect">
            <a:avLst/>
          </a:prstGeom>
          <a:ln w="19050">
            <a:solidFill>
              <a:schemeClr val="tx1"/>
            </a:solidFill>
          </a:ln>
          <a:scene3d>
            <a:camera prst="orthographicFront"/>
            <a:lightRig rig="threePt" dir="t"/>
          </a:scene3d>
          <a:sp3d>
            <a:bevelT/>
          </a:sp3d>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95769" y="2530894"/>
            <a:ext cx="1610819" cy="1145472"/>
          </a:xfrm>
          <a:prstGeom prst="rect">
            <a:avLst/>
          </a:prstGeom>
          <a:scene3d>
            <a:camera prst="orthographicFront"/>
            <a:lightRig rig="threePt" dir="t"/>
          </a:scene3d>
          <a:sp3d>
            <a:bevelT/>
          </a:sp3d>
        </p:spPr>
      </p:pic>
      <p:pic>
        <p:nvPicPr>
          <p:cNvPr id="16" name="Picture 15"/>
          <p:cNvPicPr>
            <a:picLocks noChangeAspect="1"/>
          </p:cNvPicPr>
          <p:nvPr/>
        </p:nvPicPr>
        <p:blipFill>
          <a:blip r:embed="rId12"/>
          <a:stretch>
            <a:fillRect/>
          </a:stretch>
        </p:blipFill>
        <p:spPr>
          <a:xfrm>
            <a:off x="4802" y="3918602"/>
            <a:ext cx="885815" cy="1186765"/>
          </a:xfrm>
          <a:prstGeom prst="rect">
            <a:avLst/>
          </a:prstGeom>
          <a:scene3d>
            <a:camera prst="orthographicFront"/>
            <a:lightRig rig="threePt" dir="t"/>
          </a:scene3d>
          <a:sp3d>
            <a:bevelT/>
          </a:sp3d>
        </p:spPr>
      </p:pic>
    </p:spTree>
    <p:extLst>
      <p:ext uri="{BB962C8B-B14F-4D97-AF65-F5344CB8AC3E}">
        <p14:creationId xmlns:p14="http://schemas.microsoft.com/office/powerpoint/2010/main" val="296085356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Date Placeholder 1"/>
          <p:cNvSpPr>
            <a:spLocks noGrp="1"/>
          </p:cNvSpPr>
          <p:nvPr>
            <p:ph type="dt"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3363" name="Slide Number Placehold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82368E02-E26E-472E-A4E7-5AE7759CE396}" type="slidenum">
              <a:rPr lang="en-US" altLang="en-US" sz="900">
                <a:solidFill>
                  <a:srgbClr val="FFFFFF"/>
                </a:solidFill>
              </a:rPr>
              <a:pPr eaLnBrk="1" hangingPunct="1">
                <a:spcBef>
                  <a:spcPct val="0"/>
                </a:spcBef>
                <a:buFontTx/>
                <a:buNone/>
              </a:pPr>
              <a:t>38</a:t>
            </a:fld>
            <a:endParaRPr lang="en-US" altLang="en-US" sz="900">
              <a:solidFill>
                <a:srgbClr val="FFFFFF"/>
              </a:solidFill>
            </a:endParaRPr>
          </a:p>
        </p:txBody>
      </p:sp>
      <p:sp>
        <p:nvSpPr>
          <p:cNvPr id="8" name="Rectangle 5"/>
          <p:cNvSpPr>
            <a:spLocks/>
          </p:cNvSpPr>
          <p:nvPr/>
        </p:nvSpPr>
        <p:spPr bwMode="auto">
          <a:xfrm>
            <a:off x="1983581" y="161925"/>
            <a:ext cx="4839891" cy="233782"/>
          </a:xfrm>
          <a:prstGeom prst="rect">
            <a:avLst/>
          </a:prstGeom>
          <a:noFill/>
          <a:ln w="12700">
            <a:noFill/>
            <a:miter lim="800000"/>
            <a:headEnd/>
            <a:tailEnd/>
          </a:ln>
        </p:spPr>
        <p:txBody>
          <a:bodyPr lIns="0" tIns="0" rIns="22845" bIns="0">
            <a:spAutoFit/>
          </a:bodyPr>
          <a:lstStyle/>
          <a:p>
            <a:pPr marL="22311" algn="ctr" defTabSz="361430">
              <a:defRPr/>
            </a:pPr>
            <a:r>
              <a:rPr lang="bg-BG" sz="1519" i="1" dirty="0">
                <a:solidFill>
                  <a:srgbClr val="002F53"/>
                </a:solidFill>
                <a:effectLst>
                  <a:outerShdw blurRad="38100" dist="38100" dir="2700000" algn="tl">
                    <a:srgbClr val="000000">
                      <a:alpha val="43137"/>
                    </a:srgbClr>
                  </a:outerShdw>
                </a:effectLst>
                <a:latin typeface="Arial"/>
                <a:sym typeface="Verdana" pitchFamily="34" charset="0"/>
              </a:rPr>
              <a:t>Виртуални Визити и Видеоконферентни Връзки</a:t>
            </a:r>
            <a:endParaRPr lang="en-US" sz="1519"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1433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3490" y="2422922"/>
            <a:ext cx="3295774" cy="15914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6" name="Picture 7" descr="https://scontent-fra3-1.xx.fbcdn.net/hphotos-xpf1/v/t1.0-9/11041777_10205196042834889_8702087493823252825_n.jpg?oh=6c3e0a00ffa1c8568b743f3e89e32901&amp;oe=562898C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724275"/>
            <a:ext cx="1671638" cy="12537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7" name="Picture 2" descr="C:\Users\Samsung\Desktop\12371255_1096921530353284_4269247105600547273_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3241" y="3942160"/>
            <a:ext cx="2384822" cy="106441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8" name="Picture 4" descr="https://scontent-fra3-1.xx.fbcdn.net/hphotos-xat1/v/t1.0-9/11079046_890433931007939_6919066112252610118_n.jpg?oh=a7f3dc8cde63ea873e8fc70b0326d522&amp;oe=56129FD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59513" y="2305351"/>
            <a:ext cx="2025254" cy="1519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369" name="Picture 9" descr="https://scontent-fra3-1.xx.fbcdn.net/hphotos-xpf1/t31.0-8/10669293_10204726070928757_3648278751557714741_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00385" y="3588999"/>
            <a:ext cx="2497760" cy="15242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370" name="TextBox 2"/>
          <p:cNvSpPr txBox="1">
            <a:spLocks noChangeArrowheads="1"/>
          </p:cNvSpPr>
          <p:nvPr/>
        </p:nvSpPr>
        <p:spPr bwMode="auto">
          <a:xfrm>
            <a:off x="1" y="656035"/>
            <a:ext cx="7797404" cy="16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marL="342900" indent="-342900">
              <a:spcBef>
                <a:spcPct val="20000"/>
              </a:spcBef>
              <a:buChar char="•"/>
              <a:defRPr sz="3200">
                <a:solidFill>
                  <a:schemeClr val="tx1"/>
                </a:solidFill>
                <a:latin typeface="Arial" panose="020B0604020202020204" pitchFamily="34" charset="0"/>
              </a:defRPr>
            </a:lvl1pPr>
            <a:lvl2pPr marL="360363" indent="-285750">
              <a:spcBef>
                <a:spcPct val="20000"/>
              </a:spcBef>
              <a:buChar char="–"/>
              <a:defRPr sz="2800">
                <a:solidFill>
                  <a:schemeClr val="tx1"/>
                </a:solidFill>
                <a:latin typeface="Arial" panose="020B0604020202020204" pitchFamily="34" charset="0"/>
              </a:defRPr>
            </a:lvl2pPr>
            <a:lvl3pPr marL="631825" indent="-257175">
              <a:spcBef>
                <a:spcPct val="20000"/>
              </a:spcBef>
              <a:buChar char="•"/>
              <a:defRPr sz="2400">
                <a:solidFill>
                  <a:schemeClr val="tx1"/>
                </a:solidFill>
                <a:latin typeface="Arial" panose="020B0604020202020204" pitchFamily="34" charset="0"/>
              </a:defRPr>
            </a:lvl3pPr>
            <a:lvl4pPr marL="804863" indent="-13335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spcBef>
                <a:spcPts val="338"/>
              </a:spcBef>
              <a:buClr>
                <a:srgbClr val="4F81BD"/>
              </a:buClr>
              <a:buFont typeface="Wingdings" panose="05000000000000000000" pitchFamily="2" charset="2"/>
              <a:buChar char="Ø"/>
            </a:pPr>
            <a:r>
              <a:rPr lang="bg-BG" altLang="en-US" sz="1500" dirty="0">
                <a:solidFill>
                  <a:srgbClr val="003366"/>
                </a:solidFill>
              </a:rPr>
              <a:t>Започнахме тяхното провеждане от 201</a:t>
            </a:r>
            <a:r>
              <a:rPr lang="en-US" altLang="en-US" sz="1500" dirty="0">
                <a:solidFill>
                  <a:srgbClr val="003366"/>
                </a:solidFill>
              </a:rPr>
              <a:t>3</a:t>
            </a:r>
            <a:endParaRPr lang="bg-BG" altLang="en-US" sz="1500" dirty="0">
              <a:solidFill>
                <a:srgbClr val="003366"/>
              </a:solidFill>
            </a:endParaRPr>
          </a:p>
          <a:p>
            <a:pPr lvl="1">
              <a:spcBef>
                <a:spcPts val="338"/>
              </a:spcBef>
              <a:buClr>
                <a:srgbClr val="4F81BD"/>
              </a:buClr>
              <a:buFont typeface="Wingdings" panose="05000000000000000000" pitchFamily="2" charset="2"/>
              <a:buChar char="Ø"/>
            </a:pPr>
            <a:r>
              <a:rPr lang="bg-BG" altLang="en-US" sz="1500" dirty="0">
                <a:solidFill>
                  <a:srgbClr val="003366"/>
                </a:solidFill>
              </a:rPr>
              <a:t>Много голям интерес към всяко едно събитие</a:t>
            </a:r>
            <a:endParaRPr lang="en-GB" altLang="en-US" sz="1500" dirty="0">
              <a:solidFill>
                <a:srgbClr val="003366"/>
              </a:solidFill>
            </a:endParaRPr>
          </a:p>
          <a:p>
            <a:pPr lvl="2">
              <a:spcBef>
                <a:spcPts val="338"/>
              </a:spcBef>
              <a:buClr>
                <a:srgbClr val="4F81BD"/>
              </a:buClr>
            </a:pPr>
            <a:r>
              <a:rPr lang="bg-BG" altLang="en-US" sz="1125" dirty="0">
                <a:solidFill>
                  <a:srgbClr val="003366"/>
                </a:solidFill>
              </a:rPr>
              <a:t>Пример - декември</a:t>
            </a:r>
            <a:r>
              <a:rPr lang="en-GB" altLang="en-US" sz="1125" dirty="0">
                <a:solidFill>
                  <a:srgbClr val="003366"/>
                </a:solidFill>
              </a:rPr>
              <a:t> 2016</a:t>
            </a:r>
            <a:r>
              <a:rPr lang="bg-BG" altLang="en-US" sz="1125" dirty="0">
                <a:solidFill>
                  <a:srgbClr val="003366"/>
                </a:solidFill>
              </a:rPr>
              <a:t>:</a:t>
            </a:r>
            <a:endParaRPr lang="en-GB" altLang="en-US" sz="1125" dirty="0">
              <a:solidFill>
                <a:srgbClr val="003366"/>
              </a:solidFill>
            </a:endParaRPr>
          </a:p>
          <a:p>
            <a:pPr lvl="3">
              <a:spcBef>
                <a:spcPts val="338"/>
              </a:spcBef>
              <a:buClr>
                <a:srgbClr val="4F81BD"/>
              </a:buClr>
              <a:buFont typeface="Arial" panose="020B0604020202020204" pitchFamily="34" charset="0"/>
              <a:buChar char="•"/>
            </a:pPr>
            <a:r>
              <a:rPr lang="en-GB" altLang="en-US" sz="1125" dirty="0">
                <a:solidFill>
                  <a:srgbClr val="003366"/>
                </a:solidFill>
              </a:rPr>
              <a:t>18 </a:t>
            </a:r>
            <a:r>
              <a:rPr lang="bg-BG" altLang="en-US" sz="1125" dirty="0">
                <a:solidFill>
                  <a:srgbClr val="003366"/>
                </a:solidFill>
              </a:rPr>
              <a:t>училища от цялата страна </a:t>
            </a:r>
            <a:r>
              <a:rPr lang="en-US" altLang="en-US" sz="1125" dirty="0">
                <a:solidFill>
                  <a:srgbClr val="003366"/>
                </a:solidFill>
              </a:rPr>
              <a:t>~ </a:t>
            </a:r>
            <a:r>
              <a:rPr lang="en-GB" altLang="en-US" sz="1125" dirty="0">
                <a:solidFill>
                  <a:srgbClr val="003366"/>
                </a:solidFill>
              </a:rPr>
              <a:t>1000 </a:t>
            </a:r>
            <a:r>
              <a:rPr lang="bg-BG" altLang="en-US" sz="1125" dirty="0">
                <a:solidFill>
                  <a:srgbClr val="003366"/>
                </a:solidFill>
              </a:rPr>
              <a:t>ученици</a:t>
            </a:r>
            <a:endParaRPr lang="en-GB" altLang="en-US" sz="1125" dirty="0">
              <a:solidFill>
                <a:srgbClr val="003366"/>
              </a:solidFill>
            </a:endParaRPr>
          </a:p>
          <a:p>
            <a:pPr lvl="3">
              <a:spcBef>
                <a:spcPts val="338"/>
              </a:spcBef>
              <a:buClr>
                <a:srgbClr val="4F81BD"/>
              </a:buClr>
              <a:buFont typeface="Arial" panose="020B0604020202020204" pitchFamily="34" charset="0"/>
              <a:buChar char="•"/>
            </a:pPr>
            <a:r>
              <a:rPr lang="bg-BG" altLang="en-US" sz="1125" dirty="0">
                <a:solidFill>
                  <a:srgbClr val="003366"/>
                </a:solidFill>
              </a:rPr>
              <a:t>Времетраене </a:t>
            </a:r>
            <a:r>
              <a:rPr lang="en-US" altLang="en-US" sz="1125" dirty="0">
                <a:solidFill>
                  <a:srgbClr val="003366"/>
                </a:solidFill>
              </a:rPr>
              <a:t>~ </a:t>
            </a:r>
            <a:r>
              <a:rPr lang="en-GB" altLang="en-US" sz="1125" dirty="0">
                <a:solidFill>
                  <a:srgbClr val="003366"/>
                </a:solidFill>
              </a:rPr>
              <a:t>3 </a:t>
            </a:r>
            <a:r>
              <a:rPr lang="bg-BG" altLang="en-US" sz="1125" dirty="0">
                <a:solidFill>
                  <a:srgbClr val="003366"/>
                </a:solidFill>
              </a:rPr>
              <a:t>часа</a:t>
            </a:r>
          </a:p>
          <a:p>
            <a:pPr lvl="3">
              <a:spcBef>
                <a:spcPts val="338"/>
              </a:spcBef>
              <a:buClr>
                <a:srgbClr val="4F81BD"/>
              </a:buClr>
              <a:buFont typeface="Arial" panose="020B0604020202020204" pitchFamily="34" charset="0"/>
              <a:buChar char="•"/>
            </a:pPr>
            <a:r>
              <a:rPr lang="bg-BG" altLang="en-US" sz="1125" dirty="0">
                <a:solidFill>
                  <a:srgbClr val="003366"/>
                </a:solidFill>
              </a:rPr>
              <a:t>Вируални посещения на </a:t>
            </a:r>
            <a:r>
              <a:rPr lang="en-GB" altLang="en-US" sz="1125" dirty="0">
                <a:solidFill>
                  <a:srgbClr val="003366"/>
                </a:solidFill>
              </a:rPr>
              <a:t>CMS </a:t>
            </a:r>
            <a:r>
              <a:rPr lang="bg-BG" altLang="en-US" sz="1125" dirty="0">
                <a:solidFill>
                  <a:srgbClr val="003366"/>
                </a:solidFill>
              </a:rPr>
              <a:t>детектора</a:t>
            </a:r>
            <a:r>
              <a:rPr lang="en-GB" altLang="en-US" sz="1125" dirty="0">
                <a:solidFill>
                  <a:srgbClr val="003366"/>
                </a:solidFill>
              </a:rPr>
              <a:t>, LHC </a:t>
            </a:r>
            <a:r>
              <a:rPr lang="bg-BG" altLang="en-US" sz="1125" dirty="0">
                <a:solidFill>
                  <a:srgbClr val="003366"/>
                </a:solidFill>
              </a:rPr>
              <a:t>тунела</a:t>
            </a:r>
            <a:r>
              <a:rPr lang="en-GB" altLang="en-US" sz="1125" dirty="0">
                <a:solidFill>
                  <a:srgbClr val="003366"/>
                </a:solidFill>
              </a:rPr>
              <a:t>, SM18</a:t>
            </a:r>
            <a:r>
              <a:rPr lang="bg-BG" altLang="en-US" sz="1125" dirty="0">
                <a:solidFill>
                  <a:srgbClr val="003366"/>
                </a:solidFill>
              </a:rPr>
              <a:t> и т.н.</a:t>
            </a:r>
            <a:endParaRPr lang="en-GB" altLang="en-US" sz="1125" dirty="0">
              <a:solidFill>
                <a:srgbClr val="003366"/>
              </a:solidFill>
            </a:endParaRPr>
          </a:p>
          <a:p>
            <a:pPr lvl="3">
              <a:spcBef>
                <a:spcPts val="338"/>
              </a:spcBef>
              <a:buClr>
                <a:srgbClr val="4F81BD"/>
              </a:buClr>
              <a:buFont typeface="Arial" panose="020B0604020202020204" pitchFamily="34" charset="0"/>
              <a:buChar char="•"/>
            </a:pPr>
            <a:r>
              <a:rPr lang="bg-BG" altLang="en-US" sz="1125" dirty="0">
                <a:solidFill>
                  <a:srgbClr val="003366"/>
                </a:solidFill>
              </a:rPr>
              <a:t>Сесия ‚Въпроси и Отговори‘ с учениците с помощта на учени и инженери от</a:t>
            </a:r>
            <a:r>
              <a:rPr lang="en-US" altLang="en-US" sz="1125" dirty="0">
                <a:solidFill>
                  <a:srgbClr val="003366"/>
                </a:solidFill>
              </a:rPr>
              <a:t> CERN</a:t>
            </a:r>
            <a:endParaRPr lang="en-GB" altLang="en-US" sz="1125" dirty="0">
              <a:solidFill>
                <a:srgbClr val="003366"/>
              </a:solidFill>
            </a:endParaRPr>
          </a:p>
        </p:txBody>
      </p:sp>
      <p:pic>
        <p:nvPicPr>
          <p:cNvPr id="143371" name="Picture 1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030641" y="616744"/>
            <a:ext cx="2045494" cy="13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38566"/>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Date Placeholder 1"/>
          <p:cNvSpPr>
            <a:spLocks noGrp="1"/>
          </p:cNvSpPr>
          <p:nvPr>
            <p:ph type="dt" sz="quarter" idx="4294967295"/>
          </p:nvPr>
        </p:nvSpPr>
        <p:spPr>
          <a:xfrm>
            <a:off x="8075613" y="4222750"/>
            <a:ext cx="1068387" cy="2016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r>
              <a:rPr lang="en-US" altLang="en-US" sz="900">
                <a:solidFill>
                  <a:srgbClr val="FFFFFF"/>
                </a:solidFill>
              </a:rPr>
              <a:t>05.10.2017</a:t>
            </a:r>
          </a:p>
        </p:txBody>
      </p:sp>
      <p:sp>
        <p:nvSpPr>
          <p:cNvPr id="144387" name="Slide Number Placeholder 3"/>
          <p:cNvSpPr>
            <a:spLocks noGrp="1"/>
          </p:cNvSpPr>
          <p:nvPr>
            <p:ph type="sldNum" sz="quarter" idx="4294967295"/>
          </p:nvPr>
        </p:nvSpPr>
        <p:spPr>
          <a:xfrm>
            <a:off x="8767763" y="4217988"/>
            <a:ext cx="376237" cy="206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buFontTx/>
              <a:buNone/>
            </a:pPr>
            <a:fld id="{C28695DF-6595-4977-BA71-225B99AABFFB}" type="slidenum">
              <a:rPr lang="en-US" altLang="en-US" sz="900">
                <a:solidFill>
                  <a:srgbClr val="FFFFFF"/>
                </a:solidFill>
              </a:rPr>
              <a:pPr eaLnBrk="1" hangingPunct="1">
                <a:spcBef>
                  <a:spcPct val="0"/>
                </a:spcBef>
                <a:buFontTx/>
                <a:buNone/>
              </a:pPr>
              <a:t>39</a:t>
            </a:fld>
            <a:endParaRPr lang="en-US" altLang="en-US" sz="900">
              <a:solidFill>
                <a:srgbClr val="FFFFFF"/>
              </a:solidFill>
            </a:endParaRPr>
          </a:p>
        </p:txBody>
      </p:sp>
      <p:sp>
        <p:nvSpPr>
          <p:cNvPr id="144388" name="TextBox 4"/>
          <p:cNvSpPr txBox="1">
            <a:spLocks noChangeArrowheads="1"/>
          </p:cNvSpPr>
          <p:nvPr/>
        </p:nvSpPr>
        <p:spPr bwMode="auto">
          <a:xfrm>
            <a:off x="63062" y="519112"/>
            <a:ext cx="7915317"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Wingdings" panose="05000000000000000000" pitchFamily="2" charset="2"/>
              <a:buChar char="ü"/>
            </a:pPr>
            <a:r>
              <a:rPr lang="en-US" altLang="en-US" sz="1350" dirty="0">
                <a:solidFill>
                  <a:srgbClr val="003366"/>
                </a:solidFill>
              </a:rPr>
              <a:t>Bulgarian High School Student Internship Program </a:t>
            </a:r>
            <a:r>
              <a:rPr lang="en-US" altLang="en-US" sz="1200" dirty="0">
                <a:solidFill>
                  <a:srgbClr val="003366"/>
                </a:solidFill>
              </a:rPr>
              <a:t/>
            </a:r>
            <a:br>
              <a:rPr lang="en-US" altLang="en-US" sz="1200" dirty="0">
                <a:solidFill>
                  <a:srgbClr val="003366"/>
                </a:solidFill>
              </a:rPr>
            </a:br>
            <a:r>
              <a:rPr lang="en-US" altLang="en-US" sz="1200" dirty="0">
                <a:solidFill>
                  <a:srgbClr val="0055A0"/>
                </a:solidFill>
              </a:rPr>
              <a:t>(</a:t>
            </a:r>
            <a:r>
              <a:rPr lang="en-GB" altLang="en-US" sz="1200" b="1" dirty="0">
                <a:solidFill>
                  <a:srgbClr val="0055A0"/>
                </a:solidFill>
                <a:hlinkClick r:id="rId2"/>
              </a:rPr>
              <a:t>https://indico.cern.ch/e/BGHSSIP17</a:t>
            </a:r>
            <a:r>
              <a:rPr lang="en-US" altLang="en-US" sz="1200" dirty="0">
                <a:solidFill>
                  <a:srgbClr val="0055A0"/>
                </a:solidFill>
              </a:rPr>
              <a:t>)</a:t>
            </a:r>
            <a:endParaRPr lang="bg-BG" altLang="en-US" sz="1200" dirty="0">
              <a:solidFill>
                <a:srgbClr val="0055A0"/>
              </a:solidFill>
            </a:endParaRPr>
          </a:p>
          <a:p>
            <a:pPr lvl="1" eaLnBrk="1" hangingPunct="1">
              <a:spcBef>
                <a:spcPct val="0"/>
              </a:spcBef>
              <a:buFont typeface="Arial" panose="020B0604020202020204" pitchFamily="34" charset="0"/>
              <a:buChar char="•"/>
            </a:pPr>
            <a:r>
              <a:rPr lang="bg-BG" altLang="en-US" sz="1200" dirty="0">
                <a:solidFill>
                  <a:srgbClr val="003366"/>
                </a:solidFill>
              </a:rPr>
              <a:t>Пилотна програма (4 годишен цикъл)</a:t>
            </a:r>
          </a:p>
          <a:p>
            <a:pPr lvl="1" eaLnBrk="1" hangingPunct="1">
              <a:spcBef>
                <a:spcPct val="0"/>
              </a:spcBef>
              <a:buFont typeface="Arial" panose="020B0604020202020204" pitchFamily="34" charset="0"/>
              <a:buChar char="•"/>
            </a:pPr>
            <a:r>
              <a:rPr lang="bg-BG" altLang="en-US" sz="1200" dirty="0">
                <a:solidFill>
                  <a:srgbClr val="003366"/>
                </a:solidFill>
              </a:rPr>
              <a:t>Българската програма се проведе от 3-ти до 16-ти септември 2017</a:t>
            </a:r>
          </a:p>
          <a:p>
            <a:pPr lvl="1" eaLnBrk="1" hangingPunct="1">
              <a:spcBef>
                <a:spcPct val="0"/>
              </a:spcBef>
              <a:buFont typeface="Arial" panose="020B0604020202020204" pitchFamily="34" charset="0"/>
              <a:buChar char="•"/>
            </a:pPr>
            <a:r>
              <a:rPr lang="bg-BG" altLang="en-US" sz="1200" dirty="0">
                <a:solidFill>
                  <a:srgbClr val="003366"/>
                </a:solidFill>
              </a:rPr>
              <a:t>Селектирани – 24 ученици от 11 населени места - 7 момичета и 17 момчета</a:t>
            </a:r>
          </a:p>
        </p:txBody>
      </p:sp>
      <p:sp>
        <p:nvSpPr>
          <p:cNvPr id="8" name="Rectangle 5"/>
          <p:cNvSpPr>
            <a:spLocks/>
          </p:cNvSpPr>
          <p:nvPr/>
        </p:nvSpPr>
        <p:spPr bwMode="auto">
          <a:xfrm>
            <a:off x="1203722" y="141685"/>
            <a:ext cx="6766322" cy="207749"/>
          </a:xfrm>
          <a:prstGeom prst="rect">
            <a:avLst/>
          </a:prstGeom>
          <a:noFill/>
          <a:ln w="12700">
            <a:noFill/>
            <a:miter lim="800000"/>
            <a:headEnd/>
            <a:tailEnd/>
          </a:ln>
        </p:spPr>
        <p:txBody>
          <a:bodyPr lIns="0" tIns="0" rIns="22845" bIns="0">
            <a:spAutoFit/>
          </a:bodyPr>
          <a:lstStyle/>
          <a:p>
            <a:pPr marL="22311" algn="ctr" defTabSz="361430">
              <a:defRPr/>
            </a:pPr>
            <a:r>
              <a:rPr lang="bg-BG" sz="1350" b="1" i="1" dirty="0">
                <a:solidFill>
                  <a:srgbClr val="002F53"/>
                </a:solidFill>
                <a:effectLst>
                  <a:outerShdw blurRad="38100" dist="38100" dir="2700000" algn="tl">
                    <a:srgbClr val="000000">
                      <a:alpha val="43137"/>
                    </a:srgbClr>
                  </a:outerShdw>
                </a:effectLst>
                <a:latin typeface="Arial"/>
                <a:sym typeface="Verdana" pitchFamily="34" charset="0"/>
              </a:rPr>
              <a:t>Българска програма за </a:t>
            </a:r>
            <a:r>
              <a:rPr lang="ru-RU" sz="1350" b="1" i="1" dirty="0">
                <a:solidFill>
                  <a:srgbClr val="002F53"/>
                </a:solidFill>
                <a:effectLst>
                  <a:outerShdw blurRad="38100" dist="38100" dir="2700000" algn="tl">
                    <a:srgbClr val="000000">
                      <a:alpha val="43137"/>
                    </a:srgbClr>
                  </a:outerShdw>
                </a:effectLst>
                <a:latin typeface="Arial"/>
                <a:sym typeface="Verdana" pitchFamily="34" charset="0"/>
              </a:rPr>
              <a:t>ученици стажанти в</a:t>
            </a:r>
            <a:r>
              <a:rPr lang="en-US" sz="1350" b="1" i="1" dirty="0">
                <a:solidFill>
                  <a:srgbClr val="002F53"/>
                </a:solidFill>
                <a:effectLst>
                  <a:outerShdw blurRad="38100" dist="38100" dir="2700000" algn="tl">
                    <a:srgbClr val="000000">
                      <a:alpha val="43137"/>
                    </a:srgbClr>
                  </a:outerShdw>
                </a:effectLst>
                <a:latin typeface="Arial"/>
                <a:sym typeface="Verdana" pitchFamily="34" charset="0"/>
              </a:rPr>
              <a:t> CERN</a:t>
            </a:r>
          </a:p>
        </p:txBody>
      </p:sp>
      <p:pic>
        <p:nvPicPr>
          <p:cNvPr id="144390"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8167" y="573528"/>
            <a:ext cx="3301850" cy="53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9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6291" y="1557858"/>
            <a:ext cx="3950243" cy="296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42542" y="3074276"/>
            <a:ext cx="6177837" cy="2121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1909594"/>
      </p:ext>
    </p:extLst>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1361" y="1009215"/>
            <a:ext cx="6519821" cy="4039759"/>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0876" y="516772"/>
            <a:ext cx="8993124" cy="677621"/>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a:t>Eвропейска Oрганизация за Изследвания в Областта </a:t>
            </a:r>
            <a:r>
              <a:rPr lang="ru-RU" altLang="fr-FR" sz="1600" dirty="0" smtClean="0"/>
              <a:t>на </a:t>
            </a:r>
            <a:r>
              <a:rPr lang="ru-RU" altLang="fr-FR" sz="1600" dirty="0"/>
              <a:t>Физика на Елементарните </a:t>
            </a:r>
            <a:r>
              <a:rPr lang="ru-RU" altLang="fr-FR" sz="1600" dirty="0" smtClean="0"/>
              <a:t>Частици</a:t>
            </a:r>
          </a:p>
        </p:txBody>
      </p:sp>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a:t>
            </a:r>
            <a:r>
              <a:rPr lang="bg-BG" sz="2600" b="1" i="1" dirty="0" smtClean="0"/>
              <a:t>време</a:t>
            </a:r>
            <a:endParaRPr lang="bg-BG" sz="2600" b="1" i="1" dirty="0"/>
          </a:p>
        </p:txBody>
      </p:sp>
    </p:spTree>
    <p:extLst>
      <p:ext uri="{BB962C8B-B14F-4D97-AF65-F5344CB8AC3E}">
        <p14:creationId xmlns:p14="http://schemas.microsoft.com/office/powerpoint/2010/main" val="398877042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414955" y="61409"/>
            <a:ext cx="5988148" cy="338554"/>
          </a:xfrm>
          <a:prstGeom prst="rect">
            <a:avLst/>
          </a:prstGeom>
          <a:noFill/>
        </p:spPr>
        <p:txBody>
          <a:bodyPr wrap="square" rtlCol="0">
            <a:spAutoFit/>
          </a:bodyPr>
          <a:lstStyle/>
          <a:p>
            <a:r>
              <a:rPr lang="bg-BG" sz="1600" b="1" i="1" dirty="0" smtClean="0"/>
              <a:t>Български </a:t>
            </a:r>
            <a:r>
              <a:rPr lang="bg-BG" sz="1600" b="1" i="1" dirty="0"/>
              <a:t>програми </a:t>
            </a:r>
            <a:r>
              <a:rPr lang="bg-BG" sz="1600" b="1" i="1" dirty="0" smtClean="0"/>
              <a:t>за обучение свързани </a:t>
            </a:r>
            <a:r>
              <a:rPr lang="bg-BG" sz="1600" b="1" i="1" dirty="0"/>
              <a:t>с </a:t>
            </a:r>
            <a:r>
              <a:rPr lang="bg-BG" sz="1600" b="1" i="1" dirty="0" smtClean="0"/>
              <a:t>ЦЕРН</a:t>
            </a:r>
            <a:endParaRPr lang="en-GB" sz="1600" b="1" i="1" dirty="0"/>
          </a:p>
        </p:txBody>
      </p:sp>
      <p:grpSp>
        <p:nvGrpSpPr>
          <p:cNvPr id="2" name="Group 1"/>
          <p:cNvGrpSpPr/>
          <p:nvPr/>
        </p:nvGrpSpPr>
        <p:grpSpPr>
          <a:xfrm>
            <a:off x="-6516" y="1320568"/>
            <a:ext cx="9150516" cy="3173055"/>
            <a:chOff x="-6516" y="1320568"/>
            <a:chExt cx="9150516" cy="3173055"/>
          </a:xfrm>
        </p:grpSpPr>
        <p:graphicFrame>
          <p:nvGraphicFramePr>
            <p:cNvPr id="25" name="Diagram 24"/>
            <p:cNvGraphicFramePr/>
            <p:nvPr>
              <p:extLst/>
            </p:nvPr>
          </p:nvGraphicFramePr>
          <p:xfrm>
            <a:off x="17146" y="1320568"/>
            <a:ext cx="9126854" cy="3173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Oval 25"/>
            <p:cNvSpPr/>
            <p:nvPr/>
          </p:nvSpPr>
          <p:spPr>
            <a:xfrm>
              <a:off x="7932403" y="2742900"/>
              <a:ext cx="317305" cy="317305"/>
            </a:xfrm>
            <a:prstGeom prst="ellipse">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sp>
        <p:sp>
          <p:nvSpPr>
            <p:cNvPr id="27" name="TextBox 26"/>
            <p:cNvSpPr txBox="1"/>
            <p:nvPr/>
          </p:nvSpPr>
          <p:spPr>
            <a:xfrm>
              <a:off x="7187736" y="3246645"/>
              <a:ext cx="1775983" cy="938719"/>
            </a:xfrm>
            <a:prstGeom prst="rect">
              <a:avLst/>
            </a:prstGeom>
            <a:noFill/>
          </p:spPr>
          <p:txBody>
            <a:bodyPr wrap="square" rtlCol="0">
              <a:spAutoFit/>
            </a:bodyPr>
            <a:lstStyle/>
            <a:p>
              <a:pPr algn="ctr"/>
              <a:r>
                <a:rPr lang="en-US" sz="1100" b="1" dirty="0" smtClean="0">
                  <a:solidFill>
                    <a:srgbClr val="FF9966"/>
                  </a:solidFill>
                </a:rPr>
                <a:t>2020-2021</a:t>
              </a:r>
              <a:endParaRPr lang="en-US" sz="1100" dirty="0">
                <a:solidFill>
                  <a:srgbClr val="0055A0"/>
                </a:solidFill>
              </a:endParaRPr>
            </a:p>
            <a:p>
              <a:pPr lvl="0" algn="ctr"/>
              <a:r>
                <a:rPr lang="en-US" sz="1100" b="1" dirty="0">
                  <a:solidFill>
                    <a:srgbClr val="0055A0"/>
                  </a:solidFill>
                </a:rPr>
                <a:t>O</a:t>
              </a:r>
              <a:r>
                <a:rPr lang="en-US" sz="1100" b="1" dirty="0" smtClean="0">
                  <a:solidFill>
                    <a:srgbClr val="0055A0"/>
                  </a:solidFill>
                </a:rPr>
                <a:t>n-line</a:t>
              </a:r>
              <a:r>
                <a:rPr lang="en-US" sz="1100" dirty="0" smtClean="0">
                  <a:solidFill>
                    <a:srgbClr val="0055A0"/>
                  </a:solidFill>
                </a:rPr>
                <a:t> </a:t>
              </a:r>
              <a:br>
                <a:rPr lang="en-US" sz="1100" dirty="0" smtClean="0">
                  <a:solidFill>
                    <a:srgbClr val="0055A0"/>
                  </a:solidFill>
                </a:rPr>
              </a:br>
              <a:r>
                <a:rPr lang="en-US" sz="1100" b="1" dirty="0" smtClean="0">
                  <a:solidFill>
                    <a:srgbClr val="0055A0"/>
                  </a:solidFill>
                </a:rPr>
                <a:t>Physics Masterclasses &amp; Lectures</a:t>
              </a:r>
              <a:r>
                <a:rPr lang="en-US" sz="1100" dirty="0">
                  <a:solidFill>
                    <a:srgbClr val="0055A0"/>
                  </a:solidFill>
                </a:rPr>
                <a:t/>
              </a:r>
              <a:br>
                <a:rPr lang="en-US" sz="1100" dirty="0">
                  <a:solidFill>
                    <a:srgbClr val="0055A0"/>
                  </a:solidFill>
                </a:rPr>
              </a:br>
              <a:endParaRPr lang="en-US" sz="1100" dirty="0">
                <a:solidFill>
                  <a:srgbClr val="0055A0"/>
                </a:solidFill>
              </a:endParaRPr>
            </a:p>
          </p:txBody>
        </p:sp>
        <p:sp>
          <p:nvSpPr>
            <p:cNvPr id="28" name="TextBox 27"/>
            <p:cNvSpPr txBox="1"/>
            <p:nvPr/>
          </p:nvSpPr>
          <p:spPr>
            <a:xfrm>
              <a:off x="5902603" y="1798255"/>
              <a:ext cx="2227244" cy="615553"/>
            </a:xfrm>
            <a:prstGeom prst="rect">
              <a:avLst/>
            </a:prstGeom>
            <a:noFill/>
          </p:spPr>
          <p:txBody>
            <a:bodyPr wrap="square" rtlCol="0">
              <a:spAutoFit/>
            </a:bodyPr>
            <a:lstStyle/>
            <a:p>
              <a:pPr lvl="0" algn="ctr"/>
              <a:r>
                <a:rPr lang="en-US" sz="1100" dirty="0" smtClean="0">
                  <a:solidFill>
                    <a:srgbClr val="0055A0"/>
                  </a:solidFill>
                </a:rPr>
                <a:t>First </a:t>
              </a:r>
              <a:r>
                <a:rPr lang="en-US" sz="1100" b="1" i="1" dirty="0" smtClean="0">
                  <a:solidFill>
                    <a:srgbClr val="0055A0"/>
                  </a:solidFill>
                </a:rPr>
                <a:t>Physics Masterclasses</a:t>
              </a:r>
              <a:r>
                <a:rPr lang="en-US" sz="1100" dirty="0" smtClean="0">
                  <a:solidFill>
                    <a:srgbClr val="0055A0"/>
                  </a:solidFill>
                </a:rPr>
                <a:t> </a:t>
              </a:r>
              <a:r>
                <a:rPr lang="en-US" sz="1100" dirty="0">
                  <a:solidFill>
                    <a:srgbClr val="0055A0"/>
                  </a:solidFill>
                </a:rPr>
                <a:t>&amp; other IPPOG activities</a:t>
              </a:r>
              <a:br>
                <a:rPr lang="en-US" sz="1100" dirty="0">
                  <a:solidFill>
                    <a:srgbClr val="0055A0"/>
                  </a:solidFill>
                </a:rPr>
              </a:br>
              <a:r>
                <a:rPr lang="en-US" sz="1200" b="1" dirty="0">
                  <a:solidFill>
                    <a:srgbClr val="FF9966"/>
                  </a:solidFill>
                </a:rPr>
                <a:t>2018</a:t>
              </a:r>
              <a:endParaRPr lang="en-US" sz="1200" dirty="0">
                <a:solidFill>
                  <a:srgbClr val="0055A0"/>
                </a:solidFill>
              </a:endParaRPr>
            </a:p>
          </p:txBody>
        </p:sp>
        <p:sp>
          <p:nvSpPr>
            <p:cNvPr id="29" name="TextBox 28"/>
            <p:cNvSpPr txBox="1"/>
            <p:nvPr/>
          </p:nvSpPr>
          <p:spPr>
            <a:xfrm>
              <a:off x="5065221" y="3256771"/>
              <a:ext cx="1906385" cy="800219"/>
            </a:xfrm>
            <a:prstGeom prst="rect">
              <a:avLst/>
            </a:prstGeom>
            <a:noFill/>
          </p:spPr>
          <p:txBody>
            <a:bodyPr wrap="square" rtlCol="0">
              <a:spAutoFit/>
            </a:bodyPr>
            <a:lstStyle/>
            <a:p>
              <a:pPr lvl="0" algn="ctr"/>
              <a:r>
                <a:rPr lang="en-US" sz="1200" b="1" dirty="0">
                  <a:solidFill>
                    <a:srgbClr val="FF9966"/>
                  </a:solidFill>
                </a:rPr>
                <a:t>2017</a:t>
              </a:r>
              <a:br>
                <a:rPr lang="en-US" sz="1200" b="1" dirty="0">
                  <a:solidFill>
                    <a:srgbClr val="FF9966"/>
                  </a:solidFill>
                </a:rPr>
              </a:br>
              <a:r>
                <a:rPr lang="en-US" sz="1200" b="1" i="1" dirty="0" smtClean="0"/>
                <a:t>BeamLine4 School</a:t>
              </a:r>
              <a:r>
                <a:rPr lang="en-US" sz="1200" b="1" dirty="0" smtClean="0">
                  <a:solidFill>
                    <a:srgbClr val="FF9966"/>
                  </a:solidFill>
                </a:rPr>
                <a:t/>
              </a:r>
              <a:br>
                <a:rPr lang="en-US" sz="1200" b="1" dirty="0" smtClean="0">
                  <a:solidFill>
                    <a:srgbClr val="FF9966"/>
                  </a:solidFill>
                </a:rPr>
              </a:br>
              <a:r>
                <a:rPr lang="en-US" sz="1100" dirty="0" smtClean="0">
                  <a:solidFill>
                    <a:srgbClr val="0055A0"/>
                  </a:solidFill>
                </a:rPr>
                <a:t>First </a:t>
              </a:r>
              <a:r>
                <a:rPr lang="en-US" sz="1100" dirty="0">
                  <a:solidFill>
                    <a:srgbClr val="0055A0"/>
                  </a:solidFill>
                </a:rPr>
                <a:t>Bulgarian students team </a:t>
              </a:r>
              <a:r>
                <a:rPr lang="en-US" sz="1100" dirty="0" smtClean="0">
                  <a:solidFill>
                    <a:srgbClr val="0055A0"/>
                  </a:solidFill>
                </a:rPr>
                <a:t>participated</a:t>
              </a:r>
              <a:endParaRPr lang="en-US" sz="1100" dirty="0">
                <a:solidFill>
                  <a:srgbClr val="0055A0"/>
                </a:solidFill>
              </a:endParaRPr>
            </a:p>
          </p:txBody>
        </p:sp>
        <p:sp>
          <p:nvSpPr>
            <p:cNvPr id="30" name="TextBox 29"/>
            <p:cNvSpPr txBox="1"/>
            <p:nvPr/>
          </p:nvSpPr>
          <p:spPr>
            <a:xfrm>
              <a:off x="1694412" y="1798255"/>
              <a:ext cx="1841268" cy="615553"/>
            </a:xfrm>
            <a:prstGeom prst="rect">
              <a:avLst/>
            </a:prstGeom>
            <a:noFill/>
          </p:spPr>
          <p:txBody>
            <a:bodyPr wrap="square" rtlCol="0">
              <a:spAutoFit/>
            </a:bodyPr>
            <a:lstStyle/>
            <a:p>
              <a:pPr lvl="0" algn="ctr">
                <a:spcBef>
                  <a:spcPts val="600"/>
                </a:spcBef>
              </a:pPr>
              <a:r>
                <a:rPr lang="en-US" sz="1100" dirty="0" smtClean="0"/>
                <a:t>First </a:t>
              </a:r>
              <a:r>
                <a:rPr lang="en-US" sz="1100" b="1" i="1" dirty="0" smtClean="0"/>
                <a:t>Video </a:t>
              </a:r>
              <a:r>
                <a:rPr lang="en-US" sz="1100" b="1" i="1" dirty="0"/>
                <a:t>Conferences </a:t>
              </a:r>
              <a:r>
                <a:rPr lang="en-US" sz="1100" dirty="0"/>
                <a:t>and </a:t>
              </a:r>
              <a:r>
                <a:rPr lang="en-US" sz="1100" b="1" i="1" dirty="0"/>
                <a:t>Virtual Visits</a:t>
              </a:r>
              <a:r>
                <a:rPr lang="en-US" sz="1200" dirty="0"/>
                <a:t/>
              </a:r>
              <a:br>
                <a:rPr lang="en-US" sz="1200" dirty="0"/>
              </a:br>
              <a:r>
                <a:rPr lang="en-US" sz="1200" b="1" dirty="0">
                  <a:solidFill>
                    <a:srgbClr val="FF9966"/>
                  </a:solidFill>
                </a:rPr>
                <a:t>2013</a:t>
              </a:r>
            </a:p>
          </p:txBody>
        </p:sp>
        <p:sp>
          <p:nvSpPr>
            <p:cNvPr id="31" name="TextBox 30"/>
            <p:cNvSpPr txBox="1"/>
            <p:nvPr/>
          </p:nvSpPr>
          <p:spPr>
            <a:xfrm>
              <a:off x="2649249" y="3307008"/>
              <a:ext cx="2128060" cy="769441"/>
            </a:xfrm>
            <a:prstGeom prst="rect">
              <a:avLst/>
            </a:prstGeom>
            <a:noFill/>
          </p:spPr>
          <p:txBody>
            <a:bodyPr wrap="square" rtlCol="0">
              <a:spAutoFit/>
            </a:bodyPr>
            <a:lstStyle/>
            <a:p>
              <a:pPr lvl="0" algn="ctr"/>
              <a:r>
                <a:rPr lang="en-US" sz="1100" b="1" dirty="0">
                  <a:solidFill>
                    <a:srgbClr val="FF9966"/>
                  </a:solidFill>
                </a:rPr>
                <a:t>2014</a:t>
              </a:r>
            </a:p>
            <a:p>
              <a:pPr lvl="0" algn="ctr"/>
              <a:r>
                <a:rPr lang="en-US" sz="1100" b="1" i="1" dirty="0">
                  <a:solidFill>
                    <a:srgbClr val="0055A0"/>
                  </a:solidFill>
                </a:rPr>
                <a:t>Bulgarian National Engineering and IT Teachers </a:t>
              </a:r>
              <a:r>
                <a:rPr lang="en-US" sz="1100" dirty="0">
                  <a:solidFill>
                    <a:srgbClr val="0055A0"/>
                  </a:solidFill>
                </a:rPr>
                <a:t>Program</a:t>
              </a:r>
            </a:p>
          </p:txBody>
        </p:sp>
        <p:sp>
          <p:nvSpPr>
            <p:cNvPr id="32" name="TextBox 31"/>
            <p:cNvSpPr txBox="1"/>
            <p:nvPr/>
          </p:nvSpPr>
          <p:spPr>
            <a:xfrm>
              <a:off x="3994266" y="1798255"/>
              <a:ext cx="1665316" cy="784830"/>
            </a:xfrm>
            <a:prstGeom prst="rect">
              <a:avLst/>
            </a:prstGeom>
            <a:noFill/>
          </p:spPr>
          <p:txBody>
            <a:bodyPr wrap="square" rtlCol="0">
              <a:spAutoFit/>
            </a:bodyPr>
            <a:lstStyle/>
            <a:p>
              <a:pPr lvl="0" algn="ctr"/>
              <a:r>
                <a:rPr lang="en-US" sz="1100" b="1" i="1" dirty="0">
                  <a:solidFill>
                    <a:srgbClr val="0055A0"/>
                  </a:solidFill>
                </a:rPr>
                <a:t>Bulgarian </a:t>
              </a:r>
              <a:r>
                <a:rPr lang="en-US" sz="1100" dirty="0">
                  <a:solidFill>
                    <a:srgbClr val="0055A0"/>
                  </a:solidFill>
                </a:rPr>
                <a:t/>
              </a:r>
              <a:br>
                <a:rPr lang="en-US" sz="1100" dirty="0">
                  <a:solidFill>
                    <a:srgbClr val="0055A0"/>
                  </a:solidFill>
                </a:rPr>
              </a:br>
              <a:r>
                <a:rPr lang="en-US" sz="1100" b="1" i="1" dirty="0">
                  <a:solidFill>
                    <a:srgbClr val="0055A0"/>
                  </a:solidFill>
                </a:rPr>
                <a:t>High School Students Internship </a:t>
              </a:r>
              <a:r>
                <a:rPr lang="en-US" sz="1100" dirty="0" smtClean="0">
                  <a:solidFill>
                    <a:srgbClr val="0055A0"/>
                  </a:solidFill>
                </a:rPr>
                <a:t>Program</a:t>
              </a:r>
              <a:r>
                <a:rPr lang="en-US" sz="1100" dirty="0">
                  <a:solidFill>
                    <a:srgbClr val="0055A0"/>
                  </a:solidFill>
                </a:rPr>
                <a:t/>
              </a:r>
              <a:br>
                <a:rPr lang="en-US" sz="1100" dirty="0">
                  <a:solidFill>
                    <a:srgbClr val="0055A0"/>
                  </a:solidFill>
                </a:rPr>
              </a:br>
              <a:r>
                <a:rPr lang="en-US" sz="1200" b="1" dirty="0">
                  <a:solidFill>
                    <a:srgbClr val="FF9966"/>
                  </a:solidFill>
                </a:rPr>
                <a:t>2017</a:t>
              </a:r>
            </a:p>
          </p:txBody>
        </p:sp>
        <p:sp>
          <p:nvSpPr>
            <p:cNvPr id="33" name="TextBox 32"/>
            <p:cNvSpPr txBox="1"/>
            <p:nvPr/>
          </p:nvSpPr>
          <p:spPr>
            <a:xfrm>
              <a:off x="521189" y="3309619"/>
              <a:ext cx="2128060" cy="615553"/>
            </a:xfrm>
            <a:prstGeom prst="rect">
              <a:avLst/>
            </a:prstGeom>
            <a:noFill/>
          </p:spPr>
          <p:txBody>
            <a:bodyPr wrap="square" rtlCol="0">
              <a:spAutoFit/>
            </a:bodyPr>
            <a:lstStyle/>
            <a:p>
              <a:pPr lvl="0" algn="ctr"/>
              <a:r>
                <a:rPr lang="en-US" sz="1200" b="1" dirty="0">
                  <a:solidFill>
                    <a:srgbClr val="FF9966"/>
                  </a:solidFill>
                </a:rPr>
                <a:t>2010</a:t>
              </a:r>
              <a:r>
                <a:rPr lang="en-US" sz="1200" dirty="0"/>
                <a:t/>
              </a:r>
              <a:br>
                <a:rPr lang="en-US" sz="1200" dirty="0"/>
              </a:br>
              <a:r>
                <a:rPr lang="en-US" sz="1100" dirty="0"/>
                <a:t>First </a:t>
              </a:r>
              <a:r>
                <a:rPr lang="en-US" sz="1100" b="1" i="1" dirty="0"/>
                <a:t>High School Students </a:t>
              </a:r>
              <a:r>
                <a:rPr lang="en-US" sz="1100" b="1" i="1" dirty="0" err="1"/>
                <a:t>Visits</a:t>
              </a:r>
              <a:r>
                <a:rPr lang="en-US" sz="1100" dirty="0" err="1"/>
                <a:t>@CERN</a:t>
              </a:r>
              <a:endParaRPr lang="en-US" sz="1100" dirty="0"/>
            </a:p>
          </p:txBody>
        </p:sp>
        <p:sp>
          <p:nvSpPr>
            <p:cNvPr id="34" name="TextBox 33"/>
            <p:cNvSpPr txBox="1"/>
            <p:nvPr/>
          </p:nvSpPr>
          <p:spPr>
            <a:xfrm>
              <a:off x="-6516" y="1798255"/>
              <a:ext cx="1579418" cy="784830"/>
            </a:xfrm>
            <a:prstGeom prst="rect">
              <a:avLst/>
            </a:prstGeom>
            <a:noFill/>
          </p:spPr>
          <p:txBody>
            <a:bodyPr wrap="square" rtlCol="0">
              <a:spAutoFit/>
            </a:bodyPr>
            <a:lstStyle/>
            <a:p>
              <a:pPr lvl="0" algn="ctr"/>
              <a:r>
                <a:rPr lang="en-US" sz="1100" b="1" i="1" dirty="0"/>
                <a:t>Bulgarian National Physics Teachers </a:t>
              </a:r>
              <a:r>
                <a:rPr lang="en-US" sz="1100" dirty="0"/>
                <a:t>Program</a:t>
              </a:r>
              <a:br>
                <a:rPr lang="en-US" sz="1100" dirty="0"/>
              </a:br>
              <a:r>
                <a:rPr lang="en-US" sz="1200" b="1" dirty="0">
                  <a:solidFill>
                    <a:srgbClr val="FF9966"/>
                  </a:solidFill>
                </a:rPr>
                <a:t>2008</a:t>
              </a:r>
            </a:p>
          </p:txBody>
        </p:sp>
      </p:grpSp>
      <p:sp>
        <p:nvSpPr>
          <p:cNvPr id="35" name="TextBox 34"/>
          <p:cNvSpPr txBox="1"/>
          <p:nvPr/>
        </p:nvSpPr>
        <p:spPr>
          <a:xfrm>
            <a:off x="132285" y="759909"/>
            <a:ext cx="9086742" cy="323165"/>
          </a:xfrm>
          <a:prstGeom prst="rect">
            <a:avLst/>
          </a:prstGeom>
          <a:noFill/>
        </p:spPr>
        <p:txBody>
          <a:bodyPr wrap="square" rtlCol="0">
            <a:spAutoFit/>
          </a:bodyPr>
          <a:lstStyle/>
          <a:p>
            <a:pPr marL="285750" indent="-285750">
              <a:buFont typeface="Arial" panose="020B0604020202020204" pitchFamily="34" charset="0"/>
              <a:buChar char="•"/>
            </a:pPr>
            <a:r>
              <a:rPr lang="bg-BG" sz="1500" dirty="0" smtClean="0"/>
              <a:t>Развитие на българските програми свързани с ЦЕРН през последните 15 години</a:t>
            </a:r>
            <a:endParaRPr lang="en-GB" sz="1500" dirty="0" smtClean="0"/>
          </a:p>
        </p:txBody>
      </p:sp>
    </p:spTree>
    <p:extLst>
      <p:ext uri="{BB962C8B-B14F-4D97-AF65-F5344CB8AC3E}">
        <p14:creationId xmlns:p14="http://schemas.microsoft.com/office/powerpoint/2010/main" val="13256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Date Placeholder 1"/>
          <p:cNvSpPr>
            <a:spLocks noGrp="1"/>
          </p:cNvSpPr>
          <p:nvPr>
            <p:ph type="dt" sz="quarter" idx="4294967295"/>
          </p:nvPr>
        </p:nvSpPr>
        <p:spPr bwMode="auto">
          <a:xfrm>
            <a:off x="8074025" y="4222750"/>
            <a:ext cx="1069975" cy="201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r>
              <a:rPr lang="en-US" altLang="en-US" sz="900">
                <a:solidFill>
                  <a:srgbClr val="FFFFFF"/>
                </a:solidFill>
              </a:rPr>
              <a:t>05.10.2017</a:t>
            </a:r>
          </a:p>
        </p:txBody>
      </p:sp>
      <p:sp>
        <p:nvSpPr>
          <p:cNvPr id="171012" name="Slide Number Placeholder 3"/>
          <p:cNvSpPr>
            <a:spLocks noGrp="1"/>
          </p:cNvSpPr>
          <p:nvPr>
            <p:ph type="sldNum" sz="quarter" idx="4294967295"/>
          </p:nvPr>
        </p:nvSpPr>
        <p:spPr bwMode="auto">
          <a:xfrm>
            <a:off x="8767763" y="4217988"/>
            <a:ext cx="376237" cy="206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eaLnBrk="1" hangingPunct="1"/>
            <a:fld id="{623B3EA9-7F3E-457D-97FE-E94DF5DB5BEA}" type="slidenum">
              <a:rPr lang="en-US" altLang="en-US" sz="900">
                <a:solidFill>
                  <a:srgbClr val="FFFFFF"/>
                </a:solidFill>
              </a:rPr>
              <a:pPr eaLnBrk="1" hangingPunct="1"/>
              <a:t>41</a:t>
            </a:fld>
            <a:endParaRPr lang="en-US" altLang="en-US" sz="900">
              <a:solidFill>
                <a:srgbClr val="FFFFFF"/>
              </a:solidFill>
            </a:endParaRPr>
          </a:p>
        </p:txBody>
      </p:sp>
      <p:sp>
        <p:nvSpPr>
          <p:cNvPr id="99336" name="TextBox 2"/>
          <p:cNvSpPr txBox="1">
            <a:spLocks noChangeArrowheads="1"/>
          </p:cNvSpPr>
          <p:nvPr/>
        </p:nvSpPr>
        <p:spPr bwMode="auto">
          <a:xfrm>
            <a:off x="-252248" y="625284"/>
            <a:ext cx="8962696" cy="3883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03" tIns="25702" rIns="51403" bIns="25702">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632222" lvl="1">
              <a:spcBef>
                <a:spcPts val="600"/>
              </a:spcBef>
              <a:buFont typeface="Wingdings" panose="05000000000000000000" pitchFamily="2" charset="2"/>
              <a:buChar char="ü"/>
              <a:defRPr/>
            </a:pPr>
            <a:r>
              <a:rPr lang="ru-RU" sz="1400" dirty="0">
                <a:solidFill>
                  <a:srgbClr val="0055A0"/>
                </a:solidFill>
              </a:rPr>
              <a:t>Развиване и подобряване квалификацията</a:t>
            </a:r>
            <a:r>
              <a:rPr lang="en-GB" sz="1400" dirty="0">
                <a:solidFill>
                  <a:srgbClr val="0055A0"/>
                </a:solidFill>
              </a:rPr>
              <a:t>  </a:t>
            </a:r>
            <a:r>
              <a:rPr lang="bg-BG" sz="1400" dirty="0">
                <a:solidFill>
                  <a:srgbClr val="0055A0"/>
                </a:solidFill>
              </a:rPr>
              <a:t>на </a:t>
            </a:r>
            <a:r>
              <a:rPr lang="bg-BG" sz="1400" dirty="0" smtClean="0">
                <a:solidFill>
                  <a:srgbClr val="0055A0"/>
                </a:solidFill>
              </a:rPr>
              <a:t>учителите</a:t>
            </a:r>
            <a:endParaRPr lang="bg-BG" sz="1400" dirty="0">
              <a:solidFill>
                <a:srgbClr val="0055A0"/>
              </a:solidFill>
            </a:endParaRPr>
          </a:p>
          <a:p>
            <a:pPr marL="632222" lvl="1">
              <a:spcBef>
                <a:spcPts val="600"/>
              </a:spcBef>
              <a:buFont typeface="Wingdings" panose="05000000000000000000" pitchFamily="2" charset="2"/>
              <a:buChar char="ü"/>
              <a:defRPr/>
            </a:pPr>
            <a:r>
              <a:rPr lang="bg-BG" sz="1400" dirty="0">
                <a:solidFill>
                  <a:srgbClr val="0055A0"/>
                </a:solidFill>
              </a:rPr>
              <a:t>Изграждане на мрежи между </a:t>
            </a:r>
            <a:r>
              <a:rPr lang="bg-BG" sz="1400" dirty="0" smtClean="0">
                <a:solidFill>
                  <a:srgbClr val="0055A0"/>
                </a:solidFill>
              </a:rPr>
              <a:t>учителите</a:t>
            </a:r>
            <a:endParaRPr lang="ru-RU"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055A0"/>
                </a:solidFill>
              </a:rPr>
              <a:t>Повишаване на научната и технологична </a:t>
            </a:r>
            <a:r>
              <a:rPr lang="ru-RU" sz="1400" dirty="0" smtClean="0">
                <a:solidFill>
                  <a:srgbClr val="0055A0"/>
                </a:solidFill>
              </a:rPr>
              <a:t>култура</a:t>
            </a:r>
            <a:endParaRPr lang="ru-RU"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055A0"/>
                </a:solidFill>
              </a:rPr>
              <a:t>Мотивиране за по-задълбочено и интересно преподаване на физика в </a:t>
            </a:r>
            <a:r>
              <a:rPr lang="ru-RU" sz="1400" dirty="0" smtClean="0">
                <a:solidFill>
                  <a:srgbClr val="0055A0"/>
                </a:solidFill>
              </a:rPr>
              <a:t>училище</a:t>
            </a:r>
            <a:endParaRPr lang="ru-RU"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055A0"/>
                </a:solidFill>
              </a:rPr>
              <a:t>Подготвят бъдещото поколение физици</a:t>
            </a:r>
            <a:r>
              <a:rPr lang="en-US" sz="1400" dirty="0">
                <a:solidFill>
                  <a:srgbClr val="0055A0"/>
                </a:solidFill>
              </a:rPr>
              <a:t>, </a:t>
            </a:r>
            <a:r>
              <a:rPr lang="ru-RU" sz="1400" dirty="0">
                <a:solidFill>
                  <a:srgbClr val="0055A0"/>
                </a:solidFill>
              </a:rPr>
              <a:t>изследователи, инженери и </a:t>
            </a:r>
            <a:r>
              <a:rPr lang="ru-RU" sz="1400" dirty="0" smtClean="0">
                <a:solidFill>
                  <a:srgbClr val="0055A0"/>
                </a:solidFill>
              </a:rPr>
              <a:t>учители</a:t>
            </a:r>
            <a:endParaRPr lang="en-US" sz="1400" dirty="0">
              <a:solidFill>
                <a:srgbClr val="0055A0"/>
              </a:solidFill>
            </a:endParaRPr>
          </a:p>
          <a:p>
            <a:pPr marL="632222" lvl="1">
              <a:spcBef>
                <a:spcPts val="600"/>
              </a:spcBef>
              <a:buFont typeface="Wingdings" panose="05000000000000000000" pitchFamily="2" charset="2"/>
              <a:buChar char="ü"/>
              <a:defRPr/>
            </a:pPr>
            <a:r>
              <a:rPr lang="ru-RU" sz="1400" dirty="0">
                <a:solidFill>
                  <a:srgbClr val="0B387C"/>
                </a:solidFill>
              </a:rPr>
              <a:t>Популяризиране на дейностите на ЦЕРН в медиите – </a:t>
            </a:r>
            <a:r>
              <a:rPr lang="en-US" sz="1400" dirty="0">
                <a:solidFill>
                  <a:srgbClr val="0B387C"/>
                </a:solidFill>
              </a:rPr>
              <a:t/>
            </a:r>
            <a:br>
              <a:rPr lang="en-US" sz="1400" dirty="0">
                <a:solidFill>
                  <a:srgbClr val="0B387C"/>
                </a:solidFill>
              </a:rPr>
            </a:br>
            <a:r>
              <a:rPr lang="ru-RU" sz="1400" dirty="0">
                <a:solidFill>
                  <a:srgbClr val="0B387C"/>
                </a:solidFill>
              </a:rPr>
              <a:t>посланици на </a:t>
            </a:r>
            <a:r>
              <a:rPr lang="en-GB" sz="1400" dirty="0">
                <a:solidFill>
                  <a:srgbClr val="0B387C"/>
                </a:solidFill>
              </a:rPr>
              <a:t>CERN</a:t>
            </a:r>
            <a:r>
              <a:rPr lang="bg-BG" sz="1125" dirty="0">
                <a:solidFill>
                  <a:srgbClr val="0B387C"/>
                </a:solidFill>
              </a:rPr>
              <a:t/>
            </a:r>
            <a:br>
              <a:rPr lang="bg-BG" sz="1125" dirty="0">
                <a:solidFill>
                  <a:srgbClr val="0B387C"/>
                </a:solidFill>
              </a:rPr>
            </a:br>
            <a:endParaRPr lang="ru-RU" sz="1125" dirty="0">
              <a:solidFill>
                <a:srgbClr val="0055A0"/>
              </a:solidFill>
            </a:endParaRPr>
          </a:p>
          <a:p>
            <a:pPr marL="417910" lvl="1" indent="0">
              <a:defRPr/>
            </a:pPr>
            <a:r>
              <a:rPr lang="en-GB" sz="1425" dirty="0">
                <a:solidFill>
                  <a:srgbClr val="C00000"/>
                </a:solidFill>
              </a:rPr>
              <a:t>“</a:t>
            </a:r>
            <a:r>
              <a:rPr lang="ru-RU" sz="1425" i="1" dirty="0">
                <a:solidFill>
                  <a:srgbClr val="C00000"/>
                </a:solidFill>
              </a:rPr>
              <a:t>Добрите учители преподават.</a:t>
            </a:r>
            <a:br>
              <a:rPr lang="ru-RU" sz="1425" i="1" dirty="0">
                <a:solidFill>
                  <a:srgbClr val="C00000"/>
                </a:solidFill>
              </a:rPr>
            </a:br>
            <a:r>
              <a:rPr lang="ru-RU" sz="1425" i="1" dirty="0">
                <a:solidFill>
                  <a:srgbClr val="C00000"/>
                </a:solidFill>
              </a:rPr>
              <a:t> Великите учители вдъхновяват</a:t>
            </a:r>
            <a:r>
              <a:rPr lang="en-GB" sz="1425" i="1" dirty="0">
                <a:solidFill>
                  <a:srgbClr val="C00000"/>
                </a:solidFill>
              </a:rPr>
              <a:t>”</a:t>
            </a:r>
            <a:r>
              <a:rPr lang="bg-BG" sz="1425" dirty="0">
                <a:solidFill>
                  <a:srgbClr val="0055A0"/>
                </a:solidFill>
              </a:rPr>
              <a:t/>
            </a:r>
            <a:br>
              <a:rPr lang="bg-BG" sz="1425" dirty="0">
                <a:solidFill>
                  <a:srgbClr val="0055A0"/>
                </a:solidFill>
              </a:rPr>
            </a:br>
            <a:r>
              <a:rPr lang="bg-BG" sz="1425" dirty="0">
                <a:solidFill>
                  <a:srgbClr val="C00000"/>
                </a:solidFill>
              </a:rPr>
              <a:t>                                Уилям Уорд</a:t>
            </a:r>
            <a:endParaRPr lang="en-GB" sz="1425" dirty="0">
              <a:solidFill>
                <a:srgbClr val="C00000"/>
              </a:solidFill>
            </a:endParaRPr>
          </a:p>
          <a:p>
            <a:pPr marL="610791" lvl="1" indent="-192881">
              <a:buFont typeface="Arial" pitchFamily="34" charset="0"/>
              <a:buChar char="•"/>
              <a:defRPr/>
            </a:pPr>
            <a:endParaRPr lang="bg-BG" sz="1238" dirty="0">
              <a:solidFill>
                <a:srgbClr val="0055A0"/>
              </a:solidFill>
            </a:endParaRPr>
          </a:p>
          <a:p>
            <a:pPr marL="610791" lvl="1" indent="-192881">
              <a:buFont typeface="Arial" pitchFamily="34" charset="0"/>
              <a:buChar char="•"/>
              <a:defRPr/>
            </a:pPr>
            <a:endParaRPr lang="bg-BG" sz="1238" dirty="0">
              <a:solidFill>
                <a:schemeClr val="tx2"/>
              </a:solidFill>
            </a:endParaRPr>
          </a:p>
          <a:p>
            <a:pPr lvl="1" indent="0">
              <a:defRPr/>
            </a:pPr>
            <a:r>
              <a:rPr lang="bg-BG" sz="1688" dirty="0">
                <a:solidFill>
                  <a:schemeClr val="tx2"/>
                </a:solidFill>
              </a:rPr>
              <a:t/>
            </a:r>
            <a:br>
              <a:rPr lang="bg-BG" sz="1688" dirty="0">
                <a:solidFill>
                  <a:schemeClr val="tx2"/>
                </a:solidFill>
              </a:rPr>
            </a:br>
            <a:endParaRPr lang="bg-BG" sz="1688" dirty="0">
              <a:solidFill>
                <a:schemeClr val="tx2"/>
              </a:solidFill>
            </a:endParaRPr>
          </a:p>
          <a:p>
            <a:pPr>
              <a:defRPr/>
            </a:pPr>
            <a:r>
              <a:rPr lang="en-GB" sz="1350" dirty="0">
                <a:solidFill>
                  <a:schemeClr val="tx2"/>
                </a:solidFill>
              </a:rPr>
              <a:t>	</a:t>
            </a:r>
          </a:p>
        </p:txBody>
      </p:sp>
      <p:sp>
        <p:nvSpPr>
          <p:cNvPr id="8" name="Rectangle 5"/>
          <p:cNvSpPr>
            <a:spLocks/>
          </p:cNvSpPr>
          <p:nvPr/>
        </p:nvSpPr>
        <p:spPr bwMode="auto">
          <a:xfrm>
            <a:off x="1980010" y="95250"/>
            <a:ext cx="4839890" cy="207749"/>
          </a:xfrm>
          <a:prstGeom prst="rect">
            <a:avLst/>
          </a:prstGeom>
          <a:noFill/>
          <a:ln w="12700">
            <a:noFill/>
            <a:miter lim="800000"/>
            <a:headEnd/>
            <a:tailEnd/>
          </a:ln>
        </p:spPr>
        <p:txBody>
          <a:bodyPr lIns="0" tIns="0" rIns="22845" bIns="0">
            <a:spAutoFit/>
          </a:bodyPr>
          <a:lstStyle/>
          <a:p>
            <a:pPr marL="22311" algn="ctr" defTabSz="361430">
              <a:defRPr/>
            </a:pPr>
            <a:r>
              <a:rPr lang="ru-RU" sz="1350" b="1" i="1" dirty="0">
                <a:solidFill>
                  <a:srgbClr val="002F53"/>
                </a:solidFill>
                <a:effectLst>
                  <a:outerShdw blurRad="38100" dist="38100" dir="2700000" algn="tl">
                    <a:srgbClr val="000000">
                      <a:alpha val="43137"/>
                    </a:srgbClr>
                  </a:outerShdw>
                </a:effectLst>
                <a:latin typeface="Arial"/>
                <a:sym typeface="Verdana" pitchFamily="34" charset="0"/>
              </a:rPr>
              <a:t>Резултати от програмите за учители</a:t>
            </a:r>
            <a:endParaRPr lang="en-US" sz="1350" b="1" i="1" dirty="0">
              <a:solidFill>
                <a:srgbClr val="002F53"/>
              </a:solidFill>
              <a:effectLst>
                <a:outerShdw blurRad="38100" dist="38100" dir="2700000" algn="tl">
                  <a:srgbClr val="000000">
                    <a:alpha val="43137"/>
                  </a:srgbClr>
                </a:outerShdw>
              </a:effectLst>
              <a:latin typeface="Arial"/>
              <a:sym typeface="Verdana" pitchFamily="34" charset="0"/>
            </a:endParaRPr>
          </a:p>
        </p:txBody>
      </p:sp>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3671" y="2517444"/>
            <a:ext cx="1516856" cy="1179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10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6749" y="3546816"/>
            <a:ext cx="2220515" cy="13596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7" name="Picture 15" descr="399253_298070673565550_910544799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3" y="3749529"/>
            <a:ext cx="1858156" cy="1393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8" name="Picture 3" descr="C:\Users\Samsung\Desktop\12184252_10203695385823752_8032259557520919433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9988" y="3818398"/>
            <a:ext cx="1767259" cy="132510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19" name="Picture 9" descr="963886_10201174486503802_1437782623_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648" y="3341941"/>
            <a:ext cx="1897117" cy="142283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102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0076" y="575743"/>
            <a:ext cx="1846718" cy="11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021" name="Picture 2" descr="https://scontent-fra3-1.xx.fbcdn.net/hphotos-xfa1/v/t1.0-9/10457766_10203171981279774_7228009244521509245_n.jpg?oh=891ba446697f9342ca320290fe7bf8d0&amp;oe=5655166C"/>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6719" y="3810243"/>
            <a:ext cx="1777110" cy="13332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2" descr="1979522_764014656943664_320632023_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8359" y="1914033"/>
            <a:ext cx="2175641" cy="16327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32901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93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9336">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6" name="TextBox 2"/>
          <p:cNvSpPr txBox="1">
            <a:spLocks noChangeArrowheads="1"/>
          </p:cNvSpPr>
          <p:nvPr/>
        </p:nvSpPr>
        <p:spPr bwMode="auto">
          <a:xfrm>
            <a:off x="-338958" y="576263"/>
            <a:ext cx="9482958" cy="422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Мотивиране на учениците да са по-прилежни в училище в часовете по физика, математика, информатика и т.н.</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Обогатява се училищната програма с най-новите достижения в областта на физиката, инженерни разработки и информационни технологии</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Организират в училище – изложби, презенации, викторини, постерни сесии, клубове</a:t>
            </a:r>
            <a:r>
              <a:rPr lang="en-US" sz="1400" dirty="0">
                <a:latin typeface="Calibri" panose="020F0502020204030204" pitchFamily="34" charset="0"/>
              </a:rPr>
              <a:t> </a:t>
            </a:r>
            <a:r>
              <a:rPr lang="en-GB" sz="1400" dirty="0">
                <a:latin typeface="Calibri" panose="020F0502020204030204" pitchFamily="34" charset="0"/>
              </a:rPr>
              <a:t>‘</a:t>
            </a:r>
            <a:r>
              <a:rPr lang="bg-BG" sz="1400" dirty="0">
                <a:latin typeface="Calibri" panose="020F0502020204030204" pitchFamily="34" charset="0"/>
              </a:rPr>
              <a:t>Приятели на ЦЕРН</a:t>
            </a:r>
            <a:r>
              <a:rPr lang="en-GB" sz="1400" dirty="0">
                <a:latin typeface="Calibri" panose="020F0502020204030204" pitchFamily="34" charset="0"/>
              </a:rPr>
              <a:t>’</a:t>
            </a:r>
            <a:r>
              <a:rPr lang="bg-BG" sz="1400" dirty="0">
                <a:latin typeface="Calibri" panose="020F0502020204030204" pitchFamily="34" charset="0"/>
              </a:rPr>
              <a:t> ...</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Насърчава се любознателността и креативността на учениците</a:t>
            </a: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Докосват се до съвременната наука</a:t>
            </a:r>
            <a:r>
              <a:rPr lang="en-GB" sz="1400" dirty="0">
                <a:latin typeface="Calibri" panose="020F0502020204030204" pitchFamily="34" charset="0"/>
              </a:rPr>
              <a:t> </a:t>
            </a:r>
            <a:r>
              <a:rPr lang="bg-BG" sz="1400" dirty="0">
                <a:latin typeface="Calibri" panose="020F0502020204030204" pitchFamily="34" charset="0"/>
              </a:rPr>
              <a:t>която се развива в </a:t>
            </a:r>
            <a:r>
              <a:rPr lang="en-GB" sz="1400" dirty="0">
                <a:latin typeface="Calibri" panose="020F0502020204030204" pitchFamily="34" charset="0"/>
              </a:rPr>
              <a:t>CERN</a:t>
            </a:r>
            <a:endParaRPr lang="bg-BG" sz="1400" dirty="0">
              <a:latin typeface="Calibri" panose="020F0502020204030204" pitchFamily="34" charset="0"/>
            </a:endParaRPr>
          </a:p>
          <a:p>
            <a:pPr marL="814388" lvl="1" indent="-257175">
              <a:spcBef>
                <a:spcPts val="450"/>
              </a:spcBef>
              <a:buFont typeface="Wingdings 2" panose="05020102010507070707" pitchFamily="18" charset="2"/>
              <a:buChar char=""/>
              <a:defRPr/>
            </a:pPr>
            <a:r>
              <a:rPr lang="bg-BG" sz="1400" dirty="0">
                <a:latin typeface="Calibri" panose="020F0502020204030204" pitchFamily="34" charset="0"/>
              </a:rPr>
              <a:t>Мотивират се да продължат образованието си в областта на физика, </a:t>
            </a:r>
            <a:br>
              <a:rPr lang="bg-BG" sz="1400" dirty="0">
                <a:latin typeface="Calibri" panose="020F0502020204030204" pitchFamily="34" charset="0"/>
              </a:rPr>
            </a:br>
            <a:r>
              <a:rPr lang="bg-BG" sz="1400" dirty="0">
                <a:latin typeface="Calibri" panose="020F0502020204030204" pitchFamily="34" charset="0"/>
              </a:rPr>
              <a:t>инженерни дисциплини, математика и информатика</a:t>
            </a:r>
          </a:p>
          <a:p>
            <a:pPr marL="814388" lvl="1" indent="-257175">
              <a:spcBef>
                <a:spcPts val="450"/>
              </a:spcBef>
              <a:buFont typeface="Wingdings" pitchFamily="2" charset="2"/>
              <a:buChar char="Ø"/>
              <a:defRPr/>
            </a:pPr>
            <a:endParaRPr lang="bg-BG" sz="1500" dirty="0"/>
          </a:p>
          <a:p>
            <a:pPr marL="814388" lvl="1" indent="-257175">
              <a:spcBef>
                <a:spcPts val="450"/>
              </a:spcBef>
              <a:buFont typeface="Arial" pitchFamily="34" charset="0"/>
              <a:buChar char="•"/>
              <a:defRPr/>
            </a:pPr>
            <a:endParaRPr lang="bg-BG" sz="1650" dirty="0"/>
          </a:p>
          <a:p>
            <a:pPr lvl="1" indent="0">
              <a:defRPr/>
            </a:pPr>
            <a:r>
              <a:rPr lang="bg-BG" sz="2250" dirty="0"/>
              <a:t/>
            </a:r>
            <a:br>
              <a:rPr lang="bg-BG" sz="2250" dirty="0"/>
            </a:br>
            <a:endParaRPr lang="bg-BG" sz="2250" dirty="0"/>
          </a:p>
          <a:p>
            <a:pPr marL="814388" lvl="1" indent="-257175">
              <a:buFont typeface="Wingdings" pitchFamily="2" charset="2"/>
              <a:buChar char="Ø"/>
              <a:defRPr/>
            </a:pPr>
            <a:endParaRPr lang="bg-BG" sz="1800" dirty="0"/>
          </a:p>
          <a:p>
            <a:pPr lvl="1" indent="0">
              <a:defRPr/>
            </a:pPr>
            <a:endParaRPr lang="bg-BG" sz="1650" dirty="0"/>
          </a:p>
          <a:p>
            <a:pPr>
              <a:defRPr/>
            </a:pPr>
            <a:r>
              <a:rPr lang="en-GB" sz="1800" dirty="0"/>
              <a:t>	</a:t>
            </a:r>
          </a:p>
        </p:txBody>
      </p:sp>
      <p:sp>
        <p:nvSpPr>
          <p:cNvPr id="8" name="Rectangle 5"/>
          <p:cNvSpPr>
            <a:spLocks/>
          </p:cNvSpPr>
          <p:nvPr/>
        </p:nvSpPr>
        <p:spPr bwMode="auto">
          <a:xfrm>
            <a:off x="1143000" y="88106"/>
            <a:ext cx="6453188" cy="311624"/>
          </a:xfrm>
          <a:prstGeom prst="rect">
            <a:avLst/>
          </a:prstGeom>
          <a:noFill/>
          <a:ln w="12700">
            <a:noFill/>
            <a:miter lim="800000"/>
            <a:headEnd/>
            <a:tailEnd/>
          </a:ln>
        </p:spPr>
        <p:txBody>
          <a:bodyPr lIns="0" tIns="0" rIns="30460" bIns="0">
            <a:spAutoFit/>
          </a:bodyPr>
          <a:lstStyle/>
          <a:p>
            <a:pPr marL="29748" algn="ctr" defTabSz="481907">
              <a:defRPr/>
            </a:pPr>
            <a:r>
              <a:rPr lang="ru-RU" sz="2025" i="1" dirty="0">
                <a:solidFill>
                  <a:srgbClr val="002F53"/>
                </a:solidFill>
                <a:effectLst>
                  <a:outerShdw blurRad="38100" dist="38100" dir="2700000" algn="tl">
                    <a:srgbClr val="000000">
                      <a:alpha val="43137"/>
                    </a:srgbClr>
                  </a:outerShdw>
                </a:effectLst>
                <a:sym typeface="Verdana" pitchFamily="34" charset="0"/>
              </a:rPr>
              <a:t>Резултати от програмите за учители и ученици</a:t>
            </a:r>
            <a:endParaRPr lang="en-US" sz="2025" i="1" dirty="0">
              <a:solidFill>
                <a:srgbClr val="002F53"/>
              </a:solidFill>
              <a:effectLst>
                <a:outerShdw blurRad="38100" dist="38100" dir="2700000" algn="tl">
                  <a:srgbClr val="000000">
                    <a:alpha val="43137"/>
                  </a:srgbClr>
                </a:outerShdw>
              </a:effectLst>
              <a:sym typeface="Verdana" pitchFamily="34" charset="0"/>
            </a:endParaRPr>
          </a:p>
        </p:txBody>
      </p:sp>
      <p:pic>
        <p:nvPicPr>
          <p:cNvPr id="172037" name="Picture 3" descr="H:\FLASHKA SVEJINA\DSC003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0022" y="3168875"/>
            <a:ext cx="2634792" cy="1974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72038" name="Контейнер за съдържание 10" descr="u4enici_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07" y="3558601"/>
            <a:ext cx="2121303" cy="15848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9" name="Контейнер за съдържание 6" descr="u4enici_35.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43546" y="1702458"/>
            <a:ext cx="1875933" cy="140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040" name="Picture 4" descr="https://scontent-fra3-1.xx.fbcdn.net/hphotos-xfp1/t31.0-8/134232_546209918741638_1008765140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35" y="2751877"/>
            <a:ext cx="2396359" cy="17963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6" name="Picture 5" descr="H:\FLASHKA SVEJINA\snimki maketi\DSCI00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4441" y="3442962"/>
            <a:ext cx="2242172" cy="16813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700699"/>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94593" y="575073"/>
            <a:ext cx="9183414" cy="4008790"/>
          </a:xfrm>
          <a:prstGeom prst="rect">
            <a:avLst/>
          </a:prstGeom>
          <a:noFill/>
        </p:spPr>
        <p:txBody>
          <a:bodyPr wrap="square">
            <a:spAutoFit/>
          </a:bodyPr>
          <a:lstStyle/>
          <a:p>
            <a:pPr marL="214313" indent="-214313">
              <a:buFont typeface="Arial" panose="020B0604020202020204" pitchFamily="34" charset="0"/>
              <a:buChar char="•"/>
              <a:defRPr/>
            </a:pPr>
            <a:r>
              <a:rPr lang="bg-BG" sz="1400" dirty="0"/>
              <a:t>Нов образователен център за </a:t>
            </a:r>
            <a:r>
              <a:rPr lang="bg-BG" sz="1400" dirty="0" smtClean="0"/>
              <a:t/>
            </a:r>
            <a:br>
              <a:rPr lang="bg-BG" sz="1400" dirty="0" smtClean="0"/>
            </a:br>
            <a:r>
              <a:rPr lang="bg-BG" sz="1400" dirty="0" smtClean="0"/>
              <a:t>представяне на </a:t>
            </a:r>
            <a:r>
              <a:rPr lang="bg-BG" sz="1400" dirty="0"/>
              <a:t>научната дейност </a:t>
            </a:r>
            <a:r>
              <a:rPr lang="bg-BG" sz="1400" dirty="0" smtClean="0"/>
              <a:t/>
            </a:r>
            <a:br>
              <a:rPr lang="bg-BG" sz="1400" dirty="0" smtClean="0"/>
            </a:br>
            <a:r>
              <a:rPr lang="bg-BG" sz="1400" dirty="0" smtClean="0"/>
              <a:t>в ЦЕРН</a:t>
            </a:r>
            <a:r>
              <a:rPr lang="bg-BG" sz="1200" dirty="0" smtClean="0"/>
              <a:t/>
            </a:r>
            <a:br>
              <a:rPr lang="bg-BG" sz="1200" dirty="0" smtClean="0"/>
            </a:br>
            <a:endParaRPr lang="bg-BG" sz="1200" dirty="0" smtClean="0"/>
          </a:p>
          <a:p>
            <a:pPr>
              <a:defRPr/>
            </a:pPr>
            <a:r>
              <a:rPr lang="bg-BG" sz="1200" dirty="0" smtClean="0"/>
              <a:t> </a:t>
            </a:r>
            <a:r>
              <a:rPr lang="en-GB" sz="1200" dirty="0" smtClean="0">
                <a:hlinkClick r:id="rId2"/>
              </a:rPr>
              <a:t>https</a:t>
            </a:r>
            <a:r>
              <a:rPr lang="en-GB" sz="1200" dirty="0">
                <a:hlinkClick r:id="rId2"/>
              </a:rPr>
              <a:t>://esplanade.web.cern.ch/bg</a:t>
            </a:r>
            <a:r>
              <a:rPr lang="bg-BG" sz="1200" dirty="0"/>
              <a:t> </a:t>
            </a:r>
            <a:endParaRPr lang="bg-BG" sz="1200" dirty="0" smtClean="0"/>
          </a:p>
          <a:p>
            <a:pPr>
              <a:defRPr/>
            </a:pPr>
            <a:endParaRPr lang="bg-BG" sz="1200" dirty="0"/>
          </a:p>
          <a:p>
            <a:pPr>
              <a:defRPr/>
            </a:pPr>
            <a:endParaRPr lang="bg-BG" sz="1200" dirty="0" smtClean="0"/>
          </a:p>
          <a:p>
            <a:pPr marL="285750" lvl="0" indent="-285750">
              <a:spcBef>
                <a:spcPts val="1200"/>
              </a:spcBef>
              <a:buFont typeface="Arial" panose="020B0604020202020204" pitchFamily="34" charset="0"/>
              <a:buChar char="•"/>
            </a:pPr>
            <a:r>
              <a:rPr lang="bg-BG" sz="1400" dirty="0">
                <a:solidFill>
                  <a:srgbClr val="0055A0"/>
                </a:solidFill>
              </a:rPr>
              <a:t>Световно известен архитект </a:t>
            </a:r>
            <a:r>
              <a:rPr lang="en-150" sz="1400" dirty="0">
                <a:solidFill>
                  <a:srgbClr val="0055A0"/>
                </a:solidFill>
              </a:rPr>
              <a:t>–</a:t>
            </a:r>
            <a:r>
              <a:rPr lang="bg-BG" sz="1400" dirty="0">
                <a:solidFill>
                  <a:srgbClr val="0055A0"/>
                </a:solidFill>
              </a:rPr>
              <a:t> </a:t>
            </a:r>
            <a:r>
              <a:rPr lang="bg-BG" sz="1400" dirty="0" smtClean="0">
                <a:solidFill>
                  <a:srgbClr val="0055A0"/>
                </a:solidFill>
              </a:rPr>
              <a:t/>
            </a:r>
            <a:br>
              <a:rPr lang="bg-BG" sz="1400" dirty="0" smtClean="0">
                <a:solidFill>
                  <a:srgbClr val="0055A0"/>
                </a:solidFill>
              </a:rPr>
            </a:br>
            <a:r>
              <a:rPr lang="bg-BG" sz="1400" dirty="0" smtClean="0">
                <a:solidFill>
                  <a:srgbClr val="0055A0"/>
                </a:solidFill>
              </a:rPr>
              <a:t>Рензо </a:t>
            </a:r>
            <a:r>
              <a:rPr lang="bg-BG" sz="1400" dirty="0">
                <a:solidFill>
                  <a:srgbClr val="0055A0"/>
                </a:solidFill>
              </a:rPr>
              <a:t>Пиано</a:t>
            </a:r>
          </a:p>
          <a:p>
            <a:pPr marL="285750" lvl="0" indent="-285750">
              <a:spcBef>
                <a:spcPts val="1200"/>
              </a:spcBef>
              <a:buFont typeface="Arial" panose="020B0604020202020204" pitchFamily="34" charset="0"/>
              <a:buChar char="•"/>
            </a:pPr>
            <a:r>
              <a:rPr lang="bg-BG" sz="1400" dirty="0">
                <a:solidFill>
                  <a:srgbClr val="0055A0"/>
                </a:solidFill>
              </a:rPr>
              <a:t>Откриване през юни 2023</a:t>
            </a:r>
          </a:p>
          <a:p>
            <a:pPr marL="285750" lvl="0" indent="-285750">
              <a:spcBef>
                <a:spcPts val="1200"/>
              </a:spcBef>
              <a:buFont typeface="Arial" panose="020B0604020202020204" pitchFamily="34" charset="0"/>
              <a:buChar char="•"/>
            </a:pPr>
            <a:r>
              <a:rPr lang="bg-BG" sz="1400" dirty="0">
                <a:solidFill>
                  <a:srgbClr val="0055A0"/>
                </a:solidFill>
              </a:rPr>
              <a:t>Очакват се 300 000 посетители </a:t>
            </a:r>
            <a:r>
              <a:rPr lang="bg-BG" sz="1400" dirty="0" smtClean="0">
                <a:solidFill>
                  <a:srgbClr val="0055A0"/>
                </a:solidFill>
              </a:rPr>
              <a:t/>
            </a:r>
            <a:br>
              <a:rPr lang="bg-BG" sz="1400" dirty="0" smtClean="0">
                <a:solidFill>
                  <a:srgbClr val="0055A0"/>
                </a:solidFill>
              </a:rPr>
            </a:br>
            <a:r>
              <a:rPr lang="bg-BG" sz="1400" dirty="0" smtClean="0">
                <a:solidFill>
                  <a:srgbClr val="0055A0"/>
                </a:solidFill>
              </a:rPr>
              <a:t>всяка </a:t>
            </a:r>
            <a:r>
              <a:rPr lang="bg-BG" sz="1400" dirty="0">
                <a:solidFill>
                  <a:srgbClr val="0055A0"/>
                </a:solidFill>
              </a:rPr>
              <a:t>година</a:t>
            </a:r>
          </a:p>
          <a:p>
            <a:pPr>
              <a:defRPr/>
            </a:pPr>
            <a:endParaRPr lang="bg-BG" sz="1400" dirty="0"/>
          </a:p>
          <a:p>
            <a:pPr>
              <a:defRPr/>
            </a:pPr>
            <a:r>
              <a:rPr lang="en-US" sz="1400" dirty="0"/>
              <a:t/>
            </a:r>
            <a:br>
              <a:rPr lang="en-US" sz="1400" dirty="0"/>
            </a:br>
            <a:endParaRPr lang="bg-BG" sz="1400" dirty="0"/>
          </a:p>
          <a:p>
            <a:pPr>
              <a:defRPr/>
            </a:pPr>
            <a:endParaRPr lang="bg-BG" sz="1125" dirty="0"/>
          </a:p>
          <a:p>
            <a:pPr>
              <a:defRPr/>
            </a:pPr>
            <a:endParaRPr lang="en-GB" sz="1125" dirty="0"/>
          </a:p>
        </p:txBody>
      </p:sp>
      <p:pic>
        <p:nvPicPr>
          <p:cNvPr id="147461"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04608" y="508100"/>
            <a:ext cx="5439392" cy="4673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749159"/>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10359" y="573881"/>
            <a:ext cx="8862671" cy="2446824"/>
          </a:xfrm>
          <a:prstGeom prst="rect">
            <a:avLst/>
          </a:prstGeom>
          <a:noFill/>
        </p:spPr>
        <p:txBody>
          <a:bodyPr wrap="square">
            <a:spAutoFit/>
          </a:bodyPr>
          <a:lstStyle/>
          <a:p>
            <a:pPr marL="214313" indent="-214313">
              <a:buFont typeface="Arial" panose="020B0604020202020204" pitchFamily="34" charset="0"/>
              <a:buChar char="•"/>
              <a:defRPr/>
            </a:pPr>
            <a:r>
              <a:rPr lang="ru-RU" sz="1500" i="1" dirty="0"/>
              <a:t>Порталът на науката на CERN ще предложи на посетителите от </a:t>
            </a:r>
            <a:r>
              <a:rPr lang="ru-RU" sz="1500" i="1" dirty="0" smtClean="0"/>
              <a:t>всички </a:t>
            </a:r>
            <a:r>
              <a:rPr lang="ru-RU" sz="1500" i="1" dirty="0"/>
              <a:t>възрасти (от 5 до 105 години) комбинация от </a:t>
            </a:r>
            <a:r>
              <a:rPr lang="ru-RU" sz="1500" i="1" dirty="0">
                <a:solidFill>
                  <a:srgbClr val="FF9966"/>
                </a:solidFill>
              </a:rPr>
              <a:t>изложби, лабораторни дейности </a:t>
            </a:r>
            <a:r>
              <a:rPr lang="ru-RU" sz="1500" i="1" dirty="0" smtClean="0">
                <a:solidFill>
                  <a:srgbClr val="FF9966"/>
                </a:solidFill>
              </a:rPr>
              <a:t>и </a:t>
            </a:r>
            <a:r>
              <a:rPr lang="ru-RU" sz="1500" i="1" dirty="0">
                <a:solidFill>
                  <a:srgbClr val="FF9966"/>
                </a:solidFill>
              </a:rPr>
              <a:t>събития</a:t>
            </a:r>
            <a:r>
              <a:rPr lang="ru-RU" sz="1500" i="1" dirty="0"/>
              <a:t>, точно тук, на място, където учени от цял свят  изследват нашата Вселена.</a:t>
            </a:r>
          </a:p>
          <a:p>
            <a:pPr>
              <a:defRPr/>
            </a:pPr>
            <a:r>
              <a:rPr lang="ru-RU" sz="1500" i="1" dirty="0"/>
              <a:t> </a:t>
            </a:r>
          </a:p>
          <a:p>
            <a:pPr marL="214313" indent="-214313">
              <a:buFont typeface="Arial" panose="020B0604020202020204" pitchFamily="34" charset="0"/>
              <a:buChar char="•"/>
              <a:defRPr/>
            </a:pPr>
            <a:r>
              <a:rPr lang="ru-RU" sz="1500" i="1" dirty="0"/>
              <a:t>Този нов център за посетители ще </a:t>
            </a:r>
            <a:r>
              <a:rPr lang="ru-RU" sz="1500" i="1" dirty="0" smtClean="0"/>
              <a:t>предостави </a:t>
            </a:r>
            <a:br>
              <a:rPr lang="ru-RU" sz="1500" i="1" dirty="0" smtClean="0"/>
            </a:br>
            <a:r>
              <a:rPr lang="ru-RU" sz="1500" i="1" dirty="0" smtClean="0"/>
              <a:t>уникалната </a:t>
            </a:r>
            <a:r>
              <a:rPr lang="ru-RU" sz="1500" i="1" dirty="0">
                <a:solidFill>
                  <a:srgbClr val="FF9966"/>
                </a:solidFill>
              </a:rPr>
              <a:t>възможност </a:t>
            </a:r>
            <a:r>
              <a:rPr lang="ru-RU" sz="1500" i="1" dirty="0" smtClean="0">
                <a:solidFill>
                  <a:srgbClr val="FF9966"/>
                </a:solidFill>
              </a:rPr>
              <a:t>да </a:t>
            </a:r>
            <a:r>
              <a:rPr lang="ru-RU" sz="1500" i="1" dirty="0">
                <a:solidFill>
                  <a:srgbClr val="FF9966"/>
                </a:solidFill>
              </a:rPr>
              <a:t>откриете науката и </a:t>
            </a:r>
            <a:r>
              <a:rPr lang="ru-RU" sz="1500" i="1" dirty="0" smtClean="0">
                <a:solidFill>
                  <a:srgbClr val="FF9966"/>
                </a:solidFill>
              </a:rPr>
              <a:t/>
            </a:r>
            <a:br>
              <a:rPr lang="ru-RU" sz="1500" i="1" dirty="0" smtClean="0">
                <a:solidFill>
                  <a:srgbClr val="FF9966"/>
                </a:solidFill>
              </a:rPr>
            </a:br>
            <a:r>
              <a:rPr lang="ru-RU" sz="1500" i="1" dirty="0" smtClean="0">
                <a:solidFill>
                  <a:srgbClr val="FF9966"/>
                </a:solidFill>
              </a:rPr>
              <a:t>технологиите на </a:t>
            </a:r>
            <a:r>
              <a:rPr lang="ru-RU" sz="1500" i="1" dirty="0">
                <a:solidFill>
                  <a:srgbClr val="FF9966"/>
                </a:solidFill>
              </a:rPr>
              <a:t>CERN</a:t>
            </a:r>
            <a:r>
              <a:rPr lang="ru-RU" sz="1500" i="1" dirty="0"/>
              <a:t> чрез практически </a:t>
            </a:r>
            <a:br>
              <a:rPr lang="ru-RU" sz="1500" i="1" dirty="0"/>
            </a:br>
            <a:r>
              <a:rPr lang="ru-RU" sz="1500" i="1" dirty="0"/>
              <a:t>експерименти.</a:t>
            </a:r>
            <a:r>
              <a:rPr lang="en-US" sz="1050" dirty="0"/>
              <a:t/>
            </a:r>
            <a:br>
              <a:rPr lang="en-US" sz="1050" dirty="0"/>
            </a:br>
            <a:endParaRPr lang="bg-BG" sz="1050" dirty="0"/>
          </a:p>
          <a:p>
            <a:pPr>
              <a:defRPr/>
            </a:pPr>
            <a:endParaRPr lang="bg-BG" sz="1125" dirty="0"/>
          </a:p>
          <a:p>
            <a:pPr>
              <a:defRPr/>
            </a:pPr>
            <a:endParaRPr lang="en-GB" sz="1125" dirty="0"/>
          </a:p>
        </p:txBody>
      </p:sp>
      <p:pic>
        <p:nvPicPr>
          <p:cNvPr id="17" name="Picture Placeholder 7">
            <a:extLst>
              <a:ext uri="{FF2B5EF4-FFF2-40B4-BE49-F238E27FC236}">
                <a16:creationId xmlns:a16="http://schemas.microsoft.com/office/drawing/2014/main" id="{31FE420F-6A2C-4C44-A9E3-73C4BEDA1B30}"/>
              </a:ext>
            </a:extLst>
          </p:cNvPr>
          <p:cNvPicPr>
            <a:picLocks noChangeAspect="1"/>
          </p:cNvPicPr>
          <p:nvPr/>
        </p:nvPicPr>
        <p:blipFill>
          <a:blip r:embed="rId2"/>
          <a:srcRect t="14140" b="14140"/>
          <a:stretch>
            <a:fillRect/>
          </a:stretch>
        </p:blipFill>
        <p:spPr>
          <a:xfrm>
            <a:off x="5667703" y="1359275"/>
            <a:ext cx="3305327" cy="1721955"/>
          </a:xfrm>
          <a:prstGeom prst="rect">
            <a:avLst/>
          </a:prstGeom>
          <a:scene3d>
            <a:camera prst="orthographicFront"/>
            <a:lightRig rig="threePt" dir="t"/>
          </a:scene3d>
          <a:sp3d>
            <a:bevelT/>
          </a:sp3d>
        </p:spPr>
      </p:pic>
      <p:pic>
        <p:nvPicPr>
          <p:cNvPr id="20" name="Picture Placeholder 10">
            <a:extLst>
              <a:ext uri="{FF2B5EF4-FFF2-40B4-BE49-F238E27FC236}">
                <a16:creationId xmlns:a16="http://schemas.microsoft.com/office/drawing/2014/main" id="{6425801A-C6EE-2F4D-8818-184FC4940781}"/>
              </a:ext>
            </a:extLst>
          </p:cNvPr>
          <p:cNvPicPr>
            <a:picLocks noChangeAspect="1"/>
          </p:cNvPicPr>
          <p:nvPr/>
        </p:nvPicPr>
        <p:blipFill>
          <a:blip r:embed="rId3"/>
          <a:srcRect t="3462" b="3462"/>
          <a:stretch>
            <a:fillRect/>
          </a:stretch>
        </p:blipFill>
        <p:spPr>
          <a:xfrm>
            <a:off x="780394" y="3603440"/>
            <a:ext cx="2956178" cy="1540061"/>
          </a:xfrm>
          <a:prstGeom prst="rect">
            <a:avLst/>
          </a:prstGeom>
          <a:scene3d>
            <a:camera prst="orthographicFront"/>
            <a:lightRig rig="threePt" dir="t"/>
          </a:scene3d>
          <a:sp3d>
            <a:bevelT/>
          </a:sp3d>
        </p:spPr>
      </p:pic>
      <p:pic>
        <p:nvPicPr>
          <p:cNvPr id="21" name="Picture Placeholder 2">
            <a:extLst>
              <a:ext uri="{FF2B5EF4-FFF2-40B4-BE49-F238E27FC236}">
                <a16:creationId xmlns:a16="http://schemas.microsoft.com/office/drawing/2014/main" id="{61F11194-5C5B-6C43-AA30-487D5AFE9E7A}"/>
              </a:ext>
            </a:extLst>
          </p:cNvPr>
          <p:cNvPicPr>
            <a:picLocks noChangeAspect="1"/>
          </p:cNvPicPr>
          <p:nvPr/>
        </p:nvPicPr>
        <p:blipFill>
          <a:blip r:embed="rId4"/>
          <a:srcRect t="8323" b="8323"/>
          <a:stretch>
            <a:fillRect/>
          </a:stretch>
        </p:blipFill>
        <p:spPr>
          <a:xfrm>
            <a:off x="5551478" y="3383032"/>
            <a:ext cx="3421552" cy="1782504"/>
          </a:xfrm>
          <a:prstGeom prst="rect">
            <a:avLst/>
          </a:prstGeom>
          <a:scene3d>
            <a:camera prst="orthographicFront"/>
            <a:lightRig rig="threePt" dir="t"/>
          </a:scene3d>
          <a:sp3d>
            <a:bevelT/>
          </a:sp3d>
        </p:spPr>
      </p:pic>
      <p:pic>
        <p:nvPicPr>
          <p:cNvPr id="18" name="Picture Placeholder 2">
            <a:extLst>
              <a:ext uri="{FF2B5EF4-FFF2-40B4-BE49-F238E27FC236}">
                <a16:creationId xmlns:a16="http://schemas.microsoft.com/office/drawing/2014/main" id="{B48ED1DC-46D9-B14E-BE2E-482C2453B418}"/>
              </a:ext>
            </a:extLst>
          </p:cNvPr>
          <p:cNvPicPr>
            <a:picLocks noChangeAspect="1"/>
          </p:cNvPicPr>
          <p:nvPr/>
        </p:nvPicPr>
        <p:blipFill>
          <a:blip r:embed="rId5"/>
          <a:srcRect t="10096" b="10096"/>
          <a:stretch>
            <a:fillRect/>
          </a:stretch>
        </p:blipFill>
        <p:spPr>
          <a:xfrm>
            <a:off x="2230821" y="2385708"/>
            <a:ext cx="3265578" cy="1701247"/>
          </a:xfrm>
          <a:prstGeom prst="rect">
            <a:avLst/>
          </a:prstGeom>
          <a:scene3d>
            <a:camera prst="orthographicFront"/>
            <a:lightRig rig="threePt" dir="t"/>
          </a:scene3d>
          <a:sp3d>
            <a:bevelT/>
          </a:sp3d>
        </p:spPr>
      </p:pic>
    </p:spTree>
    <p:extLst>
      <p:ext uri="{BB962C8B-B14F-4D97-AF65-F5344CB8AC3E}">
        <p14:creationId xmlns:p14="http://schemas.microsoft.com/office/powerpoint/2010/main" val="4261391206"/>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36" descr="THECERNlogo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797" y="54769"/>
            <a:ext cx="451247" cy="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7"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136141" y="602479"/>
            <a:ext cx="6815138" cy="2408352"/>
          </a:xfrm>
          <a:prstGeom prst="rect">
            <a:avLst/>
          </a:prstGeom>
          <a:noFill/>
        </p:spPr>
        <p:txBody>
          <a:bodyPr>
            <a:spAutoFit/>
          </a:bodyPr>
          <a:lstStyle/>
          <a:p>
            <a:pPr marL="214313" indent="-214313">
              <a:buFont typeface="Arial" panose="020B0604020202020204" pitchFamily="34" charset="0"/>
              <a:buChar char="•"/>
              <a:defRPr/>
            </a:pPr>
            <a:r>
              <a:rPr lang="bg-BG" sz="1500" dirty="0"/>
              <a:t>Изложби – 1300 м2</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Discover CERN</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Our Universe</a:t>
            </a:r>
          </a:p>
          <a:p>
            <a:pPr marL="557213" lvl="1" indent="-214313">
              <a:spcBef>
                <a:spcPts val="450"/>
              </a:spcBef>
              <a:buFont typeface="Arial" panose="020B0604020202020204" pitchFamily="34" charset="0"/>
              <a:buChar char="•"/>
              <a:defRPr/>
            </a:pPr>
            <a:r>
              <a:rPr lang="en-US" sz="1500" dirty="0">
                <a:solidFill>
                  <a:srgbClr val="0055A0"/>
                </a:solidFill>
                <a:cs typeface="Arial" panose="020B0604020202020204" pitchFamily="34" charset="0"/>
              </a:rPr>
              <a:t>Quantum World</a:t>
            </a:r>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endParaRPr lang="bg-BG" sz="1500" dirty="0"/>
          </a:p>
          <a:p>
            <a:pPr marL="214313" indent="-214313">
              <a:buFont typeface="Arial" panose="020B0604020202020204" pitchFamily="34" charset="0"/>
              <a:buChar char="•"/>
              <a:defRPr/>
            </a:pPr>
            <a:r>
              <a:rPr lang="bg-BG" sz="1500" dirty="0"/>
              <a:t>Лекции и събития</a:t>
            </a:r>
            <a:r>
              <a:rPr lang="en-US" sz="1050" dirty="0"/>
              <a:t/>
            </a:r>
            <a:br>
              <a:rPr lang="en-US" sz="1050" dirty="0"/>
            </a:br>
            <a:endParaRPr lang="bg-BG" sz="1050" dirty="0"/>
          </a:p>
          <a:p>
            <a:pPr>
              <a:defRPr/>
            </a:pPr>
            <a:endParaRPr lang="bg-BG" sz="1125" dirty="0"/>
          </a:p>
          <a:p>
            <a:pPr>
              <a:defRPr/>
            </a:pPr>
            <a:endParaRPr lang="en-GB" sz="1125" dirty="0"/>
          </a:p>
        </p:txBody>
      </p:sp>
      <p:pic>
        <p:nvPicPr>
          <p:cNvPr id="9" name="Picture 8"/>
          <p:cNvPicPr>
            <a:picLocks noChangeAspect="1"/>
          </p:cNvPicPr>
          <p:nvPr/>
        </p:nvPicPr>
        <p:blipFill>
          <a:blip r:embed="rId3"/>
          <a:stretch>
            <a:fillRect/>
          </a:stretch>
        </p:blipFill>
        <p:spPr>
          <a:xfrm>
            <a:off x="5123793" y="2905819"/>
            <a:ext cx="4020207" cy="2197996"/>
          </a:xfrm>
          <a:prstGeom prst="rect">
            <a:avLst/>
          </a:prstGeom>
          <a:scene3d>
            <a:camera prst="orthographicFront"/>
            <a:lightRig rig="threePt" dir="t"/>
          </a:scene3d>
          <a:sp3d>
            <a:bevelT/>
          </a:sp3d>
        </p:spPr>
      </p:pic>
      <p:pic>
        <p:nvPicPr>
          <p:cNvPr id="10" name="Picture 9"/>
          <p:cNvPicPr>
            <a:picLocks noChangeAspect="1"/>
          </p:cNvPicPr>
          <p:nvPr/>
        </p:nvPicPr>
        <p:blipFill>
          <a:blip r:embed="rId4"/>
          <a:stretch>
            <a:fillRect/>
          </a:stretch>
        </p:blipFill>
        <p:spPr>
          <a:xfrm>
            <a:off x="4897481" y="653645"/>
            <a:ext cx="4146508" cy="1984082"/>
          </a:xfrm>
          <a:prstGeom prst="rect">
            <a:avLst/>
          </a:prstGeom>
          <a:scene3d>
            <a:camera prst="orthographicFront"/>
            <a:lightRig rig="threePt" dir="t"/>
          </a:scene3d>
          <a:sp3d>
            <a:bevelT/>
          </a:sp3d>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30660"/>
          <a:stretch/>
        </p:blipFill>
        <p:spPr>
          <a:xfrm>
            <a:off x="0" y="2955705"/>
            <a:ext cx="4130566" cy="2148109"/>
          </a:xfrm>
          <a:prstGeom prst="rect">
            <a:avLst/>
          </a:prstGeom>
          <a:scene3d>
            <a:camera prst="orthographicFront"/>
            <a:lightRig rig="threePt" dir="t"/>
          </a:scene3d>
          <a:sp3d>
            <a:bevelT/>
          </a:sp3d>
        </p:spPr>
      </p:pic>
      <p:pic>
        <p:nvPicPr>
          <p:cNvPr id="11" name="Picture 10"/>
          <p:cNvPicPr>
            <a:picLocks noChangeAspect="1"/>
          </p:cNvPicPr>
          <p:nvPr/>
        </p:nvPicPr>
        <p:blipFill>
          <a:blip r:embed="rId6"/>
          <a:stretch>
            <a:fillRect/>
          </a:stretch>
        </p:blipFill>
        <p:spPr>
          <a:xfrm>
            <a:off x="3279228" y="1656701"/>
            <a:ext cx="2015622" cy="1880388"/>
          </a:xfrm>
          <a:prstGeom prst="rect">
            <a:avLst/>
          </a:prstGeom>
          <a:scene3d>
            <a:camera prst="orthographicFront"/>
            <a:lightRig rig="threePt" dir="t"/>
          </a:scene3d>
          <a:sp3d>
            <a:bevelT/>
          </a:sp3d>
        </p:spPr>
      </p:pic>
    </p:spTree>
    <p:extLst>
      <p:ext uri="{BB962C8B-B14F-4D97-AF65-F5344CB8AC3E}">
        <p14:creationId xmlns:p14="http://schemas.microsoft.com/office/powerpoint/2010/main" val="2037753555"/>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94593" y="573881"/>
            <a:ext cx="7944507"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bg-BG" sz="1500" dirty="0">
                <a:solidFill>
                  <a:srgbClr val="0055A0"/>
                </a:solidFill>
              </a:rPr>
              <a:t>Лаборатории – „</a:t>
            </a:r>
            <a:r>
              <a:rPr lang="ru-RU" sz="1500" dirty="0"/>
              <a:t>ОТКРИЙТЕ УЧЕНИЯ В СЕБЕ СИ</a:t>
            </a:r>
            <a:r>
              <a:rPr lang="bg-BG" sz="1500" dirty="0">
                <a:solidFill>
                  <a:srgbClr val="0055A0"/>
                </a:solidFill>
              </a:rPr>
              <a:t>“</a:t>
            </a:r>
            <a:endParaRPr lang="ru-RU" sz="1500" dirty="0"/>
          </a:p>
          <a:p>
            <a:pPr>
              <a:defRPr/>
            </a:pPr>
            <a:r>
              <a:rPr lang="en-US" sz="1050" dirty="0"/>
              <a:t/>
            </a:r>
            <a:br>
              <a:rPr lang="en-US" sz="1050" dirty="0"/>
            </a:br>
            <a:endParaRPr lang="bg-BG" sz="1050" dirty="0"/>
          </a:p>
          <a:p>
            <a:pPr>
              <a:defRPr/>
            </a:pPr>
            <a:endParaRPr lang="bg-BG" sz="1125" dirty="0"/>
          </a:p>
          <a:p>
            <a:pPr>
              <a:defRPr/>
            </a:pPr>
            <a:endParaRPr lang="en-GB" sz="1125" dirty="0"/>
          </a:p>
        </p:txBody>
      </p:sp>
      <p:pic>
        <p:nvPicPr>
          <p:cNvPr id="15" name="Picture Placeholder 18" descr="A picture containing indoor, floor, ceiling&#10;&#10;Description automatically generated">
            <a:extLst>
              <a:ext uri="{FF2B5EF4-FFF2-40B4-BE49-F238E27FC236}">
                <a16:creationId xmlns:a16="http://schemas.microsoft.com/office/drawing/2014/main" id="{562B65D8-2F31-4062-9258-BA801F8617A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4593" y="942513"/>
            <a:ext cx="3757330" cy="3940327"/>
          </a:xfrm>
          <a:prstGeom prst="rect">
            <a:avLst/>
          </a:prstGeom>
          <a:scene3d>
            <a:camera prst="orthographicFront"/>
            <a:lightRig rig="threePt" dir="t"/>
          </a:scene3d>
          <a:sp3d>
            <a:bevelT/>
          </a:sp3d>
        </p:spPr>
      </p:pic>
      <p:pic>
        <p:nvPicPr>
          <p:cNvPr id="16" name="Picture 15"/>
          <p:cNvPicPr>
            <a:picLocks noChangeAspect="1"/>
          </p:cNvPicPr>
          <p:nvPr/>
        </p:nvPicPr>
        <p:blipFill>
          <a:blip r:embed="rId3"/>
          <a:stretch>
            <a:fillRect/>
          </a:stretch>
        </p:blipFill>
        <p:spPr>
          <a:xfrm>
            <a:off x="3962281" y="1872690"/>
            <a:ext cx="3065100" cy="3270810"/>
          </a:xfrm>
          <a:prstGeom prst="rect">
            <a:avLst/>
          </a:prstGeom>
          <a:scene3d>
            <a:camera prst="orthographicFront"/>
            <a:lightRig rig="threePt" dir="t"/>
          </a:scene3d>
          <a:sp3d>
            <a:bevelT/>
          </a:sp3d>
        </p:spPr>
      </p:pic>
      <p:pic>
        <p:nvPicPr>
          <p:cNvPr id="18" name="Picture 17" descr="A group of people looking at a computer&#10;&#10;Description automatically generated with medium confidence">
            <a:extLst>
              <a:ext uri="{FF2B5EF4-FFF2-40B4-BE49-F238E27FC236}">
                <a16:creationId xmlns:a16="http://schemas.microsoft.com/office/drawing/2014/main" id="{7A5FC261-646F-4823-9C76-846551682BCF}"/>
              </a:ext>
            </a:extLst>
          </p:cNvPr>
          <p:cNvPicPr>
            <a:picLocks noChangeAspect="1"/>
          </p:cNvPicPr>
          <p:nvPr/>
        </p:nvPicPr>
        <p:blipFill>
          <a:blip r:embed="rId4"/>
          <a:stretch>
            <a:fillRect/>
          </a:stretch>
        </p:blipFill>
        <p:spPr>
          <a:xfrm>
            <a:off x="6842234" y="573881"/>
            <a:ext cx="2278085" cy="1512395"/>
          </a:xfrm>
          <a:prstGeom prst="rect">
            <a:avLst/>
          </a:prstGeom>
          <a:scene3d>
            <a:camera prst="orthographicFront"/>
            <a:lightRig rig="threePt" dir="t"/>
          </a:scene3d>
          <a:sp3d>
            <a:bevelT/>
          </a:sp3d>
        </p:spPr>
      </p:pic>
    </p:spTree>
    <p:extLst>
      <p:ext uri="{BB962C8B-B14F-4D97-AF65-F5344CB8AC3E}">
        <p14:creationId xmlns:p14="http://schemas.microsoft.com/office/powerpoint/2010/main" val="4051838011"/>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TextBox 11"/>
          <p:cNvSpPr txBox="1">
            <a:spLocks noChangeArrowheads="1"/>
          </p:cNvSpPr>
          <p:nvPr/>
        </p:nvSpPr>
        <p:spPr bwMode="auto">
          <a:xfrm>
            <a:off x="2740819" y="54769"/>
            <a:ext cx="475416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bg-BG" altLang="en-US" sz="2250" b="1" i="1"/>
              <a:t>Портал на Науката в ЦЕРН</a:t>
            </a:r>
            <a:endParaRPr lang="en-GB" altLang="en-US" sz="2250" b="1" i="1"/>
          </a:p>
        </p:txBody>
      </p:sp>
      <p:sp>
        <p:nvSpPr>
          <p:cNvPr id="13" name="TextBox 12"/>
          <p:cNvSpPr txBox="1"/>
          <p:nvPr/>
        </p:nvSpPr>
        <p:spPr>
          <a:xfrm>
            <a:off x="63062" y="567929"/>
            <a:ext cx="7976038" cy="992579"/>
          </a:xfrm>
          <a:prstGeom prst="rect">
            <a:avLst/>
          </a:prstGeom>
          <a:noFill/>
        </p:spPr>
        <p:txBody>
          <a:bodyPr wrap="square">
            <a:spAutoFit/>
          </a:bodyPr>
          <a:lstStyle/>
          <a:p>
            <a:pPr marL="214313" indent="-214313">
              <a:spcBef>
                <a:spcPts val="450"/>
              </a:spcBef>
              <a:buFont typeface="Arial" panose="020B0604020202020204" pitchFamily="34" charset="0"/>
              <a:buChar char="•"/>
              <a:defRPr/>
            </a:pPr>
            <a:r>
              <a:rPr lang="en-US" sz="1500" dirty="0">
                <a:solidFill>
                  <a:srgbClr val="0055A0"/>
                </a:solidFill>
              </a:rPr>
              <a:t>Science Shows</a:t>
            </a:r>
            <a:endParaRPr lang="en-GB" sz="1500" dirty="0">
              <a:solidFill>
                <a:srgbClr val="0055A0"/>
              </a:solidFill>
            </a:endParaRPr>
          </a:p>
          <a:p>
            <a:pPr>
              <a:defRPr/>
            </a:pPr>
            <a:r>
              <a:rPr lang="en-US" sz="1050" dirty="0"/>
              <a:t/>
            </a:r>
            <a:br>
              <a:rPr lang="en-US" sz="1050" dirty="0"/>
            </a:br>
            <a:endParaRPr lang="bg-BG" sz="1050" dirty="0"/>
          </a:p>
          <a:p>
            <a:pPr>
              <a:defRPr/>
            </a:pPr>
            <a:endParaRPr lang="bg-BG" sz="1125" dirty="0"/>
          </a:p>
          <a:p>
            <a:pPr>
              <a:defRPr/>
            </a:pPr>
            <a:endParaRPr lang="en-GB" sz="1125" dirty="0"/>
          </a:p>
        </p:txBody>
      </p:sp>
      <p:pic>
        <p:nvPicPr>
          <p:cNvPr id="8" name="Picture 7"/>
          <p:cNvPicPr>
            <a:picLocks noChangeAspect="1"/>
          </p:cNvPicPr>
          <p:nvPr/>
        </p:nvPicPr>
        <p:blipFill>
          <a:blip r:embed="rId2"/>
          <a:stretch>
            <a:fillRect/>
          </a:stretch>
        </p:blipFill>
        <p:spPr>
          <a:xfrm>
            <a:off x="5884087" y="597301"/>
            <a:ext cx="3118154" cy="3339374"/>
          </a:xfrm>
          <a:prstGeom prst="rect">
            <a:avLst/>
          </a:prstGeom>
          <a:scene3d>
            <a:camera prst="orthographicFront"/>
            <a:lightRig rig="threePt" dir="t"/>
          </a:scene3d>
          <a:sp3d>
            <a:bevelT/>
          </a:sp3d>
        </p:spPr>
      </p:pic>
      <p:pic>
        <p:nvPicPr>
          <p:cNvPr id="9" name="BF023AB6-B9FE-4710-A7E9-3EF1AFA963EE">
            <a:extLst>
              <a:ext uri="{FF2B5EF4-FFF2-40B4-BE49-F238E27FC236}">
                <a16:creationId xmlns:a16="http://schemas.microsoft.com/office/drawing/2014/main" id="{74C7B85D-6C96-4305-9068-16F2E7216F3B}"/>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085654" y="616034"/>
            <a:ext cx="2700212" cy="180014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Placeholder 5" descr="Picture Placeholder 5">
            <a:extLst>
              <a:ext uri="{FF2B5EF4-FFF2-40B4-BE49-F238E27FC236}">
                <a16:creationId xmlns:a16="http://schemas.microsoft.com/office/drawing/2014/main" id="{7B9E80FC-18A2-44B2-855A-24D8FD69D52F}"/>
              </a:ext>
            </a:extLst>
          </p:cNvPr>
          <p:cNvPicPr>
            <a:picLocks noChangeAspect="1"/>
          </p:cNvPicPr>
          <p:nvPr/>
        </p:nvPicPr>
        <p:blipFill>
          <a:blip r:embed="rId4" cstate="hqprint">
            <a:extLst>
              <a:ext uri="{28A0092B-C50C-407E-A947-70E740481C1C}">
                <a14:useLocalDpi xmlns:a14="http://schemas.microsoft.com/office/drawing/2010/main"/>
              </a:ext>
            </a:extLst>
          </a:blip>
          <a:srcRect t="2106" b="2106"/>
          <a:stretch>
            <a:fillRect/>
          </a:stretch>
        </p:blipFill>
        <p:spPr>
          <a:xfrm>
            <a:off x="1621850" y="2369743"/>
            <a:ext cx="2844784" cy="1735188"/>
          </a:xfrm>
          <a:prstGeom prst="rect">
            <a:avLst/>
          </a:prstGeom>
          <a:scene3d>
            <a:camera prst="orthographicFront"/>
            <a:lightRig rig="threePt" dir="t"/>
          </a:scene3d>
          <a:sp3d>
            <a:bevelT/>
          </a:sp3d>
        </p:spPr>
      </p:pic>
      <p:pic>
        <p:nvPicPr>
          <p:cNvPr id="11" name="Picture Placeholder 5" descr="Picture Placeholder 5">
            <a:extLst>
              <a:ext uri="{FF2B5EF4-FFF2-40B4-BE49-F238E27FC236}">
                <a16:creationId xmlns:a16="http://schemas.microsoft.com/office/drawing/2014/main" id="{DCBAE713-207D-48BE-B32D-52CE5337570D}"/>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3965028" y="3746803"/>
            <a:ext cx="2289838" cy="1396697"/>
          </a:xfrm>
          <a:prstGeom prst="rect">
            <a:avLst/>
          </a:prstGeom>
          <a:scene3d>
            <a:camera prst="orthographicFront"/>
            <a:lightRig rig="threePt" dir="t"/>
          </a:scene3d>
          <a:sp3d>
            <a:bevelT/>
          </a:sp3d>
        </p:spPr>
      </p:pic>
      <p:pic>
        <p:nvPicPr>
          <p:cNvPr id="14" name="Picture Placeholder 5" descr="Picture Placeholder 5">
            <a:extLst>
              <a:ext uri="{FF2B5EF4-FFF2-40B4-BE49-F238E27FC236}">
                <a16:creationId xmlns:a16="http://schemas.microsoft.com/office/drawing/2014/main" id="{EEAE4729-3FFF-4550-9936-AD013ED4942A}"/>
              </a:ext>
            </a:extLst>
          </p:cNvPr>
          <p:cNvPicPr>
            <a:picLocks noChangeAspect="1"/>
          </p:cNvPicPr>
          <p:nvPr/>
        </p:nvPicPr>
        <p:blipFill>
          <a:blip r:embed="rId6" cstate="hqprint">
            <a:extLst>
              <a:ext uri="{28A0092B-C50C-407E-A947-70E740481C1C}">
                <a14:useLocalDpi xmlns:a14="http://schemas.microsoft.com/office/drawing/2010/main"/>
              </a:ext>
            </a:extLst>
          </a:blip>
          <a:srcRect l="7480" r="7480"/>
          <a:stretch>
            <a:fillRect/>
          </a:stretch>
        </p:blipFill>
        <p:spPr>
          <a:xfrm>
            <a:off x="505776" y="3670068"/>
            <a:ext cx="1646279" cy="1446270"/>
          </a:xfrm>
          <a:prstGeom prst="rect">
            <a:avLst/>
          </a:prstGeom>
          <a:scene3d>
            <a:camera prst="orthographicFront"/>
            <a:lightRig rig="threePt" dir="t"/>
          </a:scene3d>
          <a:sp3d>
            <a:bevelT/>
          </a:sp3d>
        </p:spPr>
      </p:pic>
    </p:spTree>
    <p:extLst>
      <p:ext uri="{BB962C8B-B14F-4D97-AF65-F5344CB8AC3E}">
        <p14:creationId xmlns:p14="http://schemas.microsoft.com/office/powerpoint/2010/main" val="841936279"/>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770019" y="2733675"/>
            <a:ext cx="226219" cy="647700"/>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a:lstStyle/>
          <a:p>
            <a:pPr>
              <a:defRPr/>
            </a:pPr>
            <a:endParaRPr lang="en-GB" sz="1350">
              <a:solidFill>
                <a:srgbClr val="000000"/>
              </a:solidFill>
            </a:endParaRPr>
          </a:p>
        </p:txBody>
      </p:sp>
      <p:pic>
        <p:nvPicPr>
          <p:cNvPr id="173059" name="Picture 7" descr="fa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1" y="1653779"/>
            <a:ext cx="2783573" cy="2563497"/>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2"/>
          <p:cNvSpPr>
            <a:spLocks noGrp="1" noChangeArrowheads="1"/>
          </p:cNvSpPr>
          <p:nvPr>
            <p:ph type="title" idx="4294967295"/>
          </p:nvPr>
        </p:nvSpPr>
        <p:spPr>
          <a:xfrm>
            <a:off x="2191406" y="0"/>
            <a:ext cx="4666593" cy="519113"/>
          </a:xfrm>
        </p:spPr>
        <p:txBody>
          <a:bodyPr/>
          <a:lstStyle/>
          <a:p>
            <a:pPr>
              <a:defRPr/>
            </a:pPr>
            <a:r>
              <a:rPr lang="en-GB" sz="2250" b="1" i="1" dirty="0">
                <a:solidFill>
                  <a:srgbClr val="002F53"/>
                </a:solidFill>
                <a:effectLst>
                  <a:outerShdw blurRad="38100" dist="38100" dir="2700000" algn="tl">
                    <a:srgbClr val="000000">
                      <a:alpha val="43137"/>
                    </a:srgbClr>
                  </a:outerShdw>
                </a:effectLst>
              </a:rPr>
              <a:t>CERN</a:t>
            </a:r>
            <a:r>
              <a:rPr lang="bg-BG" sz="2250" b="1" i="1" dirty="0">
                <a:solidFill>
                  <a:srgbClr val="002F53"/>
                </a:solidFill>
                <a:effectLst>
                  <a:outerShdw blurRad="38100" dist="38100" dir="2700000" algn="tl">
                    <a:srgbClr val="000000">
                      <a:alpha val="43137"/>
                    </a:srgbClr>
                  </a:outerShdw>
                </a:effectLst>
              </a:rPr>
              <a:t> </a:t>
            </a:r>
            <a:r>
              <a:rPr lang="en-GB" sz="2250" b="1" i="1" dirty="0">
                <a:solidFill>
                  <a:srgbClr val="002F53"/>
                </a:solidFill>
                <a:effectLst>
                  <a:outerShdw blurRad="38100" dist="38100" dir="2700000" algn="tl">
                    <a:srgbClr val="000000">
                      <a:alpha val="43137"/>
                    </a:srgbClr>
                  </a:outerShdw>
                </a:effectLst>
              </a:rPr>
              <a:t>- </a:t>
            </a:r>
            <a:r>
              <a:rPr lang="bg-BG" sz="2250" b="1" i="1" dirty="0">
                <a:solidFill>
                  <a:srgbClr val="002F53"/>
                </a:solidFill>
                <a:effectLst>
                  <a:outerShdw blurRad="38100" dist="38100" dir="2700000" algn="tl">
                    <a:srgbClr val="000000">
                      <a:alpha val="43137"/>
                    </a:srgbClr>
                  </a:outerShdw>
                </a:effectLst>
              </a:rPr>
              <a:t>Обединява нации</a:t>
            </a:r>
            <a:endParaRPr lang="en-US" sz="2250" b="1" i="1" dirty="0">
              <a:solidFill>
                <a:srgbClr val="002F53"/>
              </a:solidFill>
              <a:effectLst>
                <a:outerShdw blurRad="38100" dist="38100" dir="2700000" algn="tl">
                  <a:srgbClr val="000000">
                    <a:alpha val="43137"/>
                  </a:srgbClr>
                </a:outerShdw>
              </a:effectLst>
            </a:endParaRPr>
          </a:p>
        </p:txBody>
      </p:sp>
      <p:sp>
        <p:nvSpPr>
          <p:cNvPr id="70660" name="Text Box 6"/>
          <p:cNvSpPr txBox="1">
            <a:spLocks noChangeArrowheads="1"/>
          </p:cNvSpPr>
          <p:nvPr/>
        </p:nvSpPr>
        <p:spPr bwMode="auto">
          <a:xfrm>
            <a:off x="4963471" y="795518"/>
            <a:ext cx="3786391" cy="1592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257175" indent="-257175">
              <a:spcBef>
                <a:spcPct val="50000"/>
              </a:spcBef>
              <a:buFont typeface="Wingdings" pitchFamily="2" charset="2"/>
              <a:buChar char="ü"/>
              <a:defRPr/>
            </a:pPr>
            <a:r>
              <a:rPr lang="en-US" sz="1575" b="1" dirty="0">
                <a:solidFill>
                  <a:srgbClr val="003366"/>
                </a:solidFill>
              </a:rPr>
              <a:t>33 </a:t>
            </a:r>
            <a:r>
              <a:rPr lang="bg-BG" sz="1575" b="1" dirty="0">
                <a:solidFill>
                  <a:srgbClr val="003366"/>
                </a:solidFill>
              </a:rPr>
              <a:t>Страни членки</a:t>
            </a:r>
            <a:r>
              <a:rPr lang="en-US" sz="1575" b="1" dirty="0">
                <a:solidFill>
                  <a:srgbClr val="003366"/>
                </a:solidFill>
              </a:rPr>
              <a:t> </a:t>
            </a:r>
            <a:r>
              <a:rPr lang="bg-BG" sz="1575" b="1" dirty="0">
                <a:solidFill>
                  <a:srgbClr val="003366"/>
                </a:solidFill>
              </a:rPr>
              <a:t>и асоциирани членки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Над </a:t>
            </a:r>
            <a:r>
              <a:rPr lang="en-US" sz="1575" b="1" dirty="0">
                <a:solidFill>
                  <a:srgbClr val="003366"/>
                </a:solidFill>
              </a:rPr>
              <a:t> 100 </a:t>
            </a:r>
            <a:r>
              <a:rPr lang="bg-BG" sz="1575" b="1" dirty="0">
                <a:solidFill>
                  <a:srgbClr val="003366"/>
                </a:solidFill>
              </a:rPr>
              <a:t>националности</a:t>
            </a:r>
            <a:endParaRPr lang="en-US" sz="1575" b="1" dirty="0">
              <a:solidFill>
                <a:srgbClr val="003366"/>
              </a:solidFill>
            </a:endParaRPr>
          </a:p>
          <a:p>
            <a:pPr marL="257175" indent="-257175">
              <a:spcBef>
                <a:spcPct val="50000"/>
              </a:spcBef>
              <a:buFont typeface="Wingdings" pitchFamily="2" charset="2"/>
              <a:buChar char="ü"/>
              <a:defRPr/>
            </a:pPr>
            <a:r>
              <a:rPr lang="bg-BG" sz="1575" b="1" dirty="0">
                <a:solidFill>
                  <a:srgbClr val="003366"/>
                </a:solidFill>
              </a:rPr>
              <a:t>Общност от над</a:t>
            </a:r>
            <a:r>
              <a:rPr lang="en-US" sz="1575" b="1" dirty="0">
                <a:solidFill>
                  <a:srgbClr val="003366"/>
                </a:solidFill>
              </a:rPr>
              <a:t> 17,000 </a:t>
            </a:r>
            <a:r>
              <a:rPr lang="bg-BG" sz="1575" b="1" dirty="0">
                <a:solidFill>
                  <a:srgbClr val="003366"/>
                </a:solidFill>
              </a:rPr>
              <a:t>човека</a:t>
            </a:r>
            <a:endParaRPr lang="en-US" sz="1575" b="1" dirty="0">
              <a:solidFill>
                <a:srgbClr val="003366"/>
              </a:solidFill>
            </a:endParaRPr>
          </a:p>
          <a:p>
            <a:pPr algn="ctr">
              <a:spcBef>
                <a:spcPct val="50000"/>
              </a:spcBef>
              <a:defRPr/>
            </a:pPr>
            <a:endParaRPr lang="en-GB" sz="1350" b="1" dirty="0">
              <a:solidFill>
                <a:srgbClr val="808080"/>
              </a:solidFill>
            </a:endParaRPr>
          </a:p>
        </p:txBody>
      </p:sp>
      <p:pic>
        <p:nvPicPr>
          <p:cNvPr id="8" name="Picture 7" descr="Screen shot 2010-08-28 at 15.40.39.png"/>
          <p:cNvPicPr>
            <a:picLocks noChangeAspect="1"/>
          </p:cNvPicPr>
          <p:nvPr/>
        </p:nvPicPr>
        <p:blipFill>
          <a:blip r:embed="rId4"/>
          <a:stretch>
            <a:fillRect/>
          </a:stretch>
        </p:blipFill>
        <p:spPr>
          <a:xfrm>
            <a:off x="3578772" y="2307193"/>
            <a:ext cx="5092261" cy="2746974"/>
          </a:xfrm>
          <a:prstGeom prst="rect">
            <a:avLst/>
          </a:prstGeom>
          <a:effectLst>
            <a:outerShdw blurRad="50800" dist="38100" dir="2700000">
              <a:srgbClr val="000000"/>
            </a:outerShdw>
          </a:effectLst>
          <a:scene3d>
            <a:camera prst="orthographicFront"/>
            <a:lightRig rig="threePt" dir="t"/>
          </a:scene3d>
          <a:sp3d>
            <a:bevelT/>
          </a:sp3d>
        </p:spPr>
      </p:pic>
      <p:sp>
        <p:nvSpPr>
          <p:cNvPr id="9" name="Text Box 6"/>
          <p:cNvSpPr txBox="1">
            <a:spLocks noChangeArrowheads="1"/>
          </p:cNvSpPr>
          <p:nvPr/>
        </p:nvSpPr>
        <p:spPr bwMode="auto">
          <a:xfrm>
            <a:off x="173421" y="670969"/>
            <a:ext cx="4671138" cy="830954"/>
          </a:xfrm>
          <a:prstGeom prst="rect">
            <a:avLst/>
          </a:prstGeom>
          <a:solidFill>
            <a:srgbClr val="0066CC"/>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37" tIns="34269" rIns="68537" bIns="34269">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spcBef>
                <a:spcPct val="50000"/>
              </a:spcBef>
              <a:defRPr/>
            </a:pPr>
            <a:r>
              <a:rPr lang="bg-BG" sz="1650" b="1" dirty="0">
                <a:solidFill>
                  <a:schemeClr val="bg1"/>
                </a:solidFill>
              </a:rPr>
              <a:t>Конвенцията на </a:t>
            </a:r>
            <a:r>
              <a:rPr lang="en-GB" sz="1650" b="1" dirty="0">
                <a:solidFill>
                  <a:schemeClr val="bg1"/>
                </a:solidFill>
              </a:rPr>
              <a:t>CERN: </a:t>
            </a:r>
            <a:br>
              <a:rPr lang="en-GB" sz="1650" b="1" dirty="0">
                <a:solidFill>
                  <a:schemeClr val="bg1"/>
                </a:solidFill>
              </a:rPr>
            </a:br>
            <a:r>
              <a:rPr lang="en-GB" sz="1650" b="1" dirty="0">
                <a:solidFill>
                  <a:schemeClr val="bg1"/>
                </a:solidFill>
              </a:rPr>
              <a:t>“…the promotion of contacts between, and </a:t>
            </a:r>
            <a:br>
              <a:rPr lang="en-GB" sz="1650" b="1" dirty="0">
                <a:solidFill>
                  <a:schemeClr val="bg1"/>
                </a:solidFill>
              </a:rPr>
            </a:br>
            <a:r>
              <a:rPr lang="en-GB" sz="1650" b="1" dirty="0">
                <a:solidFill>
                  <a:schemeClr val="bg1"/>
                </a:solidFill>
              </a:rPr>
              <a:t>the interchange of, scientists…”</a:t>
            </a:r>
          </a:p>
        </p:txBody>
      </p:sp>
    </p:spTree>
    <p:extLst>
      <p:ext uri="{BB962C8B-B14F-4D97-AF65-F5344CB8AC3E}">
        <p14:creationId xmlns:p14="http://schemas.microsoft.com/office/powerpoint/2010/main" val="4245528614"/>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3"/>
          <p:cNvSpPr>
            <a:spLocks noGrp="1" noChangeArrowheads="1"/>
          </p:cNvSpPr>
          <p:nvPr>
            <p:ph type="body" sz="half" idx="4294967295"/>
          </p:nvPr>
        </p:nvSpPr>
        <p:spPr>
          <a:xfrm>
            <a:off x="212834" y="693738"/>
            <a:ext cx="8931166" cy="3714750"/>
          </a:xfrm>
        </p:spPr>
        <p:txBody>
          <a:bodyPr vert="horz" lIns="34290" rIns="34290">
            <a:normAutofit/>
          </a:bodyPr>
          <a:lstStyle/>
          <a:p>
            <a:pPr eaLnBrk="1" hangingPunct="1">
              <a:lnSpc>
                <a:spcPct val="150000"/>
              </a:lnSpc>
              <a:buFont typeface="Wingdings" panose="05000000000000000000" pitchFamily="2" charset="2"/>
              <a:buChar char="§"/>
            </a:pPr>
            <a:r>
              <a:rPr lang="bg-BG" altLang="fr-FR" sz="1500" dirty="0">
                <a:solidFill>
                  <a:srgbClr val="003366"/>
                </a:solidFill>
              </a:rPr>
              <a:t>Дългогодишно сътрудничество започнало през </a:t>
            </a:r>
            <a:r>
              <a:rPr lang="en-GB" altLang="fr-FR" sz="1500" dirty="0">
                <a:solidFill>
                  <a:srgbClr val="003366"/>
                </a:solidFill>
              </a:rPr>
              <a:t>70</a:t>
            </a:r>
            <a:r>
              <a:rPr lang="bg-BG" altLang="fr-FR" sz="1500" dirty="0">
                <a:solidFill>
                  <a:srgbClr val="003366"/>
                </a:solidFill>
              </a:rPr>
              <a:t>те и </a:t>
            </a:r>
            <a:r>
              <a:rPr lang="fr-FR" altLang="fr-FR" sz="1500" dirty="0">
                <a:solidFill>
                  <a:srgbClr val="003366"/>
                </a:solidFill>
              </a:rPr>
              <a:t>8</a:t>
            </a:r>
            <a:r>
              <a:rPr lang="bg-BG" altLang="fr-FR" sz="1500" dirty="0">
                <a:solidFill>
                  <a:srgbClr val="003366"/>
                </a:solidFill>
              </a:rPr>
              <a:t>0те години на 20в. </a:t>
            </a:r>
            <a:endParaRPr lang="en-GB" altLang="fr-FR" sz="150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Физика</a:t>
            </a:r>
            <a:r>
              <a:rPr lang="fr-FR" altLang="fr-FR" sz="1350" dirty="0">
                <a:solidFill>
                  <a:srgbClr val="003366"/>
                </a:solidFill>
              </a:rPr>
              <a:t>,</a:t>
            </a:r>
            <a:r>
              <a:rPr lang="bg-BG" altLang="fr-FR" sz="1350" dirty="0">
                <a:solidFill>
                  <a:srgbClr val="003366"/>
                </a:solidFill>
              </a:rPr>
              <a:t> 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a:t>
            </a:r>
            <a:r>
              <a:rPr lang="bg-BG" altLang="fr-FR" sz="1350" dirty="0">
                <a:solidFill>
                  <a:srgbClr val="003366"/>
                </a:solidFill>
              </a:rPr>
              <a:t>75г.</a:t>
            </a:r>
            <a:r>
              <a:rPr lang="en-GB" altLang="fr-FR" sz="1350" dirty="0">
                <a:solidFill>
                  <a:srgbClr val="003366"/>
                </a:solidFill>
              </a:rPr>
              <a:t> </a:t>
            </a:r>
            <a:r>
              <a:rPr lang="fr-FR" altLang="fr-FR" sz="1350" dirty="0">
                <a:solidFill>
                  <a:srgbClr val="003366"/>
                </a:solidFill>
              </a:rPr>
              <a:t>-</a:t>
            </a:r>
            <a:r>
              <a:rPr lang="bg-BG" altLang="fr-FR" sz="1350" dirty="0">
                <a:solidFill>
                  <a:srgbClr val="003366"/>
                </a:solidFill>
              </a:rPr>
              <a:t> </a:t>
            </a:r>
            <a:r>
              <a:rPr lang="en-GB" altLang="fr-FR" sz="1350" dirty="0">
                <a:solidFill>
                  <a:srgbClr val="003366"/>
                </a:solidFill>
              </a:rPr>
              <a:t>NA4 </a:t>
            </a:r>
            <a:r>
              <a:rPr lang="bg-BG" altLang="fr-FR" sz="1350" dirty="0">
                <a:solidFill>
                  <a:srgbClr val="003366"/>
                </a:solidFill>
              </a:rPr>
              <a:t>и</a:t>
            </a:r>
            <a:r>
              <a:rPr lang="fr-FR" altLang="fr-FR" sz="1350" dirty="0">
                <a:solidFill>
                  <a:srgbClr val="003366"/>
                </a:solidFill>
              </a:rPr>
              <a:t> 8</a:t>
            </a:r>
            <a:r>
              <a:rPr lang="bg-BG" altLang="fr-FR" sz="1350" dirty="0">
                <a:solidFill>
                  <a:srgbClr val="003366"/>
                </a:solidFill>
              </a:rPr>
              <a:t>0те </a:t>
            </a:r>
            <a:r>
              <a:rPr lang="en-GB" altLang="fr-FR" sz="1350" dirty="0">
                <a:solidFill>
                  <a:srgbClr val="003366"/>
                </a:solidFill>
              </a:rPr>
              <a:t>- L3</a:t>
            </a:r>
            <a:r>
              <a:rPr lang="fr-FR" altLang="fr-FR" sz="1350" dirty="0">
                <a:solidFill>
                  <a:srgbClr val="003366"/>
                </a:solidFill>
              </a:rPr>
              <a:t> </a:t>
            </a:r>
            <a:r>
              <a:rPr lang="en-GB" altLang="fr-FR" sz="1350" dirty="0">
                <a:solidFill>
                  <a:srgbClr val="003366"/>
                </a:solidFill>
              </a:rPr>
              <a:t>:</a:t>
            </a:r>
          </a:p>
          <a:p>
            <a:pPr lvl="2" eaLnBrk="1" hangingPunct="1">
              <a:lnSpc>
                <a:spcPct val="150000"/>
              </a:lnSpc>
              <a:buFont typeface="Wingdings" panose="05000000000000000000" pitchFamily="2" charset="2"/>
              <a:buChar char="Ø"/>
            </a:pPr>
            <a:r>
              <a:rPr lang="ru-RU" altLang="fr-FR" sz="1275" dirty="0">
                <a:solidFill>
                  <a:srgbClr val="003366"/>
                </a:solidFill>
              </a:rPr>
              <a:t>Институт за ядрени изследвания и ядрена енергетика,</a:t>
            </a:r>
            <a:r>
              <a:rPr lang="bg-BG" altLang="fr-FR" sz="1275" dirty="0">
                <a:solidFill>
                  <a:srgbClr val="003366"/>
                </a:solidFill>
              </a:rPr>
              <a:t> </a:t>
            </a:r>
            <a:br>
              <a:rPr lang="bg-BG" altLang="fr-FR" sz="1275" dirty="0">
                <a:solidFill>
                  <a:srgbClr val="003366"/>
                </a:solidFill>
              </a:rPr>
            </a:br>
            <a:r>
              <a:rPr lang="ru-RU" altLang="fr-FR" sz="1275" dirty="0">
                <a:solidFill>
                  <a:srgbClr val="003366"/>
                </a:solidFill>
              </a:rPr>
              <a:t>Българска Академия на Науките</a:t>
            </a:r>
            <a:endParaRPr lang="fr-FR" altLang="fr-FR" sz="1275" dirty="0">
              <a:solidFill>
                <a:srgbClr val="003366"/>
              </a:solidFill>
            </a:endParaRPr>
          </a:p>
          <a:p>
            <a:pPr lvl="2" eaLnBrk="1" hangingPunct="1">
              <a:lnSpc>
                <a:spcPct val="150000"/>
              </a:lnSpc>
              <a:buFont typeface="Wingdings" panose="05000000000000000000" pitchFamily="2" charset="2"/>
              <a:buChar char="Ø"/>
            </a:pPr>
            <a:r>
              <a:rPr lang="bg-BG" altLang="fr-FR" sz="1275" dirty="0">
                <a:solidFill>
                  <a:srgbClr val="003366"/>
                </a:solidFill>
              </a:rPr>
              <a:t>Факултет по физика</a:t>
            </a:r>
            <a:r>
              <a:rPr lang="fr-FR" altLang="fr-FR" sz="1275" dirty="0">
                <a:solidFill>
                  <a:srgbClr val="003366"/>
                </a:solidFill>
              </a:rPr>
              <a:t>,</a:t>
            </a:r>
            <a:r>
              <a:rPr lang="bg-BG" altLang="fr-FR" sz="1275" dirty="0">
                <a:solidFill>
                  <a:srgbClr val="003366"/>
                </a:solidFill>
              </a:rPr>
              <a:t> </a:t>
            </a:r>
            <a:r>
              <a:rPr lang="bg-BG" altLang="en-US" sz="1275" dirty="0">
                <a:solidFill>
                  <a:srgbClr val="003366"/>
                </a:solidFill>
              </a:rPr>
              <a:t>СУ</a:t>
            </a:r>
            <a:r>
              <a:rPr lang="fr-CH" altLang="en-US" sz="1275" dirty="0">
                <a:solidFill>
                  <a:srgbClr val="003366"/>
                </a:solidFill>
              </a:rPr>
              <a:t> </a:t>
            </a:r>
            <a:r>
              <a:rPr lang="ru-RU" altLang="fr-FR" sz="1275" dirty="0">
                <a:solidFill>
                  <a:srgbClr val="003366"/>
                </a:solidFill>
              </a:rPr>
              <a:t>“</a:t>
            </a:r>
            <a:r>
              <a:rPr lang="bg-BG" altLang="en-US" sz="1275" dirty="0">
                <a:solidFill>
                  <a:srgbClr val="003366"/>
                </a:solidFill>
              </a:rPr>
              <a:t>Св.Климент Охридски</a:t>
            </a:r>
            <a:r>
              <a:rPr lang="ru-RU" altLang="fr-FR" sz="1275" dirty="0">
                <a:solidFill>
                  <a:srgbClr val="003366"/>
                </a:solidFill>
              </a:rPr>
              <a:t>”</a:t>
            </a:r>
            <a:r>
              <a:rPr lang="fr-FR" altLang="fr-FR" sz="1350" dirty="0">
                <a:solidFill>
                  <a:srgbClr val="003366"/>
                </a:solidFill>
              </a:rPr>
              <a:t/>
            </a:r>
            <a:br>
              <a:rPr lang="fr-FR" altLang="fr-FR" sz="1350" dirty="0">
                <a:solidFill>
                  <a:srgbClr val="003366"/>
                </a:solidFill>
              </a:rPr>
            </a:br>
            <a:endParaRPr lang="fr-FR" altLang="fr-FR" sz="750" dirty="0">
              <a:solidFill>
                <a:srgbClr val="003366"/>
              </a:solidFill>
            </a:endParaRPr>
          </a:p>
          <a:p>
            <a:pPr lvl="1" eaLnBrk="1" hangingPunct="1">
              <a:lnSpc>
                <a:spcPct val="150000"/>
              </a:lnSpc>
              <a:buFont typeface="Wingdings" panose="05000000000000000000" pitchFamily="2" charset="2"/>
              <a:buChar char="ü"/>
            </a:pPr>
            <a:r>
              <a:rPr lang="bg-BG" altLang="fr-FR" sz="1350" dirty="0">
                <a:solidFill>
                  <a:srgbClr val="003366"/>
                </a:solidFill>
              </a:rPr>
              <a:t>Инженерни проблеми</a:t>
            </a:r>
            <a:r>
              <a:rPr lang="en-GB" altLang="fr-FR" sz="1350" dirty="0">
                <a:solidFill>
                  <a:srgbClr val="003366"/>
                </a:solidFill>
              </a:rPr>
              <a:t>, </a:t>
            </a:r>
            <a:r>
              <a:rPr lang="bg-BG" altLang="fr-FR" sz="1350" dirty="0">
                <a:solidFill>
                  <a:srgbClr val="003366"/>
                </a:solidFill>
              </a:rPr>
              <a:t>сътрудничество започнал</a:t>
            </a:r>
            <a:r>
              <a:rPr lang="fr-FR" altLang="fr-FR" sz="1350" dirty="0">
                <a:solidFill>
                  <a:srgbClr val="003366"/>
                </a:solidFill>
              </a:rPr>
              <a:t>о</a:t>
            </a:r>
            <a:r>
              <a:rPr lang="bg-BG" altLang="fr-FR" sz="1350" dirty="0">
                <a:solidFill>
                  <a:srgbClr val="003366"/>
                </a:solidFill>
              </a:rPr>
              <a:t> през </a:t>
            </a:r>
            <a:r>
              <a:rPr lang="fr-FR" altLang="fr-FR" sz="1350" dirty="0">
                <a:solidFill>
                  <a:srgbClr val="003366"/>
                </a:solidFill>
              </a:rPr>
              <a:t>1987</a:t>
            </a:r>
            <a:r>
              <a:rPr lang="bg-BG" altLang="fr-FR" sz="1350" dirty="0">
                <a:solidFill>
                  <a:srgbClr val="003366"/>
                </a:solidFill>
              </a:rPr>
              <a:t>г</a:t>
            </a:r>
            <a:r>
              <a:rPr lang="en-GB" altLang="fr-FR" sz="1350" dirty="0">
                <a:solidFill>
                  <a:srgbClr val="003366"/>
                </a:solidFill>
              </a:rPr>
              <a:t> – L3:</a:t>
            </a:r>
            <a:endParaRPr lang="fr-FR" altLang="fr-FR" sz="1350" dirty="0">
              <a:solidFill>
                <a:srgbClr val="003366"/>
              </a:solidFill>
            </a:endParaRPr>
          </a:p>
          <a:p>
            <a:pPr lvl="2" eaLnBrk="1" hangingPunct="1">
              <a:lnSpc>
                <a:spcPct val="150000"/>
              </a:lnSpc>
              <a:buFont typeface="Wingdings" panose="05000000000000000000" pitchFamily="2" charset="2"/>
              <a:buChar char="Ø"/>
            </a:pPr>
            <a:r>
              <a:rPr lang="ru-RU" altLang="en-US" sz="1275" dirty="0">
                <a:solidFill>
                  <a:srgbClr val="003366"/>
                </a:solidFill>
              </a:rPr>
              <a:t>Институт по Роботика</a:t>
            </a:r>
            <a:r>
              <a:rPr lang="fr-FR" altLang="fr-FR" sz="1275" dirty="0">
                <a:solidFill>
                  <a:srgbClr val="003366"/>
                </a:solidFill>
              </a:rPr>
              <a:t>, </a:t>
            </a:r>
            <a:br>
              <a:rPr lang="fr-FR" altLang="fr-FR" sz="1275" dirty="0">
                <a:solidFill>
                  <a:srgbClr val="003366"/>
                </a:solidFill>
              </a:rPr>
            </a:br>
            <a:r>
              <a:rPr lang="bg-BG" altLang="fr-FR" sz="1275" dirty="0">
                <a:solidFill>
                  <a:srgbClr val="003366"/>
                </a:solidFill>
              </a:rPr>
              <a:t>Българска Академия на Науките</a:t>
            </a:r>
            <a:r>
              <a:rPr lang="bg-BG" altLang="fr-FR" sz="1350" dirty="0">
                <a:solidFill>
                  <a:schemeClr val="hlink"/>
                </a:solidFill>
              </a:rPr>
              <a:t/>
            </a:r>
            <a:br>
              <a:rPr lang="bg-BG" altLang="fr-FR" sz="1350" dirty="0">
                <a:solidFill>
                  <a:schemeClr val="hlink"/>
                </a:solidFill>
              </a:rPr>
            </a:br>
            <a:endParaRPr lang="bg-BG" altLang="fr-FR" sz="1050" dirty="0">
              <a:solidFill>
                <a:schemeClr val="hlink"/>
              </a:solidFill>
            </a:endParaRPr>
          </a:p>
        </p:txBody>
      </p:sp>
      <p:sp>
        <p:nvSpPr>
          <p:cNvPr id="20482" name="Rectangle 2"/>
          <p:cNvSpPr>
            <a:spLocks noGrp="1" noChangeArrowheads="1"/>
          </p:cNvSpPr>
          <p:nvPr>
            <p:ph type="title" idx="4294967295"/>
          </p:nvPr>
        </p:nvSpPr>
        <p:spPr>
          <a:xfrm>
            <a:off x="2857500" y="-84907"/>
            <a:ext cx="6286500" cy="514350"/>
          </a:xfrm>
        </p:spPr>
        <p:txBody>
          <a:bodyP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smtClean="0">
                <a:solidFill>
                  <a:srgbClr val="002F53"/>
                </a:solidFill>
                <a:effectLst>
                  <a:outerShdw blurRad="38100" dist="38100" dir="2700000" algn="tl">
                    <a:srgbClr val="C0C0C0"/>
                  </a:outerShdw>
                </a:effectLst>
              </a:rPr>
              <a:t> </a:t>
            </a:r>
          </a:p>
        </p:txBody>
      </p:sp>
      <p:pic>
        <p:nvPicPr>
          <p:cNvPr id="154628" name="Picture 6" descr="inrne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0525" y="1328655"/>
            <a:ext cx="73699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29" name="Picture 10" descr="embmal.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787" y="3579019"/>
            <a:ext cx="539354"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1"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024" y="52388"/>
            <a:ext cx="780803" cy="52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2" name="Picture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83637" y="2057359"/>
            <a:ext cx="659606"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33"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1351" y="3619500"/>
            <a:ext cx="384572" cy="46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37868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0876" y="516772"/>
            <a:ext cx="8993124" cy="369845"/>
          </a:xfrm>
          <a:prstGeom prst="rect">
            <a:avLst/>
          </a:prstGeom>
          <a:noFill/>
        </p:spPr>
        <p:txBody>
          <a:bodyPr wrap="square" rtlCol="0">
            <a:spAutoFit/>
          </a:bodyPr>
          <a:lstStyle/>
          <a:p>
            <a:pPr marL="214313" indent="-214313">
              <a:lnSpc>
                <a:spcPct val="125000"/>
              </a:lnSpc>
              <a:spcBef>
                <a:spcPts val="900"/>
              </a:spcBef>
              <a:buFont typeface="Arial" panose="020B0604020202020204" pitchFamily="34" charset="0"/>
              <a:buChar char="•"/>
            </a:pPr>
            <a:r>
              <a:rPr lang="ru-RU" altLang="fr-FR" sz="1600" dirty="0" smtClean="0"/>
              <a:t>Най-големият </a:t>
            </a:r>
            <a:r>
              <a:rPr lang="ru-RU" altLang="fr-FR" sz="1600" dirty="0"/>
              <a:t>комплекс от ускорители в света </a:t>
            </a:r>
            <a:endParaRPr lang="en-GB" sz="1350" dirty="0">
              <a:solidFill>
                <a:schemeClr val="tx2"/>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004" y="912392"/>
            <a:ext cx="5568223" cy="4175451"/>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91209" y="24329"/>
            <a:ext cx="5030900" cy="492443"/>
          </a:xfrm>
          <a:prstGeom prst="rect">
            <a:avLst/>
          </a:prstGeom>
          <a:noFill/>
        </p:spPr>
        <p:txBody>
          <a:bodyPr wrap="square" rtlCol="0">
            <a:spAutoFit/>
          </a:bodyPr>
          <a:lstStyle/>
          <a:p>
            <a:r>
              <a:rPr lang="en-GB" sz="2600" b="1" i="1" dirty="0"/>
              <a:t>CERN – </a:t>
            </a:r>
            <a:r>
              <a:rPr lang="bg-BG" sz="2600" b="1" i="1" dirty="0"/>
              <a:t>в днешно </a:t>
            </a:r>
            <a:r>
              <a:rPr lang="bg-BG" sz="2600" b="1" i="1" dirty="0" smtClean="0"/>
              <a:t>време</a:t>
            </a:r>
            <a:endParaRPr lang="bg-BG" sz="2600" b="1" i="1" dirty="0"/>
          </a:p>
        </p:txBody>
      </p:sp>
    </p:spTree>
    <p:extLst>
      <p:ext uri="{BB962C8B-B14F-4D97-AF65-F5344CB8AC3E}">
        <p14:creationId xmlns:p14="http://schemas.microsoft.com/office/powerpoint/2010/main" val="20731825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3"/>
          <p:cNvSpPr>
            <a:spLocks noGrp="1" noChangeArrowheads="1"/>
          </p:cNvSpPr>
          <p:nvPr>
            <p:ph type="body" sz="half" idx="4294967295"/>
          </p:nvPr>
        </p:nvSpPr>
        <p:spPr>
          <a:xfrm>
            <a:off x="204952" y="588963"/>
            <a:ext cx="8939048" cy="4537075"/>
          </a:xfrm>
        </p:spPr>
        <p:txBody>
          <a:bodyPr vert="horz" lIns="34290" tIns="34290" rIns="34290" bIns="34290">
            <a:normAutofit/>
          </a:bodyPr>
          <a:lstStyle/>
          <a:p>
            <a:pPr eaLnBrk="1" hangingPunct="1">
              <a:lnSpc>
                <a:spcPct val="110000"/>
              </a:lnSpc>
              <a:buFont typeface="Wingdings" panose="05000000000000000000" pitchFamily="2" charset="2"/>
              <a:buChar char="§"/>
            </a:pPr>
            <a:r>
              <a:rPr lang="bg-BG" altLang="en-US" sz="1350" dirty="0">
                <a:solidFill>
                  <a:srgbClr val="003366"/>
                </a:solidFill>
              </a:rPr>
              <a:t>Връзката продължава с  одобряването на </a:t>
            </a:r>
            <a:r>
              <a:rPr lang="en-US" altLang="en-US" sz="1350" dirty="0">
                <a:solidFill>
                  <a:srgbClr val="003366"/>
                </a:solidFill>
              </a:rPr>
              <a:t> CMS </a:t>
            </a:r>
            <a:r>
              <a:rPr lang="bg-BG" altLang="en-US" sz="1350" dirty="0">
                <a:solidFill>
                  <a:srgbClr val="003366"/>
                </a:solidFill>
              </a:rPr>
              <a:t>експеримента</a:t>
            </a:r>
            <a:r>
              <a:rPr lang="en-US" altLang="en-US" sz="1350" dirty="0">
                <a:solidFill>
                  <a:srgbClr val="003366"/>
                </a:solidFill>
              </a:rPr>
              <a:t>, </a:t>
            </a:r>
            <a:r>
              <a:rPr lang="bg-BG" altLang="en-US" sz="1350" dirty="0">
                <a:solidFill>
                  <a:srgbClr val="003366"/>
                </a:solidFill>
              </a:rPr>
              <a:t>където българи са натоварени с конструирането на Адронния калориметър и </a:t>
            </a:r>
            <a:r>
              <a:rPr lang="en-US" altLang="en-US" sz="1350" dirty="0">
                <a:solidFill>
                  <a:srgbClr val="003366"/>
                </a:solidFill>
              </a:rPr>
              <a:t> </a:t>
            </a:r>
            <a:r>
              <a:rPr lang="bg-BG" altLang="en-US" sz="1350" dirty="0">
                <a:solidFill>
                  <a:srgbClr val="003366"/>
                </a:solidFill>
              </a:rPr>
              <a:t>барабана на мюонната система</a:t>
            </a:r>
            <a:r>
              <a:rPr lang="en-US" altLang="en-US" sz="1350" dirty="0">
                <a:solidFill>
                  <a:srgbClr val="003366"/>
                </a:solidFill>
              </a:rPr>
              <a:t>.</a:t>
            </a:r>
            <a:br>
              <a:rPr lang="en-US" altLang="en-US" sz="1350" dirty="0">
                <a:solidFill>
                  <a:srgbClr val="003366"/>
                </a:solidFill>
              </a:rPr>
            </a:br>
            <a:endParaRPr lang="en-US" altLang="en-US" sz="300" dirty="0">
              <a:solidFill>
                <a:srgbClr val="003366"/>
              </a:solidFill>
            </a:endParaRPr>
          </a:p>
          <a:p>
            <a:pPr eaLnBrk="1" hangingPunct="1">
              <a:lnSpc>
                <a:spcPct val="150000"/>
              </a:lnSpc>
              <a:buFont typeface="Wingdings" panose="05000000000000000000" pitchFamily="2" charset="2"/>
              <a:buChar char="§"/>
            </a:pPr>
            <a:r>
              <a:rPr lang="en-GB" altLang="fr-FR" sz="1350" dirty="0">
                <a:solidFill>
                  <a:srgbClr val="003366"/>
                </a:solidFill>
              </a:rPr>
              <a:t>CMS collaboration:</a:t>
            </a:r>
          </a:p>
          <a:p>
            <a:pPr lvl="2" eaLnBrk="1" hangingPunct="1">
              <a:lnSpc>
                <a:spcPct val="110000"/>
              </a:lnSpc>
              <a:buFont typeface="Wingdings" panose="05000000000000000000" pitchFamily="2" charset="2"/>
              <a:buChar char="Ø"/>
            </a:pPr>
            <a:r>
              <a:rPr lang="ru-RU" altLang="fr-FR" sz="1200" dirty="0">
                <a:solidFill>
                  <a:srgbClr val="003366"/>
                </a:solidFill>
              </a:rPr>
              <a:t>Институт за ядрени изследвания и ядрена енергетика,</a:t>
            </a:r>
            <a:r>
              <a:rPr lang="bg-BG" altLang="fr-FR" sz="1200" dirty="0">
                <a:solidFill>
                  <a:srgbClr val="003366"/>
                </a:solidFill>
              </a:rPr>
              <a:t> </a:t>
            </a:r>
            <a:br>
              <a:rPr lang="bg-BG" altLang="fr-FR" sz="1200" dirty="0">
                <a:solidFill>
                  <a:srgbClr val="003366"/>
                </a:solidFill>
              </a:rPr>
            </a:br>
            <a:r>
              <a:rPr lang="ru-RU" altLang="fr-FR" sz="1200" dirty="0">
                <a:solidFill>
                  <a:srgbClr val="003366"/>
                </a:solidFill>
              </a:rPr>
              <a:t>Българска академия на науките</a:t>
            </a:r>
            <a:endParaRPr lang="fr-FR" altLang="fr-FR" sz="1200" dirty="0">
              <a:solidFill>
                <a:srgbClr val="003366"/>
              </a:solidFill>
            </a:endParaRPr>
          </a:p>
          <a:p>
            <a:pPr lvl="2" eaLnBrk="1" hangingPunct="1">
              <a:lnSpc>
                <a:spcPct val="110000"/>
              </a:lnSpc>
              <a:buFont typeface="Wingdings" panose="05000000000000000000" pitchFamily="2" charset="2"/>
              <a:buChar char="Ø"/>
            </a:pPr>
            <a:r>
              <a:rPr lang="bg-BG" altLang="fr-FR" sz="1200" dirty="0">
                <a:solidFill>
                  <a:srgbClr val="003366"/>
                </a:solidFill>
              </a:rPr>
              <a:t>Факултет по физика</a:t>
            </a:r>
            <a:r>
              <a:rPr lang="fr-FR" altLang="fr-FR" sz="1200" dirty="0">
                <a:solidFill>
                  <a:srgbClr val="003366"/>
                </a:solidFill>
              </a:rPr>
              <a:t>,</a:t>
            </a:r>
            <a:r>
              <a:rPr lang="bg-BG" altLang="fr-FR" sz="1200" dirty="0">
                <a:solidFill>
                  <a:srgbClr val="003366"/>
                </a:solidFill>
              </a:rPr>
              <a:t> </a:t>
            </a:r>
            <a:r>
              <a:rPr lang="bg-BG" altLang="en-US" sz="1200" dirty="0">
                <a:solidFill>
                  <a:srgbClr val="003366"/>
                </a:solidFill>
              </a:rPr>
              <a:t>Софийски Университет Св.Климент Охридски</a:t>
            </a:r>
            <a:r>
              <a:rPr lang="bg-BG" altLang="fr-FR" sz="1200" dirty="0">
                <a:solidFill>
                  <a:srgbClr val="003366"/>
                </a:solidFill>
              </a:rPr>
              <a:t> </a:t>
            </a:r>
            <a:endParaRPr lang="en-GB" altLang="fr-FR" sz="1200" dirty="0">
              <a:solidFill>
                <a:srgbClr val="003366"/>
              </a:solidFill>
            </a:endParaRPr>
          </a:p>
          <a:p>
            <a:pPr lvl="2" eaLnBrk="1" hangingPunct="1">
              <a:lnSpc>
                <a:spcPct val="110000"/>
              </a:lnSpc>
              <a:buFont typeface="Wingdings" panose="05000000000000000000" pitchFamily="2" charset="2"/>
              <a:buChar char="Ø"/>
            </a:pPr>
            <a:r>
              <a:rPr lang="ru-RU" altLang="en-US" sz="1200" dirty="0">
                <a:solidFill>
                  <a:srgbClr val="003366"/>
                </a:solidFill>
              </a:rPr>
              <a:t>Институт по Роботика</a:t>
            </a:r>
            <a:r>
              <a:rPr lang="fr-FR" altLang="fr-FR" sz="1200" dirty="0">
                <a:solidFill>
                  <a:srgbClr val="003366"/>
                </a:solidFill>
              </a:rPr>
              <a:t>, </a:t>
            </a:r>
            <a:r>
              <a:rPr lang="bg-BG" altLang="fr-FR" sz="1200" dirty="0">
                <a:solidFill>
                  <a:srgbClr val="003366"/>
                </a:solidFill>
              </a:rPr>
              <a:t/>
            </a:r>
            <a:br>
              <a:rPr lang="bg-BG" altLang="fr-FR" sz="1200" dirty="0">
                <a:solidFill>
                  <a:srgbClr val="003366"/>
                </a:solidFill>
              </a:rPr>
            </a:br>
            <a:r>
              <a:rPr lang="bg-BG" altLang="fr-FR" sz="1200" dirty="0">
                <a:solidFill>
                  <a:srgbClr val="003366"/>
                </a:solidFill>
              </a:rPr>
              <a:t>Българска Академия на Науките </a:t>
            </a:r>
            <a:endParaRPr lang="en-GB" altLang="fr-FR" dirty="0" smtClean="0">
              <a:solidFill>
                <a:srgbClr val="003366"/>
              </a:solidFill>
            </a:endParaRPr>
          </a:p>
          <a:p>
            <a:pPr eaLnBrk="1" hangingPunct="1">
              <a:lnSpc>
                <a:spcPct val="110000"/>
              </a:lnSpc>
              <a:buFont typeface="Wingdings" panose="05000000000000000000" pitchFamily="2" charset="2"/>
              <a:buChar char="§"/>
            </a:pPr>
            <a:r>
              <a:rPr lang="ru-RU" altLang="fr-FR" sz="1350" dirty="0">
                <a:solidFill>
                  <a:srgbClr val="003366"/>
                </a:solidFill>
              </a:rPr>
              <a:t>Български специалисти са много активни по проекти </a:t>
            </a:r>
            <a:br>
              <a:rPr lang="ru-RU" altLang="fr-FR" sz="1350" dirty="0">
                <a:solidFill>
                  <a:srgbClr val="003366"/>
                </a:solidFill>
              </a:rPr>
            </a:br>
            <a:r>
              <a:rPr lang="ru-RU" altLang="fr-FR" sz="1350" dirty="0">
                <a:solidFill>
                  <a:srgbClr val="003366"/>
                </a:solidFill>
              </a:rPr>
              <a:t>свързани с LHC Computing Grid LCG, EGEE и </a:t>
            </a:r>
            <a:r>
              <a:rPr lang="ru-RU" altLang="fr-FR" sz="1350" dirty="0" smtClean="0">
                <a:solidFill>
                  <a:srgbClr val="003366"/>
                </a:solidFill>
              </a:rPr>
              <a:t>SEEGRID</a:t>
            </a:r>
          </a:p>
          <a:p>
            <a:pPr eaLnBrk="1" hangingPunct="1">
              <a:lnSpc>
                <a:spcPct val="110000"/>
              </a:lnSpc>
              <a:buFont typeface="Wingdings" panose="05000000000000000000" pitchFamily="2" charset="2"/>
              <a:buChar char="§"/>
            </a:pPr>
            <a:r>
              <a:rPr lang="en-US" altLang="fr-FR" sz="1350" dirty="0" smtClean="0">
                <a:solidFill>
                  <a:srgbClr val="003366"/>
                </a:solidFill>
              </a:rPr>
              <a:t>ATLAS, ALICE, NA61, NA62, ISOLDE</a:t>
            </a:r>
            <a:endParaRPr lang="ru-RU" altLang="fr-FR" sz="1350" dirty="0">
              <a:solidFill>
                <a:srgbClr val="003366"/>
              </a:solidFill>
            </a:endParaRPr>
          </a:p>
          <a:p>
            <a:pPr eaLnBrk="1" hangingPunct="1">
              <a:lnSpc>
                <a:spcPct val="150000"/>
              </a:lnSpc>
              <a:buFontTx/>
              <a:buNone/>
            </a:pPr>
            <a:endParaRPr lang="fr-FR" altLang="fr-FR" sz="1350" dirty="0">
              <a:solidFill>
                <a:schemeClr val="hlink"/>
              </a:solidFill>
            </a:endParaRPr>
          </a:p>
        </p:txBody>
      </p:sp>
      <p:sp>
        <p:nvSpPr>
          <p:cNvPr id="20482" name="Rectangle 2"/>
          <p:cNvSpPr>
            <a:spLocks noGrp="1" noChangeArrowheads="1"/>
          </p:cNvSpPr>
          <p:nvPr>
            <p:ph type="title" idx="4294967295"/>
          </p:nvPr>
        </p:nvSpPr>
        <p:spPr>
          <a:xfrm>
            <a:off x="3365938" y="33338"/>
            <a:ext cx="5778062" cy="321386"/>
          </a:xfrm>
        </p:spPr>
        <p:txBody>
          <a:bodyPr vert="horz" lIns="68580" tIns="34290" rIns="68580" bIns="34290" anchor="ctr">
            <a:normAutofit fontScale="90000"/>
          </a:bodyPr>
          <a:lstStyle/>
          <a:p>
            <a:pPr eaLnBrk="1" hangingPunct="1">
              <a:defRPr/>
            </a:pPr>
            <a:r>
              <a:rPr lang="bg-BG" sz="2400" b="1" i="1" dirty="0">
                <a:solidFill>
                  <a:srgbClr val="002F53"/>
                </a:solidFill>
                <a:effectLst>
                  <a:outerShdw blurRad="38100" dist="38100" dir="2700000" algn="tl">
                    <a:srgbClr val="C0C0C0"/>
                  </a:outerShdw>
                </a:effectLst>
              </a:rPr>
              <a:t>България</a:t>
            </a:r>
            <a:r>
              <a:rPr lang="en-US" sz="2400" b="1" i="1" dirty="0">
                <a:solidFill>
                  <a:srgbClr val="002F53"/>
                </a:solidFill>
                <a:effectLst>
                  <a:outerShdw blurRad="38100" dist="38100" dir="2700000" algn="tl">
                    <a:srgbClr val="C0C0C0"/>
                  </a:outerShdw>
                </a:effectLst>
              </a:rPr>
              <a:t> – </a:t>
            </a:r>
            <a:r>
              <a:rPr lang="bg-BG" sz="2400" b="1" i="1" dirty="0">
                <a:solidFill>
                  <a:srgbClr val="002F53"/>
                </a:solidFill>
                <a:effectLst>
                  <a:outerShdw blurRad="38100" dist="38100" dir="2700000" algn="tl">
                    <a:srgbClr val="C0C0C0"/>
                  </a:outerShdw>
                </a:effectLst>
              </a:rPr>
              <a:t>колаборатор с </a:t>
            </a:r>
            <a:r>
              <a:rPr lang="en-GB" sz="2400" b="1" i="1" dirty="0">
                <a:solidFill>
                  <a:srgbClr val="002F53"/>
                </a:solidFill>
                <a:effectLst>
                  <a:outerShdw blurRad="38100" dist="38100" dir="2700000" algn="tl">
                    <a:srgbClr val="C0C0C0"/>
                  </a:outerShdw>
                </a:effectLst>
              </a:rPr>
              <a:t>CERN</a:t>
            </a:r>
            <a:r>
              <a:rPr lang="en-US" b="1" i="1" dirty="0" smtClean="0">
                <a:solidFill>
                  <a:srgbClr val="002F53"/>
                </a:solidFill>
                <a:effectLst>
                  <a:outerShdw blurRad="38100" dist="38100" dir="2700000" algn="tl">
                    <a:srgbClr val="C0C0C0"/>
                  </a:outerShdw>
                </a:effectLst>
              </a:rPr>
              <a:t> </a:t>
            </a:r>
          </a:p>
        </p:txBody>
      </p:sp>
      <p:pic>
        <p:nvPicPr>
          <p:cNvPr id="15667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769" y="52388"/>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6678" name="Group 7"/>
          <p:cNvGrpSpPr>
            <a:grpSpLocks/>
          </p:cNvGrpSpPr>
          <p:nvPr/>
        </p:nvGrpSpPr>
        <p:grpSpPr bwMode="auto">
          <a:xfrm>
            <a:off x="2144428" y="3545681"/>
            <a:ext cx="4433888" cy="1597819"/>
            <a:chOff x="3225734" y="4114800"/>
            <a:chExt cx="5842066" cy="2133600"/>
          </a:xfrm>
        </p:grpSpPr>
        <p:pic>
          <p:nvPicPr>
            <p:cNvPr id="10" name="Picture 9" descr="0808022_01-A4-at-144-dpi.jpg"/>
            <p:cNvPicPr>
              <a:picLocks noChangeAspect="1"/>
            </p:cNvPicPr>
            <p:nvPr/>
          </p:nvPicPr>
          <p:blipFill>
            <a:blip r:embed="rId4"/>
            <a:stretch>
              <a:fillRect/>
            </a:stretch>
          </p:blipFill>
          <p:spPr>
            <a:xfrm>
              <a:off x="3225734" y="4114800"/>
              <a:ext cx="2842595" cy="2133600"/>
            </a:xfrm>
            <a:prstGeom prst="rect">
              <a:avLst/>
            </a:prstGeom>
            <a:effectLst>
              <a:outerShdw blurRad="50800" dist="38100" dir="2700000">
                <a:srgbClr val="000000">
                  <a:alpha val="43000"/>
                </a:srgbClr>
              </a:outerShdw>
            </a:effectLst>
          </p:spPr>
        </p:pic>
        <p:pic>
          <p:nvPicPr>
            <p:cNvPr id="11" name="Picture 10" descr="oreach-2005-011.jpg"/>
            <p:cNvPicPr>
              <a:picLocks noChangeAspect="1"/>
            </p:cNvPicPr>
            <p:nvPr/>
          </p:nvPicPr>
          <p:blipFill>
            <a:blip r:embed="rId5"/>
            <a:stretch>
              <a:fillRect/>
            </a:stretch>
          </p:blipFill>
          <p:spPr>
            <a:xfrm>
              <a:off x="6223636" y="4114800"/>
              <a:ext cx="2844164" cy="2133600"/>
            </a:xfrm>
            <a:prstGeom prst="rect">
              <a:avLst/>
            </a:prstGeom>
            <a:effectLst>
              <a:outerShdw blurRad="50800" dist="38100" dir="2700000">
                <a:srgbClr val="000000">
                  <a:alpha val="43000"/>
                </a:srgbClr>
              </a:outerShdw>
            </a:effectLst>
          </p:spPr>
        </p:pic>
      </p:grpSp>
      <p:pic>
        <p:nvPicPr>
          <p:cNvPr id="12" name="Picture 9" descr="CMS-Color"/>
          <p:cNvPicPr>
            <a:picLocks noChangeAspect="1" noChangeArrowheads="1"/>
          </p:cNvPicPr>
          <p:nvPr/>
        </p:nvPicPr>
        <p:blipFill>
          <a:blip r:embed="rId6"/>
          <a:srcRect/>
          <a:stretch>
            <a:fillRect/>
          </a:stretch>
        </p:blipFill>
        <p:spPr bwMode="auto">
          <a:xfrm>
            <a:off x="7200900" y="1113235"/>
            <a:ext cx="677466" cy="678656"/>
          </a:xfrm>
          <a:prstGeom prst="rect">
            <a:avLst/>
          </a:prstGeom>
          <a:noFill/>
          <a:ln w="9525">
            <a:noFill/>
            <a:miter lim="800000"/>
            <a:headEnd/>
            <a:tailEnd/>
          </a:ln>
          <a:effectLst>
            <a:outerShdw blurRad="50800" dist="38100" dir="2700000" algn="br">
              <a:srgbClr val="000000">
                <a:alpha val="43000"/>
              </a:srgbClr>
            </a:outerShdw>
          </a:effectLst>
        </p:spPr>
      </p:pic>
      <p:pic>
        <p:nvPicPr>
          <p:cNvPr id="156683" name="Picture 13" descr="DSC_171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67502" y="1902259"/>
            <a:ext cx="2106821" cy="323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1343578"/>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2528888" y="33338"/>
            <a:ext cx="6615112" cy="473075"/>
          </a:xfrm>
        </p:spPr>
        <p:txBody>
          <a:bodyPr>
            <a:normAutofit fontScale="90000"/>
          </a:bodyPr>
          <a:lstStyle/>
          <a:p>
            <a:pPr eaLnBrk="1" hangingPunct="1">
              <a:defRPr/>
            </a:pPr>
            <a:r>
              <a:rPr lang="en-US" sz="2400" b="1" i="1" dirty="0" err="1">
                <a:solidFill>
                  <a:srgbClr val="002F53"/>
                </a:solidFill>
                <a:effectLst>
                  <a:outerShdw blurRad="38100" dist="38100" dir="2700000" algn="tl">
                    <a:srgbClr val="C0C0C0"/>
                  </a:outerShdw>
                </a:effectLst>
              </a:rPr>
              <a:t>Българите</a:t>
            </a:r>
            <a:r>
              <a:rPr lang="en-US" sz="2400" b="1" i="1" dirty="0">
                <a:solidFill>
                  <a:srgbClr val="002F53"/>
                </a:solidFill>
                <a:effectLst>
                  <a:outerShdw blurRad="38100" dist="38100" dir="2700000" algn="tl">
                    <a:srgbClr val="C0C0C0"/>
                  </a:outerShdw>
                </a:effectLst>
              </a:rPr>
              <a:t> в CERN</a:t>
            </a:r>
            <a:r>
              <a:rPr lang="en-US" b="1" i="1" dirty="0" smtClean="0">
                <a:solidFill>
                  <a:srgbClr val="002F53"/>
                </a:solidFill>
                <a:effectLst>
                  <a:outerShdw blurRad="38100" dist="38100" dir="2700000" algn="tl">
                    <a:srgbClr val="C0C0C0"/>
                  </a:outerShdw>
                </a:effectLst>
              </a:rPr>
              <a:t> </a:t>
            </a:r>
          </a:p>
        </p:txBody>
      </p:sp>
      <p:sp>
        <p:nvSpPr>
          <p:cNvPr id="158723" name="Rectangle 3"/>
          <p:cNvSpPr>
            <a:spLocks noGrp="1" noChangeArrowheads="1"/>
          </p:cNvSpPr>
          <p:nvPr>
            <p:ph type="body" sz="half" idx="4294967295"/>
          </p:nvPr>
        </p:nvSpPr>
        <p:spPr>
          <a:xfrm>
            <a:off x="0" y="519113"/>
            <a:ext cx="8095593" cy="4483100"/>
          </a:xfrm>
        </p:spPr>
        <p:txBody>
          <a:bodyPr vert="horz" lIns="34290" rIns="34290">
            <a:normAutofit/>
          </a:bodyPr>
          <a:lstStyle/>
          <a:p>
            <a:pPr eaLnBrk="1" hangingPunct="1">
              <a:lnSpc>
                <a:spcPct val="125000"/>
              </a:lnSpc>
              <a:buClr>
                <a:schemeClr val="hlink"/>
              </a:buClr>
              <a:buFont typeface="Wingdings" panose="05000000000000000000" pitchFamily="2" charset="2"/>
              <a:buChar char="§"/>
            </a:pPr>
            <a:r>
              <a:rPr lang="en-GB" altLang="fr-FR" sz="1575" dirty="0">
                <a:solidFill>
                  <a:schemeClr val="bg2"/>
                </a:solidFill>
              </a:rPr>
              <a:t> </a:t>
            </a:r>
            <a:r>
              <a:rPr lang="bg-BG" altLang="fr-FR" sz="1500" dirty="0">
                <a:solidFill>
                  <a:srgbClr val="003366"/>
                </a:solidFill>
              </a:rPr>
              <a:t>Статут</a:t>
            </a:r>
            <a:r>
              <a:rPr lang="fr-FR" altLang="fr-FR" sz="1500" dirty="0">
                <a:solidFill>
                  <a:srgbClr val="003366"/>
                </a:solidFill>
              </a:rPr>
              <a:t>ъ</a:t>
            </a:r>
            <a:r>
              <a:rPr lang="bg-BG" altLang="fr-FR" sz="1500" dirty="0">
                <a:solidFill>
                  <a:srgbClr val="003366"/>
                </a:solidFill>
              </a:rPr>
              <a:t>т на страна член на </a:t>
            </a:r>
            <a:r>
              <a:rPr lang="fr-FR" altLang="fr-FR" sz="1500" dirty="0">
                <a:solidFill>
                  <a:srgbClr val="003366"/>
                </a:solidFill>
              </a:rPr>
              <a:t>CERN</a:t>
            </a:r>
            <a:r>
              <a:rPr lang="bg-BG" altLang="fr-FR" sz="1500" dirty="0">
                <a:solidFill>
                  <a:srgbClr val="003366"/>
                </a:solidFill>
              </a:rPr>
              <a:t> дава възможност на българи</a:t>
            </a:r>
          </a:p>
          <a:p>
            <a:pPr lvl="1" eaLnBrk="1" hangingPunct="1">
              <a:lnSpc>
                <a:spcPct val="125000"/>
              </a:lnSpc>
              <a:buClr>
                <a:schemeClr val="hlink"/>
              </a:buClr>
              <a:buSzPct val="110000"/>
              <a:buFont typeface="Wingdings" panose="05000000000000000000" pitchFamily="2" charset="2"/>
              <a:buChar char=""/>
            </a:pPr>
            <a:r>
              <a:rPr lang="bg-BG" altLang="fr-FR" sz="1425" dirty="0">
                <a:solidFill>
                  <a:srgbClr val="003366"/>
                </a:solidFill>
              </a:rPr>
              <a:t> </a:t>
            </a:r>
            <a:r>
              <a:rPr lang="bg-BG" altLang="fr-FR" sz="1350" dirty="0">
                <a:solidFill>
                  <a:srgbClr val="003366"/>
                </a:solidFill>
              </a:rPr>
              <a:t>да работят в </a:t>
            </a:r>
            <a:r>
              <a:rPr lang="fr-FR" altLang="fr-FR" sz="1350" dirty="0">
                <a:solidFill>
                  <a:srgbClr val="003366"/>
                </a:solidFill>
              </a:rPr>
              <a:t>CERN</a:t>
            </a:r>
            <a:r>
              <a:rPr lang="bg-BG" altLang="fr-FR" sz="1350" dirty="0">
                <a:solidFill>
                  <a:srgbClr val="003366"/>
                </a:solidFill>
              </a:rPr>
              <a:t> и да дадът своя принос за дейностите на </a:t>
            </a:r>
            <a:r>
              <a:rPr lang="en-GB" altLang="fr-FR" sz="1350" dirty="0">
                <a:solidFill>
                  <a:srgbClr val="003366"/>
                </a:solidFill>
              </a:rPr>
              <a:t>CERN</a:t>
            </a:r>
            <a:endParaRPr lang="fr-FR" altLang="fr-FR" sz="1350" dirty="0">
              <a:solidFill>
                <a:srgbClr val="003366"/>
              </a:solidFill>
            </a:endParaRPr>
          </a:p>
          <a:p>
            <a:pPr lvl="2" eaLnBrk="1" hangingPunct="1">
              <a:lnSpc>
                <a:spcPct val="125000"/>
              </a:lnSpc>
              <a:buClr>
                <a:schemeClr val="hlink"/>
              </a:buClr>
            </a:pPr>
            <a:r>
              <a:rPr lang="bg-BG" altLang="fr-FR" sz="1200" dirty="0">
                <a:solidFill>
                  <a:srgbClr val="003366"/>
                </a:solidFill>
              </a:rPr>
              <a:t>Служители на </a:t>
            </a:r>
            <a:r>
              <a:rPr lang="en-GB" altLang="fr-FR" sz="1200" dirty="0">
                <a:solidFill>
                  <a:srgbClr val="003366"/>
                </a:solidFill>
              </a:rPr>
              <a:t>CERN - </a:t>
            </a:r>
            <a:r>
              <a:rPr lang="az-Cyrl-AZ" altLang="fr-FR" sz="1200" dirty="0">
                <a:solidFill>
                  <a:srgbClr val="003366"/>
                </a:solidFill>
              </a:rPr>
              <a:t>физици, инженери, софтуерни специалисти</a:t>
            </a:r>
            <a:r>
              <a:rPr lang="bg-BG" altLang="fr-FR" sz="1200" dirty="0">
                <a:solidFill>
                  <a:srgbClr val="003366"/>
                </a:solidFill>
              </a:rPr>
              <a:t> и др.</a:t>
            </a:r>
            <a:endParaRPr lang="fr-FR" altLang="fr-FR" sz="1200" dirty="0">
              <a:solidFill>
                <a:srgbClr val="003366"/>
              </a:solidFill>
            </a:endParaRPr>
          </a:p>
          <a:p>
            <a:pPr lvl="2" eaLnBrk="1" hangingPunct="1">
              <a:lnSpc>
                <a:spcPct val="125000"/>
              </a:lnSpc>
              <a:buClr>
                <a:schemeClr val="hlink"/>
              </a:buClr>
            </a:pPr>
            <a:r>
              <a:rPr lang="bg-BG" altLang="fr-FR" sz="1200" dirty="0">
                <a:solidFill>
                  <a:srgbClr val="003366"/>
                </a:solidFill>
              </a:rPr>
              <a:t>Участници по проекти изпратени от български университети и научни институти</a:t>
            </a:r>
            <a:endParaRPr lang="en-GB" altLang="fr-FR" sz="1200" dirty="0">
              <a:solidFill>
                <a:srgbClr val="003366"/>
              </a:solidFill>
            </a:endParaRPr>
          </a:p>
          <a:p>
            <a:pPr lvl="1" eaLnBrk="1" hangingPunct="1">
              <a:lnSpc>
                <a:spcPct val="125000"/>
              </a:lnSpc>
              <a:buClr>
                <a:schemeClr val="hlink"/>
              </a:buClr>
              <a:buSzPct val="120000"/>
              <a:buFont typeface="Wingdings" panose="05000000000000000000" pitchFamily="2" charset="2"/>
              <a:buChar char="ü"/>
            </a:pPr>
            <a:r>
              <a:rPr lang="ru-RU" altLang="fr-FR" sz="1350" dirty="0">
                <a:solidFill>
                  <a:srgbClr val="003366"/>
                </a:solidFill>
              </a:rPr>
              <a:t>да участват в програми за </a:t>
            </a:r>
            <a:r>
              <a:rPr lang="ru-RU" altLang="fr-FR" sz="1350" dirty="0" smtClean="0">
                <a:solidFill>
                  <a:srgbClr val="003366"/>
                </a:solidFill>
              </a:rPr>
              <a:t>обучение</a:t>
            </a:r>
            <a:endParaRPr lang="bg-BG" altLang="fr-FR" sz="1350" dirty="0">
              <a:solidFill>
                <a:srgbClr val="003366"/>
              </a:solidFill>
            </a:endParaRPr>
          </a:p>
          <a:p>
            <a:pPr lvl="1" eaLnBrk="1" hangingPunct="1">
              <a:lnSpc>
                <a:spcPct val="125000"/>
              </a:lnSpc>
              <a:buClr>
                <a:schemeClr val="hlink"/>
              </a:buClr>
              <a:buSzPct val="120000"/>
              <a:buFont typeface="Wingdings" panose="05000000000000000000" pitchFamily="2" charset="2"/>
              <a:buChar char="ü"/>
            </a:pPr>
            <a:endParaRPr lang="en-GB" altLang="fr-FR" sz="750" dirty="0">
              <a:solidFill>
                <a:srgbClr val="003366"/>
              </a:solidFill>
            </a:endParaRPr>
          </a:p>
          <a:p>
            <a:pPr eaLnBrk="1" hangingPunct="1">
              <a:lnSpc>
                <a:spcPct val="125000"/>
              </a:lnSpc>
              <a:buClr>
                <a:schemeClr val="hlink"/>
              </a:buClr>
              <a:buFont typeface="Wingdings" panose="05000000000000000000" pitchFamily="2" charset="2"/>
              <a:buChar char="§"/>
            </a:pPr>
            <a:r>
              <a:rPr lang="bg-BG" altLang="fr-FR" sz="1500" dirty="0">
                <a:solidFill>
                  <a:srgbClr val="003366"/>
                </a:solidFill>
              </a:rPr>
              <a:t>202</a:t>
            </a:r>
            <a:r>
              <a:rPr lang="en-US" altLang="fr-FR" sz="1500" dirty="0">
                <a:solidFill>
                  <a:srgbClr val="003366"/>
                </a:solidFill>
              </a:rPr>
              <a:t>1</a:t>
            </a:r>
            <a:r>
              <a:rPr lang="bg-BG" altLang="fr-FR" sz="1500" dirty="0">
                <a:solidFill>
                  <a:srgbClr val="003366"/>
                </a:solidFill>
              </a:rPr>
              <a:t> статистика</a:t>
            </a:r>
            <a:endParaRPr lang="en-GB" altLang="fr-FR" sz="1500"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125" dirty="0">
                <a:solidFill>
                  <a:srgbClr val="003366"/>
                </a:solidFill>
              </a:rPr>
              <a:t>Служители на </a:t>
            </a:r>
            <a:r>
              <a:rPr lang="en-GB" altLang="fr-FR" sz="1125" dirty="0">
                <a:solidFill>
                  <a:srgbClr val="003366"/>
                </a:solidFill>
              </a:rPr>
              <a:t>CERN (staff)</a:t>
            </a:r>
            <a:r>
              <a:rPr lang="fr-FR" altLang="fr-FR" sz="1125" dirty="0">
                <a:solidFill>
                  <a:srgbClr val="003366"/>
                </a:solidFill>
              </a:rPr>
              <a:t> - 1</a:t>
            </a:r>
            <a:r>
              <a:rPr lang="bg-BG" altLang="fr-FR" sz="1125" dirty="0">
                <a:solidFill>
                  <a:srgbClr val="003366"/>
                </a:solidFill>
              </a:rPr>
              <a:t>5</a:t>
            </a:r>
            <a:endParaRPr lang="fr-FR" altLang="fr-FR" sz="1125"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125" dirty="0">
                <a:solidFill>
                  <a:srgbClr val="003366"/>
                </a:solidFill>
              </a:rPr>
              <a:t>Млади специалисти</a:t>
            </a:r>
            <a:r>
              <a:rPr lang="en-GB" altLang="fr-FR" sz="1125" dirty="0">
                <a:solidFill>
                  <a:srgbClr val="003366"/>
                </a:solidFill>
              </a:rPr>
              <a:t> (fellows)</a:t>
            </a:r>
            <a:r>
              <a:rPr lang="bg-BG" altLang="fr-FR" sz="1125" dirty="0">
                <a:solidFill>
                  <a:srgbClr val="003366"/>
                </a:solidFill>
              </a:rPr>
              <a:t> </a:t>
            </a:r>
            <a:r>
              <a:rPr lang="fr-FR" altLang="fr-FR" sz="1125" dirty="0">
                <a:solidFill>
                  <a:srgbClr val="003366"/>
                </a:solidFill>
              </a:rPr>
              <a:t>– </a:t>
            </a:r>
            <a:r>
              <a:rPr lang="bg-BG" altLang="fr-FR" sz="1125" dirty="0">
                <a:solidFill>
                  <a:srgbClr val="003366"/>
                </a:solidFill>
              </a:rPr>
              <a:t>4</a:t>
            </a:r>
            <a:endParaRPr lang="fr-FR" altLang="fr-FR" sz="1125"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az-Cyrl-AZ" altLang="fr-FR" sz="1125" dirty="0">
                <a:solidFill>
                  <a:srgbClr val="003366"/>
                </a:solidFill>
              </a:rPr>
              <a:t>Асоциирани</a:t>
            </a:r>
            <a:r>
              <a:rPr lang="fr-FR" altLang="fr-FR" sz="1125" dirty="0">
                <a:solidFill>
                  <a:srgbClr val="003366"/>
                </a:solidFill>
              </a:rPr>
              <a:t> </a:t>
            </a:r>
            <a:r>
              <a:rPr lang="fr-FR" altLang="fr-FR" sz="1125" dirty="0" err="1">
                <a:solidFill>
                  <a:srgbClr val="003366"/>
                </a:solidFill>
              </a:rPr>
              <a:t>сътрудни</a:t>
            </a:r>
            <a:r>
              <a:rPr lang="bg-BG" altLang="fr-FR" sz="1125" dirty="0">
                <a:solidFill>
                  <a:srgbClr val="003366"/>
                </a:solidFill>
              </a:rPr>
              <a:t>ци</a:t>
            </a:r>
            <a:r>
              <a:rPr lang="en-US" altLang="fr-FR" sz="1125" dirty="0">
                <a:solidFill>
                  <a:srgbClr val="003366"/>
                </a:solidFill>
              </a:rPr>
              <a:t> </a:t>
            </a:r>
            <a:br>
              <a:rPr lang="en-US" altLang="fr-FR" sz="1125" dirty="0">
                <a:solidFill>
                  <a:srgbClr val="003366"/>
                </a:solidFill>
              </a:rPr>
            </a:br>
            <a:r>
              <a:rPr lang="en-US" altLang="fr-FR" sz="1125" dirty="0">
                <a:solidFill>
                  <a:srgbClr val="003366"/>
                </a:solidFill>
              </a:rPr>
              <a:t>(project, cooperation associates)</a:t>
            </a:r>
            <a:r>
              <a:rPr lang="fr-FR" altLang="fr-FR" sz="1125" dirty="0">
                <a:solidFill>
                  <a:srgbClr val="003366"/>
                </a:solidFill>
              </a:rPr>
              <a:t> - </a:t>
            </a:r>
            <a:r>
              <a:rPr lang="en-GB" altLang="fr-FR" sz="1125" dirty="0">
                <a:solidFill>
                  <a:srgbClr val="003366"/>
                </a:solidFill>
              </a:rPr>
              <a:t>6</a:t>
            </a:r>
            <a:endParaRPr lang="fr-FR" altLang="fr-FR" sz="1125"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125" dirty="0">
                <a:solidFill>
                  <a:srgbClr val="003366"/>
                </a:solidFill>
              </a:rPr>
              <a:t>Технически студенти (</a:t>
            </a:r>
            <a:r>
              <a:rPr lang="en-US" altLang="fr-FR" sz="1125" dirty="0">
                <a:solidFill>
                  <a:srgbClr val="003366"/>
                </a:solidFill>
              </a:rPr>
              <a:t>technical students</a:t>
            </a:r>
            <a:r>
              <a:rPr lang="bg-BG" altLang="fr-FR" sz="1125" dirty="0">
                <a:solidFill>
                  <a:srgbClr val="003366"/>
                </a:solidFill>
              </a:rPr>
              <a:t>) – 6</a:t>
            </a:r>
            <a:endParaRPr lang="en-US" altLang="fr-FR" sz="1125" dirty="0">
              <a:solidFill>
                <a:srgbClr val="003366"/>
              </a:solidFill>
            </a:endParaRPr>
          </a:p>
          <a:p>
            <a:pPr lvl="1" eaLnBrk="1" hangingPunct="1">
              <a:lnSpc>
                <a:spcPct val="125000"/>
              </a:lnSpc>
              <a:buClr>
                <a:schemeClr val="hlink"/>
              </a:buClr>
              <a:buSzPct val="120000"/>
              <a:buFont typeface="Arial" panose="020B0604020202020204" pitchFamily="34" charset="0"/>
              <a:buChar char="•"/>
            </a:pPr>
            <a:r>
              <a:rPr lang="bg-BG" altLang="fr-FR" sz="1125" dirty="0">
                <a:solidFill>
                  <a:srgbClr val="003366"/>
                </a:solidFill>
              </a:rPr>
              <a:t>Участници по проекти </a:t>
            </a:r>
            <a:br>
              <a:rPr lang="bg-BG" altLang="fr-FR" sz="1125" dirty="0">
                <a:solidFill>
                  <a:srgbClr val="003366"/>
                </a:solidFill>
              </a:rPr>
            </a:br>
            <a:r>
              <a:rPr lang="bg-BG" altLang="fr-FR" sz="1125" dirty="0">
                <a:solidFill>
                  <a:srgbClr val="003366"/>
                </a:solidFill>
              </a:rPr>
              <a:t>(потребители – </a:t>
            </a:r>
            <a:r>
              <a:rPr lang="en-GB" altLang="fr-FR" sz="1125" dirty="0">
                <a:solidFill>
                  <a:srgbClr val="003366"/>
                </a:solidFill>
              </a:rPr>
              <a:t>users &amp; visiting scientists)</a:t>
            </a:r>
            <a:r>
              <a:rPr lang="bg-BG" altLang="fr-FR" sz="1125" dirty="0">
                <a:solidFill>
                  <a:srgbClr val="003366"/>
                </a:solidFill>
              </a:rPr>
              <a:t> - 73</a:t>
            </a:r>
            <a:endParaRPr lang="en-US" altLang="en-US" sz="1125" dirty="0">
              <a:solidFill>
                <a:srgbClr val="003366"/>
              </a:solidFill>
            </a:endParaRPr>
          </a:p>
        </p:txBody>
      </p:sp>
      <p:pic>
        <p:nvPicPr>
          <p:cNvPr id="15872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534" y="54769"/>
            <a:ext cx="702469" cy="4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0" name="Picture 10" descr="0510037_02-A4-at-144-dpi.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96100" y="1888877"/>
            <a:ext cx="2896905" cy="1886964"/>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1261" name="Picture 9" descr="0510037_01-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3159597"/>
            <a:ext cx="2971800" cy="193595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398175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spy-run139779-evt4994190-v1-Copyright-hires.png"/>
          <p:cNvPicPr>
            <a:picLocks noChangeAspect="1"/>
          </p:cNvPicPr>
          <p:nvPr/>
        </p:nvPicPr>
        <p:blipFill>
          <a:blip r:embed="rId3"/>
          <a:stretch>
            <a:fillRect/>
          </a:stretch>
        </p:blipFill>
        <p:spPr>
          <a:xfrm>
            <a:off x="6929437" y="3958068"/>
            <a:ext cx="2214562" cy="1193006"/>
          </a:xfrm>
          <a:prstGeom prst="rect">
            <a:avLst/>
          </a:prstGeom>
          <a:effectLst>
            <a:outerShdw blurRad="50800" dist="38100" dir="2700000">
              <a:srgbClr val="000000"/>
            </a:outerShdw>
          </a:effectLst>
        </p:spPr>
      </p:pic>
      <p:pic>
        <p:nvPicPr>
          <p:cNvPr id="69636" name="Picture 10" descr="9906046_13-A4-at-144-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1" y="3965971"/>
            <a:ext cx="2249416"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7" descr="G:\Departments\AB\Groups\CO\sections\DM\dropbox\Puzzle\CERN-aeri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497" y="3958068"/>
            <a:ext cx="1693564" cy="1207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9" descr="G:\Departments\AB\Groups\CO\sections\DM\dropbox\Puzzle\CCC-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5061" y="3958068"/>
            <a:ext cx="1890826"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10" descr="G:\Departments\AB\Groups\CO\sections\DM\dropbox\Puzzle\Alic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5886" y="3965971"/>
            <a:ext cx="1073551"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globe_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325" y="2112019"/>
            <a:ext cx="1407319" cy="97869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7" descr="LHCtunnel20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7160" y="2374321"/>
            <a:ext cx="1428750" cy="1058466"/>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19" descr="question_marks_bubbling_md_wht"/>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6738425" y="2807608"/>
            <a:ext cx="956603" cy="6988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6" name="Rectangle 3"/>
          <p:cNvSpPr txBox="1">
            <a:spLocks noChangeArrowheads="1"/>
          </p:cNvSpPr>
          <p:nvPr/>
        </p:nvSpPr>
        <p:spPr>
          <a:xfrm>
            <a:off x="1742212" y="593467"/>
            <a:ext cx="7408985" cy="1193559"/>
          </a:xfrm>
          <a:prstGeom prst="rect">
            <a:avLst/>
          </a:prstGeom>
          <a:noFill/>
          <a:ln>
            <a:miter lim="800000"/>
            <a:headEnd/>
            <a:tailEnd/>
          </a:ln>
          <a:extLst/>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020708" lvl="1" indent="-609228">
              <a:spcBef>
                <a:spcPts val="1200"/>
              </a:spcBef>
              <a:defRPr/>
            </a:pPr>
            <a:r>
              <a:rPr lang="bg-BG" sz="1600" b="1" i="1" dirty="0" smtClean="0"/>
              <a:t>Търси </a:t>
            </a:r>
            <a:r>
              <a:rPr lang="bg-BG" sz="1600" b="1" i="1" dirty="0"/>
              <a:t>отговори на фундаментални въпроси</a:t>
            </a:r>
            <a:r>
              <a:rPr lang="en-GB" sz="1600" b="1" i="1" dirty="0"/>
              <a:t> </a:t>
            </a:r>
            <a:r>
              <a:rPr lang="bg-BG" sz="1600" b="1" i="1" dirty="0"/>
              <a:t>за Вселената</a:t>
            </a:r>
            <a:endParaRPr lang="en-GB" sz="1600" b="1" i="1" dirty="0"/>
          </a:p>
          <a:p>
            <a:pPr marL="1020708" lvl="1" indent="-609228">
              <a:defRPr/>
            </a:pPr>
            <a:r>
              <a:rPr lang="bg-BG" sz="1600" b="1" i="1" dirty="0"/>
              <a:t>Разширява предела на технологиите</a:t>
            </a:r>
            <a:endParaRPr lang="en-GB" sz="1600" b="1" i="1" dirty="0"/>
          </a:p>
          <a:p>
            <a:pPr marL="1020708" lvl="1" indent="-609228">
              <a:spcBef>
                <a:spcPct val="40000"/>
              </a:spcBef>
              <a:defRPr/>
            </a:pPr>
            <a:r>
              <a:rPr lang="bg-BG" sz="1600" b="1" i="1" dirty="0"/>
              <a:t>Подготвя утрешните учени</a:t>
            </a:r>
            <a:endParaRPr lang="en-GB" sz="1600" b="1" i="1" dirty="0"/>
          </a:p>
          <a:p>
            <a:pPr marL="1020708" lvl="1" indent="-609228">
              <a:defRPr/>
            </a:pPr>
            <a:r>
              <a:rPr lang="bg-BG" sz="1600" b="1" i="1" dirty="0"/>
              <a:t>Обединява нации</a:t>
            </a:r>
            <a:r>
              <a:rPr lang="en-GB" sz="1600" b="1" i="1" dirty="0"/>
              <a:t> </a:t>
            </a:r>
            <a:r>
              <a:rPr lang="bg-BG" sz="1600" b="1" i="1" dirty="0"/>
              <a:t>чрез </a:t>
            </a:r>
            <a:r>
              <a:rPr lang="bg-BG" sz="1600" b="1" i="1" dirty="0" smtClean="0"/>
              <a:t>наука</a:t>
            </a:r>
            <a:endParaRPr lang="en-GB" sz="1600" b="1" dirty="0" smtClean="0">
              <a:effectLst>
                <a:outerShdw blurRad="38100" dist="38100" dir="2700000" algn="tl">
                  <a:srgbClr val="000000">
                    <a:alpha val="43137"/>
                  </a:srgbClr>
                </a:outerShdw>
              </a:effectLst>
            </a:endParaRPr>
          </a:p>
        </p:txBody>
      </p:sp>
      <p:sp>
        <p:nvSpPr>
          <p:cNvPr id="3" name="Rectangle 2"/>
          <p:cNvSpPr/>
          <p:nvPr/>
        </p:nvSpPr>
        <p:spPr>
          <a:xfrm>
            <a:off x="5464230" y="2384273"/>
            <a:ext cx="3437159" cy="369332"/>
          </a:xfrm>
          <a:prstGeom prst="rect">
            <a:avLst/>
          </a:prstGeom>
        </p:spPr>
        <p:txBody>
          <a:bodyPr wrap="none">
            <a:spAutoFit/>
          </a:bodyPr>
          <a:lstStyle/>
          <a:p>
            <a:pPr algn="ctr"/>
            <a:r>
              <a:rPr lang="bg-BG" i="1" dirty="0"/>
              <a:t>Благодаря ви за вниманието!</a:t>
            </a:r>
            <a:endParaRPr lang="en-US" i="1" dirty="0"/>
          </a:p>
        </p:txBody>
      </p:sp>
      <p:sp>
        <p:nvSpPr>
          <p:cNvPr id="21" name="TextBox 4"/>
          <p:cNvSpPr txBox="1">
            <a:spLocks noChangeArrowheads="1"/>
          </p:cNvSpPr>
          <p:nvPr/>
        </p:nvSpPr>
        <p:spPr bwMode="auto">
          <a:xfrm>
            <a:off x="1742213" y="58733"/>
            <a:ext cx="1985726" cy="415498"/>
          </a:xfrm>
          <a:prstGeom prst="rect">
            <a:avLst/>
          </a:prstGeom>
          <a:noFill/>
          <a:ln w="9525">
            <a:noFill/>
            <a:miter lim="800000"/>
            <a:headEnd/>
            <a:tailEnd/>
          </a:ln>
        </p:spPr>
        <p:txBody>
          <a:bodyPr wrap="square">
            <a:spAutoFit/>
          </a:bodyPr>
          <a:lstStyle/>
          <a:p>
            <a:pPr algn="ctr">
              <a:defRPr/>
            </a:pPr>
            <a:r>
              <a:rPr lang="bg-BG" sz="2100" b="1" i="1" dirty="0" smtClean="0"/>
              <a:t>ЦЕРН...</a:t>
            </a:r>
            <a:endParaRPr lang="en-US" sz="2100" b="1" i="1" dirty="0"/>
          </a:p>
        </p:txBody>
      </p:sp>
      <p:sp>
        <p:nvSpPr>
          <p:cNvPr id="22" name="Rectangle 11"/>
          <p:cNvSpPr txBox="1">
            <a:spLocks noChangeArrowheads="1"/>
          </p:cNvSpPr>
          <p:nvPr/>
        </p:nvSpPr>
        <p:spPr>
          <a:xfrm>
            <a:off x="5588361" y="3475110"/>
            <a:ext cx="3053898" cy="490861"/>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defRPr/>
            </a:pPr>
            <a:r>
              <a:rPr lang="en-GB" sz="1600" i="1" dirty="0" smtClean="0">
                <a:solidFill>
                  <a:srgbClr val="002F53"/>
                </a:solidFill>
              </a:rPr>
              <a:t>Zornitsa.Zaharieva@cern.ch</a:t>
            </a:r>
            <a:endParaRPr lang="en-US" sz="1600" i="1" dirty="0">
              <a:solidFill>
                <a:srgbClr val="002F53"/>
              </a:solidFill>
            </a:endParaRPr>
          </a:p>
        </p:txBody>
      </p:sp>
      <p:pic>
        <p:nvPicPr>
          <p:cNvPr id="17" name="Content Placeholder 20" descr="computing.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121482" y="2595048"/>
            <a:ext cx="1314450" cy="1132284"/>
          </a:xfrm>
          <a:prstGeom prst="rect">
            <a:avLst/>
          </a:prstGeom>
          <a:noFill/>
          <a:ln w="9525">
            <a:solidFill>
              <a:srgbClr val="000066"/>
            </a:solidFill>
            <a:miter lim="800000"/>
            <a:headEnd/>
            <a:tailEnd/>
          </a:ln>
          <a:extLst>
            <a:ext uri="{909E8E84-426E-40DD-AFC4-6F175D3DCCD1}">
              <a14:hiddenFill xmlns:a14="http://schemas.microsoft.com/office/drawing/2010/main">
                <a:solidFill>
                  <a:srgbClr val="FFFFFF"/>
                </a:solidFill>
              </a14:hiddenFill>
            </a:ext>
          </a:extLst>
        </p:spPr>
      </p:pic>
      <p:pic>
        <p:nvPicPr>
          <p:cNvPr id="266242" name="Picture 2" descr="C:\Conferences\Europe-territory_of_knowledge_2013\materials\cern_images\exhibition_globe.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68342" y="2807608"/>
            <a:ext cx="1654969" cy="11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82539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1500"/>
                            </p:stCondLst>
                            <p:childTnLst>
                              <p:par>
                                <p:cTn id="5" presetID="18" presetClass="entr" presetSubtype="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nodeType="afterGroup">
                            <p:stCondLst>
                              <p:cond delay="2500"/>
                            </p:stCondLst>
                            <p:childTnLst>
                              <p:par>
                                <p:cTn id="9" presetID="18" presetClass="entr" presetSubtype="6" fill="hold" nodeType="after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strips(downRight)">
                                      <p:cBhvr>
                                        <p:cTn id="11" dur="1000"/>
                                        <p:tgtEl>
                                          <p:spTgt spid="18"/>
                                        </p:tgtEl>
                                      </p:cBhvr>
                                    </p:animEffect>
                                  </p:childTnLst>
                                </p:cTn>
                              </p:par>
                            </p:childTnLst>
                          </p:cTn>
                        </p:par>
                        <p:par>
                          <p:cTn id="12" fill="hold">
                            <p:stCondLst>
                              <p:cond delay="4000"/>
                            </p:stCondLst>
                            <p:childTnLst>
                              <p:par>
                                <p:cTn id="13" presetID="18" presetClass="entr" presetSubtype="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500"/>
                                        <p:tgtEl>
                                          <p:spTgt spid="17"/>
                                        </p:tgtEl>
                                      </p:cBhvr>
                                    </p:animEffect>
                                  </p:childTnLst>
                                </p:cTn>
                              </p:par>
                            </p:childTnLst>
                          </p:cTn>
                        </p:par>
                        <p:par>
                          <p:cTn id="16" fill="hold" nodeType="afterGroup">
                            <p:stCondLst>
                              <p:cond delay="4500"/>
                            </p:stCondLst>
                            <p:childTnLst>
                              <p:par>
                                <p:cTn id="17" presetID="22" presetClass="entr" presetSubtype="8" fill="hold" nodeType="afterEffect">
                                  <p:stCondLst>
                                    <p:cond delay="0"/>
                                  </p:stCondLst>
                                  <p:childTnLst>
                                    <p:set>
                                      <p:cBhvr>
                                        <p:cTn id="18" dur="1" fill="hold">
                                          <p:stCondLst>
                                            <p:cond delay="0"/>
                                          </p:stCondLst>
                                        </p:cTn>
                                        <p:tgtEl>
                                          <p:spTgt spid="266242"/>
                                        </p:tgtEl>
                                        <p:attrNameLst>
                                          <p:attrName>style.visibility</p:attrName>
                                        </p:attrNameLst>
                                      </p:cBhvr>
                                      <p:to>
                                        <p:strVal val="visible"/>
                                      </p:to>
                                    </p:set>
                                    <p:animEffect transition="in" filter="wipe(left)">
                                      <p:cBhvr>
                                        <p:cTn id="19" dur="500"/>
                                        <p:tgtEl>
                                          <p:spTgt spid="266242"/>
                                        </p:tgtEl>
                                      </p:cBhvr>
                                    </p:animEffect>
                                  </p:childTnLst>
                                </p:cTn>
                              </p:par>
                            </p:childTnLst>
                          </p:cTn>
                        </p:par>
                        <p:par>
                          <p:cTn id="20" fill="hold" nodeType="afterGroup">
                            <p:stCondLst>
                              <p:cond delay="5000"/>
                            </p:stCondLst>
                            <p:childTnLst>
                              <p:par>
                                <p:cTn id="21" presetID="18" presetClass="entr" presetSubtype="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strips(downRight)">
                                      <p:cBhvr>
                                        <p:cTn id="23" dur="1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436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sz="half" idx="4294967295"/>
          </p:nvPr>
        </p:nvSpPr>
        <p:spPr>
          <a:xfrm>
            <a:off x="483220" y="655638"/>
            <a:ext cx="8660780" cy="1577347"/>
          </a:xfrm>
        </p:spPr>
        <p:txBody>
          <a:bodyPr vert="horz" lIns="34290" rIns="34290">
            <a:normAutofit/>
          </a:bodyPr>
          <a:lstStyle/>
          <a:p>
            <a:pPr>
              <a:lnSpc>
                <a:spcPct val="125000"/>
              </a:lnSpc>
            </a:pPr>
            <a:r>
              <a:rPr lang="ru-RU" altLang="fr-FR" sz="1500" dirty="0"/>
              <a:t>България става официална страна член на CERN след като ратифицира Конвенцията за членство в CERN и предава договора на UNESCO на 11 юни 1999г.</a:t>
            </a:r>
            <a:br>
              <a:rPr lang="ru-RU" altLang="fr-FR" sz="1500" dirty="0"/>
            </a:br>
            <a:endParaRPr lang="ru-RU" altLang="fr-FR" sz="1500" dirty="0"/>
          </a:p>
          <a:p>
            <a:pPr>
              <a:lnSpc>
                <a:spcPct val="125000"/>
              </a:lnSpc>
            </a:pPr>
            <a:r>
              <a:rPr lang="ru-RU" altLang="fr-FR" sz="1500" dirty="0"/>
              <a:t>113 сесия на Съвета за управление на CERN (CERN Council) – българското знаме е издигнато до знамената на останалите 19 страни </a:t>
            </a:r>
            <a:r>
              <a:rPr lang="ru-RU" altLang="fr-FR" sz="1500" dirty="0" smtClean="0"/>
              <a:t>членки</a:t>
            </a:r>
            <a:r>
              <a:rPr lang="en-US" altLang="fr-FR" sz="1500" dirty="0" smtClean="0"/>
              <a:t>.</a:t>
            </a:r>
            <a:endParaRPr lang="en-GB" altLang="fr-FR" sz="1650" dirty="0">
              <a:solidFill>
                <a:schemeClr val="bg2"/>
              </a:solidFill>
            </a:endParaRPr>
          </a:p>
        </p:txBody>
      </p:sp>
      <p:pic>
        <p:nvPicPr>
          <p:cNvPr id="778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330" y="56555"/>
            <a:ext cx="702469" cy="46791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9" descr="9906037_04-A5-at-72-d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799" y="2258193"/>
            <a:ext cx="3521135" cy="2365845"/>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10" descr="9906046_13-A4-at-144-dp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6196" y="2258194"/>
            <a:ext cx="3558523" cy="2365846"/>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457450" y="83765"/>
            <a:ext cx="5229457" cy="415498"/>
          </a:xfrm>
          <a:prstGeom prst="rect">
            <a:avLst/>
          </a:prstGeom>
          <a:noFill/>
        </p:spPr>
        <p:txBody>
          <a:bodyPr wrap="square" rtlCol="0">
            <a:spAutoFit/>
          </a:bodyPr>
          <a:lstStyle/>
          <a:p>
            <a:r>
              <a:rPr lang="ru-RU" sz="2100" b="1" i="1" dirty="0"/>
              <a:t>България - 20 страна член на CERN </a:t>
            </a:r>
            <a:endParaRPr lang="en-GB" sz="2100" b="1" i="1" dirty="0"/>
          </a:p>
        </p:txBody>
      </p:sp>
    </p:spTree>
    <p:extLst>
      <p:ext uri="{BB962C8B-B14F-4D97-AF65-F5344CB8AC3E}">
        <p14:creationId xmlns:p14="http://schemas.microsoft.com/office/powerpoint/2010/main" val="66912990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337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flags"/>
          <p:cNvPicPr>
            <a:picLocks noChangeAspect="1" noChangeArrowheads="1"/>
          </p:cNvPicPr>
          <p:nvPr/>
        </p:nvPicPr>
        <p:blipFill>
          <a:blip r:embed="rId3">
            <a:lum bright="-2000" contrast="-2000"/>
            <a:extLst>
              <a:ext uri="{28A0092B-C50C-407E-A947-70E740481C1C}">
                <a14:useLocalDpi xmlns:a14="http://schemas.microsoft.com/office/drawing/2010/main" val="0"/>
              </a:ext>
            </a:extLst>
          </a:blip>
          <a:srcRect/>
          <a:stretch>
            <a:fillRect/>
          </a:stretch>
        </p:blipFill>
        <p:spPr bwMode="auto">
          <a:xfrm>
            <a:off x="0" y="0"/>
            <a:ext cx="9144000" cy="516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5" name="Footer Placeholder 1"/>
          <p:cNvSpPr txBox="1">
            <a:spLocks noGrp="1"/>
          </p:cNvSpPr>
          <p:nvPr/>
        </p:nvSpPr>
        <p:spPr bwMode="auto">
          <a:xfrm>
            <a:off x="3486150" y="4800600"/>
            <a:ext cx="217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900">
                <a:solidFill>
                  <a:srgbClr val="0967A4"/>
                </a:solidFill>
                <a:latin typeface="Helvetica" panose="020B0604020202020204" pitchFamily="34" charset="0"/>
                <a:ea typeface="MS PGothic" panose="020B0600070205080204" pitchFamily="34" charset="-128"/>
              </a:rPr>
              <a:t>Korea and CERN /  July 2009</a:t>
            </a:r>
            <a:endParaRPr lang="en-US" altLang="en-US" sz="900">
              <a:latin typeface="Helvetica" panose="020B0604020202020204" pitchFamily="34" charset="0"/>
              <a:ea typeface="MS PGothic" panose="020B0600070205080204" pitchFamily="34" charset="-128"/>
            </a:endParaRPr>
          </a:p>
        </p:txBody>
      </p:sp>
      <p:sp>
        <p:nvSpPr>
          <p:cNvPr id="79876" name="Slide Number Placeholder 2"/>
          <p:cNvSpPr txBox="1">
            <a:spLocks noGrp="1"/>
          </p:cNvSpPr>
          <p:nvPr/>
        </p:nvSpPr>
        <p:spPr bwMode="auto">
          <a:xfrm>
            <a:off x="6407944" y="4714875"/>
            <a:ext cx="1428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A5DEC101-82BF-45B6-A256-C4067FE8A02D}" type="slidenum">
              <a:rPr lang="en-US" altLang="en-US" sz="900">
                <a:solidFill>
                  <a:srgbClr val="0967A4"/>
                </a:solidFill>
                <a:latin typeface="Helvetica" panose="020B0604020202020204" pitchFamily="34" charset="0"/>
                <a:ea typeface="MS PGothic" panose="020B0600070205080204" pitchFamily="34" charset="-128"/>
              </a:rPr>
              <a:pPr algn="r" eaLnBrk="1" hangingPunct="1">
                <a:spcBef>
                  <a:spcPct val="0"/>
                </a:spcBef>
                <a:buFontTx/>
                <a:buNone/>
              </a:pPr>
              <a:t>7</a:t>
            </a:fld>
            <a:endParaRPr lang="en-US" altLang="en-US" sz="900">
              <a:solidFill>
                <a:srgbClr val="0967A4"/>
              </a:solidFill>
              <a:latin typeface="Helvetica" panose="020B0604020202020204" pitchFamily="34" charset="0"/>
              <a:ea typeface="MS PGothic" panose="020B0600070205080204" pitchFamily="34" charset="-128"/>
            </a:endParaRPr>
          </a:p>
        </p:txBody>
      </p:sp>
      <p:sp>
        <p:nvSpPr>
          <p:cNvPr id="79877" name="Slide Number Placeholder 1"/>
          <p:cNvSpPr txBox="1">
            <a:spLocks noGrp="1"/>
          </p:cNvSpPr>
          <p:nvPr/>
        </p:nvSpPr>
        <p:spPr bwMode="auto">
          <a:xfrm>
            <a:off x="6400800" y="4869657"/>
            <a:ext cx="16002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7" tIns="34269" rIns="68537" bIns="34269"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8A165FB8-B9FC-4030-8ABA-3023F550AE7E}" type="slidenum">
              <a:rPr lang="en-US" altLang="en-US" sz="900" b="1">
                <a:solidFill>
                  <a:srgbClr val="898989"/>
                </a:solidFill>
                <a:ea typeface="MS PGothic" panose="020B0600070205080204" pitchFamily="34" charset="-128"/>
              </a:rPr>
              <a:pPr algn="r" eaLnBrk="1" hangingPunct="1">
                <a:spcBef>
                  <a:spcPct val="0"/>
                </a:spcBef>
                <a:buFontTx/>
                <a:buNone/>
              </a:pPr>
              <a:t>7</a:t>
            </a:fld>
            <a:endParaRPr lang="en-US" altLang="en-US" sz="900" b="1">
              <a:solidFill>
                <a:srgbClr val="898989"/>
              </a:solidFill>
              <a:ea typeface="MS PGothic" panose="020B0600070205080204" pitchFamily="34" charset="-128"/>
            </a:endParaRPr>
          </a:p>
        </p:txBody>
      </p:sp>
      <p:sp>
        <p:nvSpPr>
          <p:cNvPr id="11" name="Rectangle 5"/>
          <p:cNvSpPr txBox="1">
            <a:spLocks noChangeArrowheads="1"/>
          </p:cNvSpPr>
          <p:nvPr/>
        </p:nvSpPr>
        <p:spPr bwMode="auto">
          <a:xfrm>
            <a:off x="126087" y="3416236"/>
            <a:ext cx="8938260" cy="1727264"/>
          </a:xfrm>
          <a:prstGeom prst="rect">
            <a:avLst/>
          </a:prstGeom>
          <a:gradFill rotWithShape="1">
            <a:gsLst>
              <a:gs pos="0">
                <a:srgbClr val="333399"/>
              </a:gs>
              <a:gs pos="100000">
                <a:srgbClr val="4F81BD">
                  <a:alpha val="67000"/>
                </a:srgbClr>
              </a:gs>
            </a:gsLst>
            <a:lin ang="3600000" scaled="0"/>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46050" indent="-146050">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90000"/>
              </a:lnSpc>
              <a:spcBef>
                <a:spcPct val="20000"/>
              </a:spcBef>
              <a:buFontTx/>
              <a:buChar char="•"/>
              <a:defRPr/>
            </a:pPr>
            <a:r>
              <a:rPr lang="en-GB" altLang="en-US" sz="1275" kern="0" dirty="0">
                <a:solidFill>
                  <a:srgbClr val="FFFF00"/>
                </a:solidFill>
                <a:ea typeface="MS PGothic" pitchFamily="34" charset="-128"/>
              </a:rPr>
              <a:t>2</a:t>
            </a:r>
            <a:r>
              <a:rPr lang="bg-BG" altLang="en-US" sz="1275" kern="0" dirty="0">
                <a:solidFill>
                  <a:srgbClr val="FFFF00"/>
                </a:solidFill>
                <a:ea typeface="MS PGothic" pitchFamily="34" charset="-128"/>
              </a:rPr>
              <a:t>3</a:t>
            </a:r>
            <a:r>
              <a:rPr lang="en-GB" altLang="en-US" sz="1275" kern="0" dirty="0">
                <a:solidFill>
                  <a:srgbClr val="FFFF00"/>
                </a:solidFill>
                <a:ea typeface="MS PGothic" pitchFamily="34" charset="-128"/>
              </a:rPr>
              <a:t> </a:t>
            </a:r>
            <a:r>
              <a:rPr lang="az-Cyrl-AZ" altLang="en-US" sz="1275" kern="0" dirty="0">
                <a:solidFill>
                  <a:srgbClr val="FFFF00"/>
                </a:solidFill>
                <a:ea typeface="MS PGothic" pitchFamily="34" charset="-128"/>
              </a:rPr>
              <a:t>страни</a:t>
            </a:r>
            <a:r>
              <a:rPr lang="bg-BG" altLang="en-US" sz="1275" kern="0" dirty="0">
                <a:solidFill>
                  <a:srgbClr val="FFFF00"/>
                </a:solidFill>
                <a:ea typeface="MS PGothic" pitchFamily="34" charset="-128"/>
              </a:rPr>
              <a:t>-членки</a:t>
            </a:r>
            <a:r>
              <a:rPr lang="en-GB" altLang="en-US" sz="1275" kern="0" dirty="0">
                <a:solidFill>
                  <a:srgbClr val="FFFF00"/>
                </a:solidFill>
                <a:ea typeface="MS PGothic" pitchFamily="34" charset="-128"/>
              </a:rPr>
              <a:t>:</a:t>
            </a:r>
            <a:r>
              <a:rPr lang="en-GB" altLang="en-US" sz="1275" kern="0" dirty="0">
                <a:solidFill>
                  <a:srgbClr val="000000"/>
                </a:solidFill>
                <a:ea typeface="MS PGothic" pitchFamily="34" charset="-128"/>
              </a:rPr>
              <a:t> </a:t>
            </a:r>
            <a:r>
              <a:rPr lang="bg-BG" altLang="en-US" sz="1275" kern="0" dirty="0">
                <a:solidFill>
                  <a:srgbClr val="FFFFFF"/>
                </a:solidFill>
              </a:rPr>
              <a:t>Австрия, Белгия</a:t>
            </a:r>
            <a:r>
              <a:rPr lang="en-GB" altLang="en-US" sz="1275" kern="0" dirty="0">
                <a:solidFill>
                  <a:srgbClr val="FFFFFF"/>
                </a:solidFill>
              </a:rPr>
              <a:t>, </a:t>
            </a:r>
            <a:r>
              <a:rPr lang="bg-BG" altLang="en-US" sz="1275" kern="0" dirty="0">
                <a:solidFill>
                  <a:srgbClr val="FFFFFF"/>
                </a:solidFill>
              </a:rPr>
              <a:t>България</a:t>
            </a:r>
            <a:r>
              <a:rPr lang="en-GB" altLang="en-US" sz="1275" kern="0" dirty="0">
                <a:solidFill>
                  <a:srgbClr val="FFFFFF"/>
                </a:solidFill>
              </a:rPr>
              <a:t>, </a:t>
            </a:r>
            <a:r>
              <a:rPr lang="bg-BG" altLang="en-US" sz="1275" kern="0" dirty="0">
                <a:solidFill>
                  <a:srgbClr val="FFFFFF"/>
                </a:solidFill>
              </a:rPr>
              <a:t>Великобритания, Германия</a:t>
            </a:r>
            <a:r>
              <a:rPr lang="en-GB" altLang="en-US" sz="1275" kern="0" dirty="0">
                <a:solidFill>
                  <a:srgbClr val="FFFFFF"/>
                </a:solidFill>
              </a:rPr>
              <a:t>, </a:t>
            </a:r>
            <a:r>
              <a:rPr lang="bg-BG" altLang="en-US" sz="1275" kern="0" dirty="0">
                <a:solidFill>
                  <a:srgbClr val="FFFFFF"/>
                </a:solidFill>
              </a:rPr>
              <a:t>Гърция</a:t>
            </a:r>
            <a:r>
              <a:rPr lang="en-GB" altLang="en-US" sz="1275" kern="0" dirty="0">
                <a:solidFill>
                  <a:srgbClr val="FFFFFF"/>
                </a:solidFill>
              </a:rPr>
              <a:t>, </a:t>
            </a:r>
            <a:r>
              <a:rPr lang="bg-BG" altLang="en-US" sz="1275" kern="0" dirty="0">
                <a:solidFill>
                  <a:srgbClr val="FFFFFF"/>
                </a:solidFill>
              </a:rPr>
              <a:t>Дания</a:t>
            </a:r>
            <a:r>
              <a:rPr lang="en-GB" altLang="en-US" sz="1275" kern="0" dirty="0">
                <a:solidFill>
                  <a:srgbClr val="FFFFFF"/>
                </a:solidFill>
              </a:rPr>
              <a:t>, </a:t>
            </a:r>
            <a:r>
              <a:rPr lang="bg-BG" altLang="en-US" sz="1275" kern="0" dirty="0">
                <a:solidFill>
                  <a:srgbClr val="FFFFFF"/>
                </a:solidFill>
              </a:rPr>
              <a:t>Израел</a:t>
            </a:r>
            <a:r>
              <a:rPr lang="en-GB" altLang="en-US" sz="1275" kern="0" dirty="0">
                <a:solidFill>
                  <a:srgbClr val="FFFFFF"/>
                </a:solidFill>
              </a:rPr>
              <a:t>, </a:t>
            </a:r>
            <a:r>
              <a:rPr lang="bg-BG" altLang="en-US" sz="1275" kern="0" dirty="0">
                <a:solidFill>
                  <a:srgbClr val="FFFFFF"/>
                </a:solidFill>
              </a:rPr>
              <a:t>Испания</a:t>
            </a:r>
            <a:r>
              <a:rPr lang="en-GB" altLang="en-US" sz="1275" kern="0" dirty="0">
                <a:solidFill>
                  <a:srgbClr val="FFFFFF"/>
                </a:solidFill>
              </a:rPr>
              <a:t>,</a:t>
            </a:r>
            <a:r>
              <a:rPr lang="bg-BG" altLang="en-US" sz="1275" kern="0" dirty="0">
                <a:solidFill>
                  <a:srgbClr val="FFFFFF"/>
                </a:solidFill>
              </a:rPr>
              <a:t> Италия</a:t>
            </a:r>
            <a:r>
              <a:rPr lang="en-GB" altLang="en-US" sz="1275" kern="0" dirty="0">
                <a:solidFill>
                  <a:srgbClr val="FFFFFF"/>
                </a:solidFill>
              </a:rPr>
              <a:t>, </a:t>
            </a:r>
            <a:r>
              <a:rPr lang="bg-BG" altLang="en-US" sz="1275" kern="0" dirty="0">
                <a:solidFill>
                  <a:srgbClr val="FFFFFF"/>
                </a:solidFill>
              </a:rPr>
              <a:t>Нидерландия</a:t>
            </a:r>
            <a:r>
              <a:rPr lang="en-GB" altLang="en-US" sz="1275" kern="0" dirty="0">
                <a:solidFill>
                  <a:srgbClr val="FFFFFF"/>
                </a:solidFill>
              </a:rPr>
              <a:t>, </a:t>
            </a:r>
            <a:r>
              <a:rPr lang="bg-BG" altLang="en-US" sz="1275" kern="0" dirty="0">
                <a:solidFill>
                  <a:srgbClr val="FFFFFF"/>
                </a:solidFill>
              </a:rPr>
              <a:t>Норвегия</a:t>
            </a:r>
            <a:r>
              <a:rPr lang="en-GB" altLang="en-US" sz="1275" kern="0" dirty="0">
                <a:solidFill>
                  <a:srgbClr val="FFFFFF"/>
                </a:solidFill>
              </a:rPr>
              <a:t>, </a:t>
            </a:r>
            <a:r>
              <a:rPr lang="bg-BG" altLang="en-US" sz="1275" kern="0" dirty="0">
                <a:solidFill>
                  <a:srgbClr val="FFFFFF"/>
                </a:solidFill>
              </a:rPr>
              <a:t>Полша</a:t>
            </a:r>
            <a:r>
              <a:rPr lang="en-GB" altLang="en-US" sz="1275" kern="0" dirty="0">
                <a:solidFill>
                  <a:srgbClr val="FFFFFF"/>
                </a:solidFill>
              </a:rPr>
              <a:t>, </a:t>
            </a:r>
            <a:r>
              <a:rPr lang="bg-BG" altLang="en-US" sz="1275" kern="0" dirty="0">
                <a:solidFill>
                  <a:srgbClr val="FFFFFF"/>
                </a:solidFill>
              </a:rPr>
              <a:t>Португалия</a:t>
            </a:r>
            <a:r>
              <a:rPr lang="en-GB" altLang="en-US" sz="1275" kern="0" dirty="0">
                <a:solidFill>
                  <a:srgbClr val="FFFFFF"/>
                </a:solidFill>
              </a:rPr>
              <a:t>, </a:t>
            </a:r>
            <a:r>
              <a:rPr lang="bg-BG" altLang="en-US" sz="1275" kern="0" dirty="0">
                <a:solidFill>
                  <a:srgbClr val="FFFFFF"/>
                </a:solidFill>
              </a:rPr>
              <a:t>Румъния, Сърбия, Словакия</a:t>
            </a:r>
            <a:r>
              <a:rPr lang="en-GB" altLang="en-US" sz="1275" kern="0" dirty="0">
                <a:solidFill>
                  <a:srgbClr val="FFFFFF"/>
                </a:solidFill>
              </a:rPr>
              <a:t>, </a:t>
            </a:r>
            <a:r>
              <a:rPr lang="bg-BG" altLang="en-US" sz="1275" kern="0" dirty="0">
                <a:solidFill>
                  <a:srgbClr val="FFFFFF"/>
                </a:solidFill>
              </a:rPr>
              <a:t>Унгария</a:t>
            </a:r>
            <a:r>
              <a:rPr lang="en-GB" altLang="en-US" sz="1275" kern="0" dirty="0">
                <a:solidFill>
                  <a:srgbClr val="FFFFFF"/>
                </a:solidFill>
              </a:rPr>
              <a:t>, </a:t>
            </a:r>
            <a:r>
              <a:rPr lang="bg-BG" altLang="en-US" sz="1275" kern="0" dirty="0">
                <a:solidFill>
                  <a:srgbClr val="FFFFFF"/>
                </a:solidFill>
              </a:rPr>
              <a:t>Финландия</a:t>
            </a:r>
            <a:r>
              <a:rPr lang="en-GB" altLang="en-US" sz="1275" kern="0" dirty="0">
                <a:solidFill>
                  <a:srgbClr val="FFFFFF"/>
                </a:solidFill>
              </a:rPr>
              <a:t>, </a:t>
            </a:r>
            <a:r>
              <a:rPr lang="bg-BG" altLang="en-US" sz="1275" kern="0" dirty="0">
                <a:solidFill>
                  <a:srgbClr val="FFFFFF"/>
                </a:solidFill>
              </a:rPr>
              <a:t>Франция, Чехия</a:t>
            </a:r>
            <a:r>
              <a:rPr lang="en-GB" altLang="en-US" sz="1275" kern="0" dirty="0">
                <a:solidFill>
                  <a:srgbClr val="FFFFFF"/>
                </a:solidFill>
              </a:rPr>
              <a:t>, </a:t>
            </a:r>
            <a:r>
              <a:rPr lang="bg-BG" altLang="en-US" sz="1275" kern="0" dirty="0">
                <a:solidFill>
                  <a:srgbClr val="FFFFFF"/>
                </a:solidFill>
              </a:rPr>
              <a:t>Швеция</a:t>
            </a:r>
            <a:r>
              <a:rPr lang="en-GB" altLang="en-US" sz="1275" kern="0" dirty="0">
                <a:solidFill>
                  <a:srgbClr val="FFFFFF"/>
                </a:solidFill>
              </a:rPr>
              <a:t>, </a:t>
            </a:r>
            <a:r>
              <a:rPr lang="bg-BG" altLang="en-US" sz="1275" kern="0" dirty="0">
                <a:solidFill>
                  <a:srgbClr val="FFFFFF"/>
                </a:solidFill>
              </a:rPr>
              <a:t>Швейцария, </a:t>
            </a:r>
            <a:endParaRPr lang="en-GB" altLang="en-US" sz="600" kern="0" dirty="0">
              <a:solidFill>
                <a:srgbClr val="FFFFFF"/>
              </a:solidFill>
              <a:ea typeface="MS PGothic" pitchFamily="34" charset="-128"/>
            </a:endParaRPr>
          </a:p>
          <a:p>
            <a:pPr>
              <a:lnSpc>
                <a:spcPct val="90000"/>
              </a:lnSpc>
              <a:spcBef>
                <a:spcPts val="900"/>
              </a:spcBef>
              <a:buFontTx/>
              <a:buChar char="•"/>
              <a:defRPr/>
            </a:pPr>
            <a:r>
              <a:rPr lang="en-GB" altLang="en-US" sz="1200" kern="0" dirty="0">
                <a:solidFill>
                  <a:srgbClr val="FFFF00"/>
                </a:solidFill>
                <a:ea typeface="MS PGothic" pitchFamily="34" charset="-128"/>
              </a:rPr>
              <a:t>3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 чакащи пълноправно членство</a:t>
            </a:r>
            <a:r>
              <a:rPr lang="bg-BG" altLang="en-US" sz="1200" kern="0" dirty="0">
                <a:solidFill>
                  <a:srgbClr val="FFFF00"/>
                </a:solidFill>
                <a:ea typeface="MS PGothic" pitchFamily="34" charset="-128"/>
              </a:rPr>
              <a:t>: </a:t>
            </a:r>
            <a:r>
              <a:rPr lang="bg-BG" altLang="en-US" sz="1200" kern="0" dirty="0">
                <a:solidFill>
                  <a:srgbClr val="FFFFFF"/>
                </a:solidFill>
              </a:rPr>
              <a:t>Естония, Кипър, Словения</a:t>
            </a:r>
          </a:p>
          <a:p>
            <a:pPr>
              <a:lnSpc>
                <a:spcPct val="90000"/>
              </a:lnSpc>
              <a:spcBef>
                <a:spcPts val="900"/>
              </a:spcBef>
              <a:buFontTx/>
              <a:buChar char="•"/>
              <a:defRPr/>
            </a:pPr>
            <a:r>
              <a:rPr lang="en-GB" altLang="en-US" sz="1200" kern="0" dirty="0">
                <a:solidFill>
                  <a:srgbClr val="FFFF00"/>
                </a:solidFill>
                <a:ea typeface="MS PGothic" pitchFamily="34" charset="-128"/>
              </a:rPr>
              <a:t>7 a</a:t>
            </a:r>
            <a:r>
              <a:rPr lang="az-Cyrl-AZ" altLang="en-US" sz="1200" kern="0" dirty="0">
                <a:solidFill>
                  <a:srgbClr val="FFFF00"/>
                </a:solidFill>
                <a:ea typeface="MS PGothic" pitchFamily="34" charset="-128"/>
              </a:rPr>
              <a:t>с</a:t>
            </a:r>
            <a:r>
              <a:rPr lang="bg-BG" altLang="en-US" sz="1200" kern="0" dirty="0">
                <a:solidFill>
                  <a:srgbClr val="FFFF00"/>
                </a:solidFill>
                <a:ea typeface="MS PGothic" pitchFamily="34" charset="-128"/>
              </a:rPr>
              <a:t>оциирани</a:t>
            </a:r>
            <a:r>
              <a:rPr lang="en-GB" altLang="en-US" sz="1200" kern="0" dirty="0">
                <a:solidFill>
                  <a:srgbClr val="FFFF00"/>
                </a:solidFill>
                <a:ea typeface="MS PGothic" pitchFamily="34" charset="-128"/>
              </a:rPr>
              <a:t> </a:t>
            </a:r>
            <a:r>
              <a:rPr lang="az-Cyrl-AZ" altLang="en-US" sz="1200" kern="0" dirty="0">
                <a:solidFill>
                  <a:srgbClr val="FFFF00"/>
                </a:solidFill>
                <a:ea typeface="MS PGothic" pitchFamily="34" charset="-128"/>
              </a:rPr>
              <a:t>страни-членки</a:t>
            </a:r>
            <a:r>
              <a:rPr lang="en-GB" altLang="en-US" sz="1200" kern="0" dirty="0">
                <a:solidFill>
                  <a:srgbClr val="FFFF00"/>
                </a:solidFill>
                <a:ea typeface="MS PGothic" pitchFamily="34" charset="-128"/>
              </a:rPr>
              <a:t>:</a:t>
            </a:r>
            <a:r>
              <a:rPr lang="en-GB" altLang="en-US" sz="1200" kern="0" dirty="0">
                <a:solidFill>
                  <a:srgbClr val="FFFFFF"/>
                </a:solidFill>
              </a:rPr>
              <a:t> </a:t>
            </a:r>
            <a:r>
              <a:rPr lang="bg-BG" altLang="en-US" sz="1200" kern="0" dirty="0">
                <a:solidFill>
                  <a:srgbClr val="FFFFFF"/>
                </a:solidFill>
              </a:rPr>
              <a:t>Индия, Латвия, Литва, Пакистан, Турция</a:t>
            </a:r>
            <a:r>
              <a:rPr lang="en-GB" altLang="en-US" sz="1200" kern="0" dirty="0">
                <a:solidFill>
                  <a:srgbClr val="FFFFFF"/>
                </a:solidFill>
              </a:rPr>
              <a:t>, </a:t>
            </a:r>
            <a:r>
              <a:rPr lang="bg-BG" altLang="en-US" sz="1200" kern="0" dirty="0">
                <a:solidFill>
                  <a:srgbClr val="FFFFFF"/>
                </a:solidFill>
              </a:rPr>
              <a:t>Украйна, Хърватия</a:t>
            </a:r>
          </a:p>
          <a:p>
            <a:pPr>
              <a:lnSpc>
                <a:spcPct val="90000"/>
              </a:lnSpc>
              <a:spcBef>
                <a:spcPts val="900"/>
              </a:spcBef>
              <a:buFontTx/>
              <a:buChar char="•"/>
              <a:defRPr/>
            </a:pPr>
            <a:r>
              <a:rPr lang="az-Cyrl-AZ" altLang="en-US" sz="1200" kern="0" dirty="0">
                <a:solidFill>
                  <a:srgbClr val="FFFF00"/>
                </a:solidFill>
                <a:ea typeface="MS PGothic" pitchFamily="34" charset="-128"/>
              </a:rPr>
              <a:t>Страни със заявки</a:t>
            </a:r>
            <a:r>
              <a:rPr lang="en-GB" altLang="en-US" sz="1200" kern="0" dirty="0">
                <a:solidFill>
                  <a:srgbClr val="FFFF00"/>
                </a:solidFill>
                <a:ea typeface="MS PGothic" pitchFamily="34" charset="-128"/>
              </a:rPr>
              <a:t> </a:t>
            </a:r>
            <a:r>
              <a:rPr lang="bg-BG" altLang="en-US" sz="1200" kern="0" dirty="0">
                <a:solidFill>
                  <a:srgbClr val="FFFF00"/>
                </a:solidFill>
                <a:ea typeface="MS PGothic" pitchFamily="34" charset="-128"/>
              </a:rPr>
              <a:t>за членство или асоциирано членство</a:t>
            </a:r>
            <a:r>
              <a:rPr lang="en-GB" altLang="en-US" sz="1200" kern="0" dirty="0">
                <a:solidFill>
                  <a:srgbClr val="FFFF00"/>
                </a:solidFill>
                <a:ea typeface="MS PGothic" pitchFamily="34" charset="-128"/>
              </a:rPr>
              <a:t>:</a:t>
            </a:r>
            <a:r>
              <a:rPr lang="bg-BG" altLang="en-US" sz="1200" kern="0" dirty="0">
                <a:solidFill>
                  <a:srgbClr val="FFFF00"/>
                </a:solidFill>
                <a:ea typeface="MS PGothic" pitchFamily="34" charset="-128"/>
              </a:rPr>
              <a:t> </a:t>
            </a:r>
            <a:r>
              <a:rPr lang="bg-BG" altLang="en-US" sz="1200" kern="0" dirty="0">
                <a:solidFill>
                  <a:srgbClr val="FFFFFF"/>
                </a:solidFill>
                <a:ea typeface="MS PGothic" pitchFamily="34" charset="-128"/>
              </a:rPr>
              <a:t>Бразилия</a:t>
            </a:r>
            <a:endParaRPr lang="en-GB" altLang="en-US" sz="1200" kern="0" dirty="0">
              <a:solidFill>
                <a:srgbClr val="FFFFFF"/>
              </a:solidFill>
              <a:ea typeface="MS PGothic" pitchFamily="34" charset="-128"/>
            </a:endParaRPr>
          </a:p>
          <a:p>
            <a:pPr>
              <a:lnSpc>
                <a:spcPct val="90000"/>
              </a:lnSpc>
              <a:spcBef>
                <a:spcPts val="900"/>
              </a:spcBef>
              <a:buFontTx/>
              <a:buChar char="•"/>
              <a:defRPr/>
            </a:pPr>
            <a:r>
              <a:rPr lang="en-US" altLang="en-US" sz="1200" kern="0" dirty="0">
                <a:solidFill>
                  <a:srgbClr val="FFFF00"/>
                </a:solidFill>
                <a:ea typeface="MS PGothic" pitchFamily="34" charset="-128"/>
              </a:rPr>
              <a:t>6 c</a:t>
            </a:r>
            <a:r>
              <a:rPr lang="bg-BG" altLang="en-US" sz="1200" kern="0" dirty="0">
                <a:solidFill>
                  <a:srgbClr val="FFFF00"/>
                </a:solidFill>
                <a:ea typeface="MS PGothic" pitchFamily="34" charset="-128"/>
              </a:rPr>
              <a:t>трани-наблюдатели</a:t>
            </a:r>
            <a:r>
              <a:rPr lang="en-GB" altLang="en-US" sz="1200" kern="0" dirty="0">
                <a:solidFill>
                  <a:srgbClr val="FFFF00"/>
                </a:solidFill>
                <a:ea typeface="MS PGothic" pitchFamily="34" charset="-128"/>
              </a:rPr>
              <a:t>:</a:t>
            </a:r>
            <a:r>
              <a:rPr lang="en-GB" altLang="en-US" sz="1200" kern="0" dirty="0">
                <a:solidFill>
                  <a:srgbClr val="000000"/>
                </a:solidFill>
                <a:ea typeface="MS PGothic" pitchFamily="34" charset="-128"/>
              </a:rPr>
              <a:t> </a:t>
            </a:r>
            <a:r>
              <a:rPr lang="bg-BG" altLang="en-US" sz="1200" kern="0" dirty="0" smtClean="0">
                <a:solidFill>
                  <a:srgbClr val="FFFFFF"/>
                </a:solidFill>
              </a:rPr>
              <a:t>САЩ</a:t>
            </a:r>
            <a:r>
              <a:rPr lang="bg-BG" altLang="en-US" sz="1200" kern="0" dirty="0">
                <a:solidFill>
                  <a:srgbClr val="FFFFFF"/>
                </a:solidFill>
              </a:rPr>
              <a:t>, Япония</a:t>
            </a:r>
            <a:r>
              <a:rPr lang="en-GB" altLang="en-US" sz="1200" kern="0" dirty="0">
                <a:solidFill>
                  <a:srgbClr val="FFFFFF"/>
                </a:solidFill>
              </a:rPr>
              <a:t>, </a:t>
            </a:r>
            <a:r>
              <a:rPr lang="bg-BG" altLang="en-US" sz="1200" kern="0" dirty="0">
                <a:solidFill>
                  <a:srgbClr val="FFFFFF"/>
                </a:solidFill>
              </a:rPr>
              <a:t>Европейската комисия, ЮНЕСКО, </a:t>
            </a:r>
            <a:r>
              <a:rPr lang="bg-BG" altLang="en-US" sz="1200" i="1" kern="0" dirty="0">
                <a:solidFill>
                  <a:srgbClr val="FFFFFF"/>
                </a:solidFill>
              </a:rPr>
              <a:t>Русия</a:t>
            </a:r>
            <a:r>
              <a:rPr lang="en-GB" altLang="en-US" sz="1200" i="1" kern="0" dirty="0">
                <a:solidFill>
                  <a:srgbClr val="FFFFFF"/>
                </a:solidFill>
              </a:rPr>
              <a:t>, </a:t>
            </a:r>
            <a:r>
              <a:rPr lang="bg-BG" altLang="en-US" sz="1200" i="1" kern="0" dirty="0" smtClean="0">
                <a:solidFill>
                  <a:srgbClr val="FFFFFF"/>
                </a:solidFill>
              </a:rPr>
              <a:t>ОИЯИ </a:t>
            </a:r>
            <a:r>
              <a:rPr lang="bg-BG" altLang="en-US" sz="1200" i="1" kern="0" dirty="0">
                <a:solidFill>
                  <a:srgbClr val="FFFFFF"/>
                </a:solidFill>
              </a:rPr>
              <a:t>- Дубна</a:t>
            </a:r>
            <a:endParaRPr lang="en-GB" altLang="en-US" sz="1200" i="1" kern="0" dirty="0">
              <a:solidFill>
                <a:srgbClr val="FFFFFF"/>
              </a:solidFill>
              <a:ea typeface="MS PGothic" pitchFamily="34" charset="-128"/>
            </a:endParaRPr>
          </a:p>
        </p:txBody>
      </p:sp>
      <p:sp>
        <p:nvSpPr>
          <p:cNvPr id="13" name="Rectangle 4"/>
          <p:cNvSpPr txBox="1">
            <a:spLocks noChangeArrowheads="1"/>
          </p:cNvSpPr>
          <p:nvPr/>
        </p:nvSpPr>
        <p:spPr bwMode="auto">
          <a:xfrm>
            <a:off x="0" y="901013"/>
            <a:ext cx="5012293" cy="1028700"/>
          </a:xfrm>
          <a:prstGeom prst="rect">
            <a:avLst/>
          </a:prstGeom>
          <a:gradFill rotWithShape="1">
            <a:gsLst>
              <a:gs pos="0">
                <a:srgbClr val="333399">
                  <a:alpha val="70000"/>
                </a:srgbClr>
              </a:gs>
              <a:gs pos="100000">
                <a:srgbClr val="4F81BD">
                  <a:alpha val="67000"/>
                </a:srgbClr>
              </a:gs>
            </a:gsLst>
            <a:lin ang="5400000" scaled="1"/>
          </a:gradFill>
          <a:ln w="9525">
            <a:noFill/>
            <a:miter lim="800000"/>
            <a:headEnd/>
            <a:tailEnd/>
          </a:ln>
          <a:effectLst>
            <a:outerShdw blurRad="63500" dist="38099" dir="2700000" algn="ctr" rotWithShape="0">
              <a:srgbClr val="000000">
                <a:alpha val="74997"/>
              </a:srgbClr>
            </a:outerShdw>
          </a:effectLst>
        </p:spPr>
        <p:txBody>
          <a:bodyPr lIns="68537" tIns="34269" rIns="68537" bIns="34269"/>
          <a:lstStyle>
            <a:lvl1pPr marL="169863" indent="-169863">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nSpc>
                <a:spcPct val="80000"/>
              </a:lnSpc>
              <a:spcBef>
                <a:spcPct val="20000"/>
              </a:spcBef>
              <a:buFontTx/>
              <a:buChar char="•"/>
              <a:defRPr/>
            </a:pPr>
            <a:r>
              <a:rPr lang="en-GB" altLang="en-US" sz="1500" kern="0" dirty="0">
                <a:solidFill>
                  <a:srgbClr val="FFFFFF"/>
                </a:solidFill>
                <a:ea typeface="MS PGothic" pitchFamily="34" charset="-128"/>
              </a:rPr>
              <a:t>~ 2</a:t>
            </a:r>
            <a:r>
              <a:rPr lang="bg-BG" altLang="en-US" sz="1500" kern="0" dirty="0">
                <a:solidFill>
                  <a:srgbClr val="FFFFFF"/>
                </a:solidFill>
                <a:ea typeface="MS PGothic" pitchFamily="34" charset="-128"/>
              </a:rPr>
              <a:t> 635</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щатни служители</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756</a:t>
            </a:r>
            <a:r>
              <a:rPr lang="en-US"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млади специалисти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687</a:t>
            </a:r>
            <a:r>
              <a:rPr lang="en-GB" altLang="en-US" sz="1500" kern="0" dirty="0">
                <a:solidFill>
                  <a:srgbClr val="FFFFFF"/>
                </a:solidFill>
                <a:ea typeface="MS PGothic" pitchFamily="34" charset="-128"/>
              </a:rPr>
              <a:t> </a:t>
            </a:r>
            <a:r>
              <a:rPr lang="bg-BG" altLang="en-US" sz="1500" kern="0" dirty="0">
                <a:solidFill>
                  <a:srgbClr val="FFFFFF"/>
                </a:solidFill>
                <a:ea typeface="MS PGothic" pitchFamily="34" charset="-128"/>
              </a:rPr>
              <a:t>други </a:t>
            </a:r>
            <a:r>
              <a:rPr lang="bg-BG" altLang="en-US" sz="1500" kern="0" dirty="0">
                <a:solidFill>
                  <a:srgbClr val="FFFFFF"/>
                </a:solidFill>
              </a:rPr>
              <a:t>асоциирани</a:t>
            </a:r>
            <a:r>
              <a:rPr lang="en-GB" altLang="en-US" sz="1500" kern="0" dirty="0">
                <a:solidFill>
                  <a:srgbClr val="FFFFFF"/>
                </a:solidFill>
              </a:rPr>
              <a:t> </a:t>
            </a:r>
            <a:r>
              <a:rPr lang="bg-BG" altLang="en-US" sz="1500" kern="0" dirty="0">
                <a:solidFill>
                  <a:srgbClr val="FFFFFF"/>
                </a:solidFill>
                <a:ea typeface="MS PGothic" pitchFamily="34" charset="-128"/>
              </a:rPr>
              <a:t>служители</a:t>
            </a:r>
            <a:endParaRPr lang="en-GB" altLang="en-US" sz="1500" kern="0" dirty="0">
              <a:solidFill>
                <a:srgbClr val="FFFFFF"/>
              </a:solidFill>
              <a:ea typeface="MS PGothic" pitchFamily="34" charset="-128"/>
            </a:endParaRPr>
          </a:p>
          <a:p>
            <a:pPr>
              <a:lnSpc>
                <a:spcPct val="80000"/>
              </a:lnSpc>
              <a:spcBef>
                <a:spcPct val="20000"/>
              </a:spcBef>
              <a:buFontTx/>
              <a:buChar char="•"/>
              <a:defRPr/>
            </a:pP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1 4</a:t>
            </a:r>
            <a:r>
              <a:rPr lang="en-GB" altLang="en-US" sz="1500" kern="0" dirty="0">
                <a:solidFill>
                  <a:srgbClr val="FFFFFF"/>
                </a:solidFill>
                <a:ea typeface="MS PGothic" pitchFamily="34" charset="-128"/>
              </a:rPr>
              <a:t>00 </a:t>
            </a:r>
            <a:r>
              <a:rPr lang="bg-BG" altLang="en-US" sz="1500" kern="0" dirty="0">
                <a:solidFill>
                  <a:srgbClr val="FFFFFF"/>
                </a:solidFill>
                <a:ea typeface="MS PGothic" pitchFamily="34" charset="-128"/>
              </a:rPr>
              <a:t>участници по проекти (потребители)</a:t>
            </a:r>
          </a:p>
          <a:p>
            <a:pPr>
              <a:spcBef>
                <a:spcPct val="20000"/>
              </a:spcBef>
              <a:buFontTx/>
              <a:buChar char="•"/>
              <a:defRPr/>
            </a:pPr>
            <a:r>
              <a:rPr lang="bg-BG" altLang="en-US" sz="1500" kern="0" dirty="0">
                <a:solidFill>
                  <a:srgbClr val="FFFFFF"/>
                </a:solidFill>
                <a:ea typeface="MS PGothic" pitchFamily="34" charset="-128"/>
              </a:rPr>
              <a:t>Годишен бюджет</a:t>
            </a:r>
            <a:r>
              <a:rPr lang="en-GB" altLang="en-US" sz="1500" kern="0" dirty="0">
                <a:solidFill>
                  <a:srgbClr val="FFFFFF"/>
                </a:solidFill>
                <a:ea typeface="MS PGothic" pitchFamily="34" charset="-128"/>
              </a:rPr>
              <a:t>  ~1</a:t>
            </a:r>
            <a:r>
              <a:rPr lang="bg-BG" altLang="en-US" sz="1500" kern="0" dirty="0">
                <a:solidFill>
                  <a:srgbClr val="FFFFFF"/>
                </a:solidFill>
                <a:ea typeface="MS PGothic" pitchFamily="34" charset="-128"/>
              </a:rPr>
              <a:t> 2</a:t>
            </a:r>
            <a:r>
              <a:rPr lang="en-GB" altLang="en-US" sz="1500" kern="0" dirty="0">
                <a:solidFill>
                  <a:srgbClr val="FFFFFF"/>
                </a:solidFill>
                <a:ea typeface="MS PGothic" pitchFamily="34" charset="-128"/>
              </a:rPr>
              <a:t>00 MCHF</a:t>
            </a:r>
          </a:p>
        </p:txBody>
      </p:sp>
      <p:sp>
        <p:nvSpPr>
          <p:cNvPr id="2" name="Rectangle 1"/>
          <p:cNvSpPr/>
          <p:nvPr/>
        </p:nvSpPr>
        <p:spPr>
          <a:xfrm>
            <a:off x="269749" y="98487"/>
            <a:ext cx="4233672" cy="704039"/>
          </a:xfrm>
          <a:prstGeom prst="rect">
            <a:avLst/>
          </a:prstGeom>
        </p:spPr>
        <p:txBody>
          <a:bodyPr wrap="square">
            <a:spAutoFit/>
          </a:bodyPr>
          <a:lstStyle/>
          <a:p>
            <a:pPr eaLnBrk="1" hangingPunct="1">
              <a:defRPr/>
            </a:pPr>
            <a:r>
              <a:rPr lang="en-GB" sz="1500" b="1" dirty="0">
                <a:solidFill>
                  <a:schemeClr val="accent1"/>
                </a:solidFill>
                <a:effectLst>
                  <a:outerShdw blurRad="38100" dist="38100" dir="2700000" algn="tl">
                    <a:srgbClr val="000000">
                      <a:alpha val="43137"/>
                    </a:srgbClr>
                  </a:outerShdw>
                </a:effectLst>
              </a:rPr>
              <a:t> </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Наука за мир</a:t>
            </a:r>
            <a:r>
              <a:rPr lang="en-GB" sz="1950" b="1" dirty="0">
                <a:solidFill>
                  <a:srgbClr val="FFFFFF"/>
                </a:solidFill>
                <a:effectLst>
                  <a:outerShdw blurRad="38100" dist="38100" dir="2700000" algn="tl">
                    <a:srgbClr val="000000">
                      <a:alpha val="43137"/>
                    </a:srgbClr>
                  </a:outerShdw>
                </a:effectLst>
              </a:rPr>
              <a:t>”</a:t>
            </a:r>
            <a:r>
              <a:rPr lang="bg-BG" sz="1950" b="1" dirty="0">
                <a:solidFill>
                  <a:srgbClr val="FFFFFF"/>
                </a:solidFill>
                <a:effectLst>
                  <a:outerShdw blurRad="38100" dist="38100" dir="2700000" algn="tl">
                    <a:srgbClr val="000000">
                      <a:alpha val="43137"/>
                    </a:srgbClr>
                  </a:outerShdw>
                </a:effectLst>
              </a:rPr>
              <a:t>     </a:t>
            </a:r>
            <a:r>
              <a:rPr lang="bg-BG" sz="1950" b="1" dirty="0" smtClean="0">
                <a:solidFill>
                  <a:srgbClr val="FFFFFF"/>
                </a:solidFill>
                <a:effectLst>
                  <a:outerShdw blurRad="38100" dist="38100" dir="2700000" algn="tl">
                    <a:srgbClr val="000000">
                      <a:alpha val="43137"/>
                    </a:srgbClr>
                  </a:outerShdw>
                </a:effectLst>
              </a:rPr>
              <a:t/>
            </a:r>
            <a:br>
              <a:rPr lang="bg-BG" sz="1950" b="1" dirty="0" smtClean="0">
                <a:solidFill>
                  <a:srgbClr val="FFFFFF"/>
                </a:solidFill>
                <a:effectLst>
                  <a:outerShdw blurRad="38100" dist="38100" dir="2700000" algn="tl">
                    <a:srgbClr val="000000">
                      <a:alpha val="43137"/>
                    </a:srgbClr>
                  </a:outerShdw>
                </a:effectLst>
              </a:rPr>
            </a:br>
            <a:r>
              <a:rPr lang="bg-BG" sz="1950" b="1" dirty="0" smtClean="0">
                <a:solidFill>
                  <a:srgbClr val="FFFFFF"/>
                </a:solidFill>
                <a:effectLst>
                  <a:outerShdw blurRad="38100" dist="38100" dir="2700000" algn="tl">
                    <a:srgbClr val="000000">
                      <a:alpha val="43137"/>
                    </a:srgbClr>
                  </a:outerShdw>
                </a:effectLst>
              </a:rPr>
              <a:t> </a:t>
            </a:r>
            <a:r>
              <a:rPr lang="en-US" sz="1950" b="1" dirty="0" smtClean="0">
                <a:solidFill>
                  <a:srgbClr val="FFFF00"/>
                </a:solidFill>
                <a:effectLst>
                  <a:outerShdw blurRad="38100" dist="38100" dir="2700000" algn="tl">
                    <a:srgbClr val="000000">
                      <a:alpha val="43137"/>
                    </a:srgbClr>
                  </a:outerShdw>
                </a:effectLst>
              </a:rPr>
              <a:t>CERN</a:t>
            </a:r>
            <a:r>
              <a:rPr lang="en-US" sz="1950" b="1" dirty="0" smtClean="0">
                <a:solidFill>
                  <a:srgbClr val="FFFFFF"/>
                </a:solidFill>
                <a:effectLst>
                  <a:outerShdw blurRad="38100" dist="38100" dir="2700000" algn="tl">
                    <a:srgbClr val="000000">
                      <a:alpha val="43137"/>
                    </a:srgbClr>
                  </a:outerShdw>
                </a:effectLst>
              </a:rPr>
              <a:t> </a:t>
            </a:r>
            <a:r>
              <a:rPr lang="bg-BG" sz="2025" b="1" dirty="0" smtClean="0">
                <a:solidFill>
                  <a:srgbClr val="FFFF00"/>
                </a:solidFill>
                <a:effectLst>
                  <a:outerShdw blurRad="38100" dist="38100" dir="2700000" algn="tl">
                    <a:srgbClr val="000000">
                      <a:alpha val="43137"/>
                    </a:srgbClr>
                  </a:outerShdw>
                </a:effectLst>
              </a:rPr>
              <a:t>днес</a:t>
            </a:r>
            <a:r>
              <a:rPr lang="en-GB" sz="2025" b="1" dirty="0">
                <a:solidFill>
                  <a:srgbClr val="FFFF00"/>
                </a:solidFill>
                <a:effectLst>
                  <a:outerShdw blurRad="38100" dist="38100" dir="2700000" algn="tl">
                    <a:srgbClr val="000000">
                      <a:alpha val="43137"/>
                    </a:srgbClr>
                  </a:outerShdw>
                </a:effectLst>
              </a:rPr>
              <a:t>: 2</a:t>
            </a:r>
            <a:r>
              <a:rPr lang="bg-BG" sz="2025" b="1" dirty="0">
                <a:solidFill>
                  <a:srgbClr val="FFFF00"/>
                </a:solidFill>
                <a:effectLst>
                  <a:outerShdw blurRad="38100" dist="38100" dir="2700000" algn="tl">
                    <a:srgbClr val="000000">
                      <a:alpha val="43137"/>
                    </a:srgbClr>
                  </a:outerShdw>
                </a:effectLst>
              </a:rPr>
              <a:t>3</a:t>
            </a:r>
            <a:r>
              <a:rPr lang="en-GB" sz="2025" b="1" dirty="0">
                <a:solidFill>
                  <a:srgbClr val="FFFF00"/>
                </a:solidFill>
                <a:effectLst>
                  <a:outerShdw blurRad="38100" dist="38100" dir="2700000" algn="tl">
                    <a:srgbClr val="000000">
                      <a:alpha val="43137"/>
                    </a:srgbClr>
                  </a:outerShdw>
                </a:effectLst>
              </a:rPr>
              <a:t> </a:t>
            </a:r>
            <a:r>
              <a:rPr lang="bg-BG" sz="2025" b="1" dirty="0">
                <a:solidFill>
                  <a:srgbClr val="FFFF00"/>
                </a:solidFill>
                <a:effectLst>
                  <a:outerShdw blurRad="38100" dist="38100" dir="2700000" algn="tl">
                    <a:srgbClr val="000000">
                      <a:alpha val="43137"/>
                    </a:srgbClr>
                  </a:outerShdw>
                </a:effectLst>
              </a:rPr>
              <a:t>страни членки</a:t>
            </a:r>
            <a:endParaRPr lang="en-GB" sz="2025"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062781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7873" y="0"/>
            <a:ext cx="4612288" cy="492443"/>
          </a:xfrm>
          <a:prstGeom prst="rect">
            <a:avLst/>
          </a:prstGeom>
        </p:spPr>
        <p:txBody>
          <a:bodyPr wrap="none">
            <a:spAutoFit/>
          </a:bodyPr>
          <a:lstStyle/>
          <a:p>
            <a:pPr>
              <a:defRPr/>
            </a:pPr>
            <a:r>
              <a:rPr lang="bg-BG" sz="2500" b="1" i="1" dirty="0"/>
              <a:t>Глобални научни проекти</a:t>
            </a:r>
          </a:p>
        </p:txBody>
      </p:sp>
      <p:pic>
        <p:nvPicPr>
          <p:cNvPr id="3"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8116" y="492443"/>
            <a:ext cx="6757416" cy="4629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6807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1028"/>
          <p:cNvSpPr>
            <a:spLocks noGrp="1" noChangeArrowheads="1"/>
          </p:cNvSpPr>
          <p:nvPr>
            <p:ph type="body" idx="4294967295"/>
          </p:nvPr>
        </p:nvSpPr>
        <p:spPr>
          <a:xfrm>
            <a:off x="-91688" y="608825"/>
            <a:ext cx="6335974" cy="3886200"/>
          </a:xfrm>
        </p:spPr>
        <p:txBody>
          <a:bodyPr>
            <a:normAutofit/>
          </a:bodyPr>
          <a:lstStyle/>
          <a:p>
            <a:pPr>
              <a:lnSpc>
                <a:spcPct val="90000"/>
              </a:lnSpc>
              <a:buClrTx/>
              <a:buFont typeface="Wingdings" panose="05000000000000000000" pitchFamily="2" charset="2"/>
              <a:buChar char=""/>
              <a:defRPr/>
            </a:pPr>
            <a:r>
              <a:rPr lang="ru-RU" sz="1600" dirty="0" smtClean="0">
                <a:solidFill>
                  <a:srgbClr val="FF9933"/>
                </a:solidFill>
                <a:latin typeface="Arial" panose="020B0604020202020204" pitchFamily="34" charset="0"/>
                <a:cs typeface="Arial" panose="020B0604020202020204" pitchFamily="34" charset="0"/>
              </a:rPr>
              <a:t>Научни изследвания</a:t>
            </a:r>
            <a:r>
              <a:rPr lang="ru-RU" sz="1600" dirty="0" smtClean="0">
                <a:solidFill>
                  <a:srgbClr val="0050A0"/>
                </a:solidFill>
                <a:latin typeface="Arial" panose="020B0604020202020204" pitchFamily="34" charset="0"/>
                <a:cs typeface="Arial" panose="020B0604020202020204" pitchFamily="34" charset="0"/>
              </a:rPr>
              <a:t>: разширяват </a:t>
            </a:r>
            <a:r>
              <a:rPr lang="ru-RU" sz="1600" dirty="0">
                <a:solidFill>
                  <a:srgbClr val="0050A0"/>
                </a:solidFill>
                <a:latin typeface="Arial" panose="020B0604020202020204" pitchFamily="34" charset="0"/>
                <a:cs typeface="Arial" panose="020B0604020202020204" pitchFamily="34" charset="0"/>
              </a:rPr>
              <a:t>границите </a:t>
            </a:r>
            <a:r>
              <a:rPr lang="ru-RU" sz="1600" dirty="0" smtClean="0">
                <a:solidFill>
                  <a:srgbClr val="0050A0"/>
                </a:solidFill>
                <a:latin typeface="Arial" panose="020B0604020202020204" pitchFamily="34" charset="0"/>
                <a:cs typeface="Arial" panose="020B0604020202020204" pitchFamily="34" charset="0"/>
              </a:rPr>
              <a:t>на познанието</a:t>
            </a:r>
            <a:endParaRPr lang="ru-RU" sz="1600" dirty="0">
              <a:solidFill>
                <a:srgbClr val="0050A0"/>
              </a:solidFill>
              <a:latin typeface="Arial" panose="020B0604020202020204" pitchFamily="34" charset="0"/>
              <a:cs typeface="Arial" panose="020B0604020202020204" pitchFamily="34" charset="0"/>
            </a:endParaRPr>
          </a:p>
          <a:p>
            <a:pPr>
              <a:lnSpc>
                <a:spcPct val="90000"/>
              </a:lnSpc>
              <a:buClrTx/>
              <a:buNone/>
              <a:defRPr/>
            </a:pPr>
            <a:r>
              <a:rPr lang="ru-RU" sz="1800" dirty="0">
                <a:solidFill>
                  <a:srgbClr val="0050A0"/>
                </a:solidFill>
                <a:latin typeface="Arial" panose="020B0604020202020204" pitchFamily="34" charset="0"/>
                <a:cs typeface="Arial" panose="020B0604020202020204" pitchFamily="34" charset="0"/>
              </a:rPr>
              <a:t> </a:t>
            </a:r>
            <a:r>
              <a:rPr lang="ru-RU" sz="1800" dirty="0" smtClean="0">
                <a:solidFill>
                  <a:srgbClr val="0050A0"/>
                </a:solidFill>
                <a:latin typeface="Arial" panose="020B0604020202020204" pitchFamily="34" charset="0"/>
                <a:cs typeface="Arial" panose="020B0604020202020204" pitchFamily="34" charset="0"/>
              </a:rPr>
              <a:t>	</a:t>
            </a:r>
            <a:r>
              <a:rPr lang="ru-RU" sz="1100" dirty="0" smtClean="0">
                <a:solidFill>
                  <a:srgbClr val="0050A0"/>
                </a:solidFill>
                <a:latin typeface="Arial" panose="020B0604020202020204" pitchFamily="34" charset="0"/>
                <a:cs typeface="Arial" panose="020B0604020202020204" pitchFamily="34" charset="0"/>
              </a:rPr>
              <a:t>Примери </a:t>
            </a:r>
            <a:r>
              <a:rPr lang="ru-RU" sz="1100" dirty="0">
                <a:solidFill>
                  <a:srgbClr val="0050A0"/>
                </a:solidFill>
                <a:latin typeface="Arial" panose="020B0604020202020204" pitchFamily="34" charset="0"/>
                <a:cs typeface="Arial" panose="020B0604020202020204" pitchFamily="34" charset="0"/>
              </a:rPr>
              <a:t>- тайните на Големия Взрив…как е </a:t>
            </a:r>
            <a:r>
              <a:rPr lang="ru-RU" sz="1100" dirty="0" smtClean="0">
                <a:solidFill>
                  <a:srgbClr val="0050A0"/>
                </a:solidFill>
                <a:latin typeface="Arial" panose="020B0604020202020204" pitchFamily="34" charset="0"/>
                <a:cs typeface="Arial" panose="020B0604020202020204" pitchFamily="34" charset="0"/>
              </a:rPr>
              <a:t>изглеждала материята</a:t>
            </a:r>
            <a:br>
              <a:rPr lang="ru-RU" sz="1100" dirty="0" smtClean="0">
                <a:solidFill>
                  <a:srgbClr val="0050A0"/>
                </a:solidFill>
                <a:latin typeface="Arial" panose="020B0604020202020204" pitchFamily="34" charset="0"/>
                <a:cs typeface="Arial" panose="020B0604020202020204" pitchFamily="34" charset="0"/>
              </a:rPr>
            </a:br>
            <a:r>
              <a:rPr lang="ru-RU" sz="1100" dirty="0" smtClean="0">
                <a:solidFill>
                  <a:srgbClr val="0050A0"/>
                </a:solidFill>
                <a:latin typeface="Arial" panose="020B0604020202020204" pitchFamily="34" charset="0"/>
                <a:cs typeface="Arial" panose="020B0604020202020204" pitchFamily="34" charset="0"/>
              </a:rPr>
              <a:t> </a:t>
            </a:r>
            <a:r>
              <a:rPr lang="ru-RU" sz="1100" dirty="0">
                <a:solidFill>
                  <a:srgbClr val="0050A0"/>
                </a:solidFill>
                <a:latin typeface="Arial" panose="020B0604020202020204" pitchFamily="34" charset="0"/>
                <a:cs typeface="Arial" panose="020B0604020202020204" pitchFamily="34" charset="0"/>
              </a:rPr>
              <a:t>в първите моменти от </a:t>
            </a:r>
            <a:r>
              <a:rPr lang="ru-RU" sz="1100" dirty="0" smtClean="0">
                <a:solidFill>
                  <a:srgbClr val="0050A0"/>
                </a:solidFill>
                <a:latin typeface="Arial" panose="020B0604020202020204" pitchFamily="34" charset="0"/>
                <a:cs typeface="Arial" panose="020B0604020202020204" pitchFamily="34" charset="0"/>
              </a:rPr>
              <a:t>съществуването </a:t>
            </a:r>
            <a:r>
              <a:rPr lang="ru-RU" sz="1100" dirty="0">
                <a:solidFill>
                  <a:srgbClr val="0050A0"/>
                </a:solidFill>
                <a:latin typeface="Arial" panose="020B0604020202020204" pitchFamily="34" charset="0"/>
                <a:cs typeface="Arial" panose="020B0604020202020204" pitchFamily="34" charset="0"/>
              </a:rPr>
              <a:t>на </a:t>
            </a:r>
            <a:r>
              <a:rPr lang="ru-RU" sz="1100" dirty="0" smtClean="0">
                <a:solidFill>
                  <a:srgbClr val="0050A0"/>
                </a:solidFill>
                <a:latin typeface="Arial" panose="020B0604020202020204" pitchFamily="34" charset="0"/>
                <a:cs typeface="Arial" panose="020B0604020202020204" pitchFamily="34" charset="0"/>
              </a:rPr>
              <a:t>Вселената? </a:t>
            </a:r>
            <a:br>
              <a:rPr lang="ru-RU" sz="1100" dirty="0" smtClean="0">
                <a:solidFill>
                  <a:srgbClr val="0050A0"/>
                </a:solidFill>
                <a:latin typeface="Arial" panose="020B0604020202020204" pitchFamily="34" charset="0"/>
                <a:cs typeface="Arial" panose="020B0604020202020204" pitchFamily="34" charset="0"/>
              </a:rPr>
            </a:br>
            <a:r>
              <a:rPr lang="ru-RU" sz="1100" dirty="0" smtClean="0">
                <a:solidFill>
                  <a:srgbClr val="0050A0"/>
                </a:solidFill>
                <a:latin typeface="Arial" panose="020B0604020202020204" pitchFamily="34" charset="0"/>
                <a:cs typeface="Arial" panose="020B0604020202020204" pitchFamily="34" charset="0"/>
              </a:rPr>
              <a:t>От </a:t>
            </a:r>
            <a:r>
              <a:rPr lang="ru-RU" sz="1100" dirty="0">
                <a:solidFill>
                  <a:srgbClr val="0050A0"/>
                </a:solidFill>
                <a:latin typeface="Arial" panose="020B0604020202020204" pitchFamily="34" charset="0"/>
                <a:cs typeface="Arial" panose="020B0604020202020204" pitchFamily="34" charset="0"/>
              </a:rPr>
              <a:t>какво </a:t>
            </a:r>
            <a:r>
              <a:rPr lang="ru-RU" sz="1100" dirty="0" smtClean="0">
                <a:solidFill>
                  <a:srgbClr val="0050A0"/>
                </a:solidFill>
                <a:latin typeface="Arial" panose="020B0604020202020204" pitchFamily="34" charset="0"/>
                <a:cs typeface="Arial" panose="020B0604020202020204" pitchFamily="34" charset="0"/>
              </a:rPr>
              <a:t>е </a:t>
            </a:r>
            <a:r>
              <a:rPr lang="ru-RU" sz="1100" dirty="0">
                <a:solidFill>
                  <a:srgbClr val="0050A0"/>
                </a:solidFill>
                <a:latin typeface="Arial" panose="020B0604020202020204" pitchFamily="34" charset="0"/>
                <a:cs typeface="Arial" panose="020B0604020202020204" pitchFamily="34" charset="0"/>
              </a:rPr>
              <a:t>изградена 96% от нашата вселена? </a:t>
            </a:r>
            <a:r>
              <a:rPr lang="ru-RU" sz="1100" dirty="0" smtClean="0">
                <a:solidFill>
                  <a:srgbClr val="0050A0"/>
                </a:solidFill>
                <a:latin typeface="Arial" panose="020B0604020202020204" pitchFamily="34" charset="0"/>
                <a:cs typeface="Arial" panose="020B0604020202020204" pitchFamily="34" charset="0"/>
              </a:rPr>
              <a:t>...</a:t>
            </a:r>
          </a:p>
          <a:p>
            <a:pPr>
              <a:lnSpc>
                <a:spcPct val="90000"/>
              </a:lnSpc>
              <a:buClrTx/>
              <a:buNone/>
              <a:defRPr/>
            </a:pPr>
            <a:endParaRPr lang="ru-RU" sz="1100" dirty="0">
              <a:solidFill>
                <a:srgbClr val="0050A0"/>
              </a:solidFill>
              <a:latin typeface="Arial" panose="020B0604020202020204" pitchFamily="34" charset="0"/>
              <a:cs typeface="Arial" panose="020B0604020202020204" pitchFamily="34" charset="0"/>
            </a:endParaRP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Нови технологии </a:t>
            </a:r>
            <a:r>
              <a:rPr lang="ru-RU" sz="1600" dirty="0">
                <a:solidFill>
                  <a:srgbClr val="0050A0"/>
                </a:solidFill>
                <a:latin typeface="Arial" panose="020B0604020202020204" pitchFamily="34" charset="0"/>
                <a:cs typeface="Arial" panose="020B0604020202020204" pitchFamily="34" charset="0"/>
              </a:rPr>
              <a:t>за  ускорители и </a:t>
            </a:r>
            <a:r>
              <a:rPr lang="ru-RU" sz="1600" dirty="0" smtClean="0">
                <a:solidFill>
                  <a:srgbClr val="0050A0"/>
                </a:solidFill>
                <a:latin typeface="Arial" panose="020B0604020202020204" pitchFamily="34" charset="0"/>
                <a:cs typeface="Arial" panose="020B0604020202020204" pitchFamily="34" charset="0"/>
              </a:rPr>
              <a:t>детектори</a:t>
            </a:r>
            <a:br>
              <a:rPr lang="ru-RU" sz="1600" dirty="0" smtClean="0">
                <a:solidFill>
                  <a:srgbClr val="0050A0"/>
                </a:solidFill>
                <a:latin typeface="Arial" panose="020B0604020202020204" pitchFamily="34" charset="0"/>
                <a:cs typeface="Arial" panose="020B0604020202020204" pitchFamily="34" charset="0"/>
              </a:rPr>
            </a:br>
            <a:r>
              <a:rPr lang="en-GB" sz="1600" dirty="0" smtClean="0">
                <a:solidFill>
                  <a:srgbClr val="0050A0"/>
                </a:solidFill>
                <a:latin typeface="Arial" panose="020B0604020202020204" pitchFamily="34" charset="0"/>
                <a:cs typeface="Arial" panose="020B0604020202020204" pitchFamily="34" charset="0"/>
              </a:rPr>
              <a:t>=&gt; </a:t>
            </a:r>
            <a:r>
              <a:rPr lang="bg-BG" sz="1600" dirty="0" smtClean="0">
                <a:solidFill>
                  <a:srgbClr val="00B050"/>
                </a:solidFill>
                <a:latin typeface="Arial" panose="020B0604020202020204" pitchFamily="34" charset="0"/>
                <a:cs typeface="Arial" panose="020B0604020202020204" pitchFamily="34" charset="0"/>
              </a:rPr>
              <a:t>трансфер на технологии</a:t>
            </a:r>
            <a:endParaRPr lang="en-GB" sz="1600" i="1" dirty="0" smtClean="0">
              <a:solidFill>
                <a:srgbClr val="00B050"/>
              </a:solidFill>
              <a:latin typeface="Arial" panose="020B0604020202020204" pitchFamily="34" charset="0"/>
              <a:cs typeface="Arial" panose="020B0604020202020204" pitchFamily="34" charset="0"/>
            </a:endParaRPr>
          </a:p>
          <a:p>
            <a:pPr eaLnBrk="1" hangingPunct="1">
              <a:lnSpc>
                <a:spcPct val="90000"/>
              </a:lnSpc>
              <a:buClrTx/>
              <a:buFont typeface="Wingdings" pitchFamily="-112" charset="2"/>
              <a:buNone/>
              <a:defRPr/>
            </a:pPr>
            <a:r>
              <a:rPr lang="en-GB" sz="1800" dirty="0">
                <a:solidFill>
                  <a:srgbClr val="0050A0"/>
                </a:solidFill>
                <a:latin typeface="Arial" panose="020B0604020202020204" pitchFamily="34" charset="0"/>
                <a:cs typeface="Arial" panose="020B0604020202020204" pitchFamily="34" charset="0"/>
              </a:rPr>
              <a:t>	</a:t>
            </a:r>
            <a:r>
              <a:rPr lang="en-GB" sz="1200" dirty="0">
                <a:solidFill>
                  <a:srgbClr val="0050A0"/>
                </a:solidFill>
                <a:latin typeface="Arial" panose="020B0604020202020204" pitchFamily="34" charset="0"/>
                <a:cs typeface="Arial" panose="020B0604020202020204" pitchFamily="34" charset="0"/>
              </a:rPr>
              <a:t>E.g. Information technology - the Web and the GRID</a:t>
            </a:r>
          </a:p>
          <a:p>
            <a:pPr eaLnBrk="1" hangingPunct="1">
              <a:lnSpc>
                <a:spcPct val="90000"/>
              </a:lnSpc>
              <a:buClrTx/>
              <a:buFont typeface="Wingdings" pitchFamily="-112" charset="2"/>
              <a:buNone/>
              <a:defRPr/>
            </a:pPr>
            <a:r>
              <a:rPr lang="en-GB" sz="1200" dirty="0">
                <a:solidFill>
                  <a:srgbClr val="0050A0"/>
                </a:solidFill>
                <a:latin typeface="Arial" panose="020B0604020202020204" pitchFamily="34" charset="0"/>
                <a:cs typeface="Arial" panose="020B0604020202020204" pitchFamily="34" charset="0"/>
              </a:rPr>
              <a:t>	Medicine – diagnosis (e.g. PET scanners) and </a:t>
            </a:r>
            <a:br>
              <a:rPr lang="en-GB" sz="1200" dirty="0">
                <a:solidFill>
                  <a:srgbClr val="0050A0"/>
                </a:solidFill>
                <a:latin typeface="Arial" panose="020B0604020202020204" pitchFamily="34" charset="0"/>
                <a:cs typeface="Arial" panose="020B0604020202020204" pitchFamily="34" charset="0"/>
              </a:rPr>
            </a:br>
            <a:r>
              <a:rPr lang="en-GB" sz="1200" dirty="0">
                <a:solidFill>
                  <a:srgbClr val="0050A0"/>
                </a:solidFill>
                <a:latin typeface="Arial" panose="020B0604020202020204" pitchFamily="34" charset="0"/>
                <a:cs typeface="Arial" panose="020B0604020202020204" pitchFamily="34" charset="0"/>
              </a:rPr>
              <a:t>cancer therapy</a:t>
            </a:r>
          </a:p>
          <a:p>
            <a:pPr>
              <a:spcBef>
                <a:spcPts val="900"/>
              </a:spcBef>
              <a:buFont typeface="Wingdings" panose="05000000000000000000" pitchFamily="2" charset="2"/>
              <a:buChar char=""/>
              <a:defRPr/>
            </a:pPr>
            <a:r>
              <a:rPr lang="ru-RU" sz="1600" dirty="0">
                <a:solidFill>
                  <a:srgbClr val="FF9933"/>
                </a:solidFill>
                <a:latin typeface="Arial" panose="020B0604020202020204" pitchFamily="34" charset="0"/>
                <a:cs typeface="Arial" panose="020B0604020202020204" pitchFamily="34" charset="0"/>
              </a:rPr>
              <a:t>Образование: </a:t>
            </a:r>
            <a:r>
              <a:rPr lang="ru-RU" sz="1600" dirty="0">
                <a:solidFill>
                  <a:schemeClr val="tx2"/>
                </a:solidFill>
                <a:latin typeface="Arial" panose="020B0604020202020204" pitchFamily="34" charset="0"/>
                <a:cs typeface="Arial" panose="020B0604020202020204" pitchFamily="34" charset="0"/>
              </a:rPr>
              <a:t>обучава бъдещите учени </a:t>
            </a:r>
            <a:br>
              <a:rPr lang="ru-RU" sz="1600" dirty="0">
                <a:solidFill>
                  <a:schemeClr val="tx2"/>
                </a:solidFill>
                <a:latin typeface="Arial" panose="020B0604020202020204" pitchFamily="34" charset="0"/>
                <a:cs typeface="Arial" panose="020B0604020202020204" pitchFamily="34" charset="0"/>
              </a:rPr>
            </a:br>
            <a:r>
              <a:rPr lang="ru-RU" sz="1600" dirty="0">
                <a:solidFill>
                  <a:schemeClr val="tx2"/>
                </a:solidFill>
                <a:latin typeface="Arial" panose="020B0604020202020204" pitchFamily="34" charset="0"/>
                <a:cs typeface="Arial" panose="020B0604020202020204" pitchFamily="34" charset="0"/>
              </a:rPr>
              <a:t>и </a:t>
            </a:r>
            <a:r>
              <a:rPr lang="ru-RU" sz="1600" dirty="0" smtClean="0">
                <a:solidFill>
                  <a:schemeClr val="tx2"/>
                </a:solidFill>
                <a:latin typeface="Arial" panose="020B0604020202020204" pitchFamily="34" charset="0"/>
                <a:cs typeface="Arial" panose="020B0604020202020204" pitchFamily="34" charset="0"/>
              </a:rPr>
              <a:t>инженери</a:t>
            </a:r>
            <a:br>
              <a:rPr lang="ru-RU" sz="1600" dirty="0" smtClean="0">
                <a:solidFill>
                  <a:schemeClr val="tx2"/>
                </a:solidFill>
                <a:latin typeface="Arial" panose="020B0604020202020204" pitchFamily="34" charset="0"/>
                <a:cs typeface="Arial" panose="020B0604020202020204" pitchFamily="34" charset="0"/>
              </a:rPr>
            </a:br>
            <a:endParaRPr lang="en-GB" sz="1000" dirty="0" smtClean="0">
              <a:solidFill>
                <a:schemeClr val="tx2"/>
              </a:solidFill>
              <a:latin typeface="Arial" panose="020B0604020202020204" pitchFamily="34" charset="0"/>
              <a:cs typeface="Arial" panose="020B0604020202020204" pitchFamily="34" charset="0"/>
            </a:endParaRPr>
          </a:p>
          <a:p>
            <a:pPr>
              <a:lnSpc>
                <a:spcPct val="90000"/>
              </a:lnSpc>
              <a:buClrTx/>
              <a:buFont typeface="Wingdings" panose="05000000000000000000" pitchFamily="2" charset="2"/>
              <a:buChar char="ü"/>
              <a:defRPr/>
            </a:pPr>
            <a:r>
              <a:rPr lang="ru-RU" sz="1600" dirty="0">
                <a:solidFill>
                  <a:srgbClr val="FF9933"/>
                </a:solidFill>
                <a:latin typeface="Arial" panose="020B0604020202020204" pitchFamily="34" charset="0"/>
                <a:cs typeface="Arial" panose="020B0604020202020204" pitchFamily="34" charset="0"/>
              </a:rPr>
              <a:t>Сътрудничество</a:t>
            </a:r>
            <a:r>
              <a:rPr lang="ru-RU" sz="1600" dirty="0">
                <a:solidFill>
                  <a:srgbClr val="0050A0"/>
                </a:solidFill>
                <a:latin typeface="Arial" panose="020B0604020202020204" pitchFamily="34" charset="0"/>
                <a:cs typeface="Arial" panose="020B0604020202020204" pitchFamily="34" charset="0"/>
              </a:rPr>
              <a:t>: обединява хора от различни страни и </a:t>
            </a:r>
            <a:r>
              <a:rPr lang="ru-RU" sz="1600" dirty="0" smtClean="0">
                <a:solidFill>
                  <a:srgbClr val="0050A0"/>
                </a:solidFill>
                <a:latin typeface="Arial" panose="020B0604020202020204" pitchFamily="34" charset="0"/>
                <a:cs typeface="Arial" panose="020B0604020202020204" pitchFamily="34" charset="0"/>
              </a:rPr>
              <a:t>култури </a:t>
            </a:r>
            <a:r>
              <a:rPr lang="en-150" sz="1600" dirty="0" smtClean="0">
                <a:solidFill>
                  <a:srgbClr val="0050A0"/>
                </a:solidFill>
                <a:latin typeface="Arial" panose="020B0604020202020204" pitchFamily="34" charset="0"/>
                <a:cs typeface="Arial" panose="020B0604020202020204" pitchFamily="34" charset="0"/>
              </a:rPr>
              <a:t>–</a:t>
            </a:r>
            <a:r>
              <a:rPr lang="en-GB" sz="1600" dirty="0" smtClean="0">
                <a:solidFill>
                  <a:srgbClr val="0050A0"/>
                </a:solidFill>
                <a:latin typeface="Arial" panose="020B0604020202020204" pitchFamily="34" charset="0"/>
                <a:cs typeface="Arial" panose="020B0604020202020204" pitchFamily="34" charset="0"/>
              </a:rPr>
              <a:t> </a:t>
            </a:r>
            <a:r>
              <a:rPr lang="en-GB" sz="1600" i="1" dirty="0" smtClean="0">
                <a:solidFill>
                  <a:srgbClr val="FF9933"/>
                </a:solidFill>
                <a:latin typeface="Arial" panose="020B0604020202020204" pitchFamily="34" charset="0"/>
                <a:cs typeface="Arial" panose="020B0604020202020204" pitchFamily="34" charset="0"/>
              </a:rPr>
              <a:t>110</a:t>
            </a:r>
            <a:r>
              <a:rPr lang="bg-BG" sz="1600" i="1" dirty="0" smtClean="0">
                <a:solidFill>
                  <a:srgbClr val="FF9933"/>
                </a:solidFill>
                <a:latin typeface="Arial" panose="020B0604020202020204" pitchFamily="34" charset="0"/>
                <a:cs typeface="Arial" panose="020B0604020202020204" pitchFamily="34" charset="0"/>
              </a:rPr>
              <a:t> националности</a:t>
            </a:r>
            <a:endParaRPr lang="en-GB" sz="1600" i="1" dirty="0">
              <a:solidFill>
                <a:srgbClr val="FF9933"/>
              </a:solidFill>
              <a:latin typeface="Arial" panose="020B0604020202020204" pitchFamily="34" charset="0"/>
              <a:cs typeface="Arial" panose="020B0604020202020204" pitchFamily="34" charset="0"/>
            </a:endParaRPr>
          </a:p>
        </p:txBody>
      </p:sp>
      <p:pic>
        <p:nvPicPr>
          <p:cNvPr id="37894" name="Picture 1030" descr="einstein-1"/>
          <p:cNvPicPr>
            <a:picLocks noChangeAspect="1" noChangeArrowheads="1"/>
          </p:cNvPicPr>
          <p:nvPr/>
        </p:nvPicPr>
        <p:blipFill>
          <a:blip r:embed="rId3"/>
          <a:srcRect/>
          <a:stretch>
            <a:fillRect/>
          </a:stretch>
        </p:blipFill>
        <p:spPr bwMode="auto">
          <a:xfrm>
            <a:off x="8171260" y="756643"/>
            <a:ext cx="913209" cy="12573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896" name="Picture 1032" descr="PET_Alzheimer"/>
          <p:cNvPicPr>
            <a:picLocks noChangeAspect="1" noChangeArrowheads="1"/>
          </p:cNvPicPr>
          <p:nvPr/>
        </p:nvPicPr>
        <p:blipFill rotWithShape="1">
          <a:blip r:embed="rId4"/>
          <a:srcRect l="853" b="-1647"/>
          <a:stretch/>
        </p:blipFill>
        <p:spPr bwMode="auto">
          <a:xfrm>
            <a:off x="6375144" y="2307685"/>
            <a:ext cx="1359900" cy="1028700"/>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pic>
        <p:nvPicPr>
          <p:cNvPr id="37905" name="Picture 1041" descr="Picture 2"/>
          <p:cNvPicPr>
            <a:picLocks noChangeAspect="1" noChangeArrowheads="1"/>
          </p:cNvPicPr>
          <p:nvPr/>
        </p:nvPicPr>
        <p:blipFill>
          <a:blip r:embed="rId5"/>
          <a:srcRect/>
          <a:stretch>
            <a:fillRect/>
          </a:stretch>
        </p:blipFill>
        <p:spPr bwMode="auto">
          <a:xfrm>
            <a:off x="7134906" y="804882"/>
            <a:ext cx="948929" cy="941785"/>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grpSp>
        <p:nvGrpSpPr>
          <p:cNvPr id="4" name="Grouper 3"/>
          <p:cNvGrpSpPr/>
          <p:nvPr/>
        </p:nvGrpSpPr>
        <p:grpSpPr>
          <a:xfrm>
            <a:off x="6092792" y="3556190"/>
            <a:ext cx="2991677" cy="1011053"/>
            <a:chOff x="5483225" y="4293096"/>
            <a:chExt cx="3505200" cy="1128881"/>
          </a:xfrm>
        </p:grpSpPr>
        <p:pic>
          <p:nvPicPr>
            <p:cNvPr id="14" name="Picture 2" descr="ttps://cds.cern.ch/record/2138941/files/DSC_0088.jpg?subformat=icon-64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83225" y="4293096"/>
              <a:ext cx="1692000" cy="1123595"/>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15" name="Picture 6" descr="ttps://cds.cern.ch/record/2210064/files/summerstudents-5.jpg?subformat=icon-64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96425" y="4293096"/>
              <a:ext cx="1692000" cy="1128881"/>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grpSp>
      <p:pic>
        <p:nvPicPr>
          <p:cNvPr id="18" name="Picture 3" descr="CMB_Timeline150nt"/>
          <p:cNvPicPr>
            <a:picLocks noChangeArrowheads="1"/>
          </p:cNvPicPr>
          <p:nvPr/>
        </p:nvPicPr>
        <p:blipFill>
          <a:blip r:embed="rId8"/>
          <a:srcRect/>
          <a:stretch>
            <a:fillRect/>
          </a:stretch>
        </p:blipFill>
        <p:spPr bwMode="auto">
          <a:xfrm>
            <a:off x="5003181" y="921527"/>
            <a:ext cx="2102050" cy="1220635"/>
          </a:xfrm>
          <a:prstGeom prst="rect">
            <a:avLst/>
          </a:prstGeom>
          <a:noFill/>
          <a:ln w="9525">
            <a:noFill/>
            <a:miter lim="800000"/>
            <a:headEnd/>
            <a:tailEnd/>
          </a:ln>
          <a:scene3d>
            <a:camera prst="orthographicFront"/>
            <a:lightRig rig="threePt" dir="t"/>
          </a:scene3d>
          <a:sp3d>
            <a:bevelT/>
          </a:sp3d>
        </p:spPr>
      </p:pic>
      <p:sp>
        <p:nvSpPr>
          <p:cNvPr id="5" name="TextBox 4"/>
          <p:cNvSpPr txBox="1"/>
          <p:nvPr/>
        </p:nvSpPr>
        <p:spPr>
          <a:xfrm>
            <a:off x="5370896" y="1833613"/>
            <a:ext cx="1227222" cy="253916"/>
          </a:xfrm>
          <a:prstGeom prst="rect">
            <a:avLst/>
          </a:prstGeom>
          <a:noFill/>
        </p:spPr>
        <p:txBody>
          <a:bodyPr wrap="square" rtlCol="0">
            <a:spAutoFit/>
          </a:bodyPr>
          <a:lstStyle/>
          <a:p>
            <a:r>
              <a:rPr lang="en-US" sz="1050" dirty="0">
                <a:solidFill>
                  <a:schemeClr val="bg1"/>
                </a:solidFill>
              </a:rPr>
              <a:t>13.8 Billion years</a:t>
            </a:r>
            <a:endParaRPr lang="en-GB" sz="1050" dirty="0">
              <a:solidFill>
                <a:schemeClr val="bg1"/>
              </a:solidFill>
            </a:endParaRPr>
          </a:p>
        </p:txBody>
      </p:sp>
      <p:cxnSp>
        <p:nvCxnSpPr>
          <p:cNvPr id="7" name="Straight Arrow Connector 6"/>
          <p:cNvCxnSpPr/>
          <p:nvPr/>
        </p:nvCxnSpPr>
        <p:spPr>
          <a:xfrm>
            <a:off x="5370896" y="2064446"/>
            <a:ext cx="125850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99109" y="1907381"/>
            <a:ext cx="711206" cy="242374"/>
          </a:xfrm>
          <a:prstGeom prst="rect">
            <a:avLst/>
          </a:prstGeom>
          <a:noFill/>
          <a:ln>
            <a:noFill/>
          </a:ln>
        </p:spPr>
        <p:txBody>
          <a:bodyPr wrap="square" rtlCol="0">
            <a:spAutoFit/>
          </a:bodyPr>
          <a:lstStyle/>
          <a:p>
            <a:r>
              <a:rPr lang="en-US" sz="975" dirty="0">
                <a:solidFill>
                  <a:schemeClr val="bg1"/>
                </a:solidFill>
              </a:rPr>
              <a:t>Today</a:t>
            </a:r>
            <a:endParaRPr lang="en-GB" sz="975" dirty="0">
              <a:solidFill>
                <a:schemeClr val="bg1"/>
              </a:solidFill>
            </a:endParaRPr>
          </a:p>
        </p:txBody>
      </p:sp>
      <p:grpSp>
        <p:nvGrpSpPr>
          <p:cNvPr id="11" name="Group 10"/>
          <p:cNvGrpSpPr/>
          <p:nvPr/>
        </p:nvGrpSpPr>
        <p:grpSpPr>
          <a:xfrm>
            <a:off x="4391819" y="2237588"/>
            <a:ext cx="1884135" cy="1263189"/>
            <a:chOff x="5855758" y="2983451"/>
            <a:chExt cx="2512180" cy="1684252"/>
          </a:xfrm>
        </p:grpSpPr>
        <p:grpSp>
          <p:nvGrpSpPr>
            <p:cNvPr id="9" name="Group 8"/>
            <p:cNvGrpSpPr/>
            <p:nvPr/>
          </p:nvGrpSpPr>
          <p:grpSpPr>
            <a:xfrm>
              <a:off x="5855758" y="2983451"/>
              <a:ext cx="2512180" cy="1628692"/>
              <a:chOff x="5855758" y="2983451"/>
              <a:chExt cx="2512180" cy="1628692"/>
            </a:xfrm>
          </p:grpSpPr>
          <p:pic>
            <p:nvPicPr>
              <p:cNvPr id="16" name="Picture 2" descr="lhc25.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63241" y="3038802"/>
                <a:ext cx="2362473" cy="1573341"/>
              </a:xfrm>
              <a:prstGeom prst="rect">
                <a:avLst/>
              </a:prstGeom>
              <a:ln/>
              <a:scene3d>
                <a:camera prst="orthographicFront" fov="0">
                  <a:rot lat="0" lon="0" rev="0"/>
                </a:camera>
                <a:lightRig rig="harsh" dir="t">
                  <a:rot lat="6000000" lon="6000000" rev="0"/>
                </a:lightRig>
              </a:scene3d>
              <a:sp3d contourW="10000" prstMaterial="metal">
                <a:bevelT w="20000" h="9000"/>
                <a:contourClr>
                  <a:schemeClr val="accent2">
                    <a:shade val="30000"/>
                    <a:satMod val="200000"/>
                  </a:schemeClr>
                </a:contourClr>
              </a:sp3d>
            </p:spPr>
            <p:style>
              <a:lnRef idx="0">
                <a:schemeClr val="accent2"/>
              </a:lnRef>
              <a:fillRef idx="3">
                <a:schemeClr val="accent2"/>
              </a:fillRef>
              <a:effectRef idx="3">
                <a:schemeClr val="accent2"/>
              </a:effectRef>
              <a:fontRef idx="minor">
                <a:schemeClr val="lt1"/>
              </a:fontRef>
            </p:style>
          </p:pic>
          <p:sp>
            <p:nvSpPr>
              <p:cNvPr id="17" name="Title 1"/>
              <p:cNvSpPr txBox="1">
                <a:spLocks/>
              </p:cNvSpPr>
              <p:nvPr/>
            </p:nvSpPr>
            <p:spPr>
              <a:xfrm>
                <a:off x="5855758" y="2983451"/>
                <a:ext cx="2512180" cy="668655"/>
              </a:xfrm>
              <a:prstGeom prst="rect">
                <a:avLst/>
              </a:prstGeom>
              <a:scene3d>
                <a:camera prst="orthographicFront"/>
                <a:lightRig rig="threePt" dir="t"/>
              </a:scene3d>
              <a:sp3d>
                <a:bevelT/>
              </a:sp3d>
            </p:spPr>
            <p:txBody>
              <a:bodyPr>
                <a:no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defRPr>
                </a:lvl2pPr>
                <a:lvl3pPr algn="ctr" rtl="0" eaLnBrk="0" fontAlgn="base" hangingPunct="0">
                  <a:spcBef>
                    <a:spcPct val="0"/>
                  </a:spcBef>
                  <a:spcAft>
                    <a:spcPct val="0"/>
                  </a:spcAft>
                  <a:defRPr kumimoji="1" sz="4400">
                    <a:solidFill>
                      <a:schemeClr val="tx2"/>
                    </a:solidFill>
                    <a:latin typeface="Arial" pitchFamily="34" charset="0"/>
                  </a:defRPr>
                </a:lvl3pPr>
                <a:lvl4pPr algn="ctr" rtl="0" eaLnBrk="0" fontAlgn="base" hangingPunct="0">
                  <a:spcBef>
                    <a:spcPct val="0"/>
                  </a:spcBef>
                  <a:spcAft>
                    <a:spcPct val="0"/>
                  </a:spcAft>
                  <a:defRPr kumimoji="1" sz="4400">
                    <a:solidFill>
                      <a:schemeClr val="tx2"/>
                    </a:solidFill>
                    <a:latin typeface="Arial" pitchFamily="34" charset="0"/>
                  </a:defRPr>
                </a:lvl4pPr>
                <a:lvl5pPr algn="ctr" rtl="0" eaLnBrk="0" fontAlgn="base" hangingPunct="0">
                  <a:spcBef>
                    <a:spcPct val="0"/>
                  </a:spcBef>
                  <a:spcAft>
                    <a:spcPct val="0"/>
                  </a:spcAft>
                  <a:defRPr kumimoji="1" sz="4400">
                    <a:solidFill>
                      <a:schemeClr val="tx2"/>
                    </a:solidFill>
                    <a:latin typeface="Arial" pitchFamily="34" charset="0"/>
                  </a:defRPr>
                </a:lvl5pPr>
                <a:lvl6pPr marL="457200" algn="ctr" rtl="0" eaLnBrk="0" fontAlgn="base" hangingPunct="0">
                  <a:spcBef>
                    <a:spcPct val="0"/>
                  </a:spcBef>
                  <a:spcAft>
                    <a:spcPct val="0"/>
                  </a:spcAft>
                  <a:defRPr kumimoji="1" sz="4400">
                    <a:solidFill>
                      <a:schemeClr val="tx2"/>
                    </a:solidFill>
                    <a:latin typeface="Arial" pitchFamily="34" charset="0"/>
                  </a:defRPr>
                </a:lvl6pPr>
                <a:lvl7pPr marL="914400" algn="ctr" rtl="0" eaLnBrk="0" fontAlgn="base" hangingPunct="0">
                  <a:spcBef>
                    <a:spcPct val="0"/>
                  </a:spcBef>
                  <a:spcAft>
                    <a:spcPct val="0"/>
                  </a:spcAft>
                  <a:defRPr kumimoji="1" sz="4400">
                    <a:solidFill>
                      <a:schemeClr val="tx2"/>
                    </a:solidFill>
                    <a:latin typeface="Arial" pitchFamily="34" charset="0"/>
                  </a:defRPr>
                </a:lvl7pPr>
                <a:lvl8pPr marL="1371600" algn="ctr" rtl="0" eaLnBrk="0" fontAlgn="base" hangingPunct="0">
                  <a:spcBef>
                    <a:spcPct val="0"/>
                  </a:spcBef>
                  <a:spcAft>
                    <a:spcPct val="0"/>
                  </a:spcAft>
                  <a:defRPr kumimoji="1" sz="4400">
                    <a:solidFill>
                      <a:schemeClr val="tx2"/>
                    </a:solidFill>
                    <a:latin typeface="Arial" pitchFamily="34" charset="0"/>
                  </a:defRPr>
                </a:lvl8pPr>
                <a:lvl9pPr marL="1828800" algn="ctr" rtl="0" eaLnBrk="0" fontAlgn="base" hangingPunct="0">
                  <a:spcBef>
                    <a:spcPct val="0"/>
                  </a:spcBef>
                  <a:spcAft>
                    <a:spcPct val="0"/>
                  </a:spcAft>
                  <a:defRPr kumimoji="1" sz="4400">
                    <a:solidFill>
                      <a:schemeClr val="tx2"/>
                    </a:solidFill>
                    <a:latin typeface="Arial" pitchFamily="34" charset="0"/>
                  </a:defRPr>
                </a:lvl9pPr>
              </a:lstStyle>
              <a:p>
                <a:pPr>
                  <a:defRPr/>
                </a:pPr>
                <a:r>
                  <a:rPr lang="en-US" sz="1500" b="1" kern="0" dirty="0">
                    <a:solidFill>
                      <a:srgbClr val="FF5050"/>
                    </a:solidFill>
                    <a:effectLst>
                      <a:outerShdw blurRad="38100" dist="38100" dir="2700000" algn="tl">
                        <a:srgbClr val="000000">
                          <a:alpha val="43137"/>
                        </a:srgbClr>
                      </a:outerShdw>
                    </a:effectLst>
                    <a:latin typeface="Calibri"/>
                    <a:cs typeface="Calibri"/>
                  </a:rPr>
                  <a:t>Large Scale Computing (GRID)</a:t>
                </a:r>
                <a:endParaRPr lang="en-GB" sz="1500" b="1" kern="0" dirty="0">
                  <a:solidFill>
                    <a:srgbClr val="FF5050"/>
                  </a:solidFill>
                  <a:effectLst>
                    <a:outerShdw blurRad="38100" dist="38100" dir="2700000" algn="tl">
                      <a:srgbClr val="000000">
                        <a:alpha val="43137"/>
                      </a:srgbClr>
                    </a:outerShdw>
                  </a:effectLst>
                  <a:latin typeface="Calibri"/>
                  <a:cs typeface="Calibri"/>
                </a:endParaRPr>
              </a:p>
            </p:txBody>
          </p:sp>
        </p:grpSp>
        <p:pic>
          <p:nvPicPr>
            <p:cNvPr id="25" name="Picture 1" descr="Screen Shot 2012-12-11 at 11.55.51.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428080" y="3722460"/>
              <a:ext cx="926905" cy="94524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
          <p:cNvGrpSpPr/>
          <p:nvPr/>
        </p:nvGrpSpPr>
        <p:grpSpPr>
          <a:xfrm>
            <a:off x="7766504" y="2292128"/>
            <a:ext cx="1433020" cy="936504"/>
            <a:chOff x="10355338" y="3056168"/>
            <a:chExt cx="1910693" cy="1248672"/>
          </a:xfrm>
        </p:grpSpPr>
        <p:pic>
          <p:nvPicPr>
            <p:cNvPr id="19" name="Picture 8" descr="single_spot"/>
            <p:cNvPicPr>
              <a:picLocks noChangeAspect="1" noChangeArrowheads="1"/>
            </p:cNvPicPr>
            <p:nvPr/>
          </p:nvPicPr>
          <p:blipFill>
            <a:blip r:embed="rId11"/>
            <a:srcRect/>
            <a:stretch>
              <a:fillRect/>
            </a:stretch>
          </p:blipFill>
          <p:spPr bwMode="auto">
            <a:xfrm>
              <a:off x="10477055" y="3072979"/>
              <a:ext cx="1625313" cy="1219200"/>
            </a:xfrm>
            <a:prstGeom prst="rect">
              <a:avLst/>
            </a:prstGeom>
            <a:noFill/>
            <a:ln w="9525">
              <a:noFill/>
              <a:miter lim="800000"/>
              <a:headEnd/>
              <a:tailEnd/>
            </a:ln>
            <a:scene3d>
              <a:camera prst="orthographicFront"/>
              <a:lightRig rig="threePt" dir="t"/>
            </a:scene3d>
            <a:sp3d>
              <a:bevelT/>
            </a:sp3d>
          </p:spPr>
        </p:pic>
        <p:sp>
          <p:nvSpPr>
            <p:cNvPr id="26" name="Rectangle 25"/>
            <p:cNvSpPr/>
            <p:nvPr/>
          </p:nvSpPr>
          <p:spPr>
            <a:xfrm>
              <a:off x="11275431" y="3056168"/>
              <a:ext cx="990600" cy="553997"/>
            </a:xfrm>
            <a:prstGeom prst="rect">
              <a:avLst/>
            </a:prstGeom>
          </p:spPr>
          <p:txBody>
            <a:bodyPr wrap="square">
              <a:spAutoFit/>
            </a:bodyPr>
            <a:lstStyle/>
            <a:p>
              <a:pPr algn="ctr" eaLnBrk="1" hangingPunct="1"/>
              <a:r>
                <a:rPr lang="en-GB" sz="1050" dirty="0">
                  <a:solidFill>
                    <a:srgbClr val="FFFF00"/>
                  </a:solidFill>
                  <a:effectLst>
                    <a:outerShdw blurRad="38100" dist="38100" dir="2700000" algn="tl" rotWithShape="0">
                      <a:prstClr val="black"/>
                    </a:outerShdw>
                  </a:effectLst>
                </a:rPr>
                <a:t>Tumour Target</a:t>
              </a:r>
            </a:p>
          </p:txBody>
        </p:sp>
        <p:sp>
          <p:nvSpPr>
            <p:cNvPr id="27" name="Rectangle 26"/>
            <p:cNvSpPr/>
            <p:nvPr/>
          </p:nvSpPr>
          <p:spPr>
            <a:xfrm>
              <a:off x="10355338" y="3750843"/>
              <a:ext cx="1460048" cy="553997"/>
            </a:xfrm>
            <a:prstGeom prst="rect">
              <a:avLst/>
            </a:prstGeom>
          </p:spPr>
          <p:txBody>
            <a:bodyPr wrap="square">
              <a:spAutoFit/>
            </a:bodyPr>
            <a:lstStyle/>
            <a:p>
              <a:pPr algn="ctr" eaLnBrk="1" hangingPunct="1"/>
              <a:r>
                <a:rPr lang="en-US" sz="1050" dirty="0">
                  <a:solidFill>
                    <a:srgbClr val="FFFF00"/>
                  </a:solidFill>
                  <a:effectLst>
                    <a:outerShdw blurRad="38100" dist="38100" dir="2700000" algn="tl" rotWithShape="0">
                      <a:prstClr val="black"/>
                    </a:outerShdw>
                  </a:effectLst>
                </a:rPr>
                <a:t>Hadron particles beam</a:t>
              </a:r>
              <a:endParaRPr lang="en-GB" sz="1050" dirty="0">
                <a:solidFill>
                  <a:srgbClr val="FFFF00"/>
                </a:solidFill>
                <a:effectLst>
                  <a:outerShdw blurRad="38100" dist="38100" dir="2700000" algn="tl" rotWithShape="0">
                    <a:prstClr val="black"/>
                  </a:outerShdw>
                </a:effectLst>
              </a:endParaRPr>
            </a:p>
          </p:txBody>
        </p:sp>
      </p:grpSp>
      <p:pic>
        <p:nvPicPr>
          <p:cNvPr id="28" name="Picture 1039" descr="Picture 1"/>
          <p:cNvPicPr>
            <a:picLocks noChangeAspect="1" noChangeArrowheads="1"/>
          </p:cNvPicPr>
          <p:nvPr/>
        </p:nvPicPr>
        <p:blipFill>
          <a:blip r:embed="rId12"/>
          <a:srcRect/>
          <a:stretch>
            <a:fillRect/>
          </a:stretch>
        </p:blipFill>
        <p:spPr bwMode="auto">
          <a:xfrm>
            <a:off x="3888123" y="3952328"/>
            <a:ext cx="2152948" cy="1161519"/>
          </a:xfrm>
          <a:prstGeom prst="rect">
            <a:avLst/>
          </a:prstGeom>
          <a:noFill/>
          <a:ln w="9525">
            <a:noFill/>
            <a:miter lim="800000"/>
            <a:headEnd/>
            <a:tailEnd/>
          </a:ln>
          <a:effectLst>
            <a:outerShdw blurRad="63500" dist="38099" dir="2700000" algn="ctr" rotWithShape="0">
              <a:srgbClr val="000000">
                <a:alpha val="74997"/>
              </a:srgbClr>
            </a:outerShdw>
          </a:effectLst>
          <a:scene3d>
            <a:camera prst="orthographicFront"/>
            <a:lightRig rig="threePt" dir="t"/>
          </a:scene3d>
          <a:sp3d>
            <a:bevelT/>
          </a:sp3d>
        </p:spPr>
      </p:pic>
      <p:sp>
        <p:nvSpPr>
          <p:cNvPr id="29" name="TextBox 28"/>
          <p:cNvSpPr txBox="1"/>
          <p:nvPr/>
        </p:nvSpPr>
        <p:spPr>
          <a:xfrm>
            <a:off x="3375102" y="83765"/>
            <a:ext cx="5768897" cy="446276"/>
          </a:xfrm>
          <a:prstGeom prst="rect">
            <a:avLst/>
          </a:prstGeom>
          <a:noFill/>
        </p:spPr>
        <p:txBody>
          <a:bodyPr wrap="square" rtlCol="0">
            <a:spAutoFit/>
          </a:bodyPr>
          <a:lstStyle/>
          <a:p>
            <a:r>
              <a:rPr lang="bg-BG" sz="2300" b="1" i="1" dirty="0"/>
              <a:t> Мисиите на </a:t>
            </a:r>
            <a:r>
              <a:rPr lang="en-GB" sz="2300" b="1" i="1" dirty="0"/>
              <a:t>CERN</a:t>
            </a:r>
          </a:p>
        </p:txBody>
      </p:sp>
    </p:spTree>
    <p:extLst>
      <p:ext uri="{BB962C8B-B14F-4D97-AF65-F5344CB8AC3E}">
        <p14:creationId xmlns:p14="http://schemas.microsoft.com/office/powerpoint/2010/main" val="40213394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2">
                                            <p:txEl>
                                              <p:pRg st="3" end="3"/>
                                            </p:txEl>
                                          </p:spTgt>
                                        </p:tgtEl>
                                        <p:attrNameLst>
                                          <p:attrName>style.visibility</p:attrName>
                                        </p:attrNameLst>
                                      </p:cBhvr>
                                      <p:to>
                                        <p:strVal val="visible"/>
                                      </p:to>
                                    </p:set>
                                    <p:animEffect transition="in" filter="fade">
                                      <p:cBhvr>
                                        <p:cTn id="7" dur="1000"/>
                                        <p:tgtEl>
                                          <p:spTgt spid="37892">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892">
                                            <p:txEl>
                                              <p:pRg st="4" end="4"/>
                                            </p:txEl>
                                          </p:spTgt>
                                        </p:tgtEl>
                                        <p:attrNameLst>
                                          <p:attrName>style.visibility</p:attrName>
                                        </p:attrNameLst>
                                      </p:cBhvr>
                                      <p:to>
                                        <p:strVal val="visible"/>
                                      </p:to>
                                    </p:set>
                                    <p:animEffect transition="in" filter="fade">
                                      <p:cBhvr>
                                        <p:cTn id="10" dur="1000"/>
                                        <p:tgtEl>
                                          <p:spTgt spid="37892">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892">
                                            <p:txEl>
                                              <p:pRg st="5" end="5"/>
                                            </p:txEl>
                                          </p:spTgt>
                                        </p:tgtEl>
                                        <p:attrNameLst>
                                          <p:attrName>style.visibility</p:attrName>
                                        </p:attrNameLst>
                                      </p:cBhvr>
                                      <p:to>
                                        <p:strVal val="visible"/>
                                      </p:to>
                                    </p:set>
                                    <p:animEffect transition="in" filter="fade">
                                      <p:cBhvr>
                                        <p:cTn id="13" dur="1000"/>
                                        <p:tgtEl>
                                          <p:spTgt spid="37892">
                                            <p:txEl>
                                              <p:pRg st="5" end="5"/>
                                            </p:txEl>
                                          </p:spTgt>
                                        </p:tgtEl>
                                      </p:cBhvr>
                                    </p:animEffect>
                                  </p:childTnLst>
                                </p:cTn>
                              </p:par>
                              <p:par>
                                <p:cTn id="14" presetID="1"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789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7892">
                                            <p:txEl>
                                              <p:pRg st="6" end="6"/>
                                            </p:txEl>
                                          </p:spTgt>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892">
                                            <p:txEl>
                                              <p:pRg st="7" end="7"/>
                                            </p:txEl>
                                          </p:spTgt>
                                        </p:tgtEl>
                                        <p:attrNameLst>
                                          <p:attrName>style.visibility</p:attrName>
                                        </p:attrNameLst>
                                      </p:cBhvr>
                                      <p:to>
                                        <p:strVal val="visible"/>
                                      </p:to>
                                    </p:set>
                                    <p:animEffect transition="in" filter="fade">
                                      <p:cBhvr>
                                        <p:cTn id="31" dur="1000"/>
                                        <p:tgtEl>
                                          <p:spTgt spid="3789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p:bld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22643</TotalTime>
  <Words>2866</Words>
  <Application>Microsoft Office PowerPoint</Application>
  <PresentationFormat>On-screen Show (16:9)</PresentationFormat>
  <Paragraphs>494</Paragraphs>
  <Slides>53</Slides>
  <Notes>27</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53</vt:i4>
      </vt:variant>
    </vt:vector>
  </HeadingPairs>
  <TitlesOfParts>
    <vt:vector size="71" baseType="lpstr">
      <vt:lpstr>ＭＳ Ｐゴシック</vt:lpstr>
      <vt:lpstr>ＭＳ Ｐゴシック</vt:lpstr>
      <vt:lpstr>Arial</vt:lpstr>
      <vt:lpstr>Arial Unicode MS</vt:lpstr>
      <vt:lpstr>Calibri</vt:lpstr>
      <vt:lpstr>Cambria</vt:lpstr>
      <vt:lpstr>Century Gothic</vt:lpstr>
      <vt:lpstr>Helvetica</vt:lpstr>
      <vt:lpstr>Lucida Grande</vt:lpstr>
      <vt:lpstr>Monotype Sorts</vt:lpstr>
      <vt:lpstr>Tahoma</vt:lpstr>
      <vt:lpstr>Times</vt:lpstr>
      <vt:lpstr>Verdana</vt:lpstr>
      <vt:lpstr>Wingdings</vt:lpstr>
      <vt:lpstr>Wingdings 2</vt:lpstr>
      <vt:lpstr>ヒラギノ角ゴ ProN W3</vt:lpstr>
      <vt:lpstr>CERNCorporate16-9</vt:lpstr>
      <vt:lpstr>1_Bold Stripes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Напредък в нашето разбиране за Вселената</vt:lpstr>
      <vt:lpstr>PowerPoint Presentation</vt:lpstr>
      <vt:lpstr>PowerPoint Presentation</vt:lpstr>
      <vt:lpstr>PowerPoint Presentation</vt:lpstr>
      <vt:lpstr>PowerPoint Presentation</vt:lpstr>
      <vt:lpstr>  </vt:lpstr>
      <vt:lpstr>Магнитно – Криостатен монтаж &amp; Тест</vt:lpstr>
      <vt:lpstr>PowerPoint Presentation</vt:lpstr>
      <vt:lpstr>Огромни детектори, които се намират на 100 м под земята, записват събитията/новите частиците, които са се образували по време на сблъсъците между високо-енергийните сноповете от частици.</vt:lpstr>
      <vt:lpstr>PowerPoint Presentation</vt:lpstr>
      <vt:lpstr>ATLAS Каверна</vt:lpstr>
      <vt:lpstr>CMS Детектор</vt:lpstr>
      <vt:lpstr>CMS</vt:lpstr>
      <vt:lpstr>PowerPoint Presentation</vt:lpstr>
      <vt:lpstr>PowerPoint Presentation</vt:lpstr>
      <vt:lpstr>PowerPoint Presentation</vt:lpstr>
      <vt:lpstr>PowerPoint Presentation</vt:lpstr>
      <vt:lpstr>PowerPoint Presentation</vt:lpstr>
      <vt:lpstr>PowerPoint Presentation</vt:lpstr>
      <vt:lpstr>Медицински приложения</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 Обединява нации</vt:lpstr>
      <vt:lpstr>България – колаборатор с CERN </vt:lpstr>
      <vt:lpstr>България – колаборатор с CERN </vt:lpstr>
      <vt:lpstr>Българите в CERN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Zornitsa Zaharieva</dc:creator>
  <cp:lastModifiedBy>Zornitsa Zaharieva</cp:lastModifiedBy>
  <cp:revision>1170</cp:revision>
  <dcterms:created xsi:type="dcterms:W3CDTF">2017-06-02T10:49:02Z</dcterms:created>
  <dcterms:modified xsi:type="dcterms:W3CDTF">2022-10-02T19:09:05Z</dcterms:modified>
</cp:coreProperties>
</file>