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5">
  <p:sldMasterIdLst>
    <p:sldMasterId id="2147484012" r:id="rId1"/>
  </p:sldMasterIdLst>
  <p:notesMasterIdLst>
    <p:notesMasterId r:id="rId24"/>
  </p:notesMasterIdLst>
  <p:handoutMasterIdLst>
    <p:handoutMasterId r:id="rId25"/>
  </p:handoutMasterIdLst>
  <p:sldIdLst>
    <p:sldId id="2864" r:id="rId2"/>
    <p:sldId id="2968" r:id="rId3"/>
    <p:sldId id="2971" r:id="rId4"/>
    <p:sldId id="2972" r:id="rId5"/>
    <p:sldId id="2969" r:id="rId6"/>
    <p:sldId id="2973" r:id="rId7"/>
    <p:sldId id="2986" r:id="rId8"/>
    <p:sldId id="2987" r:id="rId9"/>
    <p:sldId id="2995" r:id="rId10"/>
    <p:sldId id="2988" r:id="rId11"/>
    <p:sldId id="2991" r:id="rId12"/>
    <p:sldId id="2992" r:id="rId13"/>
    <p:sldId id="2993" r:id="rId14"/>
    <p:sldId id="2866" r:id="rId15"/>
    <p:sldId id="2989" r:id="rId16"/>
    <p:sldId id="2990" r:id="rId17"/>
    <p:sldId id="2994" r:id="rId18"/>
    <p:sldId id="2976" r:id="rId19"/>
    <p:sldId id="2977" r:id="rId20"/>
    <p:sldId id="2978" r:id="rId21"/>
    <p:sldId id="2983" r:id="rId22"/>
    <p:sldId id="2979" r:id="rId2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E" initials="J" lastIdx="1" clrIdx="0"/>
  <p:cmAuthor id="1" name="Haim" initials="H" lastIdx="4" clrIdx="1"/>
  <p:cmAuthor id="2" name="Alexander Frid" initials="AF" lastIdx="1" clrIdx="2"/>
  <p:cmAuthor id="3" name="Alex Frid" initials="AF" lastIdx="1" clrIdx="3"/>
  <p:cmAuthor id="4" name="Alex" initials="A" lastIdx="3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9900"/>
    <a:srgbClr val="FFFFCC"/>
    <a:srgbClr val="CC00CC"/>
    <a:srgbClr val="FFFFFF"/>
    <a:srgbClr val="000000"/>
    <a:srgbClr val="CC00FF"/>
    <a:srgbClr val="FF0066"/>
    <a:srgbClr val="CC66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9586" autoAdjust="0"/>
  </p:normalViewPr>
  <p:slideViewPr>
    <p:cSldViewPr>
      <p:cViewPr varScale="1">
        <p:scale>
          <a:sx n="70" d="100"/>
          <a:sy n="70" d="100"/>
        </p:scale>
        <p:origin x="549" y="51"/>
      </p:cViewPr>
      <p:guideLst>
        <p:guide orient="horz" pos="2024"/>
        <p:guide pos="3840"/>
      </p:guideLst>
    </p:cSldViewPr>
  </p:slideViewPr>
  <p:outlineViewPr>
    <p:cViewPr>
      <p:scale>
        <a:sx n="33" d="100"/>
        <a:sy n="33" d="100"/>
      </p:scale>
      <p:origin x="0" y="202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1744" y="-128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2356" y="4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73" y="4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972356" y="8830645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73" y="8830645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61B0BF2D-2872-4CB7-9539-47646AFD3CA8}" type="slidenum">
              <a:rPr lang="he-IL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4003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4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356" y="4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696913"/>
            <a:ext cx="6194425" cy="3484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302" y="4415323"/>
            <a:ext cx="5141797" cy="41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2087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356" y="8832087"/>
            <a:ext cx="3038048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5" tIns="47768" rIns="95535" bIns="4776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0474309A-3D1C-46DD-8D76-FFD29BB5C3A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58920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BD5E4A-F1ED-4784-BD43-162A242271DB}" type="slidenum">
              <a:rPr lang="he-IL">
                <a:latin typeface="Arial" charset="0"/>
                <a:cs typeface="Arial" charset="0"/>
              </a:rPr>
              <a:pPr/>
              <a:t>1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234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aseline="0" dirty="0">
                <a:latin typeface="Arial" charset="0"/>
                <a:cs typeface="Arial" charset="0"/>
              </a:rPr>
              <a:t>GBM: https://</a:t>
            </a:r>
            <a:r>
              <a:rPr lang="en-GB" sz="2400" baseline="0" dirty="0" err="1">
                <a:latin typeface="Arial" charset="0"/>
                <a:cs typeface="Arial" charset="0"/>
              </a:rPr>
              <a:t>arxiv.org</a:t>
            </a:r>
            <a:r>
              <a:rPr lang="en-GB" sz="2400" baseline="0" dirty="0">
                <a:latin typeface="Arial" charset="0"/>
                <a:cs typeface="Arial" charset="0"/>
              </a:rPr>
              <a:t>/</a:t>
            </a:r>
            <a:r>
              <a:rPr lang="en-GB" sz="2400" baseline="0" dirty="0" err="1">
                <a:latin typeface="Arial" charset="0"/>
                <a:cs typeface="Arial" charset="0"/>
              </a:rPr>
              <a:t>pdf</a:t>
            </a:r>
            <a:r>
              <a:rPr lang="en-GB" sz="2400" baseline="0" dirty="0">
                <a:latin typeface="Arial" charset="0"/>
                <a:cs typeface="Arial" charset="0"/>
              </a:rPr>
              <a:t>/2002.11460.pdf</a:t>
            </a:r>
            <a:endParaRPr lang="el-GR" sz="2400" baseline="0" dirty="0">
              <a:latin typeface="Arial" charset="0"/>
              <a:cs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aseline="0" dirty="0">
                <a:latin typeface="Arial" charset="0"/>
                <a:cs typeface="Arial" charset="0"/>
              </a:rPr>
              <a:t>Only 50-300 </a:t>
            </a:r>
            <a:r>
              <a:rPr lang="en-GB" sz="2400" baseline="0" dirty="0" err="1">
                <a:latin typeface="Arial" charset="0"/>
                <a:cs typeface="Arial" charset="0"/>
              </a:rPr>
              <a:t>keV</a:t>
            </a:r>
            <a:r>
              <a:rPr lang="en-GB" sz="2400" baseline="0" dirty="0">
                <a:latin typeface="Arial" charset="0"/>
                <a:cs typeface="Arial" charset="0"/>
              </a:rPr>
              <a:t> shown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aseline="0" dirty="0">
                <a:latin typeface="Arial" charset="0"/>
                <a:cs typeface="Arial" charset="0"/>
              </a:rPr>
              <a:t>Number scales with flux ^ -5/2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2400" baseline="0" dirty="0">
              <a:latin typeface="Arial" charset="0"/>
              <a:cs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2400" baseline="0" dirty="0">
              <a:latin typeface="Arial" charset="0"/>
              <a:cs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aseline="0" dirty="0">
                <a:latin typeface="Arial" charset="0"/>
                <a:cs typeface="Arial" charset="0"/>
              </a:rPr>
              <a:t>CALET: https://</a:t>
            </a:r>
            <a:r>
              <a:rPr lang="en-GB" sz="2400" baseline="0" dirty="0" err="1">
                <a:latin typeface="Arial" charset="0"/>
                <a:cs typeface="Arial" charset="0"/>
              </a:rPr>
              <a:t>inspirehep.net</a:t>
            </a:r>
            <a:r>
              <a:rPr lang="en-GB" sz="2400" baseline="0" dirty="0">
                <a:latin typeface="Arial" charset="0"/>
                <a:cs typeface="Arial" charset="0"/>
              </a:rPr>
              <a:t>/files/5c8f967f5e59ad828c33fc6aeea206ff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aseline="0" dirty="0"/>
              <a:t>Two  6.6 cm (dia.) x 12.7 cm cylinders (&lt; 100 cm</a:t>
            </a:r>
            <a:r>
              <a:rPr lang="en-US" sz="2400" baseline="30000" dirty="0"/>
              <a:t>2</a:t>
            </a:r>
            <a:r>
              <a:rPr lang="en-US" sz="2400" baseline="0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4309A-3D1C-46DD-8D76-FFD29BB5C3A2}" type="slidenum">
              <a:rPr lang="he-IL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36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74309A-3D1C-46DD-8D76-FFD29BB5C3A2}" type="slidenum">
              <a:rPr lang="he-IL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65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8fb90325b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c8fb90325b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60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4E45E-3495-4233-85C7-CB52FF68C0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89E613-4382-40C4-AD4A-10D84A15AA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0FBD6-0FB5-44EC-8304-57A937576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4D42-2255-4ABB-92DC-0B96F74287BF}" type="datetime1">
              <a:rPr lang="en-US" smtClean="0"/>
              <a:t>27-Sep-21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E339A-B4E0-4AB8-B78B-B8E42ADD8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GALI mission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12E30-A375-40F6-8856-CCE94DE1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E3F00-A9E5-40EC-BF72-49D5EACBE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043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DB396-3F8A-4B9B-B3E4-583109266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41215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B5812-14E8-4C92-B335-8A3CB2C77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4704"/>
            <a:ext cx="10515600" cy="541225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21340-3A22-4A56-B46B-573D4BC26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691233-B314-46D8-96E2-017EAE04E012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A3DC5-C52B-43EC-83D0-75B70D69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60491-907C-4F86-AE65-31A80E785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7988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FBDCB-C309-4E3A-A073-F15B89315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2D879-77E8-4C3F-B35A-B1EAE7116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99147-1940-4127-8508-0F03378D1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1F4780-FEBF-4901-BB99-43C7D207F076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CD38D-019D-4154-B8A7-1B930C300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47AA2-1B57-490C-9AA2-32B2DBD51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9807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450BA-82D5-40D7-9C29-88F37A94F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484163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D8DBD-13C1-46F3-AEFB-300E9CC59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908720"/>
            <a:ext cx="5181600" cy="526824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714FF8-B066-4B94-9871-2854E0D1D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908720"/>
            <a:ext cx="5181600" cy="526824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43D141-7C19-4918-A9C1-F0F0E302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62140-F402-4905-9AB3-1DED8A2B14B1}" type="datetime1">
              <a:rPr lang="en-US" smtClean="0"/>
              <a:t>27-Sep-21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95D09-D288-469F-BA24-B24F65908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C8B1D4-7D67-4E6E-B99B-11FD064EB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4252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F14B9-EB9C-4220-B38D-45065510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"/>
            <a:ext cx="10515600" cy="730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5E4BB-A295-46E7-B3A2-9F4654A09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83671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8EE6C-3A81-4BCF-810B-58E7E98FF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767085"/>
            <a:ext cx="5157787" cy="442257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383247-F947-476B-BA8B-81A9159773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836712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8AABE2-E444-4BA7-9D75-68732E3018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767085"/>
            <a:ext cx="5183188" cy="442257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8C78F3-D7D6-4887-8C6E-41A2FEF49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D8AD7B-6B20-42ED-8DD7-68EE88E8B6C1}" type="datetime1">
              <a:rPr lang="en-US" smtClean="0"/>
              <a:t>27-Sep-21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72C5C-EA17-41A6-A993-B288E4808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3FF3AF-2C39-4B47-8F35-60A7B6D99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A3FE7-D366-4414-BC39-7D3838B7EF1C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26722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12BB-84A6-4A14-9789-E9F8DEA79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41215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E6632A-30FB-4572-B7DA-7E26AA6B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C1504F-96AB-497E-848F-BD4940822C44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445468-6EAC-4E3A-84A1-70FF79C0A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EB255-48D2-48A2-88E1-AB2B802C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4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13DEC8-CF73-4728-AE58-731028289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73D140-0044-4B86-8F2A-3F528AEA8EB6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E8FEED-BAD4-456D-B08E-DC43B8ACD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F8DA41-C1D5-4F67-9713-19EC9217C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91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BBF66-89BB-45DF-BD36-AACC11464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0C14-8AA7-474F-9F23-52CD1C57E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05B7BC-6D90-4A21-AD19-20E1C3C5C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7A2F01-2D33-4D2B-806E-3DAA91CC2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7F68B4-2F73-4DB0-BDAD-19CE03492FEF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DFDBA-4328-440C-A05C-50B880285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7C824B-4D87-446E-97CC-42E531A3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77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23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C5CC5A-159C-416F-9C82-96B039876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648"/>
            <a:ext cx="10515600" cy="18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8AC9B-76A6-4DB2-93A9-7C8BD5F3C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685206"/>
            <a:ext cx="10515600" cy="5491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3B388-6895-4E78-9F76-420A8E8C8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3DBDB86-CC86-4599-885B-13B7EFB7FD9C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1B54-816E-4200-A22C-988D9E979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2F8B2-9C64-4DC5-85AE-3DAA91E71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14">
            <a:extLst>
              <a:ext uri="{FF2B5EF4-FFF2-40B4-BE49-F238E27FC236}">
                <a16:creationId xmlns:a16="http://schemas.microsoft.com/office/drawing/2014/main" id="{0A5617A1-2F68-435D-ACFE-3E365398B3A0}"/>
              </a:ext>
            </a:extLst>
          </p:cNvPr>
          <p:cNvSpPr>
            <a:spLocks noChangeShapeType="1"/>
          </p:cNvSpPr>
          <p:nvPr userDrawn="1"/>
        </p:nvSpPr>
        <p:spPr bwMode="ltGray">
          <a:xfrm rot="5400000">
            <a:off x="6120260" y="1341679"/>
            <a:ext cx="0" cy="10511348"/>
          </a:xfrm>
          <a:prstGeom prst="line">
            <a:avLst/>
          </a:prstGeom>
          <a:noFill/>
          <a:ln w="31750" cmpd="sng">
            <a:solidFill>
              <a:srgbClr val="66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4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Line 14">
            <a:extLst>
              <a:ext uri="{FF2B5EF4-FFF2-40B4-BE49-F238E27FC236}">
                <a16:creationId xmlns:a16="http://schemas.microsoft.com/office/drawing/2014/main" id="{4B6A2871-451B-4D0A-B64B-3A5C4D300CDE}"/>
              </a:ext>
            </a:extLst>
          </p:cNvPr>
          <p:cNvSpPr>
            <a:spLocks noChangeShapeType="1"/>
          </p:cNvSpPr>
          <p:nvPr userDrawn="1"/>
        </p:nvSpPr>
        <p:spPr bwMode="ltGray">
          <a:xfrm rot="5400000">
            <a:off x="6120587" y="-4643949"/>
            <a:ext cx="0" cy="10512001"/>
          </a:xfrm>
          <a:prstGeom prst="line">
            <a:avLst/>
          </a:prstGeom>
          <a:noFill/>
          <a:ln w="31750" cmpd="sng">
            <a:solidFill>
              <a:srgbClr val="66FF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4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90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em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g"/><Relationship Id="rId5" Type="http://schemas.openxmlformats.org/officeDocument/2006/relationships/image" Target="../media/image33.pn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i="0" dirty="0">
                <a:solidFill>
                  <a:srgbClr val="000000"/>
                </a:solidFill>
                <a:effectLst/>
              </a:rPr>
              <a:t>GALI: a gamma-ray burst localizing instrument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BF093E-0086-44FE-A30E-41DD722E81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Shlomit Tarem,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292038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E0C7D57-AD37-43B9-BDF4-C61A48201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16" y="3681028"/>
            <a:ext cx="2236900" cy="23480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ECCA19-E630-4CB8-89A1-82E7B77AF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412155"/>
          </a:xfrm>
        </p:spPr>
        <p:txBody>
          <a:bodyPr/>
          <a:lstStyle/>
          <a:p>
            <a:r>
              <a:rPr lang="en-US" dirty="0"/>
              <a:t>Goals and how we’ll meet them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97B78-88C6-4938-81AB-683E1A398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4704"/>
            <a:ext cx="10515600" cy="58326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GRB detection: 50 detections per year</a:t>
            </a:r>
          </a:p>
          <a:p>
            <a:r>
              <a:rPr lang="en-US" dirty="0"/>
              <a:t>Readings summed over detectors and compared to the recent background</a:t>
            </a:r>
          </a:p>
          <a:p>
            <a:pPr lvl="1"/>
            <a:r>
              <a:rPr lang="en-US" dirty="0"/>
              <a:t>Simulated average sensitivity of ~0.9 </a:t>
            </a:r>
            <a:r>
              <a:rPr lang="en-US" dirty="0" err="1"/>
              <a:t>ph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in the detection band (50-300 keV)</a:t>
            </a:r>
          </a:p>
          <a:p>
            <a:pPr lvl="1"/>
            <a:r>
              <a:rPr lang="en-US" dirty="0"/>
              <a:t>Open sky and isotropic GRB distribution yields ~110 GRB/year, based on the Fermi GBM.</a:t>
            </a:r>
          </a:p>
          <a:p>
            <a:pPr lvl="1"/>
            <a:r>
              <a:rPr lang="en-US" dirty="0"/>
              <a:t>Since the sky on the ISS is partially blocked we can expect ~70-80 GRB/year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GRB localization: 3° average error for 10 </a:t>
            </a:r>
            <a:r>
              <a:rPr lang="en-US" dirty="0" err="1">
                <a:solidFill>
                  <a:srgbClr val="FF0000"/>
                </a:solidFill>
              </a:rPr>
              <a:t>ph</a:t>
            </a:r>
            <a:r>
              <a:rPr lang="en-US" dirty="0">
                <a:solidFill>
                  <a:srgbClr val="FF0000"/>
                </a:solidFill>
              </a:rPr>
              <a:t> cm</a:t>
            </a:r>
            <a:r>
              <a:rPr lang="en-US" baseline="30000" dirty="0">
                <a:solidFill>
                  <a:srgbClr val="FF0000"/>
                </a:solidFill>
              </a:rPr>
              <a:t>-2</a:t>
            </a:r>
            <a:r>
              <a:rPr lang="en-US" dirty="0">
                <a:solidFill>
                  <a:srgbClr val="FF0000"/>
                </a:solidFill>
              </a:rPr>
              <a:t> s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total GRB flux</a:t>
            </a:r>
          </a:p>
          <a:p>
            <a:r>
              <a:rPr lang="en-US" b="1" dirty="0"/>
              <a:t>A compact configuration of many detectors causes angle dependent mutual obstruction between detectors</a:t>
            </a:r>
          </a:p>
          <a:p>
            <a:pPr lvl="1"/>
            <a:r>
              <a:rPr lang="en-US" dirty="0"/>
              <a:t>Each scintillator is a 9 mm cube</a:t>
            </a:r>
          </a:p>
          <a:p>
            <a:pPr lvl="1"/>
            <a:r>
              <a:rPr lang="en-US" dirty="0"/>
              <a:t>Simulations show configuration with 362 detectors reach average accuracy </a:t>
            </a:r>
            <a:br>
              <a:rPr lang="en-US" dirty="0"/>
            </a:br>
            <a:r>
              <a:rPr lang="en-US" dirty="0"/>
              <a:t>of &lt;5° for a flux of 5 </a:t>
            </a:r>
            <a:r>
              <a:rPr lang="en-US" dirty="0" err="1"/>
              <a:t>ph</a:t>
            </a:r>
            <a:r>
              <a:rPr lang="en-US" dirty="0"/>
              <a:t> cm-2 s-1 in the 10-1000 keV energy band </a:t>
            </a:r>
          </a:p>
          <a:p>
            <a:pPr lvl="1"/>
            <a:r>
              <a:rPr lang="en-US" dirty="0"/>
              <a:t>The configuration is made possible by using Silicon Photomultipliers (</a:t>
            </a:r>
            <a:r>
              <a:rPr lang="en-US" dirty="0" err="1"/>
              <a:t>SiPM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coupled to scintillator crystals.</a:t>
            </a:r>
          </a:p>
          <a:p>
            <a:r>
              <a:rPr lang="en-US" dirty="0">
                <a:solidFill>
                  <a:srgbClr val="FF0000"/>
                </a:solidFill>
              </a:rPr>
              <a:t>Trigger warning - instant message / Spectrum and light-curve as products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34503-FFF6-491E-86CE-A837B26C8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691233-B314-46D8-96E2-017EAE04E012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A5582-BF5B-4556-9777-7EDDABC3E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094E8-6648-46D3-9918-2E92183F3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68313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006AE-E027-4E93-9D56-B584887B9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2266B-C1E3-4BF5-BE11-1C2F1995B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91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</a:pPr>
            <a:r>
              <a:rPr lang="en-US" sz="2400" dirty="0">
                <a:solidFill>
                  <a:schemeClr val="dk1"/>
                </a:solidFill>
              </a:rPr>
              <a:t>Simulations performed using </a:t>
            </a:r>
            <a:r>
              <a:rPr lang="en-US" sz="2400" dirty="0" err="1">
                <a:solidFill>
                  <a:schemeClr val="dk1"/>
                </a:solidFill>
              </a:rPr>
              <a:t>MEGAlib</a:t>
            </a:r>
            <a:r>
              <a:rPr lang="en-US" sz="2400" dirty="0">
                <a:solidFill>
                  <a:schemeClr val="dk1"/>
                </a:solidFill>
              </a:rPr>
              <a:t> software (based on ROOT and Geant4).</a:t>
            </a:r>
          </a:p>
          <a:p>
            <a:pPr marL="4191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</a:pPr>
            <a:r>
              <a:rPr lang="en-US" dirty="0">
                <a:solidFill>
                  <a:schemeClr val="dk1"/>
                </a:solidFill>
              </a:rPr>
              <a:t>5M gamma ray background events simulated  – estimate </a:t>
            </a:r>
            <a:br>
              <a:rPr lang="en-US" dirty="0">
                <a:solidFill>
                  <a:schemeClr val="dk1"/>
                </a:solidFill>
              </a:rPr>
            </a:br>
            <a:r>
              <a:rPr lang="en-US" dirty="0">
                <a:solidFill>
                  <a:schemeClr val="dk1"/>
                </a:solidFill>
              </a:rPr>
              <a:t>expected number of per second on each scintillator</a:t>
            </a:r>
          </a:p>
          <a:p>
            <a:pPr marL="4191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</a:pPr>
            <a:r>
              <a:rPr lang="en-US" sz="2400" dirty="0">
                <a:solidFill>
                  <a:schemeClr val="dk1"/>
                </a:solidFill>
              </a:rPr>
              <a:t>Simulate bursts of 1000 </a:t>
            </a:r>
            <a:r>
              <a:rPr lang="en-US" sz="2400" dirty="0" err="1">
                <a:solidFill>
                  <a:schemeClr val="dk1"/>
                </a:solidFill>
              </a:rPr>
              <a:t>ph</a:t>
            </a:r>
            <a:r>
              <a:rPr lang="en-US" sz="2400" dirty="0">
                <a:solidFill>
                  <a:schemeClr val="dk1"/>
                </a:solidFill>
              </a:rPr>
              <a:t> cm</a:t>
            </a:r>
            <a:r>
              <a:rPr lang="en-US" sz="2400" baseline="30000" dirty="0">
                <a:solidFill>
                  <a:schemeClr val="dk1"/>
                </a:solidFill>
              </a:rPr>
              <a:t>-2</a:t>
            </a:r>
            <a:r>
              <a:rPr lang="en-US" sz="2400" dirty="0">
                <a:solidFill>
                  <a:schemeClr val="dk1"/>
                </a:solidFill>
              </a:rPr>
              <a:t> from different directions</a:t>
            </a:r>
            <a:br>
              <a:rPr lang="en-US" sz="2400" dirty="0">
                <a:solidFill>
                  <a:schemeClr val="dk1"/>
                </a:solidFill>
              </a:rPr>
            </a:br>
            <a:r>
              <a:rPr lang="en-US" sz="2400" dirty="0">
                <a:solidFill>
                  <a:schemeClr val="dk1"/>
                </a:solidFill>
              </a:rPr>
              <a:t>on the hemisphere, in 5 degree intervals – build sky map</a:t>
            </a:r>
          </a:p>
          <a:p>
            <a:pPr marL="4191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</a:pPr>
            <a:r>
              <a:rPr lang="en-US" sz="2400" dirty="0">
                <a:solidFill>
                  <a:schemeClr val="dk1"/>
                </a:solidFill>
              </a:rPr>
              <a:t>The spectrum is that of a typical GRB (but large variations exist)</a:t>
            </a:r>
          </a:p>
          <a:p>
            <a:pPr marL="4191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</a:pPr>
            <a:r>
              <a:rPr lang="en-US" sz="2400" dirty="0">
                <a:solidFill>
                  <a:schemeClr val="dk1"/>
                </a:solidFill>
              </a:rPr>
              <a:t>Direction estimation is done by comparing the photon shares (between detectors) of a burst to the high statistics sky map – </a:t>
            </a:r>
            <a:r>
              <a:rPr lang="en-US" sz="2400" dirty="0" err="1">
                <a:solidFill>
                  <a:schemeClr val="dk1"/>
                </a:solidFill>
              </a:rPr>
              <a:t>cstat</a:t>
            </a:r>
            <a:r>
              <a:rPr lang="en-US" sz="2400" dirty="0">
                <a:solidFill>
                  <a:schemeClr val="dk1"/>
                </a:solidFill>
              </a:rPr>
              <a:t> statistic</a:t>
            </a:r>
          </a:p>
          <a:p>
            <a:pPr marL="434340" indent="-342900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ts val="2000"/>
            </a:pPr>
            <a:r>
              <a:rPr lang="en-US" sz="2400" dirty="0">
                <a:solidFill>
                  <a:schemeClr val="dk1"/>
                </a:solidFill>
              </a:rPr>
              <a:t>We simulated multiple detector configurations</a:t>
            </a:r>
          </a:p>
          <a:p>
            <a:pPr marL="434340" indent="-342900">
              <a:lnSpc>
                <a:spcPct val="100000"/>
              </a:lnSpc>
              <a:spcBef>
                <a:spcPts val="1200"/>
              </a:spcBef>
              <a:buClr>
                <a:schemeClr val="dk1"/>
              </a:buClr>
              <a:buSzPts val="2000"/>
            </a:pPr>
            <a:r>
              <a:rPr lang="en-GB" dirty="0">
                <a:solidFill>
                  <a:schemeClr val="dk1"/>
                </a:solidFill>
              </a:rPr>
              <a:t>The average accuracy of each configuration is only slightly affected by the scintillator placement (~5%).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75B7A-A2B2-4A65-A0C7-0B17F95D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691233-B314-46D8-96E2-017EAE04E012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1D4EB-23E2-4211-9A5A-7509A5A94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9A4AB-4EAD-468D-893A-9DF1C3A2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7" name="Google Shape;69;p15">
            <a:extLst>
              <a:ext uri="{FF2B5EF4-FFF2-40B4-BE49-F238E27FC236}">
                <a16:creationId xmlns:a16="http://schemas.microsoft.com/office/drawing/2014/main" id="{33529360-0A44-4098-91E0-2184E7B733B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8328" y="1340768"/>
            <a:ext cx="2600764" cy="1477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933722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20FCC30-D700-487E-A7C7-B2F21D078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GTM - simulation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3E7A726-898E-4A02-87BA-375C0FBF7A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0" i="0" u="none" strike="noStrike" baseline="0" dirty="0"/>
              <a:t>A comparison between the simulation-generated GRB direction reconstructed by different detector configurations. </a:t>
            </a:r>
          </a:p>
          <a:p>
            <a:pPr algn="l"/>
            <a:r>
              <a:rPr lang="en-US" b="0" i="0" u="none" strike="noStrike" baseline="0" dirty="0"/>
              <a:t>Each dot represents a 1 second burst of 10 </a:t>
            </a:r>
            <a:r>
              <a:rPr lang="en-US" b="0" i="0" u="none" strike="noStrike" baseline="0" dirty="0" err="1"/>
              <a:t>ph</a:t>
            </a:r>
            <a:r>
              <a:rPr lang="en-US" b="0" i="0" u="none" strike="noStrike" baseline="0" dirty="0"/>
              <a:t> cm</a:t>
            </a:r>
            <a:r>
              <a:rPr lang="en-US" b="0" i="0" u="none" strike="noStrike" baseline="30000" dirty="0"/>
              <a:t>-2</a:t>
            </a:r>
            <a:r>
              <a:rPr lang="en-US" b="0" i="0" u="none" strike="noStrike" baseline="0" dirty="0"/>
              <a:t> s</a:t>
            </a:r>
            <a:r>
              <a:rPr lang="en-US" b="0" i="0" u="none" strike="noStrike" baseline="30000" dirty="0"/>
              <a:t>-1</a:t>
            </a:r>
            <a:r>
              <a:rPr lang="en-US" b="0" i="0" u="none" strike="noStrike" baseline="0" dirty="0"/>
              <a:t> at lower earth orbit. </a:t>
            </a:r>
          </a:p>
          <a:p>
            <a:pPr algn="l"/>
            <a:r>
              <a:rPr lang="en-US" b="0" i="0" u="none" strike="noStrike" baseline="0" dirty="0"/>
              <a:t>Dots are grouped by color according to the actual burst direction, which is represented by a mark. </a:t>
            </a:r>
          </a:p>
          <a:p>
            <a:pPr algn="l"/>
            <a:endParaRPr lang="en-US" b="0" i="0" u="none" strike="noStrike" baseline="0" dirty="0"/>
          </a:p>
          <a:p>
            <a:pPr algn="l"/>
            <a:r>
              <a:rPr lang="en-US" b="0" i="0" u="none" strike="noStrike" baseline="0" dirty="0"/>
              <a:t>Top: GTM </a:t>
            </a:r>
          </a:p>
          <a:p>
            <a:pPr algn="l"/>
            <a:r>
              <a:rPr lang="en-US" b="0" i="0" u="none" strike="noStrike" baseline="0" dirty="0"/>
              <a:t>Middle: 90 scintillators GALI </a:t>
            </a:r>
          </a:p>
          <a:p>
            <a:pPr algn="l"/>
            <a:r>
              <a:rPr lang="en-US" b="0" i="0" u="none" strike="noStrike" baseline="0" dirty="0"/>
              <a:t>Bottom: 350 scintillators GALI</a:t>
            </a:r>
            <a:endParaRPr lang="en-US" sz="3200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D0FECBF-6E5A-4C25-9238-02846484D1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01687" y="908720"/>
            <a:ext cx="5619117" cy="526824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0D993-D08C-4F39-B6AE-8A88A8779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691233-B314-46D8-96E2-017EAE04E012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A4B14-CD71-45B3-B64A-153C16B44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53D0F-DDDA-4BED-BBE7-2850F4777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68793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4116DA3-D478-4619-A55E-173CADE83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GTM – measurements on prototypes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4E7B7C1-61ED-4749-9B67-6D0B59C038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908720"/>
            <a:ext cx="10658400" cy="5268243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/>
              <a:t>A </a:t>
            </a:r>
            <a:r>
              <a:rPr lang="en-US" b="0" i="0" u="none" strike="noStrike" baseline="0" dirty="0">
                <a:cs typeface="Calibri" panose="020F0502020204030204" pitchFamily="34" charset="0"/>
              </a:rPr>
              <a:t>comparison</a:t>
            </a:r>
            <a:r>
              <a:rPr lang="en-US" b="0" i="0" u="none" strike="noStrike" baseline="0" dirty="0"/>
              <a:t> between laboratory tests of the GTM (Top) and a 90-scintillator GALI (Bottom).</a:t>
            </a:r>
          </a:p>
          <a:p>
            <a:pPr algn="l"/>
            <a:r>
              <a:rPr lang="en-US" b="0" i="0" u="none" strike="noStrike" baseline="0" dirty="0"/>
              <a:t>The reconstructed direction of repeated 0.5 s bursts are plotted where each dot represents a burst. </a:t>
            </a:r>
          </a:p>
          <a:p>
            <a:pPr algn="l"/>
            <a:r>
              <a:rPr lang="en-US" b="0" i="0" u="none" strike="noStrike" baseline="0" dirty="0"/>
              <a:t>Dots are grouped by color according to the actual </a:t>
            </a:r>
            <a:br>
              <a:rPr lang="en-US" b="0" i="0" u="none" strike="noStrike" baseline="0" dirty="0"/>
            </a:br>
            <a:r>
              <a:rPr lang="en-US" b="0" i="0" u="none" strike="noStrike" baseline="0" dirty="0"/>
              <a:t>source direction, which is represented by a x mark. </a:t>
            </a:r>
          </a:p>
          <a:p>
            <a:pPr algn="l"/>
            <a:r>
              <a:rPr lang="en-US" b="0" i="0" u="none" strike="noStrike" baseline="0" dirty="0">
                <a:solidFill>
                  <a:srgbClr val="00B050"/>
                </a:solidFill>
              </a:rPr>
              <a:t>Confirming the simulations, the superior localization</a:t>
            </a:r>
            <a:br>
              <a:rPr lang="en-US" b="0" i="0" u="none" strike="noStrike" baseline="0" dirty="0">
                <a:solidFill>
                  <a:srgbClr val="00B050"/>
                </a:solidFill>
              </a:rPr>
            </a:br>
            <a:r>
              <a:rPr lang="en-US" b="0" i="0" u="none" strike="noStrike" baseline="0" dirty="0">
                <a:solidFill>
                  <a:srgbClr val="00B050"/>
                </a:solidFill>
              </a:rPr>
              <a:t>accuracy of GALI is clear</a:t>
            </a:r>
            <a:r>
              <a:rPr lang="en-US" b="0" i="0" u="none" strike="noStrike" baseline="0" dirty="0"/>
              <a:t>.</a:t>
            </a:r>
            <a:endParaRPr lang="en-US" sz="32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9307721-BA87-4D96-B2C9-B40F56FDD0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58756" y="2300306"/>
            <a:ext cx="4508390" cy="4061323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699BA9-D9C0-4B0D-957C-D97C654E1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62140-F402-4905-9AB3-1DED8A2B14B1}" type="datetime1">
              <a:rPr lang="en-US" smtClean="0"/>
              <a:t>28-Sep-21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03682-A925-4E2F-91C9-CEE562DD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31DF1-D665-493A-ADAB-9258B984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8735DB-2522-4EF2-824E-4A17C0BAA2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64" y="4365105"/>
            <a:ext cx="1720215" cy="22574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398AB0-93A9-408F-AC69-DC0B8B4018E4}"/>
              </a:ext>
            </a:extLst>
          </p:cNvPr>
          <p:cNvSpPr txBox="1"/>
          <p:nvPr/>
        </p:nvSpPr>
        <p:spPr>
          <a:xfrm flipH="1">
            <a:off x="2350976" y="6176963"/>
            <a:ext cx="187220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Lab prototypes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BD56580-BED2-444C-9597-853FE41688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" b="1258"/>
          <a:stretch/>
        </p:blipFill>
        <p:spPr bwMode="auto">
          <a:xfrm>
            <a:off x="4031671" y="4431798"/>
            <a:ext cx="2057211" cy="19092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68378470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732862" y="-10878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lr>
                <a:schemeClr val="dk1"/>
              </a:buClr>
              <a:buSzPct val="39285"/>
            </a:pPr>
            <a:r>
              <a:rPr lang="en-GB" sz="3600" dirty="0"/>
              <a:t>Simulation of Final Version</a:t>
            </a:r>
            <a:endParaRPr sz="3600" dirty="0"/>
          </a:p>
          <a:p>
            <a:endParaRPr sz="3600" dirty="0"/>
          </a:p>
        </p:txBody>
      </p:sp>
      <p:sp>
        <p:nvSpPr>
          <p:cNvPr id="84" name="Google Shape;84;p17"/>
          <p:cNvSpPr txBox="1"/>
          <p:nvPr/>
        </p:nvSpPr>
        <p:spPr>
          <a:xfrm>
            <a:off x="2855640" y="908720"/>
            <a:ext cx="79660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GB" sz="2400" dirty="0">
                <a:solidFill>
                  <a:srgbClr val="000000"/>
                </a:solidFill>
              </a:rPr>
              <a:t>Flux of 10 </a:t>
            </a:r>
            <a:r>
              <a:rPr lang="en-GB" sz="2400" dirty="0" err="1">
                <a:solidFill>
                  <a:srgbClr val="000000"/>
                </a:solidFill>
              </a:rPr>
              <a:t>ph</a:t>
            </a:r>
            <a:r>
              <a:rPr lang="en-GB" sz="2400" dirty="0">
                <a:solidFill>
                  <a:srgbClr val="000000"/>
                </a:solidFill>
              </a:rPr>
              <a:t> cm</a:t>
            </a:r>
            <a:r>
              <a:rPr lang="en-GB" sz="2400" baseline="30000" dirty="0">
                <a:solidFill>
                  <a:srgbClr val="000000"/>
                </a:solidFill>
              </a:rPr>
              <a:t>-2</a:t>
            </a:r>
            <a:r>
              <a:rPr lang="en-GB" sz="2400" dirty="0">
                <a:solidFill>
                  <a:srgbClr val="000000"/>
                </a:solidFill>
              </a:rPr>
              <a:t> s</a:t>
            </a:r>
            <a:r>
              <a:rPr lang="en-GB" sz="2400" baseline="30000" dirty="0">
                <a:solidFill>
                  <a:srgbClr val="000000"/>
                </a:solidFill>
              </a:rPr>
              <a:t>-1</a:t>
            </a:r>
            <a:r>
              <a:rPr lang="en-GB" sz="2400" dirty="0">
                <a:solidFill>
                  <a:srgbClr val="000000"/>
                </a:solidFill>
              </a:rPr>
              <a:t> 10-1000 keV ( 1 second duration)</a:t>
            </a:r>
            <a:endParaRPr sz="2400" dirty="0">
              <a:solidFill>
                <a:srgbClr val="000000"/>
              </a:solidFill>
            </a:endParaRPr>
          </a:p>
          <a:p>
            <a:endParaRPr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86" y="2276872"/>
            <a:ext cx="11040427" cy="30656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09" y="1052736"/>
            <a:ext cx="1856701" cy="19489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8FC9BF-F60E-4480-B469-A2DD20CCE613}"/>
              </a:ext>
            </a:extLst>
          </p:cNvPr>
          <p:cNvSpPr txBox="1"/>
          <p:nvPr/>
        </p:nvSpPr>
        <p:spPr>
          <a:xfrm>
            <a:off x="662041" y="5774484"/>
            <a:ext cx="10867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dk1"/>
                </a:solidFill>
              </a:rPr>
              <a:t>Expected average error 4.68</a:t>
            </a:r>
            <a:r>
              <a:rPr lang="en-GB" sz="2400" dirty="0">
                <a:solidFill>
                  <a:schemeClr val="dk1"/>
                </a:solidFill>
                <a:sym typeface="Symbol" panose="05050102010706020507" pitchFamily="18" charset="2"/>
              </a:rPr>
              <a:t></a:t>
            </a:r>
            <a:r>
              <a:rPr lang="en-GB" sz="2400" dirty="0">
                <a:solidFill>
                  <a:schemeClr val="dk1"/>
                </a:solidFill>
              </a:rPr>
              <a:t> for 5 </a:t>
            </a:r>
            <a:r>
              <a:rPr lang="en-GB" sz="2400" dirty="0" err="1">
                <a:solidFill>
                  <a:schemeClr val="dk1"/>
                </a:solidFill>
              </a:rPr>
              <a:t>ph</a:t>
            </a:r>
            <a:r>
              <a:rPr lang="en-GB" sz="2400" dirty="0">
                <a:solidFill>
                  <a:schemeClr val="dk1"/>
                </a:solidFill>
              </a:rPr>
              <a:t>/cm</a:t>
            </a:r>
            <a:r>
              <a:rPr lang="en-GB" sz="2400" baseline="30000" dirty="0">
                <a:solidFill>
                  <a:schemeClr val="dk1"/>
                </a:solidFill>
              </a:rPr>
              <a:t>2</a:t>
            </a:r>
            <a:r>
              <a:rPr lang="en-GB" sz="2400" dirty="0">
                <a:solidFill>
                  <a:schemeClr val="dk1"/>
                </a:solidFill>
              </a:rPr>
              <a:t>. 50% of the bursts are expected to have an average error between 2.2</a:t>
            </a:r>
            <a:r>
              <a:rPr lang="en-GB" sz="2400" dirty="0">
                <a:solidFill>
                  <a:schemeClr val="dk1"/>
                </a:solidFill>
                <a:sym typeface="Symbol" panose="05050102010706020507" pitchFamily="18" charset="2"/>
              </a:rPr>
              <a:t></a:t>
            </a:r>
            <a:r>
              <a:rPr lang="en-GB" sz="2400" dirty="0">
                <a:solidFill>
                  <a:schemeClr val="dk1"/>
                </a:solidFill>
              </a:rPr>
              <a:t> and 6.0</a:t>
            </a:r>
            <a:r>
              <a:rPr lang="en-GB" sz="2400" dirty="0">
                <a:solidFill>
                  <a:schemeClr val="dk1"/>
                </a:solidFill>
                <a:sym typeface="Symbol" panose="05050102010706020507" pitchFamily="18" charset="2"/>
              </a:rPr>
              <a:t></a:t>
            </a:r>
            <a:endParaRPr lang="en-GB" sz="2400" dirty="0">
              <a:solidFill>
                <a:schemeClr val="dk1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9607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022AF-D218-48BE-8149-4139147DA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0"/>
            <a:ext cx="10864976" cy="505105"/>
          </a:xfrm>
        </p:spPr>
        <p:txBody>
          <a:bodyPr>
            <a:noAutofit/>
          </a:bodyPr>
          <a:lstStyle/>
          <a:p>
            <a:r>
              <a:rPr lang="en-US" dirty="0"/>
              <a:t>GALI Instrument D</a:t>
            </a:r>
            <a:r>
              <a:rPr lang="en-US" sz="3600" dirty="0"/>
              <a:t>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537C8-6888-4142-B94A-99D98AAFD4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620056D-DA21-459C-B1A4-270B9C141C6D}"/>
              </a:ext>
            </a:extLst>
          </p:cNvPr>
          <p:cNvSpPr>
            <a:spLocks noGrp="1"/>
          </p:cNvSpPr>
          <p:nvPr/>
        </p:nvSpPr>
        <p:spPr>
          <a:xfrm>
            <a:off x="767408" y="990436"/>
            <a:ext cx="6912768" cy="5688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rgbClr val="3333FF"/>
              </a:buClr>
              <a:buFont typeface="Arial" pitchFamily="34" charset="0"/>
              <a:buChar char="■"/>
              <a:defRPr kumimoji="0" sz="24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rgbClr val="3333FF"/>
              </a:buClr>
              <a:buFont typeface="Georgia" pitchFamily="18" charset="0"/>
              <a:buChar char="◊"/>
              <a:defRPr kumimoji="0" sz="20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rgbClr val="3333FF"/>
              </a:buClr>
              <a:buFont typeface="Verdana" pitchFamily="34" charset="0"/>
              <a:buChar char="●"/>
              <a:defRPr kumimoji="0" sz="18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79576" marR="0" indent="-20116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 pitchFamily="34" charset="0"/>
              <a:buChar char="□"/>
              <a:tabLst/>
              <a:defRPr kumimoji="0" sz="16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07008" indent="0" algn="l" rtl="0" eaLnBrk="1" latinLnBrk="0" hangingPunct="1">
              <a:spcBef>
                <a:spcPts val="300"/>
              </a:spcBef>
              <a:buClr>
                <a:srgbClr val="3333FF"/>
              </a:buClr>
              <a:buFont typeface="Georgia" pitchFamily="18" charset="0"/>
              <a:buNone/>
              <a:defRPr kumimoji="0" sz="16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11111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n-lt"/>
                <a:cs typeface="+mn-cs"/>
              </a:rPr>
              <a:t>One PCB with 2D Array of up to 46 sensors</a:t>
            </a:r>
          </a:p>
          <a:p>
            <a:pPr marL="457200" lvl="2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11111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n-lt"/>
                <a:cs typeface="+mn-cs"/>
              </a:rPr>
              <a:t>Material: </a:t>
            </a:r>
            <a:r>
              <a:rPr lang="en-US" sz="2400" dirty="0"/>
              <a:t>Arlon85NT: </a:t>
            </a:r>
            <a:r>
              <a:rPr lang="en-US" sz="2200" dirty="0"/>
              <a:t>Polyimide reinforced with non-woven aramid substrate. </a:t>
            </a:r>
            <a:endParaRPr lang="en-US" sz="2200" dirty="0">
              <a:solidFill>
                <a:schemeClr val="dk1"/>
              </a:solidFill>
              <a:latin typeface="+mn-lt"/>
              <a:cs typeface="+mn-cs"/>
            </a:endParaRPr>
          </a:p>
          <a:p>
            <a:pPr marL="242888" indent="-485775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  <a:buSzPct val="111111"/>
              <a:buFont typeface="Arial" panose="020B0604020202020204" pitchFamily="34" charset="0"/>
              <a:buChar char="•"/>
            </a:pPr>
            <a:r>
              <a:rPr lang="en-US" sz="2400" dirty="0"/>
              <a:t>Each PCB is a rigid-flex combination PCB: </a:t>
            </a:r>
            <a:r>
              <a:rPr lang="en-US" dirty="0"/>
              <a:t>The flexible part is standard polyimide.</a:t>
            </a:r>
          </a:p>
          <a:p>
            <a:pPr marL="242888" indent="-485775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  <a:buSzPct val="111111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n-lt"/>
                <a:cs typeface="+mn-cs"/>
              </a:rPr>
              <a:t>Scintillators + silicon PM</a:t>
            </a:r>
          </a:p>
          <a:p>
            <a:pPr marL="0" indent="0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  <a:buSzPct val="111111"/>
              <a:buNone/>
            </a:pPr>
            <a:endParaRPr lang="en-US" dirty="0">
              <a:solidFill>
                <a:schemeClr val="dk1"/>
              </a:solidFill>
              <a:latin typeface="+mn-lt"/>
              <a:cs typeface="+mn-cs"/>
            </a:endParaRPr>
          </a:p>
          <a:p>
            <a:pPr marL="457200" lvl="1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11111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n-lt"/>
                <a:cs typeface="+mn-cs"/>
              </a:rPr>
              <a:t>Staggered 3D array of ~400 sensor</a:t>
            </a:r>
          </a:p>
          <a:p>
            <a:pPr marL="457200" lvl="2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11111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n-lt"/>
                <a:cs typeface="+mn-cs"/>
              </a:rPr>
              <a:t>9 stacked PCB’s</a:t>
            </a:r>
          </a:p>
          <a:p>
            <a:pPr marL="457200" lvl="2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11111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+mn-lt"/>
                <a:cs typeface="+mn-cs"/>
              </a:rPr>
              <a:t>Each interfaced via a flat cable</a:t>
            </a:r>
          </a:p>
          <a:p>
            <a:pPr marL="411480" lvl="1" indent="0">
              <a:lnSpc>
                <a:spcPct val="110000"/>
              </a:lnSpc>
              <a:buNone/>
            </a:pPr>
            <a:endParaRPr lang="en-US" sz="2400" dirty="0"/>
          </a:p>
          <a:p>
            <a:pPr marL="109728" indent="0">
              <a:lnSpc>
                <a:spcPct val="110000"/>
              </a:lnSpc>
              <a:buNone/>
            </a:pPr>
            <a:endParaRPr lang="en-US" dirty="0"/>
          </a:p>
          <a:p>
            <a:pPr lvl="1"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I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331360-62D9-45A9-BFCC-1693CC4478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1" t="6833" r="17516" b="7865"/>
          <a:stretch/>
        </p:blipFill>
        <p:spPr>
          <a:xfrm>
            <a:off x="7832028" y="3863179"/>
            <a:ext cx="2992193" cy="278746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C214FB4-DD74-4F99-87DA-9FFD38723662}"/>
              </a:ext>
            </a:extLst>
          </p:cNvPr>
          <p:cNvGrpSpPr/>
          <p:nvPr/>
        </p:nvGrpSpPr>
        <p:grpSpPr>
          <a:xfrm>
            <a:off x="7771507" y="4374812"/>
            <a:ext cx="312769" cy="2046531"/>
            <a:chOff x="7439415" y="4198982"/>
            <a:chExt cx="312769" cy="2046531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3A5585-F630-484D-B09B-A11EE484567A}"/>
                </a:ext>
              </a:extLst>
            </p:cNvPr>
            <p:cNvCxnSpPr>
              <a:cxnSpLocks/>
            </p:cNvCxnSpPr>
            <p:nvPr/>
          </p:nvCxnSpPr>
          <p:spPr>
            <a:xfrm>
              <a:off x="7752184" y="4198982"/>
              <a:ext cx="0" cy="2046531"/>
            </a:xfrm>
            <a:prstGeom prst="straightConnector1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3" name="TextBox 15">
              <a:extLst>
                <a:ext uri="{FF2B5EF4-FFF2-40B4-BE49-F238E27FC236}">
                  <a16:creationId xmlns:a16="http://schemas.microsoft.com/office/drawing/2014/main" id="{46C37847-6826-4468-A00A-CACE4D3C34F8}"/>
                </a:ext>
              </a:extLst>
            </p:cNvPr>
            <p:cNvSpPr txBox="1"/>
            <p:nvPr/>
          </p:nvSpPr>
          <p:spPr>
            <a:xfrm rot="16178383">
              <a:off x="6798828" y="5086442"/>
              <a:ext cx="15889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125 mm</a:t>
              </a:r>
              <a:endParaRPr lang="en-IL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F0E28DE3-99C7-4727-B6FA-327DAB6A49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94" t="10757" r="5703" b="13373"/>
          <a:stretch/>
        </p:blipFill>
        <p:spPr>
          <a:xfrm>
            <a:off x="7749871" y="927081"/>
            <a:ext cx="4062175" cy="27718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59235AB-3A57-450B-A22F-BA1F32C7E4D0}"/>
              </a:ext>
            </a:extLst>
          </p:cNvPr>
          <p:cNvGrpSpPr/>
          <p:nvPr/>
        </p:nvGrpSpPr>
        <p:grpSpPr>
          <a:xfrm rot="20254480">
            <a:off x="7380334" y="1442317"/>
            <a:ext cx="1588952" cy="1008113"/>
            <a:chOff x="7007497" y="1052735"/>
            <a:chExt cx="1588952" cy="1008113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939C8D-3BC7-4117-98AC-D73E88CE0C63}"/>
                </a:ext>
              </a:extLst>
            </p:cNvPr>
            <p:cNvCxnSpPr/>
            <p:nvPr/>
          </p:nvCxnSpPr>
          <p:spPr>
            <a:xfrm flipH="1">
              <a:off x="7248128" y="1052735"/>
              <a:ext cx="1324389" cy="1008113"/>
            </a:xfrm>
            <a:prstGeom prst="straightConnector1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" name="TextBox 8">
              <a:extLst>
                <a:ext uri="{FF2B5EF4-FFF2-40B4-BE49-F238E27FC236}">
                  <a16:creationId xmlns:a16="http://schemas.microsoft.com/office/drawing/2014/main" id="{0B685E5E-1914-4739-BE3E-EC162CDA34AB}"/>
                </a:ext>
              </a:extLst>
            </p:cNvPr>
            <p:cNvSpPr txBox="1"/>
            <p:nvPr/>
          </p:nvSpPr>
          <p:spPr>
            <a:xfrm rot="19363681">
              <a:off x="7007497" y="1244256"/>
              <a:ext cx="15889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4000" kern="1200">
                  <a:solidFill>
                    <a:srgbClr val="000099"/>
                  </a:solidFill>
                  <a:latin typeface="Verdana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126 x 126 mm</a:t>
              </a:r>
              <a:endParaRPr lang="en-IL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513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A006-D031-455B-A29F-E463F554F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GALI Instrument D</a:t>
            </a:r>
            <a:r>
              <a:rPr lang="en-US" sz="3600" dirty="0"/>
              <a:t>esign - details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0056D-DA21-459C-B1A4-270B9C141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4704"/>
            <a:ext cx="6121896" cy="541225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Detection Sub-System</a:t>
            </a:r>
          </a:p>
          <a:p>
            <a:pPr>
              <a:lnSpc>
                <a:spcPct val="110000"/>
              </a:lnSpc>
            </a:pPr>
            <a:r>
              <a:rPr lang="en-US" dirty="0"/>
              <a:t>Single sensor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Crystal scintillator covered with reflective material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Silicone photomultiplier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Copper radiation shield (top)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PCB</a:t>
            </a:r>
            <a:r>
              <a:rPr lang="he-IL" dirty="0"/>
              <a:t>-</a:t>
            </a:r>
            <a:r>
              <a:rPr lang="en-US" dirty="0"/>
              <a:t> Arlon 85</a:t>
            </a:r>
            <a:endParaRPr lang="en-US" strike="sngStrike" dirty="0"/>
          </a:p>
          <a:p>
            <a:pPr lvl="1">
              <a:lnSpc>
                <a:spcPct val="110000"/>
              </a:lnSpc>
            </a:pPr>
            <a:r>
              <a:rPr lang="en-US" dirty="0"/>
              <a:t>Copper radiation shield (bottom)</a:t>
            </a:r>
          </a:p>
          <a:p>
            <a:pPr>
              <a:lnSpc>
                <a:spcPct val="110000"/>
              </a:lnSpc>
            </a:pPr>
            <a:r>
              <a:rPr lang="en-US" dirty="0"/>
              <a:t>Open issues on Scintillators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Optical glue, top flex material holders and coating </a:t>
            </a:r>
          </a:p>
          <a:p>
            <a:pPr marL="704088" lvl="2" indent="0">
              <a:lnSpc>
                <a:spcPct val="110000"/>
              </a:lnSpc>
              <a:buNone/>
            </a:pPr>
            <a:endParaRPr lang="en-US" dirty="0"/>
          </a:p>
          <a:p>
            <a:pPr marL="411480" lvl="1" indent="0"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</a:pP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0F67D-BF2F-47FF-8F2B-62E89739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IL"/>
              <a:t>July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A68F7-A879-4004-944F-226264EC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CDR 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2FCA1-010F-485E-AF25-53FADAD4D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6A000B-C4D7-4995-825A-E9A92153D5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4" t="36350" r="37890" b="20600"/>
          <a:stretch/>
        </p:blipFill>
        <p:spPr>
          <a:xfrm>
            <a:off x="6960096" y="1628800"/>
            <a:ext cx="4824536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48412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Outline / Detection Sequence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17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3BBCD9-8E1D-4110-9661-457A504E5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99" y="3546446"/>
            <a:ext cx="2990850" cy="27908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15480" y="868650"/>
            <a:ext cx="9937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Scintillator =&gt;  </a:t>
            </a:r>
            <a:r>
              <a:rPr lang="en-US" sz="2000" dirty="0" err="1"/>
              <a:t>SiPM</a:t>
            </a:r>
            <a:r>
              <a:rPr lang="en-US" sz="2000" dirty="0"/>
              <a:t> =&gt;           Readout ASIC  =&gt;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  <a:r>
              <a:rPr lang="en-US" sz="2000" dirty="0"/>
              <a:t> FPGA =&gt; Computer</a:t>
            </a:r>
          </a:p>
        </p:txBody>
      </p:sp>
      <p:pic>
        <p:nvPicPr>
          <p:cNvPr id="20" name="Picture 19" descr="Q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3674295"/>
            <a:ext cx="2340864" cy="19476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CDB0D58-6473-47C6-820B-06D42B8CF2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86" b="20064"/>
          <a:stretch/>
        </p:blipFill>
        <p:spPr>
          <a:xfrm>
            <a:off x="3583871" y="4005064"/>
            <a:ext cx="2955092" cy="10801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697668-C732-4AE7-B414-44E876C550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9496" y="1381518"/>
            <a:ext cx="1943100" cy="223837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2BE7568-BA15-4E55-B17F-76FD29EDE558}"/>
              </a:ext>
            </a:extLst>
          </p:cNvPr>
          <p:cNvGrpSpPr/>
          <p:nvPr/>
        </p:nvGrpSpPr>
        <p:grpSpPr>
          <a:xfrm>
            <a:off x="3988904" y="1323019"/>
            <a:ext cx="2179104" cy="2321523"/>
            <a:chOff x="3772880" y="1323019"/>
            <a:chExt cx="2179104" cy="232152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B708B2-51A4-491C-BCB8-770FBD072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72880" y="1787130"/>
              <a:ext cx="2107096" cy="178588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7A196E8-7DE0-4F84-B4A5-3747D12B5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29269" y="1418984"/>
              <a:ext cx="874643" cy="425840"/>
            </a:xfrm>
            <a:prstGeom prst="rect">
              <a:avLst/>
            </a:prstGeom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68A37915-45AD-4FF3-B00F-73E33B8C5E84}"/>
                </a:ext>
              </a:extLst>
            </p:cNvPr>
            <p:cNvSpPr/>
            <p:nvPr/>
          </p:nvSpPr>
          <p:spPr>
            <a:xfrm>
              <a:off x="3787753" y="1323019"/>
              <a:ext cx="2164231" cy="2321523"/>
            </a:xfrm>
            <a:prstGeom prst="roundRect">
              <a:avLst>
                <a:gd name="adj" fmla="val 7838"/>
              </a:avLst>
            </a:prstGeom>
            <a:noFill/>
            <a:ln w="190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C4DD1E3-AD13-4FBA-935C-C3FE4B8C6913}"/>
              </a:ext>
            </a:extLst>
          </p:cNvPr>
          <p:cNvSpPr txBox="1"/>
          <p:nvPr/>
        </p:nvSpPr>
        <p:spPr>
          <a:xfrm>
            <a:off x="7104112" y="1371368"/>
            <a:ext cx="4464496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 err="1"/>
              <a:t>Xiphos</a:t>
            </a:r>
            <a:r>
              <a:rPr lang="en-US" sz="1800" dirty="0"/>
              <a:t> Q8s</a:t>
            </a:r>
          </a:p>
          <a:p>
            <a:pPr lvl="1" indent="-2873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SOC </a:t>
            </a:r>
          </a:p>
          <a:p>
            <a:pPr lvl="1" indent="-2873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Space qualified</a:t>
            </a:r>
          </a:p>
          <a:p>
            <a:pPr lvl="1" indent="-2873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Includes drivers/FPGA skeleton/coms</a:t>
            </a:r>
          </a:p>
          <a:p>
            <a:pPr lvl="1" indent="-2873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Radiation protection features</a:t>
            </a:r>
          </a:p>
          <a:p>
            <a:pPr lvl="1" indent="-2873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9900"/>
                </a:solidFill>
              </a:rPr>
              <a:t>Support </a:t>
            </a:r>
            <a:endParaRPr lang="en-US" sz="1800" dirty="0">
              <a:solidFill>
                <a:srgbClr val="009900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F558CB9-9DD6-464B-9BF3-1A0636BECD91}"/>
              </a:ext>
            </a:extLst>
          </p:cNvPr>
          <p:cNvSpPr/>
          <p:nvPr/>
        </p:nvSpPr>
        <p:spPr>
          <a:xfrm>
            <a:off x="6960096" y="1323019"/>
            <a:ext cx="4248472" cy="2296874"/>
          </a:xfrm>
          <a:prstGeom prst="roundRect">
            <a:avLst>
              <a:gd name="adj" fmla="val 6799"/>
            </a:avLst>
          </a:prstGeom>
          <a:noFill/>
          <a:ln w="19050">
            <a:solidFill>
              <a:srgbClr val="0099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A8B2698-B7D0-4B89-BB13-881486437927}"/>
              </a:ext>
            </a:extLst>
          </p:cNvPr>
          <p:cNvCxnSpPr>
            <a:endCxn id="16" idx="1"/>
          </p:cNvCxnSpPr>
          <p:nvPr/>
        </p:nvCxnSpPr>
        <p:spPr>
          <a:xfrm flipV="1">
            <a:off x="2711624" y="2483781"/>
            <a:ext cx="1292153" cy="911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EC8BAB7-845A-4F32-B8BC-D7B91AF9887C}"/>
              </a:ext>
            </a:extLst>
          </p:cNvPr>
          <p:cNvCxnSpPr/>
          <p:nvPr/>
        </p:nvCxnSpPr>
        <p:spPr>
          <a:xfrm flipV="1">
            <a:off x="5955975" y="2636181"/>
            <a:ext cx="1292153" cy="911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4F1358A-F39C-48DC-8C3B-B7AA31774914}"/>
              </a:ext>
            </a:extLst>
          </p:cNvPr>
          <p:cNvSpPr txBox="1"/>
          <p:nvPr/>
        </p:nvSpPr>
        <p:spPr>
          <a:xfrm>
            <a:off x="9840416" y="4581128"/>
            <a:ext cx="2232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Additional HW</a:t>
            </a:r>
          </a:p>
          <a:p>
            <a:r>
              <a:rPr lang="en-US" sz="1600" dirty="0"/>
              <a:t>Power supply</a:t>
            </a:r>
          </a:p>
          <a:p>
            <a:r>
              <a:rPr lang="en-US" sz="1600" dirty="0"/>
              <a:t>LED calibrators</a:t>
            </a:r>
          </a:p>
          <a:p>
            <a:r>
              <a:rPr lang="en-US" sz="1600" dirty="0"/>
              <a:t>Thermal sensors</a:t>
            </a:r>
          </a:p>
          <a:p>
            <a:r>
              <a:rPr lang="en-US" sz="1600" dirty="0"/>
              <a:t>Star tracker</a:t>
            </a:r>
          </a:p>
          <a:p>
            <a:r>
              <a:rPr lang="en-US" sz="1600" dirty="0"/>
              <a:t>Sun sensors</a:t>
            </a:r>
          </a:p>
        </p:txBody>
      </p:sp>
    </p:spTree>
    <p:extLst>
      <p:ext uri="{BB962C8B-B14F-4D97-AF65-F5344CB8AC3E}">
        <p14:creationId xmlns:p14="http://schemas.microsoft.com/office/powerpoint/2010/main" val="58989297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19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72264" y="5445224"/>
            <a:ext cx="3556853" cy="1122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206" r="5240"/>
          <a:stretch/>
        </p:blipFill>
        <p:spPr>
          <a:xfrm>
            <a:off x="9192344" y="3344983"/>
            <a:ext cx="2669480" cy="13801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8368" y="692696"/>
            <a:ext cx="2297887" cy="2270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Implementation of Science Goals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9896" y="791352"/>
            <a:ext cx="5236099" cy="56619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Rough GALI features</a:t>
            </a:r>
          </a:p>
          <a:p>
            <a:pPr lvl="1"/>
            <a:r>
              <a:rPr lang="en-US" dirty="0" err="1"/>
              <a:t>FoV</a:t>
            </a:r>
            <a:r>
              <a:rPr lang="en-US" dirty="0"/>
              <a:t> ~ 70% of sky, or </a:t>
            </a:r>
            <a:r>
              <a:rPr lang="en-US" b="1" dirty="0"/>
              <a:t>4.4 </a:t>
            </a:r>
            <a:r>
              <a:rPr lang="en-US" b="1" dirty="0" err="1"/>
              <a:t>str</a:t>
            </a:r>
            <a:endParaRPr lang="en-US" b="1" dirty="0"/>
          </a:p>
          <a:p>
            <a:pPr lvl="1"/>
            <a:r>
              <a:rPr lang="en-US" dirty="0" err="1"/>
              <a:t>A</a:t>
            </a:r>
            <a:r>
              <a:rPr lang="en-US" baseline="-25000" dirty="0" err="1"/>
              <a:t>eff</a:t>
            </a:r>
            <a:r>
              <a:rPr lang="en-US" dirty="0"/>
              <a:t> ~ </a:t>
            </a:r>
            <a:r>
              <a:rPr lang="en-US" b="1" dirty="0"/>
              <a:t>100 cm</a:t>
            </a:r>
            <a:r>
              <a:rPr lang="en-US" b="1" baseline="30000" dirty="0"/>
              <a:t>2</a:t>
            </a:r>
            <a:endParaRPr lang="en-US" dirty="0"/>
          </a:p>
          <a:p>
            <a:pPr lvl="1"/>
            <a:r>
              <a:rPr lang="en-US" dirty="0"/>
              <a:t>Grasp </a:t>
            </a:r>
            <a:r>
              <a:rPr lang="en-US" b="1" dirty="0"/>
              <a:t>440 cm</a:t>
            </a:r>
            <a:r>
              <a:rPr lang="en-US" b="1" baseline="30000" dirty="0"/>
              <a:t>2</a:t>
            </a:r>
            <a:r>
              <a:rPr lang="en-US" b="1" dirty="0"/>
              <a:t> </a:t>
            </a:r>
            <a:r>
              <a:rPr lang="en-US" b="1" dirty="0" err="1"/>
              <a:t>str</a:t>
            </a:r>
            <a:r>
              <a:rPr lang="en-US" b="1" dirty="0"/>
              <a:t> </a:t>
            </a:r>
          </a:p>
          <a:p>
            <a:endParaRPr lang="en-US" dirty="0"/>
          </a:p>
          <a:p>
            <a:r>
              <a:rPr lang="en-US" dirty="0"/>
              <a:t>Sensitivity (trigger band, 1s bursts)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Sky </a:t>
            </a:r>
            <a:r>
              <a:rPr lang="en-US" b="1" dirty="0"/>
              <a:t>background</a:t>
            </a:r>
            <a:r>
              <a:rPr lang="en-US" dirty="0"/>
              <a:t> is ~0.5 </a:t>
            </a:r>
            <a:r>
              <a:rPr lang="en-US" dirty="0" err="1"/>
              <a:t>ph</a:t>
            </a:r>
            <a:r>
              <a:rPr lang="en-US" dirty="0"/>
              <a:t> s</a:t>
            </a:r>
            <a:r>
              <a:rPr lang="en-US" baseline="30000" dirty="0"/>
              <a:t>-1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str</a:t>
            </a:r>
            <a:r>
              <a:rPr lang="en-US" baseline="30000" dirty="0"/>
              <a:t>-1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Over entire instrument 400 +/- 20 </a:t>
            </a:r>
            <a:r>
              <a:rPr lang="en-US" dirty="0" err="1"/>
              <a:t>ph</a:t>
            </a:r>
            <a:r>
              <a:rPr lang="en-US" dirty="0"/>
              <a:t>/s </a:t>
            </a:r>
          </a:p>
          <a:p>
            <a:pPr lvl="1"/>
            <a:r>
              <a:rPr lang="en-US" dirty="0"/>
              <a:t>Sensitivity (5</a:t>
            </a:r>
            <a:r>
              <a:rPr lang="el-GR" dirty="0"/>
              <a:t>σ</a:t>
            </a:r>
            <a:r>
              <a:rPr lang="en-US" dirty="0"/>
              <a:t>) 100 </a:t>
            </a:r>
            <a:r>
              <a:rPr lang="en-US" dirty="0" err="1"/>
              <a:t>ph</a:t>
            </a:r>
            <a:r>
              <a:rPr lang="en-US" dirty="0"/>
              <a:t>/s or</a:t>
            </a:r>
            <a:r>
              <a:rPr lang="en-US" b="1" dirty="0"/>
              <a:t> 1 </a:t>
            </a:r>
            <a:r>
              <a:rPr lang="en-US" b="1" dirty="0" err="1"/>
              <a:t>ph</a:t>
            </a:r>
            <a:r>
              <a:rPr lang="en-US" b="1" dirty="0"/>
              <a:t> s</a:t>
            </a:r>
            <a:r>
              <a:rPr lang="en-US" b="1" baseline="30000" dirty="0"/>
              <a:t>-1 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r>
              <a:rPr lang="en-US" b="1" dirty="0"/>
              <a:t>   </a:t>
            </a:r>
          </a:p>
          <a:p>
            <a:endParaRPr lang="en-US" dirty="0"/>
          </a:p>
          <a:p>
            <a:r>
              <a:rPr lang="en-US" dirty="0"/>
              <a:t>Localization (full band)</a:t>
            </a:r>
          </a:p>
          <a:p>
            <a:pPr lvl="1"/>
            <a:r>
              <a:rPr lang="en-US" dirty="0"/>
              <a:t>GALI concept of mutual occultation</a:t>
            </a:r>
          </a:p>
          <a:p>
            <a:pPr lvl="1"/>
            <a:r>
              <a:rPr lang="en-US" dirty="0"/>
              <a:t>Localization depends on peak flux</a:t>
            </a:r>
          </a:p>
          <a:p>
            <a:pPr lvl="1"/>
            <a:r>
              <a:rPr lang="en-US" dirty="0"/>
              <a:t>Simulations show (1s bursts)</a:t>
            </a:r>
          </a:p>
          <a:p>
            <a:pPr lvl="2"/>
            <a:r>
              <a:rPr lang="en-US" dirty="0"/>
              <a:t>1.7</a:t>
            </a:r>
            <a:r>
              <a:rPr lang="en-US" dirty="0">
                <a:latin typeface="Calibri"/>
                <a:cs typeface="Calibri"/>
              </a:rPr>
              <a:t>° uncertainty for 2.7 </a:t>
            </a:r>
            <a:r>
              <a:rPr lang="en-US" dirty="0" err="1">
                <a:latin typeface="Calibri"/>
                <a:cs typeface="Calibri"/>
              </a:rPr>
              <a:t>ph</a:t>
            </a:r>
            <a:r>
              <a:rPr lang="en-US" dirty="0">
                <a:latin typeface="Calibri"/>
                <a:cs typeface="Calibri"/>
              </a:rPr>
              <a:t> s</a:t>
            </a:r>
            <a:r>
              <a:rPr lang="en-US" baseline="30000" dirty="0">
                <a:latin typeface="Calibri"/>
                <a:cs typeface="Calibri"/>
              </a:rPr>
              <a:t>-1 </a:t>
            </a:r>
            <a:r>
              <a:rPr lang="en-US" dirty="0">
                <a:latin typeface="Calibri"/>
                <a:cs typeface="Calibri"/>
              </a:rPr>
              <a:t>cm</a:t>
            </a:r>
            <a:r>
              <a:rPr lang="en-US" baseline="30000" dirty="0">
                <a:latin typeface="Calibri"/>
                <a:cs typeface="Calibri"/>
              </a:rPr>
              <a:t>-2</a:t>
            </a:r>
            <a:r>
              <a:rPr lang="en-US" dirty="0">
                <a:latin typeface="Calibri"/>
                <a:cs typeface="Calibri"/>
              </a:rPr>
              <a:t>   </a:t>
            </a:r>
          </a:p>
          <a:p>
            <a:pPr lvl="2"/>
            <a:r>
              <a:rPr lang="en-US" dirty="0"/>
              <a:t>4.5</a:t>
            </a:r>
            <a:r>
              <a:rPr lang="en-US" dirty="0">
                <a:latin typeface="Calibri"/>
                <a:cs typeface="Calibri"/>
              </a:rPr>
              <a:t>° uncertainty for 1.9 </a:t>
            </a:r>
            <a:r>
              <a:rPr lang="en-US" dirty="0" err="1">
                <a:latin typeface="Calibri"/>
                <a:cs typeface="Calibri"/>
              </a:rPr>
              <a:t>ph</a:t>
            </a:r>
            <a:r>
              <a:rPr lang="en-US" dirty="0">
                <a:latin typeface="Calibri"/>
                <a:cs typeface="Calibri"/>
              </a:rPr>
              <a:t> s</a:t>
            </a:r>
            <a:r>
              <a:rPr lang="en-US" baseline="30000" dirty="0">
                <a:latin typeface="Calibri"/>
                <a:cs typeface="Calibri"/>
              </a:rPr>
              <a:t>-1 </a:t>
            </a:r>
            <a:r>
              <a:rPr lang="en-US" dirty="0">
                <a:latin typeface="Calibri"/>
                <a:cs typeface="Calibri"/>
              </a:rPr>
              <a:t>cm</a:t>
            </a:r>
            <a:r>
              <a:rPr lang="en-US" baseline="30000" dirty="0">
                <a:latin typeface="Calibri"/>
                <a:cs typeface="Calibri"/>
              </a:rPr>
              <a:t>-2</a:t>
            </a:r>
            <a:r>
              <a:rPr lang="en-US" dirty="0">
                <a:latin typeface="Calibri"/>
                <a:cs typeface="Calibri"/>
              </a:rPr>
              <a:t>   </a:t>
            </a:r>
          </a:p>
          <a:p>
            <a:pPr lvl="2"/>
            <a:r>
              <a:rPr lang="en-US" dirty="0"/>
              <a:t>10</a:t>
            </a:r>
            <a:r>
              <a:rPr lang="en-US" dirty="0">
                <a:latin typeface="Calibri"/>
                <a:cs typeface="Calibri"/>
              </a:rPr>
              <a:t>° uncertainty for 1.0 </a:t>
            </a:r>
            <a:r>
              <a:rPr lang="en-US" dirty="0" err="1">
                <a:latin typeface="Calibri"/>
                <a:cs typeface="Calibri"/>
              </a:rPr>
              <a:t>ph</a:t>
            </a:r>
            <a:r>
              <a:rPr lang="en-US" dirty="0">
                <a:latin typeface="Calibri"/>
                <a:cs typeface="Calibri"/>
              </a:rPr>
              <a:t> s</a:t>
            </a:r>
            <a:r>
              <a:rPr lang="en-US" baseline="30000" dirty="0">
                <a:latin typeface="Calibri"/>
                <a:cs typeface="Calibri"/>
              </a:rPr>
              <a:t>-1 </a:t>
            </a:r>
            <a:r>
              <a:rPr lang="en-US" dirty="0">
                <a:latin typeface="Calibri"/>
                <a:cs typeface="Calibri"/>
              </a:rPr>
              <a:t>cm</a:t>
            </a:r>
            <a:r>
              <a:rPr lang="en-US" baseline="30000" dirty="0">
                <a:latin typeface="Calibri"/>
                <a:cs typeface="Calibri"/>
              </a:rPr>
              <a:t>-2</a:t>
            </a:r>
            <a:r>
              <a:rPr lang="en-US" dirty="0">
                <a:latin typeface="Calibri"/>
                <a:cs typeface="Calibri"/>
              </a:rPr>
              <a:t>  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GALI mission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551384" y="791352"/>
            <a:ext cx="5082976" cy="566198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Detect as many GRBs as possible, </a:t>
            </a:r>
            <a:br>
              <a:rPr lang="en-US" dirty="0">
                <a:solidFill>
                  <a:srgbClr val="7F7F7F"/>
                </a:solidFill>
                <a:latin typeface="Calibri"/>
                <a:cs typeface="Calibri"/>
              </a:rPr>
            </a:b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at least 50/</a:t>
            </a:r>
            <a:r>
              <a:rPr lang="en-US" dirty="0" err="1">
                <a:solidFill>
                  <a:srgbClr val="7F7F7F"/>
                </a:solidFill>
                <a:latin typeface="Calibri"/>
                <a:cs typeface="Calibri"/>
              </a:rPr>
              <a:t>yr</a:t>
            </a:r>
            <a:endParaRPr lang="en-US" dirty="0">
              <a:solidFill>
                <a:srgbClr val="7F7F7F"/>
              </a:solidFill>
              <a:latin typeface="Calibri"/>
              <a:cs typeface="Calibri"/>
            </a:endParaRPr>
          </a:p>
          <a:p>
            <a:pPr lvl="1">
              <a:spcBef>
                <a:spcPts val="600"/>
              </a:spcBef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Wide field instrument, </a:t>
            </a:r>
            <a:b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</a:b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at least half of the sky </a:t>
            </a:r>
            <a:r>
              <a:rPr lang="el-GR" sz="2000" dirty="0">
                <a:solidFill>
                  <a:srgbClr val="7F7F7F"/>
                </a:solidFill>
                <a:latin typeface="Calibri"/>
                <a:cs typeface="Calibri"/>
              </a:rPr>
              <a:t>π </a:t>
            </a:r>
            <a:r>
              <a:rPr lang="en-US" sz="2000" dirty="0" err="1">
                <a:solidFill>
                  <a:srgbClr val="7F7F7F"/>
                </a:solidFill>
                <a:latin typeface="Calibri"/>
                <a:cs typeface="Calibri"/>
              </a:rPr>
              <a:t>str</a:t>
            </a:r>
            <a:endParaRPr lang="en-US" sz="2000" dirty="0">
              <a:solidFill>
                <a:srgbClr val="7F7F7F"/>
              </a:solidFill>
              <a:latin typeface="Calibri"/>
              <a:cs typeface="Calibri"/>
            </a:endParaRPr>
          </a:p>
          <a:p>
            <a:pPr lvl="1">
              <a:spcBef>
                <a:spcPts val="600"/>
              </a:spcBef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Sensitivity to weak GRBs, </a:t>
            </a:r>
            <a:b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</a:b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reaching peak flux of 1 </a:t>
            </a:r>
            <a:r>
              <a:rPr lang="en-US" sz="2000" dirty="0" err="1">
                <a:solidFill>
                  <a:srgbClr val="7F7F7F"/>
                </a:solidFill>
                <a:latin typeface="Calibri"/>
                <a:cs typeface="Calibri"/>
              </a:rPr>
              <a:t>ph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 s</a:t>
            </a:r>
            <a:r>
              <a:rPr lang="en-US" sz="2000" baseline="30000" dirty="0">
                <a:solidFill>
                  <a:srgbClr val="7F7F7F"/>
                </a:solidFill>
                <a:latin typeface="Calibri"/>
                <a:cs typeface="Calibri"/>
              </a:rPr>
              <a:t>-1 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cm</a:t>
            </a:r>
            <a:r>
              <a:rPr lang="en-US" sz="2000" baseline="30000" dirty="0">
                <a:solidFill>
                  <a:srgbClr val="7F7F7F"/>
                </a:solidFill>
                <a:latin typeface="Calibri"/>
                <a:cs typeface="Calibri"/>
              </a:rPr>
              <a:t>-2</a:t>
            </a:r>
            <a:endParaRPr lang="en-US" sz="2000" dirty="0">
              <a:solidFill>
                <a:srgbClr val="7F7F7F"/>
              </a:solidFill>
              <a:latin typeface="Calibri"/>
              <a:cs typeface="Calibri"/>
            </a:endParaRPr>
          </a:p>
          <a:p>
            <a:pPr lvl="1">
              <a:spcBef>
                <a:spcPts val="600"/>
              </a:spcBef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Grasp = </a:t>
            </a:r>
            <a:r>
              <a:rPr lang="en-US" sz="2000" dirty="0" err="1">
                <a:solidFill>
                  <a:srgbClr val="7F7F7F"/>
                </a:solidFill>
                <a:latin typeface="Calibri"/>
                <a:cs typeface="Calibri"/>
              </a:rPr>
              <a:t>A</a:t>
            </a:r>
            <a:r>
              <a:rPr lang="en-US" sz="2000" baseline="-25000" dirty="0" err="1">
                <a:solidFill>
                  <a:srgbClr val="7F7F7F"/>
                </a:solidFill>
                <a:latin typeface="Calibri"/>
                <a:cs typeface="Calibri"/>
              </a:rPr>
              <a:t>eff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*</a:t>
            </a:r>
            <a:r>
              <a:rPr lang="en-US" sz="2000" dirty="0" err="1">
                <a:solidFill>
                  <a:srgbClr val="7F7F7F"/>
                </a:solidFill>
                <a:latin typeface="Calibri"/>
                <a:cs typeface="Calibri"/>
              </a:rPr>
              <a:t>FoV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 = 300 cm</a:t>
            </a:r>
            <a:r>
              <a:rPr lang="en-US" sz="2000" baseline="30000" dirty="0">
                <a:solidFill>
                  <a:srgbClr val="7F7F7F"/>
                </a:solidFill>
                <a:latin typeface="Calibri"/>
                <a:cs typeface="Calibri"/>
              </a:rPr>
              <a:t>2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lang="en-US" sz="2000" dirty="0" err="1">
                <a:solidFill>
                  <a:srgbClr val="7F7F7F"/>
                </a:solidFill>
                <a:latin typeface="Calibri"/>
                <a:cs typeface="Calibri"/>
              </a:rPr>
              <a:t>str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Accurately detect direction of GRB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GALI’s Claim-to-fame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Goal is to allow standard, ground based telescopes to follow up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3°x3° </a:t>
            </a:r>
            <a:r>
              <a:rPr lang="en-US" sz="2000" dirty="0" err="1">
                <a:solidFill>
                  <a:srgbClr val="7F7F7F"/>
                </a:solidFill>
                <a:latin typeface="Calibri"/>
                <a:cs typeface="Calibri"/>
              </a:rPr>
              <a:t>FoV</a:t>
            </a: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 of small robotic telescopes</a:t>
            </a:r>
          </a:p>
          <a:p>
            <a:pPr marL="365760" lvl="1" indent="-256032">
              <a:spcBef>
                <a:spcPts val="600"/>
              </a:spcBef>
              <a:buFont typeface="Arial" pitchFamily="34" charset="0"/>
              <a:buChar char="■"/>
            </a:pPr>
            <a:endParaRPr lang="en-US" sz="2000" dirty="0">
              <a:solidFill>
                <a:srgbClr val="7F7F7F"/>
              </a:solidFill>
              <a:latin typeface="Calibri"/>
              <a:cs typeface="Calibri"/>
            </a:endParaRPr>
          </a:p>
          <a:p>
            <a:pPr marL="365760" lvl="1" indent="-256032">
              <a:spcBef>
                <a:spcPts val="600"/>
              </a:spcBef>
              <a:buFont typeface="Arial" pitchFamily="34" charset="0"/>
              <a:buChar char="■"/>
            </a:pPr>
            <a:r>
              <a:rPr lang="en-US" sz="2000" dirty="0">
                <a:solidFill>
                  <a:srgbClr val="7F7F7F"/>
                </a:solidFill>
                <a:latin typeface="Calibri"/>
                <a:cs typeface="Calibri"/>
              </a:rPr>
              <a:t>Reference: </a:t>
            </a:r>
          </a:p>
          <a:p>
            <a:pPr marL="630936" lvl="2" indent="-256032">
              <a:spcBef>
                <a:spcPts val="600"/>
              </a:spcBef>
              <a:buFont typeface="Arial" pitchFamily="34" charset="0"/>
              <a:buChar char="■"/>
            </a:pP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Fermi/GBM detects 236 GRBs/</a:t>
            </a:r>
            <a:r>
              <a:rPr lang="en-US" dirty="0" err="1">
                <a:solidFill>
                  <a:srgbClr val="7F7F7F"/>
                </a:solidFill>
                <a:latin typeface="Calibri"/>
                <a:cs typeface="Calibri"/>
              </a:rPr>
              <a:t>yr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, </a:t>
            </a:r>
            <a:br>
              <a:rPr lang="en-US" dirty="0">
                <a:solidFill>
                  <a:srgbClr val="7F7F7F"/>
                </a:solidFill>
                <a:latin typeface="Calibri"/>
                <a:cs typeface="Calibri"/>
              </a:rPr>
            </a:b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~ 100 above 1 </a:t>
            </a:r>
            <a:r>
              <a:rPr lang="en-US" dirty="0" err="1">
                <a:solidFill>
                  <a:srgbClr val="7F7F7F"/>
                </a:solidFill>
                <a:latin typeface="Calibri"/>
                <a:cs typeface="Calibri"/>
              </a:rPr>
              <a:t>ph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 s</a:t>
            </a:r>
            <a:r>
              <a:rPr lang="en-US" baseline="30000" dirty="0">
                <a:solidFill>
                  <a:srgbClr val="7F7F7F"/>
                </a:solidFill>
                <a:latin typeface="Calibri"/>
                <a:cs typeface="Calibri"/>
              </a:rPr>
              <a:t>-1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cm</a:t>
            </a:r>
            <a:r>
              <a:rPr lang="en-US" baseline="30000" dirty="0">
                <a:solidFill>
                  <a:srgbClr val="7F7F7F"/>
                </a:solidFill>
                <a:latin typeface="Calibri"/>
                <a:cs typeface="Calibri"/>
              </a:rPr>
              <a:t>-2</a:t>
            </a:r>
          </a:p>
          <a:p>
            <a:pPr marL="630936" lvl="2" indent="-256032">
              <a:spcBef>
                <a:spcPts val="600"/>
              </a:spcBef>
              <a:buFont typeface="Arial" pitchFamily="34" charset="0"/>
              <a:buChar char="■"/>
            </a:pP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ISS/CALET(</a:t>
            </a:r>
            <a:r>
              <a:rPr lang="en-US" dirty="0" err="1">
                <a:solidFill>
                  <a:srgbClr val="7F7F7F"/>
                </a:solidFill>
                <a:latin typeface="Calibri"/>
                <a:cs typeface="Calibri"/>
              </a:rPr>
              <a:t>FoV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 ~ </a:t>
            </a:r>
            <a:r>
              <a:rPr lang="el-GR" dirty="0">
                <a:solidFill>
                  <a:srgbClr val="7F7F7F"/>
                </a:solidFill>
                <a:latin typeface="Calibri"/>
                <a:cs typeface="Calibri"/>
              </a:rPr>
              <a:t>π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lang="en-US" dirty="0" err="1">
                <a:solidFill>
                  <a:srgbClr val="7F7F7F"/>
                </a:solidFill>
                <a:latin typeface="Calibri"/>
                <a:cs typeface="Calibri"/>
              </a:rPr>
              <a:t>str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) detects ~43/</a:t>
            </a:r>
            <a:r>
              <a:rPr lang="en-US" dirty="0" err="1">
                <a:solidFill>
                  <a:srgbClr val="7F7F7F"/>
                </a:solidFill>
                <a:latin typeface="Calibri"/>
                <a:cs typeface="Calibri"/>
              </a:rPr>
              <a:t>yr</a:t>
            </a: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br>
              <a:rPr lang="en-US" dirty="0">
                <a:solidFill>
                  <a:srgbClr val="7F7F7F"/>
                </a:solidFill>
                <a:latin typeface="Calibri"/>
                <a:cs typeface="Calibri"/>
              </a:rPr>
            </a:br>
            <a:r>
              <a:rPr lang="en-US" dirty="0">
                <a:solidFill>
                  <a:srgbClr val="7F7F7F"/>
                </a:solidFill>
                <a:latin typeface="Calibri"/>
                <a:cs typeface="Calibri"/>
              </a:rPr>
              <a:t>(60% duty cycle because SAA)</a:t>
            </a:r>
          </a:p>
        </p:txBody>
      </p:sp>
    </p:spTree>
    <p:extLst>
      <p:ext uri="{BB962C8B-B14F-4D97-AF65-F5344CB8AC3E}">
        <p14:creationId xmlns:p14="http://schemas.microsoft.com/office/powerpoint/2010/main" val="208890490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1424" y="791352"/>
            <a:ext cx="10441160" cy="566198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>
                <a:latin typeface="Calibri"/>
                <a:cs typeface="Calibri"/>
              </a:rPr>
              <a:t>GALI is a </a:t>
            </a:r>
            <a:r>
              <a:rPr lang="en-US" sz="2400" dirty="0" err="1">
                <a:latin typeface="Calibri"/>
                <a:cs typeface="Calibri"/>
              </a:rPr>
              <a:t>Technion</a:t>
            </a:r>
            <a:r>
              <a:rPr lang="en-US" sz="2400" dirty="0">
                <a:latin typeface="Calibri"/>
                <a:cs typeface="Calibri"/>
              </a:rPr>
              <a:t> developed instrument with help from our collaborators at NRCN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latin typeface="Calibri"/>
                <a:cs typeface="Calibri"/>
              </a:rPr>
              <a:t>Joint programs funded by ISA and by </a:t>
            </a:r>
            <a:r>
              <a:rPr lang="en-US" sz="2000" dirty="0" err="1">
                <a:latin typeface="Calibri"/>
                <a:cs typeface="Calibri"/>
              </a:rPr>
              <a:t>Pazy</a:t>
            </a:r>
            <a:endParaRPr lang="en-US" sz="2000" dirty="0">
              <a:latin typeface="Calibri"/>
              <a:cs typeface="Calibri"/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latin typeface="Calibri"/>
                <a:cs typeface="Calibri"/>
              </a:rPr>
              <a:t>Development boosted by NASA’s decision to discontinue ISS-TAO and our GTM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Calibri"/>
                <a:cs typeface="Calibri"/>
              </a:rPr>
              <a:t>Proven laboratory prototype 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Calibri"/>
                <a:cs typeface="Calibri"/>
              </a:rPr>
              <a:t>Schedule expedited by selection for the Rakia mission to the ISS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latin typeface="Calibri"/>
                <a:cs typeface="Calibri"/>
              </a:rPr>
              <a:t>To launch in 2022 to an Airbus ISS platform</a:t>
            </a:r>
          </a:p>
        </p:txBody>
      </p:sp>
      <p:pic>
        <p:nvPicPr>
          <p:cNvPr id="9" name="Picture 8" descr="kama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620688"/>
            <a:ext cx="1009261" cy="1224136"/>
          </a:xfrm>
          <a:prstGeom prst="rect">
            <a:avLst/>
          </a:prstGeom>
        </p:spPr>
      </p:pic>
      <p:pic>
        <p:nvPicPr>
          <p:cNvPr id="15" name="Picture 14" descr="SpaceX_Crew_Drag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7" y="3912562"/>
            <a:ext cx="2232247" cy="1515353"/>
          </a:xfrm>
          <a:prstGeom prst="rect">
            <a:avLst/>
          </a:prstGeom>
        </p:spPr>
      </p:pic>
      <p:pic>
        <p:nvPicPr>
          <p:cNvPr id="16" name="Picture 15" descr="Ax1_Crew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5301207"/>
            <a:ext cx="2215237" cy="1208535"/>
          </a:xfrm>
          <a:prstGeom prst="rect">
            <a:avLst/>
          </a:prstGeom>
        </p:spPr>
      </p:pic>
      <p:pic>
        <p:nvPicPr>
          <p:cNvPr id="17" name="Picture 16" descr="Raki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12562"/>
            <a:ext cx="2232248" cy="145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022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430" y="4437112"/>
            <a:ext cx="2670842" cy="1958618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CF579A6A-01D5-4C09-98B3-657D67E0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625"/>
            <a:ext cx="10515600" cy="576064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CC4105-54AC-47FF-B52A-2914AB4E86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400" y="836712"/>
            <a:ext cx="5328592" cy="561662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l-GR" sz="2400" dirty="0"/>
              <a:t>γ</a:t>
            </a:r>
            <a:r>
              <a:rPr lang="en-US" sz="2400" dirty="0"/>
              <a:t>-ray burst (GRB) are cosmic explosions detected as a short rise above the </a:t>
            </a:r>
            <a:r>
              <a:rPr lang="el-GR" sz="2400" dirty="0"/>
              <a:t>γ</a:t>
            </a:r>
            <a:r>
              <a:rPr lang="en-US" sz="2400" dirty="0"/>
              <a:t>-ray background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Most of the GRB flux is emitted between </a:t>
            </a:r>
            <a:r>
              <a:rPr lang="en-US" sz="24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keV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mr-IN" sz="2400" dirty="0">
                <a:solidFill>
                  <a:srgbClr val="FF0000"/>
                </a:solidFill>
              </a:rPr>
              <a:t>–</a:t>
            </a:r>
            <a:r>
              <a:rPr lang="en-US" sz="2400" dirty="0">
                <a:solidFill>
                  <a:srgbClr val="FF0000"/>
                </a:solidFill>
              </a:rPr>
              <a:t> 1 MeV</a:t>
            </a:r>
            <a:r>
              <a:rPr lang="en-US" sz="2400" dirty="0"/>
              <a:t> (photons)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Flux decreasing with energy;</a:t>
            </a:r>
            <a:br>
              <a:rPr lang="en-US" sz="2400" dirty="0"/>
            </a:br>
            <a:r>
              <a:rPr lang="en-US" sz="2400" dirty="0"/>
              <a:t>GRB dominates background </a:t>
            </a:r>
            <a:br>
              <a:rPr lang="en-US" sz="2400" dirty="0"/>
            </a:br>
            <a:r>
              <a:rPr lang="en-US" sz="2400" dirty="0"/>
              <a:t>above 50 </a:t>
            </a:r>
            <a:r>
              <a:rPr lang="en-US" sz="2400" dirty="0" err="1"/>
              <a:t>keV</a:t>
            </a: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GRB temporal behavior is arbitrary, they last from 0.1 s </a:t>
            </a:r>
            <a:r>
              <a:rPr lang="mr-IN" sz="2400" dirty="0"/>
              <a:t>–</a:t>
            </a:r>
            <a:r>
              <a:rPr lang="en-US" sz="2400" dirty="0"/>
              <a:t> 100 s </a:t>
            </a:r>
            <a:br>
              <a:rPr lang="en-US" sz="2400" dirty="0"/>
            </a:br>
            <a:r>
              <a:rPr lang="en-US" sz="2400" dirty="0"/>
              <a:t>with two peaks around </a:t>
            </a:r>
            <a:br>
              <a:rPr lang="en-US" sz="2400" dirty="0"/>
            </a:br>
            <a:r>
              <a:rPr lang="en-US" sz="2400" dirty="0">
                <a:solidFill>
                  <a:srgbClr val="FF0000"/>
                </a:solidFill>
              </a:rPr>
              <a:t>0.3 s and 30 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GRBs occur unexpectedly, anywhere in the sky, a few times a 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612A5-6B8B-4CB6-B0D9-91644D399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2E673-1BA4-4130-8AC1-9A3E8920AE9D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352E24-EEE7-416E-A90D-22C68D8C2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CEC47-AB53-4A6D-8BAD-801B72533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2</a:t>
            </a:fld>
            <a:endParaRPr lang="en-GB" dirty="0"/>
          </a:p>
        </p:txBody>
      </p:sp>
      <p:pic>
        <p:nvPicPr>
          <p:cNvPr id="11" name="Google Shape;6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84232" y="836712"/>
            <a:ext cx="3072981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GRB_lightcurv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105" y="1772816"/>
            <a:ext cx="2187119" cy="215729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328248" y="3501008"/>
            <a:ext cx="3312368" cy="2376264"/>
            <a:chOff x="4427984" y="4725144"/>
            <a:chExt cx="2424803" cy="1753880"/>
          </a:xfrm>
        </p:grpSpPr>
        <p:pic>
          <p:nvPicPr>
            <p:cNvPr id="15" name="Picture 14" descr="GBM_T90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22" t="14815" r="14881" b="13926"/>
            <a:stretch/>
          </p:blipFill>
          <p:spPr>
            <a:xfrm>
              <a:off x="4427984" y="4725144"/>
              <a:ext cx="2424803" cy="175388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841197" y="5157192"/>
              <a:ext cx="979509" cy="317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/>
                  <a:cs typeface="Comic Sans MS"/>
                </a:rPr>
                <a:t>GBM T90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922643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Status, ISS platform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1424" y="791352"/>
            <a:ext cx="10441160" cy="5661984"/>
          </a:xfrm>
        </p:spPr>
        <p:txBody>
          <a:bodyPr/>
          <a:lstStyle/>
          <a:p>
            <a:r>
              <a:rPr lang="en-US" dirty="0"/>
              <a:t>Irrespective of Rakia, we need to find a vendor to place us outside the space station</a:t>
            </a:r>
          </a:p>
          <a:p>
            <a:r>
              <a:rPr lang="en-US" dirty="0"/>
              <a:t>We have been negotiating with 3 companies</a:t>
            </a:r>
          </a:p>
          <a:p>
            <a:r>
              <a:rPr lang="en-US" i="1" dirty="0"/>
              <a:t>AIRBUS</a:t>
            </a:r>
            <a:r>
              <a:rPr lang="en-US" dirty="0"/>
              <a:t> on their </a:t>
            </a:r>
            <a:r>
              <a:rPr lang="en-US" dirty="0" err="1"/>
              <a:t>Bartolomeo</a:t>
            </a:r>
            <a:r>
              <a:rPr lang="en-US" dirty="0"/>
              <a:t>, </a:t>
            </a:r>
            <a:r>
              <a:rPr lang="en-US" b="1" dirty="0"/>
              <a:t>current leading platform </a:t>
            </a:r>
          </a:p>
          <a:p>
            <a:r>
              <a:rPr lang="en-US" i="1" dirty="0"/>
              <a:t>Alpha Space </a:t>
            </a:r>
            <a:r>
              <a:rPr lang="en-US" dirty="0"/>
              <a:t>on their MISSE location </a:t>
            </a:r>
            <a:r>
              <a:rPr lang="mr-IN" dirty="0"/>
              <a:t>–</a:t>
            </a:r>
            <a:r>
              <a:rPr lang="en-US" dirty="0"/>
              <a:t> limited platform</a:t>
            </a:r>
          </a:p>
          <a:p>
            <a:r>
              <a:rPr lang="en-US" i="1" dirty="0" err="1"/>
              <a:t>Nanoracks</a:t>
            </a:r>
            <a:r>
              <a:rPr lang="en-US" dirty="0"/>
              <a:t> on their NADIR-facing external platform (NREP)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20</a:t>
            </a:fld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7752184" y="1700808"/>
            <a:ext cx="3600400" cy="4104456"/>
            <a:chOff x="7824192" y="1700808"/>
            <a:chExt cx="3312368" cy="3791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4192" y="1700808"/>
              <a:ext cx="2736304" cy="156008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96200" y="3573016"/>
              <a:ext cx="3240360" cy="1918792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8904312" y="2636912"/>
              <a:ext cx="216024" cy="8640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 descr="AlphaSpace-MISS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2708920"/>
            <a:ext cx="4794193" cy="1748914"/>
          </a:xfrm>
          <a:prstGeom prst="rect">
            <a:avLst/>
          </a:prstGeom>
        </p:spPr>
      </p:pic>
      <p:pic>
        <p:nvPicPr>
          <p:cNvPr id="18" name="Picture 17" descr="NREP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4653136"/>
            <a:ext cx="2736304" cy="175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0490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Nice Pictures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21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8D7E6F-A118-45F7-B453-4D208A37C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1700808"/>
            <a:ext cx="5947845" cy="501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52E5AB-C9F1-4713-B42F-E0FDBB1B2D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5" t="8855" r="28400" b="15316"/>
          <a:stretch/>
        </p:blipFill>
        <p:spPr>
          <a:xfrm>
            <a:off x="7680176" y="1412776"/>
            <a:ext cx="4078063" cy="383957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4439816" y="2204864"/>
            <a:ext cx="41044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50448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22</a:t>
            </a:fld>
            <a:endParaRPr lang="en-GB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695400" y="620688"/>
            <a:ext cx="5544616" cy="54006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rgbClr val="3333FF"/>
              </a:buClr>
              <a:buFont typeface="Arial" pitchFamily="34" charset="0"/>
              <a:buChar char="■"/>
              <a:defRPr kumimoji="0" sz="20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rgbClr val="3333FF"/>
              </a:buClr>
              <a:buFont typeface="Georgia" pitchFamily="18" charset="0"/>
              <a:buChar char="◊"/>
              <a:defRPr kumimoji="0" sz="19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rgbClr val="3333FF"/>
              </a:buClr>
              <a:buFont typeface="Verdana" pitchFamily="34" charset="0"/>
              <a:buChar char="●"/>
              <a:defRPr kumimoji="0" sz="18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79576" marR="0" indent="-201168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 pitchFamily="34" charset="0"/>
              <a:buChar char="□"/>
              <a:tabLst/>
              <a:defRPr kumimoji="0" sz="18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07008" indent="0" algn="l" rtl="0" eaLnBrk="1" latinLnBrk="0" hangingPunct="1">
              <a:spcBef>
                <a:spcPts val="300"/>
              </a:spcBef>
              <a:buClr>
                <a:srgbClr val="3333FF"/>
              </a:buClr>
              <a:buFont typeface="Georgia" pitchFamily="18" charset="0"/>
              <a:buNone/>
              <a:defRPr kumimoji="0" sz="1800" kern="120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Principle Investigators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Ehud Behar, 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Shlomit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Tarem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Detectors, simulations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u="sng" dirty="0" err="1">
                <a:solidFill>
                  <a:srgbClr val="FF0000"/>
                </a:solidFill>
              </a:rPr>
              <a:t>Roi</a:t>
            </a:r>
            <a:r>
              <a:rPr lang="en-US" u="sng" dirty="0">
                <a:solidFill>
                  <a:srgbClr val="FF0000"/>
                </a:solidFill>
              </a:rPr>
              <a:t> </a:t>
            </a:r>
            <a:r>
              <a:rPr lang="en-US" u="sng" dirty="0" err="1">
                <a:solidFill>
                  <a:srgbClr val="FF0000"/>
                </a:solidFill>
              </a:rPr>
              <a:t>Rahin</a:t>
            </a:r>
            <a:endParaRPr lang="en-US" u="sng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Electronics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dirty="0" err="1">
                <a:solidFill>
                  <a:srgbClr val="FF0000"/>
                </a:solidFill>
              </a:rPr>
              <a:t>Lucal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Moleri</a:t>
            </a:r>
            <a:r>
              <a:rPr lang="en-US" dirty="0">
                <a:solidFill>
                  <a:srgbClr val="FF0000"/>
                </a:solidFill>
              </a:rPr>
              <a:t>, Alex </a:t>
            </a:r>
            <a:r>
              <a:rPr lang="en-US" dirty="0" err="1">
                <a:solidFill>
                  <a:srgbClr val="FF0000"/>
                </a:solidFill>
              </a:rPr>
              <a:t>Vdovin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Julia </a:t>
            </a:r>
            <a:r>
              <a:rPr lang="en-US" dirty="0" err="1">
                <a:solidFill>
                  <a:srgbClr val="FF0000"/>
                </a:solidFill>
              </a:rPr>
              <a:t>Salh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Software/firmware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Zvi Tarem, Ifat </a:t>
            </a:r>
            <a:r>
              <a:rPr lang="en-US" dirty="0" err="1">
                <a:solidFill>
                  <a:srgbClr val="FF0000"/>
                </a:solidFill>
              </a:rPr>
              <a:t>Mehalev</a:t>
            </a:r>
            <a:r>
              <a:rPr lang="en-US" dirty="0">
                <a:solidFill>
                  <a:srgbClr val="FF0000"/>
                </a:solidFill>
              </a:rPr>
              <a:t>,  </a:t>
            </a:r>
            <a:r>
              <a:rPr lang="en-US" dirty="0" err="1">
                <a:solidFill>
                  <a:srgbClr val="FF0000"/>
                </a:solidFill>
              </a:rPr>
              <a:t>Yulia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Kuniavsky</a:t>
            </a:r>
            <a:r>
              <a:rPr lang="en-US" dirty="0">
                <a:solidFill>
                  <a:srgbClr val="FF0000"/>
                </a:solidFill>
              </a:rPr>
              <a:t>, Roman </a:t>
            </a:r>
            <a:r>
              <a:rPr lang="en-US" dirty="0" err="1">
                <a:solidFill>
                  <a:srgbClr val="FF0000"/>
                </a:solidFill>
              </a:rPr>
              <a:t>Parpialo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Mechanical design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Amir </a:t>
            </a:r>
            <a:r>
              <a:rPr lang="en-US" dirty="0" err="1">
                <a:solidFill>
                  <a:srgbClr val="FF0000"/>
                </a:solidFill>
              </a:rPr>
              <a:t>Figenboim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dirty="0"/>
              <a:t>Project students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Solomon </a:t>
            </a:r>
            <a:r>
              <a:rPr lang="en-US" dirty="0" err="1">
                <a:solidFill>
                  <a:srgbClr val="FF0000"/>
                </a:solidFill>
              </a:rPr>
              <a:t>Margolin</a:t>
            </a:r>
            <a:r>
              <a:rPr lang="en-US" dirty="0">
                <a:solidFill>
                  <a:srgbClr val="FF0000"/>
                </a:solidFill>
              </a:rPr>
              <a:t>,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Ori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Zaberchik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51784" y="908720"/>
            <a:ext cx="1152128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 Placeholder 2"/>
          <p:cNvSpPr txBox="1">
            <a:spLocks/>
          </p:cNvSpPr>
          <p:nvPr/>
        </p:nvSpPr>
        <p:spPr>
          <a:xfrm>
            <a:off x="7752184" y="548680"/>
            <a:ext cx="4032448" cy="2664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121897" rIns="121897" bIns="12189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Systems Engineering</a:t>
            </a:r>
          </a:p>
          <a:p>
            <a:pPr lvl="1"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Avner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Kaidar</a:t>
            </a:r>
            <a:endParaRPr lang="en-US" sz="1700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Electronics Engineering</a:t>
            </a:r>
          </a:p>
          <a:p>
            <a:pPr lvl="1"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 err="1">
                <a:solidFill>
                  <a:srgbClr val="FF0000"/>
                </a:solidFill>
                <a:latin typeface="Calibri"/>
                <a:cs typeface="Calibri"/>
              </a:rPr>
              <a:t>Hovik</a:t>
            </a:r>
            <a:r>
              <a:rPr lang="en-US" sz="17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Calibri"/>
                <a:cs typeface="Calibri"/>
              </a:rPr>
              <a:t>Agalarian</a:t>
            </a:r>
            <a:r>
              <a:rPr lang="en-US" sz="1700" dirty="0">
                <a:solidFill>
                  <a:srgbClr val="FF0000"/>
                </a:solidFill>
                <a:latin typeface="Calibri"/>
                <a:ea typeface="+mn-ea"/>
                <a:cs typeface="Calibri"/>
              </a:rPr>
              <a:t>  </a:t>
            </a:r>
          </a:p>
          <a:p>
            <a:pPr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Thermal analysis</a:t>
            </a:r>
          </a:p>
          <a:p>
            <a:pPr lvl="1"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Yoel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Arcos</a:t>
            </a:r>
          </a:p>
        </p:txBody>
      </p:sp>
      <p:pic>
        <p:nvPicPr>
          <p:cNvPr id="19" name="Picture 18" descr="ASRI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764704"/>
            <a:ext cx="1550813" cy="1205632"/>
          </a:xfrm>
          <a:prstGeom prst="rect">
            <a:avLst/>
          </a:prstGeom>
        </p:spPr>
      </p:pic>
      <p:pic>
        <p:nvPicPr>
          <p:cNvPr id="12" name="Picture 11" descr="PSX_20210408_15163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3977423"/>
            <a:ext cx="3816424" cy="2547921"/>
          </a:xfrm>
          <a:prstGeom prst="rect">
            <a:avLst/>
          </a:prstGeom>
        </p:spPr>
      </p:pic>
      <p:pic>
        <p:nvPicPr>
          <p:cNvPr id="20" name="Picture 19" descr="kama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553" y="5373216"/>
            <a:ext cx="890524" cy="1080120"/>
          </a:xfrm>
          <a:prstGeom prst="rect">
            <a:avLst/>
          </a:prstGeom>
        </p:spPr>
      </p:pic>
      <p:sp>
        <p:nvSpPr>
          <p:cNvPr id="21" name="Text Placeholder 2"/>
          <p:cNvSpPr txBox="1">
            <a:spLocks/>
          </p:cNvSpPr>
          <p:nvPr/>
        </p:nvSpPr>
        <p:spPr>
          <a:xfrm>
            <a:off x="7824192" y="3933056"/>
            <a:ext cx="4032448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121897" rIns="121897" bIns="12189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endParaRPr lang="en-US" sz="1700" dirty="0">
              <a:solidFill>
                <a:srgbClr val="000099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>
                <a:solidFill>
                  <a:srgbClr val="0000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Advisory team, NRCN</a:t>
            </a:r>
          </a:p>
          <a:p>
            <a:pPr lvl="1">
              <a:lnSpc>
                <a:spcPct val="160000"/>
              </a:lnSpc>
              <a:spcAft>
                <a:spcPct val="0"/>
              </a:spcAft>
              <a:buClr>
                <a:srgbClr val="3333FF"/>
              </a:buClr>
            </a:pP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Alon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Osovizky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Max </a:t>
            </a: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Ghelman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</a:t>
            </a: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Eran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Vax</a:t>
            </a:r>
            <a:endParaRPr lang="en-US" sz="1700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 descr="Rafae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2708920"/>
            <a:ext cx="1433043" cy="66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09393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 Level Science Mission Motivation and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791352"/>
            <a:ext cx="5401816" cy="256564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/>
                <a:cs typeface="Calibri"/>
              </a:rPr>
              <a:t>Motivation to detect GRBs associated with </a:t>
            </a:r>
            <a:r>
              <a:rPr lang="en-US" dirty="0">
                <a:solidFill>
                  <a:srgbClr val="FF0000"/>
                </a:solidFill>
                <a:latin typeface="Calibri"/>
                <a:cs typeface="Calibri"/>
              </a:rPr>
              <a:t>gravitational wave (GW) events</a:t>
            </a:r>
          </a:p>
          <a:p>
            <a:r>
              <a:rPr lang="en-US" dirty="0">
                <a:solidFill>
                  <a:srgbClr val="FF0000"/>
                </a:solidFill>
                <a:latin typeface="Calibri"/>
                <a:cs typeface="Calibri"/>
              </a:rPr>
              <a:t>Neutron star mergers </a:t>
            </a:r>
            <a:r>
              <a:rPr lang="en-US" dirty="0">
                <a:latin typeface="Calibri"/>
                <a:cs typeface="Calibri"/>
              </a:rPr>
              <a:t>are allegedly the sources of </a:t>
            </a:r>
            <a:r>
              <a:rPr lang="en-US" dirty="0">
                <a:solidFill>
                  <a:srgbClr val="FF0066"/>
                </a:solidFill>
                <a:latin typeface="Calibri"/>
                <a:cs typeface="Calibri"/>
              </a:rPr>
              <a:t>short</a:t>
            </a:r>
            <a:r>
              <a:rPr lang="en-US" dirty="0">
                <a:latin typeface="Calibri"/>
                <a:cs typeface="Calibri"/>
              </a:rPr>
              <a:t> GRBs and also produce GWs</a:t>
            </a:r>
          </a:p>
          <a:p>
            <a:r>
              <a:rPr lang="en-US" dirty="0">
                <a:latin typeface="Calibri"/>
                <a:cs typeface="Calibri"/>
              </a:rPr>
              <a:t>One such event detected to date GW170817</a:t>
            </a:r>
          </a:p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5E0BCD-22F7-41FE-AE9A-7841F19BED38}" type="datetime1">
              <a:rPr lang="en-US" smtClean="0"/>
              <a:t>27-Sep-21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196752"/>
            <a:ext cx="4419600" cy="1041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2492896"/>
            <a:ext cx="4775200" cy="1600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4221088"/>
            <a:ext cx="4622800" cy="1295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9128" y="3113930"/>
            <a:ext cx="4464496" cy="29815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049975" y="2420888"/>
            <a:ext cx="103105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LIGO/</a:t>
            </a:r>
          </a:p>
          <a:p>
            <a:r>
              <a:rPr lang="en-US" sz="2400" dirty="0">
                <a:latin typeface="Calibri"/>
                <a:cs typeface="Calibri"/>
              </a:rPr>
              <a:t>VIRGO</a:t>
            </a:r>
          </a:p>
          <a:p>
            <a:r>
              <a:rPr lang="en-US" sz="2400" dirty="0">
                <a:latin typeface="Calibri"/>
                <a:cs typeface="Calibri"/>
              </a:rPr>
              <a:t>t= 0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  <a:p>
            <a:r>
              <a:rPr lang="en-US" sz="2400" dirty="0">
                <a:latin typeface="Calibri"/>
                <a:cs typeface="Calibri"/>
              </a:rPr>
              <a:t>Fermi/</a:t>
            </a:r>
          </a:p>
          <a:p>
            <a:r>
              <a:rPr lang="en-US" sz="2400" dirty="0">
                <a:latin typeface="Calibri"/>
                <a:cs typeface="Calibri"/>
              </a:rPr>
              <a:t>GBM</a:t>
            </a:r>
          </a:p>
          <a:p>
            <a:r>
              <a:rPr lang="en-US" sz="2400" dirty="0">
                <a:latin typeface="Calibri"/>
                <a:cs typeface="Calibri"/>
              </a:rPr>
              <a:t>t= 2s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360" y="5301208"/>
            <a:ext cx="183926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Visible </a:t>
            </a:r>
          </a:p>
          <a:p>
            <a:r>
              <a:rPr lang="en-US" sz="2400" dirty="0">
                <a:latin typeface="Calibri"/>
                <a:cs typeface="Calibri"/>
              </a:rPr>
              <a:t>identification</a:t>
            </a:r>
          </a:p>
          <a:p>
            <a:r>
              <a:rPr lang="en-US" sz="2400" dirty="0">
                <a:latin typeface="Calibri"/>
                <a:cs typeface="Calibri"/>
              </a:rPr>
              <a:t>t= 11hr</a:t>
            </a:r>
          </a:p>
        </p:txBody>
      </p:sp>
    </p:spTree>
    <p:extLst>
      <p:ext uri="{BB962C8B-B14F-4D97-AF65-F5344CB8AC3E}">
        <p14:creationId xmlns:p14="http://schemas.microsoft.com/office/powerpoint/2010/main" val="398959961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625"/>
            <a:ext cx="10515600" cy="576064"/>
          </a:xfrm>
        </p:spPr>
        <p:txBody>
          <a:bodyPr>
            <a:noAutofit/>
          </a:bodyPr>
          <a:lstStyle/>
          <a:p>
            <a:r>
              <a:rPr lang="en-US" dirty="0"/>
              <a:t>Top Level Science Mission Motivation and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8216" y="791352"/>
            <a:ext cx="10455584" cy="566198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 Level goal </a:t>
            </a:r>
            <a:r>
              <a:rPr lang="mr-IN" dirty="0">
                <a:solidFill>
                  <a:srgbClr val="FF0000"/>
                </a:solidFill>
              </a:rPr>
              <a:t>–</a:t>
            </a:r>
            <a:r>
              <a:rPr lang="en-US" dirty="0">
                <a:solidFill>
                  <a:srgbClr val="FF0000"/>
                </a:solidFill>
              </a:rPr>
              <a:t> TO BE ON TARGET </a:t>
            </a:r>
            <a:r>
              <a:rPr lang="mr-IN" dirty="0">
                <a:solidFill>
                  <a:srgbClr val="FF0000"/>
                </a:solidFill>
              </a:rPr>
              <a:t>–</a:t>
            </a:r>
            <a:r>
              <a:rPr lang="en-US" dirty="0">
                <a:solidFill>
                  <a:srgbClr val="FF0000"/>
                </a:solidFill>
              </a:rPr>
              <a:t> FASTER and MORE ACCURATE</a:t>
            </a:r>
          </a:p>
          <a:p>
            <a:r>
              <a:rPr lang="en-US" dirty="0"/>
              <a:t>GW170817 had favorable conditions</a:t>
            </a:r>
          </a:p>
          <a:p>
            <a:pPr lvl="1"/>
            <a:r>
              <a:rPr lang="en-US" sz="1800" dirty="0"/>
              <a:t> Three LIGO/VIRGO detectors were operating</a:t>
            </a:r>
          </a:p>
          <a:p>
            <a:pPr lvl="1"/>
            <a:r>
              <a:rPr lang="en-US" sz="1800" dirty="0"/>
              <a:t> It was in a VIRGO blind spot =&gt; 30 sq. </a:t>
            </a:r>
            <a:r>
              <a:rPr lang="en-US" sz="1800"/>
              <a:t>deg. (</a:t>
            </a:r>
            <a:r>
              <a:rPr lang="en-US" sz="1800" dirty="0"/>
              <a:t>and VIRGO was just commissioned)</a:t>
            </a:r>
          </a:p>
          <a:p>
            <a:pPr lvl="1"/>
            <a:r>
              <a:rPr lang="en-US" sz="1800" dirty="0"/>
              <a:t>It was only 40 </a:t>
            </a:r>
            <a:r>
              <a:rPr lang="en-US" sz="1800" dirty="0" err="1"/>
              <a:t>Mpc</a:t>
            </a:r>
            <a:r>
              <a:rPr lang="en-US" sz="1800" dirty="0"/>
              <a:t> away (LIGO/VIRGO design sensitivity is out to 200 </a:t>
            </a:r>
            <a:r>
              <a:rPr lang="en-US" sz="1800" dirty="0" err="1"/>
              <a:t>Mpc</a:t>
            </a:r>
            <a:r>
              <a:rPr lang="en-US" sz="1800" dirty="0"/>
              <a:t>)</a:t>
            </a:r>
          </a:p>
          <a:p>
            <a:r>
              <a:rPr lang="en-US" dirty="0"/>
              <a:t> The GRB detection by Fermi/GBM had a 1000 sq. deg. uncertainty</a:t>
            </a:r>
          </a:p>
          <a:p>
            <a:r>
              <a:rPr lang="en-US" dirty="0"/>
              <a:t> Host galaxy identified only ~11 hours later</a:t>
            </a:r>
          </a:p>
          <a:p>
            <a:r>
              <a:rPr lang="en-US" dirty="0"/>
              <a:t> GRBs and their X-ray afterglows decay within seconds/minutes</a:t>
            </a:r>
          </a:p>
          <a:p>
            <a:r>
              <a:rPr lang="en-US" dirty="0"/>
              <a:t> Two astronomical methods for seeking EM counterparts</a:t>
            </a:r>
          </a:p>
          <a:p>
            <a:pPr lvl="1"/>
            <a:r>
              <a:rPr lang="en-US" sz="1800" dirty="0"/>
              <a:t>Survey galaxies within LIGO/VIRGO uncertainty region (both angle and distance)</a:t>
            </a:r>
            <a:endParaRPr lang="en-US" sz="1700" dirty="0"/>
          </a:p>
          <a:p>
            <a:pPr lvl="1"/>
            <a:r>
              <a:rPr lang="en-US" sz="1800" dirty="0"/>
              <a:t>Use wide field imagers to capture that region</a:t>
            </a:r>
          </a:p>
          <a:p>
            <a:r>
              <a:rPr lang="en-US" dirty="0"/>
              <a:t>Former becomes prohibitive as LIGO/VIRGO sensitivity increases for distant events</a:t>
            </a:r>
          </a:p>
          <a:p>
            <a:r>
              <a:rPr lang="en-US" dirty="0"/>
              <a:t>Conclusion: Need </a:t>
            </a:r>
            <a:r>
              <a:rPr lang="en-US" dirty="0">
                <a:solidFill>
                  <a:srgbClr val="FF0066"/>
                </a:solidFill>
              </a:rPr>
              <a:t>sensitive</a:t>
            </a:r>
            <a:r>
              <a:rPr lang="en-US" dirty="0"/>
              <a:t>, </a:t>
            </a:r>
            <a:r>
              <a:rPr lang="en-US" dirty="0">
                <a:solidFill>
                  <a:srgbClr val="FF0066"/>
                </a:solidFill>
              </a:rPr>
              <a:t>wide-field </a:t>
            </a:r>
            <a:r>
              <a:rPr lang="en-US" dirty="0"/>
              <a:t>detector with </a:t>
            </a:r>
            <a:r>
              <a:rPr lang="en-US" dirty="0">
                <a:solidFill>
                  <a:srgbClr val="FF0066"/>
                </a:solidFill>
              </a:rPr>
              <a:t>good angular resolution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5E2854-1754-4CF6-9B31-CBF73097B648}" type="datetime1">
              <a:rPr lang="en-US" smtClean="0"/>
              <a:t>27-Sep-21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8774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 of Science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08720"/>
            <a:ext cx="5617840" cy="5268243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Calibri"/>
                <a:cs typeface="Calibri"/>
              </a:rPr>
              <a:t>Detect </a:t>
            </a:r>
            <a:r>
              <a:rPr lang="en-US" dirty="0">
                <a:solidFill>
                  <a:srgbClr val="FF0066"/>
                </a:solidFill>
                <a:latin typeface="Calibri"/>
                <a:cs typeface="Calibri"/>
              </a:rPr>
              <a:t>as many GRBs as possible</a:t>
            </a:r>
            <a:r>
              <a:rPr lang="en-US" dirty="0">
                <a:latin typeface="Calibri"/>
                <a:cs typeface="Calibri"/>
              </a:rPr>
              <a:t>, </a:t>
            </a:r>
            <a:br>
              <a:rPr lang="en-US" dirty="0">
                <a:latin typeface="Calibri"/>
                <a:cs typeface="Calibri"/>
              </a:rPr>
            </a:br>
            <a:r>
              <a:rPr lang="en-US" dirty="0">
                <a:latin typeface="Calibri"/>
                <a:cs typeface="Calibri"/>
              </a:rPr>
              <a:t>at least </a:t>
            </a:r>
            <a:r>
              <a:rPr lang="en-US" dirty="0">
                <a:solidFill>
                  <a:srgbClr val="FF0000"/>
                </a:solidFill>
                <a:latin typeface="Calibri"/>
                <a:cs typeface="Calibri"/>
              </a:rPr>
              <a:t>50/</a:t>
            </a:r>
            <a:r>
              <a:rPr lang="en-US" dirty="0" err="1">
                <a:solidFill>
                  <a:srgbClr val="FF0000"/>
                </a:solidFill>
                <a:latin typeface="Calibri"/>
                <a:cs typeface="Calibri"/>
              </a:rPr>
              <a:t>yr</a:t>
            </a:r>
            <a:endParaRPr lang="en-US" dirty="0">
              <a:solidFill>
                <a:srgbClr val="FF0000"/>
              </a:solidFill>
              <a:latin typeface="Calibri"/>
              <a:cs typeface="Calibri"/>
            </a:endParaRPr>
          </a:p>
          <a:p>
            <a:pPr lvl="1">
              <a:spcBef>
                <a:spcPts val="600"/>
              </a:spcBef>
            </a:pPr>
            <a:r>
              <a:rPr lang="en-US" dirty="0">
                <a:latin typeface="Calibri"/>
                <a:cs typeface="Calibri"/>
              </a:rPr>
              <a:t>Wide field instrument, at least half of the sky</a:t>
            </a:r>
            <a:endParaRPr lang="en-US" dirty="0">
              <a:solidFill>
                <a:srgbClr val="FF0000"/>
              </a:solidFill>
              <a:latin typeface="Calibri"/>
              <a:cs typeface="Calibri"/>
            </a:endParaRPr>
          </a:p>
          <a:p>
            <a:pPr lvl="1">
              <a:spcBef>
                <a:spcPts val="600"/>
              </a:spcBef>
            </a:pPr>
            <a:r>
              <a:rPr lang="en-US" sz="2000" dirty="0">
                <a:latin typeface="Calibri"/>
                <a:cs typeface="Calibri"/>
              </a:rPr>
              <a:t>Sensitivity to weak GRBs, reaching peak flux of 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1 </a:t>
            </a:r>
            <a:r>
              <a:rPr lang="en-US" sz="2000" dirty="0" err="1">
                <a:solidFill>
                  <a:srgbClr val="FF0000"/>
                </a:solidFill>
                <a:latin typeface="Calibri"/>
                <a:cs typeface="Calibri"/>
              </a:rPr>
              <a:t>ph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 s</a:t>
            </a:r>
            <a:r>
              <a:rPr lang="en-US" sz="2000" baseline="30000" dirty="0">
                <a:solidFill>
                  <a:srgbClr val="FF0000"/>
                </a:solidFill>
                <a:latin typeface="Calibri"/>
                <a:cs typeface="Calibri"/>
              </a:rPr>
              <a:t>-1 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cm</a:t>
            </a:r>
            <a:r>
              <a:rPr lang="en-US" sz="2000" baseline="30000" dirty="0">
                <a:solidFill>
                  <a:srgbClr val="FF0000"/>
                </a:solidFill>
                <a:latin typeface="Calibri"/>
                <a:cs typeface="Calibri"/>
              </a:rPr>
              <a:t>-2</a:t>
            </a: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>
              <a:spcBef>
                <a:spcPts val="600"/>
              </a:spcBef>
            </a:pPr>
            <a:r>
              <a:rPr lang="en-US" dirty="0">
                <a:latin typeface="Calibri"/>
                <a:cs typeface="Calibri"/>
              </a:rPr>
              <a:t>Accurately detect </a:t>
            </a:r>
            <a:r>
              <a:rPr lang="en-US" dirty="0">
                <a:solidFill>
                  <a:srgbClr val="FF0066"/>
                </a:solidFill>
                <a:latin typeface="Calibri"/>
                <a:cs typeface="Calibri"/>
              </a:rPr>
              <a:t>direction</a:t>
            </a:r>
            <a:r>
              <a:rPr lang="en-US" dirty="0">
                <a:latin typeface="Calibri"/>
                <a:cs typeface="Calibri"/>
              </a:rPr>
              <a:t> of GRB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latin typeface="Calibri"/>
                <a:cs typeface="Calibri"/>
              </a:rPr>
              <a:t>GALI’s Claim-to-fame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latin typeface="Calibri"/>
                <a:cs typeface="Calibri"/>
              </a:rPr>
              <a:t>Goal is to allow standard, ground based telescopes to follow up</a:t>
            </a:r>
          </a:p>
          <a:p>
            <a:pPr lvl="1">
              <a:spcBef>
                <a:spcPts val="600"/>
              </a:spcBef>
            </a:pPr>
            <a:r>
              <a:rPr lang="en-US" sz="2000" dirty="0">
                <a:latin typeface="Calibri"/>
                <a:cs typeface="Calibri"/>
              </a:rPr>
              <a:t>3°x3° </a:t>
            </a:r>
            <a:r>
              <a:rPr lang="en-US" sz="2000" dirty="0" err="1">
                <a:latin typeface="Calibri"/>
                <a:cs typeface="Calibri"/>
              </a:rPr>
              <a:t>FoV</a:t>
            </a:r>
            <a:r>
              <a:rPr lang="en-US" sz="2000" dirty="0">
                <a:latin typeface="Calibri"/>
                <a:cs typeface="Calibri"/>
              </a:rPr>
              <a:t> of small robotic telescopes</a:t>
            </a:r>
          </a:p>
          <a:p>
            <a:pPr marL="365760" lvl="1" indent="-256032">
              <a:spcBef>
                <a:spcPts val="600"/>
              </a:spcBef>
              <a:buFont typeface="Arial" pitchFamily="34" charset="0"/>
              <a:buChar char="■"/>
            </a:pPr>
            <a:endParaRPr lang="en-US"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65760" lvl="1" indent="-256032">
              <a:spcBef>
                <a:spcPts val="600"/>
              </a:spcBef>
              <a:buFont typeface="Arial" pitchFamily="34" charset="0"/>
              <a:buChar char="■"/>
            </a:pPr>
            <a:r>
              <a:rPr lang="en-US" sz="2000" dirty="0">
                <a:solidFill>
                  <a:schemeClr val="tx1"/>
                </a:solidFill>
                <a:latin typeface="Calibri"/>
                <a:cs typeface="Calibri"/>
              </a:rPr>
              <a:t>Reference: </a:t>
            </a:r>
          </a:p>
          <a:p>
            <a:pPr marL="630936" lvl="2" indent="-256032">
              <a:spcBef>
                <a:spcPts val="600"/>
              </a:spcBef>
              <a:buFont typeface="Arial" pitchFamily="34" charset="0"/>
              <a:buChar char="■"/>
            </a:pP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Fermi/GBM detects 236 GRBs/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yr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, </a:t>
            </a:r>
            <a:br>
              <a:rPr lang="en-US" dirty="0">
                <a:solidFill>
                  <a:schemeClr val="tx1"/>
                </a:solidFill>
                <a:latin typeface="Calibri"/>
                <a:cs typeface="Calibri"/>
              </a:rPr>
            </a:b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~ 100 above 1 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ph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s</a:t>
            </a:r>
            <a:r>
              <a:rPr lang="en-US" baseline="30000" dirty="0">
                <a:solidFill>
                  <a:schemeClr val="tx1"/>
                </a:solidFill>
                <a:latin typeface="Calibri"/>
                <a:cs typeface="Calibri"/>
              </a:rPr>
              <a:t>-1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cm</a:t>
            </a:r>
            <a:r>
              <a:rPr lang="en-US" baseline="30000" dirty="0">
                <a:solidFill>
                  <a:schemeClr val="tx1"/>
                </a:solidFill>
                <a:latin typeface="Calibri"/>
                <a:cs typeface="Calibri"/>
              </a:rPr>
              <a:t>-2</a:t>
            </a:r>
          </a:p>
          <a:p>
            <a:pPr marL="630936" lvl="2" indent="-256032">
              <a:spcBef>
                <a:spcPts val="600"/>
              </a:spcBef>
              <a:buFont typeface="Arial" pitchFamily="34" charset="0"/>
              <a:buChar char="■"/>
            </a:pP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ISS/CALET(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FoV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~ </a:t>
            </a:r>
            <a:r>
              <a:rPr lang="el-GR" dirty="0">
                <a:solidFill>
                  <a:schemeClr val="tx1"/>
                </a:solidFill>
                <a:latin typeface="Calibri"/>
                <a:cs typeface="Calibri"/>
              </a:rPr>
              <a:t>π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str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) detects ~43/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yr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br>
              <a:rPr lang="en-US" dirty="0">
                <a:solidFill>
                  <a:schemeClr val="tx1"/>
                </a:solidFill>
                <a:latin typeface="Calibri"/>
                <a:cs typeface="Calibri"/>
              </a:rPr>
            </a:b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(60% duty cycle because SAA)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99FE00-427E-4C42-AF15-978E08687CF7}" type="datetime1">
              <a:rPr lang="en-US" smtClean="0"/>
              <a:t>27-Sep-21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725959"/>
            <a:ext cx="3240360" cy="2415009"/>
          </a:xfrm>
          <a:prstGeom prst="rect">
            <a:avLst/>
          </a:prstGeom>
        </p:spPr>
      </p:pic>
      <p:pic>
        <p:nvPicPr>
          <p:cNvPr id="10" name="Picture 9" descr="GBM_flux_distribution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7" t="12585" r="15656" b="26651"/>
          <a:stretch/>
        </p:blipFill>
        <p:spPr>
          <a:xfrm>
            <a:off x="6168008" y="3209437"/>
            <a:ext cx="5256584" cy="29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8673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459" b="9881"/>
          <a:stretch/>
        </p:blipFill>
        <p:spPr>
          <a:xfrm>
            <a:off x="6832600" y="728186"/>
            <a:ext cx="3511872" cy="18499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Scientific Mission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1424" y="791352"/>
            <a:ext cx="6408712" cy="5661984"/>
          </a:xfrm>
        </p:spPr>
        <p:txBody>
          <a:bodyPr>
            <a:normAutofit/>
          </a:bodyPr>
          <a:lstStyle/>
          <a:p>
            <a:r>
              <a:rPr lang="en-US" dirty="0"/>
              <a:t>GALI is a GRB detector to be mounted on the </a:t>
            </a:r>
            <a:r>
              <a:rPr lang="en-US" dirty="0">
                <a:solidFill>
                  <a:srgbClr val="FF0000"/>
                </a:solidFill>
              </a:rPr>
              <a:t>ISS</a:t>
            </a:r>
          </a:p>
          <a:p>
            <a:r>
              <a:rPr lang="en-US" dirty="0"/>
              <a:t>Detection based on </a:t>
            </a:r>
            <a:r>
              <a:rPr lang="en-US" dirty="0">
                <a:solidFill>
                  <a:srgbClr val="FF0000"/>
                </a:solidFill>
              </a:rPr>
              <a:t>scintillators</a:t>
            </a:r>
          </a:p>
          <a:p>
            <a:pPr lvl="1"/>
            <a:r>
              <a:rPr lang="en-US" dirty="0"/>
              <a:t>Low level product is a list of photons with </a:t>
            </a:r>
            <a:r>
              <a:rPr lang="en-US" i="1" dirty="0"/>
              <a:t>t, E</a:t>
            </a:r>
            <a:br>
              <a:rPr lang="en-US" i="1" dirty="0"/>
            </a:br>
            <a:r>
              <a:rPr lang="en-US" dirty="0"/>
              <a:t>(for each scintillator)</a:t>
            </a:r>
          </a:p>
          <a:p>
            <a:r>
              <a:rPr lang="en-US" dirty="0"/>
              <a:t>GALI’s </a:t>
            </a:r>
            <a:r>
              <a:rPr lang="en-US" dirty="0">
                <a:solidFill>
                  <a:srgbClr val="FF0000"/>
                </a:solidFill>
              </a:rPr>
              <a:t>novelty</a:t>
            </a:r>
            <a:r>
              <a:rPr lang="en-US" dirty="0"/>
              <a:t> is the use of an array of small scintillators, obtaining directionality through mutual occultation</a:t>
            </a:r>
          </a:p>
          <a:p>
            <a:r>
              <a:rPr lang="en-US" dirty="0"/>
              <a:t>Onboard computer will take raw data and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Identify a GRB above background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Identify its direction in the sky</a:t>
            </a:r>
          </a:p>
          <a:p>
            <a:r>
              <a:rPr lang="en-US" dirty="0"/>
              <a:t>Report GRB alert to the ground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B04DED-B81A-4C68-945F-519B15BE56B9}" type="datetime1">
              <a:rPr lang="en-US" smtClean="0"/>
              <a:t>27-Sep-21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0345" y="2492896"/>
            <a:ext cx="1750890" cy="13629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3264D9-EAE1-4EC1-9112-9E799A1F29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793" y="3356810"/>
            <a:ext cx="2293620" cy="300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30311A-EA46-47E0-973F-8CCE57B1AC71}"/>
              </a:ext>
            </a:extLst>
          </p:cNvPr>
          <p:cNvSpPr txBox="1"/>
          <p:nvPr/>
        </p:nvSpPr>
        <p:spPr>
          <a:xfrm flipH="1">
            <a:off x="7029264" y="5948673"/>
            <a:ext cx="187220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Lab prototype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075C77-9087-48CE-9F10-A17EC27D89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885" y="4140201"/>
            <a:ext cx="1745287" cy="18319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7E7AC5-5E82-4AA7-A401-7ED003464CED}"/>
              </a:ext>
            </a:extLst>
          </p:cNvPr>
          <p:cNvSpPr txBox="1"/>
          <p:nvPr/>
        </p:nvSpPr>
        <p:spPr>
          <a:xfrm flipH="1">
            <a:off x="9982200" y="5988296"/>
            <a:ext cx="115354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Design </a:t>
            </a:r>
          </a:p>
        </p:txBody>
      </p:sp>
    </p:spTree>
    <p:extLst>
      <p:ext uri="{BB962C8B-B14F-4D97-AF65-F5344CB8AC3E}">
        <p14:creationId xmlns:p14="http://schemas.microsoft.com/office/powerpoint/2010/main" val="370477586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4D6FBCF-6796-4115-BCEB-24544F277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 Story of GALI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D9CFD1B-CEFE-4295-B345-F29B3816C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dirty="0"/>
              <a:t>In 2012 my colleague Ehud Behar was invited to join the </a:t>
            </a:r>
            <a:r>
              <a:rPr lang="en-US" sz="2400" dirty="0">
                <a:latin typeface="Calibri"/>
                <a:cs typeface="Calibri"/>
              </a:rPr>
              <a:t>ISS-TAO proposal by a team of Goddard scientists and build a small Gamma-ray trigger</a:t>
            </a:r>
            <a:r>
              <a:rPr lang="en-US" dirty="0"/>
              <a:t> instrument to complement the lobster x-ray telescope.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dirty="0"/>
              <a:t>Prof. Behar has no background in instrumentation – hence suggested I join him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dirty="0"/>
              <a:t>The instrument was to be inspired by Fermi’s GRB but smaller and cheaper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dirty="0"/>
              <a:t>We started thinking about finding the GRBs direction and how to arrange scintillators to do it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dirty="0"/>
              <a:t>In the end – ISS-TAO was not funded by NASA and we continued a research project to optimize configurations for direction finding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DAE34-F689-4992-9301-999F514DA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262140-F402-4905-9AB3-1DED8A2B14B1}" type="datetime1">
              <a:rPr lang="en-US" smtClean="0"/>
              <a:t>27-Sep-21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2D9553-422C-4827-95B0-779D60A67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1D6680-020F-49CD-B53C-E8795BECF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26A71-B8BE-4C17-A8BC-6FF1D4C056DF}" type="slidenum">
              <a:rPr lang="he-IL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2589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6DE6E-93A2-47BA-A155-091B59BE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starting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3749D-6CA4-4642-AC8B-D4398F74F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5053"/>
            <a:ext cx="10515600" cy="5412259"/>
          </a:xfrm>
        </p:spPr>
        <p:txBody>
          <a:bodyPr>
            <a:normAutofit/>
          </a:bodyPr>
          <a:lstStyle/>
          <a:p>
            <a:r>
              <a:rPr lang="en-US" dirty="0"/>
              <a:t>Fermi has 12 </a:t>
            </a:r>
            <a:r>
              <a:rPr lang="en-US" dirty="0" err="1"/>
              <a:t>NaI</a:t>
            </a:r>
            <a:r>
              <a:rPr lang="en-US" dirty="0"/>
              <a:t> scintillators of 12.7 cm diameter 1.27 cm depth distributed in different directions over the large volume of the satellite. It has additional BGO scintillators for higher energies.</a:t>
            </a:r>
          </a:p>
          <a:p>
            <a:pPr lvl="1"/>
            <a:r>
              <a:rPr lang="en-US" dirty="0"/>
              <a:t>Fermi cost a total of $690M, no idea how much of it is the GBM </a:t>
            </a:r>
            <a:br>
              <a:rPr lang="en-US" dirty="0"/>
            </a:br>
            <a:r>
              <a:rPr lang="en-US" dirty="0"/>
              <a:t>but each scintillator cost 100s of $K</a:t>
            </a:r>
          </a:p>
          <a:p>
            <a:r>
              <a:rPr lang="en-US" dirty="0"/>
              <a:t>Our design for GTM looked like this: </a:t>
            </a:r>
          </a:p>
          <a:p>
            <a:pPr lvl="1"/>
            <a:r>
              <a:rPr lang="en-US" dirty="0" err="1"/>
              <a:t>NaI</a:t>
            </a:r>
            <a:r>
              <a:rPr lang="en-US" dirty="0"/>
              <a:t> scintillators have 3” diameter and are 1” thick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The direction is found by comparing shares of photons between </a:t>
            </a:r>
            <a:br>
              <a:rPr lang="en-US" dirty="0"/>
            </a:br>
            <a:r>
              <a:rPr lang="en-US" dirty="0"/>
              <a:t>scintillators</a:t>
            </a:r>
          </a:p>
          <a:p>
            <a:r>
              <a:rPr lang="en-US" dirty="0"/>
              <a:t>We had a lab model that looked like this:</a:t>
            </a:r>
          </a:p>
          <a:p>
            <a:pPr lvl="1"/>
            <a:r>
              <a:rPr lang="en-US" dirty="0"/>
              <a:t>I will compare it’s performance to GALI later</a:t>
            </a:r>
          </a:p>
          <a:p>
            <a:pPr lvl="1"/>
            <a:endParaRPr lang="en-US" dirty="0"/>
          </a:p>
          <a:p>
            <a:r>
              <a:rPr lang="en-US" dirty="0" err="1"/>
              <a:t>NaI</a:t>
            </a:r>
            <a:r>
              <a:rPr lang="en-US" dirty="0"/>
              <a:t> must be encased in </a:t>
            </a:r>
            <a:r>
              <a:rPr lang="en-US" dirty="0" err="1"/>
              <a:t>vaccum</a:t>
            </a:r>
            <a:r>
              <a:rPr lang="en-US" dirty="0"/>
              <a:t> - hygroscopic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FA7FB-7362-4600-8A0D-DD86F5DEE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691233-B314-46D8-96E2-017EAE04E012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BC137-CC68-4CE7-A910-273B2A734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E9DC7-2087-471C-B5BB-CE17B3058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BFE1FB-B009-4142-BA3D-425EC1597C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" b="1258"/>
          <a:stretch/>
        </p:blipFill>
        <p:spPr bwMode="auto">
          <a:xfrm>
            <a:off x="7335457" y="4483744"/>
            <a:ext cx="2057211" cy="19092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51EA98-3EC5-4BE6-B9EB-3E87E768CB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3" t="9617" r="34290" b="24879"/>
          <a:stretch/>
        </p:blipFill>
        <p:spPr bwMode="auto">
          <a:xfrm>
            <a:off x="9121789" y="2203588"/>
            <a:ext cx="1720822" cy="20190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347537043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CC40-289B-427D-A1D9-3822A6F23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Introducing GALI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99EC4-4663-4677-8852-E3D0B5DCC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4704"/>
            <a:ext cx="9145094" cy="5412259"/>
          </a:xfrm>
        </p:spPr>
        <p:txBody>
          <a:bodyPr/>
          <a:lstStyle/>
          <a:p>
            <a:r>
              <a:rPr lang="en-US" dirty="0"/>
              <a:t>Instead of a small number of large scintillators, GALI is a compact arrangement of many small scintillator cubes in a 3 dimensional array</a:t>
            </a:r>
          </a:p>
          <a:p>
            <a:r>
              <a:rPr lang="en-US" dirty="0"/>
              <a:t>Each scintillator is a 9 mm cube of </a:t>
            </a:r>
            <a:r>
              <a:rPr lang="en-US" dirty="0" err="1"/>
              <a:t>ScI</a:t>
            </a:r>
            <a:r>
              <a:rPr lang="en-US" dirty="0"/>
              <a:t>(Tl)</a:t>
            </a:r>
          </a:p>
          <a:p>
            <a:r>
              <a:rPr lang="en-US" dirty="0"/>
              <a:t>The cubes obstruct the photons from each other depending strongly on the photon direction</a:t>
            </a:r>
          </a:p>
          <a:p>
            <a:r>
              <a:rPr lang="en-US" dirty="0"/>
              <a:t>Thus our ability to find the source direction by what combination of cubes was hit – share of photons between cubes</a:t>
            </a:r>
          </a:p>
          <a:p>
            <a:r>
              <a:rPr lang="en-US" dirty="0"/>
              <a:t>We learned from simulation that ~30% is a good fill factor – the current design has 362 scintillator cubes in a 12 cm cube</a:t>
            </a:r>
          </a:p>
          <a:p>
            <a:r>
              <a:rPr lang="en-US" dirty="0"/>
              <a:t>The current arrangement inside the 12 cm cube is more or less random, optimizing the arrangement needs further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FAFA2-950E-455A-91C4-30872A40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691233-B314-46D8-96E2-017EAE04E012}" type="datetime1">
              <a:rPr lang="en-US" smtClean="0"/>
              <a:t>27-Sep-21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C7292-7BA2-4CF5-9694-F76EE051F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GALI mission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4B7A6-5751-4A89-8682-BA9B189C5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E0670-7645-4726-8FD9-DF1838E97014}" type="slidenum">
              <a:rPr lang="he-IL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5F0217-CF06-403F-B380-03EDC4E463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294" y="1916832"/>
            <a:ext cx="2236900" cy="234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26589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190458</TotalTime>
  <Words>2027</Words>
  <Application>Microsoft Office PowerPoint</Application>
  <PresentationFormat>Widescreen</PresentationFormat>
  <Paragraphs>296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Cambria</vt:lpstr>
      <vt:lpstr>Comic Sans MS</vt:lpstr>
      <vt:lpstr>Georgia</vt:lpstr>
      <vt:lpstr>Times</vt:lpstr>
      <vt:lpstr>Office Theme</vt:lpstr>
      <vt:lpstr> GALI: a gamma-ray burst localizing instrument</vt:lpstr>
      <vt:lpstr>Introduction</vt:lpstr>
      <vt:lpstr>Top Level Science Mission Motivation and Goals</vt:lpstr>
      <vt:lpstr>Top Level Science Mission Motivation and Goals</vt:lpstr>
      <vt:lpstr>Overview of Science Requirements</vt:lpstr>
      <vt:lpstr>Scientific Mission Overview</vt:lpstr>
      <vt:lpstr>Back Story of GALI</vt:lpstr>
      <vt:lpstr>The starting point</vt:lpstr>
      <vt:lpstr>Introducing GALI</vt:lpstr>
      <vt:lpstr>Goals and how we’ll meet them</vt:lpstr>
      <vt:lpstr>Simulation</vt:lpstr>
      <vt:lpstr>Comparison to GTM - simulation</vt:lpstr>
      <vt:lpstr>Comparison to GTM – measurements on prototypes</vt:lpstr>
      <vt:lpstr>Simulation of Final Version </vt:lpstr>
      <vt:lpstr>GALI Instrument Design</vt:lpstr>
      <vt:lpstr>GALI Instrument Design - details</vt:lpstr>
      <vt:lpstr>Instrument Outline / Detection Sequence</vt:lpstr>
      <vt:lpstr>Mission Implementation of Science Goals</vt:lpstr>
      <vt:lpstr>Status</vt:lpstr>
      <vt:lpstr>Status, ISS platform</vt:lpstr>
      <vt:lpstr>Nice Pictures</vt:lpstr>
      <vt:lpstr>Team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AK</dc:creator>
  <cp:lastModifiedBy>Shlomit Tarem</cp:lastModifiedBy>
  <cp:revision>3555</cp:revision>
  <cp:lastPrinted>2019-12-22T11:49:48Z</cp:lastPrinted>
  <dcterms:created xsi:type="dcterms:W3CDTF">2006-07-05T08:33:47Z</dcterms:created>
  <dcterms:modified xsi:type="dcterms:W3CDTF">2021-09-28T16:37:52Z</dcterms:modified>
</cp:coreProperties>
</file>