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sldIdLst>
    <p:sldId id="298" r:id="rId2"/>
    <p:sldId id="300" r:id="rId3"/>
    <p:sldId id="269" r:id="rId4"/>
    <p:sldId id="301" r:id="rId5"/>
    <p:sldId id="302" r:id="rId6"/>
    <p:sldId id="303" r:id="rId7"/>
    <p:sldId id="291" r:id="rId8"/>
    <p:sldId id="290" r:id="rId9"/>
    <p:sldId id="292" r:id="rId10"/>
    <p:sldId id="293" r:id="rId11"/>
    <p:sldId id="297" r:id="rId12"/>
    <p:sldId id="295" r:id="rId13"/>
    <p:sldId id="294" r:id="rId14"/>
    <p:sldId id="28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377B"/>
    <a:srgbClr val="A42C9B"/>
    <a:srgbClr val="3A18B8"/>
    <a:srgbClr val="104282"/>
    <a:srgbClr val="0B387C"/>
    <a:srgbClr val="0055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 snapToObjects="1">
      <p:cViewPr varScale="1">
        <p:scale>
          <a:sx n="160" d="100"/>
          <a:sy n="160" d="100"/>
        </p:scale>
        <p:origin x="1668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9/27/2021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9/27/2021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9/27/2021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9/27/2021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9/27/2021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9/27/2021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9/27/2021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9/27/2021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Image 9" descr="bande-02.eps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hyperlink" Target="https://wikis.cern.ch/display/TEE/DQHDS_spares_location_LHC?preview=/94563674/163655204/The%20list%20of%20spare%20DQHDS%20units%20in%20the%20LHC%20tunnel_updated%20on%2020210413.pdf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hyperlink" Target="https://wikis.cern.ch/display/TEE/Piquet_DQHDS_diagnose_and_replacement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3131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DQLIM002 </a:t>
            </a:r>
            <a:r>
              <a:rPr lang="pl-PL" dirty="0" err="1" smtClean="0"/>
              <a:t>inside</a:t>
            </a:r>
            <a:r>
              <a:rPr lang="pl-PL" dirty="0" smtClean="0"/>
              <a:t> DYPQ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1" y="1355660"/>
            <a:ext cx="3688080" cy="1792144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9/27/2021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0599" y="1355660"/>
            <a:ext cx="3701947" cy="179888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0626" y="3269623"/>
            <a:ext cx="3931919" cy="294893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1" y="3269624"/>
            <a:ext cx="3961244" cy="2970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3989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Spares</a:t>
            </a:r>
            <a:r>
              <a:rPr lang="pl-PL" dirty="0" smtClean="0"/>
              <a:t> </a:t>
            </a:r>
            <a:r>
              <a:rPr lang="pl-PL" dirty="0" err="1" smtClean="0"/>
              <a:t>components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pl-PL" dirty="0" smtClean="0">
                <a:hlinkClick r:id="rId2"/>
              </a:rPr>
              <a:t>DQHDS in LHC</a:t>
            </a:r>
            <a:endParaRPr lang="pl-PL" dirty="0" smtClean="0"/>
          </a:p>
          <a:p>
            <a:r>
              <a:rPr lang="pl-PL" dirty="0" err="1" smtClean="0"/>
              <a:t>Piquet</a:t>
            </a:r>
            <a:r>
              <a:rPr lang="pl-PL" dirty="0" smtClean="0"/>
              <a:t> </a:t>
            </a:r>
            <a:r>
              <a:rPr lang="pl-PL" dirty="0" err="1" smtClean="0"/>
              <a:t>room</a:t>
            </a:r>
            <a:r>
              <a:rPr lang="pl-PL" dirty="0" smtClean="0"/>
              <a:t> b. 112</a:t>
            </a:r>
          </a:p>
          <a:p>
            <a:r>
              <a:rPr lang="pl-PL" dirty="0"/>
              <a:t>b</a:t>
            </a:r>
            <a:r>
              <a:rPr lang="pl-PL" dirty="0" smtClean="0"/>
              <a:t>. 281</a:t>
            </a:r>
          </a:p>
          <a:p>
            <a:pPr lvl="1"/>
            <a:r>
              <a:rPr lang="pl-PL" dirty="0" smtClean="0"/>
              <a:t>DQLIM002</a:t>
            </a:r>
          </a:p>
          <a:p>
            <a:pPr lvl="1"/>
            <a:r>
              <a:rPr lang="pl-PL" dirty="0" smtClean="0"/>
              <a:t>DQLPR002</a:t>
            </a:r>
          </a:p>
          <a:p>
            <a:pPr lvl="1"/>
            <a:r>
              <a:rPr lang="pl-PL" dirty="0" smtClean="0"/>
              <a:t>DYPQ cables</a:t>
            </a:r>
          </a:p>
          <a:p>
            <a:r>
              <a:rPr lang="pl-PL" dirty="0"/>
              <a:t>b</a:t>
            </a:r>
            <a:r>
              <a:rPr lang="pl-PL" dirty="0" smtClean="0"/>
              <a:t>. 282</a:t>
            </a:r>
          </a:p>
          <a:p>
            <a:pPr lvl="1"/>
            <a:r>
              <a:rPr lang="pl-PL" dirty="0" smtClean="0"/>
              <a:t>DQHDS</a:t>
            </a:r>
          </a:p>
          <a:p>
            <a:pPr lvl="1"/>
            <a:r>
              <a:rPr lang="pl-PL" dirty="0" smtClean="0"/>
              <a:t>DQLIM001</a:t>
            </a:r>
          </a:p>
          <a:p>
            <a:pPr lvl="1"/>
            <a:r>
              <a:rPr lang="pl-PL" dirty="0" smtClean="0"/>
              <a:t>DQLPR001</a:t>
            </a:r>
          </a:p>
          <a:p>
            <a:pPr lvl="1"/>
            <a:r>
              <a:rPr lang="pl-PL" dirty="0" smtClean="0"/>
              <a:t>DYPB cables</a:t>
            </a:r>
          </a:p>
          <a:p>
            <a:pPr lvl="1"/>
            <a:r>
              <a:rPr lang="pl-PL" dirty="0" smtClean="0"/>
              <a:t>Rest of the cables</a:t>
            </a:r>
          </a:p>
          <a:p>
            <a:pPr lvl="1"/>
            <a:r>
              <a:rPr lang="pl-PL" dirty="0" smtClean="0"/>
              <a:t>Connection </a:t>
            </a:r>
            <a:r>
              <a:rPr lang="pl-PL" dirty="0" err="1" smtClean="0"/>
              <a:t>boxes</a:t>
            </a:r>
            <a:r>
              <a:rPr lang="pl-PL" dirty="0" smtClean="0"/>
              <a:t> (</a:t>
            </a:r>
            <a:r>
              <a:rPr lang="pl-PL" dirty="0" err="1" smtClean="0"/>
              <a:t>Crowford</a:t>
            </a:r>
            <a:r>
              <a:rPr lang="pl-PL" dirty="0" smtClean="0"/>
              <a:t> </a:t>
            </a:r>
            <a:r>
              <a:rPr lang="pl-PL" dirty="0" err="1" smtClean="0"/>
              <a:t>box</a:t>
            </a:r>
            <a:r>
              <a:rPr lang="pl-PL" dirty="0" smtClean="0"/>
              <a:t>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9/27/2021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5415" y="1173935"/>
            <a:ext cx="3268639" cy="4358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0713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DQLCT - I_HDS – Dipole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49406"/>
            <a:ext cx="8226854" cy="4667421"/>
          </a:xfrm>
        </p:spPr>
        <p:txBody>
          <a:bodyPr/>
          <a:lstStyle/>
          <a:p>
            <a:r>
              <a:rPr lang="en-GB" dirty="0"/>
              <a:t>https://</a:t>
            </a:r>
            <a:r>
              <a:rPr lang="en-GB" dirty="0" smtClean="0"/>
              <a:t>wikis.cern.ch/display/TEE/Connection+problem+and+repair</a:t>
            </a:r>
            <a:endParaRPr lang="pl-PL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9/27/2021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9262" y="2304218"/>
            <a:ext cx="5705475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2224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DQLCT002 - Quadrupole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9071" y="1173935"/>
            <a:ext cx="7127017" cy="466725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9/27/2021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86804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76081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946" y="1828800"/>
            <a:ext cx="8226854" cy="3307080"/>
          </a:xfrm>
        </p:spPr>
        <p:txBody>
          <a:bodyPr>
            <a:normAutofit fontScale="77500" lnSpcReduction="20000"/>
          </a:bodyPr>
          <a:lstStyle/>
          <a:p>
            <a:pPr marL="36576" indent="0">
              <a:buNone/>
            </a:pPr>
            <a:r>
              <a:rPr lang="pl-PL" sz="6000" b="1" dirty="0" err="1" smtClean="0">
                <a:solidFill>
                  <a:srgbClr val="0C377B"/>
                </a:solidFill>
              </a:rPr>
              <a:t>Yellow</a:t>
            </a:r>
            <a:r>
              <a:rPr lang="pl-PL" sz="6000" b="1" dirty="0" smtClean="0">
                <a:solidFill>
                  <a:srgbClr val="0C377B"/>
                </a:solidFill>
              </a:rPr>
              <a:t> </a:t>
            </a:r>
            <a:r>
              <a:rPr lang="pl-PL" sz="6000" b="1" dirty="0" err="1" smtClean="0">
                <a:solidFill>
                  <a:srgbClr val="0C377B"/>
                </a:solidFill>
              </a:rPr>
              <a:t>racks</a:t>
            </a:r>
            <a:r>
              <a:rPr lang="pl-PL" sz="6000" b="1" dirty="0" smtClean="0">
                <a:solidFill>
                  <a:srgbClr val="0C377B"/>
                </a:solidFill>
              </a:rPr>
              <a:t> </a:t>
            </a:r>
          </a:p>
          <a:p>
            <a:pPr marL="36576" indent="0">
              <a:buNone/>
            </a:pPr>
            <a:r>
              <a:rPr lang="pl-PL" sz="6000" b="1" dirty="0" smtClean="0">
                <a:solidFill>
                  <a:srgbClr val="0C377B"/>
                </a:solidFill>
              </a:rPr>
              <a:t>and </a:t>
            </a:r>
            <a:r>
              <a:rPr lang="pl-PL" sz="6000" b="1" dirty="0" err="1" smtClean="0">
                <a:solidFill>
                  <a:srgbClr val="0C377B"/>
                </a:solidFill>
              </a:rPr>
              <a:t>their</a:t>
            </a:r>
            <a:r>
              <a:rPr lang="pl-PL" sz="6000" b="1" dirty="0" smtClean="0">
                <a:solidFill>
                  <a:srgbClr val="0C377B"/>
                </a:solidFill>
              </a:rPr>
              <a:t> </a:t>
            </a:r>
            <a:r>
              <a:rPr lang="pl-PL" sz="6000" b="1" dirty="0" err="1" smtClean="0">
                <a:solidFill>
                  <a:srgbClr val="0C377B"/>
                </a:solidFill>
              </a:rPr>
              <a:t>components</a:t>
            </a:r>
            <a:endParaRPr lang="pl-PL" sz="6000" b="1" dirty="0" smtClean="0">
              <a:solidFill>
                <a:srgbClr val="0C377B"/>
              </a:solidFill>
            </a:endParaRPr>
          </a:p>
          <a:p>
            <a:pPr marL="36576" indent="0">
              <a:buNone/>
            </a:pPr>
            <a:endParaRPr lang="pl-PL" sz="6000" b="1" dirty="0" smtClean="0">
              <a:solidFill>
                <a:srgbClr val="0C377B"/>
              </a:solidFill>
            </a:endParaRPr>
          </a:p>
          <a:p>
            <a:pPr marL="36576" indent="0">
              <a:buNone/>
            </a:pPr>
            <a:r>
              <a:rPr lang="pl-PL" sz="6000" b="1" dirty="0" smtClean="0">
                <a:solidFill>
                  <a:srgbClr val="0C377B"/>
                </a:solidFill>
              </a:rPr>
              <a:t>TE-MPE </a:t>
            </a:r>
            <a:r>
              <a:rPr lang="pl-PL" sz="6000" b="1" dirty="0" err="1" smtClean="0">
                <a:solidFill>
                  <a:srgbClr val="0C377B"/>
                </a:solidFill>
              </a:rPr>
              <a:t>Piquet</a:t>
            </a:r>
            <a:r>
              <a:rPr lang="pl-PL" sz="6000" b="1" dirty="0" smtClean="0">
                <a:solidFill>
                  <a:srgbClr val="0C377B"/>
                </a:solidFill>
              </a:rPr>
              <a:t> 27.09.2021</a:t>
            </a:r>
            <a:endParaRPr lang="en-GB" sz="6000" dirty="0" smtClean="0">
              <a:solidFill>
                <a:srgbClr val="00206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9/27/2021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l-PL" dirty="0" smtClean="0"/>
              <a:t>Edward Nowak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209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Yellow</a:t>
            </a:r>
            <a:r>
              <a:rPr lang="pl-PL" dirty="0" smtClean="0"/>
              <a:t> </a:t>
            </a:r>
            <a:r>
              <a:rPr lang="pl-PL" dirty="0" err="1"/>
              <a:t>r</a:t>
            </a:r>
            <a:r>
              <a:rPr lang="pl-PL" dirty="0" err="1" smtClean="0"/>
              <a:t>acks</a:t>
            </a:r>
            <a:r>
              <a:rPr lang="pl-PL" dirty="0" smtClean="0"/>
              <a:t> in LHC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4877074"/>
          </a:xfrm>
        </p:spPr>
        <p:txBody>
          <a:bodyPr>
            <a:normAutofit fontScale="77500" lnSpcReduction="20000"/>
          </a:bodyPr>
          <a:lstStyle/>
          <a:p>
            <a:pPr marL="36576" indent="0">
              <a:buNone/>
            </a:pPr>
            <a:r>
              <a:rPr lang="en-GB" sz="2900" b="1" dirty="0" smtClean="0">
                <a:solidFill>
                  <a:srgbClr val="0C377B"/>
                </a:solidFill>
              </a:rPr>
              <a:t>DYPB</a:t>
            </a:r>
            <a:r>
              <a:rPr lang="pl-PL" sz="2900" b="1" dirty="0" smtClean="0">
                <a:solidFill>
                  <a:srgbClr val="0C377B"/>
                </a:solidFill>
              </a:rPr>
              <a:t> - 1232</a:t>
            </a:r>
            <a:endParaRPr lang="en-GB" sz="3400" b="1" dirty="0" smtClean="0">
              <a:solidFill>
                <a:srgbClr val="0C377B"/>
              </a:solidFill>
            </a:endParaRPr>
          </a:p>
          <a:p>
            <a:r>
              <a:rPr lang="en-GB" sz="2900" dirty="0" smtClean="0">
                <a:solidFill>
                  <a:srgbClr val="0C377B"/>
                </a:solidFill>
              </a:rPr>
              <a:t>4x DQHDS</a:t>
            </a:r>
          </a:p>
          <a:p>
            <a:r>
              <a:rPr lang="en-GB" sz="2900" dirty="0" smtClean="0">
                <a:solidFill>
                  <a:srgbClr val="0C377B"/>
                </a:solidFill>
              </a:rPr>
              <a:t>1x DQLIM001</a:t>
            </a:r>
          </a:p>
          <a:p>
            <a:r>
              <a:rPr lang="en-GB" sz="2900" dirty="0" smtClean="0">
                <a:solidFill>
                  <a:srgbClr val="0C377B"/>
                </a:solidFill>
              </a:rPr>
              <a:t>2x DQLPR001</a:t>
            </a:r>
          </a:p>
          <a:p>
            <a:r>
              <a:rPr lang="en-GB" sz="2900" dirty="0" smtClean="0">
                <a:solidFill>
                  <a:srgbClr val="0C377B"/>
                </a:solidFill>
              </a:rPr>
              <a:t>1x</a:t>
            </a:r>
            <a:r>
              <a:rPr lang="pl-PL" sz="2900" dirty="0" smtClean="0">
                <a:solidFill>
                  <a:srgbClr val="0C377B"/>
                </a:solidFill>
              </a:rPr>
              <a:t> </a:t>
            </a:r>
            <a:r>
              <a:rPr lang="en-GB" sz="2900" dirty="0" smtClean="0">
                <a:solidFill>
                  <a:srgbClr val="0C377B"/>
                </a:solidFill>
              </a:rPr>
              <a:t>DQLPU001</a:t>
            </a:r>
            <a:r>
              <a:rPr lang="pl-PL" sz="2900" dirty="0" smtClean="0">
                <a:solidFill>
                  <a:srgbClr val="0C377B"/>
                </a:solidFill>
              </a:rPr>
              <a:t> (</a:t>
            </a:r>
            <a:r>
              <a:rPr lang="pl-PL" sz="2900" dirty="0" err="1" smtClean="0">
                <a:solidFill>
                  <a:srgbClr val="0C377B"/>
                </a:solidFill>
              </a:rPr>
              <a:t>type</a:t>
            </a:r>
            <a:r>
              <a:rPr lang="pl-PL" sz="2900" dirty="0" smtClean="0">
                <a:solidFill>
                  <a:srgbClr val="0C377B"/>
                </a:solidFill>
              </a:rPr>
              <a:t> A)</a:t>
            </a:r>
          </a:p>
          <a:p>
            <a:r>
              <a:rPr lang="pl-PL" sz="2900" dirty="0" smtClean="0">
                <a:solidFill>
                  <a:schemeClr val="bg2">
                    <a:lumMod val="50000"/>
                  </a:schemeClr>
                </a:solidFill>
              </a:rPr>
              <a:t>1x DQLPUS (</a:t>
            </a:r>
            <a:r>
              <a:rPr lang="pl-PL" sz="2900" dirty="0" err="1" smtClean="0">
                <a:solidFill>
                  <a:schemeClr val="bg2">
                    <a:lumMod val="50000"/>
                  </a:schemeClr>
                </a:solidFill>
              </a:rPr>
              <a:t>nQPS</a:t>
            </a:r>
            <a:r>
              <a:rPr lang="pl-PL" sz="2900" dirty="0" smtClean="0">
                <a:solidFill>
                  <a:schemeClr val="bg2">
                    <a:lumMod val="50000"/>
                  </a:schemeClr>
                </a:solidFill>
              </a:rPr>
              <a:t>)  </a:t>
            </a:r>
          </a:p>
          <a:p>
            <a:r>
              <a:rPr lang="pl-PL" sz="2900" dirty="0" smtClean="0">
                <a:solidFill>
                  <a:schemeClr val="bg2">
                    <a:lumMod val="50000"/>
                  </a:schemeClr>
                </a:solidFill>
              </a:rPr>
              <a:t>2x DQLPRS</a:t>
            </a:r>
          </a:p>
          <a:p>
            <a:r>
              <a:rPr lang="pl-PL" sz="2900" dirty="0">
                <a:solidFill>
                  <a:schemeClr val="bg2">
                    <a:lumMod val="50000"/>
                  </a:schemeClr>
                </a:solidFill>
              </a:rPr>
              <a:t>2x </a:t>
            </a:r>
            <a:r>
              <a:rPr lang="pl-PL" sz="2900" dirty="0" smtClean="0">
                <a:solidFill>
                  <a:schemeClr val="bg2">
                    <a:lumMod val="50000"/>
                  </a:schemeClr>
                </a:solidFill>
              </a:rPr>
              <a:t>DQLPUSPB (</a:t>
            </a:r>
            <a:r>
              <a:rPr lang="pl-PL" sz="2900" dirty="0" err="1" smtClean="0">
                <a:solidFill>
                  <a:schemeClr val="bg2">
                    <a:lumMod val="50000"/>
                  </a:schemeClr>
                </a:solidFill>
              </a:rPr>
              <a:t>supercaps</a:t>
            </a:r>
            <a:r>
              <a:rPr lang="pl-PL" sz="2900" dirty="0" smtClean="0">
                <a:solidFill>
                  <a:schemeClr val="bg2">
                    <a:lumMod val="50000"/>
                  </a:schemeClr>
                </a:solidFill>
              </a:rPr>
              <a:t> module)</a:t>
            </a:r>
            <a:endParaRPr lang="en-GB" sz="2900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36576" indent="0">
              <a:buNone/>
            </a:pPr>
            <a:endParaRPr lang="pl-PL" sz="2900" b="1" dirty="0" smtClean="0">
              <a:solidFill>
                <a:srgbClr val="0C377B"/>
              </a:solidFill>
            </a:endParaRPr>
          </a:p>
          <a:p>
            <a:pPr marL="36576" indent="0">
              <a:buNone/>
            </a:pPr>
            <a:r>
              <a:rPr lang="en-GB" sz="2900" b="1" dirty="0" smtClean="0">
                <a:solidFill>
                  <a:srgbClr val="0C377B"/>
                </a:solidFill>
              </a:rPr>
              <a:t>DYPQ</a:t>
            </a:r>
            <a:r>
              <a:rPr lang="pl-PL" sz="2900" b="1" dirty="0" smtClean="0">
                <a:solidFill>
                  <a:srgbClr val="0C377B"/>
                </a:solidFill>
              </a:rPr>
              <a:t> - 392</a:t>
            </a:r>
            <a:endParaRPr lang="en-GB" sz="2900" b="1" dirty="0" smtClean="0">
              <a:solidFill>
                <a:srgbClr val="0C377B"/>
              </a:solidFill>
            </a:endParaRPr>
          </a:p>
          <a:p>
            <a:r>
              <a:rPr lang="en-GB" sz="2900" dirty="0" smtClean="0">
                <a:solidFill>
                  <a:srgbClr val="0C377B"/>
                </a:solidFill>
              </a:rPr>
              <a:t>2x DQHDS</a:t>
            </a:r>
          </a:p>
          <a:p>
            <a:r>
              <a:rPr lang="en-GB" sz="2900" dirty="0" smtClean="0">
                <a:solidFill>
                  <a:srgbClr val="0C377B"/>
                </a:solidFill>
              </a:rPr>
              <a:t>1x DQLIM002</a:t>
            </a:r>
          </a:p>
          <a:p>
            <a:r>
              <a:rPr lang="en-GB" sz="2900" dirty="0" smtClean="0">
                <a:solidFill>
                  <a:srgbClr val="0C377B"/>
                </a:solidFill>
              </a:rPr>
              <a:t>2x DQLPR002</a:t>
            </a:r>
          </a:p>
          <a:p>
            <a:r>
              <a:rPr lang="en-GB" sz="2900" dirty="0" smtClean="0">
                <a:solidFill>
                  <a:srgbClr val="0C377B"/>
                </a:solidFill>
              </a:rPr>
              <a:t>1x DQLPU002</a:t>
            </a:r>
            <a:r>
              <a:rPr lang="pl-PL" sz="2900" dirty="0" smtClean="0">
                <a:solidFill>
                  <a:srgbClr val="0C377B"/>
                </a:solidFill>
              </a:rPr>
              <a:t> (</a:t>
            </a:r>
            <a:r>
              <a:rPr lang="pl-PL" sz="2900" dirty="0" err="1" smtClean="0">
                <a:solidFill>
                  <a:srgbClr val="0C377B"/>
                </a:solidFill>
              </a:rPr>
              <a:t>type</a:t>
            </a:r>
            <a:r>
              <a:rPr lang="pl-PL" sz="2900" dirty="0" smtClean="0">
                <a:solidFill>
                  <a:srgbClr val="0C377B"/>
                </a:solidFill>
              </a:rPr>
              <a:t> B)</a:t>
            </a:r>
            <a:endParaRPr lang="en-GB" sz="2900" dirty="0" smtClean="0">
              <a:solidFill>
                <a:srgbClr val="0C377B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9/27/2021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l-PL" dirty="0" smtClean="0"/>
              <a:t>Edward Nowak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34278" y="1264920"/>
            <a:ext cx="2707427" cy="252984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0131" y="4193584"/>
            <a:ext cx="2215719" cy="1933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2834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Yellow</a:t>
            </a:r>
            <a:r>
              <a:rPr lang="pl-PL" dirty="0" smtClean="0"/>
              <a:t> </a:t>
            </a:r>
            <a:r>
              <a:rPr lang="pl-PL" dirty="0" err="1"/>
              <a:t>r</a:t>
            </a:r>
            <a:r>
              <a:rPr lang="pl-PL" dirty="0" err="1" smtClean="0"/>
              <a:t>acks</a:t>
            </a:r>
            <a:r>
              <a:rPr lang="pl-PL" dirty="0" smtClean="0"/>
              <a:t> in LHC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4877074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2900" b="1" dirty="0" smtClean="0">
                <a:solidFill>
                  <a:srgbClr val="0C377B"/>
                </a:solidFill>
              </a:rPr>
              <a:t>DYPQL</a:t>
            </a:r>
            <a:r>
              <a:rPr lang="pl-PL" sz="2900" b="1" dirty="0" smtClean="0">
                <a:solidFill>
                  <a:srgbClr val="0C377B"/>
                </a:solidFill>
              </a:rPr>
              <a:t> - 20</a:t>
            </a:r>
            <a:endParaRPr lang="en-GB" sz="2900" b="1" dirty="0" smtClean="0">
              <a:solidFill>
                <a:srgbClr val="0C377B"/>
              </a:solidFill>
            </a:endParaRPr>
          </a:p>
          <a:p>
            <a:r>
              <a:rPr lang="en-GB" sz="2900" dirty="0" smtClean="0">
                <a:solidFill>
                  <a:srgbClr val="0C377B"/>
                </a:solidFill>
              </a:rPr>
              <a:t>4x DQHDS</a:t>
            </a:r>
          </a:p>
          <a:p>
            <a:r>
              <a:rPr lang="en-GB" sz="2900" dirty="0" smtClean="0">
                <a:solidFill>
                  <a:srgbClr val="0C377B"/>
                </a:solidFill>
              </a:rPr>
              <a:t>1x Connection box (</a:t>
            </a:r>
            <a:r>
              <a:rPr lang="en-GB" sz="2900" dirty="0" err="1" smtClean="0">
                <a:solidFill>
                  <a:srgbClr val="0C377B"/>
                </a:solidFill>
              </a:rPr>
              <a:t>Crowford</a:t>
            </a:r>
            <a:r>
              <a:rPr lang="en-GB" sz="2900" dirty="0" smtClean="0">
                <a:solidFill>
                  <a:srgbClr val="0C377B"/>
                </a:solidFill>
              </a:rPr>
              <a:t> box)</a:t>
            </a:r>
          </a:p>
          <a:p>
            <a:r>
              <a:rPr lang="en-GB" sz="2900" dirty="0" smtClean="0">
                <a:solidFill>
                  <a:srgbClr val="0C377B"/>
                </a:solidFill>
              </a:rPr>
              <a:t>1x F4 UPS distribution box</a:t>
            </a:r>
            <a:endParaRPr lang="pl-PL" sz="2900" dirty="0" smtClean="0">
              <a:solidFill>
                <a:srgbClr val="002060"/>
              </a:solidFill>
            </a:endParaRPr>
          </a:p>
          <a:p>
            <a:pPr marL="36576" indent="0">
              <a:buNone/>
            </a:pPr>
            <a:r>
              <a:rPr lang="en-GB" sz="2900" b="1" dirty="0" smtClean="0">
                <a:solidFill>
                  <a:srgbClr val="0C377B"/>
                </a:solidFill>
              </a:rPr>
              <a:t>DYPQ</a:t>
            </a:r>
            <a:r>
              <a:rPr lang="pl-PL" sz="2900" b="1" dirty="0" smtClean="0">
                <a:solidFill>
                  <a:srgbClr val="0C377B"/>
                </a:solidFill>
              </a:rPr>
              <a:t>S - 26</a:t>
            </a:r>
            <a:endParaRPr lang="en-GB" sz="2900" b="1" dirty="0" smtClean="0">
              <a:solidFill>
                <a:srgbClr val="0C377B"/>
              </a:solidFill>
            </a:endParaRPr>
          </a:p>
          <a:p>
            <a:r>
              <a:rPr lang="pl-PL" sz="2900" dirty="0" smtClean="0">
                <a:solidFill>
                  <a:srgbClr val="0C377B"/>
                </a:solidFill>
              </a:rPr>
              <a:t>2</a:t>
            </a:r>
            <a:r>
              <a:rPr lang="en-GB" sz="2900" dirty="0" smtClean="0">
                <a:solidFill>
                  <a:srgbClr val="0C377B"/>
                </a:solidFill>
              </a:rPr>
              <a:t>x DQHDS</a:t>
            </a:r>
          </a:p>
          <a:p>
            <a:r>
              <a:rPr lang="en-GB" sz="2900" dirty="0" smtClean="0">
                <a:solidFill>
                  <a:srgbClr val="0C377B"/>
                </a:solidFill>
              </a:rPr>
              <a:t>1x Connection box (</a:t>
            </a:r>
            <a:r>
              <a:rPr lang="en-GB" sz="2900" dirty="0" err="1" smtClean="0">
                <a:solidFill>
                  <a:srgbClr val="0C377B"/>
                </a:solidFill>
              </a:rPr>
              <a:t>Crowford</a:t>
            </a:r>
            <a:r>
              <a:rPr lang="en-GB" sz="2900" dirty="0" smtClean="0">
                <a:solidFill>
                  <a:srgbClr val="0C377B"/>
                </a:solidFill>
              </a:rPr>
              <a:t> box)</a:t>
            </a:r>
          </a:p>
          <a:p>
            <a:r>
              <a:rPr lang="en-GB" sz="2900" dirty="0" smtClean="0">
                <a:solidFill>
                  <a:srgbClr val="0C377B"/>
                </a:solidFill>
              </a:rPr>
              <a:t>1x F4 UPS distribution box</a:t>
            </a:r>
            <a:endParaRPr lang="en-GB" sz="2900" dirty="0" smtClean="0">
              <a:solidFill>
                <a:srgbClr val="00206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9/27/2021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l-PL" dirty="0" smtClean="0"/>
              <a:t>Edward Nowak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0048" y="5004747"/>
            <a:ext cx="2421255" cy="1357630"/>
          </a:xfrm>
          <a:prstGeom prst="rect">
            <a:avLst/>
          </a:prstGeom>
        </p:spPr>
      </p:pic>
      <p:pic>
        <p:nvPicPr>
          <p:cNvPr id="13" name="Content Placeholder 4"/>
          <p:cNvPicPr/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02935" y="1075540"/>
            <a:ext cx="3246755" cy="1216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8841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3692545"/>
            <a:ext cx="3764280" cy="261617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DQHDS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1975" y="3794445"/>
            <a:ext cx="3837206" cy="2423498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9/27/2021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730240" y="1231215"/>
            <a:ext cx="34137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6068 </a:t>
            </a:r>
            <a:r>
              <a:rPr lang="pl-PL" dirty="0" err="1" smtClean="0"/>
              <a:t>units</a:t>
            </a:r>
            <a:r>
              <a:rPr lang="pl-PL" dirty="0" smtClean="0"/>
              <a:t> in LHC</a:t>
            </a:r>
          </a:p>
          <a:p>
            <a:endParaRPr lang="pl-PL" dirty="0" smtClean="0"/>
          </a:p>
          <a:p>
            <a:r>
              <a:rPr lang="en-GB" dirty="0">
                <a:hlinkClick r:id="rId4"/>
              </a:rPr>
              <a:t>https://wikis.cern.ch/display/TEE/Piquet_DQHDS_diagnose_and_replacement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352" y="1243489"/>
            <a:ext cx="5193716" cy="2418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9051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DQHDS - QPS_OK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88446"/>
            <a:ext cx="8226854" cy="4667421"/>
          </a:xfrm>
        </p:spPr>
        <p:txBody>
          <a:bodyPr/>
          <a:lstStyle/>
          <a:p>
            <a:pPr marL="550926" indent="-514350">
              <a:buAutoNum type="arabicPeriod"/>
            </a:pPr>
            <a:r>
              <a:rPr lang="pl-PL" dirty="0" smtClean="0"/>
              <a:t>U_HDS &gt; 810 V</a:t>
            </a:r>
          </a:p>
          <a:p>
            <a:pPr marL="550926" indent="-514350">
              <a:buAutoNum type="arabicPeriod"/>
            </a:pPr>
            <a:r>
              <a:rPr lang="pl-PL" dirty="0" err="1" smtClean="0"/>
              <a:t>Logic</a:t>
            </a:r>
            <a:r>
              <a:rPr lang="pl-PL" dirty="0" smtClean="0"/>
              <a:t>: </a:t>
            </a:r>
          </a:p>
          <a:p>
            <a:pPr lvl="1"/>
            <a:r>
              <a:rPr lang="pl-PL" dirty="0" smtClean="0"/>
              <a:t>DYPB</a:t>
            </a:r>
          </a:p>
          <a:p>
            <a:pPr lvl="1"/>
            <a:endParaRPr lang="pl-PL" dirty="0"/>
          </a:p>
          <a:p>
            <a:pPr lvl="1"/>
            <a:endParaRPr lang="pl-PL" dirty="0" smtClean="0"/>
          </a:p>
          <a:p>
            <a:pPr lvl="1"/>
            <a:endParaRPr lang="pl-PL" dirty="0"/>
          </a:p>
          <a:p>
            <a:pPr lvl="1"/>
            <a:endParaRPr lang="pl-PL" dirty="0" smtClean="0"/>
          </a:p>
          <a:p>
            <a:pPr lvl="1"/>
            <a:r>
              <a:rPr lang="pl-PL" dirty="0" smtClean="0"/>
              <a:t>DYPQ 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9/27/2021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215" y="2710160"/>
            <a:ext cx="8361045" cy="179270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215" y="5023109"/>
            <a:ext cx="8361045" cy="1301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1397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2718" y="1000432"/>
            <a:ext cx="6216558" cy="5355918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17162"/>
            <a:ext cx="8226854" cy="940443"/>
          </a:xfrm>
        </p:spPr>
        <p:txBody>
          <a:bodyPr>
            <a:normAutofit fontScale="90000"/>
          </a:bodyPr>
          <a:lstStyle/>
          <a:p>
            <a:r>
              <a:rPr lang="pl-PL" dirty="0" smtClean="0"/>
              <a:t>DQLIM001</a:t>
            </a:r>
            <a:br>
              <a:rPr lang="pl-PL" dirty="0" smtClean="0"/>
            </a:br>
            <a:r>
              <a:rPr lang="pl-PL" dirty="0" smtClean="0"/>
              <a:t>Dipole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9/27/2021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3051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DQLIM001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6826" y="1325563"/>
            <a:ext cx="6587173" cy="466725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9/27/2021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6488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DQLIM002 </a:t>
            </a:r>
            <a:br>
              <a:rPr lang="pl-PL" dirty="0" smtClean="0"/>
            </a:br>
            <a:r>
              <a:rPr lang="pl-PL" dirty="0" smtClean="0"/>
              <a:t>Quadrupole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9/27/2021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6577" y="1721757"/>
            <a:ext cx="5468100" cy="4667250"/>
          </a:xfr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6593" y="233491"/>
            <a:ext cx="5074826" cy="1577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5000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CERNCobranding4-3</Template>
  <TotalTime>5689</TotalTime>
  <Words>218</Words>
  <Application>Microsoft Office PowerPoint</Application>
  <PresentationFormat>On-screen Show (4:3)</PresentationFormat>
  <Paragraphs>98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Arial</vt:lpstr>
      <vt:lpstr>CERNCorporate4-3</vt:lpstr>
      <vt:lpstr>PowerPoint Presentation</vt:lpstr>
      <vt:lpstr>PowerPoint Presentation</vt:lpstr>
      <vt:lpstr>Yellow racks in LHC</vt:lpstr>
      <vt:lpstr>Yellow racks in LHC</vt:lpstr>
      <vt:lpstr>DQHDS</vt:lpstr>
      <vt:lpstr>DQHDS - QPS_OK</vt:lpstr>
      <vt:lpstr>DQLIM001 Dipole</vt:lpstr>
      <vt:lpstr>DQLIM001</vt:lpstr>
      <vt:lpstr>DQLIM002  Quadrupole</vt:lpstr>
      <vt:lpstr>DQLIM002 inside DYPQ</vt:lpstr>
      <vt:lpstr>Spares components</vt:lpstr>
      <vt:lpstr>DQLCT - I_HDS – Dipole</vt:lpstr>
      <vt:lpstr>DQLCT002 - Quadrupole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HCDQHDS001_EL000582</dc:title>
  <dc:creator>Edward Nowak</dc:creator>
  <cp:lastModifiedBy>Edward Nowak</cp:lastModifiedBy>
  <cp:revision>51</cp:revision>
  <dcterms:created xsi:type="dcterms:W3CDTF">2018-06-07T08:24:57Z</dcterms:created>
  <dcterms:modified xsi:type="dcterms:W3CDTF">2021-09-27T07:18:45Z</dcterms:modified>
</cp:coreProperties>
</file>