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56" r:id="rId2"/>
    <p:sldId id="262" r:id="rId3"/>
    <p:sldId id="257" r:id="rId4"/>
    <p:sldId id="259" r:id="rId5"/>
    <p:sldId id="260" r:id="rId6"/>
    <p:sldId id="264" r:id="rId7"/>
    <p:sldId id="261" r:id="rId8"/>
    <p:sldId id="258"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Quintas Rodriguez" initials="MQR" lastIdx="0" clrIdx="0">
    <p:extLst>
      <p:ext uri="{19B8F6BF-5375-455C-9EA6-DF929625EA0E}">
        <p15:presenceInfo xmlns:p15="http://schemas.microsoft.com/office/powerpoint/2012/main" userId="S-1-5-21-1526224874-1540688658-1361462980-1235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92" autoAdjust="0"/>
  </p:normalViewPr>
  <p:slideViewPr>
    <p:cSldViewPr snapToGrid="0" snapToObjects="1">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AD328-2336-44E5-9C90-A7156F1B7628}" type="datetimeFigureOut">
              <a:rPr lang="en-GB" smtClean="0"/>
              <a:t>15/11/2021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7</a:t>
            </a:fld>
            <a:endParaRPr lang="en-GB"/>
          </a:p>
        </p:txBody>
      </p:sp>
    </p:spTree>
    <p:extLst>
      <p:ext uri="{BB962C8B-B14F-4D97-AF65-F5344CB8AC3E}">
        <p14:creationId xmlns:p14="http://schemas.microsoft.com/office/powerpoint/2010/main" val="2221442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08.10.2020</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www.ge.ch/organisation/office-cantonal-population-migrations-ocpm"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www.eda.admin.ch/missions/mission-onu-geneve/fr/home/manuel-application-regime/introduction/manuel-sejour/sejour-fin-fonctions.html" TargetMode="External"/><Relationship Id="rId5" Type="http://schemas.openxmlformats.org/officeDocument/2006/relationships/hyperlink" Target="https://home.cern/fr/news/official-news/cern/british-nationals-remaining-france-end-cern-contract" TargetMode="External"/><Relationship Id="rId4" Type="http://schemas.openxmlformats.org/officeDocument/2006/relationships/hyperlink" Target="https://www.lausanne.ch/de/officiel/administration/securite-et-economie/controle-des-habitants.html#secteur-suisse-et-permis-c-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HR-cards.support@cern.ch" TargetMode="External"/><Relationship Id="rId2" Type="http://schemas.openxmlformats.org/officeDocument/2006/relationships/hyperlink" Target="mailto:maria.quintas@cern.ch"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Rectangle 4"/>
          <p:cNvSpPr/>
          <p:nvPr/>
        </p:nvSpPr>
        <p:spPr>
          <a:xfrm>
            <a:off x="2969335" y="583987"/>
            <a:ext cx="3209193" cy="56780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CH" sz="2400" dirty="0" smtClean="0"/>
              <a:t>SOMMAIRE</a:t>
            </a:r>
            <a:endParaRPr lang="en-GB" sz="2400" dirty="0"/>
          </a:p>
        </p:txBody>
      </p:sp>
      <p:sp>
        <p:nvSpPr>
          <p:cNvPr id="6" name="TextBox 5"/>
          <p:cNvSpPr txBox="1"/>
          <p:nvPr/>
        </p:nvSpPr>
        <p:spPr>
          <a:xfrm>
            <a:off x="804999" y="2271996"/>
            <a:ext cx="6462272" cy="32778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CH" b="1" dirty="0"/>
              <a:t>Restitution des cartes suisses et </a:t>
            </a:r>
            <a:r>
              <a:rPr lang="fr-CH" b="1" dirty="0" smtClean="0"/>
              <a:t>françaises.</a:t>
            </a:r>
          </a:p>
          <a:p>
            <a:pPr marL="285750" indent="-285750">
              <a:lnSpc>
                <a:spcPct val="150000"/>
              </a:lnSpc>
              <a:buFont typeface="Arial" panose="020B0604020202020204" pitchFamily="34" charset="0"/>
              <a:buChar char="•"/>
            </a:pPr>
            <a:r>
              <a:rPr lang="fr-CH" b="1" dirty="0" smtClean="0"/>
              <a:t>Délai </a:t>
            </a:r>
            <a:r>
              <a:rPr lang="fr-CH" b="1" dirty="0"/>
              <a:t>de courtoisie de 3 mois, après la fin du </a:t>
            </a:r>
            <a:r>
              <a:rPr lang="fr-CH" b="1" dirty="0" smtClean="0"/>
              <a:t>contrat</a:t>
            </a:r>
          </a:p>
          <a:p>
            <a:pPr marL="285750" indent="-285750">
              <a:lnSpc>
                <a:spcPct val="150000"/>
              </a:lnSpc>
              <a:buFont typeface="Arial" panose="020B0604020202020204" pitchFamily="34" charset="0"/>
              <a:buChar char="•"/>
            </a:pPr>
            <a:r>
              <a:rPr lang="fr-CH" b="1" dirty="0" smtClean="0"/>
              <a:t>Quand déposer votre demande de permis B ou C</a:t>
            </a:r>
          </a:p>
          <a:p>
            <a:pPr marL="285750" indent="-285750">
              <a:lnSpc>
                <a:spcPct val="150000"/>
              </a:lnSpc>
              <a:buFont typeface="Arial" panose="020B0604020202020204" pitchFamily="34" charset="0"/>
              <a:buChar char="•"/>
            </a:pPr>
            <a:r>
              <a:rPr lang="fr-CH" b="1" dirty="0" smtClean="0"/>
              <a:t>Quelques </a:t>
            </a:r>
            <a:r>
              <a:rPr lang="fr-CH" b="1" dirty="0"/>
              <a:t>liens utiles pour </a:t>
            </a:r>
            <a:r>
              <a:rPr lang="fr-CH" b="1" dirty="0" smtClean="0"/>
              <a:t>information : Offices cantonaux Genève et Vaud (demandes de permis) et résidence en France pour les citoyens britanniques.</a:t>
            </a:r>
          </a:p>
          <a:p>
            <a:pPr marL="285750" indent="-285750">
              <a:lnSpc>
                <a:spcPct val="150000"/>
              </a:lnSpc>
              <a:buFont typeface="Arial" panose="020B0604020202020204" pitchFamily="34" charset="0"/>
              <a:buChar char="•"/>
            </a:pPr>
            <a:endParaRPr lang="en-GB" b="1" dirty="0"/>
          </a:p>
          <a:p>
            <a:endParaRPr lang="en-GB" dirty="0"/>
          </a:p>
        </p:txBody>
      </p:sp>
      <p:sp>
        <p:nvSpPr>
          <p:cNvPr id="7" name="Text Placeholder 5"/>
          <p:cNvSpPr txBox="1">
            <a:spLocks/>
          </p:cNvSpPr>
          <p:nvPr/>
        </p:nvSpPr>
        <p:spPr>
          <a:xfrm>
            <a:off x="6536366" y="5642546"/>
            <a:ext cx="2147688" cy="419653"/>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sz="900" dirty="0" smtClean="0"/>
              <a:t>Maria QUINTAS pour le </a:t>
            </a:r>
            <a:r>
              <a:rPr lang="fr-CH" sz="900" dirty="0" err="1" smtClean="0"/>
              <a:t>BdC</a:t>
            </a:r>
            <a:endParaRPr lang="fr-CH" sz="900" dirty="0" smtClean="0"/>
          </a:p>
        </p:txBody>
      </p:sp>
      <p:pic>
        <p:nvPicPr>
          <p:cNvPr id="8" name="Picture 7"/>
          <p:cNvPicPr/>
          <p:nvPr/>
        </p:nvPicPr>
        <p:blipFill>
          <a:blip r:embed="rId2"/>
          <a:stretch>
            <a:fillRect/>
          </a:stretch>
        </p:blipFill>
        <p:spPr>
          <a:xfrm rot="20450021">
            <a:off x="697039" y="5241755"/>
            <a:ext cx="554389" cy="478919"/>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5519971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Rectangle 4"/>
          <p:cNvSpPr/>
          <p:nvPr/>
        </p:nvSpPr>
        <p:spPr>
          <a:xfrm>
            <a:off x="653142" y="604102"/>
            <a:ext cx="7685914" cy="4166269"/>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Restitution des cartes suisses et </a:t>
            </a:r>
            <a:r>
              <a:rPr lang="fr-CH" sz="2400" b="1" dirty="0" smtClean="0">
                <a:latin typeface="Calibri" panose="020F0502020204030204" pitchFamily="34" charset="0"/>
                <a:ea typeface="Calibri" panose="020F0502020204030204" pitchFamily="34" charset="0"/>
                <a:cs typeface="Times New Roman" panose="02020603050405020304" pitchFamily="18" charset="0"/>
              </a:rPr>
              <a:t>françaises</a:t>
            </a:r>
          </a:p>
          <a:p>
            <a:pPr algn="ctr">
              <a:lnSpc>
                <a:spcPct val="115000"/>
              </a:lnSpc>
              <a:spcAft>
                <a:spcPts val="1000"/>
              </a:spcAft>
            </a:pPr>
            <a:endParaRPr lang="fr-CH" b="1"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Lors de votre fin de contrat, vos cartes suisses et françaises ainsi que celles de votre famille, le cas échéant doivent être restituées au bureau des cartes du Département RH. </a:t>
            </a: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Une </a:t>
            </a:r>
            <a:r>
              <a:rPr lang="fr-CH" sz="1600" dirty="0">
                <a:latin typeface="Calibri" panose="020F0502020204030204" pitchFamily="34" charset="0"/>
                <a:ea typeface="Calibri" panose="020F0502020204030204" pitchFamily="34" charset="0"/>
                <a:cs typeface="Times New Roman" panose="02020603050405020304" pitchFamily="18" charset="0"/>
              </a:rPr>
              <a:t>copie certifiée conforme </a:t>
            </a:r>
            <a:r>
              <a:rPr lang="fr-CH" sz="1600" dirty="0" smtClean="0">
                <a:latin typeface="Calibri" panose="020F0502020204030204" pitchFamily="34" charset="0"/>
                <a:ea typeface="Calibri" panose="020F0502020204030204" pitchFamily="34" charset="0"/>
                <a:cs typeface="Times New Roman" panose="02020603050405020304" pitchFamily="18" charset="0"/>
              </a:rPr>
              <a:t>sera remise </a:t>
            </a:r>
            <a:r>
              <a:rPr lang="fr-CH" sz="1600" dirty="0">
                <a:latin typeface="Calibri" panose="020F0502020204030204" pitchFamily="34" charset="0"/>
                <a:ea typeface="Calibri" panose="020F0502020204030204" pitchFamily="34" charset="0"/>
                <a:cs typeface="Times New Roman" panose="02020603050405020304" pitchFamily="18" charset="0"/>
              </a:rPr>
              <a:t>au membre du personnel notamment afin de faciliter une demande de permis de séjour en </a:t>
            </a:r>
            <a:r>
              <a:rPr lang="fr-CH" sz="1600" dirty="0" smtClean="0">
                <a:latin typeface="Calibri" panose="020F0502020204030204" pitchFamily="34" charset="0"/>
                <a:ea typeface="Calibri" panose="020F0502020204030204" pitchFamily="34" charset="0"/>
                <a:cs typeface="Times New Roman" panose="02020603050405020304" pitchFamily="18" charset="0"/>
              </a:rPr>
              <a:t>Suisse </a:t>
            </a:r>
            <a:r>
              <a:rPr lang="fr-CH" sz="1600" dirty="0">
                <a:latin typeface="Calibri" panose="020F0502020204030204" pitchFamily="34" charset="0"/>
                <a:ea typeface="Calibri" panose="020F0502020204030204" pitchFamily="34" charset="0"/>
                <a:cs typeface="Times New Roman" panose="02020603050405020304" pitchFamily="18" charset="0"/>
              </a:rPr>
              <a:t>si ce dernier souhaite y résider.</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Wave 6"/>
          <p:cNvSpPr/>
          <p:nvPr/>
        </p:nvSpPr>
        <p:spPr>
          <a:xfrm>
            <a:off x="3316600" y="1725064"/>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Rectangle 4"/>
          <p:cNvSpPr/>
          <p:nvPr/>
        </p:nvSpPr>
        <p:spPr>
          <a:xfrm>
            <a:off x="970068" y="488321"/>
            <a:ext cx="7330568" cy="431810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Délai de courtoisie de 3 mois, après la fin du </a:t>
            </a:r>
            <a:r>
              <a:rPr lang="fr-CH" sz="2400" b="1" dirty="0" smtClean="0">
                <a:latin typeface="Calibri" panose="020F0502020204030204" pitchFamily="34" charset="0"/>
                <a:ea typeface="Calibri" panose="020F0502020204030204" pitchFamily="34" charset="0"/>
                <a:cs typeface="Times New Roman" panose="02020603050405020304" pitchFamily="18" charset="0"/>
              </a:rPr>
              <a:t>contrat</a:t>
            </a:r>
          </a:p>
          <a:p>
            <a:pPr algn="ctr">
              <a:lnSpc>
                <a:spcPct val="115000"/>
              </a:lnSpc>
              <a:spcAft>
                <a:spcPts val="1000"/>
              </a:spcAft>
            </a:pPr>
            <a:endParaRPr lang="fr-CH" sz="2400"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fr-CH"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Les fonctionnaires prenant leur retraite peuvent solliciter pour eux et leurs membres de famille un délai de courtoisie de trois mois pour organiser leur départ définitif de Suisse ou pour régulariser la suite de leur séjour en Suisse.</a:t>
            </a:r>
          </a:p>
          <a:p>
            <a:pPr marL="285750" indent="-285750" algn="just">
              <a:spcAft>
                <a:spcPts val="1000"/>
              </a:spcAft>
              <a:buFont typeface="Arial" panose="020B0604020202020204" pitchFamily="34" charset="0"/>
              <a:buChar char="•"/>
            </a:pPr>
            <a:endParaRPr lang="en-GB"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Cette demande </a:t>
            </a:r>
            <a:r>
              <a:rPr lang="fr-CH" sz="1600" dirty="0">
                <a:latin typeface="Calibri" panose="020F0502020204030204" pitchFamily="34" charset="0"/>
                <a:ea typeface="Calibri" panose="020F0502020204030204" pitchFamily="34" charset="0"/>
                <a:cs typeface="Times New Roman" panose="02020603050405020304" pitchFamily="18" charset="0"/>
              </a:rPr>
              <a:t>doit être sollicitée par le membre du personnel </a:t>
            </a:r>
            <a:r>
              <a:rPr lang="fr-CH" sz="1600" dirty="0" smtClean="0">
                <a:latin typeface="Calibri" panose="020F0502020204030204" pitchFamily="34" charset="0"/>
                <a:ea typeface="Calibri" panose="020F0502020204030204" pitchFamily="34" charset="0"/>
                <a:cs typeface="Times New Roman" panose="02020603050405020304" pitchFamily="18" charset="0"/>
              </a:rPr>
              <a:t>alors qu’il </a:t>
            </a:r>
            <a:r>
              <a:rPr lang="fr-CH" sz="1600" dirty="0">
                <a:latin typeface="Calibri" panose="020F0502020204030204" pitchFamily="34" charset="0"/>
                <a:ea typeface="Calibri" panose="020F0502020204030204" pitchFamily="34" charset="0"/>
                <a:cs typeface="Times New Roman" panose="02020603050405020304" pitchFamily="18" charset="0"/>
              </a:rPr>
              <a:t>est encore en fonctions au CERN. </a:t>
            </a:r>
            <a:r>
              <a:rPr lang="fr-CH" sz="1600" dirty="0" smtClean="0">
                <a:latin typeface="Calibri" panose="020F0502020204030204" pitchFamily="34" charset="0"/>
                <a:ea typeface="Calibri" panose="020F0502020204030204" pitchFamily="34" charset="0"/>
                <a:cs typeface="Times New Roman" panose="02020603050405020304" pitchFamily="18" charset="0"/>
              </a:rPr>
              <a:t>Un </a:t>
            </a:r>
            <a:r>
              <a:rPr lang="fr-CH" sz="1600" dirty="0">
                <a:latin typeface="Calibri" panose="020F0502020204030204" pitchFamily="34" charset="0"/>
                <a:ea typeface="Calibri" panose="020F0502020204030204" pitchFamily="34" charset="0"/>
                <a:cs typeface="Times New Roman" panose="02020603050405020304" pitchFamily="18" charset="0"/>
              </a:rPr>
              <a:t>formulaire « Délai de courtoisie » devra être présenté au bureau des cartes qui se chargera de le faire suivre à la Mission suisse à Genève</a:t>
            </a:r>
            <a:r>
              <a:rPr lang="fr-CH" sz="1600" dirty="0" smtClean="0">
                <a:latin typeface="Calibri" panose="020F0502020204030204" pitchFamily="34" charset="0"/>
                <a:ea typeface="Calibri" panose="020F0502020204030204" pitchFamily="34" charset="0"/>
                <a:cs typeface="Times New Roman" panose="02020603050405020304" pitchFamily="18" charset="0"/>
              </a:rPr>
              <a:t>.</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388659" y="1575227"/>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39136883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4"/>
          <p:cNvSpPr/>
          <p:nvPr/>
        </p:nvSpPr>
        <p:spPr>
          <a:xfrm>
            <a:off x="691374" y="1928068"/>
            <a:ext cx="7599510" cy="3067506"/>
          </a:xfrm>
          <a:prstGeom prst="rect">
            <a:avLst/>
          </a:prstGeom>
        </p:spPr>
        <p:txBody>
          <a:bodyPr wrap="square">
            <a:spAutoFit/>
          </a:bodyPr>
          <a:lstStyle/>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A l’échéance du délai de courtoisie, les titulaires d’une carte de légitimation diplomatique doivent restituer les plaques d’immatriculation CD de leur(s) véhicule(s) privé(s) au service cantonal des automobiles de leur lieu de domicile</a:t>
            </a:r>
            <a:r>
              <a:rPr lang="fr-CH" sz="1600" dirty="0" smtClean="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spcAft>
                <a:spcPts val="1000"/>
              </a:spcAft>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Durant </a:t>
            </a:r>
            <a:r>
              <a:rPr lang="fr-CH" sz="1600" dirty="0">
                <a:latin typeface="Calibri" panose="020F0502020204030204" pitchFamily="34" charset="0"/>
                <a:ea typeface="Calibri" panose="020F0502020204030204" pitchFamily="34" charset="0"/>
                <a:cs typeface="Times New Roman" panose="02020603050405020304" pitchFamily="18" charset="0"/>
              </a:rPr>
              <a:t>le même délai, les familles détentrices d’un permis Ci doivent également le restituer à l’Office cantonal de la population de leur lieu de domicile. </a:t>
            </a: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endParaRPr lang="fr-CH" sz="1600"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smtClean="0">
                <a:latin typeface="Calibri" panose="020F0502020204030204" pitchFamily="34" charset="0"/>
                <a:ea typeface="Calibri" panose="020F0502020204030204" pitchFamily="34" charset="0"/>
                <a:cs typeface="Times New Roman" panose="02020603050405020304" pitchFamily="18" charset="0"/>
              </a:rPr>
              <a:t>Les </a:t>
            </a:r>
            <a:r>
              <a:rPr lang="fr-CH" sz="1600" dirty="0">
                <a:latin typeface="Calibri" panose="020F0502020204030204" pitchFamily="34" charset="0"/>
                <a:ea typeface="Calibri" panose="020F0502020204030204" pitchFamily="34" charset="0"/>
                <a:cs typeface="Times New Roman" panose="02020603050405020304" pitchFamily="18" charset="0"/>
              </a:rPr>
              <a:t>membres du personnel ayant déjà restitué un permis </a:t>
            </a:r>
            <a:r>
              <a:rPr lang="fr-CH" sz="1600" dirty="0" smtClean="0">
                <a:latin typeface="Calibri" panose="020F0502020204030204" pitchFamily="34" charset="0"/>
                <a:ea typeface="Calibri" panose="020F0502020204030204" pitchFamily="34" charset="0"/>
                <a:cs typeface="Times New Roman" panose="02020603050405020304" pitchFamily="18" charset="0"/>
              </a:rPr>
              <a:t>C au </a:t>
            </a:r>
            <a:r>
              <a:rPr lang="fr-CH" sz="1600" dirty="0">
                <a:latin typeface="Calibri" panose="020F0502020204030204" pitchFamily="34" charset="0"/>
                <a:ea typeface="Calibri" panose="020F0502020204030204" pitchFamily="34" charset="0"/>
                <a:cs typeface="Times New Roman" panose="02020603050405020304" pitchFamily="18" charset="0"/>
              </a:rPr>
              <a:t>moment de leur prise de fonctions au CERN devront </a:t>
            </a:r>
            <a:r>
              <a:rPr lang="fr-CH" sz="1600" dirty="0" smtClean="0">
                <a:latin typeface="Calibri" panose="020F0502020204030204" pitchFamily="34" charset="0"/>
                <a:ea typeface="Calibri" panose="020F0502020204030204" pitchFamily="34" charset="0"/>
                <a:cs typeface="Times New Roman" panose="02020603050405020304" pitchFamily="18" charset="0"/>
              </a:rPr>
              <a:t>également redéposer </a:t>
            </a:r>
            <a:r>
              <a:rPr lang="fr-CH" sz="1600" dirty="0">
                <a:latin typeface="Calibri" panose="020F0502020204030204" pitchFamily="34" charset="0"/>
                <a:ea typeface="Calibri" panose="020F0502020204030204" pitchFamily="34" charset="0"/>
                <a:cs typeface="Times New Roman" panose="02020603050405020304" pitchFamily="18" charset="0"/>
              </a:rPr>
              <a:t>un dossier à l’Office cantonal compétent. </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30398" y="766335"/>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27691335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16.11.2021</a:t>
            </a:r>
            <a:endParaRPr lang="en-US" dirty="0"/>
          </a:p>
        </p:txBody>
      </p:sp>
      <p:sp>
        <p:nvSpPr>
          <p:cNvPr id="4" name="Footer Placeholder 3"/>
          <p:cNvSpPr>
            <a:spLocks noGrp="1"/>
          </p:cNvSpPr>
          <p:nvPr>
            <p:ph type="ftr" sz="quarter" idx="3"/>
          </p:nvPr>
        </p:nvSpPr>
        <p:spPr/>
        <p:txBody>
          <a:bodyPr/>
          <a:lstStyle/>
          <a:p>
            <a:r>
              <a:rPr lang="en-US" smtClean="0"/>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Text Placeholder 5"/>
          <p:cNvSpPr>
            <a:spLocks noGrp="1"/>
          </p:cNvSpPr>
          <p:nvPr>
            <p:ph type="body" idx="10"/>
          </p:nvPr>
        </p:nvSpPr>
        <p:spPr>
          <a:xfrm>
            <a:off x="1131480" y="923745"/>
            <a:ext cx="6998677" cy="4712124"/>
          </a:xfrm>
        </p:spPr>
        <p:txBody>
          <a:bodyPr>
            <a:normAutofit fontScale="40000" lnSpcReduction="20000"/>
          </a:bodyPr>
          <a:lstStyle/>
          <a:p>
            <a:pPr marL="285750" indent="-285750">
              <a:buFont typeface="Arial" panose="020B0604020202020204" pitchFamily="34" charset="0"/>
              <a:buChar char="•"/>
            </a:pPr>
            <a:endParaRPr lang="fr-CH" dirty="0" smtClean="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fr-CH" dirty="0" smtClean="0">
              <a:latin typeface="Calibri" panose="020F0502020204030204" pitchFamily="34" charset="0"/>
              <a:cs typeface="Calibri" panose="020F0502020204030204" pitchFamily="34" charset="0"/>
            </a:endParaRPr>
          </a:p>
          <a:p>
            <a:pPr algn="ctr">
              <a:lnSpc>
                <a:spcPct val="135000"/>
              </a:lnSpc>
              <a:spcAft>
                <a:spcPts val="1000"/>
              </a:spcAft>
            </a:pPr>
            <a:r>
              <a:rPr lang="fr-CH" sz="6000" b="1" dirty="0">
                <a:latin typeface="Calibri" panose="020F0502020204030204" pitchFamily="34" charset="0"/>
                <a:ea typeface="Calibri" panose="020F0502020204030204" pitchFamily="34" charset="0"/>
                <a:cs typeface="Times New Roman" panose="02020603050405020304" pitchFamily="18" charset="0"/>
              </a:rPr>
              <a:t>Quand déposer votre demande de permis de résidence en Suisse</a:t>
            </a:r>
          </a:p>
          <a:p>
            <a:pPr algn="ctr">
              <a:lnSpc>
                <a:spcPct val="135000"/>
              </a:lnSpc>
              <a:spcAft>
                <a:spcPts val="1000"/>
              </a:spcAft>
            </a:pPr>
            <a:endParaRPr lang="fr-CH" sz="5100" b="1" dirty="0" smtClean="0">
              <a:latin typeface="Calibri" panose="020F0502020204030204" pitchFamily="34" charset="0"/>
              <a:ea typeface="Calibri" panose="020F0502020204030204" pitchFamily="34" charset="0"/>
              <a:cs typeface="Times New Roman" panose="02020603050405020304" pitchFamily="18" charset="0"/>
            </a:endParaRP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fr-CH" dirty="0" smtClean="0"/>
          </a:p>
          <a:p>
            <a:pPr marL="285750" indent="-285750">
              <a:buFont typeface="Arial" panose="020B0604020202020204" pitchFamily="34" charset="0"/>
              <a:buChar char="•"/>
            </a:pPr>
            <a:endParaRPr lang="fr-CH" dirty="0"/>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Dépôt de la demande au minimum 2-3 mois avant la fin des fonctions </a:t>
            </a:r>
            <a:r>
              <a:rPr lang="fr-CH" sz="4000" dirty="0" smtClean="0">
                <a:latin typeface="Calibri" panose="020F0502020204030204" pitchFamily="34" charset="0"/>
                <a:ea typeface="Calibri" panose="020F0502020204030204" pitchFamily="34" charset="0"/>
                <a:cs typeface="Times New Roman" panose="02020603050405020304" pitchFamily="18" charset="0"/>
              </a:rPr>
              <a:t>au </a:t>
            </a:r>
            <a:r>
              <a:rPr lang="fr-CH" sz="4000" dirty="0">
                <a:latin typeface="Calibri" panose="020F0502020204030204" pitchFamily="34" charset="0"/>
                <a:ea typeface="Calibri" panose="020F0502020204030204" pitchFamily="34" charset="0"/>
                <a:cs typeface="Times New Roman" panose="02020603050405020304" pitchFamily="18" charset="0"/>
              </a:rPr>
              <a:t>CERN</a:t>
            </a:r>
            <a:r>
              <a:rPr lang="fr-CH" sz="4000" dirty="0" smtClean="0">
                <a:latin typeface="Calibri" panose="020F0502020204030204" pitchFamily="34" charset="0"/>
                <a:ea typeface="Calibri" panose="020F0502020204030204" pitchFamily="34" charset="0"/>
                <a:cs typeface="Times New Roman" panose="02020603050405020304" pitchFamily="18" charset="0"/>
              </a:rPr>
              <a:t>.</a:t>
            </a:r>
            <a:endParaRPr lang="fr-CH" sz="4000" dirty="0">
              <a:latin typeface="Calibri" panose="020F0502020204030204" pitchFamily="34" charset="0"/>
              <a:ea typeface="Calibri" panose="020F0502020204030204" pitchFamily="34" charset="0"/>
              <a:cs typeface="Times New Roman" panose="02020603050405020304" pitchFamily="18" charset="0"/>
            </a:endParaRPr>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Délivrance effective du permis seulement après l’annulation de la carte de légitimation par la Mission suisse.</a:t>
            </a:r>
          </a:p>
          <a:p>
            <a:pPr indent="-285750" algn="just">
              <a:lnSpc>
                <a:spcPct val="170000"/>
              </a:lnSpc>
              <a:spcAft>
                <a:spcPts val="1000"/>
              </a:spcAft>
              <a:buFont typeface="Arial" panose="020B0604020202020204" pitchFamily="34" charset="0"/>
              <a:buChar char="•"/>
            </a:pPr>
            <a:endParaRPr lang="fr-CH" sz="45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6400" dirty="0"/>
          </a:p>
        </p:txBody>
      </p:sp>
      <p:sp>
        <p:nvSpPr>
          <p:cNvPr id="7" name="Wave 6"/>
          <p:cNvSpPr/>
          <p:nvPr/>
        </p:nvSpPr>
        <p:spPr>
          <a:xfrm>
            <a:off x="3451319" y="1737402"/>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23982544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p:cNvSpPr/>
          <p:nvPr/>
        </p:nvSpPr>
        <p:spPr>
          <a:xfrm>
            <a:off x="2101252" y="354022"/>
            <a:ext cx="5096652" cy="492122"/>
          </a:xfrm>
          <a:prstGeom prst="rect">
            <a:avLst/>
          </a:prstGeom>
        </p:spPr>
        <p:txBody>
          <a:bodyPr wrap="none">
            <a:spAutoFit/>
          </a:bodyPr>
          <a:lstStyle/>
          <a:p>
            <a:pP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Quelques liens utiles pour information</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65714" y="1029584"/>
            <a:ext cx="2358998" cy="473718"/>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
        <p:nvSpPr>
          <p:cNvPr id="7" name="TextBox 6"/>
          <p:cNvSpPr txBox="1"/>
          <p:nvPr/>
        </p:nvSpPr>
        <p:spPr>
          <a:xfrm>
            <a:off x="844062" y="2736503"/>
            <a:ext cx="7649307" cy="338554"/>
          </a:xfrm>
          <a:prstGeom prst="rect">
            <a:avLst/>
          </a:prstGeom>
          <a:noFill/>
        </p:spPr>
        <p:txBody>
          <a:bodyPr wrap="square" rtlCol="0">
            <a:spAutoFit/>
          </a:bodyPr>
          <a:lstStyle/>
          <a:p>
            <a:endParaRPr lang="en-GB" sz="1600" dirty="0"/>
          </a:p>
        </p:txBody>
      </p:sp>
      <p:sp>
        <p:nvSpPr>
          <p:cNvPr id="8" name="Rectangle 7"/>
          <p:cNvSpPr/>
          <p:nvPr/>
        </p:nvSpPr>
        <p:spPr>
          <a:xfrm>
            <a:off x="241791" y="2248843"/>
            <a:ext cx="8994530" cy="4524315"/>
          </a:xfrm>
          <a:prstGeom prst="rect">
            <a:avLst/>
          </a:prstGeom>
        </p:spPr>
        <p:txBody>
          <a:bodyPr wrap="square">
            <a:spAutoFit/>
          </a:bodyPr>
          <a:lstStyle/>
          <a:p>
            <a:pPr marL="285750" indent="-285750">
              <a:buFont typeface="Arial" panose="020B0604020202020204" pitchFamily="34" charset="0"/>
              <a:buChar char="•"/>
            </a:pPr>
            <a:r>
              <a:rPr lang="en-GB" sz="1600" dirty="0" smtClean="0">
                <a:hlinkClick r:id="rId3"/>
              </a:rPr>
              <a:t>https://www.ge.ch/organisation/office-cantonal-population-migrations-ocpm</a:t>
            </a:r>
            <a:endParaRPr lang="en-GB" sz="1600" dirty="0" smtClean="0"/>
          </a:p>
          <a:p>
            <a:pPr marL="285750" indent="-285750">
              <a:buFont typeface="Arial" panose="020B0604020202020204" pitchFamily="34" charset="0"/>
              <a:buChar char="•"/>
            </a:pPr>
            <a:endParaRPr lang="fr-CH" dirty="0"/>
          </a:p>
          <a:p>
            <a:endParaRPr lang="en-GB" dirty="0" smtClean="0"/>
          </a:p>
          <a:p>
            <a:endParaRPr lang="fr-CH" dirty="0"/>
          </a:p>
          <a:p>
            <a:pPr marL="285750" indent="-285750">
              <a:buFont typeface="Arial" panose="020B0604020202020204" pitchFamily="34" charset="0"/>
              <a:buChar char="•"/>
            </a:pPr>
            <a:r>
              <a:rPr lang="en-GB" sz="1600" dirty="0" smtClean="0">
                <a:hlinkClick r:id="rId4"/>
              </a:rPr>
              <a:t>https://www.lausanne.ch/de/officiel/administration/securite-et-economie/controle-des-habitants.html#secteur-suisse-et-permis-c-0</a:t>
            </a:r>
            <a:endParaRPr lang="en-GB" sz="1600" dirty="0" smtClean="0"/>
          </a:p>
          <a:p>
            <a:pPr marL="285750" indent="-285750">
              <a:buFont typeface="Arial" panose="020B0604020202020204" pitchFamily="34" charset="0"/>
              <a:buChar char="•"/>
            </a:pPr>
            <a:endParaRPr lang="fr-CH" sz="1600" dirty="0"/>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r>
              <a:rPr lang="fr-CH" sz="1600" dirty="0">
                <a:hlinkClick r:id="rId5"/>
              </a:rPr>
              <a:t>https://</a:t>
            </a:r>
            <a:r>
              <a:rPr lang="fr-CH" sz="1600" dirty="0" smtClean="0">
                <a:hlinkClick r:id="rId5"/>
              </a:rPr>
              <a:t>home.cern/fr/news/official-news/cern/british-nationals-remaining-france-end-cern-contract</a:t>
            </a:r>
            <a:endParaRPr lang="fr-CH" sz="1600" dirty="0" smtClean="0"/>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r>
              <a:rPr lang="en-GB" sz="1600" dirty="0" smtClean="0">
                <a:hlinkClick r:id="rId6"/>
              </a:rPr>
              <a:t>https://www.eda.admin.ch/missions/mission-onu-geneve/fr/home/manuel-application-regime/introduction/manuel-sejour/sejour-fin-fonctions.html</a:t>
            </a:r>
            <a:endParaRPr lang="en-GB" dirty="0" smtClean="0"/>
          </a:p>
          <a:p>
            <a:endParaRPr lang="fr-CH" dirty="0"/>
          </a:p>
          <a:p>
            <a:r>
              <a:rPr lang="fr-CH" dirty="0"/>
              <a:t>	</a:t>
            </a:r>
          </a:p>
          <a:p>
            <a:r>
              <a:rPr lang="fr-CH" dirty="0" smtClean="0"/>
              <a:t>		</a:t>
            </a:r>
            <a:endParaRPr lang="en-GB" dirty="0"/>
          </a:p>
        </p:txBody>
      </p:sp>
      <p:sp>
        <p:nvSpPr>
          <p:cNvPr id="9" name="Rectangle 8"/>
          <p:cNvSpPr/>
          <p:nvPr/>
        </p:nvSpPr>
        <p:spPr>
          <a:xfrm>
            <a:off x="765110" y="1803793"/>
            <a:ext cx="2066013" cy="28037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H" sz="1400" dirty="0" smtClean="0"/>
              <a:t>OCPM Genève </a:t>
            </a:r>
            <a:r>
              <a:rPr lang="fr-CH" dirty="0" smtClean="0"/>
              <a:t>:</a:t>
            </a:r>
            <a:endParaRPr lang="en-GB" dirty="0"/>
          </a:p>
        </p:txBody>
      </p:sp>
      <p:sp>
        <p:nvSpPr>
          <p:cNvPr id="10" name="Rectangle 9"/>
          <p:cNvSpPr/>
          <p:nvPr/>
        </p:nvSpPr>
        <p:spPr>
          <a:xfrm>
            <a:off x="93306" y="2817845"/>
            <a:ext cx="4707296" cy="4218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H" sz="1400" dirty="0" smtClean="0"/>
              <a:t>Contrôle des Habitants, Lausanne </a:t>
            </a:r>
            <a:r>
              <a:rPr lang="fr-CH" sz="1100" dirty="0" smtClean="0"/>
              <a:t>:</a:t>
            </a:r>
            <a:endParaRPr lang="en-GB" sz="1100" dirty="0"/>
          </a:p>
        </p:txBody>
      </p:sp>
      <p:sp>
        <p:nvSpPr>
          <p:cNvPr id="11" name="TextBox 10"/>
          <p:cNvSpPr txBox="1"/>
          <p:nvPr/>
        </p:nvSpPr>
        <p:spPr>
          <a:xfrm>
            <a:off x="1002324" y="4204859"/>
            <a:ext cx="441876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CH" sz="1400" dirty="0" err="1" smtClean="0"/>
              <a:t>Brexit</a:t>
            </a:r>
            <a:r>
              <a:rPr lang="fr-CH" sz="1400" dirty="0" smtClean="0"/>
              <a:t>, résidence en France</a:t>
            </a:r>
            <a:endParaRPr lang="en-GB" sz="1400" dirty="0"/>
          </a:p>
        </p:txBody>
      </p:sp>
    </p:spTree>
    <p:extLst>
      <p:ext uri="{BB962C8B-B14F-4D97-AF65-F5344CB8AC3E}">
        <p14:creationId xmlns:p14="http://schemas.microsoft.com/office/powerpoint/2010/main" val="30091879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Rectangle 4"/>
          <p:cNvSpPr/>
          <p:nvPr/>
        </p:nvSpPr>
        <p:spPr>
          <a:xfrm>
            <a:off x="561569" y="400720"/>
            <a:ext cx="7823676" cy="5533823"/>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Le bureau des cartes reste à votre disposition pour toute question et complément d’information.</a:t>
            </a:r>
          </a:p>
          <a:p>
            <a:pPr algn="ctr">
              <a:lnSpc>
                <a:spcPct val="115000"/>
              </a:lnSpc>
              <a:spcAft>
                <a:spcPts val="1000"/>
              </a:spcAft>
            </a:pPr>
            <a:endParaRPr lang="fr-CH"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fr-CH"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CH" i="1" dirty="0"/>
              <a:t>Département des ressources humaines</a:t>
            </a:r>
            <a:endParaRPr lang="en-GB" dirty="0"/>
          </a:p>
          <a:p>
            <a:pPr algn="ctr"/>
            <a:r>
              <a:rPr lang="fr-CH" i="1" dirty="0"/>
              <a:t>Bureau : 33/1-024</a:t>
            </a:r>
            <a:endParaRPr lang="en-GB" dirty="0"/>
          </a:p>
          <a:p>
            <a:pPr algn="ctr"/>
            <a:endParaRPr lang="fr-CH" i="1" dirty="0" smtClean="0">
              <a:solidFill>
                <a:srgbClr val="00B050"/>
              </a:solidFill>
              <a:sym typeface="Wingdings" panose="05000000000000000000" pitchFamily="2" charset="2"/>
            </a:endParaRPr>
          </a:p>
          <a:p>
            <a:pPr algn="ctr"/>
            <a:r>
              <a:rPr lang="fr-CH" i="1" dirty="0">
                <a:solidFill>
                  <a:srgbClr val="00B050"/>
                </a:solidFill>
                <a:sym typeface="Wingdings" panose="05000000000000000000" pitchFamily="2" charset="2"/>
              </a:rPr>
              <a:t> </a:t>
            </a:r>
            <a:r>
              <a:rPr lang="fr-CH" i="1" dirty="0" smtClean="0">
                <a:solidFill>
                  <a:srgbClr val="00B050"/>
                </a:solidFill>
                <a:sym typeface="Wingdings" panose="05000000000000000000" pitchFamily="2" charset="2"/>
              </a:rPr>
              <a:t>Le Bureau des Cartes est fermé au public jusqu’à nouvel avis. </a:t>
            </a:r>
            <a:endParaRPr lang="fr-CH" i="1" dirty="0">
              <a:solidFill>
                <a:srgbClr val="00B050"/>
              </a:solidFill>
              <a:sym typeface="Wingdings" panose="05000000000000000000" pitchFamily="2" charset="2"/>
            </a:endParaRPr>
          </a:p>
          <a:p>
            <a:pPr algn="ctr"/>
            <a:r>
              <a:rPr lang="fr-CH" i="1" dirty="0">
                <a:solidFill>
                  <a:srgbClr val="00B050"/>
                </a:solidFill>
                <a:sym typeface="Wingdings" panose="05000000000000000000" pitchFamily="2" charset="2"/>
              </a:rPr>
              <a:t> </a:t>
            </a:r>
            <a:r>
              <a:rPr lang="fr-CH" i="1" dirty="0" smtClean="0">
                <a:solidFill>
                  <a:srgbClr val="00B050"/>
                </a:solidFill>
                <a:sym typeface="Wingdings" panose="05000000000000000000" pitchFamily="2" charset="2"/>
              </a:rPr>
              <a:t>Nous restons toutefois joignables par e-mail ou téléphone</a:t>
            </a:r>
            <a:r>
              <a:rPr lang="fr-CH" i="1" dirty="0" smtClean="0">
                <a:solidFill>
                  <a:srgbClr val="00B050"/>
                </a:solidFill>
              </a:rPr>
              <a:t>.</a:t>
            </a:r>
            <a:endParaRPr lang="en-GB" dirty="0">
              <a:solidFill>
                <a:srgbClr val="00B050"/>
              </a:solidFill>
            </a:endParaRPr>
          </a:p>
          <a:p>
            <a:pPr algn="ctr"/>
            <a:endParaRPr lang="en-GB" dirty="0">
              <a:solidFill>
                <a:srgbClr val="00B050"/>
              </a:solidFill>
            </a:endParaRPr>
          </a:p>
          <a:p>
            <a:endParaRPr lang="fr-CH" dirty="0" smtClean="0"/>
          </a:p>
          <a:p>
            <a:endParaRPr lang="fr-CH" dirty="0"/>
          </a:p>
          <a:p>
            <a:endParaRPr lang="fr-CH" dirty="0" smtClean="0"/>
          </a:p>
          <a:p>
            <a:endParaRPr lang="en-GB" dirty="0"/>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Contact</a:t>
            </a:r>
            <a:r>
              <a:rPr lang="fr-CH" sz="1400" dirty="0" smtClean="0">
                <a:latin typeface="Calibri" panose="020F0502020204030204" pitchFamily="34" charset="0"/>
                <a:ea typeface="Calibri" panose="020F0502020204030204" pitchFamily="34" charset="0"/>
                <a:cs typeface="Times New Roman" panose="02020603050405020304" pitchFamily="18" charset="0"/>
              </a:rPr>
              <a:t> : </a:t>
            </a:r>
            <a:r>
              <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2"/>
              </a:rPr>
              <a:t>maria.quintas@cern.ch</a:t>
            </a:r>
            <a:r>
              <a:rPr lang="fr-CH" sz="1400" dirty="0" smtClean="0">
                <a:latin typeface="Calibri" panose="020F0502020204030204" pitchFamily="34" charset="0"/>
                <a:ea typeface="Calibri" panose="020F0502020204030204" pitchFamily="34" charset="0"/>
                <a:cs typeface="Times New Roman" panose="02020603050405020304" pitchFamily="18" charset="0"/>
              </a:rPr>
              <a:t>        </a:t>
            </a:r>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E-mail</a:t>
            </a:r>
            <a:r>
              <a:rPr lang="fr-CH" sz="1400" dirty="0" smtClean="0">
                <a:latin typeface="Calibri" panose="020F0502020204030204" pitchFamily="34" charset="0"/>
                <a:ea typeface="Calibri" panose="020F0502020204030204" pitchFamily="34" charset="0"/>
                <a:cs typeface="Times New Roman" panose="02020603050405020304" pitchFamily="18" charset="0"/>
              </a:rPr>
              <a:t> : </a:t>
            </a:r>
            <a:r>
              <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HR-cards.support@cern.ch</a:t>
            </a:r>
            <a:endParaRPr lang="fr-CH" sz="1400"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gn="ctr">
              <a:spcAft>
                <a:spcPts val="600"/>
              </a:spcAft>
            </a:pPr>
            <a:r>
              <a:rPr lang="fr-CH" sz="1400" i="1" dirty="0" smtClean="0">
                <a:latin typeface="Calibri" panose="020F0502020204030204" pitchFamily="34" charset="0"/>
                <a:ea typeface="Calibri" panose="020F0502020204030204" pitchFamily="34" charset="0"/>
                <a:cs typeface="Times New Roman" panose="02020603050405020304" pitchFamily="18" charset="0"/>
              </a:rPr>
              <a:t>Tel</a:t>
            </a:r>
            <a:r>
              <a:rPr lang="fr-CH" sz="1400" dirty="0">
                <a:latin typeface="Calibri" panose="020F0502020204030204" pitchFamily="34" charset="0"/>
                <a:ea typeface="Calibri" panose="020F0502020204030204" pitchFamily="34" charset="0"/>
                <a:cs typeface="Times New Roman" panose="02020603050405020304" pitchFamily="18" charset="0"/>
              </a:rPr>
              <a:t>. </a:t>
            </a:r>
            <a:r>
              <a:rPr lang="fr-CH" sz="1400" i="1" dirty="0" smtClean="0">
                <a:latin typeface="Calibri" panose="020F0502020204030204" pitchFamily="34" charset="0"/>
                <a:ea typeface="Calibri" panose="020F0502020204030204" pitchFamily="34" charset="0"/>
                <a:cs typeface="Times New Roman" panose="02020603050405020304" pitchFamily="18" charset="0"/>
              </a:rPr>
              <a:t>79494</a:t>
            </a:r>
          </a:p>
        </p:txBody>
      </p:sp>
    </p:spTree>
    <p:extLst>
      <p:ext uri="{BB962C8B-B14F-4D97-AF65-F5344CB8AC3E}">
        <p14:creationId xmlns:p14="http://schemas.microsoft.com/office/powerpoint/2010/main" val="9003895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16.11.2021</a:t>
            </a:r>
            <a:endParaRPr lang="en-US" dirty="0"/>
          </a:p>
        </p:txBody>
      </p:sp>
      <p:sp>
        <p:nvSpPr>
          <p:cNvPr id="3" name="Footer Placeholder 2"/>
          <p:cNvSpPr>
            <a:spLocks noGrp="1"/>
          </p:cNvSpPr>
          <p:nvPr>
            <p:ph type="ftr" sz="quarter" idx="3"/>
          </p:nvPr>
        </p:nvSpPr>
        <p:spPr/>
        <p:txBody>
          <a:bodyPr/>
          <a:lstStyle/>
          <a:p>
            <a:r>
              <a:rPr lang="en-US" smtClean="0"/>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TextBox 4"/>
          <p:cNvSpPr txBox="1"/>
          <p:nvPr/>
        </p:nvSpPr>
        <p:spPr>
          <a:xfrm>
            <a:off x="1401639" y="967163"/>
            <a:ext cx="6649738" cy="1969770"/>
          </a:xfrm>
          <a:prstGeom prst="rect">
            <a:avLst/>
          </a:prstGeom>
          <a:ln/>
          <a:effectLst>
            <a:glow rad="228600">
              <a:schemeClr val="accent6">
                <a:satMod val="175000"/>
                <a:alpha val="40000"/>
              </a:schemeClr>
            </a:glow>
          </a:effectLst>
        </p:spPr>
        <p:style>
          <a:lnRef idx="1">
            <a:schemeClr val="dk1"/>
          </a:lnRef>
          <a:fillRef idx="2">
            <a:schemeClr val="dk1"/>
          </a:fillRef>
          <a:effectRef idx="1">
            <a:schemeClr val="dk1"/>
          </a:effectRef>
          <a:fontRef idx="minor">
            <a:schemeClr val="dk1"/>
          </a:fontRef>
        </p:style>
        <p:txBody>
          <a:bodyPr wrap="square" rtlCol="0">
            <a:spAutoFit/>
          </a:bodyPr>
          <a:lstStyle/>
          <a:p>
            <a:endParaRPr lang="fr-CH" sz="2000" dirty="0" smtClean="0"/>
          </a:p>
          <a:p>
            <a:pPr algn="ctr"/>
            <a:r>
              <a:rPr lang="fr-CH" sz="2800" b="1" dirty="0" smtClean="0">
                <a:solidFill>
                  <a:schemeClr val="tx1"/>
                </a:solidFill>
                <a:effectLst>
                  <a:outerShdw blurRad="38100" dist="38100" dir="2700000" algn="tl">
                    <a:srgbClr val="000000">
                      <a:alpha val="43137"/>
                    </a:srgbClr>
                  </a:outerShdw>
                </a:effectLst>
              </a:rPr>
              <a:t>MERCI POUR VOTRE ATTENTION !</a:t>
            </a:r>
          </a:p>
          <a:p>
            <a:endParaRPr lang="fr-CH" sz="2000" dirty="0" smtClean="0"/>
          </a:p>
          <a:p>
            <a:pPr algn="ctr"/>
            <a:endParaRPr lang="fr-CH" dirty="0" smtClean="0"/>
          </a:p>
          <a:p>
            <a:pPr algn="ctr"/>
            <a:r>
              <a:rPr lang="fr-CH" dirty="0" smtClean="0"/>
              <a:t>  </a:t>
            </a:r>
            <a:r>
              <a:rPr lang="fr-CH" dirty="0" smtClean="0">
                <a:effectLst>
                  <a:outerShdw blurRad="38100" dist="38100" dir="2700000" algn="tl">
                    <a:srgbClr val="000000">
                      <a:alpha val="43137"/>
                    </a:srgbClr>
                  </a:outerShdw>
                </a:effectLst>
              </a:rPr>
              <a:t>AVEZ-VOUS DES QUESTIONS?</a:t>
            </a:r>
            <a:endParaRPr lang="fr-CH" dirty="0"/>
          </a:p>
          <a:p>
            <a:endParaRPr lang="fr-CH" dirty="0" smtClean="0"/>
          </a:p>
        </p:txBody>
      </p:sp>
      <p:pic>
        <p:nvPicPr>
          <p:cNvPr id="6" name="Picture 5" descr="Carte suisse2.jpg"/>
          <p:cNvPicPr>
            <a:picLocks noChangeAspect="1"/>
          </p:cNvPicPr>
          <p:nvPr/>
        </p:nvPicPr>
        <p:blipFill>
          <a:blip r:embed="rId2" cstate="print"/>
          <a:stretch>
            <a:fillRect/>
          </a:stretch>
        </p:blipFill>
        <p:spPr>
          <a:xfrm>
            <a:off x="3774862" y="3706084"/>
            <a:ext cx="1270781" cy="870292"/>
          </a:xfrm>
          <a:prstGeom prst="rect">
            <a:avLst/>
          </a:prstGeom>
          <a:noFill/>
          <a:ln>
            <a:noFill/>
          </a:ln>
          <a:effectLst>
            <a:outerShdw blurRad="225425" dist="50800" dir="5220000" algn="ctr">
              <a:srgbClr val="000000">
                <a:alpha val="24000"/>
              </a:srgbClr>
            </a:outerShdw>
          </a:effectLst>
          <a:scene3d>
            <a:camera prst="perspectiveFront" fov="6600000">
              <a:rot lat="21390502" lon="20565540" rev="849810"/>
            </a:camera>
            <a:lightRig rig="harsh" dir="t">
              <a:rot lat="0" lon="0" rev="3600000"/>
            </a:lightRig>
          </a:scene3d>
          <a:sp3d contourW="19050" prstMaterial="translucentPowder">
            <a:bevelT w="82550" h="44450" prst="angle"/>
            <a:bevelB w="82550" h="44450" prst="angle"/>
            <a:contourClr>
              <a:srgbClr val="FFFFFF"/>
            </a:contourClr>
          </a:sp3d>
        </p:spPr>
      </p:pic>
      <p:pic>
        <p:nvPicPr>
          <p:cNvPr id="7" name="Picture 6" descr="carte francaise2.jpg"/>
          <p:cNvPicPr>
            <a:picLocks noChangeAspect="1"/>
          </p:cNvPicPr>
          <p:nvPr/>
        </p:nvPicPr>
        <p:blipFill>
          <a:blip r:embed="rId3" cstate="print"/>
          <a:stretch>
            <a:fillRect/>
          </a:stretch>
        </p:blipFill>
        <p:spPr>
          <a:xfrm rot="879831">
            <a:off x="4375245" y="3772465"/>
            <a:ext cx="1191607" cy="91869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cxnSp>
        <p:nvCxnSpPr>
          <p:cNvPr id="8" name="Straight Connector 7"/>
          <p:cNvCxnSpPr/>
          <p:nvPr/>
        </p:nvCxnSpPr>
        <p:spPr>
          <a:xfrm flipV="1">
            <a:off x="4160903" y="4035722"/>
            <a:ext cx="402305" cy="105508"/>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726508" y="4090441"/>
            <a:ext cx="376427" cy="217790"/>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2818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1500</TotalTime>
  <Words>498</Words>
  <Application>Microsoft Office PowerPoint</Application>
  <PresentationFormat>On-screen Show (4:3)</PresentationFormat>
  <Paragraphs>100</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Optima</vt:lpstr>
      <vt:lpstr>Times New Roman</vt:lpstr>
      <vt:lpstr>Wingdings</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Maria Quintas Rodriguez</cp:lastModifiedBy>
  <cp:revision>100</cp:revision>
  <dcterms:created xsi:type="dcterms:W3CDTF">2012-11-30T11:04:26Z</dcterms:created>
  <dcterms:modified xsi:type="dcterms:W3CDTF">2021-11-15T15:10:33Z</dcterms:modified>
</cp:coreProperties>
</file>