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6"/>
  </p:notesMasterIdLst>
  <p:handoutMasterIdLst>
    <p:handoutMasterId r:id="rId17"/>
  </p:handoutMasterIdLst>
  <p:sldIdLst>
    <p:sldId id="263" r:id="rId2"/>
    <p:sldId id="357" r:id="rId3"/>
    <p:sldId id="341" r:id="rId4"/>
    <p:sldId id="356" r:id="rId5"/>
    <p:sldId id="346" r:id="rId6"/>
    <p:sldId id="353" r:id="rId7"/>
    <p:sldId id="348" r:id="rId8"/>
    <p:sldId id="349" r:id="rId9"/>
    <p:sldId id="354" r:id="rId10"/>
    <p:sldId id="355" r:id="rId11"/>
    <p:sldId id="266" r:id="rId12"/>
    <p:sldId id="342" r:id="rId13"/>
    <p:sldId id="344" r:id="rId14"/>
    <p:sldId id="262" r:id="rId15"/>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arzyna Turaj" initials="KT" lastIdx="3" clrIdx="0">
    <p:extLst>
      <p:ext uri="{19B8F6BF-5375-455C-9EA6-DF929625EA0E}">
        <p15:presenceInfo xmlns:p15="http://schemas.microsoft.com/office/powerpoint/2012/main" userId="S-1-5-21-1526224874-1540688658-1361462980-3506478" providerId="AD"/>
      </p:ext>
    </p:extLst>
  </p:cmAuthor>
  <p:cmAuthor id="2" name="Katarzyna Turaj" initials="KT [2]" lastIdx="1" clrIdx="1">
    <p:extLst>
      <p:ext uri="{19B8F6BF-5375-455C-9EA6-DF929625EA0E}">
        <p15:presenceInfo xmlns:p15="http://schemas.microsoft.com/office/powerpoint/2012/main" userId="S::katarzyna.turaj@cern.ch::4ed0b95c-7087-4ed9-9e59-316ebf1c5295" providerId="AD"/>
      </p:ext>
    </p:extLst>
  </p:cmAuthor>
  <p:cmAuthor id="3" name="Chiara Pasquino" initials="CP" lastIdx="1" clrIdx="2">
    <p:extLst>
      <p:ext uri="{19B8F6BF-5375-455C-9EA6-DF929625EA0E}">
        <p15:presenceInfo xmlns:p15="http://schemas.microsoft.com/office/powerpoint/2012/main" userId="S::chiara.pasquino@cern.ch::a18e2967-9bc5-46b1-8764-5fd0132ddfb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FF"/>
    <a:srgbClr val="6ECAD2"/>
    <a:srgbClr val="74CCD4"/>
    <a:srgbClr val="3FE8FF"/>
    <a:srgbClr val="3FA56D"/>
    <a:srgbClr val="5A5A5A"/>
    <a:srgbClr val="64BCD9"/>
    <a:srgbClr val="E0F2F7"/>
    <a:srgbClr val="90D6DD"/>
    <a:srgbClr val="2F549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85429" autoAdjust="0"/>
  </p:normalViewPr>
  <p:slideViewPr>
    <p:cSldViewPr snapToObjects="1" showGuides="1">
      <p:cViewPr varScale="1">
        <p:scale>
          <a:sx n="97" d="100"/>
          <a:sy n="97" d="100"/>
        </p:scale>
        <p:origin x="1926" y="90"/>
      </p:cViewPr>
      <p:guideLst>
        <p:guide orient="horz" pos="4080"/>
        <p:guide pos="288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omments/comment1.xml><?xml version="1.0" encoding="utf-8"?>
<p:cmLst xmlns:a="http://schemas.openxmlformats.org/drawingml/2006/main" xmlns:r="http://schemas.openxmlformats.org/officeDocument/2006/relationships" xmlns:p="http://schemas.openxmlformats.org/presentationml/2006/main">
  <p:cm authorId="3" dt="2021-10-05T08:51:40.374" idx="1">
    <p:pos x="4920" y="766"/>
    <p:text>what do you mean with this?</p:text>
    <p:extLst>
      <p:ext uri="{C676402C-5697-4E1C-873F-D02D1690AC5C}">
        <p15:threadingInfo xmlns:p15="http://schemas.microsoft.com/office/powerpoint/2012/main" timeZoneBias="-120"/>
      </p:ext>
    </p:extLs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05/10/2021</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380272938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05/10/2021</a:t>
            </a:fld>
            <a:endParaRPr lang="fr-FR"/>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68321689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lang="en-GB" sz="1800" b="0" i="0" dirty="0">
              <a:solidFill>
                <a:srgbClr val="F9F9F9"/>
              </a:solidFill>
              <a:effectLst/>
              <a:latin typeface="Roboto"/>
            </a:endParaRPr>
          </a:p>
        </p:txBody>
      </p:sp>
      <p:sp>
        <p:nvSpPr>
          <p:cNvPr id="4" name="Slide Number Placeholder 3"/>
          <p:cNvSpPr>
            <a:spLocks noGrp="1"/>
          </p:cNvSpPr>
          <p:nvPr>
            <p:ph type="sldNum" sz="quarter" idx="5"/>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40090601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34570010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6</a:t>
            </a:fld>
            <a:endParaRPr lang="fr-FR"/>
          </a:p>
        </p:txBody>
      </p:sp>
    </p:spTree>
    <p:extLst>
      <p:ext uri="{BB962C8B-B14F-4D97-AF65-F5344CB8AC3E}">
        <p14:creationId xmlns:p14="http://schemas.microsoft.com/office/powerpoint/2010/main" val="22269041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After inspection of the flanges, the following features were found: </a:t>
            </a:r>
          </a:p>
          <a:p>
            <a:r>
              <a:rPr lang="en-GB" dirty="0"/>
              <a:t>• Bump in the CF </a:t>
            </a:r>
            <a:r>
              <a:rPr lang="en-GB" dirty="0" err="1"/>
              <a:t>knive’s</a:t>
            </a:r>
            <a:r>
              <a:rPr lang="en-GB" dirty="0"/>
              <a:t> edge of the HHOM port. </a:t>
            </a:r>
          </a:p>
          <a:p>
            <a:r>
              <a:rPr lang="en-GB" dirty="0"/>
              <a:t>• Small scratch and Nb-stains on the beam-pipe flange (FPC side). </a:t>
            </a:r>
          </a:p>
          <a:p>
            <a:r>
              <a:rPr lang="en-GB" dirty="0"/>
              <a:t>• A bump on the CF </a:t>
            </a:r>
            <a:r>
              <a:rPr lang="en-GB" dirty="0" err="1"/>
              <a:t>knive’s</a:t>
            </a:r>
            <a:r>
              <a:rPr lang="en-GB" dirty="0"/>
              <a:t> edge and three scratches on the field antenna’s port. Once these features were identified, they were carefully buffered and after a second inspection all of them were deemed as corrected (see images here: link).</a:t>
            </a:r>
          </a:p>
        </p:txBody>
      </p:sp>
      <p:sp>
        <p:nvSpPr>
          <p:cNvPr id="4" name="Slide Number Placeholder 3"/>
          <p:cNvSpPr>
            <a:spLocks noGrp="1"/>
          </p:cNvSpPr>
          <p:nvPr>
            <p:ph type="sldNum" sz="quarter" idx="5"/>
          </p:nvPr>
        </p:nvSpPr>
        <p:spPr/>
        <p:txBody>
          <a:bodyPr/>
          <a:lstStyle/>
          <a:p>
            <a:fld id="{624B141A-D04E-DD49-88DC-EFA90428BA41}" type="slidenum">
              <a:rPr lang="fr-FR" smtClean="0"/>
              <a:pPr/>
              <a:t>7</a:t>
            </a:fld>
            <a:endParaRPr lang="fr-FR"/>
          </a:p>
        </p:txBody>
      </p:sp>
    </p:spTree>
    <p:extLst>
      <p:ext uri="{BB962C8B-B14F-4D97-AF65-F5344CB8AC3E}">
        <p14:creationId xmlns:p14="http://schemas.microsoft.com/office/powerpoint/2010/main" val="16369434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en-GB"/>
          </a:p>
        </p:txBody>
      </p:sp>
      <p:sp>
        <p:nvSpPr>
          <p:cNvPr id="4" name="Espace réservé du numéro de diapositive 3"/>
          <p:cNvSpPr>
            <a:spLocks noGrp="1"/>
          </p:cNvSpPr>
          <p:nvPr>
            <p:ph type="sldNum" sz="quarter" idx="10"/>
          </p:nvPr>
        </p:nvSpPr>
        <p:spPr/>
        <p:txBody>
          <a:bodyPr/>
          <a:lstStyle/>
          <a:p>
            <a:fld id="{624B141A-D04E-DD49-88DC-EFA90428BA41}" type="slidenum">
              <a:rPr lang="fr-FR" smtClean="0"/>
              <a:pPr/>
              <a:t>11</a:t>
            </a:fld>
            <a:endParaRPr lang="fr-FR"/>
          </a:p>
        </p:txBody>
      </p:sp>
    </p:spTree>
    <p:extLst>
      <p:ext uri="{BB962C8B-B14F-4D97-AF65-F5344CB8AC3E}">
        <p14:creationId xmlns:p14="http://schemas.microsoft.com/office/powerpoint/2010/main" val="9713694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cavity was high pressure rinsed and assembled for rf testing (input antenna in beam port, pick-up antenna in pick-up port on the VHOM side).  Prior to rf test the cavity was baked at low temperature of 120 C. </a:t>
            </a:r>
          </a:p>
        </p:txBody>
      </p:sp>
      <p:sp>
        <p:nvSpPr>
          <p:cNvPr id="4" name="Slide Number Placeholder 3"/>
          <p:cNvSpPr>
            <a:spLocks noGrp="1"/>
          </p:cNvSpPr>
          <p:nvPr>
            <p:ph type="sldNum" sz="quarter" idx="5"/>
          </p:nvPr>
        </p:nvSpPr>
        <p:spPr/>
        <p:txBody>
          <a:bodyPr/>
          <a:lstStyle/>
          <a:p>
            <a:fld id="{624B141A-D04E-DD49-88DC-EFA90428BA41}" type="slidenum">
              <a:rPr lang="fr-FR" smtClean="0"/>
              <a:pPr/>
              <a:t>14</a:t>
            </a:fld>
            <a:endParaRPr lang="fr-FR"/>
          </a:p>
        </p:txBody>
      </p:sp>
    </p:spTree>
    <p:extLst>
      <p:ext uri="{BB962C8B-B14F-4D97-AF65-F5344CB8AC3E}">
        <p14:creationId xmlns:p14="http://schemas.microsoft.com/office/powerpoint/2010/main" val="203138825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p:spPr>
        <p:txBody>
          <a:bodyPr lIns="0" tIns="0" rIns="0" bIns="0" anchor="b" anchorCtr="0"/>
          <a:lstStyle>
            <a:lvl1pPr algn="r">
              <a:defRPr>
                <a:solidFill>
                  <a:schemeClr val="accent1"/>
                </a:solidFill>
              </a:defRPr>
            </a:lvl1pPr>
          </a:lstStyle>
          <a:p>
            <a:r>
              <a:rPr lang="en-GB" noProof="0"/>
              <a:t>K. Turaj, 5 October 2021</a:t>
            </a:r>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r>
              <a:rPr lang="en-GB" noProof="0"/>
              <a:t>K. Turaj, 5 October 2021</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p:spPr>
        <p:txBody>
          <a:bodyPr/>
          <a:lstStyle/>
          <a:p>
            <a:r>
              <a:rPr lang="en-GB" noProof="0"/>
              <a:t>K. Turaj, 5 October 2021</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p:spPr>
        <p:txBody>
          <a:bodyPr/>
          <a:lstStyle/>
          <a:p>
            <a:r>
              <a:rPr lang="en-GB" noProof="0"/>
              <a:t>K. Turaj, 5 October 2021</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r>
              <a:rPr lang="en-GB" noProof="0"/>
              <a:t>K. Turaj, 5 October 2021</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r>
              <a:rPr lang="en-GB" noProof="0"/>
              <a:t>K. Turaj, 5 October 2021</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p:spPr>
        <p:txBody>
          <a:bodyPr/>
          <a:lstStyle/>
          <a:p>
            <a:r>
              <a:rPr lang="en-GB" noProof="0"/>
              <a:t>K. Turaj, 5 October 2021</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r>
              <a:rPr lang="en-GB" noProof="0"/>
              <a:t>K. Turaj, 5 October 2021</a:t>
            </a:r>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image" Target="../media/image4.jpeg"/><Relationship Id="rId7"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 Id="rId9" Type="http://schemas.openxmlformats.org/officeDocument/2006/relationships/image" Target="../media/image15.jpg"/></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827584" y="2819400"/>
            <a:ext cx="7744016" cy="1800000"/>
          </a:xfrm>
        </p:spPr>
        <p:txBody>
          <a:bodyPr/>
          <a:lstStyle/>
          <a:p>
            <a:pPr algn="ctr"/>
            <a:r>
              <a:rPr lang="en-GB" sz="3200" dirty="0"/>
              <a:t>RFD1 Testing Overview &amp; Observed Vacuum Leaks</a:t>
            </a:r>
            <a:br>
              <a:rPr lang="en-GB" sz="3200" dirty="0"/>
            </a:br>
            <a:endParaRPr lang="en-GB" dirty="0"/>
          </a:p>
        </p:txBody>
      </p:sp>
      <p:sp>
        <p:nvSpPr>
          <p:cNvPr id="3" name="Sous-titre 2"/>
          <p:cNvSpPr>
            <a:spLocks noGrp="1"/>
          </p:cNvSpPr>
          <p:nvPr>
            <p:ph type="subTitle" idx="1"/>
          </p:nvPr>
        </p:nvSpPr>
        <p:spPr>
          <a:xfrm>
            <a:off x="572400" y="4149080"/>
            <a:ext cx="7999200" cy="1642120"/>
          </a:xfrm>
        </p:spPr>
        <p:txBody>
          <a:bodyPr>
            <a:normAutofit/>
          </a:bodyPr>
          <a:lstStyle/>
          <a:p>
            <a:pPr algn="ctr"/>
            <a:r>
              <a:rPr lang="en-GB" sz="2400" dirty="0"/>
              <a:t>Chiara Pasquino and Katarzyna Turaj</a:t>
            </a:r>
          </a:p>
          <a:p>
            <a:pPr algn="ctr"/>
            <a:endParaRPr lang="en-GB" sz="2400" dirty="0"/>
          </a:p>
          <a:p>
            <a:r>
              <a:rPr lang="en-US" sz="2200" dirty="0"/>
              <a:t>with inputs from: A. Harrison, J. Walker, J. Bastard, Ch. Duval, M. Gourragne, N. Valverde, R. Calaga, W. Parma</a:t>
            </a:r>
            <a:endParaRPr lang="en-GB" sz="2200" dirty="0"/>
          </a:p>
          <a:p>
            <a:pPr algn="ctr"/>
            <a:endParaRPr lang="en-GB" sz="2600" dirty="0"/>
          </a:p>
          <a:p>
            <a:endParaRPr lang="en-GB" dirty="0"/>
          </a:p>
        </p:txBody>
      </p:sp>
      <p:sp>
        <p:nvSpPr>
          <p:cNvPr id="4" name="Espace réservé du texte 3"/>
          <p:cNvSpPr>
            <a:spLocks noGrp="1"/>
          </p:cNvSpPr>
          <p:nvPr>
            <p:ph type="body" sz="quarter" idx="14"/>
          </p:nvPr>
        </p:nvSpPr>
        <p:spPr>
          <a:xfrm>
            <a:off x="1763688" y="5899150"/>
            <a:ext cx="5544616" cy="349250"/>
          </a:xfrm>
        </p:spPr>
        <p:txBody>
          <a:bodyPr>
            <a:normAutofit/>
          </a:bodyPr>
          <a:lstStyle/>
          <a:p>
            <a:r>
              <a:rPr lang="en-GB" dirty="0"/>
              <a:t>WP4 Coordination meeting, CERN, 5 October 2021</a:t>
            </a:r>
          </a:p>
        </p:txBody>
      </p:sp>
      <p:pic>
        <p:nvPicPr>
          <p:cNvPr id="5" name="Image 4" descr="CERN-logo_outline.jpg"/>
          <p:cNvPicPr>
            <a:picLocks noChangeAspect="1"/>
          </p:cNvPicPr>
          <p:nvPr/>
        </p:nvPicPr>
        <p:blipFill>
          <a:blip r:embed="rId3"/>
          <a:stretch>
            <a:fillRect/>
          </a:stretch>
        </p:blipFill>
        <p:spPr>
          <a:xfrm>
            <a:off x="377190" y="5946775"/>
            <a:ext cx="613410" cy="6032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94E92C-818D-443E-B3EF-30C0008ADCB9}"/>
              </a:ext>
            </a:extLst>
          </p:cNvPr>
          <p:cNvSpPr>
            <a:spLocks noGrp="1"/>
          </p:cNvSpPr>
          <p:nvPr>
            <p:ph type="title"/>
          </p:nvPr>
        </p:nvSpPr>
        <p:spPr/>
        <p:txBody>
          <a:bodyPr/>
          <a:lstStyle/>
          <a:p>
            <a:r>
              <a:rPr lang="en-US" dirty="0"/>
              <a:t>References:</a:t>
            </a:r>
            <a:endParaRPr lang="en-GB" dirty="0"/>
          </a:p>
        </p:txBody>
      </p:sp>
      <p:sp>
        <p:nvSpPr>
          <p:cNvPr id="3" name="Content Placeholder 2">
            <a:extLst>
              <a:ext uri="{FF2B5EF4-FFF2-40B4-BE49-F238E27FC236}">
                <a16:creationId xmlns:a16="http://schemas.microsoft.com/office/drawing/2014/main" id="{B1670DF0-D777-4F49-8423-5ECABE424EBE}"/>
              </a:ext>
            </a:extLst>
          </p:cNvPr>
          <p:cNvSpPr>
            <a:spLocks noGrp="1"/>
          </p:cNvSpPr>
          <p:nvPr>
            <p:ph idx="1"/>
          </p:nvPr>
        </p:nvSpPr>
        <p:spPr/>
        <p:txBody>
          <a:bodyPr/>
          <a:lstStyle/>
          <a:p>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EVALUATION Recurring leak on RFD_01 dressed cavity, EDMS 2618980</a:t>
            </a:r>
          </a:p>
          <a:p>
            <a:r>
              <a:rPr lang="en-GB" sz="1800" kern="1400" dirty="0">
                <a:latin typeface="Calibri" panose="020F0502020204030204" pitchFamily="34" charset="0"/>
                <a:cs typeface="Times New Roman" panose="02020603050405020304" pitchFamily="18" charset="0"/>
              </a:rPr>
              <a:t>NCR, </a:t>
            </a:r>
            <a:r>
              <a:rPr lang="en-GB" sz="1800" dirty="0">
                <a:effectLst/>
                <a:latin typeface="Calibri" panose="020F0502020204030204" pitchFamily="34" charset="0"/>
                <a:ea typeface="Times New Roman" panose="02020603050405020304" pitchFamily="18" charset="0"/>
                <a:cs typeface="Times New Roman" panose="02020603050405020304" pitchFamily="18" charset="0"/>
              </a:rPr>
              <a:t>Cold RF test RFD Dressed Cavity</a:t>
            </a:r>
            <a:r>
              <a:rPr lang="en-GB" sz="1800" kern="1400" dirty="0">
                <a:latin typeface="Calibri" panose="020F0502020204030204" pitchFamily="34" charset="0"/>
                <a:ea typeface="Times New Roman" panose="02020603050405020304" pitchFamily="18" charset="0"/>
                <a:cs typeface="Times New Roman" panose="02020603050405020304" pitchFamily="18" charset="0"/>
              </a:rPr>
              <a:t>, EDMS </a:t>
            </a:r>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2563751</a:t>
            </a:r>
            <a:endParaRPr lang="en-GB" dirty="0"/>
          </a:p>
        </p:txBody>
      </p:sp>
      <p:sp>
        <p:nvSpPr>
          <p:cNvPr id="4" name="Footer Placeholder 3">
            <a:extLst>
              <a:ext uri="{FF2B5EF4-FFF2-40B4-BE49-F238E27FC236}">
                <a16:creationId xmlns:a16="http://schemas.microsoft.com/office/drawing/2014/main" id="{2FA4B212-7803-48A8-85E5-BE11A83B2374}"/>
              </a:ext>
            </a:extLst>
          </p:cNvPr>
          <p:cNvSpPr>
            <a:spLocks noGrp="1"/>
          </p:cNvSpPr>
          <p:nvPr>
            <p:ph type="ftr" sz="quarter" idx="11"/>
          </p:nvPr>
        </p:nvSpPr>
        <p:spPr/>
        <p:txBody>
          <a:bodyPr/>
          <a:lstStyle/>
          <a:p>
            <a:r>
              <a:rPr lang="en-GB" noProof="0"/>
              <a:t>K. Turaj, 5 October 2021</a:t>
            </a:r>
          </a:p>
        </p:txBody>
      </p:sp>
      <p:sp>
        <p:nvSpPr>
          <p:cNvPr id="5" name="Slide Number Placeholder 4">
            <a:extLst>
              <a:ext uri="{FF2B5EF4-FFF2-40B4-BE49-F238E27FC236}">
                <a16:creationId xmlns:a16="http://schemas.microsoft.com/office/drawing/2014/main" id="{C37E304A-4890-4ECA-8D03-C6D79A8299AD}"/>
              </a:ext>
            </a:extLst>
          </p:cNvPr>
          <p:cNvSpPr>
            <a:spLocks noGrp="1"/>
          </p:cNvSpPr>
          <p:nvPr>
            <p:ph type="sldNum" sz="quarter" idx="12"/>
          </p:nvPr>
        </p:nvSpPr>
        <p:spPr/>
        <p:txBody>
          <a:bodyPr/>
          <a:lstStyle/>
          <a:p>
            <a:fld id="{BFDCA1C4-9514-7B4F-976F-D92F7E296653}" type="slidenum">
              <a:rPr lang="fr-FR" smtClean="0"/>
              <a:pPr/>
              <a:t>10</a:t>
            </a:fld>
            <a:endParaRPr lang="fr-FR"/>
          </a:p>
        </p:txBody>
      </p:sp>
    </p:spTree>
    <p:extLst>
      <p:ext uri="{BB962C8B-B14F-4D97-AF65-F5344CB8AC3E}">
        <p14:creationId xmlns:p14="http://schemas.microsoft.com/office/powerpoint/2010/main" val="32660661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559" y="2492896"/>
            <a:ext cx="4104985" cy="818958"/>
          </a:xfrm>
        </p:spPr>
        <p:txBody>
          <a:bodyPr/>
          <a:lstStyle/>
          <a:p>
            <a:r>
              <a:rPr lang="en-GB" dirty="0"/>
              <a:t>Thank you very much! </a:t>
            </a:r>
            <a:br>
              <a:rPr lang="en-GB" dirty="0"/>
            </a:br>
            <a:endParaRPr lang="en-GB" dirty="0"/>
          </a:p>
        </p:txBody>
      </p:sp>
      <p:sp>
        <p:nvSpPr>
          <p:cNvPr id="3" name="Espace réservé du pied de page 2"/>
          <p:cNvSpPr>
            <a:spLocks noGrp="1"/>
          </p:cNvSpPr>
          <p:nvPr>
            <p:ph type="ftr" sz="quarter" idx="11"/>
          </p:nvPr>
        </p:nvSpPr>
        <p:spPr/>
        <p:txBody>
          <a:bodyPr/>
          <a:lstStyle/>
          <a:p>
            <a:r>
              <a:rPr lang="en-GB" noProof="0"/>
              <a:t>K. Turaj, 5 October 2021</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11</a:t>
            </a:fld>
            <a:endParaRPr lang="fr-FR" dirty="0"/>
          </a:p>
        </p:txBody>
      </p:sp>
      <p:pic>
        <p:nvPicPr>
          <p:cNvPr id="6" name="Image 5" descr="CERN-logo_outline.jpg"/>
          <p:cNvPicPr>
            <a:picLocks noChangeAspect="1"/>
          </p:cNvPicPr>
          <p:nvPr/>
        </p:nvPicPr>
        <p:blipFill>
          <a:blip r:embed="rId3"/>
          <a:stretch>
            <a:fillRect/>
          </a:stretch>
        </p:blipFill>
        <p:spPr>
          <a:xfrm>
            <a:off x="377190" y="5946775"/>
            <a:ext cx="613410" cy="603250"/>
          </a:xfrm>
          <a:prstGeom prst="rect">
            <a:avLst/>
          </a:prstGeom>
        </p:spPr>
      </p:pic>
      <p:pic>
        <p:nvPicPr>
          <p:cNvPr id="7" name="Picture 6">
            <a:extLst>
              <a:ext uri="{FF2B5EF4-FFF2-40B4-BE49-F238E27FC236}">
                <a16:creationId xmlns:a16="http://schemas.microsoft.com/office/drawing/2014/main" id="{3754E95B-D2E2-4033-AC79-6FDBA03CE8B2}"/>
              </a:ext>
            </a:extLst>
          </p:cNvPr>
          <p:cNvPicPr>
            <a:picLocks noChangeAspect="1"/>
          </p:cNvPicPr>
          <p:nvPr/>
        </p:nvPicPr>
        <p:blipFill>
          <a:blip r:embed="rId4"/>
          <a:stretch>
            <a:fillRect/>
          </a:stretch>
        </p:blipFill>
        <p:spPr>
          <a:xfrm>
            <a:off x="231863" y="3437434"/>
            <a:ext cx="2073102" cy="2771244"/>
          </a:xfrm>
          <a:prstGeom prst="rect">
            <a:avLst/>
          </a:prstGeom>
        </p:spPr>
      </p:pic>
      <p:pic>
        <p:nvPicPr>
          <p:cNvPr id="9" name="Picture 8" descr="A picture containing cart, miller&#10;&#10;Description automatically generated">
            <a:extLst>
              <a:ext uri="{FF2B5EF4-FFF2-40B4-BE49-F238E27FC236}">
                <a16:creationId xmlns:a16="http://schemas.microsoft.com/office/drawing/2014/main" id="{EF00BF54-E09F-4CD5-B60B-FD918621A391}"/>
              </a:ext>
            </a:extLst>
          </p:cNvPr>
          <p:cNvPicPr>
            <a:picLocks noChangeAspect="1"/>
          </p:cNvPicPr>
          <p:nvPr/>
        </p:nvPicPr>
        <p:blipFill>
          <a:blip r:embed="rId5"/>
          <a:stretch>
            <a:fillRect/>
          </a:stretch>
        </p:blipFill>
        <p:spPr>
          <a:xfrm rot="5400000">
            <a:off x="4338270" y="3783000"/>
            <a:ext cx="2781100" cy="2073102"/>
          </a:xfrm>
          <a:prstGeom prst="rect">
            <a:avLst/>
          </a:prstGeom>
        </p:spPr>
      </p:pic>
      <p:pic>
        <p:nvPicPr>
          <p:cNvPr id="11" name="Picture 10">
            <a:extLst>
              <a:ext uri="{FF2B5EF4-FFF2-40B4-BE49-F238E27FC236}">
                <a16:creationId xmlns:a16="http://schemas.microsoft.com/office/drawing/2014/main" id="{5FA34E20-7C76-4C72-99D8-FA116ED27D50}"/>
              </a:ext>
            </a:extLst>
          </p:cNvPr>
          <p:cNvPicPr>
            <a:picLocks noChangeAspect="1"/>
          </p:cNvPicPr>
          <p:nvPr/>
        </p:nvPicPr>
        <p:blipFill>
          <a:blip r:embed="rId6"/>
          <a:stretch>
            <a:fillRect/>
          </a:stretch>
        </p:blipFill>
        <p:spPr>
          <a:xfrm rot="5400000">
            <a:off x="2103650" y="3775919"/>
            <a:ext cx="2789934" cy="2078431"/>
          </a:xfrm>
          <a:prstGeom prst="rect">
            <a:avLst/>
          </a:prstGeom>
        </p:spPr>
      </p:pic>
      <p:pic>
        <p:nvPicPr>
          <p:cNvPr id="13" name="Picture 12">
            <a:extLst>
              <a:ext uri="{FF2B5EF4-FFF2-40B4-BE49-F238E27FC236}">
                <a16:creationId xmlns:a16="http://schemas.microsoft.com/office/drawing/2014/main" id="{581D3DA9-F21F-4636-95A6-5613F9DB10CB}"/>
              </a:ext>
            </a:extLst>
          </p:cNvPr>
          <p:cNvPicPr>
            <a:picLocks noChangeAspect="1"/>
          </p:cNvPicPr>
          <p:nvPr/>
        </p:nvPicPr>
        <p:blipFill>
          <a:blip r:embed="rId7"/>
          <a:stretch>
            <a:fillRect/>
          </a:stretch>
        </p:blipFill>
        <p:spPr>
          <a:xfrm rot="5400000">
            <a:off x="6561517" y="3782213"/>
            <a:ext cx="2795008" cy="2078429"/>
          </a:xfrm>
          <a:prstGeom prst="rect">
            <a:avLst/>
          </a:prstGeom>
        </p:spPr>
      </p:pic>
      <p:pic>
        <p:nvPicPr>
          <p:cNvPr id="17" name="Picture 16" descr="A picture containing text, indoor, person&#10;&#10;Description automatically generated">
            <a:extLst>
              <a:ext uri="{FF2B5EF4-FFF2-40B4-BE49-F238E27FC236}">
                <a16:creationId xmlns:a16="http://schemas.microsoft.com/office/drawing/2014/main" id="{53835D6D-FD0D-4B7E-BC3F-9C66DA59C7EF}"/>
              </a:ext>
            </a:extLst>
          </p:cNvPr>
          <p:cNvPicPr>
            <a:picLocks noChangeAspect="1"/>
          </p:cNvPicPr>
          <p:nvPr/>
        </p:nvPicPr>
        <p:blipFill>
          <a:blip r:embed="rId8"/>
          <a:stretch>
            <a:fillRect/>
          </a:stretch>
        </p:blipFill>
        <p:spPr>
          <a:xfrm rot="5400000">
            <a:off x="4977665" y="1524148"/>
            <a:ext cx="2043092" cy="1532319"/>
          </a:xfrm>
          <a:prstGeom prst="rect">
            <a:avLst/>
          </a:prstGeom>
        </p:spPr>
      </p:pic>
      <p:pic>
        <p:nvPicPr>
          <p:cNvPr id="14" name="Picture 13"/>
          <p:cNvPicPr>
            <a:picLocks noChangeAspect="1"/>
          </p:cNvPicPr>
          <p:nvPr/>
        </p:nvPicPr>
        <p:blipFill rotWithShape="1">
          <a:blip r:embed="rId9">
            <a:extLst>
              <a:ext uri="{28A0092B-C50C-407E-A947-70E740481C1C}">
                <a14:useLocalDpi xmlns:a14="http://schemas.microsoft.com/office/drawing/2010/main" val="0"/>
              </a:ext>
            </a:extLst>
          </a:blip>
          <a:srcRect l="3801" t="5201" r="19551" b="23400"/>
          <a:stretch/>
        </p:blipFill>
        <p:spPr>
          <a:xfrm rot="5400000">
            <a:off x="6461819" y="750088"/>
            <a:ext cx="2986426" cy="208640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FEF3FC-536C-4A73-94E1-0B2B67400BF0}"/>
              </a:ext>
            </a:extLst>
          </p:cNvPr>
          <p:cNvSpPr>
            <a:spLocks noGrp="1"/>
          </p:cNvSpPr>
          <p:nvPr>
            <p:ph type="title"/>
          </p:nvPr>
        </p:nvSpPr>
        <p:spPr/>
        <p:txBody>
          <a:bodyPr/>
          <a:lstStyle/>
          <a:p>
            <a:r>
              <a:rPr lang="en-US" dirty="0"/>
              <a:t>SPARE: DQW RI cold test results</a:t>
            </a:r>
            <a:endParaRPr lang="en-GB" dirty="0"/>
          </a:p>
        </p:txBody>
      </p:sp>
      <p:sp>
        <p:nvSpPr>
          <p:cNvPr id="3" name="Content Placeholder 2">
            <a:extLst>
              <a:ext uri="{FF2B5EF4-FFF2-40B4-BE49-F238E27FC236}">
                <a16:creationId xmlns:a16="http://schemas.microsoft.com/office/drawing/2014/main" id="{9340EBAF-B314-49A1-AA74-AF06D1D695C5}"/>
              </a:ext>
            </a:extLst>
          </p:cNvPr>
          <p:cNvSpPr>
            <a:spLocks noGrp="1"/>
          </p:cNvSpPr>
          <p:nvPr>
            <p:ph idx="1"/>
          </p:nvPr>
        </p:nvSpPr>
        <p:spPr>
          <a:xfrm>
            <a:off x="630889" y="904176"/>
            <a:ext cx="7920000" cy="1489720"/>
          </a:xfrm>
        </p:spPr>
        <p:txBody>
          <a:bodyPr/>
          <a:lstStyle/>
          <a:p>
            <a:r>
              <a:rPr lang="en-US" dirty="0">
                <a:solidFill>
                  <a:srgbClr val="FF0000"/>
                </a:solidFill>
              </a:rPr>
              <a:t>DQW1</a:t>
            </a:r>
            <a:r>
              <a:rPr lang="en-US" dirty="0"/>
              <a:t> and </a:t>
            </a:r>
            <a:r>
              <a:rPr lang="en-US" dirty="0">
                <a:solidFill>
                  <a:schemeClr val="tx2"/>
                </a:solidFill>
              </a:rPr>
              <a:t>DQW2</a:t>
            </a:r>
            <a:r>
              <a:rPr lang="en-US" dirty="0"/>
              <a:t> bare cavities were tested in SM18</a:t>
            </a:r>
          </a:p>
          <a:p>
            <a:r>
              <a:rPr lang="en-US" dirty="0"/>
              <a:t>DQW1 will be HPR and retest in November</a:t>
            </a:r>
          </a:p>
          <a:p>
            <a:pPr marL="0" indent="0">
              <a:buNone/>
            </a:pPr>
            <a:endParaRPr lang="en-GB" dirty="0"/>
          </a:p>
        </p:txBody>
      </p:sp>
      <p:sp>
        <p:nvSpPr>
          <p:cNvPr id="4" name="Footer Placeholder 3">
            <a:extLst>
              <a:ext uri="{FF2B5EF4-FFF2-40B4-BE49-F238E27FC236}">
                <a16:creationId xmlns:a16="http://schemas.microsoft.com/office/drawing/2014/main" id="{4759BC45-5B3E-4EC0-9DF4-49FF4FF16142}"/>
              </a:ext>
            </a:extLst>
          </p:cNvPr>
          <p:cNvSpPr>
            <a:spLocks noGrp="1"/>
          </p:cNvSpPr>
          <p:nvPr>
            <p:ph type="ftr" sz="quarter" idx="11"/>
          </p:nvPr>
        </p:nvSpPr>
        <p:spPr/>
        <p:txBody>
          <a:bodyPr/>
          <a:lstStyle/>
          <a:p>
            <a:r>
              <a:rPr lang="en-GB" noProof="0"/>
              <a:t>K. Turaj, 5 October 2021</a:t>
            </a:r>
          </a:p>
        </p:txBody>
      </p:sp>
      <p:sp>
        <p:nvSpPr>
          <p:cNvPr id="5" name="Slide Number Placeholder 4">
            <a:extLst>
              <a:ext uri="{FF2B5EF4-FFF2-40B4-BE49-F238E27FC236}">
                <a16:creationId xmlns:a16="http://schemas.microsoft.com/office/drawing/2014/main" id="{D66DCB8C-2448-4478-A1F7-5DB60BA79711}"/>
              </a:ext>
            </a:extLst>
          </p:cNvPr>
          <p:cNvSpPr>
            <a:spLocks noGrp="1"/>
          </p:cNvSpPr>
          <p:nvPr>
            <p:ph type="sldNum" sz="quarter" idx="12"/>
          </p:nvPr>
        </p:nvSpPr>
        <p:spPr/>
        <p:txBody>
          <a:bodyPr/>
          <a:lstStyle/>
          <a:p>
            <a:fld id="{BFDCA1C4-9514-7B4F-976F-D92F7E296653}" type="slidenum">
              <a:rPr lang="fr-FR" smtClean="0"/>
              <a:pPr/>
              <a:t>12</a:t>
            </a:fld>
            <a:endParaRPr lang="fr-FR"/>
          </a:p>
        </p:txBody>
      </p:sp>
      <p:pic>
        <p:nvPicPr>
          <p:cNvPr id="7" name="Picture 6" descr="Chart&#10;&#10;Description automatically generated">
            <a:extLst>
              <a:ext uri="{FF2B5EF4-FFF2-40B4-BE49-F238E27FC236}">
                <a16:creationId xmlns:a16="http://schemas.microsoft.com/office/drawing/2014/main" id="{AA406FF3-18E3-4424-B426-7A0185798324}"/>
              </a:ext>
            </a:extLst>
          </p:cNvPr>
          <p:cNvPicPr>
            <a:picLocks noChangeAspect="1"/>
          </p:cNvPicPr>
          <p:nvPr/>
        </p:nvPicPr>
        <p:blipFill>
          <a:blip r:embed="rId2"/>
          <a:stretch>
            <a:fillRect/>
          </a:stretch>
        </p:blipFill>
        <p:spPr>
          <a:xfrm>
            <a:off x="1403648" y="2300837"/>
            <a:ext cx="6069838" cy="4079478"/>
          </a:xfrm>
          <a:prstGeom prst="rect">
            <a:avLst/>
          </a:prstGeom>
        </p:spPr>
      </p:pic>
      <p:sp>
        <p:nvSpPr>
          <p:cNvPr id="8" name="Oval 7">
            <a:extLst>
              <a:ext uri="{FF2B5EF4-FFF2-40B4-BE49-F238E27FC236}">
                <a16:creationId xmlns:a16="http://schemas.microsoft.com/office/drawing/2014/main" id="{F86604F7-16A7-4469-A0C5-9085E3201C23}"/>
              </a:ext>
            </a:extLst>
          </p:cNvPr>
          <p:cNvSpPr/>
          <p:nvPr/>
        </p:nvSpPr>
        <p:spPr>
          <a:xfrm>
            <a:off x="3203848" y="2674307"/>
            <a:ext cx="1152128" cy="2808312"/>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300405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313FA6-23EA-40A2-9B9E-2B61C7CF1055}"/>
              </a:ext>
            </a:extLst>
          </p:cNvPr>
          <p:cNvSpPr>
            <a:spLocks noGrp="1"/>
          </p:cNvSpPr>
          <p:nvPr>
            <p:ph type="title"/>
          </p:nvPr>
        </p:nvSpPr>
        <p:spPr/>
        <p:txBody>
          <a:bodyPr/>
          <a:lstStyle/>
          <a:p>
            <a:r>
              <a:rPr lang="en-US" dirty="0"/>
              <a:t>SPARE: RFD1 and RFD2 cold tests results</a:t>
            </a:r>
            <a:endParaRPr lang="en-GB" dirty="0"/>
          </a:p>
        </p:txBody>
      </p:sp>
      <p:sp>
        <p:nvSpPr>
          <p:cNvPr id="4" name="Footer Placeholder 3">
            <a:extLst>
              <a:ext uri="{FF2B5EF4-FFF2-40B4-BE49-F238E27FC236}">
                <a16:creationId xmlns:a16="http://schemas.microsoft.com/office/drawing/2014/main" id="{2733287D-579B-48CE-91F2-CDBE2A5A06AB}"/>
              </a:ext>
            </a:extLst>
          </p:cNvPr>
          <p:cNvSpPr>
            <a:spLocks noGrp="1"/>
          </p:cNvSpPr>
          <p:nvPr>
            <p:ph type="ftr" sz="quarter" idx="11"/>
          </p:nvPr>
        </p:nvSpPr>
        <p:spPr/>
        <p:txBody>
          <a:bodyPr/>
          <a:lstStyle/>
          <a:p>
            <a:r>
              <a:rPr lang="en-GB" noProof="0"/>
              <a:t>K. Turaj, 5 October 2021</a:t>
            </a:r>
          </a:p>
        </p:txBody>
      </p:sp>
      <p:sp>
        <p:nvSpPr>
          <p:cNvPr id="5" name="Slide Number Placeholder 4">
            <a:extLst>
              <a:ext uri="{FF2B5EF4-FFF2-40B4-BE49-F238E27FC236}">
                <a16:creationId xmlns:a16="http://schemas.microsoft.com/office/drawing/2014/main" id="{4505C534-AAAC-43A3-A745-2AC78ACB6AE9}"/>
              </a:ext>
            </a:extLst>
          </p:cNvPr>
          <p:cNvSpPr>
            <a:spLocks noGrp="1"/>
          </p:cNvSpPr>
          <p:nvPr>
            <p:ph type="sldNum" sz="quarter" idx="12"/>
          </p:nvPr>
        </p:nvSpPr>
        <p:spPr/>
        <p:txBody>
          <a:bodyPr/>
          <a:lstStyle/>
          <a:p>
            <a:fld id="{BFDCA1C4-9514-7B4F-976F-D92F7E296653}" type="slidenum">
              <a:rPr lang="fr-FR" smtClean="0"/>
              <a:pPr/>
              <a:t>13</a:t>
            </a:fld>
            <a:endParaRPr lang="fr-FR"/>
          </a:p>
        </p:txBody>
      </p:sp>
      <p:pic>
        <p:nvPicPr>
          <p:cNvPr id="7" name="Picture 6">
            <a:extLst>
              <a:ext uri="{FF2B5EF4-FFF2-40B4-BE49-F238E27FC236}">
                <a16:creationId xmlns:a16="http://schemas.microsoft.com/office/drawing/2014/main" id="{C4B653FE-FB39-474D-9A34-87725FDCC78E}"/>
              </a:ext>
            </a:extLst>
          </p:cNvPr>
          <p:cNvPicPr>
            <a:picLocks noChangeAspect="1"/>
          </p:cNvPicPr>
          <p:nvPr/>
        </p:nvPicPr>
        <p:blipFill>
          <a:blip r:embed="rId2"/>
          <a:stretch>
            <a:fillRect/>
          </a:stretch>
        </p:blipFill>
        <p:spPr>
          <a:xfrm>
            <a:off x="4959665" y="1389848"/>
            <a:ext cx="3907135" cy="3328300"/>
          </a:xfrm>
          <a:prstGeom prst="rect">
            <a:avLst/>
          </a:prstGeom>
        </p:spPr>
      </p:pic>
      <p:pic>
        <p:nvPicPr>
          <p:cNvPr id="6" name="Picture 5">
            <a:extLst>
              <a:ext uri="{FF2B5EF4-FFF2-40B4-BE49-F238E27FC236}">
                <a16:creationId xmlns:a16="http://schemas.microsoft.com/office/drawing/2014/main" id="{2BD1B1C1-720B-4769-943B-1B5B1F97970E}"/>
              </a:ext>
            </a:extLst>
          </p:cNvPr>
          <p:cNvPicPr>
            <a:picLocks noChangeAspect="1"/>
          </p:cNvPicPr>
          <p:nvPr/>
        </p:nvPicPr>
        <p:blipFill>
          <a:blip r:embed="rId3"/>
          <a:stretch>
            <a:fillRect/>
          </a:stretch>
        </p:blipFill>
        <p:spPr>
          <a:xfrm>
            <a:off x="395536" y="1389848"/>
            <a:ext cx="4005129" cy="3317051"/>
          </a:xfrm>
          <a:prstGeom prst="rect">
            <a:avLst/>
          </a:prstGeom>
        </p:spPr>
      </p:pic>
    </p:spTree>
    <p:extLst>
      <p:ext uri="{BB962C8B-B14F-4D97-AF65-F5344CB8AC3E}">
        <p14:creationId xmlns:p14="http://schemas.microsoft.com/office/powerpoint/2010/main" val="100972974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11999" y="180000"/>
            <a:ext cx="8289563" cy="720000"/>
          </a:xfrm>
        </p:spPr>
        <p:txBody>
          <a:bodyPr/>
          <a:lstStyle/>
          <a:p>
            <a:r>
              <a:rPr lang="en-US" dirty="0"/>
              <a:t>RF testing of jacketed and dressed RFD cavities</a:t>
            </a:r>
            <a:endParaRPr lang="en-GB" dirty="0"/>
          </a:p>
        </p:txBody>
      </p:sp>
      <p:sp>
        <p:nvSpPr>
          <p:cNvPr id="3" name="Espace réservé du contenu 2"/>
          <p:cNvSpPr>
            <a:spLocks noGrp="1"/>
          </p:cNvSpPr>
          <p:nvPr>
            <p:ph idx="1"/>
          </p:nvPr>
        </p:nvSpPr>
        <p:spPr>
          <a:xfrm>
            <a:off x="323529" y="1219201"/>
            <a:ext cx="8627354" cy="3073896"/>
          </a:xfrm>
        </p:spPr>
        <p:txBody>
          <a:bodyPr>
            <a:normAutofit/>
          </a:bodyPr>
          <a:lstStyle/>
          <a:p>
            <a:r>
              <a:rPr lang="en-GB" dirty="0"/>
              <a:t>RF tests performed in V4 cryostat in SM18 at CERN</a:t>
            </a:r>
          </a:p>
          <a:p>
            <a:r>
              <a:rPr lang="en-GB" dirty="0"/>
              <a:t>Without 120 degree bake-out for dressed cavities</a:t>
            </a:r>
          </a:p>
        </p:txBody>
      </p:sp>
      <p:sp>
        <p:nvSpPr>
          <p:cNvPr id="4" name="Espace réservé du pied de page 3"/>
          <p:cNvSpPr>
            <a:spLocks noGrp="1"/>
          </p:cNvSpPr>
          <p:nvPr>
            <p:ph type="ftr" sz="quarter" idx="11"/>
          </p:nvPr>
        </p:nvSpPr>
        <p:spPr/>
        <p:txBody>
          <a:bodyPr/>
          <a:lstStyle/>
          <a:p>
            <a:r>
              <a:rPr lang="en-GB" noProof="0"/>
              <a:t>K. Turaj, 5 October 2021</a:t>
            </a:r>
            <a:endParaRPr lang="en-GB" noProof="0"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14</a:t>
            </a:fld>
            <a:endParaRPr lang="fr-FR"/>
          </a:p>
        </p:txBody>
      </p:sp>
      <p:pic>
        <p:nvPicPr>
          <p:cNvPr id="6" name="Image 5" descr="CERN-logo_outline.jpg"/>
          <p:cNvPicPr>
            <a:picLocks noChangeAspect="1"/>
          </p:cNvPicPr>
          <p:nvPr/>
        </p:nvPicPr>
        <p:blipFill>
          <a:blip r:embed="rId3"/>
          <a:stretch>
            <a:fillRect/>
          </a:stretch>
        </p:blipFill>
        <p:spPr>
          <a:xfrm>
            <a:off x="1422000" y="6282000"/>
            <a:ext cx="494185" cy="486000"/>
          </a:xfrm>
          <a:prstGeom prst="rect">
            <a:avLst/>
          </a:prstGeom>
        </p:spPr>
      </p:pic>
      <p:grpSp>
        <p:nvGrpSpPr>
          <p:cNvPr id="45" name="Group 44">
            <a:extLst>
              <a:ext uri="{FF2B5EF4-FFF2-40B4-BE49-F238E27FC236}">
                <a16:creationId xmlns:a16="http://schemas.microsoft.com/office/drawing/2014/main" id="{23CF2621-322D-4423-861E-A82EF43FE125}"/>
              </a:ext>
            </a:extLst>
          </p:cNvPr>
          <p:cNvGrpSpPr/>
          <p:nvPr/>
        </p:nvGrpSpPr>
        <p:grpSpPr>
          <a:xfrm>
            <a:off x="174360" y="2780928"/>
            <a:ext cx="8795279" cy="3334735"/>
            <a:chOff x="388911" y="1377537"/>
            <a:chExt cx="8666887" cy="4472578"/>
          </a:xfrm>
        </p:grpSpPr>
        <p:sp>
          <p:nvSpPr>
            <p:cNvPr id="7" name="Rectangle 6">
              <a:extLst>
                <a:ext uri="{FF2B5EF4-FFF2-40B4-BE49-F238E27FC236}">
                  <a16:creationId xmlns:a16="http://schemas.microsoft.com/office/drawing/2014/main" id="{B838D1C6-7F95-4DC1-B0E0-CF13EA2292D0}"/>
                </a:ext>
              </a:extLst>
            </p:cNvPr>
            <p:cNvSpPr/>
            <p:nvPr/>
          </p:nvSpPr>
          <p:spPr>
            <a:xfrm>
              <a:off x="388912" y="1377538"/>
              <a:ext cx="1622750" cy="830296"/>
            </a:xfrm>
            <a:prstGeom prst="rect">
              <a:avLst/>
            </a:prstGeom>
            <a:solidFill>
              <a:schemeClr val="accent1">
                <a:lumMod val="40000"/>
                <a:lumOff val="6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400" b="1" dirty="0">
                  <a:solidFill>
                    <a:schemeClr val="tx1"/>
                  </a:solidFill>
                </a:rPr>
                <a:t>Cavity Reception </a:t>
              </a:r>
            </a:p>
          </p:txBody>
        </p:sp>
        <p:sp>
          <p:nvSpPr>
            <p:cNvPr id="8" name="Rectangle 7">
              <a:extLst>
                <a:ext uri="{FF2B5EF4-FFF2-40B4-BE49-F238E27FC236}">
                  <a16:creationId xmlns:a16="http://schemas.microsoft.com/office/drawing/2014/main" id="{3EFE39CE-B0D7-494D-B158-6399AC60EC3D}"/>
                </a:ext>
              </a:extLst>
            </p:cNvPr>
            <p:cNvSpPr/>
            <p:nvPr/>
          </p:nvSpPr>
          <p:spPr>
            <a:xfrm>
              <a:off x="388911" y="2575782"/>
              <a:ext cx="1591254" cy="826852"/>
            </a:xfrm>
            <a:prstGeom prst="rect">
              <a:avLst/>
            </a:prstGeom>
            <a:solidFill>
              <a:schemeClr val="accent1">
                <a:lumMod val="40000"/>
                <a:lumOff val="6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400" b="1" dirty="0">
                  <a:solidFill>
                    <a:schemeClr val="tx1"/>
                  </a:solidFill>
                </a:rPr>
                <a:t>HPR</a:t>
              </a:r>
            </a:p>
          </p:txBody>
        </p:sp>
        <p:sp>
          <p:nvSpPr>
            <p:cNvPr id="9" name="Rectangle 8">
              <a:extLst>
                <a:ext uri="{FF2B5EF4-FFF2-40B4-BE49-F238E27FC236}">
                  <a16:creationId xmlns:a16="http://schemas.microsoft.com/office/drawing/2014/main" id="{74254DDC-5673-490B-B746-B80D9E693C80}"/>
                </a:ext>
              </a:extLst>
            </p:cNvPr>
            <p:cNvSpPr/>
            <p:nvPr/>
          </p:nvSpPr>
          <p:spPr>
            <a:xfrm>
              <a:off x="388911" y="3789671"/>
              <a:ext cx="1591254" cy="826852"/>
            </a:xfrm>
            <a:prstGeom prst="rect">
              <a:avLst/>
            </a:prstGeom>
            <a:solidFill>
              <a:schemeClr val="accent1">
                <a:lumMod val="40000"/>
                <a:lumOff val="6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300" b="1" dirty="0">
                  <a:solidFill>
                    <a:schemeClr val="tx1"/>
                  </a:solidFill>
                </a:rPr>
                <a:t>Cleanroom Assembly</a:t>
              </a:r>
            </a:p>
          </p:txBody>
        </p:sp>
        <p:sp>
          <p:nvSpPr>
            <p:cNvPr id="10" name="Rectangle 9">
              <a:extLst>
                <a:ext uri="{FF2B5EF4-FFF2-40B4-BE49-F238E27FC236}">
                  <a16:creationId xmlns:a16="http://schemas.microsoft.com/office/drawing/2014/main" id="{E1BC0002-E368-4A10-8E15-634E3F7D1382}"/>
                </a:ext>
              </a:extLst>
            </p:cNvPr>
            <p:cNvSpPr/>
            <p:nvPr/>
          </p:nvSpPr>
          <p:spPr>
            <a:xfrm>
              <a:off x="388911" y="5015024"/>
              <a:ext cx="1591254" cy="826852"/>
            </a:xfrm>
            <a:prstGeom prst="rect">
              <a:avLst/>
            </a:prstGeom>
            <a:solidFill>
              <a:schemeClr val="accent1">
                <a:lumMod val="40000"/>
                <a:lumOff val="6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400" b="1" dirty="0">
                  <a:solidFill>
                    <a:schemeClr val="tx1"/>
                  </a:solidFill>
                </a:rPr>
                <a:t>Leak Test, RGA</a:t>
              </a:r>
            </a:p>
          </p:txBody>
        </p:sp>
        <p:sp>
          <p:nvSpPr>
            <p:cNvPr id="11" name="Rectangle 10">
              <a:extLst>
                <a:ext uri="{FF2B5EF4-FFF2-40B4-BE49-F238E27FC236}">
                  <a16:creationId xmlns:a16="http://schemas.microsoft.com/office/drawing/2014/main" id="{4F2F31A5-A77B-4261-B519-667A211F9798}"/>
                </a:ext>
              </a:extLst>
            </p:cNvPr>
            <p:cNvSpPr/>
            <p:nvPr/>
          </p:nvSpPr>
          <p:spPr>
            <a:xfrm>
              <a:off x="2726177" y="2590418"/>
              <a:ext cx="1517514" cy="826851"/>
            </a:xfrm>
            <a:prstGeom prst="rect">
              <a:avLst/>
            </a:prstGeom>
            <a:solidFill>
              <a:schemeClr val="accent1">
                <a:lumMod val="40000"/>
                <a:lumOff val="6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400" b="1" dirty="0">
                  <a:solidFill>
                    <a:schemeClr val="tx1"/>
                  </a:solidFill>
                </a:rPr>
                <a:t>Leak Test</a:t>
              </a:r>
            </a:p>
            <a:p>
              <a:pPr algn="ctr"/>
              <a:r>
                <a:rPr lang="en-GB" sz="1400" b="1" dirty="0">
                  <a:solidFill>
                    <a:schemeClr val="tx1"/>
                  </a:solidFill>
                </a:rPr>
                <a:t>RGA</a:t>
              </a:r>
            </a:p>
          </p:txBody>
        </p:sp>
        <p:sp>
          <p:nvSpPr>
            <p:cNvPr id="12" name="Rectangle 11">
              <a:extLst>
                <a:ext uri="{FF2B5EF4-FFF2-40B4-BE49-F238E27FC236}">
                  <a16:creationId xmlns:a16="http://schemas.microsoft.com/office/drawing/2014/main" id="{20955841-6FEC-4898-AE58-311C44249188}"/>
                </a:ext>
              </a:extLst>
            </p:cNvPr>
            <p:cNvSpPr/>
            <p:nvPr/>
          </p:nvSpPr>
          <p:spPr>
            <a:xfrm>
              <a:off x="2728173" y="3803297"/>
              <a:ext cx="1517514" cy="826851"/>
            </a:xfrm>
            <a:prstGeom prst="rect">
              <a:avLst/>
            </a:prstGeom>
            <a:solidFill>
              <a:schemeClr val="accent1">
                <a:lumMod val="40000"/>
                <a:lumOff val="6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400" b="1" dirty="0">
                  <a:solidFill>
                    <a:schemeClr val="tx1"/>
                  </a:solidFill>
                </a:rPr>
                <a:t>Connect Pumping Line</a:t>
              </a:r>
            </a:p>
          </p:txBody>
        </p:sp>
        <p:sp>
          <p:nvSpPr>
            <p:cNvPr id="13" name="Rectangle 12">
              <a:extLst>
                <a:ext uri="{FF2B5EF4-FFF2-40B4-BE49-F238E27FC236}">
                  <a16:creationId xmlns:a16="http://schemas.microsoft.com/office/drawing/2014/main" id="{F8E0F0FE-BFDC-4F75-B528-B82AE615DF27}"/>
                </a:ext>
              </a:extLst>
            </p:cNvPr>
            <p:cNvSpPr/>
            <p:nvPr/>
          </p:nvSpPr>
          <p:spPr>
            <a:xfrm>
              <a:off x="2728173" y="1377540"/>
              <a:ext cx="1517514" cy="826851"/>
            </a:xfrm>
            <a:prstGeom prst="rect">
              <a:avLst/>
            </a:prstGeom>
            <a:solidFill>
              <a:schemeClr val="accent1">
                <a:lumMod val="40000"/>
                <a:lumOff val="6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400" b="1" dirty="0">
                  <a:solidFill>
                    <a:schemeClr val="tx1"/>
                  </a:solidFill>
                </a:rPr>
                <a:t>120 degree Bake out </a:t>
              </a:r>
            </a:p>
          </p:txBody>
        </p:sp>
        <p:sp>
          <p:nvSpPr>
            <p:cNvPr id="14" name="Rectangle 13">
              <a:extLst>
                <a:ext uri="{FF2B5EF4-FFF2-40B4-BE49-F238E27FC236}">
                  <a16:creationId xmlns:a16="http://schemas.microsoft.com/office/drawing/2014/main" id="{C905E549-28C2-4019-A2DE-7AA9DD5C2A81}"/>
                </a:ext>
              </a:extLst>
            </p:cNvPr>
            <p:cNvSpPr/>
            <p:nvPr/>
          </p:nvSpPr>
          <p:spPr>
            <a:xfrm>
              <a:off x="2726178" y="5012731"/>
              <a:ext cx="1515133" cy="826851"/>
            </a:xfrm>
            <a:prstGeom prst="rect">
              <a:avLst/>
            </a:prstGeom>
            <a:solidFill>
              <a:schemeClr val="accent1">
                <a:lumMod val="40000"/>
                <a:lumOff val="6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300" b="1" dirty="0">
                  <a:solidFill>
                    <a:schemeClr val="tx1"/>
                  </a:solidFill>
                </a:rPr>
                <a:t>Mount on the insert</a:t>
              </a:r>
            </a:p>
          </p:txBody>
        </p:sp>
        <p:sp>
          <p:nvSpPr>
            <p:cNvPr id="15" name="Rectangle 14">
              <a:extLst>
                <a:ext uri="{FF2B5EF4-FFF2-40B4-BE49-F238E27FC236}">
                  <a16:creationId xmlns:a16="http://schemas.microsoft.com/office/drawing/2014/main" id="{645C3D69-3DB0-40DF-8C96-D6C8EF04D0D6}"/>
                </a:ext>
              </a:extLst>
            </p:cNvPr>
            <p:cNvSpPr/>
            <p:nvPr/>
          </p:nvSpPr>
          <p:spPr>
            <a:xfrm>
              <a:off x="5114896" y="2593016"/>
              <a:ext cx="1517514" cy="826851"/>
            </a:xfrm>
            <a:prstGeom prst="rect">
              <a:avLst/>
            </a:prstGeom>
            <a:solidFill>
              <a:schemeClr val="accent1">
                <a:lumMod val="40000"/>
                <a:lumOff val="6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400" b="1" dirty="0">
                  <a:solidFill>
                    <a:schemeClr val="tx1"/>
                  </a:solidFill>
                </a:rPr>
                <a:t>Transfer to Cryostat</a:t>
              </a:r>
            </a:p>
          </p:txBody>
        </p:sp>
        <p:sp>
          <p:nvSpPr>
            <p:cNvPr id="16" name="Rectangle 15">
              <a:extLst>
                <a:ext uri="{FF2B5EF4-FFF2-40B4-BE49-F238E27FC236}">
                  <a16:creationId xmlns:a16="http://schemas.microsoft.com/office/drawing/2014/main" id="{95522C33-5AD2-4A8F-8577-6BF630CC80AB}"/>
                </a:ext>
              </a:extLst>
            </p:cNvPr>
            <p:cNvSpPr/>
            <p:nvPr/>
          </p:nvSpPr>
          <p:spPr>
            <a:xfrm>
              <a:off x="5110520" y="3803294"/>
              <a:ext cx="1517514" cy="826851"/>
            </a:xfrm>
            <a:prstGeom prst="rect">
              <a:avLst/>
            </a:prstGeom>
            <a:solidFill>
              <a:schemeClr val="accent1">
                <a:lumMod val="40000"/>
                <a:lumOff val="6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400" b="1" dirty="0">
                  <a:solidFill>
                    <a:schemeClr val="tx1"/>
                  </a:solidFill>
                </a:rPr>
                <a:t>Cold Test</a:t>
              </a:r>
            </a:p>
          </p:txBody>
        </p:sp>
        <p:sp>
          <p:nvSpPr>
            <p:cNvPr id="17" name="Rectangle 16">
              <a:extLst>
                <a:ext uri="{FF2B5EF4-FFF2-40B4-BE49-F238E27FC236}">
                  <a16:creationId xmlns:a16="http://schemas.microsoft.com/office/drawing/2014/main" id="{A076A593-6EFB-4A54-97A6-D8D5F96663C9}"/>
                </a:ext>
              </a:extLst>
            </p:cNvPr>
            <p:cNvSpPr/>
            <p:nvPr/>
          </p:nvSpPr>
          <p:spPr>
            <a:xfrm>
              <a:off x="7441084" y="3818824"/>
              <a:ext cx="1614714" cy="826851"/>
            </a:xfrm>
            <a:prstGeom prst="rect">
              <a:avLst/>
            </a:prstGeom>
            <a:solidFill>
              <a:schemeClr val="accent1">
                <a:lumMod val="40000"/>
                <a:lumOff val="6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400" b="1">
                  <a:solidFill>
                    <a:schemeClr val="tx1"/>
                  </a:solidFill>
                </a:rPr>
                <a:t>Slow venting of N2 to 1bar</a:t>
              </a:r>
              <a:endParaRPr lang="en-GB" sz="1400" b="1" dirty="0">
                <a:solidFill>
                  <a:schemeClr val="tx1"/>
                </a:solidFill>
              </a:endParaRPr>
            </a:p>
          </p:txBody>
        </p:sp>
        <p:sp>
          <p:nvSpPr>
            <p:cNvPr id="18" name="Rectangle 17">
              <a:extLst>
                <a:ext uri="{FF2B5EF4-FFF2-40B4-BE49-F238E27FC236}">
                  <a16:creationId xmlns:a16="http://schemas.microsoft.com/office/drawing/2014/main" id="{EFEF38C8-8B19-426F-AE42-2AD6AB9C6A0B}"/>
                </a:ext>
              </a:extLst>
            </p:cNvPr>
            <p:cNvSpPr/>
            <p:nvPr/>
          </p:nvSpPr>
          <p:spPr>
            <a:xfrm>
              <a:off x="5110520" y="5016503"/>
              <a:ext cx="1517514" cy="826851"/>
            </a:xfrm>
            <a:prstGeom prst="rect">
              <a:avLst/>
            </a:prstGeom>
            <a:solidFill>
              <a:schemeClr val="accent1">
                <a:lumMod val="40000"/>
                <a:lumOff val="6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400" b="1" dirty="0">
                  <a:solidFill>
                    <a:schemeClr val="tx1"/>
                  </a:solidFill>
                </a:rPr>
                <a:t>Removal from Cryostat</a:t>
              </a:r>
            </a:p>
          </p:txBody>
        </p:sp>
        <p:sp>
          <p:nvSpPr>
            <p:cNvPr id="19" name="Rectangle 18">
              <a:extLst>
                <a:ext uri="{FF2B5EF4-FFF2-40B4-BE49-F238E27FC236}">
                  <a16:creationId xmlns:a16="http://schemas.microsoft.com/office/drawing/2014/main" id="{5BD0AAA9-384D-41DD-A33A-FCB474608263}"/>
                </a:ext>
              </a:extLst>
            </p:cNvPr>
            <p:cNvSpPr/>
            <p:nvPr/>
          </p:nvSpPr>
          <p:spPr>
            <a:xfrm>
              <a:off x="5110520" y="1377539"/>
              <a:ext cx="1517514" cy="826851"/>
            </a:xfrm>
            <a:prstGeom prst="rect">
              <a:avLst/>
            </a:prstGeom>
            <a:solidFill>
              <a:schemeClr val="accent1">
                <a:lumMod val="40000"/>
                <a:lumOff val="6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400" b="1" dirty="0">
                  <a:solidFill>
                    <a:schemeClr val="tx1"/>
                  </a:solidFill>
                </a:rPr>
                <a:t>Leak test</a:t>
              </a:r>
            </a:p>
            <a:p>
              <a:pPr algn="ctr"/>
              <a:r>
                <a:rPr lang="en-GB" sz="1400" b="1" dirty="0">
                  <a:solidFill>
                    <a:schemeClr val="tx1"/>
                  </a:solidFill>
                </a:rPr>
                <a:t>RGA</a:t>
              </a:r>
            </a:p>
          </p:txBody>
        </p:sp>
        <p:cxnSp>
          <p:nvCxnSpPr>
            <p:cNvPr id="20" name="Straight Arrow Connector 19">
              <a:extLst>
                <a:ext uri="{FF2B5EF4-FFF2-40B4-BE49-F238E27FC236}">
                  <a16:creationId xmlns:a16="http://schemas.microsoft.com/office/drawing/2014/main" id="{136B1524-1057-4243-AC45-57DDECE930CA}"/>
                </a:ext>
              </a:extLst>
            </p:cNvPr>
            <p:cNvCxnSpPr>
              <a:cxnSpLocks/>
              <a:stCxn id="7" idx="2"/>
              <a:endCxn id="8" idx="0"/>
            </p:cNvCxnSpPr>
            <p:nvPr/>
          </p:nvCxnSpPr>
          <p:spPr>
            <a:xfrm flipH="1">
              <a:off x="1184539" y="2207834"/>
              <a:ext cx="15749" cy="367947"/>
            </a:xfrm>
            <a:prstGeom prst="straightConnector1">
              <a:avLst/>
            </a:prstGeom>
            <a:ln>
              <a:solidFill>
                <a:schemeClr val="tx1"/>
              </a:solidFill>
              <a:tailEnd type="triangle"/>
            </a:ln>
          </p:spPr>
          <p:style>
            <a:lnRef idx="3">
              <a:schemeClr val="dk1"/>
            </a:lnRef>
            <a:fillRef idx="0">
              <a:schemeClr val="dk1"/>
            </a:fillRef>
            <a:effectRef idx="2">
              <a:schemeClr val="dk1"/>
            </a:effectRef>
            <a:fontRef idx="minor">
              <a:schemeClr val="tx1"/>
            </a:fontRef>
          </p:style>
        </p:cxnSp>
        <p:cxnSp>
          <p:nvCxnSpPr>
            <p:cNvPr id="21" name="Straight Arrow Connector 20">
              <a:extLst>
                <a:ext uri="{FF2B5EF4-FFF2-40B4-BE49-F238E27FC236}">
                  <a16:creationId xmlns:a16="http://schemas.microsoft.com/office/drawing/2014/main" id="{932E77D6-E201-4028-8D00-57449F916B73}"/>
                </a:ext>
              </a:extLst>
            </p:cNvPr>
            <p:cNvCxnSpPr>
              <a:cxnSpLocks/>
            </p:cNvCxnSpPr>
            <p:nvPr/>
          </p:nvCxnSpPr>
          <p:spPr>
            <a:xfrm>
              <a:off x="1147668" y="3419868"/>
              <a:ext cx="0" cy="389857"/>
            </a:xfrm>
            <a:prstGeom prst="straightConnector1">
              <a:avLst/>
            </a:prstGeom>
            <a:ln>
              <a:solidFill>
                <a:schemeClr val="tx1"/>
              </a:solidFill>
              <a:tailEnd type="triangle"/>
            </a:ln>
          </p:spPr>
          <p:style>
            <a:lnRef idx="3">
              <a:schemeClr val="dk1"/>
            </a:lnRef>
            <a:fillRef idx="0">
              <a:schemeClr val="dk1"/>
            </a:fillRef>
            <a:effectRef idx="2">
              <a:schemeClr val="dk1"/>
            </a:effectRef>
            <a:fontRef idx="minor">
              <a:schemeClr val="tx1"/>
            </a:fontRef>
          </p:style>
        </p:cxnSp>
        <p:cxnSp>
          <p:nvCxnSpPr>
            <p:cNvPr id="22" name="Straight Arrow Connector 21">
              <a:extLst>
                <a:ext uri="{FF2B5EF4-FFF2-40B4-BE49-F238E27FC236}">
                  <a16:creationId xmlns:a16="http://schemas.microsoft.com/office/drawing/2014/main" id="{ADEDA8BD-6622-46F5-9295-38B01BCD8293}"/>
                </a:ext>
              </a:extLst>
            </p:cNvPr>
            <p:cNvCxnSpPr>
              <a:cxnSpLocks/>
              <a:stCxn id="9" idx="2"/>
              <a:endCxn id="10" idx="0"/>
            </p:cNvCxnSpPr>
            <p:nvPr/>
          </p:nvCxnSpPr>
          <p:spPr>
            <a:xfrm>
              <a:off x="1184539" y="4616523"/>
              <a:ext cx="0" cy="398501"/>
            </a:xfrm>
            <a:prstGeom prst="straightConnector1">
              <a:avLst/>
            </a:prstGeom>
            <a:ln>
              <a:solidFill>
                <a:schemeClr val="tx1"/>
              </a:solidFill>
              <a:tailEnd type="triangle"/>
            </a:ln>
          </p:spPr>
          <p:style>
            <a:lnRef idx="3">
              <a:schemeClr val="dk1"/>
            </a:lnRef>
            <a:fillRef idx="0">
              <a:schemeClr val="dk1"/>
            </a:fillRef>
            <a:effectRef idx="2">
              <a:schemeClr val="dk1"/>
            </a:effectRef>
            <a:fontRef idx="minor">
              <a:schemeClr val="tx1"/>
            </a:fontRef>
          </p:style>
        </p:cxnSp>
        <p:cxnSp>
          <p:nvCxnSpPr>
            <p:cNvPr id="23" name="Straight Arrow Connector 22">
              <a:extLst>
                <a:ext uri="{FF2B5EF4-FFF2-40B4-BE49-F238E27FC236}">
                  <a16:creationId xmlns:a16="http://schemas.microsoft.com/office/drawing/2014/main" id="{72FB71BB-F5C2-4283-8783-3E8294A4ABAD}"/>
                </a:ext>
              </a:extLst>
            </p:cNvPr>
            <p:cNvCxnSpPr>
              <a:cxnSpLocks/>
              <a:stCxn id="10" idx="3"/>
              <a:endCxn id="14" idx="1"/>
            </p:cNvCxnSpPr>
            <p:nvPr/>
          </p:nvCxnSpPr>
          <p:spPr>
            <a:xfrm flipV="1">
              <a:off x="1980165" y="5426157"/>
              <a:ext cx="746013" cy="2293"/>
            </a:xfrm>
            <a:prstGeom prst="straightConnector1">
              <a:avLst/>
            </a:prstGeom>
            <a:ln>
              <a:solidFill>
                <a:schemeClr val="tx1"/>
              </a:solidFill>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a:extLst>
                <a:ext uri="{FF2B5EF4-FFF2-40B4-BE49-F238E27FC236}">
                  <a16:creationId xmlns:a16="http://schemas.microsoft.com/office/drawing/2014/main" id="{862239BC-9733-45AD-BAE8-D71FE87A2C72}"/>
                </a:ext>
              </a:extLst>
            </p:cNvPr>
            <p:cNvCxnSpPr>
              <a:cxnSpLocks/>
              <a:stCxn id="14" idx="0"/>
              <a:endCxn id="12" idx="2"/>
            </p:cNvCxnSpPr>
            <p:nvPr/>
          </p:nvCxnSpPr>
          <p:spPr>
            <a:xfrm flipV="1">
              <a:off x="3483745" y="4630147"/>
              <a:ext cx="3186" cy="382584"/>
            </a:xfrm>
            <a:prstGeom prst="straightConnector1">
              <a:avLst/>
            </a:prstGeom>
            <a:ln>
              <a:solidFill>
                <a:schemeClr val="tx1"/>
              </a:solidFill>
              <a:tailEnd type="triangle"/>
            </a:ln>
          </p:spPr>
          <p:style>
            <a:lnRef idx="3">
              <a:schemeClr val="dk1"/>
            </a:lnRef>
            <a:fillRef idx="0">
              <a:schemeClr val="dk1"/>
            </a:fillRef>
            <a:effectRef idx="2">
              <a:schemeClr val="dk1"/>
            </a:effectRef>
            <a:fontRef idx="minor">
              <a:schemeClr val="tx1"/>
            </a:fontRef>
          </p:style>
        </p:cxnSp>
        <p:cxnSp>
          <p:nvCxnSpPr>
            <p:cNvPr id="25" name="Straight Arrow Connector 24">
              <a:extLst>
                <a:ext uri="{FF2B5EF4-FFF2-40B4-BE49-F238E27FC236}">
                  <a16:creationId xmlns:a16="http://schemas.microsoft.com/office/drawing/2014/main" id="{CD5EA9AA-1668-43CE-B436-77D567392F96}"/>
                </a:ext>
              </a:extLst>
            </p:cNvPr>
            <p:cNvCxnSpPr>
              <a:cxnSpLocks/>
            </p:cNvCxnSpPr>
            <p:nvPr/>
          </p:nvCxnSpPr>
          <p:spPr>
            <a:xfrm flipV="1">
              <a:off x="3482937" y="3402633"/>
              <a:ext cx="1996" cy="382584"/>
            </a:xfrm>
            <a:prstGeom prst="straightConnector1">
              <a:avLst/>
            </a:prstGeom>
            <a:ln>
              <a:solidFill>
                <a:schemeClr val="tx1"/>
              </a:solidFill>
              <a:tailEnd type="triangle"/>
            </a:ln>
          </p:spPr>
          <p:style>
            <a:lnRef idx="3">
              <a:schemeClr val="dk1"/>
            </a:lnRef>
            <a:fillRef idx="0">
              <a:schemeClr val="dk1"/>
            </a:fillRef>
            <a:effectRef idx="2">
              <a:schemeClr val="dk1"/>
            </a:effectRef>
            <a:fontRef idx="minor">
              <a:schemeClr val="tx1"/>
            </a:fontRef>
          </p:style>
        </p:cxnSp>
        <p:cxnSp>
          <p:nvCxnSpPr>
            <p:cNvPr id="26" name="Straight Arrow Connector 25">
              <a:extLst>
                <a:ext uri="{FF2B5EF4-FFF2-40B4-BE49-F238E27FC236}">
                  <a16:creationId xmlns:a16="http://schemas.microsoft.com/office/drawing/2014/main" id="{C1ED3C75-1978-4979-ABC9-0EF8AD988DB1}"/>
                </a:ext>
              </a:extLst>
            </p:cNvPr>
            <p:cNvCxnSpPr>
              <a:cxnSpLocks/>
            </p:cNvCxnSpPr>
            <p:nvPr/>
          </p:nvCxnSpPr>
          <p:spPr>
            <a:xfrm flipV="1">
              <a:off x="3480941" y="2207834"/>
              <a:ext cx="1996" cy="382584"/>
            </a:xfrm>
            <a:prstGeom prst="straightConnector1">
              <a:avLst/>
            </a:prstGeom>
            <a:ln>
              <a:solidFill>
                <a:schemeClr val="tx1"/>
              </a:solidFill>
              <a:tailEnd type="triangle"/>
            </a:ln>
          </p:spPr>
          <p:style>
            <a:lnRef idx="3">
              <a:schemeClr val="dk1"/>
            </a:lnRef>
            <a:fillRef idx="0">
              <a:schemeClr val="dk1"/>
            </a:fillRef>
            <a:effectRef idx="2">
              <a:schemeClr val="dk1"/>
            </a:effectRef>
            <a:fontRef idx="minor">
              <a:schemeClr val="tx1"/>
            </a:fontRef>
          </p:style>
        </p:cxnSp>
        <p:cxnSp>
          <p:nvCxnSpPr>
            <p:cNvPr id="27" name="Straight Arrow Connector 26">
              <a:extLst>
                <a:ext uri="{FF2B5EF4-FFF2-40B4-BE49-F238E27FC236}">
                  <a16:creationId xmlns:a16="http://schemas.microsoft.com/office/drawing/2014/main" id="{C394FEE2-998F-4376-8125-A5D588F435F3}"/>
                </a:ext>
              </a:extLst>
            </p:cNvPr>
            <p:cNvCxnSpPr>
              <a:stCxn id="13" idx="3"/>
              <a:endCxn id="19" idx="1"/>
            </p:cNvCxnSpPr>
            <p:nvPr/>
          </p:nvCxnSpPr>
          <p:spPr>
            <a:xfrm flipV="1">
              <a:off x="4245687" y="1790965"/>
              <a:ext cx="864833" cy="1"/>
            </a:xfrm>
            <a:prstGeom prst="straightConnector1">
              <a:avLst/>
            </a:prstGeom>
            <a:ln>
              <a:solidFill>
                <a:schemeClr val="tx1"/>
              </a:solidFill>
              <a:tailEnd type="triangle"/>
            </a:ln>
          </p:spPr>
          <p:style>
            <a:lnRef idx="3">
              <a:schemeClr val="dk1"/>
            </a:lnRef>
            <a:fillRef idx="0">
              <a:schemeClr val="dk1"/>
            </a:fillRef>
            <a:effectRef idx="2">
              <a:schemeClr val="dk1"/>
            </a:effectRef>
            <a:fontRef idx="minor">
              <a:schemeClr val="tx1"/>
            </a:fontRef>
          </p:style>
        </p:cxnSp>
        <p:cxnSp>
          <p:nvCxnSpPr>
            <p:cNvPr id="28" name="Straight Arrow Connector 27">
              <a:extLst>
                <a:ext uri="{FF2B5EF4-FFF2-40B4-BE49-F238E27FC236}">
                  <a16:creationId xmlns:a16="http://schemas.microsoft.com/office/drawing/2014/main" id="{E92E288F-0F1E-48B3-9C69-CB4CB8D1CD40}"/>
                </a:ext>
              </a:extLst>
            </p:cNvPr>
            <p:cNvCxnSpPr>
              <a:stCxn id="19" idx="2"/>
              <a:endCxn id="15" idx="0"/>
            </p:cNvCxnSpPr>
            <p:nvPr/>
          </p:nvCxnSpPr>
          <p:spPr>
            <a:xfrm>
              <a:off x="5869277" y="2204390"/>
              <a:ext cx="4376" cy="388626"/>
            </a:xfrm>
            <a:prstGeom prst="straightConnector1">
              <a:avLst/>
            </a:prstGeom>
            <a:ln>
              <a:solidFill>
                <a:schemeClr val="tx1"/>
              </a:solidFill>
              <a:tailEnd type="triangle"/>
            </a:ln>
          </p:spPr>
          <p:style>
            <a:lnRef idx="3">
              <a:schemeClr val="dk1"/>
            </a:lnRef>
            <a:fillRef idx="0">
              <a:schemeClr val="dk1"/>
            </a:fillRef>
            <a:effectRef idx="2">
              <a:schemeClr val="dk1"/>
            </a:effectRef>
            <a:fontRef idx="minor">
              <a:schemeClr val="tx1"/>
            </a:fontRef>
          </p:style>
        </p:cxnSp>
        <p:cxnSp>
          <p:nvCxnSpPr>
            <p:cNvPr id="29" name="Straight Arrow Connector 28">
              <a:extLst>
                <a:ext uri="{FF2B5EF4-FFF2-40B4-BE49-F238E27FC236}">
                  <a16:creationId xmlns:a16="http://schemas.microsoft.com/office/drawing/2014/main" id="{85852D4D-62DE-4A12-B3CC-889F36653C15}"/>
                </a:ext>
              </a:extLst>
            </p:cNvPr>
            <p:cNvCxnSpPr>
              <a:cxnSpLocks/>
            </p:cNvCxnSpPr>
            <p:nvPr/>
          </p:nvCxnSpPr>
          <p:spPr>
            <a:xfrm>
              <a:off x="5875650" y="3430198"/>
              <a:ext cx="4376" cy="388626"/>
            </a:xfrm>
            <a:prstGeom prst="straightConnector1">
              <a:avLst/>
            </a:prstGeom>
            <a:ln>
              <a:solidFill>
                <a:schemeClr val="tx1"/>
              </a:solidFill>
              <a:tailEnd type="triangle"/>
            </a:ln>
          </p:spPr>
          <p:style>
            <a:lnRef idx="3">
              <a:schemeClr val="dk1"/>
            </a:lnRef>
            <a:fillRef idx="0">
              <a:schemeClr val="dk1"/>
            </a:fillRef>
            <a:effectRef idx="2">
              <a:schemeClr val="dk1"/>
            </a:effectRef>
            <a:fontRef idx="minor">
              <a:schemeClr val="tx1"/>
            </a:fontRef>
          </p:style>
        </p:cxnSp>
        <p:cxnSp>
          <p:nvCxnSpPr>
            <p:cNvPr id="30" name="Straight Arrow Connector 29">
              <a:extLst>
                <a:ext uri="{FF2B5EF4-FFF2-40B4-BE49-F238E27FC236}">
                  <a16:creationId xmlns:a16="http://schemas.microsoft.com/office/drawing/2014/main" id="{484272AA-D53F-4979-BBF1-242F6A18DFCF}"/>
                </a:ext>
              </a:extLst>
            </p:cNvPr>
            <p:cNvCxnSpPr>
              <a:cxnSpLocks/>
            </p:cNvCxnSpPr>
            <p:nvPr/>
          </p:nvCxnSpPr>
          <p:spPr>
            <a:xfrm>
              <a:off x="5880026" y="4631965"/>
              <a:ext cx="4376" cy="388626"/>
            </a:xfrm>
            <a:prstGeom prst="straightConnector1">
              <a:avLst/>
            </a:prstGeom>
            <a:ln>
              <a:solidFill>
                <a:schemeClr val="tx1"/>
              </a:solidFill>
              <a:tailEnd type="triangle"/>
            </a:ln>
          </p:spPr>
          <p:style>
            <a:lnRef idx="3">
              <a:schemeClr val="dk1"/>
            </a:lnRef>
            <a:fillRef idx="0">
              <a:schemeClr val="dk1"/>
            </a:fillRef>
            <a:effectRef idx="2">
              <a:schemeClr val="dk1"/>
            </a:effectRef>
            <a:fontRef idx="minor">
              <a:schemeClr val="tx1"/>
            </a:fontRef>
          </p:style>
        </p:cxnSp>
        <p:cxnSp>
          <p:nvCxnSpPr>
            <p:cNvPr id="31" name="Straight Arrow Connector 30">
              <a:extLst>
                <a:ext uri="{FF2B5EF4-FFF2-40B4-BE49-F238E27FC236}">
                  <a16:creationId xmlns:a16="http://schemas.microsoft.com/office/drawing/2014/main" id="{E0249B93-2C01-4D49-A90F-9E721B413D8A}"/>
                </a:ext>
              </a:extLst>
            </p:cNvPr>
            <p:cNvCxnSpPr>
              <a:stCxn id="18" idx="3"/>
              <a:endCxn id="36" idx="1"/>
            </p:cNvCxnSpPr>
            <p:nvPr/>
          </p:nvCxnSpPr>
          <p:spPr>
            <a:xfrm>
              <a:off x="6628034" y="5429929"/>
              <a:ext cx="794567" cy="6761"/>
            </a:xfrm>
            <a:prstGeom prst="straightConnector1">
              <a:avLst/>
            </a:prstGeom>
            <a:ln>
              <a:solidFill>
                <a:schemeClr val="tx1"/>
              </a:solidFill>
              <a:tailEnd type="triangle"/>
            </a:ln>
          </p:spPr>
          <p:style>
            <a:lnRef idx="3">
              <a:schemeClr val="dk1"/>
            </a:lnRef>
            <a:fillRef idx="0">
              <a:schemeClr val="dk1"/>
            </a:fillRef>
            <a:effectRef idx="2">
              <a:schemeClr val="dk1"/>
            </a:effectRef>
            <a:fontRef idx="minor">
              <a:schemeClr val="tx1"/>
            </a:fontRef>
          </p:style>
        </p:cxnSp>
        <p:sp>
          <p:nvSpPr>
            <p:cNvPr id="32" name="Rectangle 31">
              <a:extLst>
                <a:ext uri="{FF2B5EF4-FFF2-40B4-BE49-F238E27FC236}">
                  <a16:creationId xmlns:a16="http://schemas.microsoft.com/office/drawing/2014/main" id="{A89FA231-8D51-4FE0-A725-A0CA826DE356}"/>
                </a:ext>
              </a:extLst>
            </p:cNvPr>
            <p:cNvSpPr/>
            <p:nvPr/>
          </p:nvSpPr>
          <p:spPr>
            <a:xfrm>
              <a:off x="7489684" y="2598284"/>
              <a:ext cx="1517514" cy="826851"/>
            </a:xfrm>
            <a:prstGeom prst="rect">
              <a:avLst/>
            </a:prstGeom>
            <a:solidFill>
              <a:schemeClr val="accent1">
                <a:lumMod val="40000"/>
                <a:lumOff val="6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100" b="1" dirty="0">
                  <a:solidFill>
                    <a:schemeClr val="tx1"/>
                  </a:solidFill>
                </a:rPr>
                <a:t>Removal from Insert</a:t>
              </a:r>
              <a:endParaRPr lang="en-GB" sz="1400" b="1" dirty="0">
                <a:solidFill>
                  <a:schemeClr val="tx1"/>
                </a:solidFill>
              </a:endParaRPr>
            </a:p>
          </p:txBody>
        </p:sp>
        <p:cxnSp>
          <p:nvCxnSpPr>
            <p:cNvPr id="33" name="Straight Arrow Connector 32">
              <a:extLst>
                <a:ext uri="{FF2B5EF4-FFF2-40B4-BE49-F238E27FC236}">
                  <a16:creationId xmlns:a16="http://schemas.microsoft.com/office/drawing/2014/main" id="{A9EC5838-83E6-4D80-BF78-96D6E8E40C4E}"/>
                </a:ext>
              </a:extLst>
            </p:cNvPr>
            <p:cNvCxnSpPr>
              <a:stCxn id="17" idx="0"/>
              <a:endCxn id="32" idx="2"/>
            </p:cNvCxnSpPr>
            <p:nvPr/>
          </p:nvCxnSpPr>
          <p:spPr>
            <a:xfrm flipV="1">
              <a:off x="8248441" y="3425135"/>
              <a:ext cx="0" cy="393689"/>
            </a:xfrm>
            <a:prstGeom prst="straightConnector1">
              <a:avLst/>
            </a:prstGeom>
            <a:ln>
              <a:solidFill>
                <a:schemeClr val="tx1"/>
              </a:solidFill>
              <a:tailEnd type="triangle"/>
            </a:ln>
          </p:spPr>
          <p:style>
            <a:lnRef idx="3">
              <a:schemeClr val="dk1"/>
            </a:lnRef>
            <a:fillRef idx="0">
              <a:schemeClr val="dk1"/>
            </a:fillRef>
            <a:effectRef idx="2">
              <a:schemeClr val="dk1"/>
            </a:effectRef>
            <a:fontRef idx="minor">
              <a:schemeClr val="tx1"/>
            </a:fontRef>
          </p:style>
        </p:cxnSp>
        <p:sp>
          <p:nvSpPr>
            <p:cNvPr id="34" name="Rectangle 33">
              <a:extLst>
                <a:ext uri="{FF2B5EF4-FFF2-40B4-BE49-F238E27FC236}">
                  <a16:creationId xmlns:a16="http://schemas.microsoft.com/office/drawing/2014/main" id="{A5430384-57FA-4A2F-9288-85646F95C17A}"/>
                </a:ext>
              </a:extLst>
            </p:cNvPr>
            <p:cNvSpPr/>
            <p:nvPr/>
          </p:nvSpPr>
          <p:spPr>
            <a:xfrm>
              <a:off x="7471201" y="1377537"/>
              <a:ext cx="1517514" cy="826851"/>
            </a:xfrm>
            <a:prstGeom prst="rect">
              <a:avLst/>
            </a:prstGeom>
            <a:solidFill>
              <a:schemeClr val="accent1">
                <a:lumMod val="40000"/>
                <a:lumOff val="6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400" b="1" dirty="0">
                  <a:solidFill>
                    <a:schemeClr val="tx1"/>
                  </a:solidFill>
                </a:rPr>
                <a:t>Cavity in storage</a:t>
              </a:r>
              <a:endParaRPr lang="en-GB" sz="1400" b="1" dirty="0">
                <a:solidFill>
                  <a:schemeClr val="tx1"/>
                </a:solidFill>
              </a:endParaRPr>
            </a:p>
          </p:txBody>
        </p:sp>
        <p:cxnSp>
          <p:nvCxnSpPr>
            <p:cNvPr id="35" name="Straight Arrow Connector 34">
              <a:extLst>
                <a:ext uri="{FF2B5EF4-FFF2-40B4-BE49-F238E27FC236}">
                  <a16:creationId xmlns:a16="http://schemas.microsoft.com/office/drawing/2014/main" id="{5629DCA6-6C6B-401C-9EA4-A5577B6DC346}"/>
                </a:ext>
              </a:extLst>
            </p:cNvPr>
            <p:cNvCxnSpPr>
              <a:cxnSpLocks/>
            </p:cNvCxnSpPr>
            <p:nvPr/>
          </p:nvCxnSpPr>
          <p:spPr>
            <a:xfrm flipV="1">
              <a:off x="8246118" y="2190470"/>
              <a:ext cx="2323" cy="380766"/>
            </a:xfrm>
            <a:prstGeom prst="straightConnector1">
              <a:avLst/>
            </a:prstGeom>
            <a:ln>
              <a:solidFill>
                <a:schemeClr val="tx1"/>
              </a:solidFill>
              <a:tailEnd type="triangle"/>
            </a:ln>
          </p:spPr>
          <p:style>
            <a:lnRef idx="3">
              <a:schemeClr val="dk1"/>
            </a:lnRef>
            <a:fillRef idx="0">
              <a:schemeClr val="dk1"/>
            </a:fillRef>
            <a:effectRef idx="2">
              <a:schemeClr val="dk1"/>
            </a:effectRef>
            <a:fontRef idx="minor">
              <a:schemeClr val="tx1"/>
            </a:fontRef>
          </p:style>
        </p:cxnSp>
        <p:sp>
          <p:nvSpPr>
            <p:cNvPr id="36" name="Rectangle 35">
              <a:extLst>
                <a:ext uri="{FF2B5EF4-FFF2-40B4-BE49-F238E27FC236}">
                  <a16:creationId xmlns:a16="http://schemas.microsoft.com/office/drawing/2014/main" id="{BFE1101D-CB5E-4C3A-96F1-1917A90FE19F}"/>
                </a:ext>
              </a:extLst>
            </p:cNvPr>
            <p:cNvSpPr/>
            <p:nvPr/>
          </p:nvSpPr>
          <p:spPr>
            <a:xfrm>
              <a:off x="7422601" y="5023264"/>
              <a:ext cx="1614714" cy="826851"/>
            </a:xfrm>
            <a:prstGeom prst="rect">
              <a:avLst/>
            </a:prstGeom>
            <a:solidFill>
              <a:schemeClr val="accent1">
                <a:lumMod val="40000"/>
                <a:lumOff val="60000"/>
              </a:schemeClr>
            </a:solidFill>
            <a:ln>
              <a:solidFill>
                <a:schemeClr val="tx1"/>
              </a:solidFill>
            </a:ln>
          </p:spPr>
          <p:style>
            <a:lnRef idx="0">
              <a:scrgbClr r="0" g="0" b="0"/>
            </a:lnRef>
            <a:fillRef idx="0">
              <a:scrgbClr r="0" g="0" b="0"/>
            </a:fillRef>
            <a:effectRef idx="0">
              <a:scrgbClr r="0" g="0" b="0"/>
            </a:effectRef>
            <a:fontRef idx="minor">
              <a:schemeClr val="lt1"/>
            </a:fontRef>
          </p:style>
          <p:txBody>
            <a:bodyPr rtlCol="0" anchor="ctr"/>
            <a:lstStyle/>
            <a:p>
              <a:pPr algn="ctr"/>
              <a:r>
                <a:rPr lang="en-GB" sz="1400" b="1" dirty="0">
                  <a:solidFill>
                    <a:schemeClr val="tx1"/>
                  </a:solidFill>
                </a:rPr>
                <a:t>RGA</a:t>
              </a:r>
            </a:p>
          </p:txBody>
        </p:sp>
        <p:cxnSp>
          <p:nvCxnSpPr>
            <p:cNvPr id="37" name="Straight Arrow Connector 36">
              <a:extLst>
                <a:ext uri="{FF2B5EF4-FFF2-40B4-BE49-F238E27FC236}">
                  <a16:creationId xmlns:a16="http://schemas.microsoft.com/office/drawing/2014/main" id="{3E65F580-A0F0-4AEC-A53B-32565E8D0857}"/>
                </a:ext>
              </a:extLst>
            </p:cNvPr>
            <p:cNvCxnSpPr>
              <a:cxnSpLocks/>
            </p:cNvCxnSpPr>
            <p:nvPr/>
          </p:nvCxnSpPr>
          <p:spPr>
            <a:xfrm flipV="1">
              <a:off x="8259097" y="4645675"/>
              <a:ext cx="0" cy="393689"/>
            </a:xfrm>
            <a:prstGeom prst="straightConnector1">
              <a:avLst/>
            </a:prstGeom>
            <a:ln>
              <a:solidFill>
                <a:schemeClr val="tx1"/>
              </a:solidFill>
              <a:tailEnd type="triangle"/>
            </a:ln>
          </p:spPr>
          <p:style>
            <a:lnRef idx="3">
              <a:schemeClr val="dk1"/>
            </a:lnRef>
            <a:fillRef idx="0">
              <a:schemeClr val="dk1"/>
            </a:fillRef>
            <a:effectRef idx="2">
              <a:schemeClr val="dk1"/>
            </a:effectRef>
            <a:fontRef idx="minor">
              <a:schemeClr val="tx1"/>
            </a:fontRef>
          </p:style>
        </p:cxnSp>
      </p:grpSp>
      <p:sp>
        <p:nvSpPr>
          <p:cNvPr id="38" name="Multiply 37"/>
          <p:cNvSpPr/>
          <p:nvPr/>
        </p:nvSpPr>
        <p:spPr>
          <a:xfrm>
            <a:off x="1989320" y="2446513"/>
            <a:ext cx="2679894" cy="1359708"/>
          </a:xfrm>
          <a:prstGeom prst="mathMultiply">
            <a:avLst>
              <a:gd name="adj1" fmla="val 0"/>
            </a:avLst>
          </a:prstGeom>
          <a:noFill/>
          <a:ln w="57150"/>
        </p:spPr>
        <p:style>
          <a:lnRef idx="1">
            <a:schemeClr val="accent3"/>
          </a:lnRef>
          <a:fillRef idx="3">
            <a:schemeClr val="accent3"/>
          </a:fillRef>
          <a:effectRef idx="2">
            <a:schemeClr val="accent3"/>
          </a:effectRef>
          <a:fontRef idx="minor">
            <a:schemeClr val="lt1"/>
          </a:fontRef>
        </p:style>
        <p:txBody>
          <a:bodyPr rtlCol="0" anchor="ctr"/>
          <a:lstStyle/>
          <a:p>
            <a:pPr algn="ctr"/>
            <a:endParaRPr lang="en-GB"/>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2980559D-37B3-46E3-A09E-1A19E5229304}"/>
              </a:ext>
            </a:extLst>
          </p:cNvPr>
          <p:cNvSpPr>
            <a:spLocks noGrp="1"/>
          </p:cNvSpPr>
          <p:nvPr>
            <p:ph type="title"/>
          </p:nvPr>
        </p:nvSpPr>
        <p:spPr>
          <a:xfrm>
            <a:off x="612000" y="3069000"/>
            <a:ext cx="7920000" cy="720000"/>
          </a:xfrm>
        </p:spPr>
        <p:txBody>
          <a:bodyPr/>
          <a:lstStyle/>
          <a:p>
            <a:r>
              <a:rPr lang="en-US" dirty="0"/>
              <a:t>RFD1 cold test results</a:t>
            </a:r>
            <a:endParaRPr lang="en-GB" dirty="0"/>
          </a:p>
        </p:txBody>
      </p:sp>
      <p:sp>
        <p:nvSpPr>
          <p:cNvPr id="4" name="Footer Placeholder 3">
            <a:extLst>
              <a:ext uri="{FF2B5EF4-FFF2-40B4-BE49-F238E27FC236}">
                <a16:creationId xmlns:a16="http://schemas.microsoft.com/office/drawing/2014/main" id="{23C0E308-A496-4770-975C-015F6E1FAFBA}"/>
              </a:ext>
            </a:extLst>
          </p:cNvPr>
          <p:cNvSpPr>
            <a:spLocks noGrp="1"/>
          </p:cNvSpPr>
          <p:nvPr>
            <p:ph type="ftr" sz="quarter" idx="11"/>
          </p:nvPr>
        </p:nvSpPr>
        <p:spPr/>
        <p:txBody>
          <a:bodyPr/>
          <a:lstStyle/>
          <a:p>
            <a:r>
              <a:rPr lang="en-GB" noProof="0"/>
              <a:t>K. Turaj, 5 October 2021</a:t>
            </a:r>
          </a:p>
        </p:txBody>
      </p:sp>
      <p:sp>
        <p:nvSpPr>
          <p:cNvPr id="5" name="Slide Number Placeholder 4">
            <a:extLst>
              <a:ext uri="{FF2B5EF4-FFF2-40B4-BE49-F238E27FC236}">
                <a16:creationId xmlns:a16="http://schemas.microsoft.com/office/drawing/2014/main" id="{FDA2F90A-F341-49AF-843A-EFB0AFD3C913}"/>
              </a:ext>
            </a:extLst>
          </p:cNvPr>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4090412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831CE6A-0778-439B-ACC3-AB7D704A2095}"/>
              </a:ext>
            </a:extLst>
          </p:cNvPr>
          <p:cNvSpPr>
            <a:spLocks noGrp="1"/>
          </p:cNvSpPr>
          <p:nvPr>
            <p:ph type="title"/>
          </p:nvPr>
        </p:nvSpPr>
        <p:spPr/>
        <p:txBody>
          <a:bodyPr/>
          <a:lstStyle/>
          <a:p>
            <a:r>
              <a:rPr lang="en-US" dirty="0"/>
              <a:t>RFD1_DC cold test results</a:t>
            </a:r>
            <a:endParaRPr lang="en-GB" dirty="0"/>
          </a:p>
        </p:txBody>
      </p:sp>
      <p:sp>
        <p:nvSpPr>
          <p:cNvPr id="10" name="Content Placeholder 9">
            <a:extLst>
              <a:ext uri="{FF2B5EF4-FFF2-40B4-BE49-F238E27FC236}">
                <a16:creationId xmlns:a16="http://schemas.microsoft.com/office/drawing/2014/main" id="{69B3FAD7-973B-4FB7-ACC2-B352B47F636C}"/>
              </a:ext>
            </a:extLst>
          </p:cNvPr>
          <p:cNvSpPr>
            <a:spLocks noGrp="1"/>
          </p:cNvSpPr>
          <p:nvPr>
            <p:ph idx="1"/>
          </p:nvPr>
        </p:nvSpPr>
        <p:spPr>
          <a:xfrm>
            <a:off x="589016" y="900001"/>
            <a:ext cx="7920000" cy="2384984"/>
          </a:xfrm>
        </p:spPr>
        <p:txBody>
          <a:bodyPr>
            <a:normAutofit fontScale="92500" lnSpcReduction="20000"/>
          </a:bodyPr>
          <a:lstStyle/>
          <a:p>
            <a:r>
              <a:rPr lang="en-GB" sz="2600" dirty="0"/>
              <a:t>Successfully cold test up to 5MV, but only at 2.5K and with active pumping. </a:t>
            </a:r>
          </a:p>
          <a:p>
            <a:pPr lvl="1"/>
            <a:r>
              <a:rPr lang="en-US" dirty="0"/>
              <a:t>No quench observed</a:t>
            </a:r>
          </a:p>
          <a:p>
            <a:pPr lvl="1"/>
            <a:r>
              <a:rPr lang="en-US" dirty="0"/>
              <a:t>No radiation observed</a:t>
            </a:r>
          </a:p>
          <a:p>
            <a:pPr lvl="1"/>
            <a:r>
              <a:rPr lang="en-US" dirty="0"/>
              <a:t>No heating observed</a:t>
            </a:r>
            <a:endParaRPr lang="en-GB" sz="2600" dirty="0"/>
          </a:p>
          <a:p>
            <a:r>
              <a:rPr lang="en-GB" sz="2600" dirty="0"/>
              <a:t>We were able to repeat the results after a short thermal cycle (~20K</a:t>
            </a:r>
            <a:r>
              <a:rPr lang="en-US" sz="2600" dirty="0"/>
              <a:t>)</a:t>
            </a:r>
            <a:endParaRPr lang="en-US" dirty="0"/>
          </a:p>
          <a:p>
            <a:endParaRPr lang="en-GB" dirty="0"/>
          </a:p>
        </p:txBody>
      </p:sp>
      <p:sp>
        <p:nvSpPr>
          <p:cNvPr id="8" name="Slide Number Placeholder 7">
            <a:extLst>
              <a:ext uri="{FF2B5EF4-FFF2-40B4-BE49-F238E27FC236}">
                <a16:creationId xmlns:a16="http://schemas.microsoft.com/office/drawing/2014/main" id="{0E882D78-3277-46A3-BD62-D8FE712D6194}"/>
              </a:ext>
            </a:extLst>
          </p:cNvPr>
          <p:cNvSpPr>
            <a:spLocks noGrp="1"/>
          </p:cNvSpPr>
          <p:nvPr>
            <p:ph type="sldNum" sz="quarter" idx="12"/>
          </p:nvPr>
        </p:nvSpPr>
        <p:spPr/>
        <p:txBody>
          <a:bodyPr/>
          <a:lstStyle/>
          <a:p>
            <a:fld id="{BFDCA1C4-9514-7B4F-976F-D92F7E296653}" type="slidenum">
              <a:rPr lang="fr-FR" smtClean="0"/>
              <a:pPr/>
              <a:t>3</a:t>
            </a:fld>
            <a:endParaRPr lang="fr-FR"/>
          </a:p>
        </p:txBody>
      </p:sp>
      <p:sp>
        <p:nvSpPr>
          <p:cNvPr id="5" name="Footer Placeholder 4">
            <a:extLst>
              <a:ext uri="{FF2B5EF4-FFF2-40B4-BE49-F238E27FC236}">
                <a16:creationId xmlns:a16="http://schemas.microsoft.com/office/drawing/2014/main" id="{7CEACBE5-AFE1-4789-BB37-9BC21859AB1E}"/>
              </a:ext>
            </a:extLst>
          </p:cNvPr>
          <p:cNvSpPr>
            <a:spLocks noGrp="1"/>
          </p:cNvSpPr>
          <p:nvPr>
            <p:ph type="ftr" sz="quarter" idx="11"/>
          </p:nvPr>
        </p:nvSpPr>
        <p:spPr/>
        <p:txBody>
          <a:bodyPr/>
          <a:lstStyle/>
          <a:p>
            <a:r>
              <a:rPr lang="en-GB" noProof="0"/>
              <a:t>K. Turaj, 5 October 2021</a:t>
            </a:r>
          </a:p>
        </p:txBody>
      </p:sp>
      <p:pic>
        <p:nvPicPr>
          <p:cNvPr id="7" name="Picture 6">
            <a:extLst>
              <a:ext uri="{FF2B5EF4-FFF2-40B4-BE49-F238E27FC236}">
                <a16:creationId xmlns:a16="http://schemas.microsoft.com/office/drawing/2014/main" id="{99B59551-3AF7-4A21-985E-3447048722E9}"/>
              </a:ext>
            </a:extLst>
          </p:cNvPr>
          <p:cNvPicPr>
            <a:picLocks noChangeAspect="1"/>
          </p:cNvPicPr>
          <p:nvPr/>
        </p:nvPicPr>
        <p:blipFill>
          <a:blip r:embed="rId3"/>
          <a:stretch>
            <a:fillRect/>
          </a:stretch>
        </p:blipFill>
        <p:spPr>
          <a:xfrm>
            <a:off x="2339752" y="3191570"/>
            <a:ext cx="4560400" cy="3666430"/>
          </a:xfrm>
          <a:prstGeom prst="rect">
            <a:avLst/>
          </a:prstGeom>
        </p:spPr>
      </p:pic>
    </p:spTree>
    <p:extLst>
      <p:ext uri="{BB962C8B-B14F-4D97-AF65-F5344CB8AC3E}">
        <p14:creationId xmlns:p14="http://schemas.microsoft.com/office/powerpoint/2010/main" val="3964786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00F36188-981F-4B7F-ACDA-920E2FC27513}"/>
              </a:ext>
            </a:extLst>
          </p:cNvPr>
          <p:cNvSpPr>
            <a:spLocks noGrp="1"/>
          </p:cNvSpPr>
          <p:nvPr>
            <p:ph type="title"/>
          </p:nvPr>
        </p:nvSpPr>
        <p:spPr>
          <a:xfrm>
            <a:off x="613553" y="3069000"/>
            <a:ext cx="7920000" cy="720000"/>
          </a:xfrm>
        </p:spPr>
        <p:txBody>
          <a:bodyPr/>
          <a:lstStyle/>
          <a:p>
            <a:r>
              <a:rPr lang="en-US" dirty="0"/>
              <a:t>Observed vacuum leaks</a:t>
            </a:r>
            <a:endParaRPr lang="en-GB" dirty="0"/>
          </a:p>
        </p:txBody>
      </p:sp>
      <p:sp>
        <p:nvSpPr>
          <p:cNvPr id="4" name="Footer Placeholder 3">
            <a:extLst>
              <a:ext uri="{FF2B5EF4-FFF2-40B4-BE49-F238E27FC236}">
                <a16:creationId xmlns:a16="http://schemas.microsoft.com/office/drawing/2014/main" id="{044FEA22-8203-4A79-B16F-F086C82E9785}"/>
              </a:ext>
            </a:extLst>
          </p:cNvPr>
          <p:cNvSpPr>
            <a:spLocks noGrp="1"/>
          </p:cNvSpPr>
          <p:nvPr>
            <p:ph type="ftr" sz="quarter" idx="11"/>
          </p:nvPr>
        </p:nvSpPr>
        <p:spPr/>
        <p:txBody>
          <a:bodyPr/>
          <a:lstStyle/>
          <a:p>
            <a:r>
              <a:rPr lang="en-GB" noProof="0"/>
              <a:t>K. Turaj, 5 October 2021</a:t>
            </a:r>
          </a:p>
        </p:txBody>
      </p:sp>
      <p:sp>
        <p:nvSpPr>
          <p:cNvPr id="5" name="Slide Number Placeholder 4">
            <a:extLst>
              <a:ext uri="{FF2B5EF4-FFF2-40B4-BE49-F238E27FC236}">
                <a16:creationId xmlns:a16="http://schemas.microsoft.com/office/drawing/2014/main" id="{1613DF3B-3684-4B06-A43E-9AF6F5AC6474}"/>
              </a:ext>
            </a:extLst>
          </p:cNvPr>
          <p:cNvSpPr>
            <a:spLocks noGrp="1"/>
          </p:cNvSpPr>
          <p:nvPr>
            <p:ph type="sldNum" sz="quarter" idx="12"/>
          </p:nvPr>
        </p:nvSpPr>
        <p:spPr/>
        <p:txBody>
          <a:bodyPr/>
          <a:lstStyle/>
          <a:p>
            <a:fld id="{BFDCA1C4-9514-7B4F-976F-D92F7E296653}" type="slidenum">
              <a:rPr lang="fr-FR" smtClean="0"/>
              <a:pPr/>
              <a:t>4</a:t>
            </a:fld>
            <a:endParaRPr lang="fr-FR"/>
          </a:p>
        </p:txBody>
      </p:sp>
    </p:spTree>
    <p:extLst>
      <p:ext uri="{BB962C8B-B14F-4D97-AF65-F5344CB8AC3E}">
        <p14:creationId xmlns:p14="http://schemas.microsoft.com/office/powerpoint/2010/main" val="9829941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7D537-FA4F-470B-8752-4207E3E3E6D8}"/>
              </a:ext>
            </a:extLst>
          </p:cNvPr>
          <p:cNvSpPr>
            <a:spLocks noGrp="1"/>
          </p:cNvSpPr>
          <p:nvPr>
            <p:ph type="title"/>
          </p:nvPr>
        </p:nvSpPr>
        <p:spPr/>
        <p:txBody>
          <a:bodyPr/>
          <a:lstStyle/>
          <a:p>
            <a:r>
              <a:rPr lang="en-US" dirty="0"/>
              <a:t>RFD1_DC: 1</a:t>
            </a:r>
            <a:r>
              <a:rPr lang="en-US" baseline="30000" dirty="0"/>
              <a:t>st</a:t>
            </a:r>
            <a:r>
              <a:rPr lang="en-US" dirty="0"/>
              <a:t> leak – April 2021 (1/2)</a:t>
            </a:r>
            <a:endParaRPr lang="en-GB" dirty="0"/>
          </a:p>
        </p:txBody>
      </p:sp>
      <p:sp>
        <p:nvSpPr>
          <p:cNvPr id="3" name="Content Placeholder 2">
            <a:extLst>
              <a:ext uri="{FF2B5EF4-FFF2-40B4-BE49-F238E27FC236}">
                <a16:creationId xmlns:a16="http://schemas.microsoft.com/office/drawing/2014/main" id="{6AE3091B-1757-411F-B880-2EC9F69522C4}"/>
              </a:ext>
            </a:extLst>
          </p:cNvPr>
          <p:cNvSpPr>
            <a:spLocks noGrp="1"/>
          </p:cNvSpPr>
          <p:nvPr>
            <p:ph idx="1"/>
          </p:nvPr>
        </p:nvSpPr>
        <p:spPr>
          <a:xfrm>
            <a:off x="395536" y="940680"/>
            <a:ext cx="8352928" cy="2056272"/>
          </a:xfrm>
        </p:spPr>
        <p:txBody>
          <a:bodyPr>
            <a:normAutofit fontScale="62500" lnSpcReduction="20000"/>
          </a:bodyPr>
          <a:lstStyle/>
          <a:p>
            <a:r>
              <a:rPr lang="en-GB" dirty="0"/>
              <a:t>A leak visible at 2K, after ~20hrs. The vacuum prior to it was 5e-10 mbar and the cavity was pumped by the </a:t>
            </a:r>
            <a:r>
              <a:rPr lang="en-GB" dirty="0" err="1"/>
              <a:t>cryopumping</a:t>
            </a:r>
            <a:r>
              <a:rPr lang="en-GB" dirty="0"/>
              <a:t> and isolated from the external pumping unit. </a:t>
            </a:r>
          </a:p>
          <a:p>
            <a:r>
              <a:rPr lang="en-GB" dirty="0"/>
              <a:t>During pulse conditioning with an input power of 2 W, a sudden raised  of the </a:t>
            </a:r>
            <a:r>
              <a:rPr lang="en-GB" dirty="0">
                <a:solidFill>
                  <a:srgbClr val="00B050"/>
                </a:solidFill>
              </a:rPr>
              <a:t>cavity vacuum </a:t>
            </a:r>
            <a:r>
              <a:rPr lang="en-GB" dirty="0"/>
              <a:t>up to 8e-5 mbar was observed. </a:t>
            </a:r>
          </a:p>
          <a:p>
            <a:r>
              <a:rPr lang="en-GB" dirty="0"/>
              <a:t>To stop the increase of vacuum, it was decided to open the valve and pump the cavity volume with the turbo molecular pump (level reached 1e-7mbar)</a:t>
            </a:r>
          </a:p>
          <a:p>
            <a:r>
              <a:rPr lang="en-US" dirty="0"/>
              <a:t>CT was stopped</a:t>
            </a:r>
            <a:endParaRPr lang="en-GB" dirty="0"/>
          </a:p>
          <a:p>
            <a:pPr marL="0" indent="0">
              <a:buNone/>
            </a:pPr>
            <a:endParaRPr lang="en-GB" dirty="0"/>
          </a:p>
        </p:txBody>
      </p:sp>
      <p:sp>
        <p:nvSpPr>
          <p:cNvPr id="4" name="Footer Placeholder 3">
            <a:extLst>
              <a:ext uri="{FF2B5EF4-FFF2-40B4-BE49-F238E27FC236}">
                <a16:creationId xmlns:a16="http://schemas.microsoft.com/office/drawing/2014/main" id="{D301CBAE-D243-4989-83C7-A7928E1CA9C3}"/>
              </a:ext>
            </a:extLst>
          </p:cNvPr>
          <p:cNvSpPr>
            <a:spLocks noGrp="1"/>
          </p:cNvSpPr>
          <p:nvPr>
            <p:ph type="ftr" sz="quarter" idx="11"/>
          </p:nvPr>
        </p:nvSpPr>
        <p:spPr/>
        <p:txBody>
          <a:bodyPr/>
          <a:lstStyle/>
          <a:p>
            <a:r>
              <a:rPr lang="en-GB" noProof="0" dirty="0"/>
              <a:t>K. Turaj, 5 October 2021</a:t>
            </a:r>
          </a:p>
        </p:txBody>
      </p:sp>
      <p:sp>
        <p:nvSpPr>
          <p:cNvPr id="5" name="Slide Number Placeholder 4">
            <a:extLst>
              <a:ext uri="{FF2B5EF4-FFF2-40B4-BE49-F238E27FC236}">
                <a16:creationId xmlns:a16="http://schemas.microsoft.com/office/drawing/2014/main" id="{4E2C53CD-6995-48E2-9834-443BEFCCD2AA}"/>
              </a:ext>
            </a:extLst>
          </p:cNvPr>
          <p:cNvSpPr>
            <a:spLocks noGrp="1"/>
          </p:cNvSpPr>
          <p:nvPr>
            <p:ph type="sldNum" sz="quarter" idx="12"/>
          </p:nvPr>
        </p:nvSpPr>
        <p:spPr/>
        <p:txBody>
          <a:bodyPr/>
          <a:lstStyle/>
          <a:p>
            <a:fld id="{BFDCA1C4-9514-7B4F-976F-D92F7E296653}" type="slidenum">
              <a:rPr lang="fr-FR" smtClean="0"/>
              <a:pPr/>
              <a:t>5</a:t>
            </a:fld>
            <a:endParaRPr lang="fr-FR"/>
          </a:p>
        </p:txBody>
      </p:sp>
      <p:pic>
        <p:nvPicPr>
          <p:cNvPr id="6" name="Picture 5" descr="Graphical user interface, chart, line chart&#10;&#10;Description automatically generated">
            <a:extLst>
              <a:ext uri="{FF2B5EF4-FFF2-40B4-BE49-F238E27FC236}">
                <a16:creationId xmlns:a16="http://schemas.microsoft.com/office/drawing/2014/main" id="{1CE48A8A-368C-4265-8931-080E3FF0F04D}"/>
              </a:ext>
            </a:extLst>
          </p:cNvPr>
          <p:cNvPicPr/>
          <p:nvPr/>
        </p:nvPicPr>
        <p:blipFill>
          <a:blip r:embed="rId2"/>
          <a:stretch>
            <a:fillRect/>
          </a:stretch>
        </p:blipFill>
        <p:spPr>
          <a:xfrm>
            <a:off x="1905000" y="2910798"/>
            <a:ext cx="5832648" cy="3600400"/>
          </a:xfrm>
          <a:prstGeom prst="rect">
            <a:avLst/>
          </a:prstGeom>
        </p:spPr>
      </p:pic>
    </p:spTree>
    <p:extLst>
      <p:ext uri="{BB962C8B-B14F-4D97-AF65-F5344CB8AC3E}">
        <p14:creationId xmlns:p14="http://schemas.microsoft.com/office/powerpoint/2010/main" val="222231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7D537-FA4F-470B-8752-4207E3E3E6D8}"/>
              </a:ext>
            </a:extLst>
          </p:cNvPr>
          <p:cNvSpPr>
            <a:spLocks noGrp="1"/>
          </p:cNvSpPr>
          <p:nvPr>
            <p:ph type="title"/>
          </p:nvPr>
        </p:nvSpPr>
        <p:spPr/>
        <p:txBody>
          <a:bodyPr/>
          <a:lstStyle/>
          <a:p>
            <a:r>
              <a:rPr lang="en-US" dirty="0"/>
              <a:t>RFD1_DC: 1</a:t>
            </a:r>
            <a:r>
              <a:rPr lang="en-US" baseline="30000" dirty="0"/>
              <a:t>st</a:t>
            </a:r>
            <a:r>
              <a:rPr lang="en-US" dirty="0"/>
              <a:t> leak – April 2021 (2/2)</a:t>
            </a:r>
            <a:endParaRPr lang="en-GB" dirty="0"/>
          </a:p>
        </p:txBody>
      </p:sp>
      <p:sp>
        <p:nvSpPr>
          <p:cNvPr id="3" name="Content Placeholder 2">
            <a:extLst>
              <a:ext uri="{FF2B5EF4-FFF2-40B4-BE49-F238E27FC236}">
                <a16:creationId xmlns:a16="http://schemas.microsoft.com/office/drawing/2014/main" id="{6AE3091B-1757-411F-B880-2EC9F69522C4}"/>
              </a:ext>
            </a:extLst>
          </p:cNvPr>
          <p:cNvSpPr>
            <a:spLocks noGrp="1"/>
          </p:cNvSpPr>
          <p:nvPr>
            <p:ph idx="1"/>
          </p:nvPr>
        </p:nvSpPr>
        <p:spPr>
          <a:xfrm>
            <a:off x="612000" y="940680"/>
            <a:ext cx="8434800" cy="5080608"/>
          </a:xfrm>
        </p:spPr>
        <p:txBody>
          <a:bodyPr>
            <a:normAutofit fontScale="92500"/>
          </a:bodyPr>
          <a:lstStyle/>
          <a:p>
            <a:r>
              <a:rPr lang="en-GB" dirty="0"/>
              <a:t>The leak was confirmed at warm after CT (leak rate 3e-8mbar*l/s)</a:t>
            </a:r>
          </a:p>
          <a:p>
            <a:pPr lvl="1"/>
            <a:r>
              <a:rPr lang="en-GB" dirty="0"/>
              <a:t>A leak was found in the connection between the cavity flange and the field antenna (FA)</a:t>
            </a:r>
          </a:p>
          <a:p>
            <a:r>
              <a:rPr lang="en-GB" dirty="0"/>
              <a:t>The cavity went back to the CR and the FA was removed and replaced by a blank flange </a:t>
            </a:r>
            <a:r>
              <a:rPr lang="en-GB" dirty="0">
                <a:sym typeface="Wingdings" panose="05000000000000000000" pitchFamily="2" charset="2"/>
              </a:rPr>
              <a:t></a:t>
            </a:r>
            <a:r>
              <a:rPr lang="en-GB" dirty="0"/>
              <a:t> no leak was detected in the range of 3.2e-9 mbar. </a:t>
            </a:r>
          </a:p>
          <a:p>
            <a:r>
              <a:rPr lang="en-GB" dirty="0"/>
              <a:t>A leak of the field antenna alone in a vacuum chamber </a:t>
            </a:r>
            <a:r>
              <a:rPr lang="en-GB" dirty="0">
                <a:sym typeface="Wingdings" panose="05000000000000000000" pitchFamily="2" charset="2"/>
              </a:rPr>
              <a:t></a:t>
            </a:r>
            <a:r>
              <a:rPr lang="en-GB" dirty="0"/>
              <a:t>no leak was detected in the range of 1e-10 mbar l/s</a:t>
            </a:r>
          </a:p>
          <a:p>
            <a:r>
              <a:rPr lang="en-GB" dirty="0"/>
              <a:t>Action: inspection </a:t>
            </a:r>
            <a:r>
              <a:rPr lang="en-GB" dirty="0">
                <a:sym typeface="Wingdings" panose="05000000000000000000" pitchFamily="2" charset="2"/>
              </a:rPr>
              <a:t> no defect was found neither in the cavity nor in the FA</a:t>
            </a:r>
            <a:r>
              <a:rPr lang="en-GB" dirty="0"/>
              <a:t>, HPR, new set of HOM’s couplers, retest</a:t>
            </a:r>
          </a:p>
          <a:p>
            <a:pPr marL="0" indent="0">
              <a:buNone/>
            </a:pPr>
            <a:endParaRPr lang="en-GB" dirty="0"/>
          </a:p>
        </p:txBody>
      </p:sp>
      <p:sp>
        <p:nvSpPr>
          <p:cNvPr id="4" name="Footer Placeholder 3">
            <a:extLst>
              <a:ext uri="{FF2B5EF4-FFF2-40B4-BE49-F238E27FC236}">
                <a16:creationId xmlns:a16="http://schemas.microsoft.com/office/drawing/2014/main" id="{D301CBAE-D243-4989-83C7-A7928E1CA9C3}"/>
              </a:ext>
            </a:extLst>
          </p:cNvPr>
          <p:cNvSpPr>
            <a:spLocks noGrp="1"/>
          </p:cNvSpPr>
          <p:nvPr>
            <p:ph type="ftr" sz="quarter" idx="11"/>
          </p:nvPr>
        </p:nvSpPr>
        <p:spPr/>
        <p:txBody>
          <a:bodyPr/>
          <a:lstStyle/>
          <a:p>
            <a:r>
              <a:rPr lang="en-GB" noProof="0" dirty="0"/>
              <a:t>K. Turaj, 5 October 2021</a:t>
            </a:r>
          </a:p>
        </p:txBody>
      </p:sp>
      <p:sp>
        <p:nvSpPr>
          <p:cNvPr id="5" name="Slide Number Placeholder 4">
            <a:extLst>
              <a:ext uri="{FF2B5EF4-FFF2-40B4-BE49-F238E27FC236}">
                <a16:creationId xmlns:a16="http://schemas.microsoft.com/office/drawing/2014/main" id="{4E2C53CD-6995-48E2-9834-443BEFCCD2AA}"/>
              </a:ext>
            </a:extLst>
          </p:cNvPr>
          <p:cNvSpPr>
            <a:spLocks noGrp="1"/>
          </p:cNvSpPr>
          <p:nvPr>
            <p:ph type="sldNum" sz="quarter" idx="12"/>
          </p:nvPr>
        </p:nvSpPr>
        <p:spPr/>
        <p:txBody>
          <a:bodyPr/>
          <a:lstStyle/>
          <a:p>
            <a:fld id="{BFDCA1C4-9514-7B4F-976F-D92F7E296653}" type="slidenum">
              <a:rPr lang="fr-FR" smtClean="0"/>
              <a:pPr/>
              <a:t>6</a:t>
            </a:fld>
            <a:endParaRPr lang="fr-FR"/>
          </a:p>
        </p:txBody>
      </p:sp>
    </p:spTree>
    <p:extLst>
      <p:ext uri="{BB962C8B-B14F-4D97-AF65-F5344CB8AC3E}">
        <p14:creationId xmlns:p14="http://schemas.microsoft.com/office/powerpoint/2010/main" val="41838685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7D537-FA4F-470B-8752-4207E3E3E6D8}"/>
              </a:ext>
            </a:extLst>
          </p:cNvPr>
          <p:cNvSpPr>
            <a:spLocks noGrp="1"/>
          </p:cNvSpPr>
          <p:nvPr>
            <p:ph type="title"/>
          </p:nvPr>
        </p:nvSpPr>
        <p:spPr/>
        <p:txBody>
          <a:bodyPr/>
          <a:lstStyle/>
          <a:p>
            <a:r>
              <a:rPr lang="en-US" dirty="0"/>
              <a:t>RFD1_DC: 2</a:t>
            </a:r>
            <a:r>
              <a:rPr lang="en-US" baseline="30000" dirty="0"/>
              <a:t>nd</a:t>
            </a:r>
            <a:r>
              <a:rPr lang="en-US" dirty="0"/>
              <a:t> leak – May 2021</a:t>
            </a:r>
            <a:endParaRPr lang="en-GB" dirty="0"/>
          </a:p>
        </p:txBody>
      </p:sp>
      <p:sp>
        <p:nvSpPr>
          <p:cNvPr id="3" name="Content Placeholder 2">
            <a:extLst>
              <a:ext uri="{FF2B5EF4-FFF2-40B4-BE49-F238E27FC236}">
                <a16:creationId xmlns:a16="http://schemas.microsoft.com/office/drawing/2014/main" id="{6AE3091B-1757-411F-B880-2EC9F69522C4}"/>
              </a:ext>
            </a:extLst>
          </p:cNvPr>
          <p:cNvSpPr>
            <a:spLocks noGrp="1"/>
          </p:cNvSpPr>
          <p:nvPr>
            <p:ph idx="1"/>
          </p:nvPr>
        </p:nvSpPr>
        <p:spPr>
          <a:xfrm>
            <a:off x="612000" y="764704"/>
            <a:ext cx="8434800" cy="2710016"/>
          </a:xfrm>
        </p:spPr>
        <p:txBody>
          <a:bodyPr>
            <a:normAutofit fontScale="62500" lnSpcReduction="20000"/>
          </a:bodyPr>
          <a:lstStyle/>
          <a:p>
            <a:endParaRPr lang="en-GB" dirty="0"/>
          </a:p>
          <a:p>
            <a:r>
              <a:rPr lang="en-GB" dirty="0"/>
              <a:t>Visible at 2K after ~30hrs, </a:t>
            </a:r>
            <a:r>
              <a:rPr lang="en-GB" dirty="0">
                <a:solidFill>
                  <a:srgbClr val="00B050"/>
                </a:solidFill>
              </a:rPr>
              <a:t>the cavity vacuum </a:t>
            </a:r>
            <a:r>
              <a:rPr lang="en-GB" dirty="0"/>
              <a:t>was in the range of 10-6 mbar. </a:t>
            </a:r>
          </a:p>
          <a:p>
            <a:r>
              <a:rPr lang="en-GB" dirty="0"/>
              <a:t>It was decided to open the valve and start pumping with the turbo pump. </a:t>
            </a:r>
          </a:p>
          <a:p>
            <a:r>
              <a:rPr lang="en-GB" dirty="0"/>
              <a:t>Two other checks were done :</a:t>
            </a:r>
          </a:p>
          <a:p>
            <a:pPr lvl="1"/>
            <a:r>
              <a:rPr lang="en-GB" dirty="0"/>
              <a:t>The cryostat was warmed-up up to 4K the pumping was stopped and the leak was still visible.</a:t>
            </a:r>
          </a:p>
          <a:p>
            <a:pPr lvl="1"/>
            <a:r>
              <a:rPr lang="en-GB" dirty="0"/>
              <a:t>When LHe level inside the cryostat was below the field antenna port the pumping was stopped and the leak was still visible.</a:t>
            </a:r>
          </a:p>
          <a:p>
            <a:r>
              <a:rPr lang="en-GB" dirty="0"/>
              <a:t>No leak was found in the range of 1e-11mbar l/s at warm after CT</a:t>
            </a:r>
          </a:p>
          <a:p>
            <a:r>
              <a:rPr lang="en-GB" dirty="0"/>
              <a:t>Action: inspection, FA flange was polished, HPR, 1</a:t>
            </a:r>
            <a:r>
              <a:rPr lang="en-GB" baseline="30000" dirty="0"/>
              <a:t>st</a:t>
            </a:r>
            <a:r>
              <a:rPr lang="en-GB" dirty="0"/>
              <a:t> set of HOM’s couplers, retest</a:t>
            </a:r>
          </a:p>
        </p:txBody>
      </p:sp>
      <p:sp>
        <p:nvSpPr>
          <p:cNvPr id="4" name="Footer Placeholder 3">
            <a:extLst>
              <a:ext uri="{FF2B5EF4-FFF2-40B4-BE49-F238E27FC236}">
                <a16:creationId xmlns:a16="http://schemas.microsoft.com/office/drawing/2014/main" id="{D301CBAE-D243-4989-83C7-A7928E1CA9C3}"/>
              </a:ext>
            </a:extLst>
          </p:cNvPr>
          <p:cNvSpPr>
            <a:spLocks noGrp="1"/>
          </p:cNvSpPr>
          <p:nvPr>
            <p:ph type="ftr" sz="quarter" idx="11"/>
          </p:nvPr>
        </p:nvSpPr>
        <p:spPr/>
        <p:txBody>
          <a:bodyPr/>
          <a:lstStyle/>
          <a:p>
            <a:r>
              <a:rPr lang="en-GB" noProof="0"/>
              <a:t>K. Turaj, 5 October 2021</a:t>
            </a:r>
          </a:p>
        </p:txBody>
      </p:sp>
      <p:sp>
        <p:nvSpPr>
          <p:cNvPr id="5" name="Slide Number Placeholder 4">
            <a:extLst>
              <a:ext uri="{FF2B5EF4-FFF2-40B4-BE49-F238E27FC236}">
                <a16:creationId xmlns:a16="http://schemas.microsoft.com/office/drawing/2014/main" id="{4E2C53CD-6995-48E2-9834-443BEFCCD2AA}"/>
              </a:ext>
            </a:extLst>
          </p:cNvPr>
          <p:cNvSpPr>
            <a:spLocks noGrp="1"/>
          </p:cNvSpPr>
          <p:nvPr>
            <p:ph type="sldNum" sz="quarter" idx="12"/>
          </p:nvPr>
        </p:nvSpPr>
        <p:spPr/>
        <p:txBody>
          <a:bodyPr/>
          <a:lstStyle/>
          <a:p>
            <a:fld id="{BFDCA1C4-9514-7B4F-976F-D92F7E296653}" type="slidenum">
              <a:rPr lang="fr-FR" smtClean="0"/>
              <a:pPr/>
              <a:t>7</a:t>
            </a:fld>
            <a:endParaRPr lang="fr-FR"/>
          </a:p>
        </p:txBody>
      </p:sp>
      <p:pic>
        <p:nvPicPr>
          <p:cNvPr id="8" name="Picture 7" descr="Chart, line chart&#10;&#10;Description automatically generated">
            <a:extLst>
              <a:ext uri="{FF2B5EF4-FFF2-40B4-BE49-F238E27FC236}">
                <a16:creationId xmlns:a16="http://schemas.microsoft.com/office/drawing/2014/main" id="{A7DECE58-A20D-4338-ADD8-63B7558E764B}"/>
              </a:ext>
            </a:extLst>
          </p:cNvPr>
          <p:cNvPicPr/>
          <p:nvPr/>
        </p:nvPicPr>
        <p:blipFill>
          <a:blip r:embed="rId3"/>
          <a:stretch>
            <a:fillRect/>
          </a:stretch>
        </p:blipFill>
        <p:spPr>
          <a:xfrm>
            <a:off x="2123728" y="3474720"/>
            <a:ext cx="5569992" cy="3364984"/>
          </a:xfrm>
          <a:prstGeom prst="rect">
            <a:avLst/>
          </a:prstGeom>
        </p:spPr>
      </p:pic>
    </p:spTree>
    <p:extLst>
      <p:ext uri="{BB962C8B-B14F-4D97-AF65-F5344CB8AC3E}">
        <p14:creationId xmlns:p14="http://schemas.microsoft.com/office/powerpoint/2010/main" val="13040764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67D537-FA4F-470B-8752-4207E3E3E6D8}"/>
              </a:ext>
            </a:extLst>
          </p:cNvPr>
          <p:cNvSpPr>
            <a:spLocks noGrp="1"/>
          </p:cNvSpPr>
          <p:nvPr>
            <p:ph type="title"/>
          </p:nvPr>
        </p:nvSpPr>
        <p:spPr/>
        <p:txBody>
          <a:bodyPr/>
          <a:lstStyle/>
          <a:p>
            <a:r>
              <a:rPr lang="en-US" dirty="0"/>
              <a:t>RFD1_DC: 3</a:t>
            </a:r>
            <a:r>
              <a:rPr lang="en-US" baseline="30000" dirty="0"/>
              <a:t>rd</a:t>
            </a:r>
            <a:r>
              <a:rPr lang="en-US" dirty="0"/>
              <a:t> leak – August 2021</a:t>
            </a:r>
            <a:endParaRPr lang="en-GB" dirty="0"/>
          </a:p>
        </p:txBody>
      </p:sp>
      <p:sp>
        <p:nvSpPr>
          <p:cNvPr id="3" name="Content Placeholder 2">
            <a:extLst>
              <a:ext uri="{FF2B5EF4-FFF2-40B4-BE49-F238E27FC236}">
                <a16:creationId xmlns:a16="http://schemas.microsoft.com/office/drawing/2014/main" id="{6AE3091B-1757-411F-B880-2EC9F69522C4}"/>
              </a:ext>
            </a:extLst>
          </p:cNvPr>
          <p:cNvSpPr>
            <a:spLocks noGrp="1"/>
          </p:cNvSpPr>
          <p:nvPr>
            <p:ph idx="1"/>
          </p:nvPr>
        </p:nvSpPr>
        <p:spPr>
          <a:xfrm>
            <a:off x="612000" y="980728"/>
            <a:ext cx="8434800" cy="1944216"/>
          </a:xfrm>
        </p:spPr>
        <p:txBody>
          <a:bodyPr>
            <a:normAutofit fontScale="62500" lnSpcReduction="20000"/>
          </a:bodyPr>
          <a:lstStyle/>
          <a:p>
            <a:r>
              <a:rPr lang="en-GB" dirty="0"/>
              <a:t>Visible immediately at 4K (after ~8hrs), CT  was continued but with the active pumping</a:t>
            </a:r>
          </a:p>
          <a:p>
            <a:r>
              <a:rPr lang="en-GB" dirty="0"/>
              <a:t>LD after CT was done and the leak (leak rate 2e-8mbar*l/s) on the CF gasket of VHOM port  was found</a:t>
            </a:r>
          </a:p>
          <a:p>
            <a:pPr lvl="1"/>
            <a:r>
              <a:rPr lang="en-GB" dirty="0"/>
              <a:t>The inspection showed that the tightening torque of this flange was below expected (12Nm instead of the 15Nm). Once the correct torque was applied no leak found in the range of 1e-10 mbar l/s</a:t>
            </a:r>
          </a:p>
          <a:p>
            <a:r>
              <a:rPr lang="en-GB" dirty="0"/>
              <a:t>Action: continue with the beam screen assembly</a:t>
            </a:r>
          </a:p>
        </p:txBody>
      </p:sp>
      <p:sp>
        <p:nvSpPr>
          <p:cNvPr id="4" name="Footer Placeholder 3">
            <a:extLst>
              <a:ext uri="{FF2B5EF4-FFF2-40B4-BE49-F238E27FC236}">
                <a16:creationId xmlns:a16="http://schemas.microsoft.com/office/drawing/2014/main" id="{D301CBAE-D243-4989-83C7-A7928E1CA9C3}"/>
              </a:ext>
            </a:extLst>
          </p:cNvPr>
          <p:cNvSpPr>
            <a:spLocks noGrp="1"/>
          </p:cNvSpPr>
          <p:nvPr>
            <p:ph type="ftr" sz="quarter" idx="11"/>
          </p:nvPr>
        </p:nvSpPr>
        <p:spPr/>
        <p:txBody>
          <a:bodyPr/>
          <a:lstStyle/>
          <a:p>
            <a:r>
              <a:rPr lang="en-GB" noProof="0"/>
              <a:t>K. Turaj, 5 October 2021</a:t>
            </a:r>
          </a:p>
        </p:txBody>
      </p:sp>
      <p:sp>
        <p:nvSpPr>
          <p:cNvPr id="5" name="Slide Number Placeholder 4">
            <a:extLst>
              <a:ext uri="{FF2B5EF4-FFF2-40B4-BE49-F238E27FC236}">
                <a16:creationId xmlns:a16="http://schemas.microsoft.com/office/drawing/2014/main" id="{4E2C53CD-6995-48E2-9834-443BEFCCD2AA}"/>
              </a:ext>
            </a:extLst>
          </p:cNvPr>
          <p:cNvSpPr>
            <a:spLocks noGrp="1"/>
          </p:cNvSpPr>
          <p:nvPr>
            <p:ph type="sldNum" sz="quarter" idx="12"/>
          </p:nvPr>
        </p:nvSpPr>
        <p:spPr/>
        <p:txBody>
          <a:bodyPr/>
          <a:lstStyle/>
          <a:p>
            <a:fld id="{BFDCA1C4-9514-7B4F-976F-D92F7E296653}" type="slidenum">
              <a:rPr lang="fr-FR" smtClean="0"/>
              <a:pPr/>
              <a:t>8</a:t>
            </a:fld>
            <a:endParaRPr lang="fr-FR"/>
          </a:p>
        </p:txBody>
      </p:sp>
      <p:pic>
        <p:nvPicPr>
          <p:cNvPr id="7" name="Picture 6" descr="Chart, line chart, histogram&#10;&#10;Description automatically generated">
            <a:extLst>
              <a:ext uri="{FF2B5EF4-FFF2-40B4-BE49-F238E27FC236}">
                <a16:creationId xmlns:a16="http://schemas.microsoft.com/office/drawing/2014/main" id="{8CA97902-A18C-46F6-A009-E27B13BDA0FE}"/>
              </a:ext>
            </a:extLst>
          </p:cNvPr>
          <p:cNvPicPr/>
          <p:nvPr/>
        </p:nvPicPr>
        <p:blipFill>
          <a:blip r:embed="rId2"/>
          <a:stretch>
            <a:fillRect/>
          </a:stretch>
        </p:blipFill>
        <p:spPr>
          <a:xfrm>
            <a:off x="1750200" y="2899403"/>
            <a:ext cx="5796047" cy="3778597"/>
          </a:xfrm>
          <a:prstGeom prst="rect">
            <a:avLst/>
          </a:prstGeom>
        </p:spPr>
      </p:pic>
    </p:spTree>
    <p:extLst>
      <p:ext uri="{BB962C8B-B14F-4D97-AF65-F5344CB8AC3E}">
        <p14:creationId xmlns:p14="http://schemas.microsoft.com/office/powerpoint/2010/main" val="35626495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97EA2AA6-9C03-4DDA-ABA5-DCE82AC3BDC1}"/>
              </a:ext>
            </a:extLst>
          </p:cNvPr>
          <p:cNvSpPr>
            <a:spLocks noGrp="1"/>
          </p:cNvSpPr>
          <p:nvPr>
            <p:ph type="title"/>
          </p:nvPr>
        </p:nvSpPr>
        <p:spPr/>
        <p:txBody>
          <a:bodyPr/>
          <a:lstStyle/>
          <a:p>
            <a:r>
              <a:rPr lang="en-GB" dirty="0"/>
              <a:t>What can we do to avoid this in the future? </a:t>
            </a:r>
          </a:p>
        </p:txBody>
      </p:sp>
      <p:sp>
        <p:nvSpPr>
          <p:cNvPr id="10" name="Content Placeholder 9">
            <a:extLst>
              <a:ext uri="{FF2B5EF4-FFF2-40B4-BE49-F238E27FC236}">
                <a16:creationId xmlns:a16="http://schemas.microsoft.com/office/drawing/2014/main" id="{2EB0A087-8671-461B-BC50-9477A2BB0C19}"/>
              </a:ext>
            </a:extLst>
          </p:cNvPr>
          <p:cNvSpPr>
            <a:spLocks noGrp="1"/>
          </p:cNvSpPr>
          <p:nvPr>
            <p:ph idx="1"/>
          </p:nvPr>
        </p:nvSpPr>
        <p:spPr>
          <a:xfrm>
            <a:off x="612000" y="1219201"/>
            <a:ext cx="8208472" cy="3361927"/>
          </a:xfrm>
        </p:spPr>
        <p:txBody>
          <a:bodyPr>
            <a:normAutofit lnSpcReduction="10000"/>
          </a:bodyPr>
          <a:lstStyle/>
          <a:p>
            <a:r>
              <a:rPr lang="en-GB" dirty="0"/>
              <a:t>Warm LD made with a dedicated pocket (time, additional risk?), now each time we "build" foil pockets </a:t>
            </a:r>
          </a:p>
          <a:p>
            <a:r>
              <a:rPr lang="en-GB" dirty="0"/>
              <a:t>Test HOMs by doing thermal cycles: check the torque evolution and perform </a:t>
            </a:r>
            <a:r>
              <a:rPr lang="en-GB"/>
              <a:t>leak detections </a:t>
            </a:r>
            <a:r>
              <a:rPr lang="en-GB">
                <a:sym typeface="Wingdings" panose="05000000000000000000" pitchFamily="2" charset="2"/>
              </a:rPr>
              <a:t> done</a:t>
            </a:r>
            <a:endParaRPr lang="en-GB" dirty="0"/>
          </a:p>
          <a:p>
            <a:r>
              <a:rPr lang="en-GB" dirty="0"/>
              <a:t>Use a dedicated set-up for dressed cavities CT  </a:t>
            </a:r>
            <a:r>
              <a:rPr lang="en-GB" dirty="0">
                <a:sym typeface="Wingdings" panose="05000000000000000000" pitchFamily="2" charset="2"/>
              </a:rPr>
              <a:t>  studies ongoing</a:t>
            </a:r>
            <a:endParaRPr lang="en-GB" dirty="0"/>
          </a:p>
          <a:p>
            <a:endParaRPr lang="en-GB" dirty="0"/>
          </a:p>
        </p:txBody>
      </p:sp>
      <p:sp>
        <p:nvSpPr>
          <p:cNvPr id="7" name="Footer Placeholder 6">
            <a:extLst>
              <a:ext uri="{FF2B5EF4-FFF2-40B4-BE49-F238E27FC236}">
                <a16:creationId xmlns:a16="http://schemas.microsoft.com/office/drawing/2014/main" id="{6721E747-41CA-4819-9CD4-599DDEF3160A}"/>
              </a:ext>
            </a:extLst>
          </p:cNvPr>
          <p:cNvSpPr>
            <a:spLocks noGrp="1"/>
          </p:cNvSpPr>
          <p:nvPr>
            <p:ph type="ftr" sz="quarter" idx="11"/>
          </p:nvPr>
        </p:nvSpPr>
        <p:spPr/>
        <p:txBody>
          <a:bodyPr/>
          <a:lstStyle/>
          <a:p>
            <a:r>
              <a:rPr lang="en-GB" noProof="0"/>
              <a:t>K. Turaj, 5 October 2021</a:t>
            </a:r>
          </a:p>
        </p:txBody>
      </p:sp>
      <p:sp>
        <p:nvSpPr>
          <p:cNvPr id="8" name="Slide Number Placeholder 7">
            <a:extLst>
              <a:ext uri="{FF2B5EF4-FFF2-40B4-BE49-F238E27FC236}">
                <a16:creationId xmlns:a16="http://schemas.microsoft.com/office/drawing/2014/main" id="{63B26082-4937-45D3-A479-FB630BBFFE89}"/>
              </a:ext>
            </a:extLst>
          </p:cNvPr>
          <p:cNvSpPr>
            <a:spLocks noGrp="1"/>
          </p:cNvSpPr>
          <p:nvPr>
            <p:ph type="sldNum" sz="quarter" idx="12"/>
          </p:nvPr>
        </p:nvSpPr>
        <p:spPr/>
        <p:txBody>
          <a:bodyPr/>
          <a:lstStyle/>
          <a:p>
            <a:fld id="{BFDCA1C4-9514-7B4F-976F-D92F7E296653}" type="slidenum">
              <a:rPr lang="fr-FR" smtClean="0"/>
              <a:pPr/>
              <a:t>9</a:t>
            </a:fld>
            <a:endParaRPr lang="fr-FR"/>
          </a:p>
        </p:txBody>
      </p:sp>
      <p:sp>
        <p:nvSpPr>
          <p:cNvPr id="4" name="TextBox 3">
            <a:extLst>
              <a:ext uri="{FF2B5EF4-FFF2-40B4-BE49-F238E27FC236}">
                <a16:creationId xmlns:a16="http://schemas.microsoft.com/office/drawing/2014/main" id="{D1BC866C-0121-495E-9297-3DCD98C62F6F}"/>
              </a:ext>
            </a:extLst>
          </p:cNvPr>
          <p:cNvSpPr txBox="1"/>
          <p:nvPr/>
        </p:nvSpPr>
        <p:spPr>
          <a:xfrm>
            <a:off x="6815080" y="6053071"/>
            <a:ext cx="2051720" cy="369332"/>
          </a:xfrm>
          <a:prstGeom prst="rect">
            <a:avLst/>
          </a:prstGeom>
          <a:noFill/>
        </p:spPr>
        <p:txBody>
          <a:bodyPr wrap="square" rtlCol="0">
            <a:spAutoFit/>
          </a:bodyPr>
          <a:lstStyle/>
          <a:p>
            <a:r>
              <a:rPr lang="en-US" dirty="0"/>
              <a:t>B. </a:t>
            </a:r>
            <a:r>
              <a:rPr lang="en-US" dirty="0" err="1"/>
              <a:t>Laxdal</a:t>
            </a:r>
            <a:r>
              <a:rPr lang="en-US" dirty="0"/>
              <a:t>, </a:t>
            </a:r>
            <a:r>
              <a:rPr lang="en-US" dirty="0" err="1"/>
              <a:t>Triumf</a:t>
            </a:r>
            <a:endParaRPr lang="en-GB" dirty="0"/>
          </a:p>
        </p:txBody>
      </p:sp>
      <p:pic>
        <p:nvPicPr>
          <p:cNvPr id="6" name="Picture 5">
            <a:extLst>
              <a:ext uri="{FF2B5EF4-FFF2-40B4-BE49-F238E27FC236}">
                <a16:creationId xmlns:a16="http://schemas.microsoft.com/office/drawing/2014/main" id="{492697C9-8DE6-4B9E-B59D-9C39040A4235}"/>
              </a:ext>
            </a:extLst>
          </p:cNvPr>
          <p:cNvPicPr>
            <a:picLocks noChangeAspect="1"/>
          </p:cNvPicPr>
          <p:nvPr/>
        </p:nvPicPr>
        <p:blipFill>
          <a:blip r:embed="rId2"/>
          <a:stretch>
            <a:fillRect/>
          </a:stretch>
        </p:blipFill>
        <p:spPr>
          <a:xfrm>
            <a:off x="4795009" y="4339868"/>
            <a:ext cx="1829891" cy="2376482"/>
          </a:xfrm>
          <a:prstGeom prst="rect">
            <a:avLst/>
          </a:prstGeom>
        </p:spPr>
      </p:pic>
    </p:spTree>
    <p:extLst>
      <p:ext uri="{BB962C8B-B14F-4D97-AF65-F5344CB8AC3E}">
        <p14:creationId xmlns:p14="http://schemas.microsoft.com/office/powerpoint/2010/main" val="741307285"/>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20342</TotalTime>
  <Words>999</Words>
  <Application>Microsoft Office PowerPoint</Application>
  <PresentationFormat>On-screen Show (4:3)</PresentationFormat>
  <Paragraphs>109</Paragraphs>
  <Slides>14</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Roboto</vt:lpstr>
      <vt:lpstr>Wingdings</vt:lpstr>
      <vt:lpstr>Thème Office</vt:lpstr>
      <vt:lpstr>RFD1 Testing Overview &amp; Observed Vacuum Leaks </vt:lpstr>
      <vt:lpstr>RFD1 cold test results</vt:lpstr>
      <vt:lpstr>RFD1_DC cold test results</vt:lpstr>
      <vt:lpstr>Observed vacuum leaks</vt:lpstr>
      <vt:lpstr>RFD1_DC: 1st leak – April 2021 (1/2)</vt:lpstr>
      <vt:lpstr>RFD1_DC: 1st leak – April 2021 (2/2)</vt:lpstr>
      <vt:lpstr>RFD1_DC: 2nd leak – May 2021</vt:lpstr>
      <vt:lpstr>RFD1_DC: 3rd leak – August 2021</vt:lpstr>
      <vt:lpstr>What can we do to avoid this in the future? </vt:lpstr>
      <vt:lpstr>References:</vt:lpstr>
      <vt:lpstr>Thank you very much!  </vt:lpstr>
      <vt:lpstr>SPARE: DQW RI cold test results</vt:lpstr>
      <vt:lpstr>SPARE: RFD1 and RFD2 cold tests results</vt:lpstr>
      <vt:lpstr>RF testing of jacketed and dressed RFD cavities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RF dipole Cold test results</dc:title>
  <dc:creator>Katarzyna Turaj</dc:creator>
  <cp:lastModifiedBy>Katarzyna Turaj</cp:lastModifiedBy>
  <cp:revision>481</cp:revision>
  <dcterms:created xsi:type="dcterms:W3CDTF">2020-09-07T15:03:05Z</dcterms:created>
  <dcterms:modified xsi:type="dcterms:W3CDTF">2021-10-05T12:57:04Z</dcterms:modified>
</cp:coreProperties>
</file>