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9" r:id="rId2"/>
    <p:sldId id="1988" r:id="rId3"/>
    <p:sldId id="705" r:id="rId4"/>
    <p:sldId id="1986" r:id="rId5"/>
    <p:sldId id="1989" r:id="rId6"/>
    <p:sldId id="1994" r:id="rId7"/>
    <p:sldId id="710" r:id="rId8"/>
    <p:sldId id="331" r:id="rId9"/>
    <p:sldId id="336" r:id="rId10"/>
    <p:sldId id="347" r:id="rId11"/>
    <p:sldId id="390" r:id="rId12"/>
    <p:sldId id="377" r:id="rId13"/>
    <p:sldId id="378" r:id="rId14"/>
    <p:sldId id="360" r:id="rId15"/>
    <p:sldId id="379" r:id="rId16"/>
    <p:sldId id="361" r:id="rId17"/>
    <p:sldId id="369" r:id="rId18"/>
    <p:sldId id="383" r:id="rId19"/>
    <p:sldId id="362" r:id="rId20"/>
    <p:sldId id="367" r:id="rId21"/>
    <p:sldId id="370" r:id="rId22"/>
    <p:sldId id="716" r:id="rId23"/>
    <p:sldId id="1990" r:id="rId24"/>
    <p:sldId id="1992" r:id="rId25"/>
    <p:sldId id="365" r:id="rId26"/>
    <p:sldId id="1981" r:id="rId27"/>
    <p:sldId id="723" r:id="rId28"/>
    <p:sldId id="725" r:id="rId29"/>
    <p:sldId id="1976" r:id="rId30"/>
    <p:sldId id="1995" r:id="rId31"/>
    <p:sldId id="1993" r:id="rId32"/>
    <p:sldId id="72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712" autoAdjust="0"/>
  </p:normalViewPr>
  <p:slideViewPr>
    <p:cSldViewPr snapToGrid="0" snapToObjects="1">
      <p:cViewPr>
        <p:scale>
          <a:sx n="100" d="100"/>
          <a:sy n="100" d="100"/>
        </p:scale>
        <p:origin x="58" y="58"/>
      </p:cViewPr>
      <p:guideLst/>
    </p:cSldViewPr>
  </p:slideViewPr>
  <p:outlineViewPr>
    <p:cViewPr>
      <p:scale>
        <a:sx n="33" d="100"/>
        <a:sy n="33" d="100"/>
      </p:scale>
      <p:origin x="0" y="-422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84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58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Ions lose more </a:t>
            </a:r>
            <a:r>
              <a:rPr lang="fr-CH" dirty="0" err="1"/>
              <a:t>energy</a:t>
            </a:r>
            <a:r>
              <a:rPr lang="fr-CH" dirty="0"/>
              <a:t> per unit </a:t>
            </a:r>
            <a:r>
              <a:rPr lang="fr-CH" dirty="0" err="1"/>
              <a:t>length</a:t>
            </a:r>
            <a:r>
              <a:rPr lang="fr-CH" dirty="0"/>
              <a:t> – </a:t>
            </a:r>
            <a:r>
              <a:rPr lang="fr-CH" dirty="0" err="1"/>
              <a:t>need</a:t>
            </a:r>
            <a:r>
              <a:rPr lang="fr-CH" dirty="0"/>
              <a:t> </a:t>
            </a:r>
            <a:r>
              <a:rPr lang="fr-CH" dirty="0" err="1"/>
              <a:t>higher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at entrance point to go to </a:t>
            </a:r>
            <a:r>
              <a:rPr lang="fr-CH" dirty="0" err="1"/>
              <a:t>inner</a:t>
            </a:r>
            <a:r>
              <a:rPr lang="fr-CH" dirty="0"/>
              <a:t> </a:t>
            </a:r>
            <a:r>
              <a:rPr lang="fr-CH" dirty="0" err="1"/>
              <a:t>organs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87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8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22764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58241"/>
            <a:ext cx="10969139" cy="4834787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621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  <a:noFill/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4583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marL="360000"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2.tiff"/><Relationship Id="rId4" Type="http://schemas.openxmlformats.org/officeDocument/2006/relationships/image" Target="../media/image7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cid:3C546BE3-A808-49E6-8DBA-37AF9024FBA6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7.png"/><Relationship Id="rId4" Type="http://schemas.openxmlformats.org/officeDocument/2006/relationships/image" Target="../media/image7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cid:3C546BE3-A808-49E6-8DBA-37AF9024FBA6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92608" y="141011"/>
            <a:ext cx="2841055" cy="1664467"/>
          </a:xfrm>
        </p:spPr>
        <p:txBody>
          <a:bodyPr/>
          <a:lstStyle/>
          <a:p>
            <a:pPr algn="l"/>
            <a:r>
              <a:rPr lang="en-US" sz="2800" dirty="0"/>
              <a:t>M. Vretenar CERN</a:t>
            </a:r>
          </a:p>
          <a:p>
            <a:pPr algn="l"/>
            <a:r>
              <a:rPr lang="en-US" dirty="0"/>
              <a:t>for the NIMMS Collaboration</a:t>
            </a:r>
          </a:p>
          <a:p>
            <a:pPr algn="l"/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974EF1-81E3-416D-8094-2C31019B2B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399" y="5653117"/>
            <a:ext cx="11949202" cy="1063872"/>
          </a:xfrm>
        </p:spPr>
        <p:txBody>
          <a:bodyPr/>
          <a:lstStyle/>
          <a:p>
            <a:r>
              <a:rPr lang="en-GB" sz="3600" dirty="0">
                <a:solidFill>
                  <a:srgbClr val="FFFF00"/>
                </a:solidFill>
              </a:rPr>
              <a:t>The CERN Next Ion Medical Machine Study: towards a new generation of accelerators for cancer therapy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9DEB51-B75A-495A-89B7-4B52CBEAB5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378" y="3030035"/>
            <a:ext cx="2938189" cy="1890235"/>
          </a:xfrm>
          <a:prstGeom prst="rect">
            <a:avLst/>
          </a:prstGeom>
        </p:spPr>
      </p:pic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9DB1972A-65C6-419C-B9D9-9064F385F6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538" y="2290015"/>
            <a:ext cx="1212789" cy="120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99C876-AD41-4C77-B301-E83F92B3B82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038" y="3975152"/>
            <a:ext cx="1267357" cy="119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251839" y="1219749"/>
            <a:ext cx="7502773" cy="245690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0"/>
              </a:spcBef>
              <a:buFont typeface="Arial"/>
              <a:buNone/>
            </a:pPr>
            <a:r>
              <a:rPr lang="en-GB" sz="1800" b="1" dirty="0"/>
              <a:t>1. Concentrate on heavy ions </a:t>
            </a:r>
            <a:r>
              <a:rPr lang="en-GB" sz="1800" dirty="0"/>
              <a:t>(Carbon but also Helium, Oxygen, etc.).</a:t>
            </a:r>
          </a:p>
          <a:p>
            <a:pPr marL="36576" indent="0">
              <a:spcBef>
                <a:spcPts val="0"/>
              </a:spcBef>
              <a:buFont typeface="Arial"/>
              <a:buNone/>
            </a:pPr>
            <a:endParaRPr lang="en-GB" sz="800" dirty="0"/>
          </a:p>
          <a:p>
            <a:pPr marL="36576" indent="0">
              <a:spcBef>
                <a:spcPts val="0"/>
              </a:spcBef>
              <a:buFont typeface="Arial"/>
              <a:buNone/>
            </a:pPr>
            <a:r>
              <a:rPr lang="en-GB" sz="1800" b="1" dirty="0"/>
              <a:t>2. A next generation ion accelerator must have: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FF0000"/>
                </a:solidFill>
              </a:rPr>
              <a:t> Lower cost and footprint</a:t>
            </a:r>
            <a:r>
              <a:rPr lang="en-GB" sz="2000" dirty="0"/>
              <a:t>, compared to present;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Faster dose delivery </a:t>
            </a:r>
            <a:r>
              <a:rPr lang="en-GB" sz="2000" dirty="0"/>
              <a:t>with </a:t>
            </a:r>
            <a:r>
              <a:rPr lang="en-GB" sz="2000" dirty="0">
                <a:solidFill>
                  <a:srgbClr val="FF0000"/>
                </a:solidFill>
              </a:rPr>
              <a:t>higher beam intensity </a:t>
            </a:r>
            <a:r>
              <a:rPr lang="en-GB" sz="2000" dirty="0"/>
              <a:t>or</a:t>
            </a:r>
            <a:r>
              <a:rPr lang="en-GB" sz="2000" dirty="0">
                <a:solidFill>
                  <a:srgbClr val="FF0000"/>
                </a:solidFill>
              </a:rPr>
              <a:t> pulse rate,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000" dirty="0">
                <a:solidFill>
                  <a:srgbClr val="FF0000"/>
                </a:solidFill>
              </a:rPr>
              <a:t>FLASH delivery</a:t>
            </a:r>
            <a:endParaRPr lang="en-GB" sz="2000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000" dirty="0"/>
              <a:t> A</a:t>
            </a:r>
            <a:r>
              <a:rPr lang="en-GB" sz="2000" dirty="0">
                <a:solidFill>
                  <a:srgbClr val="FF0000"/>
                </a:solidFill>
              </a:rPr>
              <a:t> gantry</a:t>
            </a:r>
            <a:r>
              <a:rPr lang="en-GB" sz="2000" dirty="0"/>
              <a:t> device to precisely deliver the dose to the tumour.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000" dirty="0"/>
              <a:t> Operation with </a:t>
            </a:r>
            <a:r>
              <a:rPr lang="en-GB" sz="2000" dirty="0">
                <a:solidFill>
                  <a:srgbClr val="FF0000"/>
                </a:solidFill>
              </a:rPr>
              <a:t>multiple ions, </a:t>
            </a:r>
            <a:r>
              <a:rPr lang="en-GB" sz="2000" dirty="0"/>
              <a:t>for therapy, research, and possibly dosimetry</a:t>
            </a:r>
            <a:r>
              <a:rPr lang="en-GB" sz="2000" dirty="0">
                <a:solidFill>
                  <a:srgbClr val="FF0000"/>
                </a:solidFill>
              </a:rPr>
              <a:t>.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053361" y="1158488"/>
            <a:ext cx="16467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Requirements of the ion therapy community, expressed at the Archamps Workshop, June 2018</a:t>
            </a:r>
            <a:endParaRPr lang="en-GB" dirty="0"/>
          </a:p>
        </p:txBody>
      </p:sp>
      <p:sp>
        <p:nvSpPr>
          <p:cNvPr id="10" name="Down Arrow 9"/>
          <p:cNvSpPr/>
          <p:nvPr/>
        </p:nvSpPr>
        <p:spPr>
          <a:xfrm rot="16200000">
            <a:off x="3609669" y="2103141"/>
            <a:ext cx="585216" cy="35927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20" y="1229628"/>
            <a:ext cx="1535250" cy="219937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8A88266-B7E8-49D8-AFEF-999A861F2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3198"/>
            <a:ext cx="12192000" cy="884583"/>
          </a:xfrm>
        </p:spPr>
        <p:txBody>
          <a:bodyPr/>
          <a:lstStyle/>
          <a:p>
            <a:r>
              <a:rPr lang="fr-CH" dirty="0"/>
              <a:t>T</a:t>
            </a:r>
            <a:r>
              <a:rPr lang="en-GB" dirty="0"/>
              <a:t>he CERN Next Ion Medical Machine Study (NIMMS)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2B784E-E96E-436C-B817-C51FFF74E096}"/>
              </a:ext>
            </a:extLst>
          </p:cNvPr>
          <p:cNvSpPr txBox="1"/>
          <p:nvPr/>
        </p:nvSpPr>
        <p:spPr>
          <a:xfrm>
            <a:off x="327921" y="4017780"/>
            <a:ext cx="11536158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Ins="1548000" rtlCol="0">
            <a:spAutoFit/>
          </a:bodyPr>
          <a:lstStyle/>
          <a:p>
            <a:r>
              <a:rPr lang="en-US" altLang="en-US" b="1" dirty="0">
                <a:solidFill>
                  <a:srgbClr val="004197"/>
                </a:solidFill>
              </a:rPr>
              <a:t>Establishment of NIMMS, the </a:t>
            </a:r>
          </a:p>
          <a:p>
            <a:r>
              <a:rPr lang="en-US" altLang="en-US" b="1" dirty="0">
                <a:solidFill>
                  <a:srgbClr val="FF0000"/>
                </a:solidFill>
              </a:rPr>
              <a:t>Next Ion Medical Machine Study at CERN</a:t>
            </a:r>
            <a:r>
              <a:rPr lang="en-US" altLang="en-US" b="1" dirty="0">
                <a:solidFill>
                  <a:srgbClr val="004197"/>
                </a:solidFill>
              </a:rPr>
              <a:t> (2018):</a:t>
            </a:r>
          </a:p>
          <a:p>
            <a:pPr marL="342900" indent="-342900">
              <a:buFontTx/>
              <a:buChar char="-"/>
            </a:pPr>
            <a:r>
              <a:rPr lang="en-US" altLang="en-US" dirty="0">
                <a:solidFill>
                  <a:srgbClr val="004197"/>
                </a:solidFill>
              </a:rPr>
              <a:t>Building on the experience of the </a:t>
            </a:r>
            <a:r>
              <a:rPr lang="en-US" altLang="en-US" dirty="0">
                <a:solidFill>
                  <a:srgbClr val="FF0000"/>
                </a:solidFill>
              </a:rPr>
              <a:t>PIMMS</a:t>
            </a:r>
            <a:r>
              <a:rPr lang="en-US" altLang="en-US" dirty="0">
                <a:solidFill>
                  <a:srgbClr val="004197"/>
                </a:solidFill>
              </a:rPr>
              <a:t> (proton-ion medical machine study) of 1996/2000;</a:t>
            </a:r>
          </a:p>
          <a:p>
            <a:pPr marL="342900" indent="-342900">
              <a:buFontTx/>
              <a:buChar char="-"/>
            </a:pPr>
            <a:r>
              <a:rPr lang="en-US" altLang="en-US" dirty="0">
                <a:solidFill>
                  <a:srgbClr val="004197"/>
                </a:solidFill>
              </a:rPr>
              <a:t>Federating a large number of </a:t>
            </a:r>
            <a:r>
              <a:rPr lang="en-US" altLang="en-US" dirty="0">
                <a:solidFill>
                  <a:srgbClr val="FF0000"/>
                </a:solidFill>
              </a:rPr>
              <a:t>partners</a:t>
            </a:r>
            <a:r>
              <a:rPr lang="en-US" altLang="en-US" dirty="0">
                <a:solidFill>
                  <a:srgbClr val="004197"/>
                </a:solidFill>
              </a:rPr>
              <a:t> to develop </a:t>
            </a:r>
            <a:r>
              <a:rPr lang="en-US" altLang="en-US" dirty="0">
                <a:solidFill>
                  <a:srgbClr val="FF0000"/>
                </a:solidFill>
              </a:rPr>
              <a:t>designs and technologies </a:t>
            </a:r>
            <a:r>
              <a:rPr lang="en-US" altLang="en-US" dirty="0">
                <a:solidFill>
                  <a:srgbClr val="004197"/>
                </a:solidFill>
              </a:rPr>
              <a:t>for next-generation ion therapy;</a:t>
            </a:r>
          </a:p>
          <a:p>
            <a:pPr marL="342900" indent="-342900">
              <a:buFontTx/>
              <a:buChar char="-"/>
            </a:pPr>
            <a:r>
              <a:rPr lang="en-US" altLang="en-US" dirty="0">
                <a:solidFill>
                  <a:srgbClr val="004197"/>
                </a:solidFill>
              </a:rPr>
              <a:t>Partners can use the NIMMS technologies to assemble their own </a:t>
            </a:r>
            <a:r>
              <a:rPr lang="en-US" altLang="en-US" dirty="0">
                <a:solidFill>
                  <a:srgbClr val="FF0000"/>
                </a:solidFill>
              </a:rPr>
              <a:t>optimized facility</a:t>
            </a:r>
            <a:r>
              <a:rPr lang="en-US" altLang="en-US" dirty="0">
                <a:solidFill>
                  <a:srgbClr val="004197"/>
                </a:solidFill>
              </a:rPr>
              <a:t>.</a:t>
            </a:r>
            <a:endParaRPr lang="en-US" altLang="en-US" b="1" dirty="0">
              <a:solidFill>
                <a:srgbClr val="004197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C73CFC-F1EE-49FA-9D7F-C10928E8CA2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138" y="4210427"/>
            <a:ext cx="1519691" cy="143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756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4A1D7B-98A2-48C4-BF03-307803477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The NIMMS Collaboration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6E3AB-09F7-441C-A200-C2C94750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67C845-1CB7-417D-AB42-868D08EA03FA}"/>
              </a:ext>
            </a:extLst>
          </p:cNvPr>
          <p:cNvSpPr txBox="1"/>
          <p:nvPr/>
        </p:nvSpPr>
        <p:spPr>
          <a:xfrm>
            <a:off x="403200" y="960100"/>
            <a:ext cx="6015155" cy="42627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Large number of international partners collaborating with NIMMS:</a:t>
            </a:r>
          </a:p>
          <a:p>
            <a:pPr algn="l"/>
            <a:endParaRPr lang="en-GB" sz="5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South East European International Institute for Sustainable Technologies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TERA Foundation (Italy)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GSI (Germany)		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INFN (Italy)		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CIEMAT (Spain)	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Cockcroft Institute (UK)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University of Manchester (UK)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CNAO (Italy)		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Imperial College	(UK)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MedAustron (Austria)	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U. Melbourne (Australia)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ESS-Bilbao (Spain)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Riga Technical University (Latvia)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Thessaloniki University (Greece)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/>
              <a:t>Sarajevo University (Bosnia &amp;H.)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3F61893-5AFF-41A4-BD7A-3CA04BE0B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</a:t>
            </a:r>
          </a:p>
        </p:txBody>
      </p:sp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013B8112-10FF-43C5-97F8-791AF09C92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462" y="1801089"/>
            <a:ext cx="2586183" cy="25861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3F6F47-8F83-4605-96AB-49D125DD3DE9}"/>
              </a:ext>
            </a:extLst>
          </p:cNvPr>
          <p:cNvSpPr txBox="1"/>
          <p:nvPr/>
        </p:nvSpPr>
        <p:spPr>
          <a:xfrm>
            <a:off x="110869" y="5405457"/>
            <a:ext cx="12138066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/>
              <a:t>Participation in 2 EC funded projects: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600" dirty="0"/>
              <a:t>H2020 HITRIplus project (CNAO, SEEIIST, CERN, </a:t>
            </a:r>
            <a:r>
              <a:rPr lang="en-GB" sz="1600" dirty="0" err="1"/>
              <a:t>MedA</a:t>
            </a:r>
            <a:r>
              <a:rPr lang="en-GB" sz="1600" dirty="0"/>
              <a:t>, INFN, CEA, CIEMAT, PSI, UU, Wigner)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600" dirty="0"/>
              <a:t>Dedicated WP in H2020 IFAST project (GSI, BI, BT, CERN, HIT, CERN, CEA, INFN, CIEMAT, Wigner, UU, PSI, </a:t>
            </a:r>
            <a:r>
              <a:rPr lang="en-GB" sz="1600" dirty="0" err="1"/>
              <a:t>Scanditronix</a:t>
            </a:r>
            <a:r>
              <a:rPr lang="en-GB" sz="1600" dirty="0"/>
              <a:t>, </a:t>
            </a:r>
            <a:r>
              <a:rPr lang="en-GB" sz="1600" dirty="0" err="1"/>
              <a:t>Elytt</a:t>
            </a:r>
            <a:r>
              <a:rPr lang="en-GB" sz="1600" dirty="0"/>
              <a:t>)</a:t>
            </a:r>
          </a:p>
          <a:p>
            <a:pPr algn="l"/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3EE163-915D-4144-BAE6-527EC26F1ABA}"/>
              </a:ext>
            </a:extLst>
          </p:cNvPr>
          <p:cNvSpPr txBox="1"/>
          <p:nvPr/>
        </p:nvSpPr>
        <p:spPr>
          <a:xfrm>
            <a:off x="7116802" y="974955"/>
            <a:ext cx="4671998" cy="3992613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lIns="108000" tIns="72000" rIns="108000" bIns="72000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NIMMS as a toolbox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endParaRPr lang="en-GB" b="1" dirty="0">
              <a:solidFill>
                <a:srgbClr val="FF0000"/>
              </a:solidFill>
            </a:endParaRPr>
          </a:p>
          <a:p>
            <a:endParaRPr lang="en-GB" b="1" dirty="0">
              <a:solidFill>
                <a:srgbClr val="FF0000"/>
              </a:solidFill>
            </a:endParaRPr>
          </a:p>
          <a:p>
            <a:endParaRPr lang="en-GB" b="1" dirty="0">
              <a:solidFill>
                <a:srgbClr val="FF0000"/>
              </a:solidFill>
            </a:endParaRPr>
          </a:p>
          <a:p>
            <a:endParaRPr lang="en-GB" b="1" dirty="0">
              <a:solidFill>
                <a:srgbClr val="FF0000"/>
              </a:solidFill>
            </a:endParaRPr>
          </a:p>
          <a:p>
            <a:endParaRPr lang="en-GB" b="1" dirty="0">
              <a:solidFill>
                <a:srgbClr val="FF0000"/>
              </a:solidFill>
            </a:endParaRPr>
          </a:p>
          <a:p>
            <a:endParaRPr lang="en-GB" b="1" dirty="0">
              <a:solidFill>
                <a:srgbClr val="FF0000"/>
              </a:solidFill>
            </a:endParaRPr>
          </a:p>
          <a:p>
            <a:endParaRPr lang="en-GB" b="1" dirty="0">
              <a:solidFill>
                <a:srgbClr val="FF0000"/>
              </a:solidFill>
            </a:endParaRP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sz="1600" dirty="0"/>
              <a:t>in line with CERN mission, build on CERN expertise to develop a </a:t>
            </a:r>
            <a:r>
              <a:rPr lang="en-GB" sz="1600" b="1" dirty="0">
                <a:solidFill>
                  <a:srgbClr val="FF0000"/>
                </a:solidFill>
              </a:rPr>
              <a:t>portfolio of technologies </a:t>
            </a:r>
            <a:r>
              <a:rPr lang="en-GB" sz="1600" dirty="0"/>
              <a:t>that can be used in a next generation facility, more than developing a single design   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78054B-6050-4FFB-86DA-B3A78D13D8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805" y="1801089"/>
            <a:ext cx="1976868" cy="197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20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ooter Placeholder 4">
            <a:extLst>
              <a:ext uri="{FF2B5EF4-FFF2-40B4-BE49-F238E27FC236}">
                <a16:creationId xmlns:a16="http://schemas.microsoft.com/office/drawing/2014/main" id="{27562763-072F-49BE-8960-EDA0CC6D7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B87FF4A-02DD-4283-87BE-C4FE312CB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210819"/>
              </p:ext>
            </p:extLst>
          </p:nvPr>
        </p:nvGraphicFramePr>
        <p:xfrm>
          <a:off x="173200" y="3029847"/>
          <a:ext cx="7886375" cy="10972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86088">
                  <a:extLst>
                    <a:ext uri="{9D8B030D-6E8A-4147-A177-3AD203B41FA5}">
                      <a16:colId xmlns:a16="http://schemas.microsoft.com/office/drawing/2014/main" val="3438456516"/>
                    </a:ext>
                  </a:extLst>
                </a:gridCol>
                <a:gridCol w="2162933">
                  <a:extLst>
                    <a:ext uri="{9D8B030D-6E8A-4147-A177-3AD203B41FA5}">
                      <a16:colId xmlns:a16="http://schemas.microsoft.com/office/drawing/2014/main" val="1418922644"/>
                    </a:ext>
                  </a:extLst>
                </a:gridCol>
                <a:gridCol w="5237354">
                  <a:extLst>
                    <a:ext uri="{9D8B030D-6E8A-4147-A177-3AD203B41FA5}">
                      <a16:colId xmlns:a16="http://schemas.microsoft.com/office/drawing/2014/main" val="2689842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886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Synchrotron design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Design of </a:t>
                      </a:r>
                      <a:r>
                        <a:rPr lang="fr-CH" sz="1200" dirty="0" err="1"/>
                        <a:t>Superconducting</a:t>
                      </a:r>
                      <a:r>
                        <a:rPr lang="fr-CH" sz="1200" dirty="0"/>
                        <a:t> synchrotron and of a backup</a:t>
                      </a:r>
                      <a:r>
                        <a:rPr lang="fr-CH" sz="1200" baseline="0" dirty="0"/>
                        <a:t> normal </a:t>
                      </a:r>
                      <a:r>
                        <a:rPr lang="fr-CH" sz="1200" baseline="0" dirty="0" err="1"/>
                        <a:t>conducting</a:t>
                      </a:r>
                      <a:r>
                        <a:rPr lang="fr-CH" sz="1200" baseline="0" dirty="0"/>
                        <a:t> version </a:t>
                      </a:r>
                      <a:r>
                        <a:rPr lang="fr-CH" sz="1200" baseline="0" dirty="0" err="1"/>
                        <a:t>with</a:t>
                      </a:r>
                      <a:r>
                        <a:rPr lang="fr-CH" sz="1200" baseline="0" dirty="0"/>
                        <a:t> </a:t>
                      </a:r>
                      <a:r>
                        <a:rPr lang="fr-CH" sz="1200" baseline="0" dirty="0" err="1"/>
                        <a:t>advanced</a:t>
                      </a:r>
                      <a:r>
                        <a:rPr lang="fr-CH" sz="1200" baseline="0" dirty="0"/>
                        <a:t> </a:t>
                      </a:r>
                      <a:r>
                        <a:rPr lang="fr-CH" sz="1200" baseline="0" dirty="0" err="1"/>
                        <a:t>features</a:t>
                      </a:r>
                      <a:r>
                        <a:rPr lang="fr-CH" sz="1200" baseline="0" dirty="0"/>
                        <a:t>: multi-</a:t>
                      </a:r>
                      <a:r>
                        <a:rPr lang="fr-CH" sz="1200" baseline="0" dirty="0" err="1"/>
                        <a:t>turn</a:t>
                      </a:r>
                      <a:r>
                        <a:rPr lang="fr-CH" sz="1200" baseline="0" dirty="0"/>
                        <a:t> injection for 10</a:t>
                      </a:r>
                      <a:r>
                        <a:rPr lang="fr-CH" sz="1200" baseline="30000" dirty="0"/>
                        <a:t>10</a:t>
                      </a:r>
                      <a:r>
                        <a:rPr lang="fr-CH" sz="1200" baseline="0" dirty="0"/>
                        <a:t> </a:t>
                      </a:r>
                      <a:r>
                        <a:rPr lang="fr-CH" sz="1200" baseline="0" dirty="0" err="1"/>
                        <a:t>particles</a:t>
                      </a:r>
                      <a:r>
                        <a:rPr lang="fr-CH" sz="1200" baseline="0" dirty="0"/>
                        <a:t> per pulse, </a:t>
                      </a:r>
                      <a:r>
                        <a:rPr lang="fr-CH" sz="1200" baseline="0" dirty="0" err="1"/>
                        <a:t>fast</a:t>
                      </a:r>
                      <a:r>
                        <a:rPr lang="fr-CH" sz="1200" baseline="0" dirty="0"/>
                        <a:t> and slow extraction, multiple ion </a:t>
                      </a:r>
                      <a:r>
                        <a:rPr lang="fr-CH" sz="1200" baseline="0" dirty="0" err="1"/>
                        <a:t>operation</a:t>
                      </a:r>
                      <a:r>
                        <a:rPr lang="fr-CH" sz="1200" baseline="0" dirty="0"/>
                        <a:t>, new </a:t>
                      </a:r>
                      <a:r>
                        <a:rPr lang="fr-CH" sz="1200" baseline="0" dirty="0" err="1"/>
                        <a:t>upgraded</a:t>
                      </a:r>
                      <a:r>
                        <a:rPr lang="fr-CH" sz="1200" baseline="0" dirty="0"/>
                        <a:t> linac </a:t>
                      </a:r>
                      <a:r>
                        <a:rPr lang="fr-CH" sz="1200" baseline="0" dirty="0" err="1"/>
                        <a:t>injector</a:t>
                      </a:r>
                      <a:r>
                        <a:rPr lang="fr-CH" sz="1200" baseline="0" dirty="0"/>
                        <a:t>.</a:t>
                      </a:r>
                      <a:r>
                        <a:rPr lang="fr-CH" sz="1200" dirty="0"/>
                        <a:t>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072244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9263662B-9729-46CC-A461-87191F5A6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NIMMS </a:t>
            </a:r>
            <a:r>
              <a:rPr lang="fr-CH" dirty="0" err="1"/>
              <a:t>Workpackages</a:t>
            </a:r>
            <a:r>
              <a:rPr lang="fr-CH" dirty="0"/>
              <a:t> – </a:t>
            </a:r>
            <a:r>
              <a:rPr lang="fr-CH" dirty="0" err="1"/>
              <a:t>inside</a:t>
            </a:r>
            <a:r>
              <a:rPr lang="fr-CH" dirty="0"/>
              <a:t> the </a:t>
            </a:r>
            <a:r>
              <a:rPr lang="fr-CH" dirty="0" err="1"/>
              <a:t>toolbox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E7D36-D826-4580-AD90-93573748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B4EF5-23F4-41AF-8EE4-AA81D2A5C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B1D0A47-DD74-4605-A513-E7C12D252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895504"/>
              </p:ext>
            </p:extLst>
          </p:nvPr>
        </p:nvGraphicFramePr>
        <p:xfrm>
          <a:off x="173200" y="1200592"/>
          <a:ext cx="7897649" cy="21082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1614">
                  <a:extLst>
                    <a:ext uri="{9D8B030D-6E8A-4147-A177-3AD203B41FA5}">
                      <a16:colId xmlns:a16="http://schemas.microsoft.com/office/drawing/2014/main" val="1008712884"/>
                    </a:ext>
                  </a:extLst>
                </a:gridCol>
                <a:gridCol w="2082473">
                  <a:extLst>
                    <a:ext uri="{9D8B030D-6E8A-4147-A177-3AD203B41FA5}">
                      <a16:colId xmlns:a16="http://schemas.microsoft.com/office/drawing/2014/main" val="2629686397"/>
                    </a:ext>
                  </a:extLst>
                </a:gridCol>
                <a:gridCol w="5323562">
                  <a:extLst>
                    <a:ext uri="{9D8B030D-6E8A-4147-A177-3AD203B41FA5}">
                      <a16:colId xmlns:a16="http://schemas.microsoft.com/office/drawing/2014/main" val="34846697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/>
                        <a:t>Workpackage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Objectives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31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/>
                        <a:t>Superconducting</a:t>
                      </a:r>
                      <a:r>
                        <a:rPr lang="fr-CH" sz="1200" dirty="0"/>
                        <a:t> </a:t>
                      </a:r>
                      <a:r>
                        <a:rPr lang="fr-CH" sz="1200" dirty="0" err="1"/>
                        <a:t>magnets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/>
                        <a:t>Comparison</a:t>
                      </a:r>
                      <a:r>
                        <a:rPr lang="fr-CH" sz="1200" dirty="0"/>
                        <a:t> of </a:t>
                      </a:r>
                      <a:r>
                        <a:rPr lang="fr-CH" sz="1200" dirty="0" err="1"/>
                        <a:t>magnet</a:t>
                      </a:r>
                      <a:r>
                        <a:rPr lang="fr-CH" sz="1200" dirty="0"/>
                        <a:t> technologies (CCT,</a:t>
                      </a:r>
                      <a:r>
                        <a:rPr lang="fr-CH" sz="1200" baseline="0" dirty="0"/>
                        <a:t> </a:t>
                      </a:r>
                      <a:r>
                        <a:rPr lang="fr-CH" sz="1200" baseline="0" dirty="0" err="1"/>
                        <a:t>costheta</a:t>
                      </a:r>
                      <a:r>
                        <a:rPr lang="fr-CH" sz="1200" baseline="0" dirty="0"/>
                        <a:t>) and </a:t>
                      </a:r>
                      <a:r>
                        <a:rPr lang="fr-CH" sz="1200" baseline="0" dirty="0" err="1"/>
                        <a:t>cables</a:t>
                      </a:r>
                      <a:r>
                        <a:rPr lang="fr-CH" sz="1200" baseline="0" dirty="0"/>
                        <a:t> (</a:t>
                      </a:r>
                      <a:r>
                        <a:rPr lang="fr-CH" sz="1200" baseline="0" dirty="0" err="1"/>
                        <a:t>NbTi</a:t>
                      </a:r>
                      <a:r>
                        <a:rPr lang="fr-CH" sz="1200" baseline="0" dirty="0"/>
                        <a:t>, HTS).</a:t>
                      </a:r>
                    </a:p>
                    <a:p>
                      <a:r>
                        <a:rPr lang="fr-CH" sz="1200" baseline="0" dirty="0"/>
                        <a:t>Design of prototype </a:t>
                      </a:r>
                      <a:r>
                        <a:rPr lang="fr-CH" sz="1200" baseline="0" dirty="0" err="1"/>
                        <a:t>magnets</a:t>
                      </a:r>
                      <a:r>
                        <a:rPr lang="fr-CH" sz="1200" baseline="0" dirty="0"/>
                        <a:t> (</a:t>
                      </a:r>
                      <a:r>
                        <a:rPr lang="fr-CH" sz="1200" baseline="0" dirty="0" err="1"/>
                        <a:t>gantry</a:t>
                      </a:r>
                      <a:r>
                        <a:rPr lang="fr-CH" sz="1200" baseline="0" dirty="0"/>
                        <a:t> and synchrotron) for the </a:t>
                      </a:r>
                      <a:r>
                        <a:rPr lang="fr-CH" sz="1200" baseline="0" dirty="0" err="1"/>
                        <a:t>selected</a:t>
                      </a:r>
                      <a:r>
                        <a:rPr lang="fr-CH" sz="1200" baseline="0" dirty="0"/>
                        <a:t> option.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386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High-</a:t>
                      </a:r>
                      <a:r>
                        <a:rPr lang="fr-CH" sz="1200" dirty="0" err="1"/>
                        <a:t>frequency</a:t>
                      </a:r>
                      <a:r>
                        <a:rPr lang="fr-CH" sz="1200" dirty="0"/>
                        <a:t> hadron linacs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End-to-end beam dynamics design, study of 180-degree bend, design of medium-beta accelerating structures (5-20 MeV/u), RF optimisation.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56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3</a:t>
                      </a:r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Gantries</a:t>
                      </a:r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Advanced design</a:t>
                      </a:r>
                      <a:r>
                        <a:rPr lang="fr-CH" sz="1200" baseline="0" dirty="0"/>
                        <a:t> and </a:t>
                      </a:r>
                      <a:r>
                        <a:rPr lang="fr-CH" sz="1200" baseline="0" dirty="0" err="1"/>
                        <a:t>comparison</a:t>
                      </a:r>
                      <a:r>
                        <a:rPr lang="fr-CH" sz="1200" baseline="0" dirty="0"/>
                        <a:t> of 2 </a:t>
                      </a:r>
                      <a:r>
                        <a:rPr lang="fr-CH" sz="1200" baseline="0" dirty="0" err="1"/>
                        <a:t>gantry</a:t>
                      </a:r>
                      <a:r>
                        <a:rPr lang="fr-CH" sz="1200" baseline="0" dirty="0"/>
                        <a:t> options (</a:t>
                      </a:r>
                      <a:r>
                        <a:rPr lang="fr-CH" sz="1200" baseline="0" dirty="0" err="1"/>
                        <a:t>optics</a:t>
                      </a:r>
                      <a:r>
                        <a:rPr lang="fr-CH" sz="1200" baseline="0" dirty="0"/>
                        <a:t> and </a:t>
                      </a:r>
                      <a:r>
                        <a:rPr lang="fr-CH" sz="1200" baseline="0" dirty="0" err="1"/>
                        <a:t>mechanical</a:t>
                      </a:r>
                      <a:r>
                        <a:rPr lang="fr-CH" sz="1200" baseline="0" dirty="0"/>
                        <a:t> structure): </a:t>
                      </a:r>
                      <a:r>
                        <a:rPr lang="fr-CH" sz="1200" baseline="0" dirty="0" err="1"/>
                        <a:t>Rotational</a:t>
                      </a:r>
                      <a:r>
                        <a:rPr lang="fr-CH" sz="1200" baseline="0" dirty="0"/>
                        <a:t>, </a:t>
                      </a:r>
                      <a:r>
                        <a:rPr lang="fr-CH" sz="1200" baseline="0" dirty="0" err="1"/>
                        <a:t>Toroidal</a:t>
                      </a:r>
                      <a:r>
                        <a:rPr lang="fr-CH" sz="1200" baseline="0" dirty="0"/>
                        <a:t> </a:t>
                      </a:r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98836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410A79DF-3EF9-4269-92C7-5A9D2684372F}"/>
              </a:ext>
            </a:extLst>
          </p:cNvPr>
          <p:cNvSpPr txBox="1"/>
          <p:nvPr/>
        </p:nvSpPr>
        <p:spPr>
          <a:xfrm>
            <a:off x="173200" y="4623436"/>
            <a:ext cx="3880871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/>
              <a:t>Main challenge for ion acceleration is the</a:t>
            </a:r>
          </a:p>
          <a:p>
            <a:pPr algn="l"/>
            <a:r>
              <a:rPr lang="en-GB" sz="1600" dirty="0"/>
              <a:t>magnetic rigidity (B</a:t>
            </a:r>
            <a:r>
              <a:rPr lang="en-GB" sz="1600" dirty="0">
                <a:latin typeface="Symbol" panose="05050102010706020507" pitchFamily="18" charset="2"/>
              </a:rPr>
              <a:t>r</a:t>
            </a:r>
            <a:r>
              <a:rPr lang="en-GB" sz="1600" dirty="0"/>
              <a:t>) at treatment energy: </a:t>
            </a:r>
          </a:p>
          <a:p>
            <a:pPr lvl="1"/>
            <a:r>
              <a:rPr lang="en-GB" sz="1600" dirty="0"/>
              <a:t>2.27 Tm for protons (220 MeV)</a:t>
            </a:r>
          </a:p>
          <a:p>
            <a:pPr lvl="1"/>
            <a:r>
              <a:rPr lang="en-GB" sz="1600" dirty="0"/>
              <a:t>6.63 Tm for carbon ions (430 MeV/u)</a:t>
            </a:r>
          </a:p>
          <a:p>
            <a:pPr lvl="1"/>
            <a:r>
              <a:rPr lang="en-GB" sz="1600" dirty="0"/>
              <a:t>→ </a:t>
            </a:r>
            <a:r>
              <a:rPr lang="en-GB" sz="1600" b="1" dirty="0">
                <a:solidFill>
                  <a:srgbClr val="FF0000"/>
                </a:solidFill>
              </a:rPr>
              <a:t>factor 2.9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72B1E5-6BF3-40CF-B25C-BBC2CB4E6437}"/>
              </a:ext>
            </a:extLst>
          </p:cNvPr>
          <p:cNvSpPr txBox="1"/>
          <p:nvPr/>
        </p:nvSpPr>
        <p:spPr>
          <a:xfrm>
            <a:off x="8437442" y="1065488"/>
            <a:ext cx="3574474" cy="98488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Superconductivity</a:t>
            </a:r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, the main avenue to accelerator miniaturisation.</a:t>
            </a:r>
          </a:p>
          <a:p>
            <a:pPr algn="l"/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Long-standing CERN expertise, needs high fields, pulsed operation, strong curvature  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5FA304AE-5F07-40E5-B8BA-80402FC0F9DE}"/>
              </a:ext>
            </a:extLst>
          </p:cNvPr>
          <p:cNvSpPr/>
          <p:nvPr/>
        </p:nvSpPr>
        <p:spPr>
          <a:xfrm rot="10800000">
            <a:off x="8117343" y="1506212"/>
            <a:ext cx="193685" cy="4423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FD1FAF-4B2C-40E6-8B8A-01C5146EE2A1}"/>
              </a:ext>
            </a:extLst>
          </p:cNvPr>
          <p:cNvSpPr txBox="1"/>
          <p:nvPr/>
        </p:nvSpPr>
        <p:spPr>
          <a:xfrm>
            <a:off x="8437442" y="2207425"/>
            <a:ext cx="357447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n-GB" sz="16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“full-linac”</a:t>
            </a:r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, a different approach for fast 3D scanning of tumours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5D6ED2-2F7C-4C05-AEB2-31E098C54C6A}"/>
              </a:ext>
            </a:extLst>
          </p:cNvPr>
          <p:cNvSpPr txBox="1"/>
          <p:nvPr/>
        </p:nvSpPr>
        <p:spPr>
          <a:xfrm>
            <a:off x="8437441" y="2834999"/>
            <a:ext cx="3673783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6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gantry</a:t>
            </a:r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, a strategic component merging traditional CERN competences: magnets, beam optics, mechanics.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15183A7-FD96-48A7-80F5-69CA432F9A55}"/>
              </a:ext>
            </a:extLst>
          </p:cNvPr>
          <p:cNvSpPr/>
          <p:nvPr/>
        </p:nvSpPr>
        <p:spPr>
          <a:xfrm rot="10800000">
            <a:off x="8153860" y="2232472"/>
            <a:ext cx="193685" cy="4423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844B086-F0FA-4DF7-9C33-EC1A4B3F6CE7}"/>
              </a:ext>
            </a:extLst>
          </p:cNvPr>
          <p:cNvSpPr/>
          <p:nvPr/>
        </p:nvSpPr>
        <p:spPr>
          <a:xfrm rot="10800000">
            <a:off x="8147770" y="2958732"/>
            <a:ext cx="193685" cy="4423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5B97EA4E-127E-48A2-ABF9-EB3CBC4F3C42}"/>
              </a:ext>
            </a:extLst>
          </p:cNvPr>
          <p:cNvSpPr/>
          <p:nvPr/>
        </p:nvSpPr>
        <p:spPr>
          <a:xfrm rot="10800000">
            <a:off x="8129297" y="3701654"/>
            <a:ext cx="193685" cy="4423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D396DC-31CB-4BBB-925C-83F6FB070E79}"/>
              </a:ext>
            </a:extLst>
          </p:cNvPr>
          <p:cNvSpPr txBox="1"/>
          <p:nvPr/>
        </p:nvSpPr>
        <p:spPr>
          <a:xfrm>
            <a:off x="8437442" y="3733547"/>
            <a:ext cx="3574473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</a:t>
            </a:r>
            <a:r>
              <a:rPr lang="en-GB" sz="16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synchrotrons</a:t>
            </a:r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, key element of most ion therapy systems, is a core competence of CERN.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3DA309E-FCC1-409C-AB72-0BF8201FB0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4" r="41628" b="13105"/>
          <a:stretch/>
        </p:blipFill>
        <p:spPr>
          <a:xfrm>
            <a:off x="5571188" y="4195656"/>
            <a:ext cx="2770267" cy="229074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2B6D37F-A1FB-4DE9-8976-DCB5B477F0EE}"/>
              </a:ext>
            </a:extLst>
          </p:cNvPr>
          <p:cNvSpPr txBox="1"/>
          <p:nvPr/>
        </p:nvSpPr>
        <p:spPr>
          <a:xfrm>
            <a:off x="8504063" y="4957913"/>
            <a:ext cx="3673783" cy="1261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Gantry=rotating beam line sending the beam to precise positions on the patient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HIT carbon ion gantry (RT magnets):</a:t>
            </a:r>
          </a:p>
          <a:p>
            <a:pPr algn="l"/>
            <a:r>
              <a:rPr lang="en-GB" sz="1600" dirty="0"/>
              <a:t>L=25 m, F = 13 m, 600 tons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21EA135-87E8-4CBF-8641-258EA4F38DD1}"/>
              </a:ext>
            </a:extLst>
          </p:cNvPr>
          <p:cNvCxnSpPr/>
          <p:nvPr/>
        </p:nvCxnSpPr>
        <p:spPr>
          <a:xfrm flipH="1">
            <a:off x="8154655" y="5929745"/>
            <a:ext cx="2896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CCA9DD1F-654E-47C0-9965-9DA8A71C7E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682" y="4375051"/>
            <a:ext cx="1327869" cy="193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463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531CF1-DB39-4732-9F3F-E714C1415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Three</a:t>
            </a:r>
            <a:r>
              <a:rPr lang="fr-CH" dirty="0"/>
              <a:t> alternative </a:t>
            </a:r>
            <a:r>
              <a:rPr lang="fr-CH" dirty="0" err="1"/>
              <a:t>accelerator</a:t>
            </a:r>
            <a:r>
              <a:rPr lang="fr-CH" dirty="0"/>
              <a:t> designs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E0AF9-686C-4C92-B243-148EF2AD6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2CBFA-DD10-4FC7-96C0-8CF0F4D2D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8ED2F-5193-44E5-B2EA-9C4AB08B0ED1}"/>
              </a:ext>
            </a:extLst>
          </p:cNvPr>
          <p:cNvSpPr/>
          <p:nvPr/>
        </p:nvSpPr>
        <p:spPr>
          <a:xfrm>
            <a:off x="8168524" y="979666"/>
            <a:ext cx="3500066" cy="474061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83FF08-1714-4F55-88F2-C2A720018253}"/>
              </a:ext>
            </a:extLst>
          </p:cNvPr>
          <p:cNvSpPr/>
          <p:nvPr/>
        </p:nvSpPr>
        <p:spPr>
          <a:xfrm>
            <a:off x="3569382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565480-3923-4A22-AEC8-01230141DFF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073" y="2778285"/>
            <a:ext cx="2134116" cy="1200881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D20951B-DC75-43A3-B627-9419E5894899}"/>
              </a:ext>
            </a:extLst>
          </p:cNvPr>
          <p:cNvSpPr txBox="1">
            <a:spLocks/>
          </p:cNvSpPr>
          <p:nvPr/>
        </p:nvSpPr>
        <p:spPr>
          <a:xfrm>
            <a:off x="8354198" y="1090659"/>
            <a:ext cx="3314391" cy="13345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Linear accelerator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800" dirty="0"/>
              <a:t>Linear sequence of accelerating cells, high pulse frequency. </a:t>
            </a:r>
          </a:p>
          <a:p>
            <a:pPr marL="0" indent="0">
              <a:buNone/>
            </a:pPr>
            <a:r>
              <a:rPr lang="en-GB" sz="1800" dirty="0"/>
              <a:t>Length  </a:t>
            </a:r>
            <a:r>
              <a:rPr lang="en-US" sz="1800" dirty="0"/>
              <a:t>~ 53 m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450A32B-7EE8-434B-B38C-0892ADD1BE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198" y="4176078"/>
            <a:ext cx="3205657" cy="144087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3D4FFE1-6CD2-423A-9CBB-3E922519E159}"/>
              </a:ext>
            </a:extLst>
          </p:cNvPr>
          <p:cNvSpPr/>
          <p:nvPr/>
        </p:nvSpPr>
        <p:spPr>
          <a:xfrm>
            <a:off x="4326871" y="979667"/>
            <a:ext cx="3448183" cy="474061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46ED75-8B29-4BE3-A2A7-06E0EBC6764D}"/>
              </a:ext>
            </a:extLst>
          </p:cNvPr>
          <p:cNvSpPr/>
          <p:nvPr/>
        </p:nvSpPr>
        <p:spPr>
          <a:xfrm>
            <a:off x="465439" y="979665"/>
            <a:ext cx="3528122" cy="474061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1081E00-29E9-4B1C-8CC3-A39921464F9C}"/>
              </a:ext>
            </a:extLst>
          </p:cNvPr>
          <p:cNvSpPr txBox="1">
            <a:spLocks/>
          </p:cNvSpPr>
          <p:nvPr/>
        </p:nvSpPr>
        <p:spPr>
          <a:xfrm>
            <a:off x="685779" y="1108010"/>
            <a:ext cx="3185778" cy="23914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Improved synchrotron (warm)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1800" dirty="0"/>
              <a:t>Equipped with several innovative features: multi-turn injection for higher beam intensity, new injector at higher gradient and energy, multiple extraction schemes, multi-ion.</a:t>
            </a:r>
          </a:p>
          <a:p>
            <a:pPr marL="0" indent="0">
              <a:buNone/>
            </a:pPr>
            <a:r>
              <a:rPr lang="en-US" sz="1800" dirty="0"/>
              <a:t>Circumference ~ 75 m</a:t>
            </a:r>
            <a:endParaRPr lang="en-GB" sz="1800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AE582BA7-3EF6-4058-B0E9-00A7EFDABEBC}"/>
              </a:ext>
            </a:extLst>
          </p:cNvPr>
          <p:cNvSpPr txBox="1">
            <a:spLocks/>
          </p:cNvSpPr>
          <p:nvPr/>
        </p:nvSpPr>
        <p:spPr>
          <a:xfrm>
            <a:off x="4589276" y="1108010"/>
            <a:ext cx="3185778" cy="21682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Improved synchrotron (superconducting)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1800" dirty="0"/>
              <a:t>Equipped with the same innovative features as warm, but additionally 90</a:t>
            </a:r>
            <a:r>
              <a:rPr lang="en-GB" sz="1800" baseline="30000" dirty="0"/>
              <a:t>0</a:t>
            </a:r>
            <a:r>
              <a:rPr lang="en-GB" sz="1800" dirty="0"/>
              <a:t> superconducting magnets.</a:t>
            </a:r>
          </a:p>
          <a:p>
            <a:pPr marL="0" indent="0">
              <a:buNone/>
            </a:pPr>
            <a:r>
              <a:rPr lang="en-US" sz="1800" dirty="0"/>
              <a:t>Circumference ~ 27 m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4EE5413-3ED1-4BB2-86E5-B6C4493C7E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779" y="3781706"/>
            <a:ext cx="3087746" cy="19015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AD61672-D329-48CC-A7C4-21BD8C0AB0F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5017" y="4501147"/>
            <a:ext cx="2455499" cy="118212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54B1B3F-0E80-4CF3-9FC4-9F7F25F55E9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276" y="3169518"/>
            <a:ext cx="1116557" cy="122437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F74EA29-460F-4C0B-9830-C7DFB5B4FFC2}"/>
              </a:ext>
            </a:extLst>
          </p:cNvPr>
          <p:cNvSpPr txBox="1"/>
          <p:nvPr/>
        </p:nvSpPr>
        <p:spPr>
          <a:xfrm>
            <a:off x="222636" y="5917194"/>
            <a:ext cx="1183792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 err="1"/>
              <a:t>Other</a:t>
            </a:r>
            <a:r>
              <a:rPr lang="fr-CH" sz="1600" dirty="0"/>
              <a:t> options </a:t>
            </a:r>
            <a:r>
              <a:rPr lang="fr-CH" sz="1600" dirty="0" err="1"/>
              <a:t>considered</a:t>
            </a:r>
            <a:r>
              <a:rPr lang="fr-CH" sz="1600" dirty="0"/>
              <a:t> as </a:t>
            </a:r>
            <a:r>
              <a:rPr lang="fr-CH" sz="1600" dirty="0" err="1"/>
              <a:t>less</a:t>
            </a:r>
            <a:r>
              <a:rPr lang="fr-CH" sz="1600" dirty="0"/>
              <a:t> </a:t>
            </a:r>
            <a:r>
              <a:rPr lang="fr-CH" sz="1600" dirty="0" err="1"/>
              <a:t>interesting</a:t>
            </a:r>
            <a:r>
              <a:rPr lang="fr-CH" sz="1600" dirty="0"/>
              <a:t> </a:t>
            </a:r>
            <a:r>
              <a:rPr lang="fr-CH" sz="1600" dirty="0" err="1"/>
              <a:t>because</a:t>
            </a:r>
            <a:r>
              <a:rPr lang="fr-CH" sz="1600" dirty="0"/>
              <a:t> of </a:t>
            </a:r>
            <a:r>
              <a:rPr lang="fr-CH" sz="1600" dirty="0" err="1"/>
              <a:t>cost</a:t>
            </a:r>
            <a:r>
              <a:rPr lang="fr-CH" sz="1600" dirty="0"/>
              <a:t> and/or </a:t>
            </a:r>
            <a:r>
              <a:rPr lang="fr-CH" sz="1600" dirty="0" err="1"/>
              <a:t>required</a:t>
            </a:r>
            <a:r>
              <a:rPr lang="fr-CH" sz="1600" dirty="0"/>
              <a:t> R&amp;D: </a:t>
            </a:r>
            <a:r>
              <a:rPr lang="fr-CH" sz="1600" b="1" dirty="0"/>
              <a:t>RC synchrotron</a:t>
            </a:r>
            <a:r>
              <a:rPr lang="fr-CH" sz="1600" dirty="0"/>
              <a:t>, </a:t>
            </a:r>
            <a:r>
              <a:rPr lang="fr-CH" sz="1600" b="1" dirty="0"/>
              <a:t>FFAG</a:t>
            </a:r>
            <a:r>
              <a:rPr lang="fr-CH" sz="1600" dirty="0"/>
              <a:t>, </a:t>
            </a:r>
            <a:r>
              <a:rPr lang="fr-CH" sz="1600" b="1" dirty="0"/>
              <a:t>SC cyclotron</a:t>
            </a:r>
            <a:r>
              <a:rPr lang="fr-CH" sz="1600" dirty="0"/>
              <a:t>, </a:t>
            </a:r>
            <a:r>
              <a:rPr lang="fr-CH" sz="1600" b="1" dirty="0"/>
              <a:t>PWFA</a:t>
            </a:r>
            <a:endParaRPr lang="en-GB" sz="1600" b="1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0A57048F-8F1A-42A7-834B-0EC336296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990604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E057BE-8142-48CB-9578-3047A5C09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80000"/>
            <a:r>
              <a:rPr lang="fr-CH" dirty="0"/>
              <a:t>Accelerator option #1: the linac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D4E71-3F7D-440D-BDB1-E826CD93A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E5E46-5027-4507-A0EC-BAAC8350A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7DB325-5FAA-41BD-8EFD-DCB7ABE5DF49}"/>
              </a:ext>
            </a:extLst>
          </p:cNvPr>
          <p:cNvSpPr txBox="1"/>
          <p:nvPr/>
        </p:nvSpPr>
        <p:spPr>
          <a:xfrm>
            <a:off x="7136509" y="121080"/>
            <a:ext cx="505549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b="1" dirty="0"/>
              <a:t>A. Lombardi</a:t>
            </a:r>
            <a:r>
              <a:rPr lang="fr-CH" sz="1400" dirty="0"/>
              <a:t>, V. Bencini, D. </a:t>
            </a:r>
            <a:r>
              <a:rPr lang="fr-CH" sz="1400" dirty="0" err="1"/>
              <a:t>Gibellieri</a:t>
            </a:r>
            <a:r>
              <a:rPr lang="fr-CH" sz="1400" dirty="0"/>
              <a:t>, F. </a:t>
            </a:r>
            <a:r>
              <a:rPr lang="fr-CH" sz="1400" dirty="0" err="1"/>
              <a:t>Wenander</a:t>
            </a:r>
            <a:r>
              <a:rPr lang="fr-CH" sz="1400" dirty="0"/>
              <a:t>, BE/ABP</a:t>
            </a:r>
          </a:p>
          <a:p>
            <a:pPr algn="l"/>
            <a:r>
              <a:rPr lang="fr-CH" sz="1400" dirty="0"/>
              <a:t>A. Grudiev, H. Pommerenke, S. Ramberger, M. Khalvati, BE/RF </a:t>
            </a:r>
            <a:r>
              <a:rPr lang="pt-BR" sz="1400" dirty="0"/>
              <a:t>J. Navarro, C. Oliver, D. Perez, CIEMAT</a:t>
            </a:r>
          </a:p>
          <a:p>
            <a:pPr algn="l"/>
            <a:endParaRPr lang="en-GB" sz="1400" dirty="0"/>
          </a:p>
        </p:txBody>
      </p:sp>
      <p:pic>
        <p:nvPicPr>
          <p:cNvPr id="8" name="Picture 7" descr="Imagen que contiene captura de pantalla&#10;&#10;Descripción generada automáticamente">
            <a:extLst>
              <a:ext uri="{FF2B5EF4-FFF2-40B4-BE49-F238E27FC236}">
                <a16:creationId xmlns:a16="http://schemas.microsoft.com/office/drawing/2014/main" id="{54F0E1AD-0F29-4943-B033-16AE6251D0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807" y="1146874"/>
            <a:ext cx="8432336" cy="4207751"/>
          </a:xfrm>
          <a:custGeom>
            <a:avLst/>
            <a:gdLst>
              <a:gd name="connsiteX0" fmla="*/ 0 w 11116505"/>
              <a:gd name="connsiteY0" fmla="*/ 0 h 5547156"/>
              <a:gd name="connsiteX1" fmla="*/ 11116505 w 11116505"/>
              <a:gd name="connsiteY1" fmla="*/ 0 h 5547156"/>
              <a:gd name="connsiteX2" fmla="*/ 11116505 w 11116505"/>
              <a:gd name="connsiteY2" fmla="*/ 5547156 h 5547156"/>
              <a:gd name="connsiteX3" fmla="*/ 0 w 11116505"/>
              <a:gd name="connsiteY3" fmla="*/ 5547156 h 5547156"/>
              <a:gd name="connsiteX4" fmla="*/ 0 w 11116505"/>
              <a:gd name="connsiteY4" fmla="*/ 5545855 h 5547156"/>
              <a:gd name="connsiteX5" fmla="*/ 7331119 w 11116505"/>
              <a:gd name="connsiteY5" fmla="*/ 5545855 h 5547156"/>
              <a:gd name="connsiteX6" fmla="*/ 7331119 w 11116505"/>
              <a:gd name="connsiteY6" fmla="*/ 4847395 h 5547156"/>
              <a:gd name="connsiteX7" fmla="*/ 0 w 11116505"/>
              <a:gd name="connsiteY7" fmla="*/ 4847395 h 5547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16505" h="5547156">
                <a:moveTo>
                  <a:pt x="0" y="0"/>
                </a:moveTo>
                <a:lnTo>
                  <a:pt x="11116505" y="0"/>
                </a:lnTo>
                <a:lnTo>
                  <a:pt x="11116505" y="5547156"/>
                </a:lnTo>
                <a:lnTo>
                  <a:pt x="0" y="5547156"/>
                </a:lnTo>
                <a:lnTo>
                  <a:pt x="0" y="5545855"/>
                </a:lnTo>
                <a:lnTo>
                  <a:pt x="7331119" y="5545855"/>
                </a:lnTo>
                <a:lnTo>
                  <a:pt x="7331119" y="4847395"/>
                </a:lnTo>
                <a:lnTo>
                  <a:pt x="0" y="4847395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51EE49-8496-4DB9-A6DB-36CDF013F1C8}"/>
              </a:ext>
            </a:extLst>
          </p:cNvPr>
          <p:cNvSpPr txBox="1"/>
          <p:nvPr/>
        </p:nvSpPr>
        <p:spPr>
          <a:xfrm>
            <a:off x="8694143" y="1000725"/>
            <a:ext cx="3358454" cy="73866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fr-CH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repetition</a:t>
            </a:r>
            <a:r>
              <a:rPr lang="fr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frequency</a:t>
            </a:r>
            <a:r>
              <a:rPr lang="fr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 (360 Hz) </a:t>
            </a:r>
            <a:r>
              <a:rPr lang="fr-CH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 pulse-to-pulse </a:t>
            </a:r>
            <a:r>
              <a:rPr lang="fr-CH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fr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 modulation </a:t>
            </a:r>
            <a:r>
              <a:rPr lang="fr-CH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allow</a:t>
            </a:r>
            <a:r>
              <a:rPr lang="fr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fast</a:t>
            </a:r>
            <a:r>
              <a:rPr lang="fr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CH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accurate</a:t>
            </a:r>
            <a:r>
              <a:rPr lang="fr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 dose </a:t>
            </a:r>
            <a:r>
              <a:rPr lang="fr-CH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delivery</a:t>
            </a:r>
            <a:r>
              <a:rPr lang="fr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 to the </a:t>
            </a:r>
            <a:r>
              <a:rPr lang="fr-CH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tumour</a:t>
            </a:r>
            <a:r>
              <a:rPr lang="fr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GB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2AB4698-1020-409A-A5F7-15FAE594BE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836488"/>
              </p:ext>
            </p:extLst>
          </p:nvPr>
        </p:nvGraphicFramePr>
        <p:xfrm>
          <a:off x="8938686" y="1935931"/>
          <a:ext cx="304716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583">
                  <a:extLst>
                    <a:ext uri="{9D8B030D-6E8A-4147-A177-3AD203B41FA5}">
                      <a16:colId xmlns:a16="http://schemas.microsoft.com/office/drawing/2014/main" val="3208795202"/>
                    </a:ext>
                  </a:extLst>
                </a:gridCol>
                <a:gridCol w="1523583">
                  <a:extLst>
                    <a:ext uri="{9D8B030D-6E8A-4147-A177-3AD203B41FA5}">
                      <a16:colId xmlns:a16="http://schemas.microsoft.com/office/drawing/2014/main" val="45427973"/>
                    </a:ext>
                  </a:extLst>
                </a:gridCol>
              </a:tblGrid>
              <a:tr h="30005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Parameter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Value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621534"/>
                  </a:ext>
                </a:extLst>
              </a:tr>
              <a:tr h="30005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 Light" panose="020F0302020204030204" pitchFamily="34" charset="0"/>
                        </a:rPr>
                        <a:t>Frequency</a:t>
                      </a:r>
                      <a:endParaRPr lang="en-GB" sz="14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 Light" panose="020F0302020204030204" pitchFamily="34" charset="0"/>
                        </a:rPr>
                        <a:t>750 MHz/3 GHz</a:t>
                      </a:r>
                      <a:endParaRPr lang="en-GB" sz="14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919852"/>
                  </a:ext>
                </a:extLst>
              </a:tr>
              <a:tr h="30005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 Light" panose="020F0302020204030204" pitchFamily="34" charset="0"/>
                        </a:rPr>
                        <a:t>Species</a:t>
                      </a:r>
                      <a:endParaRPr lang="en-GB" sz="14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30000" dirty="0">
                          <a:latin typeface="Calibri Light" panose="020F0302020204030204" pitchFamily="34" charset="0"/>
                        </a:rPr>
                        <a:t>12</a:t>
                      </a:r>
                      <a:r>
                        <a:rPr lang="en-US" sz="1400" dirty="0">
                          <a:latin typeface="Calibri Light" panose="020F0302020204030204" pitchFamily="34" charset="0"/>
                        </a:rPr>
                        <a:t>C</a:t>
                      </a:r>
                      <a:r>
                        <a:rPr lang="en-US" sz="1400" baseline="30000" dirty="0">
                          <a:latin typeface="Calibri Light" panose="020F0302020204030204" pitchFamily="34" charset="0"/>
                        </a:rPr>
                        <a:t>6+</a:t>
                      </a:r>
                      <a:endParaRPr lang="en-GB" sz="1400" baseline="300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1817472"/>
                  </a:ext>
                </a:extLst>
              </a:tr>
              <a:tr h="30005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 Light" panose="020F0302020204030204" pitchFamily="34" charset="0"/>
                        </a:rPr>
                        <a:t>Final energy</a:t>
                      </a:r>
                      <a:endParaRPr lang="en-GB" sz="14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 Light" panose="020F0302020204030204" pitchFamily="34" charset="0"/>
                        </a:rPr>
                        <a:t>100-430 MeV/u</a:t>
                      </a:r>
                      <a:endParaRPr lang="en-GB" sz="14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228873"/>
                  </a:ext>
                </a:extLst>
              </a:tr>
              <a:tr h="30005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 Light" panose="020F0302020204030204" pitchFamily="34" charset="0"/>
                        </a:rPr>
                        <a:t>Repetition rate</a:t>
                      </a:r>
                      <a:endParaRPr lang="en-GB" sz="14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 Light" panose="020F0302020204030204" pitchFamily="34" charset="0"/>
                        </a:rPr>
                        <a:t>200 (400) Hz </a:t>
                      </a:r>
                      <a:endParaRPr lang="en-GB" sz="14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25376"/>
                  </a:ext>
                </a:extLst>
              </a:tr>
              <a:tr h="30005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 Light" panose="020F0302020204030204" pitchFamily="34" charset="0"/>
                        </a:rPr>
                        <a:t>Pulse length</a:t>
                      </a:r>
                      <a:endParaRPr lang="en-GB" sz="14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 Light" panose="020F0302020204030204" pitchFamily="34" charset="0"/>
                        </a:rPr>
                        <a:t>5 </a:t>
                      </a:r>
                      <a:r>
                        <a:rPr lang="el-GR" sz="1400" dirty="0">
                          <a:latin typeface="Calibri Light" panose="020F0302020204030204" pitchFamily="34" charset="0"/>
                        </a:rPr>
                        <a:t>μ</a:t>
                      </a:r>
                      <a:r>
                        <a:rPr lang="en-US" sz="1400" dirty="0">
                          <a:latin typeface="Calibri Light" panose="020F0302020204030204" pitchFamily="34" charset="0"/>
                        </a:rPr>
                        <a:t>s</a:t>
                      </a:r>
                      <a:endParaRPr lang="en-GB" sz="14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431254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8F422A7F-5D81-4B1C-860E-000207C84CC9}"/>
              </a:ext>
            </a:extLst>
          </p:cNvPr>
          <p:cNvSpPr txBox="1"/>
          <p:nvPr/>
        </p:nvSpPr>
        <p:spPr>
          <a:xfrm>
            <a:off x="7420713" y="4615961"/>
            <a:ext cx="4771287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600" dirty="0"/>
              <a:t>Innovative «folded» version to save space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600" dirty="0"/>
              <a:t>Particle tracking completed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600" dirty="0"/>
              <a:t>Prototype EBIS source under commissioning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600" dirty="0"/>
              <a:t>RFQ designed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FF0000"/>
                </a:solidFill>
              </a:rPr>
              <a:t>Agreement with CIEMAT </a:t>
            </a:r>
            <a:r>
              <a:rPr lang="en-GB" sz="1600" dirty="0"/>
              <a:t>for construction of pre-injector in collaboration with Spanish industry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5A9175-60B0-4602-A098-3698F3A223DD}"/>
              </a:ext>
            </a:extLst>
          </p:cNvPr>
          <p:cNvSpPr txBox="1"/>
          <p:nvPr/>
        </p:nvSpPr>
        <p:spPr>
          <a:xfrm>
            <a:off x="8660771" y="3851992"/>
            <a:ext cx="3358453" cy="4924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 err="1"/>
              <a:t>Acceleration</a:t>
            </a:r>
            <a:r>
              <a:rPr lang="fr-CH" sz="1600" dirty="0"/>
              <a:t> of </a:t>
            </a:r>
            <a:r>
              <a:rPr lang="fr-CH" sz="1600" dirty="0" err="1">
                <a:solidFill>
                  <a:srgbClr val="FF0000"/>
                </a:solidFill>
              </a:rPr>
              <a:t>fully</a:t>
            </a:r>
            <a:r>
              <a:rPr lang="fr-CH" sz="1600" dirty="0">
                <a:solidFill>
                  <a:srgbClr val="FF0000"/>
                </a:solidFill>
              </a:rPr>
              <a:t> </a:t>
            </a:r>
            <a:r>
              <a:rPr lang="fr-CH" sz="1600" dirty="0" err="1">
                <a:solidFill>
                  <a:srgbClr val="FF0000"/>
                </a:solidFill>
              </a:rPr>
              <a:t>stripped</a:t>
            </a:r>
            <a:r>
              <a:rPr lang="fr-CH" sz="1600" dirty="0">
                <a:solidFill>
                  <a:srgbClr val="FF0000"/>
                </a:solidFill>
              </a:rPr>
              <a:t> </a:t>
            </a:r>
            <a:r>
              <a:rPr lang="fr-CH" sz="1600" dirty="0"/>
              <a:t>Carbon </a:t>
            </a:r>
            <a:r>
              <a:rPr lang="fr-CH" sz="1600" dirty="0" err="1"/>
              <a:t>with</a:t>
            </a:r>
            <a:r>
              <a:rPr lang="fr-CH" sz="1600" dirty="0"/>
              <a:t> </a:t>
            </a:r>
            <a:r>
              <a:rPr lang="fr-CH" sz="1600" dirty="0">
                <a:solidFill>
                  <a:srgbClr val="FF0000"/>
                </a:solidFill>
              </a:rPr>
              <a:t>750MHz/3GHz </a:t>
            </a:r>
            <a:r>
              <a:rPr lang="fr-CH" sz="1600" dirty="0"/>
              <a:t>structures</a:t>
            </a:r>
            <a:endParaRPr lang="en-GB" sz="16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525AEA6-136B-4C88-990A-5A993A146C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45" y="4728689"/>
            <a:ext cx="3118183" cy="1559092"/>
          </a:xfrm>
          <a:prstGeom prst="rect">
            <a:avLst/>
          </a:prstGeom>
        </p:spPr>
      </p:pic>
      <p:pic>
        <p:nvPicPr>
          <p:cNvPr id="2" name="Picture 2" descr="https://scontent.xx.fbcdn.net/hphotos-xtp1/t31.0-8/11875009_10154199301083712_5340614520726226508_o.jpg">
            <a:extLst>
              <a:ext uri="{FF2B5EF4-FFF2-40B4-BE49-F238E27FC236}">
                <a16:creationId xmlns:a16="http://schemas.microsoft.com/office/drawing/2014/main" id="{DB1939D3-BC3B-456B-A9CB-1E8EE797D5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35486" y="4546120"/>
            <a:ext cx="1381550" cy="2141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21CE623-2103-4362-9CEA-01A7D1842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1082353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F4F610-D918-41C9-87C8-2C3343AF6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Linac key components: source, RFQ, acc. structures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FFB18-527B-4620-A5FD-63102A1D7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1A33A-395F-4ACA-A545-008EA1218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7067AD-4D3D-497D-9357-B0D3E6B896E6}"/>
              </a:ext>
            </a:extLst>
          </p:cNvPr>
          <p:cNvSpPr txBox="1"/>
          <p:nvPr/>
        </p:nvSpPr>
        <p:spPr>
          <a:xfrm>
            <a:off x="1215176" y="3295473"/>
            <a:ext cx="4191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 Light" panose="020F0302020204030204" pitchFamily="34" charset="0"/>
              </a:rPr>
              <a:t>Stable reproducible operation above nominal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 Light" panose="020F0302020204030204" pitchFamily="34" charset="0"/>
              </a:rPr>
              <a:t>Energy decreased to the lower theoretical limit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 Light" panose="020F0302020204030204" pitchFamily="34" charset="0"/>
              </a:rPr>
              <a:t>Minimized losses (&lt;1.5 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 Light" panose="020F0302020204030204" pitchFamily="34" charset="0"/>
              </a:rPr>
              <a:t>Calculation of expected ion current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7BDAC4A-1344-49A0-92E3-48C2674EC8BD}"/>
              </a:ext>
            </a:extLst>
          </p:cNvPr>
          <p:cNvSpPr txBox="1"/>
          <p:nvPr/>
        </p:nvSpPr>
        <p:spPr>
          <a:xfrm>
            <a:off x="1024097" y="1064727"/>
            <a:ext cx="4382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2019 Commissioning of </a:t>
            </a:r>
            <a:r>
              <a:rPr lang="en-US" b="1" dirty="0" err="1">
                <a:latin typeface="+mj-lt"/>
              </a:rPr>
              <a:t>MEDeGUN</a:t>
            </a:r>
            <a:endParaRPr lang="en-US" b="1" dirty="0">
              <a:latin typeface="+mj-lt"/>
            </a:endParaRPr>
          </a:p>
        </p:txBody>
      </p:sp>
      <p:pic>
        <p:nvPicPr>
          <p:cNvPr id="127" name="Picture 126">
            <a:extLst>
              <a:ext uri="{FF2B5EF4-FFF2-40B4-BE49-F238E27FC236}">
                <a16:creationId xmlns:a16="http://schemas.microsoft.com/office/drawing/2014/main" id="{CFDE8776-8DE4-4A87-BBF9-F0A8AA5E5C7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427" y="1767449"/>
            <a:ext cx="4563696" cy="2075579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F815320D-40A9-4A5B-B517-B3A455A325F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427" y="1437142"/>
            <a:ext cx="1753550" cy="920211"/>
          </a:xfrm>
          <a:prstGeom prst="rect">
            <a:avLst/>
          </a:prstGeom>
        </p:spPr>
      </p:pic>
      <p:sp>
        <p:nvSpPr>
          <p:cNvPr id="131" name="TextBox 130">
            <a:extLst>
              <a:ext uri="{FF2B5EF4-FFF2-40B4-BE49-F238E27FC236}">
                <a16:creationId xmlns:a16="http://schemas.microsoft.com/office/drawing/2014/main" id="{8F078565-E73F-4627-8A21-6B01FEF33FEA}"/>
              </a:ext>
            </a:extLst>
          </p:cNvPr>
          <p:cNvSpPr txBox="1"/>
          <p:nvPr/>
        </p:nvSpPr>
        <p:spPr>
          <a:xfrm>
            <a:off x="8773381" y="1527916"/>
            <a:ext cx="140415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i="1" dirty="0"/>
              <a:t>trapezoidal vanes with sinusoidal step</a:t>
            </a:r>
          </a:p>
        </p:txBody>
      </p:sp>
      <p:pic>
        <p:nvPicPr>
          <p:cNvPr id="133" name="Picture 132">
            <a:extLst>
              <a:ext uri="{FF2B5EF4-FFF2-40B4-BE49-F238E27FC236}">
                <a16:creationId xmlns:a16="http://schemas.microsoft.com/office/drawing/2014/main" id="{3B5D1993-25E1-489A-ACBF-8CE781FC3E8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607" y="4430504"/>
            <a:ext cx="3465863" cy="17294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114F85-A40E-427F-A185-B9F84D2026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13" y="1393102"/>
            <a:ext cx="4889416" cy="1877731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A33E7F9F-CB9F-46CA-9915-3BA949065826}"/>
              </a:ext>
            </a:extLst>
          </p:cNvPr>
          <p:cNvSpPr txBox="1"/>
          <p:nvPr/>
        </p:nvSpPr>
        <p:spPr>
          <a:xfrm>
            <a:off x="6436271" y="1023770"/>
            <a:ext cx="4889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Radio Frequency Quadrupole designed</a:t>
            </a: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73D791C0-7C97-4B65-AC87-3335CAD8EB9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212" y="3181769"/>
            <a:ext cx="1830475" cy="839865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8A722AB7-C23C-4245-9797-3482FAC0DEC0}"/>
              </a:ext>
            </a:extLst>
          </p:cNvPr>
          <p:cNvSpPr txBox="1"/>
          <p:nvPr/>
        </p:nvSpPr>
        <p:spPr>
          <a:xfrm>
            <a:off x="227056" y="4258043"/>
            <a:ext cx="7778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Comparison of alternatives for the fixed energy section 5-10 MeV/u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FFEFFD94-1208-4B85-9814-3EB0539432F2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06" y="4941423"/>
            <a:ext cx="1435247" cy="1178687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A3CEA6DB-C0E0-4B36-B7EE-09F7F9D665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534" y="4929429"/>
            <a:ext cx="1875289" cy="1031723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BC9736DF-AEA0-4693-AE15-5347E4E852B2}"/>
              </a:ext>
            </a:extLst>
          </p:cNvPr>
          <p:cNvSpPr txBox="1"/>
          <p:nvPr/>
        </p:nvSpPr>
        <p:spPr>
          <a:xfrm>
            <a:off x="2927586" y="6051543"/>
            <a:ext cx="76783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800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</a:t>
            </a:r>
            <a:r>
              <a:rPr lang="fr-CH" sz="8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L. </a:t>
            </a:r>
            <a:r>
              <a:rPr lang="fr-CH" sz="800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Picardi</a:t>
            </a:r>
            <a:endParaRPr lang="en-GB" sz="8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8A7F1BE-8532-4CE9-A5A0-97B8AB621719}"/>
              </a:ext>
            </a:extLst>
          </p:cNvPr>
          <p:cNvSpPr txBox="1"/>
          <p:nvPr/>
        </p:nvSpPr>
        <p:spPr>
          <a:xfrm>
            <a:off x="809733" y="6098407"/>
            <a:ext cx="89768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800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</a:t>
            </a:r>
            <a:r>
              <a:rPr lang="fr-CH" sz="8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S. Benedetti</a:t>
            </a:r>
            <a:endParaRPr lang="en-GB" sz="8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E652EF0-9811-4735-8B31-5CCF78BA6D9B}"/>
              </a:ext>
            </a:extLst>
          </p:cNvPr>
          <p:cNvSpPr txBox="1"/>
          <p:nvPr/>
        </p:nvSpPr>
        <p:spPr>
          <a:xfrm>
            <a:off x="247304" y="4632924"/>
            <a:ext cx="13080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Interdigital-H</a:t>
            </a:r>
            <a:endParaRPr lang="en-GB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58CFB00-1E90-4915-9EBC-FA29AC75ED6C}"/>
              </a:ext>
            </a:extLst>
          </p:cNvPr>
          <p:cNvSpPr txBox="1"/>
          <p:nvPr/>
        </p:nvSpPr>
        <p:spPr>
          <a:xfrm>
            <a:off x="1752461" y="4627375"/>
            <a:ext cx="18979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/>
              <a:t>Side-Coupled</a:t>
            </a:r>
            <a:r>
              <a:rPr lang="fr-CH" dirty="0"/>
              <a:t> DTL</a:t>
            </a:r>
            <a:endParaRPr lang="en-GB" dirty="0"/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E8DE8403-EAC1-4AB7-A5D3-08358184683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704" y="4650613"/>
            <a:ext cx="3245932" cy="155837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578791F6-1EAA-4A27-9ADD-86FF15155B86}"/>
              </a:ext>
            </a:extLst>
          </p:cNvPr>
          <p:cNvPicPr/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90672" y="4997558"/>
            <a:ext cx="1416194" cy="895463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326FC195-22FE-4CDE-B3B9-7CCBAC843280}"/>
              </a:ext>
            </a:extLst>
          </p:cNvPr>
          <p:cNvSpPr txBox="1"/>
          <p:nvPr/>
        </p:nvSpPr>
        <p:spPr>
          <a:xfrm>
            <a:off x="3960043" y="4648480"/>
            <a:ext cx="13721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/>
              <a:t>QuasiAlvarez</a:t>
            </a:r>
            <a:endParaRPr lang="en-GB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100CF33-8A0E-478F-9F96-0FC8EC8519F3}"/>
              </a:ext>
            </a:extLst>
          </p:cNvPr>
          <p:cNvSpPr txBox="1"/>
          <p:nvPr/>
        </p:nvSpPr>
        <p:spPr>
          <a:xfrm>
            <a:off x="4460327" y="6059157"/>
            <a:ext cx="86401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800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</a:t>
            </a:r>
            <a:r>
              <a:rPr lang="fr-CH" sz="8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M. Khalvati</a:t>
            </a:r>
            <a:endParaRPr lang="en-GB" sz="8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Footer Placeholder 4">
            <a:extLst>
              <a:ext uri="{FF2B5EF4-FFF2-40B4-BE49-F238E27FC236}">
                <a16:creationId xmlns:a16="http://schemas.microsoft.com/office/drawing/2014/main" id="{369B05BD-A615-42BE-AC95-EF60819C3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3048887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85E3E7-1A25-4C7B-AA2C-D6D4373EA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Accelerator option #2: the </a:t>
            </a:r>
            <a:r>
              <a:rPr lang="fr-CH" dirty="0" err="1"/>
              <a:t>advanced</a:t>
            </a:r>
            <a:r>
              <a:rPr lang="fr-CH" dirty="0"/>
              <a:t> RT synchrotron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4D209-AB8C-4344-B72F-C2B42C8B4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4DD8A-285B-4C72-B1DC-414AA96EA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2D674D-3776-469A-9566-8C77ABDE403D}"/>
              </a:ext>
            </a:extLst>
          </p:cNvPr>
          <p:cNvSpPr txBox="1"/>
          <p:nvPr/>
        </p:nvSpPr>
        <p:spPr>
          <a:xfrm>
            <a:off x="413469" y="1026436"/>
            <a:ext cx="6305383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Starting point: the PIMMS design </a:t>
            </a:r>
          </a:p>
          <a:p>
            <a:pPr algn="l"/>
            <a:r>
              <a:rPr lang="en-GB" b="1" dirty="0"/>
              <a:t>Improvements: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Higher beam intensity for faster treatment (2x10</a:t>
            </a:r>
            <a:r>
              <a:rPr lang="en-GB" baseline="30000" dirty="0"/>
              <a:t>10</a:t>
            </a:r>
            <a:r>
              <a:rPr lang="en-GB" dirty="0"/>
              <a:t>, 20 times higher)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Multiple energy extraction (multiple flat-tops)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Additional fast extraction for FLASH operation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Redesigned linac at higher frequency, for lower cost and parallel isotope production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Multiple particles: p, He, C, O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Optimised layout of beam transport, for both research and therapy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C54F038-68ED-4818-B7A0-71B260C202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533" y="2434826"/>
            <a:ext cx="4903587" cy="37429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96E2574-8BD5-4BB9-929A-CC1A52C0DC1B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890" y="3863451"/>
            <a:ext cx="4346996" cy="240256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C261FFE-2E3C-4832-A29F-95D0F4C8FA6E}"/>
              </a:ext>
            </a:extLst>
          </p:cNvPr>
          <p:cNvSpPr txBox="1"/>
          <p:nvPr/>
        </p:nvSpPr>
        <p:spPr>
          <a:xfrm>
            <a:off x="8493460" y="884583"/>
            <a:ext cx="3698540" cy="1138773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marL="180000" algn="l"/>
            <a:r>
              <a:rPr lang="fr-CH" sz="1400" b="1" dirty="0"/>
              <a:t>E. Benedetto, </a:t>
            </a:r>
            <a:r>
              <a:rPr lang="fr-CH" sz="1400" dirty="0"/>
              <a:t>M. Sapinski, TERA/SEEIIST</a:t>
            </a:r>
          </a:p>
          <a:p>
            <a:pPr marL="180000" algn="l"/>
            <a:r>
              <a:rPr lang="fr-CH" sz="1400" dirty="0"/>
              <a:t>U. Amaldi, TERA</a:t>
            </a:r>
          </a:p>
          <a:p>
            <a:pPr marL="180000" algn="l">
              <a:tabLst>
                <a:tab pos="3140075" algn="l"/>
              </a:tabLst>
            </a:pPr>
            <a:r>
              <a:rPr lang="en-GB" sz="1400" dirty="0">
                <a:effectLst/>
                <a:ea typeface="Calibri" panose="020F0502020204030204" pitchFamily="34" charset="0"/>
              </a:rPr>
              <a:t>A. Avdic, A. Ibrahimovic, U. Sarajevo</a:t>
            </a:r>
            <a:r>
              <a:rPr lang="en-GB" sz="1600" dirty="0">
                <a:effectLst/>
                <a:ea typeface="Calibri" panose="020F0502020204030204" pitchFamily="34" charset="0"/>
              </a:rPr>
              <a:t> </a:t>
            </a:r>
            <a:endParaRPr lang="fr-CH" sz="1200" dirty="0"/>
          </a:p>
          <a:p>
            <a:pPr marL="180000" algn="l"/>
            <a:r>
              <a:rPr lang="fr-CH" sz="1400" dirty="0"/>
              <a:t>X. Zhang, U. Melbourne</a:t>
            </a:r>
          </a:p>
          <a:p>
            <a:pPr marL="180000" algn="l"/>
            <a:r>
              <a:rPr lang="fr-CH" sz="1400" dirty="0"/>
              <a:t>M. Vretenar, CERN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0454863-D46D-47E5-9547-C469A2090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4245899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C21FAC-8579-424D-8B95-045C5AF86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Advanced synchrotron design, key </a:t>
            </a:r>
            <a:r>
              <a:rPr lang="fr-CH" dirty="0" err="1"/>
              <a:t>elements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E7B65-211C-46E6-9937-376294942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3EDF2-C8B7-477E-9DF3-75ABAF30F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197E1-CF60-4654-A9FF-93A693A1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30E56EAA-0769-41CA-89D6-25D81AA1C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5182" y="609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6" name="Picture 7168">
            <a:extLst>
              <a:ext uri="{FF2B5EF4-FFF2-40B4-BE49-F238E27FC236}">
                <a16:creationId xmlns:a16="http://schemas.microsoft.com/office/drawing/2014/main" id="{FF74B8AB-8CE8-4EC1-A3A7-11AFEA09E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889" y="1252107"/>
            <a:ext cx="2396616" cy="204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AA46F30-12D3-4736-AF97-D65E2DF76FB3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89" y="1226369"/>
            <a:ext cx="3038475" cy="2315663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29ACE0C-E8A3-48E4-9025-914A7161D93E}"/>
              </a:ext>
            </a:extLst>
          </p:cNvPr>
          <p:cNvSpPr txBox="1"/>
          <p:nvPr/>
        </p:nvSpPr>
        <p:spPr>
          <a:xfrm>
            <a:off x="692204" y="3622777"/>
            <a:ext cx="247656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i="1" dirty="0"/>
              <a:t>Multiple flat-top </a:t>
            </a:r>
            <a:r>
              <a:rPr lang="fr-CH" sz="1600" i="1" dirty="0" err="1"/>
              <a:t>operation</a:t>
            </a:r>
            <a:r>
              <a:rPr lang="fr-CH" sz="1600" i="1" dirty="0"/>
              <a:t> </a:t>
            </a:r>
            <a:r>
              <a:rPr lang="fr-CH" sz="1400" i="1" dirty="0"/>
              <a:t>(</a:t>
            </a:r>
            <a:r>
              <a:rPr lang="fr-CH" sz="1400" i="1" dirty="0" err="1"/>
              <a:t>from</a:t>
            </a:r>
            <a:r>
              <a:rPr lang="fr-CH" sz="1400" i="1" dirty="0"/>
              <a:t> HIMAC, Japan)</a:t>
            </a:r>
            <a:endParaRPr lang="en-GB" sz="16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C8E290-659B-42BB-8CB0-F1BBE5B7C329}"/>
              </a:ext>
            </a:extLst>
          </p:cNvPr>
          <p:cNvSpPr txBox="1"/>
          <p:nvPr/>
        </p:nvSpPr>
        <p:spPr>
          <a:xfrm>
            <a:off x="4166248" y="3638460"/>
            <a:ext cx="3323880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i="1" dirty="0"/>
              <a:t>Optimisation of multi-</a:t>
            </a:r>
            <a:r>
              <a:rPr lang="fr-CH" sz="1600" i="1" dirty="0" err="1"/>
              <a:t>turn</a:t>
            </a:r>
            <a:r>
              <a:rPr lang="fr-CH" sz="1600" i="1" dirty="0"/>
              <a:t> injection: phase </a:t>
            </a:r>
            <a:r>
              <a:rPr lang="fr-CH" sz="1600" i="1" dirty="0" err="1"/>
              <a:t>space</a:t>
            </a:r>
            <a:r>
              <a:rPr lang="fr-CH" sz="1600" i="1" dirty="0"/>
              <a:t> </a:t>
            </a:r>
            <a:r>
              <a:rPr lang="fr-CH" sz="1600" i="1" dirty="0" err="1"/>
              <a:t>after</a:t>
            </a:r>
            <a:r>
              <a:rPr lang="fr-CH" sz="1600" i="1" dirty="0"/>
              <a:t> 30 </a:t>
            </a:r>
            <a:r>
              <a:rPr lang="fr-CH" sz="1600" i="1" dirty="0" err="1"/>
              <a:t>turns</a:t>
            </a:r>
            <a:r>
              <a:rPr lang="fr-CH" sz="1600" i="1" dirty="0"/>
              <a:t> </a:t>
            </a:r>
          </a:p>
          <a:p>
            <a:pPr algn="l"/>
            <a:r>
              <a:rPr lang="fr-CH" sz="1400" i="1" dirty="0"/>
              <a:t>(A. Avdic, U. Sarajevo)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9B54100-B47C-431C-AC47-3BEDFF9EEAC3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248" y="1226369"/>
            <a:ext cx="3038475" cy="238887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15AC8BD-A342-442D-97E5-2F8D0565662F}"/>
              </a:ext>
            </a:extLst>
          </p:cNvPr>
          <p:cNvSpPr txBox="1"/>
          <p:nvPr/>
        </p:nvSpPr>
        <p:spPr>
          <a:xfrm>
            <a:off x="7936716" y="4816468"/>
            <a:ext cx="3932911" cy="11387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i="1" dirty="0"/>
              <a:t>Alternative lattice based on Double Bend Achromat cells, </a:t>
            </a:r>
            <a:r>
              <a:rPr lang="en-GB" sz="1400" i="1" dirty="0"/>
              <a:t>with dispersion-free drift sections and only 12 dipoles and 14 quadrupoles (16 dipoles and 24 quadrupoles in PIMMS)</a:t>
            </a:r>
          </a:p>
          <a:p>
            <a:pPr algn="l"/>
            <a:r>
              <a:rPr lang="en-GB" sz="1400" i="1" dirty="0"/>
              <a:t>(X. Zhang, U. Melbourne)</a:t>
            </a:r>
            <a:endParaRPr lang="en-GB" sz="1600" i="1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61FFB9BC-240B-45BC-ADAA-6623BE6DF059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886" y="3180017"/>
            <a:ext cx="2156741" cy="15058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F29DF5-7BBA-4E85-A32C-E1EC476297F9}"/>
              </a:ext>
            </a:extLst>
          </p:cNvPr>
          <p:cNvSpPr txBox="1"/>
          <p:nvPr/>
        </p:nvSpPr>
        <p:spPr>
          <a:xfrm>
            <a:off x="533178" y="4419742"/>
            <a:ext cx="5562822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FLASH delivery</a:t>
            </a:r>
            <a:r>
              <a:rPr lang="en-GB" dirty="0"/>
              <a:t>:</a:t>
            </a:r>
          </a:p>
          <a:p>
            <a:pPr algn="l"/>
            <a:r>
              <a:rPr lang="en-GB" dirty="0"/>
              <a:t>The particles are extracted in ultra-short bursts to deliver the dose in very short time (&gt;40 </a:t>
            </a:r>
            <a:r>
              <a:rPr lang="en-GB" dirty="0" err="1"/>
              <a:t>Gy</a:t>
            </a:r>
            <a:r>
              <a:rPr lang="en-GB" dirty="0"/>
              <a:t>/s).</a:t>
            </a:r>
          </a:p>
          <a:p>
            <a:pPr algn="l"/>
            <a:r>
              <a:rPr lang="en-GB" dirty="0"/>
              <a:t>Tests on animals have demonstrated that the under very short pulses the damage to healthy cells around the tumour is considerably reduced.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446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84C6B7-BA73-4C79-9BC7-99565FA6C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/>
              <a:t>Dual-mode </a:t>
            </a:r>
            <a:r>
              <a:rPr lang="fr-CH" sz="3200" dirty="0" err="1"/>
              <a:t>injector</a:t>
            </a:r>
            <a:r>
              <a:rPr lang="fr-CH" sz="3200" dirty="0"/>
              <a:t> linac for production of radioisotopes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CEE89F-7375-4578-B911-2169524AE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11/3/2021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7C350-C454-4B31-A4D7-EC71F5E3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C8D2DE4-0282-4237-B3AE-CDE25D218712}"/>
              </a:ext>
            </a:extLst>
          </p:cNvPr>
          <p:cNvSpPr txBox="1">
            <a:spLocks/>
          </p:cNvSpPr>
          <p:nvPr/>
        </p:nvSpPr>
        <p:spPr>
          <a:xfrm>
            <a:off x="6096000" y="2502506"/>
            <a:ext cx="5777192" cy="308421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400" b="1" dirty="0">
                <a:solidFill>
                  <a:srgbClr val="FF0000"/>
                </a:solidFill>
              </a:rPr>
              <a:t>Targeted Alpha Therapy (211At)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2060"/>
                </a:solidFill>
              </a:rPr>
              <a:t>Alpha-emitting therapeutic isotopes attached to antibodies and injected to the patient: accumulate in cancer tissues and selectively deliver their dose. </a:t>
            </a:r>
          </a:p>
          <a:p>
            <a:pPr marL="0" indent="0">
              <a:buFont typeface="Arial"/>
              <a:buNone/>
            </a:pPr>
            <a:r>
              <a:rPr lang="en-GB" sz="1400" dirty="0">
                <a:solidFill>
                  <a:srgbClr val="002060"/>
                </a:solidFill>
              </a:rPr>
              <a:t>Advanced experimentation in several medical centres, very promising for solid or diffused cancers (leukaemia). Potential to become a powerful and selective tool for personalised cancer treatment.</a:t>
            </a:r>
          </a:p>
          <a:p>
            <a:pPr marL="0" indent="0">
              <a:buFont typeface="Arial"/>
              <a:buNone/>
            </a:pPr>
            <a:r>
              <a:rPr lang="en-GB" sz="1400" dirty="0">
                <a:solidFill>
                  <a:srgbClr val="002060"/>
                </a:solidFill>
              </a:rPr>
              <a:t>If the radioisotope is also a gamma or beta emitter, can be coupled to diagnostics tools to optimise the dose (</a:t>
            </a:r>
            <a:r>
              <a:rPr lang="en-GB" sz="1400" dirty="0" err="1">
                <a:solidFill>
                  <a:srgbClr val="FF0000"/>
                </a:solidFill>
              </a:rPr>
              <a:t>theranostics</a:t>
            </a:r>
            <a:r>
              <a:rPr lang="en-GB" sz="1400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FB556D6-70BB-4A6A-BA3C-01836E2389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907" y="4798602"/>
            <a:ext cx="3573247" cy="1552249"/>
          </a:xfrm>
          <a:prstGeom prst="rect">
            <a:avLst/>
          </a:prstGeom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014BC3FF-D92E-4774-9511-5C0C6A7D8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E6711C-2B10-4DF9-B859-72E167F0CF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90"/>
          <a:stretch/>
        </p:blipFill>
        <p:spPr>
          <a:xfrm>
            <a:off x="384980" y="2502506"/>
            <a:ext cx="5197752" cy="27738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E4265B-D074-4F7C-82C5-89A735B2076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690" y="4798602"/>
            <a:ext cx="3573247" cy="1398672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52A3167-0AC7-4591-8911-6AEFD8F2481D}"/>
              </a:ext>
            </a:extLst>
          </p:cNvPr>
          <p:cNvSpPr txBox="1">
            <a:spLocks/>
          </p:cNvSpPr>
          <p:nvPr/>
        </p:nvSpPr>
        <p:spPr>
          <a:xfrm>
            <a:off x="7501823" y="975080"/>
            <a:ext cx="4200283" cy="14478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400" dirty="0">
                <a:solidFill>
                  <a:srgbClr val="002060"/>
                </a:solidFill>
              </a:rPr>
              <a:t>Main target isotopes for the linac: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2060"/>
                </a:solidFill>
              </a:rPr>
              <a:t>211At for Targeted Alpha Therapy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2060"/>
                </a:solidFill>
              </a:rPr>
              <a:t>117mSn, for </a:t>
            </a:r>
            <a:r>
              <a:rPr lang="en-GB" sz="1400" dirty="0" err="1">
                <a:solidFill>
                  <a:srgbClr val="002060"/>
                </a:solidFill>
              </a:rPr>
              <a:t>theranostic</a:t>
            </a:r>
            <a:r>
              <a:rPr lang="en-GB" sz="1400" dirty="0">
                <a:solidFill>
                  <a:srgbClr val="002060"/>
                </a:solidFill>
              </a:rPr>
              <a:t>, </a:t>
            </a:r>
            <a:r>
              <a:rPr lang="en-GB" sz="1400" dirty="0" err="1">
                <a:solidFill>
                  <a:srgbClr val="002060"/>
                </a:solidFill>
              </a:rPr>
              <a:t>artherial</a:t>
            </a:r>
            <a:r>
              <a:rPr lang="en-GB" sz="1400" dirty="0">
                <a:solidFill>
                  <a:srgbClr val="002060"/>
                </a:solidFill>
              </a:rPr>
              <a:t> plaque and bone malignancies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2060"/>
                </a:solidFill>
              </a:rPr>
              <a:t>11C and 18F for PET imaging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930359-372F-4A96-9274-88DB5D31063D}"/>
              </a:ext>
            </a:extLst>
          </p:cNvPr>
          <p:cNvSpPr txBox="1"/>
          <p:nvPr/>
        </p:nvSpPr>
        <p:spPr>
          <a:xfrm>
            <a:off x="465442" y="1028007"/>
            <a:ext cx="6255656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advanced NIMMS synchrotron needs a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injector linear accelerator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(linac) designed for higher energy (5-10 MeV/u), with lower cost, higher efficiency and higher intensity.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With a minor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investment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the linac could have 2 modes of operation: for injection in the synchrotron, and for sending the beam to a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target for production of medical radioisotopes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211959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44A363-640E-4207-B3D1-B29D3A2D0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80000"/>
            <a:r>
              <a:rPr lang="fr-CH" dirty="0"/>
              <a:t>Accelerator option #3: </a:t>
            </a:r>
            <a:r>
              <a:rPr lang="fr-CH" dirty="0" err="1"/>
              <a:t>superconducting</a:t>
            </a:r>
            <a:r>
              <a:rPr lang="fr-CH" dirty="0"/>
              <a:t> synchrotron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F2F0B1-374D-48AF-8B14-2CD63FE7A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80E39-BE80-4AEE-A372-B6C257593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0E415E-D1D1-4167-A611-F6344A3C7AE7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56" y="1100259"/>
            <a:ext cx="3463082" cy="251745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10E422-F594-4CBB-96B3-8125A130C98C}"/>
              </a:ext>
            </a:extLst>
          </p:cNvPr>
          <p:cNvSpPr txBox="1"/>
          <p:nvPr/>
        </p:nvSpPr>
        <p:spPr>
          <a:xfrm>
            <a:off x="316429" y="3705308"/>
            <a:ext cx="346308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i="1" dirty="0"/>
              <a:t>A </a:t>
            </a:r>
            <a:r>
              <a:rPr lang="fr-CH" sz="1600" i="1" dirty="0" err="1"/>
              <a:t>superconducting</a:t>
            </a:r>
            <a:r>
              <a:rPr lang="fr-CH" sz="1600" i="1" dirty="0"/>
              <a:t> C-ring at the </a:t>
            </a:r>
            <a:r>
              <a:rPr lang="fr-CH" sz="1600" i="1" dirty="0" err="1"/>
              <a:t>same</a:t>
            </a:r>
            <a:r>
              <a:rPr lang="fr-CH" sz="1600" i="1" dirty="0"/>
              <a:t> </a:t>
            </a:r>
            <a:r>
              <a:rPr lang="fr-CH" sz="1600" i="1" dirty="0" err="1"/>
              <a:t>scale</a:t>
            </a:r>
            <a:r>
              <a:rPr lang="fr-CH" sz="1600" i="1" dirty="0"/>
              <a:t> of CNAO and MedAustron</a:t>
            </a:r>
            <a:endParaRPr lang="en-GB" sz="1600" i="1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6228AD8-6B5B-4585-A747-EA8CCC4A19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389579"/>
              </p:ext>
            </p:extLst>
          </p:nvPr>
        </p:nvGraphicFramePr>
        <p:xfrm>
          <a:off x="8336107" y="1103290"/>
          <a:ext cx="3514535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255330">
                  <a:extLst>
                    <a:ext uri="{9D8B030D-6E8A-4147-A177-3AD203B41FA5}">
                      <a16:colId xmlns:a16="http://schemas.microsoft.com/office/drawing/2014/main" val="11304220"/>
                    </a:ext>
                  </a:extLst>
                </a:gridCol>
                <a:gridCol w="1259205">
                  <a:extLst>
                    <a:ext uri="{9D8B030D-6E8A-4147-A177-3AD203B41FA5}">
                      <a16:colId xmlns:a16="http://schemas.microsoft.com/office/drawing/2014/main" val="33928834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Circumference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 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765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Injection energy 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 MeV/u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90515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Extraction energy 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 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430 MeV/u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58928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Straight section 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514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Straight section 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3.6 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825956"/>
                  </a:ext>
                </a:extLst>
              </a:tr>
              <a:tr h="5660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AG-CCT Max. bending field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3.5 T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98896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AG-CCT Bending radius 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1.89 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6616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AG-CCT Magnetic bending angle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90°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936380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3409B9DA-6CF8-4D07-BF01-3F9E424DEE1F}"/>
              </a:ext>
            </a:extLst>
          </p:cNvPr>
          <p:cNvPicPr/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56833" y="3940540"/>
            <a:ext cx="2377077" cy="113887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7C9252-6035-4CFE-B386-5DCB8E8E338D}"/>
              </a:ext>
            </a:extLst>
          </p:cNvPr>
          <p:cNvSpPr txBox="1"/>
          <p:nvPr/>
        </p:nvSpPr>
        <p:spPr>
          <a:xfrm>
            <a:off x="3784811" y="1161952"/>
            <a:ext cx="4187044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/>
              <a:t>Advantages</a:t>
            </a:r>
            <a:r>
              <a:rPr lang="fr-CH" dirty="0"/>
              <a:t>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fr-CH" dirty="0" err="1"/>
              <a:t>Smaller</a:t>
            </a:r>
            <a:r>
              <a:rPr lang="fr-CH" dirty="0"/>
              <a:t> dimensions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fr-CH" dirty="0" err="1"/>
              <a:t>Lower</a:t>
            </a:r>
            <a:r>
              <a:rPr lang="fr-CH" dirty="0"/>
              <a:t> construction and </a:t>
            </a:r>
            <a:r>
              <a:rPr lang="fr-CH" dirty="0" err="1"/>
              <a:t>operation</a:t>
            </a:r>
            <a:r>
              <a:rPr lang="fr-CH" dirty="0"/>
              <a:t> </a:t>
            </a:r>
            <a:r>
              <a:rPr lang="fr-CH" dirty="0" err="1"/>
              <a:t>cost</a:t>
            </a:r>
            <a:endParaRPr lang="fr-CH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fr-CH" dirty="0" err="1"/>
              <a:t>Reduced</a:t>
            </a:r>
            <a:r>
              <a:rPr lang="fr-CH" dirty="0"/>
              <a:t> power </a:t>
            </a:r>
            <a:r>
              <a:rPr lang="fr-CH" dirty="0" err="1"/>
              <a:t>consumption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526398-B89D-484E-914F-DA98F6C204AB}"/>
              </a:ext>
            </a:extLst>
          </p:cNvPr>
          <p:cNvSpPr txBox="1"/>
          <p:nvPr/>
        </p:nvSpPr>
        <p:spPr>
          <a:xfrm>
            <a:off x="3784811" y="2449678"/>
            <a:ext cx="4262877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marL="180000" algn="l"/>
            <a:r>
              <a:rPr lang="fr-CH" dirty="0"/>
              <a:t>Need: 3 – 5 T magnets </a:t>
            </a:r>
            <a:r>
              <a:rPr lang="fr-CH" dirty="0" err="1"/>
              <a:t>ramped</a:t>
            </a:r>
            <a:r>
              <a:rPr lang="fr-CH" dirty="0"/>
              <a:t> at 1 T/s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8E5398-95F8-4ADA-A0A6-7EED7E3CCA41}"/>
              </a:ext>
            </a:extLst>
          </p:cNvPr>
          <p:cNvSpPr txBox="1"/>
          <p:nvPr/>
        </p:nvSpPr>
        <p:spPr>
          <a:xfrm>
            <a:off x="3957344" y="2904820"/>
            <a:ext cx="3589894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Magnet options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explored</a:t>
            </a:r>
            <a:r>
              <a:rPr lang="fr-CH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 err="1"/>
              <a:t>Conventional</a:t>
            </a:r>
            <a:r>
              <a:rPr lang="fr-CH" sz="1600" dirty="0"/>
              <a:t> Nb-Ti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 err="1"/>
              <a:t>Canted</a:t>
            </a:r>
            <a:r>
              <a:rPr lang="fr-CH" sz="1600" dirty="0"/>
              <a:t> </a:t>
            </a:r>
            <a:r>
              <a:rPr lang="fr-CH" sz="1600" dirty="0" err="1"/>
              <a:t>Cosine</a:t>
            </a:r>
            <a:r>
              <a:rPr lang="fr-CH" sz="1600" dirty="0"/>
              <a:t> </a:t>
            </a:r>
            <a:r>
              <a:rPr lang="fr-CH" sz="1600" dirty="0" err="1"/>
              <a:t>Theta</a:t>
            </a:r>
            <a:endParaRPr lang="fr-CH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/>
              <a:t>High </a:t>
            </a:r>
            <a:r>
              <a:rPr lang="fr-CH" sz="1600" dirty="0" err="1"/>
              <a:t>Temperature</a:t>
            </a:r>
            <a:r>
              <a:rPr lang="fr-CH" sz="1600" dirty="0"/>
              <a:t> </a:t>
            </a:r>
            <a:r>
              <a:rPr lang="fr-CH" sz="1600" dirty="0" err="1"/>
              <a:t>Superconductivity</a:t>
            </a:r>
            <a:endParaRPr lang="en-GB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6DC0B1-1D7A-477A-96B9-7A5960483475}"/>
              </a:ext>
            </a:extLst>
          </p:cNvPr>
          <p:cNvSpPr txBox="1"/>
          <p:nvPr/>
        </p:nvSpPr>
        <p:spPr>
          <a:xfrm>
            <a:off x="7408847" y="5205409"/>
            <a:ext cx="444179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/>
              <a:t>Canted</a:t>
            </a:r>
            <a:r>
              <a:rPr lang="fr-CH" dirty="0"/>
              <a:t> </a:t>
            </a:r>
            <a:r>
              <a:rPr lang="fr-CH" dirty="0" err="1"/>
              <a:t>Cosine</a:t>
            </a:r>
            <a:r>
              <a:rPr lang="fr-CH" dirty="0"/>
              <a:t> </a:t>
            </a:r>
            <a:r>
              <a:rPr lang="fr-CH" dirty="0" err="1"/>
              <a:t>Theta</a:t>
            </a:r>
            <a:r>
              <a:rPr lang="fr-CH" dirty="0"/>
              <a:t> magnets</a:t>
            </a:r>
          </a:p>
          <a:p>
            <a:pPr algn="l"/>
            <a:r>
              <a:rPr lang="fr-CH" sz="1400" dirty="0" err="1"/>
              <a:t>Proposed</a:t>
            </a:r>
            <a:r>
              <a:rPr lang="fr-CH" sz="1400" dirty="0"/>
              <a:t> by TERA, </a:t>
            </a:r>
            <a:r>
              <a:rPr lang="fr-CH" sz="1400" dirty="0" err="1"/>
              <a:t>based</a:t>
            </a:r>
            <a:r>
              <a:rPr lang="fr-CH" sz="1400" dirty="0"/>
              <a:t> on the LBNL </a:t>
            </a:r>
            <a:r>
              <a:rPr lang="fr-CH" sz="1400" dirty="0" err="1"/>
              <a:t>experience</a:t>
            </a:r>
            <a:r>
              <a:rPr lang="fr-CH" sz="1400" dirty="0"/>
              <a:t> in the design and </a:t>
            </a:r>
            <a:r>
              <a:rPr lang="fr-CH" sz="1400" dirty="0" err="1"/>
              <a:t>prototyping</a:t>
            </a:r>
            <a:r>
              <a:rPr lang="fr-CH" sz="1400" dirty="0"/>
              <a:t> of a proton </a:t>
            </a:r>
            <a:r>
              <a:rPr lang="fr-CH" sz="1400" dirty="0" err="1"/>
              <a:t>gantry</a:t>
            </a:r>
            <a:r>
              <a:rPr lang="fr-CH" sz="1400" dirty="0"/>
              <a:t> magnet</a:t>
            </a:r>
          </a:p>
          <a:p>
            <a:pPr algn="l"/>
            <a:r>
              <a:rPr lang="fr-CH" sz="1400" dirty="0" err="1"/>
              <a:t>Layered</a:t>
            </a:r>
            <a:r>
              <a:rPr lang="fr-CH" sz="1400" dirty="0"/>
              <a:t> construction, can </a:t>
            </a:r>
            <a:r>
              <a:rPr lang="fr-CH" sz="1400" dirty="0" err="1"/>
              <a:t>include</a:t>
            </a:r>
            <a:r>
              <a:rPr lang="fr-CH" sz="1400" dirty="0"/>
              <a:t> </a:t>
            </a:r>
            <a:r>
              <a:rPr lang="fr-CH" sz="1400" dirty="0" err="1">
                <a:solidFill>
                  <a:srgbClr val="FF0000"/>
                </a:solidFill>
              </a:rPr>
              <a:t>quadrupole</a:t>
            </a:r>
            <a:r>
              <a:rPr lang="fr-CH" sz="1400" dirty="0">
                <a:solidFill>
                  <a:srgbClr val="FF0000"/>
                </a:solidFill>
              </a:rPr>
              <a:t> </a:t>
            </a:r>
            <a:r>
              <a:rPr lang="fr-CH" sz="1400" dirty="0" err="1">
                <a:solidFill>
                  <a:srgbClr val="FF0000"/>
                </a:solidFill>
              </a:rPr>
              <a:t>layers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C536C6-308B-435E-B7D0-0D4E3A9E6A17}"/>
              </a:ext>
            </a:extLst>
          </p:cNvPr>
          <p:cNvSpPr txBox="1"/>
          <p:nvPr/>
        </p:nvSpPr>
        <p:spPr>
          <a:xfrm>
            <a:off x="828160" y="5017341"/>
            <a:ext cx="2439619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/>
              <a:t>TERA synchrotron Design: CCT magnets 3.5T</a:t>
            </a:r>
          </a:p>
          <a:p>
            <a:r>
              <a:rPr lang="fr-CH" sz="1400" dirty="0"/>
              <a:t>Aperture 60 mm</a:t>
            </a:r>
            <a:endParaRPr lang="en-GB" sz="1400" dirty="0"/>
          </a:p>
          <a:p>
            <a:r>
              <a:rPr lang="en-GB" sz="1400" dirty="0"/>
              <a:t>Total circumference 27 m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EA71A27-88DD-4F66-850D-3A508A5C77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910" y="3550344"/>
            <a:ext cx="3003150" cy="159206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C1B5F68-3F0C-4620-817D-5965C16DD2D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850" y="5083617"/>
            <a:ext cx="1255787" cy="1049289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E82C0CB-DFCD-413A-9CB4-5C6E7309EC5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51" y="4041084"/>
            <a:ext cx="2082789" cy="1979094"/>
          </a:xfrm>
          <a:prstGeom prst="rect">
            <a:avLst/>
          </a:prstGeom>
        </p:spPr>
      </p:pic>
      <p:sp>
        <p:nvSpPr>
          <p:cNvPr id="51" name="Footer Placeholder 4">
            <a:extLst>
              <a:ext uri="{FF2B5EF4-FFF2-40B4-BE49-F238E27FC236}">
                <a16:creationId xmlns:a16="http://schemas.microsoft.com/office/drawing/2014/main" id="{5865512F-85DA-459C-9675-82FB54B26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242112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A7D8C9-F6BD-43DE-92E1-FE6D92A8B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 err="1"/>
              <a:t>Outline</a:t>
            </a:r>
            <a:endParaRPr lang="en-GB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B6399-9D21-4117-82CA-3236B9251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B861D-431B-4D63-A80D-801FF4DD8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2C9F83-DB71-4CBD-853A-636045D32AB9}"/>
              </a:ext>
            </a:extLst>
          </p:cNvPr>
          <p:cNvSpPr txBox="1"/>
          <p:nvPr/>
        </p:nvSpPr>
        <p:spPr>
          <a:xfrm>
            <a:off x="756745" y="1475921"/>
            <a:ext cx="10846676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The use of particle beams in cancer therapy – challenges and opportunities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Present facilities and new European initiatives for particle therapy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The NIMMS Toolbox: advanced accelerator options for ion therapy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NIMMS-based designs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Review of far-future options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Conclusions</a:t>
            </a:r>
          </a:p>
          <a:p>
            <a:pPr algn="l">
              <a:spcBef>
                <a:spcPts val="1200"/>
              </a:spcBef>
            </a:pPr>
            <a:endParaRPr lang="en-GB" sz="2400" dirty="0"/>
          </a:p>
          <a:p>
            <a:pPr algn="l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126606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15A9F1-A40D-4BD6-8726-73150D873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SC magnets for synchrotrons and gantries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6C2DA-0A06-4F53-8952-0F3BA9858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17D00-2E3D-4C4E-869C-DFE4DDF54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C602CB6-9B99-47CC-9241-2FCC420B4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172904"/>
              </p:ext>
            </p:extLst>
          </p:nvPr>
        </p:nvGraphicFramePr>
        <p:xfrm>
          <a:off x="6923430" y="1292569"/>
          <a:ext cx="4951731" cy="2286000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1746885">
                  <a:extLst>
                    <a:ext uri="{9D8B030D-6E8A-4147-A177-3AD203B41FA5}">
                      <a16:colId xmlns:a16="http://schemas.microsoft.com/office/drawing/2014/main" val="700764407"/>
                    </a:ext>
                  </a:extLst>
                </a:gridCol>
                <a:gridCol w="1408748">
                  <a:extLst>
                    <a:ext uri="{9D8B030D-6E8A-4147-A177-3AD203B41FA5}">
                      <a16:colId xmlns:a16="http://schemas.microsoft.com/office/drawing/2014/main" val="4203984703"/>
                    </a:ext>
                  </a:extLst>
                </a:gridCol>
                <a:gridCol w="1796098">
                  <a:extLst>
                    <a:ext uri="{9D8B030D-6E8A-4147-A177-3AD203B41FA5}">
                      <a16:colId xmlns:a16="http://schemas.microsoft.com/office/drawing/2014/main" val="6316333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Parameter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Synchrotron magnet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Prototype Magnet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2741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B</a:t>
                      </a:r>
                      <a:r>
                        <a:rPr lang="en-GB" sz="1000">
                          <a:effectLst/>
                          <a:sym typeface="Symbol" panose="05050102010706020507" pitchFamily="18" charset="2"/>
                        </a:rPr>
                        <a:t></a:t>
                      </a:r>
                      <a:r>
                        <a:rPr lang="en-GB" sz="1000">
                          <a:effectLst/>
                        </a:rPr>
                        <a:t> (Tm)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6.6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6.6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83925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B</a:t>
                      </a:r>
                      <a:r>
                        <a:rPr lang="en-GB" sz="1000" baseline="-25000">
                          <a:effectLst/>
                        </a:rPr>
                        <a:t>0</a:t>
                      </a:r>
                      <a:r>
                        <a:rPr lang="en-GB" sz="1000">
                          <a:effectLst/>
                        </a:rPr>
                        <a:t> dipole (T)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3.0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4-5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55901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Coil apert. (mm)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70-90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60 (90)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5992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Curvature radius (m)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2.2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2.2 ,  </a:t>
                      </a:r>
                      <a:r>
                        <a:rPr lang="en-GB" sz="1000">
                          <a:effectLst/>
                          <a:sym typeface="Symbol" panose="05050102010706020507" pitchFamily="18" charset="2"/>
                        </a:rPr>
                        <a:t>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523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Ramp Rate (T/s)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0.15-1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02944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Field Quality (10</a:t>
                      </a:r>
                      <a:r>
                        <a:rPr lang="en-GB" sz="1000" baseline="30000">
                          <a:effectLst/>
                        </a:rPr>
                        <a:t>-4</a:t>
                      </a:r>
                      <a:r>
                        <a:rPr lang="en-GB" sz="10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1-2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10-20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2415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Deflecting angle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90</a:t>
                      </a:r>
                      <a:r>
                        <a:rPr lang="en-GB" sz="1000">
                          <a:effectLst/>
                          <a:sym typeface="Symbol" panose="05050102010706020507" pitchFamily="18" charset="2"/>
                        </a:rPr>
                        <a:t>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0 - 45</a:t>
                      </a:r>
                      <a:r>
                        <a:rPr lang="en-GB" sz="1000">
                          <a:effectLst/>
                          <a:sym typeface="Symbol" panose="05050102010706020507" pitchFamily="18" charset="2"/>
                        </a:rPr>
                        <a:t>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0050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Alternating-Gradient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yes (triplet)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35901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Quad gradient (T/m)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40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40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8174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B</a:t>
                      </a:r>
                      <a:r>
                        <a:rPr lang="en-GB" sz="1000" baseline="-25000">
                          <a:effectLst/>
                        </a:rPr>
                        <a:t>quad</a:t>
                      </a:r>
                      <a:r>
                        <a:rPr lang="en-GB" sz="1000">
                          <a:effectLst/>
                        </a:rPr>
                        <a:t> peak  (T)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1.54- 1.98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1.2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97892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B</a:t>
                      </a:r>
                      <a:r>
                        <a:rPr lang="en-GB" sz="1000" baseline="-25000">
                          <a:effectLst/>
                        </a:rPr>
                        <a:t>peak</a:t>
                      </a:r>
                      <a:r>
                        <a:rPr lang="en-GB" sz="1000">
                          <a:effectLst/>
                        </a:rPr>
                        <a:t> coil (T)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4.6 - 5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5.6-7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1957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Operating current (kA)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&lt; 6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&lt; 5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7746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Type of Superconductor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NbTi (Nb</a:t>
                      </a:r>
                      <a:r>
                        <a:rPr lang="en-GB" sz="1000" baseline="-25000">
                          <a:effectLst/>
                        </a:rPr>
                        <a:t>3</a:t>
                      </a:r>
                      <a:r>
                        <a:rPr lang="en-GB" sz="1000">
                          <a:effectLst/>
                        </a:rPr>
                        <a:t>Sn)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NbTi (curved), HTS (straight)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811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Operating temperature (K)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</a:rPr>
                        <a:t>5 (8)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dirty="0">
                          <a:effectLst/>
                        </a:rPr>
                        <a:t>5 (20)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894275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5C63B0E-1405-4586-B836-685FC68A0D17}"/>
              </a:ext>
            </a:extLst>
          </p:cNvPr>
          <p:cNvSpPr txBox="1"/>
          <p:nvPr/>
        </p:nvSpPr>
        <p:spPr>
          <a:xfrm>
            <a:off x="212235" y="992367"/>
            <a:ext cx="6588693" cy="2131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High Energy Physics is promoting a wide international effort in the development of conductors, designs and technologies for SC magnets.</a:t>
            </a:r>
          </a:p>
          <a:p>
            <a:pPr algn="l"/>
            <a:endParaRPr lang="en-GB" sz="1050" dirty="0"/>
          </a:p>
          <a:p>
            <a:pPr algn="l"/>
            <a:r>
              <a:rPr lang="en-GB" sz="1600" dirty="0"/>
              <a:t>NIMMS aims at profiting of this R&amp;D effort for compact synchrotron and gantry magnets. 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Some of the challenges are common, other are specific for medical accelerator magnets: </a:t>
            </a:r>
            <a:r>
              <a:rPr lang="en-GB" sz="1600" dirty="0">
                <a:solidFill>
                  <a:srgbClr val="FF0000"/>
                </a:solidFill>
              </a:rPr>
              <a:t>ramping field, curved shape, quadrupole integration, use of cryocoolers</a:t>
            </a:r>
            <a:r>
              <a:rPr lang="en-GB" sz="1600" dirty="0"/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3D183B-1FF3-4631-B77F-9D8786009CB3}"/>
              </a:ext>
            </a:extLst>
          </p:cNvPr>
          <p:cNvSpPr txBox="1"/>
          <p:nvPr/>
        </p:nvSpPr>
        <p:spPr>
          <a:xfrm>
            <a:off x="6924605" y="950076"/>
            <a:ext cx="4950555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Magnet </a:t>
            </a:r>
            <a:r>
              <a:rPr lang="fr-CH" dirty="0" err="1"/>
              <a:t>Parameters</a:t>
            </a:r>
            <a:r>
              <a:rPr lang="fr-CH" dirty="0"/>
              <a:t> for HITRI+ and IFAST </a:t>
            </a:r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A43E3FC-2BD3-4C82-9A05-E7DF2E0DE270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941098" y="3664786"/>
            <a:ext cx="5066175" cy="2615941"/>
          </a:xfrm>
        </p:spPr>
        <p:txBody>
          <a:bodyPr/>
          <a:lstStyle/>
          <a:p>
            <a:pPr>
              <a:lnSpc>
                <a:spcPct val="70000"/>
              </a:lnSpc>
              <a:spcBef>
                <a:spcPts val="600"/>
              </a:spcBef>
              <a:defRPr/>
            </a:pP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2 proposal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s submitted to H2020 calls with 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Workpackages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dedicated to SC magnets for medical accelerators – covering 2021/25 </a:t>
            </a:r>
            <a:endParaRPr lang="en-GB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spcBef>
                <a:spcPts val="600"/>
              </a:spcBef>
              <a:defRPr/>
            </a:pPr>
            <a:r>
              <a:rPr lang="en-GB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HITRI</a:t>
            </a:r>
            <a:r>
              <a:rPr lang="en-GB" sz="1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plus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n-GB" sz="1400" b="0" dirty="0">
                <a:latin typeface="Calibri" panose="020F0502020204030204" pitchFamily="34" charset="0"/>
                <a:cs typeface="Calibri" panose="020F0502020204030204" pitchFamily="34" charset="0"/>
              </a:rPr>
              <a:t>Integrating Activity for Ion Therapy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70000"/>
              </a:lnSpc>
              <a:spcBef>
                <a:spcPts val="600"/>
              </a:spcBef>
              <a:defRPr/>
            </a:pPr>
            <a:r>
              <a:rPr lang="en-GB" sz="1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WP8 on Magnet Design: 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overview and assessment of various conductors (LTS, HTS, various types of cables) and magnet layouts (</a:t>
            </a:r>
            <a:r>
              <a:rPr lang="en-GB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costheta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, CCT, racetracks – spit coils or flare ends – etc…). Design construction and test of 1 </a:t>
            </a:r>
            <a:r>
              <a:rPr lang="en-GB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demontrator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 500 mm long (either LTS or HTS)</a:t>
            </a:r>
          </a:p>
          <a:p>
            <a:pPr>
              <a:lnSpc>
                <a:spcPct val="70000"/>
              </a:lnSpc>
              <a:spcBef>
                <a:spcPts val="600"/>
              </a:spcBef>
              <a:defRPr/>
            </a:pP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I.FAST – </a:t>
            </a:r>
            <a:r>
              <a:rPr lang="en-GB" sz="1400" b="0" dirty="0">
                <a:latin typeface="Calibri" panose="020F0502020204030204" pitchFamily="34" charset="0"/>
                <a:cs typeface="Calibri" panose="020F0502020204030204" pitchFamily="34" charset="0"/>
              </a:rPr>
              <a:t>General innovation programme for accelerator R&amp;D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70000"/>
              </a:lnSpc>
              <a:spcBef>
                <a:spcPts val="600"/>
              </a:spcBef>
              <a:defRPr/>
            </a:pPr>
            <a:r>
              <a:rPr lang="en-GB" sz="1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WP8 on Innovative Superconducting Magnets: 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General consensus to go toward CCT, different conductors. Development of a HTS cable suitable for low losses - large size - fast cycling - synchrotrons (led by GSI) </a:t>
            </a:r>
          </a:p>
          <a:p>
            <a:pPr>
              <a:lnSpc>
                <a:spcPct val="70000"/>
              </a:lnSpc>
              <a:spcBef>
                <a:spcPts val="600"/>
              </a:spcBef>
              <a:defRPr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Both WPs coordinated by L. Rossi (INFN, former CERN)</a:t>
            </a:r>
          </a:p>
          <a:p>
            <a:pPr>
              <a:lnSpc>
                <a:spcPct val="70000"/>
              </a:lnSpc>
              <a:spcBef>
                <a:spcPts val="600"/>
              </a:spcBef>
              <a:defRPr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Participants: </a:t>
            </a:r>
            <a:r>
              <a:rPr lang="en-GB" sz="1400" b="0" dirty="0">
                <a:latin typeface="Calibri" panose="020F0502020204030204" pitchFamily="34" charset="0"/>
                <a:cs typeface="Calibri" panose="020F0502020204030204" pitchFamily="34" charset="0"/>
              </a:rPr>
              <a:t>CEA, CERN, CIEMAT, INFN, PSI, UU, Wigner, SEEIIST, GSI  	+ BNG, </a:t>
            </a:r>
            <a:r>
              <a:rPr lang="en-GB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Sigmaphi</a:t>
            </a:r>
            <a:r>
              <a:rPr lang="en-GB" sz="1400" b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Elytt</a:t>
            </a:r>
            <a:r>
              <a:rPr lang="en-GB" sz="1400" b="0" dirty="0">
                <a:latin typeface="Calibri" panose="020F0502020204030204" pitchFamily="34" charset="0"/>
                <a:cs typeface="Calibri" panose="020F0502020204030204" pitchFamily="34" charset="0"/>
              </a:rPr>
              <a:t> (industrial) 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FD36FDB-18E7-4035-AF00-926B80EAAFD3}"/>
              </a:ext>
            </a:extLst>
          </p:cNvPr>
          <p:cNvSpPr txBox="1">
            <a:spLocks/>
          </p:cNvSpPr>
          <p:nvPr/>
        </p:nvSpPr>
        <p:spPr bwMode="auto">
          <a:xfrm>
            <a:off x="204000" y="3193215"/>
            <a:ext cx="6605165" cy="38535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marL="3600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fr-CH" sz="1800" dirty="0"/>
              <a:t>A few </a:t>
            </a:r>
            <a:r>
              <a:rPr lang="fr-CH" sz="1800" dirty="0" err="1"/>
              <a:t>ideas</a:t>
            </a:r>
            <a:endParaRPr lang="en-US" sz="18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401A26A-9ECA-45FF-ADD5-7F3E854635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04000" y="3793249"/>
            <a:ext cx="1969274" cy="804902"/>
          </a:xfrm>
          <a:prstGeom prst="rect">
            <a:avLst/>
          </a:prstGeom>
        </p:spPr>
      </p:pic>
      <p:pic>
        <p:nvPicPr>
          <p:cNvPr id="23" name="Picture 12">
            <a:extLst>
              <a:ext uri="{FF2B5EF4-FFF2-40B4-BE49-F238E27FC236}">
                <a16:creationId xmlns:a16="http://schemas.microsoft.com/office/drawing/2014/main" id="{0FB2E56A-1693-42D1-9C02-ACD0799EB4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04000" y="4932485"/>
            <a:ext cx="3319055" cy="1212496"/>
          </a:xfrm>
          <a:prstGeom prst="rect">
            <a:avLst/>
          </a:prstGeom>
        </p:spPr>
      </p:pic>
      <p:sp>
        <p:nvSpPr>
          <p:cNvPr id="25" name="TextBox 19">
            <a:extLst>
              <a:ext uri="{FF2B5EF4-FFF2-40B4-BE49-F238E27FC236}">
                <a16:creationId xmlns:a16="http://schemas.microsoft.com/office/drawing/2014/main" id="{E52220CD-63C0-4777-8F24-A80C472FFA21}"/>
              </a:ext>
            </a:extLst>
          </p:cNvPr>
          <p:cNvSpPr>
            <a:spLocks/>
          </p:cNvSpPr>
          <p:nvPr/>
        </p:nvSpPr>
        <p:spPr bwMode="auto">
          <a:xfrm>
            <a:off x="2244435" y="3703489"/>
            <a:ext cx="1431637" cy="10618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CH" sz="900" b="1" i="1" dirty="0"/>
              <a:t>Solution for </a:t>
            </a:r>
            <a:r>
              <a:rPr lang="fr-CH" sz="900" b="1" i="1" dirty="0" err="1"/>
              <a:t>curved</a:t>
            </a:r>
            <a:r>
              <a:rPr lang="fr-CH" sz="900" b="1" i="1" dirty="0"/>
              <a:t> and straight CCT </a:t>
            </a:r>
            <a:r>
              <a:rPr lang="fr-CH" sz="900" b="1" i="1" dirty="0" err="1"/>
              <a:t>coils</a:t>
            </a:r>
            <a:r>
              <a:rPr lang="fr-CH" sz="900" b="1" i="1" dirty="0"/>
              <a:t> </a:t>
            </a:r>
            <a:r>
              <a:rPr lang="fr-CH" sz="900" b="1" i="1" dirty="0" err="1"/>
              <a:t>combining</a:t>
            </a:r>
            <a:r>
              <a:rPr lang="fr-CH" sz="900" b="1" i="1" dirty="0"/>
              <a:t> </a:t>
            </a:r>
            <a:r>
              <a:rPr lang="fr-CH" sz="900" b="1" i="1" dirty="0" err="1"/>
              <a:t>dipole</a:t>
            </a:r>
            <a:r>
              <a:rPr lang="fr-CH" sz="900" b="1" i="1" dirty="0"/>
              <a:t> and </a:t>
            </a:r>
            <a:r>
              <a:rPr lang="fr-CH" sz="900" b="1" i="1" dirty="0" err="1"/>
              <a:t>quadrupole</a:t>
            </a:r>
            <a:r>
              <a:rPr lang="fr-CH" sz="900" b="1" i="1" dirty="0"/>
              <a:t> in the </a:t>
            </a:r>
            <a:r>
              <a:rPr lang="fr-CH" sz="900" b="1" i="1" dirty="0" err="1"/>
              <a:t>same</a:t>
            </a:r>
            <a:r>
              <a:rPr lang="fr-CH" sz="900" b="1" i="1" dirty="0"/>
              <a:t> </a:t>
            </a:r>
            <a:r>
              <a:rPr lang="fr-CH" sz="900" b="1" i="1" dirty="0" err="1"/>
              <a:t>winding</a:t>
            </a:r>
            <a:r>
              <a:rPr lang="fr-CH" sz="900" b="1" i="1" dirty="0"/>
              <a:t> -  </a:t>
            </a:r>
            <a:r>
              <a:rPr lang="fr-CH" sz="900" b="1" i="1" dirty="0" err="1"/>
              <a:t>Courtesy</a:t>
            </a:r>
            <a:r>
              <a:rPr lang="fr-CH" sz="900" b="1" i="1" dirty="0"/>
              <a:t> G. Kirby and J. van </a:t>
            </a:r>
            <a:r>
              <a:rPr lang="fr-CH" sz="900" b="1" i="1" dirty="0" err="1"/>
              <a:t>Nugteren</a:t>
            </a:r>
            <a:r>
              <a:rPr lang="fr-CH" sz="900" b="1" i="1" dirty="0"/>
              <a:t>, CERN </a:t>
            </a:r>
            <a:endParaRPr lang="en-US" sz="900" b="1" i="1" dirty="0"/>
          </a:p>
        </p:txBody>
      </p:sp>
      <p:pic>
        <p:nvPicPr>
          <p:cNvPr id="27" name="Picture 4">
            <a:extLst>
              <a:ext uri="{FF2B5EF4-FFF2-40B4-BE49-F238E27FC236}">
                <a16:creationId xmlns:a16="http://schemas.microsoft.com/office/drawing/2014/main" id="{8E63CDEA-FB1B-4F92-98E3-7BC78C63BAE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900113" y="4943029"/>
            <a:ext cx="1207596" cy="1070829"/>
          </a:xfrm>
          <a:prstGeom prst="rect">
            <a:avLst/>
          </a:prstGeom>
        </p:spPr>
      </p:pic>
      <p:pic>
        <p:nvPicPr>
          <p:cNvPr id="29" name="Picture 6">
            <a:extLst>
              <a:ext uri="{FF2B5EF4-FFF2-40B4-BE49-F238E27FC236}">
                <a16:creationId xmlns:a16="http://schemas.microsoft.com/office/drawing/2014/main" id="{A1B83783-225F-4A73-9E00-9C8C1555595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00113" y="3671710"/>
            <a:ext cx="2681247" cy="1249555"/>
          </a:xfrm>
          <a:prstGeom prst="rect">
            <a:avLst/>
          </a:prstGeom>
        </p:spPr>
      </p:pic>
      <p:sp>
        <p:nvSpPr>
          <p:cNvPr id="31" name="TextBox 7">
            <a:extLst>
              <a:ext uri="{FF2B5EF4-FFF2-40B4-BE49-F238E27FC236}">
                <a16:creationId xmlns:a16="http://schemas.microsoft.com/office/drawing/2014/main" id="{AEF4C622-9A95-456D-BDC6-ECDA9D54E3AE}"/>
              </a:ext>
            </a:extLst>
          </p:cNvPr>
          <p:cNvSpPr>
            <a:spLocks/>
          </p:cNvSpPr>
          <p:nvPr/>
        </p:nvSpPr>
        <p:spPr bwMode="auto">
          <a:xfrm>
            <a:off x="5220894" y="5077068"/>
            <a:ext cx="1343146" cy="9233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CH" sz="900" b="1" i="1" dirty="0" err="1"/>
              <a:t>Curved</a:t>
            </a:r>
            <a:r>
              <a:rPr lang="fr-CH" sz="900" b="1" i="1" dirty="0"/>
              <a:t> cos-</a:t>
            </a:r>
            <a:r>
              <a:rPr lang="fr-CH" sz="900" b="1" i="1" dirty="0" err="1"/>
              <a:t>theta</a:t>
            </a:r>
            <a:r>
              <a:rPr lang="fr-CH" sz="900" b="1" i="1" dirty="0"/>
              <a:t> </a:t>
            </a:r>
            <a:r>
              <a:rPr lang="fr-CH" sz="900" b="1" i="1" dirty="0" err="1"/>
              <a:t>dipole</a:t>
            </a:r>
            <a:r>
              <a:rPr lang="fr-CH" sz="900" b="1" i="1" dirty="0"/>
              <a:t> </a:t>
            </a:r>
            <a:r>
              <a:rPr lang="fr-CH" sz="900" b="1" i="1" dirty="0" err="1"/>
              <a:t>with</a:t>
            </a:r>
            <a:r>
              <a:rPr lang="fr-CH" sz="900" b="1" i="1" dirty="0"/>
              <a:t> H-split </a:t>
            </a:r>
            <a:r>
              <a:rPr lang="fr-CH" sz="900" b="1" i="1" dirty="0" err="1"/>
              <a:t>yoke</a:t>
            </a:r>
            <a:r>
              <a:rPr lang="fr-CH" sz="900" b="1" i="1" dirty="0"/>
              <a:t> </a:t>
            </a:r>
            <a:r>
              <a:rPr lang="fr-CH" sz="900" b="1" i="1" dirty="0" err="1"/>
              <a:t>with</a:t>
            </a:r>
            <a:r>
              <a:rPr lang="fr-CH" sz="900" b="1" i="1" dirty="0"/>
              <a:t> </a:t>
            </a:r>
            <a:r>
              <a:rPr lang="fr-CH" sz="900" b="1" i="1" dirty="0" err="1"/>
              <a:t>assembly</a:t>
            </a:r>
            <a:r>
              <a:rPr lang="fr-CH" sz="900" b="1" i="1" dirty="0"/>
              <a:t> clamps -  </a:t>
            </a:r>
            <a:r>
              <a:rPr lang="fr-CH" sz="900" b="1" i="1" dirty="0" err="1"/>
              <a:t>Courtesy</a:t>
            </a:r>
            <a:r>
              <a:rPr lang="fr-CH" sz="900" b="1" i="1" dirty="0"/>
              <a:t> Mikko Karppinen, CERN</a:t>
            </a:r>
            <a:endParaRPr lang="en-US" sz="900" b="1" i="1" dirty="0"/>
          </a:p>
        </p:txBody>
      </p:sp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44EEF740-DA5B-41DC-B228-90FE4A921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2102065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810DAC-668E-4329-9B5B-6D0CE38BA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The compact SC synchrotron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3F74D-6B51-4AC5-B579-9C57E70F4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804E6-9DB7-4C21-A6C7-9EACFE41D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146" name="Picture 2" descr="The New IBA Superconducting Synchrocyclotron (S2C2) – from Modeling to  Reality">
            <a:extLst>
              <a:ext uri="{FF2B5EF4-FFF2-40B4-BE49-F238E27FC236}">
                <a16:creationId xmlns:a16="http://schemas.microsoft.com/office/drawing/2014/main" id="{2DD8C409-3965-4603-882A-96F058EB4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806" y="3924846"/>
            <a:ext cx="221932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124F88-CAC3-40DF-8AD9-47A7F64A07AF}"/>
              </a:ext>
            </a:extLst>
          </p:cNvPr>
          <p:cNvSpPr txBox="1"/>
          <p:nvPr/>
        </p:nvSpPr>
        <p:spPr>
          <a:xfrm>
            <a:off x="10339346" y="4658314"/>
            <a:ext cx="1852654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i="1" dirty="0"/>
              <a:t>Comparable in size </a:t>
            </a:r>
            <a:r>
              <a:rPr lang="fr-CH" sz="1400" i="1" dirty="0" err="1"/>
              <a:t>with</a:t>
            </a:r>
            <a:r>
              <a:rPr lang="fr-CH" sz="1400" i="1" dirty="0"/>
              <a:t> proton </a:t>
            </a:r>
            <a:r>
              <a:rPr lang="fr-CH" sz="1400" i="1" dirty="0" err="1"/>
              <a:t>therapy</a:t>
            </a:r>
            <a:r>
              <a:rPr lang="fr-CH" sz="1400" i="1" dirty="0"/>
              <a:t> </a:t>
            </a:r>
            <a:r>
              <a:rPr lang="fr-CH" sz="1400" i="1" dirty="0" err="1"/>
              <a:t>systems</a:t>
            </a:r>
            <a:r>
              <a:rPr lang="fr-CH" sz="1400" i="1" dirty="0"/>
              <a:t> – </a:t>
            </a:r>
            <a:r>
              <a:rPr lang="fr-CH" sz="1400" i="1" dirty="0" err="1"/>
              <a:t>here</a:t>
            </a:r>
            <a:r>
              <a:rPr lang="fr-CH" sz="1400" i="1" dirty="0"/>
              <a:t> the single-room proton </a:t>
            </a:r>
            <a:r>
              <a:rPr lang="fr-CH" sz="1400" i="1" dirty="0" err="1"/>
              <a:t>facility</a:t>
            </a:r>
            <a:r>
              <a:rPr lang="fr-CH" sz="1400" i="1" dirty="0"/>
              <a:t> </a:t>
            </a:r>
            <a:r>
              <a:rPr lang="fr-CH" sz="1400" i="1" dirty="0" err="1"/>
              <a:t>ProteusOne</a:t>
            </a:r>
            <a:r>
              <a:rPr lang="fr-CH" sz="1400" i="1" dirty="0"/>
              <a:t>, </a:t>
            </a:r>
            <a:r>
              <a:rPr lang="fr-CH" sz="1400" i="1" dirty="0" err="1"/>
              <a:t>from</a:t>
            </a:r>
            <a:r>
              <a:rPr lang="fr-CH" sz="1400" i="1" dirty="0"/>
              <a:t> IBA) </a:t>
            </a:r>
            <a:endParaRPr lang="en-GB" sz="1400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0F5EBD-26E3-450A-9283-7BFA76DCC894}"/>
              </a:ext>
            </a:extLst>
          </p:cNvPr>
          <p:cNvSpPr txBox="1"/>
          <p:nvPr/>
        </p:nvSpPr>
        <p:spPr>
          <a:xfrm>
            <a:off x="8493460" y="20343"/>
            <a:ext cx="3698540" cy="861774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marL="180000" algn="l"/>
            <a:r>
              <a:rPr lang="fr-CH" sz="1400" b="1" dirty="0"/>
              <a:t>E. Benedetto, </a:t>
            </a:r>
            <a:r>
              <a:rPr lang="fr-CH" sz="1400" dirty="0"/>
              <a:t>M. Sapinski, TERA/SEEIIST</a:t>
            </a:r>
          </a:p>
          <a:p>
            <a:pPr marL="180000" algn="l"/>
            <a:r>
              <a:rPr lang="fr-CH" sz="1400" dirty="0"/>
              <a:t>P. Foka, GSI</a:t>
            </a:r>
          </a:p>
          <a:p>
            <a:pPr marL="180000" algn="l"/>
            <a:r>
              <a:rPr lang="fr-CH" sz="1400" dirty="0"/>
              <a:t>D. Kaprinis, Kaprinis </a:t>
            </a:r>
            <a:r>
              <a:rPr lang="fr-CH" sz="1400" dirty="0" err="1"/>
              <a:t>Architects</a:t>
            </a:r>
            <a:endParaRPr lang="fr-CH" sz="1400" dirty="0"/>
          </a:p>
          <a:p>
            <a:pPr marL="180000" algn="l"/>
            <a:r>
              <a:rPr lang="fr-CH" sz="1400" dirty="0"/>
              <a:t>M. Vretenar, CERN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E6A051-559A-4492-A0F2-4E7C9404DDFA}"/>
              </a:ext>
            </a:extLst>
          </p:cNvPr>
          <p:cNvSpPr txBox="1"/>
          <p:nvPr/>
        </p:nvSpPr>
        <p:spPr>
          <a:xfrm>
            <a:off x="467680" y="4597251"/>
            <a:ext cx="1699367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A compact single-room ion </a:t>
            </a:r>
            <a:r>
              <a:rPr lang="fr-CH" b="1" dirty="0" err="1"/>
              <a:t>therapy</a:t>
            </a:r>
            <a:r>
              <a:rPr lang="fr-CH" b="1" dirty="0"/>
              <a:t> </a:t>
            </a:r>
            <a:r>
              <a:rPr lang="fr-CH" b="1" dirty="0" err="1"/>
              <a:t>facility</a:t>
            </a:r>
            <a:r>
              <a:rPr lang="fr-CH" b="1" dirty="0"/>
              <a:t> in about 1,000 m</a:t>
            </a:r>
            <a:r>
              <a:rPr lang="fr-CH" b="1" baseline="30000" dirty="0"/>
              <a:t>2</a:t>
            </a:r>
            <a:r>
              <a:rPr lang="fr-CH" b="1" dirty="0"/>
              <a:t> </a:t>
            </a:r>
            <a:endParaRPr lang="en-GB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CC14B6-3340-43A0-9392-A4F7C30115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0967" y="1230343"/>
            <a:ext cx="2491865" cy="261957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16526B1-A837-42C3-89E2-BB4E458E924C}"/>
              </a:ext>
            </a:extLst>
          </p:cNvPr>
          <p:cNvSpPr txBox="1"/>
          <p:nvPr/>
        </p:nvSpPr>
        <p:spPr>
          <a:xfrm>
            <a:off x="7380283" y="1173268"/>
            <a:ext cx="152836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i="1" dirty="0"/>
              <a:t>Alternative </a:t>
            </a:r>
            <a:r>
              <a:rPr lang="fr-CH" sz="1400" i="1" dirty="0" err="1"/>
              <a:t>lattice</a:t>
            </a:r>
            <a:r>
              <a:rPr lang="fr-CH" sz="1400" i="1" dirty="0"/>
              <a:t> </a:t>
            </a:r>
            <a:r>
              <a:rPr lang="fr-CH" sz="1400" i="1" dirty="0" err="1"/>
              <a:t>with</a:t>
            </a:r>
            <a:r>
              <a:rPr lang="fr-CH" sz="1400" i="1" dirty="0"/>
              <a:t> 60</a:t>
            </a:r>
            <a:r>
              <a:rPr lang="fr-CH" sz="1400" i="1" baseline="30000" dirty="0"/>
              <a:t>0</a:t>
            </a:r>
            <a:r>
              <a:rPr lang="fr-CH" sz="1400" i="1" dirty="0"/>
              <a:t> magnets</a:t>
            </a:r>
            <a:endParaRPr lang="en-GB" sz="1400" i="1" dirty="0"/>
          </a:p>
        </p:txBody>
      </p:sp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625A8949-BAE1-4951-B7B1-E2070B5D558F}"/>
              </a:ext>
            </a:extLst>
          </p:cNvPr>
          <p:cNvSpPr/>
          <p:nvPr/>
        </p:nvSpPr>
        <p:spPr>
          <a:xfrm>
            <a:off x="7083841" y="5147334"/>
            <a:ext cx="592884" cy="24014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EB9C53F-5B42-410A-8623-28731EADC8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588" y="4090659"/>
            <a:ext cx="4695146" cy="217670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2D406C4-EA69-4541-AFCE-1451F7D193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80" y="906631"/>
            <a:ext cx="5084350" cy="32111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592A8B4-4E61-4959-9453-AB75D72EE53C}"/>
              </a:ext>
            </a:extLst>
          </p:cNvPr>
          <p:cNvSpPr txBox="1"/>
          <p:nvPr/>
        </p:nvSpPr>
        <p:spPr>
          <a:xfrm>
            <a:off x="3661199" y="1528478"/>
            <a:ext cx="152836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i="1" dirty="0"/>
              <a:t>Compact </a:t>
            </a:r>
            <a:r>
              <a:rPr lang="fr-CH" sz="1400" i="1" dirty="0" err="1"/>
              <a:t>faciliy</a:t>
            </a:r>
            <a:r>
              <a:rPr lang="fr-CH" sz="1400" i="1" dirty="0"/>
              <a:t> </a:t>
            </a:r>
            <a:r>
              <a:rPr lang="fr-CH" sz="1400" i="1" dirty="0" err="1"/>
              <a:t>with</a:t>
            </a:r>
            <a:r>
              <a:rPr lang="fr-CH" sz="1400" i="1" dirty="0"/>
              <a:t> 2 </a:t>
            </a:r>
            <a:r>
              <a:rPr lang="fr-CH" sz="1400" i="1" dirty="0" err="1"/>
              <a:t>rooms</a:t>
            </a:r>
            <a:endParaRPr lang="en-GB" sz="1400" i="1" dirty="0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E1EE863F-AD3F-4DAB-A46F-5922F11F0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C78880D-9772-46FD-B75C-900E277B715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17127" y="1839174"/>
            <a:ext cx="2358749" cy="185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321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2F3E1-B54D-4896-9127-34184C5EC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The </a:t>
            </a:r>
            <a:r>
              <a:rPr lang="fr-CH" sz="4000" dirty="0" err="1"/>
              <a:t>Superconducting</a:t>
            </a:r>
            <a:r>
              <a:rPr lang="fr-CH" sz="4000" dirty="0"/>
              <a:t> Ion </a:t>
            </a:r>
            <a:r>
              <a:rPr lang="fr-CH" sz="4000" dirty="0" err="1"/>
              <a:t>Gantry</a:t>
            </a:r>
            <a:endParaRPr lang="en-GB" sz="4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63C8B-500D-4AEB-AB2E-033E86F04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0692" y="6384341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B2EF56-DB81-447B-8A82-7497356A8F90}"/>
              </a:ext>
            </a:extLst>
          </p:cNvPr>
          <p:cNvSpPr txBox="1"/>
          <p:nvPr/>
        </p:nvSpPr>
        <p:spPr>
          <a:xfrm>
            <a:off x="299418" y="5463115"/>
            <a:ext cx="70027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“SIGRUM,  A Superconducting Ion Gantry with </a:t>
            </a:r>
            <a:r>
              <a:rPr lang="en-GB" sz="1200" dirty="0" err="1"/>
              <a:t>Riboni’s</a:t>
            </a:r>
            <a:r>
              <a:rPr lang="en-GB" sz="1200" dirty="0"/>
              <a:t> Unconventional Mechanics”</a:t>
            </a:r>
          </a:p>
          <a:p>
            <a:pPr algn="l"/>
            <a:r>
              <a:rPr lang="en-GB" sz="1200" dirty="0"/>
              <a:t>U. Amaldi, N. Alharbi, E. Benedetto,  P.L. </a:t>
            </a:r>
            <a:r>
              <a:rPr lang="en-GB" sz="1200" dirty="0" err="1"/>
              <a:t>Riboni</a:t>
            </a:r>
            <a:r>
              <a:rPr lang="en-GB" sz="1200" dirty="0"/>
              <a:t> and M. </a:t>
            </a:r>
            <a:r>
              <a:rPr lang="en-GB" sz="1200" dirty="0" err="1"/>
              <a:t>Vaziri</a:t>
            </a:r>
            <a:r>
              <a:rPr lang="en-GB" sz="1200" dirty="0"/>
              <a:t>, TERA Foundation</a:t>
            </a:r>
          </a:p>
          <a:p>
            <a:pPr algn="l"/>
            <a:r>
              <a:rPr lang="en-GB" sz="1200" dirty="0"/>
              <a:t>D. Aguglia, </a:t>
            </a:r>
            <a:r>
              <a:rPr lang="en-GB" sz="1200" dirty="0" err="1"/>
              <a:t>V.Ferrentino</a:t>
            </a:r>
            <a:r>
              <a:rPr lang="en-GB" sz="1200" dirty="0"/>
              <a:t>, G. Le Godec, </a:t>
            </a:r>
            <a:r>
              <a:rPr lang="en-GB" sz="1200" dirty="0" err="1"/>
              <a:t>M.Karppinen</a:t>
            </a:r>
            <a:r>
              <a:rPr lang="en-GB" sz="1200" dirty="0"/>
              <a:t>, D. Perini, </a:t>
            </a:r>
            <a:r>
              <a:rPr lang="en-GB" sz="1200" dirty="0" err="1"/>
              <a:t>E.Ravaioli</a:t>
            </a:r>
            <a:r>
              <a:rPr lang="en-GB" sz="1200" dirty="0"/>
              <a:t> and D. Tommasini, </a:t>
            </a:r>
          </a:p>
          <a:p>
            <a:pPr algn="l"/>
            <a:r>
              <a:rPr lang="en-GB" sz="1200" dirty="0"/>
              <a:t>CERN-ACC-NOTE-2021-0014 ; NIMMS-Note-002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D71C39-A098-41FE-9FB6-1DB5B1232297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32" y="2868116"/>
            <a:ext cx="3893086" cy="2442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381012B9-59D4-4D0C-A24F-5E13684C1553}"/>
              </a:ext>
            </a:extLst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69644" y="4034334"/>
            <a:ext cx="4347929" cy="18678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3962DF7C-A95F-4266-AD47-7DB2A9D815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649" y="955810"/>
            <a:ext cx="4449786" cy="24429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CB81888-87CB-468B-A90F-708877A1E94A}"/>
              </a:ext>
            </a:extLst>
          </p:cNvPr>
          <p:cNvSpPr txBox="1"/>
          <p:nvPr/>
        </p:nvSpPr>
        <p:spPr>
          <a:xfrm>
            <a:off x="383516" y="999187"/>
            <a:ext cx="700278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compact (7m radius) superconducting ion gantry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rotating around the patient for ≈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±100</a:t>
            </a:r>
            <a:r>
              <a:rPr lang="en-US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equipped with curved superconducting magnets of new design (3-5 T field) to be developed within a collaboration INFN, CERN, CNAO, MedAustron.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Mechanical design (light, without counterweight) and optics being developed within HITRI+ by a collaboration CERN, CNAO, RTU.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B2D7CE-D246-4956-8BB1-AA5DF8149E63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347" y="3080035"/>
            <a:ext cx="3556974" cy="190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97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76D089-EFF2-48E3-B921-C277B56C0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/>
              <a:t>New </a:t>
            </a:r>
            <a:r>
              <a:rPr lang="fr-CH" sz="4400" dirty="0" err="1"/>
              <a:t>particle</a:t>
            </a:r>
            <a:r>
              <a:rPr lang="fr-CH" sz="4400" dirty="0"/>
              <a:t> </a:t>
            </a:r>
            <a:r>
              <a:rPr lang="fr-CH" sz="4400" dirty="0" err="1"/>
              <a:t>therapy</a:t>
            </a:r>
            <a:r>
              <a:rPr lang="fr-CH" sz="4400" dirty="0"/>
              <a:t> initiatives in Europe</a:t>
            </a:r>
            <a:endParaRPr lang="en-GB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019E4-0BB6-41F1-9981-22CC6E86B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4CE81A-6B51-4DD6-AC51-0133397B3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7F2241-7233-452C-BF1D-0C500E9B1D2C}"/>
              </a:ext>
            </a:extLst>
          </p:cNvPr>
          <p:cNvSpPr txBox="1"/>
          <p:nvPr/>
        </p:nvSpPr>
        <p:spPr>
          <a:xfrm>
            <a:off x="8026458" y="1535840"/>
            <a:ext cx="376234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/>
              <a:t>Only 2 areas in Europe without particle therapy facilities:</a:t>
            </a:r>
          </a:p>
          <a:p>
            <a:pPr marL="285750" indent="-285750" algn="l">
              <a:buFontTx/>
              <a:buChar char="-"/>
            </a:pPr>
            <a:r>
              <a:rPr lang="en-GB" sz="2000" dirty="0"/>
              <a:t>South East Europe</a:t>
            </a:r>
          </a:p>
          <a:p>
            <a:pPr marL="285750" indent="-285750" algn="l">
              <a:buFontTx/>
              <a:buChar char="-"/>
            </a:pPr>
            <a:r>
              <a:rPr lang="en-GB" sz="2000" dirty="0"/>
              <a:t>Baltics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13B571-8682-4291-A12B-5C585BDA495D}"/>
              </a:ext>
            </a:extLst>
          </p:cNvPr>
          <p:cNvPicPr/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614" y="1247017"/>
            <a:ext cx="6189857" cy="434934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57D0D5-1E3D-4AE8-9C8B-62838C0F0333}"/>
              </a:ext>
            </a:extLst>
          </p:cNvPr>
          <p:cNvSpPr txBox="1"/>
          <p:nvPr/>
        </p:nvSpPr>
        <p:spPr>
          <a:xfrm>
            <a:off x="1241562" y="5682039"/>
            <a:ext cx="57496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i="1"/>
              <a:t>Particle therapy centres in Europe. Courtesy of ENLIGHT, 2020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9119551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6AF4185-CADD-46F5-BD62-085BFA31747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701" y="3681392"/>
            <a:ext cx="4645465" cy="261321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4B1E996-A910-4AAB-9B36-E3F297E0F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The SEEIIST initiative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272A5-8017-4D43-8EC7-C3C58168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B2789-1949-4616-9BF0-6577314EA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B766E60-FCDE-4298-BA61-0A9CF6495FD0}"/>
              </a:ext>
            </a:extLst>
          </p:cNvPr>
          <p:cNvSpPr txBox="1">
            <a:spLocks/>
          </p:cNvSpPr>
          <p:nvPr/>
        </p:nvSpPr>
        <p:spPr>
          <a:xfrm>
            <a:off x="125483" y="1048962"/>
            <a:ext cx="5487041" cy="459459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600" dirty="0"/>
              <a:t>The </a:t>
            </a:r>
            <a:r>
              <a:rPr lang="en-GB" sz="1600" b="1" dirty="0">
                <a:solidFill>
                  <a:srgbClr val="FF0000"/>
                </a:solidFill>
              </a:rPr>
              <a:t>SEEIIST</a:t>
            </a:r>
            <a:r>
              <a:rPr lang="en-GB" sz="1600" dirty="0"/>
              <a:t> (South East Europe International Institute for Sustainable Technologies) is a new international partnership aiming at the construction of a new Research Infrastructure for </a:t>
            </a:r>
            <a:r>
              <a:rPr lang="en-GB" sz="1600" dirty="0">
                <a:solidFill>
                  <a:srgbClr val="FF0000"/>
                </a:solidFill>
              </a:rPr>
              <a:t>cancer research and therapy </a:t>
            </a:r>
            <a:r>
              <a:rPr lang="en-GB" sz="1600" dirty="0"/>
              <a:t>in South East Europe (10 member countries).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600" dirty="0"/>
              <a:t>SEEIIST is supported by the European Commission, to develop the facility design in collaboration with CERN.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600" dirty="0"/>
              <a:t>Goals are to develop a new advanced design and to build international cooperation and scientific capacity in a region that will join EU but is less develop and still divided, in the line of “science for peace”.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600" dirty="0"/>
              <a:t>Promoted by H. Schopper, former Director General of CERN, and S. Damjanovic, former Minister of Science of Montenegro.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85E8CD7-3C3D-48E4-B597-F4A58359FC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8079" y="1193645"/>
            <a:ext cx="1573079" cy="223535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1D9D9A3-A978-41E8-B65A-0D433F8CD2E7}"/>
              </a:ext>
            </a:extLst>
          </p:cNvPr>
          <p:cNvSpPr/>
          <p:nvPr/>
        </p:nvSpPr>
        <p:spPr>
          <a:xfrm>
            <a:off x="190956" y="946324"/>
            <a:ext cx="6880203" cy="4594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07C446-A460-45FA-907E-5E6A6E9957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905" y="3640735"/>
            <a:ext cx="1467425" cy="97828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46FF066-4A2C-4D11-9511-08DD0B8AACA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25" y="783862"/>
            <a:ext cx="4641275" cy="3281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ABAD83D-CA4C-44E5-B137-689FEE8F8EF0}"/>
              </a:ext>
            </a:extLst>
          </p:cNvPr>
          <p:cNvSpPr txBox="1"/>
          <p:nvPr/>
        </p:nvSpPr>
        <p:spPr>
          <a:xfrm>
            <a:off x="1838956" y="5634677"/>
            <a:ext cx="5232202" cy="55399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Accelerator: a large normal-</a:t>
            </a:r>
            <a:r>
              <a:rPr lang="fr-CH" dirty="0" err="1"/>
              <a:t>conducting</a:t>
            </a:r>
            <a:r>
              <a:rPr lang="fr-CH" dirty="0"/>
              <a:t> synchrotron</a:t>
            </a:r>
          </a:p>
          <a:p>
            <a:pPr algn="l"/>
            <a:r>
              <a:rPr lang="fr-CH" dirty="0" err="1"/>
              <a:t>Estimated</a:t>
            </a:r>
            <a:r>
              <a:rPr lang="fr-CH" dirty="0"/>
              <a:t> </a:t>
            </a:r>
            <a:r>
              <a:rPr lang="fr-CH" dirty="0" err="1"/>
              <a:t>cost</a:t>
            </a:r>
            <a:r>
              <a:rPr lang="fr-CH" dirty="0"/>
              <a:t> of </a:t>
            </a:r>
            <a:r>
              <a:rPr lang="fr-CH" dirty="0" err="1"/>
              <a:t>facility</a:t>
            </a:r>
            <a:r>
              <a:rPr lang="fr-CH" dirty="0"/>
              <a:t>: 240 M€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869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493A458-91AD-449C-ADE3-543FBDF2C45D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85" y="749317"/>
            <a:ext cx="3800988" cy="26081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CD4E86-06CB-4CBE-A421-671A9C116489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573" y="782425"/>
            <a:ext cx="3864072" cy="26081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43BEAF-26EE-4AAF-93D7-1517C229AF6F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306" y="782425"/>
            <a:ext cx="3731798" cy="257501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5A1CD49-DCEA-4A65-A57A-39C73B1E1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Comparing</a:t>
            </a:r>
            <a:r>
              <a:rPr lang="fr-CH" dirty="0"/>
              <a:t> the </a:t>
            </a:r>
            <a:r>
              <a:rPr lang="fr-CH" dirty="0" err="1"/>
              <a:t>three</a:t>
            </a:r>
            <a:r>
              <a:rPr lang="fr-CH" dirty="0"/>
              <a:t> options for SEEIIST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EB60A-9981-4885-90C7-71E9DB7DA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91909-44AE-42A3-A62B-A372A67C8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B13E9A-419F-4B84-AD57-05892BE6C91D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02" y="4662623"/>
            <a:ext cx="5929762" cy="1430011"/>
          </a:xfrm>
          <a:prstGeom prst="rect">
            <a:avLst/>
          </a:prstGeom>
          <a:noFill/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09AC6BE0-909C-4F0B-BE68-6F504DFD7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8874" y="11131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862E11-82D0-4256-B2CE-486BBA0D60B1}"/>
              </a:ext>
            </a:extLst>
          </p:cNvPr>
          <p:cNvSpPr txBox="1"/>
          <p:nvPr/>
        </p:nvSpPr>
        <p:spPr>
          <a:xfrm>
            <a:off x="643546" y="3325644"/>
            <a:ext cx="300883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/>
              <a:t>RT synchrotron:</a:t>
            </a:r>
          </a:p>
          <a:p>
            <a:pPr algn="l"/>
            <a:r>
              <a:rPr lang="fr-CH" sz="1400" dirty="0" err="1"/>
              <a:t>accelerator</a:t>
            </a:r>
            <a:r>
              <a:rPr lang="fr-CH" sz="1400" dirty="0"/>
              <a:t> 1,200 m</a:t>
            </a:r>
            <a:r>
              <a:rPr lang="fr-CH" sz="1400" baseline="30000" dirty="0"/>
              <a:t>2</a:t>
            </a:r>
            <a:r>
              <a:rPr lang="fr-CH" sz="1400" dirty="0"/>
              <a:t>, </a:t>
            </a:r>
            <a:r>
              <a:rPr lang="fr-CH" sz="1400" dirty="0" err="1"/>
              <a:t>facility</a:t>
            </a:r>
            <a:r>
              <a:rPr lang="fr-CH" sz="1400" dirty="0"/>
              <a:t> 6,500 m</a:t>
            </a:r>
            <a:r>
              <a:rPr lang="fr-CH" sz="1400" baseline="30000" dirty="0"/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EA966C-7120-4F5B-890B-CB2EE3C868B2}"/>
              </a:ext>
            </a:extLst>
          </p:cNvPr>
          <p:cNvSpPr txBox="1"/>
          <p:nvPr/>
        </p:nvSpPr>
        <p:spPr>
          <a:xfrm>
            <a:off x="4448506" y="3350548"/>
            <a:ext cx="285975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/>
              <a:t>SC synchrotron:</a:t>
            </a:r>
          </a:p>
          <a:p>
            <a:pPr algn="l"/>
            <a:r>
              <a:rPr lang="fr-CH" sz="1400" dirty="0" err="1"/>
              <a:t>accelerator</a:t>
            </a:r>
            <a:r>
              <a:rPr lang="fr-CH" sz="1400" dirty="0"/>
              <a:t> 600 m</a:t>
            </a:r>
            <a:r>
              <a:rPr lang="fr-CH" sz="1400" baseline="30000" dirty="0"/>
              <a:t>2</a:t>
            </a:r>
            <a:r>
              <a:rPr lang="fr-CH" sz="1400" dirty="0"/>
              <a:t>, </a:t>
            </a:r>
            <a:r>
              <a:rPr lang="fr-CH" sz="1400" dirty="0" err="1"/>
              <a:t>facility</a:t>
            </a:r>
            <a:r>
              <a:rPr lang="fr-CH" sz="1400" dirty="0"/>
              <a:t> 5,500 m</a:t>
            </a:r>
            <a:r>
              <a:rPr lang="fr-CH" sz="1400" baseline="30000" dirty="0"/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D2E6E9-810C-4403-93F8-9001CC6EDA4A}"/>
              </a:ext>
            </a:extLst>
          </p:cNvPr>
          <p:cNvSpPr txBox="1"/>
          <p:nvPr/>
        </p:nvSpPr>
        <p:spPr>
          <a:xfrm>
            <a:off x="8447326" y="3344377"/>
            <a:ext cx="2859757" cy="6052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/>
              <a:t>Full linac:</a:t>
            </a:r>
          </a:p>
          <a:p>
            <a:pPr algn="l"/>
            <a:r>
              <a:rPr lang="fr-CH" sz="1400" dirty="0" err="1"/>
              <a:t>accelerator</a:t>
            </a:r>
            <a:r>
              <a:rPr lang="fr-CH" sz="1400" dirty="0"/>
              <a:t> 600 m</a:t>
            </a:r>
            <a:r>
              <a:rPr lang="fr-CH" sz="1400" baseline="30000" dirty="0"/>
              <a:t>2</a:t>
            </a:r>
            <a:r>
              <a:rPr lang="fr-CH" sz="1400" dirty="0"/>
              <a:t>, </a:t>
            </a:r>
            <a:r>
              <a:rPr lang="fr-CH" sz="1400" dirty="0" err="1"/>
              <a:t>facility</a:t>
            </a:r>
            <a:r>
              <a:rPr lang="fr-CH" sz="1400" dirty="0"/>
              <a:t> 5,500 m</a:t>
            </a:r>
            <a:r>
              <a:rPr lang="fr-CH" sz="1400" baseline="30000" dirty="0"/>
              <a:t>2</a:t>
            </a:r>
          </a:p>
          <a:p>
            <a:pPr algn="l"/>
            <a:endParaRPr lang="en-GB" sz="1400" baseline="30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B4AB78-0B5A-4E72-A2AA-0738650B0225}"/>
              </a:ext>
            </a:extLst>
          </p:cNvPr>
          <p:cNvSpPr txBox="1"/>
          <p:nvPr/>
        </p:nvSpPr>
        <p:spPr>
          <a:xfrm>
            <a:off x="302068" y="4129696"/>
            <a:ext cx="10529416" cy="2154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/>
              <a:t>SC synchrotron or linac </a:t>
            </a:r>
            <a:r>
              <a:rPr lang="fr-CH" sz="1400" dirty="0" err="1"/>
              <a:t>allow</a:t>
            </a:r>
            <a:r>
              <a:rPr lang="fr-CH" sz="1400" dirty="0"/>
              <a:t> 50% </a:t>
            </a:r>
            <a:r>
              <a:rPr lang="fr-CH" sz="1400" dirty="0" err="1"/>
              <a:t>reduction</a:t>
            </a:r>
            <a:r>
              <a:rPr lang="fr-CH" sz="1400" dirty="0"/>
              <a:t> in </a:t>
            </a:r>
            <a:r>
              <a:rPr lang="fr-CH" sz="1400" dirty="0" err="1"/>
              <a:t>accelerator</a:t>
            </a:r>
            <a:r>
              <a:rPr lang="fr-CH" sz="1400" dirty="0"/>
              <a:t> dimensions, 15% in </a:t>
            </a:r>
            <a:r>
              <a:rPr lang="fr-CH" sz="1400" dirty="0" err="1"/>
              <a:t>overall</a:t>
            </a:r>
            <a:r>
              <a:rPr lang="fr-CH" sz="1400" dirty="0"/>
              <a:t> </a:t>
            </a:r>
            <a:r>
              <a:rPr lang="fr-CH" sz="1400" dirty="0" err="1"/>
              <a:t>facility</a:t>
            </a:r>
            <a:r>
              <a:rPr lang="fr-CH" sz="1400" dirty="0"/>
              <a:t> dimensions, and 20% </a:t>
            </a:r>
            <a:r>
              <a:rPr lang="fr-CH" sz="1400" dirty="0" err="1"/>
              <a:t>reduction</a:t>
            </a:r>
            <a:r>
              <a:rPr lang="fr-CH" sz="1400" dirty="0"/>
              <a:t> in </a:t>
            </a:r>
            <a:r>
              <a:rPr lang="fr-CH" sz="1400" dirty="0" err="1"/>
              <a:t>cost</a:t>
            </a:r>
            <a:r>
              <a:rPr lang="fr-CH" sz="1400" dirty="0"/>
              <a:t>. 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DAFF3FD9-313E-49A7-9368-23592EE89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705958-4070-4218-86CC-BE1F945C7A9D}"/>
              </a:ext>
            </a:extLst>
          </p:cNvPr>
          <p:cNvSpPr txBox="1"/>
          <p:nvPr/>
        </p:nvSpPr>
        <p:spPr>
          <a:xfrm>
            <a:off x="6915369" y="4643057"/>
            <a:ext cx="4810125" cy="13926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R&amp;D on superconducting magnet and linac technology will require about 5 years to be completed</a:t>
            </a:r>
          </a:p>
          <a:p>
            <a:pPr algn="l"/>
            <a:endParaRPr lang="en-GB" sz="1050" dirty="0"/>
          </a:p>
          <a:p>
            <a:pPr algn="l"/>
            <a:r>
              <a:rPr lang="en-GB" sz="1600" dirty="0"/>
              <a:t>The SEEIIST has selected a </a:t>
            </a:r>
            <a:r>
              <a:rPr lang="en-GB" sz="1600" b="1" dirty="0">
                <a:solidFill>
                  <a:srgbClr val="FF0000"/>
                </a:solidFill>
              </a:rPr>
              <a:t>room-temperature synchrotron design of PIMMS type with advanced features </a:t>
            </a:r>
            <a:r>
              <a:rPr lang="en-GB" sz="1600" dirty="0"/>
              <a:t>as baseline design  </a:t>
            </a:r>
          </a:p>
        </p:txBody>
      </p:sp>
    </p:spTree>
    <p:extLst>
      <p:ext uri="{BB962C8B-B14F-4D97-AF65-F5344CB8AC3E}">
        <p14:creationId xmlns:p14="http://schemas.microsoft.com/office/powerpoint/2010/main" val="3305716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6B4C1D-4719-4C7C-AE48-FB919AEE6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The unique SEEIIST ion </a:t>
            </a:r>
            <a:r>
              <a:rPr lang="fr-CH" dirty="0" err="1"/>
              <a:t>therapy</a:t>
            </a:r>
            <a:r>
              <a:rPr lang="fr-CH" dirty="0"/>
              <a:t> and </a:t>
            </a:r>
            <a:r>
              <a:rPr lang="fr-CH" dirty="0" err="1"/>
              <a:t>research</a:t>
            </a:r>
            <a:r>
              <a:rPr lang="fr-CH" dirty="0"/>
              <a:t> </a:t>
            </a:r>
            <a:r>
              <a:rPr lang="fr-CH" dirty="0" err="1"/>
              <a:t>facility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A5137-897D-499B-9E6F-FCC04C88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76625-120F-49A8-9A5C-2B867775E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347AD-FC99-4DE1-B023-4967C545B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E5AC63-FBD7-4829-93AD-9455F9242A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2071" y="1660101"/>
            <a:ext cx="4357195" cy="27950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9343F9-587C-4475-B87B-CAE7261FE2BE}"/>
              </a:ext>
            </a:extLst>
          </p:cNvPr>
          <p:cNvSpPr txBox="1"/>
          <p:nvPr/>
        </p:nvSpPr>
        <p:spPr>
          <a:xfrm>
            <a:off x="156556" y="947162"/>
            <a:ext cx="11834339" cy="6994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/>
          <a:p>
            <a:pPr algn="l"/>
            <a:r>
              <a:rPr lang="en-GB" dirty="0"/>
              <a:t>Intensive design work in 2019/20 in collaboration between CERN and SEEIIST, with the contribution of NIMMS partners and of the main European ion therapy centres – resulted in the ESFRI application of September 2020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4493F-98ED-4AA4-9153-A35BFA912929}"/>
              </a:ext>
            </a:extLst>
          </p:cNvPr>
          <p:cNvSpPr txBox="1"/>
          <p:nvPr/>
        </p:nvSpPr>
        <p:spPr>
          <a:xfrm>
            <a:off x="156556" y="1764286"/>
            <a:ext cx="3959832" cy="30162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600" b="1" dirty="0">
                <a:solidFill>
                  <a:srgbClr val="FF0000"/>
                </a:solidFill>
              </a:rPr>
              <a:t>A. Innovative</a:t>
            </a:r>
            <a:r>
              <a:rPr lang="en-GB" sz="1600" dirty="0"/>
              <a:t> SEEIIST features: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600" dirty="0"/>
              <a:t>Optimised for </a:t>
            </a:r>
            <a:r>
              <a:rPr lang="en-GB" sz="1600" dirty="0">
                <a:solidFill>
                  <a:srgbClr val="FF0000"/>
                </a:solidFill>
              </a:rPr>
              <a:t>50% research </a:t>
            </a:r>
            <a:r>
              <a:rPr lang="en-GB" sz="1600" dirty="0"/>
              <a:t>and </a:t>
            </a:r>
            <a:r>
              <a:rPr lang="en-GB" sz="1600" dirty="0">
                <a:solidFill>
                  <a:srgbClr val="FF0000"/>
                </a:solidFill>
              </a:rPr>
              <a:t>50% patient treatment </a:t>
            </a:r>
            <a:r>
              <a:rPr lang="en-GB" sz="1600" dirty="0"/>
              <a:t>(~400 patients/year);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600" dirty="0"/>
              <a:t>Providing </a:t>
            </a:r>
            <a:r>
              <a:rPr lang="en-GB" sz="1600" dirty="0">
                <a:solidFill>
                  <a:srgbClr val="FF0000"/>
                </a:solidFill>
              </a:rPr>
              <a:t>20 times higher </a:t>
            </a:r>
            <a:r>
              <a:rPr lang="en-GB" sz="1600" dirty="0"/>
              <a:t>beam intensity for carbon ions than present facilities;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600" dirty="0"/>
              <a:t>Equipped with </a:t>
            </a:r>
            <a:r>
              <a:rPr lang="en-GB" sz="1600" dirty="0">
                <a:solidFill>
                  <a:srgbClr val="FF0000"/>
                </a:solidFill>
              </a:rPr>
              <a:t>flexible extraction </a:t>
            </a:r>
            <a:r>
              <a:rPr lang="en-GB" sz="1600" dirty="0"/>
              <a:t>for operation in FLASH mode;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600" dirty="0"/>
              <a:t>Equipped with </a:t>
            </a:r>
            <a:r>
              <a:rPr lang="en-GB" sz="1600" dirty="0">
                <a:solidFill>
                  <a:srgbClr val="FF0000"/>
                </a:solidFill>
              </a:rPr>
              <a:t>dual mode linear injector </a:t>
            </a:r>
            <a:r>
              <a:rPr lang="en-GB" sz="1600" dirty="0"/>
              <a:t>capable of producing radioisotopes for cancer imaging and therapy.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3F3893-EA3E-45EC-872E-33180CBCA092}"/>
              </a:ext>
            </a:extLst>
          </p:cNvPr>
          <p:cNvSpPr txBox="1"/>
          <p:nvPr/>
        </p:nvSpPr>
        <p:spPr>
          <a:xfrm>
            <a:off x="9245600" y="1769366"/>
            <a:ext cx="2742332" cy="180049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600" b="1" dirty="0">
                <a:solidFill>
                  <a:srgbClr val="FF0000"/>
                </a:solidFill>
              </a:rPr>
              <a:t>C. Conservative</a:t>
            </a:r>
            <a:r>
              <a:rPr lang="en-GB" sz="1600" dirty="0"/>
              <a:t> SEEIIST feature:</a:t>
            </a:r>
          </a:p>
          <a:p>
            <a:pPr marL="180000" lvl="1">
              <a:spcBef>
                <a:spcPts val="600"/>
              </a:spcBef>
            </a:pPr>
            <a:r>
              <a:rPr lang="en-GB" sz="1600" dirty="0"/>
              <a:t>The synchrotron adopts the well-established </a:t>
            </a:r>
            <a:r>
              <a:rPr lang="en-GB" sz="1600" dirty="0">
                <a:solidFill>
                  <a:srgbClr val="FF0000"/>
                </a:solidFill>
              </a:rPr>
              <a:t>PIMMS design </a:t>
            </a:r>
            <a:r>
              <a:rPr lang="en-GB" sz="1600" dirty="0"/>
              <a:t>(known and available components, flexible layout for research);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30AB23-DB71-4CF3-95FB-643B6E2B535F}"/>
              </a:ext>
            </a:extLst>
          </p:cNvPr>
          <p:cNvSpPr txBox="1"/>
          <p:nvPr/>
        </p:nvSpPr>
        <p:spPr>
          <a:xfrm>
            <a:off x="9245600" y="3778164"/>
            <a:ext cx="2789844" cy="23698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600" b="1" dirty="0">
                <a:solidFill>
                  <a:srgbClr val="FF0000"/>
                </a:solidFill>
              </a:rPr>
              <a:t>D. Specific </a:t>
            </a:r>
            <a:r>
              <a:rPr lang="en-GB" sz="1600" dirty="0"/>
              <a:t>SEEIIST features: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600" dirty="0">
                <a:solidFill>
                  <a:srgbClr val="FF0000"/>
                </a:solidFill>
              </a:rPr>
              <a:t>Environmental strategy</a:t>
            </a:r>
            <a:r>
              <a:rPr lang="en-GB" sz="1600" dirty="0"/>
              <a:t>: minimise energy consumption, strategy for energy generation;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600" dirty="0"/>
              <a:t>Conceived as a </a:t>
            </a:r>
            <a:r>
              <a:rPr lang="en-GB" sz="1600" dirty="0">
                <a:solidFill>
                  <a:srgbClr val="FF0000"/>
                </a:solidFill>
              </a:rPr>
              <a:t>multiple-hub facility</a:t>
            </a:r>
            <a:r>
              <a:rPr lang="en-GB" sz="1600" dirty="0"/>
              <a:t>, to federate partners in different countries.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2C8404-CA39-407A-949D-434988E7B488}"/>
              </a:ext>
            </a:extLst>
          </p:cNvPr>
          <p:cNvSpPr txBox="1"/>
          <p:nvPr/>
        </p:nvSpPr>
        <p:spPr>
          <a:xfrm>
            <a:off x="156556" y="4925783"/>
            <a:ext cx="6687589" cy="121571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600" b="1" dirty="0">
                <a:solidFill>
                  <a:srgbClr val="FF0000"/>
                </a:solidFill>
              </a:rPr>
              <a:t>B. Advanced</a:t>
            </a:r>
            <a:r>
              <a:rPr lang="en-GB" sz="1600" dirty="0"/>
              <a:t> SEEIIST features (common to other advanced facilities):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600" dirty="0"/>
              <a:t>Operation with </a:t>
            </a:r>
            <a:r>
              <a:rPr lang="en-GB" sz="1600" dirty="0">
                <a:solidFill>
                  <a:srgbClr val="FF0000"/>
                </a:solidFill>
              </a:rPr>
              <a:t>multiple ions</a:t>
            </a:r>
            <a:r>
              <a:rPr lang="en-GB" sz="1600" dirty="0"/>
              <a:t>: protons, Helium, Carbon, Oxygen, Argon;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600" dirty="0">
                <a:solidFill>
                  <a:srgbClr val="FF0000"/>
                </a:solidFill>
              </a:rPr>
              <a:t>Multiple energy </a:t>
            </a:r>
            <a:r>
              <a:rPr lang="en-GB" sz="1600" dirty="0"/>
              <a:t>extraction for faster treatment;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600" dirty="0"/>
              <a:t>Equipped with a </a:t>
            </a:r>
            <a:r>
              <a:rPr lang="en-GB" sz="1600" dirty="0">
                <a:solidFill>
                  <a:srgbClr val="FF0000"/>
                </a:solidFill>
              </a:rPr>
              <a:t>compact superconducting gantry </a:t>
            </a:r>
            <a:r>
              <a:rPr lang="en-GB" sz="1600" dirty="0"/>
              <a:t>of novel design.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172CCB7-611A-4CB2-B2F6-A552F3B46A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06" y="4616563"/>
            <a:ext cx="2232132" cy="1578421"/>
          </a:xfrm>
          <a:prstGeom prst="rect">
            <a:avLst/>
          </a:prstGeom>
        </p:spPr>
      </p:pic>
      <p:sp>
        <p:nvSpPr>
          <p:cNvPr id="15" name="Down Arrow 9">
            <a:extLst>
              <a:ext uri="{FF2B5EF4-FFF2-40B4-BE49-F238E27FC236}">
                <a16:creationId xmlns:a16="http://schemas.microsoft.com/office/drawing/2014/main" id="{3DF93001-1E57-463C-8103-2E99725C2CBB}"/>
              </a:ext>
            </a:extLst>
          </p:cNvPr>
          <p:cNvSpPr/>
          <p:nvPr/>
        </p:nvSpPr>
        <p:spPr>
          <a:xfrm rot="16200000">
            <a:off x="4063554" y="2801025"/>
            <a:ext cx="585216" cy="26542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9">
            <a:extLst>
              <a:ext uri="{FF2B5EF4-FFF2-40B4-BE49-F238E27FC236}">
                <a16:creationId xmlns:a16="http://schemas.microsoft.com/office/drawing/2014/main" id="{7B8E0020-5170-4584-8251-D8280AC910DC}"/>
              </a:ext>
            </a:extLst>
          </p:cNvPr>
          <p:cNvSpPr/>
          <p:nvPr/>
        </p:nvSpPr>
        <p:spPr>
          <a:xfrm rot="5400000">
            <a:off x="8685279" y="3881876"/>
            <a:ext cx="585216" cy="26542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9">
            <a:extLst>
              <a:ext uri="{FF2B5EF4-FFF2-40B4-BE49-F238E27FC236}">
                <a16:creationId xmlns:a16="http://schemas.microsoft.com/office/drawing/2014/main" id="{0F5D47B5-34CA-43B7-B5E4-00AD20628356}"/>
              </a:ext>
            </a:extLst>
          </p:cNvPr>
          <p:cNvSpPr/>
          <p:nvPr/>
        </p:nvSpPr>
        <p:spPr>
          <a:xfrm rot="10800000">
            <a:off x="5670681" y="4466701"/>
            <a:ext cx="585216" cy="26542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9">
            <a:extLst>
              <a:ext uri="{FF2B5EF4-FFF2-40B4-BE49-F238E27FC236}">
                <a16:creationId xmlns:a16="http://schemas.microsoft.com/office/drawing/2014/main" id="{52238731-C467-4710-A13C-1FE2A366352F}"/>
              </a:ext>
            </a:extLst>
          </p:cNvPr>
          <p:cNvSpPr/>
          <p:nvPr/>
        </p:nvSpPr>
        <p:spPr>
          <a:xfrm rot="5400000">
            <a:off x="8710729" y="1929263"/>
            <a:ext cx="585216" cy="26542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2784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D97FBD-9DE7-4E92-B7B9-1A5553E6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Layout</a:t>
            </a:r>
            <a:r>
              <a:rPr lang="fr-CH" dirty="0"/>
              <a:t> of the </a:t>
            </a:r>
            <a:r>
              <a:rPr lang="fr-CH" dirty="0" err="1"/>
              <a:t>complete</a:t>
            </a:r>
            <a:r>
              <a:rPr lang="fr-CH" dirty="0"/>
              <a:t> SEEIIST-type </a:t>
            </a:r>
            <a:r>
              <a:rPr lang="fr-CH" dirty="0" err="1"/>
              <a:t>facility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709184-AC56-4147-863A-FE0578723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3EDB17-6534-4839-B9FC-983621D2492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328" y="1356011"/>
            <a:ext cx="6178163" cy="43686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6928A23-8696-4D3F-827D-487027BE3887}"/>
              </a:ext>
            </a:extLst>
          </p:cNvPr>
          <p:cNvSpPr txBox="1"/>
          <p:nvPr/>
        </p:nvSpPr>
        <p:spPr>
          <a:xfrm>
            <a:off x="4487718" y="954708"/>
            <a:ext cx="1910779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Access for </a:t>
            </a:r>
            <a:r>
              <a:rPr lang="fr-CH" dirty="0" err="1"/>
              <a:t>therapy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2A8D1E-871D-4AA3-B27D-44A03334B912}"/>
              </a:ext>
            </a:extLst>
          </p:cNvPr>
          <p:cNvSpPr txBox="1"/>
          <p:nvPr/>
        </p:nvSpPr>
        <p:spPr>
          <a:xfrm>
            <a:off x="5184250" y="5827011"/>
            <a:ext cx="4078039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Access to </a:t>
            </a:r>
            <a:r>
              <a:rPr lang="fr-CH" dirty="0" err="1"/>
              <a:t>experimental</a:t>
            </a:r>
            <a:r>
              <a:rPr lang="fr-CH" dirty="0"/>
              <a:t> room and linac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007877-0387-4B71-939B-DCC842B81A11}"/>
              </a:ext>
            </a:extLst>
          </p:cNvPr>
          <p:cNvSpPr txBox="1"/>
          <p:nvPr/>
        </p:nvSpPr>
        <p:spPr>
          <a:xfrm>
            <a:off x="9676365" y="4873581"/>
            <a:ext cx="1908686" cy="5539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Target for isotope production</a:t>
            </a:r>
            <a:endParaRPr lang="en-GB" dirty="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7E02AA3F-2A45-4819-B383-4865A9F7B864}"/>
              </a:ext>
            </a:extLst>
          </p:cNvPr>
          <p:cNvSpPr/>
          <p:nvPr/>
        </p:nvSpPr>
        <p:spPr>
          <a:xfrm>
            <a:off x="5184250" y="1314566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67E0284F-4CC5-4FFF-9BA7-926D1B74A376}"/>
              </a:ext>
            </a:extLst>
          </p:cNvPr>
          <p:cNvSpPr/>
          <p:nvPr/>
        </p:nvSpPr>
        <p:spPr>
          <a:xfrm rot="10800000">
            <a:off x="6301409" y="5644386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7CB4CE-FAA0-4B88-B2F1-159C9F05EB03}"/>
              </a:ext>
            </a:extLst>
          </p:cNvPr>
          <p:cNvSpPr txBox="1"/>
          <p:nvPr/>
        </p:nvSpPr>
        <p:spPr>
          <a:xfrm>
            <a:off x="9629981" y="2123287"/>
            <a:ext cx="2348199" cy="5539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Equipment room and </a:t>
            </a:r>
            <a:r>
              <a:rPr lang="fr-CH" dirty="0" err="1"/>
              <a:t>access</a:t>
            </a:r>
            <a:r>
              <a:rPr lang="fr-CH" dirty="0"/>
              <a:t> to synchrotron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B18B40CD-9E44-4497-AE9E-10209054237A}"/>
              </a:ext>
            </a:extLst>
          </p:cNvPr>
          <p:cNvSpPr/>
          <p:nvPr/>
        </p:nvSpPr>
        <p:spPr>
          <a:xfrm rot="5400000">
            <a:off x="9325692" y="2331036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6D86B8DC-EDB5-4F5C-A024-EA2C0549DB6A}"/>
              </a:ext>
            </a:extLst>
          </p:cNvPr>
          <p:cNvSpPr/>
          <p:nvPr/>
        </p:nvSpPr>
        <p:spPr>
          <a:xfrm rot="5400000">
            <a:off x="9408842" y="5081330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1486EC-F14A-4F39-A7D9-26611BF8C926}"/>
              </a:ext>
            </a:extLst>
          </p:cNvPr>
          <p:cNvSpPr txBox="1"/>
          <p:nvPr/>
        </p:nvSpPr>
        <p:spPr>
          <a:xfrm>
            <a:off x="344542" y="5827011"/>
            <a:ext cx="4660991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Reconfigurable </a:t>
            </a:r>
            <a:r>
              <a:rPr lang="fr-CH" dirty="0" err="1"/>
              <a:t>experimental</a:t>
            </a:r>
            <a:r>
              <a:rPr lang="fr-CH" dirty="0"/>
              <a:t> room </a:t>
            </a:r>
            <a:endParaRPr lang="en-GB" dirty="0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A53FB5DE-7869-4F78-A938-E24157F2EB13}"/>
              </a:ext>
            </a:extLst>
          </p:cNvPr>
          <p:cNvSpPr/>
          <p:nvPr/>
        </p:nvSpPr>
        <p:spPr>
          <a:xfrm rot="10800000">
            <a:off x="4410986" y="5644387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6A94835-8F7A-48F4-9957-082E8BA4FEAC}"/>
              </a:ext>
            </a:extLst>
          </p:cNvPr>
          <p:cNvSpPr txBox="1"/>
          <p:nvPr/>
        </p:nvSpPr>
        <p:spPr>
          <a:xfrm>
            <a:off x="315644" y="961635"/>
            <a:ext cx="34435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Research and Therapy Facility</a:t>
            </a:r>
          </a:p>
          <a:p>
            <a:pPr algn="l"/>
            <a:r>
              <a:rPr lang="en-GB" dirty="0"/>
              <a:t>(50% daily beam time for research, 50% for therapy)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185421-DEE6-40A0-B3CA-92370F05E0F2}"/>
              </a:ext>
            </a:extLst>
          </p:cNvPr>
          <p:cNvSpPr txBox="1"/>
          <p:nvPr/>
        </p:nvSpPr>
        <p:spPr>
          <a:xfrm>
            <a:off x="344542" y="5474174"/>
            <a:ext cx="2563328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Access for animal </a:t>
            </a:r>
            <a:r>
              <a:rPr lang="fr-CH" dirty="0" err="1"/>
              <a:t>testing</a:t>
            </a:r>
            <a:endParaRPr lang="fr-CH" dirty="0"/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898F572B-F65B-49B2-8E73-A0B70E3E2BB7}"/>
              </a:ext>
            </a:extLst>
          </p:cNvPr>
          <p:cNvSpPr/>
          <p:nvPr/>
        </p:nvSpPr>
        <p:spPr>
          <a:xfrm rot="16200000">
            <a:off x="2977289" y="5537451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9B63FB-2B32-41FC-AA32-6353CE032E12}"/>
              </a:ext>
            </a:extLst>
          </p:cNvPr>
          <p:cNvSpPr txBox="1"/>
          <p:nvPr/>
        </p:nvSpPr>
        <p:spPr>
          <a:xfrm>
            <a:off x="7090153" y="991401"/>
            <a:ext cx="174232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>
                <a:solidFill>
                  <a:srgbClr val="FF0000"/>
                </a:solidFill>
              </a:rPr>
              <a:t>Total 5,400 m</a:t>
            </a:r>
            <a:r>
              <a:rPr lang="fr-CH" b="1" baseline="30000" dirty="0">
                <a:solidFill>
                  <a:srgbClr val="FF0000"/>
                </a:solidFill>
              </a:rPr>
              <a:t>2 </a:t>
            </a:r>
            <a:r>
              <a:rPr lang="fr-CH" sz="1100" b="1" dirty="0">
                <a:solidFill>
                  <a:srgbClr val="FF0000"/>
                </a:solidFill>
              </a:rPr>
              <a:t>(</a:t>
            </a:r>
            <a:r>
              <a:rPr lang="fr-CH" sz="1100" b="1" dirty="0" err="1">
                <a:solidFill>
                  <a:srgbClr val="FF0000"/>
                </a:solidFill>
              </a:rPr>
              <a:t>shielded</a:t>
            </a:r>
            <a:r>
              <a:rPr lang="fr-CH" sz="1100" b="1" dirty="0">
                <a:solidFill>
                  <a:srgbClr val="FF0000"/>
                </a:solidFill>
              </a:rPr>
              <a:t> area) 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E3E36CA-7677-4FBC-BA4F-09CE5BDB05AC}"/>
              </a:ext>
            </a:extLst>
          </p:cNvPr>
          <p:cNvCxnSpPr/>
          <p:nvPr/>
        </p:nvCxnSpPr>
        <p:spPr>
          <a:xfrm flipH="1">
            <a:off x="8308428" y="1453066"/>
            <a:ext cx="1063308" cy="2236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54511E9-F37F-4C2C-BD45-A2546B9F431F}"/>
              </a:ext>
            </a:extLst>
          </p:cNvPr>
          <p:cNvSpPr txBox="1"/>
          <p:nvPr/>
        </p:nvSpPr>
        <p:spPr>
          <a:xfrm>
            <a:off x="9524136" y="1032811"/>
            <a:ext cx="249876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/>
              <a:t>The synchrotron can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replaced</a:t>
            </a:r>
            <a:r>
              <a:rPr lang="fr-CH" sz="1600" dirty="0"/>
              <a:t> by an SC version if R&amp;D </a:t>
            </a:r>
            <a:r>
              <a:rPr lang="fr-CH" sz="1600" dirty="0" err="1"/>
              <a:t>successful</a:t>
            </a:r>
            <a:r>
              <a:rPr lang="fr-CH" sz="1600" dirty="0"/>
              <a:t>  </a:t>
            </a:r>
            <a:endParaRPr lang="en-GB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8969D0-7DF9-4E1A-8DBB-318A1609D1DF}"/>
              </a:ext>
            </a:extLst>
          </p:cNvPr>
          <p:cNvSpPr txBox="1"/>
          <p:nvPr/>
        </p:nvSpPr>
        <p:spPr>
          <a:xfrm>
            <a:off x="1077148" y="3540318"/>
            <a:ext cx="1597889" cy="5539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Area for future expansion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7419CEE-F0C3-4460-84F5-DB863AFA47A4}"/>
              </a:ext>
            </a:extLst>
          </p:cNvPr>
          <p:cNvCxnSpPr>
            <a:cxnSpLocks/>
          </p:cNvCxnSpPr>
          <p:nvPr/>
        </p:nvCxnSpPr>
        <p:spPr>
          <a:xfrm flipH="1">
            <a:off x="533164" y="2239393"/>
            <a:ext cx="2685856" cy="0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E804A28-CADF-4ED5-9572-F3F75AEC1FBB}"/>
              </a:ext>
            </a:extLst>
          </p:cNvPr>
          <p:cNvCxnSpPr>
            <a:cxnSpLocks/>
          </p:cNvCxnSpPr>
          <p:nvPr/>
        </p:nvCxnSpPr>
        <p:spPr>
          <a:xfrm flipV="1">
            <a:off x="533164" y="2228237"/>
            <a:ext cx="0" cy="3177091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73DF08D-B6CB-4D55-A026-6ADACD18DFBD}"/>
              </a:ext>
            </a:extLst>
          </p:cNvPr>
          <p:cNvCxnSpPr>
            <a:cxnSpLocks/>
          </p:cNvCxnSpPr>
          <p:nvPr/>
        </p:nvCxnSpPr>
        <p:spPr>
          <a:xfrm flipH="1">
            <a:off x="533164" y="5405328"/>
            <a:ext cx="2930620" cy="0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9249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7FFFC-11E8-48A7-BE70-2433607E3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BC3E1F-2DAF-46BA-9BAF-4F8500EE0B3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6" y="917602"/>
            <a:ext cx="9572357" cy="538474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EEC46A7-CA20-45B7-B0C2-BB67EB938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863600"/>
          </a:xfrm>
        </p:spPr>
        <p:txBody>
          <a:bodyPr/>
          <a:lstStyle/>
          <a:p>
            <a:r>
              <a:rPr lang="fr-CH" dirty="0"/>
              <a:t>The SEEIIST </a:t>
            </a:r>
            <a:r>
              <a:rPr lang="fr-CH" dirty="0" err="1"/>
              <a:t>facility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E10B4E-1441-4967-BAF9-1F6DDE885241}"/>
              </a:ext>
            </a:extLst>
          </p:cNvPr>
          <p:cNvSpPr txBox="1"/>
          <p:nvPr/>
        </p:nvSpPr>
        <p:spPr>
          <a:xfrm>
            <a:off x="10202333" y="5423932"/>
            <a:ext cx="18880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i="1" dirty="0"/>
              <a:t>Roof of accelerator building is removed to show accelerator components </a:t>
            </a:r>
          </a:p>
        </p:txBody>
      </p:sp>
    </p:spTree>
    <p:extLst>
      <p:ext uri="{BB962C8B-B14F-4D97-AF65-F5344CB8AC3E}">
        <p14:creationId xmlns:p14="http://schemas.microsoft.com/office/powerpoint/2010/main" val="27399548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DB8CFDD-AF86-324F-B309-BF780B1A7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" y="288273"/>
            <a:ext cx="1220886" cy="8267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BA924F-E9D3-1145-91F6-E3134A7AAF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10" y="202643"/>
            <a:ext cx="10865358" cy="611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61D0865-AAFC-4B8B-9001-55AD0FEB39AC}"/>
              </a:ext>
            </a:extLst>
          </p:cNvPr>
          <p:cNvSpPr/>
          <p:nvPr/>
        </p:nvSpPr>
        <p:spPr>
          <a:xfrm>
            <a:off x="6306207" y="1219200"/>
            <a:ext cx="3636579" cy="11246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49942A-9D06-4EB2-B55F-49A354914FCA}"/>
              </a:ext>
            </a:extLst>
          </p:cNvPr>
          <p:cNvSpPr/>
          <p:nvPr/>
        </p:nvSpPr>
        <p:spPr>
          <a:xfrm>
            <a:off x="6630556" y="4833834"/>
            <a:ext cx="3207127" cy="8322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6257"/>
          </a:xfrm>
        </p:spPr>
        <p:txBody>
          <a:bodyPr>
            <a:noAutofit/>
          </a:bodyPr>
          <a:lstStyle/>
          <a:p>
            <a:r>
              <a:rPr lang="en-US" sz="4000" dirty="0"/>
              <a:t>Particle Accelerators for Medicine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394799" y="5717077"/>
            <a:ext cx="6468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Total: ≈ 16’000 </a:t>
            </a:r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operating for </a:t>
            </a:r>
            <a:r>
              <a:rPr lang="fr-CH" dirty="0" err="1"/>
              <a:t>medicine</a:t>
            </a:r>
            <a:r>
              <a:rPr lang="fr-CH" dirty="0"/>
              <a:t>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181D9B-4206-4C62-8357-F8CB032A42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87" y="676083"/>
            <a:ext cx="10519183" cy="490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3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CFCAA3-9A63-4274-8677-8CEEDF729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/>
              <a:t>Other</a:t>
            </a:r>
            <a:r>
              <a:rPr lang="fr-CH" sz="4000" dirty="0"/>
              <a:t> initiatives 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E79F8-41DC-4EF7-89E3-762E73399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6C1C2-2036-4E6B-802F-24476280A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Vretenar | NIMMS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7ADC8-2FF2-498F-8EFE-22CB7514A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5F8E5D-E7D9-4519-8DBB-F161C7B6F11A}"/>
              </a:ext>
            </a:extLst>
          </p:cNvPr>
          <p:cNvSpPr txBox="1"/>
          <p:nvPr/>
        </p:nvSpPr>
        <p:spPr>
          <a:xfrm>
            <a:off x="241969" y="1350197"/>
            <a:ext cx="1129510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spcBef>
                <a:spcPts val="1200"/>
              </a:spcBef>
              <a:buFontTx/>
              <a:buChar char="-"/>
            </a:pPr>
            <a:r>
              <a:rPr lang="en-GB" sz="2000" dirty="0"/>
              <a:t>The Baltics (Estonia, Latvia, Lithuania) are developing a common scientific and research infrastructure agenda. They considering ion therapy of cancer as a priority area, coherent with the EU programmes. Population too low to justify a Carbon facility, more interested in proton therapy and experimental work with heavier ions and possibly Helium treatment.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8AEE5A-2959-4456-A69E-3E14131B3E14}"/>
              </a:ext>
            </a:extLst>
          </p:cNvPr>
          <p:cNvPicPr/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353" y="2798496"/>
            <a:ext cx="4163722" cy="313035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491B845-11B6-4C34-B0A8-D2658C8D2B2F}"/>
              </a:ext>
            </a:extLst>
          </p:cNvPr>
          <p:cNvSpPr txBox="1"/>
          <p:nvPr/>
        </p:nvSpPr>
        <p:spPr>
          <a:xfrm>
            <a:off x="241969" y="2788061"/>
            <a:ext cx="6796848" cy="2923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spcBef>
                <a:spcPts val="1200"/>
              </a:spcBef>
              <a:buFontTx/>
              <a:buChar char="-"/>
            </a:pPr>
            <a:r>
              <a:rPr lang="en-GB" sz="2000" dirty="0"/>
              <a:t>Greece is a recent member of SEEIIST and is planning for a proton therapy centre in Thessaloniki, as initial treatment hub of SEEIIST.</a:t>
            </a:r>
          </a:p>
          <a:p>
            <a:pPr marL="342900" indent="-342900" algn="l">
              <a:spcBef>
                <a:spcPts val="1200"/>
              </a:spcBef>
              <a:buFontTx/>
              <a:buChar char="-"/>
            </a:pPr>
            <a:r>
              <a:rPr lang="en-GB" sz="2000" dirty="0"/>
              <a:t>Portugal has started a proton therapy centre in Lisbon, and is planning for an experimental “cyclinac” in Coimbra – isotope production with a 30 MeV cyclotron and post-acceleration of protons with a high-frequency linear accelerator.</a:t>
            </a:r>
          </a:p>
          <a:p>
            <a:pPr marL="342900" indent="-342900" algn="l">
              <a:buFontTx/>
              <a:buChar char="-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210114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B1E996-A910-4AAB-9B36-E3F297E0F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</a:t>
            </a:r>
            <a:r>
              <a:rPr lang="fr-CH" dirty="0" err="1"/>
              <a:t>European</a:t>
            </a:r>
            <a:r>
              <a:rPr lang="fr-CH" dirty="0"/>
              <a:t> initiatives in ion </a:t>
            </a:r>
            <a:r>
              <a:rPr lang="fr-CH" dirty="0" err="1"/>
              <a:t>therapy</a:t>
            </a:r>
            <a:r>
              <a:rPr lang="fr-CH" dirty="0"/>
              <a:t> - UK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272A5-8017-4D43-8EC7-C3C58168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11/3/2021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B2789-1949-4616-9BF0-6577314EA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9DA18E-07ED-4031-8A43-AC4B72925E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700" y="5066217"/>
            <a:ext cx="5061211" cy="8256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8E2E05-579C-4AD7-9C66-858D190946F1}"/>
              </a:ext>
            </a:extLst>
          </p:cNvPr>
          <p:cNvSpPr txBox="1"/>
          <p:nvPr/>
        </p:nvSpPr>
        <p:spPr>
          <a:xfrm>
            <a:off x="6727590" y="3527294"/>
            <a:ext cx="506121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/>
              <a:t>Ion Therapy Research Facility </a:t>
            </a:r>
            <a:r>
              <a:rPr lang="en-GB" sz="2000" dirty="0"/>
              <a:t>proposal</a:t>
            </a:r>
          </a:p>
          <a:p>
            <a:pPr algn="l"/>
            <a:endParaRPr lang="en-GB" sz="600" dirty="0"/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/>
              <a:t>Innovative and challenging accelerator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/>
              <a:t>No patient treatment, only </a:t>
            </a:r>
            <a:r>
              <a:rPr lang="en-GB" dirty="0">
                <a:solidFill>
                  <a:srgbClr val="FF0000"/>
                </a:solidFill>
              </a:rPr>
              <a:t>research programme </a:t>
            </a:r>
            <a:r>
              <a:rPr lang="en-GB" dirty="0"/>
              <a:t>(no need to licence for medical use, no constraints and risks with patients).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DF95DB-C33A-4020-B967-B2183521E4C6}"/>
              </a:ext>
            </a:extLst>
          </p:cNvPr>
          <p:cNvSpPr txBox="1"/>
          <p:nvPr/>
        </p:nvSpPr>
        <p:spPr>
          <a:xfrm>
            <a:off x="6743700" y="1175398"/>
            <a:ext cx="465772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b="1" dirty="0" err="1"/>
              <a:t>LhARA</a:t>
            </a:r>
            <a:r>
              <a:rPr lang="en-GB" b="1" dirty="0"/>
              <a:t> </a:t>
            </a:r>
            <a:r>
              <a:rPr lang="en-GB" dirty="0"/>
              <a:t>(Laser-hybrid Accelerator for Radiobiological Applications) collaboration coordinated by Imperial College: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Innovative laser ion source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Gabor lens for beam capture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FFAG accelerator technology</a:t>
            </a:r>
          </a:p>
          <a:p>
            <a:pPr algn="l"/>
            <a:endParaRPr lang="en-GB" dirty="0"/>
          </a:p>
        </p:txBody>
      </p:sp>
      <p:pic>
        <p:nvPicPr>
          <p:cNvPr id="10" name="Picture 9" descr="A picture containing toy&#10;&#10;Description automatically generated">
            <a:extLst>
              <a:ext uri="{FF2B5EF4-FFF2-40B4-BE49-F238E27FC236}">
                <a16:creationId xmlns:a16="http://schemas.microsoft.com/office/drawing/2014/main" id="{91202BB5-3755-485E-824B-F8B921FCE1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00" y="1190584"/>
            <a:ext cx="6014032" cy="385658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 descr="RingRaccam2409">
            <a:extLst>
              <a:ext uri="{FF2B5EF4-FFF2-40B4-BE49-F238E27FC236}">
                <a16:creationId xmlns:a16="http://schemas.microsoft.com/office/drawing/2014/main" id="{28D102C4-3A0C-40C5-A0C7-768E60120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99" y="3335392"/>
            <a:ext cx="1711775" cy="17117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CE08B24A-C0A6-4C42-B5CD-9C39861B45E2}"/>
              </a:ext>
            </a:extLst>
          </p:cNvPr>
          <p:cNvSpPr/>
          <p:nvPr/>
        </p:nvSpPr>
        <p:spPr>
          <a:xfrm>
            <a:off x="8343900" y="3017923"/>
            <a:ext cx="676275" cy="310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22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A0113-14D4-4B47-9E52-0938D7D1E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6257"/>
          </a:xfrm>
        </p:spPr>
        <p:txBody>
          <a:bodyPr/>
          <a:lstStyle/>
          <a:p>
            <a:r>
              <a:rPr lang="fr-CH" sz="4400" dirty="0" err="1"/>
              <a:t>Thank</a:t>
            </a:r>
            <a:r>
              <a:rPr lang="fr-CH" sz="4400" dirty="0"/>
              <a:t> </a:t>
            </a:r>
            <a:r>
              <a:rPr lang="fr-CH" sz="4400" dirty="0" err="1"/>
              <a:t>you</a:t>
            </a:r>
            <a:r>
              <a:rPr lang="fr-CH" sz="4400" dirty="0"/>
              <a:t> for </a:t>
            </a:r>
            <a:r>
              <a:rPr lang="fr-CH" sz="4400" dirty="0" err="1"/>
              <a:t>your</a:t>
            </a:r>
            <a:r>
              <a:rPr lang="fr-CH" sz="4400" dirty="0"/>
              <a:t> attention</a:t>
            </a:r>
            <a:endParaRPr lang="en-GB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A6EFDF-7E93-497E-A111-735A029A76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A9B2DA-D284-4C62-BB2F-915B1644B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263" y="987542"/>
            <a:ext cx="8147822" cy="48829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341D3D-1C52-48D1-987B-2117C1E38D22}"/>
              </a:ext>
            </a:extLst>
          </p:cNvPr>
          <p:cNvSpPr txBox="1"/>
          <p:nvPr/>
        </p:nvSpPr>
        <p:spPr>
          <a:xfrm>
            <a:off x="537297" y="1229110"/>
            <a:ext cx="3033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maurizio.vretenar@cern.ch</a:t>
            </a:r>
            <a:endParaRPr lang="en-GB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C99F88-E2B4-479C-A795-742B660D3D96}"/>
              </a:ext>
            </a:extLst>
          </p:cNvPr>
          <p:cNvSpPr txBox="1"/>
          <p:nvPr/>
        </p:nvSpPr>
        <p:spPr>
          <a:xfrm>
            <a:off x="5529943" y="5890856"/>
            <a:ext cx="475213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i="1" dirty="0"/>
              <a:t>Image </a:t>
            </a:r>
            <a:r>
              <a:rPr lang="fr-CH" sz="1600" i="1" dirty="0" err="1"/>
              <a:t>credit</a:t>
            </a:r>
            <a:r>
              <a:rPr lang="fr-CH" sz="1600" i="1" dirty="0"/>
              <a:t>: Elwood H. Smith, The New York Times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8913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3FE22-F8E0-42EA-A413-C4DC5D511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/>
              <a:t>T</a:t>
            </a:r>
            <a:r>
              <a:rPr lang="en-GB" sz="4400" dirty="0" err="1"/>
              <a:t>herapy</a:t>
            </a:r>
            <a:r>
              <a:rPr lang="en-GB" sz="4400" dirty="0"/>
              <a:t> of cancer with particle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2DD39-B823-4FF0-BDF4-820B5483A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88E15-4394-499A-AC07-C4086F1E2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0DB604-BE23-4F1F-A363-691C85FFB680}"/>
              </a:ext>
            </a:extLst>
          </p:cNvPr>
          <p:cNvSpPr txBox="1"/>
          <p:nvPr/>
        </p:nvSpPr>
        <p:spPr>
          <a:xfrm>
            <a:off x="310616" y="1108847"/>
            <a:ext cx="11671834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b="1" dirty="0">
                <a:solidFill>
                  <a:srgbClr val="C00000"/>
                </a:solidFill>
              </a:rPr>
              <a:t>Goal: 	curing deep solid tumours with minimum damage 	to surrounding organs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0259D1-ADAC-4438-8904-B29A04A9C65C}"/>
              </a:ext>
            </a:extLst>
          </p:cNvPr>
          <p:cNvSpPr txBox="1"/>
          <p:nvPr/>
        </p:nvSpPr>
        <p:spPr>
          <a:xfrm>
            <a:off x="4508938" y="1801410"/>
            <a:ext cx="7577959" cy="2523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/>
              <a:t>Conventional Radiation Therapy makes use of </a:t>
            </a:r>
            <a:r>
              <a:rPr lang="en-GB" sz="2000" b="1" dirty="0">
                <a:solidFill>
                  <a:srgbClr val="FF0000"/>
                </a:solidFill>
              </a:rPr>
              <a:t>X-rays</a:t>
            </a:r>
            <a:r>
              <a:rPr lang="en-GB" sz="2000" dirty="0"/>
              <a:t> that deliver most of their dose in healthy tissue before reaching the tumour.</a:t>
            </a:r>
          </a:p>
          <a:p>
            <a:pPr algn="l"/>
            <a:endParaRPr lang="en-GB" sz="1000" b="1" dirty="0">
              <a:solidFill>
                <a:srgbClr val="FF0000"/>
              </a:solidFill>
            </a:endParaRPr>
          </a:p>
          <a:p>
            <a:pPr algn="l"/>
            <a:r>
              <a:rPr lang="en-GB" sz="2000" b="1" dirty="0">
                <a:solidFill>
                  <a:srgbClr val="FF0000"/>
                </a:solidFill>
              </a:rPr>
              <a:t>Protons and heavier ions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 a characteristic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Bragg peak:</a:t>
            </a:r>
          </a:p>
          <a:p>
            <a:pPr algn="l"/>
            <a:r>
              <a:rPr lang="en-GB" sz="2000" dirty="0"/>
              <a:t>A beam of particles starts to deposit energy at a given depth corresponding to its energy.</a:t>
            </a:r>
          </a:p>
          <a:p>
            <a:pPr algn="l"/>
            <a:endParaRPr lang="en-GB" sz="1050" dirty="0"/>
          </a:p>
          <a:p>
            <a:pPr algn="l"/>
            <a:r>
              <a:rPr lang="en-GB" sz="2000" dirty="0"/>
              <a:t>These techniques aim at “</a:t>
            </a:r>
            <a:r>
              <a:rPr lang="en-GB" sz="2000" dirty="0">
                <a:solidFill>
                  <a:srgbClr val="FF0000"/>
                </a:solidFill>
              </a:rPr>
              <a:t>bloodless surgery</a:t>
            </a:r>
            <a:r>
              <a:rPr lang="en-GB" sz="2000" dirty="0"/>
              <a:t>”: destroy a cancer with minimum damage to the surrounding tissues.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A1D55D-E508-4DAB-9E0A-F62434C44DFD}"/>
              </a:ext>
            </a:extLst>
          </p:cNvPr>
          <p:cNvSpPr txBox="1"/>
          <p:nvPr/>
        </p:nvSpPr>
        <p:spPr>
          <a:xfrm>
            <a:off x="347831" y="4889544"/>
            <a:ext cx="5052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Energy </a:t>
            </a:r>
            <a:r>
              <a:rPr lang="fr-CH" dirty="0" err="1"/>
              <a:t>deposition</a:t>
            </a:r>
            <a:r>
              <a:rPr lang="fr-CH" dirty="0"/>
              <a:t> of X-rays, protons, </a:t>
            </a:r>
            <a:r>
              <a:rPr lang="fr-CH" dirty="0" err="1"/>
              <a:t>carbon</a:t>
            </a:r>
            <a:r>
              <a:rPr lang="fr-CH" dirty="0"/>
              <a:t> ions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97FDCFF-6334-4F60-BDDA-59AF2A7E350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788" y="4498480"/>
            <a:ext cx="3878758" cy="14940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7B6A5E8-1D94-4A71-A0E9-9D81734DD969}"/>
              </a:ext>
            </a:extLst>
          </p:cNvPr>
          <p:cNvSpPr txBox="1"/>
          <p:nvPr/>
        </p:nvSpPr>
        <p:spPr>
          <a:xfrm>
            <a:off x="588928" y="5438522"/>
            <a:ext cx="5958834" cy="55399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/>
              <a:t>Because</a:t>
            </a:r>
            <a:r>
              <a:rPr lang="fr-CH" dirty="0"/>
              <a:t> of </a:t>
            </a:r>
            <a:r>
              <a:rPr lang="fr-CH" dirty="0" err="1"/>
              <a:t>their</a:t>
            </a:r>
            <a:r>
              <a:rPr lang="fr-CH" dirty="0"/>
              <a:t> </a:t>
            </a:r>
            <a:r>
              <a:rPr lang="fr-CH" dirty="0" err="1"/>
              <a:t>higher</a:t>
            </a:r>
            <a:r>
              <a:rPr lang="fr-CH" dirty="0"/>
              <a:t> mass and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loss</a:t>
            </a:r>
            <a:r>
              <a:rPr lang="fr-CH" dirty="0"/>
              <a:t> in the tissues, ions </a:t>
            </a:r>
            <a:r>
              <a:rPr lang="fr-CH" dirty="0" err="1"/>
              <a:t>act</a:t>
            </a:r>
            <a:r>
              <a:rPr lang="fr-CH" dirty="0"/>
              <a:t> in a </a:t>
            </a:r>
            <a:r>
              <a:rPr lang="fr-CH" dirty="0" err="1"/>
              <a:t>different</a:t>
            </a:r>
            <a:r>
              <a:rPr lang="fr-CH" dirty="0"/>
              <a:t> </a:t>
            </a:r>
            <a:r>
              <a:rPr lang="fr-CH" dirty="0" err="1"/>
              <a:t>way</a:t>
            </a:r>
            <a:r>
              <a:rPr lang="fr-CH" dirty="0"/>
              <a:t> </a:t>
            </a:r>
            <a:r>
              <a:rPr lang="fr-CH" dirty="0" err="1"/>
              <a:t>than</a:t>
            </a:r>
            <a:r>
              <a:rPr lang="fr-CH" dirty="0"/>
              <a:t> X-rays or protons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3383EF-C427-4CB2-86E1-A5E5F2C95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31" y="1799132"/>
            <a:ext cx="3848437" cy="30415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2800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C43B15-277E-43B7-9C75-7D1748B2A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/>
              <a:t>The </a:t>
            </a:r>
            <a:r>
              <a:rPr lang="fr-CH" sz="4400" dirty="0" err="1"/>
              <a:t>rise</a:t>
            </a:r>
            <a:r>
              <a:rPr lang="fr-CH" sz="4400" dirty="0"/>
              <a:t> of proton </a:t>
            </a:r>
            <a:r>
              <a:rPr lang="fr-CH" sz="4400" dirty="0" err="1"/>
              <a:t>therapy</a:t>
            </a:r>
            <a:r>
              <a:rPr lang="fr-CH" sz="4400" dirty="0"/>
              <a:t>  </a:t>
            </a:r>
            <a:endParaRPr lang="en-GB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AF5C2-4662-4B88-BB81-1B38ED656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1BE68-A032-4432-9D8F-36F3FE5BE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DCC45B-3BE9-45CF-BB77-866219CA1395}"/>
              </a:ext>
            </a:extLst>
          </p:cNvPr>
          <p:cNvSpPr txBox="1"/>
          <p:nvPr/>
        </p:nvSpPr>
        <p:spPr>
          <a:xfrm>
            <a:off x="325820" y="1099331"/>
            <a:ext cx="115403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dirty="0"/>
              <a:t>Protons have a lower energy deposition per length than ions → they need less energy to penetrate the full body → the accelerator is smaller, superconducting cyclotrons or small synchrotrons can be used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AE378A-4294-4CD0-8DE1-3F3CF51EF915}"/>
              </a:ext>
            </a:extLst>
          </p:cNvPr>
          <p:cNvSpPr txBox="1"/>
          <p:nvPr/>
        </p:nvSpPr>
        <p:spPr>
          <a:xfrm>
            <a:off x="325820" y="1891825"/>
            <a:ext cx="10815461" cy="7848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4 companies are now selling turn-key proton therapy systems at a starting cost of some 40 M€.</a:t>
            </a:r>
          </a:p>
          <a:p>
            <a:pPr algn="l"/>
            <a:endParaRPr lang="en-GB" sz="1100" dirty="0"/>
          </a:p>
          <a:p>
            <a:pPr algn="l"/>
            <a:r>
              <a:rPr lang="en-GB" sz="2000" dirty="0"/>
              <a:t>Fast increase in the number of facilities worldwide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6511D5-B8DF-4386-9C56-7E33E5F645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87" y="3297512"/>
            <a:ext cx="4239861" cy="23116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EA3B35-2AA2-4580-81C8-1B32422C1D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0370" y="2946008"/>
            <a:ext cx="3970040" cy="3205762"/>
          </a:xfrm>
          <a:prstGeom prst="rect">
            <a:avLst/>
          </a:prstGeom>
        </p:spPr>
      </p:pic>
      <p:pic>
        <p:nvPicPr>
          <p:cNvPr id="18" name="Picture 17" descr="Engineering drawing&#10;&#10;Description automatically generated with medium confidence">
            <a:extLst>
              <a:ext uri="{FF2B5EF4-FFF2-40B4-BE49-F238E27FC236}">
                <a16:creationId xmlns:a16="http://schemas.microsoft.com/office/drawing/2014/main" id="{C67955DD-9DA1-4A4E-80EC-71486C3C432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53594" y="2291934"/>
            <a:ext cx="3870241" cy="233606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7666B84-6A3B-48B8-9AB4-0A898C3655C5}"/>
              </a:ext>
            </a:extLst>
          </p:cNvPr>
          <p:cNvSpPr txBox="1"/>
          <p:nvPr/>
        </p:nvSpPr>
        <p:spPr>
          <a:xfrm>
            <a:off x="8640410" y="5903621"/>
            <a:ext cx="2807763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i="1" dirty="0" err="1"/>
              <a:t>ProteusOne</a:t>
            </a:r>
            <a:r>
              <a:rPr lang="en-US" sz="1400" i="1" dirty="0"/>
              <a:t> from IBA (Belgium)</a:t>
            </a:r>
            <a:endParaRPr lang="en-GB" sz="1400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F569B9-4327-44E2-BA35-244ED94AD156}"/>
              </a:ext>
            </a:extLst>
          </p:cNvPr>
          <p:cNvSpPr txBox="1"/>
          <p:nvPr/>
        </p:nvSpPr>
        <p:spPr>
          <a:xfrm>
            <a:off x="9890234" y="4772955"/>
            <a:ext cx="2133601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i="1" dirty="0"/>
              <a:t>The Hitachi synchrotron system (Japan)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315196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FCC09B-0F25-4B70-BA3D-A06D128D4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/>
              <a:t>Proton </a:t>
            </a:r>
            <a:r>
              <a:rPr lang="fr-CH" sz="4400" dirty="0" err="1"/>
              <a:t>therapy</a:t>
            </a:r>
            <a:r>
              <a:rPr lang="fr-CH" sz="4400" dirty="0"/>
              <a:t> vs. X-ray </a:t>
            </a:r>
            <a:r>
              <a:rPr lang="fr-CH" sz="4400" dirty="0" err="1"/>
              <a:t>therapy</a:t>
            </a:r>
            <a:endParaRPr lang="en-GB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34893-103E-41AA-9745-5C97D61C0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399A5-BEE4-41D1-B434-AF25EA8D5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7149F0-38B1-4753-993D-1D0B172F1FFA}"/>
              </a:ext>
            </a:extLst>
          </p:cNvPr>
          <p:cNvSpPr txBox="1"/>
          <p:nvPr/>
        </p:nvSpPr>
        <p:spPr>
          <a:xfrm>
            <a:off x="5893397" y="1106181"/>
            <a:ext cx="5334922" cy="50783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Main challenges of proton (and ion) therapy:</a:t>
            </a:r>
          </a:p>
          <a:p>
            <a:pPr algn="l"/>
            <a:endParaRPr lang="en-GB" sz="1000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000" dirty="0"/>
              <a:t>Treatment planning (spread-out Bragg peak)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000" dirty="0"/>
              <a:t>Moving organs and imaging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000" dirty="0"/>
              <a:t>Quantify quality of life after treatment</a:t>
            </a:r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r>
              <a:rPr lang="en-GB" sz="2000" dirty="0"/>
              <a:t>	New opportunities: FLASH therapy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3078FB-7CAD-4F72-AE86-54E0B90DC5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89" y="986540"/>
            <a:ext cx="3959965" cy="24424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197715-1302-47B9-B263-9579DEBB5AAF}"/>
              </a:ext>
            </a:extLst>
          </p:cNvPr>
          <p:cNvSpPr txBox="1"/>
          <p:nvPr/>
        </p:nvSpPr>
        <p:spPr>
          <a:xfrm>
            <a:off x="386907" y="3492938"/>
            <a:ext cx="606915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Proton therapy is now recommended for many types of cancer, in particular for children (lower risk of recurrencies) – covered by health insurance in most EU countries.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C89F43-F346-4D55-8273-D912DB394A1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89" y="4408893"/>
            <a:ext cx="6055934" cy="18847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252117-637F-4023-B5FE-D178C7433D99}"/>
              </a:ext>
            </a:extLst>
          </p:cNvPr>
          <p:cNvSpPr txBox="1"/>
          <p:nvPr/>
        </p:nvSpPr>
        <p:spPr>
          <a:xfrm>
            <a:off x="142936" y="4323935"/>
            <a:ext cx="24240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i="1" dirty="0"/>
              <a:t>Source: IBA proton </a:t>
            </a:r>
            <a:r>
              <a:rPr lang="fr-CH" sz="1000" i="1" dirty="0" err="1"/>
              <a:t>therapy</a:t>
            </a:r>
            <a:r>
              <a:rPr lang="fr-CH" sz="1000" i="1" dirty="0"/>
              <a:t> </a:t>
            </a:r>
            <a:r>
              <a:rPr lang="fr-CH" sz="1000" i="1" dirty="0" err="1"/>
              <a:t>fact-sheet</a:t>
            </a:r>
            <a:r>
              <a:rPr lang="fr-CH" sz="1000" i="1" dirty="0"/>
              <a:t>, </a:t>
            </a:r>
          </a:p>
        </p:txBody>
      </p:sp>
      <p:pic>
        <p:nvPicPr>
          <p:cNvPr id="1026" name="Picture 2" descr="Research Collection">
            <a:extLst>
              <a:ext uri="{FF2B5EF4-FFF2-40B4-BE49-F238E27FC236}">
                <a16:creationId xmlns:a16="http://schemas.microsoft.com/office/drawing/2014/main" id="{5C9BB30F-3170-46C3-903E-EE7F81552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372" y="2910801"/>
            <a:ext cx="3431657" cy="257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659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882F02-2045-4D47-8028-2AA457391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Cancer </a:t>
            </a:r>
            <a:r>
              <a:rPr lang="fr-CH" sz="4000" dirty="0" err="1"/>
              <a:t>therapy</a:t>
            </a:r>
            <a:r>
              <a:rPr lang="fr-CH" sz="4000" dirty="0"/>
              <a:t> </a:t>
            </a:r>
            <a:r>
              <a:rPr lang="fr-CH" sz="4000" dirty="0" err="1"/>
              <a:t>with</a:t>
            </a:r>
            <a:r>
              <a:rPr lang="fr-CH" sz="4000" dirty="0"/>
              <a:t> </a:t>
            </a:r>
            <a:r>
              <a:rPr lang="fr-CH" sz="4000" dirty="0" err="1"/>
              <a:t>heavier</a:t>
            </a:r>
            <a:r>
              <a:rPr lang="fr-CH" sz="4000" dirty="0"/>
              <a:t> ions</a:t>
            </a:r>
            <a:endParaRPr lang="en-GB" sz="4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D8FD97-B680-4A93-B2CD-AB31A852D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7567A2-C832-4C92-A1FA-A9A250774113}"/>
              </a:ext>
            </a:extLst>
          </p:cNvPr>
          <p:cNvSpPr txBox="1"/>
          <p:nvPr/>
        </p:nvSpPr>
        <p:spPr>
          <a:xfrm>
            <a:off x="148312" y="1025771"/>
            <a:ext cx="71018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Aft>
                <a:spcPts val="600"/>
              </a:spcAft>
            </a:pPr>
            <a:r>
              <a:rPr lang="fr-CH" dirty="0">
                <a:solidFill>
                  <a:prstClr val="black"/>
                </a:solidFill>
                <a:latin typeface="Calibri"/>
              </a:rPr>
              <a:t>Heavy ions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are </a:t>
            </a:r>
            <a:r>
              <a:rPr lang="en-GB" b="1" dirty="0">
                <a:solidFill>
                  <a:srgbClr val="FF0000"/>
                </a:solidFill>
                <a:latin typeface="Calibri"/>
              </a:rPr>
              <a:t>more effective than protons or X-rays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in attacking cancer:</a:t>
            </a:r>
          </a:p>
          <a:p>
            <a:pPr marL="342900" indent="-34290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Calibri"/>
              </a:rPr>
              <a:t>Higher energy deposition (and ionisation) per length generates a large number of 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double-strand DNA breakings </a:t>
            </a:r>
            <a:r>
              <a:rPr lang="en-GB" dirty="0">
                <a:solidFill>
                  <a:schemeClr val="tx2"/>
                </a:solidFill>
                <a:latin typeface="Calibri"/>
              </a:rPr>
              <a:t>that are not reparable by the cell itself.</a:t>
            </a:r>
          </a:p>
          <a:p>
            <a:pPr marL="342900" indent="-34290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Calibri"/>
              </a:rPr>
              <a:t>Energy deposition more precise, with lower </a:t>
            </a:r>
            <a:r>
              <a:rPr lang="en-GB" dirty="0">
                <a:solidFill>
                  <a:schemeClr val="tx2"/>
                </a:solidFill>
                <a:latin typeface="Calibri"/>
              </a:rPr>
              <a:t>straggling and scattering </a:t>
            </a:r>
            <a:endParaRPr lang="en-GB" dirty="0">
              <a:solidFill>
                <a:prstClr val="black"/>
              </a:solidFill>
              <a:latin typeface="Calibri"/>
            </a:endParaRPr>
          </a:p>
          <a:p>
            <a:pPr marL="342900" indent="-34290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Calibri"/>
              </a:rPr>
              <a:t>The different damage mechanism makes ions effective on 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hypoxic radioresistant tumours </a:t>
            </a:r>
            <a:r>
              <a:rPr lang="en-GB" dirty="0">
                <a:solidFill>
                  <a:schemeClr val="tx2"/>
                </a:solidFill>
                <a:latin typeface="Calibri"/>
              </a:rPr>
              <a:t>– 1 to 3% of all RT cases </a:t>
            </a:r>
            <a:r>
              <a:rPr lang="en-GB" sz="1600" dirty="0">
                <a:solidFill>
                  <a:schemeClr val="tx2"/>
                </a:solidFill>
                <a:latin typeface="Calibri"/>
              </a:rPr>
              <a:t>(200-500 cases/year per 10M people).  </a:t>
            </a:r>
            <a:endParaRPr lang="en-GB" dirty="0">
              <a:solidFill>
                <a:schemeClr val="tx2"/>
              </a:solidFill>
              <a:latin typeface="Calibri"/>
            </a:endParaRPr>
          </a:p>
          <a:p>
            <a:pPr marL="342900" indent="-34290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Calibri"/>
              </a:rPr>
              <a:t>Recent studies show that ion therapy 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combined with immunotherapy </a:t>
            </a:r>
            <a:r>
              <a:rPr lang="en-GB" dirty="0">
                <a:solidFill>
                  <a:schemeClr val="tx2"/>
                </a:solidFill>
                <a:latin typeface="Calibri"/>
              </a:rPr>
              <a:t>may be successful in treating 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diffused cancers and metastasis</a:t>
            </a:r>
            <a:r>
              <a:rPr lang="en-GB" dirty="0">
                <a:solidFill>
                  <a:schemeClr val="tx2"/>
                </a:solidFill>
                <a:latin typeface="Calibri"/>
              </a:rPr>
              <a:t>.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8D34268-094D-4A9B-8B9F-A694DAE887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697" y="3615425"/>
            <a:ext cx="3553331" cy="10787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D15A37-4140-4F03-A759-311E959B00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6296" y="1103962"/>
            <a:ext cx="4749657" cy="22168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92F74E-EE1E-4A94-987D-96D0A939D1E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192" y="3292962"/>
            <a:ext cx="2455315" cy="1693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6F8DAE-8730-45A2-8EB3-D1B50674F687}"/>
              </a:ext>
            </a:extLst>
          </p:cNvPr>
          <p:cNvSpPr txBox="1"/>
          <p:nvPr/>
        </p:nvSpPr>
        <p:spPr>
          <a:xfrm>
            <a:off x="1698675" y="4306280"/>
            <a:ext cx="4001095" cy="3077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Long-term goal: the cancer vaccine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7A0FF8-C923-4DDA-95ED-23B6EF73DCDD}"/>
              </a:ext>
            </a:extLst>
          </p:cNvPr>
          <p:cNvSpPr txBox="1"/>
          <p:nvPr/>
        </p:nvSpPr>
        <p:spPr>
          <a:xfrm>
            <a:off x="335708" y="4651550"/>
            <a:ext cx="114530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Example:</a:t>
            </a:r>
          </a:p>
          <a:p>
            <a:pPr algn="l"/>
            <a:r>
              <a:rPr lang="fr-CH" sz="1200" dirty="0"/>
              <a:t>24.06.2021, </a:t>
            </a:r>
            <a:r>
              <a:rPr lang="fr-CH" sz="1200" dirty="0" err="1"/>
              <a:t>experiment</a:t>
            </a:r>
            <a:r>
              <a:rPr lang="fr-CH" sz="1200" dirty="0"/>
              <a:t> at GSI Darmstadt </a:t>
            </a:r>
            <a:r>
              <a:rPr lang="en-GB" sz="1200" dirty="0"/>
              <a:t>combining carbon ion therapy with </a:t>
            </a:r>
            <a:r>
              <a:rPr lang="en-GB" sz="1200" b="1" dirty="0">
                <a:solidFill>
                  <a:srgbClr val="FF0000"/>
                </a:solidFill>
              </a:rPr>
              <a:t>an mRNA-based cancer immunotherapy drug (vaccine)</a:t>
            </a:r>
            <a:r>
              <a:rPr lang="en-GB" sz="1200" dirty="0"/>
              <a:t>. Combining this powerful systemic drug with localized heavy ion bombardment of the primary mass could be a key to defeat cancers in advanced stage.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27C35B-7BBD-447E-B2C8-04BF58CD0B1E}"/>
              </a:ext>
            </a:extLst>
          </p:cNvPr>
          <p:cNvSpPr/>
          <p:nvPr/>
        </p:nvSpPr>
        <p:spPr>
          <a:xfrm>
            <a:off x="10621818" y="913556"/>
            <a:ext cx="1354135" cy="25154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37723B-D4C8-4EFC-8160-26090116B555}"/>
              </a:ext>
            </a:extLst>
          </p:cNvPr>
          <p:cNvSpPr txBox="1"/>
          <p:nvPr/>
        </p:nvSpPr>
        <p:spPr>
          <a:xfrm>
            <a:off x="1815922" y="5371051"/>
            <a:ext cx="10160032" cy="8840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/>
          <a:p>
            <a:r>
              <a:rPr lang="en-GB" sz="1600" dirty="0"/>
              <a:t>Carbon ions are </a:t>
            </a:r>
            <a:r>
              <a:rPr lang="en-GB" sz="1600" dirty="0" err="1"/>
              <a:t>routinuously</a:t>
            </a:r>
            <a:r>
              <a:rPr lang="en-GB" sz="1600" dirty="0"/>
              <a:t> used to treat patients since </a:t>
            </a:r>
            <a:r>
              <a:rPr lang="en-GB" sz="1600" dirty="0">
                <a:solidFill>
                  <a:srgbClr val="FF0000"/>
                </a:solidFill>
              </a:rPr>
              <a:t>1994</a:t>
            </a:r>
            <a:r>
              <a:rPr lang="en-GB" sz="1600" dirty="0"/>
              <a:t>, but much </a:t>
            </a:r>
            <a:r>
              <a:rPr lang="en-GB" sz="1600" b="1" dirty="0">
                <a:solidFill>
                  <a:srgbClr val="FF0000"/>
                </a:solidFill>
              </a:rPr>
              <a:t>research is still needed</a:t>
            </a:r>
            <a:r>
              <a:rPr lang="en-GB" sz="1600" dirty="0"/>
              <a:t>, in terms of</a:t>
            </a:r>
          </a:p>
          <a:p>
            <a:pPr algn="l"/>
            <a:r>
              <a:rPr lang="en-GB" sz="1600" dirty="0"/>
              <a:t>optimisation of ion type, delivery modality, new techniques (flash), integration of dosimetry, etc.:</a:t>
            </a:r>
          </a:p>
          <a:p>
            <a:pPr algn="l"/>
            <a:r>
              <a:rPr lang="en-GB" sz="1600" i="1" dirty="0"/>
              <a:t>							Ion treatment is still in its infancy!  </a:t>
            </a:r>
          </a:p>
        </p:txBody>
      </p:sp>
    </p:spTree>
    <p:extLst>
      <p:ext uri="{BB962C8B-B14F-4D97-AF65-F5344CB8AC3E}">
        <p14:creationId xmlns:p14="http://schemas.microsoft.com/office/powerpoint/2010/main" val="4096482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BA5C1DA9-C4A9-4EA7-B1BD-935292067FE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525" y="886758"/>
            <a:ext cx="3419475" cy="2248808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90312" y="993158"/>
            <a:ext cx="878053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000" dirty="0">
                <a:solidFill>
                  <a:srgbClr val="004197"/>
                </a:solidFill>
              </a:rPr>
              <a:t>Ions deliver more energy to the tissues, but need more energy to enter the body → a larger accelerator </a:t>
            </a:r>
            <a:r>
              <a:rPr lang="en-US" altLang="en-US" sz="1600" dirty="0">
                <a:solidFill>
                  <a:srgbClr val="004197"/>
                </a:solidFill>
              </a:rPr>
              <a:t>(430 MeV/u for Carbon compared to 250 MeV/u for protons)</a:t>
            </a:r>
            <a:endParaRPr lang="en-US" altLang="en-US" sz="2000" dirty="0">
              <a:solidFill>
                <a:srgbClr val="004197"/>
              </a:solidFill>
            </a:endParaRPr>
          </a:p>
          <a:p>
            <a:pPr>
              <a:spcAft>
                <a:spcPts val="600"/>
              </a:spcAft>
            </a:pPr>
            <a:r>
              <a:rPr lang="en-US" altLang="en-US" sz="2000" b="1" dirty="0">
                <a:solidFill>
                  <a:srgbClr val="FF0000"/>
                </a:solidFill>
              </a:rPr>
              <a:t>The main limitation to the diffusion of ion therapy is the cost and size of the accelerator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90311" y="2404852"/>
            <a:ext cx="8977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1600" dirty="0">
                <a:solidFill>
                  <a:srgbClr val="FF0000"/>
                </a:solidFill>
              </a:rPr>
              <a:t>Only 4 ion therapy facilities </a:t>
            </a:r>
            <a:r>
              <a:rPr lang="en-US" altLang="en-US" sz="1600" dirty="0">
                <a:solidFill>
                  <a:srgbClr val="004197"/>
                </a:solidFill>
              </a:rPr>
              <a:t>operating in Europe (+ 6 in Japan, 3 in China, 1 in construction in US)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en-US" sz="1400" dirty="0">
                <a:solidFill>
                  <a:srgbClr val="004197"/>
                </a:solidFill>
              </a:rPr>
              <a:t>CNAO and MedAustron based on a </a:t>
            </a:r>
            <a:r>
              <a:rPr lang="en-US" altLang="en-US" sz="1400" dirty="0">
                <a:solidFill>
                  <a:schemeClr val="accent5">
                    <a:lumMod val="50000"/>
                  </a:schemeClr>
                </a:solidFill>
              </a:rPr>
              <a:t>design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dirty="0">
                <a:solidFill>
                  <a:srgbClr val="004197"/>
                </a:solidFill>
              </a:rPr>
              <a:t>started at CERN in </a:t>
            </a:r>
            <a:r>
              <a:rPr lang="en-US" altLang="en-US" sz="1400" dirty="0">
                <a:solidFill>
                  <a:srgbClr val="FF0000"/>
                </a:solidFill>
              </a:rPr>
              <a:t>1996</a:t>
            </a:r>
            <a:r>
              <a:rPr lang="en-US" altLang="en-US" sz="1400" dirty="0">
                <a:solidFill>
                  <a:srgbClr val="004197"/>
                </a:solidFill>
              </a:rPr>
              <a:t>. 1</a:t>
            </a:r>
            <a:r>
              <a:rPr lang="en-US" altLang="en-US" sz="1400" baseline="30000" dirty="0">
                <a:solidFill>
                  <a:srgbClr val="004197"/>
                </a:solidFill>
              </a:rPr>
              <a:t>st</a:t>
            </a:r>
            <a:r>
              <a:rPr lang="en-US" altLang="en-US" sz="1400" dirty="0">
                <a:solidFill>
                  <a:srgbClr val="004197"/>
                </a:solidFill>
              </a:rPr>
              <a:t> patient at CNAO in 2011.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en-US" sz="1400" dirty="0">
                <a:solidFill>
                  <a:srgbClr val="004197"/>
                </a:solidFill>
              </a:rPr>
              <a:t>HIT and MIT based on a </a:t>
            </a:r>
            <a:r>
              <a:rPr lang="en-US" altLang="en-US" sz="1400" dirty="0">
                <a:solidFill>
                  <a:schemeClr val="accent5">
                    <a:lumMod val="50000"/>
                  </a:schemeClr>
                </a:solidFill>
              </a:rPr>
              <a:t>design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dirty="0">
                <a:solidFill>
                  <a:srgbClr val="004197"/>
                </a:solidFill>
              </a:rPr>
              <a:t>started at GSI (Germany) in </a:t>
            </a:r>
            <a:r>
              <a:rPr lang="en-US" altLang="en-US" sz="1400" dirty="0">
                <a:solidFill>
                  <a:srgbClr val="FF0000"/>
                </a:solidFill>
              </a:rPr>
              <a:t>1998</a:t>
            </a:r>
            <a:r>
              <a:rPr lang="en-US" altLang="en-US" sz="1400" dirty="0">
                <a:solidFill>
                  <a:srgbClr val="004197"/>
                </a:solidFill>
              </a:rPr>
              <a:t> . 1</a:t>
            </a:r>
            <a:r>
              <a:rPr lang="en-US" altLang="en-US" sz="1400" baseline="30000" dirty="0">
                <a:solidFill>
                  <a:srgbClr val="004197"/>
                </a:solidFill>
              </a:rPr>
              <a:t>st</a:t>
            </a:r>
            <a:r>
              <a:rPr lang="en-US" altLang="en-US" sz="1400" dirty="0">
                <a:solidFill>
                  <a:srgbClr val="004197"/>
                </a:solidFill>
              </a:rPr>
              <a:t> patient at HIT in 2009.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157184" y="5024327"/>
            <a:ext cx="871366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1600" dirty="0">
                <a:solidFill>
                  <a:srgbClr val="004197"/>
                </a:solidFill>
              </a:rPr>
              <a:t>Particle accelerator technology has made a huge progress in the last 20 years, in particular towards developing new </a:t>
            </a:r>
            <a:r>
              <a:rPr lang="en-US" altLang="en-US" sz="1600" dirty="0">
                <a:solidFill>
                  <a:srgbClr val="FF0000"/>
                </a:solidFill>
              </a:rPr>
              <a:t>more compact and less expensive </a:t>
            </a:r>
            <a:r>
              <a:rPr lang="en-US" altLang="en-US" sz="1600" dirty="0">
                <a:solidFill>
                  <a:srgbClr val="004197"/>
                </a:solidFill>
              </a:rPr>
              <a:t>accelerator designs. </a:t>
            </a:r>
          </a:p>
          <a:p>
            <a:pPr>
              <a:spcAft>
                <a:spcPts val="600"/>
              </a:spcAft>
            </a:pPr>
            <a:r>
              <a:rPr lang="en-US" altLang="en-US" sz="1600" dirty="0">
                <a:solidFill>
                  <a:srgbClr val="004197"/>
                </a:solidFill>
              </a:rPr>
              <a:t>We can today explore new accelerator designs profiting of the </a:t>
            </a:r>
            <a:r>
              <a:rPr lang="en-US" altLang="en-US" sz="1600" dirty="0">
                <a:solidFill>
                  <a:srgbClr val="FF0000"/>
                </a:solidFill>
              </a:rPr>
              <a:t>latest advances in accelerator technologies.</a:t>
            </a:r>
            <a:endParaRPr lang="en-US" altLang="en-US" sz="1600" dirty="0">
              <a:solidFill>
                <a:srgbClr val="004197"/>
              </a:solidFill>
            </a:endParaRP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CBB401E-F969-4C95-A3E1-1F98F8F03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24"/>
            <a:ext cx="12192000" cy="884583"/>
          </a:xfrm>
        </p:spPr>
        <p:txBody>
          <a:bodyPr/>
          <a:lstStyle/>
          <a:p>
            <a:r>
              <a:rPr lang="en-GB" dirty="0"/>
              <a:t>Present and the future of ion therapy accelerators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FCCB7D-4E6C-4377-8191-744F812E09C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95" y="3443401"/>
            <a:ext cx="8609555" cy="14274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093B29C-5A95-4271-8316-79330A409371}"/>
              </a:ext>
            </a:extLst>
          </p:cNvPr>
          <p:cNvSpPr txBox="1"/>
          <p:nvPr/>
        </p:nvSpPr>
        <p:spPr>
          <a:xfrm>
            <a:off x="9068041" y="3043683"/>
            <a:ext cx="2979452" cy="1692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i="1" dirty="0"/>
              <a:t>Layout of the Heidelberg Ion Therapy facility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8CEA65-64F5-4F5B-AD1F-80703A36572C}"/>
              </a:ext>
            </a:extLst>
          </p:cNvPr>
          <p:cNvSpPr txBox="1"/>
          <p:nvPr/>
        </p:nvSpPr>
        <p:spPr>
          <a:xfrm>
            <a:off x="9244788" y="3466714"/>
            <a:ext cx="2701630" cy="26383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08000" tIns="72000" rIns="108000" bIns="72000" rtlCol="0">
            <a:spAutoFit/>
          </a:bodyPr>
          <a:lstStyle/>
          <a:p>
            <a:pPr algn="l"/>
            <a:r>
              <a:rPr lang="en-GB" dirty="0"/>
              <a:t>All ion facilities worldwide operate with Carbon but there is a strong interest in </a:t>
            </a:r>
            <a:r>
              <a:rPr lang="en-GB" b="1" dirty="0">
                <a:solidFill>
                  <a:srgbClr val="FF0000"/>
                </a:solidFill>
              </a:rPr>
              <a:t>lighter ions like Helium </a:t>
            </a:r>
            <a:r>
              <a:rPr lang="en-GB" dirty="0"/>
              <a:t>that could keep the advantages of carbon but require a smaller machine.</a:t>
            </a:r>
          </a:p>
        </p:txBody>
      </p:sp>
    </p:spTree>
    <p:extLst>
      <p:ext uri="{BB962C8B-B14F-4D97-AF65-F5344CB8AC3E}">
        <p14:creationId xmlns:p14="http://schemas.microsoft.com/office/powerpoint/2010/main" val="820184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2225C2-B93A-42A5-A5B4-849D1BB33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The CERN engagement for </a:t>
            </a:r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therapy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84AC4-63C3-42AB-9F2C-ABA4206CA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5FE48-F8DB-4B8E-A5E2-82248D0B1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EA555C-1821-4E0D-BCEA-56153273587B}"/>
              </a:ext>
            </a:extLst>
          </p:cNvPr>
          <p:cNvSpPr/>
          <p:nvPr/>
        </p:nvSpPr>
        <p:spPr>
          <a:xfrm>
            <a:off x="249741" y="4465013"/>
            <a:ext cx="7577364" cy="172354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fr-CH" sz="1600" dirty="0">
                <a:solidFill>
                  <a:schemeClr val="bg1"/>
                </a:solidFill>
              </a:rPr>
              <a:t>June 2017 </a:t>
            </a:r>
            <a:r>
              <a:rPr lang="fr-CH" sz="1600" dirty="0">
                <a:solidFill>
                  <a:srgbClr val="FF0000"/>
                </a:solidFill>
              </a:rPr>
              <a:t>CERN Council </a:t>
            </a:r>
            <a:r>
              <a:rPr lang="fr-CH" sz="1600" dirty="0" err="1">
                <a:solidFill>
                  <a:srgbClr val="FF0000"/>
                </a:solidFill>
              </a:rPr>
              <a:t>Strategy</a:t>
            </a:r>
            <a:r>
              <a:rPr lang="fr-CH" sz="1600" dirty="0">
                <a:solidFill>
                  <a:srgbClr val="FF0000"/>
                </a:solidFill>
              </a:rPr>
              <a:t> document </a:t>
            </a:r>
            <a:r>
              <a:rPr lang="fr-CH" sz="1600" dirty="0"/>
              <a:t>on KT for </a:t>
            </a:r>
            <a:r>
              <a:rPr lang="fr-CH" sz="1600" dirty="0" err="1"/>
              <a:t>Medical</a:t>
            </a:r>
            <a:r>
              <a:rPr lang="fr-CH" sz="1600" dirty="0"/>
              <a:t> Applications: 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GB" sz="1600" dirty="0"/>
              <a:t>A </a:t>
            </a:r>
            <a:r>
              <a:rPr lang="en-GB" sz="1600" dirty="0">
                <a:solidFill>
                  <a:srgbClr val="FF0000"/>
                </a:solidFill>
              </a:rPr>
              <a:t>collaborative design study coordinated by CERN </a:t>
            </a:r>
            <a:r>
              <a:rPr lang="en-GB" sz="1600" dirty="0"/>
              <a:t>would contribute to the development of a </a:t>
            </a:r>
            <a:r>
              <a:rPr lang="en-GB" sz="1600" dirty="0">
                <a:solidFill>
                  <a:schemeClr val="bg1"/>
                </a:solidFill>
              </a:rPr>
              <a:t>new generation of compact and cost-effective </a:t>
            </a:r>
            <a:r>
              <a:rPr lang="en-GB" sz="1600" dirty="0">
                <a:solidFill>
                  <a:srgbClr val="FF0000"/>
                </a:solidFill>
              </a:rPr>
              <a:t>light-ion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medical accelerators</a:t>
            </a:r>
            <a:r>
              <a:rPr lang="en-GB" sz="1600" dirty="0">
                <a:solidFill>
                  <a:schemeClr val="bg1"/>
                </a:solidFill>
              </a:rPr>
              <a:t>.</a:t>
            </a:r>
            <a:r>
              <a:rPr lang="en-GB" sz="1600" dirty="0"/>
              <a:t> A new initiative of this type would leverage existing and upcoming CERN technologies and the Laboratory’s expertise in the fields of </a:t>
            </a:r>
            <a:r>
              <a:rPr lang="en-GB" sz="1600" dirty="0">
                <a:solidFill>
                  <a:schemeClr val="bg1"/>
                </a:solidFill>
              </a:rPr>
              <a:t>radiofrequency systems, advanced magnet design, superconducting materials, and beam optics.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473E06-EF21-4624-8DF7-8826C3CCA873}"/>
              </a:ext>
            </a:extLst>
          </p:cNvPr>
          <p:cNvSpPr txBox="1"/>
          <p:nvPr/>
        </p:nvSpPr>
        <p:spPr>
          <a:xfrm>
            <a:off x="7299434" y="3232537"/>
            <a:ext cx="464282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20 years later, and with the experience gained with LHC construction, it is time to explore new technologies to extend to a wider fraction of society the benefits of cancer therapy with particle beams.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FAFEC56-FAE3-450A-AFD1-4D614C0E520D}"/>
              </a:ext>
            </a:extLst>
          </p:cNvPr>
          <p:cNvSpPr txBox="1">
            <a:spLocks/>
          </p:cNvSpPr>
          <p:nvPr/>
        </p:nvSpPr>
        <p:spPr>
          <a:xfrm>
            <a:off x="8423092" y="4606680"/>
            <a:ext cx="3593417" cy="144021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1200"/>
              </a:spcBef>
              <a:buNone/>
            </a:pP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NIMMS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Ion Medical Machine Study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spcBef>
                <a:spcPts val="1200"/>
              </a:spcBef>
              <a:buNone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To be developed at CERN in collaboration with the existing ion therapy centres and with similar programmes in the Member States.</a:t>
            </a:r>
            <a:endParaRPr lang="fr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spcBef>
                <a:spcPts val="0"/>
              </a:spcBef>
              <a:buNone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spcBef>
                <a:spcPts val="1200"/>
              </a:spcBef>
              <a:buNone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spcBef>
                <a:spcPts val="1200"/>
              </a:spcBef>
              <a:buNone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spcBef>
                <a:spcPts val="1200"/>
              </a:spcBef>
              <a:buNone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spcBef>
                <a:spcPts val="1200"/>
              </a:spcBef>
              <a:buNone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AA6F93F-80FB-42E0-9F77-073E8432F04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3272" y="990317"/>
            <a:ext cx="1349802" cy="20368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938541-40DA-464F-AE88-FA99F26C40A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434" y="990317"/>
            <a:ext cx="3344852" cy="20152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537B4AF-8F97-4838-87C6-7C693FE747A5}"/>
              </a:ext>
            </a:extLst>
          </p:cNvPr>
          <p:cNvSpPr txBox="1"/>
          <p:nvPr/>
        </p:nvSpPr>
        <p:spPr>
          <a:xfrm>
            <a:off x="249742" y="3171994"/>
            <a:ext cx="631731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Successful technology, but </a:t>
            </a:r>
            <a:r>
              <a:rPr lang="en-GB" dirty="0">
                <a:solidFill>
                  <a:srgbClr val="FF0000"/>
                </a:solidFill>
              </a:rPr>
              <a:t>developing slowly </a:t>
            </a:r>
            <a:r>
              <a:rPr lang="en-GB" dirty="0"/>
              <a:t>because of:</a:t>
            </a:r>
          </a:p>
          <a:p>
            <a:pPr marL="285750" indent="-285750">
              <a:buFontTx/>
              <a:buChar char="-"/>
            </a:pPr>
            <a:r>
              <a:rPr lang="en-GB" dirty="0"/>
              <a:t>high treatment costs linked to </a:t>
            </a:r>
            <a:r>
              <a:rPr lang="en-GB" b="1" dirty="0">
                <a:solidFill>
                  <a:srgbClr val="FF0000"/>
                </a:solidFill>
              </a:rPr>
              <a:t>cost and size </a:t>
            </a:r>
            <a:r>
              <a:rPr lang="en-GB" dirty="0"/>
              <a:t>of the facility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slow acceptance by the medical community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C2BD28-6D82-4541-A73C-94F8A8DB51E3}"/>
              </a:ext>
            </a:extLst>
          </p:cNvPr>
          <p:cNvSpPr txBox="1"/>
          <p:nvPr/>
        </p:nvSpPr>
        <p:spPr>
          <a:xfrm>
            <a:off x="249741" y="1161959"/>
            <a:ext cx="6963103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1996/2000</a:t>
            </a:r>
            <a:r>
              <a:rPr lang="en-GB" sz="1600" dirty="0"/>
              <a:t>: CERN hosts </a:t>
            </a:r>
            <a:r>
              <a:rPr lang="en-GB" sz="1600" b="1" dirty="0">
                <a:solidFill>
                  <a:srgbClr val="FF0000"/>
                </a:solidFill>
              </a:rPr>
              <a:t>PIMMS</a:t>
            </a:r>
            <a:r>
              <a:rPr lang="en-GB" sz="1600" dirty="0"/>
              <a:t> (Proton-Ion Medical Machine Study), a collaborative study (CERN, TERA Foundation, </a:t>
            </a:r>
            <a:r>
              <a:rPr lang="en-GB" sz="1600" dirty="0" err="1"/>
              <a:t>MedAUSTRON</a:t>
            </a:r>
            <a:r>
              <a:rPr lang="en-GB" sz="1600" dirty="0"/>
              <a:t>, </a:t>
            </a:r>
            <a:r>
              <a:rPr lang="en-GB" sz="1600" dirty="0" err="1"/>
              <a:t>Onkologie</a:t>
            </a:r>
            <a:r>
              <a:rPr lang="en-GB" sz="1600" dirty="0"/>
              <a:t> 2000) for the design of a </a:t>
            </a:r>
            <a:r>
              <a:rPr lang="en-GB" sz="1600" dirty="0">
                <a:solidFill>
                  <a:srgbClr val="FF0000"/>
                </a:solidFill>
              </a:rPr>
              <a:t>cancer therapy synchrotron</a:t>
            </a:r>
            <a:r>
              <a:rPr lang="en-GB" sz="1600" dirty="0"/>
              <a:t>. The study has been the foundation for the construction of the </a:t>
            </a:r>
            <a:r>
              <a:rPr lang="en-GB" sz="1600" dirty="0">
                <a:solidFill>
                  <a:srgbClr val="FF0000"/>
                </a:solidFill>
              </a:rPr>
              <a:t>CNAO</a:t>
            </a:r>
            <a:r>
              <a:rPr lang="en-GB" sz="1600" dirty="0"/>
              <a:t> and </a:t>
            </a:r>
            <a:r>
              <a:rPr lang="en-GB" sz="1600" dirty="0">
                <a:solidFill>
                  <a:srgbClr val="FF0000"/>
                </a:solidFill>
              </a:rPr>
              <a:t>MedAustron</a:t>
            </a:r>
            <a:r>
              <a:rPr lang="en-GB" sz="1600" dirty="0"/>
              <a:t> particle therapy centres.</a:t>
            </a:r>
          </a:p>
          <a:p>
            <a:pPr algn="l"/>
            <a:r>
              <a:rPr lang="en-GB" sz="1600" dirty="0"/>
              <a:t>In parallel, </a:t>
            </a:r>
            <a:r>
              <a:rPr lang="en-GB" sz="1600" b="1" dirty="0">
                <a:solidFill>
                  <a:srgbClr val="FF0000"/>
                </a:solidFill>
              </a:rPr>
              <a:t>GSI</a:t>
            </a:r>
            <a:r>
              <a:rPr lang="en-GB" sz="1600" dirty="0"/>
              <a:t> develops a similar technology and treats the first patients. This experience goes in the construction of the </a:t>
            </a:r>
            <a:r>
              <a:rPr lang="en-GB" sz="1600" dirty="0">
                <a:solidFill>
                  <a:srgbClr val="FF0000"/>
                </a:solidFill>
              </a:rPr>
              <a:t>HIT</a:t>
            </a:r>
            <a:r>
              <a:rPr lang="en-GB" sz="1600" dirty="0"/>
              <a:t> and </a:t>
            </a:r>
            <a:r>
              <a:rPr lang="en-GB" sz="1600" dirty="0">
                <a:solidFill>
                  <a:srgbClr val="FF0000"/>
                </a:solidFill>
              </a:rPr>
              <a:t>MIT</a:t>
            </a:r>
            <a:r>
              <a:rPr lang="en-GB" sz="1600" dirty="0"/>
              <a:t> therapy centres 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494FC8AB-65C0-4A48-8A56-58B466610FA4}"/>
              </a:ext>
            </a:extLst>
          </p:cNvPr>
          <p:cNvSpPr/>
          <p:nvPr/>
        </p:nvSpPr>
        <p:spPr>
          <a:xfrm>
            <a:off x="6878911" y="3347530"/>
            <a:ext cx="212715" cy="48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89AC59EB-6E43-49CC-8693-0782981859AE}"/>
              </a:ext>
            </a:extLst>
          </p:cNvPr>
          <p:cNvSpPr/>
          <p:nvPr/>
        </p:nvSpPr>
        <p:spPr>
          <a:xfrm>
            <a:off x="3177309" y="4094147"/>
            <a:ext cx="307919" cy="2465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109AC81-653C-48B7-AE77-5A6ACB1E7C0B}"/>
              </a:ext>
            </a:extLst>
          </p:cNvPr>
          <p:cNvSpPr/>
          <p:nvPr/>
        </p:nvSpPr>
        <p:spPr>
          <a:xfrm>
            <a:off x="8084447" y="5083755"/>
            <a:ext cx="212715" cy="48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C8F14A4-547E-4700-B66B-01991CACF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831959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32338</TotalTime>
  <Words>4115</Words>
  <Application>Microsoft Office PowerPoint</Application>
  <PresentationFormat>Widescreen</PresentationFormat>
  <Paragraphs>494</Paragraphs>
  <Slides>32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The CERN Next Ion Medical Machine Study: towards a new generation of accelerators for cancer therapy</vt:lpstr>
      <vt:lpstr>Outline</vt:lpstr>
      <vt:lpstr>Particle Accelerators for Medicine</vt:lpstr>
      <vt:lpstr>Therapy of cancer with particle beams</vt:lpstr>
      <vt:lpstr>The rise of proton therapy  </vt:lpstr>
      <vt:lpstr>Proton therapy vs. X-ray therapy</vt:lpstr>
      <vt:lpstr>Cancer therapy with heavier ions</vt:lpstr>
      <vt:lpstr>Present and the future of ion therapy accelerators</vt:lpstr>
      <vt:lpstr>The CERN engagement for particle therapy</vt:lpstr>
      <vt:lpstr>The CERN Next Ion Medical Machine Study (NIMMS)</vt:lpstr>
      <vt:lpstr>The NIMMS Collaboration</vt:lpstr>
      <vt:lpstr>NIMMS Workpackages – inside the toolbox</vt:lpstr>
      <vt:lpstr>Three alternative accelerator designs</vt:lpstr>
      <vt:lpstr>Accelerator option #1: the linac</vt:lpstr>
      <vt:lpstr>Linac key components: source, RFQ, acc. structures</vt:lpstr>
      <vt:lpstr>Accelerator option #2: the advanced RT synchrotron</vt:lpstr>
      <vt:lpstr>Advanced synchrotron design, key elements</vt:lpstr>
      <vt:lpstr>Dual-mode injector linac for production of radioisotopes</vt:lpstr>
      <vt:lpstr>Accelerator option #3: superconducting synchrotron</vt:lpstr>
      <vt:lpstr>SC magnets for synchrotrons and gantries </vt:lpstr>
      <vt:lpstr>The compact SC synchrotron</vt:lpstr>
      <vt:lpstr>The Superconducting Ion Gantry</vt:lpstr>
      <vt:lpstr>New particle therapy initiatives in Europe</vt:lpstr>
      <vt:lpstr>The SEEIIST initiative</vt:lpstr>
      <vt:lpstr>Comparing the three options for SEEIIST</vt:lpstr>
      <vt:lpstr>The unique SEEIIST ion therapy and research facility</vt:lpstr>
      <vt:lpstr>Layout of the complete SEEIIST-type facility</vt:lpstr>
      <vt:lpstr>The SEEIIST facility</vt:lpstr>
      <vt:lpstr>PowerPoint Presentation</vt:lpstr>
      <vt:lpstr>Other initiatives </vt:lpstr>
      <vt:lpstr>New European initiatives in ion therapy - UK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Next Ion Medical Machine Study: towards a new generation of accelerators for cancer therapy</dc:title>
  <dc:creator>Maurizio Vretenar</dc:creator>
  <cp:lastModifiedBy>Maurizio Vretenar</cp:lastModifiedBy>
  <cp:revision>894</cp:revision>
  <dcterms:created xsi:type="dcterms:W3CDTF">2020-10-05T08:58:48Z</dcterms:created>
  <dcterms:modified xsi:type="dcterms:W3CDTF">2021-11-03T13:17:29Z</dcterms:modified>
</cp:coreProperties>
</file>