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8" r:id="rId2"/>
    <p:sldId id="279" r:id="rId3"/>
    <p:sldId id="263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/>
    <p:restoredTop sz="96327"/>
  </p:normalViewPr>
  <p:slideViewPr>
    <p:cSldViewPr snapToGrid="0" snapToObjects="1">
      <p:cViewPr varScale="1">
        <p:scale>
          <a:sx n="138" d="100"/>
          <a:sy n="138" d="100"/>
        </p:scale>
        <p:origin x="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25" y="3135143"/>
            <a:ext cx="8729345" cy="771899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0162" y="3934650"/>
            <a:ext cx="7031670" cy="4849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8145" y="4754331"/>
            <a:ext cx="975707" cy="233584"/>
          </a:xfrm>
        </p:spPr>
        <p:txBody>
          <a:bodyPr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2017. 12. 19.</a:t>
            </a:r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0504" y="4504142"/>
            <a:ext cx="3690985" cy="171495"/>
          </a:xfrm>
        </p:spPr>
        <p:txBody>
          <a:bodyPr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 dirty="0"/>
              <a:t>10th ALICE ITS/MFT upgrade, O2 Asian Workshop</a:t>
            </a:r>
            <a:endParaRPr kumimoji="1" lang="ko-KR" altLang="en-US" dirty="0"/>
          </a:p>
        </p:txBody>
      </p:sp>
      <p:pic>
        <p:nvPicPr>
          <p:cNvPr id="8" name="그래픽 7" descr="가로 막대형 차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613" y="1445233"/>
            <a:ext cx="1852772" cy="18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30"/>
            <a:ext cx="10515600" cy="5476938"/>
          </a:xfrm>
        </p:spPr>
        <p:txBody>
          <a:bodyPr/>
          <a:lstStyle>
            <a:lvl1pPr>
              <a:lnSpc>
                <a:spcPct val="100000"/>
              </a:lnSpc>
              <a:defRPr b="1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altLang="ko-KR"/>
              <a:t>Click to edit Master text styles</a:t>
            </a:r>
          </a:p>
          <a:p>
            <a:pPr lvl="1"/>
            <a:r>
              <a:rPr lang="en-GB" altLang="ko-KR"/>
              <a:t>Second level</a:t>
            </a:r>
          </a:p>
          <a:p>
            <a:pPr lvl="2"/>
            <a:r>
              <a:rPr lang="en-GB" altLang="ko-KR"/>
              <a:t>Third level</a:t>
            </a:r>
          </a:p>
          <a:p>
            <a:pPr lvl="3"/>
            <a:r>
              <a:rPr lang="en-GB" altLang="ko-KR"/>
              <a:t>Fourth level</a:t>
            </a:r>
          </a:p>
          <a:p>
            <a:pPr lvl="4"/>
            <a:r>
              <a:rPr lang="en-GB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2021. 10. 06.</a:t>
            </a:r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92BC920-3E30-6B45-A866-C12D01691E3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altLang="ko-K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2021. 10. 06.</a:t>
            </a:r>
            <a:endParaRPr kumimoji="1" lang="ko-KR" alt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5" name="직선 연결선 14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8C60DD8-D726-A146-8D2D-9875842130C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2021. 10. 06.</a:t>
            </a:r>
            <a:endParaRPr kumimoji="1" lang="ko-KR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9821"/>
            <a:ext cx="9260695" cy="47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15438"/>
            <a:ext cx="10515600" cy="466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2017. 12. 19.</a:t>
            </a:r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10th ALICE ITS/MFT upgrade, O2 Asian Workshop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946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/>
              <a:t>2021. 10. 06.</a:t>
            </a:r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EFDE-FBBA-D84E-A1B4-07CD627C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DAB5-C89A-CE4D-8279-D4ED139171C4}" type="slidenum">
              <a:rPr kumimoji="1" lang="ko-KR" altLang="en-US" smtClean="0"/>
              <a:t>1</a:t>
            </a:fld>
            <a:endParaRPr kumimoji="1" lang="ko-KR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Case1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FR" b="0" dirty="0">
                <a:solidFill>
                  <a:srgbClr val="0000FF"/>
                </a:solidFill>
                <a:latin typeface="Arial" panose="020B0604020202020204" pitchFamily="34" charset="0"/>
              </a:rPr>
              <a:t>€500,00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0721659-CA38-DC40-9EC7-99B75FAF0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517115"/>
              </p:ext>
            </p:extLst>
          </p:nvPr>
        </p:nvGraphicFramePr>
        <p:xfrm>
          <a:off x="838200" y="1038894"/>
          <a:ext cx="6025573" cy="1437922"/>
        </p:xfrm>
        <a:graphic>
          <a:graphicData uri="http://schemas.openxmlformats.org/drawingml/2006/table">
            <a:tbl>
              <a:tblPr/>
              <a:tblGrid>
                <a:gridCol w="912892">
                  <a:extLst>
                    <a:ext uri="{9D8B030D-6E8A-4147-A177-3AD203B41FA5}">
                      <a16:colId xmlns:a16="http://schemas.microsoft.com/office/drawing/2014/main" val="2122402437"/>
                    </a:ext>
                  </a:extLst>
                </a:gridCol>
                <a:gridCol w="604181">
                  <a:extLst>
                    <a:ext uri="{9D8B030D-6E8A-4147-A177-3AD203B41FA5}">
                      <a16:colId xmlns:a16="http://schemas.microsoft.com/office/drawing/2014/main" val="2331475315"/>
                    </a:ext>
                  </a:extLst>
                </a:gridCol>
                <a:gridCol w="1136072">
                  <a:extLst>
                    <a:ext uri="{9D8B030D-6E8A-4147-A177-3AD203B41FA5}">
                      <a16:colId xmlns:a16="http://schemas.microsoft.com/office/drawing/2014/main" val="326402056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1306760704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694416022"/>
                    </a:ext>
                  </a:extLst>
                </a:gridCol>
                <a:gridCol w="1100282">
                  <a:extLst>
                    <a:ext uri="{9D8B030D-6E8A-4147-A177-3AD203B41FA5}">
                      <a16:colId xmlns:a16="http://schemas.microsoft.com/office/drawing/2014/main" val="1979246963"/>
                    </a:ext>
                  </a:extLst>
                </a:gridCol>
              </a:tblGrid>
              <a:tr h="304438">
                <a:tc>
                  <a:txBody>
                    <a:bodyPr/>
                    <a:lstStyle/>
                    <a:p>
                      <a:pPr algn="l" fontAlgn="b"/>
                      <a:endParaRPr lang="en-F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항목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내용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부가항목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 (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세금공제</a:t>
                      </a: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060869"/>
                  </a:ext>
                </a:extLst>
              </a:tr>
              <a:tr h="18891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등록비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₩101 915 792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₩87 688 347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448401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₩206 586 064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₩177 746 649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071347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스폰서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해외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₩42 764 580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₩38 488 122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08026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국내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₩42 764 580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₩38 488 122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980614"/>
                  </a:ext>
                </a:extLst>
              </a:tr>
              <a:tr h="188914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₩187 444 952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₩164 664 591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142541"/>
                  </a:ext>
                </a:extLst>
              </a:tr>
              <a:tr h="188914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₩292 115 224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₩254 722 893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98034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5098CB9-9701-B94B-B694-2CB5F29B4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757035"/>
              </p:ext>
            </p:extLst>
          </p:nvPr>
        </p:nvGraphicFramePr>
        <p:xfrm>
          <a:off x="7051386" y="1034224"/>
          <a:ext cx="2675659" cy="609600"/>
        </p:xfrm>
        <a:graphic>
          <a:graphicData uri="http://schemas.openxmlformats.org/drawingml/2006/table">
            <a:tbl>
              <a:tblPr/>
              <a:tblGrid>
                <a:gridCol w="1761259">
                  <a:extLst>
                    <a:ext uri="{9D8B030D-6E8A-4147-A177-3AD203B41FA5}">
                      <a16:colId xmlns:a16="http://schemas.microsoft.com/office/drawing/2014/main" val="421928225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71384769"/>
                    </a:ext>
                  </a:extLst>
                </a:gridCol>
              </a:tblGrid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등록비 </a:t>
                      </a:r>
                      <a:r>
                        <a:rPr lang="en-US" altLang="ko-K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euro)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€500,00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37049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현시각 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유로의 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원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 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환율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₩1 377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229506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등록비 </a:t>
                      </a:r>
                      <a:r>
                        <a:rPr lang="en-US" altLang="ko-KR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GB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KRW)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₩688 620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366960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현시각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의 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원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 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환율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₩1 188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54133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45E776C-F383-7041-9239-8402CD7034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501074"/>
              </p:ext>
            </p:extLst>
          </p:nvPr>
        </p:nvGraphicFramePr>
        <p:xfrm>
          <a:off x="9794585" y="1034224"/>
          <a:ext cx="2221924" cy="598278"/>
        </p:xfrm>
        <a:graphic>
          <a:graphicData uri="http://schemas.openxmlformats.org/drawingml/2006/table">
            <a:tbl>
              <a:tblPr/>
              <a:tblGrid>
                <a:gridCol w="853441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934152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434331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2991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29913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FA583B0-40DD-0F4B-81C0-FCA960782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910535"/>
              </p:ext>
            </p:extLst>
          </p:nvPr>
        </p:nvGraphicFramePr>
        <p:xfrm>
          <a:off x="7051386" y="1716863"/>
          <a:ext cx="4959352" cy="762000"/>
        </p:xfrm>
        <a:graphic>
          <a:graphicData uri="http://schemas.openxmlformats.org/drawingml/2006/table">
            <a:tbl>
              <a:tblPr/>
              <a:tblGrid>
                <a:gridCol w="1247131">
                  <a:extLst>
                    <a:ext uri="{9D8B030D-6E8A-4147-A177-3AD203B41FA5}">
                      <a16:colId xmlns:a16="http://schemas.microsoft.com/office/drawing/2014/main" val="3898266064"/>
                    </a:ext>
                  </a:extLst>
                </a:gridCol>
                <a:gridCol w="1568031">
                  <a:extLst>
                    <a:ext uri="{9D8B030D-6E8A-4147-A177-3AD203B41FA5}">
                      <a16:colId xmlns:a16="http://schemas.microsoft.com/office/drawing/2014/main" val="3495439922"/>
                    </a:ext>
                  </a:extLst>
                </a:gridCol>
                <a:gridCol w="1072095">
                  <a:extLst>
                    <a:ext uri="{9D8B030D-6E8A-4147-A177-3AD203B41FA5}">
                      <a16:colId xmlns:a16="http://schemas.microsoft.com/office/drawing/2014/main" val="4117851929"/>
                    </a:ext>
                  </a:extLst>
                </a:gridCol>
                <a:gridCol w="1072095">
                  <a:extLst>
                    <a:ext uri="{9D8B030D-6E8A-4147-A177-3AD203B41FA5}">
                      <a16:colId xmlns:a16="http://schemas.microsoft.com/office/drawing/2014/main" val="1182464603"/>
                    </a:ext>
                  </a:extLst>
                </a:gridCol>
              </a:tblGrid>
              <a:tr h="152282">
                <a:tc>
                  <a:txBody>
                    <a:bodyPr/>
                    <a:lstStyle/>
                    <a:p>
                      <a:pPr algn="ctr" fontAlgn="ctr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e.a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학생지원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589737"/>
                  </a:ext>
                </a:extLst>
              </a:tr>
              <a:tr h="1522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등록인원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 session 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424547"/>
                  </a:ext>
                </a:extLst>
              </a:tr>
              <a:tr h="15228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778855"/>
                  </a:ext>
                </a:extLst>
              </a:tr>
              <a:tr h="15228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459209"/>
                  </a:ext>
                </a:extLst>
              </a:tr>
              <a:tr h="152282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최대 등록 예상 인원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예상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talk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수의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474170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66D2FDD9-05EE-6F45-9C48-8DD6AC22B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97861"/>
              </p:ext>
            </p:extLst>
          </p:nvPr>
        </p:nvGraphicFramePr>
        <p:xfrm>
          <a:off x="7051386" y="2648087"/>
          <a:ext cx="2743199" cy="3840476"/>
        </p:xfrm>
        <a:graphic>
          <a:graphicData uri="http://schemas.openxmlformats.org/drawingml/2006/table">
            <a:tbl>
              <a:tblPr/>
              <a:tblGrid>
                <a:gridCol w="753342">
                  <a:extLst>
                    <a:ext uri="{9D8B030D-6E8A-4147-A177-3AD203B41FA5}">
                      <a16:colId xmlns:a16="http://schemas.microsoft.com/office/drawing/2014/main" val="3248035686"/>
                    </a:ext>
                  </a:extLst>
                </a:gridCol>
                <a:gridCol w="323273">
                  <a:extLst>
                    <a:ext uri="{9D8B030D-6E8A-4147-A177-3AD203B41FA5}">
                      <a16:colId xmlns:a16="http://schemas.microsoft.com/office/drawing/2014/main" val="1308062867"/>
                    </a:ext>
                  </a:extLst>
                </a:gridCol>
                <a:gridCol w="730791">
                  <a:extLst>
                    <a:ext uri="{9D8B030D-6E8A-4147-A177-3AD203B41FA5}">
                      <a16:colId xmlns:a16="http://schemas.microsoft.com/office/drawing/2014/main" val="1485858996"/>
                    </a:ext>
                  </a:extLst>
                </a:gridCol>
                <a:gridCol w="935793">
                  <a:extLst>
                    <a:ext uri="{9D8B030D-6E8A-4147-A177-3AD203B41FA5}">
                      <a16:colId xmlns:a16="http://schemas.microsoft.com/office/drawing/2014/main" val="2680150862"/>
                    </a:ext>
                  </a:extLst>
                </a:gridCol>
              </a:tblGrid>
              <a:tr h="237031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 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해외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현지통화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한국통화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230610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IUPAP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₩6 886 202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22225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GSI-EMMI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₩3 443 101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94419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JINR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29619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CCNU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₩3 609 381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663491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Purdue Univ.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₩2 375 810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59034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 Munich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69645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SUBATECH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40528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71953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LBL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455410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₩3 459 485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6597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INFN-Bari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24062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HFHF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₩4 820 341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511556"/>
                  </a:ext>
                </a:extLst>
              </a:tr>
              <a:tr h="340781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납입완료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₩7 068 866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509601"/>
                  </a:ext>
                </a:extLst>
              </a:tr>
              <a:tr h="418292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기여금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₩24 594 321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864827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BA515DB-4252-D94E-8FB5-FDAD2BF1A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029923"/>
              </p:ext>
            </p:extLst>
          </p:nvPr>
        </p:nvGraphicFramePr>
        <p:xfrm>
          <a:off x="9864436" y="2648282"/>
          <a:ext cx="2146302" cy="3824762"/>
        </p:xfrm>
        <a:graphic>
          <a:graphicData uri="http://schemas.openxmlformats.org/drawingml/2006/table">
            <a:tbl>
              <a:tblPr/>
              <a:tblGrid>
                <a:gridCol w="1004420">
                  <a:extLst>
                    <a:ext uri="{9D8B030D-6E8A-4147-A177-3AD203B41FA5}">
                      <a16:colId xmlns:a16="http://schemas.microsoft.com/office/drawing/2014/main" val="3688419729"/>
                    </a:ext>
                  </a:extLst>
                </a:gridCol>
                <a:gridCol w="1141882">
                  <a:extLst>
                    <a:ext uri="{9D8B030D-6E8A-4147-A177-3AD203B41FA5}">
                      <a16:colId xmlns:a16="http://schemas.microsoft.com/office/drawing/2014/main" val="1476008170"/>
                    </a:ext>
                  </a:extLst>
                </a:gridCol>
              </a:tblGrid>
              <a:tr h="22498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 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국내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한국통화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83962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홍보지원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₩5 000 000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99815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₩10 000 000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00445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65980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APCTP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121428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KoALICE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617530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kCMS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27891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CENUM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97570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76729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734529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840243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PNU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945131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NRF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597526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KPS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73114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NucDiv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03020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6126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367403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8F161A3-5B3D-6A44-A88E-D60717D57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946066"/>
              </p:ext>
            </p:extLst>
          </p:nvPr>
        </p:nvGraphicFramePr>
        <p:xfrm>
          <a:off x="838200" y="2632560"/>
          <a:ext cx="6033655" cy="3823134"/>
        </p:xfrm>
        <a:graphic>
          <a:graphicData uri="http://schemas.openxmlformats.org/drawingml/2006/table">
            <a:tbl>
              <a:tblPr/>
              <a:tblGrid>
                <a:gridCol w="885759">
                  <a:extLst>
                    <a:ext uri="{9D8B030D-6E8A-4147-A177-3AD203B41FA5}">
                      <a16:colId xmlns:a16="http://schemas.microsoft.com/office/drawing/2014/main" val="1530130477"/>
                    </a:ext>
                  </a:extLst>
                </a:gridCol>
                <a:gridCol w="1313367">
                  <a:extLst>
                    <a:ext uri="{9D8B030D-6E8A-4147-A177-3AD203B41FA5}">
                      <a16:colId xmlns:a16="http://schemas.microsoft.com/office/drawing/2014/main" val="991516403"/>
                    </a:ext>
                  </a:extLst>
                </a:gridCol>
                <a:gridCol w="1414601">
                  <a:extLst>
                    <a:ext uri="{9D8B030D-6E8A-4147-A177-3AD203B41FA5}">
                      <a16:colId xmlns:a16="http://schemas.microsoft.com/office/drawing/2014/main" val="4123477032"/>
                    </a:ext>
                  </a:extLst>
                </a:gridCol>
                <a:gridCol w="1302328">
                  <a:extLst>
                    <a:ext uri="{9D8B030D-6E8A-4147-A177-3AD203B41FA5}">
                      <a16:colId xmlns:a16="http://schemas.microsoft.com/office/drawing/2014/main" val="51755034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3452142698"/>
                    </a:ext>
                  </a:extLst>
                </a:gridCol>
              </a:tblGrid>
              <a:tr h="128487"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항목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내용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부가항목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924545"/>
                  </a:ext>
                </a:extLst>
              </a:tr>
              <a:tr h="128487">
                <a:tc rowSpan="17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행정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운영비용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부산대학교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공간사용료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₩644 460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675726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법인인감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56975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공동인증서구매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₩8 800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33072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서울보증보험료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₩1 224 570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531146"/>
                  </a:ext>
                </a:extLst>
              </a:tr>
              <a:tr h="25697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이니시스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등록비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연회비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38529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₩2 407 830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737342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support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₩13 772 404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17286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(45)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₩30 987 910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00443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운영비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대관료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sng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₩50 600 000</a:t>
                      </a:r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15886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식음료비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₩72 700 000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748598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₩72 700 000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63639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Banquet &amp; IAC dinner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251899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₩35 000 000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02070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 material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53343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₩15 000 000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802702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Proceedings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79227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051440"/>
                  </a:ext>
                </a:extLst>
              </a:tr>
              <a:tr h="128487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₩118 380 234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197313"/>
                  </a:ext>
                </a:extLst>
              </a:tr>
              <a:tr h="128487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₩163 595 740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900498"/>
                  </a:ext>
                </a:extLst>
              </a:tr>
              <a:tr h="12848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Coference venue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₩22 000 000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72483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₩17 500 000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523386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₩35 000 000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89710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05403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₩2 500 000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072659"/>
                  </a:ext>
                </a:extLst>
              </a:tr>
              <a:tr h="128487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= 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1+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₩158 880 234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21003"/>
                  </a:ext>
                </a:extLst>
              </a:tr>
              <a:tr h="128487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₩223 095 740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59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183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/>
              <a:t>2021. 10. 06.</a:t>
            </a:r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EFDE-FBBA-D84E-A1B4-07CD627C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DAB5-C89A-CE4D-8279-D4ED139171C4}" type="slidenum">
              <a:rPr kumimoji="1" lang="ko-KR" altLang="en-US" smtClean="0"/>
              <a:t>2</a:t>
            </a:fld>
            <a:endParaRPr kumimoji="1" lang="ko-KR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Case1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FR" b="0" dirty="0">
                <a:solidFill>
                  <a:srgbClr val="0000FF"/>
                </a:solidFill>
                <a:latin typeface="Arial" panose="020B0604020202020204" pitchFamily="34" charset="0"/>
              </a:rPr>
              <a:t>€</a:t>
            </a:r>
            <a:r>
              <a:rPr lang="en-US" altLang="ko-KR" b="0" dirty="0">
                <a:solidFill>
                  <a:srgbClr val="0000FF"/>
                </a:solidFill>
                <a:latin typeface="Arial" panose="020B0604020202020204" pitchFamily="34" charset="0"/>
              </a:rPr>
              <a:t>4</a:t>
            </a:r>
            <a:r>
              <a:rPr lang="en-FR" b="0" dirty="0">
                <a:solidFill>
                  <a:srgbClr val="0000FF"/>
                </a:solidFill>
                <a:latin typeface="Arial" panose="020B0604020202020204" pitchFamily="34" charset="0"/>
              </a:rPr>
              <a:t>00,00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0721659-CA38-DC40-9EC7-99B75FAF0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008743"/>
              </p:ext>
            </p:extLst>
          </p:nvPr>
        </p:nvGraphicFramePr>
        <p:xfrm>
          <a:off x="838200" y="1038894"/>
          <a:ext cx="6025573" cy="1437922"/>
        </p:xfrm>
        <a:graphic>
          <a:graphicData uri="http://schemas.openxmlformats.org/drawingml/2006/table">
            <a:tbl>
              <a:tblPr/>
              <a:tblGrid>
                <a:gridCol w="912892">
                  <a:extLst>
                    <a:ext uri="{9D8B030D-6E8A-4147-A177-3AD203B41FA5}">
                      <a16:colId xmlns:a16="http://schemas.microsoft.com/office/drawing/2014/main" val="2122402437"/>
                    </a:ext>
                  </a:extLst>
                </a:gridCol>
                <a:gridCol w="604181">
                  <a:extLst>
                    <a:ext uri="{9D8B030D-6E8A-4147-A177-3AD203B41FA5}">
                      <a16:colId xmlns:a16="http://schemas.microsoft.com/office/drawing/2014/main" val="2331475315"/>
                    </a:ext>
                  </a:extLst>
                </a:gridCol>
                <a:gridCol w="1136072">
                  <a:extLst>
                    <a:ext uri="{9D8B030D-6E8A-4147-A177-3AD203B41FA5}">
                      <a16:colId xmlns:a16="http://schemas.microsoft.com/office/drawing/2014/main" val="326402056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1306760704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694416022"/>
                    </a:ext>
                  </a:extLst>
                </a:gridCol>
                <a:gridCol w="1100282">
                  <a:extLst>
                    <a:ext uri="{9D8B030D-6E8A-4147-A177-3AD203B41FA5}">
                      <a16:colId xmlns:a16="http://schemas.microsoft.com/office/drawing/2014/main" val="1979246963"/>
                    </a:ext>
                  </a:extLst>
                </a:gridCol>
              </a:tblGrid>
              <a:tr h="304438">
                <a:tc>
                  <a:txBody>
                    <a:bodyPr/>
                    <a:lstStyle/>
                    <a:p>
                      <a:pPr algn="l" fontAlgn="b"/>
                      <a:endParaRPr lang="en-F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항목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내용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부가항목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 (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세금공제</a:t>
                      </a: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060869"/>
                  </a:ext>
                </a:extLst>
              </a:tr>
              <a:tr h="18891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등록비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₩81 532 633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₩70 150 678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448401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₩165 268 851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₩142 197 320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071347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스폰서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해외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₩42 764 580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₩38 488 122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08026"/>
                  </a:ext>
                </a:extLst>
              </a:tr>
              <a:tr h="18891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국내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₩42 764 580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₩38 488 122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980614"/>
                  </a:ext>
                </a:extLst>
              </a:tr>
              <a:tr h="188914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₩167 061 793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₩147 126 922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142541"/>
                  </a:ext>
                </a:extLst>
              </a:tr>
              <a:tr h="188914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₩250 798 011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₩219 173 564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98034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5098CB9-9701-B94B-B694-2CB5F29B4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254941"/>
              </p:ext>
            </p:extLst>
          </p:nvPr>
        </p:nvGraphicFramePr>
        <p:xfrm>
          <a:off x="7051386" y="1034224"/>
          <a:ext cx="2675659" cy="609600"/>
        </p:xfrm>
        <a:graphic>
          <a:graphicData uri="http://schemas.openxmlformats.org/drawingml/2006/table">
            <a:tbl>
              <a:tblPr/>
              <a:tblGrid>
                <a:gridCol w="1761259">
                  <a:extLst>
                    <a:ext uri="{9D8B030D-6E8A-4147-A177-3AD203B41FA5}">
                      <a16:colId xmlns:a16="http://schemas.microsoft.com/office/drawing/2014/main" val="421928225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71384769"/>
                    </a:ext>
                  </a:extLst>
                </a:gridCol>
              </a:tblGrid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등록비 </a:t>
                      </a:r>
                      <a:r>
                        <a:rPr lang="en-US" altLang="ko-K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euro)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€</a:t>
                      </a:r>
                      <a:r>
                        <a:rPr lang="en-US" altLang="ko-K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r>
                        <a:rPr lang="en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37049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현시각 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유로의 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원</a:t>
                      </a:r>
                      <a:r>
                        <a:rPr lang="en-US" altLang="ko-K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 </a:t>
                      </a:r>
                      <a:r>
                        <a:rPr lang="ko-KR" altLang="en-US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환율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₩1 377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229506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등록비 </a:t>
                      </a:r>
                      <a:r>
                        <a:rPr lang="en-US" altLang="ko-KR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GB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KRW)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1" i="0" u="none" strike="noStrike">
                          <a:solidFill>
                            <a:srgbClr val="9900FF"/>
                          </a:solidFill>
                          <a:effectLst/>
                          <a:latin typeface="Arial" panose="020B0604020202020204" pitchFamily="34" charset="0"/>
                        </a:rPr>
                        <a:t>₩688 620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366960"/>
                  </a:ext>
                </a:extLst>
              </a:tr>
              <a:tr h="1513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현시각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의 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원</a:t>
                      </a:r>
                      <a:r>
                        <a:rPr lang="en-US" altLang="ko-K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" </a:t>
                      </a:r>
                      <a:r>
                        <a:rPr lang="ko-KR" altLang="en-US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환율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₩1 188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54133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45E776C-F383-7041-9239-8402CD70347A}"/>
              </a:ext>
            </a:extLst>
          </p:cNvPr>
          <p:cNvGraphicFramePr>
            <a:graphicFrameLocks noGrp="1"/>
          </p:cNvGraphicFramePr>
          <p:nvPr/>
        </p:nvGraphicFramePr>
        <p:xfrm>
          <a:off x="9794585" y="1034224"/>
          <a:ext cx="2221924" cy="598278"/>
        </p:xfrm>
        <a:graphic>
          <a:graphicData uri="http://schemas.openxmlformats.org/drawingml/2006/table">
            <a:tbl>
              <a:tblPr/>
              <a:tblGrid>
                <a:gridCol w="853441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934152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434331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2991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29913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FA583B0-40DD-0F4B-81C0-FCA9607820FC}"/>
              </a:ext>
            </a:extLst>
          </p:cNvPr>
          <p:cNvGraphicFramePr>
            <a:graphicFrameLocks noGrp="1"/>
          </p:cNvGraphicFramePr>
          <p:nvPr/>
        </p:nvGraphicFramePr>
        <p:xfrm>
          <a:off x="7051386" y="1716863"/>
          <a:ext cx="4959352" cy="762000"/>
        </p:xfrm>
        <a:graphic>
          <a:graphicData uri="http://schemas.openxmlformats.org/drawingml/2006/table">
            <a:tbl>
              <a:tblPr/>
              <a:tblGrid>
                <a:gridCol w="1247131">
                  <a:extLst>
                    <a:ext uri="{9D8B030D-6E8A-4147-A177-3AD203B41FA5}">
                      <a16:colId xmlns:a16="http://schemas.microsoft.com/office/drawing/2014/main" val="3898266064"/>
                    </a:ext>
                  </a:extLst>
                </a:gridCol>
                <a:gridCol w="1568031">
                  <a:extLst>
                    <a:ext uri="{9D8B030D-6E8A-4147-A177-3AD203B41FA5}">
                      <a16:colId xmlns:a16="http://schemas.microsoft.com/office/drawing/2014/main" val="3495439922"/>
                    </a:ext>
                  </a:extLst>
                </a:gridCol>
                <a:gridCol w="1072095">
                  <a:extLst>
                    <a:ext uri="{9D8B030D-6E8A-4147-A177-3AD203B41FA5}">
                      <a16:colId xmlns:a16="http://schemas.microsoft.com/office/drawing/2014/main" val="4117851929"/>
                    </a:ext>
                  </a:extLst>
                </a:gridCol>
                <a:gridCol w="1072095">
                  <a:extLst>
                    <a:ext uri="{9D8B030D-6E8A-4147-A177-3AD203B41FA5}">
                      <a16:colId xmlns:a16="http://schemas.microsoft.com/office/drawing/2014/main" val="1182464603"/>
                    </a:ext>
                  </a:extLst>
                </a:gridCol>
              </a:tblGrid>
              <a:tr h="152282">
                <a:tc>
                  <a:txBody>
                    <a:bodyPr/>
                    <a:lstStyle/>
                    <a:p>
                      <a:pPr algn="ctr" fontAlgn="ctr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e.a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학생지원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589737"/>
                  </a:ext>
                </a:extLst>
              </a:tr>
              <a:tr h="1522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등록인원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 session 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424547"/>
                  </a:ext>
                </a:extLst>
              </a:tr>
              <a:tr h="15228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778855"/>
                  </a:ext>
                </a:extLst>
              </a:tr>
              <a:tr h="15228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talk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459209"/>
                  </a:ext>
                </a:extLst>
              </a:tr>
              <a:tr h="152282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최대 등록 예상 인원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예상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talk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수의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474170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66D2FDD9-05EE-6F45-9C48-8DD6AC22B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94471"/>
              </p:ext>
            </p:extLst>
          </p:nvPr>
        </p:nvGraphicFramePr>
        <p:xfrm>
          <a:off x="7051386" y="2648087"/>
          <a:ext cx="2743199" cy="3840476"/>
        </p:xfrm>
        <a:graphic>
          <a:graphicData uri="http://schemas.openxmlformats.org/drawingml/2006/table">
            <a:tbl>
              <a:tblPr/>
              <a:tblGrid>
                <a:gridCol w="753342">
                  <a:extLst>
                    <a:ext uri="{9D8B030D-6E8A-4147-A177-3AD203B41FA5}">
                      <a16:colId xmlns:a16="http://schemas.microsoft.com/office/drawing/2014/main" val="3248035686"/>
                    </a:ext>
                  </a:extLst>
                </a:gridCol>
                <a:gridCol w="323273">
                  <a:extLst>
                    <a:ext uri="{9D8B030D-6E8A-4147-A177-3AD203B41FA5}">
                      <a16:colId xmlns:a16="http://schemas.microsoft.com/office/drawing/2014/main" val="1308062867"/>
                    </a:ext>
                  </a:extLst>
                </a:gridCol>
                <a:gridCol w="730791">
                  <a:extLst>
                    <a:ext uri="{9D8B030D-6E8A-4147-A177-3AD203B41FA5}">
                      <a16:colId xmlns:a16="http://schemas.microsoft.com/office/drawing/2014/main" val="1485858996"/>
                    </a:ext>
                  </a:extLst>
                </a:gridCol>
                <a:gridCol w="935793">
                  <a:extLst>
                    <a:ext uri="{9D8B030D-6E8A-4147-A177-3AD203B41FA5}">
                      <a16:colId xmlns:a16="http://schemas.microsoft.com/office/drawing/2014/main" val="2680150862"/>
                    </a:ext>
                  </a:extLst>
                </a:gridCol>
              </a:tblGrid>
              <a:tr h="237031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 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해외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현지통화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한국통화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230610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IUPAP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₩6 886 202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22225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GSI-EMMI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₩3 443 101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94419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JINR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29619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CCNU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₩3 609 381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663491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Purdue Univ.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₩2 375 810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59034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 Munich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69645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SUBATECH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40528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71953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LBL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455410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₩3 459 485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6597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INFN-Bari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240625"/>
                  </a:ext>
                </a:extLst>
              </a:tr>
              <a:tr h="2370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HFHF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₩4 820 341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511556"/>
                  </a:ext>
                </a:extLst>
              </a:tr>
              <a:tr h="340781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납입완료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₩7 068 866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509601"/>
                  </a:ext>
                </a:extLst>
              </a:tr>
              <a:tr h="418292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 기여금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₩24 594 321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864827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BA515DB-4252-D94E-8FB5-FDAD2BF1A073}"/>
              </a:ext>
            </a:extLst>
          </p:cNvPr>
          <p:cNvGraphicFramePr>
            <a:graphicFrameLocks noGrp="1"/>
          </p:cNvGraphicFramePr>
          <p:nvPr/>
        </p:nvGraphicFramePr>
        <p:xfrm>
          <a:off x="9864436" y="2648282"/>
          <a:ext cx="2146302" cy="3824762"/>
        </p:xfrm>
        <a:graphic>
          <a:graphicData uri="http://schemas.openxmlformats.org/drawingml/2006/table">
            <a:tbl>
              <a:tblPr/>
              <a:tblGrid>
                <a:gridCol w="1004420">
                  <a:extLst>
                    <a:ext uri="{9D8B030D-6E8A-4147-A177-3AD203B41FA5}">
                      <a16:colId xmlns:a16="http://schemas.microsoft.com/office/drawing/2014/main" val="3688419729"/>
                    </a:ext>
                  </a:extLst>
                </a:gridCol>
                <a:gridCol w="1141882">
                  <a:extLst>
                    <a:ext uri="{9D8B030D-6E8A-4147-A177-3AD203B41FA5}">
                      <a16:colId xmlns:a16="http://schemas.microsoft.com/office/drawing/2014/main" val="1476008170"/>
                    </a:ext>
                  </a:extLst>
                </a:gridCol>
              </a:tblGrid>
              <a:tr h="22498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 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국내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한국통화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83962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홍보지원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₩5 000 000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99815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₩10 000 000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00445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65980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APCTP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121428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KoALICE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617530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kCMS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27891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CENUM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975705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76729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734529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840243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PNU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945131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NRF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597526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KPS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73114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NucDiv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030204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61262"/>
                  </a:ext>
                </a:extLst>
              </a:tr>
              <a:tr h="224986">
                <a:tc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₩15 000 000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367403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8F161A3-5B3D-6A44-A88E-D60717D57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160781"/>
              </p:ext>
            </p:extLst>
          </p:nvPr>
        </p:nvGraphicFramePr>
        <p:xfrm>
          <a:off x="838200" y="2632560"/>
          <a:ext cx="6033655" cy="3823134"/>
        </p:xfrm>
        <a:graphic>
          <a:graphicData uri="http://schemas.openxmlformats.org/drawingml/2006/table">
            <a:tbl>
              <a:tblPr/>
              <a:tblGrid>
                <a:gridCol w="885759">
                  <a:extLst>
                    <a:ext uri="{9D8B030D-6E8A-4147-A177-3AD203B41FA5}">
                      <a16:colId xmlns:a16="http://schemas.microsoft.com/office/drawing/2014/main" val="1530130477"/>
                    </a:ext>
                  </a:extLst>
                </a:gridCol>
                <a:gridCol w="1313367">
                  <a:extLst>
                    <a:ext uri="{9D8B030D-6E8A-4147-A177-3AD203B41FA5}">
                      <a16:colId xmlns:a16="http://schemas.microsoft.com/office/drawing/2014/main" val="991516403"/>
                    </a:ext>
                  </a:extLst>
                </a:gridCol>
                <a:gridCol w="1414601">
                  <a:extLst>
                    <a:ext uri="{9D8B030D-6E8A-4147-A177-3AD203B41FA5}">
                      <a16:colId xmlns:a16="http://schemas.microsoft.com/office/drawing/2014/main" val="4123477032"/>
                    </a:ext>
                  </a:extLst>
                </a:gridCol>
                <a:gridCol w="1302328">
                  <a:extLst>
                    <a:ext uri="{9D8B030D-6E8A-4147-A177-3AD203B41FA5}">
                      <a16:colId xmlns:a16="http://schemas.microsoft.com/office/drawing/2014/main" val="51755034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3452142698"/>
                    </a:ext>
                  </a:extLst>
                </a:gridCol>
              </a:tblGrid>
              <a:tr h="128487"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항목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내용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부가항목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KRW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924545"/>
                  </a:ext>
                </a:extLst>
              </a:tr>
              <a:tr h="128487">
                <a:tc rowSpan="17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행정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운영비용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부산대학교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공간사용료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₩644 460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675726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법인인감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56975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공동인증서구매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₩8 800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33072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서울보증보험료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₩1 224 570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531146"/>
                  </a:ext>
                </a:extLst>
              </a:tr>
              <a:tr h="25697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이니시스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등록비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연회비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38529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₩2 407 830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737342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support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₩11 017 923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17286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(45)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₩24 790 328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00443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운영비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대관료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sng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₩50 600 000</a:t>
                      </a:r>
                      <a:endParaRPr lang="en-F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15886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식음료비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₩72 700 000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748598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₩72 700 000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63639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Banquet &amp; IAC dinner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251899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₩35 000 000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02070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 material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53343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₩15 000 000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802702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Proceedings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 예상 </a:t>
                      </a:r>
                      <a:r>
                        <a:rPr lang="en-US" altLang="ko-K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(148)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₩4 500 000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792275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 예상 </a:t>
                      </a:r>
                      <a:r>
                        <a:rPr lang="en-US" altLang="ko-K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(300)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FR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₩7 500 000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051440"/>
                  </a:ext>
                </a:extLst>
              </a:tr>
              <a:tr h="128487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₩115 625 753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197313"/>
                  </a:ext>
                </a:extLst>
              </a:tr>
              <a:tr h="128487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₩157 398 158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900498"/>
                  </a:ext>
                </a:extLst>
              </a:tr>
              <a:tr h="12848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Coference venue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₩22 000 000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72483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₩17 500 000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523386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₩35 000 000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897104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₩1 000 000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054031"/>
                  </a:ext>
                </a:extLst>
              </a:tr>
              <a:tr h="12848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₩2 500 000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072659"/>
                  </a:ext>
                </a:extLst>
              </a:tr>
              <a:tr h="128487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= 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총액</a:t>
                      </a:r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1+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최소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₩156 125 753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21003"/>
                  </a:ext>
                </a:extLst>
              </a:tr>
              <a:tr h="128487">
                <a:tc gridSpan="3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최대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₩216 898 158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59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527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/>
              <a:t>2021. 10. 06.</a:t>
            </a:r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EFDE-FBBA-D84E-A1B4-07CD627C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DAB5-C89A-CE4D-8279-D4ED139171C4}" type="slidenum">
              <a:rPr kumimoji="1" lang="ko-KR" altLang="en-US" smtClean="0"/>
              <a:t>3</a:t>
            </a:fld>
            <a:endParaRPr kumimoji="1" lang="ko-KR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 err="1"/>
              <a:t>회계내용</a:t>
            </a:r>
            <a:endParaRPr lang="en-US" altLang="ko-KR" dirty="0"/>
          </a:p>
          <a:p>
            <a:endParaRPr lang="en-CH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BE89E3C-DC53-0645-95A7-5BB301295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603973"/>
              </p:ext>
            </p:extLst>
          </p:nvPr>
        </p:nvGraphicFramePr>
        <p:xfrm>
          <a:off x="838200" y="1191826"/>
          <a:ext cx="11080785" cy="2572892"/>
        </p:xfrm>
        <a:graphic>
          <a:graphicData uri="http://schemas.openxmlformats.org/drawingml/2006/table">
            <a:tbl>
              <a:tblPr/>
              <a:tblGrid>
                <a:gridCol w="1026654">
                  <a:extLst>
                    <a:ext uri="{9D8B030D-6E8A-4147-A177-3AD203B41FA5}">
                      <a16:colId xmlns:a16="http://schemas.microsoft.com/office/drawing/2014/main" val="3698194163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2875917366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2602720252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3462248640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1264549788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1954267041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3305665499"/>
                    </a:ext>
                  </a:extLst>
                </a:gridCol>
                <a:gridCol w="1026654">
                  <a:extLst>
                    <a:ext uri="{9D8B030D-6E8A-4147-A177-3AD203B41FA5}">
                      <a16:colId xmlns:a16="http://schemas.microsoft.com/office/drawing/2014/main" val="3234006337"/>
                    </a:ext>
                  </a:extLst>
                </a:gridCol>
                <a:gridCol w="2867553">
                  <a:extLst>
                    <a:ext uri="{9D8B030D-6E8A-4147-A177-3AD203B41FA5}">
                      <a16:colId xmlns:a16="http://schemas.microsoft.com/office/drawing/2014/main" val="3384570581"/>
                    </a:ext>
                  </a:extLst>
                </a:gridCol>
              </a:tblGrid>
              <a:tr h="26833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 dirty="0" err="1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거래일자</a:t>
                      </a:r>
                      <a:endParaRPr lang="ko-KR" altLang="en-US" sz="1200" b="1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입금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출금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항목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비고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차변</a:t>
                      </a:r>
                      <a:endParaRPr lang="ko-KR" alt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대변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항목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비고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842814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2021.08.04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₩1,000,000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₩1,000,000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대출금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유인권 교수님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임시대여금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973105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2021.08.04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비용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법인인감 구매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667309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2021.08.04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₩8,800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₩8,800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비용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공동인증서구매*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개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395287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2021.08.09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₩644,460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₩644,460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비용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학교공간사용료 납부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207763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2021.08.26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₩3,459,485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₩3,459,485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기여금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BNL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스폰서십 입금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579193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2021.08.30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₩1,224,570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₩1,224,570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비용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서울보증보험 보험료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8831917"/>
                  </a:ext>
                </a:extLst>
              </a:tr>
              <a:tr h="252554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2021.08.31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₩1,000,000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₩1,000,000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F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자산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유인권 교수님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임시대여금 상환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171314"/>
                  </a:ext>
                </a:extLst>
              </a:tr>
              <a:tr h="268338"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2021.09.23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₩3,609,381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23677" marB="2367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농협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23677" marB="23677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₩3,609,381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기여금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CCNU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스폰서십 입금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472912"/>
                  </a:ext>
                </a:extLst>
              </a:tr>
              <a:tr h="26833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총계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₩8,068,866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₩2,907,830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계좌잔고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1" i="0" u="none" strike="noStrike" dirty="0">
                          <a:solidFill>
                            <a:srgbClr val="34A853"/>
                          </a:solidFill>
                          <a:effectLst/>
                          <a:latin typeface="Arial" panose="020B0604020202020204" pitchFamily="34" charset="0"/>
                        </a:rPr>
                        <a:t>₩5,161,036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₩2,907,830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₩8,068,866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1183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1838" marR="11838" marT="118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752613"/>
                  </a:ext>
                </a:extLst>
              </a:tr>
            </a:tbl>
          </a:graphicData>
        </a:graphic>
      </p:graphicFrame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FD628F7-2402-4346-8A32-1AB45819FB81}"/>
              </a:ext>
            </a:extLst>
          </p:cNvPr>
          <p:cNvSpPr txBox="1">
            <a:spLocks/>
          </p:cNvSpPr>
          <p:nvPr/>
        </p:nvSpPr>
        <p:spPr>
          <a:xfrm>
            <a:off x="838200" y="4379728"/>
            <a:ext cx="9261475" cy="1771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/>
              <a:t>주요내용</a:t>
            </a:r>
            <a:endParaRPr lang="en-US" altLang="ko-KR" dirty="0"/>
          </a:p>
          <a:p>
            <a:br>
              <a:rPr lang="en-US" altLang="ko-KR" dirty="0"/>
            </a:br>
            <a:r>
              <a:rPr lang="ko-KR" altLang="en-US" sz="1400" b="0" dirty="0" err="1"/>
              <a:t>해외기관</a:t>
            </a:r>
            <a:r>
              <a:rPr lang="ko-KR" altLang="en-US" sz="1400" b="0" dirty="0"/>
              <a:t> 기여금 입금</a:t>
            </a:r>
            <a:r>
              <a:rPr lang="en-US" altLang="ko-KR" sz="1400" b="0" dirty="0"/>
              <a:t>:</a:t>
            </a:r>
            <a:r>
              <a:rPr lang="ko-KR" altLang="en-US" sz="1400" b="0" dirty="0"/>
              <a:t> </a:t>
            </a:r>
            <a:r>
              <a:rPr lang="en-US" altLang="ko-KR" sz="1400" b="0" dirty="0"/>
              <a:t>BNL (3,000 USD), CCNU (3,000 USD)</a:t>
            </a:r>
          </a:p>
          <a:p>
            <a:r>
              <a:rPr lang="ko-KR" altLang="en-US" sz="1400" b="0" dirty="0"/>
              <a:t>서울보증보험 보험료 납부</a:t>
            </a:r>
            <a:r>
              <a:rPr lang="en-US" altLang="ko-KR" sz="1400" b="0" dirty="0"/>
              <a:t>:</a:t>
            </a:r>
            <a:r>
              <a:rPr lang="ko-KR" altLang="en-US" sz="1400" b="0" dirty="0"/>
              <a:t> </a:t>
            </a:r>
            <a:r>
              <a:rPr lang="en-FR" sz="1400" b="0" dirty="0">
                <a:solidFill>
                  <a:srgbClr val="000000"/>
                </a:solidFill>
                <a:latin typeface="Arial" panose="020B0604020202020204" pitchFamily="34" charset="0"/>
              </a:rPr>
              <a:t>₩</a:t>
            </a:r>
            <a:r>
              <a:rPr lang="en-US" altLang="ko-KR" sz="1400" b="0" dirty="0"/>
              <a:t>1,224,570</a:t>
            </a:r>
            <a:r>
              <a:rPr lang="ko-KR" altLang="en-US" sz="1400" b="0" dirty="0"/>
              <a:t> 파라다이스 호텔 사용 계약에 불이행에 대한 보증보험</a:t>
            </a:r>
            <a:endParaRPr lang="en-US" altLang="ko-KR" sz="1400" b="0" dirty="0"/>
          </a:p>
          <a:p>
            <a:r>
              <a:rPr lang="ko-KR" altLang="en-US" sz="1400" b="0" dirty="0"/>
              <a:t>부산대학교 공간 사용료 산정 후 납부</a:t>
            </a:r>
            <a:r>
              <a:rPr lang="en-US" altLang="ko-KR" sz="1400" b="0" dirty="0"/>
              <a:t>:</a:t>
            </a:r>
            <a:r>
              <a:rPr lang="ko-KR" altLang="en-US" sz="1400" b="0" dirty="0"/>
              <a:t>  </a:t>
            </a:r>
            <a:r>
              <a:rPr lang="en-FR" sz="1400" b="0" dirty="0">
                <a:solidFill>
                  <a:srgbClr val="000000"/>
                </a:solidFill>
                <a:latin typeface="Arial" panose="020B0604020202020204" pitchFamily="34" charset="0"/>
              </a:rPr>
              <a:t>₩644,460</a:t>
            </a:r>
          </a:p>
          <a:p>
            <a:endParaRPr lang="en-GB" sz="1400" b="0" dirty="0"/>
          </a:p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5965017"/>
      </p:ext>
    </p:extLst>
  </p:cSld>
  <p:clrMapOvr>
    <a:masterClrMapping/>
  </p:clrMapOvr>
</p:sld>
</file>

<file path=ppt/theme/theme1.xml><?xml version="1.0" encoding="utf-8"?>
<a:theme xmlns:a="http://schemas.openxmlformats.org/drawingml/2006/main" name="HIPE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entury Gothic"/>
        <a:ea typeface="나눔바른고딕"/>
        <a:cs typeface=""/>
      </a:majorFont>
      <a:minorFont>
        <a:latin typeface="Century Gothic"/>
        <a:ea typeface="나눔바른고딕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PEx" id="{5888C0A2-213F-FA44-B752-9BBB0666A2D9}" vid="{6B949BED-1873-054F-B5B7-3930196FC5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HIPEx</Template>
  <TotalTime>327</TotalTime>
  <Words>1032</Words>
  <Application>Microsoft Macintosh PowerPoint</Application>
  <PresentationFormat>Widescreen</PresentationFormat>
  <Paragraphs>561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Century Gothic</vt:lpstr>
      <vt:lpstr>HIPEx</vt:lpstr>
      <vt:lpstr>예산 및 회계</vt:lpstr>
      <vt:lpstr>예산 및 회계</vt:lpstr>
      <vt:lpstr>예산 및 회계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SQM2022 LOC 보고안건</dc:title>
  <dc:creator>Bong-Hwi Lim</dc:creator>
  <cp:lastModifiedBy>Kim Beomkyu</cp:lastModifiedBy>
  <cp:revision>19</cp:revision>
  <dcterms:created xsi:type="dcterms:W3CDTF">2021-10-01T06:11:02Z</dcterms:created>
  <dcterms:modified xsi:type="dcterms:W3CDTF">2021-10-06T01:24:56Z</dcterms:modified>
</cp:coreProperties>
</file>