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crdownload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sldIdLst>
    <p:sldId id="274" r:id="rId3"/>
    <p:sldId id="284" r:id="rId4"/>
    <p:sldId id="285" r:id="rId5"/>
    <p:sldId id="286" r:id="rId6"/>
    <p:sldId id="287" r:id="rId7"/>
    <p:sldId id="290" r:id="rId8"/>
    <p:sldId id="297" r:id="rId9"/>
    <p:sldId id="288" r:id="rId10"/>
    <p:sldId id="291" r:id="rId11"/>
    <p:sldId id="292" r:id="rId12"/>
    <p:sldId id="293" r:id="rId13"/>
    <p:sldId id="294" r:id="rId14"/>
    <p:sldId id="295" r:id="rId15"/>
    <p:sldId id="298" r:id="rId16"/>
    <p:sldId id="296" r:id="rId17"/>
    <p:sldId id="299" r:id="rId18"/>
    <p:sldId id="300" r:id="rId19"/>
    <p:sldId id="301" r:id="rId20"/>
    <p:sldId id="289" r:id="rId21"/>
    <p:sldId id="303" r:id="rId22"/>
    <p:sldId id="302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Garcia Tello" initials="PGT" lastIdx="1" clrIdx="0">
    <p:extLst>
      <p:ext uri="{19B8F6BF-5375-455C-9EA6-DF929625EA0E}">
        <p15:presenceInfo xmlns:p15="http://schemas.microsoft.com/office/powerpoint/2012/main" userId="S-1-5-21-1526224874-1540688658-1361462980-19958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54" autoAdjust="0"/>
    <p:restoredTop sz="93979" autoAdjust="0"/>
  </p:normalViewPr>
  <p:slideViewPr>
    <p:cSldViewPr snapToGrid="0" snapToObjects="1">
      <p:cViewPr varScale="1">
        <p:scale>
          <a:sx n="165" d="100"/>
          <a:sy n="165" d="100"/>
        </p:scale>
        <p:origin x="251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795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42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2779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694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5446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0776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926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645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7222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7019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1669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356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8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77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079172" y="6395431"/>
            <a:ext cx="4629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latin typeface="Rockwell" panose="02060603020205020403" pitchFamily="18" charset="0"/>
                <a:cs typeface="Arial"/>
              </a:rPr>
              <a:t>Pablo Garcia Tello, CERN</a:t>
            </a:r>
            <a:r>
              <a:rPr lang="en-US" sz="1000" b="1" baseline="0" dirty="0" smtClean="0">
                <a:latin typeface="Rockwell" panose="02060603020205020403" pitchFamily="18" charset="0"/>
                <a:cs typeface="Arial"/>
              </a:rPr>
              <a:t> </a:t>
            </a:r>
            <a:r>
              <a:rPr lang="en-US" sz="1000" b="1" dirty="0" smtClean="0">
                <a:latin typeface="Rockwell" panose="02060603020205020403" pitchFamily="18" charset="0"/>
                <a:cs typeface="Arial"/>
              </a:rPr>
              <a:t>EU Office/IdeaSquare</a:t>
            </a:r>
            <a:endParaRPr lang="en-US" dirty="0">
              <a:latin typeface="Rockwell" panose="020606030202050204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7592"/>
            <a:ext cx="973812" cy="97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0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crdownload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1" y="1750111"/>
            <a:ext cx="83312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latin typeface="Candara" panose="020E0502030303020204" pitchFamily="34" charset="0"/>
              </a:rPr>
              <a:t>Física, Cambio Climático y </a:t>
            </a:r>
            <a:r>
              <a:rPr lang="es-ES" sz="3200" b="1" dirty="0" smtClean="0">
                <a:latin typeface="Candara" panose="020E0502030303020204" pitchFamily="34" charset="0"/>
              </a:rPr>
              <a:t>Sostenibilidad </a:t>
            </a:r>
          </a:p>
          <a:p>
            <a:pPr algn="ctr"/>
            <a:r>
              <a:rPr lang="es-ES" sz="3200" b="1" dirty="0" smtClean="0">
                <a:latin typeface="Candara" panose="020E0502030303020204" pitchFamily="34" charset="0"/>
              </a:rPr>
              <a:t>Un </a:t>
            </a:r>
            <a:r>
              <a:rPr lang="es-ES" sz="3200" b="1" dirty="0">
                <a:latin typeface="Candara" panose="020E0502030303020204" pitchFamily="34" charset="0"/>
              </a:rPr>
              <a:t>acercamiento pedagógico.</a:t>
            </a:r>
            <a:endParaRPr lang="en-GB" sz="3200" b="1" dirty="0">
              <a:latin typeface="Candara" panose="020E0502030303020204" pitchFamily="34" charset="0"/>
            </a:endParaRPr>
          </a:p>
          <a:p>
            <a:endParaRPr lang="en-US" sz="2800" dirty="0">
              <a:latin typeface="Candara" panose="020E0502030303020204" pitchFamily="34" charset="0"/>
            </a:endParaRPr>
          </a:p>
          <a:p>
            <a:r>
              <a:rPr lang="en-US" dirty="0" smtClean="0">
                <a:latin typeface="Candara" panose="020E0502030303020204" pitchFamily="34" charset="0"/>
              </a:rPr>
              <a:t>Pablo Garcia Tello</a:t>
            </a:r>
          </a:p>
          <a:p>
            <a:endParaRPr lang="en-US" dirty="0">
              <a:latin typeface="Candara" panose="020E0502030303020204" pitchFamily="34" charset="0"/>
            </a:endParaRPr>
          </a:p>
          <a:p>
            <a:r>
              <a:rPr lang="en-US" dirty="0" smtClean="0">
                <a:latin typeface="Candara" panose="020E0502030303020204" pitchFamily="34" charset="0"/>
              </a:rPr>
              <a:t>CERN EU Office/IdeaSquare</a:t>
            </a:r>
          </a:p>
          <a:p>
            <a:endParaRPr lang="en-US" dirty="0">
              <a:latin typeface="Candara" panose="020E0502030303020204" pitchFamily="34" charset="0"/>
            </a:endParaRPr>
          </a:p>
          <a:p>
            <a:r>
              <a:rPr lang="en-US" dirty="0" smtClean="0">
                <a:latin typeface="Candara" panose="020E0502030303020204" pitchFamily="34" charset="0"/>
              </a:rPr>
              <a:t>27 Julio 2022</a:t>
            </a:r>
            <a:endParaRPr lang="en-GB" dirty="0">
              <a:latin typeface="Candara" panose="020E0502030303020204" pitchFamily="34" charset="0"/>
            </a:endParaRPr>
          </a:p>
          <a:p>
            <a:r>
              <a:rPr lang="en-GB" sz="2000" dirty="0">
                <a:latin typeface="Candara" panose="020E0502030303020204" pitchFamily="34" charset="0"/>
              </a:rPr>
              <a:t/>
            </a:r>
            <a:br>
              <a:rPr lang="en-GB" sz="2000" dirty="0">
                <a:latin typeface="Candara" panose="020E0502030303020204" pitchFamily="34" charset="0"/>
              </a:rPr>
            </a:br>
            <a:endParaRPr lang="en-GB" sz="2000" u="sng" dirty="0" smtClean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9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" b="-88"/>
          <a:stretch/>
        </p:blipFill>
        <p:spPr>
          <a:xfrm>
            <a:off x="0" y="0"/>
            <a:ext cx="9152853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6000" y="295194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ES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Es la Energía Eólica una solución sostenible?</a:t>
            </a:r>
            <a:endParaRPr lang="es-ES" sz="28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" b="-88"/>
          <a:stretch/>
        </p:blipFill>
        <p:spPr>
          <a:xfrm>
            <a:off x="0" y="0"/>
            <a:ext cx="915285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0385" y="1946962"/>
            <a:ext cx="479208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La superficie de la Tierra es ~10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14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m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2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. Supongamos que la cubrimos totalmente con molinos de viento. Tomemos una eficiencia optimista de 4 watts/m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2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independientemente de como sopla el viento y otros factores. </a:t>
            </a:r>
          </a:p>
          <a:p>
            <a:pPr algn="just"/>
            <a:endParaRPr lang="es-ES" sz="1400" b="1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Esto significaría que la Tierra entera seria capaz de generarnos ~10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15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W ~ 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12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kW. </a:t>
            </a:r>
          </a:p>
          <a:p>
            <a:pPr algn="just"/>
            <a:endParaRPr lang="es-ES" sz="1400" b="1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  <a:p>
            <a:pPr lvl="0"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Dado que la población mundial es ~10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10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personas, esto daría 100 kW/persona. </a:t>
            </a:r>
          </a:p>
          <a:p>
            <a:pPr lvl="0" algn="just"/>
            <a:endParaRPr lang="es-ES" sz="1400" b="1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  <a:p>
            <a:pPr lvl="0"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El consumo de energía primaria esta estimado en 58 </a:t>
            </a:r>
            <a:r>
              <a:rPr lang="es-ES" sz="1400" b="1" dirty="0" err="1" smtClean="0">
                <a:solidFill>
                  <a:prstClr val="white"/>
                </a:solidFill>
                <a:latin typeface="Candara" panose="020E0502030303020204" pitchFamily="34" charset="0"/>
              </a:rPr>
              <a:t>kWh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por día</a:t>
            </a:r>
            <a:r>
              <a:rPr lang="es-ES" sz="1400" dirty="0" smtClean="0">
                <a:solidFill>
                  <a:prstClr val="white"/>
                </a:solidFill>
                <a:latin typeface="Candara" panose="020E0502030303020204" pitchFamily="34" charset="0"/>
              </a:rPr>
              <a:t> y 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persona.</a:t>
            </a:r>
            <a:endParaRPr lang="es-ES" sz="1400" b="1" dirty="0">
              <a:solidFill>
                <a:prstClr val="white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" b="-88"/>
          <a:stretch/>
        </p:blipFill>
        <p:spPr>
          <a:xfrm>
            <a:off x="0" y="0"/>
            <a:ext cx="9152853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6000" y="295194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Son los coches eléctricos una solución sostenible?</a:t>
            </a:r>
            <a:endParaRPr kumimoji="0" lang="es-ES" sz="2800" b="1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86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" b="-88"/>
          <a:stretch/>
        </p:blipFill>
        <p:spPr>
          <a:xfrm>
            <a:off x="0" y="0"/>
            <a:ext cx="915285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42669" y="2304770"/>
            <a:ext cx="56675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La cantidad de Litio en una bacteria de un coche eléctrico es ~8 Kg/coche. Las reservas de Litio globales se estiman en ~2 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10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Kg. </a:t>
            </a:r>
          </a:p>
          <a:p>
            <a:pPr algn="just"/>
            <a:endParaRPr lang="es-ES" sz="1400" b="1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El numero de coches en el mundo se estima en ~2 x 109 (incluyendo solo coches comerciales y de pasajeros públicos y privados). </a:t>
            </a:r>
          </a:p>
          <a:p>
            <a:pPr algn="just"/>
            <a:endParaRPr lang="es-ES" sz="1400" b="1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Esto significa que si mañana mismo pudiéramos convertir todos los coches en eléctricos, habríamos consumido todas las reservas de Litio del Planeta.</a:t>
            </a:r>
            <a:endParaRPr lang="es-ES" sz="1400" b="1" dirty="0">
              <a:solidFill>
                <a:prstClr val="white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77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46160" y="2481617"/>
            <a:ext cx="73333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Ejercicios de nivel medio</a:t>
            </a:r>
          </a:p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(es necesario explicar un concepto sencillo) </a:t>
            </a:r>
          </a:p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(ejemplo)</a:t>
            </a:r>
            <a:endParaRPr lang="es-ES" sz="28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92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632" y="231445"/>
            <a:ext cx="842079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Candara" panose="020E0502030303020204" pitchFamily="34" charset="0"/>
                <a:cs typeface="Segoe UI Semilight" panose="020B0402040204020203" pitchFamily="34" charset="0"/>
              </a:rPr>
              <a:t>Concepto</a:t>
            </a:r>
          </a:p>
          <a:p>
            <a:pPr algn="ctr"/>
            <a:endParaRPr lang="es-ES" sz="3200" dirty="0" smtClean="0">
              <a:latin typeface="Candara" panose="020E0502030303020204" pitchFamily="34" charset="0"/>
              <a:cs typeface="Segoe UI Semilight" panose="020B0402040204020203" pitchFamily="34" charset="0"/>
            </a:endParaRPr>
          </a:p>
          <a:p>
            <a:pPr algn="ctr"/>
            <a:r>
              <a:rPr lang="es-ES" sz="2800" dirty="0" smtClean="0">
                <a:latin typeface="Candara" panose="020E0502030303020204" pitchFamily="34" charset="0"/>
                <a:cs typeface="Segoe UI Semilight" panose="020B0402040204020203" pitchFamily="34" charset="0"/>
              </a:rPr>
              <a:t>IPAT: Una Buena ecuación para jugar con el impacto</a:t>
            </a:r>
            <a:endParaRPr lang="es-ES" sz="2400" dirty="0">
              <a:latin typeface="Candara" panose="020E050203030302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0314" y="2003932"/>
            <a:ext cx="7841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i="1" dirty="0" smtClean="0">
                <a:latin typeface="Candara" panose="020E0502030303020204" pitchFamily="34" charset="0"/>
                <a:cs typeface="Segoe UI Semilight" panose="020B0402040204020203" pitchFamily="34" charset="0"/>
              </a:rPr>
              <a:t>IPAT es una formula que describe el impacto de la actividad humana en el entorno.</a:t>
            </a:r>
            <a:endParaRPr lang="es-ES" sz="2000" dirty="0">
              <a:latin typeface="Candara" panose="020E050203030302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8766" y="2947070"/>
            <a:ext cx="5144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i="1" dirty="0" smtClean="0">
                <a:latin typeface="Candara" panose="020E0502030303020204" pitchFamily="34" charset="0"/>
                <a:cs typeface="Segoe UI Semilight" panose="020B0402040204020203" pitchFamily="34" charset="0"/>
              </a:rPr>
              <a:t>I       =      P    </a:t>
            </a:r>
            <a:r>
              <a:rPr lang="es-ES" sz="2800" i="1" dirty="0" smtClean="0">
                <a:latin typeface="Candara" panose="020E0502030303020204" pitchFamily="34" charset="0"/>
                <a:cs typeface="Segoe UI Semilight" panose="020B0402040204020203" pitchFamily="34" charset="0"/>
              </a:rPr>
              <a:t>x</a:t>
            </a:r>
            <a:r>
              <a:rPr lang="es-ES" sz="4000" i="1" dirty="0" smtClean="0">
                <a:latin typeface="Candara" panose="020E0502030303020204" pitchFamily="34" charset="0"/>
                <a:cs typeface="Segoe UI Semilight" panose="020B0402040204020203" pitchFamily="34" charset="0"/>
              </a:rPr>
              <a:t>     A     </a:t>
            </a:r>
            <a:r>
              <a:rPr lang="es-ES" sz="2800" i="1" dirty="0" smtClean="0">
                <a:latin typeface="Candara" panose="020E0502030303020204" pitchFamily="34" charset="0"/>
                <a:cs typeface="Segoe UI Semilight" panose="020B0402040204020203" pitchFamily="34" charset="0"/>
              </a:rPr>
              <a:t>x</a:t>
            </a:r>
            <a:r>
              <a:rPr lang="es-ES" sz="4000" i="1" dirty="0" smtClean="0">
                <a:latin typeface="Candara" panose="020E0502030303020204" pitchFamily="34" charset="0"/>
                <a:cs typeface="Segoe UI Semilight" panose="020B0402040204020203" pitchFamily="34" charset="0"/>
              </a:rPr>
              <a:t>     T</a:t>
            </a:r>
            <a:endParaRPr lang="es-ES" sz="4000" i="1" dirty="0"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97434" y="3652312"/>
            <a:ext cx="138389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Segoe UI" panose="020B0502040204020203" pitchFamily="34" charset="0"/>
              </a:rPr>
              <a:t>A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 representa la afluencia o nivel de consumo de una población. </a:t>
            </a:r>
            <a:endParaRPr lang="es-ES" sz="1400" dirty="0">
              <a:latin typeface="Candara" panose="020E05020303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7694" y="3660263"/>
            <a:ext cx="16185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Segoe UI" panose="020B0502040204020203" pitchFamily="34" charset="0"/>
              </a:rPr>
              <a:t>P</a:t>
            </a: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Segoe UI" panose="020B0502040204020203" pitchFamily="34" charset="0"/>
              </a:rPr>
              <a:t> 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representa el tamaño de una cierta población humana.</a:t>
            </a:r>
            <a:endParaRPr lang="es-ES" sz="1400" dirty="0">
              <a:latin typeface="Candara" panose="020E05020303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25959" y="3652312"/>
            <a:ext cx="19818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Segoe UI" panose="020B0502040204020203" pitchFamily="34" charset="0"/>
              </a:rPr>
              <a:t>T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 representa la tecnología o los procesos para obtener recursos y transformarlos en bienes de consumo y residuos.</a:t>
            </a:r>
            <a:endParaRPr lang="es-ES" sz="1400" dirty="0">
              <a:latin typeface="Candara" panose="020E0502030303020204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253" y="3654956"/>
            <a:ext cx="201033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Segoe UI" panose="020B0502040204020203" pitchFamily="34" charset="0"/>
              </a:rPr>
              <a:t>I</a:t>
            </a: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Segoe UI" panose="020B0502040204020203" pitchFamily="34" charset="0"/>
              </a:rPr>
              <a:t> 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representa la magnitud del impacto ambiental considerado. Puede expresarse como recursos consumidos o residuos generados. </a:t>
            </a:r>
          </a:p>
          <a:p>
            <a:pPr algn="ctr"/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 </a:t>
            </a:r>
            <a:endParaRPr lang="es-ES" sz="1400" dirty="0">
              <a:latin typeface="Candara" panose="020E0502030303020204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0253" y="5724276"/>
            <a:ext cx="82382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 P.R. </a:t>
            </a:r>
            <a:r>
              <a:rPr lang="es-ES" sz="1400" dirty="0" err="1" smtClean="0">
                <a:latin typeface="Candara" panose="020E0502030303020204" pitchFamily="34" charset="0"/>
                <a:cs typeface="Segoe UI" panose="020B0502040204020203" pitchFamily="34" charset="0"/>
              </a:rPr>
              <a:t>Ehrlich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, J.P. </a:t>
            </a:r>
            <a:r>
              <a:rPr lang="es-ES" sz="1400" dirty="0" err="1" smtClean="0">
                <a:latin typeface="Candara" panose="020E0502030303020204" pitchFamily="34" charset="0"/>
                <a:cs typeface="Segoe UI" panose="020B0502040204020203" pitchFamily="34" charset="0"/>
              </a:rPr>
              <a:t>Holdren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,(1971). "</a:t>
            </a:r>
            <a:r>
              <a:rPr lang="es-ES" sz="1400" dirty="0" err="1" smtClean="0">
                <a:latin typeface="Candara" panose="020E0502030303020204" pitchFamily="34" charset="0"/>
                <a:cs typeface="Segoe UI" panose="020B0502040204020203" pitchFamily="34" charset="0"/>
              </a:rPr>
              <a:t>Impact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 of </a:t>
            </a:r>
            <a:r>
              <a:rPr lang="es-ES" sz="1400" dirty="0" err="1" smtClean="0">
                <a:latin typeface="Candara" panose="020E0502030303020204" pitchFamily="34" charset="0"/>
                <a:cs typeface="Segoe UI" panose="020B0502040204020203" pitchFamily="34" charset="0"/>
              </a:rPr>
              <a:t>Population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 </a:t>
            </a:r>
            <a:r>
              <a:rPr lang="es-ES" sz="1400" dirty="0" err="1" smtClean="0">
                <a:latin typeface="Candara" panose="020E0502030303020204" pitchFamily="34" charset="0"/>
                <a:cs typeface="Segoe UI" panose="020B0502040204020203" pitchFamily="34" charset="0"/>
              </a:rPr>
              <a:t>Growth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". </a:t>
            </a:r>
            <a:r>
              <a:rPr lang="es-ES" sz="1400" dirty="0" err="1" smtClean="0">
                <a:latin typeface="Candara" panose="020E0502030303020204" pitchFamily="34" charset="0"/>
                <a:cs typeface="Segoe UI" panose="020B0502040204020203" pitchFamily="34" charset="0"/>
              </a:rPr>
              <a:t>Science</a:t>
            </a:r>
            <a:r>
              <a:rPr lang="es-ES" sz="1400" dirty="0" smtClean="0">
                <a:latin typeface="Candara" panose="020E0502030303020204" pitchFamily="34" charset="0"/>
                <a:cs typeface="Segoe UI" panose="020B0502040204020203" pitchFamily="34" charset="0"/>
              </a:rPr>
              <a:t>. 171 (3977): 1212–1217.</a:t>
            </a:r>
            <a:endParaRPr lang="es-ES" sz="1400" dirty="0">
              <a:latin typeface="Candara" panose="020E05020303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74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420252"/>
            <a:ext cx="14901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9505" y="183319"/>
            <a:ext cx="8321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3179/R-C08</a:t>
            </a: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 Semilight" panose="020B0402040204020203" pitchFamily="34" charset="0"/>
              </a:rPr>
              <a:t>: Un ejemplo (real)?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9506" y="1139106"/>
            <a:ext cx="86618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1600" dirty="0" smtClean="0">
                <a:solidFill>
                  <a:srgbClr val="0C377B"/>
                </a:solidFill>
                <a:latin typeface="Candara" panose="020E0502030303020204" pitchFamily="34" charset="0"/>
                <a:cs typeface="Segoe UI" panose="020B0502040204020203" pitchFamily="34" charset="0"/>
              </a:rPr>
              <a:t>La Unidad de Sostenibilidad </a:t>
            </a:r>
            <a:r>
              <a:rPr lang="es-ES" sz="1600" dirty="0" err="1" smtClean="0">
                <a:solidFill>
                  <a:srgbClr val="0C377B"/>
                </a:solidFill>
                <a:latin typeface="Candara" panose="020E0502030303020204" pitchFamily="34" charset="0"/>
                <a:cs typeface="Segoe UI" panose="020B0502040204020203" pitchFamily="34" charset="0"/>
              </a:rPr>
              <a:t>Cosmica</a:t>
            </a:r>
            <a:r>
              <a:rPr lang="es-ES" sz="1600" dirty="0" smtClean="0">
                <a:solidFill>
                  <a:srgbClr val="0C377B"/>
                </a:solidFill>
                <a:latin typeface="Candara" panose="020E0502030303020204" pitchFamily="34" charset="0"/>
                <a:cs typeface="Segoe UI" panose="020B0502040204020203" pitchFamily="34" charset="0"/>
              </a:rPr>
              <a:t> (USC) de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 IdeaSquare </a:t>
            </a:r>
            <a:r>
              <a:rPr lang="es-ES" sz="1600" dirty="0" smtClean="0">
                <a:solidFill>
                  <a:srgbClr val="0C377B"/>
                </a:solidFill>
                <a:latin typeface="Candara" panose="020E0502030303020204" pitchFamily="34" charset="0"/>
                <a:cs typeface="Segoe UI" panose="020B0502040204020203" pitchFamily="34" charset="0"/>
              </a:rPr>
              <a:t>acaba de recibir un mensaje gracias a la sofisticada tecnología de comunicación cuántica, desde el Planeta </a:t>
            </a:r>
            <a:r>
              <a:rPr kumimoji="0" lang="es-E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3179/R-C08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Sus habitantes </a:t>
            </a:r>
            <a:r>
              <a:rPr kumimoji="0" lang="es-E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estan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 extremadamente preocupados porque quieren mantener sus actuales niveles de impacto ambiental constantes hasta el</a:t>
            </a:r>
            <a:r>
              <a:rPr kumimoji="0" lang="es-ES" sz="1600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2060.</a:t>
            </a:r>
            <a:r>
              <a:rPr kumimoji="0" lang="es-ES" sz="1600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 Sin embargo no tienen claro hasta que punto deberán desarrollar un avance tecnológico que lo permita.</a:t>
            </a: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78296"/>
            <a:ext cx="5097940" cy="2863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148585" y="3308130"/>
            <a:ext cx="37127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Los habitantes de </a:t>
            </a:r>
            <a:r>
              <a:rPr kumimoji="0" lang="es-ES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3179/R-C08</a:t>
            </a:r>
            <a:r>
              <a:rPr lang="es-ES" sz="1200" dirty="0" smtClean="0">
                <a:solidFill>
                  <a:srgbClr val="0C377B"/>
                </a:solidFill>
                <a:latin typeface="Candara" panose="020E0502030303020204" pitchFamily="34" charset="0"/>
                <a:cs typeface="Segoe UI" panose="020B0502040204020203" pitchFamily="34" charset="0"/>
              </a:rPr>
              <a:t> nos proporcionan los siguientes datos para ayudarles a responder a esta cuestión: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Su población aumentara en 35% in 2060.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Su PIB global experimentara un crecimiento anual del 3.5%.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Nota: Un crecimiento del 3.5%, acumulado durante 40 años significa que la economía total del Planeta será 4 veces mas grande.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8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420252"/>
            <a:ext cx="14901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9505" y="183319"/>
            <a:ext cx="8387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3179/R-C08:</a:t>
            </a:r>
            <a:r>
              <a:rPr kumimoji="0" lang="es-ES" sz="3200" b="1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 Respuesta del USC 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8790" y="1211328"/>
            <a:ext cx="83376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La USC ha llegado a la siguiente conclusión: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063660" y="3625377"/>
                <a:ext cx="35231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2060</m:t>
                          </m:r>
                        </m:sub>
                      </m:sSub>
                      <m:sSub>
                        <m:sSubPr>
                          <m:ctrlP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2060</m:t>
                          </m:r>
                        </m:sub>
                      </m:sSub>
                      <m:sSub>
                        <m:sSubPr>
                          <m:ctrlP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2060</m:t>
                          </m:r>
                        </m:sub>
                      </m:sSub>
                      <m:r>
                        <a:rPr kumimoji="0" lang="es-E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s-E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0" lang="es-E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20</m:t>
                          </m:r>
                          <m: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sSub>
                        <m:sSubPr>
                          <m:ctrlPr>
                            <a:rPr kumimoji="0" lang="es-E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0" lang="es-E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20</m:t>
                          </m:r>
                          <m: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sSub>
                        <m:sSubPr>
                          <m:ctrlPr>
                            <a:rPr kumimoji="0" lang="es-E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kumimoji="0" lang="es-E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022</m:t>
                          </m:r>
                        </m:sub>
                      </m:sSub>
                    </m:oMath>
                  </m:oMathPara>
                </a14:m>
                <a:endPara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660" y="3625377"/>
                <a:ext cx="3523144" cy="276999"/>
              </a:xfrm>
              <a:prstGeom prst="rect">
                <a:avLst/>
              </a:prstGeom>
              <a:blipFill>
                <a:blip r:embed="rId2"/>
                <a:stretch>
                  <a:fillRect l="-865" r="-173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50796" y="4477755"/>
                <a:ext cx="4548873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s-E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s-E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2060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s-E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s-E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2022</m:t>
                              </m:r>
                            </m:sub>
                          </m:sSub>
                        </m:den>
                      </m:f>
                      <m:r>
                        <a:rPr kumimoji="0" lang="es-E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s-E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2020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2060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kumimoji="0" lang="es-E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s-E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2020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kumimoji="0" lang="es-E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C377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2060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kumimoji="0" lang="es-ES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kumimoji="0" lang="es-ES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s-ES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s-ES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0" lang="es-ES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1.35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kumimoji="0" lang="es-ES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s-ES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s-ES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0" lang="es-ES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kumimoji="0" lang="es-ES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s-ES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s-ES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0" lang="es-ES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5.4</m:t>
                          </m:r>
                        </m:den>
                      </m:f>
                    </m:oMath>
                  </m:oMathPara>
                </a14:m>
                <a:endPara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796" y="4477755"/>
                <a:ext cx="4548873" cy="622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759994" y="3370114"/>
                <a:ext cx="2469606" cy="25237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kumimoji="0" lang="es-E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C377B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ndara" panose="020E0502030303020204" pitchFamily="34" charset="0"/>
                    <a:cs typeface="Segoe UI" panose="020B0502040204020203" pitchFamily="34" charset="0"/>
                  </a:rPr>
                  <a:t>#?!!!</a:t>
                </a:r>
                <a:r>
                  <a:rPr lang="es-ES" sz="3200" dirty="0">
                    <a:solidFill>
                      <a:srgbClr val="0C377B"/>
                    </a:solidFill>
                    <a:latin typeface="Candara" panose="020E0502030303020204" pitchFamily="34" charset="0"/>
                    <a:cs typeface="Segoe UI" panose="020B0502040204020203" pitchFamily="34" charset="0"/>
                  </a:rPr>
                  <a:t> </a:t>
                </a:r>
                <a:r>
                  <a:rPr lang="es-ES" sz="3200" dirty="0" smtClean="0">
                    <a:solidFill>
                      <a:srgbClr val="0C377B"/>
                    </a:solidFill>
                    <a:latin typeface="Candara" panose="020E0502030303020204" pitchFamily="34" charset="0"/>
                    <a:cs typeface="Segoe UI" panose="020B0502040204020203" pitchFamily="34" charset="0"/>
                  </a:rPr>
                  <a:t>☠</a:t>
                </a:r>
                <a:r>
                  <a:rPr lang="es-ES" sz="3200" dirty="0">
                    <a:solidFill>
                      <a:srgbClr val="0C377B"/>
                    </a:solidFill>
                    <a:latin typeface="Candara" panose="020E0502030303020204" pitchFamily="34" charset="0"/>
                    <a:cs typeface="Segoe UI" panose="020B0502040204020203" pitchFamily="34" charset="0"/>
                  </a:rPr>
                  <a:t>☠</a:t>
                </a:r>
                <a:endParaRPr lang="es-ES" sz="3200" dirty="0">
                  <a:solidFill>
                    <a:srgbClr val="0C377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ndara" panose="020E0502030303020204" pitchFamily="34" charset="0"/>
                  <a:cs typeface="Segoe UI" panose="020B0502040204020203" pitchFamily="34" charset="0"/>
                </a:endParaRPr>
              </a:p>
              <a:p>
                <a:pPr lvl="0" algn="ctr"/>
                <a:endParaRPr lang="es-ES" dirty="0">
                  <a:solidFill>
                    <a:srgbClr val="0C377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ndara" panose="020E0502030303020204" pitchFamily="34" charset="0"/>
                  <a:cs typeface="Segoe UI" panose="020B0502040204020203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s-ES" dirty="0">
                  <a:solidFill>
                    <a:srgbClr val="0C377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ndara" panose="020E0502030303020204" pitchFamily="34" charset="0"/>
                  <a:cs typeface="Segoe UI" panose="020B0502040204020203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s-E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 </m:t>
                    </m:r>
                  </m:oMath>
                </a14:m>
                <a:r>
                  <a:rPr kumimoji="0" lang="es-E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C377B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ndara" panose="020E0502030303020204" pitchFamily="34" charset="0"/>
                    <a:cs typeface="Segoe UI" panose="020B0502040204020203" pitchFamily="34" charset="0"/>
                  </a:rPr>
                  <a:t>Esto significa que deben desarrollar una tecnología capaz de reducer el impacto ambiental 5 veces!!!!</a:t>
                </a:r>
                <a:endPara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ndara" panose="020E0502030303020204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994" y="3370114"/>
                <a:ext cx="2469606" cy="2523768"/>
              </a:xfrm>
              <a:prstGeom prst="rect">
                <a:avLst/>
              </a:prstGeom>
              <a:blipFill>
                <a:blip r:embed="rId4"/>
                <a:stretch>
                  <a:fillRect t="-3623" r="-1481" b="-38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23264" y="2617704"/>
            <a:ext cx="7155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  Si los habitantes</a:t>
            </a:r>
            <a:r>
              <a:rPr kumimoji="0" lang="es-ES" sz="18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 de </a:t>
            </a:r>
            <a:r>
              <a:rPr kumimoji="0" lang="es-E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3179/R-C08</a:t>
            </a: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 quieren </a:t>
            </a:r>
            <a:r>
              <a:rPr kumimoji="0" lang="es-E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I</a:t>
            </a:r>
            <a:r>
              <a:rPr kumimoji="0" lang="es-ES" sz="18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2022</a:t>
            </a:r>
            <a:r>
              <a:rPr kumimoji="0" lang="es-E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= I</a:t>
            </a:r>
            <a:r>
              <a:rPr kumimoji="0" lang="es-ES" sz="18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2060</a:t>
            </a:r>
            <a:r>
              <a:rPr kumimoji="0" lang="es-E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ndara" panose="020E0502030303020204" pitchFamily="34" charset="0"/>
                <a:cs typeface="Segoe UI" panose="020B0502040204020203" pitchFamily="34" charset="0"/>
              </a:rPr>
              <a:t> entonces…</a:t>
            </a:r>
            <a:endParaRPr kumimoji="0" lang="es-ES" sz="1800" b="0" i="1" u="none" strike="noStrike" kern="1200" cap="none" spc="0" normalizeH="0" baseline="-25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ndara" panose="020E05020303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6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0886" y="2561130"/>
            <a:ext cx="84012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Ejercicios de nivel “alto”</a:t>
            </a:r>
          </a:p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(es necesario explicar un concepto sencillo de Física) </a:t>
            </a:r>
          </a:p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(ejemplo)</a:t>
            </a:r>
            <a:endParaRPr lang="es-ES" sz="28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84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904" y="241973"/>
            <a:ext cx="6891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Modulo: Entendiendo el efecto invernadero</a:t>
            </a:r>
            <a:endParaRPr lang="es-ES" sz="2800" b="1" dirty="0">
              <a:latin typeface="Candara" panose="020E0502030303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502" y="1106968"/>
            <a:ext cx="8400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ndara" panose="020E0502030303020204" pitchFamily="34" charset="0"/>
              </a:rPr>
              <a:t>Concepto: La </a:t>
            </a:r>
            <a:r>
              <a:rPr lang="es-ES" dirty="0">
                <a:latin typeface="Candara" panose="020E0502030303020204" pitchFamily="34" charset="0"/>
              </a:rPr>
              <a:t>ley de </a:t>
            </a:r>
            <a:r>
              <a:rPr lang="es-ES" dirty="0" smtClean="0">
                <a:latin typeface="Candara" panose="020E0502030303020204" pitchFamily="34" charset="0"/>
              </a:rPr>
              <a:t>Stefan-</a:t>
            </a:r>
            <a:r>
              <a:rPr lang="es-ES" dirty="0" err="1" smtClean="0">
                <a:latin typeface="Candara" panose="020E0502030303020204" pitchFamily="34" charset="0"/>
              </a:rPr>
              <a:t>Boltzmann</a:t>
            </a:r>
            <a:r>
              <a:rPr lang="es-ES" dirty="0" smtClean="0">
                <a:latin typeface="Candara" panose="020E0502030303020204" pitchFamily="34" charset="0"/>
              </a:rPr>
              <a:t>. </a:t>
            </a:r>
            <a:r>
              <a:rPr lang="es-ES" dirty="0">
                <a:latin typeface="Candara" panose="020E0502030303020204" pitchFamily="34" charset="0"/>
              </a:rPr>
              <a:t>U</a:t>
            </a:r>
            <a:r>
              <a:rPr lang="es-ES" dirty="0" smtClean="0">
                <a:latin typeface="Candara" panose="020E0502030303020204" pitchFamily="34" charset="0"/>
              </a:rPr>
              <a:t>n </a:t>
            </a:r>
            <a:r>
              <a:rPr lang="es-ES" dirty="0">
                <a:latin typeface="Candara" panose="020E0502030303020204" pitchFamily="34" charset="0"/>
              </a:rPr>
              <a:t>cuerpo negro emite radiación térmica con una potencia emisiva hemisférica </a:t>
            </a:r>
            <a:r>
              <a:rPr lang="es-ES" dirty="0" smtClean="0">
                <a:latin typeface="Candara" panose="020E0502030303020204" pitchFamily="34" charset="0"/>
              </a:rPr>
              <a:t>total, </a:t>
            </a:r>
            <a:r>
              <a:rPr lang="es-ES" i="1" dirty="0" smtClean="0">
                <a:latin typeface="Candara" panose="020E0502030303020204" pitchFamily="34" charset="0"/>
              </a:rPr>
              <a:t>E</a:t>
            </a:r>
            <a:r>
              <a:rPr lang="es-ES" dirty="0" smtClean="0">
                <a:latin typeface="Candara" panose="020E0502030303020204" pitchFamily="34" charset="0"/>
              </a:rPr>
              <a:t>, proporcional </a:t>
            </a:r>
            <a:r>
              <a:rPr lang="es-ES" dirty="0">
                <a:latin typeface="Candara" panose="020E0502030303020204" pitchFamily="34" charset="0"/>
              </a:rPr>
              <a:t>a la cuarta potencia de su </a:t>
            </a:r>
            <a:r>
              <a:rPr lang="es-ES" dirty="0" smtClean="0">
                <a:latin typeface="Candara" panose="020E0502030303020204" pitchFamily="34" charset="0"/>
              </a:rPr>
              <a:t>temperatura, </a:t>
            </a:r>
            <a:r>
              <a:rPr lang="es-ES" i="1" dirty="0" smtClean="0">
                <a:latin typeface="Candara" panose="020E0502030303020204" pitchFamily="34" charset="0"/>
              </a:rPr>
              <a:t>T</a:t>
            </a:r>
            <a:r>
              <a:rPr lang="es-ES" dirty="0" smtClean="0">
                <a:latin typeface="Candara" panose="020E0502030303020204" pitchFamily="34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98449" y="2293520"/>
                <a:ext cx="9166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E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sSup>
                        <m:sSup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8449" y="2293520"/>
                <a:ext cx="916661" cy="276999"/>
              </a:xfrm>
              <a:prstGeom prst="rect">
                <a:avLst/>
              </a:prstGeom>
              <a:blipFill>
                <a:blip r:embed="rId2"/>
                <a:stretch>
                  <a:fillRect l="-4667" t="-2174" r="-2667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11549" y="2293519"/>
                <a:ext cx="24325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𝑐𝑜𝑛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s-ES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1549" y="2293519"/>
                <a:ext cx="2432589" cy="276999"/>
              </a:xfrm>
              <a:prstGeom prst="rect">
                <a:avLst/>
              </a:prstGeom>
              <a:blipFill>
                <a:blip r:embed="rId3"/>
                <a:stretch>
                  <a:fillRect l="-752" t="-2174" r="-251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4096866" y="2889080"/>
            <a:ext cx="27167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No tengo tiempo de desarrollar esto, además os metería mas rollo del que llevo ya.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98" y="2889080"/>
            <a:ext cx="3118441" cy="25741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645125" y="4481430"/>
                <a:ext cx="5337167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𝑇𝑖𝑒𝑟𝑟𝑎</m:t>
                          </m:r>
                        </m:sub>
                      </m:sSub>
                      <m:r>
                        <a:rPr lang="es-ES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0 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(1−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𝑎𝑙𝑏𝑒𝑑𝑜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den>
                          </m:f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𝐸𝑓𝑓𝑒𝑐𝑡𝑜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𝐼𝑛𝑣𝑒𝑟𝑛𝑎𝑑𝑒𝑟𝑜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5125" y="4481430"/>
                <a:ext cx="5337167" cy="6223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383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33"/>
          <a:stretch/>
        </p:blipFill>
        <p:spPr>
          <a:xfrm>
            <a:off x="0" y="-1"/>
            <a:ext cx="9157648" cy="682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1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450" y="226473"/>
            <a:ext cx="3365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D</a:t>
            </a:r>
            <a:r>
              <a:rPr lang="es-ES" sz="2800" b="1" dirty="0">
                <a:latin typeface="Candara" panose="020E0502030303020204" pitchFamily="34" charset="0"/>
              </a:rPr>
              <a:t>ó</a:t>
            </a:r>
            <a:r>
              <a:rPr lang="es-ES" sz="2800" b="1" dirty="0" smtClean="0">
                <a:latin typeface="Candara" panose="020E0502030303020204" pitchFamily="34" charset="0"/>
              </a:rPr>
              <a:t>nde quiero llegar?</a:t>
            </a:r>
            <a:endParaRPr lang="es-ES" sz="2800" b="1" dirty="0">
              <a:latin typeface="Candara" panose="020E0502030303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60066" y="954730"/>
            <a:ext cx="6338238" cy="5333805"/>
            <a:chOff x="2494133" y="1255222"/>
            <a:chExt cx="5535962" cy="4791706"/>
          </a:xfrm>
        </p:grpSpPr>
        <p:sp>
          <p:nvSpPr>
            <p:cNvPr id="6" name="Rectangle 5"/>
            <p:cNvSpPr/>
            <p:nvPr/>
          </p:nvSpPr>
          <p:spPr>
            <a:xfrm>
              <a:off x="3624349" y="1255222"/>
              <a:ext cx="4405746" cy="43974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200" dirty="0">
                <a:latin typeface="Candara" panose="020E0502030303020204" pitchFamily="34" charset="0"/>
              </a:endParaRPr>
            </a:p>
          </p:txBody>
        </p:sp>
        <p:cxnSp>
          <p:nvCxnSpPr>
            <p:cNvPr id="7" name="Straight Connector 6"/>
            <p:cNvCxnSpPr>
              <a:stCxn id="6" idx="1"/>
              <a:endCxn id="6" idx="3"/>
            </p:cNvCxnSpPr>
            <p:nvPr/>
          </p:nvCxnSpPr>
          <p:spPr>
            <a:xfrm>
              <a:off x="3624349" y="3453939"/>
              <a:ext cx="44057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627120" y="3458095"/>
              <a:ext cx="44057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422371" y="5777344"/>
              <a:ext cx="753534" cy="269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350" dirty="0" smtClean="0">
                  <a:latin typeface="Candara" panose="020E0502030303020204" pitchFamily="34" charset="0"/>
                </a:rPr>
                <a:t>Sabemos</a:t>
              </a:r>
              <a:endParaRPr lang="es-ES" sz="1350" dirty="0">
                <a:latin typeface="Candara" panose="020E0502030303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78386" y="5777345"/>
              <a:ext cx="999951" cy="269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350" dirty="0" smtClean="0">
                  <a:latin typeface="Candara" panose="020E0502030303020204" pitchFamily="34" charset="0"/>
                </a:rPr>
                <a:t>No Sabemos</a:t>
              </a:r>
              <a:endParaRPr lang="es-ES" sz="1350" dirty="0">
                <a:latin typeface="Candara" panose="020E0502030303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94133" y="2074426"/>
              <a:ext cx="984550" cy="269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350" dirty="0" smtClean="0">
                  <a:latin typeface="Candara" panose="020E0502030303020204" pitchFamily="34" charset="0"/>
                </a:rPr>
                <a:t>No sabemos</a:t>
              </a:r>
              <a:endParaRPr lang="es-ES" sz="1350" dirty="0">
                <a:latin typeface="Candara" panose="020E0502030303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06122" y="4483330"/>
              <a:ext cx="753534" cy="269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350" dirty="0" smtClean="0">
                  <a:latin typeface="Candara" panose="020E0502030303020204" pitchFamily="34" charset="0"/>
                </a:rPr>
                <a:t>Sabemos</a:t>
              </a:r>
              <a:endParaRPr lang="es-ES" sz="1350" dirty="0">
                <a:latin typeface="Candara" panose="020E0502030303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71790" y="4365476"/>
              <a:ext cx="1310774" cy="456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500" dirty="0" smtClean="0">
                  <a:latin typeface="Candara" panose="020E0502030303020204" pitchFamily="34" charset="0"/>
                </a:rPr>
                <a:t>Los Hechos</a:t>
              </a:r>
            </a:p>
            <a:p>
              <a:pPr algn="ctr"/>
              <a:r>
                <a:rPr lang="es-ES" sz="1200" dirty="0" smtClean="0">
                  <a:latin typeface="Candara" panose="020E0502030303020204" pitchFamily="34" charset="0"/>
                </a:rPr>
                <a:t>(No hay Innovación)</a:t>
              </a:r>
              <a:endParaRPr lang="es-ES" sz="1200" dirty="0">
                <a:latin typeface="Candara" panose="020E0502030303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33056" y="4368246"/>
              <a:ext cx="1655813" cy="622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500" dirty="0" smtClean="0">
                  <a:latin typeface="Candara" panose="020E0502030303020204" pitchFamily="34" charset="0"/>
                </a:rPr>
                <a:t>Los Posibles</a:t>
              </a:r>
            </a:p>
            <a:p>
              <a:pPr algn="ctr"/>
              <a:r>
                <a:rPr lang="es-ES" sz="1200" dirty="0" smtClean="0">
                  <a:latin typeface="Candara" panose="020E0502030303020204" pitchFamily="34" charset="0"/>
                </a:rPr>
                <a:t>(Innovación incremental)</a:t>
              </a:r>
            </a:p>
            <a:p>
              <a:endParaRPr lang="es-ES" sz="1200" dirty="0">
                <a:latin typeface="Candara" panose="020E0502030303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99270" y="2031415"/>
              <a:ext cx="1323374" cy="497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500" dirty="0" smtClean="0">
                  <a:latin typeface="Candara" panose="020E0502030303020204" pitchFamily="34" charset="0"/>
                </a:rPr>
                <a:t>Lo Potencial</a:t>
              </a:r>
            </a:p>
            <a:p>
              <a:pPr algn="ctr"/>
              <a:r>
                <a:rPr lang="es-ES" sz="1500" dirty="0" smtClean="0">
                  <a:latin typeface="Candara" panose="020E0502030303020204" pitchFamily="34" charset="0"/>
                </a:rPr>
                <a:t> </a:t>
              </a:r>
              <a:r>
                <a:rPr lang="es-ES" sz="1200" dirty="0" smtClean="0">
                  <a:latin typeface="Candara" panose="020E0502030303020204" pitchFamily="34" charset="0"/>
                </a:rPr>
                <a:t>(Innovación radical)</a:t>
              </a:r>
              <a:endParaRPr lang="es-ES" sz="1200" dirty="0">
                <a:latin typeface="Candara" panose="020E0502030303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22497" y="2031414"/>
              <a:ext cx="1827746" cy="456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500" dirty="0" smtClean="0">
                  <a:latin typeface="Candara" panose="020E0502030303020204" pitchFamily="34" charset="0"/>
                </a:rPr>
                <a:t>Los Paradigmas</a:t>
              </a:r>
            </a:p>
            <a:p>
              <a:pPr algn="ctr"/>
              <a:r>
                <a:rPr lang="es-ES" sz="1200" dirty="0" smtClean="0">
                  <a:latin typeface="Candara" panose="020E0502030303020204" pitchFamily="34" charset="0"/>
                </a:rPr>
                <a:t>(Innovación Transformadora)</a:t>
              </a:r>
              <a:endParaRPr lang="es-ES" sz="1200" dirty="0">
                <a:latin typeface="Candara" panose="020E05020303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2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502" y="231662"/>
            <a:ext cx="3058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Que he aprendido?</a:t>
            </a:r>
            <a:endParaRPr lang="es-ES" sz="2800" b="1" dirty="0">
              <a:latin typeface="Candara" panose="020E0502030303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206" y="1853663"/>
            <a:ext cx="775929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Candara" panose="020E0502030303020204" pitchFamily="34" charset="0"/>
              </a:rPr>
              <a:t>Los alumnos se interesan mas en la Física, sobre todo si abordas temas que les preocupan.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Candara" panose="020E0502030303020204" pitchFamily="34" charset="0"/>
              </a:rPr>
              <a:t>Descubren que la Física es una herramienta para discutir impacto de forma cuantitativa.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Candara" panose="020E0502030303020204" pitchFamily="34" charset="0"/>
              </a:rPr>
              <a:t>Recuperan el arte de la estimación, lo cual les hace sentirse empoderados y capaces de desarrollar un pensamiento critico factual.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 Yo me lo paso genial haciendo “calculitos nuevos” cada vez.</a:t>
            </a:r>
          </a:p>
          <a:p>
            <a:pPr algn="just"/>
            <a:endParaRPr lang="es-ES" dirty="0" smtClean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5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96719" y="2211642"/>
            <a:ext cx="52677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Rockwell" panose="02060603020205020403" pitchFamily="18" charset="0"/>
              </a:rPr>
              <a:t>Gracias </a:t>
            </a:r>
          </a:p>
          <a:p>
            <a:pPr algn="ctr"/>
            <a:r>
              <a:rPr lang="en-US" sz="4000" b="1" dirty="0" smtClean="0">
                <a:latin typeface="Rockwell" panose="02060603020205020403" pitchFamily="18" charset="0"/>
              </a:rPr>
              <a:t>y </a:t>
            </a:r>
          </a:p>
          <a:p>
            <a:pPr algn="ctr"/>
            <a:r>
              <a:rPr lang="en-US" sz="4000" b="1" dirty="0" err="1" smtClean="0">
                <a:latin typeface="Rockwell" panose="02060603020205020403" pitchFamily="18" charset="0"/>
              </a:rPr>
              <a:t>Preguntas</a:t>
            </a:r>
            <a:endParaRPr lang="en-GB" sz="4000" b="1" dirty="0" smtClean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8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1174" y="552071"/>
            <a:ext cx="8121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bg1"/>
                </a:solidFill>
                <a:latin typeface="Candara" panose="020E0502030303020204" pitchFamily="34" charset="0"/>
              </a:rPr>
              <a:t>Cuantos alumnos tienen interés/curiosidad  real por la Física?</a:t>
            </a:r>
            <a:endParaRPr lang="es-ES" sz="2400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9851" y="6222621"/>
            <a:ext cx="3797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Candara" panose="020E0502030303020204" pitchFamily="34" charset="0"/>
              </a:rPr>
              <a:t>(Sin contar los de la primera fila)</a:t>
            </a:r>
            <a:endParaRPr lang="es-ES" sz="2000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48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7"/>
          <a:stretch/>
        </p:blipFill>
        <p:spPr>
          <a:xfrm>
            <a:off x="0" y="-34119"/>
            <a:ext cx="9125804" cy="68921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787" y="2206388"/>
            <a:ext cx="25298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7030A0"/>
                </a:solidFill>
                <a:latin typeface="Candara" panose="020E0502030303020204" pitchFamily="34" charset="0"/>
              </a:rPr>
              <a:t>Mi</a:t>
            </a:r>
            <a:r>
              <a:rPr lang="en-US" sz="2800" b="1" dirty="0" smtClean="0">
                <a:solidFill>
                  <a:srgbClr val="7030A0"/>
                </a:solidFill>
                <a:latin typeface="Candara" panose="020E0502030303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latin typeface="Candara" panose="020E0502030303020204" pitchFamily="34" charset="0"/>
              </a:rPr>
              <a:t>experiencia</a:t>
            </a:r>
            <a:r>
              <a:rPr lang="en-US" sz="2800" b="1" dirty="0" smtClean="0">
                <a:solidFill>
                  <a:srgbClr val="7030A0"/>
                </a:solidFill>
                <a:latin typeface="Candara" panose="020E0502030303020204" pitchFamily="34" charset="0"/>
              </a:rPr>
              <a:t> </a:t>
            </a:r>
          </a:p>
          <a:p>
            <a:pPr algn="ctr"/>
            <a:r>
              <a:rPr lang="en-US" sz="2800" b="1" dirty="0" err="1" smtClean="0">
                <a:solidFill>
                  <a:srgbClr val="7030A0"/>
                </a:solidFill>
                <a:latin typeface="Candara" panose="020E0502030303020204" pitchFamily="34" charset="0"/>
              </a:rPr>
              <a:t>educativa</a:t>
            </a:r>
            <a:endParaRPr lang="en-GB" sz="2800" b="1" dirty="0">
              <a:solidFill>
                <a:srgbClr val="7030A0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385" y="204716"/>
            <a:ext cx="1829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Mi “truco”</a:t>
            </a:r>
            <a:endParaRPr lang="es-ES" sz="2800" b="1" dirty="0">
              <a:latin typeface="Candara" panose="020E0502030303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64860" y="1944806"/>
            <a:ext cx="63416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Me he “inventado” una especie de curso básico sobre Física, Cambio Climático y Sostenibilidad basado </a:t>
            </a:r>
            <a:r>
              <a:rPr lang="es-ES" sz="2800" b="1" dirty="0">
                <a:latin typeface="Candara" panose="020E0502030303020204" pitchFamily="34" charset="0"/>
              </a:rPr>
              <a:t>es cálculo </a:t>
            </a:r>
            <a:r>
              <a:rPr lang="es-ES" sz="2800" b="1" dirty="0" smtClean="0">
                <a:latin typeface="Candara" panose="020E0502030303020204" pitchFamily="34" charset="0"/>
              </a:rPr>
              <a:t>de estimaciones…(un arte que por desgracia, ya casi no se enseña).</a:t>
            </a:r>
            <a:endParaRPr lang="es-ES" sz="28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1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"/>
          <a:stretch/>
        </p:blipFill>
        <p:spPr>
          <a:xfrm>
            <a:off x="303819" y="1651379"/>
            <a:ext cx="5137089" cy="35656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2836" y="2643117"/>
            <a:ext cx="33425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Candara" panose="020E0502030303020204" pitchFamily="34" charset="0"/>
              </a:rPr>
              <a:t>Sustainability </a:t>
            </a:r>
          </a:p>
          <a:p>
            <a:pPr algn="ctr"/>
            <a:r>
              <a:rPr lang="en-US" sz="2800" b="1" dirty="0" smtClean="0">
                <a:latin typeface="Candara" panose="020E0502030303020204" pitchFamily="34" charset="0"/>
              </a:rPr>
              <a:t>in the </a:t>
            </a:r>
          </a:p>
          <a:p>
            <a:pPr algn="ctr"/>
            <a:r>
              <a:rPr lang="en-US" sz="2800" b="1" dirty="0" smtClean="0">
                <a:latin typeface="Candara" panose="020E0502030303020204" pitchFamily="34" charset="0"/>
              </a:rPr>
              <a:t>Back of an Envelope</a:t>
            </a:r>
            <a:endParaRPr lang="en-GB" sz="28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25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19033" y="2613546"/>
            <a:ext cx="70604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Ejercicios de nivel sencillo</a:t>
            </a:r>
          </a:p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(no es necesario explicar ningún concepto) </a:t>
            </a:r>
          </a:p>
          <a:p>
            <a:pPr algn="ctr"/>
            <a:r>
              <a:rPr lang="es-ES" sz="2800" b="1" dirty="0" smtClean="0">
                <a:latin typeface="Candara" panose="020E0502030303020204" pitchFamily="34" charset="0"/>
              </a:rPr>
              <a:t>(ejemplos)</a:t>
            </a:r>
            <a:endParaRPr lang="es-ES" sz="28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2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" b="-88"/>
          <a:stretch/>
        </p:blipFill>
        <p:spPr>
          <a:xfrm>
            <a:off x="0" y="0"/>
            <a:ext cx="9152853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6000" y="295194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ES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Es la Energía Solar una solución sostenible?</a:t>
            </a:r>
            <a:endParaRPr lang="es-ES" sz="28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38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" b="-88"/>
          <a:stretch/>
        </p:blipFill>
        <p:spPr>
          <a:xfrm>
            <a:off x="0" y="0"/>
            <a:ext cx="915285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60561" y="2025949"/>
            <a:ext cx="551369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La superficie de la Luna es ~4x 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7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m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2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. Imaginemos que la llenamos de paneles solares. Tomemos una eficiencia razonable por cada panel del 15%. Esto nos daría 150 watts/m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2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~ 2 x 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2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W/m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2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. </a:t>
            </a:r>
          </a:p>
          <a:p>
            <a:pPr algn="just"/>
            <a:endParaRPr lang="es-ES" sz="1400" b="1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Esto significaría que la Luna entera seria capaz de generar ~10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10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W ~ 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7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kW. Dado que la población mundial es ~10</a:t>
            </a:r>
            <a:r>
              <a:rPr lang="es-ES" sz="1400" b="1" baseline="30000" dirty="0" smtClean="0">
                <a:solidFill>
                  <a:prstClr val="white"/>
                </a:solidFill>
                <a:latin typeface="Candara" panose="020E0502030303020204" pitchFamily="34" charset="0"/>
              </a:rPr>
              <a:t>10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personas, la Luna nos daría ~0.001 kW/persona), asumiendo que podemos llevar la energía a la Tierra idealmente.</a:t>
            </a:r>
          </a:p>
          <a:p>
            <a:pPr algn="just"/>
            <a:endParaRPr lang="es-ES" sz="1400" b="1" dirty="0" smtClean="0">
              <a:solidFill>
                <a:prstClr val="white"/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El consumo de energía primaria esta estimado en 58 </a:t>
            </a:r>
            <a:r>
              <a:rPr lang="es-ES" sz="1400" b="1" dirty="0" err="1" smtClean="0">
                <a:solidFill>
                  <a:prstClr val="white"/>
                </a:solidFill>
                <a:latin typeface="Candara" panose="020E0502030303020204" pitchFamily="34" charset="0"/>
              </a:rPr>
              <a:t>kWh</a:t>
            </a:r>
            <a:r>
              <a:rPr lang="es-ES" sz="1400" b="1" dirty="0" smtClean="0">
                <a:solidFill>
                  <a:prstClr val="white"/>
                </a:solidFill>
                <a:latin typeface="Candara" panose="020E0502030303020204" pitchFamily="34" charset="0"/>
              </a:rPr>
              <a:t> por día y persona.</a:t>
            </a:r>
            <a:endParaRPr lang="es-ES" sz="1400" b="1" dirty="0">
              <a:solidFill>
                <a:prstClr val="white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35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3871</TotalTime>
  <Words>1042</Words>
  <Application>Microsoft Office PowerPoint</Application>
  <PresentationFormat>On-screen Show (4:3)</PresentationFormat>
  <Paragraphs>112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Cambria Math</vt:lpstr>
      <vt:lpstr>Candara</vt:lpstr>
      <vt:lpstr>Rockwell</vt:lpstr>
      <vt:lpstr>Segoe UI</vt:lpstr>
      <vt:lpstr>Segoe UI Semilight</vt:lpstr>
      <vt:lpstr>PrésentationCERN2</vt:lpstr>
      <vt:lpstr>1_PrésentationCERN2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GIAMPIETRO</dc:creator>
  <cp:lastModifiedBy>Pablo Garcia Tello</cp:lastModifiedBy>
  <cp:revision>889</cp:revision>
  <dcterms:created xsi:type="dcterms:W3CDTF">2012-03-07T13:21:43Z</dcterms:created>
  <dcterms:modified xsi:type="dcterms:W3CDTF">2022-07-27T06:49:11Z</dcterms:modified>
</cp:coreProperties>
</file>