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8" r:id="rId3"/>
    <p:sldId id="271" r:id="rId4"/>
    <p:sldId id="276" r:id="rId5"/>
    <p:sldId id="279" r:id="rId6"/>
    <p:sldId id="280" r:id="rId7"/>
    <p:sldId id="278" r:id="rId8"/>
    <p:sldId id="270" r:id="rId9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125"/>
        <p:guide pos="375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050"/>
            <a:ext cx="12206817" cy="6867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063751" y="1701800"/>
            <a:ext cx="9211733" cy="10826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063751" y="2927350"/>
            <a:ext cx="9218083" cy="1752600"/>
          </a:xfrm>
        </p:spPr>
        <p:txBody>
          <a:bodyPr/>
          <a:lstStyle>
            <a:lvl1pPr marL="0" indent="0" algn="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 hidden="1"/>
          <p:cNvCxnSpPr/>
          <p:nvPr userDrawn="1"/>
        </p:nvCxnSpPr>
        <p:spPr>
          <a:xfrm>
            <a:off x="742950" y="434340"/>
            <a:ext cx="0" cy="1391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r" rtl="0" fontAlgn="base">
        <a:spcBef>
          <a:spcPct val="0"/>
        </a:spcBef>
        <a:spcAft>
          <a:spcPct val="0"/>
        </a:spcAft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r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158;p38" descr="Google Shape;189;p1"/>
          <p:cNvPicPr/>
          <p:nvPr/>
        </p:nvPicPr>
        <p:blipFill>
          <a:blip r:embed="rId1"/>
          <a:stretch>
            <a:fillRect/>
          </a:stretch>
        </p:blipFill>
        <p:spPr>
          <a:xfrm>
            <a:off x="635" y="-2755"/>
            <a:ext cx="12191520" cy="6862560"/>
          </a:xfrm>
          <a:prstGeom prst="rect">
            <a:avLst/>
          </a:prstGeom>
          <a:ln>
            <a:noFill/>
          </a:ln>
        </p:spPr>
      </p:pic>
      <p:sp>
        <p:nvSpPr>
          <p:cNvPr id="196" name="TextShape 1"/>
          <p:cNvSpPr txBox="1"/>
          <p:nvPr/>
        </p:nvSpPr>
        <p:spPr>
          <a:xfrm>
            <a:off x="1102360" y="864447"/>
            <a:ext cx="9685867" cy="1974427"/>
          </a:xfrm>
          <a:prstGeom prst="rect">
            <a:avLst/>
          </a:prstGeom>
          <a:noFill/>
          <a:ln>
            <a:noFill/>
          </a:ln>
        </p:spPr>
        <p:txBody>
          <a:bodyPr lIns="45600" tIns="45600" rIns="45600" bIns="45600" anchor="b">
            <a:noAutofit/>
          </a:bodyPr>
          <a:p>
            <a:pPr algn="ctr">
              <a:lnSpc>
                <a:spcPct val="90000"/>
              </a:lnSpc>
              <a:tabLst>
                <a:tab pos="0" algn="l"/>
              </a:tabLst>
            </a:pPr>
            <a:endParaRPr lang="en-GB" sz="3200" b="0" strike="noStrike" spc="-1">
              <a:solidFill>
                <a:srgbClr val="C00000"/>
              </a:solidFill>
              <a:latin typeface="Arial" panose="020B0604020202020204"/>
              <a:ea typeface="Arial" panose="020B0604020202020204"/>
            </a:endParaRPr>
          </a:p>
          <a:p>
            <a:pPr algn="ctr">
              <a:lnSpc>
                <a:spcPct val="90000"/>
              </a:lnSpc>
              <a:tabLst>
                <a:tab pos="0" algn="l"/>
              </a:tabLst>
            </a:pPr>
            <a:endParaRPr lang="en-GB" sz="3200" b="0" strike="noStrike" spc="-1">
              <a:solidFill>
                <a:srgbClr val="C00000"/>
              </a:solidFill>
              <a:latin typeface="Arial" panose="020B0604020202020204"/>
              <a:ea typeface="Arial" panose="020B0604020202020204"/>
            </a:endParaRPr>
          </a:p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en-US" altLang="en-US" sz="3200" b="1" strike="noStrike" spc="-1">
                <a:solidFill>
                  <a:srgbClr val="C00000"/>
                </a:solidFill>
                <a:latin typeface="Arial" panose="020B0604020202020204"/>
              </a:rPr>
              <a:t>Taller: Construcción de un detector de rayos cósmicos</a:t>
            </a:r>
            <a:r>
              <a:rPr lang="en-US" sz="3200" b="1" strike="noStrike" spc="-1">
                <a:solidFill>
                  <a:srgbClr val="C00000"/>
                </a:solidFill>
                <a:latin typeface="Arial" panose="020B0604020202020204"/>
              </a:rPr>
              <a:t> </a:t>
            </a:r>
            <a:endParaRPr lang="en-US" sz="3200" b="1" strike="noStrike" spc="-1">
              <a:solidFill>
                <a:srgbClr val="C00000"/>
              </a:solidFill>
              <a:latin typeface="Arial" panose="020B0604020202020204"/>
            </a:endParaRPr>
          </a:p>
        </p:txBody>
      </p:sp>
      <p:sp>
        <p:nvSpPr>
          <p:cNvPr id="197" name="TextShape 2"/>
          <p:cNvSpPr txBox="1"/>
          <p:nvPr/>
        </p:nvSpPr>
        <p:spPr>
          <a:xfrm>
            <a:off x="370840" y="3190240"/>
            <a:ext cx="11445240" cy="1506220"/>
          </a:xfrm>
          <a:prstGeom prst="rect">
            <a:avLst/>
          </a:prstGeom>
          <a:noFill/>
          <a:ln>
            <a:noFill/>
          </a:ln>
        </p:spPr>
        <p:txBody>
          <a:bodyPr lIns="45600" tIns="45600" rIns="45600" bIns="45600">
            <a:noAutofit/>
          </a:bodyPr>
          <a:p>
            <a:pPr algn="ctr">
              <a:lnSpc>
                <a:spcPct val="80000"/>
              </a:lnSpc>
              <a:tabLst>
                <a:tab pos="0" algn="l"/>
              </a:tabLst>
            </a:pPr>
            <a:r>
              <a:rPr lang="en-US" sz="2665" strike="noStrike" spc="-1">
                <a:solidFill>
                  <a:srgbClr val="000000"/>
                </a:solidFill>
                <a:latin typeface="Arial" panose="020B0604020202020204"/>
                <a:ea typeface="Arial" panose="020B0604020202020204"/>
              </a:rPr>
              <a:t>Ildefonso León Monzón</a:t>
            </a:r>
            <a:endParaRPr lang="en-US" sz="2665" strike="noStrike" spc="-1">
              <a:solidFill>
                <a:srgbClr val="000000"/>
              </a:solidFill>
              <a:latin typeface="Arial" panose="020B0604020202020204"/>
              <a:ea typeface="Arial" panose="020B0604020202020204"/>
            </a:endParaRPr>
          </a:p>
          <a:p>
            <a:pPr algn="ctr">
              <a:lnSpc>
                <a:spcPct val="80000"/>
              </a:lnSpc>
              <a:tabLst>
                <a:tab pos="0" algn="l"/>
              </a:tabLst>
            </a:pPr>
            <a:r>
              <a:rPr lang="en-US" altLang="en-US" sz="2665" strike="noStrike" spc="-1">
                <a:solidFill>
                  <a:srgbClr val="000000"/>
                </a:solidFill>
                <a:latin typeface="Arial" panose="020B0604020202020204"/>
                <a:ea typeface="Arial" panose="020B0604020202020204"/>
              </a:rPr>
              <a:t>Carlos Duarte Galván</a:t>
            </a:r>
            <a:endParaRPr lang="en-US" sz="2665" b="1" strike="noStrike" spc="-1">
              <a:solidFill>
                <a:srgbClr val="000000"/>
              </a:solidFill>
              <a:latin typeface="Arial" panose="020B0604020202020204"/>
              <a:ea typeface="Arial" panose="020B0604020202020204"/>
            </a:endParaRPr>
          </a:p>
          <a:p>
            <a:pPr algn="ctr">
              <a:lnSpc>
                <a:spcPct val="80000"/>
              </a:lnSpc>
              <a:tabLst>
                <a:tab pos="0" algn="l"/>
              </a:tabLst>
            </a:pPr>
            <a:r>
              <a:rPr lang="en-US" sz="2000" b="0" strike="noStrike" spc="-1">
                <a:latin typeface="Arial" panose="020B0604020202020204"/>
              </a:rPr>
              <a:t>Facultad de Ciencias Físico-Matemáticas</a:t>
            </a:r>
            <a:endParaRPr lang="en-US" sz="2000" b="0" strike="noStrike" spc="-1">
              <a:latin typeface="Arial" panose="020B0604020202020204"/>
            </a:endParaRPr>
          </a:p>
          <a:p>
            <a:pPr algn="ctr">
              <a:lnSpc>
                <a:spcPct val="80000"/>
              </a:lnSpc>
              <a:tabLst>
                <a:tab pos="0" algn="l"/>
              </a:tabLst>
            </a:pPr>
            <a:r>
              <a:rPr lang="en-US" altLang="en-US" sz="2000" b="0" strike="noStrike" spc="-1">
                <a:latin typeface="Arial" panose="020B0604020202020204"/>
              </a:rPr>
              <a:t>Universidad Autónoma de Sinaloa</a:t>
            </a:r>
            <a:endParaRPr lang="en-US" altLang="en-US" sz="2000" b="0" strike="noStrike" spc="-1">
              <a:latin typeface="Arial" panose="020B0604020202020204"/>
            </a:endParaRPr>
          </a:p>
        </p:txBody>
      </p:sp>
      <p:pic>
        <p:nvPicPr>
          <p:cNvPr id="206" name="Google Shape;169;p38" descr="Google Shape;200;p1"/>
          <p:cNvPicPr/>
          <p:nvPr/>
        </p:nvPicPr>
        <p:blipFill>
          <a:blip r:embed="rId2"/>
          <a:stretch>
            <a:fillRect/>
          </a:stretch>
        </p:blipFill>
        <p:spPr>
          <a:xfrm>
            <a:off x="384175" y="2736215"/>
            <a:ext cx="2703830" cy="2569845"/>
          </a:xfrm>
          <a:prstGeom prst="rect">
            <a:avLst/>
          </a:prstGeom>
          <a:ln>
            <a:noFill/>
          </a:ln>
        </p:spPr>
      </p:pic>
      <p:sp>
        <p:nvSpPr>
          <p:cNvPr id="208" name="CustomShape 4"/>
          <p:cNvSpPr/>
          <p:nvPr/>
        </p:nvSpPr>
        <p:spPr>
          <a:xfrm>
            <a:off x="10314680" y="6475200"/>
            <a:ext cx="1876320" cy="288480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45600" tIns="45600" rIns="45600" bIns="45600">
            <a:noAutofit/>
          </a:bodyPr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altLang="en-GB" sz="1465" b="0" strike="noStrike" spc="-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  <a:ea typeface="Arial" panose="020B0604020202020204"/>
              </a:rPr>
              <a:t>2</a:t>
            </a:r>
            <a:r>
              <a:rPr lang="en-US" altLang="en-US" sz="1465" b="0" strike="noStrike" spc="-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  <a:ea typeface="Arial" panose="020B0604020202020204"/>
              </a:rPr>
              <a:t>6</a:t>
            </a:r>
            <a:r>
              <a:rPr lang="en-US" altLang="en-GB" sz="1465" b="0" strike="noStrike" spc="-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  <a:ea typeface="Arial" panose="020B0604020202020204"/>
              </a:rPr>
              <a:t> de </a:t>
            </a:r>
            <a:r>
              <a:rPr lang="en-US" altLang="en-US" sz="1465" b="0" strike="noStrike" spc="-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  <a:ea typeface="Arial" panose="020B0604020202020204"/>
              </a:rPr>
              <a:t>Julio</a:t>
            </a:r>
            <a:r>
              <a:rPr lang="en-GB" sz="1465" b="0" strike="noStrike" spc="-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  <a:ea typeface="Arial" panose="020B0604020202020204"/>
              </a:rPr>
              <a:t>, 202</a:t>
            </a:r>
            <a:r>
              <a:rPr lang="en-US" altLang="en-GB" sz="1465" b="0" strike="noStrike" spc="-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  <a:ea typeface="Arial" panose="020B0604020202020204"/>
              </a:rPr>
              <a:t>2</a:t>
            </a:r>
            <a:endParaRPr lang="en-US" altLang="en-GB" sz="1465" b="0" strike="noStrike" spc="-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/>
              <a:ea typeface="Arial" panose="020B0604020202020204"/>
            </a:endParaRPr>
          </a:p>
        </p:txBody>
      </p:sp>
      <p:sp>
        <p:nvSpPr>
          <p:cNvPr id="209" name="CustomShape 5"/>
          <p:cNvSpPr/>
          <p:nvPr/>
        </p:nvSpPr>
        <p:spPr>
          <a:xfrm>
            <a:off x="371520" y="864480"/>
            <a:ext cx="11445120" cy="36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76320">
            <a:solidFill>
              <a:srgbClr val="C00000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1725" y="2838450"/>
            <a:ext cx="1824355" cy="2467610"/>
          </a:xfrm>
          <a:prstGeom prst="rect">
            <a:avLst/>
          </a:prstGeom>
        </p:spPr>
      </p:pic>
      <p:sp>
        <p:nvSpPr>
          <p:cNvPr id="3" name="CustomShape 4"/>
          <p:cNvSpPr/>
          <p:nvPr/>
        </p:nvSpPr>
        <p:spPr>
          <a:xfrm>
            <a:off x="2686685" y="5793740"/>
            <a:ext cx="7127240" cy="969645"/>
          </a:xfrm>
          <a:prstGeom prst="rect">
            <a:avLst/>
          </a:prstGeom>
          <a:noFill/>
          <a:ln>
            <a:noFill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/>
        </p:style>
        <p:txBody>
          <a:bodyPr lIns="45600" tIns="45600" rIns="45600" bIns="45600">
            <a:noAutofit/>
          </a:bodyPr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US" sz="3200" b="0" strike="noStrike" spc="-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/>
                <a:ea typeface="Arial" panose="020B0604020202020204"/>
              </a:rPr>
              <a:t>Spanish Language Teacher Program</a:t>
            </a:r>
            <a:endParaRPr lang="en-US" sz="3200" b="0" strike="noStrike" spc="-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/>
              <a:ea typeface="Arial" panose="020B060402020202020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/>
              <a:t>¿Como ver la luz que viaja por las fibras?</a:t>
            </a:r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74750"/>
            <a:ext cx="10972800" cy="2342515"/>
          </a:xfrm>
        </p:spPr>
        <p:txBody>
          <a:bodyPr/>
          <a:p>
            <a:r>
              <a:rPr lang="en-US" altLang="en-US"/>
              <a:t>Para lograr ver la luz que viaja por las fibras, necesitamos el equivalente a las células foto receptoras del ojo.</a:t>
            </a:r>
            <a:endParaRPr lang="en-US" altLang="en-US"/>
          </a:p>
          <a:p>
            <a:r>
              <a:rPr lang="en-US" altLang="en-US"/>
              <a:t>El dispositivo utilizado mas comúnmente es el fotomultiplicador.</a:t>
            </a:r>
            <a:endParaRPr lang="en-US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0245" y="3600450"/>
            <a:ext cx="5731510" cy="3111500"/>
          </a:xfrm>
          <a:prstGeom prst="rect">
            <a:avLst/>
          </a:prstGeom>
        </p:spPr>
      </p:pic>
      <p:sp>
        <p:nvSpPr>
          <p:cNvPr id="5" name="Text Box 4"/>
          <p:cNvSpPr txBox="1"/>
          <p:nvPr/>
        </p:nvSpPr>
        <p:spPr>
          <a:xfrm>
            <a:off x="1182370" y="5821045"/>
            <a:ext cx="19481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en-US"/>
              <a:t>Ventana de vidrio</a:t>
            </a:r>
            <a:endParaRPr lang="en-US" altLang="en-US"/>
          </a:p>
        </p:txBody>
      </p:sp>
      <p:sp>
        <p:nvSpPr>
          <p:cNvPr id="6" name="Text Box 5"/>
          <p:cNvSpPr txBox="1"/>
          <p:nvPr/>
        </p:nvSpPr>
        <p:spPr>
          <a:xfrm>
            <a:off x="3423285" y="3517265"/>
            <a:ext cx="13131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en-US">
                <a:sym typeface="+mn-ea"/>
              </a:rPr>
              <a:t>foto cátodo</a:t>
            </a:r>
            <a:endParaRPr lang="en-US" altLang="en-US">
              <a:sym typeface="+mn-ea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3230245" y="5682615"/>
            <a:ext cx="15163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en-US">
                <a:sym typeface="+mn-ea"/>
              </a:rPr>
              <a:t>Enfoque o</a:t>
            </a:r>
            <a:endParaRPr lang="en-US" altLang="en-US">
              <a:sym typeface="+mn-ea"/>
            </a:endParaRPr>
          </a:p>
          <a:p>
            <a:r>
              <a:rPr lang="en-US" altLang="en-US">
                <a:sym typeface="+mn-ea"/>
              </a:rPr>
              <a:t>concentrador</a:t>
            </a:r>
            <a:endParaRPr lang="en-US" altLang="en-US">
              <a:sym typeface="+mn-ea"/>
            </a:endParaRPr>
          </a:p>
        </p:txBody>
      </p:sp>
      <p:sp>
        <p:nvSpPr>
          <p:cNvPr id="8" name="Text Box 7"/>
          <p:cNvSpPr txBox="1"/>
          <p:nvPr/>
        </p:nvSpPr>
        <p:spPr>
          <a:xfrm>
            <a:off x="6012815" y="3373120"/>
            <a:ext cx="10210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en-US">
                <a:sym typeface="+mn-ea"/>
              </a:rPr>
              <a:t>Dinodos</a:t>
            </a:r>
            <a:endParaRPr lang="en-US" altLang="en-US">
              <a:sym typeface="+mn-ea"/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8133080" y="3373120"/>
            <a:ext cx="8432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en-US">
                <a:sym typeface="+mn-ea"/>
              </a:rPr>
              <a:t>Ánodo</a:t>
            </a:r>
            <a:endParaRPr lang="en-US" altLang="en-US">
              <a:sym typeface="+mn-ea"/>
            </a:endParaRPr>
          </a:p>
        </p:txBody>
      </p:sp>
      <p:sp>
        <p:nvSpPr>
          <p:cNvPr id="10" name="Text Box 9"/>
          <p:cNvSpPr txBox="1"/>
          <p:nvPr/>
        </p:nvSpPr>
        <p:spPr>
          <a:xfrm>
            <a:off x="5810250" y="6548755"/>
            <a:ext cx="19227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en-US"/>
              <a:t>Divisor de voltaje</a:t>
            </a:r>
            <a:endParaRPr lang="en-US" altLang="en-US"/>
          </a:p>
        </p:txBody>
      </p:sp>
      <p:sp>
        <p:nvSpPr>
          <p:cNvPr id="11" name="Text Box 10"/>
          <p:cNvSpPr txBox="1"/>
          <p:nvPr/>
        </p:nvSpPr>
        <p:spPr>
          <a:xfrm>
            <a:off x="8868410" y="5682615"/>
            <a:ext cx="33324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en-US">
                <a:sym typeface="+mn-ea"/>
              </a:rPr>
              <a:t>Medidor de Corriente, o Voltaje</a:t>
            </a:r>
            <a:endParaRPr lang="en-US" altLang="en-US">
              <a:sym typeface="+mn-ea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601720" y="4614545"/>
            <a:ext cx="1481455" cy="35179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 cap="flat" cmpd="sng" algn="ctr">
            <a:solidFill>
              <a:srgbClr val="20202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6" name="Straight Arrow Connector 15"/>
          <p:cNvCxnSpPr/>
          <p:nvPr/>
        </p:nvCxnSpPr>
        <p:spPr>
          <a:xfrm flipV="1">
            <a:off x="5073015" y="4390390"/>
            <a:ext cx="63500" cy="575945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 cap="flat" cmpd="sng" algn="ctr">
            <a:solidFill>
              <a:srgbClr val="20202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7" name="Straight Arrow Connector 16"/>
          <p:cNvCxnSpPr/>
          <p:nvPr/>
        </p:nvCxnSpPr>
        <p:spPr>
          <a:xfrm flipV="1">
            <a:off x="5088255" y="4390390"/>
            <a:ext cx="303530" cy="560705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 cap="flat" cmpd="sng" algn="ctr">
            <a:solidFill>
              <a:srgbClr val="20202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8" name="Straight Arrow Connector 17"/>
          <p:cNvCxnSpPr/>
          <p:nvPr/>
        </p:nvCxnSpPr>
        <p:spPr>
          <a:xfrm>
            <a:off x="5340985" y="4390390"/>
            <a:ext cx="690245" cy="62865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 cap="flat" cmpd="sng" algn="ctr">
            <a:solidFill>
              <a:srgbClr val="20202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9" name="Straight Arrow Connector 18"/>
          <p:cNvCxnSpPr/>
          <p:nvPr/>
        </p:nvCxnSpPr>
        <p:spPr>
          <a:xfrm>
            <a:off x="5146675" y="4421505"/>
            <a:ext cx="521970" cy="575945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 cap="flat" cmpd="sng" algn="ctr">
            <a:solidFill>
              <a:srgbClr val="20202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0" name="Straight Arrow Connector 19"/>
          <p:cNvCxnSpPr/>
          <p:nvPr/>
        </p:nvCxnSpPr>
        <p:spPr>
          <a:xfrm>
            <a:off x="5151755" y="4426585"/>
            <a:ext cx="645160" cy="635635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 cap="flat" cmpd="sng" algn="ctr">
            <a:solidFill>
              <a:srgbClr val="20202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21" name="Straight Arrow Connector 20"/>
          <p:cNvCxnSpPr/>
          <p:nvPr/>
        </p:nvCxnSpPr>
        <p:spPr>
          <a:xfrm>
            <a:off x="5417185" y="4456430"/>
            <a:ext cx="709930" cy="466725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28575" cap="flat" cmpd="sng" algn="ctr">
            <a:solidFill>
              <a:srgbClr val="202020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/>
              <a:t>Diagrama de decaimiento del muon</a:t>
            </a:r>
            <a:endParaRPr lang="en-US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22140" y="1442085"/>
            <a:ext cx="3687445" cy="4749800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3686175" y="118110"/>
            <a:ext cx="2186305" cy="2797810"/>
            <a:chOff x="5805" y="186"/>
            <a:chExt cx="3443" cy="4406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6438" y="732"/>
              <a:ext cx="2811" cy="3860"/>
            </a:xfrm>
            <a:prstGeom prst="straightConnector1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28575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sp>
          <p:nvSpPr>
            <p:cNvPr id="6" name="Text Box 5"/>
            <p:cNvSpPr txBox="1"/>
            <p:nvPr/>
          </p:nvSpPr>
          <p:spPr>
            <a:xfrm>
              <a:off x="5805" y="186"/>
              <a:ext cx="1143" cy="101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p>
              <a:r>
                <a:rPr lang="en-US" sz="36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μ</a:t>
              </a:r>
              <a:r>
                <a:rPr lang="en-US" altLang="en-US" sz="3600" baseline="300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altLang="en-US" sz="3600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876290" y="1377950"/>
            <a:ext cx="2275205" cy="1514475"/>
            <a:chOff x="9254" y="2170"/>
            <a:chExt cx="3583" cy="2385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9254" y="2525"/>
              <a:ext cx="2679" cy="2030"/>
            </a:xfrm>
            <a:prstGeom prst="straightConnector1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28575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sp>
          <p:nvSpPr>
            <p:cNvPr id="10" name="Text Box 9"/>
            <p:cNvSpPr txBox="1"/>
            <p:nvPr/>
          </p:nvSpPr>
          <p:spPr>
            <a:xfrm>
              <a:off x="11933" y="2170"/>
              <a:ext cx="904" cy="101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sz="3600" i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ν</a:t>
              </a:r>
              <a:r>
                <a:rPr lang="en-US" sz="3600" i="1" baseline="-250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μ</a:t>
              </a:r>
              <a:endParaRPr lang="en-US" sz="3600" i="1" baseline="-2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768340" y="4461510"/>
            <a:ext cx="908050" cy="1412240"/>
            <a:chOff x="9084" y="7026"/>
            <a:chExt cx="1430" cy="2224"/>
          </a:xfrm>
        </p:grpSpPr>
        <p:cxnSp>
          <p:nvCxnSpPr>
            <p:cNvPr id="14" name="Straight Arrow Connector 13"/>
            <p:cNvCxnSpPr/>
            <p:nvPr/>
          </p:nvCxnSpPr>
          <p:spPr>
            <a:xfrm flipH="1">
              <a:off x="9732" y="7026"/>
              <a:ext cx="782" cy="2224"/>
            </a:xfrm>
            <a:prstGeom prst="straightConnector1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28575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sp>
          <p:nvSpPr>
            <p:cNvPr id="15" name="Text Box 14"/>
            <p:cNvSpPr txBox="1"/>
            <p:nvPr/>
          </p:nvSpPr>
          <p:spPr>
            <a:xfrm>
              <a:off x="9084" y="8234"/>
              <a:ext cx="844" cy="101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altLang="en-US" sz="3600" i="1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r>
                <a:rPr lang="en-US" altLang="en-US" sz="3600" i="1" baseline="300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en-US" altLang="en-US" sz="3600" i="1" baseline="30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824855" y="2894330"/>
            <a:ext cx="1480820" cy="1563370"/>
            <a:chOff x="9173" y="4558"/>
            <a:chExt cx="2332" cy="2462"/>
          </a:xfrm>
        </p:grpSpPr>
        <p:sp>
          <p:nvSpPr>
            <p:cNvPr id="12" name="Freeform 11"/>
            <p:cNvSpPr/>
            <p:nvPr/>
          </p:nvSpPr>
          <p:spPr>
            <a:xfrm>
              <a:off x="9173" y="4558"/>
              <a:ext cx="1341" cy="2463"/>
            </a:xfrm>
            <a:custGeom>
              <a:avLst/>
              <a:gdLst>
                <a:gd name="connisteX0" fmla="*/ 59288 w 851768"/>
                <a:gd name="connsiteY0" fmla="*/ 0 h 1564005"/>
                <a:gd name="connisteX1" fmla="*/ 27538 w 851768"/>
                <a:gd name="connsiteY1" fmla="*/ 295910 h 1564005"/>
                <a:gd name="connisteX2" fmla="*/ 418698 w 851768"/>
                <a:gd name="connsiteY2" fmla="*/ 443865 h 1564005"/>
                <a:gd name="connisteX3" fmla="*/ 312653 w 851768"/>
                <a:gd name="connsiteY3" fmla="*/ 687070 h 1564005"/>
                <a:gd name="connisteX4" fmla="*/ 608563 w 851768"/>
                <a:gd name="connsiteY4" fmla="*/ 908685 h 1564005"/>
                <a:gd name="connisteX5" fmla="*/ 492358 w 851768"/>
                <a:gd name="connsiteY5" fmla="*/ 1215390 h 1564005"/>
                <a:gd name="connisteX6" fmla="*/ 767313 w 851768"/>
                <a:gd name="connsiteY6" fmla="*/ 1363345 h 1564005"/>
                <a:gd name="connisteX7" fmla="*/ 851768 w 851768"/>
                <a:gd name="connsiteY7" fmla="*/ 1564005 h 156400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  <a:cxn ang="0">
                  <a:pos x="connisteX7" y="connsiteY7"/>
                </a:cxn>
              </a:cxnLst>
              <a:rect l="l" t="t" r="r" b="b"/>
              <a:pathLst>
                <a:path w="851768" h="1564005">
                  <a:moveTo>
                    <a:pt x="59288" y="0"/>
                  </a:moveTo>
                  <a:cubicBezTo>
                    <a:pt x="45318" y="56515"/>
                    <a:pt x="-44217" y="207010"/>
                    <a:pt x="27538" y="295910"/>
                  </a:cubicBezTo>
                  <a:cubicBezTo>
                    <a:pt x="99293" y="384810"/>
                    <a:pt x="361548" y="365760"/>
                    <a:pt x="418698" y="443865"/>
                  </a:cubicBezTo>
                  <a:cubicBezTo>
                    <a:pt x="475848" y="521970"/>
                    <a:pt x="274553" y="594360"/>
                    <a:pt x="312653" y="687070"/>
                  </a:cubicBezTo>
                  <a:cubicBezTo>
                    <a:pt x="350753" y="779780"/>
                    <a:pt x="572368" y="803275"/>
                    <a:pt x="608563" y="908685"/>
                  </a:cubicBezTo>
                  <a:cubicBezTo>
                    <a:pt x="644758" y="1014095"/>
                    <a:pt x="460608" y="1124585"/>
                    <a:pt x="492358" y="1215390"/>
                  </a:cubicBezTo>
                  <a:cubicBezTo>
                    <a:pt x="524108" y="1306195"/>
                    <a:pt x="695558" y="1293495"/>
                    <a:pt x="767313" y="1363345"/>
                  </a:cubicBezTo>
                  <a:cubicBezTo>
                    <a:pt x="839068" y="1433195"/>
                    <a:pt x="840338" y="1526540"/>
                    <a:pt x="851768" y="1564005"/>
                  </a:cubicBezTo>
                </a:path>
              </a:pathLst>
            </a:custGeom>
            <a:noFill/>
            <a:ln w="19050" cap="flat" cmpd="sng" algn="ctr">
              <a:solidFill>
                <a:srgbClr val="20202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none" lIns="91440" tIns="45720" rIns="91440" bIns="45720" numCol="1" anchor="ctr" anchorCtr="0" compatLnSpc="1"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endParaRPr>
            </a:p>
          </p:txBody>
        </p:sp>
        <p:sp>
          <p:nvSpPr>
            <p:cNvPr id="17" name="Text Box 16"/>
            <p:cNvSpPr txBox="1"/>
            <p:nvPr/>
          </p:nvSpPr>
          <p:spPr>
            <a:xfrm>
              <a:off x="10381" y="5557"/>
              <a:ext cx="1124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en-US" altLang="en-US" sz="3600" i="1"/>
                <a:t>W</a:t>
              </a:r>
              <a:r>
                <a:rPr lang="en-US" altLang="en-US" sz="3600" i="1" baseline="30000"/>
                <a:t>-</a:t>
              </a:r>
              <a:endParaRPr lang="en-US" altLang="en-US" sz="3600" i="1" baseline="3000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676390" y="4458335"/>
            <a:ext cx="1477010" cy="1733550"/>
            <a:chOff x="10514" y="7021"/>
            <a:chExt cx="2326" cy="2730"/>
          </a:xfrm>
        </p:grpSpPr>
        <p:grpSp>
          <p:nvGrpSpPr>
            <p:cNvPr id="23" name="Group 22"/>
            <p:cNvGrpSpPr/>
            <p:nvPr/>
          </p:nvGrpSpPr>
          <p:grpSpPr>
            <a:xfrm>
              <a:off x="10514" y="7021"/>
              <a:ext cx="2327" cy="2730"/>
              <a:chOff x="10514" y="7021"/>
              <a:chExt cx="2327" cy="2730"/>
            </a:xfrm>
          </p:grpSpPr>
          <p:cxnSp>
            <p:nvCxnSpPr>
              <p:cNvPr id="13" name="Straight Arrow Connector 12"/>
              <p:cNvCxnSpPr/>
              <p:nvPr/>
            </p:nvCxnSpPr>
            <p:spPr>
              <a:xfrm flipH="1" flipV="1">
                <a:off x="10514" y="7021"/>
                <a:ext cx="1580" cy="1730"/>
              </a:xfrm>
              <a:prstGeom prst="straightConnector1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5400000" scaled="1"/>
              </a:gradFill>
              <a:ln w="28575" cap="flat" cmpd="sng" algn="ctr">
                <a:solidFill>
                  <a:srgbClr val="FF3300"/>
                </a:solidFill>
                <a:prstDash val="solid"/>
                <a:round/>
                <a:headEnd type="none" w="med" len="med"/>
                <a:tailEnd type="arrow" w="med" len="med"/>
              </a:ln>
            </p:spPr>
          </p:cxnSp>
          <p:sp>
            <p:nvSpPr>
              <p:cNvPr id="16" name="Text Box 15"/>
              <p:cNvSpPr txBox="1"/>
              <p:nvPr/>
            </p:nvSpPr>
            <p:spPr>
              <a:xfrm>
                <a:off x="11933" y="8735"/>
                <a:ext cx="908" cy="1016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r>
                  <a:rPr lang="en-US" sz="3600" i="1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ν</a:t>
                </a:r>
                <a:r>
                  <a:rPr lang="en-US" altLang="en-US" sz="3600" i="1" baseline="-2500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endParaRPr lang="en-US" altLang="en-US" sz="3600" i="1" baseline="-2500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0" name="Text Box 19"/>
            <p:cNvSpPr txBox="1"/>
            <p:nvPr/>
          </p:nvSpPr>
          <p:spPr>
            <a:xfrm>
              <a:off x="11933" y="7669"/>
              <a:ext cx="688" cy="1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br>
                <a:rPr lang="en-US" altLang="en-US"/>
              </a:br>
              <a:r>
                <a:rPr lang="en-US" altLang="en-US" sz="3600">
                  <a:solidFill>
                    <a:srgbClr val="FF0000"/>
                  </a:solidFill>
                </a:rPr>
                <a:t>_</a:t>
              </a:r>
              <a:endParaRPr lang="en-US" altLang="en-US" sz="3600">
                <a:solidFill>
                  <a:srgbClr val="FF0000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091430" y="1522095"/>
            <a:ext cx="1701165" cy="1688465"/>
            <a:chOff x="8018" y="2397"/>
            <a:chExt cx="2679" cy="2659"/>
          </a:xfrm>
        </p:grpSpPr>
        <p:cxnSp>
          <p:nvCxnSpPr>
            <p:cNvPr id="25" name="Curved Connector 24"/>
            <p:cNvCxnSpPr/>
            <p:nvPr/>
          </p:nvCxnSpPr>
          <p:spPr>
            <a:xfrm rot="16200000">
              <a:off x="8737" y="2808"/>
              <a:ext cx="1308" cy="1085"/>
            </a:xfrm>
            <a:prstGeom prst="curvedConnector3">
              <a:avLst>
                <a:gd name="adj1" fmla="val 49962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26" name="Curved Connector 25"/>
            <p:cNvCxnSpPr/>
            <p:nvPr/>
          </p:nvCxnSpPr>
          <p:spPr>
            <a:xfrm flipV="1">
              <a:off x="8991" y="2895"/>
              <a:ext cx="1706" cy="1298"/>
            </a:xfrm>
            <a:prstGeom prst="curvedConnector3">
              <a:avLst>
                <a:gd name="adj1" fmla="val 50059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27" name="Curved Connector 26"/>
            <p:cNvCxnSpPr/>
            <p:nvPr/>
          </p:nvCxnSpPr>
          <p:spPr>
            <a:xfrm rot="16200000">
              <a:off x="8516" y="2592"/>
              <a:ext cx="1427" cy="1036"/>
            </a:xfrm>
            <a:prstGeom prst="curvedConnector3">
              <a:avLst>
                <a:gd name="adj1" fmla="val 50000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28" name="Curved Connector 27"/>
            <p:cNvCxnSpPr/>
            <p:nvPr/>
          </p:nvCxnSpPr>
          <p:spPr>
            <a:xfrm rot="5400000">
              <a:off x="8340" y="4348"/>
              <a:ext cx="853" cy="565"/>
            </a:xfrm>
            <a:prstGeom prst="curvedConnector3">
              <a:avLst>
                <a:gd name="adj1" fmla="val 50059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29" name="Curved Connector 28"/>
            <p:cNvCxnSpPr/>
            <p:nvPr/>
          </p:nvCxnSpPr>
          <p:spPr>
            <a:xfrm rot="10800000" flipV="1">
              <a:off x="8283" y="4205"/>
              <a:ext cx="765" cy="304"/>
            </a:xfrm>
            <a:prstGeom prst="curvedConnector3">
              <a:avLst>
                <a:gd name="adj1" fmla="val 49935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30" name="Curved Connector 29"/>
            <p:cNvCxnSpPr/>
            <p:nvPr/>
          </p:nvCxnSpPr>
          <p:spPr>
            <a:xfrm rot="10800000">
              <a:off x="8018" y="4010"/>
              <a:ext cx="878" cy="14"/>
            </a:xfrm>
            <a:prstGeom prst="curvedConnector3">
              <a:avLst>
                <a:gd name="adj1" fmla="val 49886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</p:grpSp>
      <p:grpSp>
        <p:nvGrpSpPr>
          <p:cNvPr id="47" name="Group 46"/>
          <p:cNvGrpSpPr/>
          <p:nvPr/>
        </p:nvGrpSpPr>
        <p:grpSpPr>
          <a:xfrm>
            <a:off x="5731510" y="4458335"/>
            <a:ext cx="860425" cy="569595"/>
            <a:chOff x="9026" y="7021"/>
            <a:chExt cx="1355" cy="897"/>
          </a:xfrm>
        </p:grpSpPr>
        <p:cxnSp>
          <p:nvCxnSpPr>
            <p:cNvPr id="43" name="Curved Connector 42"/>
            <p:cNvCxnSpPr/>
            <p:nvPr/>
          </p:nvCxnSpPr>
          <p:spPr>
            <a:xfrm rot="10800000">
              <a:off x="9133" y="7153"/>
              <a:ext cx="1148" cy="383"/>
            </a:xfrm>
            <a:prstGeom prst="curvedConnector3">
              <a:avLst>
                <a:gd name="adj1" fmla="val 49913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44" name="Curved Connector 43"/>
            <p:cNvCxnSpPr/>
            <p:nvPr/>
          </p:nvCxnSpPr>
          <p:spPr>
            <a:xfrm rot="10800000">
              <a:off x="9026" y="7536"/>
              <a:ext cx="1148" cy="383"/>
            </a:xfrm>
            <a:prstGeom prst="curvedConnector3">
              <a:avLst>
                <a:gd name="adj1" fmla="val 49913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  <p:cxnSp>
          <p:nvCxnSpPr>
            <p:cNvPr id="45" name="Curved Connector 44"/>
            <p:cNvCxnSpPr/>
            <p:nvPr/>
          </p:nvCxnSpPr>
          <p:spPr>
            <a:xfrm rot="10800000">
              <a:off x="9233" y="7021"/>
              <a:ext cx="1148" cy="383"/>
            </a:xfrm>
            <a:prstGeom prst="curvedConnector3">
              <a:avLst>
                <a:gd name="adj1" fmla="val 49913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9525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 w="med" len="med"/>
            </a:ln>
          </p:spPr>
        </p:cxnSp>
      </p:grpSp>
      <p:sp>
        <p:nvSpPr>
          <p:cNvPr id="49" name="Text Box 48"/>
          <p:cNvSpPr txBox="1"/>
          <p:nvPr/>
        </p:nvSpPr>
        <p:spPr>
          <a:xfrm>
            <a:off x="5532120" y="3406775"/>
            <a:ext cx="6153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en-US" sz="360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altLang="en-US" sz="3600"/>
              <a:t>t</a:t>
            </a:r>
            <a:endParaRPr lang="en-US" altLang="en-US" sz="3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75105" y="1238885"/>
            <a:ext cx="8822784" cy="523951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61160" y="1047750"/>
            <a:ext cx="8869656" cy="523951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" altLang="en-US"/>
              <a:t>Candidato de decaimiento del muon</a:t>
            </a:r>
            <a:endParaRPr lang="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27455" y="1205230"/>
            <a:ext cx="9737090" cy="5243195"/>
          </a:xfrm>
          <a:prstGeom prst="rect">
            <a:avLst/>
          </a:prstGeom>
        </p:spPr>
      </p:pic>
      <p:sp>
        <p:nvSpPr>
          <p:cNvPr id="5" name="Text Box 4"/>
          <p:cNvSpPr txBox="1"/>
          <p:nvPr/>
        </p:nvSpPr>
        <p:spPr>
          <a:xfrm>
            <a:off x="5183505" y="3979545"/>
            <a:ext cx="6153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sz="360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" altLang="en-US" sz="360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" altLang="en-US" sz="3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006725" y="4319905"/>
            <a:ext cx="2013585" cy="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rgbClr val="323232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7" name="Straight Arrow Connector 6"/>
          <p:cNvCxnSpPr/>
          <p:nvPr/>
        </p:nvCxnSpPr>
        <p:spPr>
          <a:xfrm>
            <a:off x="5796280" y="4306570"/>
            <a:ext cx="2136140" cy="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rgbClr val="323232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8" name="Text Box 7"/>
          <p:cNvSpPr txBox="1"/>
          <p:nvPr/>
        </p:nvSpPr>
        <p:spPr>
          <a:xfrm>
            <a:off x="2530475" y="5130165"/>
            <a:ext cx="115824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sz="400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endParaRPr lang="en-US" sz="4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8072755" y="4319905"/>
            <a:ext cx="115824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" altLang="en-US" sz="4000" i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" altLang="en-US" sz="4000" i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4" name="Text Box 3"/>
          <p:cNvSpPr txBox="1"/>
          <p:nvPr/>
        </p:nvSpPr>
        <p:spPr>
          <a:xfrm>
            <a:off x="5242560" y="3455035"/>
            <a:ext cx="1351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en-US"/>
              <a:t>¡GRACIAS!</a:t>
            </a:r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mmunications and Dialogues">
  <a:themeElements>
    <a:clrScheme name="Communications and Dialogu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Communications and Dialogu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Communications and Dialogu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unications and Dialogu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unications and Dialogu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66CC"/>
        </a:accent1>
        <a:accent2>
          <a:srgbClr val="3399FF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8AE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637</Words>
  <Application>WPS Presentation</Application>
  <PresentationFormat>宽屏</PresentationFormat>
  <Paragraphs>58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Arial</vt:lpstr>
      <vt:lpstr>SimSun</vt:lpstr>
      <vt:lpstr>Wingdings</vt:lpstr>
      <vt:lpstr>Arial</vt:lpstr>
      <vt:lpstr>微软雅黑</vt:lpstr>
      <vt:lpstr>Arial Unicode MS</vt:lpstr>
      <vt:lpstr>宋体</vt:lpstr>
      <vt:lpstr>Times New Roman</vt:lpstr>
      <vt:lpstr>Communications and Dialogues</vt:lpstr>
      <vt:lpstr>PowerPoint 演示文稿</vt:lpstr>
      <vt:lpstr>¿Como ver la luz que viaja por las fibras?</vt:lpstr>
      <vt:lpstr>Diagrama de decaimiento del muon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leon</dc:creator>
  <cp:lastModifiedBy>leon</cp:lastModifiedBy>
  <cp:revision>17</cp:revision>
  <dcterms:created xsi:type="dcterms:W3CDTF">2022-07-29T08:15:02Z</dcterms:created>
  <dcterms:modified xsi:type="dcterms:W3CDTF">2022-07-29T08:15:02Z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1033-11.1.0.9505</vt:lpwstr>
  </property>
</Properties>
</file>