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48" r:id="rId1"/>
  </p:sldMasterIdLst>
  <p:notesMasterIdLst>
    <p:notesMasterId r:id="rId16"/>
  </p:notesMasterIdLst>
  <p:sldIdLst>
    <p:sldId id="391" r:id="rId2"/>
    <p:sldId id="368" r:id="rId3"/>
    <p:sldId id="367" r:id="rId4"/>
    <p:sldId id="396" r:id="rId5"/>
    <p:sldId id="398" r:id="rId6"/>
    <p:sldId id="401" r:id="rId7"/>
    <p:sldId id="402" r:id="rId8"/>
    <p:sldId id="397" r:id="rId9"/>
    <p:sldId id="364" r:id="rId10"/>
    <p:sldId id="399" r:id="rId11"/>
    <p:sldId id="375" r:id="rId12"/>
    <p:sldId id="395" r:id="rId13"/>
    <p:sldId id="400" r:id="rId14"/>
    <p:sldId id="370" r:id="rId15"/>
  </p:sldIdLst>
  <p:sldSz cx="10080625" cy="7559675"/>
  <p:notesSz cx="7772400" cy="10058400"/>
  <p:embeddedFontLst>
    <p:embeddedFont>
      <p:font typeface="Luxi Sans" panose="020B0600000000000000" pitchFamily="34" charset="0"/>
      <p:regular r:id="rId17"/>
      <p:bold r:id="rId18"/>
      <p:italic r:id="rId19"/>
      <p:boldItalic r:id="rId20"/>
    </p:embeddedFont>
  </p:embeddedFontLst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000000"/>
    <a:srgbClr val="00008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34" autoAdjust="0"/>
    <p:restoredTop sz="94660" autoAdjust="0"/>
  </p:normalViewPr>
  <p:slideViewPr>
    <p:cSldViewPr>
      <p:cViewPr varScale="1">
        <p:scale>
          <a:sx n="116" d="100"/>
          <a:sy n="116" d="100"/>
        </p:scale>
        <p:origin x="944" y="1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1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51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333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775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858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1292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53653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7125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808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>
                <a:latin typeface="Arial" panose="020B0604020202020204" pitchFamily="34" charset="0"/>
              </a:defRPr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>
                <a:latin typeface="Arial" panose="020B0604020202020204" pitchFamily="34" charset="0"/>
              </a:defRPr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>
                <a:latin typeface="Arial" panose="020B0604020202020204" pitchFamily="34" charset="0"/>
              </a:defRPr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7316788"/>
            <a:ext cx="10050463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400" i="1" dirty="0">
                <a:latin typeface="Arial" panose="020B0604020202020204" pitchFamily="34" charset="0"/>
              </a:rPr>
              <a:t>   20</a:t>
            </a:r>
            <a:r>
              <a:rPr lang="en-GB" sz="1400" i="1" baseline="30000" dirty="0">
                <a:latin typeface="Arial" panose="020B0604020202020204" pitchFamily="34" charset="0"/>
              </a:rPr>
              <a:t>th</a:t>
            </a:r>
            <a:r>
              <a:rPr lang="en-GB" sz="1400" i="1" dirty="0">
                <a:latin typeface="Arial" panose="020B0604020202020204" pitchFamily="34" charset="0"/>
              </a:rPr>
              <a:t> </a:t>
            </a:r>
            <a:r>
              <a:rPr lang="en-GB" sz="1400" i="1" dirty="0" err="1">
                <a:latin typeface="Arial" panose="020B0604020202020204" pitchFamily="34" charset="0"/>
              </a:rPr>
              <a:t>Gentner</a:t>
            </a:r>
            <a:r>
              <a:rPr lang="en-GB" sz="1400" i="1" baseline="0" dirty="0">
                <a:latin typeface="Arial" panose="020B0604020202020204" pitchFamily="34" charset="0"/>
              </a:rPr>
              <a:t> Day</a:t>
            </a:r>
            <a:r>
              <a:rPr lang="en-GB" sz="1400" i="1" dirty="0">
                <a:latin typeface="Arial" panose="020B0604020202020204" pitchFamily="34" charset="0"/>
              </a:rPr>
              <a:t> –</a:t>
            </a:r>
            <a:r>
              <a:rPr lang="en-GB" sz="1400" i="1" baseline="0" dirty="0">
                <a:latin typeface="Arial" panose="020B0604020202020204" pitchFamily="34" charset="0"/>
              </a:rPr>
              <a:t> 27 October 2021       </a:t>
            </a:r>
            <a:r>
              <a:rPr lang="en-GB" sz="1400" i="1" dirty="0">
                <a:latin typeface="Arial" panose="020B0604020202020204" pitchFamily="34" charset="0"/>
              </a:rPr>
              <a:t>                              </a:t>
            </a:r>
            <a:r>
              <a:rPr lang="en-GB" sz="1400" i="1" baseline="0" dirty="0">
                <a:latin typeface="Arial" panose="020B0604020202020204" pitchFamily="34" charset="0"/>
              </a:rPr>
              <a:t> </a:t>
            </a:r>
            <a:r>
              <a:rPr lang="en-GB" sz="1400" i="1" dirty="0">
                <a:latin typeface="Arial" panose="020B0604020202020204" pitchFamily="34" charset="0"/>
              </a:rPr>
              <a:t>                    </a:t>
            </a:r>
            <a:r>
              <a:rPr lang="en-GB" sz="1400" i="1" baseline="0" dirty="0">
                <a:latin typeface="Arial" panose="020B0604020202020204" pitchFamily="34" charset="0"/>
              </a:rPr>
              <a:t>                        </a:t>
            </a:r>
            <a:r>
              <a:rPr lang="en-GB" sz="1400" i="1" dirty="0">
                <a:latin typeface="Arial" panose="020B0604020202020204" pitchFamily="34" charset="0"/>
              </a:rPr>
              <a:t>Michael Hauschild</a:t>
            </a:r>
            <a:r>
              <a:rPr lang="en-GB" sz="1400" i="1" baseline="0" dirty="0">
                <a:latin typeface="Arial" panose="020B0604020202020204" pitchFamily="34" charset="0"/>
              </a:rPr>
              <a:t>  - CERN</a:t>
            </a:r>
            <a:r>
              <a:rPr lang="en-GB" sz="1400" i="1" dirty="0">
                <a:latin typeface="Arial" panose="020B0604020202020204" pitchFamily="34" charset="0"/>
              </a:rPr>
              <a:t>,  page </a:t>
            </a:r>
            <a:fld id="{CD02E499-E086-4D0D-9264-F4BED9070101}" type="slidenum">
              <a:rPr lang="en-GB" sz="1400" i="1">
                <a:latin typeface="Arial" panose="020B0604020202020204" pitchFamily="34" charset="0"/>
              </a:rPr>
              <a:pPr>
                <a:lnSpc>
                  <a:spcPct val="93000"/>
                </a:lnSpc>
              </a:pPr>
              <a:t>‹#›</a:t>
            </a:fld>
            <a:endParaRPr lang="en-GB" sz="1400" i="1" dirty="0">
              <a:latin typeface="Arial" panose="020B0604020202020204" pitchFamily="34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Second Outline Level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Fourth Outline Level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Arial" panose="020B0604020202020204" pitchFamily="34" charset="0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00"/>
          </a:solidFill>
          <a:latin typeface="Arial" panose="020B0604020202020204" pitchFamily="34" charset="0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Arial" panose="020B0604020202020204" pitchFamily="34" charset="0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alumni.cern/topics/597/feed" TargetMode="External"/><Relationship Id="rId4" Type="http://schemas.openxmlformats.org/officeDocument/2006/relationships/hyperlink" Target="https://www.linkedin.com/groups/8511060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.ch/gentner/en/faq.php#Trave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hyperlink" Target="https://cern.ch/gentner/de/brochure.php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ms.cern/news/cms-thesis-award-winners-2020" TargetMode="External"/><Relationship Id="rId2" Type="http://schemas.openxmlformats.org/officeDocument/2006/relationships/hyperlink" Target="https://www.springer.com/series/879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www.mpi-hd.mpg.de/mpi/en/public-relations/news/news-item/dpg-dissertation-prize-for-jonas-karthein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187871"/>
            <a:ext cx="8687568" cy="1259447"/>
          </a:xfrm>
        </p:spPr>
        <p:txBody>
          <a:bodyPr wrap="square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>
              <a:buNone/>
              <a:tabLst>
                <a:tab pos="0" algn="l"/>
                <a:tab pos="236520" algn="l"/>
                <a:tab pos="685799" algn="l"/>
                <a:tab pos="1134720" algn="l"/>
                <a:tab pos="1584000" algn="l"/>
                <a:tab pos="2033280" algn="l"/>
                <a:tab pos="2482560" algn="l"/>
                <a:tab pos="2931839" algn="l"/>
                <a:tab pos="3381120" algn="l"/>
                <a:tab pos="3830399" algn="l"/>
                <a:tab pos="4279680" algn="l"/>
                <a:tab pos="4728960" algn="l"/>
                <a:tab pos="5178240" algn="l"/>
                <a:tab pos="5627520" algn="l"/>
                <a:tab pos="6076800" algn="l"/>
                <a:tab pos="6526080" algn="l"/>
                <a:tab pos="6975360" algn="l"/>
                <a:tab pos="7424640" algn="l"/>
                <a:tab pos="7873920" algn="l"/>
                <a:tab pos="8323200" algn="l"/>
                <a:tab pos="8772480" algn="l"/>
              </a:tabLst>
            </a:pPr>
            <a:r>
              <a:rPr lang="en-US" sz="4400" dirty="0"/>
              <a:t>	Status of the</a:t>
            </a:r>
            <a:br>
              <a:rPr lang="en-US" sz="4400" dirty="0"/>
            </a:br>
            <a:r>
              <a:rPr lang="en-US" sz="4400" dirty="0" err="1"/>
              <a:t>Gentner</a:t>
            </a:r>
            <a:r>
              <a:rPr lang="en-US" sz="4400" dirty="0"/>
              <a:t> Programme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5" r="22387" b="16245"/>
          <a:stretch/>
        </p:blipFill>
        <p:spPr>
          <a:xfrm>
            <a:off x="274638" y="137492"/>
            <a:ext cx="1597323" cy="12594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648" y="400436"/>
            <a:ext cx="834315" cy="8343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8745" y="297280"/>
            <a:ext cx="1093714" cy="1099659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062DD2B-E4EE-6248-91AA-6080E553DE5C}"/>
              </a:ext>
            </a:extLst>
          </p:cNvPr>
          <p:cNvSpPr txBox="1">
            <a:spLocks/>
          </p:cNvSpPr>
          <p:nvPr/>
        </p:nvSpPr>
        <p:spPr>
          <a:xfrm>
            <a:off x="274638" y="1979636"/>
            <a:ext cx="9599612" cy="5151413"/>
          </a:xfrm>
          <a:prstGeom prst="rect">
            <a:avLst/>
          </a:prstGeom>
        </p:spPr>
        <p:txBody>
          <a:bodyPr/>
          <a:lstStyle>
            <a:lvl1pPr marL="142875" marR="0" indent="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400" b="1">
                <a:solidFill>
                  <a:srgbClr val="000080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785813" marR="0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000" b="1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074738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600" b="1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62075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8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400" b="1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kern="0" dirty="0"/>
              <a:t>40 </a:t>
            </a:r>
            <a:r>
              <a:rPr lang="en-US" kern="0" dirty="0" err="1"/>
              <a:t>Gentner</a:t>
            </a:r>
            <a:r>
              <a:rPr lang="en-US" kern="0" dirty="0"/>
              <a:t> students as of 1 October 2021 (39 students nominal)</a:t>
            </a:r>
          </a:p>
          <a:p>
            <a:pPr lvl="2"/>
            <a:r>
              <a:rPr lang="en-US" kern="0" dirty="0"/>
              <a:t>+ further 9 German students in regular Doctoral Student </a:t>
            </a:r>
            <a:r>
              <a:rPr lang="en-US" kern="0" dirty="0" err="1"/>
              <a:t>Programme</a:t>
            </a:r>
            <a:endParaRPr lang="en-US" kern="0" dirty="0"/>
          </a:p>
          <a:p>
            <a:pPr lvl="1"/>
            <a:r>
              <a:rPr lang="en-US" kern="0" dirty="0"/>
              <a:t>10 new students since last </a:t>
            </a:r>
            <a:r>
              <a:rPr lang="en-US" kern="0" dirty="0" err="1"/>
              <a:t>Gentner</a:t>
            </a:r>
            <a:r>
              <a:rPr lang="en-US" kern="0" dirty="0"/>
              <a:t> Day (October 2020)</a:t>
            </a:r>
          </a:p>
          <a:p>
            <a:pPr lvl="1"/>
            <a:r>
              <a:rPr lang="en-US" kern="0" dirty="0"/>
              <a:t>2 students currently with Covid-19 extension</a:t>
            </a:r>
          </a:p>
          <a:p>
            <a:pPr lvl="2"/>
            <a:r>
              <a:rPr lang="en-US" kern="0" dirty="0"/>
              <a:t>Covid-19 extensions granted for 13 </a:t>
            </a:r>
            <a:r>
              <a:rPr lang="en-US" kern="0" dirty="0" err="1"/>
              <a:t>Gentner</a:t>
            </a:r>
            <a:r>
              <a:rPr lang="en-US" kern="0" dirty="0"/>
              <a:t> students until now</a:t>
            </a:r>
          </a:p>
          <a:p>
            <a:r>
              <a:rPr lang="en-US" kern="0" dirty="0"/>
              <a:t>now 35% female students (14/40)</a:t>
            </a:r>
          </a:p>
          <a:p>
            <a:pPr lvl="1"/>
            <a:r>
              <a:rPr lang="en-US" kern="0" dirty="0"/>
              <a:t>new record, continuous raise since 2018 (only ~13% women in 2018)</a:t>
            </a:r>
          </a:p>
          <a:p>
            <a:r>
              <a:rPr lang="en-US" kern="0" dirty="0"/>
              <a:t>175 </a:t>
            </a:r>
            <a:r>
              <a:rPr lang="en-US" kern="0" dirty="0" err="1"/>
              <a:t>Gentner</a:t>
            </a:r>
            <a:r>
              <a:rPr lang="en-US" kern="0" dirty="0"/>
              <a:t> students since November 2007</a:t>
            </a:r>
          </a:p>
          <a:p>
            <a:pPr lvl="1"/>
            <a:r>
              <a:rPr lang="en-US" kern="0" dirty="0"/>
              <a:t>40 active students + 135 former students</a:t>
            </a:r>
          </a:p>
          <a:p>
            <a:r>
              <a:rPr lang="en-US" kern="0" dirty="0"/>
              <a:t>Students from 36 German universities (since November 2007)</a:t>
            </a:r>
          </a:p>
          <a:p>
            <a:pPr lvl="1"/>
            <a:r>
              <a:rPr lang="en-US" kern="0" dirty="0"/>
              <a:t>no new university since last </a:t>
            </a:r>
            <a:r>
              <a:rPr lang="en-US" kern="0" dirty="0" err="1"/>
              <a:t>Gentner</a:t>
            </a:r>
            <a:r>
              <a:rPr lang="en-US" kern="0" dirty="0"/>
              <a:t> Day</a:t>
            </a:r>
          </a:p>
          <a:p>
            <a:pPr lvl="1"/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6776988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14" b="1370"/>
          <a:stretch/>
        </p:blipFill>
        <p:spPr>
          <a:xfrm>
            <a:off x="2276092" y="2026422"/>
            <a:ext cx="7598158" cy="51046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>
                <a:sym typeface="Wingdings" panose="05000000000000000000" pitchFamily="2" charset="2"/>
              </a:rPr>
              <a:t>Whereabouts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Gentner</a:t>
            </a:r>
            <a:r>
              <a:rPr lang="en-US" dirty="0">
                <a:sym typeface="Wingdings" panose="05000000000000000000" pitchFamily="2" charset="2"/>
              </a:rPr>
              <a:t> Students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sz="1600" dirty="0">
                <a:sym typeface="Wingdings" panose="05000000000000000000" pitchFamily="2" charset="2"/>
              </a:rPr>
              <a:t>(present employment)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00063" lvl="1" indent="0">
              <a:buNone/>
            </a:pPr>
            <a:r>
              <a:rPr lang="en-US" dirty="0"/>
              <a:t>&gt; 60% of former students still in academic research</a:t>
            </a:r>
          </a:p>
          <a:p>
            <a:pPr lvl="2"/>
            <a:r>
              <a:rPr lang="en-US" dirty="0"/>
              <a:t>academic research (CERN, other Research Centre, University): 62%</a:t>
            </a:r>
          </a:p>
          <a:p>
            <a:pPr lvl="2"/>
            <a:r>
              <a:rPr lang="en-US" dirty="0"/>
              <a:t>industry: 30%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AC4D17-E575-DC45-8FB2-25015E0D00CB}"/>
              </a:ext>
            </a:extLst>
          </p:cNvPr>
          <p:cNvSpPr txBox="1"/>
          <p:nvPr/>
        </p:nvSpPr>
        <p:spPr>
          <a:xfrm>
            <a:off x="359792" y="5482459"/>
            <a:ext cx="2668545" cy="584775"/>
          </a:xfrm>
          <a:prstGeom prst="rect">
            <a:avLst/>
          </a:prstGeom>
          <a:solidFill>
            <a:srgbClr val="FFFF99"/>
          </a:solidFill>
          <a:ln w="22225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00000"/>
              </a:lnSpc>
              <a:buFont typeface="Wingdings" pitchFamily="2" charset="2"/>
              <a:buChar char="à"/>
            </a:pPr>
            <a:r>
              <a:rPr lang="en-US" sz="1600" b="1" dirty="0">
                <a:solidFill>
                  <a:srgbClr val="000080"/>
                </a:solidFill>
                <a:sym typeface="Wingdings" pitchFamily="2" charset="2"/>
              </a:rPr>
              <a:t>today’s </a:t>
            </a:r>
            <a:r>
              <a:rPr lang="en-US" sz="1600" b="1" dirty="0">
                <a:solidFill>
                  <a:srgbClr val="000080"/>
                </a:solidFill>
              </a:rPr>
              <a:t>guest speaker:</a:t>
            </a:r>
          </a:p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rgbClr val="000080"/>
                </a:solidFill>
              </a:rPr>
              <a:t>     Pascal Hermes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6699A0B-5F68-2947-90EA-F0211C5E0FB6}"/>
              </a:ext>
            </a:extLst>
          </p:cNvPr>
          <p:cNvSpPr/>
          <p:nvPr/>
        </p:nvSpPr>
        <p:spPr bwMode="auto">
          <a:xfrm>
            <a:off x="2502227" y="3470433"/>
            <a:ext cx="1324949" cy="618807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716C3C6-44EB-2F4B-BFEF-E17E96938E37}"/>
              </a:ext>
            </a:extLst>
          </p:cNvPr>
          <p:cNvCxnSpPr>
            <a:cxnSpLocks/>
            <a:endCxn id="17" idx="3"/>
          </p:cNvCxnSpPr>
          <p:nvPr/>
        </p:nvCxnSpPr>
        <p:spPr bwMode="auto">
          <a:xfrm flipV="1">
            <a:off x="1694064" y="3998618"/>
            <a:ext cx="1002197" cy="1375764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2664846-E837-ED4C-A133-C31AECCC379D}"/>
              </a:ext>
            </a:extLst>
          </p:cNvPr>
          <p:cNvCxnSpPr>
            <a:cxnSpLocks/>
            <a:endCxn id="20" idx="1"/>
          </p:cNvCxnSpPr>
          <p:nvPr/>
        </p:nvCxnSpPr>
        <p:spPr bwMode="auto">
          <a:xfrm>
            <a:off x="3481301" y="4089240"/>
            <a:ext cx="1079436" cy="2068616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7E1EAFC-80E1-254B-96CE-269788B47280}"/>
              </a:ext>
            </a:extLst>
          </p:cNvPr>
          <p:cNvCxnSpPr>
            <a:cxnSpLocks/>
            <a:stCxn id="20" idx="0"/>
          </p:cNvCxnSpPr>
          <p:nvPr/>
        </p:nvCxnSpPr>
        <p:spPr bwMode="auto">
          <a:xfrm flipH="1" flipV="1">
            <a:off x="4225994" y="2787596"/>
            <a:ext cx="737512" cy="3279638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155366EF-DCB9-D44C-80D7-329BB5E53F9B}"/>
              </a:ext>
            </a:extLst>
          </p:cNvPr>
          <p:cNvSpPr/>
          <p:nvPr/>
        </p:nvSpPr>
        <p:spPr bwMode="auto">
          <a:xfrm>
            <a:off x="3481301" y="2168789"/>
            <a:ext cx="1139201" cy="618807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7562A61-EB91-C445-98D5-E1D196EB5E76}"/>
              </a:ext>
            </a:extLst>
          </p:cNvPr>
          <p:cNvSpPr/>
          <p:nvPr/>
        </p:nvSpPr>
        <p:spPr bwMode="auto">
          <a:xfrm>
            <a:off x="4393905" y="6067234"/>
            <a:ext cx="1139201" cy="618807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5640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/>
              <a:t>Gentner</a:t>
            </a:r>
            <a:r>
              <a:rPr lang="de-DE" dirty="0"/>
              <a:t> </a:t>
            </a:r>
            <a:r>
              <a:rPr lang="de-DE" dirty="0" err="1"/>
              <a:t>Students</a:t>
            </a:r>
            <a:r>
              <a:rPr lang="de-DE" dirty="0"/>
              <a:t> </a:t>
            </a:r>
            <a:r>
              <a:rPr lang="en-US" dirty="0">
                <a:sym typeface="Wingdings" panose="05000000000000000000" pitchFamily="2" charset="2"/>
              </a:rPr>
              <a:t> Fellows, Staff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273 German Doctoral Students, Fellows and Staff at CERN in total</a:t>
            </a:r>
          </a:p>
          <a:p>
            <a:pPr lvl="2"/>
            <a:r>
              <a:rPr lang="en-US" dirty="0">
                <a:solidFill>
                  <a:srgbClr val="002060"/>
                </a:solidFill>
              </a:rPr>
              <a:t>of those: 31 active + 24 former </a:t>
            </a:r>
            <a:r>
              <a:rPr lang="en-US" dirty="0" err="1">
                <a:solidFill>
                  <a:srgbClr val="002060"/>
                </a:solidFill>
              </a:rPr>
              <a:t>Gentner</a:t>
            </a:r>
            <a:r>
              <a:rPr lang="en-US" dirty="0">
                <a:solidFill>
                  <a:srgbClr val="002060"/>
                </a:solidFill>
              </a:rPr>
              <a:t> Students (= 20%)</a:t>
            </a:r>
          </a:p>
          <a:p>
            <a:pPr marL="142875" indent="0">
              <a:buNone/>
            </a:pPr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" t="11979" r="12" b="-181"/>
          <a:stretch/>
        </p:blipFill>
        <p:spPr>
          <a:xfrm>
            <a:off x="805233" y="2088000"/>
            <a:ext cx="7614957" cy="504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8" name="Straight Arrow Connector 7"/>
          <p:cNvCxnSpPr/>
          <p:nvPr/>
        </p:nvCxnSpPr>
        <p:spPr bwMode="auto">
          <a:xfrm flipH="1">
            <a:off x="8561031" y="3778694"/>
            <a:ext cx="364538" cy="0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9" name="Straight Arrow Connector 8"/>
          <p:cNvCxnSpPr/>
          <p:nvPr/>
        </p:nvCxnSpPr>
        <p:spPr bwMode="auto">
          <a:xfrm flipH="1">
            <a:off x="8561031" y="4483800"/>
            <a:ext cx="364538" cy="0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" name="Straight Arrow Connector 10"/>
          <p:cNvCxnSpPr/>
          <p:nvPr/>
        </p:nvCxnSpPr>
        <p:spPr bwMode="auto">
          <a:xfrm flipH="1">
            <a:off x="8564206" y="3323789"/>
            <a:ext cx="364538" cy="0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3" name="Straight Connector 12"/>
          <p:cNvCxnSpPr/>
          <p:nvPr/>
        </p:nvCxnSpPr>
        <p:spPr bwMode="auto">
          <a:xfrm>
            <a:off x="2087984" y="4643933"/>
            <a:ext cx="2016224" cy="0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>
            <a:off x="2087984" y="5029200"/>
            <a:ext cx="2016224" cy="0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2087984" y="5623560"/>
            <a:ext cx="2016224" cy="0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 flipV="1">
            <a:off x="8492198" y="3131765"/>
            <a:ext cx="0" cy="384048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 flipV="1">
            <a:off x="8492198" y="3700970"/>
            <a:ext cx="0" cy="155447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8492198" y="4419792"/>
            <a:ext cx="0" cy="109728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B73BC32-9C7F-074B-8B4A-12EA34B0D014}"/>
              </a:ext>
            </a:extLst>
          </p:cNvPr>
          <p:cNvSpPr txBox="1"/>
          <p:nvPr/>
        </p:nvSpPr>
        <p:spPr>
          <a:xfrm>
            <a:off x="8970132" y="3154512"/>
            <a:ext cx="778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rgbClr val="000080"/>
                </a:solidFill>
              </a:rPr>
              <a:t>DOCT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ACEE9F8-090A-DD49-BA01-A33EAAAF3823}"/>
              </a:ext>
            </a:extLst>
          </p:cNvPr>
          <p:cNvSpPr txBox="1"/>
          <p:nvPr/>
        </p:nvSpPr>
        <p:spPr>
          <a:xfrm>
            <a:off x="8966037" y="3609416"/>
            <a:ext cx="977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rgbClr val="000080"/>
                </a:solidFill>
              </a:rPr>
              <a:t>Fellows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D6B6A1-CFF1-B944-830C-E89BAC3DEEEC}"/>
              </a:ext>
            </a:extLst>
          </p:cNvPr>
          <p:cNvSpPr txBox="1"/>
          <p:nvPr/>
        </p:nvSpPr>
        <p:spPr>
          <a:xfrm>
            <a:off x="8966036" y="4305379"/>
            <a:ext cx="778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rgbClr val="000080"/>
                </a:solidFill>
              </a:rPr>
              <a:t>Staff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8C2C453-22AD-DE4A-A06D-A964BCFA3823}"/>
              </a:ext>
            </a:extLst>
          </p:cNvPr>
          <p:cNvSpPr txBox="1"/>
          <p:nvPr/>
        </p:nvSpPr>
        <p:spPr>
          <a:xfrm>
            <a:off x="8492199" y="2657311"/>
            <a:ext cx="1450880" cy="338554"/>
          </a:xfrm>
          <a:prstGeom prst="rect">
            <a:avLst/>
          </a:prstGeom>
          <a:solidFill>
            <a:srgbClr val="FFFF99"/>
          </a:solidFill>
          <a:ln w="22225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rgbClr val="000080"/>
                </a:solidFill>
                <a:sym typeface="Wingdings" pitchFamily="2" charset="2"/>
              </a:rPr>
              <a:t>(ex-)</a:t>
            </a:r>
            <a:r>
              <a:rPr lang="en-US" sz="1600" b="1" dirty="0" err="1">
                <a:solidFill>
                  <a:srgbClr val="000080"/>
                </a:solidFill>
                <a:sym typeface="Wingdings" pitchFamily="2" charset="2"/>
              </a:rPr>
              <a:t>Gentner</a:t>
            </a:r>
            <a:endParaRPr lang="en-US" sz="1600" b="1" dirty="0">
              <a:solidFill>
                <a:srgbClr val="0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762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DF37A-8EEF-AB45-8465-60B2E7468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Stay Connected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EDDD02-55CA-D648-82DA-949FBC9AD9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68" y="2915741"/>
            <a:ext cx="5760640" cy="4234991"/>
          </a:xfrm>
          <a:prstGeom prst="rect">
            <a:avLst/>
          </a:prstGeom>
          <a:ln w="22225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2DFEC5-4D42-6049-93C6-CB8306364A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23791" y="827509"/>
            <a:ext cx="5778814" cy="3084605"/>
          </a:xfrm>
          <a:prstGeom prst="rect">
            <a:avLst/>
          </a:prstGeom>
          <a:ln w="22225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4047CA1-5F50-0C48-9627-B90190B9F2F7}"/>
              </a:ext>
            </a:extLst>
          </p:cNvPr>
          <p:cNvSpPr txBox="1"/>
          <p:nvPr/>
        </p:nvSpPr>
        <p:spPr>
          <a:xfrm>
            <a:off x="863848" y="1650652"/>
            <a:ext cx="3313716" cy="523220"/>
          </a:xfrm>
          <a:prstGeom prst="rect">
            <a:avLst/>
          </a:prstGeom>
          <a:solidFill>
            <a:srgbClr val="FFFF99"/>
          </a:solidFill>
          <a:ln w="22225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rgbClr val="000080"/>
                </a:solidFill>
                <a:sym typeface="Wingdings" pitchFamily="2" charset="2"/>
              </a:rPr>
              <a:t>LinkedIn:</a:t>
            </a:r>
          </a:p>
          <a:p>
            <a:pPr>
              <a:lnSpc>
                <a:spcPct val="100000"/>
              </a:lnSpc>
            </a:pPr>
            <a:r>
              <a:rPr lang="en-US" sz="1200" b="1" dirty="0">
                <a:solidFill>
                  <a:srgbClr val="000080"/>
                </a:solidFill>
                <a:hlinkClick r:id="rId4"/>
              </a:rPr>
              <a:t>https://www.linkedin.com/groups/8511060/</a:t>
            </a:r>
            <a:endParaRPr lang="en-US" sz="1200" b="1" dirty="0">
              <a:solidFill>
                <a:srgbClr val="00008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31CDEA-564C-4D40-86CA-B559E7E448FB}"/>
              </a:ext>
            </a:extLst>
          </p:cNvPr>
          <p:cNvSpPr txBox="1"/>
          <p:nvPr/>
        </p:nvSpPr>
        <p:spPr>
          <a:xfrm>
            <a:off x="5832400" y="6012085"/>
            <a:ext cx="3313716" cy="523220"/>
          </a:xfrm>
          <a:prstGeom prst="rect">
            <a:avLst/>
          </a:prstGeom>
          <a:solidFill>
            <a:srgbClr val="FFFF99"/>
          </a:solidFill>
          <a:ln w="22225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rgbClr val="000080"/>
                </a:solidFill>
                <a:sym typeface="Wingdings" pitchFamily="2" charset="2"/>
              </a:rPr>
              <a:t>CERN Alumni:</a:t>
            </a:r>
          </a:p>
          <a:p>
            <a:pPr>
              <a:lnSpc>
                <a:spcPct val="100000"/>
              </a:lnSpc>
            </a:pPr>
            <a:r>
              <a:rPr lang="en-US" sz="1200" b="1" dirty="0">
                <a:solidFill>
                  <a:srgbClr val="000080"/>
                </a:solidFill>
                <a:hlinkClick r:id="rId5"/>
              </a:rPr>
              <a:t>https://alumni.cern/topics/597/feed</a:t>
            </a:r>
            <a:endParaRPr lang="en-US" sz="1200" b="1" dirty="0">
              <a:solidFill>
                <a:srgbClr val="00008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95FF40-8876-A34C-838D-4AAD76E96154}"/>
              </a:ext>
            </a:extLst>
          </p:cNvPr>
          <p:cNvSpPr txBox="1"/>
          <p:nvPr/>
        </p:nvSpPr>
        <p:spPr>
          <a:xfrm>
            <a:off x="6048425" y="4336384"/>
            <a:ext cx="3888432" cy="1323439"/>
          </a:xfrm>
          <a:prstGeom prst="rect">
            <a:avLst/>
          </a:prstGeom>
          <a:noFill/>
          <a:ln w="22225"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1" dirty="0" err="1">
                <a:solidFill>
                  <a:srgbClr val="000080"/>
                </a:solidFill>
                <a:sym typeface="Wingdings" pitchFamily="2" charset="2"/>
              </a:rPr>
              <a:t>Gentner</a:t>
            </a:r>
            <a:r>
              <a:rPr lang="en-US" sz="2000" b="1" dirty="0">
                <a:solidFill>
                  <a:srgbClr val="000080"/>
                </a:solidFill>
                <a:sym typeface="Wingdings" pitchFamily="2" charset="2"/>
              </a:rPr>
              <a:t> Groups at LinkedIn</a:t>
            </a:r>
          </a:p>
          <a:p>
            <a:pPr>
              <a:lnSpc>
                <a:spcPct val="100000"/>
              </a:lnSpc>
            </a:pPr>
            <a:r>
              <a:rPr lang="en-US" sz="2000" b="1" dirty="0">
                <a:solidFill>
                  <a:srgbClr val="000080"/>
                </a:solidFill>
                <a:sym typeface="Wingdings" pitchFamily="2" charset="2"/>
              </a:rPr>
              <a:t>and CERN Alumni </a:t>
            </a:r>
            <a:r>
              <a:rPr lang="en-US" sz="2000" b="1" dirty="0" err="1">
                <a:solidFill>
                  <a:srgbClr val="000080"/>
                </a:solidFill>
                <a:sym typeface="Wingdings" pitchFamily="2" charset="2"/>
              </a:rPr>
              <a:t>Programme</a:t>
            </a:r>
            <a:endParaRPr lang="en-US" sz="2000" b="1" dirty="0">
              <a:solidFill>
                <a:srgbClr val="000080"/>
              </a:solidFill>
              <a:sym typeface="Wingdings" pitchFamily="2" charset="2"/>
            </a:endParaRPr>
          </a:p>
          <a:p>
            <a:pPr>
              <a:lnSpc>
                <a:spcPct val="100000"/>
              </a:lnSpc>
            </a:pPr>
            <a:r>
              <a:rPr lang="en-US" sz="2000" b="1" dirty="0">
                <a:solidFill>
                  <a:srgbClr val="000080"/>
                </a:solidFill>
                <a:sym typeface="Wingdings" pitchFamily="2" charset="2"/>
              </a:rPr>
              <a:t>for former AND active </a:t>
            </a:r>
            <a:r>
              <a:rPr lang="en-US" sz="2000" b="1" dirty="0" err="1">
                <a:solidFill>
                  <a:srgbClr val="000080"/>
                </a:solidFill>
                <a:sym typeface="Wingdings" pitchFamily="2" charset="2"/>
              </a:rPr>
              <a:t>Gentner</a:t>
            </a:r>
            <a:r>
              <a:rPr lang="en-US" sz="2000" b="1" dirty="0">
                <a:solidFill>
                  <a:srgbClr val="000080"/>
                </a:solidFill>
                <a:sym typeface="Wingdings" pitchFamily="2" charset="2"/>
              </a:rPr>
              <a:t> students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CE4B40-EA69-B243-A494-430E0A3A0D95}"/>
              </a:ext>
            </a:extLst>
          </p:cNvPr>
          <p:cNvSpPr txBox="1"/>
          <p:nvPr/>
        </p:nvSpPr>
        <p:spPr>
          <a:xfrm>
            <a:off x="6048425" y="6747319"/>
            <a:ext cx="1656183" cy="400110"/>
          </a:xfrm>
          <a:prstGeom prst="rect">
            <a:avLst/>
          </a:prstGeom>
          <a:noFill/>
          <a:ln w="22225"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1" dirty="0">
                <a:solidFill>
                  <a:srgbClr val="000080"/>
                </a:solidFill>
                <a:sym typeface="Wingdings" pitchFamily="2" charset="2"/>
              </a:rPr>
              <a:t>please join!</a:t>
            </a:r>
          </a:p>
        </p:txBody>
      </p:sp>
    </p:spTree>
    <p:extLst>
      <p:ext uri="{BB962C8B-B14F-4D97-AF65-F5344CB8AC3E}">
        <p14:creationId xmlns:p14="http://schemas.microsoft.com/office/powerpoint/2010/main" val="35316036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FEE49-1972-F44B-9CAC-5FA641799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Gentner</a:t>
            </a:r>
            <a:r>
              <a:rPr lang="en-US" dirty="0"/>
              <a:t> Coordination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9A895B-29E4-764A-8FE5-138A61E81F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Change of </a:t>
            </a:r>
            <a:r>
              <a:rPr lang="en-US" dirty="0" err="1"/>
              <a:t>Gentner</a:t>
            </a:r>
            <a:r>
              <a:rPr lang="en-US" dirty="0"/>
              <a:t> Coordination as of 1 January 2022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142875" indent="0">
              <a:buNone/>
            </a:pPr>
            <a:endParaRPr lang="en-US" dirty="0"/>
          </a:p>
          <a:p>
            <a:pPr marL="430213" lvl="1" indent="0">
              <a:buNone/>
            </a:pPr>
            <a:r>
              <a:rPr lang="en-US" dirty="0"/>
              <a:t>                Michael Hauschild    </a:t>
            </a:r>
            <a:r>
              <a:rPr lang="en-US" dirty="0">
                <a:sym typeface="Wingdings" pitchFamily="2" charset="2"/>
              </a:rPr>
              <a:t>          Dominik Dannheim</a:t>
            </a:r>
          </a:p>
          <a:p>
            <a:r>
              <a:rPr lang="en-US" dirty="0">
                <a:sym typeface="Wingdings" pitchFamily="2" charset="2"/>
              </a:rPr>
              <a:t>Some personal notes</a:t>
            </a:r>
          </a:p>
          <a:p>
            <a:pPr lvl="1"/>
            <a:r>
              <a:rPr lang="en-US" dirty="0">
                <a:sym typeface="Wingdings" pitchFamily="2" charset="2"/>
              </a:rPr>
              <a:t>was a real pleasure to be “your” </a:t>
            </a:r>
            <a:r>
              <a:rPr lang="en-US" dirty="0" err="1">
                <a:sym typeface="Wingdings" pitchFamily="2" charset="2"/>
              </a:rPr>
              <a:t>Gentner</a:t>
            </a:r>
            <a:r>
              <a:rPr lang="en-US" dirty="0">
                <a:sym typeface="Wingdings" pitchFamily="2" charset="2"/>
              </a:rPr>
              <a:t> Coordinator for 14 years</a:t>
            </a:r>
          </a:p>
          <a:p>
            <a:pPr lvl="2"/>
            <a:r>
              <a:rPr lang="en-US" dirty="0">
                <a:sym typeface="Wingdings" pitchFamily="2" charset="2"/>
              </a:rPr>
              <a:t>saw many excellent students and followed their career at CERN or elsewhere</a:t>
            </a:r>
          </a:p>
          <a:p>
            <a:pPr lvl="1"/>
            <a:r>
              <a:rPr lang="en-US" dirty="0">
                <a:sym typeface="Wingdings" pitchFamily="2" charset="2"/>
              </a:rPr>
              <a:t>will now retire as staff early 2022</a:t>
            </a:r>
          </a:p>
          <a:p>
            <a:pPr lvl="2"/>
            <a:r>
              <a:rPr lang="en-US" dirty="0">
                <a:sym typeface="Wingdings" pitchFamily="2" charset="2"/>
              </a:rPr>
              <a:t>but will continue to be connected with the </a:t>
            </a:r>
            <a:r>
              <a:rPr lang="en-US" dirty="0" err="1">
                <a:sym typeface="Wingdings" pitchFamily="2" charset="2"/>
              </a:rPr>
              <a:t>Gentner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Programme</a:t>
            </a:r>
            <a:r>
              <a:rPr lang="en-US" dirty="0">
                <a:sym typeface="Wingdings" pitchFamily="2" charset="2"/>
              </a:rPr>
              <a:t> in advisory role</a:t>
            </a:r>
          </a:p>
          <a:p>
            <a:pPr lvl="2"/>
            <a:r>
              <a:rPr lang="en-US" dirty="0">
                <a:sym typeface="Wingdings" pitchFamily="2" charset="2"/>
              </a:rPr>
              <a:t>will try to follow your whereabouts also over the next years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8F713C-FE46-2B44-8204-6177155A6B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445" y="1594366"/>
            <a:ext cx="2025626" cy="26175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C11802-E9BC-0F41-8FC9-5E63A828A41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6" t="19037" r="12986" b="9250"/>
          <a:stretch/>
        </p:blipFill>
        <p:spPr>
          <a:xfrm>
            <a:off x="5102918" y="1594365"/>
            <a:ext cx="2025626" cy="26175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147EE63-2419-E747-9B11-E087CE2CD7E9}"/>
              </a:ext>
            </a:extLst>
          </p:cNvPr>
          <p:cNvCxnSpPr>
            <a:cxnSpLocks/>
          </p:cNvCxnSpPr>
          <p:nvPr/>
        </p:nvCxnSpPr>
        <p:spPr bwMode="auto">
          <a:xfrm>
            <a:off x="4248224" y="3059764"/>
            <a:ext cx="631969" cy="0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2972816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" t="8386" r="5649"/>
          <a:stretch/>
        </p:blipFill>
        <p:spPr>
          <a:xfrm>
            <a:off x="457200" y="827509"/>
            <a:ext cx="5015160" cy="62928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Summary Gentner Programme</a:t>
            </a:r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184328" y="1189038"/>
            <a:ext cx="4320480" cy="5942012"/>
          </a:xfrm>
        </p:spPr>
        <p:txBody>
          <a:bodyPr/>
          <a:lstStyle/>
          <a:p>
            <a:pPr lvl="1"/>
            <a:r>
              <a:rPr lang="de-DE" dirty="0" err="1">
                <a:sym typeface="Wingdings" panose="05000000000000000000" pitchFamily="2" charset="2"/>
              </a:rPr>
              <a:t>number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female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students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now</a:t>
            </a:r>
            <a:r>
              <a:rPr lang="de-DE" dirty="0">
                <a:sym typeface="Wingdings" panose="05000000000000000000" pitchFamily="2" charset="2"/>
              </a:rPr>
              <a:t> at 35%</a:t>
            </a:r>
          </a:p>
          <a:p>
            <a:pPr lvl="2"/>
            <a:r>
              <a:rPr lang="de-DE" dirty="0">
                <a:sym typeface="Wingdings" panose="05000000000000000000" pitchFamily="2" charset="2"/>
              </a:rPr>
              <a:t>was ~13% in 2018</a:t>
            </a:r>
          </a:p>
          <a:p>
            <a:pPr lvl="1"/>
            <a:r>
              <a:rPr lang="de-DE" dirty="0" err="1">
                <a:sym typeface="Wingdings" panose="05000000000000000000" pitchFamily="2" charset="2"/>
              </a:rPr>
              <a:t>duty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travel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possible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again</a:t>
            </a:r>
            <a:endParaRPr lang="de-DE" dirty="0">
              <a:sym typeface="Wingdings" panose="05000000000000000000" pitchFamily="2" charset="2"/>
            </a:endParaRPr>
          </a:p>
          <a:p>
            <a:pPr lvl="2"/>
            <a:r>
              <a:rPr lang="de-DE" dirty="0" err="1">
                <a:sym typeface="Wingdings" panose="05000000000000000000" pitchFamily="2" charset="2"/>
              </a:rPr>
              <a:t>new</a:t>
            </a:r>
            <a:r>
              <a:rPr lang="de-DE" dirty="0">
                <a:sym typeface="Wingdings" panose="05000000000000000000" pitchFamily="2" charset="2"/>
              </a:rPr>
              <a:t> EDH </a:t>
            </a:r>
            <a:r>
              <a:rPr lang="de-DE" dirty="0" err="1">
                <a:sym typeface="Wingdings" panose="05000000000000000000" pitchFamily="2" charset="2"/>
              </a:rPr>
              <a:t>travel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document</a:t>
            </a:r>
            <a:endParaRPr lang="de-DE" dirty="0">
              <a:sym typeface="Wingdings" panose="05000000000000000000" pitchFamily="2" charset="2"/>
            </a:endParaRPr>
          </a:p>
          <a:p>
            <a:pPr lvl="1"/>
            <a:r>
              <a:rPr lang="de-DE" dirty="0" err="1">
                <a:sym typeface="Wingdings" panose="05000000000000000000" pitchFamily="2" charset="2"/>
              </a:rPr>
              <a:t>change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Gentner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coordination</a:t>
            </a:r>
            <a:r>
              <a:rPr lang="de-DE" dirty="0">
                <a:sym typeface="Wingdings" panose="05000000000000000000" pitchFamily="2" charset="2"/>
              </a:rPr>
              <a:t>			      (</a:t>
            </a:r>
            <a:r>
              <a:rPr lang="de-DE" dirty="0" err="1">
                <a:sym typeface="Wingdings" panose="05000000000000000000" pitchFamily="2" charset="2"/>
              </a:rPr>
              <a:t>as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1 </a:t>
            </a:r>
            <a:r>
              <a:rPr lang="de-DE" dirty="0" err="1">
                <a:sym typeface="Wingdings" panose="05000000000000000000" pitchFamily="2" charset="2"/>
              </a:rPr>
              <a:t>January</a:t>
            </a:r>
            <a:r>
              <a:rPr lang="de-DE" dirty="0">
                <a:sym typeface="Wingdings" panose="05000000000000000000" pitchFamily="2" charset="2"/>
              </a:rPr>
              <a:t> 2022)</a:t>
            </a:r>
          </a:p>
          <a:p>
            <a:pPr lvl="2"/>
            <a:r>
              <a:rPr lang="de-DE" dirty="0">
                <a:sym typeface="Wingdings" panose="05000000000000000000" pitchFamily="2" charset="2"/>
              </a:rPr>
              <a:t>Michael Hauschild         Dominik </a:t>
            </a:r>
            <a:r>
              <a:rPr lang="de-DE" dirty="0" err="1">
                <a:sym typeface="Wingdings" panose="05000000000000000000" pitchFamily="2" charset="2"/>
              </a:rPr>
              <a:t>Dannheim</a:t>
            </a:r>
            <a:endParaRPr lang="de-DE" dirty="0">
              <a:sym typeface="Wingdings" panose="05000000000000000000" pitchFamily="2" charset="2"/>
            </a:endParaRPr>
          </a:p>
        </p:txBody>
      </p:sp>
      <p:sp>
        <p:nvSpPr>
          <p:cNvPr id="3" name="TextBox 2"/>
          <p:cNvSpPr txBox="1"/>
          <p:nvPr/>
        </p:nvSpPr>
        <p:spPr>
          <a:xfrm rot="-600000">
            <a:off x="6085658" y="5143615"/>
            <a:ext cx="3330065" cy="7201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Next </a:t>
            </a:r>
            <a:r>
              <a:rPr lang="en-US" b="1" dirty="0" err="1">
                <a:solidFill>
                  <a:srgbClr val="FF0000"/>
                </a:solidFill>
              </a:rPr>
              <a:t>Gentner</a:t>
            </a:r>
            <a:r>
              <a:rPr lang="en-US" b="1" dirty="0">
                <a:solidFill>
                  <a:srgbClr val="FF0000"/>
                </a:solidFill>
              </a:rPr>
              <a:t> Day:</a:t>
            </a:r>
          </a:p>
          <a:p>
            <a:r>
              <a:rPr lang="en-US" b="1" dirty="0">
                <a:solidFill>
                  <a:srgbClr val="FF0000"/>
                </a:solidFill>
              </a:rPr>
              <a:t>27 April 2022 (tbc)</a:t>
            </a:r>
          </a:p>
        </p:txBody>
      </p:sp>
    </p:spTree>
    <p:extLst>
      <p:ext uri="{BB962C8B-B14F-4D97-AF65-F5344CB8AC3E}">
        <p14:creationId xmlns:p14="http://schemas.microsoft.com/office/powerpoint/2010/main" val="3651950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CERN Doctoral Students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Country </a:t>
            </a:r>
            <a:r>
              <a:rPr lang="de-DE" dirty="0" err="1"/>
              <a:t>of</a:t>
            </a:r>
            <a:r>
              <a:rPr lang="de-DE" dirty="0"/>
              <a:t> Home University </a:t>
            </a:r>
            <a:r>
              <a:rPr lang="de-DE" dirty="0" err="1"/>
              <a:t>of</a:t>
            </a:r>
            <a:r>
              <a:rPr lang="de-DE" dirty="0"/>
              <a:t> all</a:t>
            </a:r>
            <a:r>
              <a:rPr lang="en-US" dirty="0"/>
              <a:t> CERN </a:t>
            </a:r>
            <a:r>
              <a:rPr lang="de-DE" dirty="0" err="1"/>
              <a:t>Doctoral</a:t>
            </a:r>
            <a:r>
              <a:rPr lang="de-DE" dirty="0"/>
              <a:t> </a:t>
            </a:r>
            <a:r>
              <a:rPr lang="de-DE" dirty="0" err="1"/>
              <a:t>Students</a:t>
            </a:r>
            <a:endParaRPr lang="de-DE" dirty="0"/>
          </a:p>
          <a:p>
            <a:pPr lvl="1"/>
            <a:r>
              <a:rPr lang="de-DE" dirty="0"/>
              <a:t>60/245 </a:t>
            </a:r>
            <a:r>
              <a:rPr lang="de-DE" dirty="0" err="1"/>
              <a:t>Students</a:t>
            </a:r>
            <a:r>
              <a:rPr lang="de-DE" dirty="0"/>
              <a:t> </a:t>
            </a:r>
            <a:r>
              <a:rPr lang="de-DE" dirty="0" err="1"/>
              <a:t>enrolled</a:t>
            </a:r>
            <a:r>
              <a:rPr lang="de-DE" dirty="0"/>
              <a:t> at German </a:t>
            </a:r>
            <a:r>
              <a:rPr lang="en-US" dirty="0"/>
              <a:t>Universities</a:t>
            </a:r>
            <a:r>
              <a:rPr lang="de-DE" dirty="0"/>
              <a:t> (</a:t>
            </a:r>
            <a:r>
              <a:rPr lang="en-US" dirty="0"/>
              <a:t>24.5%)</a:t>
            </a: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" t="11878" r="72" b="629"/>
          <a:stretch/>
        </p:blipFill>
        <p:spPr>
          <a:xfrm>
            <a:off x="803490" y="2160000"/>
            <a:ext cx="7595014" cy="504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107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" t="11459" r="34"/>
          <a:stretch/>
        </p:blipFill>
        <p:spPr>
          <a:xfrm>
            <a:off x="1258019" y="2123653"/>
            <a:ext cx="7419409" cy="50073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CERN Doctoral Students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Nationalities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all </a:t>
            </a:r>
            <a:r>
              <a:rPr lang="de-DE" dirty="0" err="1"/>
              <a:t>Doctoral</a:t>
            </a:r>
            <a:r>
              <a:rPr lang="de-DE" dirty="0"/>
              <a:t> </a:t>
            </a:r>
            <a:r>
              <a:rPr lang="de-DE" dirty="0" err="1"/>
              <a:t>Students</a:t>
            </a:r>
            <a:r>
              <a:rPr lang="de-DE" dirty="0"/>
              <a:t> at CERN</a:t>
            </a:r>
          </a:p>
          <a:p>
            <a:pPr lvl="1"/>
            <a:r>
              <a:rPr lang="de-DE" dirty="0" err="1"/>
              <a:t>Italians</a:t>
            </a:r>
            <a:r>
              <a:rPr lang="de-DE" dirty="0"/>
              <a:t> (64 </a:t>
            </a:r>
            <a:r>
              <a:rPr lang="de-DE" dirty="0" err="1"/>
              <a:t>students</a:t>
            </a:r>
            <a:r>
              <a:rPr lang="de-DE" dirty="0"/>
              <a:t>, 26.1%) </a:t>
            </a:r>
            <a:r>
              <a:rPr lang="de-DE" dirty="0" err="1"/>
              <a:t>and</a:t>
            </a:r>
            <a:r>
              <a:rPr lang="de-DE" dirty="0"/>
              <a:t> Germans (42 </a:t>
            </a:r>
            <a:r>
              <a:rPr lang="de-DE" dirty="0" err="1"/>
              <a:t>students</a:t>
            </a:r>
            <a:r>
              <a:rPr lang="de-DE" dirty="0"/>
              <a:t>, 17.1%) </a:t>
            </a:r>
            <a:r>
              <a:rPr lang="de-DE" dirty="0" err="1"/>
              <a:t>leading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9761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0F2F3-1690-7F47-83B4-3F535D1D7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Travel 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27EB48-2596-1A41-96AD-0377908D2A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Duty travel possible again since Covid-19 level-2 (</a:t>
            </a:r>
            <a:r>
              <a:rPr lang="en-GB" dirty="0">
                <a:highlight>
                  <a:srgbClr val="FFFF00"/>
                </a:highlight>
              </a:rPr>
              <a:t>yellow</a:t>
            </a:r>
            <a:r>
              <a:rPr lang="en-GB" dirty="0"/>
              <a:t>)</a:t>
            </a:r>
          </a:p>
          <a:p>
            <a:r>
              <a:rPr lang="en-GB" dirty="0"/>
              <a:t>Travel supported by the </a:t>
            </a:r>
            <a:r>
              <a:rPr lang="en-GB" dirty="0" err="1"/>
              <a:t>Gentner</a:t>
            </a:r>
            <a:r>
              <a:rPr lang="en-GB" dirty="0"/>
              <a:t> Programme (reminder)</a:t>
            </a:r>
          </a:p>
          <a:p>
            <a:pPr lvl="1"/>
            <a:r>
              <a:rPr lang="en-GB" dirty="0"/>
              <a:t>for Students</a:t>
            </a:r>
          </a:p>
          <a:p>
            <a:pPr lvl="2"/>
            <a:r>
              <a:rPr lang="en-GB" dirty="0"/>
              <a:t>travel to home university + to German national symposia</a:t>
            </a:r>
          </a:p>
          <a:p>
            <a:pPr lvl="1"/>
            <a:r>
              <a:rPr lang="en-GB" dirty="0"/>
              <a:t>for Supervisors (in Germany and at CERN)</a:t>
            </a:r>
          </a:p>
          <a:p>
            <a:pPr lvl="2"/>
            <a:r>
              <a:rPr lang="en-GB" dirty="0"/>
              <a:t>travel from/to Germany  </a:t>
            </a:r>
          </a:p>
          <a:p>
            <a:r>
              <a:rPr lang="en-GB" dirty="0"/>
              <a:t>Note</a:t>
            </a:r>
          </a:p>
          <a:p>
            <a:pPr lvl="1"/>
            <a:r>
              <a:rPr lang="en-GB" dirty="0"/>
              <a:t>“</a:t>
            </a:r>
            <a:r>
              <a:rPr lang="en-GB" dirty="0" err="1"/>
              <a:t>Gentner</a:t>
            </a:r>
            <a:r>
              <a:rPr lang="en-GB" dirty="0"/>
              <a:t> travel” bound to general CERN travel rules for duty travel</a:t>
            </a:r>
          </a:p>
          <a:p>
            <a:pPr lvl="1"/>
            <a:r>
              <a:rPr lang="en-GB" dirty="0"/>
              <a:t>CERN travel rules changed in January 2020 (just before Covid-19)</a:t>
            </a:r>
          </a:p>
          <a:p>
            <a:pPr lvl="2"/>
            <a:r>
              <a:rPr lang="en-GB" dirty="0"/>
              <a:t>tickets need to be booked through </a:t>
            </a:r>
            <a:r>
              <a:rPr lang="en-GB" dirty="0" err="1"/>
              <a:t>traveldoo</a:t>
            </a:r>
            <a:r>
              <a:rPr lang="en-GB" dirty="0"/>
              <a:t> portal and/or CWT travel agency</a:t>
            </a:r>
          </a:p>
          <a:p>
            <a:pPr lvl="2"/>
            <a:r>
              <a:rPr lang="en-GB" dirty="0"/>
              <a:t>no reimbursement of self-booked tickets (possible at old rules)</a:t>
            </a:r>
          </a:p>
        </p:txBody>
      </p:sp>
    </p:spTree>
    <p:extLst>
      <p:ext uri="{BB962C8B-B14F-4D97-AF65-F5344CB8AC3E}">
        <p14:creationId xmlns:p14="http://schemas.microsoft.com/office/powerpoint/2010/main" val="3729339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0F2F3-1690-7F47-83B4-3F535D1D7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Travel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27EB48-2596-1A41-96AD-0377908D2A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New EDH travel document since May 2021</a:t>
            </a:r>
          </a:p>
          <a:p>
            <a:pPr lvl="1"/>
            <a:r>
              <a:rPr lang="en-GB" dirty="0"/>
              <a:t>simplification of travel claim after return, but still complex document...</a:t>
            </a:r>
          </a:p>
          <a:p>
            <a:pPr lvl="2"/>
            <a:r>
              <a:rPr lang="en-GB" dirty="0"/>
              <a:t>two separate EDH documents needed before (travel request + travel claim)</a:t>
            </a:r>
          </a:p>
          <a:p>
            <a:pPr lvl="2"/>
            <a:r>
              <a:rPr lang="en-GB" dirty="0"/>
              <a:t>now single EDH travel document</a:t>
            </a:r>
          </a:p>
          <a:p>
            <a:r>
              <a:rPr lang="en-GB" dirty="0"/>
              <a:t>Reimbursement according to </a:t>
            </a:r>
            <a:r>
              <a:rPr lang="en-GB" dirty="0" err="1"/>
              <a:t>Gentner</a:t>
            </a:r>
            <a:r>
              <a:rPr lang="en-GB" dirty="0"/>
              <a:t> Programme travel rules (reminder)</a:t>
            </a:r>
          </a:p>
          <a:p>
            <a:pPr lvl="2"/>
            <a:r>
              <a:rPr lang="en-GB" dirty="0"/>
              <a:t>Conference fees (if travel to German national symposia)</a:t>
            </a:r>
          </a:p>
          <a:p>
            <a:pPr lvl="2"/>
            <a:r>
              <a:rPr lang="en-GB" dirty="0"/>
              <a:t>Accommodation: </a:t>
            </a:r>
            <a:r>
              <a:rPr lang="en-GB" dirty="0">
                <a:solidFill>
                  <a:srgbClr val="FF0000"/>
                </a:solidFill>
              </a:rPr>
              <a:t>real costs</a:t>
            </a:r>
          </a:p>
          <a:p>
            <a:pPr lvl="2"/>
            <a:r>
              <a:rPr lang="en-GB" dirty="0"/>
              <a:t>CERN rate for meals: 2 x 25 CHF/day (Hamburg/Berlin: 2 x 34 CHF/day)</a:t>
            </a:r>
          </a:p>
          <a:p>
            <a:pPr lvl="2"/>
            <a:r>
              <a:rPr lang="en-GB" dirty="0" err="1"/>
              <a:t>Misc</a:t>
            </a:r>
            <a:r>
              <a:rPr lang="en-GB" dirty="0"/>
              <a:t> expenses: 10 CHF/day (e.g. local public transport, only if costs incurred)</a:t>
            </a:r>
          </a:p>
          <a:p>
            <a:pPr lvl="1"/>
            <a:r>
              <a:rPr lang="en-GB" dirty="0" err="1"/>
              <a:t>Gentner</a:t>
            </a:r>
            <a:r>
              <a:rPr lang="en-GB" dirty="0"/>
              <a:t> FAQ was updated according to new EDH travel document</a:t>
            </a:r>
          </a:p>
          <a:p>
            <a:pPr lvl="2"/>
            <a:r>
              <a:rPr lang="en-GB" dirty="0"/>
              <a:t>after discussion with + input from FAP travel responsible</a:t>
            </a:r>
          </a:p>
          <a:p>
            <a:pPr lvl="1"/>
            <a:r>
              <a:rPr lang="en-GB" dirty="0"/>
              <a:t>see for details:</a:t>
            </a:r>
          </a:p>
          <a:p>
            <a:pPr lvl="2"/>
            <a:r>
              <a:rPr lang="en-GB" dirty="0">
                <a:hlinkClick r:id="rId2"/>
              </a:rPr>
              <a:t>https://cern.ch/gentner/en/faq.php#Travel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4225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A0B36-46D1-8F46-8F65-2249DEF69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Advertisement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0FD312-3045-6C4B-B97B-A2BA197F13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travelling to your home university</a:t>
            </a:r>
          </a:p>
          <a:p>
            <a:pPr marL="500063" lvl="1" indent="0">
              <a:buNone/>
            </a:pP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think of advertising the </a:t>
            </a:r>
            <a:r>
              <a:rPr lang="en-US" dirty="0" err="1"/>
              <a:t>Gentner</a:t>
            </a:r>
            <a:r>
              <a:rPr lang="en-US" dirty="0"/>
              <a:t> </a:t>
            </a:r>
            <a:r>
              <a:rPr lang="en-US" dirty="0" err="1"/>
              <a:t>Programme</a:t>
            </a:r>
            <a:endParaRPr lang="en-US" dirty="0"/>
          </a:p>
          <a:p>
            <a:r>
              <a:rPr lang="en-US" dirty="0"/>
              <a:t>Brochures + posters available (in German) </a:t>
            </a:r>
          </a:p>
          <a:p>
            <a:pPr marL="935037" lvl="3" indent="0" defTabSz="914400" fontAlgn="auto">
              <a:lnSpc>
                <a:spcPct val="100000"/>
              </a:lnSpc>
              <a:buClrTx/>
              <a:buNone/>
            </a:pPr>
            <a:r>
              <a:rPr lang="de-DE" dirty="0"/>
              <a:t>CERN </a:t>
            </a:r>
            <a:r>
              <a:rPr lang="de-DE" dirty="0" err="1"/>
              <a:t>Overview</a:t>
            </a:r>
            <a:endParaRPr lang="de-DE" dirty="0"/>
          </a:p>
          <a:p>
            <a:pPr marL="935037" lvl="3" indent="0" defTabSz="914400" fontAlgn="auto">
              <a:lnSpc>
                <a:spcPct val="100000"/>
              </a:lnSpc>
              <a:buClrTx/>
              <a:buNone/>
            </a:pPr>
            <a:r>
              <a:rPr lang="de-DE" dirty="0" err="1"/>
              <a:t>statements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photos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8 (</a:t>
            </a:r>
            <a:r>
              <a:rPr lang="de-DE" dirty="0" err="1"/>
              <a:t>now</a:t>
            </a:r>
            <a:r>
              <a:rPr lang="de-DE" dirty="0"/>
              <a:t>) </a:t>
            </a:r>
            <a:r>
              <a:rPr lang="de-DE" dirty="0" err="1"/>
              <a:t>former</a:t>
            </a:r>
            <a:r>
              <a:rPr lang="de-DE" dirty="0"/>
              <a:t> </a:t>
            </a:r>
            <a:r>
              <a:rPr lang="de-DE" dirty="0" err="1"/>
              <a:t>Gentner</a:t>
            </a:r>
            <a:r>
              <a:rPr lang="de-DE" dirty="0"/>
              <a:t> </a:t>
            </a:r>
            <a:r>
              <a:rPr lang="de-DE" dirty="0" err="1"/>
              <a:t>students</a:t>
            </a:r>
            <a:endParaRPr lang="de-DE" dirty="0"/>
          </a:p>
          <a:p>
            <a:pPr marL="935037" lvl="3" indent="0" defTabSz="914400" fontAlgn="auto">
              <a:lnSpc>
                <a:spcPct val="100000"/>
              </a:lnSpc>
              <a:buClrTx/>
              <a:buNone/>
            </a:pPr>
            <a:r>
              <a:rPr lang="de-DE" dirty="0" err="1"/>
              <a:t>thesis</a:t>
            </a:r>
            <a:r>
              <a:rPr lang="de-DE" dirty="0"/>
              <a:t> </a:t>
            </a:r>
            <a:r>
              <a:rPr lang="de-DE" dirty="0" err="1"/>
              <a:t>topics</a:t>
            </a:r>
            <a:r>
              <a:rPr lang="de-DE" dirty="0"/>
              <a:t> + </a:t>
            </a:r>
            <a:r>
              <a:rPr lang="de-DE" dirty="0" err="1"/>
              <a:t>contact</a:t>
            </a:r>
            <a:r>
              <a:rPr lang="de-DE" dirty="0"/>
              <a:t> </a:t>
            </a:r>
            <a:r>
              <a:rPr lang="de-DE" dirty="0" err="1"/>
              <a:t>persons</a:t>
            </a:r>
            <a:endParaRPr lang="de-DE" dirty="0"/>
          </a:p>
          <a:p>
            <a:pPr marL="935037" lvl="3" indent="0" defTabSz="914400" fontAlgn="auto">
              <a:lnSpc>
                <a:spcPct val="100000"/>
              </a:lnSpc>
              <a:buClrTx/>
              <a:buNone/>
            </a:pPr>
            <a:r>
              <a:rPr lang="en-US" dirty="0" err="1"/>
              <a:t>programme</a:t>
            </a:r>
            <a:r>
              <a:rPr lang="en-US" dirty="0"/>
              <a:t> information + how to apply</a:t>
            </a:r>
          </a:p>
          <a:p>
            <a:pPr lvl="1"/>
            <a:r>
              <a:rPr lang="en-US" dirty="0"/>
              <a:t>download: </a:t>
            </a:r>
            <a:r>
              <a:rPr lang="en-US" dirty="0">
                <a:hlinkClick r:id="rId2"/>
              </a:rPr>
              <a:t>https://cern.ch/gentner/de/brochure.php</a:t>
            </a:r>
            <a:endParaRPr lang="en-US" dirty="0"/>
          </a:p>
          <a:p>
            <a:pPr lvl="1"/>
            <a:r>
              <a:rPr lang="en-US" dirty="0"/>
              <a:t>printed copies available on request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D0BD6B-62EE-CB4A-8EDF-0EEF7A1979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888" y="4639022"/>
            <a:ext cx="3528392" cy="249202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3750113-D35C-7B40-A42D-D1F029E01B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9205" y="3203773"/>
            <a:ext cx="2432775" cy="34370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29202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8A457-A60D-E148-AB2E-8B38100FC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/>
              <a:t>Awards for former </a:t>
            </a:r>
            <a:r>
              <a:rPr lang="en-US" dirty="0" err="1"/>
              <a:t>Gentner</a:t>
            </a:r>
            <a:r>
              <a:rPr lang="en-US" dirty="0"/>
              <a:t> Students 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D30BEE-013E-AD47-B573-628398D67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637" y="1189038"/>
            <a:ext cx="9485759" cy="5942012"/>
          </a:xfrm>
        </p:spPr>
        <p:txBody>
          <a:bodyPr/>
          <a:lstStyle/>
          <a:p>
            <a:r>
              <a:rPr lang="en-GB" dirty="0"/>
              <a:t>CMS Thesis Award 2020 for </a:t>
            </a:r>
            <a:r>
              <a:rPr lang="en-GB" dirty="0" err="1"/>
              <a:t>Thorben</a:t>
            </a:r>
            <a:r>
              <a:rPr lang="en-GB" dirty="0"/>
              <a:t> Quast</a:t>
            </a:r>
          </a:p>
          <a:p>
            <a:pPr lvl="2"/>
            <a:r>
              <a:rPr lang="en-GB" dirty="0"/>
              <a:t>The award includes a plaque of recognition and a proposal to have the thesis endorsed by CMS for publication in the </a:t>
            </a:r>
            <a:r>
              <a:rPr lang="en-GB" dirty="0">
                <a:hlinkClick r:id="rId2"/>
              </a:rPr>
              <a:t>Springer Theses</a:t>
            </a:r>
            <a:r>
              <a:rPr lang="en-GB" dirty="0"/>
              <a:t> series that recognizes exceptional PhD theses in the physical sciences. </a:t>
            </a:r>
            <a:endParaRPr lang="en-GB" dirty="0">
              <a:hlinkClick r:id="rId3"/>
            </a:endParaRPr>
          </a:p>
          <a:p>
            <a:pPr lvl="2"/>
            <a:r>
              <a:rPr lang="en-GB" dirty="0">
                <a:hlinkClick r:id="rId3"/>
              </a:rPr>
              <a:t>https://cms.cern/news/cms-thesis-award-winners-2020</a:t>
            </a:r>
            <a:endParaRPr lang="en-GB" dirty="0"/>
          </a:p>
          <a:p>
            <a:pPr lvl="1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070947C-D2D1-5A44-99A7-20E1DA6CF9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856" y="2843733"/>
            <a:ext cx="6822117" cy="4191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964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8A457-A60D-E148-AB2E-8B38100FC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/>
              <a:t>Awards for former </a:t>
            </a:r>
            <a:r>
              <a:rPr lang="en-US" dirty="0" err="1"/>
              <a:t>Gentner</a:t>
            </a:r>
            <a:r>
              <a:rPr lang="en-US" dirty="0"/>
              <a:t> Students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D30BEE-013E-AD47-B573-628398D67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638" y="1189038"/>
            <a:ext cx="6925914" cy="5942012"/>
          </a:xfrm>
        </p:spPr>
        <p:txBody>
          <a:bodyPr/>
          <a:lstStyle/>
          <a:p>
            <a:r>
              <a:rPr lang="en-GB" dirty="0"/>
              <a:t>DPG Dissertation Prize for Jonas </a:t>
            </a:r>
            <a:r>
              <a:rPr lang="en-GB" dirty="0" err="1"/>
              <a:t>Karthein</a:t>
            </a:r>
            <a:endParaRPr lang="en-GB" dirty="0"/>
          </a:p>
          <a:p>
            <a:pPr lvl="1"/>
            <a:r>
              <a:rPr lang="en-GB" dirty="0"/>
              <a:t>The dissertation prize is endowed with 1’500 EUR + 500 EUR for travel</a:t>
            </a:r>
          </a:p>
          <a:p>
            <a:pPr lvl="1"/>
            <a:r>
              <a:rPr lang="en-GB" dirty="0">
                <a:hlinkClick r:id="rId2"/>
              </a:rPr>
              <a:t>https://www.mpi-hd.mpg.de/mpi/en/public-relations/news/news-item/dpg-dissertation-prize-for-jonas-karthein</a:t>
            </a:r>
            <a:endParaRPr lang="en-GB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5D3FD4-C7DD-BD4F-B80B-01984E83B9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73" y="3635821"/>
            <a:ext cx="9157377" cy="25152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056BAFF-757F-EE47-8337-FC2C007E52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0648" y="1271756"/>
            <a:ext cx="2645498" cy="19791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56144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/>
              <a:t>PhD</a:t>
            </a:r>
            <a:r>
              <a:rPr lang="de-DE" dirty="0"/>
              <a:t> </a:t>
            </a:r>
            <a:r>
              <a:rPr lang="de-DE" dirty="0" err="1"/>
              <a:t>Statistics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93 finished PhDs so far, </a:t>
            </a:r>
            <a:r>
              <a:rPr lang="en-GB" sz="2000" dirty="0"/>
              <a:t>cancelled PhDs: 12, uncertain: 5 (13% total)</a:t>
            </a:r>
          </a:p>
          <a:p>
            <a:pPr lvl="2"/>
            <a:r>
              <a:rPr lang="en-GB" dirty="0"/>
              <a:t>average age at PhD (defence): 30.7 years (median)</a:t>
            </a:r>
          </a:p>
          <a:p>
            <a:pPr lvl="2"/>
            <a:r>
              <a:rPr lang="en-GB" dirty="0"/>
              <a:t>average PhD duration: 43.7 months (median) </a:t>
            </a:r>
            <a:r>
              <a:rPr lang="en-GB" sz="1200" dirty="0"/>
              <a:t>=  </a:t>
            </a:r>
            <a:r>
              <a:rPr lang="en-GB" sz="1400" dirty="0"/>
              <a:t>7.7 months after end of CERN 3-years contract</a:t>
            </a:r>
            <a:endParaRPr lang="en-GB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26" b="292"/>
          <a:stretch/>
        </p:blipFill>
        <p:spPr>
          <a:xfrm>
            <a:off x="1774754" y="2411685"/>
            <a:ext cx="7056784" cy="47504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808158" y="2553753"/>
            <a:ext cx="3892412" cy="12564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u="sng" dirty="0" err="1">
                <a:solidFill>
                  <a:srgbClr val="002060"/>
                </a:solidFill>
                <a:latin typeface="Arial" panose="020B0604020202020204" pitchFamily="34" charset="0"/>
              </a:rPr>
              <a:t>Physics</a:t>
            </a:r>
            <a:r>
              <a:rPr lang="de-DE" sz="1600" b="1" u="sng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de-DE" sz="1600" b="1" u="sng" dirty="0" err="1">
                <a:solidFill>
                  <a:srgbClr val="002060"/>
                </a:solidFill>
                <a:latin typeface="Arial" panose="020B0604020202020204" pitchFamily="34" charset="0"/>
              </a:rPr>
              <a:t>PhDs</a:t>
            </a:r>
            <a:r>
              <a:rPr lang="de-DE" sz="1600" b="1" u="sng" dirty="0">
                <a:solidFill>
                  <a:srgbClr val="002060"/>
                </a:solidFill>
                <a:latin typeface="Arial" panose="020B0604020202020204" pitchFamily="34" charset="0"/>
              </a:rPr>
              <a:t> in Germany (2020)</a:t>
            </a:r>
          </a:p>
          <a:p>
            <a:endParaRPr lang="de-DE" sz="16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21.4%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female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PhDs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students</a:t>
            </a:r>
            <a:endParaRPr lang="de-DE" sz="16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endParaRPr lang="de-DE" sz="4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31.0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years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(median) at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PhD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defence</a:t>
            </a:r>
            <a:endParaRPr lang="en-GB" sz="16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endParaRPr lang="de-DE" sz="4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53.0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months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(median)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duration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of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PhD</a:t>
            </a:r>
            <a:endParaRPr lang="de-DE" sz="1600" b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3798000" y="2411685"/>
            <a:ext cx="0" cy="792088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0" name="Straight Connector 9"/>
          <p:cNvCxnSpPr>
            <a:cxnSpLocks/>
          </p:cNvCxnSpPr>
          <p:nvPr/>
        </p:nvCxnSpPr>
        <p:spPr bwMode="auto">
          <a:xfrm>
            <a:off x="3326830" y="2339677"/>
            <a:ext cx="0" cy="4392487"/>
          </a:xfrm>
          <a:prstGeom prst="line">
            <a:avLst/>
          </a:prstGeom>
          <a:solidFill>
            <a:srgbClr val="00B8FF"/>
          </a:solidFill>
          <a:ln w="41275" cap="flat" cmpd="sng" algn="ctr">
            <a:solidFill>
              <a:srgbClr val="00206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2" name="Straight Arrow Connector 11"/>
          <p:cNvCxnSpPr>
            <a:cxnSpLocks/>
          </p:cNvCxnSpPr>
          <p:nvPr/>
        </p:nvCxnSpPr>
        <p:spPr bwMode="auto">
          <a:xfrm>
            <a:off x="2062786" y="5147989"/>
            <a:ext cx="1012092" cy="648072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8" name="TextBox 7"/>
          <p:cNvSpPr txBox="1"/>
          <p:nvPr/>
        </p:nvSpPr>
        <p:spPr>
          <a:xfrm>
            <a:off x="215776" y="4637080"/>
            <a:ext cx="2204321" cy="510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80"/>
                </a:solidFill>
              </a:rPr>
              <a:t>10/93 students (11%)</a:t>
            </a:r>
          </a:p>
          <a:p>
            <a:r>
              <a:rPr lang="en-US" sz="1600" b="1" dirty="0">
                <a:solidFill>
                  <a:srgbClr val="000080"/>
                </a:solidFill>
              </a:rPr>
              <a:t>with ≤ 3 years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07B4A32-0FE8-5C40-A64A-709F508C41BC}"/>
              </a:ext>
            </a:extLst>
          </p:cNvPr>
          <p:cNvSpPr/>
          <p:nvPr/>
        </p:nvSpPr>
        <p:spPr bwMode="auto">
          <a:xfrm>
            <a:off x="3503294" y="1958937"/>
            <a:ext cx="504035" cy="372522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C7E48F-9534-344F-92EA-2F34824D16BB}"/>
              </a:ext>
            </a:extLst>
          </p:cNvPr>
          <p:cNvSpPr txBox="1"/>
          <p:nvPr/>
        </p:nvSpPr>
        <p:spPr>
          <a:xfrm>
            <a:off x="2703536" y="6749203"/>
            <a:ext cx="1210588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>
                <a:solidFill>
                  <a:srgbClr val="000080"/>
                </a:solidFill>
              </a:rPr>
              <a:t>36 months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3F57C20-16CD-654D-A03B-57AC69158279}"/>
              </a:ext>
            </a:extLst>
          </p:cNvPr>
          <p:cNvSpPr/>
          <p:nvPr/>
        </p:nvSpPr>
        <p:spPr bwMode="auto">
          <a:xfrm>
            <a:off x="5827167" y="3419797"/>
            <a:ext cx="504035" cy="372522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212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7030A0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80727</TotalTime>
  <Words>918</Words>
  <Application>Microsoft Macintosh PowerPoint</Application>
  <PresentationFormat>Custom</PresentationFormat>
  <Paragraphs>121</Paragraphs>
  <Slides>14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Wingdings</vt:lpstr>
      <vt:lpstr>StarSymbol</vt:lpstr>
      <vt:lpstr>Times New Roman</vt:lpstr>
      <vt:lpstr>Luxi Sans</vt:lpstr>
      <vt:lpstr>Office Theme</vt:lpstr>
      <vt:lpstr> Status of the Gentner Programme</vt:lpstr>
      <vt:lpstr>CERN Doctoral Students</vt:lpstr>
      <vt:lpstr>CERN Doctoral Students</vt:lpstr>
      <vt:lpstr>Travel I</vt:lpstr>
      <vt:lpstr>Travel II</vt:lpstr>
      <vt:lpstr>Advertisement</vt:lpstr>
      <vt:lpstr>Awards for former Gentner Students I</vt:lpstr>
      <vt:lpstr>Awards for former Gentner Students II</vt:lpstr>
      <vt:lpstr>PhD Statistics</vt:lpstr>
      <vt:lpstr>Whereabouts of Gentner Students (present employment)</vt:lpstr>
      <vt:lpstr>Gentner Students  Fellows, Staff</vt:lpstr>
      <vt:lpstr>How to Stay Connected</vt:lpstr>
      <vt:lpstr>Gentner Coordination</vt:lpstr>
      <vt:lpstr>Summary Gentner Programme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Gentner-Programm</dc:title>
  <dc:creator>Michael Hauschild</dc:creator>
  <cp:lastModifiedBy>Michael Hauschild</cp:lastModifiedBy>
  <cp:revision>1414</cp:revision>
  <cp:lastPrinted>2019-04-16T12:36:10Z</cp:lastPrinted>
  <dcterms:created xsi:type="dcterms:W3CDTF">2003-03-07T08:03:06Z</dcterms:created>
  <dcterms:modified xsi:type="dcterms:W3CDTF">2021-10-28T14:32:08Z</dcterms:modified>
</cp:coreProperties>
</file>