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6"/>
  </p:notesMasterIdLst>
  <p:handoutMasterIdLst>
    <p:handoutMasterId r:id="rId17"/>
  </p:handoutMasterIdLst>
  <p:sldIdLst>
    <p:sldId id="435" r:id="rId2"/>
    <p:sldId id="469" r:id="rId3"/>
    <p:sldId id="495" r:id="rId4"/>
    <p:sldId id="487" r:id="rId5"/>
    <p:sldId id="488" r:id="rId6"/>
    <p:sldId id="498" r:id="rId7"/>
    <p:sldId id="489" r:id="rId8"/>
    <p:sldId id="499" r:id="rId9"/>
    <p:sldId id="490" r:id="rId10"/>
    <p:sldId id="497" r:id="rId11"/>
    <p:sldId id="492" r:id="rId12"/>
    <p:sldId id="500" r:id="rId13"/>
    <p:sldId id="501" r:id="rId14"/>
    <p:sldId id="445" r:id="rId1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Kristian Vilen" initials="MKV" lastIdx="1" clrIdx="0">
    <p:extLst>
      <p:ext uri="{19B8F6BF-5375-455C-9EA6-DF929625EA0E}">
        <p15:presenceInfo xmlns:p15="http://schemas.microsoft.com/office/powerpoint/2012/main" userId="S::markus.kristian.vilen@cern.ch::fadaea49-5e18-4d47-aa17-73c30d3b969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FE02CE"/>
    <a:srgbClr val="78B832"/>
    <a:srgbClr val="F6E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75" autoAdjust="0"/>
    <p:restoredTop sz="97130" autoAdjust="0"/>
  </p:normalViewPr>
  <p:slideViewPr>
    <p:cSldViewPr snapToGrid="0">
      <p:cViewPr varScale="1">
        <p:scale>
          <a:sx n="67" d="100"/>
          <a:sy n="67" d="100"/>
        </p:scale>
        <p:origin x="1084" y="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2A25550D-C7D6-4A18-9DD5-798D4E85C6F8}" type="datetimeFigureOut">
              <a:rPr lang="en-GB" smtClean="0"/>
              <a:t>05/10/2021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9C2E95D-FBC1-4431-A33E-A52756E0B0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776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00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800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70DE6E00-832A-465F-9B44-BB4B80F2A769}" type="datetimeFigureOut">
              <a:rPr lang="en-GB" smtClean="0"/>
              <a:pPr/>
              <a:t>04/10/2021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366"/>
            <a:ext cx="5335893" cy="3909042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631"/>
            <a:ext cx="2890665" cy="49800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631"/>
            <a:ext cx="2890665" cy="49800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D2A321E-EB7F-4E0A-8927-AEB10E2611B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5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01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45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02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18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1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7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908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4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9879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4868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86848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133th EATM 05/10/2021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E. Siesling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14397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38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B5C648-9174-403E-8BD1-03FECB0F6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45160" y="1314627"/>
            <a:ext cx="6991350" cy="346568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BC58DA-1484-4733-BD3E-51C9C08B1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4562" y="3854988"/>
            <a:ext cx="5171788" cy="222884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350C1FD-2BE0-4CD3-AF43-1EFB3AED344A}"/>
              </a:ext>
            </a:extLst>
          </p:cNvPr>
          <p:cNvSpPr txBox="1"/>
          <p:nvPr/>
        </p:nvSpPr>
        <p:spPr>
          <a:xfrm>
            <a:off x="1659887" y="3944031"/>
            <a:ext cx="880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PUMA setup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805E551-F1BA-4EC4-870F-AD8C47450B52}"/>
              </a:ext>
            </a:extLst>
          </p:cNvPr>
          <p:cNvSpPr txBox="1"/>
          <p:nvPr/>
        </p:nvSpPr>
        <p:spPr>
          <a:xfrm>
            <a:off x="2169234" y="2696321"/>
            <a:ext cx="1038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rgbClr val="FF0000"/>
                </a:solidFill>
              </a:rPr>
              <a:t>UHV chicane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1F598A2-C8A1-4C63-8B6A-BCB2CD78F951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3219450" y="3209925"/>
            <a:ext cx="505112" cy="6864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8D46DD7-24F6-496E-8B70-E6D1B644B142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6343650" y="3190875"/>
            <a:ext cx="2486025" cy="664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829FC84-E76A-4ADA-9BCB-AC35FB595949}"/>
              </a:ext>
            </a:extLst>
          </p:cNvPr>
          <p:cNvSpPr txBox="1"/>
          <p:nvPr/>
        </p:nvSpPr>
        <p:spPr>
          <a:xfrm>
            <a:off x="95470" y="493088"/>
            <a:ext cx="1276129" cy="7386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chemeClr val="accent1">
                    <a:lumMod val="10000"/>
                  </a:schemeClr>
                </a:solidFill>
              </a:rPr>
              <a:t>Components:</a:t>
            </a:r>
          </a:p>
          <a:p>
            <a:r>
              <a:rPr lang="fi-FI" sz="1400" b="1" dirty="0"/>
              <a:t>Existing</a:t>
            </a:r>
          </a:p>
          <a:p>
            <a:r>
              <a:rPr lang="fi-FI" sz="1400" b="1" dirty="0">
                <a:solidFill>
                  <a:srgbClr val="FF0000"/>
                </a:solidFill>
              </a:rPr>
              <a:t>New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E44BF34-E5AC-4EB5-958A-7ED7B94A9E15}"/>
              </a:ext>
            </a:extLst>
          </p:cNvPr>
          <p:cNvSpPr txBox="1"/>
          <p:nvPr/>
        </p:nvSpPr>
        <p:spPr>
          <a:xfrm>
            <a:off x="7072020" y="1305365"/>
            <a:ext cx="2012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ECR </a:t>
            </a:r>
          </a:p>
          <a:p>
            <a:r>
              <a:rPr lang="fi-FI" dirty="0"/>
              <a:t>(EDMS 2307820)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5EB1864-D69A-4251-A0EC-21143CB062A9}"/>
              </a:ext>
            </a:extLst>
          </p:cNvPr>
          <p:cNvSpPr txBox="1"/>
          <p:nvPr/>
        </p:nvSpPr>
        <p:spPr>
          <a:xfrm>
            <a:off x="95470" y="4887163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New concept with additional exp. station to allow use of the MR-ToF purified beams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27FC60-88FA-480E-9EBD-96A3EC492BD7}"/>
              </a:ext>
            </a:extLst>
          </p:cNvPr>
          <p:cNvCxnSpPr>
            <a:cxnSpLocks/>
          </p:cNvCxnSpPr>
          <p:nvPr/>
        </p:nvCxnSpPr>
        <p:spPr>
          <a:xfrm flipH="1" flipV="1">
            <a:off x="3257550" y="4901474"/>
            <a:ext cx="495587" cy="6793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566798E-415C-490D-80A7-67FD36E8E485}"/>
              </a:ext>
            </a:extLst>
          </p:cNvPr>
          <p:cNvCxnSpPr>
            <a:cxnSpLocks/>
          </p:cNvCxnSpPr>
          <p:nvPr/>
        </p:nvCxnSpPr>
        <p:spPr>
          <a:xfrm flipH="1">
            <a:off x="3333749" y="5099820"/>
            <a:ext cx="467013" cy="2789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761E92B7-1387-43CE-91A5-4B6D61B7D753}"/>
              </a:ext>
            </a:extLst>
          </p:cNvPr>
          <p:cNvSpPr txBox="1"/>
          <p:nvPr/>
        </p:nvSpPr>
        <p:spPr>
          <a:xfrm>
            <a:off x="2214270" y="4755675"/>
            <a:ext cx="1233780" cy="307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rgbClr val="FF0000"/>
                </a:solidFill>
              </a:rPr>
              <a:t>Exp. station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9A1966F-1791-413B-AB7D-98001D0CC4BF}"/>
              </a:ext>
            </a:extLst>
          </p:cNvPr>
          <p:cNvSpPr txBox="1"/>
          <p:nvPr/>
        </p:nvSpPr>
        <p:spPr>
          <a:xfrm>
            <a:off x="2806406" y="5414763"/>
            <a:ext cx="1233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solidFill>
                  <a:srgbClr val="FF0000"/>
                </a:solidFill>
              </a:rPr>
              <a:t>To PUMA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0EA698D-9415-412B-822F-E90D0DBCE364}"/>
              </a:ext>
            </a:extLst>
          </p:cNvPr>
          <p:cNvSpPr/>
          <p:nvPr/>
        </p:nvSpPr>
        <p:spPr>
          <a:xfrm>
            <a:off x="2838450" y="1352550"/>
            <a:ext cx="3724275" cy="1857375"/>
          </a:xfrm>
          <a:custGeom>
            <a:avLst/>
            <a:gdLst>
              <a:gd name="connsiteX0" fmla="*/ 0 w 3724275"/>
              <a:gd name="connsiteY0" fmla="*/ 47625 h 1857375"/>
              <a:gd name="connsiteX1" fmla="*/ 47625 w 3724275"/>
              <a:gd name="connsiteY1" fmla="*/ 1104900 h 1857375"/>
              <a:gd name="connsiteX2" fmla="*/ 381000 w 3724275"/>
              <a:gd name="connsiteY2" fmla="*/ 1857375 h 1857375"/>
              <a:gd name="connsiteX3" fmla="*/ 3505200 w 3724275"/>
              <a:gd name="connsiteY3" fmla="*/ 1838325 h 1857375"/>
              <a:gd name="connsiteX4" fmla="*/ 3724275 w 3724275"/>
              <a:gd name="connsiteY4" fmla="*/ 600075 h 1857375"/>
              <a:gd name="connsiteX5" fmla="*/ 3714750 w 3724275"/>
              <a:gd name="connsiteY5" fmla="*/ 0 h 1857375"/>
              <a:gd name="connsiteX6" fmla="*/ 0 w 3724275"/>
              <a:gd name="connsiteY6" fmla="*/ 47625 h 185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24275" h="1857375">
                <a:moveTo>
                  <a:pt x="0" y="47625"/>
                </a:moveTo>
                <a:lnTo>
                  <a:pt x="47625" y="1104900"/>
                </a:lnTo>
                <a:lnTo>
                  <a:pt x="381000" y="1857375"/>
                </a:lnTo>
                <a:lnTo>
                  <a:pt x="3505200" y="1838325"/>
                </a:lnTo>
                <a:lnTo>
                  <a:pt x="3724275" y="600075"/>
                </a:lnTo>
                <a:lnTo>
                  <a:pt x="3714750" y="0"/>
                </a:lnTo>
                <a:lnTo>
                  <a:pt x="0" y="47625"/>
                </a:lnTo>
                <a:close/>
              </a:path>
            </a:pathLst>
          </a:cu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75E7370-68CA-46E8-89D9-4445133580A2}"/>
              </a:ext>
            </a:extLst>
          </p:cNvPr>
          <p:cNvSpPr txBox="1"/>
          <p:nvPr/>
        </p:nvSpPr>
        <p:spPr>
          <a:xfrm>
            <a:off x="1644242" y="238124"/>
            <a:ext cx="73473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MIRACLS/MR-</a:t>
            </a:r>
            <a:r>
              <a:rPr lang="en-GB" sz="2800" u="sng" dirty="0" err="1"/>
              <a:t>ToF</a:t>
            </a:r>
            <a:r>
              <a:rPr lang="en-GB" sz="2800" u="sng" dirty="0"/>
              <a:t> at RC6</a:t>
            </a:r>
          </a:p>
          <a:p>
            <a:pPr algn="ctr"/>
            <a:r>
              <a:rPr lang="en-GB" sz="2400" u="sng" dirty="0"/>
              <a:t>New concept </a:t>
            </a:r>
            <a:r>
              <a:rPr lang="en-GB" sz="1600" u="sng" dirty="0"/>
              <a:t>(Markus Vilen, MIRACLS &amp; ISOLDE collaboration)</a:t>
            </a:r>
            <a:endParaRPr lang="en-GB" sz="2400" u="sng" dirty="0"/>
          </a:p>
        </p:txBody>
      </p:sp>
    </p:spTree>
    <p:extLst>
      <p:ext uri="{BB962C8B-B14F-4D97-AF65-F5344CB8AC3E}">
        <p14:creationId xmlns:p14="http://schemas.microsoft.com/office/powerpoint/2010/main" val="371622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8E6734FC-3A44-4AA3-9F3F-AC70A477E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07" y="1409417"/>
            <a:ext cx="4541519" cy="496948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i-FI" sz="1800" dirty="0">
                <a:solidFill>
                  <a:schemeClr val="accent6">
                    <a:lumMod val="5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New concept Requirements</a:t>
            </a:r>
          </a:p>
          <a:p>
            <a:pPr marL="448056" lvl="1" indent="0">
              <a:buNone/>
            </a:pPr>
            <a:r>
              <a:rPr lang="fi-FI" sz="1400" dirty="0">
                <a:latin typeface="MS Shell Dlg 2" panose="020B0604030504040204" pitchFamily="34" charset="0"/>
                <a:sym typeface="Wingdings" panose="05000000000000000000" pitchFamily="2" charset="2"/>
              </a:rPr>
              <a:t>Optics model and beam parameters at RC6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Emittance measurements at RC6 for different beams</a:t>
            </a:r>
            <a:b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</a:b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Surface, Plasma targets from HRS/GPS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Optics model (non-existing)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Evaluation of the compatibility of ELENA based electrostatic elements </a:t>
            </a:r>
          </a:p>
          <a:p>
            <a:pPr marL="448056" lvl="1" indent="0">
              <a:buNone/>
            </a:pPr>
            <a:r>
              <a:rPr lang="fi-FI" sz="1400" dirty="0">
                <a:latin typeface="MS Shell Dlg 2" panose="020B0604030504040204" pitchFamily="34" charset="0"/>
                <a:sym typeface="Wingdings" panose="05000000000000000000" pitchFamily="2" charset="2"/>
              </a:rPr>
              <a:t>New components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ELENA based Quad Triplets</a:t>
            </a:r>
            <a:b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</a:b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Which would need new design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Or ELENA doublets equivalent instead </a:t>
            </a:r>
            <a:b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</a:b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Existing design. Optics and compatibility to be evaluated. Space might be issue.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New Switchyard for Ion source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Possibly existing Switchyard to experimental station and PUMA</a:t>
            </a:r>
          </a:p>
          <a:p>
            <a:pPr marL="448056" lvl="1" indent="0">
              <a:buNone/>
            </a:pPr>
            <a:endParaRPr lang="fi-FI" sz="14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marL="448056" lvl="1" indent="0">
              <a:buNone/>
            </a:pPr>
            <a:r>
              <a:rPr lang="fi-FI" sz="1400" dirty="0">
                <a:latin typeface="MS Shell Dlg 2" panose="020B0604030504040204" pitchFamily="34" charset="0"/>
                <a:sym typeface="Wingdings" panose="05000000000000000000" pitchFamily="2" charset="2"/>
              </a:rPr>
              <a:t>As per ECR (</a:t>
            </a:r>
            <a:r>
              <a:rPr lang="fi-FI" sz="1400" dirty="0"/>
              <a:t>EDMS 2307820)</a:t>
            </a:r>
            <a:endParaRPr lang="fi-FI" sz="14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Supports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Power supplies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DC/HT cabling 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Vacuum chambers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Infrastructure (CV, EL)</a:t>
            </a:r>
            <a:endParaRPr lang="fi-FI" sz="1800" dirty="0">
              <a:solidFill>
                <a:schemeClr val="accent6">
                  <a:lumMod val="50000"/>
                </a:schemeClr>
              </a:solidFill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3260AA-D830-47B1-BB2C-41D2DD156AF3}"/>
              </a:ext>
            </a:extLst>
          </p:cNvPr>
          <p:cNvSpPr txBox="1"/>
          <p:nvPr/>
        </p:nvSpPr>
        <p:spPr>
          <a:xfrm>
            <a:off x="1077226" y="238124"/>
            <a:ext cx="7914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MIRACLS/MR-</a:t>
            </a:r>
            <a:r>
              <a:rPr lang="en-GB" sz="2800" u="sng" dirty="0" err="1"/>
              <a:t>ToF</a:t>
            </a:r>
            <a:r>
              <a:rPr lang="en-GB" sz="2800" u="sng" dirty="0"/>
              <a:t> at RC6</a:t>
            </a:r>
          </a:p>
          <a:p>
            <a:pPr algn="ctr"/>
            <a:r>
              <a:rPr lang="en-GB" sz="2800" u="sng" dirty="0"/>
              <a:t>New concept requirements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1BE2C29-0624-4773-9A84-2EE5CB2C86DC}"/>
              </a:ext>
            </a:extLst>
          </p:cNvPr>
          <p:cNvSpPr txBox="1">
            <a:spLocks/>
          </p:cNvSpPr>
          <p:nvPr/>
        </p:nvSpPr>
        <p:spPr>
          <a:xfrm>
            <a:off x="4834720" y="1435453"/>
            <a:ext cx="4071156" cy="5227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fi-FI" sz="1800" dirty="0">
                <a:solidFill>
                  <a:schemeClr val="accent6">
                    <a:lumMod val="5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PUMA Requirements</a:t>
            </a:r>
          </a:p>
          <a:p>
            <a:pPr marL="448056" lvl="1" indent="0">
              <a:buFont typeface="Arial"/>
              <a:buNone/>
            </a:pPr>
            <a:r>
              <a:rPr lang="fi-FI" sz="1400" dirty="0">
                <a:latin typeface="MS Shell Dlg 2" panose="020B0604030504040204" pitchFamily="34" charset="0"/>
                <a:sym typeface="Wingdings" panose="05000000000000000000" pitchFamily="2" charset="2"/>
              </a:rPr>
              <a:t>Beam instrumentation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Necessity and type to be defined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Design (copy/improved from PUMA @ AD if possible)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SY/BI discussions started</a:t>
            </a:r>
          </a:p>
          <a:p>
            <a:pPr marL="448056" lvl="1" indent="0">
              <a:buNone/>
            </a:pPr>
            <a:r>
              <a:rPr lang="fi-FI" sz="1400" dirty="0">
                <a:latin typeface="MS Shell Dlg 2" panose="020B0604030504040204" pitchFamily="34" charset="0"/>
                <a:sym typeface="Wingdings" panose="05000000000000000000" pitchFamily="2" charset="2"/>
              </a:rPr>
              <a:t>As per ECR (</a:t>
            </a:r>
            <a:r>
              <a:rPr lang="fi-FI" sz="1400" dirty="0"/>
              <a:t>EDMS 2307820)</a:t>
            </a:r>
            <a:endParaRPr lang="fi-FI" sz="14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Infrastructure (CV, EL)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Crane adaptation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Diesel slab preparation</a:t>
            </a:r>
          </a:p>
          <a:p>
            <a:pPr>
              <a:buFont typeface="Wingdings" pitchFamily="2" charset="2"/>
              <a:buChar char="Ø"/>
            </a:pPr>
            <a:endParaRPr lang="fi-FI" sz="1800" dirty="0">
              <a:solidFill>
                <a:schemeClr val="accent6">
                  <a:lumMod val="50000"/>
                </a:schemeClr>
              </a:solidFill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4901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982" y="971549"/>
            <a:ext cx="4798135" cy="48875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2020-2022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MIRACLS at LA2 beamline, commissioning the first 30-keV MR-ToF</a:t>
            </a:r>
          </a:p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2022 - early 2023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MIRACLS relocation to RC6 beamline</a:t>
            </a:r>
          </a:p>
          <a:p>
            <a:pPr>
              <a:buFont typeface="Wingdings" pitchFamily="2" charset="2"/>
              <a:buChar char="Ø"/>
            </a:pPr>
            <a:endParaRPr lang="fi-FI" sz="2000" dirty="0">
              <a:solidFill>
                <a:schemeClr val="accent1">
                  <a:lumMod val="10000"/>
                </a:schemeClr>
              </a:solidFill>
              <a:latin typeface="MS Shell Dlg 2" panose="020B0604030504040204" pitchFamily="34" charset="0"/>
            </a:endParaRPr>
          </a:p>
          <a:p>
            <a:pPr marL="36576" indent="0">
              <a:buNone/>
            </a:pPr>
            <a:r>
              <a:rPr lang="fi-FI" sz="2000" u="sng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Aim:</a:t>
            </a:r>
          </a:p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2022- half 2023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solidFill>
                  <a:srgbClr val="0055A0"/>
                </a:solidFill>
                <a:latin typeface="MS Shell Dlg 2" panose="020B0604030504040204" pitchFamily="34" charset="0"/>
              </a:rPr>
              <a:t>Design and fabrication of the UHV chicane to PUMA</a:t>
            </a:r>
          </a:p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2023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MIRACLS/ISOLDE MR-ToF and line elements installation, </a:t>
            </a:r>
            <a:r>
              <a:rPr lang="fi-FI" sz="1600" dirty="0">
                <a:solidFill>
                  <a:srgbClr val="0055A0"/>
                </a:solidFill>
                <a:latin typeface="MS Shell Dlg 2" panose="020B0604030504040204" pitchFamily="34" charset="0"/>
              </a:rPr>
              <a:t>tests and commissioning</a:t>
            </a:r>
          </a:p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2023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Installation PUMA infrastructure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Installation and commissioning UHV line</a:t>
            </a:r>
          </a:p>
          <a:p>
            <a:pPr>
              <a:buFont typeface="Wingdings" pitchFamily="2" charset="2"/>
              <a:buChar char="Ø"/>
            </a:pPr>
            <a:r>
              <a:rPr lang="fi-FI" sz="20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</a:rPr>
              <a:t>End 2023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First transport PUMA to ISOLDE</a:t>
            </a:r>
          </a:p>
          <a:p>
            <a:pPr lvl="1">
              <a:buFont typeface="Wingdings" pitchFamily="2" charset="2"/>
              <a:buChar char="Ø"/>
            </a:pPr>
            <a:r>
              <a:rPr lang="fi-FI" sz="1600" dirty="0">
                <a:latin typeface="MS Shell Dlg 2" panose="020B0604030504040204" pitchFamily="34" charset="0"/>
              </a:rPr>
              <a:t>First ISOLDE beam to PUMA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38780"/>
            <a:ext cx="8572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800" u="sng" dirty="0"/>
              <a:t>Timeline</a:t>
            </a:r>
            <a:endParaRPr lang="en-GB" sz="2800" u="sng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36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8E6734FC-3A44-4AA3-9F3F-AC70A477E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948" y="1396066"/>
            <a:ext cx="4541519" cy="4969484"/>
          </a:xfrm>
        </p:spPr>
        <p:txBody>
          <a:bodyPr>
            <a:normAutofit/>
          </a:bodyPr>
          <a:lstStyle/>
          <a:p>
            <a:pPr marL="448056" lvl="1" indent="0">
              <a:buNone/>
            </a:pPr>
            <a:r>
              <a:rPr lang="fi-FI" sz="14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2021 if feasible: Optics model and beam parameters at RC6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Emittance measurements at RC6 for different beams with the TRIUMF emittance meter. Still ’21? To confirm the concept and provide data for ABT / components design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Approval / fix final concept RC6 MIRACLS </a:t>
            </a:r>
          </a:p>
          <a:p>
            <a:pPr marL="448056" lvl="1" indent="0">
              <a:buNone/>
            </a:pPr>
            <a:r>
              <a:rPr lang="fi-FI" sz="14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Project structure to be defined</a:t>
            </a:r>
            <a:endParaRPr lang="fi-FI" sz="1200" dirty="0">
              <a:solidFill>
                <a:schemeClr val="accent1">
                  <a:lumMod val="10000"/>
                </a:schemeClr>
              </a:solidFill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WP’s to be defined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Optics model and beam parameters (SY/ABT, MIRACLS)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Quads design (SY/ABT)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Switchyard design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Vacuum (RC6 and UHV) (TE/VSC)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Power supplies (SY/EPC)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DC/HT Cabling (EN/EL)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Electrical installation and AC distribution (EN/EL)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CV infrastructure RC6 and PUMA (EN/CV)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Etc.</a:t>
            </a:r>
          </a:p>
          <a:p>
            <a:pPr lvl="2">
              <a:buFont typeface="Wingdings" pitchFamily="2" charset="2"/>
              <a:buChar char="Ø"/>
            </a:pPr>
            <a:endParaRPr lang="fi-FI" sz="12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lvl="2">
              <a:buFont typeface="Wingdings" pitchFamily="2" charset="2"/>
              <a:buChar char="Ø"/>
            </a:pPr>
            <a:endParaRPr lang="fi-FI" sz="12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lvl="2">
              <a:buFont typeface="Wingdings" pitchFamily="2" charset="2"/>
              <a:buChar char="Ø"/>
            </a:pPr>
            <a:endParaRPr lang="fi-FI" sz="12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3260AA-D830-47B1-BB2C-41D2DD156AF3}"/>
              </a:ext>
            </a:extLst>
          </p:cNvPr>
          <p:cNvSpPr txBox="1"/>
          <p:nvPr/>
        </p:nvSpPr>
        <p:spPr>
          <a:xfrm>
            <a:off x="1077226" y="238124"/>
            <a:ext cx="79143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Next Steps </a:t>
            </a:r>
          </a:p>
          <a:p>
            <a:pPr algn="ctr"/>
            <a:r>
              <a:rPr lang="en-GB" sz="2800" u="sng" dirty="0"/>
              <a:t>Aim End-23 first transport, PUMA @ ISOLDE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EB4723C-7FF9-4729-AFF6-9A14AAE179DB}"/>
              </a:ext>
            </a:extLst>
          </p:cNvPr>
          <p:cNvSpPr txBox="1">
            <a:spLocks/>
          </p:cNvSpPr>
          <p:nvPr/>
        </p:nvSpPr>
        <p:spPr>
          <a:xfrm>
            <a:off x="4602481" y="1405913"/>
            <a:ext cx="4541519" cy="49694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fi-FI" sz="14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Update of the ECR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With regard to the new concept of the RC6 / MIRACLS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Impact on costs</a:t>
            </a:r>
            <a:endParaRPr lang="fi-FI" sz="14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marL="448056" lvl="1" indent="0">
              <a:buFont typeface="Arial"/>
              <a:buNone/>
            </a:pPr>
            <a:endParaRPr lang="fi-FI" sz="14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 marL="448056" lvl="1" indent="0">
              <a:buFont typeface="Arial"/>
              <a:buNone/>
            </a:pPr>
            <a:r>
              <a:rPr lang="fi-FI" sz="1400" dirty="0">
                <a:solidFill>
                  <a:schemeClr val="accent1">
                    <a:lumMod val="10000"/>
                  </a:schemeClr>
                </a:solidFill>
                <a:latin typeface="MS Shell Dlg 2" panose="020B0604030504040204" pitchFamily="34" charset="0"/>
                <a:sym typeface="Wingdings" panose="05000000000000000000" pitchFamily="2" charset="2"/>
              </a:rPr>
              <a:t>Start infrastructure requirements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YETS 21/22 if feasible: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Diesel slab preparations</a:t>
            </a:r>
          </a:p>
          <a:p>
            <a:pPr lvl="2">
              <a:buFont typeface="Wingdings" pitchFamily="2" charset="2"/>
              <a:buChar char="Ø"/>
            </a:pPr>
            <a:r>
              <a:rPr lang="fi-FI" sz="1200" dirty="0">
                <a:latin typeface="MS Shell Dlg 2" panose="020B0604030504040204" pitchFamily="34" charset="0"/>
                <a:sym typeface="Wingdings" panose="05000000000000000000" pitchFamily="2" charset="2"/>
              </a:rPr>
              <a:t>Overhead crane modifcations (AC power + possible mechanical changes?) (EN/EL, EN/HE)</a:t>
            </a:r>
          </a:p>
          <a:p>
            <a:pPr lvl="2">
              <a:buFont typeface="Wingdings" pitchFamily="2" charset="2"/>
              <a:buChar char="Ø"/>
            </a:pPr>
            <a:endParaRPr lang="fi-FI" sz="1200" dirty="0">
              <a:latin typeface="MS Shell Dlg 2" panose="020B0604030504040204" pitchFamily="34" charset="0"/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2431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9194" y="2409824"/>
            <a:ext cx="8865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P</a:t>
            </a:r>
            <a:r>
              <a:rPr lang="en-GB" sz="5400" dirty="0"/>
              <a:t>UMA @ ISOLDE</a:t>
            </a:r>
          </a:p>
          <a:p>
            <a:pPr algn="ctr"/>
            <a:r>
              <a:rPr lang="en-GB" sz="3600" dirty="0"/>
              <a:t>Status, plans and timeline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83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868" y="1485572"/>
            <a:ext cx="6581775" cy="4267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200" dirty="0"/>
              <a:t>Present situation</a:t>
            </a:r>
            <a:br>
              <a:rPr lang="en-GB" sz="2200" dirty="0"/>
            </a:br>
            <a:r>
              <a:rPr lang="en-GB" sz="2200" dirty="0"/>
              <a:t>- MIRACLS setup at LA2</a:t>
            </a:r>
            <a:br>
              <a:rPr lang="en-GB" sz="2200" dirty="0"/>
            </a:br>
            <a:r>
              <a:rPr lang="en-GB" sz="2200" dirty="0"/>
              <a:t>- Preparations RC6 zone</a:t>
            </a:r>
          </a:p>
          <a:p>
            <a:pPr>
              <a:buFont typeface="Wingdings" pitchFamily="2" charset="2"/>
              <a:buChar char="Ø"/>
            </a:pPr>
            <a:r>
              <a:rPr lang="en-GB" sz="2200" dirty="0"/>
              <a:t>New concept MIRACLS/MR-</a:t>
            </a:r>
            <a:r>
              <a:rPr lang="en-GB" sz="2200" dirty="0" err="1"/>
              <a:t>ToF</a:t>
            </a:r>
            <a:r>
              <a:rPr lang="en-GB" sz="2200" dirty="0"/>
              <a:t> at RC6</a:t>
            </a:r>
            <a:br>
              <a:rPr lang="en-GB" sz="2200" dirty="0"/>
            </a:br>
            <a:r>
              <a:rPr lang="en-GB" sz="2200" dirty="0"/>
              <a:t>- (new) requirements</a:t>
            </a:r>
          </a:p>
          <a:p>
            <a:pPr>
              <a:buFont typeface="Wingdings" pitchFamily="2" charset="2"/>
              <a:buChar char="Ø"/>
            </a:pPr>
            <a:r>
              <a:rPr lang="en-GB" sz="2200" dirty="0"/>
              <a:t>Timeline</a:t>
            </a:r>
          </a:p>
          <a:p>
            <a:pPr>
              <a:buFont typeface="Wingdings" pitchFamily="2" charset="2"/>
              <a:buChar char="Ø"/>
            </a:pPr>
            <a:r>
              <a:rPr lang="en-GB" sz="2200" dirty="0"/>
              <a:t>Next steps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988" y="238124"/>
            <a:ext cx="88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Outline: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133th EATM 05/10/2021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86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72500" cy="4267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200" dirty="0" err="1"/>
              <a:t>aaa</a:t>
            </a:r>
            <a:endParaRPr lang="en-GB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988" y="238124"/>
            <a:ext cx="88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Present situation: MIRACLS at LA2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45A967EB-B2F3-4797-9E99-D636639166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" y="763696"/>
            <a:ext cx="9144000" cy="569349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6DDDA95-5394-4D20-9CC9-27318394E144}"/>
              </a:ext>
            </a:extLst>
          </p:cNvPr>
          <p:cNvSpPr txBox="1"/>
          <p:nvPr/>
        </p:nvSpPr>
        <p:spPr>
          <a:xfrm rot="17048302">
            <a:off x="54995" y="4622264"/>
            <a:ext cx="119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CRIS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EBA694-4DD7-4FDB-8114-9332C3C510AD}"/>
              </a:ext>
            </a:extLst>
          </p:cNvPr>
          <p:cNvSpPr txBox="1"/>
          <p:nvPr/>
        </p:nvSpPr>
        <p:spPr>
          <a:xfrm rot="2332335">
            <a:off x="2298357" y="4769961"/>
            <a:ext cx="134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COLLAPS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B332B7-6D03-48D0-86EA-E504CAAF54B7}"/>
              </a:ext>
            </a:extLst>
          </p:cNvPr>
          <p:cNvSpPr txBox="1"/>
          <p:nvPr/>
        </p:nvSpPr>
        <p:spPr>
          <a:xfrm rot="19265801">
            <a:off x="4719659" y="4111907"/>
            <a:ext cx="134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MIRACLS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F87901B-8FA9-44E0-9F79-6AEE91EE6B40}"/>
              </a:ext>
            </a:extLst>
          </p:cNvPr>
          <p:cNvSpPr txBox="1"/>
          <p:nvPr/>
        </p:nvSpPr>
        <p:spPr>
          <a:xfrm rot="19265801">
            <a:off x="7609897" y="2108335"/>
            <a:ext cx="134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To 508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FDFEEA-4F6C-41F5-96BE-2A960CAF8CDA}"/>
              </a:ext>
            </a:extLst>
          </p:cNvPr>
          <p:cNvSpPr txBox="1"/>
          <p:nvPr/>
        </p:nvSpPr>
        <p:spPr>
          <a:xfrm>
            <a:off x="6028766" y="5724972"/>
            <a:ext cx="26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4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 descr="A picture containing sky&#10;&#10;Description automatically generated">
            <a:extLst>
              <a:ext uri="{FF2B5EF4-FFF2-40B4-BE49-F238E27FC236}">
                <a16:creationId xmlns:a16="http://schemas.microsoft.com/office/drawing/2014/main" id="{35DC31E4-A168-4D27-BE9B-21879C58CA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361" y="726325"/>
            <a:ext cx="6941229" cy="479891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B32460-F958-473E-9A5A-FD0E152DC857}"/>
              </a:ext>
            </a:extLst>
          </p:cNvPr>
          <p:cNvCxnSpPr>
            <a:cxnSpLocks/>
          </p:cNvCxnSpPr>
          <p:nvPr/>
        </p:nvCxnSpPr>
        <p:spPr>
          <a:xfrm>
            <a:off x="1481940" y="2844629"/>
            <a:ext cx="804958" cy="11701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02A178-B185-43DE-8637-D8BC7D7DE010}"/>
              </a:ext>
            </a:extLst>
          </p:cNvPr>
          <p:cNvCxnSpPr>
            <a:cxnSpLocks/>
          </p:cNvCxnSpPr>
          <p:nvPr/>
        </p:nvCxnSpPr>
        <p:spPr>
          <a:xfrm flipV="1">
            <a:off x="1478862" y="3295796"/>
            <a:ext cx="1283006" cy="46350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330EFBA-EE0D-47B7-9034-EEDFA49149B8}"/>
              </a:ext>
            </a:extLst>
          </p:cNvPr>
          <p:cNvSpPr txBox="1"/>
          <p:nvPr/>
        </p:nvSpPr>
        <p:spPr>
          <a:xfrm>
            <a:off x="429521" y="2646700"/>
            <a:ext cx="158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Injection optics 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6C5876-305C-47DE-8F35-1FA55BAC22C0}"/>
              </a:ext>
            </a:extLst>
          </p:cNvPr>
          <p:cNvSpPr txBox="1"/>
          <p:nvPr/>
        </p:nvSpPr>
        <p:spPr>
          <a:xfrm>
            <a:off x="415859" y="3468653"/>
            <a:ext cx="1285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Paul trap (300K)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F507E45-9EF5-4E06-9D99-D56509A7312D}"/>
              </a:ext>
            </a:extLst>
          </p:cNvPr>
          <p:cNvSpPr txBox="1"/>
          <p:nvPr/>
        </p:nvSpPr>
        <p:spPr>
          <a:xfrm>
            <a:off x="336398" y="4299018"/>
            <a:ext cx="1219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2-keV extraction</a:t>
            </a:r>
            <a:endParaRPr lang="en-GB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96CB91-57D7-4554-BE6F-FD24926C60EB}"/>
              </a:ext>
            </a:extLst>
          </p:cNvPr>
          <p:cNvCxnSpPr>
            <a:cxnSpLocks/>
          </p:cNvCxnSpPr>
          <p:nvPr/>
        </p:nvCxnSpPr>
        <p:spPr>
          <a:xfrm flipV="1">
            <a:off x="1478862" y="3324589"/>
            <a:ext cx="1643247" cy="1233920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0233E4D-B6DA-471F-9E20-DBEE0762E5A5}"/>
              </a:ext>
            </a:extLst>
          </p:cNvPr>
          <p:cNvSpPr txBox="1"/>
          <p:nvPr/>
        </p:nvSpPr>
        <p:spPr>
          <a:xfrm>
            <a:off x="71038" y="5147830"/>
            <a:ext cx="1400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Quadrupole bender</a:t>
            </a:r>
            <a:endParaRPr lang="en-GB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AACEDB-1403-42F0-AED0-F5D4AD757DE4}"/>
              </a:ext>
            </a:extLst>
          </p:cNvPr>
          <p:cNvCxnSpPr>
            <a:cxnSpLocks/>
          </p:cNvCxnSpPr>
          <p:nvPr/>
        </p:nvCxnSpPr>
        <p:spPr>
          <a:xfrm flipV="1">
            <a:off x="1510468" y="3711914"/>
            <a:ext cx="2045867" cy="1570066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A87BE40-1190-475D-B98B-5FE34824FC25}"/>
              </a:ext>
            </a:extLst>
          </p:cNvPr>
          <p:cNvSpPr txBox="1"/>
          <p:nvPr/>
        </p:nvSpPr>
        <p:spPr>
          <a:xfrm>
            <a:off x="5195615" y="771143"/>
            <a:ext cx="1400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Offline ion source</a:t>
            </a:r>
            <a:endParaRPr lang="en-GB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66063BE-B74A-4C02-9E3C-458C58BD0A02}"/>
              </a:ext>
            </a:extLst>
          </p:cNvPr>
          <p:cNvCxnSpPr>
            <a:cxnSpLocks/>
          </p:cNvCxnSpPr>
          <p:nvPr/>
        </p:nvCxnSpPr>
        <p:spPr>
          <a:xfrm flipH="1">
            <a:off x="3927516" y="1383093"/>
            <a:ext cx="1428927" cy="1941496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33CB3E6-984C-4BEC-BDDD-69FF4DC9C531}"/>
              </a:ext>
            </a:extLst>
          </p:cNvPr>
          <p:cNvSpPr txBox="1"/>
          <p:nvPr/>
        </p:nvSpPr>
        <p:spPr>
          <a:xfrm>
            <a:off x="1597887" y="5570338"/>
            <a:ext cx="1400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30 deg bender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1CB0B9C-329E-42B8-84A1-38239B4F06FD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2298375" y="3909266"/>
            <a:ext cx="1629141" cy="1661072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EA31363-1697-4EC4-857D-9EB735DFC7BE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3683651" y="4070682"/>
            <a:ext cx="1236927" cy="1499656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4060A2F-C2E7-4A3F-BCA5-6E56F84B0AD4}"/>
              </a:ext>
            </a:extLst>
          </p:cNvPr>
          <p:cNvSpPr txBox="1"/>
          <p:nvPr/>
        </p:nvSpPr>
        <p:spPr>
          <a:xfrm>
            <a:off x="2761868" y="5570338"/>
            <a:ext cx="1843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Reacceleration</a:t>
            </a:r>
          </a:p>
          <a:p>
            <a:r>
              <a:rPr lang="fi-FI" dirty="0"/>
              <a:t>2 keV </a:t>
            </a:r>
            <a:r>
              <a:rPr lang="fi-FI" dirty="0">
                <a:sym typeface="Wingdings" panose="05000000000000000000" pitchFamily="2" charset="2"/>
              </a:rPr>
              <a:t></a:t>
            </a:r>
            <a:r>
              <a:rPr lang="fi-FI" dirty="0"/>
              <a:t> 50 keV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29AFA0D-32B8-4B0C-B476-7467551AF065}"/>
              </a:ext>
            </a:extLst>
          </p:cNvPr>
          <p:cNvSpPr txBox="1"/>
          <p:nvPr/>
        </p:nvSpPr>
        <p:spPr>
          <a:xfrm>
            <a:off x="4816783" y="5568199"/>
            <a:ext cx="1079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MR-ToF mirror</a:t>
            </a:r>
            <a:endParaRPr lang="en-GB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A0FC08E-826B-4A57-9124-AE339DE02358}"/>
              </a:ext>
            </a:extLst>
          </p:cNvPr>
          <p:cNvCxnSpPr>
            <a:cxnSpLocks/>
          </p:cNvCxnSpPr>
          <p:nvPr/>
        </p:nvCxnSpPr>
        <p:spPr>
          <a:xfrm flipV="1">
            <a:off x="5243119" y="4412610"/>
            <a:ext cx="266400" cy="1139715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B1B4987-2D46-49FB-B32E-C326999541FD}"/>
              </a:ext>
            </a:extLst>
          </p:cNvPr>
          <p:cNvSpPr txBox="1"/>
          <p:nvPr/>
        </p:nvSpPr>
        <p:spPr>
          <a:xfrm>
            <a:off x="5997898" y="5570338"/>
            <a:ext cx="133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Optical detection region</a:t>
            </a:r>
            <a:endParaRPr lang="en-GB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2C9150C-4BCB-4B96-B212-8E7791FDFD45}"/>
              </a:ext>
            </a:extLst>
          </p:cNvPr>
          <p:cNvCxnSpPr>
            <a:cxnSpLocks/>
          </p:cNvCxnSpPr>
          <p:nvPr/>
        </p:nvCxnSpPr>
        <p:spPr>
          <a:xfrm flipH="1" flipV="1">
            <a:off x="6305854" y="4098861"/>
            <a:ext cx="96695" cy="1429144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63C0205-74D2-475E-B25D-9FC819FB34B0}"/>
              </a:ext>
            </a:extLst>
          </p:cNvPr>
          <p:cNvSpPr txBox="1"/>
          <p:nvPr/>
        </p:nvSpPr>
        <p:spPr>
          <a:xfrm>
            <a:off x="7242357" y="5554464"/>
            <a:ext cx="1079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MR-ToF mirror</a:t>
            </a:r>
            <a:endParaRPr lang="en-GB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63A80DC-E75C-416C-8D82-5FF8B4483680}"/>
              </a:ext>
            </a:extLst>
          </p:cNvPr>
          <p:cNvCxnSpPr>
            <a:cxnSpLocks/>
          </p:cNvCxnSpPr>
          <p:nvPr/>
        </p:nvCxnSpPr>
        <p:spPr>
          <a:xfrm flipH="1" flipV="1">
            <a:off x="6987403" y="4530491"/>
            <a:ext cx="679295" cy="997515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BC734422-7E7E-4E25-A1A3-1BB3C4EC9D0A}"/>
              </a:ext>
            </a:extLst>
          </p:cNvPr>
          <p:cNvSpPr txBox="1"/>
          <p:nvPr/>
        </p:nvSpPr>
        <p:spPr>
          <a:xfrm>
            <a:off x="7181224" y="702677"/>
            <a:ext cx="1192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Laser</a:t>
            </a:r>
            <a:endParaRPr lang="en-GB" dirty="0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66C015B-F331-4CE7-A5F7-DC41C98E7FCA}"/>
              </a:ext>
            </a:extLst>
          </p:cNvPr>
          <p:cNvCxnSpPr>
            <a:cxnSpLocks/>
          </p:cNvCxnSpPr>
          <p:nvPr/>
        </p:nvCxnSpPr>
        <p:spPr>
          <a:xfrm>
            <a:off x="7560105" y="1027114"/>
            <a:ext cx="7775" cy="355979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4F99594-E796-4E90-84D2-3801A8BD7C8B}"/>
              </a:ext>
            </a:extLst>
          </p:cNvPr>
          <p:cNvSpPr txBox="1"/>
          <p:nvPr/>
        </p:nvSpPr>
        <p:spPr>
          <a:xfrm>
            <a:off x="125988" y="238124"/>
            <a:ext cx="88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Details: MIRACLS at LA2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370F3E2-BEEB-4D6F-9D7C-0DDB9A37ADC4}"/>
              </a:ext>
            </a:extLst>
          </p:cNvPr>
          <p:cNvSpPr txBox="1"/>
          <p:nvPr/>
        </p:nvSpPr>
        <p:spPr>
          <a:xfrm>
            <a:off x="7560105" y="39363"/>
            <a:ext cx="169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</a:t>
            </a:r>
          </a:p>
          <a:p>
            <a:r>
              <a:rPr lang="fi-FI" dirty="0"/>
              <a:t>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1870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4798135" cy="4267200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91868" y="6486350"/>
            <a:ext cx="2895600" cy="365125"/>
          </a:xfrm>
        </p:spPr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7" name="Picture 36" descr="A picture containing sky&#10;&#10;Description automatically generated">
            <a:extLst>
              <a:ext uri="{FF2B5EF4-FFF2-40B4-BE49-F238E27FC236}">
                <a16:creationId xmlns:a16="http://schemas.microsoft.com/office/drawing/2014/main" id="{4A8115B4-8435-4998-B504-BDF22A5654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071" y="602614"/>
            <a:ext cx="4548449" cy="3144634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9FDC8473-AA05-4D4A-8462-096F9AA0B055}"/>
              </a:ext>
            </a:extLst>
          </p:cNvPr>
          <p:cNvSpPr txBox="1">
            <a:spLocks/>
          </p:cNvSpPr>
          <p:nvPr/>
        </p:nvSpPr>
        <p:spPr>
          <a:xfrm>
            <a:off x="30480" y="769620"/>
            <a:ext cx="4556759" cy="5227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PT assembled UHV clean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Commissioning starting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Support structure being assembled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Transfer beamline components being manufactured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Offline ion source available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MR-</a:t>
            </a:r>
            <a:r>
              <a:rPr lang="en-GB" sz="1800" dirty="0" err="1">
                <a:solidFill>
                  <a:srgbClr val="000000"/>
                </a:solidFill>
                <a:latin typeface="MS Shell Dlg 2" panose="020B0604030504040204" pitchFamily="34" charset="0"/>
              </a:rPr>
              <a:t>ToF</a:t>
            </a: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 mirrors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HV testing being finalised</a:t>
            </a:r>
          </a:p>
          <a:p>
            <a:pPr lvl="2">
              <a:buFont typeface="Wingdings" pitchFamily="2" charset="2"/>
              <a:buChar char="Ø"/>
            </a:pPr>
            <a:r>
              <a:rPr lang="en-GB" sz="1200" dirty="0">
                <a:latin typeface="MS Shell Dlg 2" panose="020B0604030504040204" pitchFamily="34" charset="0"/>
              </a:rPr>
              <a:t>60+20 kV (max output) during conditioning</a:t>
            </a:r>
          </a:p>
          <a:p>
            <a:pPr lvl="2">
              <a:buFont typeface="Wingdings" pitchFamily="2" charset="2"/>
              <a:buChar char="Ø"/>
            </a:pPr>
            <a:r>
              <a:rPr lang="en-GB" sz="1200" dirty="0">
                <a:latin typeface="MS Shell Dlg 2" panose="020B0604030504040204" pitchFamily="34" charset="0"/>
              </a:rPr>
              <a:t>60 kV: 8 days</a:t>
            </a:r>
          </a:p>
          <a:p>
            <a:pPr lvl="2">
              <a:buFont typeface="Wingdings" pitchFamily="2" charset="2"/>
              <a:buChar char="Ø"/>
            </a:pPr>
            <a:r>
              <a:rPr lang="en-GB" sz="1200" dirty="0">
                <a:latin typeface="MS Shell Dlg 2" panose="020B0604030504040204" pitchFamily="34" charset="0"/>
              </a:rPr>
              <a:t>40 kV: Almost 7 weeks</a:t>
            </a:r>
          </a:p>
          <a:p>
            <a:pPr lvl="2">
              <a:buFont typeface="Wingdings" pitchFamily="2" charset="2"/>
              <a:buChar char="Ø"/>
            </a:pPr>
            <a:r>
              <a:rPr lang="en-GB" sz="1200" dirty="0">
                <a:latin typeface="MS Shell Dlg 2" panose="020B0604030504040204" pitchFamily="34" charset="0"/>
              </a:rPr>
              <a:t>Upgrade to unipolar 100 kV in progress </a:t>
            </a:r>
            <a:endParaRPr lang="en-GB" sz="1800" dirty="0">
              <a:latin typeface="MS Shell Dlg 2" panose="020B060403050404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Optical detection region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Vacuum chamber ready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Drift tube being coated (</a:t>
            </a:r>
            <a:r>
              <a:rPr lang="en-GB" sz="1400" dirty="0" err="1">
                <a:latin typeface="MS Shell Dlg 2" panose="020B0604030504040204" pitchFamily="34" charset="0"/>
              </a:rPr>
              <a:t>Vantablack</a:t>
            </a:r>
            <a:r>
              <a:rPr lang="en-GB" sz="1400" dirty="0">
                <a:latin typeface="MS Shell Dlg 2" panose="020B0604030504040204" pitchFamily="34" charset="0"/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First lens system being manufactured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Laser transport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Mechanical support installed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Hole drilled to b. 508</a:t>
            </a:r>
          </a:p>
          <a:p>
            <a:pPr marL="448056" lvl="1" indent="0">
              <a:buNone/>
            </a:pPr>
            <a:endParaRPr lang="en-GB" sz="12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en-GB" sz="14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F21D48-8C8D-4603-B67A-E7696418AF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7239" y="3489326"/>
            <a:ext cx="4496681" cy="293200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4800" y="238780"/>
            <a:ext cx="85725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i-FI" sz="2800" u="sng" dirty="0"/>
              <a:t>Status: MIRACLS at LA2</a:t>
            </a:r>
            <a:endParaRPr lang="en-GB" sz="2800" u="sn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FE63789-2C2B-46D7-8B1E-4AEDDFEB1B37}"/>
              </a:ext>
            </a:extLst>
          </p:cNvPr>
          <p:cNvSpPr txBox="1"/>
          <p:nvPr/>
        </p:nvSpPr>
        <p:spPr>
          <a:xfrm>
            <a:off x="6639668" y="769620"/>
            <a:ext cx="26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3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5988" y="238124"/>
            <a:ext cx="88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Relocation MIRACLS: 2022 – early 2023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7" name="Picture 36" descr="Diagram&#10;&#10;Description automatically generated">
            <a:extLst>
              <a:ext uri="{FF2B5EF4-FFF2-40B4-BE49-F238E27FC236}">
                <a16:creationId xmlns:a16="http://schemas.microsoft.com/office/drawing/2014/main" id="{6B0134BE-5F48-4443-B367-3D6B82A0A9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6" y="1153170"/>
            <a:ext cx="8830104" cy="367580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B3C07BB-41F6-4568-8ADC-5BFB152D8D4F}"/>
              </a:ext>
            </a:extLst>
          </p:cNvPr>
          <p:cNvSpPr txBox="1"/>
          <p:nvPr/>
        </p:nvSpPr>
        <p:spPr>
          <a:xfrm>
            <a:off x="5983547" y="3706018"/>
            <a:ext cx="772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LA2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7FA758-CFEC-4D30-9416-60C83C3F01B0}"/>
              </a:ext>
            </a:extLst>
          </p:cNvPr>
          <p:cNvSpPr txBox="1"/>
          <p:nvPr/>
        </p:nvSpPr>
        <p:spPr>
          <a:xfrm>
            <a:off x="1051353" y="3046320"/>
            <a:ext cx="85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RC6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B221770-C047-48ED-9441-F64EC94A284B}"/>
              </a:ext>
            </a:extLst>
          </p:cNvPr>
          <p:cNvCxnSpPr>
            <a:cxnSpLocks/>
          </p:cNvCxnSpPr>
          <p:nvPr/>
        </p:nvCxnSpPr>
        <p:spPr>
          <a:xfrm flipH="1" flipV="1">
            <a:off x="1736521" y="3266137"/>
            <a:ext cx="4272193" cy="610686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41710D1-6DAD-4F09-A2C7-FDF313BF0EAB}"/>
              </a:ext>
            </a:extLst>
          </p:cNvPr>
          <p:cNvSpPr txBox="1"/>
          <p:nvPr/>
        </p:nvSpPr>
        <p:spPr>
          <a:xfrm>
            <a:off x="6028766" y="5724972"/>
            <a:ext cx="26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744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5988" y="238124"/>
            <a:ext cx="88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/>
              <a:t>P</a:t>
            </a:r>
            <a:r>
              <a:rPr lang="en-GB" sz="2800" u="sng" dirty="0"/>
              <a:t>reparations: RC6 line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7" name="Picture 36" descr="Diagram&#10;&#10;Description automatically generated">
            <a:extLst>
              <a:ext uri="{FF2B5EF4-FFF2-40B4-BE49-F238E27FC236}">
                <a16:creationId xmlns:a16="http://schemas.microsoft.com/office/drawing/2014/main" id="{6B0134BE-5F48-4443-B367-3D6B82A0A9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96" y="1153170"/>
            <a:ext cx="8830104" cy="367580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1B3C07BB-41F6-4568-8ADC-5BFB152D8D4F}"/>
              </a:ext>
            </a:extLst>
          </p:cNvPr>
          <p:cNvSpPr txBox="1"/>
          <p:nvPr/>
        </p:nvSpPr>
        <p:spPr>
          <a:xfrm>
            <a:off x="5983547" y="3706018"/>
            <a:ext cx="772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LA2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7FA758-CFEC-4D30-9416-60C83C3F01B0}"/>
              </a:ext>
            </a:extLst>
          </p:cNvPr>
          <p:cNvSpPr txBox="1"/>
          <p:nvPr/>
        </p:nvSpPr>
        <p:spPr>
          <a:xfrm>
            <a:off x="1051353" y="3046320"/>
            <a:ext cx="854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RC6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B221770-C047-48ED-9441-F64EC94A284B}"/>
              </a:ext>
            </a:extLst>
          </p:cNvPr>
          <p:cNvCxnSpPr>
            <a:cxnSpLocks/>
          </p:cNvCxnSpPr>
          <p:nvPr/>
        </p:nvCxnSpPr>
        <p:spPr>
          <a:xfrm flipH="1" flipV="1">
            <a:off x="1736521" y="3266137"/>
            <a:ext cx="4272193" cy="610686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B25B522-9C12-4177-9336-EB9AAB385071}"/>
              </a:ext>
            </a:extLst>
          </p:cNvPr>
          <p:cNvSpPr txBox="1">
            <a:spLocks/>
          </p:cNvSpPr>
          <p:nvPr/>
        </p:nvSpPr>
        <p:spPr>
          <a:xfrm>
            <a:off x="240030" y="4982235"/>
            <a:ext cx="4556759" cy="124968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MS Shell Dlg 2" panose="020B0604030504040204" pitchFamily="34" charset="0"/>
              </a:rPr>
              <a:t>RC6 line area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All old NICOLE equipment removed</a:t>
            </a:r>
          </a:p>
          <a:p>
            <a:pPr lvl="1">
              <a:buFont typeface="Wingdings" pitchFamily="2" charset="2"/>
              <a:buChar char="Ø"/>
            </a:pPr>
            <a:r>
              <a:rPr lang="en-GB" sz="1400" dirty="0">
                <a:latin typeface="MS Shell Dlg 2" panose="020B0604030504040204" pitchFamily="34" charset="0"/>
              </a:rPr>
              <a:t>Zone in use for UHV cleaning (preparations MIRACLS at LA2)</a:t>
            </a:r>
          </a:p>
          <a:p>
            <a:pPr marL="448056" lvl="1" indent="0">
              <a:buNone/>
            </a:pPr>
            <a:endParaRPr lang="en-GB" sz="12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en-GB" sz="1400" dirty="0">
              <a:latin typeface="MS Shell Dlg 2" panose="020B0604030504040204" pitchFamily="34" charset="0"/>
            </a:endParaRPr>
          </a:p>
          <a:p>
            <a:pPr lvl="1">
              <a:buFont typeface="Wingdings" pitchFamily="2" charset="2"/>
              <a:buChar char="Ø"/>
            </a:pPr>
            <a:endParaRPr lang="fi-FI" sz="2000" dirty="0">
              <a:sym typeface="Wingdings" panose="05000000000000000000" pitchFamily="2" charset="2"/>
            </a:endParaRPr>
          </a:p>
          <a:p>
            <a:pPr>
              <a:buFont typeface="Wingdings" pitchFamily="2" charset="2"/>
              <a:buChar char="Ø"/>
            </a:pPr>
            <a:endParaRPr lang="en-GB" sz="2400" dirty="0"/>
          </a:p>
        </p:txBody>
      </p:sp>
      <p:pic>
        <p:nvPicPr>
          <p:cNvPr id="3" name="Picture 2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CF9EF6ED-D937-4923-862E-FFBF50F489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041" y="2225437"/>
            <a:ext cx="4861534" cy="273461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12CAEC-1B8E-4D6F-BB29-665FF672612D}"/>
              </a:ext>
            </a:extLst>
          </p:cNvPr>
          <p:cNvSpPr txBox="1"/>
          <p:nvPr/>
        </p:nvSpPr>
        <p:spPr>
          <a:xfrm>
            <a:off x="6392037" y="5884768"/>
            <a:ext cx="26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8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6FFD08C1-9828-4C9D-A283-A4EC0878BF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370"/>
            <a:ext cx="9144000" cy="41457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44242" y="238124"/>
            <a:ext cx="73473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/>
              <a:t>MIRACLS/MR-</a:t>
            </a:r>
            <a:r>
              <a:rPr lang="en-GB" sz="2800" u="sng" dirty="0" err="1"/>
              <a:t>ToF</a:t>
            </a:r>
            <a:r>
              <a:rPr lang="en-GB" sz="2800" u="sng" dirty="0"/>
              <a:t> at RC6</a:t>
            </a:r>
          </a:p>
          <a:p>
            <a:pPr algn="ctr"/>
            <a:r>
              <a:rPr lang="en-GB" sz="2400" u="sng" dirty="0"/>
              <a:t>New concept </a:t>
            </a:r>
            <a:r>
              <a:rPr lang="en-GB" sz="1600" u="sng" dirty="0"/>
              <a:t>(Markus Vilen, MIRACLS &amp; ISOLDE collaboration)</a:t>
            </a:r>
            <a:endParaRPr lang="en-GB" sz="2400" u="sng" dirty="0"/>
          </a:p>
        </p:txBody>
      </p:sp>
      <p:grpSp>
        <p:nvGrpSpPr>
          <p:cNvPr id="15" name="Group 14"/>
          <p:cNvGrpSpPr/>
          <p:nvPr/>
        </p:nvGrpSpPr>
        <p:grpSpPr>
          <a:xfrm>
            <a:off x="60080" y="6254100"/>
            <a:ext cx="8931520" cy="602654"/>
            <a:chOff x="60080" y="6254100"/>
            <a:chExt cx="8931520" cy="6026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80" y="6254100"/>
              <a:ext cx="591335" cy="589906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8333" t="32598" r="9167" b="35755"/>
            <a:stretch/>
          </p:blipFill>
          <p:spPr>
            <a:xfrm>
              <a:off x="651415" y="6477000"/>
              <a:ext cx="1400977" cy="379754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62001" y="6477000"/>
              <a:ext cx="8229599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E52EA-68E9-479C-A39C-16DB5DA592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133th EATM 05/10/2021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7EAA2-C022-457D-B49F-BEE1DCEF19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E. Siesling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BA0A9-4916-4C4D-A8C9-48D2E47FD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63C0205-74D2-475E-B25D-9FC819FB34B0}"/>
              </a:ext>
            </a:extLst>
          </p:cNvPr>
          <p:cNvSpPr txBox="1"/>
          <p:nvPr/>
        </p:nvSpPr>
        <p:spPr>
          <a:xfrm>
            <a:off x="7570508" y="1312475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Offline ion source,</a:t>
            </a:r>
          </a:p>
          <a:p>
            <a:r>
              <a:rPr lang="fi-FI" dirty="0"/>
              <a:t>50 kV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63A80DC-E75C-416C-8D82-5FF8B4483680}"/>
              </a:ext>
            </a:extLst>
          </p:cNvPr>
          <p:cNvCxnSpPr>
            <a:cxnSpLocks/>
          </p:cNvCxnSpPr>
          <p:nvPr/>
        </p:nvCxnSpPr>
        <p:spPr>
          <a:xfrm flipH="1">
            <a:off x="6986716" y="2157361"/>
            <a:ext cx="557084" cy="655145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1D1AF29-03DD-457A-ACAC-A0031BAFE1F6}"/>
              </a:ext>
            </a:extLst>
          </p:cNvPr>
          <p:cNvSpPr txBox="1"/>
          <p:nvPr/>
        </p:nvSpPr>
        <p:spPr>
          <a:xfrm>
            <a:off x="4710241" y="194337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Paul trap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3A36E3B-BEFD-465B-B477-8E6890BA0E37}"/>
              </a:ext>
            </a:extLst>
          </p:cNvPr>
          <p:cNvSpPr txBox="1"/>
          <p:nvPr/>
        </p:nvSpPr>
        <p:spPr>
          <a:xfrm>
            <a:off x="152399" y="467523"/>
            <a:ext cx="162563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accent1">
                    <a:lumMod val="10000"/>
                  </a:schemeClr>
                </a:solidFill>
              </a:rPr>
              <a:t>Components:</a:t>
            </a:r>
          </a:p>
          <a:p>
            <a:r>
              <a:rPr lang="fi-FI" b="1" dirty="0"/>
              <a:t>From LA2</a:t>
            </a:r>
          </a:p>
          <a:p>
            <a:r>
              <a:rPr lang="fi-FI" b="1" dirty="0">
                <a:solidFill>
                  <a:srgbClr val="FF0000"/>
                </a:solidFill>
              </a:rPr>
              <a:t>New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E704D3-D19D-49C7-84E9-57C2B060525D}"/>
              </a:ext>
            </a:extLst>
          </p:cNvPr>
          <p:cNvSpPr txBox="1"/>
          <p:nvPr/>
        </p:nvSpPr>
        <p:spPr>
          <a:xfrm>
            <a:off x="7461476" y="2430521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Acceleration to 50 keV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511F9A6-931E-4701-8DA1-6A2F79342E20}"/>
              </a:ext>
            </a:extLst>
          </p:cNvPr>
          <p:cNvCxnSpPr>
            <a:cxnSpLocks/>
          </p:cNvCxnSpPr>
          <p:nvPr/>
        </p:nvCxnSpPr>
        <p:spPr>
          <a:xfrm flipH="1">
            <a:off x="6882141" y="2895012"/>
            <a:ext cx="579335" cy="327572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5F4CDF4E-7E45-4AB6-95A9-0D4E0A093EDA}"/>
              </a:ext>
            </a:extLst>
          </p:cNvPr>
          <p:cNvSpPr txBox="1"/>
          <p:nvPr/>
        </p:nvSpPr>
        <p:spPr>
          <a:xfrm>
            <a:off x="5906656" y="158947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Switchyard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449108E-9F57-4C25-9850-ADCC191DD268}"/>
              </a:ext>
            </a:extLst>
          </p:cNvPr>
          <p:cNvCxnSpPr>
            <a:cxnSpLocks/>
          </p:cNvCxnSpPr>
          <p:nvPr/>
        </p:nvCxnSpPr>
        <p:spPr>
          <a:xfrm flipH="1">
            <a:off x="6418507" y="1985129"/>
            <a:ext cx="149706" cy="1443871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AA26B9-D104-4C36-86CF-034C18F6EC75}"/>
              </a:ext>
            </a:extLst>
          </p:cNvPr>
          <p:cNvCxnSpPr>
            <a:cxnSpLocks/>
          </p:cNvCxnSpPr>
          <p:nvPr/>
        </p:nvCxnSpPr>
        <p:spPr>
          <a:xfrm>
            <a:off x="5233300" y="2322549"/>
            <a:ext cx="163038" cy="1068522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08432F9-830E-4C75-9988-2CF2B468F70E}"/>
              </a:ext>
            </a:extLst>
          </p:cNvPr>
          <p:cNvSpPr txBox="1"/>
          <p:nvPr/>
        </p:nvSpPr>
        <p:spPr>
          <a:xfrm>
            <a:off x="4040353" y="134852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Hard extraction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A5B487D-6710-4027-AF0A-9FD8713E42E3}"/>
              </a:ext>
            </a:extLst>
          </p:cNvPr>
          <p:cNvCxnSpPr>
            <a:cxnSpLocks/>
            <a:stCxn id="29" idx="0"/>
          </p:cNvCxnSpPr>
          <p:nvPr/>
        </p:nvCxnSpPr>
        <p:spPr>
          <a:xfrm>
            <a:off x="4572000" y="1943370"/>
            <a:ext cx="505377" cy="1447701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93E00C9-8739-4DC2-8FF8-929C1A4DD0EF}"/>
              </a:ext>
            </a:extLst>
          </p:cNvPr>
          <p:cNvSpPr txBox="1"/>
          <p:nvPr/>
        </p:nvSpPr>
        <p:spPr>
          <a:xfrm>
            <a:off x="1991505" y="4290034"/>
            <a:ext cx="1409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Quad triplet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7A69010-9312-456B-84EE-1528DF08EDF2}"/>
              </a:ext>
            </a:extLst>
          </p:cNvPr>
          <p:cNvCxnSpPr>
            <a:cxnSpLocks/>
          </p:cNvCxnSpPr>
          <p:nvPr/>
        </p:nvCxnSpPr>
        <p:spPr>
          <a:xfrm flipH="1" flipV="1">
            <a:off x="1077227" y="3511474"/>
            <a:ext cx="914278" cy="805695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F45EB5E-F449-4C3E-9C05-46DDF511F5B5}"/>
              </a:ext>
            </a:extLst>
          </p:cNvPr>
          <p:cNvCxnSpPr>
            <a:cxnSpLocks/>
          </p:cNvCxnSpPr>
          <p:nvPr/>
        </p:nvCxnSpPr>
        <p:spPr>
          <a:xfrm flipH="1" flipV="1">
            <a:off x="1644242" y="3524681"/>
            <a:ext cx="481143" cy="735498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D542D84-1B31-4C38-8412-C0BE69FD8CC7}"/>
              </a:ext>
            </a:extLst>
          </p:cNvPr>
          <p:cNvCxnSpPr>
            <a:cxnSpLocks/>
          </p:cNvCxnSpPr>
          <p:nvPr/>
        </p:nvCxnSpPr>
        <p:spPr>
          <a:xfrm flipV="1">
            <a:off x="3169812" y="3579371"/>
            <a:ext cx="498806" cy="680808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F01F230-847D-4FB2-8103-B5F15CA4D1D3}"/>
              </a:ext>
            </a:extLst>
          </p:cNvPr>
          <p:cNvCxnSpPr>
            <a:cxnSpLocks/>
          </p:cNvCxnSpPr>
          <p:nvPr/>
        </p:nvCxnSpPr>
        <p:spPr>
          <a:xfrm flipV="1">
            <a:off x="3306942" y="3618319"/>
            <a:ext cx="963814" cy="698850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B95F03B7-2A91-437C-858D-E91894AC0490}"/>
              </a:ext>
            </a:extLst>
          </p:cNvPr>
          <p:cNvSpPr txBox="1"/>
          <p:nvPr/>
        </p:nvSpPr>
        <p:spPr>
          <a:xfrm>
            <a:off x="2322394" y="159315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Field-free region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38AEBF4-BCD8-4876-A582-D21D71C5C411}"/>
              </a:ext>
            </a:extLst>
          </p:cNvPr>
          <p:cNvCxnSpPr>
            <a:cxnSpLocks/>
          </p:cNvCxnSpPr>
          <p:nvPr/>
        </p:nvCxnSpPr>
        <p:spPr>
          <a:xfrm flipH="1">
            <a:off x="2731006" y="2228941"/>
            <a:ext cx="25559" cy="1162471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EECCE50-4ACF-4D8E-B276-176EC4CBCDF3}"/>
              </a:ext>
            </a:extLst>
          </p:cNvPr>
          <p:cNvSpPr txBox="1"/>
          <p:nvPr/>
        </p:nvSpPr>
        <p:spPr>
          <a:xfrm>
            <a:off x="60080" y="158947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Switchyard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AAD6D57-9A89-43D7-9CB6-C77D3504F523}"/>
              </a:ext>
            </a:extLst>
          </p:cNvPr>
          <p:cNvCxnSpPr>
            <a:cxnSpLocks/>
          </p:cNvCxnSpPr>
          <p:nvPr/>
        </p:nvCxnSpPr>
        <p:spPr>
          <a:xfrm flipH="1">
            <a:off x="513086" y="1985129"/>
            <a:ext cx="138329" cy="1146591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B26B1BB-F1A7-416B-A83E-B1AA819E6B22}"/>
              </a:ext>
            </a:extLst>
          </p:cNvPr>
          <p:cNvSpPr txBox="1"/>
          <p:nvPr/>
        </p:nvSpPr>
        <p:spPr>
          <a:xfrm>
            <a:off x="3310740" y="2104917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MR-ToF mirror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60E7BCE-6019-4BFF-B6CC-1F57B31D514A}"/>
              </a:ext>
            </a:extLst>
          </p:cNvPr>
          <p:cNvCxnSpPr>
            <a:cxnSpLocks/>
          </p:cNvCxnSpPr>
          <p:nvPr/>
        </p:nvCxnSpPr>
        <p:spPr>
          <a:xfrm flipH="1">
            <a:off x="2360422" y="2640400"/>
            <a:ext cx="950318" cy="504528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4F2F05E-FC88-40D5-86F3-4347D410169C}"/>
              </a:ext>
            </a:extLst>
          </p:cNvPr>
          <p:cNvCxnSpPr>
            <a:cxnSpLocks/>
          </p:cNvCxnSpPr>
          <p:nvPr/>
        </p:nvCxnSpPr>
        <p:spPr>
          <a:xfrm flipH="1">
            <a:off x="3169812" y="2720949"/>
            <a:ext cx="225204" cy="396844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CE43BE44-70C7-4FEF-B045-8B3EA5FD256B}"/>
              </a:ext>
            </a:extLst>
          </p:cNvPr>
          <p:cNvSpPr txBox="1"/>
          <p:nvPr/>
        </p:nvSpPr>
        <p:spPr>
          <a:xfrm>
            <a:off x="5432841" y="229359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injection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23C7C90-F07D-4653-825F-19A3F53440EB}"/>
              </a:ext>
            </a:extLst>
          </p:cNvPr>
          <p:cNvCxnSpPr>
            <a:cxnSpLocks/>
          </p:cNvCxnSpPr>
          <p:nvPr/>
        </p:nvCxnSpPr>
        <p:spPr>
          <a:xfrm flipH="1">
            <a:off x="5791817" y="2608925"/>
            <a:ext cx="62423" cy="805136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7CEC89F1-5F41-43D5-929A-A531834C6DCC}"/>
              </a:ext>
            </a:extLst>
          </p:cNvPr>
          <p:cNvSpPr txBox="1"/>
          <p:nvPr/>
        </p:nvSpPr>
        <p:spPr>
          <a:xfrm>
            <a:off x="7479935" y="3021739"/>
            <a:ext cx="16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Quad triplet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71BB1A53-8A7E-435E-90EC-435762AB1EBF}"/>
              </a:ext>
            </a:extLst>
          </p:cNvPr>
          <p:cNvCxnSpPr>
            <a:cxnSpLocks/>
          </p:cNvCxnSpPr>
          <p:nvPr/>
        </p:nvCxnSpPr>
        <p:spPr>
          <a:xfrm flipH="1">
            <a:off x="7132480" y="3231013"/>
            <a:ext cx="411321" cy="280460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D842598C-9221-4873-AF03-13AAFB5D49BB}"/>
              </a:ext>
            </a:extLst>
          </p:cNvPr>
          <p:cNvSpPr txBox="1"/>
          <p:nvPr/>
        </p:nvSpPr>
        <p:spPr>
          <a:xfrm>
            <a:off x="4260155" y="4217766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rgbClr val="FF0000"/>
                </a:solidFill>
              </a:rPr>
              <a:t>Acceleration to 50 keV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EC2A2B8-94E1-46DF-945A-4C922A858EED}"/>
              </a:ext>
            </a:extLst>
          </p:cNvPr>
          <p:cNvCxnSpPr>
            <a:cxnSpLocks/>
          </p:cNvCxnSpPr>
          <p:nvPr/>
        </p:nvCxnSpPr>
        <p:spPr>
          <a:xfrm flipH="1" flipV="1">
            <a:off x="4824689" y="3688467"/>
            <a:ext cx="10334" cy="571712"/>
          </a:xfrm>
          <a:prstGeom prst="line">
            <a:avLst/>
          </a:prstGeom>
          <a:ln w="28575" cap="flat" cmpd="sng" algn="ctr">
            <a:solidFill>
              <a:srgbClr val="FE02CE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C8B15E0-480D-4919-BA1D-5372D8F11C21}"/>
              </a:ext>
            </a:extLst>
          </p:cNvPr>
          <p:cNvSpPr txBox="1"/>
          <p:nvPr/>
        </p:nvSpPr>
        <p:spPr>
          <a:xfrm>
            <a:off x="6342679" y="6069977"/>
            <a:ext cx="2675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Courtesy: Markus Vilen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48089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CERN-cobranding_4-3</Template>
  <TotalTime>58003</TotalTime>
  <Words>830</Words>
  <Application>Microsoft Office PowerPoint</Application>
  <PresentationFormat>On-screen Show (4:3)</PresentationFormat>
  <Paragraphs>209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MS Shell Dlg 2</vt:lpstr>
      <vt:lpstr>Optima</vt:lpstr>
      <vt:lpstr>Wingdings</vt:lpstr>
      <vt:lpstr>CERNCobranding4-3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Erwin Siesling</cp:lastModifiedBy>
  <cp:revision>1812</cp:revision>
  <cp:lastPrinted>2018-12-06T13:49:04Z</cp:lastPrinted>
  <dcterms:created xsi:type="dcterms:W3CDTF">2006-08-16T00:00:00Z</dcterms:created>
  <dcterms:modified xsi:type="dcterms:W3CDTF">2021-10-05T11:21:15Z</dcterms:modified>
</cp:coreProperties>
</file>