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</p:sldMasterIdLst>
  <p:notesMasterIdLst>
    <p:notesMasterId r:id="rId10"/>
  </p:notesMasterIdLst>
  <p:handoutMasterIdLst>
    <p:handoutMasterId r:id="rId11"/>
  </p:handoutMasterIdLst>
  <p:sldIdLst>
    <p:sldId id="576" r:id="rId2"/>
    <p:sldId id="329" r:id="rId3"/>
    <p:sldId id="840" r:id="rId4"/>
    <p:sldId id="851" r:id="rId5"/>
    <p:sldId id="842" r:id="rId6"/>
    <p:sldId id="849" r:id="rId7"/>
    <p:sldId id="850" r:id="rId8"/>
    <p:sldId id="852" r:id="rId9"/>
  </p:sldIdLst>
  <p:sldSz cx="9144000" cy="6858000" type="screen4x3"/>
  <p:notesSz cx="6797675" cy="9928225"/>
  <p:custDataLst>
    <p:tags r:id="rId12"/>
  </p:custData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5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66FF33"/>
    <a:srgbClr val="FFFF00"/>
    <a:srgbClr val="FF0000"/>
    <a:srgbClr val="00FFFF"/>
    <a:srgbClr val="B2B2FF"/>
    <a:srgbClr val="9999FF"/>
    <a:srgbClr val="FF3300"/>
    <a:srgbClr val="000099"/>
    <a:srgbClr val="FF9933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605" autoAdjust="0"/>
    <p:restoredTop sz="98326" autoAdjust="0"/>
  </p:normalViewPr>
  <p:slideViewPr>
    <p:cSldViewPr snapToGrid="0">
      <p:cViewPr varScale="1">
        <p:scale>
          <a:sx n="86" d="100"/>
          <a:sy n="86" d="100"/>
        </p:scale>
        <p:origin x="1488" y="2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5" d="100"/>
          <a:sy n="95" d="100"/>
        </p:scale>
        <p:origin x="-2784" y="-112"/>
      </p:cViewPr>
      <p:guideLst>
        <p:guide orient="horz" pos="3125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t" anchorCtr="0" compatLnSpc="1">
            <a:prstTxWarp prst="textNoShape">
              <a:avLst/>
            </a:prstTxWarp>
          </a:bodyPr>
          <a:lstStyle>
            <a:lvl1pPr algn="l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551" y="0"/>
            <a:ext cx="2945124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t" anchorCtr="0" compatLnSpc="1">
            <a:prstTxWarp prst="textNoShape">
              <a:avLst/>
            </a:prstTxWarp>
          </a:bodyPr>
          <a:lstStyle>
            <a:lvl1pPr algn="r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534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b" anchorCtr="0" compatLnSpc="1">
            <a:prstTxWarp prst="textNoShape">
              <a:avLst/>
            </a:prstTxWarp>
          </a:bodyPr>
          <a:lstStyle>
            <a:lvl1pPr algn="l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551" y="9432534"/>
            <a:ext cx="2945124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b" anchorCtr="0" compatLnSpc="1">
            <a:prstTxWarp prst="textNoShape">
              <a:avLst/>
            </a:prstTxWarp>
          </a:bodyPr>
          <a:lstStyle>
            <a:lvl1pPr algn="r" defTabSz="933195" eaLnBrk="1" hangingPunct="1">
              <a:defRPr sz="1200">
                <a:latin typeface="Helvetica" pitchFamily="19" charset="0"/>
              </a:defRPr>
            </a:lvl1pPr>
          </a:lstStyle>
          <a:p>
            <a:fld id="{690E67A0-C371-4388-8D36-F3782D5BC2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523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>
            <a:lvl1pPr algn="l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947" y="0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>
            <a:lvl1pPr algn="r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8050" y="730250"/>
            <a:ext cx="5003800" cy="37528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8187" y="4728260"/>
            <a:ext cx="5037334" cy="448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58118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b" anchorCtr="0" compatLnSpc="1">
            <a:prstTxWarp prst="textNoShape">
              <a:avLst/>
            </a:prstTxWarp>
          </a:bodyPr>
          <a:lstStyle>
            <a:lvl1pPr algn="l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947" y="9458118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b" anchorCtr="0" compatLnSpc="1">
            <a:prstTxWarp prst="textNoShape">
              <a:avLst/>
            </a:prstTxWarp>
          </a:bodyPr>
          <a:lstStyle>
            <a:lvl1pPr algn="r" defTabSz="918788" eaLnBrk="1" hangingPunct="1">
              <a:defRPr sz="1200">
                <a:latin typeface="Helvetica" pitchFamily="19" charset="0"/>
              </a:defRPr>
            </a:lvl1pPr>
          </a:lstStyle>
          <a:p>
            <a:fld id="{33C9C627-29B3-4770-BE83-44C76624D4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2844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C96112-4F51-4539-B7AE-EC9A8E4542F7}" type="slidenum">
              <a:rPr lang="en-GB"/>
              <a:pPr/>
              <a:t>1</a:t>
            </a:fld>
            <a:endParaRPr lang="en-GB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2813" y="742950"/>
            <a:ext cx="4968875" cy="3725863"/>
          </a:xfrm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BDC13C86-BB0B-4C6C-BB77-DDED848E5539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88913"/>
            <a:ext cx="2057400" cy="61198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8913"/>
            <a:ext cx="6019800" cy="61198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DB769FE4-7DA1-4436-8E36-8D8E82EE7F18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12" y="1245528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100"/>
            </a:lvl1pPr>
          </a:lstStyle>
          <a:p>
            <a:fld id="{B9FC9755-3F17-4A88-BC36-1FB3879279FF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2" y="6356369"/>
            <a:ext cx="2598712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fr-FR"/>
              <a:t>B. Raë 25/02/2020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IST Planning East Area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33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859" y="188915"/>
            <a:ext cx="7082355" cy="73977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112BFE92-17FC-499C-B230-771077A29995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47BB038C-9019-475B-84B5-4897B0373272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26543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E913CFCF-4BE0-4F7C-945D-5242B311ED75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210EAFA8-1BC0-452A-B2FC-61A37BEA8ECF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1D2FC0AD-A4F4-41C5-8B5E-E34E602980ED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207" name="Rectangle 23"/>
          <p:cNvSpPr>
            <a:spLocks noChangeArrowheads="1"/>
          </p:cNvSpPr>
          <p:nvPr userDrawn="1"/>
        </p:nvSpPr>
        <p:spPr bwMode="auto">
          <a:xfrm>
            <a:off x="0" y="6577013"/>
            <a:ext cx="9144000" cy="2730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7331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9500" y="6570663"/>
            <a:ext cx="47625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solidFill>
                  <a:srgbClr val="FFFF00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733190" name="Rectangle 6"/>
          <p:cNvSpPr>
            <a:spLocks noChangeArrowheads="1"/>
          </p:cNvSpPr>
          <p:nvPr userDrawn="1"/>
        </p:nvSpPr>
        <p:spPr bwMode="auto">
          <a:xfrm>
            <a:off x="0" y="2"/>
            <a:ext cx="8382000" cy="9763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10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967859" y="188915"/>
            <a:ext cx="7082355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  <p:sp>
        <p:nvSpPr>
          <p:cNvPr id="10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</a:p>
        </p:txBody>
      </p:sp>
      <p:sp>
        <p:nvSpPr>
          <p:cNvPr id="733201" name="Rectangle 17"/>
          <p:cNvSpPr>
            <a:spLocks noChangeArrowheads="1"/>
          </p:cNvSpPr>
          <p:nvPr/>
        </p:nvSpPr>
        <p:spPr bwMode="auto">
          <a:xfrm>
            <a:off x="4060825" y="2971802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733202" name="Rectangle 18"/>
          <p:cNvSpPr>
            <a:spLocks noChangeArrowheads="1"/>
          </p:cNvSpPr>
          <p:nvPr/>
        </p:nvSpPr>
        <p:spPr bwMode="auto">
          <a:xfrm>
            <a:off x="3678238" y="2584452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1035" name="Picture 22" descr="THECERNlogoWhite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8175626" y="2"/>
            <a:ext cx="968375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67832" y="651908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  <a:endParaRPr lang="en-US" dirty="0"/>
          </a:p>
        </p:txBody>
      </p:sp>
      <p:pic>
        <p:nvPicPr>
          <p:cNvPr id="11" name="Picture 2" descr="https://edms.cern.ch/file/1182956/1/ELENA_logo_25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  <p:sldLayoutId id="2147483919" r:id="rId1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19" charset="2"/>
        <a:buChar char="n"/>
        <a:defRPr sz="3200">
          <a:solidFill>
            <a:schemeClr val="bg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19" charset="2"/>
        <a:buChar char="¨"/>
        <a:defRPr sz="2800">
          <a:solidFill>
            <a:schemeClr val="bg2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19" charset="2"/>
        <a:buChar char="n"/>
        <a:defRPr sz="2400">
          <a:solidFill>
            <a:schemeClr val="bg2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19" charset="2"/>
        <a:buChar char="¨"/>
        <a:defRPr sz="2000">
          <a:solidFill>
            <a:schemeClr val="bg2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19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3678" y="-61415"/>
            <a:ext cx="8729329" cy="1669235"/>
          </a:xfrm>
        </p:spPr>
        <p:txBody>
          <a:bodyPr/>
          <a:lstStyle/>
          <a:p>
            <a:pPr algn="ctr"/>
            <a:r>
              <a:rPr lang="en-US" sz="4000" dirty="0"/>
              <a:t>AD FACILITY</a:t>
            </a:r>
            <a:br>
              <a:rPr lang="en-US" sz="4000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en-US" sz="4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 </a:t>
            </a:r>
            <a:endParaRPr lang="en-GB" dirty="0"/>
          </a:p>
          <a:p>
            <a:endParaRPr lang="en-GB" dirty="0"/>
          </a:p>
          <a:p>
            <a:r>
              <a:rPr lang="en-US" dirty="0"/>
              <a:t> 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4381500" y="6570663"/>
            <a:ext cx="4762500" cy="284162"/>
          </a:xfrm>
        </p:spPr>
        <p:txBody>
          <a:bodyPr/>
          <a:lstStyle/>
          <a:p>
            <a:pPr>
              <a:defRPr/>
            </a:pPr>
            <a:r>
              <a:rPr lang="en-US" dirty="0"/>
              <a:t>F. Butin</a:t>
            </a:r>
          </a:p>
        </p:txBody>
      </p:sp>
      <p:pic>
        <p:nvPicPr>
          <p:cNvPr id="46082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7" t="38466" r="2504" b="33065"/>
          <a:stretch/>
        </p:blipFill>
        <p:spPr bwMode="auto">
          <a:xfrm>
            <a:off x="21946" y="4774940"/>
            <a:ext cx="9092794" cy="171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203679" y="2040366"/>
            <a:ext cx="8729329" cy="1669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9pPr>
          </a:lstStyle>
          <a:p>
            <a:pPr algn="ctr"/>
            <a:r>
              <a:rPr lang="en-US" sz="4800" kern="0" dirty="0">
                <a:solidFill>
                  <a:srgbClr val="0070C0"/>
                </a:solidFill>
              </a:rPr>
              <a:t>PUMA Exp area</a:t>
            </a:r>
          </a:p>
          <a:p>
            <a:pPr algn="ctr"/>
            <a:r>
              <a:rPr lang="en-US" sz="4800" kern="0" dirty="0">
                <a:solidFill>
                  <a:srgbClr val="0070C0"/>
                </a:solidFill>
              </a:rPr>
              <a:t>LNE51 transfer line</a:t>
            </a:r>
            <a:endParaRPr lang="en-GB" sz="4800" kern="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1D4C1-95CF-42CC-9670-4D35F1E42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dirty="0"/>
              <a:t>PUMA New </a:t>
            </a:r>
            <a:r>
              <a:rPr lang="fr-CH" sz="4000" dirty="0" err="1"/>
              <a:t>Experimental</a:t>
            </a:r>
            <a:r>
              <a:rPr lang="fr-CH" sz="4000" dirty="0"/>
              <a:t> area</a:t>
            </a:r>
            <a:endParaRPr lang="en-GB" sz="4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504446-E62A-4D45-819B-2171280418A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2</a:t>
            </a:fld>
            <a:endParaRPr lang="en-US" alt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CD8CF3A-D686-4774-8F98-38DF41B0BD44}"/>
              </a:ext>
            </a:extLst>
          </p:cNvPr>
          <p:cNvPicPr>
            <a:picLocks noGrp="1"/>
          </p:cNvPicPr>
          <p:nvPr>
            <p:ph sz="quarter" idx="13"/>
          </p:nvPr>
        </p:nvPicPr>
        <p:blipFill rotWithShape="1">
          <a:blip r:embed="rId2"/>
          <a:srcRect l="12605" t="7471" r="13165" b="8117"/>
          <a:stretch/>
        </p:blipFill>
        <p:spPr bwMode="auto">
          <a:xfrm>
            <a:off x="1033478" y="1246188"/>
            <a:ext cx="7073868" cy="5027612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Speech Bubble: Rectangle with Corners Rounded 8">
            <a:extLst>
              <a:ext uri="{FF2B5EF4-FFF2-40B4-BE49-F238E27FC236}">
                <a16:creationId xmlns:a16="http://schemas.microsoft.com/office/drawing/2014/main" id="{D7777064-8EBC-4771-9005-1B1D70F17FA0}"/>
              </a:ext>
            </a:extLst>
          </p:cNvPr>
          <p:cNvSpPr/>
          <p:nvPr/>
        </p:nvSpPr>
        <p:spPr>
          <a:xfrm>
            <a:off x="5256928" y="3282679"/>
            <a:ext cx="1830388" cy="682408"/>
          </a:xfrm>
          <a:prstGeom prst="wedgeRoundRectCallout">
            <a:avLst>
              <a:gd name="adj1" fmla="val -83084"/>
              <a:gd name="adj2" fmla="val -27853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>
                <a:solidFill>
                  <a:schemeClr val="tx1"/>
                </a:solidFill>
              </a:rPr>
              <a:t>PPX emergency exit (chicane)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3" name="Speech Bubble: Rectangle with Corners Rounded 22">
            <a:extLst>
              <a:ext uri="{FF2B5EF4-FFF2-40B4-BE49-F238E27FC236}">
                <a16:creationId xmlns:a16="http://schemas.microsoft.com/office/drawing/2014/main" id="{49B9D107-2A6E-49E5-97CA-96EA75EC811A}"/>
              </a:ext>
            </a:extLst>
          </p:cNvPr>
          <p:cNvSpPr/>
          <p:nvPr/>
        </p:nvSpPr>
        <p:spPr>
          <a:xfrm>
            <a:off x="1817129" y="2846520"/>
            <a:ext cx="1199025" cy="824728"/>
          </a:xfrm>
          <a:prstGeom prst="wedgeRoundRectCallout">
            <a:avLst>
              <a:gd name="adj1" fmla="val 88977"/>
              <a:gd name="adj2" fmla="val 42082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>
                <a:solidFill>
                  <a:schemeClr val="tx1"/>
                </a:solidFill>
              </a:rPr>
              <a:t>80 cm </a:t>
            </a:r>
            <a:r>
              <a:rPr lang="fr-CH" dirty="0" err="1">
                <a:solidFill>
                  <a:schemeClr val="tx1"/>
                </a:solidFill>
              </a:rPr>
              <a:t>concrete</a:t>
            </a:r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err="1">
                <a:solidFill>
                  <a:schemeClr val="tx1"/>
                </a:solidFill>
              </a:rPr>
              <a:t>shileding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62DBA7B-30E1-4509-BCCA-5DB94F8E31A8}"/>
              </a:ext>
            </a:extLst>
          </p:cNvPr>
          <p:cNvSpPr/>
          <p:nvPr/>
        </p:nvSpPr>
        <p:spPr>
          <a:xfrm>
            <a:off x="4968269" y="4031500"/>
            <a:ext cx="4162697" cy="281034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5</a:t>
            </a:r>
            <a:endParaRPr lang="en-GB" dirty="0"/>
          </a:p>
        </p:txBody>
      </p:sp>
      <p:sp>
        <p:nvSpPr>
          <p:cNvPr id="8" name="Speech Bubble: Rectangle with Corners Rounded 7">
            <a:extLst>
              <a:ext uri="{FF2B5EF4-FFF2-40B4-BE49-F238E27FC236}">
                <a16:creationId xmlns:a16="http://schemas.microsoft.com/office/drawing/2014/main" id="{02A6D8BB-256C-427B-B1F1-1E21010CCAF2}"/>
              </a:ext>
            </a:extLst>
          </p:cNvPr>
          <p:cNvSpPr/>
          <p:nvPr/>
        </p:nvSpPr>
        <p:spPr>
          <a:xfrm>
            <a:off x="3616402" y="6192152"/>
            <a:ext cx="1169988" cy="566521"/>
          </a:xfrm>
          <a:prstGeom prst="wedgeRoundRectCallout">
            <a:avLst>
              <a:gd name="adj1" fmla="val 12926"/>
              <a:gd name="adj2" fmla="val -141833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>
                <a:solidFill>
                  <a:schemeClr val="tx1"/>
                </a:solidFill>
              </a:rPr>
              <a:t>PPE </a:t>
            </a:r>
            <a:r>
              <a:rPr lang="fr-CH" dirty="0" err="1">
                <a:solidFill>
                  <a:schemeClr val="tx1"/>
                </a:solidFill>
              </a:rPr>
              <a:t>access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08F629A5-83DF-47DD-A619-7980A3D07F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780" y="4263588"/>
            <a:ext cx="3887072" cy="1461120"/>
          </a:xfrm>
          <a:prstGeom prst="rect">
            <a:avLst/>
          </a:prstGeom>
        </p:spPr>
      </p:pic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4067993E-F71A-4DF7-A428-04E6C7999A90}"/>
              </a:ext>
            </a:extLst>
          </p:cNvPr>
          <p:cNvCxnSpPr/>
          <p:nvPr/>
        </p:nvCxnSpPr>
        <p:spPr>
          <a:xfrm>
            <a:off x="5256928" y="5895703"/>
            <a:ext cx="248750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55D7CDC-BB9A-490B-BF16-EA276B90997B}"/>
              </a:ext>
            </a:extLst>
          </p:cNvPr>
          <p:cNvCxnSpPr>
            <a:cxnSpLocks/>
          </p:cNvCxnSpPr>
          <p:nvPr/>
        </p:nvCxnSpPr>
        <p:spPr>
          <a:xfrm>
            <a:off x="7979591" y="4328160"/>
            <a:ext cx="0" cy="12192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18FBE2C3-963C-444E-BE5F-35F3C53ABF6D}"/>
              </a:ext>
            </a:extLst>
          </p:cNvPr>
          <p:cNvCxnSpPr/>
          <p:nvPr/>
        </p:nvCxnSpPr>
        <p:spPr>
          <a:xfrm>
            <a:off x="8203474" y="5895703"/>
            <a:ext cx="82737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BB3DE062-C7BA-4980-8B18-B241F09809B7}"/>
              </a:ext>
            </a:extLst>
          </p:cNvPr>
          <p:cNvSpPr txBox="1"/>
          <p:nvPr/>
        </p:nvSpPr>
        <p:spPr>
          <a:xfrm>
            <a:off x="6126768" y="5855872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5.5m</a:t>
            </a:r>
            <a:endParaRPr lang="en-GB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D41E4BD-BF4B-4912-A05C-935160510AEC}"/>
              </a:ext>
            </a:extLst>
          </p:cNvPr>
          <p:cNvSpPr txBox="1"/>
          <p:nvPr/>
        </p:nvSpPr>
        <p:spPr>
          <a:xfrm>
            <a:off x="8354860" y="5855872"/>
            <a:ext cx="662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1.9m</a:t>
            </a:r>
            <a:endParaRPr lang="en-GB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205401D-2BA0-4BB7-A26B-F2AAF7D0BDCF}"/>
              </a:ext>
            </a:extLst>
          </p:cNvPr>
          <p:cNvSpPr txBox="1"/>
          <p:nvPr/>
        </p:nvSpPr>
        <p:spPr>
          <a:xfrm rot="16200000">
            <a:off x="7444509" y="4753093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2.7 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99930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727A7-4DF4-4908-AD72-7112EDD2D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Status</a:t>
            </a:r>
            <a:r>
              <a:rPr lang="fr-CH" dirty="0"/>
              <a:t> of </a:t>
            </a:r>
            <a:r>
              <a:rPr lang="fr-CH" dirty="0" err="1"/>
              <a:t>experimental</a:t>
            </a:r>
            <a:r>
              <a:rPr lang="fr-CH" dirty="0"/>
              <a:t> area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44457B-C54B-45E8-A371-771D1DBABF0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F. Butin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4A18FB-D28E-4EA3-B561-519C5A44AB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175" y="1022683"/>
            <a:ext cx="5100133" cy="555352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fr-CH" sz="2600" dirty="0" err="1"/>
              <a:t>Exp</a:t>
            </a:r>
            <a:r>
              <a:rPr lang="fr-CH" sz="2600" dirty="0"/>
              <a:t> area </a:t>
            </a:r>
            <a:r>
              <a:rPr lang="fr-CH" sz="2600" dirty="0" err="1"/>
              <a:t>is</a:t>
            </a:r>
            <a:r>
              <a:rPr lang="fr-CH" sz="2600" dirty="0"/>
              <a:t> </a:t>
            </a:r>
            <a:r>
              <a:rPr lang="fr-CH" sz="2600" dirty="0" err="1"/>
              <a:t>now</a:t>
            </a:r>
            <a:r>
              <a:rPr lang="fr-CH" sz="2600" dirty="0"/>
              <a:t> </a:t>
            </a:r>
            <a:r>
              <a:rPr lang="fr-CH" sz="2600" dirty="0" err="1"/>
              <a:t>complete</a:t>
            </a:r>
            <a:endParaRPr lang="fr-CH" sz="2600" dirty="0"/>
          </a:p>
          <a:p>
            <a:pPr>
              <a:buFont typeface="Arial" panose="020B0604020202020204" pitchFamily="34" charset="0"/>
              <a:buChar char="•"/>
            </a:pPr>
            <a:r>
              <a:rPr lang="fr-CH" sz="2600" dirty="0" err="1"/>
              <a:t>Shielding</a:t>
            </a:r>
            <a:r>
              <a:rPr lang="fr-CH" sz="2600" dirty="0"/>
              <a:t> </a:t>
            </a:r>
            <a:r>
              <a:rPr lang="fr-CH" sz="2600" dirty="0" err="1"/>
              <a:t>is</a:t>
            </a:r>
            <a:r>
              <a:rPr lang="fr-CH" sz="2600" dirty="0"/>
              <a:t> </a:t>
            </a:r>
            <a:r>
              <a:rPr lang="fr-CH" sz="2600" dirty="0" err="1"/>
              <a:t>complete</a:t>
            </a:r>
            <a:r>
              <a:rPr lang="fr-CH" sz="2600" dirty="0"/>
              <a:t>, </a:t>
            </a:r>
            <a:r>
              <a:rPr lang="fr-CH" sz="2600" dirty="0" err="1"/>
              <a:t>layout</a:t>
            </a:r>
            <a:r>
              <a:rPr lang="fr-CH" sz="2600" dirty="0"/>
              <a:t> </a:t>
            </a:r>
            <a:r>
              <a:rPr lang="fr-CH" sz="2600" dirty="0" err="1"/>
              <a:t>around</a:t>
            </a:r>
            <a:r>
              <a:rPr lang="fr-CH" sz="2600" dirty="0"/>
              <a:t> </a:t>
            </a:r>
            <a:r>
              <a:rPr lang="fr-CH" sz="2600" dirty="0" err="1"/>
              <a:t>transfer</a:t>
            </a:r>
            <a:r>
              <a:rPr lang="fr-CH" sz="2600" dirty="0"/>
              <a:t> line passage </a:t>
            </a:r>
            <a:r>
              <a:rPr lang="fr-CH" sz="2600" dirty="0" err="1"/>
              <a:t>will</a:t>
            </a:r>
            <a:r>
              <a:rPr lang="fr-CH" sz="2600" dirty="0"/>
              <a:t> </a:t>
            </a:r>
            <a:r>
              <a:rPr lang="fr-CH" sz="2600" dirty="0" err="1"/>
              <a:t>be</a:t>
            </a:r>
            <a:r>
              <a:rPr lang="fr-CH" sz="2600" dirty="0"/>
              <a:t> </a:t>
            </a:r>
            <a:r>
              <a:rPr lang="fr-CH" sz="2600" dirty="0" err="1"/>
              <a:t>improved</a:t>
            </a:r>
            <a:r>
              <a:rPr lang="fr-CH" sz="2600" dirty="0"/>
              <a:t> </a:t>
            </a:r>
            <a:r>
              <a:rPr lang="fr-CH" sz="2600" dirty="0" err="1"/>
              <a:t>during</a:t>
            </a:r>
            <a:r>
              <a:rPr lang="fr-CH" sz="2600" dirty="0"/>
              <a:t> YETS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CH" sz="2600" dirty="0"/>
              <a:t>Cooling water </a:t>
            </a:r>
            <a:r>
              <a:rPr lang="fr-CH" sz="2600" dirty="0" err="1"/>
              <a:t>operational</a:t>
            </a:r>
            <a:endParaRPr lang="fr-CH" sz="2600" dirty="0"/>
          </a:p>
          <a:p>
            <a:pPr>
              <a:buFont typeface="Arial" panose="020B0604020202020204" pitchFamily="34" charset="0"/>
              <a:buChar char="•"/>
            </a:pPr>
            <a:r>
              <a:rPr lang="fr-CH" sz="2600" dirty="0" err="1"/>
              <a:t>Electrical</a:t>
            </a:r>
            <a:r>
              <a:rPr lang="fr-CH" sz="2600" dirty="0"/>
              <a:t> distribution </a:t>
            </a:r>
            <a:r>
              <a:rPr lang="fr-CH" sz="2600" dirty="0" err="1"/>
              <a:t>installed</a:t>
            </a:r>
            <a:r>
              <a:rPr lang="fr-CH" sz="2600" dirty="0"/>
              <a:t>, main </a:t>
            </a:r>
            <a:r>
              <a:rPr lang="fr-CH" sz="2600" dirty="0" err="1"/>
              <a:t>switchboard</a:t>
            </a:r>
            <a:r>
              <a:rPr lang="fr-CH" sz="2600" dirty="0"/>
              <a:t> </a:t>
            </a:r>
            <a:r>
              <a:rPr lang="fr-CH" sz="2600" dirty="0" err="1"/>
              <a:t>connected</a:t>
            </a:r>
            <a:endParaRPr lang="fr-CH" sz="2600" dirty="0"/>
          </a:p>
          <a:p>
            <a:pPr>
              <a:buFont typeface="Arial" panose="020B0604020202020204" pitchFamily="34" charset="0"/>
              <a:buChar char="•"/>
            </a:pPr>
            <a:r>
              <a:rPr lang="fr-CH" sz="2600" dirty="0"/>
              <a:t>Power </a:t>
            </a:r>
            <a:r>
              <a:rPr lang="fr-CH" sz="2600" dirty="0" err="1"/>
              <a:t>from</a:t>
            </a:r>
            <a:r>
              <a:rPr lang="fr-CH" sz="2600" dirty="0"/>
              <a:t> crane to </a:t>
            </a:r>
            <a:r>
              <a:rPr lang="fr-CH" sz="2600" dirty="0" err="1"/>
              <a:t>be</a:t>
            </a:r>
            <a:r>
              <a:rPr lang="fr-CH" sz="2600" dirty="0"/>
              <a:t> </a:t>
            </a:r>
            <a:r>
              <a:rPr lang="fr-CH" sz="2600" dirty="0" err="1"/>
              <a:t>installed</a:t>
            </a:r>
            <a:r>
              <a:rPr lang="fr-CH" sz="2600" dirty="0"/>
              <a:t> </a:t>
            </a:r>
            <a:r>
              <a:rPr lang="fr-CH" sz="2600" dirty="0" err="1"/>
              <a:t>during</a:t>
            </a:r>
            <a:r>
              <a:rPr lang="fr-CH" sz="2600" dirty="0"/>
              <a:t> crane </a:t>
            </a:r>
            <a:r>
              <a:rPr lang="fr-CH" sz="2600" dirty="0" err="1"/>
              <a:t>refurbishment</a:t>
            </a:r>
            <a:r>
              <a:rPr lang="fr-CH" sz="2600" dirty="0"/>
              <a:t> </a:t>
            </a:r>
            <a:r>
              <a:rPr lang="fr-CH" sz="2600" dirty="0" err="1"/>
              <a:t>planned</a:t>
            </a:r>
            <a:r>
              <a:rPr lang="fr-CH" sz="2600" dirty="0"/>
              <a:t> as of </a:t>
            </a:r>
            <a:r>
              <a:rPr lang="fr-CH" sz="2600" dirty="0" err="1"/>
              <a:t>mid</a:t>
            </a:r>
            <a:r>
              <a:rPr lang="fr-CH" sz="2600" dirty="0"/>
              <a:t> April 2022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CH" sz="2600" dirty="0"/>
              <a:t>RP and </a:t>
            </a:r>
            <a:r>
              <a:rPr lang="fr-CH" sz="2600" dirty="0" err="1"/>
              <a:t>access</a:t>
            </a:r>
            <a:r>
              <a:rPr lang="fr-CH" sz="2600" dirty="0"/>
              <a:t> </a:t>
            </a:r>
            <a:r>
              <a:rPr lang="fr-CH" sz="2600" dirty="0" err="1"/>
              <a:t>safety</a:t>
            </a:r>
            <a:r>
              <a:rPr lang="fr-CH" sz="2600" dirty="0"/>
              <a:t> </a:t>
            </a:r>
            <a:r>
              <a:rPr lang="fr-CH" sz="2600" dirty="0" err="1"/>
              <a:t>systems</a:t>
            </a:r>
            <a:r>
              <a:rPr lang="fr-CH" sz="2600" dirty="0"/>
              <a:t> to </a:t>
            </a:r>
            <a:r>
              <a:rPr lang="fr-CH" sz="2600" dirty="0" err="1"/>
              <a:t>be</a:t>
            </a:r>
            <a:r>
              <a:rPr lang="fr-CH" sz="2600" dirty="0"/>
              <a:t> </a:t>
            </a:r>
            <a:r>
              <a:rPr lang="fr-CH" sz="2600" dirty="0" err="1"/>
              <a:t>connected</a:t>
            </a:r>
            <a:r>
              <a:rPr lang="fr-CH" sz="2600" dirty="0"/>
              <a:t> </a:t>
            </a:r>
            <a:r>
              <a:rPr lang="fr-CH" sz="2600" dirty="0" err="1"/>
              <a:t>during</a:t>
            </a:r>
            <a:r>
              <a:rPr lang="fr-CH" sz="2600" dirty="0"/>
              <a:t> YETS</a:t>
            </a:r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11" name="Content Placeholder 7" descr="A picture containing indoor&#10;&#10;Description automatically generated">
            <a:extLst>
              <a:ext uri="{FF2B5EF4-FFF2-40B4-BE49-F238E27FC236}">
                <a16:creationId xmlns:a16="http://schemas.microsoft.com/office/drawing/2014/main" id="{29E62E5B-6F98-454A-A7E0-A919095624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642" r="34046"/>
          <a:stretch/>
        </p:blipFill>
        <p:spPr bwMode="auto">
          <a:xfrm>
            <a:off x="5210308" y="1193801"/>
            <a:ext cx="3906175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Speech Bubble: Rectangle with Corners Rounded 11">
            <a:extLst>
              <a:ext uri="{FF2B5EF4-FFF2-40B4-BE49-F238E27FC236}">
                <a16:creationId xmlns:a16="http://schemas.microsoft.com/office/drawing/2014/main" id="{03ED27E8-E693-4276-8857-5D976F20E6B3}"/>
              </a:ext>
            </a:extLst>
          </p:cNvPr>
          <p:cNvSpPr/>
          <p:nvPr/>
        </p:nvSpPr>
        <p:spPr bwMode="auto">
          <a:xfrm flipH="1">
            <a:off x="6357853" y="4626044"/>
            <a:ext cx="877448" cy="596321"/>
          </a:xfrm>
          <a:prstGeom prst="wedgeRoundRectCallout">
            <a:avLst>
              <a:gd name="adj1" fmla="val -45585"/>
              <a:gd name="adj2" fmla="val -84495"/>
              <a:gd name="adj3" fmla="val 16667"/>
            </a:avLst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PUMA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exp</a:t>
            </a: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area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3" name="Speech Bubble: Rectangle with Corners Rounded 12">
            <a:extLst>
              <a:ext uri="{FF2B5EF4-FFF2-40B4-BE49-F238E27FC236}">
                <a16:creationId xmlns:a16="http://schemas.microsoft.com/office/drawing/2014/main" id="{51E8FA54-675A-4A11-AEE2-80F027CB9FCB}"/>
              </a:ext>
            </a:extLst>
          </p:cNvPr>
          <p:cNvSpPr/>
          <p:nvPr/>
        </p:nvSpPr>
        <p:spPr bwMode="auto">
          <a:xfrm>
            <a:off x="6905359" y="1039314"/>
            <a:ext cx="1277655" cy="596321"/>
          </a:xfrm>
          <a:prstGeom prst="wedgeRoundRectCallout">
            <a:avLst>
              <a:gd name="adj1" fmla="val 95787"/>
              <a:gd name="adj2" fmla="val 99956"/>
              <a:gd name="adj3" fmla="val 16667"/>
            </a:avLst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dirty="0">
                <a:latin typeface="Garamond" pitchFamily="-65" charset="0"/>
              </a:rPr>
              <a:t>New </a:t>
            </a:r>
            <a:r>
              <a:rPr lang="fr-CH" dirty="0" err="1">
                <a:latin typeface="Garamond" pitchFamily="-65" charset="0"/>
              </a:rPr>
              <a:t>storage</a:t>
            </a:r>
            <a:r>
              <a:rPr lang="fr-CH" dirty="0">
                <a:latin typeface="Garamond" pitchFamily="-65" charset="0"/>
              </a:rPr>
              <a:t>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dirty="0">
                <a:latin typeface="Garamond" pitchFamily="-65" charset="0"/>
              </a:rPr>
              <a:t>platform</a:t>
            </a:r>
            <a:endParaRPr kumimoji="0" lang="fr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41790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5D6B9A-E138-4B67-826A-D00738D531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LNE51 </a:t>
            </a:r>
            <a:r>
              <a:rPr lang="fr-CH" dirty="0" err="1"/>
              <a:t>transfer</a:t>
            </a:r>
            <a:r>
              <a:rPr lang="fr-CH" dirty="0"/>
              <a:t> line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716D96-C39E-4F0A-BC25-358C8D266F9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982063" y="6583189"/>
            <a:ext cx="4762500" cy="284162"/>
          </a:xfrm>
        </p:spPr>
        <p:txBody>
          <a:bodyPr/>
          <a:lstStyle/>
          <a:p>
            <a:pPr>
              <a:defRPr/>
            </a:pPr>
            <a:r>
              <a:rPr lang="en-US" dirty="0"/>
              <a:t>F. Butin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EC12140-6B40-42B7-9E70-2F1E3E59B8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5496"/>
          <a:stretch/>
        </p:blipFill>
        <p:spPr>
          <a:xfrm>
            <a:off x="2204579" y="1106119"/>
            <a:ext cx="5651480" cy="5111750"/>
          </a:xfrm>
          <a:prstGeom prst="rect">
            <a:avLst/>
          </a:prstGeom>
        </p:spPr>
      </p:pic>
      <p:sp>
        <p:nvSpPr>
          <p:cNvPr id="7" name="Speech Bubble: Rectangle with Corners Rounded 6">
            <a:extLst>
              <a:ext uri="{FF2B5EF4-FFF2-40B4-BE49-F238E27FC236}">
                <a16:creationId xmlns:a16="http://schemas.microsoft.com/office/drawing/2014/main" id="{EABF7A43-1136-4E05-A5F7-826429388024}"/>
              </a:ext>
            </a:extLst>
          </p:cNvPr>
          <p:cNvSpPr/>
          <p:nvPr/>
        </p:nvSpPr>
        <p:spPr bwMode="auto">
          <a:xfrm>
            <a:off x="1183708" y="6170822"/>
            <a:ext cx="1020871" cy="596321"/>
          </a:xfrm>
          <a:prstGeom prst="wedgeRoundRectCallout">
            <a:avLst>
              <a:gd name="adj1" fmla="val 86833"/>
              <a:gd name="adj2" fmla="val -49835"/>
              <a:gd name="adj3" fmla="val 16667"/>
            </a:avLst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Interface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gate</a:t>
            </a: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valve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263455A-3004-49C4-82F6-AD5E854F2619}"/>
              </a:ext>
            </a:extLst>
          </p:cNvPr>
          <p:cNvSpPr/>
          <p:nvPr/>
        </p:nvSpPr>
        <p:spPr bwMode="auto">
          <a:xfrm>
            <a:off x="2060530" y="4056334"/>
            <a:ext cx="1766170" cy="231732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Shielding</a:t>
            </a: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</a:t>
            </a:r>
            <a:r>
              <a:rPr kumimoji="0" lang="fr-CH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wall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9" name="Speech Bubble: Rectangle with Corners Rounded 8">
            <a:extLst>
              <a:ext uri="{FF2B5EF4-FFF2-40B4-BE49-F238E27FC236}">
                <a16:creationId xmlns:a16="http://schemas.microsoft.com/office/drawing/2014/main" id="{91A6836B-0AAE-4906-92D2-5514D9FE525A}"/>
              </a:ext>
            </a:extLst>
          </p:cNvPr>
          <p:cNvSpPr/>
          <p:nvPr/>
        </p:nvSpPr>
        <p:spPr bwMode="auto">
          <a:xfrm>
            <a:off x="4290164" y="4935255"/>
            <a:ext cx="2235896" cy="632564"/>
          </a:xfrm>
          <a:prstGeom prst="wedgeRoundRectCallout">
            <a:avLst>
              <a:gd name="adj1" fmla="val -83158"/>
              <a:gd name="adj2" fmla="val -16220"/>
              <a:gd name="adj3" fmla="val 16667"/>
            </a:avLst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Installed</a:t>
            </a:r>
            <a:endParaRPr lang="fr-CH" dirty="0">
              <a:latin typeface="Garamond" pitchFamily="-65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(2 </a:t>
            </a:r>
            <a:r>
              <a:rPr kumimoji="0" lang="fr-CH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SEMs</a:t>
            </a: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</a:t>
            </a:r>
            <a:r>
              <a:rPr kumimoji="0" lang="fr-CH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missing</a:t>
            </a: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)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0" name="Speech Bubble: Rectangle with Corners Rounded 9">
            <a:extLst>
              <a:ext uri="{FF2B5EF4-FFF2-40B4-BE49-F238E27FC236}">
                <a16:creationId xmlns:a16="http://schemas.microsoft.com/office/drawing/2014/main" id="{57E235DA-63B2-4234-A300-B9E5A18DA2D2}"/>
              </a:ext>
            </a:extLst>
          </p:cNvPr>
          <p:cNvSpPr/>
          <p:nvPr/>
        </p:nvSpPr>
        <p:spPr bwMode="auto">
          <a:xfrm>
            <a:off x="678644" y="3336579"/>
            <a:ext cx="1525935" cy="572365"/>
          </a:xfrm>
          <a:prstGeom prst="wedgeRoundRectCallout">
            <a:avLst>
              <a:gd name="adj1" fmla="val 68641"/>
              <a:gd name="adj2" fmla="val -4918"/>
              <a:gd name="adj3" fmla="val 16667"/>
            </a:avLst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To </a:t>
            </a:r>
            <a:r>
              <a:rPr kumimoji="0" lang="fr-CH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be</a:t>
            </a: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</a:t>
            </a:r>
            <a:r>
              <a:rPr kumimoji="0" lang="fr-CH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installed</a:t>
            </a:r>
            <a:endParaRPr kumimoji="0" lang="fr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dirty="0" err="1">
                <a:latin typeface="Garamond" pitchFamily="-65" charset="0"/>
              </a:rPr>
              <a:t>during</a:t>
            </a:r>
            <a:r>
              <a:rPr lang="fr-CH" dirty="0">
                <a:latin typeface="Garamond" pitchFamily="-65" charset="0"/>
              </a:rPr>
              <a:t> YETS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C224010-637D-414A-ACE9-ECA28B0686E4}"/>
              </a:ext>
            </a:extLst>
          </p:cNvPr>
          <p:cNvSpPr/>
          <p:nvPr/>
        </p:nvSpPr>
        <p:spPr bwMode="auto">
          <a:xfrm>
            <a:off x="2448837" y="4288066"/>
            <a:ext cx="1114816" cy="2025052"/>
          </a:xfrm>
          <a:prstGeom prst="rect">
            <a:avLst/>
          </a:prstGeom>
          <a:solidFill>
            <a:srgbClr val="66FF33">
              <a:alpha val="25882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1701DE6-0E07-4873-A9DF-DA5E69C9D2B3}"/>
              </a:ext>
            </a:extLst>
          </p:cNvPr>
          <p:cNvSpPr/>
          <p:nvPr/>
        </p:nvSpPr>
        <p:spPr bwMode="auto">
          <a:xfrm>
            <a:off x="2442574" y="3018773"/>
            <a:ext cx="1121079" cy="1027134"/>
          </a:xfrm>
          <a:custGeom>
            <a:avLst/>
            <a:gdLst>
              <a:gd name="connsiteX0" fmla="*/ 0 w 1121079"/>
              <a:gd name="connsiteY0" fmla="*/ 1027134 h 1027134"/>
              <a:gd name="connsiteX1" fmla="*/ 1121079 w 1121079"/>
              <a:gd name="connsiteY1" fmla="*/ 1027134 h 1027134"/>
              <a:gd name="connsiteX2" fmla="*/ 1121079 w 1121079"/>
              <a:gd name="connsiteY2" fmla="*/ 0 h 1027134"/>
              <a:gd name="connsiteX3" fmla="*/ 551145 w 1121079"/>
              <a:gd name="connsiteY3" fmla="*/ 0 h 1027134"/>
              <a:gd name="connsiteX4" fmla="*/ 6263 w 1121079"/>
              <a:gd name="connsiteY4" fmla="*/ 638827 h 1027134"/>
              <a:gd name="connsiteX5" fmla="*/ 0 w 1121079"/>
              <a:gd name="connsiteY5" fmla="*/ 1027134 h 1027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21079" h="1027134">
                <a:moveTo>
                  <a:pt x="0" y="1027134"/>
                </a:moveTo>
                <a:lnTo>
                  <a:pt x="1121079" y="1027134"/>
                </a:lnTo>
                <a:lnTo>
                  <a:pt x="1121079" y="0"/>
                </a:lnTo>
                <a:lnTo>
                  <a:pt x="551145" y="0"/>
                </a:lnTo>
                <a:lnTo>
                  <a:pt x="6263" y="638827"/>
                </a:lnTo>
                <a:lnTo>
                  <a:pt x="0" y="1027134"/>
                </a:lnTo>
                <a:close/>
              </a:path>
            </a:pathLst>
          </a:custGeom>
          <a:solidFill>
            <a:srgbClr val="FFFF00">
              <a:alpha val="25098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DA4A66B-A41C-4D3C-A9E3-62016A1AE623}"/>
              </a:ext>
            </a:extLst>
          </p:cNvPr>
          <p:cNvSpPr/>
          <p:nvPr/>
        </p:nvSpPr>
        <p:spPr bwMode="auto">
          <a:xfrm>
            <a:off x="4540683" y="1146175"/>
            <a:ext cx="1296443" cy="231732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ELENA ring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475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8DBCD-9295-46B2-A38A-CA481D19C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LNE51 </a:t>
            </a:r>
            <a:r>
              <a:rPr lang="fr-CH" dirty="0" err="1"/>
              <a:t>transfer</a:t>
            </a:r>
            <a:r>
              <a:rPr lang="fr-CH" dirty="0"/>
              <a:t> line </a:t>
            </a:r>
            <a:r>
              <a:rPr lang="fr-CH" dirty="0" err="1"/>
              <a:t>status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D31F80-D471-4146-8DE0-C077984ADD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427" y="1140426"/>
            <a:ext cx="8637218" cy="5572318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fr-CH" sz="2800" dirty="0"/>
              <a:t>All supports are </a:t>
            </a:r>
            <a:r>
              <a:rPr lang="fr-CH" sz="2800" dirty="0" err="1"/>
              <a:t>installed</a:t>
            </a:r>
            <a:endParaRPr lang="fr-CH" sz="2800" dirty="0"/>
          </a:p>
          <a:p>
            <a:pPr>
              <a:buFont typeface="Wingdings" panose="05000000000000000000" pitchFamily="2" charset="2"/>
              <a:buChar char="§"/>
            </a:pPr>
            <a:r>
              <a:rPr lang="fr-CH" sz="2800" dirty="0"/>
              <a:t>Cabling </a:t>
            </a:r>
            <a:r>
              <a:rPr lang="fr-CH" sz="2800" dirty="0" err="1"/>
              <a:t>is</a:t>
            </a:r>
            <a:r>
              <a:rPr lang="fr-CH" sz="2800" dirty="0"/>
              <a:t> </a:t>
            </a:r>
            <a:r>
              <a:rPr lang="fr-CH" sz="2800" dirty="0" err="1"/>
              <a:t>complete</a:t>
            </a:r>
            <a:r>
              <a:rPr lang="fr-CH" sz="2800" dirty="0"/>
              <a:t>, </a:t>
            </a:r>
            <a:r>
              <a:rPr lang="fr-CH" sz="2800" dirty="0" err="1"/>
              <a:t>connectors</a:t>
            </a:r>
            <a:r>
              <a:rPr lang="fr-CH" sz="2800" dirty="0"/>
              <a:t> </a:t>
            </a:r>
            <a:r>
              <a:rPr lang="fr-CH" sz="2800" dirty="0" err="1"/>
              <a:t>installed</a:t>
            </a:r>
            <a:endParaRPr lang="fr-CH" sz="2800" dirty="0"/>
          </a:p>
          <a:p>
            <a:pPr>
              <a:buFont typeface="Wingdings" panose="05000000000000000000" pitchFamily="2" charset="2"/>
              <a:buChar char="§"/>
            </a:pPr>
            <a:r>
              <a:rPr lang="fr-CH" sz="2800" dirty="0"/>
              <a:t>Power </a:t>
            </a:r>
            <a:r>
              <a:rPr lang="fr-CH" sz="2800" dirty="0" err="1"/>
              <a:t>converters</a:t>
            </a:r>
            <a:r>
              <a:rPr lang="fr-CH" sz="2800" dirty="0"/>
              <a:t> </a:t>
            </a:r>
            <a:r>
              <a:rPr lang="fr-CH" sz="2800" dirty="0" err="1"/>
              <a:t>installed</a:t>
            </a:r>
            <a:r>
              <a:rPr lang="fr-CH" sz="2800" dirty="0"/>
              <a:t>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CH" sz="2800" dirty="0" err="1"/>
              <a:t>Electrostatic</a:t>
            </a:r>
            <a:r>
              <a:rPr lang="fr-CH" sz="2800" dirty="0"/>
              <a:t> </a:t>
            </a:r>
            <a:r>
              <a:rPr lang="fr-CH" sz="2800" dirty="0" err="1"/>
              <a:t>element</a:t>
            </a:r>
            <a:r>
              <a:rPr lang="fr-CH" sz="2800" dirty="0"/>
              <a:t> (PUMA </a:t>
            </a:r>
            <a:r>
              <a:rPr lang="fr-CH" sz="2800" dirty="0" err="1"/>
              <a:t>side</a:t>
            </a:r>
            <a:r>
              <a:rPr lang="fr-CH" sz="2800" dirty="0"/>
              <a:t>) are </a:t>
            </a:r>
            <a:r>
              <a:rPr lang="fr-CH" sz="2800" dirty="0" err="1"/>
              <a:t>installed</a:t>
            </a:r>
            <a:endParaRPr lang="fr-CH" sz="2800" dirty="0"/>
          </a:p>
          <a:p>
            <a:pPr>
              <a:buFont typeface="Wingdings" panose="05000000000000000000" pitchFamily="2" charset="2"/>
              <a:buChar char="§"/>
            </a:pPr>
            <a:r>
              <a:rPr lang="fr-CH" sz="2800" dirty="0" err="1"/>
              <a:t>Electrostatic</a:t>
            </a:r>
            <a:r>
              <a:rPr lang="fr-CH" sz="2800" dirty="0"/>
              <a:t> </a:t>
            </a:r>
            <a:r>
              <a:rPr lang="fr-CH" sz="2800" dirty="0" err="1"/>
              <a:t>elements</a:t>
            </a:r>
            <a:r>
              <a:rPr lang="fr-CH" sz="2800" dirty="0"/>
              <a:t> (ELENA </a:t>
            </a:r>
            <a:r>
              <a:rPr lang="fr-CH" sz="2800" dirty="0" err="1"/>
              <a:t>side</a:t>
            </a:r>
            <a:r>
              <a:rPr lang="fr-CH" sz="2800" dirty="0"/>
              <a:t>) are </a:t>
            </a:r>
            <a:r>
              <a:rPr lang="fr-CH" sz="2800" dirty="0" err="1"/>
              <a:t>ready</a:t>
            </a:r>
            <a:r>
              <a:rPr lang="fr-CH" sz="2800" dirty="0"/>
              <a:t> to </a:t>
            </a:r>
            <a:r>
              <a:rPr lang="fr-CH" sz="2800" dirty="0" err="1"/>
              <a:t>be</a:t>
            </a:r>
            <a:r>
              <a:rPr lang="fr-CH" sz="2800" dirty="0"/>
              <a:t> </a:t>
            </a:r>
            <a:r>
              <a:rPr lang="fr-CH" sz="2800" dirty="0" err="1"/>
              <a:t>installed</a:t>
            </a:r>
            <a:r>
              <a:rPr lang="fr-CH" sz="2800" dirty="0"/>
              <a:t> -&gt; </a:t>
            </a:r>
            <a:r>
              <a:rPr lang="fr-CH" sz="2800" dirty="0" err="1"/>
              <a:t>during</a:t>
            </a:r>
            <a:r>
              <a:rPr lang="fr-CH" sz="2800" dirty="0"/>
              <a:t> YETS (as of 15th </a:t>
            </a:r>
            <a:r>
              <a:rPr lang="fr-CH" sz="2800" dirty="0" err="1"/>
              <a:t>Nov</a:t>
            </a:r>
            <a:r>
              <a:rPr lang="fr-CH" sz="2800" dirty="0"/>
              <a:t>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CH" sz="2800" dirty="0" err="1"/>
              <a:t>SEM’s</a:t>
            </a:r>
            <a:r>
              <a:rPr lang="fr-CH" sz="2800" dirty="0"/>
              <a:t> </a:t>
            </a:r>
            <a:r>
              <a:rPr lang="fr-CH" sz="2800" dirty="0" err="1"/>
              <a:t>expected</a:t>
            </a:r>
            <a:r>
              <a:rPr lang="fr-CH" sz="2800" dirty="0"/>
              <a:t>, </a:t>
            </a:r>
            <a:r>
              <a:rPr lang="fr-CH" sz="2800" dirty="0">
                <a:highlight>
                  <a:srgbClr val="FFFF00"/>
                </a:highlight>
              </a:rPr>
              <a:t>no </a:t>
            </a:r>
            <a:r>
              <a:rPr lang="fr-CH" sz="2800" dirty="0" err="1">
                <a:highlight>
                  <a:srgbClr val="FFFF00"/>
                </a:highlight>
              </a:rPr>
              <a:t>delivery</a:t>
            </a:r>
            <a:r>
              <a:rPr lang="fr-CH" sz="2800" dirty="0">
                <a:highlight>
                  <a:srgbClr val="FFFF00"/>
                </a:highlight>
              </a:rPr>
              <a:t> date </a:t>
            </a:r>
            <a:r>
              <a:rPr lang="fr-CH" sz="2800" dirty="0" err="1">
                <a:highlight>
                  <a:srgbClr val="FFFF00"/>
                </a:highlight>
              </a:rPr>
              <a:t>yet</a:t>
            </a:r>
            <a:endParaRPr lang="fr-CH" sz="2800" dirty="0">
              <a:highlight>
                <a:srgbClr val="FFFF00"/>
              </a:highlight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fr-CH" sz="2800" dirty="0"/>
              <a:t>Vacuum </a:t>
            </a:r>
            <a:r>
              <a:rPr lang="fr-CH" sz="2800" dirty="0" err="1"/>
              <a:t>elements</a:t>
            </a:r>
            <a:r>
              <a:rPr lang="fr-CH" sz="2800" dirty="0"/>
              <a:t> </a:t>
            </a:r>
            <a:r>
              <a:rPr lang="fr-CH" sz="2800" dirty="0" err="1"/>
              <a:t>installed</a:t>
            </a:r>
            <a:r>
              <a:rPr lang="fr-CH" sz="2800" dirty="0"/>
              <a:t> (PUMA </a:t>
            </a:r>
            <a:r>
              <a:rPr lang="fr-CH" sz="2800" dirty="0" err="1"/>
              <a:t>side</a:t>
            </a:r>
            <a:r>
              <a:rPr lang="fr-CH" sz="2800" dirty="0"/>
              <a:t>, 1 SEM tank </a:t>
            </a:r>
            <a:r>
              <a:rPr lang="fr-CH" sz="2800" dirty="0" err="1"/>
              <a:t>missing</a:t>
            </a:r>
            <a:r>
              <a:rPr lang="fr-CH" sz="2800" dirty="0"/>
              <a:t>) and </a:t>
            </a:r>
            <a:r>
              <a:rPr lang="fr-CH" sz="2800" dirty="0" err="1"/>
              <a:t>during</a:t>
            </a:r>
            <a:r>
              <a:rPr lang="fr-CH" sz="2800" dirty="0"/>
              <a:t> YETS (ELENA </a:t>
            </a:r>
            <a:r>
              <a:rPr lang="fr-CH" sz="2800" dirty="0" err="1"/>
              <a:t>side</a:t>
            </a:r>
            <a:r>
              <a:rPr lang="fr-CH" sz="2800" dirty="0"/>
              <a:t>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CH" sz="2800" dirty="0" err="1"/>
              <a:t>Bake</a:t>
            </a:r>
            <a:r>
              <a:rPr lang="fr-CH" sz="2800" dirty="0"/>
              <a:t>-out of line </a:t>
            </a:r>
            <a:r>
              <a:rPr lang="fr-CH" sz="2800" dirty="0" err="1"/>
              <a:t>planned</a:t>
            </a:r>
            <a:r>
              <a:rPr lang="fr-CH" sz="2800" dirty="0"/>
              <a:t> W48-50 (if </a:t>
            </a:r>
            <a:r>
              <a:rPr lang="fr-CH" sz="2800" dirty="0" err="1"/>
              <a:t>SEMs</a:t>
            </a:r>
            <a:r>
              <a:rPr lang="fr-CH" sz="2800" dirty="0"/>
              <a:t> are </a:t>
            </a:r>
            <a:r>
              <a:rPr lang="fr-CH" sz="2800" dirty="0" err="1"/>
              <a:t>installed</a:t>
            </a:r>
            <a:r>
              <a:rPr lang="fr-CH" sz="2800" dirty="0"/>
              <a:t>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CH" sz="2800" dirty="0"/>
              <a:t>IST and Commissioning of LNE51 </a:t>
            </a:r>
            <a:r>
              <a:rPr lang="fr-CH" sz="2800" dirty="0" err="1"/>
              <a:t>with</a:t>
            </a:r>
            <a:r>
              <a:rPr lang="fr-CH" sz="2800" dirty="0"/>
              <a:t> H</a:t>
            </a:r>
            <a:r>
              <a:rPr lang="fr-CH" sz="2800" baseline="30000" dirty="0"/>
              <a:t>-</a:t>
            </a:r>
            <a:r>
              <a:rPr lang="fr-CH" sz="2800" dirty="0"/>
              <a:t> as of Jan 2022</a:t>
            </a:r>
          </a:p>
          <a:p>
            <a:pPr marL="0" indent="0">
              <a:buNone/>
            </a:pPr>
            <a:endParaRPr lang="fr-CH" sz="2800" dirty="0"/>
          </a:p>
          <a:p>
            <a:pPr marL="0" indent="0">
              <a:buNone/>
            </a:pPr>
            <a:endParaRPr lang="fr-CH" sz="2800" dirty="0"/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CB0F8E-7E99-49DE-868A-B7B75FAC377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F. Butin</a:t>
            </a:r>
          </a:p>
        </p:txBody>
      </p:sp>
    </p:spTree>
    <p:extLst>
      <p:ext uri="{BB962C8B-B14F-4D97-AF65-F5344CB8AC3E}">
        <p14:creationId xmlns:p14="http://schemas.microsoft.com/office/powerpoint/2010/main" val="32723782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B6B7AD-D707-4B2B-BFE9-B9B4C0A10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Status</a:t>
            </a:r>
            <a:r>
              <a:rPr lang="fr-CH" dirty="0"/>
              <a:t> of LNE51 </a:t>
            </a:r>
            <a:r>
              <a:rPr lang="fr-CH" dirty="0" err="1"/>
              <a:t>transfer</a:t>
            </a:r>
            <a:r>
              <a:rPr lang="fr-CH" dirty="0"/>
              <a:t> line</a:t>
            </a:r>
            <a:endParaRPr lang="en-GB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C5D7BF5-AD6D-48D5-98CE-5667271F36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4167" y="1196975"/>
            <a:ext cx="6815666" cy="5111750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1B4412-3C85-4D28-8535-34AEF8AAFD7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7" name="Speech Bubble: Rectangle with Corners Rounded 6">
            <a:extLst>
              <a:ext uri="{FF2B5EF4-FFF2-40B4-BE49-F238E27FC236}">
                <a16:creationId xmlns:a16="http://schemas.microsoft.com/office/drawing/2014/main" id="{14D3E73E-F98D-4665-B4BC-B636DA85E9B7}"/>
              </a:ext>
            </a:extLst>
          </p:cNvPr>
          <p:cNvSpPr/>
          <p:nvPr/>
        </p:nvSpPr>
        <p:spPr bwMode="auto">
          <a:xfrm>
            <a:off x="5674288" y="4421688"/>
            <a:ext cx="1202501" cy="391395"/>
          </a:xfrm>
          <a:prstGeom prst="wedgeRoundRectCallout">
            <a:avLst>
              <a:gd name="adj1" fmla="val -121500"/>
              <a:gd name="adj2" fmla="val -102695"/>
              <a:gd name="adj3" fmla="val 16667"/>
            </a:avLst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PUMA </a:t>
            </a:r>
            <a:r>
              <a:rPr kumimoji="0" lang="fr-CH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side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110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817457-A92D-4DF3-B398-99B507FF6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LNE51 </a:t>
            </a:r>
            <a:r>
              <a:rPr lang="fr-CH" dirty="0" err="1"/>
              <a:t>status</a:t>
            </a:r>
            <a:endParaRPr lang="en-GB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704D908D-DDE0-43FD-8CE8-5CF9855988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4167" y="1196975"/>
            <a:ext cx="6815666" cy="5111750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133FE5-66F0-4F78-9261-218BA675298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7" name="Speech Bubble: Rectangle with Corners Rounded 6">
            <a:extLst>
              <a:ext uri="{FF2B5EF4-FFF2-40B4-BE49-F238E27FC236}">
                <a16:creationId xmlns:a16="http://schemas.microsoft.com/office/drawing/2014/main" id="{A6E853F4-E8F8-468C-A367-2B87786C96D2}"/>
              </a:ext>
            </a:extLst>
          </p:cNvPr>
          <p:cNvSpPr/>
          <p:nvPr/>
        </p:nvSpPr>
        <p:spPr bwMode="auto">
          <a:xfrm>
            <a:off x="1328629" y="4636383"/>
            <a:ext cx="1020871" cy="596321"/>
          </a:xfrm>
          <a:prstGeom prst="wedgeRoundRectCallout">
            <a:avLst>
              <a:gd name="adj1" fmla="val 86833"/>
              <a:gd name="adj2" fmla="val -49835"/>
              <a:gd name="adj3" fmla="val 16667"/>
            </a:avLst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ELENA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dirty="0" err="1">
                <a:latin typeface="Garamond" pitchFamily="-65" charset="0"/>
              </a:rPr>
              <a:t>side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66381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070E898-A3EA-4070-B58D-1DB0172314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80592"/>
            <a:ext cx="9144000" cy="38173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41C9891-353E-4E2A-88CB-409639141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LNE51 </a:t>
            </a:r>
            <a:r>
              <a:rPr lang="fr-CH" dirty="0" err="1"/>
              <a:t>schedule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25B7AB-FD37-4F8F-87AF-6A59BD86026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F. Butin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4D7879E-BAD9-49D2-9A4D-24CD8753C9C1}"/>
              </a:ext>
            </a:extLst>
          </p:cNvPr>
          <p:cNvSpPr/>
          <p:nvPr/>
        </p:nvSpPr>
        <p:spPr bwMode="auto">
          <a:xfrm>
            <a:off x="0" y="3186467"/>
            <a:ext cx="8893480" cy="187891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2" name="Speech Bubble: Rectangle with Corners Rounded 11">
            <a:extLst>
              <a:ext uri="{FF2B5EF4-FFF2-40B4-BE49-F238E27FC236}">
                <a16:creationId xmlns:a16="http://schemas.microsoft.com/office/drawing/2014/main" id="{9FC45B7F-8C07-472A-AE09-1021F4066BE7}"/>
              </a:ext>
            </a:extLst>
          </p:cNvPr>
          <p:cNvSpPr/>
          <p:nvPr/>
        </p:nvSpPr>
        <p:spPr bwMode="auto">
          <a:xfrm>
            <a:off x="5301427" y="3560554"/>
            <a:ext cx="538622" cy="391395"/>
          </a:xfrm>
          <a:prstGeom prst="wedgeRoundRectCallout">
            <a:avLst>
              <a:gd name="adj1" fmla="val 180666"/>
              <a:gd name="adj2" fmla="val -113337"/>
              <a:gd name="adj3" fmla="val 16667"/>
            </a:avLst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TBC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595693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True"/>
  <p:tag name="USEBOLDAMS" val="True"/>
  <p:tag name="DEFAULTDISPLAYSOURCE" val="\documentclass{slides}\pagestyle{empty}&#10;\begin{document}&#10;\end{document}&#10;"/>
  <p:tag name="TEX2PS" val="latex $(base).tex; dvips -D $(res) -E -o $(base).ps $(base).dvi"/>
  <p:tag name="TEX2PSBATCH" val="latex --interaction=nonstopmode $(base).tex; dvips -D $(res) -E -o $(base).ps $(base).dvi"/>
  <p:tag name="DEFAULTBITMAP" val="bmpmono"/>
  <p:tag name="DEFAULTBLEND" val="False"/>
  <p:tag name="DEFAULTTRANSPARENT" val="False"/>
  <p:tag name="DEFAULTRESOLUTION" val="300"/>
  <p:tag name="DEFAULTMAGNIFICATION" val="2"/>
  <p:tag name="DEFAULTFONTSIZE" val="12"/>
  <p:tag name="DEFAULTWIDTH" val="579"/>
  <p:tag name="DEFAULTHEIGHT" val="493"/>
</p:tagLst>
</file>

<file path=ppt/theme/theme1.xml><?xml version="1.0" encoding="utf-8"?>
<a:theme xmlns:a="http://schemas.openxmlformats.org/drawingml/2006/main" name="1_Pixel">
  <a:themeElements>
    <a:clrScheme name="1_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ln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182556</TotalTime>
  <Words>254</Words>
  <Application>Microsoft Office PowerPoint</Application>
  <PresentationFormat>On-screen Show (4:3)</PresentationFormat>
  <Paragraphs>64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Garamond</vt:lpstr>
      <vt:lpstr>Helvetica</vt:lpstr>
      <vt:lpstr>Times New Roman</vt:lpstr>
      <vt:lpstr>Wingdings</vt:lpstr>
      <vt:lpstr>1_Pixel</vt:lpstr>
      <vt:lpstr>AD FACILITY  </vt:lpstr>
      <vt:lpstr>PUMA New Experimental area</vt:lpstr>
      <vt:lpstr>Status of experimental area</vt:lpstr>
      <vt:lpstr>LNE51 transfer line</vt:lpstr>
      <vt:lpstr>LNE51 transfer line status</vt:lpstr>
      <vt:lpstr>Status of LNE51 transfer line</vt:lpstr>
      <vt:lpstr>LNE51 status</vt:lpstr>
      <vt:lpstr>LNE51 schedule</vt:lpstr>
    </vt:vector>
  </TitlesOfParts>
  <Manager>Francois.Butin@cern.ch</Manager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ELENA</dc:title>
  <dc:creator>S. Maury</dc:creator>
  <cp:lastModifiedBy>Francois Butin</cp:lastModifiedBy>
  <cp:revision>3824</cp:revision>
  <cp:lastPrinted>2018-02-09T07:23:44Z</cp:lastPrinted>
  <dcterms:created xsi:type="dcterms:W3CDTF">2009-08-04T11:38:51Z</dcterms:created>
  <dcterms:modified xsi:type="dcterms:W3CDTF">2021-09-28T13:27:44Z</dcterms:modified>
</cp:coreProperties>
</file>