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media/audio1.bin" ContentType="audio/unknown"/>
  <Override PartName="/ppt/notesSlides/notesSlide21.xml" ContentType="application/vnd.openxmlformats-officedocument.presentationml.notesSlide+xml"/>
  <Override PartName="/ppt/embeddings/oleObject1.bin" ContentType="application/vnd.openxmlformats-officedocument.oleObject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65" r:id="rId2"/>
    <p:sldId id="383" r:id="rId3"/>
    <p:sldId id="385" r:id="rId4"/>
    <p:sldId id="386" r:id="rId5"/>
    <p:sldId id="412" r:id="rId6"/>
    <p:sldId id="382" r:id="rId7"/>
    <p:sldId id="378" r:id="rId8"/>
    <p:sldId id="387" r:id="rId9"/>
    <p:sldId id="273" r:id="rId10"/>
    <p:sldId id="274" r:id="rId11"/>
    <p:sldId id="275" r:id="rId12"/>
    <p:sldId id="407" r:id="rId13"/>
    <p:sldId id="408" r:id="rId14"/>
    <p:sldId id="409" r:id="rId15"/>
    <p:sldId id="410" r:id="rId16"/>
    <p:sldId id="411" r:id="rId17"/>
    <p:sldId id="315" r:id="rId18"/>
    <p:sldId id="344" r:id="rId19"/>
    <p:sldId id="345" r:id="rId20"/>
    <p:sldId id="278" r:id="rId21"/>
    <p:sldId id="346" r:id="rId22"/>
    <p:sldId id="280" r:id="rId23"/>
    <p:sldId id="337" r:id="rId24"/>
    <p:sldId id="283" r:id="rId25"/>
    <p:sldId id="323" r:id="rId26"/>
    <p:sldId id="284" r:id="rId27"/>
    <p:sldId id="395" r:id="rId28"/>
    <p:sldId id="396" r:id="rId29"/>
    <p:sldId id="397" r:id="rId30"/>
    <p:sldId id="398" r:id="rId31"/>
    <p:sldId id="348" r:id="rId32"/>
    <p:sldId id="402" r:id="rId33"/>
    <p:sldId id="403" r:id="rId34"/>
    <p:sldId id="404" r:id="rId35"/>
    <p:sldId id="331" r:id="rId36"/>
    <p:sldId id="406" r:id="rId37"/>
    <p:sldId id="325" r:id="rId38"/>
    <p:sldId id="290" r:id="rId39"/>
    <p:sldId id="291" r:id="rId40"/>
    <p:sldId id="355" r:id="rId41"/>
    <p:sldId id="292" r:id="rId42"/>
    <p:sldId id="293" r:id="rId43"/>
    <p:sldId id="364" r:id="rId44"/>
    <p:sldId id="321" r:id="rId45"/>
    <p:sldId id="320" r:id="rId46"/>
    <p:sldId id="377" r:id="rId47"/>
    <p:sldId id="400" r:id="rId48"/>
    <p:sldId id="399" r:id="rId49"/>
    <p:sldId id="401" r:id="rId50"/>
    <p:sldId id="413" r:id="rId51"/>
    <p:sldId id="389" r:id="rId5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6AB"/>
    <a:srgbClr val="DAB9AA"/>
    <a:srgbClr val="FFDA94"/>
    <a:srgbClr val="1F7AFF"/>
    <a:srgbClr val="FFC8E5"/>
    <a:srgbClr val="C4EDFF"/>
    <a:srgbClr val="DAD2A9"/>
    <a:srgbClr val="6FE7FF"/>
    <a:srgbClr val="38FF56"/>
    <a:srgbClr val="84E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144" y="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FA631-66F3-C44D-966B-AF2B48251A6B}" type="datetimeFigureOut">
              <a:rPr lang="en-US" smtClean="0"/>
              <a:pPr/>
              <a:t>28.08.22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6A6CA-F3BB-3A42-AA69-DDEBCC03A8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5970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D3175-D133-C14D-969F-77CFECAEE886}" type="datetimeFigureOut">
              <a:rPr lang="en-US" smtClean="0"/>
              <a:pPr/>
              <a:t>28.08.22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0815A-DBBC-4841-A6E8-5165C14C7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649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Relationship Id="rId3" Type="http://schemas.openxmlformats.org/officeDocument/2006/relationships/hyperlink" Target="https://international-relations.web.cern.ch/stakeholder-relations/states/austria" TargetMode="Externa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Relationship Id="rId3" Type="http://schemas.openxmlformats.org/officeDocument/2006/relationships/hyperlink" Target="https://international-relations.web.cern.ch/stakeholder-relations/states/austria" TargetMode="Externa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Ask</a:t>
            </a:r>
            <a:r>
              <a:rPr lang="fr-CH" dirty="0" smtClean="0"/>
              <a:t> the audience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think</a:t>
            </a:r>
            <a:r>
              <a:rPr lang="fr-CH" baseline="0" dirty="0" smtClean="0"/>
              <a:t> «CERN» </a:t>
            </a:r>
            <a:r>
              <a:rPr lang="fr-CH" baseline="0" dirty="0" err="1" smtClean="0"/>
              <a:t>acronym</a:t>
            </a:r>
            <a:r>
              <a:rPr lang="fr-CH" baseline="0" dirty="0" smtClean="0"/>
              <a:t> stands for </a:t>
            </a:r>
            <a:r>
              <a:rPr lang="fr-CH" baseline="0" dirty="0" err="1" smtClean="0"/>
              <a:t>before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showing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answer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After</a:t>
            </a:r>
            <a:r>
              <a:rPr lang="fr-CH" baseline="0" dirty="0" smtClean="0"/>
              <a:t> WW II,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in Europe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leading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anymore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flying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away</a:t>
            </a:r>
            <a:r>
              <a:rPr lang="fr-CH" baseline="0" dirty="0" smtClean="0"/>
              <a:t> to the United States.</a:t>
            </a:r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order</a:t>
            </a:r>
            <a:r>
              <a:rPr lang="fr-CH" baseline="0" dirty="0" smtClean="0"/>
              <a:t> to stop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movement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eminent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gathered</a:t>
            </a:r>
            <a:r>
              <a:rPr lang="fr-CH" baseline="0" dirty="0" smtClean="0"/>
              <a:t> in meetings to setup a structure to continue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in Europe.</a:t>
            </a:r>
          </a:p>
          <a:p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gathered</a:t>
            </a:r>
            <a:r>
              <a:rPr lang="fr-CH" baseline="0" dirty="0" smtClean="0"/>
              <a:t> as a «Council»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just</a:t>
            </a:r>
            <a:r>
              <a:rPr lang="fr-CH" baseline="0" dirty="0" smtClean="0"/>
              <a:t> holding meetings and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did</a:t>
            </a:r>
            <a:r>
              <a:rPr lang="fr-CH" baseline="0" dirty="0" smtClean="0"/>
              <a:t> not (</a:t>
            </a:r>
            <a:r>
              <a:rPr lang="fr-CH" baseline="0" dirty="0" err="1" smtClean="0"/>
              <a:t>yet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had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lab</a:t>
            </a:r>
            <a:r>
              <a:rPr lang="fr-CH" baseline="0" dirty="0" smtClean="0"/>
              <a:t> or </a:t>
            </a:r>
            <a:r>
              <a:rPr lang="fr-CH" baseline="0" dirty="0" err="1" smtClean="0"/>
              <a:t>led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images are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Amsterdam meeting in 1953 </a:t>
            </a:r>
            <a:r>
              <a:rPr lang="fr-CH" baseline="0" dirty="0" err="1" smtClean="0"/>
              <a:t>when</a:t>
            </a:r>
            <a:r>
              <a:rPr lang="fr-CH" baseline="0" dirty="0" smtClean="0"/>
              <a:t> the CERN convention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signed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40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15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16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5095FB-9001-C945-AFFB-D14FC092593E}" type="slidenum">
              <a:rPr lang="de-DE"/>
              <a:pPr/>
              <a:t>18</a:t>
            </a:fld>
            <a:endParaRPr lang="de-DE"/>
          </a:p>
        </p:txBody>
      </p:sp>
      <p:sp>
        <p:nvSpPr>
          <p:cNvPr id="86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67331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5525" y="4342939"/>
            <a:ext cx="5026951" cy="41145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lIns="87675" tIns="43837" rIns="87675" bIns="43837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5095FB-9001-C945-AFFB-D14FC092593E}" type="slidenum">
              <a:rPr lang="de-DE"/>
              <a:pPr/>
              <a:t>19</a:t>
            </a:fld>
            <a:endParaRPr lang="de-DE"/>
          </a:p>
        </p:txBody>
      </p:sp>
      <p:sp>
        <p:nvSpPr>
          <p:cNvPr id="86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67331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5525" y="4342939"/>
            <a:ext cx="5026951" cy="41145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lIns="87675" tIns="43837" rIns="87675" bIns="43837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E28442-4D08-9844-954A-3135B45307B6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34611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3695"/>
            <a:ext cx="5030278" cy="411391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13C22D-E89F-D446-8E92-B074E4393228}" type="slidenum">
              <a:rPr lang="de-DE"/>
              <a:pPr/>
              <a:t>21</a:t>
            </a:fld>
            <a:endParaRPr lang="de-DE"/>
          </a:p>
        </p:txBody>
      </p:sp>
      <p:sp>
        <p:nvSpPr>
          <p:cNvPr id="98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88160B-A281-2F45-9E6D-BB39BA7466DD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B6B7A4-5938-9343-8C13-7DD01121093D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4249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3695"/>
            <a:ext cx="5030278" cy="411391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95D0FE-054B-DC4F-B435-1059083AF03D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36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388784-9E50-EB4A-863E-09E5E6A7A9A2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decided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the «</a:t>
            </a:r>
            <a:r>
              <a:rPr lang="fr-CH" baseline="0" dirty="0" err="1" smtClean="0"/>
              <a:t>European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». It </a:t>
            </a:r>
            <a:r>
              <a:rPr lang="fr-CH" baseline="0" dirty="0" err="1" smtClean="0"/>
              <a:t>comes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existence in 1954.</a:t>
            </a:r>
          </a:p>
          <a:p>
            <a:r>
              <a:rPr lang="fr-CH" baseline="0" dirty="0" smtClean="0"/>
              <a:t>Geneva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chosen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central location, the </a:t>
            </a:r>
            <a:r>
              <a:rPr lang="fr-CH" baseline="0" dirty="0" err="1" smtClean="0"/>
              <a:t>neutrality</a:t>
            </a:r>
            <a:r>
              <a:rPr lang="fr-CH" baseline="0" dirty="0" smtClean="0"/>
              <a:t> of Switzerland, the International </a:t>
            </a:r>
            <a:r>
              <a:rPr lang="fr-CH" baseline="0" dirty="0" err="1" smtClean="0"/>
              <a:t>visibility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International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format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chosed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guarantee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neutrality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independance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Organization</a:t>
            </a:r>
            <a:r>
              <a:rPr lang="fr-CH" dirty="0" smtClean="0"/>
              <a:t>, </a:t>
            </a:r>
            <a:r>
              <a:rPr lang="fr-CH" baseline="0" dirty="0" err="1" smtClean="0"/>
              <a:t>unlike</a:t>
            </a:r>
            <a:r>
              <a:rPr lang="fr-CH" baseline="0" dirty="0" smtClean="0"/>
              <a:t> the Council, has </a:t>
            </a:r>
            <a:r>
              <a:rPr lang="fr-CH" baseline="0" dirty="0" err="1" smtClean="0"/>
              <a:t>labs</a:t>
            </a:r>
            <a:r>
              <a:rPr lang="fr-CH" baseline="0" dirty="0" smtClean="0"/>
              <a:t> and has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activties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But as the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led</a:t>
            </a:r>
            <a:r>
              <a:rPr lang="fr-CH" baseline="0" dirty="0" smtClean="0"/>
              <a:t>» by a Council, the CERN </a:t>
            </a:r>
            <a:r>
              <a:rPr lang="fr-CH" baseline="0" dirty="0" err="1" smtClean="0"/>
              <a:t>acronym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kept</a:t>
            </a:r>
            <a:r>
              <a:rPr lang="fr-CH" baseline="0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412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394B74-93D4-DD46-BCDB-BDB9DE2100BE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35021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3695"/>
            <a:ext cx="5030278" cy="411391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F04D00-72AD-F449-8C6A-C8BCDC32456A}" type="slidenum">
              <a:rPr lang="en-US"/>
              <a:pPr/>
              <a:t>33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B13EE9-FD47-5242-A27C-DC6C306E2281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DE5C7C-0DEF-B145-853F-A150E190FE4E}" type="slidenum">
              <a:rPr lang="en-US"/>
              <a:pPr>
                <a:defRPr/>
              </a:pPr>
              <a:t>44</a:t>
            </a:fld>
            <a:endParaRPr lang="en-US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 a </a:t>
            </a:r>
            <a:r>
              <a:rPr lang="fr-CH" dirty="0" err="1" smtClean="0"/>
              <a:t>nutshell</a:t>
            </a:r>
            <a:r>
              <a:rPr lang="fr-CH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devoted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endParaRPr lang="fr-CH" baseline="0" dirty="0" smtClean="0"/>
          </a:p>
          <a:p>
            <a:pPr marL="171450" indent="-171450">
              <a:buFontTx/>
              <a:buChar char="-"/>
            </a:pPr>
            <a:r>
              <a:rPr lang="fr-CH" baseline="0" dirty="0" smtClean="0"/>
              <a:t>It hosts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international </a:t>
            </a:r>
            <a:r>
              <a:rPr lang="fr-CH" baseline="0" dirty="0" err="1" smtClean="0"/>
              <a:t>scientific</a:t>
            </a:r>
            <a:r>
              <a:rPr lang="fr-CH" baseline="0" dirty="0" smtClean="0"/>
              <a:t> collaborations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By </a:t>
            </a:r>
            <a:r>
              <a:rPr lang="fr-CH" baseline="0" dirty="0" err="1" smtClean="0"/>
              <a:t>facing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technological</a:t>
            </a:r>
            <a:r>
              <a:rPr lang="fr-CH" baseline="0" dirty="0" smtClean="0"/>
              <a:t> challenges, CERN </a:t>
            </a:r>
            <a:r>
              <a:rPr lang="fr-CH" baseline="0" dirty="0" err="1" smtClean="0"/>
              <a:t>develops</a:t>
            </a:r>
            <a:r>
              <a:rPr lang="fr-CH" baseline="0" dirty="0" smtClean="0"/>
              <a:t> technologies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useful</a:t>
            </a:r>
            <a:r>
              <a:rPr lang="fr-CH" baseline="0" dirty="0" smtClean="0"/>
              <a:t> for society.</a:t>
            </a:r>
            <a:br>
              <a:rPr lang="fr-CH" baseline="0" dirty="0" smtClean="0"/>
            </a:br>
            <a:r>
              <a:rPr lang="fr-CH" baseline="0" dirty="0" smtClean="0"/>
              <a:t>(the </a:t>
            </a:r>
            <a:r>
              <a:rPr lang="fr-CH" baseline="0" dirty="0" err="1" smtClean="0"/>
              <a:t>picture</a:t>
            </a:r>
            <a:r>
              <a:rPr lang="fr-CH" baseline="0" dirty="0" smtClean="0"/>
              <a:t> show </a:t>
            </a:r>
            <a:r>
              <a:rPr lang="fr-CH" baseline="0" dirty="0" err="1" smtClean="0"/>
              <a:t>solar</a:t>
            </a:r>
            <a:r>
              <a:rPr lang="fr-CH" baseline="0" dirty="0" smtClean="0"/>
              <a:t> panels on top of Geneva </a:t>
            </a:r>
            <a:r>
              <a:rPr lang="fr-CH" baseline="0" dirty="0" err="1" smtClean="0"/>
              <a:t>airport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using</a:t>
            </a:r>
            <a:r>
              <a:rPr lang="fr-CH" baseline="0" dirty="0" smtClean="0"/>
              <a:t> the LHC vacuum </a:t>
            </a:r>
            <a:r>
              <a:rPr lang="fr-CH" baseline="0" dirty="0" err="1" smtClean="0"/>
              <a:t>technology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more efficient)</a:t>
            </a:r>
            <a:endParaRPr lang="fr-CH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918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(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question the audience for </a:t>
            </a:r>
            <a:r>
              <a:rPr lang="fr-CH" dirty="0" err="1" smtClean="0"/>
              <a:t>each</a:t>
            </a:r>
            <a:r>
              <a:rPr lang="fr-CH" dirty="0" smtClean="0"/>
              <a:t> image:</a:t>
            </a:r>
            <a:r>
              <a:rPr lang="fr-CH" baseline="0" dirty="0" smtClean="0"/>
              <a:t> do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electricity</a:t>
            </a:r>
            <a:r>
              <a:rPr lang="fr-CH" baseline="0" dirty="0" smtClean="0"/>
              <a:t>? do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bombs</a:t>
            </a:r>
            <a:r>
              <a:rPr lang="fr-CH" baseline="0" dirty="0" smtClean="0"/>
              <a:t>? Etc.)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word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should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misunderstood</a:t>
            </a:r>
            <a:r>
              <a:rPr lang="fr-CH" baseline="0" dirty="0" smtClean="0"/>
              <a:t>:</a:t>
            </a:r>
          </a:p>
          <a:p>
            <a:r>
              <a:rPr lang="fr-CH" baseline="0" dirty="0" smtClean="0"/>
              <a:t>- CERN </a:t>
            </a:r>
            <a:r>
              <a:rPr lang="fr-CH" baseline="0" dirty="0" err="1" smtClean="0"/>
              <a:t>does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electricity</a:t>
            </a:r>
            <a:r>
              <a:rPr lang="fr-CH" baseline="0" dirty="0" smtClean="0"/>
              <a:t> (but consumes a lot)</a:t>
            </a:r>
          </a:p>
          <a:p>
            <a:r>
              <a:rPr lang="fr-CH" baseline="0" dirty="0" smtClean="0"/>
              <a:t>- CERN </a:t>
            </a:r>
            <a:r>
              <a:rPr lang="fr-CH" baseline="0" dirty="0" err="1" smtClean="0"/>
              <a:t>does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military</a:t>
            </a:r>
            <a:r>
              <a:rPr lang="fr-CH" baseline="0" dirty="0" smtClean="0"/>
              <a:t> applications out of 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 power (</a:t>
            </a:r>
            <a:r>
              <a:rPr lang="fr-CH" baseline="0" dirty="0" err="1" smtClean="0"/>
              <a:t>forbidden</a:t>
            </a:r>
            <a:r>
              <a:rPr lang="fr-CH" baseline="0" dirty="0" smtClean="0"/>
              <a:t> by CERN convention, and, </a:t>
            </a:r>
            <a:r>
              <a:rPr lang="fr-CH" baseline="0" dirty="0" err="1" smtClean="0"/>
              <a:t>anyway</a:t>
            </a:r>
            <a:r>
              <a:rPr lang="fr-CH" baseline="0" dirty="0" smtClean="0"/>
              <a:t>, all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results</a:t>
            </a:r>
            <a:r>
              <a:rPr lang="fr-CH" baseline="0" dirty="0" smtClean="0"/>
              <a:t> are made </a:t>
            </a:r>
            <a:r>
              <a:rPr lang="fr-CH" baseline="0" dirty="0" err="1" smtClean="0"/>
              <a:t>publicly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available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countries in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… </a:t>
            </a:r>
            <a:r>
              <a:rPr lang="fr-CH" baseline="0" dirty="0" err="1" smtClean="0"/>
              <a:t>therefore</a:t>
            </a:r>
            <a:r>
              <a:rPr lang="fr-CH" baseline="0" dirty="0" smtClean="0"/>
              <a:t> no </a:t>
            </a:r>
            <a:r>
              <a:rPr lang="fr-CH" baseline="0" dirty="0" err="1" smtClean="0"/>
              <a:t>risk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exclusive </a:t>
            </a:r>
            <a:r>
              <a:rPr lang="fr-CH" baseline="0" dirty="0" err="1" smtClean="0"/>
              <a:t>military</a:t>
            </a:r>
            <a:r>
              <a:rPr lang="fr-CH" baseline="0" dirty="0" smtClean="0"/>
              <a:t> applications are </a:t>
            </a:r>
            <a:r>
              <a:rPr lang="fr-CH" baseline="0" dirty="0" err="1" smtClean="0"/>
              <a:t>developed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- CERN </a:t>
            </a:r>
            <a:r>
              <a:rPr lang="fr-CH" baseline="0" dirty="0" err="1" smtClean="0"/>
              <a:t>studies</a:t>
            </a:r>
            <a:r>
              <a:rPr lang="fr-CH" baseline="0" dirty="0" smtClean="0"/>
              <a:t> the structure of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. In the 50’s, the nucleus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main </a:t>
            </a:r>
            <a:r>
              <a:rPr lang="fr-CH" baseline="0" dirty="0" err="1" smtClean="0"/>
              <a:t>object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study</a:t>
            </a:r>
            <a:r>
              <a:rPr lang="fr-CH" baseline="0" dirty="0" smtClean="0"/>
              <a:t> about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. The </a:t>
            </a:r>
            <a:r>
              <a:rPr lang="fr-CH" baseline="0" dirty="0" err="1" smtClean="0"/>
              <a:t>word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comes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Nowadays</a:t>
            </a:r>
            <a:r>
              <a:rPr lang="fr-CH" baseline="0" dirty="0" smtClean="0"/>
              <a:t>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studying</a:t>
            </a:r>
            <a:r>
              <a:rPr lang="fr-CH" baseline="0" dirty="0" smtClean="0"/>
              <a:t> the components of the components of the nucleus. </a:t>
            </a:r>
            <a:r>
              <a:rPr lang="fr-CH" baseline="0" dirty="0" err="1" smtClean="0"/>
              <a:t>Therefore</a:t>
            </a:r>
            <a:r>
              <a:rPr lang="fr-CH" baseline="0" dirty="0" smtClean="0"/>
              <a:t> CERN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use (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allowed</a:t>
            </a:r>
            <a:r>
              <a:rPr lang="fr-CH" baseline="0" dirty="0" smtClean="0"/>
              <a:t> by the Council) an alternative «</a:t>
            </a:r>
            <a:r>
              <a:rPr lang="fr-CH" baseline="0" dirty="0" err="1" smtClean="0"/>
              <a:t>branding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more </a:t>
            </a:r>
            <a:r>
              <a:rPr lang="fr-CH" baseline="0" dirty="0" err="1" smtClean="0"/>
              <a:t>accurate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less</a:t>
            </a:r>
            <a:r>
              <a:rPr lang="fr-CH" baseline="0" dirty="0" smtClean="0"/>
              <a:t> open to </a:t>
            </a:r>
            <a:r>
              <a:rPr lang="fr-CH" baseline="0" dirty="0" err="1" smtClean="0"/>
              <a:t>interpretation</a:t>
            </a:r>
            <a:r>
              <a:rPr lang="fr-CH" baseline="0" dirty="0" smtClean="0"/>
              <a:t>: « </a:t>
            </a:r>
            <a:r>
              <a:rPr lang="fr-CH" baseline="0" dirty="0" err="1" smtClean="0"/>
              <a:t>European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laboratory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»</a:t>
            </a:r>
            <a:endParaRPr lang="fr-CH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407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08ce67750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08ce67750_0_136:notes"/>
          <p:cNvSpPr txBox="1">
            <a:spLocks noGrp="1"/>
          </p:cNvSpPr>
          <p:nvPr>
            <p:ph type="body" idx="1"/>
          </p:nvPr>
        </p:nvSpPr>
        <p:spPr>
          <a:xfrm>
            <a:off x="685800" y="4343695"/>
            <a:ext cx="5486400" cy="4113916"/>
          </a:xfrm>
        </p:spPr>
        <p:txBody>
          <a:bodyPr lIns="91425" tIns="91425" rIns="91425" bIns="91425">
            <a:noAutofit/>
          </a:bodyPr>
          <a:lstStyle>
            <a:lvl1pPr marL="457200" indent="-2984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15000"/>
              </a:lnSpc>
              <a:spcBef>
                <a:spcPts val="1200"/>
              </a:spcBef>
              <a:buFontTx/>
              <a:buChar char="●"/>
              <a:defRPr/>
            </a:pPr>
            <a:r>
              <a:rPr lang="en-US">
                <a:solidFill>
                  <a:srgbClr val="000000"/>
                </a:solidFill>
              </a:rPr>
              <a:t>Today</a:t>
            </a:r>
            <a:r>
              <a:rPr lang="en-US" b="1">
                <a:solidFill>
                  <a:srgbClr val="000000"/>
                </a:solidFill>
              </a:rPr>
              <a:t> CERN has 23 Member States</a:t>
            </a:r>
            <a:r>
              <a:rPr lang="en-US">
                <a:solidFill>
                  <a:srgbClr val="000000"/>
                </a:solidFill>
              </a:rPr>
              <a:t>:</a:t>
            </a:r>
            <a:r>
              <a:rPr lang="en-US">
                <a:solidFill>
                  <a:srgbClr val="000000"/>
                </a:solidFill>
                <a:hlinkClick r:id="rId3"/>
              </a:rPr>
              <a:t> </a:t>
            </a:r>
            <a:r>
              <a:rPr lang="en-US"/>
              <a:t>Austria, Belgium, Bulgaria, Czech Republic, Denmark, Finland, France, Germany, Greece, Hungary, Israel, Italy, Netherlands, Norway, Poland, Portugal, Romania, Serbia, Slovakia, Spain, Sweden, Switzerland and United Kingdom</a:t>
            </a:r>
            <a:r>
              <a:rPr lang="en-US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15000"/>
              </a:lnSpc>
              <a:spcBef>
                <a:spcPct val="0"/>
              </a:spcBef>
              <a:buClr>
                <a:srgbClr val="000000"/>
              </a:buClr>
              <a:buFontTx/>
              <a:buChar char="●"/>
              <a:defRPr/>
            </a:pPr>
            <a:r>
              <a:rPr lang="en-US">
                <a:solidFill>
                  <a:srgbClr val="000000"/>
                </a:solidFill>
              </a:rPr>
              <a:t>Cyprus and Slovenia are Associate Member States in the pre-stage to Membership. India, Lithuania, Pakistan, Turkey and Ukraine are Associate Member States.</a:t>
            </a:r>
          </a:p>
          <a:p>
            <a:pPr>
              <a:spcBef>
                <a:spcPts val="1200"/>
              </a:spcBef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08ce67750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08ce67750_0_136:notes"/>
          <p:cNvSpPr txBox="1">
            <a:spLocks noGrp="1"/>
          </p:cNvSpPr>
          <p:nvPr>
            <p:ph type="body" idx="1"/>
          </p:nvPr>
        </p:nvSpPr>
        <p:spPr>
          <a:xfrm>
            <a:off x="685800" y="4343695"/>
            <a:ext cx="5486400" cy="4113916"/>
          </a:xfrm>
        </p:spPr>
        <p:txBody>
          <a:bodyPr lIns="91425" tIns="91425" rIns="91425" bIns="91425">
            <a:noAutofit/>
          </a:bodyPr>
          <a:lstStyle>
            <a:lvl1pPr marL="457200" indent="-2984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15000"/>
              </a:lnSpc>
              <a:spcBef>
                <a:spcPts val="1200"/>
              </a:spcBef>
              <a:buFontTx/>
              <a:buChar char="●"/>
              <a:defRPr/>
            </a:pPr>
            <a:r>
              <a:rPr lang="en-US">
                <a:solidFill>
                  <a:srgbClr val="000000"/>
                </a:solidFill>
              </a:rPr>
              <a:t>Today</a:t>
            </a:r>
            <a:r>
              <a:rPr lang="en-US" b="1">
                <a:solidFill>
                  <a:srgbClr val="000000"/>
                </a:solidFill>
              </a:rPr>
              <a:t> CERN has 23 Member States</a:t>
            </a:r>
            <a:r>
              <a:rPr lang="en-US">
                <a:solidFill>
                  <a:srgbClr val="000000"/>
                </a:solidFill>
              </a:rPr>
              <a:t>:</a:t>
            </a:r>
            <a:r>
              <a:rPr lang="en-US">
                <a:solidFill>
                  <a:srgbClr val="000000"/>
                </a:solidFill>
                <a:hlinkClick r:id="rId3"/>
              </a:rPr>
              <a:t> </a:t>
            </a:r>
            <a:r>
              <a:rPr lang="en-US"/>
              <a:t>Austria, Belgium, Bulgaria, Czech Republic, Denmark, Finland, France, Germany, Greece, Hungary, Israel, Italy, Netherlands, Norway, Poland, Portugal, Romania, Serbia, Slovakia, Spain, Sweden, Switzerland and United Kingdom</a:t>
            </a:r>
            <a:r>
              <a:rPr lang="en-US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15000"/>
              </a:lnSpc>
              <a:spcBef>
                <a:spcPct val="0"/>
              </a:spcBef>
              <a:buClr>
                <a:srgbClr val="000000"/>
              </a:buClr>
              <a:buFontTx/>
              <a:buChar char="●"/>
              <a:defRPr/>
            </a:pPr>
            <a:r>
              <a:rPr lang="en-US">
                <a:solidFill>
                  <a:srgbClr val="000000"/>
                </a:solidFill>
              </a:rPr>
              <a:t>Cyprus and Slovenia are Associate Member States in the pre-stage to Membership. India, Lithuania, Pakistan, Turkey and Ukraine are Associate Member States.</a:t>
            </a:r>
          </a:p>
          <a:p>
            <a:pPr>
              <a:spcBef>
                <a:spcPts val="1200"/>
              </a:spcBef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A0E393-10A5-D340-B4FA-9E1FA9074534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4188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12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13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14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86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540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lIns="91425" tIns="91425" rIns="91425" bIns="91425" anchor="t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lIns="91425" tIns="91425" rIns="91425" bIns="91425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" name="Google Shape;19;p4"/>
          <p:cNvSpPr txBox="1">
            <a:spLocks noGrp="1"/>
          </p:cNvSpPr>
          <p:nvPr>
            <p:ph type="sldNum" idx="10"/>
          </p:nvPr>
        </p:nvSpPr>
        <p:spPr>
          <a:xfrm>
            <a:off x="8472488" y="6218238"/>
            <a:ext cx="549275" cy="523875"/>
          </a:xfrm>
        </p:spPr>
        <p:txBody>
          <a:bodyPr spcFirstLastPara="1" lIns="91425" tIns="91425" rIns="91425" bIns="91425" anchor="ctr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defRPr/>
            </a:pPr>
            <a:fld id="{A9F12280-F6DD-2946-9588-D33E2438AAF3}" type="slidenum">
              <a:rPr lang="en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434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84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37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6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72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2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982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9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6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28.08.2022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23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jpeg"/><Relationship Id="rId3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jpeg"/><Relationship Id="rId3" Type="http://schemas.openxmlformats.org/officeDocument/2006/relationships/image" Target="../media/image50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1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emf"/><Relationship Id="rId3" Type="http://schemas.openxmlformats.org/officeDocument/2006/relationships/image" Target="../media/image5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4" Type="http://schemas.openxmlformats.org/officeDocument/2006/relationships/image" Target="../media/image56.jpeg"/><Relationship Id="rId5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gi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emf"/><Relationship Id="rId3" Type="http://schemas.openxmlformats.org/officeDocument/2006/relationships/image" Target="../media/image59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0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4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4" Type="http://schemas.openxmlformats.org/officeDocument/2006/relationships/image" Target="../media/image75.png"/><Relationship Id="rId5" Type="http://schemas.openxmlformats.org/officeDocument/2006/relationships/image" Target="../media/image76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erial-view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2418"/>
            <a:ext cx="9276076" cy="68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4" name="Rectangle 3"/>
          <p:cNvSpPr/>
          <p:nvPr/>
        </p:nvSpPr>
        <p:spPr>
          <a:xfrm>
            <a:off x="1" y="45226"/>
            <a:ext cx="926813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00"/>
                </a:solidFill>
              </a:rPr>
              <a:t>Καλώς ήρθατε </a:t>
            </a:r>
            <a:r>
              <a:rPr lang="el-GR" sz="3200" b="1" dirty="0">
                <a:solidFill>
                  <a:srgbClr val="FFFF00"/>
                </a:solidFill>
              </a:rPr>
              <a:t>στο </a:t>
            </a:r>
            <a:r>
              <a:rPr lang="en-US" sz="3200" b="1" dirty="0" smtClean="0">
                <a:solidFill>
                  <a:srgbClr val="FFFF00"/>
                </a:solidFill>
              </a:rPr>
              <a:t>CERN</a:t>
            </a:r>
            <a:r>
              <a:rPr lang="el-GR" sz="3200" b="1" dirty="0" smtClean="0">
                <a:solidFill>
                  <a:srgbClr val="FFFF00"/>
                </a:solidFill>
              </a:rPr>
              <a:t>!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" y="6420808"/>
            <a:ext cx="9268137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l-GR" sz="2400" b="1" dirty="0" smtClean="0">
                <a:solidFill>
                  <a:srgbClr val="FFFF00"/>
                </a:solidFill>
              </a:rPr>
              <a:t>Δέσποινα Χατζηφωτιάδου,</a:t>
            </a:r>
            <a:r>
              <a:rPr lang="en-GB" sz="2400" b="1" dirty="0">
                <a:solidFill>
                  <a:srgbClr val="FFFF00"/>
                </a:solidFill>
              </a:rPr>
              <a:t> </a:t>
            </a:r>
            <a:r>
              <a:rPr lang="en-GB" sz="2400" b="1" dirty="0" smtClean="0">
                <a:solidFill>
                  <a:srgbClr val="FFFF00"/>
                </a:solidFill>
              </a:rPr>
              <a:t>INFN Bologna </a:t>
            </a:r>
            <a:r>
              <a:rPr lang="el-GR" sz="2400" b="1" dirty="0" smtClean="0">
                <a:solidFill>
                  <a:srgbClr val="FFFF00"/>
                </a:solidFill>
              </a:rPr>
              <a:t>και </a:t>
            </a:r>
            <a:r>
              <a:rPr lang="en-US" sz="2400" b="1" dirty="0">
                <a:solidFill>
                  <a:srgbClr val="FFFF00"/>
                </a:solidFill>
              </a:rPr>
              <a:t>CERN</a:t>
            </a:r>
            <a:r>
              <a:rPr lang="el-GR" sz="2400" b="1" dirty="0">
                <a:solidFill>
                  <a:srgbClr val="FFFF00"/>
                </a:solidFill>
              </a:rPr>
              <a:t> </a:t>
            </a:r>
            <a:endParaRPr lang="en-GB" sz="2400" b="1" dirty="0" smtClean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24137" y="5824118"/>
            <a:ext cx="9268137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</a:rPr>
              <a:t>GREEK TEACHER PROGRAMME 2022</a:t>
            </a:r>
            <a:endParaRPr lang="en-GB" sz="2000" b="1" dirty="0" smtClean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69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7796" name="Group 4"/>
          <p:cNvGrpSpPr>
            <a:grpSpLocks/>
          </p:cNvGrpSpPr>
          <p:nvPr/>
        </p:nvGrpSpPr>
        <p:grpSpPr bwMode="auto">
          <a:xfrm>
            <a:off x="683122" y="366022"/>
            <a:ext cx="7429500" cy="2917828"/>
            <a:chOff x="728" y="2197"/>
            <a:chExt cx="4680" cy="1838"/>
          </a:xfrm>
        </p:grpSpPr>
        <p:pic>
          <p:nvPicPr>
            <p:cNvPr id="27654" name="Picture 5" descr="quarks_lepton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" y="2469"/>
              <a:ext cx="4680" cy="1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7798" name="Text Box 6"/>
            <p:cNvSpPr txBox="1">
              <a:spLocks noChangeArrowheads="1"/>
            </p:cNvSpPr>
            <p:nvPr/>
          </p:nvSpPr>
          <p:spPr bwMode="auto">
            <a:xfrm>
              <a:off x="1295" y="2197"/>
              <a:ext cx="371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l-GR" sz="2000" dirty="0" smtClean="0">
                  <a:solidFill>
                    <a:srgbClr val="FFFFFF"/>
                  </a:solidFill>
                  <a:latin typeface="Comic Sans MS" charset="0"/>
                  <a:cs typeface="+mn-cs"/>
                </a:rPr>
                <a:t>Περιοδικό σύστημα  των στοιχειωδών σωματιδίων</a:t>
              </a:r>
              <a:endParaRPr lang="en-US" sz="2000" dirty="0">
                <a:solidFill>
                  <a:srgbClr val="FFFFFF"/>
                </a:solidFill>
                <a:latin typeface="Comic Sans MS" charset="0"/>
                <a:cs typeface="+mn-c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83122" y="3522534"/>
            <a:ext cx="723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                     φορτίο 2/3           φορτίο -1/3           φορτίο -1             φορτίο 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1233" y="4444781"/>
            <a:ext cx="762912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Στην φύση </a:t>
            </a:r>
            <a:r>
              <a:rPr lang="en-GB" dirty="0" smtClean="0">
                <a:solidFill>
                  <a:srgbClr val="FFFFFF"/>
                </a:solidFill>
              </a:rPr>
              <a:t>: </a:t>
            </a:r>
            <a:r>
              <a:rPr lang="el-GR" dirty="0" smtClean="0">
                <a:solidFill>
                  <a:srgbClr val="FFFFFF"/>
                </a:solidFill>
              </a:rPr>
              <a:t>στοιχειώδη σωμάτια της πρώτης γενιάς ΜΟΝΟ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Αυτά της δεύτερης και τρίτης γενιάς</a:t>
            </a:r>
            <a:r>
              <a:rPr lang="el-GR" dirty="0">
                <a:solidFill>
                  <a:srgbClr val="FFFFFF"/>
                </a:solidFill>
              </a:rPr>
              <a:t> </a:t>
            </a:r>
            <a:r>
              <a:rPr lang="el-GR" dirty="0" smtClean="0">
                <a:solidFill>
                  <a:srgbClr val="FFFFFF"/>
                </a:solidFill>
              </a:rPr>
              <a:t>διασπώνται στα ελαφρύτερα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Τα </a:t>
            </a:r>
            <a:r>
              <a:rPr lang="el-GR" dirty="0">
                <a:solidFill>
                  <a:srgbClr val="FFFFFF"/>
                </a:solidFill>
              </a:rPr>
              <a:t>έχουμε δει σε πειράματα με επιταχυντές</a:t>
            </a:r>
            <a:endParaRPr lang="en-GB" dirty="0" smtClean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Ολα τα σωμάτια έχουν και τα αντισωμάτιά τους, με αντίθετο ηλεκτρικό </a:t>
            </a:r>
            <a:r>
              <a:rPr lang="el-GR" dirty="0" smtClean="0">
                <a:solidFill>
                  <a:srgbClr val="FFFFFF"/>
                </a:solidFill>
              </a:rPr>
              <a:t>φορτίο</a:t>
            </a:r>
            <a:endParaRPr lang="el-GR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5397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17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6358"/>
            <a:ext cx="8229600" cy="520678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rgbClr val="FFFFFF"/>
                </a:solidFill>
              </a:rPr>
              <a:t>Οι δυνάμεις</a:t>
            </a:r>
            <a:r>
              <a:rPr lang="en-GB" sz="2800" dirty="0" smtClean="0">
                <a:solidFill>
                  <a:srgbClr val="FFFFFF"/>
                </a:solidFill>
              </a:rPr>
              <a:t> </a:t>
            </a:r>
            <a:r>
              <a:rPr lang="el-GR" sz="2800" dirty="0" smtClean="0">
                <a:solidFill>
                  <a:srgbClr val="FFFFFF"/>
                </a:solidFill>
              </a:rPr>
              <a:t>στη φύση</a:t>
            </a:r>
            <a:r>
              <a:rPr lang="en-GB" sz="2800" dirty="0" smtClean="0">
                <a:solidFill>
                  <a:srgbClr val="FFFFFF"/>
                </a:solidFill>
              </a:rPr>
              <a:t> 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10766"/>
            <a:ext cx="298761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Τα </a:t>
            </a:r>
            <a:r>
              <a:rPr lang="el-GR" dirty="0" smtClean="0">
                <a:solidFill>
                  <a:srgbClr val="FFFFFF"/>
                </a:solidFill>
              </a:rPr>
              <a:t>σωματίδια αλληλεπιδρούν </a:t>
            </a:r>
            <a:r>
              <a:rPr lang="el-GR" dirty="0">
                <a:solidFill>
                  <a:srgbClr val="FFFFFF"/>
                </a:solidFill>
              </a:rPr>
              <a:t>-</a:t>
            </a:r>
            <a:r>
              <a:rPr lang="el-GR" dirty="0" smtClean="0">
                <a:solidFill>
                  <a:srgbClr val="FFFFFF"/>
                </a:solidFill>
              </a:rPr>
              <a:t>αισθάνονται το </a:t>
            </a:r>
            <a:r>
              <a:rPr lang="el-GR" dirty="0">
                <a:solidFill>
                  <a:srgbClr val="FFFFFF"/>
                </a:solidFill>
              </a:rPr>
              <a:t>ένα το </a:t>
            </a:r>
            <a:r>
              <a:rPr lang="el-GR" dirty="0" smtClean="0">
                <a:solidFill>
                  <a:srgbClr val="FFFFFF"/>
                </a:solidFill>
              </a:rPr>
              <a:t>άλλο–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με διάφορες δυνάμεις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ανταλλάσοντας ειδικά</a:t>
            </a:r>
          </a:p>
          <a:p>
            <a:r>
              <a:rPr lang="el-GR" dirty="0">
                <a:solidFill>
                  <a:srgbClr val="FFFFFF"/>
                </a:solidFill>
              </a:rPr>
              <a:t>σωματίδια που είναι οι</a:t>
            </a:r>
          </a:p>
          <a:p>
            <a:r>
              <a:rPr lang="el-GR" dirty="0">
                <a:solidFill>
                  <a:srgbClr val="FFFFFF"/>
                </a:solidFill>
              </a:rPr>
              <a:t>φορείς της </a:t>
            </a:r>
            <a:r>
              <a:rPr lang="el-GR" dirty="0" smtClean="0">
                <a:solidFill>
                  <a:srgbClr val="FFFFFF"/>
                </a:solidFill>
              </a:rPr>
              <a:t>δύναμης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Τα φορτισμένα σωματίδια</a:t>
            </a:r>
          </a:p>
          <a:p>
            <a:r>
              <a:rPr lang="el-GR" dirty="0">
                <a:solidFill>
                  <a:srgbClr val="FFFFFF"/>
                </a:solidFill>
              </a:rPr>
              <a:t>ΑΛΛΗΛΕΠΙΔΡΟΥΝ μεταξύ τους:</a:t>
            </a:r>
          </a:p>
          <a:p>
            <a:r>
              <a:rPr lang="el-GR" dirty="0">
                <a:solidFill>
                  <a:srgbClr val="FFFFFF"/>
                </a:solidFill>
              </a:rPr>
              <a:t>έλκονται ή απωθούνται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ανταλλάσσοντας </a:t>
            </a:r>
            <a:r>
              <a:rPr lang="el-GR" dirty="0">
                <a:solidFill>
                  <a:srgbClr val="FFFFFF"/>
                </a:solidFill>
              </a:rPr>
              <a:t>μεταξύ </a:t>
            </a:r>
            <a:r>
              <a:rPr lang="el-GR" dirty="0" smtClean="0">
                <a:solidFill>
                  <a:srgbClr val="FFFFFF"/>
                </a:solidFill>
              </a:rPr>
              <a:t>τους φωτόνια</a:t>
            </a:r>
          </a:p>
          <a:p>
            <a:r>
              <a:rPr lang="el-GR" dirty="0">
                <a:solidFill>
                  <a:srgbClr val="FFFFFF"/>
                </a:solidFill>
              </a:rPr>
              <a:t>Το φωτόνιο (γ) είναι ο </a:t>
            </a:r>
            <a:r>
              <a:rPr lang="el-GR" dirty="0" smtClean="0">
                <a:solidFill>
                  <a:srgbClr val="FFFFFF"/>
                </a:solidFill>
              </a:rPr>
              <a:t>φορέας της </a:t>
            </a:r>
            <a:r>
              <a:rPr lang="el-GR" dirty="0">
                <a:solidFill>
                  <a:srgbClr val="FFFFFF"/>
                </a:solidFill>
              </a:rPr>
              <a:t>ηλεκτρομαγνητικής δύναμης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4164" y="310429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ψαρριερσ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614" y="1208858"/>
            <a:ext cx="6156386" cy="2304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8" descr="ee_scat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257" y="4162778"/>
            <a:ext cx="2928937" cy="179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26457" y="5012379"/>
            <a:ext cx="216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Διάγραμμα </a:t>
            </a:r>
            <a:r>
              <a:rPr lang="en-GB" dirty="0" smtClean="0">
                <a:solidFill>
                  <a:srgbClr val="FFFF00"/>
                </a:solidFill>
              </a:rPr>
              <a:t>Feynman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2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08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falling apples,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planetary orbits</a:t>
            </a:r>
          </a:p>
          <a:p>
            <a:r>
              <a:rPr lang="en-US"/>
              <a:t>strength: 10</a:t>
            </a:r>
            <a:r>
              <a:rPr lang="en-US" baseline="30000"/>
              <a:t>-39</a:t>
            </a:r>
          </a:p>
          <a:p>
            <a:r>
              <a:rPr lang="en-US"/>
              <a:t>range: infinite</a:t>
            </a:r>
          </a:p>
          <a:p>
            <a:r>
              <a:rPr lang="en-US"/>
              <a:t>mediator: graviton?</a:t>
            </a:r>
          </a:p>
        </p:txBody>
      </p:sp>
      <p:sp>
        <p:nvSpPr>
          <p:cNvPr id="1071109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television, magnets,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chemical binding</a:t>
            </a:r>
          </a:p>
          <a:p>
            <a:r>
              <a:rPr lang="en-US"/>
              <a:t>strength: 1/137</a:t>
            </a:r>
            <a:endParaRPr lang="en-US" baseline="30000"/>
          </a:p>
          <a:p>
            <a:r>
              <a:rPr lang="en-US"/>
              <a:t>range: infinite</a:t>
            </a:r>
          </a:p>
          <a:p>
            <a:r>
              <a:rPr lang="en-US"/>
              <a:t>mediator: photon</a:t>
            </a:r>
          </a:p>
        </p:txBody>
      </p:sp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nuclear stability,</a:t>
            </a:r>
          </a:p>
          <a:p>
            <a:r>
              <a:rPr lang="en-US">
                <a:solidFill>
                  <a:schemeClr val="accent2"/>
                </a:solidFill>
              </a:rPr>
              <a:t>quark confinement</a:t>
            </a:r>
          </a:p>
          <a:p>
            <a:r>
              <a:rPr lang="en-US"/>
              <a:t>strength: 1</a:t>
            </a:r>
            <a:endParaRPr lang="en-US" baseline="30000"/>
          </a:p>
          <a:p>
            <a:r>
              <a:rPr lang="en-US"/>
              <a:t>range: 10</a:t>
            </a:r>
            <a:r>
              <a:rPr lang="en-US" baseline="30000"/>
              <a:t>-15 </a:t>
            </a:r>
            <a:r>
              <a:rPr lang="en-US"/>
              <a:t>m</a:t>
            </a:r>
          </a:p>
          <a:p>
            <a:r>
              <a:rPr lang="en-US"/>
              <a:t>mediator: gluon</a:t>
            </a:r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35116" y="1137828"/>
            <a:ext cx="4580445" cy="2739533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15561" y="1144610"/>
            <a:ext cx="4580445" cy="2584143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5116" y="3877361"/>
            <a:ext cx="4675027" cy="2980639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0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08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71109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television, magnets,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chemical binding</a:t>
            </a:r>
          </a:p>
          <a:p>
            <a:r>
              <a:rPr lang="en-US"/>
              <a:t>strength: 1/137</a:t>
            </a:r>
            <a:endParaRPr lang="en-US" baseline="30000"/>
          </a:p>
          <a:p>
            <a:r>
              <a:rPr lang="en-US"/>
              <a:t>range: infinite</a:t>
            </a:r>
          </a:p>
          <a:p>
            <a:r>
              <a:rPr lang="en-US"/>
              <a:t>mediator: photon</a:t>
            </a:r>
          </a:p>
        </p:txBody>
      </p:sp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nuclear stability,</a:t>
            </a:r>
          </a:p>
          <a:p>
            <a:r>
              <a:rPr lang="en-US">
                <a:solidFill>
                  <a:schemeClr val="accent2"/>
                </a:solidFill>
              </a:rPr>
              <a:t>quark confinement</a:t>
            </a:r>
          </a:p>
          <a:p>
            <a:r>
              <a:rPr lang="en-US"/>
              <a:t>strength: 1</a:t>
            </a:r>
            <a:endParaRPr lang="en-US" baseline="30000"/>
          </a:p>
          <a:p>
            <a:r>
              <a:rPr lang="en-US"/>
              <a:t>range: 10</a:t>
            </a:r>
            <a:r>
              <a:rPr lang="en-US" baseline="30000"/>
              <a:t>-15 </a:t>
            </a:r>
            <a:r>
              <a:rPr lang="en-US"/>
              <a:t>m</a:t>
            </a:r>
          </a:p>
          <a:p>
            <a:r>
              <a:rPr lang="en-US"/>
              <a:t>mediator: gluon</a:t>
            </a:r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15561" y="1144610"/>
            <a:ext cx="4580445" cy="2584143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5116" y="3877361"/>
            <a:ext cx="4675027" cy="2980639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FFFFFF"/>
                </a:solidFill>
              </a:rPr>
              <a:t>4 </a:t>
            </a:r>
            <a:r>
              <a:rPr lang="el-GR" sz="360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88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09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Ατομο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Ηλεκτρικά/μαγνητικά</a:t>
            </a:r>
          </a:p>
          <a:p>
            <a:r>
              <a:rPr lang="el-GR" dirty="0">
                <a:solidFill>
                  <a:srgbClr val="FFFFFF"/>
                </a:solidFill>
              </a:rPr>
              <a:t>φαινόμενα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ισχύς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1</a:t>
            </a:r>
            <a:r>
              <a:rPr lang="el-GR" dirty="0" smtClean="0">
                <a:solidFill>
                  <a:schemeClr val="bg1"/>
                </a:solidFill>
              </a:rPr>
              <a:t>/137</a:t>
            </a:r>
            <a:endParaRPr lang="en-US" baseline="30000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φωτόνιο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nuclear stability,</a:t>
            </a:r>
          </a:p>
          <a:p>
            <a:r>
              <a:rPr lang="en-US">
                <a:solidFill>
                  <a:schemeClr val="accent2"/>
                </a:solidFill>
              </a:rPr>
              <a:t>quark confinement</a:t>
            </a:r>
          </a:p>
          <a:p>
            <a:r>
              <a:rPr lang="en-US"/>
              <a:t>strength: 1</a:t>
            </a:r>
            <a:endParaRPr lang="en-US" baseline="30000"/>
          </a:p>
          <a:p>
            <a:r>
              <a:rPr lang="en-US"/>
              <a:t>range: 10</a:t>
            </a:r>
            <a:r>
              <a:rPr lang="en-US" baseline="30000"/>
              <a:t>-15 </a:t>
            </a:r>
            <a:r>
              <a:rPr lang="en-US"/>
              <a:t>m</a:t>
            </a:r>
          </a:p>
          <a:p>
            <a:r>
              <a:rPr lang="en-US"/>
              <a:t>mediator: gluon</a:t>
            </a:r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5116" y="3877361"/>
            <a:ext cx="4675027" cy="2980639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15667" y="3203224"/>
            <a:ext cx="192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ηλεκτρομαγνητική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00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Σταθερότητα των πυ-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ρήνων, εγκλωβισμός των κουάρκ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ισχύς: 1</a:t>
            </a:r>
            <a:endParaRPr lang="en-US" baseline="30000" dirty="0"/>
          </a:p>
          <a:p>
            <a:r>
              <a:rPr lang="el-GR" dirty="0">
                <a:solidFill>
                  <a:schemeClr val="bg1"/>
                </a:solidFill>
              </a:rPr>
              <a:t>Εμβέλεια</a:t>
            </a:r>
            <a:r>
              <a:rPr lang="el-GR" dirty="0">
                <a:solidFill>
                  <a:srgbClr val="FFFFFF"/>
                </a:solidFill>
              </a:rPr>
              <a:t>: 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-15 </a:t>
            </a:r>
            <a:r>
              <a:rPr lang="en-US" dirty="0">
                <a:solidFill>
                  <a:srgbClr val="FFFFFF"/>
                </a:solidFill>
              </a:rPr>
              <a:t>m</a:t>
            </a: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γλουόνιο</a:t>
            </a:r>
            <a:endParaRPr lang="en-US" dirty="0"/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Ατομο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Ηλεκτρικά/μαγνητικά</a:t>
            </a:r>
          </a:p>
          <a:p>
            <a:r>
              <a:rPr lang="el-GR" dirty="0">
                <a:solidFill>
                  <a:srgbClr val="FFFFFF"/>
                </a:solidFill>
              </a:rPr>
              <a:t>φαινόμενα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ισχύς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1</a:t>
            </a:r>
            <a:r>
              <a:rPr lang="el-GR" dirty="0" smtClean="0">
                <a:solidFill>
                  <a:schemeClr val="bg1"/>
                </a:solidFill>
              </a:rPr>
              <a:t>/137</a:t>
            </a:r>
            <a:endParaRPr lang="en-US" baseline="30000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φωτόνιο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15667" y="3203224"/>
            <a:ext cx="192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ηλεκτρομαγνητική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8998" y="6237112"/>
            <a:ext cx="83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ι</a:t>
            </a:r>
            <a:r>
              <a:rPr lang="el-GR" dirty="0" smtClean="0">
                <a:solidFill>
                  <a:srgbClr val="FFFF00"/>
                </a:solidFill>
              </a:rPr>
              <a:t>σχυρή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829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Ραδιενεργός βήτα διάσπαση   </a:t>
            </a:r>
            <a:r>
              <a:rPr lang="el-GR" baseline="-25000" dirty="0">
                <a:solidFill>
                  <a:srgbClr val="FFFFFF"/>
                </a:solidFill>
              </a:rPr>
              <a:t>_</a:t>
            </a:r>
          </a:p>
          <a:p>
            <a:r>
              <a:rPr lang="en-US" dirty="0">
                <a:solidFill>
                  <a:srgbClr val="FFFFFF"/>
                </a:solidFill>
              </a:rPr>
              <a:t>n</a:t>
            </a:r>
            <a:r>
              <a:rPr lang="en-GB" dirty="0">
                <a:solidFill>
                  <a:srgbClr val="FFFFFF"/>
                </a:solidFill>
              </a:rPr>
              <a:t>-&gt;p + e</a:t>
            </a:r>
            <a:r>
              <a:rPr lang="en-GB" baseline="30000" dirty="0">
                <a:solidFill>
                  <a:srgbClr val="FFFFFF"/>
                </a:solidFill>
              </a:rPr>
              <a:t>-</a:t>
            </a:r>
            <a:r>
              <a:rPr lang="en-GB" dirty="0">
                <a:solidFill>
                  <a:srgbClr val="FFFFFF"/>
                </a:solidFill>
              </a:rPr>
              <a:t>  + </a:t>
            </a:r>
            <a:r>
              <a:rPr lang="el-GR" dirty="0">
                <a:solidFill>
                  <a:srgbClr val="FFFFFF"/>
                </a:solidFill>
              </a:rPr>
              <a:t>ν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ισχύς</a:t>
            </a:r>
            <a:r>
              <a:rPr lang="en-US" dirty="0" smtClean="0">
                <a:solidFill>
                  <a:srgbClr val="FFFFFF"/>
                </a:solidFill>
              </a:rPr>
              <a:t>: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-5</a:t>
            </a:r>
          </a:p>
          <a:p>
            <a:r>
              <a:rPr lang="el-GR" dirty="0">
                <a:solidFill>
                  <a:srgbClr val="FFFFFF"/>
                </a:solidFill>
              </a:rPr>
              <a:t>Εμβέλεια</a:t>
            </a:r>
            <a:r>
              <a:rPr lang="en-US" dirty="0" smtClean="0">
                <a:solidFill>
                  <a:srgbClr val="FFFFFF"/>
                </a:solidFill>
              </a:rPr>
              <a:t>: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-18 </a:t>
            </a:r>
            <a:r>
              <a:rPr lang="en-US" dirty="0">
                <a:solidFill>
                  <a:srgbClr val="FFFFFF"/>
                </a:solidFill>
              </a:rPr>
              <a:t>m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Φορέας</a:t>
            </a:r>
            <a:r>
              <a:rPr lang="en-US" dirty="0" smtClean="0">
                <a:solidFill>
                  <a:srgbClr val="FFFFFF"/>
                </a:solidFill>
              </a:rPr>
              <a:t>: W,Z-</a:t>
            </a:r>
            <a:r>
              <a:rPr lang="el-GR" dirty="0" smtClean="0">
                <a:solidFill>
                  <a:srgbClr val="FFFFFF"/>
                </a:solidFill>
              </a:rPr>
              <a:t>μποζόνια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04932" y="1147456"/>
            <a:ext cx="287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solidFill>
                  <a:srgbClr val="FFFFFF"/>
                </a:solidFill>
              </a:rPr>
              <a:t>Αντιλαμβανόμαστε τα αποτελέσματά τους 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3204" y="5885174"/>
            <a:ext cx="2751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rgbClr val="FFFFFF"/>
                </a:solidFill>
              </a:rPr>
              <a:t>Δεν </a:t>
            </a:r>
            <a:r>
              <a:rPr lang="el-GR" b="1" dirty="0" smtClean="0">
                <a:solidFill>
                  <a:srgbClr val="FFFFFF"/>
                </a:solidFill>
              </a:rPr>
              <a:t>τις αντιλαμβανόμαστε </a:t>
            </a:r>
          </a:p>
          <a:p>
            <a:r>
              <a:rPr lang="el-GR" b="1" dirty="0" smtClean="0">
                <a:solidFill>
                  <a:srgbClr val="FFFFFF"/>
                </a:solidFill>
              </a:rPr>
              <a:t>εύκολα στον μακρόκοσμο</a:t>
            </a:r>
            <a:endParaRPr lang="en-US" b="1" dirty="0">
              <a:solidFill>
                <a:schemeClr val="tx2"/>
              </a:solidFill>
            </a:endParaRPr>
          </a:p>
        </p:txBody>
      </p:sp>
      <p:cxnSp>
        <p:nvCxnSpPr>
          <p:cNvPr id="8" name="Elbow Connector 7"/>
          <p:cNvCxnSpPr/>
          <p:nvPr/>
        </p:nvCxnSpPr>
        <p:spPr>
          <a:xfrm flipV="1">
            <a:off x="381000" y="3647693"/>
            <a:ext cx="8550275" cy="26344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Ατομο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Ηλεκτρικά/μαγνητικά</a:t>
            </a:r>
          </a:p>
          <a:p>
            <a:r>
              <a:rPr lang="el-GR" dirty="0">
                <a:solidFill>
                  <a:srgbClr val="FFFFFF"/>
                </a:solidFill>
              </a:rPr>
              <a:t>φαινόμενα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ισχύς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1</a:t>
            </a:r>
            <a:r>
              <a:rPr lang="el-GR" dirty="0" smtClean="0">
                <a:solidFill>
                  <a:schemeClr val="bg1"/>
                </a:solidFill>
              </a:rPr>
              <a:t>/137</a:t>
            </a:r>
            <a:endParaRPr lang="en-US" baseline="30000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φωτόνιο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Σταθερότητα των πυ-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ρήνων, εγκλωβισμός των κουάρκ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ισχύς: 1</a:t>
            </a:r>
            <a:endParaRPr lang="en-US" baseline="30000" dirty="0"/>
          </a:p>
          <a:p>
            <a:r>
              <a:rPr lang="el-GR" dirty="0">
                <a:solidFill>
                  <a:schemeClr val="bg1"/>
                </a:solidFill>
              </a:rPr>
              <a:t>Εμβέλεια</a:t>
            </a:r>
            <a:r>
              <a:rPr lang="el-GR" dirty="0">
                <a:solidFill>
                  <a:srgbClr val="FFFFFF"/>
                </a:solidFill>
              </a:rPr>
              <a:t>: 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-15 </a:t>
            </a:r>
            <a:r>
              <a:rPr lang="en-US" dirty="0">
                <a:solidFill>
                  <a:srgbClr val="FFFFFF"/>
                </a:solidFill>
              </a:rPr>
              <a:t>m</a:t>
            </a: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γλουόνιο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24886" y="6307668"/>
            <a:ext cx="988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ασθενής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15667" y="3203224"/>
            <a:ext cx="192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ηλεκτρομαγνητική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8998" y="6237112"/>
            <a:ext cx="83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ι</a:t>
            </a:r>
            <a:r>
              <a:rPr lang="el-GR" dirty="0" smtClean="0">
                <a:solidFill>
                  <a:srgbClr val="FFFF00"/>
                </a:solidFill>
              </a:rPr>
              <a:t>σχυρή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61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00" y="850900"/>
            <a:ext cx="56769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4247" y="84666"/>
            <a:ext cx="58023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dirty="0" smtClean="0">
                <a:solidFill>
                  <a:srgbClr val="FFFFFF"/>
                </a:solidFill>
              </a:rPr>
              <a:t>Το Καθιερωμένο Πρότυπο </a:t>
            </a:r>
            <a:r>
              <a:rPr lang="en-GB" sz="2200" dirty="0" smtClean="0">
                <a:solidFill>
                  <a:srgbClr val="FFFFFF"/>
                </a:solidFill>
              </a:rPr>
              <a:t>(The Standard Model)</a:t>
            </a:r>
            <a:endParaRPr lang="en-US" sz="2200" dirty="0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5795" y="1304125"/>
            <a:ext cx="14184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Τα στοιχειώδη σωμάτια είναι φερμιόνια</a:t>
            </a:r>
          </a:p>
          <a:p>
            <a:r>
              <a:rPr lang="el-GR" dirty="0">
                <a:solidFill>
                  <a:srgbClr val="FFFFFF"/>
                </a:solidFill>
              </a:rPr>
              <a:t>      Στατιστική </a:t>
            </a:r>
            <a:r>
              <a:rPr lang="en-GB" dirty="0">
                <a:solidFill>
                  <a:srgbClr val="FFFFFF"/>
                </a:solidFill>
              </a:rPr>
              <a:t>Fermi-Dirac</a:t>
            </a:r>
          </a:p>
          <a:p>
            <a:endParaRPr lang="el-GR" dirty="0" smtClean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 </a:t>
            </a:r>
            <a:r>
              <a:rPr lang="en-GB" dirty="0">
                <a:solidFill>
                  <a:srgbClr val="FFFFFF"/>
                </a:solidFill>
              </a:rPr>
              <a:t>Spin </a:t>
            </a:r>
            <a:r>
              <a:rPr lang="el-GR" dirty="0">
                <a:solidFill>
                  <a:srgbClr val="FFFFFF"/>
                </a:solidFill>
              </a:rPr>
              <a:t>ημιακέραιο (1/2, 3/2,...)</a:t>
            </a:r>
          </a:p>
          <a:p>
            <a:endParaRPr lang="el-GR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74879" y="1258765"/>
            <a:ext cx="15691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Οι φορείς των δυνάμεων είναι </a:t>
            </a:r>
            <a:r>
              <a:rPr lang="el-GR" dirty="0" smtClean="0">
                <a:solidFill>
                  <a:srgbClr val="FFFFFF"/>
                </a:solidFill>
              </a:rPr>
              <a:t>μποζόνια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Στατιστική </a:t>
            </a:r>
            <a:r>
              <a:rPr lang="en-GB" dirty="0">
                <a:solidFill>
                  <a:srgbClr val="FFFFFF"/>
                </a:solidFill>
              </a:rPr>
              <a:t>Bose-Einstein</a:t>
            </a:r>
          </a:p>
          <a:p>
            <a:r>
              <a:rPr lang="el-GR" dirty="0">
                <a:solidFill>
                  <a:srgbClr val="FFFFFF"/>
                </a:solidFill>
              </a:rPr>
              <a:t> </a:t>
            </a:r>
            <a:endParaRPr lang="el-GR" dirty="0" smtClean="0">
              <a:solidFill>
                <a:srgbClr val="FFFFFF"/>
              </a:solidFill>
            </a:endParaRPr>
          </a:p>
          <a:p>
            <a:r>
              <a:rPr lang="en-GB" dirty="0" smtClean="0">
                <a:solidFill>
                  <a:srgbClr val="FFFFFF"/>
                </a:solidFill>
              </a:rPr>
              <a:t>Spin </a:t>
            </a:r>
            <a:r>
              <a:rPr lang="el-GR" dirty="0">
                <a:solidFill>
                  <a:srgbClr val="FFFFFF"/>
                </a:solidFill>
              </a:rPr>
              <a:t>ακέραιο (0, 1, 2,..)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564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7288"/>
          </a:xfrm>
          <a:solidFill>
            <a:schemeClr val="accent6">
              <a:lumMod val="40000"/>
              <a:lumOff val="60000"/>
            </a:schemeClr>
          </a:solidFill>
          <a:ln/>
        </p:spPr>
        <p:txBody>
          <a:bodyPr lIns="90000" tIns="46800" rIns="90000" bIns="46800">
            <a:normAutofit/>
          </a:bodyPr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3200" dirty="0" smtClean="0"/>
              <a:t>Πώς βλέπουμε τα αντικείμενα</a:t>
            </a:r>
            <a:endParaRPr lang="en-GB" sz="5400" dirty="0"/>
          </a:p>
        </p:txBody>
      </p:sp>
      <p:pic>
        <p:nvPicPr>
          <p:cNvPr id="8663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1371600"/>
            <a:ext cx="4546600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grpSp>
        <p:nvGrpSpPr>
          <p:cNvPr id="866309" name="Group 5"/>
          <p:cNvGrpSpPr>
            <a:grpSpLocks/>
          </p:cNvGrpSpPr>
          <p:nvPr/>
        </p:nvGrpSpPr>
        <p:grpSpPr bwMode="auto">
          <a:xfrm>
            <a:off x="588963" y="1858963"/>
            <a:ext cx="3048000" cy="4146551"/>
            <a:chOff x="323" y="1171"/>
            <a:chExt cx="1920" cy="2612"/>
          </a:xfrm>
        </p:grpSpPr>
        <p:sp>
          <p:nvSpPr>
            <p:cNvPr id="866310" name="Text Box 6"/>
            <p:cNvSpPr txBox="1">
              <a:spLocks noChangeArrowheads="1"/>
            </p:cNvSpPr>
            <p:nvPr/>
          </p:nvSpPr>
          <p:spPr bwMode="auto">
            <a:xfrm>
              <a:off x="323" y="1171"/>
              <a:ext cx="1920" cy="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2000" dirty="0" smtClean="0">
                  <a:solidFill>
                    <a:srgbClr val="FFFFFF"/>
                  </a:solidFill>
                  <a:latin typeface="Calibri"/>
                  <a:cs typeface="Calibri"/>
                </a:rPr>
                <a:t>Βλέπουμε τα αντικείμενα σκεδάζοντας ορατό φως επάνω τους</a:t>
              </a: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sz="2000" dirty="0">
                  <a:latin typeface="Helvetica" charset="0"/>
                </a:rPr>
                <a:t>“Vision” of even </a:t>
              </a:r>
              <a:br>
                <a:rPr lang="en-US" sz="2000" dirty="0">
                  <a:latin typeface="Helvetica" charset="0"/>
                </a:rPr>
              </a:br>
              <a:r>
                <a:rPr lang="en-US" sz="2000" dirty="0">
                  <a:latin typeface="Helvetica" charset="0"/>
                </a:rPr>
                <a:t>smaller </a:t>
              </a:r>
              <a:r>
                <a:rPr lang="en-US" sz="2000" dirty="0" smtClean="0">
                  <a:latin typeface="Helvetica" charset="0"/>
                </a:rPr>
                <a:t>structures </a:t>
              </a:r>
              <a:r>
                <a:rPr lang="en-US" sz="2000" dirty="0">
                  <a:latin typeface="Helvetica" charset="0"/>
                </a:rPr>
                <a:t>via</a:t>
              </a:r>
              <a:br>
                <a:rPr lang="en-US" sz="2000" dirty="0">
                  <a:latin typeface="Helvetica" charset="0"/>
                </a:rPr>
              </a:br>
              <a:r>
                <a:rPr lang="en-US" sz="2000" dirty="0">
                  <a:latin typeface="Helvetica" charset="0"/>
                </a:rPr>
                <a:t>scattering of particles</a:t>
              </a:r>
            </a:p>
          </p:txBody>
        </p:sp>
        <p:sp>
          <p:nvSpPr>
            <p:cNvPr id="866311" name="Text Box 7"/>
            <p:cNvSpPr txBox="1">
              <a:spLocks noChangeArrowheads="1"/>
            </p:cNvSpPr>
            <p:nvPr/>
          </p:nvSpPr>
          <p:spPr bwMode="auto">
            <a:xfrm>
              <a:off x="576" y="2025"/>
              <a:ext cx="104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  <a:sym typeface="Symbol" charset="0"/>
                </a:rPr>
                <a:t> = 400-700 nm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866312" name="Text Box 8"/>
            <p:cNvSpPr txBox="1">
              <a:spLocks noChangeArrowheads="1"/>
            </p:cNvSpPr>
            <p:nvPr/>
          </p:nvSpPr>
          <p:spPr bwMode="auto">
            <a:xfrm>
              <a:off x="641" y="3552"/>
              <a:ext cx="55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sym typeface="Symbol" charset="0"/>
                </a:rPr>
                <a:t> = h/p</a:t>
              </a:r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3904382"/>
            <a:ext cx="9144000" cy="295361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1307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7288"/>
          </a:xfrm>
          <a:solidFill>
            <a:schemeClr val="accent6">
              <a:lumMod val="40000"/>
              <a:lumOff val="60000"/>
            </a:schemeClr>
          </a:solidFill>
          <a:ln/>
        </p:spPr>
        <p:txBody>
          <a:bodyPr lIns="90000" tIns="46800" rIns="90000" bIns="46800"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3200" dirty="0"/>
              <a:t>Πώς βλέπουμε τα αντικείμενα</a:t>
            </a:r>
            <a:endParaRPr lang="en-GB" sz="5400" dirty="0"/>
          </a:p>
        </p:txBody>
      </p:sp>
      <p:pic>
        <p:nvPicPr>
          <p:cNvPr id="8663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1442720"/>
            <a:ext cx="4546600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grpSp>
        <p:nvGrpSpPr>
          <p:cNvPr id="866309" name="Group 5"/>
          <p:cNvGrpSpPr>
            <a:grpSpLocks/>
          </p:cNvGrpSpPr>
          <p:nvPr/>
        </p:nvGrpSpPr>
        <p:grpSpPr bwMode="auto">
          <a:xfrm>
            <a:off x="914400" y="2057400"/>
            <a:ext cx="3048000" cy="3948113"/>
            <a:chOff x="528" y="1296"/>
            <a:chExt cx="1920" cy="2487"/>
          </a:xfrm>
        </p:grpSpPr>
        <p:sp>
          <p:nvSpPr>
            <p:cNvPr id="866310" name="Text Box 6"/>
            <p:cNvSpPr txBox="1">
              <a:spLocks noChangeArrowheads="1"/>
            </p:cNvSpPr>
            <p:nvPr/>
          </p:nvSpPr>
          <p:spPr bwMode="auto">
            <a:xfrm>
              <a:off x="528" y="1296"/>
              <a:ext cx="1920" cy="21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2000" dirty="0">
                  <a:solidFill>
                    <a:srgbClr val="FFFFFF"/>
                  </a:solidFill>
                  <a:cs typeface="Calibri"/>
                </a:rPr>
                <a:t>Βλέπουμε τα αντικείμενα σκεδάζοντας ορατό φως επάνω τους</a:t>
              </a: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r>
                <a:rPr lang="el-GR" sz="2000" dirty="0">
                  <a:solidFill>
                    <a:srgbClr val="FFFFFF"/>
                  </a:solidFill>
                  <a:cs typeface="Calibri"/>
                </a:rPr>
                <a:t>Βλέπουμε </a:t>
              </a:r>
              <a:r>
                <a:rPr lang="el-GR" sz="2000" dirty="0" smtClean="0">
                  <a:solidFill>
                    <a:srgbClr val="FFFFFF"/>
                  </a:solidFill>
                  <a:cs typeface="Calibri"/>
                </a:rPr>
                <a:t>μικρότερα </a:t>
              </a:r>
              <a:r>
                <a:rPr lang="el-GR" sz="2000" dirty="0">
                  <a:solidFill>
                    <a:srgbClr val="FFFFFF"/>
                  </a:solidFill>
                  <a:cs typeface="Calibri"/>
                </a:rPr>
                <a:t>αντικείμενα σκεδάζοντας </a:t>
              </a:r>
              <a:r>
                <a:rPr lang="el-GR" sz="2000" dirty="0" smtClean="0">
                  <a:solidFill>
                    <a:srgbClr val="FFFFFF"/>
                  </a:solidFill>
                  <a:cs typeface="Calibri"/>
                </a:rPr>
                <a:t>σωματίδια </a:t>
              </a:r>
              <a:r>
                <a:rPr lang="el-GR" sz="2000" dirty="0">
                  <a:solidFill>
                    <a:srgbClr val="FFFFFF"/>
                  </a:solidFill>
                  <a:cs typeface="Calibri"/>
                </a:rPr>
                <a:t>επάνω τους</a:t>
              </a:r>
              <a:endParaRPr lang="en-US" sz="2000" dirty="0">
                <a:latin typeface="Helvetica" charset="0"/>
              </a:endParaRPr>
            </a:p>
          </p:txBody>
        </p:sp>
        <p:sp>
          <p:nvSpPr>
            <p:cNvPr id="866311" name="Text Box 7"/>
            <p:cNvSpPr txBox="1">
              <a:spLocks noChangeArrowheads="1"/>
            </p:cNvSpPr>
            <p:nvPr/>
          </p:nvSpPr>
          <p:spPr bwMode="auto">
            <a:xfrm>
              <a:off x="576" y="2025"/>
              <a:ext cx="104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  <a:sym typeface="Symbol" charset="0"/>
                </a:rPr>
                <a:t> = 400-700 nm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866312" name="Text Box 8"/>
            <p:cNvSpPr txBox="1">
              <a:spLocks noChangeArrowheads="1"/>
            </p:cNvSpPr>
            <p:nvPr/>
          </p:nvSpPr>
          <p:spPr bwMode="auto">
            <a:xfrm>
              <a:off x="641" y="3552"/>
              <a:ext cx="55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  <a:sym typeface="Symbol" charset="0"/>
                </a:rPr>
                <a:t> = h/p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8038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47"/>
          <a:stretch/>
        </p:blipFill>
        <p:spPr>
          <a:xfrm>
            <a:off x="0" y="-4736"/>
            <a:ext cx="9144000" cy="5943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6" y="67011"/>
            <a:ext cx="8809449" cy="1041400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>
              <a:defRPr/>
            </a:pPr>
            <a:r>
              <a:rPr lang="el-GR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Τι σημαίνει το όνομα </a:t>
            </a:r>
            <a:r>
              <a:rPr lang="fr-FR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CERN</a:t>
            </a:r>
            <a:r>
              <a:rPr lang="el-GR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;</a:t>
            </a:r>
            <a:endParaRPr lang="fr-FR" sz="4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1" y="1440000"/>
            <a:ext cx="3596030" cy="27408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256786" y="4384728"/>
            <a:ext cx="3137444" cy="1549400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 algn="ctr">
              <a:defRPr/>
            </a:pPr>
            <a:r>
              <a:rPr lang="fr-FR" sz="88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</a:rPr>
              <a:t>1953</a:t>
            </a:r>
            <a:endParaRPr lang="fr-FR" sz="8800" b="1" i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9DF0D074-969E-400C-83DF-224CC4FDB3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045" y="1441671"/>
            <a:ext cx="2363171" cy="27408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91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0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034" y="0"/>
            <a:ext cx="9615495" cy="597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45096" name="AutoShape 8"/>
          <p:cNvSpPr>
            <a:spLocks noChangeArrowheads="1"/>
          </p:cNvSpPr>
          <p:nvPr/>
        </p:nvSpPr>
        <p:spPr bwMode="auto">
          <a:xfrm>
            <a:off x="228600" y="3657600"/>
            <a:ext cx="3429000" cy="457200"/>
          </a:xfrm>
          <a:prstGeom prst="leftArrow">
            <a:avLst>
              <a:gd name="adj1" fmla="val 50000"/>
              <a:gd name="adj2" fmla="val 187500"/>
            </a:avLst>
          </a:prstGeom>
          <a:gradFill rotWithShape="0">
            <a:gsLst>
              <a:gs pos="0">
                <a:srgbClr val="E30B0B"/>
              </a:gs>
              <a:gs pos="100000">
                <a:schemeClr val="bg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5097" name="AutoShape 9"/>
          <p:cNvSpPr>
            <a:spLocks noChangeArrowheads="1"/>
          </p:cNvSpPr>
          <p:nvPr/>
        </p:nvSpPr>
        <p:spPr bwMode="auto">
          <a:xfrm flipH="1">
            <a:off x="3962400" y="3657600"/>
            <a:ext cx="4419600" cy="457200"/>
          </a:xfrm>
          <a:prstGeom prst="leftArrow">
            <a:avLst>
              <a:gd name="adj1" fmla="val 50000"/>
              <a:gd name="adj2" fmla="val 241667"/>
            </a:avLst>
          </a:prstGeom>
          <a:gradFill rotWithShape="0">
            <a:gsLst>
              <a:gs pos="0">
                <a:schemeClr val="bg1"/>
              </a:gs>
              <a:gs pos="100000">
                <a:srgbClr val="01008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50034" y="0"/>
            <a:ext cx="4488931" cy="1107996"/>
          </a:xfrm>
          <a:prstGeom prst="rect">
            <a:avLst/>
          </a:prstGeom>
          <a:solidFill>
            <a:srgbClr val="DAD2A9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l-GR" sz="2200" dirty="0" smtClean="0">
                <a:solidFill>
                  <a:srgbClr val="984807"/>
                </a:solidFill>
              </a:rPr>
              <a:t>Η φυσική των σωματιδίων μελετάει</a:t>
            </a:r>
          </a:p>
          <a:p>
            <a:r>
              <a:rPr lang="el-GR" sz="2200" dirty="0">
                <a:solidFill>
                  <a:srgbClr val="984807"/>
                </a:solidFill>
              </a:rPr>
              <a:t>τ</a:t>
            </a:r>
            <a:r>
              <a:rPr lang="el-GR" sz="2200" dirty="0" smtClean="0">
                <a:solidFill>
                  <a:srgbClr val="984807"/>
                </a:solidFill>
              </a:rPr>
              <a:t>ην </a:t>
            </a:r>
            <a:r>
              <a:rPr lang="el-GR" sz="2200" dirty="0">
                <a:solidFill>
                  <a:srgbClr val="984807"/>
                </a:solidFill>
              </a:rPr>
              <a:t>ύ</a:t>
            </a:r>
            <a:r>
              <a:rPr lang="el-GR" sz="2200" dirty="0" smtClean="0">
                <a:solidFill>
                  <a:srgbClr val="984807"/>
                </a:solidFill>
              </a:rPr>
              <a:t>λη στις πιο μικρές διαστάσεις</a:t>
            </a:r>
          </a:p>
          <a:p>
            <a:endParaRPr lang="en-US" sz="2200" dirty="0">
              <a:solidFill>
                <a:srgbClr val="984807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9822" y="0"/>
            <a:ext cx="4651741" cy="1107996"/>
          </a:xfrm>
          <a:prstGeom prst="rect">
            <a:avLst/>
          </a:prstGeom>
          <a:solidFill>
            <a:srgbClr val="DAD2A9"/>
          </a:solidFill>
        </p:spPr>
        <p:txBody>
          <a:bodyPr wrap="square" rtlCol="0">
            <a:spAutoFit/>
          </a:bodyPr>
          <a:lstStyle/>
          <a:p>
            <a:r>
              <a:rPr lang="el-GR" sz="2200" dirty="0">
                <a:solidFill>
                  <a:srgbClr val="984807"/>
                </a:solidFill>
              </a:rPr>
              <a:t>Η </a:t>
            </a:r>
            <a:r>
              <a:rPr lang="el-GR" sz="2200" dirty="0" smtClean="0">
                <a:solidFill>
                  <a:srgbClr val="984807"/>
                </a:solidFill>
              </a:rPr>
              <a:t>αστροφυσική μελετάει</a:t>
            </a:r>
            <a:endParaRPr lang="el-GR" sz="2200" dirty="0">
              <a:solidFill>
                <a:srgbClr val="984807"/>
              </a:solidFill>
            </a:endParaRPr>
          </a:p>
          <a:p>
            <a:r>
              <a:rPr lang="el-GR" sz="2200" dirty="0">
                <a:solidFill>
                  <a:srgbClr val="984807"/>
                </a:solidFill>
              </a:rPr>
              <a:t>τ</a:t>
            </a:r>
            <a:r>
              <a:rPr lang="el-GR" sz="2200" dirty="0" smtClean="0">
                <a:solidFill>
                  <a:srgbClr val="984807"/>
                </a:solidFill>
              </a:rPr>
              <a:t>ην </a:t>
            </a:r>
            <a:r>
              <a:rPr lang="el-GR" sz="2200" dirty="0">
                <a:solidFill>
                  <a:srgbClr val="984807"/>
                </a:solidFill>
              </a:rPr>
              <a:t>ύ</a:t>
            </a:r>
            <a:r>
              <a:rPr lang="el-GR" sz="2200" dirty="0" smtClean="0">
                <a:solidFill>
                  <a:srgbClr val="984807"/>
                </a:solidFill>
              </a:rPr>
              <a:t>λη </a:t>
            </a:r>
            <a:r>
              <a:rPr lang="el-GR" sz="2200" dirty="0">
                <a:solidFill>
                  <a:srgbClr val="984807"/>
                </a:solidFill>
              </a:rPr>
              <a:t>στις πιο </a:t>
            </a:r>
            <a:r>
              <a:rPr lang="el-GR" sz="2200" dirty="0" smtClean="0">
                <a:solidFill>
                  <a:srgbClr val="984807"/>
                </a:solidFill>
              </a:rPr>
              <a:t>μεγάλες διαστάσεις</a:t>
            </a:r>
          </a:p>
          <a:p>
            <a:endParaRPr lang="en-US" sz="2200" dirty="0">
              <a:solidFill>
                <a:srgbClr val="98480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18097" y="5259350"/>
            <a:ext cx="9833591" cy="954107"/>
          </a:xfrm>
          <a:prstGeom prst="rect">
            <a:avLst/>
          </a:prstGeom>
          <a:solidFill>
            <a:srgbClr val="DAD2A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2800" dirty="0" smtClean="0">
                <a:solidFill>
                  <a:srgbClr val="984807"/>
                </a:solidFill>
              </a:rPr>
              <a:t>Τα δύο μέτωπα της φυσικής</a:t>
            </a:r>
          </a:p>
          <a:p>
            <a:pPr algn="ctr"/>
            <a:endParaRPr lang="en-US" sz="2800" dirty="0">
              <a:solidFill>
                <a:srgbClr val="98480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07608"/>
            <a:ext cx="918732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900" dirty="0" smtClean="0">
                <a:solidFill>
                  <a:srgbClr val="FFFFFF"/>
                </a:solidFill>
              </a:rPr>
              <a:t>Οι επιταχυντές χρειάζονται για τη μελέτη των στοιχειωδών σωματιδίων και των δυνάμεων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362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3678"/>
            <a:ext cx="8229600" cy="987425"/>
          </a:xfrm>
        </p:spPr>
        <p:txBody>
          <a:bodyPr>
            <a:normAutofit/>
          </a:bodyPr>
          <a:lstStyle/>
          <a:p>
            <a:r>
              <a:rPr lang="el-GR" sz="3600" dirty="0" smtClean="0">
                <a:solidFill>
                  <a:srgbClr val="FFFFFF"/>
                </a:solidFill>
              </a:rPr>
              <a:t>Επιταχυντές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973827" name="Text Box 3"/>
          <p:cNvSpPr txBox="1">
            <a:spLocks noChangeArrowheads="1"/>
          </p:cNvSpPr>
          <p:nvPr/>
        </p:nvSpPr>
        <p:spPr bwMode="auto">
          <a:xfrm>
            <a:off x="124736" y="1262063"/>
            <a:ext cx="93861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l-GR" dirty="0">
                <a:solidFill>
                  <a:srgbClr val="FFFFFF"/>
                </a:solidFill>
              </a:rPr>
              <a:t>ενέργεια που </a:t>
            </a:r>
            <a:r>
              <a:rPr lang="el-GR" dirty="0" smtClean="0">
                <a:solidFill>
                  <a:srgbClr val="FFFFFF"/>
                </a:solidFill>
              </a:rPr>
              <a:t>αποκτά φορτίο </a:t>
            </a:r>
            <a:r>
              <a:rPr lang="en-GB" dirty="0" smtClean="0">
                <a:solidFill>
                  <a:srgbClr val="FFFFFF"/>
                </a:solidFill>
              </a:rPr>
              <a:t>q</a:t>
            </a:r>
            <a:r>
              <a:rPr lang="el-GR" dirty="0" smtClean="0">
                <a:solidFill>
                  <a:srgbClr val="FFFFFF"/>
                </a:solidFill>
              </a:rPr>
              <a:t> μέσα σε ηλεκτρικό πεδίο με διαφορά δυναμικού</a:t>
            </a:r>
            <a:r>
              <a:rPr lang="en-GB" dirty="0" smtClean="0">
                <a:solidFill>
                  <a:srgbClr val="FFFFFF"/>
                </a:solidFill>
              </a:rPr>
              <a:t> U: </a:t>
            </a:r>
            <a:r>
              <a:rPr lang="el-GR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E = </a:t>
            </a:r>
            <a:r>
              <a:rPr lang="en-US" dirty="0" err="1">
                <a:solidFill>
                  <a:srgbClr val="FFFFFF"/>
                </a:solidFill>
              </a:rPr>
              <a:t>q•U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  </a:t>
            </a:r>
            <a:endParaRPr lang="el-GR" dirty="0">
              <a:solidFill>
                <a:srgbClr val="FFFFFF"/>
              </a:solidFill>
            </a:endParaRPr>
          </a:p>
        </p:txBody>
      </p:sp>
      <p:pic>
        <p:nvPicPr>
          <p:cNvPr id="973828" name="Picture 4" descr="acc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8394"/>
            <a:ext cx="776446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198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" name="Picture 3" descr="CCC-v20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-203199"/>
            <a:ext cx="8934878" cy="727199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2686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7277100" cy="497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39939" name="Group 4"/>
          <p:cNvGrpSpPr>
            <a:grpSpLocks/>
          </p:cNvGrpSpPr>
          <p:nvPr/>
        </p:nvGrpSpPr>
        <p:grpSpPr bwMode="auto">
          <a:xfrm>
            <a:off x="2273300" y="4800600"/>
            <a:ext cx="1179513" cy="896938"/>
            <a:chOff x="3114" y="3755"/>
            <a:chExt cx="743" cy="565"/>
          </a:xfrm>
        </p:grpSpPr>
        <p:sp>
          <p:nvSpPr>
            <p:cNvPr id="423941" name="Text Box 5"/>
            <p:cNvSpPr txBox="1">
              <a:spLocks noChangeArrowheads="1"/>
            </p:cNvSpPr>
            <p:nvPr/>
          </p:nvSpPr>
          <p:spPr bwMode="auto">
            <a:xfrm>
              <a:off x="3114" y="4160"/>
              <a:ext cx="694" cy="160"/>
            </a:xfrm>
            <a:prstGeom prst="rect">
              <a:avLst/>
            </a:prstGeom>
            <a:noFill/>
            <a:ln w="9525">
              <a:solidFill>
                <a:srgbClr val="FF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ctr">
                <a:defRPr/>
              </a:pPr>
              <a:r>
                <a:rPr lang="en-US" sz="1000">
                  <a:solidFill>
                    <a:srgbClr val="FF9933"/>
                  </a:solidFill>
                  <a:latin typeface="Century" charset="0"/>
                  <a:cs typeface="+mn-cs"/>
                </a:rPr>
                <a:t>Geneva Airport</a:t>
              </a:r>
            </a:p>
          </p:txBody>
        </p:sp>
        <p:sp>
          <p:nvSpPr>
            <p:cNvPr id="423942" name="Line 6"/>
            <p:cNvSpPr>
              <a:spLocks noChangeShapeType="1"/>
            </p:cNvSpPr>
            <p:nvPr/>
          </p:nvSpPr>
          <p:spPr bwMode="auto">
            <a:xfrm flipV="1">
              <a:off x="3696" y="3755"/>
              <a:ext cx="161" cy="409"/>
            </a:xfrm>
            <a:prstGeom prst="line">
              <a:avLst/>
            </a:prstGeom>
            <a:noFill/>
            <a:ln w="28575">
              <a:solidFill>
                <a:srgbClr val="FF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9940" name="Group 7"/>
          <p:cNvGrpSpPr>
            <a:grpSpLocks/>
          </p:cNvGrpSpPr>
          <p:nvPr/>
        </p:nvGrpSpPr>
        <p:grpSpPr bwMode="auto">
          <a:xfrm>
            <a:off x="5662613" y="4343400"/>
            <a:ext cx="1736725" cy="1319213"/>
            <a:chOff x="4427" y="3499"/>
            <a:chExt cx="1094" cy="831"/>
          </a:xfrm>
        </p:grpSpPr>
        <p:sp>
          <p:nvSpPr>
            <p:cNvPr id="423944" name="Text Box 8"/>
            <p:cNvSpPr txBox="1">
              <a:spLocks noChangeArrowheads="1"/>
            </p:cNvSpPr>
            <p:nvPr/>
          </p:nvSpPr>
          <p:spPr bwMode="auto">
            <a:xfrm>
              <a:off x="4427" y="4112"/>
              <a:ext cx="1094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ctr">
                <a:defRPr/>
              </a:pPr>
              <a:r>
                <a:rPr lang="en-US" sz="1600">
                  <a:solidFill>
                    <a:srgbClr val="FF8000"/>
                  </a:solidFill>
                  <a:latin typeface="Century" charset="0"/>
                  <a:cs typeface="+mn-cs"/>
                </a:rPr>
                <a:t>LHC accelerator</a:t>
              </a:r>
            </a:p>
          </p:txBody>
        </p:sp>
        <p:sp>
          <p:nvSpPr>
            <p:cNvPr id="423945" name="Line 9"/>
            <p:cNvSpPr>
              <a:spLocks noChangeShapeType="1"/>
            </p:cNvSpPr>
            <p:nvPr/>
          </p:nvSpPr>
          <p:spPr bwMode="auto">
            <a:xfrm flipH="1" flipV="1">
              <a:off x="4846" y="3499"/>
              <a:ext cx="166" cy="614"/>
            </a:xfrm>
            <a:prstGeom prst="line">
              <a:avLst/>
            </a:prstGeom>
            <a:noFill/>
            <a:ln w="28575">
              <a:solidFill>
                <a:srgbClr val="FF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23946" name="Oval 10"/>
          <p:cNvSpPr>
            <a:spLocks noChangeArrowheads="1"/>
          </p:cNvSpPr>
          <p:nvPr/>
        </p:nvSpPr>
        <p:spPr bwMode="auto">
          <a:xfrm>
            <a:off x="1676400" y="2743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47" name="Oval 11"/>
          <p:cNvSpPr>
            <a:spLocks noChangeArrowheads="1"/>
          </p:cNvSpPr>
          <p:nvPr/>
        </p:nvSpPr>
        <p:spPr bwMode="auto">
          <a:xfrm>
            <a:off x="3276600" y="426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48" name="Oval 12"/>
          <p:cNvSpPr>
            <a:spLocks noChangeArrowheads="1"/>
          </p:cNvSpPr>
          <p:nvPr/>
        </p:nvSpPr>
        <p:spPr bwMode="auto">
          <a:xfrm>
            <a:off x="1981200" y="2819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49" name="Oval 13"/>
          <p:cNvSpPr>
            <a:spLocks noChangeArrowheads="1"/>
          </p:cNvSpPr>
          <p:nvPr/>
        </p:nvSpPr>
        <p:spPr bwMode="auto">
          <a:xfrm>
            <a:off x="2133600" y="2819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50" name="Oval 14"/>
          <p:cNvSpPr>
            <a:spLocks noChangeArrowheads="1"/>
          </p:cNvSpPr>
          <p:nvPr/>
        </p:nvSpPr>
        <p:spPr bwMode="auto">
          <a:xfrm>
            <a:off x="2286000" y="2819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51" name="Oval 15"/>
          <p:cNvSpPr>
            <a:spLocks noChangeArrowheads="1"/>
          </p:cNvSpPr>
          <p:nvPr/>
        </p:nvSpPr>
        <p:spPr bwMode="auto">
          <a:xfrm>
            <a:off x="2362200" y="2895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52" name="Oval 16"/>
          <p:cNvSpPr>
            <a:spLocks noChangeArrowheads="1"/>
          </p:cNvSpPr>
          <p:nvPr/>
        </p:nvSpPr>
        <p:spPr bwMode="auto">
          <a:xfrm>
            <a:off x="2590800" y="2895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53" name="Oval 17"/>
          <p:cNvSpPr>
            <a:spLocks noChangeArrowheads="1"/>
          </p:cNvSpPr>
          <p:nvPr/>
        </p:nvSpPr>
        <p:spPr bwMode="auto">
          <a:xfrm>
            <a:off x="2743200" y="2895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54" name="Oval 18"/>
          <p:cNvSpPr>
            <a:spLocks noChangeArrowheads="1"/>
          </p:cNvSpPr>
          <p:nvPr/>
        </p:nvSpPr>
        <p:spPr bwMode="auto">
          <a:xfrm>
            <a:off x="2514600" y="3048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55" name="Oval 19"/>
          <p:cNvSpPr>
            <a:spLocks noChangeArrowheads="1"/>
          </p:cNvSpPr>
          <p:nvPr/>
        </p:nvSpPr>
        <p:spPr bwMode="auto">
          <a:xfrm>
            <a:off x="2362200" y="3200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56" name="Oval 20"/>
          <p:cNvSpPr>
            <a:spLocks noChangeArrowheads="1"/>
          </p:cNvSpPr>
          <p:nvPr/>
        </p:nvSpPr>
        <p:spPr bwMode="auto">
          <a:xfrm>
            <a:off x="2514600" y="3200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57" name="Oval 21"/>
          <p:cNvSpPr>
            <a:spLocks noChangeArrowheads="1"/>
          </p:cNvSpPr>
          <p:nvPr/>
        </p:nvSpPr>
        <p:spPr bwMode="auto">
          <a:xfrm>
            <a:off x="2743200" y="3200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58" name="Oval 22"/>
          <p:cNvSpPr>
            <a:spLocks noChangeArrowheads="1"/>
          </p:cNvSpPr>
          <p:nvPr/>
        </p:nvSpPr>
        <p:spPr bwMode="auto">
          <a:xfrm>
            <a:off x="3048000" y="3200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59" name="Oval 23"/>
          <p:cNvSpPr>
            <a:spLocks noChangeArrowheads="1"/>
          </p:cNvSpPr>
          <p:nvPr/>
        </p:nvSpPr>
        <p:spPr bwMode="auto">
          <a:xfrm>
            <a:off x="3276600" y="3276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60" name="Oval 24"/>
          <p:cNvSpPr>
            <a:spLocks noChangeArrowheads="1"/>
          </p:cNvSpPr>
          <p:nvPr/>
        </p:nvSpPr>
        <p:spPr bwMode="auto">
          <a:xfrm>
            <a:off x="3200400" y="3429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61" name="Oval 25"/>
          <p:cNvSpPr>
            <a:spLocks noChangeArrowheads="1"/>
          </p:cNvSpPr>
          <p:nvPr/>
        </p:nvSpPr>
        <p:spPr bwMode="auto">
          <a:xfrm>
            <a:off x="3352800" y="3505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62" name="Oval 26"/>
          <p:cNvSpPr>
            <a:spLocks noChangeArrowheads="1"/>
          </p:cNvSpPr>
          <p:nvPr/>
        </p:nvSpPr>
        <p:spPr bwMode="auto">
          <a:xfrm>
            <a:off x="35814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63" name="Oval 27"/>
          <p:cNvSpPr>
            <a:spLocks noChangeArrowheads="1"/>
          </p:cNvSpPr>
          <p:nvPr/>
        </p:nvSpPr>
        <p:spPr bwMode="auto">
          <a:xfrm>
            <a:off x="3810000" y="3657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64" name="Oval 28"/>
          <p:cNvSpPr>
            <a:spLocks noChangeArrowheads="1"/>
          </p:cNvSpPr>
          <p:nvPr/>
        </p:nvSpPr>
        <p:spPr bwMode="auto">
          <a:xfrm>
            <a:off x="3733800" y="3886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65" name="Oval 29"/>
          <p:cNvSpPr>
            <a:spLocks noChangeArrowheads="1"/>
          </p:cNvSpPr>
          <p:nvPr/>
        </p:nvSpPr>
        <p:spPr bwMode="auto">
          <a:xfrm>
            <a:off x="3581400" y="4038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66" name="Oval 30"/>
          <p:cNvSpPr>
            <a:spLocks noChangeArrowheads="1"/>
          </p:cNvSpPr>
          <p:nvPr/>
        </p:nvSpPr>
        <p:spPr bwMode="auto">
          <a:xfrm>
            <a:off x="1828800" y="2895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67" name="Oval 31"/>
          <p:cNvSpPr>
            <a:spLocks noChangeArrowheads="1"/>
          </p:cNvSpPr>
          <p:nvPr/>
        </p:nvSpPr>
        <p:spPr bwMode="auto">
          <a:xfrm>
            <a:off x="3505200" y="4343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68" name="Oval 32"/>
          <p:cNvSpPr>
            <a:spLocks noChangeArrowheads="1"/>
          </p:cNvSpPr>
          <p:nvPr/>
        </p:nvSpPr>
        <p:spPr bwMode="auto">
          <a:xfrm>
            <a:off x="3581400" y="4495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69" name="Oval 33"/>
          <p:cNvSpPr>
            <a:spLocks noChangeArrowheads="1"/>
          </p:cNvSpPr>
          <p:nvPr/>
        </p:nvSpPr>
        <p:spPr bwMode="auto">
          <a:xfrm>
            <a:off x="3810000" y="457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70" name="Oval 34"/>
          <p:cNvSpPr>
            <a:spLocks noChangeArrowheads="1"/>
          </p:cNvSpPr>
          <p:nvPr/>
        </p:nvSpPr>
        <p:spPr bwMode="auto">
          <a:xfrm>
            <a:off x="4114800" y="4648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71" name="Oval 35"/>
          <p:cNvSpPr>
            <a:spLocks noChangeArrowheads="1"/>
          </p:cNvSpPr>
          <p:nvPr/>
        </p:nvSpPr>
        <p:spPr bwMode="auto">
          <a:xfrm>
            <a:off x="4343400" y="4724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72" name="Oval 36"/>
          <p:cNvSpPr>
            <a:spLocks noChangeArrowheads="1"/>
          </p:cNvSpPr>
          <p:nvPr/>
        </p:nvSpPr>
        <p:spPr bwMode="auto">
          <a:xfrm>
            <a:off x="4572000" y="4800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73" name="Oval 37"/>
          <p:cNvSpPr>
            <a:spLocks noChangeArrowheads="1"/>
          </p:cNvSpPr>
          <p:nvPr/>
        </p:nvSpPr>
        <p:spPr bwMode="auto">
          <a:xfrm>
            <a:off x="4800600" y="4800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74" name="Oval 38"/>
          <p:cNvSpPr>
            <a:spLocks noChangeArrowheads="1"/>
          </p:cNvSpPr>
          <p:nvPr/>
        </p:nvSpPr>
        <p:spPr bwMode="auto">
          <a:xfrm>
            <a:off x="51054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75" name="Oval 39"/>
          <p:cNvSpPr>
            <a:spLocks noChangeArrowheads="1"/>
          </p:cNvSpPr>
          <p:nvPr/>
        </p:nvSpPr>
        <p:spPr bwMode="auto">
          <a:xfrm>
            <a:off x="5334000" y="4800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76" name="Oval 40"/>
          <p:cNvSpPr>
            <a:spLocks noChangeArrowheads="1"/>
          </p:cNvSpPr>
          <p:nvPr/>
        </p:nvSpPr>
        <p:spPr bwMode="auto">
          <a:xfrm>
            <a:off x="5486400" y="4648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77" name="Oval 41"/>
          <p:cNvSpPr>
            <a:spLocks noChangeArrowheads="1"/>
          </p:cNvSpPr>
          <p:nvPr/>
        </p:nvSpPr>
        <p:spPr bwMode="auto">
          <a:xfrm>
            <a:off x="5791200" y="457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78" name="Oval 42"/>
          <p:cNvSpPr>
            <a:spLocks noChangeArrowheads="1"/>
          </p:cNvSpPr>
          <p:nvPr/>
        </p:nvSpPr>
        <p:spPr bwMode="auto">
          <a:xfrm>
            <a:off x="5943600" y="4419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79" name="Oval 43"/>
          <p:cNvSpPr>
            <a:spLocks noChangeArrowheads="1"/>
          </p:cNvSpPr>
          <p:nvPr/>
        </p:nvSpPr>
        <p:spPr bwMode="auto">
          <a:xfrm>
            <a:off x="6172200" y="4114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80" name="Oval 44"/>
          <p:cNvSpPr>
            <a:spLocks noChangeArrowheads="1"/>
          </p:cNvSpPr>
          <p:nvPr/>
        </p:nvSpPr>
        <p:spPr bwMode="auto">
          <a:xfrm>
            <a:off x="6477000" y="3886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81" name="Oval 45"/>
          <p:cNvSpPr>
            <a:spLocks noChangeArrowheads="1"/>
          </p:cNvSpPr>
          <p:nvPr/>
        </p:nvSpPr>
        <p:spPr bwMode="auto">
          <a:xfrm>
            <a:off x="6553200" y="3733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82" name="Oval 46"/>
          <p:cNvSpPr>
            <a:spLocks noChangeArrowheads="1"/>
          </p:cNvSpPr>
          <p:nvPr/>
        </p:nvSpPr>
        <p:spPr bwMode="auto">
          <a:xfrm>
            <a:off x="68580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83" name="Oval 47"/>
          <p:cNvSpPr>
            <a:spLocks noChangeArrowheads="1"/>
          </p:cNvSpPr>
          <p:nvPr/>
        </p:nvSpPr>
        <p:spPr bwMode="auto">
          <a:xfrm>
            <a:off x="7162800" y="3429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84" name="Oval 48"/>
          <p:cNvSpPr>
            <a:spLocks noChangeArrowheads="1"/>
          </p:cNvSpPr>
          <p:nvPr/>
        </p:nvSpPr>
        <p:spPr bwMode="auto">
          <a:xfrm>
            <a:off x="7467600" y="3505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85" name="Oval 49"/>
          <p:cNvSpPr>
            <a:spLocks noChangeArrowheads="1"/>
          </p:cNvSpPr>
          <p:nvPr/>
        </p:nvSpPr>
        <p:spPr bwMode="auto">
          <a:xfrm>
            <a:off x="2743200" y="2438400"/>
            <a:ext cx="5181600" cy="1981200"/>
          </a:xfrm>
          <a:prstGeom prst="ellipse">
            <a:avLst/>
          </a:prstGeom>
          <a:noFill/>
          <a:ln w="57150">
            <a:solidFill>
              <a:srgbClr val="E30B0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E30B0B"/>
              </a:solidFill>
              <a:latin typeface="Times" charset="0"/>
              <a:cs typeface="+mn-cs"/>
            </a:endParaRPr>
          </a:p>
        </p:txBody>
      </p:sp>
      <p:sp>
        <p:nvSpPr>
          <p:cNvPr id="423986" name="Freeform 50"/>
          <p:cNvSpPr>
            <a:spLocks/>
          </p:cNvSpPr>
          <p:nvPr/>
        </p:nvSpPr>
        <p:spPr bwMode="auto">
          <a:xfrm>
            <a:off x="1879600" y="2870200"/>
            <a:ext cx="1079500" cy="901700"/>
          </a:xfrm>
          <a:custGeom>
            <a:avLst/>
            <a:gdLst>
              <a:gd name="T0" fmla="*/ 64 w 680"/>
              <a:gd name="T1" fmla="*/ 448 h 568"/>
              <a:gd name="T2" fmla="*/ 304 w 680"/>
              <a:gd name="T3" fmla="*/ 496 h 568"/>
              <a:gd name="T4" fmla="*/ 640 w 680"/>
              <a:gd name="T5" fmla="*/ 16 h 568"/>
              <a:gd name="T6" fmla="*/ 64 w 680"/>
              <a:gd name="T7" fmla="*/ 400 h 568"/>
              <a:gd name="T8" fmla="*/ 256 w 680"/>
              <a:gd name="T9" fmla="*/ 544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0" h="568">
                <a:moveTo>
                  <a:pt x="64" y="448"/>
                </a:moveTo>
                <a:cubicBezTo>
                  <a:pt x="136" y="508"/>
                  <a:pt x="208" y="568"/>
                  <a:pt x="304" y="496"/>
                </a:cubicBezTo>
                <a:cubicBezTo>
                  <a:pt x="400" y="424"/>
                  <a:pt x="680" y="32"/>
                  <a:pt x="640" y="16"/>
                </a:cubicBezTo>
                <a:cubicBezTo>
                  <a:pt x="600" y="0"/>
                  <a:pt x="127" y="312"/>
                  <a:pt x="64" y="400"/>
                </a:cubicBezTo>
                <a:cubicBezTo>
                  <a:pt x="0" y="487"/>
                  <a:pt x="128" y="515"/>
                  <a:pt x="256" y="544"/>
                </a:cubicBezTo>
              </a:path>
            </a:pathLst>
          </a:custGeom>
          <a:noFill/>
          <a:ln w="19050" cmpd="sng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87" name="Line 51"/>
          <p:cNvSpPr>
            <a:spLocks noChangeShapeType="1"/>
          </p:cNvSpPr>
          <p:nvPr/>
        </p:nvSpPr>
        <p:spPr bwMode="auto">
          <a:xfrm flipH="1">
            <a:off x="1828800" y="3733800"/>
            <a:ext cx="228600" cy="304800"/>
          </a:xfrm>
          <a:prstGeom prst="line">
            <a:avLst/>
          </a:prstGeom>
          <a:noFill/>
          <a:ln w="28575">
            <a:solidFill>
              <a:srgbClr val="FF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88" name="Text Box 52"/>
          <p:cNvSpPr txBox="1">
            <a:spLocks noChangeArrowheads="1"/>
          </p:cNvSpPr>
          <p:nvPr/>
        </p:nvSpPr>
        <p:spPr bwMode="auto">
          <a:xfrm>
            <a:off x="990600" y="4038600"/>
            <a:ext cx="1733550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>
                <a:solidFill>
                  <a:srgbClr val="FF8000"/>
                </a:solidFill>
                <a:latin typeface="Century" charset="0"/>
                <a:cs typeface="+mn-cs"/>
              </a:rPr>
              <a:t>CERN main site</a:t>
            </a:r>
            <a:endParaRPr lang="fr-FR">
              <a:solidFill>
                <a:srgbClr val="FF8000"/>
              </a:solidFill>
              <a:latin typeface="Verdana" charset="0"/>
              <a:cs typeface="+mn-cs"/>
            </a:endParaRPr>
          </a:p>
        </p:txBody>
      </p:sp>
      <p:sp>
        <p:nvSpPr>
          <p:cNvPr id="423989" name="Oval 53"/>
          <p:cNvSpPr>
            <a:spLocks noChangeArrowheads="1"/>
          </p:cNvSpPr>
          <p:nvPr/>
        </p:nvSpPr>
        <p:spPr bwMode="auto">
          <a:xfrm>
            <a:off x="2743200" y="2971800"/>
            <a:ext cx="1219200" cy="4572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90" name="Line 54"/>
          <p:cNvSpPr>
            <a:spLocks noChangeShapeType="1"/>
          </p:cNvSpPr>
          <p:nvPr/>
        </p:nvSpPr>
        <p:spPr bwMode="auto">
          <a:xfrm>
            <a:off x="3581400" y="2971800"/>
            <a:ext cx="609600" cy="76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91" name="Line 55"/>
          <p:cNvSpPr>
            <a:spLocks noChangeShapeType="1"/>
          </p:cNvSpPr>
          <p:nvPr/>
        </p:nvSpPr>
        <p:spPr bwMode="auto">
          <a:xfrm>
            <a:off x="3810000" y="3352800"/>
            <a:ext cx="304800" cy="381000"/>
          </a:xfrm>
          <a:prstGeom prst="line">
            <a:avLst/>
          </a:prstGeom>
          <a:noFill/>
          <a:ln w="9525">
            <a:solidFill>
              <a:srgbClr val="FF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92" name="Text Box 56"/>
          <p:cNvSpPr txBox="1">
            <a:spLocks noChangeArrowheads="1"/>
          </p:cNvSpPr>
          <p:nvPr/>
        </p:nvSpPr>
        <p:spPr bwMode="auto">
          <a:xfrm>
            <a:off x="3946525" y="3733800"/>
            <a:ext cx="1676400" cy="346075"/>
          </a:xfrm>
          <a:prstGeom prst="rect">
            <a:avLst/>
          </a:prstGeom>
          <a:noFill/>
          <a:ln w="9525">
            <a:solidFill>
              <a:srgbClr val="FF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>
                <a:solidFill>
                  <a:srgbClr val="FF8000"/>
                </a:solidFill>
                <a:latin typeface="Century" charset="0"/>
                <a:cs typeface="+mn-cs"/>
              </a:rPr>
              <a:t>SPS accelerator</a:t>
            </a:r>
          </a:p>
        </p:txBody>
      </p:sp>
      <p:sp>
        <p:nvSpPr>
          <p:cNvPr id="423993" name="Freeform 57"/>
          <p:cNvSpPr>
            <a:spLocks/>
          </p:cNvSpPr>
          <p:nvPr/>
        </p:nvSpPr>
        <p:spPr bwMode="auto">
          <a:xfrm>
            <a:off x="4000500" y="2959100"/>
            <a:ext cx="914400" cy="254000"/>
          </a:xfrm>
          <a:custGeom>
            <a:avLst/>
            <a:gdLst>
              <a:gd name="T0" fmla="*/ 504 w 576"/>
              <a:gd name="T1" fmla="*/ 56 h 160"/>
              <a:gd name="T2" fmla="*/ 72 w 576"/>
              <a:gd name="T3" fmla="*/ 8 h 160"/>
              <a:gd name="T4" fmla="*/ 72 w 576"/>
              <a:gd name="T5" fmla="*/ 104 h 160"/>
              <a:gd name="T6" fmla="*/ 504 w 576"/>
              <a:gd name="T7" fmla="*/ 152 h 160"/>
              <a:gd name="T8" fmla="*/ 504 w 576"/>
              <a:gd name="T9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160">
                <a:moveTo>
                  <a:pt x="504" y="56"/>
                </a:moveTo>
                <a:cubicBezTo>
                  <a:pt x="432" y="32"/>
                  <a:pt x="144" y="0"/>
                  <a:pt x="72" y="8"/>
                </a:cubicBezTo>
                <a:cubicBezTo>
                  <a:pt x="0" y="16"/>
                  <a:pt x="0" y="80"/>
                  <a:pt x="72" y="104"/>
                </a:cubicBezTo>
                <a:cubicBezTo>
                  <a:pt x="143" y="127"/>
                  <a:pt x="432" y="160"/>
                  <a:pt x="504" y="152"/>
                </a:cubicBezTo>
                <a:cubicBezTo>
                  <a:pt x="576" y="144"/>
                  <a:pt x="575" y="79"/>
                  <a:pt x="504" y="56"/>
                </a:cubicBezTo>
                <a:close/>
              </a:path>
            </a:pathLst>
          </a:custGeom>
          <a:noFill/>
          <a:ln w="9525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94" name="Line 58"/>
          <p:cNvSpPr>
            <a:spLocks noChangeShapeType="1"/>
          </p:cNvSpPr>
          <p:nvPr/>
        </p:nvSpPr>
        <p:spPr bwMode="auto">
          <a:xfrm flipV="1">
            <a:off x="4892675" y="3048000"/>
            <a:ext cx="365125" cy="76200"/>
          </a:xfrm>
          <a:prstGeom prst="line">
            <a:avLst/>
          </a:prstGeom>
          <a:noFill/>
          <a:ln w="9525">
            <a:solidFill>
              <a:srgbClr val="FF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23995" name="Text Box 59"/>
          <p:cNvSpPr txBox="1">
            <a:spLocks noChangeArrowheads="1"/>
          </p:cNvSpPr>
          <p:nvPr/>
        </p:nvSpPr>
        <p:spPr bwMode="auto">
          <a:xfrm>
            <a:off x="5305425" y="2946400"/>
            <a:ext cx="1252538" cy="284163"/>
          </a:xfrm>
          <a:prstGeom prst="rect">
            <a:avLst/>
          </a:prstGeom>
          <a:noFill/>
          <a:ln w="9525">
            <a:solidFill>
              <a:srgbClr val="FF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srgbClr val="FF8000"/>
                </a:solidFill>
                <a:latin typeface="Century" charset="0"/>
                <a:cs typeface="+mn-cs"/>
              </a:rPr>
              <a:t>CERN 2nd site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342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3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3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3985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9906026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873"/>
            <a:ext cx="6518489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2502" name="Oval 6"/>
          <p:cNvSpPr>
            <a:spLocks noChangeArrowheads="1"/>
          </p:cNvSpPr>
          <p:nvPr/>
        </p:nvSpPr>
        <p:spPr bwMode="auto">
          <a:xfrm>
            <a:off x="1447800" y="5257800"/>
            <a:ext cx="10668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62503" name="Oval 7"/>
          <p:cNvSpPr>
            <a:spLocks noChangeArrowheads="1"/>
          </p:cNvSpPr>
          <p:nvPr/>
        </p:nvSpPr>
        <p:spPr bwMode="auto">
          <a:xfrm>
            <a:off x="3810000" y="4572000"/>
            <a:ext cx="7620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62504" name="Oval 8"/>
          <p:cNvSpPr>
            <a:spLocks noChangeArrowheads="1"/>
          </p:cNvSpPr>
          <p:nvPr/>
        </p:nvSpPr>
        <p:spPr bwMode="auto">
          <a:xfrm>
            <a:off x="2971800" y="4343400"/>
            <a:ext cx="7620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62505" name="Oval 9"/>
          <p:cNvSpPr>
            <a:spLocks noChangeArrowheads="1"/>
          </p:cNvSpPr>
          <p:nvPr/>
        </p:nvSpPr>
        <p:spPr bwMode="auto">
          <a:xfrm>
            <a:off x="1981200" y="4343400"/>
            <a:ext cx="7620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62507" name="Rectangle 11"/>
          <p:cNvSpPr>
            <a:spLocks noChangeArrowheads="1"/>
          </p:cNvSpPr>
          <p:nvPr/>
        </p:nvSpPr>
        <p:spPr bwMode="auto">
          <a:xfrm>
            <a:off x="743682" y="152400"/>
            <a:ext cx="684985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000" dirty="0" smtClean="0">
                <a:solidFill>
                  <a:srgbClr val="FFFFFF"/>
                </a:solidFill>
                <a:cs typeface="+mn-cs"/>
              </a:rPr>
              <a:t>Ο Μεγάλος Επιταχυντής Αδρονίων </a:t>
            </a:r>
            <a:r>
              <a:rPr lang="fr-FR" sz="2000" dirty="0" smtClean="0">
                <a:solidFill>
                  <a:srgbClr val="FFFFFF"/>
                </a:solidFill>
                <a:cs typeface="+mn-cs"/>
              </a:rPr>
              <a:t>LHC </a:t>
            </a:r>
            <a:r>
              <a:rPr lang="el-GR" sz="2000" dirty="0" smtClean="0">
                <a:solidFill>
                  <a:srgbClr val="FFFFFF"/>
                </a:solidFill>
                <a:cs typeface="+mn-cs"/>
              </a:rPr>
              <a:t>(</a:t>
            </a:r>
            <a:r>
              <a:rPr lang="fr-FR" sz="2000" dirty="0" smtClean="0">
                <a:solidFill>
                  <a:srgbClr val="FFFFFF"/>
                </a:solidFill>
                <a:cs typeface="+mn-cs"/>
              </a:rPr>
              <a:t>Large </a:t>
            </a:r>
            <a:r>
              <a:rPr lang="fr-FR" sz="2000" dirty="0">
                <a:solidFill>
                  <a:srgbClr val="FFFFFF"/>
                </a:solidFill>
                <a:cs typeface="+mn-cs"/>
              </a:rPr>
              <a:t>Hadron </a:t>
            </a:r>
            <a:r>
              <a:rPr lang="fr-FR" sz="2000" dirty="0" err="1" smtClean="0">
                <a:solidFill>
                  <a:srgbClr val="FFFFFF"/>
                </a:solidFill>
                <a:cs typeface="+mn-cs"/>
              </a:rPr>
              <a:t>Collider</a:t>
            </a:r>
            <a:r>
              <a:rPr lang="el-GR" sz="2000" dirty="0" smtClean="0">
                <a:solidFill>
                  <a:srgbClr val="FFFFFF"/>
                </a:solidFill>
                <a:cs typeface="+mn-cs"/>
              </a:rPr>
              <a:t>)</a:t>
            </a:r>
            <a:endParaRPr lang="en-US" sz="2000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69329" y="724874"/>
            <a:ext cx="2347651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O </a:t>
            </a:r>
            <a:r>
              <a:rPr lang="el-GR" dirty="0" smtClean="0">
                <a:solidFill>
                  <a:srgbClr val="FFFFFF"/>
                </a:solidFill>
              </a:rPr>
              <a:t>μεγαλύτερος επιταχυντής του κόσμου σε διαστάσεις (δακτύλιος με περίμετρο 27 </a:t>
            </a:r>
            <a:r>
              <a:rPr lang="en-GB" dirty="0" smtClean="0">
                <a:solidFill>
                  <a:srgbClr val="FFFFFF"/>
                </a:solidFill>
              </a:rPr>
              <a:t>km)</a:t>
            </a:r>
          </a:p>
          <a:p>
            <a:endParaRPr lang="en-GB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Στο</a:t>
            </a:r>
            <a:r>
              <a:rPr lang="en-GB" dirty="0" smtClean="0">
                <a:solidFill>
                  <a:srgbClr val="FFFFFF"/>
                </a:solidFill>
              </a:rPr>
              <a:t> LHC </a:t>
            </a:r>
            <a:r>
              <a:rPr lang="el-GR" dirty="0" smtClean="0">
                <a:solidFill>
                  <a:srgbClr val="FFFFFF"/>
                </a:solidFill>
              </a:rPr>
              <a:t>συγκρούονται δέσμες πρωτονίων με την μεγαλύτερη ενέργεια στον κόσμο (</a:t>
            </a:r>
            <a:r>
              <a:rPr lang="en-GB" dirty="0" smtClean="0">
                <a:solidFill>
                  <a:srgbClr val="FFFFFF"/>
                </a:solidFill>
              </a:rPr>
              <a:t>13.6</a:t>
            </a:r>
            <a:r>
              <a:rPr lang="el-GR" dirty="0" smtClean="0">
                <a:solidFill>
                  <a:srgbClr val="FFFFFF"/>
                </a:solidFill>
              </a:rPr>
              <a:t> Τ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l-GR" dirty="0" smtClean="0">
                <a:solidFill>
                  <a:srgbClr val="FFFFFF"/>
                </a:solidFill>
              </a:rPr>
              <a:t>και θα φτάσ</a:t>
            </a:r>
            <a:r>
              <a:rPr lang="en-GB" dirty="0" smtClean="0">
                <a:solidFill>
                  <a:srgbClr val="FFFFFF"/>
                </a:solidFill>
              </a:rPr>
              <a:t>o</a:t>
            </a:r>
            <a:r>
              <a:rPr lang="el-GR" dirty="0" smtClean="0">
                <a:solidFill>
                  <a:srgbClr val="FFFFFF"/>
                </a:solidFill>
              </a:rPr>
              <a:t>υν τα 14 Τ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r>
              <a:rPr lang="el-GR" dirty="0" smtClean="0">
                <a:solidFill>
                  <a:srgbClr val="FFFFFF"/>
                </a:solidFill>
              </a:rPr>
              <a:t>)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Το </a:t>
            </a:r>
            <a:r>
              <a:rPr lang="fr-FR" dirty="0" smtClean="0">
                <a:solidFill>
                  <a:srgbClr val="FFFFFF"/>
                </a:solidFill>
              </a:rPr>
              <a:t>LHC</a:t>
            </a:r>
            <a:r>
              <a:rPr lang="el-GR" dirty="0" smtClean="0">
                <a:solidFill>
                  <a:srgbClr val="FFFFFF"/>
                </a:solidFill>
              </a:rPr>
              <a:t> είναι το πιο ψυχρό μέρος του σύμπαντος - οι υπεραγώγιμοι μαγνήτες του λειτουργούν σε 1.9 Κ (ψύξη με υγρό ήλιο</a:t>
            </a:r>
            <a:r>
              <a:rPr lang="en-GB" dirty="0" smtClean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89000" y="6448778"/>
            <a:ext cx="4913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A8E8"/>
                </a:solidFill>
              </a:rPr>
              <a:t>Βρίσκεται μέσα σ’ ενα τούνελ σε 100 μέτρα βάθος</a:t>
            </a:r>
            <a:endParaRPr lang="en-US" dirty="0">
              <a:solidFill>
                <a:srgbClr val="FFA8E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8595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yodipo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" y="18"/>
            <a:ext cx="4223999" cy="31679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2308" y="3805794"/>
            <a:ext cx="4617580" cy="30239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2108" y="628650"/>
            <a:ext cx="2284722" cy="18719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" y="3146779"/>
            <a:ext cx="465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1232 </a:t>
            </a:r>
            <a:r>
              <a:rPr lang="el-GR" dirty="0" smtClean="0">
                <a:solidFill>
                  <a:srgbClr val="FFFFFF"/>
                </a:solidFill>
              </a:rPr>
              <a:t> μαγνητικά δίπολα στρέφουν τις δέσμες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24017" y="42336"/>
            <a:ext cx="4919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~400 τετραπολικοί μαγνήτες εστιάζουν τις δέσμες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10666" y="2748473"/>
            <a:ext cx="41063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8 κοιλότητες ραδιοσυχνοτήτων για κάθε δέσμη, τοποθετημένες ανά 4 σε ένα </a:t>
            </a:r>
            <a:r>
              <a:rPr lang="en-GB" dirty="0" err="1" smtClean="0">
                <a:solidFill>
                  <a:srgbClr val="FFFFFF"/>
                </a:solidFill>
              </a:rPr>
              <a:t>cryomodule</a:t>
            </a:r>
            <a:r>
              <a:rPr lang="en-GB" dirty="0" smtClean="0">
                <a:solidFill>
                  <a:srgbClr val="FFFFFF"/>
                </a:solidFill>
              </a:rPr>
              <a:t>, </a:t>
            </a:r>
            <a:r>
              <a:rPr lang="el-GR" dirty="0" smtClean="0">
                <a:solidFill>
                  <a:srgbClr val="FFFFFF"/>
                </a:solidFill>
              </a:rPr>
              <a:t>επιταχύνουν τις δέσμες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5708" y="3798802"/>
            <a:ext cx="1557545" cy="1873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" y="5870222"/>
            <a:ext cx="422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Οι δέσμες κυκλοφορούν μέσα σε  σωλήνες με πολύ υψηλό κενό, </a:t>
            </a:r>
            <a:r>
              <a:rPr lang="en-GB" dirty="0" smtClean="0">
                <a:solidFill>
                  <a:srgbClr val="FFFFFF"/>
                </a:solidFill>
              </a:rPr>
              <a:t> 10</a:t>
            </a:r>
            <a:r>
              <a:rPr lang="en-GB" baseline="30000" dirty="0" smtClean="0">
                <a:solidFill>
                  <a:srgbClr val="FFFFFF"/>
                </a:solidFill>
              </a:rPr>
              <a:t>-13 </a:t>
            </a:r>
            <a:r>
              <a:rPr lang="en-GB" dirty="0" err="1" smtClean="0">
                <a:solidFill>
                  <a:srgbClr val="FFFFFF"/>
                </a:solidFill>
              </a:rPr>
              <a:t>atm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466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ChangeArrowheads="1"/>
          </p:cNvSpPr>
          <p:nvPr/>
        </p:nvSpPr>
        <p:spPr bwMode="auto">
          <a:xfrm>
            <a:off x="1143000" y="244475"/>
            <a:ext cx="63281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dirty="0" smtClean="0">
                <a:solidFill>
                  <a:srgbClr val="FFFFFF"/>
                </a:solidFill>
              </a:rPr>
              <a:t>4 μεγάλα πειράματα είναι εγκατεστημένα στον δακτύλιο του </a:t>
            </a:r>
            <a:r>
              <a:rPr lang="en-GB" dirty="0" smtClean="0">
                <a:solidFill>
                  <a:srgbClr val="FFFFFF"/>
                </a:solidFill>
              </a:rPr>
              <a:t>LHC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78883" name="Picture 3" descr="LHCtunnel2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884914"/>
            <a:ext cx="63246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884" name="Text Box 4"/>
          <p:cNvSpPr txBox="1">
            <a:spLocks noChangeArrowheads="1"/>
          </p:cNvSpPr>
          <p:nvPr/>
        </p:nvSpPr>
        <p:spPr bwMode="auto">
          <a:xfrm>
            <a:off x="152400" y="5659848"/>
            <a:ext cx="836612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l-GR" sz="1600" dirty="0" smtClean="0">
                <a:solidFill>
                  <a:srgbClr val="FF8000"/>
                </a:solidFill>
                <a:cs typeface="+mn-cs"/>
              </a:rPr>
              <a:t>Πρώτες συγκρούσεις δεσμών πρωτονίων το Νοέμβρη του 2009 </a:t>
            </a:r>
            <a:r>
              <a:rPr lang="fr-FR" sz="1600" dirty="0" smtClean="0">
                <a:solidFill>
                  <a:srgbClr val="FF8000"/>
                </a:solidFill>
                <a:cs typeface="+mn-cs"/>
              </a:rPr>
              <a:t>(900 </a:t>
            </a:r>
            <a:r>
              <a:rPr lang="fr-FR" sz="1600" dirty="0" err="1" smtClean="0">
                <a:solidFill>
                  <a:srgbClr val="FF8000"/>
                </a:solidFill>
                <a:cs typeface="+mn-cs"/>
              </a:rPr>
              <a:t>GeV</a:t>
            </a:r>
            <a:r>
              <a:rPr lang="fr-FR" sz="1600" dirty="0" smtClean="0">
                <a:solidFill>
                  <a:srgbClr val="FF8000"/>
                </a:solidFill>
                <a:cs typeface="+mn-cs"/>
              </a:rPr>
              <a:t>)</a:t>
            </a:r>
          </a:p>
          <a:p>
            <a:pPr>
              <a:defRPr/>
            </a:pPr>
            <a:r>
              <a:rPr lang="el-GR" sz="1600" dirty="0" smtClean="0">
                <a:solidFill>
                  <a:srgbClr val="FF8000"/>
                </a:solidFill>
              </a:rPr>
              <a:t>Πρώτες συγκρούσεις δεσμών πρωτονίων στην ενέργεια των </a:t>
            </a:r>
            <a:r>
              <a:rPr lang="fr-FR" sz="1600" dirty="0">
                <a:solidFill>
                  <a:srgbClr val="FF8000"/>
                </a:solidFill>
              </a:rPr>
              <a:t>7 </a:t>
            </a:r>
            <a:r>
              <a:rPr lang="fr-FR" sz="1600" dirty="0" err="1" smtClean="0">
                <a:solidFill>
                  <a:srgbClr val="FF8000"/>
                </a:solidFill>
              </a:rPr>
              <a:t>TeV</a:t>
            </a:r>
            <a:r>
              <a:rPr lang="el-GR" sz="1600" dirty="0" smtClean="0">
                <a:solidFill>
                  <a:srgbClr val="FF8000"/>
                </a:solidFill>
              </a:rPr>
              <a:t> το Μάρτη του 2010</a:t>
            </a:r>
          </a:p>
          <a:p>
            <a:pPr>
              <a:defRPr/>
            </a:pPr>
            <a:r>
              <a:rPr lang="el-GR" sz="1600" dirty="0" smtClean="0">
                <a:solidFill>
                  <a:srgbClr val="FF8000"/>
                </a:solidFill>
              </a:rPr>
              <a:t>Πρώτες </a:t>
            </a:r>
            <a:r>
              <a:rPr lang="el-GR" sz="1600" dirty="0">
                <a:solidFill>
                  <a:srgbClr val="FF8000"/>
                </a:solidFill>
              </a:rPr>
              <a:t>συγκρούσεις δεσμών πρωτονίων </a:t>
            </a:r>
            <a:r>
              <a:rPr lang="el-GR" sz="1600" dirty="0" smtClean="0">
                <a:solidFill>
                  <a:srgbClr val="FF8000"/>
                </a:solidFill>
              </a:rPr>
              <a:t>στην ενέργεια των 13 </a:t>
            </a:r>
            <a:r>
              <a:rPr lang="fr-FR" sz="1600" dirty="0" err="1" smtClean="0">
                <a:solidFill>
                  <a:srgbClr val="FF8000"/>
                </a:solidFill>
              </a:rPr>
              <a:t>TeV</a:t>
            </a:r>
            <a:r>
              <a:rPr lang="el-GR" sz="1600" dirty="0" smtClean="0">
                <a:solidFill>
                  <a:srgbClr val="FF8000"/>
                </a:solidFill>
              </a:rPr>
              <a:t> τον Ιούνιο </a:t>
            </a:r>
            <a:r>
              <a:rPr lang="el-GR" sz="1600" dirty="0">
                <a:solidFill>
                  <a:srgbClr val="FF8000"/>
                </a:solidFill>
              </a:rPr>
              <a:t>του </a:t>
            </a:r>
            <a:r>
              <a:rPr lang="el-GR" sz="1600" dirty="0" smtClean="0">
                <a:solidFill>
                  <a:srgbClr val="FF8000"/>
                </a:solidFill>
              </a:rPr>
              <a:t>2015</a:t>
            </a:r>
          </a:p>
          <a:p>
            <a:pPr>
              <a:defRPr/>
            </a:pPr>
            <a:r>
              <a:rPr lang="el-GR" sz="1600" dirty="0">
                <a:solidFill>
                  <a:srgbClr val="FF8000"/>
                </a:solidFill>
              </a:rPr>
              <a:t>Πρώτες συγκρούσεις δεσμών πρωτονίων στην ενέργεια των </a:t>
            </a:r>
            <a:r>
              <a:rPr lang="el-GR" sz="1600" dirty="0" smtClean="0">
                <a:solidFill>
                  <a:srgbClr val="FF8000"/>
                </a:solidFill>
              </a:rPr>
              <a:t>13.6 </a:t>
            </a:r>
            <a:r>
              <a:rPr lang="fr-FR" sz="1600" dirty="0" err="1">
                <a:solidFill>
                  <a:srgbClr val="FF8000"/>
                </a:solidFill>
              </a:rPr>
              <a:t>TeV</a:t>
            </a:r>
            <a:r>
              <a:rPr lang="el-GR" sz="1600" dirty="0">
                <a:solidFill>
                  <a:srgbClr val="FF8000"/>
                </a:solidFill>
              </a:rPr>
              <a:t> τον </a:t>
            </a:r>
            <a:r>
              <a:rPr lang="el-GR" sz="1600" dirty="0" smtClean="0">
                <a:solidFill>
                  <a:srgbClr val="FF8000"/>
                </a:solidFill>
              </a:rPr>
              <a:t>Ιούλιο </a:t>
            </a:r>
            <a:r>
              <a:rPr lang="el-GR" sz="1600" dirty="0">
                <a:solidFill>
                  <a:srgbClr val="FF8000"/>
                </a:solidFill>
              </a:rPr>
              <a:t>του </a:t>
            </a:r>
            <a:r>
              <a:rPr lang="el-GR" sz="1600" dirty="0" smtClean="0">
                <a:solidFill>
                  <a:srgbClr val="FF8000"/>
                </a:solidFill>
              </a:rPr>
              <a:t>2022</a:t>
            </a:r>
            <a:endParaRPr lang="fr-FR" sz="1600" dirty="0"/>
          </a:p>
        </p:txBody>
      </p:sp>
      <p:pic>
        <p:nvPicPr>
          <p:cNvPr id="3788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4914"/>
            <a:ext cx="2625725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7888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813" y="884914"/>
            <a:ext cx="2897187" cy="163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7888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8464"/>
            <a:ext cx="3133725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78888" name="Picture 8" descr="detector-3d-smal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105826"/>
            <a:ext cx="2386012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066784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2" b="18783"/>
          <a:stretch/>
        </p:blipFill>
        <p:spPr>
          <a:xfrm>
            <a:off x="-702235" y="501900"/>
            <a:ext cx="12192000" cy="594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83841" y="26516"/>
            <a:ext cx="4376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ATLAS : A </a:t>
            </a:r>
            <a:r>
              <a:rPr lang="en-US" sz="2400" dirty="0" err="1" smtClean="0">
                <a:solidFill>
                  <a:srgbClr val="FFFF00"/>
                </a:solidFill>
              </a:rPr>
              <a:t>Toroidal</a:t>
            </a:r>
            <a:r>
              <a:rPr lang="en-US" sz="2400" dirty="0" smtClean="0">
                <a:solidFill>
                  <a:srgbClr val="FFFF00"/>
                </a:solidFill>
              </a:rPr>
              <a:t> LHC Apparatus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78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28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" t="16827" r="17605" b="23570"/>
          <a:stretch/>
        </p:blipFill>
        <p:spPr>
          <a:xfrm>
            <a:off x="-1601064" y="416766"/>
            <a:ext cx="12191999" cy="59395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3164" y="-40530"/>
            <a:ext cx="4061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CMS : Compact </a:t>
            </a:r>
            <a:r>
              <a:rPr lang="en-US" sz="2400" dirty="0" err="1" smtClean="0">
                <a:solidFill>
                  <a:srgbClr val="FFFF00"/>
                </a:solidFill>
              </a:rPr>
              <a:t>Muon</a:t>
            </a:r>
            <a:r>
              <a:rPr lang="en-US" sz="2400" dirty="0" smtClean="0">
                <a:solidFill>
                  <a:srgbClr val="FFFF00"/>
                </a:solidFill>
              </a:rPr>
              <a:t> Solenoid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07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29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652" y="38796"/>
            <a:ext cx="92173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ALICE </a:t>
            </a:r>
            <a:r>
              <a:rPr lang="en-GB" sz="2400" dirty="0" smtClean="0">
                <a:solidFill>
                  <a:srgbClr val="FFFF00"/>
                </a:solidFill>
              </a:rPr>
              <a:t>: A </a:t>
            </a:r>
            <a:r>
              <a:rPr lang="en-GB" sz="2400" dirty="0">
                <a:solidFill>
                  <a:srgbClr val="FFFF00"/>
                </a:solidFill>
              </a:rPr>
              <a:t>Large Ion Collider Experiment</a:t>
            </a:r>
            <a:endParaRPr lang="en-US" sz="2400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9" b="33652"/>
          <a:stretch/>
        </p:blipFill>
        <p:spPr>
          <a:xfrm>
            <a:off x="-2096952" y="777874"/>
            <a:ext cx="11844006" cy="577395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73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" t="17043" r="-238" b="1702"/>
          <a:stretch/>
        </p:blipFill>
        <p:spPr>
          <a:xfrm>
            <a:off x="1" y="-16729"/>
            <a:ext cx="9165771" cy="595085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6" y="74620"/>
            <a:ext cx="8809449" cy="1041400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>
              <a:defRPr/>
            </a:pPr>
            <a:r>
              <a:rPr lang="el-GR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Τι είναι το </a:t>
            </a:r>
            <a:r>
              <a:rPr lang="fr-FR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CERN</a:t>
            </a:r>
            <a:r>
              <a:rPr lang="el-GR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;</a:t>
            </a:r>
            <a:endParaRPr lang="fr-FR" sz="4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56786" y="4384728"/>
            <a:ext cx="3137444" cy="1549400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 algn="ctr">
              <a:defRPr/>
            </a:pPr>
            <a:r>
              <a:rPr lang="fr-FR" sz="88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</a:rPr>
              <a:t>1954</a:t>
            </a:r>
            <a:endParaRPr lang="fr-FR" sz="8800" b="1" i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440000"/>
            <a:ext cx="4154664" cy="2740800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="" xmlns:a16="http://schemas.microsoft.com/office/drawing/2014/main" id="{472622E5-7485-45B2-9D41-EE01C24E5C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33" y="1440000"/>
            <a:ext cx="3488368" cy="2740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70201" y="4944923"/>
            <a:ext cx="631443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Calibri"/>
              </a:rPr>
              <a:t>Ευρωπαικός Οργανισμός Πυρηνικής Έρευνας</a:t>
            </a:r>
            <a:endParaRPr lang="en-US" sz="2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2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30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28"/>
          <a:stretch/>
        </p:blipFill>
        <p:spPr>
          <a:xfrm>
            <a:off x="-1601063" y="403786"/>
            <a:ext cx="12192000" cy="59525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11650" y="-40530"/>
            <a:ext cx="5520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FFFF00"/>
                </a:solidFill>
              </a:rPr>
              <a:t>LHCb</a:t>
            </a:r>
            <a:r>
              <a:rPr lang="en-US" sz="2400" dirty="0" smtClean="0">
                <a:solidFill>
                  <a:srgbClr val="FFFF00"/>
                </a:solidFill>
              </a:rPr>
              <a:t> : LHC bottom (or beauty) experiment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63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20" y="0"/>
            <a:ext cx="7030845" cy="49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9188" name="Text Box 4"/>
          <p:cNvSpPr txBox="1">
            <a:spLocks noChangeArrowheads="1"/>
          </p:cNvSpPr>
          <p:nvPr/>
        </p:nvSpPr>
        <p:spPr bwMode="auto">
          <a:xfrm flipH="1">
            <a:off x="6197600" y="5378212"/>
            <a:ext cx="2976880" cy="83099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latin typeface="Calibri"/>
                <a:cs typeface="Calibri"/>
              </a:rPr>
              <a:t>3) </a:t>
            </a:r>
            <a:r>
              <a:rPr lang="el-GR" sz="1600" dirty="0">
                <a:cs typeface="Calibri"/>
              </a:rPr>
              <a:t>Παράγονται καινούργια σωμάτια λόγω μετατροπής </a:t>
            </a:r>
            <a:r>
              <a:rPr lang="el-GR" sz="1600" dirty="0" smtClean="0">
                <a:cs typeface="Calibri"/>
              </a:rPr>
              <a:t> </a:t>
            </a:r>
            <a:r>
              <a:rPr lang="el-GR" sz="1600" dirty="0">
                <a:cs typeface="Calibri"/>
              </a:rPr>
              <a:t>ενέργειας σε μάζα</a:t>
            </a:r>
          </a:p>
        </p:txBody>
      </p:sp>
      <p:sp>
        <p:nvSpPr>
          <p:cNvPr id="349190" name="Rectangle 6"/>
          <p:cNvSpPr>
            <a:spLocks noChangeArrowheads="1"/>
          </p:cNvSpPr>
          <p:nvPr/>
        </p:nvSpPr>
        <p:spPr bwMode="auto">
          <a:xfrm>
            <a:off x="2921000" y="5384532"/>
            <a:ext cx="3276600" cy="830997"/>
          </a:xfrm>
          <a:prstGeom prst="rect">
            <a:avLst/>
          </a:prstGeom>
          <a:solidFill>
            <a:srgbClr val="EAEB04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l-GR" sz="1600" dirty="0" smtClean="0">
                <a:solidFill>
                  <a:srgbClr val="000090"/>
                </a:solidFill>
              </a:rPr>
              <a:t>2) Τα πρωτόνια συγκρούονται </a:t>
            </a:r>
            <a:r>
              <a:rPr lang="en-US" sz="1600" dirty="0" smtClean="0">
                <a:solidFill>
                  <a:srgbClr val="000090"/>
                </a:solidFill>
              </a:rPr>
              <a:t>–</a:t>
            </a:r>
            <a:r>
              <a:rPr lang="el-GR" sz="1600" dirty="0" smtClean="0">
                <a:solidFill>
                  <a:srgbClr val="000090"/>
                </a:solidFill>
              </a:rPr>
              <a:t> η ενέργειά τους απελευθερώνεται στο </a:t>
            </a:r>
            <a:r>
              <a:rPr lang="el-GR" sz="1600" dirty="0">
                <a:solidFill>
                  <a:srgbClr val="000090"/>
                </a:solidFill>
              </a:rPr>
              <a:t>σημείο της σύγκρουσης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349191" name="Line 7"/>
          <p:cNvSpPr>
            <a:spLocks noChangeShapeType="1"/>
          </p:cNvSpPr>
          <p:nvPr/>
        </p:nvSpPr>
        <p:spPr bwMode="auto">
          <a:xfrm>
            <a:off x="2971800" y="3352800"/>
            <a:ext cx="2667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4608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362200"/>
            <a:ext cx="114300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0160" y="5378212"/>
            <a:ext cx="2900680" cy="830997"/>
          </a:xfrm>
          <a:prstGeom prst="rect">
            <a:avLst/>
          </a:prstGeom>
          <a:solidFill>
            <a:srgbClr val="04CCC9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40404"/>
                </a:solidFill>
                <a:cs typeface="+mn-cs"/>
              </a:rPr>
              <a:t>1</a:t>
            </a:r>
            <a:r>
              <a:rPr lang="en-US" sz="1600" dirty="0" smtClean="0">
                <a:solidFill>
                  <a:srgbClr val="040404"/>
                </a:solidFill>
                <a:cs typeface="+mn-cs"/>
              </a:rPr>
              <a:t>) </a:t>
            </a:r>
            <a:r>
              <a:rPr lang="el-GR" sz="1600" dirty="0">
                <a:solidFill>
                  <a:srgbClr val="040404"/>
                </a:solidFill>
              </a:rPr>
              <a:t>Συγκεντρώνουμε ενέργεια πάνω στα πρωτόνια επιταχύνοντάς τα</a:t>
            </a:r>
            <a:endParaRPr lang="en-US" sz="1600" dirty="0">
              <a:solidFill>
                <a:srgbClr val="040404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2200" y="6268720"/>
            <a:ext cx="878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“</a:t>
            </a:r>
            <a:r>
              <a:rPr lang="el-GR" dirty="0" smtClean="0">
                <a:solidFill>
                  <a:schemeClr val="bg1"/>
                </a:solidFill>
              </a:rPr>
              <a:t>βλέπουμε</a:t>
            </a:r>
            <a:r>
              <a:rPr lang="en-US" dirty="0" smtClean="0">
                <a:solidFill>
                  <a:schemeClr val="bg1"/>
                </a:solidFill>
              </a:rPr>
              <a:t>” </a:t>
            </a:r>
            <a:r>
              <a:rPr lang="el-GR" dirty="0" smtClean="0">
                <a:solidFill>
                  <a:schemeClr val="bg1"/>
                </a:solidFill>
              </a:rPr>
              <a:t>αυτά τα νέα σωμάτια και μετράμε τα χαρακτηριστικά τους με τους ανιχνευτές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702714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073275" y="3049588"/>
            <a:ext cx="4419600" cy="152400"/>
          </a:xfrm>
          <a:prstGeom prst="rect">
            <a:avLst/>
          </a:prstGeom>
          <a:solidFill>
            <a:srgbClr val="5B3D2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2073275" y="4954588"/>
            <a:ext cx="4419600" cy="152400"/>
          </a:xfrm>
          <a:prstGeom prst="rect">
            <a:avLst/>
          </a:prstGeom>
          <a:solidFill>
            <a:srgbClr val="5B3D2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2057400" y="3200400"/>
            <a:ext cx="4419600" cy="1752600"/>
          </a:xfrm>
          <a:prstGeom prst="rect">
            <a:avLst/>
          </a:prstGeom>
          <a:solidFill>
            <a:srgbClr val="C4ED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latin typeface="Helvetica" charset="0"/>
            </a:endParaRP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1503363" y="2438400"/>
            <a:ext cx="20430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sz="1600" dirty="0" smtClean="0">
                <a:solidFill>
                  <a:srgbClr val="FFFF00"/>
                </a:solidFill>
                <a:latin typeface="Helvetica" charset="0"/>
              </a:rPr>
              <a:t>Θετικό ηλεκτρόδιο</a:t>
            </a:r>
            <a:endParaRPr lang="it-IT" sz="1600" dirty="0">
              <a:solidFill>
                <a:srgbClr val="FFFF00"/>
              </a:solidFill>
              <a:latin typeface="Helvetica" charset="0"/>
            </a:endParaRP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533400" y="5334000"/>
            <a:ext cx="227097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sz="1600" dirty="0">
                <a:solidFill>
                  <a:srgbClr val="FFFF00"/>
                </a:solidFill>
                <a:latin typeface="Helvetica" charset="0"/>
              </a:rPr>
              <a:t>Αρνητικό </a:t>
            </a:r>
            <a:r>
              <a:rPr lang="el-GR" sz="1600" dirty="0" smtClean="0">
                <a:solidFill>
                  <a:srgbClr val="FFFF00"/>
                </a:solidFill>
                <a:latin typeface="Helvetica" charset="0"/>
              </a:rPr>
              <a:t>ηλεκτρόδιο</a:t>
            </a:r>
            <a:endParaRPr lang="it-IT" sz="1600" dirty="0">
              <a:solidFill>
                <a:srgbClr val="FFFF00"/>
              </a:solidFill>
              <a:latin typeface="Helvetica" charset="0"/>
            </a:endParaRP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2209800" y="3241675"/>
            <a:ext cx="5568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FF00"/>
                </a:solidFill>
                <a:latin typeface="Helvetica" charset="0"/>
              </a:rPr>
              <a:t>gas</a:t>
            </a:r>
            <a:endParaRPr lang="it-IT" dirty="0">
              <a:solidFill>
                <a:srgbClr val="FFFF00"/>
              </a:solidFill>
              <a:latin typeface="Helvetica" charset="0"/>
            </a:endParaRPr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 flipH="1">
            <a:off x="1387475" y="312578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 flipH="1">
            <a:off x="1387475" y="503078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9" name="Oval 11"/>
          <p:cNvSpPr>
            <a:spLocks noChangeArrowheads="1"/>
          </p:cNvSpPr>
          <p:nvPr/>
        </p:nvSpPr>
        <p:spPr bwMode="auto">
          <a:xfrm>
            <a:off x="1082675" y="3811588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>
            <a:off x="1387475" y="3125788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>
            <a:off x="1387475" y="4344988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1066800" y="3851275"/>
            <a:ext cx="608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>
                <a:latin typeface="Helvetica" charset="0"/>
              </a:rPr>
              <a:t>HV</a:t>
            </a:r>
          </a:p>
        </p:txBody>
      </p:sp>
      <p:sp>
        <p:nvSpPr>
          <p:cNvPr id="53263" name="Line 15"/>
          <p:cNvSpPr>
            <a:spLocks noChangeShapeType="1"/>
          </p:cNvSpPr>
          <p:nvPr/>
        </p:nvSpPr>
        <p:spPr bwMode="auto">
          <a:xfrm flipV="1">
            <a:off x="2301875" y="5030788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4" name="Line 16"/>
          <p:cNvSpPr>
            <a:spLocks noChangeShapeType="1"/>
          </p:cNvSpPr>
          <p:nvPr/>
        </p:nvSpPr>
        <p:spPr bwMode="auto">
          <a:xfrm>
            <a:off x="2454275" y="2820988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1082675" y="3429000"/>
            <a:ext cx="361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>
                <a:latin typeface="Helvetica" charset="0"/>
              </a:rPr>
              <a:t>+</a:t>
            </a:r>
          </a:p>
        </p:txBody>
      </p:sp>
      <p:sp>
        <p:nvSpPr>
          <p:cNvPr id="53266" name="Text Box 18"/>
          <p:cNvSpPr txBox="1">
            <a:spLocks noChangeArrowheads="1"/>
          </p:cNvSpPr>
          <p:nvPr/>
        </p:nvSpPr>
        <p:spPr bwMode="auto">
          <a:xfrm>
            <a:off x="1108075" y="4268788"/>
            <a:ext cx="28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>
                <a:latin typeface="Helvetica" charset="0"/>
              </a:rPr>
              <a:t>-</a:t>
            </a:r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 flipH="1">
            <a:off x="3825875" y="2516188"/>
            <a:ext cx="1752600" cy="35052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8" name="Text Box 20"/>
          <p:cNvSpPr txBox="1">
            <a:spLocks noChangeArrowheads="1"/>
          </p:cNvSpPr>
          <p:nvPr/>
        </p:nvSpPr>
        <p:spPr bwMode="auto">
          <a:xfrm>
            <a:off x="4672308" y="1847265"/>
            <a:ext cx="2286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l-GR" sz="1600" dirty="0" smtClean="0">
                <a:solidFill>
                  <a:srgbClr val="FFFFFF"/>
                </a:solidFill>
                <a:latin typeface="Helvetica" charset="0"/>
              </a:rPr>
              <a:t>Φορτισμένο σωμάτιο</a:t>
            </a:r>
            <a:endParaRPr lang="it-IT" sz="1600" dirty="0">
              <a:solidFill>
                <a:srgbClr val="FFFFFF"/>
              </a:solidFill>
              <a:latin typeface="Helvetica" charset="0"/>
            </a:endParaRPr>
          </a:p>
        </p:txBody>
      </p:sp>
      <p:sp>
        <p:nvSpPr>
          <p:cNvPr id="53269" name="Text Box 21"/>
          <p:cNvSpPr txBox="1">
            <a:spLocks noChangeArrowheads="1"/>
          </p:cNvSpPr>
          <p:nvPr/>
        </p:nvSpPr>
        <p:spPr bwMode="auto">
          <a:xfrm>
            <a:off x="4318000" y="3252788"/>
            <a:ext cx="10525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2000" b="1">
                <a:latin typeface="Helvetica" charset="0"/>
              </a:rPr>
              <a:t>      </a:t>
            </a:r>
            <a:r>
              <a:rPr lang="it-IT" sz="2000" b="1">
                <a:solidFill>
                  <a:srgbClr val="FF3300"/>
                </a:solidFill>
                <a:latin typeface="Helvetica" charset="0"/>
              </a:rPr>
              <a:t>-   +</a:t>
            </a:r>
          </a:p>
          <a:p>
            <a:r>
              <a:rPr lang="it-IT" sz="2000" b="1">
                <a:solidFill>
                  <a:srgbClr val="FF3300"/>
                </a:solidFill>
                <a:latin typeface="Helvetica" charset="0"/>
              </a:rPr>
              <a:t>     -  +</a:t>
            </a:r>
          </a:p>
          <a:p>
            <a:r>
              <a:rPr lang="it-IT" sz="2000" b="1">
                <a:solidFill>
                  <a:srgbClr val="FF3300"/>
                </a:solidFill>
                <a:latin typeface="Helvetica" charset="0"/>
              </a:rPr>
              <a:t>   -  +</a:t>
            </a:r>
          </a:p>
          <a:p>
            <a:r>
              <a:rPr lang="it-IT" sz="2000" b="1">
                <a:solidFill>
                  <a:srgbClr val="FF3300"/>
                </a:solidFill>
                <a:latin typeface="Helvetica" charset="0"/>
              </a:rPr>
              <a:t> -  +</a:t>
            </a:r>
          </a:p>
        </p:txBody>
      </p:sp>
      <p:sp>
        <p:nvSpPr>
          <p:cNvPr id="53270" name="Line 22"/>
          <p:cNvSpPr>
            <a:spLocks noChangeShapeType="1"/>
          </p:cNvSpPr>
          <p:nvPr/>
        </p:nvSpPr>
        <p:spPr bwMode="auto">
          <a:xfrm flipV="1">
            <a:off x="4559300" y="3201988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1" name="Line 23"/>
          <p:cNvSpPr>
            <a:spLocks noChangeShapeType="1"/>
          </p:cNvSpPr>
          <p:nvPr/>
        </p:nvSpPr>
        <p:spPr bwMode="auto">
          <a:xfrm flipV="1">
            <a:off x="4787900" y="32019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2" name="Line 24"/>
          <p:cNvSpPr>
            <a:spLocks noChangeShapeType="1"/>
          </p:cNvSpPr>
          <p:nvPr/>
        </p:nvSpPr>
        <p:spPr bwMode="auto">
          <a:xfrm flipV="1">
            <a:off x="4330700" y="3201988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3" name="Line 25"/>
          <p:cNvSpPr>
            <a:spLocks noChangeShapeType="1"/>
          </p:cNvSpPr>
          <p:nvPr/>
        </p:nvSpPr>
        <p:spPr bwMode="auto">
          <a:xfrm>
            <a:off x="4892675" y="434498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4" name="Line 26"/>
          <p:cNvSpPr>
            <a:spLocks noChangeShapeType="1"/>
          </p:cNvSpPr>
          <p:nvPr/>
        </p:nvSpPr>
        <p:spPr bwMode="auto">
          <a:xfrm>
            <a:off x="5121275" y="4040188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5" name="Line 27"/>
          <p:cNvSpPr>
            <a:spLocks noChangeShapeType="1"/>
          </p:cNvSpPr>
          <p:nvPr/>
        </p:nvSpPr>
        <p:spPr bwMode="auto">
          <a:xfrm>
            <a:off x="5273675" y="3582988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6" name="Freeform 28"/>
          <p:cNvSpPr>
            <a:spLocks/>
          </p:cNvSpPr>
          <p:nvPr/>
        </p:nvSpPr>
        <p:spPr bwMode="auto">
          <a:xfrm>
            <a:off x="6721475" y="2668588"/>
            <a:ext cx="838200" cy="889000"/>
          </a:xfrm>
          <a:custGeom>
            <a:avLst/>
            <a:gdLst>
              <a:gd name="T0" fmla="*/ 0 w 528"/>
              <a:gd name="T1" fmla="*/ 16 h 560"/>
              <a:gd name="T2" fmla="*/ 96 w 528"/>
              <a:gd name="T3" fmla="*/ 496 h 560"/>
              <a:gd name="T4" fmla="*/ 240 w 528"/>
              <a:gd name="T5" fmla="*/ 400 h 560"/>
              <a:gd name="T6" fmla="*/ 336 w 528"/>
              <a:gd name="T7" fmla="*/ 64 h 560"/>
              <a:gd name="T8" fmla="*/ 528 w 528"/>
              <a:gd name="T9" fmla="*/ 16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8" h="560">
                <a:moveTo>
                  <a:pt x="0" y="16"/>
                </a:moveTo>
                <a:cubicBezTo>
                  <a:pt x="28" y="224"/>
                  <a:pt x="56" y="432"/>
                  <a:pt x="96" y="496"/>
                </a:cubicBezTo>
                <a:cubicBezTo>
                  <a:pt x="136" y="560"/>
                  <a:pt x="200" y="472"/>
                  <a:pt x="240" y="400"/>
                </a:cubicBezTo>
                <a:cubicBezTo>
                  <a:pt x="280" y="328"/>
                  <a:pt x="288" y="128"/>
                  <a:pt x="336" y="64"/>
                </a:cubicBezTo>
                <a:cubicBezTo>
                  <a:pt x="384" y="0"/>
                  <a:pt x="496" y="24"/>
                  <a:pt x="528" y="16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7" name="Freeform 29"/>
          <p:cNvSpPr>
            <a:spLocks/>
          </p:cNvSpPr>
          <p:nvPr/>
        </p:nvSpPr>
        <p:spPr bwMode="auto">
          <a:xfrm flipV="1">
            <a:off x="6797675" y="4725988"/>
            <a:ext cx="838200" cy="889000"/>
          </a:xfrm>
          <a:custGeom>
            <a:avLst/>
            <a:gdLst>
              <a:gd name="T0" fmla="*/ 0 w 528"/>
              <a:gd name="T1" fmla="*/ 16 h 560"/>
              <a:gd name="T2" fmla="*/ 96 w 528"/>
              <a:gd name="T3" fmla="*/ 496 h 560"/>
              <a:gd name="T4" fmla="*/ 240 w 528"/>
              <a:gd name="T5" fmla="*/ 400 h 560"/>
              <a:gd name="T6" fmla="*/ 336 w 528"/>
              <a:gd name="T7" fmla="*/ 64 h 560"/>
              <a:gd name="T8" fmla="*/ 528 w 528"/>
              <a:gd name="T9" fmla="*/ 16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8" h="560">
                <a:moveTo>
                  <a:pt x="0" y="16"/>
                </a:moveTo>
                <a:cubicBezTo>
                  <a:pt x="28" y="224"/>
                  <a:pt x="56" y="432"/>
                  <a:pt x="96" y="496"/>
                </a:cubicBezTo>
                <a:cubicBezTo>
                  <a:pt x="136" y="560"/>
                  <a:pt x="200" y="472"/>
                  <a:pt x="240" y="400"/>
                </a:cubicBezTo>
                <a:cubicBezTo>
                  <a:pt x="280" y="328"/>
                  <a:pt x="288" y="128"/>
                  <a:pt x="336" y="64"/>
                </a:cubicBezTo>
                <a:cubicBezTo>
                  <a:pt x="384" y="0"/>
                  <a:pt x="496" y="24"/>
                  <a:pt x="528" y="16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8" name="Line 30"/>
          <p:cNvSpPr>
            <a:spLocks noChangeShapeType="1"/>
          </p:cNvSpPr>
          <p:nvPr/>
        </p:nvSpPr>
        <p:spPr bwMode="auto">
          <a:xfrm>
            <a:off x="7848600" y="2668588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9" name="Line 31"/>
          <p:cNvSpPr>
            <a:spLocks noChangeShapeType="1"/>
          </p:cNvSpPr>
          <p:nvPr/>
        </p:nvSpPr>
        <p:spPr bwMode="auto">
          <a:xfrm>
            <a:off x="7924800" y="5564188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0" name="Text Box 32"/>
          <p:cNvSpPr txBox="1">
            <a:spLocks noChangeArrowheads="1"/>
          </p:cNvSpPr>
          <p:nvPr/>
        </p:nvSpPr>
        <p:spPr bwMode="auto">
          <a:xfrm>
            <a:off x="7086600" y="3733800"/>
            <a:ext cx="18446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sz="1600" dirty="0" smtClean="0">
                <a:solidFill>
                  <a:srgbClr val="FF3300"/>
                </a:solidFill>
                <a:latin typeface="Helvetica" charset="0"/>
              </a:rPr>
              <a:t>Ηλεκτρικό σήμα</a:t>
            </a:r>
            <a:endParaRPr lang="it-IT" sz="1600" dirty="0">
              <a:solidFill>
                <a:srgbClr val="FF3300"/>
              </a:solidFill>
              <a:latin typeface="Helvetica" charset="0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448343" y="149194"/>
            <a:ext cx="62219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l-GR" sz="2400" dirty="0" smtClean="0">
                <a:solidFill>
                  <a:srgbClr val="FFFF00"/>
                </a:solidFill>
                <a:latin typeface="Calibri"/>
                <a:cs typeface="Calibri"/>
              </a:rPr>
              <a:t>Ανιχνευτές αερίου</a:t>
            </a:r>
            <a:r>
              <a:rPr lang="it-IT" sz="2400" dirty="0" smtClean="0">
                <a:solidFill>
                  <a:srgbClr val="FFFF00"/>
                </a:solidFill>
                <a:latin typeface="Calibri"/>
                <a:cs typeface="Calibri"/>
              </a:rPr>
              <a:t>: </a:t>
            </a:r>
            <a:r>
              <a:rPr lang="el-GR" sz="2400" dirty="0" smtClean="0">
                <a:solidFill>
                  <a:srgbClr val="FFFF00"/>
                </a:solidFill>
                <a:latin typeface="Calibri"/>
                <a:cs typeface="Calibri"/>
              </a:rPr>
              <a:t>αρχή λειτουργίας ΙΟΝΙΣΜΟΣ</a:t>
            </a:r>
            <a:endParaRPr lang="it-IT" sz="240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173789"/>
            <a:ext cx="2133600" cy="365125"/>
          </a:xfrm>
        </p:spPr>
        <p:txBody>
          <a:bodyPr/>
          <a:lstStyle/>
          <a:p>
            <a:fld id="{8B9660DA-E739-CB4A-AEFC-82AEB23D0057}" type="slidenum">
              <a:rPr lang="en-US" smtClean="0"/>
              <a:t>32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13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3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7" grpId="0" animBg="1"/>
      <p:bldP spid="53268" grpId="0" autoUpdateAnimBg="0"/>
      <p:bldP spid="53269" grpId="0" build="p" autoUpdateAnimBg="0"/>
      <p:bldP spid="53270" grpId="0" animBg="1"/>
      <p:bldP spid="53271" grpId="0" animBg="1"/>
      <p:bldP spid="53272" grpId="0" animBg="1"/>
      <p:bldP spid="53273" grpId="0" animBg="1"/>
      <p:bldP spid="53274" grpId="0" animBg="1"/>
      <p:bldP spid="53275" grpId="0" animBg="1"/>
      <p:bldP spid="53276" grpId="0" animBg="1"/>
      <p:bldP spid="53277" grpId="0" animBg="1"/>
      <p:bldP spid="53278" grpId="0" animBg="1"/>
      <p:bldP spid="53279" grpId="0" animBg="1"/>
      <p:bldP spid="53280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A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66226-2B3D-7440-BBFD-7CFB1576B538}" type="slidenum">
              <a:rPr lang="en-US"/>
              <a:pPr/>
              <a:t>33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Ανιχνευτές πυριτίου</a:t>
            </a:r>
            <a:endParaRPr lang="fr-FR" sz="2800" dirty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1" y="1417640"/>
            <a:ext cx="8435975" cy="6742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endParaRPr lang="fr-FR" sz="1800" dirty="0"/>
          </a:p>
        </p:txBody>
      </p:sp>
      <p:sp>
        <p:nvSpPr>
          <p:cNvPr id="109597" name="Text Box 29"/>
          <p:cNvSpPr txBox="1">
            <a:spLocks noChangeArrowheads="1"/>
          </p:cNvSpPr>
          <p:nvPr/>
        </p:nvSpPr>
        <p:spPr bwMode="auto">
          <a:xfrm>
            <a:off x="1547813" y="4324352"/>
            <a:ext cx="7850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300 </a:t>
            </a:r>
            <a:r>
              <a:rPr lang="en-US" sz="1400" smtClean="0"/>
              <a:t>mm</a:t>
            </a:r>
            <a:endParaRPr lang="en-US" sz="1400">
              <a:latin typeface="Verdana" charset="0"/>
            </a:endParaRPr>
          </a:p>
        </p:txBody>
      </p:sp>
      <p:grpSp>
        <p:nvGrpSpPr>
          <p:cNvPr id="109613" name="Group 45"/>
          <p:cNvGrpSpPr>
            <a:grpSpLocks/>
          </p:cNvGrpSpPr>
          <p:nvPr/>
        </p:nvGrpSpPr>
        <p:grpSpPr bwMode="auto">
          <a:xfrm>
            <a:off x="1835151" y="2492377"/>
            <a:ext cx="4681538" cy="2352675"/>
            <a:chOff x="158" y="1222"/>
            <a:chExt cx="2949" cy="1482"/>
          </a:xfrm>
        </p:grpSpPr>
        <p:sp>
          <p:nvSpPr>
            <p:cNvPr id="109572" name="AutoShape 4"/>
            <p:cNvSpPr>
              <a:spLocks noChangeArrowheads="1"/>
            </p:cNvSpPr>
            <p:nvPr/>
          </p:nvSpPr>
          <p:spPr bwMode="auto">
            <a:xfrm>
              <a:off x="567" y="1570"/>
              <a:ext cx="2041" cy="1134"/>
            </a:xfrm>
            <a:prstGeom prst="cube">
              <a:avLst>
                <a:gd name="adj" fmla="val 62787"/>
              </a:avLst>
            </a:prstGeom>
            <a:solidFill>
              <a:schemeClr val="hlink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76" name="AutoShape 8"/>
            <p:cNvSpPr>
              <a:spLocks noChangeArrowheads="1"/>
            </p:cNvSpPr>
            <p:nvPr/>
          </p:nvSpPr>
          <p:spPr bwMode="auto">
            <a:xfrm>
              <a:off x="1792" y="1570"/>
              <a:ext cx="725" cy="709"/>
            </a:xfrm>
            <a:prstGeom prst="cube">
              <a:avLst>
                <a:gd name="adj" fmla="val 9506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77" name="AutoShape 9"/>
            <p:cNvSpPr>
              <a:spLocks noChangeArrowheads="1"/>
            </p:cNvSpPr>
            <p:nvPr/>
          </p:nvSpPr>
          <p:spPr bwMode="auto">
            <a:xfrm>
              <a:off x="1655" y="1570"/>
              <a:ext cx="725" cy="709"/>
            </a:xfrm>
            <a:prstGeom prst="cube">
              <a:avLst>
                <a:gd name="adj" fmla="val 9506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78" name="AutoShape 10"/>
            <p:cNvSpPr>
              <a:spLocks noChangeArrowheads="1"/>
            </p:cNvSpPr>
            <p:nvPr/>
          </p:nvSpPr>
          <p:spPr bwMode="auto">
            <a:xfrm>
              <a:off x="1519" y="1570"/>
              <a:ext cx="725" cy="709"/>
            </a:xfrm>
            <a:prstGeom prst="cube">
              <a:avLst>
                <a:gd name="adj" fmla="val 9506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79" name="AutoShape 11"/>
            <p:cNvSpPr>
              <a:spLocks noChangeArrowheads="1"/>
            </p:cNvSpPr>
            <p:nvPr/>
          </p:nvSpPr>
          <p:spPr bwMode="auto">
            <a:xfrm>
              <a:off x="1384" y="1570"/>
              <a:ext cx="725" cy="709"/>
            </a:xfrm>
            <a:prstGeom prst="cube">
              <a:avLst>
                <a:gd name="adj" fmla="val 9506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80" name="AutoShape 12"/>
            <p:cNvSpPr>
              <a:spLocks noChangeArrowheads="1"/>
            </p:cNvSpPr>
            <p:nvPr/>
          </p:nvSpPr>
          <p:spPr bwMode="auto">
            <a:xfrm>
              <a:off x="1247" y="1570"/>
              <a:ext cx="725" cy="709"/>
            </a:xfrm>
            <a:prstGeom prst="cube">
              <a:avLst>
                <a:gd name="adj" fmla="val 9506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81" name="AutoShape 13"/>
            <p:cNvSpPr>
              <a:spLocks noChangeArrowheads="1"/>
            </p:cNvSpPr>
            <p:nvPr/>
          </p:nvSpPr>
          <p:spPr bwMode="auto">
            <a:xfrm>
              <a:off x="1111" y="1570"/>
              <a:ext cx="725" cy="709"/>
            </a:xfrm>
            <a:prstGeom prst="cube">
              <a:avLst>
                <a:gd name="adj" fmla="val 9506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82" name="AutoShape 14"/>
            <p:cNvSpPr>
              <a:spLocks noChangeArrowheads="1"/>
            </p:cNvSpPr>
            <p:nvPr/>
          </p:nvSpPr>
          <p:spPr bwMode="auto">
            <a:xfrm>
              <a:off x="975" y="1570"/>
              <a:ext cx="725" cy="709"/>
            </a:xfrm>
            <a:prstGeom prst="cube">
              <a:avLst>
                <a:gd name="adj" fmla="val 9506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83" name="AutoShape 15"/>
            <p:cNvSpPr>
              <a:spLocks noChangeArrowheads="1"/>
            </p:cNvSpPr>
            <p:nvPr/>
          </p:nvSpPr>
          <p:spPr bwMode="auto">
            <a:xfrm>
              <a:off x="839" y="1570"/>
              <a:ext cx="725" cy="709"/>
            </a:xfrm>
            <a:prstGeom prst="cube">
              <a:avLst>
                <a:gd name="adj" fmla="val 9506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84" name="AutoShape 16"/>
            <p:cNvSpPr>
              <a:spLocks noChangeArrowheads="1"/>
            </p:cNvSpPr>
            <p:nvPr/>
          </p:nvSpPr>
          <p:spPr bwMode="auto">
            <a:xfrm>
              <a:off x="703" y="1570"/>
              <a:ext cx="725" cy="709"/>
            </a:xfrm>
            <a:prstGeom prst="cube">
              <a:avLst>
                <a:gd name="adj" fmla="val 9506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85" name="Line 17"/>
            <p:cNvSpPr>
              <a:spLocks noChangeShapeType="1"/>
            </p:cNvSpPr>
            <p:nvPr/>
          </p:nvSpPr>
          <p:spPr bwMode="auto">
            <a:xfrm>
              <a:off x="567" y="2659"/>
              <a:ext cx="131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86" name="Line 18"/>
            <p:cNvSpPr>
              <a:spLocks noChangeShapeType="1"/>
            </p:cNvSpPr>
            <p:nvPr/>
          </p:nvSpPr>
          <p:spPr bwMode="auto">
            <a:xfrm flipV="1">
              <a:off x="1882" y="1933"/>
              <a:ext cx="726" cy="72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87" name="Line 19"/>
            <p:cNvSpPr>
              <a:spLocks noChangeShapeType="1"/>
            </p:cNvSpPr>
            <p:nvPr/>
          </p:nvSpPr>
          <p:spPr bwMode="auto">
            <a:xfrm>
              <a:off x="702" y="2296"/>
              <a:ext cx="4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88" name="Line 20"/>
            <p:cNvSpPr>
              <a:spLocks noChangeShapeType="1"/>
            </p:cNvSpPr>
            <p:nvPr/>
          </p:nvSpPr>
          <p:spPr bwMode="auto">
            <a:xfrm>
              <a:off x="838" y="2296"/>
              <a:ext cx="4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89" name="Line 21"/>
            <p:cNvSpPr>
              <a:spLocks noChangeShapeType="1"/>
            </p:cNvSpPr>
            <p:nvPr/>
          </p:nvSpPr>
          <p:spPr bwMode="auto">
            <a:xfrm>
              <a:off x="974" y="2296"/>
              <a:ext cx="4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90" name="Line 22"/>
            <p:cNvSpPr>
              <a:spLocks noChangeShapeType="1"/>
            </p:cNvSpPr>
            <p:nvPr/>
          </p:nvSpPr>
          <p:spPr bwMode="auto">
            <a:xfrm>
              <a:off x="1110" y="2296"/>
              <a:ext cx="4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91" name="Line 23"/>
            <p:cNvSpPr>
              <a:spLocks noChangeShapeType="1"/>
            </p:cNvSpPr>
            <p:nvPr/>
          </p:nvSpPr>
          <p:spPr bwMode="auto">
            <a:xfrm>
              <a:off x="1246" y="2296"/>
              <a:ext cx="4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92" name="Line 24"/>
            <p:cNvSpPr>
              <a:spLocks noChangeShapeType="1"/>
            </p:cNvSpPr>
            <p:nvPr/>
          </p:nvSpPr>
          <p:spPr bwMode="auto">
            <a:xfrm>
              <a:off x="1383" y="2296"/>
              <a:ext cx="4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93" name="Line 25"/>
            <p:cNvSpPr>
              <a:spLocks noChangeShapeType="1"/>
            </p:cNvSpPr>
            <p:nvPr/>
          </p:nvSpPr>
          <p:spPr bwMode="auto">
            <a:xfrm>
              <a:off x="1519" y="2296"/>
              <a:ext cx="4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94" name="Line 26"/>
            <p:cNvSpPr>
              <a:spLocks noChangeShapeType="1"/>
            </p:cNvSpPr>
            <p:nvPr/>
          </p:nvSpPr>
          <p:spPr bwMode="auto">
            <a:xfrm>
              <a:off x="1655" y="2296"/>
              <a:ext cx="4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95" name="Line 27"/>
            <p:cNvSpPr>
              <a:spLocks noChangeShapeType="1"/>
            </p:cNvSpPr>
            <p:nvPr/>
          </p:nvSpPr>
          <p:spPr bwMode="auto">
            <a:xfrm>
              <a:off x="1791" y="2296"/>
              <a:ext cx="4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96" name="Line 28"/>
            <p:cNvSpPr>
              <a:spLocks noChangeShapeType="1"/>
            </p:cNvSpPr>
            <p:nvPr/>
          </p:nvSpPr>
          <p:spPr bwMode="auto">
            <a:xfrm>
              <a:off x="431" y="2296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98" name="Text Box 30"/>
            <p:cNvSpPr txBox="1">
              <a:spLocks noChangeArrowheads="1"/>
            </p:cNvSpPr>
            <p:nvPr/>
          </p:nvSpPr>
          <p:spPr bwMode="auto">
            <a:xfrm>
              <a:off x="158" y="1888"/>
              <a:ext cx="37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Verdana" charset="0"/>
                </a:rPr>
                <a:t>Si-p</a:t>
              </a:r>
            </a:p>
          </p:txBody>
        </p:sp>
        <p:cxnSp>
          <p:nvCxnSpPr>
            <p:cNvPr id="109599" name="AutoShape 31"/>
            <p:cNvCxnSpPr>
              <a:cxnSpLocks noChangeShapeType="1"/>
              <a:stCxn id="109598" idx="2"/>
              <a:endCxn id="109587" idx="1"/>
            </p:cNvCxnSpPr>
            <p:nvPr/>
          </p:nvCxnSpPr>
          <p:spPr bwMode="auto">
            <a:xfrm>
              <a:off x="348" y="2101"/>
              <a:ext cx="400" cy="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09600" name="Text Box 32"/>
            <p:cNvSpPr txBox="1">
              <a:spLocks noChangeArrowheads="1"/>
            </p:cNvSpPr>
            <p:nvPr/>
          </p:nvSpPr>
          <p:spPr bwMode="auto">
            <a:xfrm>
              <a:off x="2608" y="2024"/>
              <a:ext cx="38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Verdana" charset="0"/>
                </a:rPr>
                <a:t>Si-n</a:t>
              </a:r>
            </a:p>
          </p:txBody>
        </p:sp>
        <p:sp>
          <p:nvSpPr>
            <p:cNvPr id="109602" name="Line 34"/>
            <p:cNvSpPr>
              <a:spLocks noChangeShapeType="1"/>
            </p:cNvSpPr>
            <p:nvPr/>
          </p:nvSpPr>
          <p:spPr bwMode="auto">
            <a:xfrm flipH="1" flipV="1">
              <a:off x="2290" y="2115"/>
              <a:ext cx="363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03" name="Line 35"/>
            <p:cNvSpPr>
              <a:spLocks noChangeShapeType="1"/>
            </p:cNvSpPr>
            <p:nvPr/>
          </p:nvSpPr>
          <p:spPr bwMode="auto">
            <a:xfrm flipV="1">
              <a:off x="2472" y="1344"/>
              <a:ext cx="0" cy="22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04" name="Line 36"/>
            <p:cNvSpPr>
              <a:spLocks noChangeShapeType="1"/>
            </p:cNvSpPr>
            <p:nvPr/>
          </p:nvSpPr>
          <p:spPr bwMode="auto">
            <a:xfrm>
              <a:off x="2245" y="1344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05" name="Line 37"/>
            <p:cNvSpPr>
              <a:spLocks noChangeShapeType="1"/>
            </p:cNvSpPr>
            <p:nvPr/>
          </p:nvSpPr>
          <p:spPr bwMode="auto">
            <a:xfrm>
              <a:off x="2653" y="1253"/>
              <a:ext cx="0" cy="18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06" name="Line 38"/>
            <p:cNvSpPr>
              <a:spLocks noChangeShapeType="1"/>
            </p:cNvSpPr>
            <p:nvPr/>
          </p:nvSpPr>
          <p:spPr bwMode="auto">
            <a:xfrm>
              <a:off x="2699" y="1253"/>
              <a:ext cx="0" cy="18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07" name="Line 39"/>
            <p:cNvSpPr>
              <a:spLocks noChangeShapeType="1"/>
            </p:cNvSpPr>
            <p:nvPr/>
          </p:nvSpPr>
          <p:spPr bwMode="auto">
            <a:xfrm>
              <a:off x="2699" y="134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08" name="AutoShape 40"/>
            <p:cNvSpPr>
              <a:spLocks noChangeArrowheads="1"/>
            </p:cNvSpPr>
            <p:nvPr/>
          </p:nvSpPr>
          <p:spPr bwMode="auto">
            <a:xfrm rot="5400000">
              <a:off x="2812" y="1276"/>
              <a:ext cx="181" cy="136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09" name="Line 41"/>
            <p:cNvSpPr>
              <a:spLocks noChangeShapeType="1"/>
            </p:cNvSpPr>
            <p:nvPr/>
          </p:nvSpPr>
          <p:spPr bwMode="auto">
            <a:xfrm>
              <a:off x="2971" y="134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10" name="Line 42"/>
            <p:cNvSpPr>
              <a:spLocks noChangeShapeType="1"/>
            </p:cNvSpPr>
            <p:nvPr/>
          </p:nvSpPr>
          <p:spPr bwMode="auto">
            <a:xfrm>
              <a:off x="2472" y="1344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11" name="Text Box 43"/>
            <p:cNvSpPr txBox="1">
              <a:spLocks noChangeArrowheads="1"/>
            </p:cNvSpPr>
            <p:nvPr/>
          </p:nvSpPr>
          <p:spPr bwMode="auto">
            <a:xfrm>
              <a:off x="1882" y="1222"/>
              <a:ext cx="36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Verdana" charset="0"/>
                </a:rPr>
                <a:t>-HV</a:t>
              </a:r>
            </a:p>
          </p:txBody>
        </p:sp>
      </p:grpSp>
      <p:sp>
        <p:nvSpPr>
          <p:cNvPr id="109612" name="Oval 44"/>
          <p:cNvSpPr>
            <a:spLocks noChangeArrowheads="1"/>
          </p:cNvSpPr>
          <p:nvPr/>
        </p:nvSpPr>
        <p:spPr bwMode="auto">
          <a:xfrm>
            <a:off x="4283076" y="2757488"/>
            <a:ext cx="144463" cy="14446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09617" name="Group 49"/>
          <p:cNvGrpSpPr>
            <a:grpSpLocks/>
          </p:cNvGrpSpPr>
          <p:nvPr/>
        </p:nvGrpSpPr>
        <p:grpSpPr bwMode="auto">
          <a:xfrm>
            <a:off x="3348039" y="4354513"/>
            <a:ext cx="339725" cy="419100"/>
            <a:chOff x="1882" y="2931"/>
            <a:chExt cx="214" cy="264"/>
          </a:xfrm>
        </p:grpSpPr>
        <p:sp>
          <p:nvSpPr>
            <p:cNvPr id="109614" name="Text Box 46"/>
            <p:cNvSpPr txBox="1">
              <a:spLocks noChangeArrowheads="1"/>
            </p:cNvSpPr>
            <p:nvPr/>
          </p:nvSpPr>
          <p:spPr bwMode="auto">
            <a:xfrm>
              <a:off x="1882" y="2931"/>
              <a:ext cx="16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09615" name="Text Box 47"/>
            <p:cNvSpPr txBox="1">
              <a:spLocks noChangeArrowheads="1"/>
            </p:cNvSpPr>
            <p:nvPr/>
          </p:nvSpPr>
          <p:spPr bwMode="auto">
            <a:xfrm>
              <a:off x="1927" y="3022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09616" name="Text Box 48"/>
            <p:cNvSpPr txBox="1">
              <a:spLocks noChangeArrowheads="1"/>
            </p:cNvSpPr>
            <p:nvPr/>
          </p:nvSpPr>
          <p:spPr bwMode="auto">
            <a:xfrm>
              <a:off x="1927" y="2940"/>
              <a:ext cx="16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</a:rPr>
                <a:t>+</a:t>
              </a:r>
            </a:p>
          </p:txBody>
        </p:sp>
      </p:grpSp>
      <p:grpSp>
        <p:nvGrpSpPr>
          <p:cNvPr id="109618" name="Group 50"/>
          <p:cNvGrpSpPr>
            <a:grpSpLocks/>
          </p:cNvGrpSpPr>
          <p:nvPr/>
        </p:nvGrpSpPr>
        <p:grpSpPr bwMode="auto">
          <a:xfrm>
            <a:off x="3203576" y="4341813"/>
            <a:ext cx="339725" cy="419100"/>
            <a:chOff x="1882" y="2931"/>
            <a:chExt cx="214" cy="264"/>
          </a:xfrm>
        </p:grpSpPr>
        <p:sp>
          <p:nvSpPr>
            <p:cNvPr id="109619" name="Text Box 51"/>
            <p:cNvSpPr txBox="1">
              <a:spLocks noChangeArrowheads="1"/>
            </p:cNvSpPr>
            <p:nvPr/>
          </p:nvSpPr>
          <p:spPr bwMode="auto">
            <a:xfrm>
              <a:off x="1882" y="2931"/>
              <a:ext cx="14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109620" name="Text Box 52"/>
            <p:cNvSpPr txBox="1">
              <a:spLocks noChangeArrowheads="1"/>
            </p:cNvSpPr>
            <p:nvPr/>
          </p:nvSpPr>
          <p:spPr bwMode="auto">
            <a:xfrm>
              <a:off x="1927" y="3022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109621" name="Text Box 53"/>
            <p:cNvSpPr txBox="1">
              <a:spLocks noChangeArrowheads="1"/>
            </p:cNvSpPr>
            <p:nvPr/>
          </p:nvSpPr>
          <p:spPr bwMode="auto">
            <a:xfrm>
              <a:off x="1927" y="2940"/>
              <a:ext cx="14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</a:rPr>
                <a:t>-</a:t>
              </a:r>
            </a:p>
          </p:txBody>
        </p:sp>
      </p:grpSp>
      <p:grpSp>
        <p:nvGrpSpPr>
          <p:cNvPr id="109626" name="Group 58"/>
          <p:cNvGrpSpPr>
            <a:grpSpLocks/>
          </p:cNvGrpSpPr>
          <p:nvPr/>
        </p:nvGrpSpPr>
        <p:grpSpPr bwMode="auto">
          <a:xfrm>
            <a:off x="6445251" y="2830515"/>
            <a:ext cx="1223963" cy="503237"/>
            <a:chOff x="3062" y="1435"/>
            <a:chExt cx="771" cy="317"/>
          </a:xfrm>
        </p:grpSpPr>
        <p:sp>
          <p:nvSpPr>
            <p:cNvPr id="109622" name="Line 54"/>
            <p:cNvSpPr>
              <a:spLocks noChangeShapeType="1"/>
            </p:cNvSpPr>
            <p:nvPr/>
          </p:nvSpPr>
          <p:spPr bwMode="auto">
            <a:xfrm>
              <a:off x="3198" y="1435"/>
              <a:ext cx="91" cy="31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23" name="Line 55"/>
            <p:cNvSpPr>
              <a:spLocks noChangeShapeType="1"/>
            </p:cNvSpPr>
            <p:nvPr/>
          </p:nvSpPr>
          <p:spPr bwMode="auto">
            <a:xfrm flipV="1">
              <a:off x="3289" y="1435"/>
              <a:ext cx="317" cy="31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24" name="Line 56"/>
            <p:cNvSpPr>
              <a:spLocks noChangeShapeType="1"/>
            </p:cNvSpPr>
            <p:nvPr/>
          </p:nvSpPr>
          <p:spPr bwMode="auto">
            <a:xfrm>
              <a:off x="3606" y="1435"/>
              <a:ext cx="227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25" name="Line 57"/>
            <p:cNvSpPr>
              <a:spLocks noChangeShapeType="1"/>
            </p:cNvSpPr>
            <p:nvPr/>
          </p:nvSpPr>
          <p:spPr bwMode="auto">
            <a:xfrm flipH="1">
              <a:off x="3062" y="1435"/>
              <a:ext cx="136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09629" name="Line 61"/>
          <p:cNvSpPr>
            <a:spLocks noChangeShapeType="1"/>
          </p:cNvSpPr>
          <p:nvPr/>
        </p:nvSpPr>
        <p:spPr bwMode="auto">
          <a:xfrm>
            <a:off x="3563939" y="3141663"/>
            <a:ext cx="20161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630" name="Line 62"/>
          <p:cNvSpPr>
            <a:spLocks noChangeShapeType="1"/>
          </p:cNvSpPr>
          <p:nvPr/>
        </p:nvSpPr>
        <p:spPr bwMode="auto">
          <a:xfrm>
            <a:off x="3419476" y="3284538"/>
            <a:ext cx="20161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631" name="Line 63"/>
          <p:cNvSpPr>
            <a:spLocks noChangeShapeType="1"/>
          </p:cNvSpPr>
          <p:nvPr/>
        </p:nvSpPr>
        <p:spPr bwMode="auto">
          <a:xfrm>
            <a:off x="3276601" y="3429000"/>
            <a:ext cx="20161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632" name="Line 64"/>
          <p:cNvSpPr>
            <a:spLocks noChangeShapeType="1"/>
          </p:cNvSpPr>
          <p:nvPr/>
        </p:nvSpPr>
        <p:spPr bwMode="auto">
          <a:xfrm>
            <a:off x="3132139" y="3573463"/>
            <a:ext cx="20161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633" name="Line 65"/>
          <p:cNvSpPr>
            <a:spLocks noChangeShapeType="1"/>
          </p:cNvSpPr>
          <p:nvPr/>
        </p:nvSpPr>
        <p:spPr bwMode="auto">
          <a:xfrm>
            <a:off x="2987676" y="3716338"/>
            <a:ext cx="20161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634" name="Line 66"/>
          <p:cNvSpPr>
            <a:spLocks noChangeShapeType="1"/>
          </p:cNvSpPr>
          <p:nvPr/>
        </p:nvSpPr>
        <p:spPr bwMode="auto">
          <a:xfrm>
            <a:off x="2843214" y="3860800"/>
            <a:ext cx="20161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635" name="Line 67"/>
          <p:cNvSpPr>
            <a:spLocks noChangeShapeType="1"/>
          </p:cNvSpPr>
          <p:nvPr/>
        </p:nvSpPr>
        <p:spPr bwMode="auto">
          <a:xfrm>
            <a:off x="2700339" y="4005263"/>
            <a:ext cx="20161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641459" y="5413282"/>
            <a:ext cx="4867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2D </a:t>
            </a:r>
            <a:r>
              <a:rPr lang="el-GR" dirty="0"/>
              <a:t>πληροφορία θέσης</a:t>
            </a:r>
            <a:r>
              <a:rPr lang="fr-FR" dirty="0"/>
              <a:t> </a:t>
            </a:r>
            <a:r>
              <a:rPr lang="el-GR" dirty="0"/>
              <a:t>για την ανακατασκευή των ιχνών και την εύρεση του σημείου </a:t>
            </a:r>
            <a:r>
              <a:rPr lang="el-GR" dirty="0" smtClean="0"/>
              <a:t>προέλευσης φορτισμένων </a:t>
            </a:r>
            <a:r>
              <a:rPr lang="el-GR" dirty="0"/>
              <a:t>σωματιδίων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00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4.87839E-6 L -0.11788 0.31526 " pathEditMode="relative" ptsTypes="AA">
                                      <p:cBhvr>
                                        <p:cTn id="8" dur="5000" fill="hold"/>
                                        <p:tgtEl>
                                          <p:spTgt spid="109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66389E-6 L 0.0316 -0.07343 " pathEditMode="relative" ptsTypes="AA">
                                      <p:cBhvr>
                                        <p:cTn id="19" dur="2000" fill="hold"/>
                                        <p:tgtEl>
                                          <p:spTgt spid="109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74867E-7 L -0.02361 0.0315 " pathEditMode="relative" ptsTypes="AA">
                                      <p:cBhvr>
                                        <p:cTn id="21" dur="2000" fill="hold"/>
                                        <p:tgtEl>
                                          <p:spTgt spid="1096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612" grpId="0" animBg="1"/>
      <p:bldP spid="109612" grpId="1" animBg="1"/>
      <p:bldP spid="109612" grpId="2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288150" y="131763"/>
            <a:ext cx="8778875" cy="3570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latin typeface="Calibri"/>
                <a:cs typeface="Calibri"/>
              </a:rPr>
              <a:t>Μέτρηση ορμής φορτισμένου σωματιδίου</a:t>
            </a:r>
            <a:endParaRPr lang="it-IT" dirty="0">
              <a:solidFill>
                <a:srgbClr val="FFFF00"/>
              </a:solidFill>
              <a:latin typeface="Calibri"/>
              <a:cs typeface="Calibri"/>
            </a:endParaRPr>
          </a:p>
          <a:p>
            <a:endParaRPr lang="el-GR" sz="1600" dirty="0" smtClean="0">
              <a:solidFill>
                <a:srgbClr val="FFFF00"/>
              </a:solidFill>
              <a:latin typeface="Calibri"/>
              <a:cs typeface="Calibri"/>
            </a:endParaRPr>
          </a:p>
          <a:p>
            <a:r>
              <a:rPr lang="el-GR" sz="1600" dirty="0" smtClean="0">
                <a:solidFill>
                  <a:srgbClr val="FFFF00"/>
                </a:solidFill>
                <a:latin typeface="Calibri"/>
                <a:cs typeface="Calibri"/>
              </a:rPr>
              <a:t>Από την καμπύλωση της τροχιάς μέσα σε μαγνητικό πεδίο</a:t>
            </a:r>
          </a:p>
          <a:p>
            <a:r>
              <a:rPr lang="el-GR" sz="1600" dirty="0" smtClean="0">
                <a:solidFill>
                  <a:srgbClr val="FFFF00"/>
                </a:solidFill>
                <a:latin typeface="Calibri"/>
                <a:cs typeface="Calibri"/>
              </a:rPr>
              <a:t>Δύναμη </a:t>
            </a:r>
            <a:r>
              <a:rPr lang="it-IT" altLang="ja-JP" sz="1600" dirty="0" err="1" smtClean="0">
                <a:solidFill>
                  <a:srgbClr val="FFFF00"/>
                </a:solidFill>
                <a:latin typeface="Calibri"/>
                <a:cs typeface="Calibri"/>
              </a:rPr>
              <a:t>Lorentz</a:t>
            </a:r>
            <a:r>
              <a:rPr lang="it-IT" altLang="ja-JP" sz="1600" dirty="0" smtClean="0">
                <a:solidFill>
                  <a:srgbClr val="FFFF00"/>
                </a:solidFill>
                <a:latin typeface="Calibri"/>
                <a:cs typeface="Calibri"/>
              </a:rPr>
              <a:t> </a:t>
            </a:r>
          </a:p>
          <a:p>
            <a:endParaRPr lang="it-IT" dirty="0">
              <a:solidFill>
                <a:srgbClr val="FFFF00"/>
              </a:solidFill>
              <a:latin typeface="Calibri"/>
              <a:cs typeface="Calibri"/>
            </a:endParaRPr>
          </a:p>
          <a:p>
            <a:r>
              <a:rPr lang="it-IT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it-IT" dirty="0" smtClean="0">
                <a:solidFill>
                  <a:srgbClr val="FFFF00"/>
                </a:solidFill>
                <a:latin typeface="Calibri"/>
                <a:cs typeface="Calibri"/>
              </a:rPr>
              <a:t>       |</a:t>
            </a:r>
            <a:r>
              <a:rPr lang="it-IT" dirty="0" err="1">
                <a:solidFill>
                  <a:srgbClr val="FFFF00"/>
                </a:solidFill>
                <a:latin typeface="Calibri"/>
                <a:cs typeface="Calibri"/>
              </a:rPr>
              <a:t>F</a:t>
            </a:r>
            <a:r>
              <a:rPr lang="it-IT" dirty="0">
                <a:solidFill>
                  <a:srgbClr val="FFFF00"/>
                </a:solidFill>
                <a:latin typeface="Calibri"/>
                <a:cs typeface="Calibri"/>
              </a:rPr>
              <a:t>| = </a:t>
            </a:r>
            <a:r>
              <a:rPr lang="it-IT" dirty="0" err="1">
                <a:solidFill>
                  <a:srgbClr val="FFFF00"/>
                </a:solidFill>
                <a:latin typeface="Calibri"/>
                <a:cs typeface="Calibri"/>
              </a:rPr>
              <a:t>q</a:t>
            </a:r>
            <a:r>
              <a:rPr lang="it-IT" dirty="0">
                <a:solidFill>
                  <a:srgbClr val="FFFF00"/>
                </a:solidFill>
                <a:latin typeface="Calibri"/>
                <a:cs typeface="Calibri"/>
              </a:rPr>
              <a:t> v B</a:t>
            </a:r>
          </a:p>
          <a:p>
            <a:endParaRPr lang="it-IT" dirty="0">
              <a:latin typeface="Calibri"/>
              <a:cs typeface="Calibri"/>
            </a:endParaRPr>
          </a:p>
          <a:p>
            <a:endParaRPr lang="it-IT" dirty="0">
              <a:latin typeface="Calibri"/>
              <a:cs typeface="Calibri"/>
            </a:endParaRPr>
          </a:p>
          <a:p>
            <a:r>
              <a:rPr lang="it-IT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el-GR" dirty="0" smtClean="0">
                <a:solidFill>
                  <a:srgbClr val="FFFF00"/>
                </a:solidFill>
                <a:latin typeface="Calibri"/>
                <a:cs typeface="Calibri"/>
              </a:rPr>
              <a:t>R=p/qB        </a:t>
            </a:r>
            <a:r>
              <a:rPr lang="it-IT" dirty="0" err="1" smtClean="0">
                <a:solidFill>
                  <a:srgbClr val="FFFF00"/>
                </a:solidFill>
                <a:latin typeface="Calibri"/>
                <a:cs typeface="Calibri"/>
              </a:rPr>
              <a:t>p</a:t>
            </a:r>
            <a:r>
              <a:rPr lang="it-IT" altLang="ja-JP" dirty="0" smtClean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it-IT" altLang="ja-JP" dirty="0">
                <a:solidFill>
                  <a:srgbClr val="FFFF00"/>
                </a:solidFill>
                <a:latin typeface="Calibri"/>
                <a:cs typeface="Calibri"/>
              </a:rPr>
              <a:t>= </a:t>
            </a:r>
            <a:r>
              <a:rPr lang="it-IT" altLang="ja-JP" dirty="0" err="1">
                <a:solidFill>
                  <a:srgbClr val="FFFF00"/>
                </a:solidFill>
                <a:latin typeface="Calibri"/>
                <a:cs typeface="Calibri"/>
              </a:rPr>
              <a:t>RqB</a:t>
            </a:r>
            <a:endParaRPr lang="it-IT" altLang="ja-JP" dirty="0">
              <a:solidFill>
                <a:srgbClr val="FFFF00"/>
              </a:solidFill>
              <a:latin typeface="Calibri"/>
              <a:cs typeface="Calibri"/>
            </a:endParaRPr>
          </a:p>
          <a:p>
            <a:endParaRPr lang="it-IT" dirty="0">
              <a:solidFill>
                <a:srgbClr val="FFFF00"/>
              </a:solidFill>
              <a:latin typeface="Calibri"/>
              <a:cs typeface="Calibri"/>
            </a:endParaRPr>
          </a:p>
          <a:p>
            <a:endParaRPr lang="it-IT" altLang="ja-JP" dirty="0">
              <a:solidFill>
                <a:srgbClr val="FFFF00"/>
              </a:solidFill>
              <a:latin typeface="Calibri"/>
              <a:cs typeface="Calibri"/>
            </a:endParaRPr>
          </a:p>
          <a:p>
            <a:pPr marL="0" lvl="3"/>
            <a:r>
              <a:rPr lang="el-GR" sz="1600" dirty="0" smtClean="0">
                <a:solidFill>
                  <a:srgbClr val="FFFF00"/>
                </a:solidFill>
                <a:latin typeface="Calibri"/>
                <a:cs typeface="Calibri"/>
              </a:rPr>
              <a:t>Η καμπύλωση είναι αντιστρόφως ανάλογη της ορμής</a:t>
            </a:r>
            <a:endParaRPr lang="it-IT" dirty="0">
              <a:solidFill>
                <a:schemeClr val="accent2"/>
              </a:solidFill>
              <a:latin typeface="Calibri"/>
              <a:cs typeface="Calibri"/>
            </a:endParaRPr>
          </a:p>
          <a:p>
            <a:pPr marL="0" lvl="3"/>
            <a:r>
              <a:rPr lang="el-GR" altLang="ja-JP" sz="1600" dirty="0" smtClean="0">
                <a:solidFill>
                  <a:srgbClr val="FFFF00"/>
                </a:solidFill>
                <a:latin typeface="Calibri"/>
                <a:cs typeface="Calibri"/>
              </a:rPr>
              <a:t>Η ακτίνα καμπυλότητας είναι ανάλογη της ορμής</a:t>
            </a:r>
            <a:endParaRPr lang="it-IT" altLang="ja-JP" sz="160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 flipV="1">
            <a:off x="4578350" y="1844675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 flipV="1">
            <a:off x="4578350" y="2454275"/>
            <a:ext cx="6096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H="1">
            <a:off x="4121150" y="2454275"/>
            <a:ext cx="457200" cy="4572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191000" y="1844675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>
                <a:latin typeface="Helvetica" charset="0"/>
              </a:rPr>
              <a:t>B</a:t>
            </a: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5172075" y="226695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accent2"/>
                </a:solidFill>
                <a:latin typeface="Helvetica" charset="0"/>
              </a:rPr>
              <a:t>v</a:t>
            </a: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3952875" y="2341563"/>
            <a:ext cx="369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accent1"/>
                </a:solidFill>
                <a:latin typeface="Helvetica" charset="0"/>
              </a:rPr>
              <a:t>F</a:t>
            </a:r>
          </a:p>
        </p:txBody>
      </p:sp>
      <p:sp>
        <p:nvSpPr>
          <p:cNvPr id="54281" name="Arc 9"/>
          <p:cNvSpPr>
            <a:spLocks/>
          </p:cNvSpPr>
          <p:nvPr/>
        </p:nvSpPr>
        <p:spPr bwMode="auto">
          <a:xfrm rot="16110341">
            <a:off x="7040563" y="2933700"/>
            <a:ext cx="1447800" cy="1524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endParaRPr lang="it-IT">
              <a:latin typeface="Helvetica" charset="0"/>
            </a:endParaRPr>
          </a:p>
        </p:txBody>
      </p:sp>
      <p:sp>
        <p:nvSpPr>
          <p:cNvPr id="54282" name="Line 10"/>
          <p:cNvSpPr>
            <a:spLocks noChangeShapeType="1"/>
          </p:cNvSpPr>
          <p:nvPr/>
        </p:nvSpPr>
        <p:spPr bwMode="auto">
          <a:xfrm flipH="1" flipV="1">
            <a:off x="7078663" y="4191000"/>
            <a:ext cx="1447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 flipH="1" flipV="1">
            <a:off x="8221663" y="2971800"/>
            <a:ext cx="381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8434388" y="3392488"/>
            <a:ext cx="404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>
                <a:latin typeface="Helvetica" charset="0"/>
              </a:rPr>
              <a:t>R</a:t>
            </a:r>
          </a:p>
        </p:txBody>
      </p:sp>
      <p:graphicFrame>
        <p:nvGraphicFramePr>
          <p:cNvPr id="54285" name="Object 13"/>
          <p:cNvGraphicFramePr>
            <a:graphicFrameLocks noChangeAspect="1"/>
          </p:cNvGraphicFramePr>
          <p:nvPr/>
        </p:nvGraphicFramePr>
        <p:xfrm>
          <a:off x="5476875" y="4772025"/>
          <a:ext cx="3667125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Photo Editor Photo" r:id="rId3" imgW="3666667" imgH="1400000" progId="MSPhotoEd.3">
                  <p:embed/>
                </p:oleObj>
              </mc:Choice>
              <mc:Fallback>
                <p:oleObj name="Photo Editor Photo" r:id="rId3" imgW="3666667" imgH="140000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6875" y="4772025"/>
                        <a:ext cx="3667125" cy="140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01429" y="4784793"/>
            <a:ext cx="315144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  <a:latin typeface="Calibri"/>
                <a:cs typeface="Calibri"/>
              </a:rPr>
              <a:t>Μέτρηση ενέργειας</a:t>
            </a:r>
          </a:p>
          <a:p>
            <a:endParaRPr lang="it-IT" sz="1600" dirty="0">
              <a:solidFill>
                <a:schemeClr val="accent2"/>
              </a:solidFill>
              <a:latin typeface="Calibri"/>
              <a:cs typeface="Calibri"/>
            </a:endParaRPr>
          </a:p>
          <a:p>
            <a:r>
              <a:rPr lang="el-GR" sz="1600" dirty="0" smtClean="0">
                <a:solidFill>
                  <a:srgbClr val="FFFFFF"/>
                </a:solidFill>
                <a:latin typeface="Calibri"/>
                <a:cs typeface="Calibri"/>
              </a:rPr>
              <a:t>Τα σωμάτια σταματούν</a:t>
            </a:r>
            <a:endParaRPr lang="it-IT" sz="1600" dirty="0">
              <a:solidFill>
                <a:srgbClr val="FFFFFF"/>
              </a:solidFill>
              <a:latin typeface="Calibri"/>
              <a:cs typeface="Calibri"/>
            </a:endParaRPr>
          </a:p>
          <a:p>
            <a:r>
              <a:rPr lang="el-GR" altLang="ja-JP" sz="1600" dirty="0" smtClean="0">
                <a:solidFill>
                  <a:srgbClr val="FFFFFF"/>
                </a:solidFill>
                <a:latin typeface="Calibri"/>
                <a:cs typeface="Calibri"/>
              </a:rPr>
              <a:t>Η ενέργειά τους αποτίθεται στα καλορίμετρα</a:t>
            </a:r>
            <a:endParaRPr lang="it-IT" altLang="ja-JP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34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23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_Gold_displ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3313" y="6317803"/>
            <a:ext cx="3454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25 m x 25 m x 46 m  7000 </a:t>
            </a:r>
            <a:r>
              <a:rPr lang="el-GR" sz="2000" dirty="0" smtClean="0"/>
              <a:t>τόνοι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006666" cy="756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92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6" name="Picture 5" descr="ALICE-pbpb-event-displa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38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7667" y="128411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112894" y="199999"/>
            <a:ext cx="4247445" cy="2438779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Για κάθε σύγκρουση οι ανιχνευτές παράγουν ηλεκτρικά σήματα που μετατρέπονται σε ψηφιακές πληροφορίες. Αυτές διαβάζονται και καταγράφονται από υπολογιστές</a:t>
            </a:r>
            <a:endParaRPr lang="en-US" dirty="0"/>
          </a:p>
        </p:txBody>
      </p:sp>
      <p:pic>
        <p:nvPicPr>
          <p:cNvPr id="4" name="Picture 3" descr="cdp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050" y="0"/>
            <a:ext cx="2393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grid-small"/>
          <p:cNvPicPr>
            <a:picLocks noChangeAspect="1" noChangeArrowheads="1"/>
          </p:cNvPicPr>
          <p:nvPr/>
        </p:nvPicPr>
        <p:blipFill>
          <a:blip r:embed="rId3">
            <a:lum bright="42000" contrast="-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936" y="4090281"/>
            <a:ext cx="3960806" cy="2375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50557" y="649114"/>
            <a:ext cx="13123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6FE7FF"/>
                </a:solidFill>
              </a:rPr>
              <a:t>20 </a:t>
            </a:r>
            <a:r>
              <a:rPr lang="en-GB" dirty="0" smtClean="0">
                <a:solidFill>
                  <a:srgbClr val="6FE7FF"/>
                </a:solidFill>
              </a:rPr>
              <a:t>km CD </a:t>
            </a:r>
            <a:r>
              <a:rPr lang="el-GR" dirty="0" smtClean="0">
                <a:solidFill>
                  <a:srgbClr val="6FE7FF"/>
                </a:solidFill>
              </a:rPr>
              <a:t>το χρόνο</a:t>
            </a:r>
          </a:p>
          <a:p>
            <a:r>
              <a:rPr lang="el-GR" dirty="0">
                <a:solidFill>
                  <a:srgbClr val="6FE7FF"/>
                </a:solidFill>
              </a:rPr>
              <a:t>α</a:t>
            </a:r>
            <a:r>
              <a:rPr lang="el-GR" dirty="0" smtClean="0">
                <a:solidFill>
                  <a:srgbClr val="6FE7FF"/>
                </a:solidFill>
              </a:rPr>
              <a:t>πο τα πειράματα το</a:t>
            </a:r>
            <a:r>
              <a:rPr lang="el-GR" dirty="0">
                <a:solidFill>
                  <a:srgbClr val="6FE7FF"/>
                </a:solidFill>
              </a:rPr>
              <a:t>υ</a:t>
            </a:r>
            <a:r>
              <a:rPr lang="en-GB" dirty="0" smtClean="0">
                <a:solidFill>
                  <a:srgbClr val="6FE7FF"/>
                </a:solidFill>
              </a:rPr>
              <a:t> LHC</a:t>
            </a:r>
            <a:endParaRPr lang="en-US" dirty="0">
              <a:solidFill>
                <a:srgbClr val="6FE7FF"/>
              </a:solidFill>
            </a:endParaRPr>
          </a:p>
        </p:txBody>
      </p:sp>
      <p:cxnSp>
        <p:nvCxnSpPr>
          <p:cNvPr id="9" name="Straight Arrow Connector 8"/>
          <p:cNvCxnSpPr>
            <a:stCxn id="6" idx="3"/>
          </p:cNvCxnSpPr>
          <p:nvPr/>
        </p:nvCxnSpPr>
        <p:spPr>
          <a:xfrm>
            <a:off x="6462889" y="1387778"/>
            <a:ext cx="1114778" cy="738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500" y="3426565"/>
            <a:ext cx="207433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6FE7FF"/>
                </a:solidFill>
              </a:rPr>
              <a:t>Χιλιάδες υπολογιστές σε εκατοντάδες υπολογιστικά κέντρα σε όλο τον κόσμο</a:t>
            </a:r>
            <a:r>
              <a:rPr lang="en-GB" sz="1600" dirty="0" smtClean="0">
                <a:solidFill>
                  <a:srgbClr val="6FE7FF"/>
                </a:solidFill>
              </a:rPr>
              <a:t> </a:t>
            </a:r>
            <a:r>
              <a:rPr lang="el-GR" sz="1600" dirty="0" smtClean="0">
                <a:solidFill>
                  <a:srgbClr val="6FE7FF"/>
                </a:solidFill>
              </a:rPr>
              <a:t>συνδεδεμένοι στο</a:t>
            </a:r>
            <a:r>
              <a:rPr lang="en-GB" sz="1600" dirty="0" smtClean="0">
                <a:solidFill>
                  <a:srgbClr val="6FE7FF"/>
                </a:solidFill>
              </a:rPr>
              <a:t> grid</a:t>
            </a:r>
            <a:r>
              <a:rPr lang="el-GR" sz="1600" dirty="0" smtClean="0">
                <a:solidFill>
                  <a:srgbClr val="6FE7FF"/>
                </a:solidFill>
              </a:rPr>
              <a:t> μοιράζονται την υπολογιστική τους δύναμη και τα συστήματα αποθήκευσης πληροφορίας για την ανάλυση των δεδομένων </a:t>
            </a:r>
            <a:endParaRPr lang="el-GR" sz="1600" dirty="0">
              <a:solidFill>
                <a:srgbClr val="6FE7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3224381" y="3439782"/>
            <a:ext cx="1652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 GRID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34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ChangeArrowheads="1"/>
          </p:cNvSpPr>
          <p:nvPr/>
        </p:nvSpPr>
        <p:spPr bwMode="auto">
          <a:xfrm>
            <a:off x="152400" y="225391"/>
            <a:ext cx="7848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>
              <a:defRPr/>
            </a:pPr>
            <a:r>
              <a:rPr lang="en-US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el-GR" sz="2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ο</a:t>
            </a:r>
            <a:r>
              <a:rPr lang="en-US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LHC </a:t>
            </a:r>
            <a:r>
              <a:rPr lang="el-GR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ψάχνει απαντήσεις στα αναπάντητα ερωτήματα</a:t>
            </a:r>
            <a:endParaRPr lang="en-US" sz="25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656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968625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80" name="Text Box 4"/>
          <p:cNvSpPr txBox="1">
            <a:spLocks noChangeArrowheads="1"/>
          </p:cNvSpPr>
          <p:nvPr/>
        </p:nvSpPr>
        <p:spPr bwMode="auto">
          <a:xfrm>
            <a:off x="1377245" y="3048000"/>
            <a:ext cx="6553200" cy="400110"/>
          </a:xfrm>
          <a:prstGeom prst="rect">
            <a:avLst/>
          </a:prstGeom>
          <a:solidFill>
            <a:srgbClr val="FFC8E5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000" dirty="0" smtClean="0">
                <a:cs typeface="+mn-cs"/>
              </a:rPr>
              <a:t>Γιατί υπάρχουν 3 γενιές; Μήπως υπάρχουν περισσότερες;</a:t>
            </a:r>
            <a:endParaRPr lang="fr-FR" dirty="0">
              <a:cs typeface="+mn-cs"/>
            </a:endParaRPr>
          </a:p>
        </p:txBody>
      </p:sp>
      <p:pic>
        <p:nvPicPr>
          <p:cNvPr id="6656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82" name="Text Box 6"/>
          <p:cNvSpPr txBox="1">
            <a:spLocks noChangeArrowheads="1"/>
          </p:cNvSpPr>
          <p:nvPr/>
        </p:nvSpPr>
        <p:spPr bwMode="auto">
          <a:xfrm>
            <a:off x="1371600" y="3725340"/>
            <a:ext cx="7255662" cy="400110"/>
          </a:xfrm>
          <a:prstGeom prst="rect">
            <a:avLst/>
          </a:prstGeom>
          <a:solidFill>
            <a:srgbClr val="FFC8E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000" dirty="0" smtClean="0">
                <a:cs typeface="+mn-cs"/>
              </a:rPr>
              <a:t>Υπάρχει κάτι πέρα από το καθιερωμένο πρότυπο </a:t>
            </a:r>
            <a:r>
              <a:rPr lang="en-US" sz="2000" dirty="0" smtClean="0">
                <a:cs typeface="+mn-cs"/>
              </a:rPr>
              <a:t>–</a:t>
            </a:r>
            <a:r>
              <a:rPr lang="el-GR" sz="2000" dirty="0" smtClean="0">
                <a:cs typeface="+mn-cs"/>
              </a:rPr>
              <a:t> υπερσυμμετρία;</a:t>
            </a:r>
            <a:endParaRPr lang="fr-FR" sz="2000" dirty="0">
              <a:cs typeface="+mn-cs"/>
            </a:endParaRPr>
          </a:p>
        </p:txBody>
      </p:sp>
      <p:pic>
        <p:nvPicPr>
          <p:cNvPr id="6656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84" name="Text Box 8"/>
          <p:cNvSpPr txBox="1">
            <a:spLocks noChangeArrowheads="1"/>
          </p:cNvSpPr>
          <p:nvPr/>
        </p:nvSpPr>
        <p:spPr bwMode="auto">
          <a:xfrm>
            <a:off x="1330325" y="1484506"/>
            <a:ext cx="6629400" cy="400110"/>
          </a:xfrm>
          <a:prstGeom prst="rect">
            <a:avLst/>
          </a:prstGeom>
          <a:solidFill>
            <a:srgbClr val="FFC8E5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000" dirty="0" smtClean="0">
                <a:cs typeface="+mn-cs"/>
              </a:rPr>
              <a:t>Γιατί έχουν μάζα τα σ</a:t>
            </a:r>
            <a:r>
              <a:rPr lang="el-GR" sz="2000" dirty="0" smtClean="0"/>
              <a:t>ω</a:t>
            </a:r>
            <a:r>
              <a:rPr lang="el-GR" sz="2000" dirty="0" smtClean="0">
                <a:cs typeface="+mn-cs"/>
              </a:rPr>
              <a:t>ματίδια; Υπάρχει το </a:t>
            </a:r>
            <a:r>
              <a:rPr lang="en-GB" sz="2000" dirty="0" smtClean="0">
                <a:cs typeface="+mn-cs"/>
              </a:rPr>
              <a:t>Higgs</a:t>
            </a:r>
            <a:r>
              <a:rPr lang="el-GR" sz="2000" dirty="0" smtClean="0">
                <a:cs typeface="+mn-cs"/>
              </a:rPr>
              <a:t>;</a:t>
            </a:r>
            <a:endParaRPr lang="fr-FR" dirty="0">
              <a:solidFill>
                <a:schemeClr val="bg1"/>
              </a:solidFill>
              <a:cs typeface="+mn-cs"/>
            </a:endParaRPr>
          </a:p>
        </p:txBody>
      </p:sp>
      <p:pic>
        <p:nvPicPr>
          <p:cNvPr id="6656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257800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88" name="Rectangle 12"/>
          <p:cNvSpPr>
            <a:spLocks noChangeArrowheads="1"/>
          </p:cNvSpPr>
          <p:nvPr/>
        </p:nvSpPr>
        <p:spPr bwMode="auto">
          <a:xfrm>
            <a:off x="1330325" y="6156325"/>
            <a:ext cx="5510213" cy="400110"/>
          </a:xfrm>
          <a:prstGeom prst="rect">
            <a:avLst/>
          </a:prstGeom>
          <a:solidFill>
            <a:srgbClr val="FFC8E5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l-GR" sz="2000" dirty="0" smtClean="0"/>
              <a:t>Υπάρχει ασυμμετρία ανάμεσα σε ύλη και αντιύλη ;</a:t>
            </a:r>
            <a:endParaRPr lang="en-US" dirty="0">
              <a:cs typeface="+mn-cs"/>
            </a:endParaRPr>
          </a:p>
        </p:txBody>
      </p:sp>
      <p:sp>
        <p:nvSpPr>
          <p:cNvPr id="382990" name="Rectangle 14"/>
          <p:cNvSpPr>
            <a:spLocks noChangeArrowheads="1"/>
          </p:cNvSpPr>
          <p:nvPr/>
        </p:nvSpPr>
        <p:spPr bwMode="auto">
          <a:xfrm>
            <a:off x="403225" y="61182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66572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0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92" name="Rectangle 16"/>
          <p:cNvSpPr>
            <a:spLocks noChangeArrowheads="1"/>
          </p:cNvSpPr>
          <p:nvPr/>
        </p:nvSpPr>
        <p:spPr bwMode="auto">
          <a:xfrm>
            <a:off x="1377245" y="4466879"/>
            <a:ext cx="3730977" cy="400110"/>
          </a:xfrm>
          <a:prstGeom prst="rect">
            <a:avLst/>
          </a:prstGeom>
          <a:solidFill>
            <a:srgbClr val="FFC8E5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000" dirty="0" smtClean="0"/>
              <a:t>Τι είναι η σκοτεινή ύλη;</a:t>
            </a:r>
            <a:endParaRPr lang="en-US" sz="2000" dirty="0">
              <a:cs typeface="+mn-cs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2234759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" y="1441802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0325" y="2342445"/>
            <a:ext cx="6600120" cy="400110"/>
          </a:xfrm>
          <a:prstGeom prst="rect">
            <a:avLst/>
          </a:prstGeom>
          <a:solidFill>
            <a:srgbClr val="FFC8E5"/>
          </a:solidFill>
          <a:ln>
            <a:solidFill>
              <a:srgbClr val="FFA8E8"/>
            </a:solidFill>
          </a:ln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Υπάρχει μια μόνο δύναμη που ενοποιεί όλες τις δυνάμεις;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5334001"/>
            <a:ext cx="3736622" cy="400110"/>
          </a:xfrm>
          <a:prstGeom prst="rect">
            <a:avLst/>
          </a:prstGeom>
          <a:solidFill>
            <a:srgbClr val="FFC8E5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l-GR" sz="2000" dirty="0" smtClean="0"/>
              <a:t>Που πήγε η αντιύλη;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5439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502" y="274638"/>
            <a:ext cx="8229600" cy="562980"/>
          </a:xfrm>
        </p:spPr>
        <p:txBody>
          <a:bodyPr>
            <a:normAutofit fontScale="90000"/>
          </a:bodyPr>
          <a:lstStyle/>
          <a:p>
            <a:r>
              <a:rPr lang="el-GR" sz="2000" dirty="0" smtClean="0">
                <a:solidFill>
                  <a:srgbClr val="FFFFFF"/>
                </a:solidFill>
              </a:rPr>
              <a:t/>
            </a:r>
            <a:br>
              <a:rPr lang="el-GR" sz="2000" dirty="0" smtClean="0">
                <a:solidFill>
                  <a:srgbClr val="FFFFFF"/>
                </a:solidFill>
              </a:rPr>
            </a:br>
            <a:r>
              <a:rPr lang="el-GR" sz="2200" dirty="0" smtClean="0">
                <a:solidFill>
                  <a:srgbClr val="FFFFFF"/>
                </a:solidFill>
              </a:rPr>
              <a:t>Γιατί τα σωματίδια έχουν μάζα;</a:t>
            </a:r>
            <a:br>
              <a:rPr lang="el-GR" sz="2200" dirty="0" smtClean="0">
                <a:solidFill>
                  <a:srgbClr val="FFFFFF"/>
                </a:solidFill>
              </a:rPr>
            </a:br>
            <a:r>
              <a:rPr lang="el-GR" sz="2200" dirty="0" smtClean="0">
                <a:solidFill>
                  <a:srgbClr val="FFFFFF"/>
                </a:solidFill>
              </a:rPr>
              <a:t>Γιατί </a:t>
            </a:r>
            <a:r>
              <a:rPr lang="el-GR" sz="2200" dirty="0">
                <a:solidFill>
                  <a:srgbClr val="FFFFFF"/>
                </a:solidFill>
              </a:rPr>
              <a:t>έ</a:t>
            </a:r>
            <a:r>
              <a:rPr lang="el-GR" sz="2200" dirty="0" smtClean="0">
                <a:solidFill>
                  <a:srgbClr val="FFFFFF"/>
                </a:solidFill>
              </a:rPr>
              <a:t>χουν τόσο διαφορετικές μάζες;</a:t>
            </a:r>
            <a:br>
              <a:rPr lang="el-GR" sz="2200" dirty="0" smtClean="0">
                <a:solidFill>
                  <a:srgbClr val="FFFFFF"/>
                </a:solidFill>
              </a:rPr>
            </a:br>
            <a:endParaRPr lang="en-US" sz="2200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62" y="1390522"/>
            <a:ext cx="4440396" cy="35279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062" y="5206704"/>
            <a:ext cx="437804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Πιθανή απάντηση ο Μηχανισμός </a:t>
            </a:r>
            <a:r>
              <a:rPr lang="en-GB" dirty="0" smtClean="0">
                <a:solidFill>
                  <a:srgbClr val="FFFFFF"/>
                </a:solidFill>
              </a:rPr>
              <a:t>Higgs* </a:t>
            </a:r>
            <a:r>
              <a:rPr lang="el-GR" dirty="0" smtClean="0">
                <a:solidFill>
                  <a:srgbClr val="FFFFFF"/>
                </a:solidFill>
              </a:rPr>
              <a:t>που προβλέπει και την ύπαρξη του σωματιδίου </a:t>
            </a:r>
            <a:r>
              <a:rPr lang="en-GB" dirty="0" smtClean="0">
                <a:solidFill>
                  <a:srgbClr val="FFFFFF"/>
                </a:solidFill>
              </a:rPr>
              <a:t>Higgs</a:t>
            </a:r>
          </a:p>
          <a:p>
            <a:r>
              <a:rPr lang="pl-PL" sz="1600" b="1" dirty="0" smtClean="0">
                <a:solidFill>
                  <a:srgbClr val="FFFFFF"/>
                </a:solidFill>
              </a:rPr>
              <a:t>*Englert</a:t>
            </a:r>
            <a:r>
              <a:rPr lang="pl-PL" sz="1600" b="1" dirty="0">
                <a:solidFill>
                  <a:srgbClr val="FFFFFF"/>
                </a:solidFill>
              </a:rPr>
              <a:t>-</a:t>
            </a:r>
            <a:r>
              <a:rPr lang="pl-PL" sz="1600" b="1" dirty="0" err="1">
                <a:solidFill>
                  <a:srgbClr val="FFFFFF"/>
                </a:solidFill>
              </a:rPr>
              <a:t>Brout</a:t>
            </a:r>
            <a:r>
              <a:rPr lang="pl-PL" sz="1600" b="1" dirty="0">
                <a:solidFill>
                  <a:srgbClr val="FFFFFF"/>
                </a:solidFill>
              </a:rPr>
              <a:t>-</a:t>
            </a:r>
            <a:r>
              <a:rPr lang="pl-PL" sz="1600" b="1" dirty="0" err="1">
                <a:solidFill>
                  <a:srgbClr val="FFFFFF"/>
                </a:solidFill>
              </a:rPr>
              <a:t>Higgs</a:t>
            </a:r>
            <a:r>
              <a:rPr lang="pl-PL" sz="1600" b="1" dirty="0">
                <a:solidFill>
                  <a:srgbClr val="FFFFFF"/>
                </a:solidFill>
              </a:rPr>
              <a:t>-</a:t>
            </a:r>
            <a:r>
              <a:rPr lang="pl-PL" sz="1600" b="1" dirty="0" err="1">
                <a:solidFill>
                  <a:srgbClr val="FFFFFF"/>
                </a:solidFill>
              </a:rPr>
              <a:t>Guralnik</a:t>
            </a:r>
            <a:r>
              <a:rPr lang="pl-PL" sz="1600" b="1" dirty="0">
                <a:solidFill>
                  <a:srgbClr val="FFFFFF"/>
                </a:solidFill>
              </a:rPr>
              <a:t>-Hagen-</a:t>
            </a:r>
            <a:r>
              <a:rPr lang="pl-PL" sz="1600" b="1" dirty="0" err="1">
                <a:solidFill>
                  <a:srgbClr val="FFFFFF"/>
                </a:solidFill>
              </a:rPr>
              <a:t>Kibble</a:t>
            </a:r>
            <a:r>
              <a:rPr lang="pl-PL" sz="1600" dirty="0">
                <a:solidFill>
                  <a:srgbClr val="FFFFFF"/>
                </a:solidFill>
              </a:rPr>
              <a:t> </a:t>
            </a:r>
            <a:r>
              <a:rPr lang="pl-PL" sz="1600" dirty="0" err="1" smtClean="0">
                <a:solidFill>
                  <a:srgbClr val="FFFFFF"/>
                </a:solidFill>
              </a:rPr>
              <a:t>mechanism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97778" y="1302844"/>
            <a:ext cx="41627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Το Καθιερωμένο Πρότυπο προβλέπει </a:t>
            </a:r>
            <a:r>
              <a:rPr lang="el-GR" dirty="0">
                <a:solidFill>
                  <a:srgbClr val="FFFFFF"/>
                </a:solidFill>
              </a:rPr>
              <a:t>ό</a:t>
            </a:r>
            <a:r>
              <a:rPr lang="el-GR" dirty="0" smtClean="0">
                <a:solidFill>
                  <a:srgbClr val="FFFFFF"/>
                </a:solidFill>
              </a:rPr>
              <a:t>τι οι μάζες των σωματιδίων είναι μηδενικές.</a:t>
            </a:r>
          </a:p>
          <a:p>
            <a:endParaRPr lang="el-GR" dirty="0" smtClean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Το πεδίο </a:t>
            </a:r>
            <a:r>
              <a:rPr lang="en-GB" dirty="0" smtClean="0">
                <a:solidFill>
                  <a:srgbClr val="FFFFFF"/>
                </a:solidFill>
              </a:rPr>
              <a:t>Higgs</a:t>
            </a:r>
            <a:r>
              <a:rPr lang="el-GR" dirty="0" smtClean="0">
                <a:solidFill>
                  <a:srgbClr val="FFFFFF"/>
                </a:solidFill>
              </a:rPr>
              <a:t> γεμίζει  το σύμπαν και η αλληλεπίδραση των σωματιδίων με αυτό τους δίνει μάζα, μεγάλη </a:t>
            </a:r>
            <a:r>
              <a:rPr lang="el-GR" dirty="0">
                <a:solidFill>
                  <a:srgbClr val="FFFFFF"/>
                </a:solidFill>
              </a:rPr>
              <a:t>ή</a:t>
            </a:r>
            <a:r>
              <a:rPr lang="el-GR" dirty="0" smtClean="0">
                <a:solidFill>
                  <a:srgbClr val="FFFFFF"/>
                </a:solidFill>
              </a:rPr>
              <a:t> μικρή,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ανάλογα με την ισχύ της αλληλεπίδρασης. Με το πεδίο </a:t>
            </a:r>
            <a:r>
              <a:rPr lang="en-GB" dirty="0" smtClean="0">
                <a:solidFill>
                  <a:srgbClr val="FFFFFF"/>
                </a:solidFill>
              </a:rPr>
              <a:t>Higgs</a:t>
            </a:r>
            <a:r>
              <a:rPr lang="el-GR" dirty="0" smtClean="0">
                <a:solidFill>
                  <a:srgbClr val="FFFFFF"/>
                </a:solidFill>
              </a:rPr>
              <a:t> συνδέεται το μποζόνιο </a:t>
            </a:r>
            <a:r>
              <a:rPr lang="en-GB" dirty="0" smtClean="0">
                <a:solidFill>
                  <a:srgbClr val="FFFFFF"/>
                </a:solidFill>
              </a:rPr>
              <a:t>Higgs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peterhigg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459" y="4137149"/>
            <a:ext cx="3248643" cy="21599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92888" y="6211238"/>
            <a:ext cx="39652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FFFF00"/>
                </a:solidFill>
              </a:rPr>
              <a:t>Ο </a:t>
            </a:r>
            <a:r>
              <a:rPr lang="en-US" sz="1600" dirty="0" smtClean="0">
                <a:solidFill>
                  <a:srgbClr val="FFFF00"/>
                </a:solidFill>
              </a:rPr>
              <a:t>Peter Higgs </a:t>
            </a:r>
            <a:r>
              <a:rPr lang="el-GR" sz="1600" dirty="0" smtClean="0">
                <a:solidFill>
                  <a:srgbClr val="FFFF00"/>
                </a:solidFill>
              </a:rPr>
              <a:t>επισκέπτεται το πείραμα </a:t>
            </a:r>
            <a:r>
              <a:rPr lang="en-US" sz="1600" dirty="0" smtClean="0">
                <a:solidFill>
                  <a:srgbClr val="FFFF00"/>
                </a:solidFill>
              </a:rPr>
              <a:t>ALICE </a:t>
            </a:r>
            <a:r>
              <a:rPr lang="en-GB" sz="1600" dirty="0" smtClean="0">
                <a:solidFill>
                  <a:srgbClr val="FFFF00"/>
                </a:solidFill>
              </a:rPr>
              <a:t> </a:t>
            </a:r>
            <a:r>
              <a:rPr lang="en-GB" sz="1600" dirty="0">
                <a:solidFill>
                  <a:srgbClr val="FFFF00"/>
                </a:solidFill>
              </a:rPr>
              <a:t>CERN Open Day - </a:t>
            </a:r>
            <a:r>
              <a:rPr lang="el-GR" sz="1600" dirty="0" smtClean="0">
                <a:solidFill>
                  <a:srgbClr val="FFFF00"/>
                </a:solidFill>
              </a:rPr>
              <a:t>Απρίλιος </a:t>
            </a:r>
            <a:r>
              <a:rPr lang="el-GR" sz="1600" dirty="0">
                <a:solidFill>
                  <a:srgbClr val="FFFF00"/>
                </a:solidFill>
              </a:rPr>
              <a:t>2008 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36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elenevespertina.files.wordpress.com/2014/02/nuclear_0032551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0" b="7725"/>
          <a:stretch/>
        </p:blipFill>
        <p:spPr bwMode="auto">
          <a:xfrm>
            <a:off x="0" y="-38705"/>
            <a:ext cx="9144000" cy="597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6" y="146164"/>
            <a:ext cx="8809449" cy="1041400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>
              <a:defRPr/>
            </a:pPr>
            <a:r>
              <a:rPr lang="el-GR" sz="4000" dirty="0" smtClean="0">
                <a:solidFill>
                  <a:schemeClr val="bg1"/>
                </a:solidFill>
              </a:rPr>
              <a:t>Πυρηνικ</a:t>
            </a:r>
            <a:r>
              <a:rPr lang="el-GR" sz="4000" dirty="0" smtClean="0">
                <a:solidFill>
                  <a:schemeClr val="bg1"/>
                </a:solidFill>
              </a:rPr>
              <a:t>ή έρευνα;</a:t>
            </a:r>
            <a:endParaRPr lang="fr-FR" sz="4000" i="1" dirty="0">
              <a:solidFill>
                <a:schemeClr val="bg1"/>
              </a:solidFill>
            </a:endParaRPr>
          </a:p>
        </p:txBody>
      </p:sp>
      <p:pic>
        <p:nvPicPr>
          <p:cNvPr id="14" name="Picture 2" descr="http://whygreeneconomy.org/wp-content/uploads/2012/10/Bjoern-Schwarz-Nuclear-Power-Plant-Germany-creative-commons-201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0" r="12239"/>
          <a:stretch/>
        </p:blipFill>
        <p:spPr bwMode="auto">
          <a:xfrm>
            <a:off x="323529" y="1436521"/>
            <a:ext cx="2427890" cy="2584757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b.vimeocdn.com/ts/174/791/174791219_64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" t="17416" r="-311" b="2934"/>
          <a:stretch/>
        </p:blipFill>
        <p:spPr bwMode="auto">
          <a:xfrm>
            <a:off x="3322052" y="1442840"/>
            <a:ext cx="2427889" cy="2578439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fc05.deviantart.net/fs51/i/2009/334/9/c/Inside_Atom_by_xaotherion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9"/>
          <a:stretch/>
        </p:blipFill>
        <p:spPr bwMode="auto">
          <a:xfrm>
            <a:off x="6321084" y="1442840"/>
            <a:ext cx="2427889" cy="2584757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black-schaffer.org/david/online/transparent/cross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1" y="732226"/>
            <a:ext cx="2995010" cy="3993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black-schaffer.org/david/online/transparent/cross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91" y="742449"/>
            <a:ext cx="2995010" cy="3993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://www.black-schaffer.org/david/online/transparent/checkmark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905" y="1213981"/>
            <a:ext cx="3258551" cy="430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9175" y="4872244"/>
            <a:ext cx="8717549" cy="533480"/>
          </a:xfrm>
          <a:prstGeom prst="rect">
            <a:avLst/>
          </a:prstGeom>
          <a:solidFill>
            <a:srgbClr val="0000FF"/>
          </a:solidFill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el-GR" sz="2700" b="1" dirty="0" smtClean="0">
                <a:solidFill>
                  <a:srgbClr val="FFFFFF"/>
                </a:solidFill>
                <a:latin typeface="+mj-lt"/>
                <a:cs typeface="Helvetica" panose="020B0604020202020204" pitchFamily="34" charset="0"/>
              </a:rPr>
              <a:t>Ευρωπαικό εργαστήριο για τη φυσική των σωματιδίων</a:t>
            </a:r>
            <a:endParaRPr lang="en-GB" sz="2700" b="1" dirty="0">
              <a:solidFill>
                <a:srgbClr val="FFFFFF"/>
              </a:solidFill>
              <a:latin typeface="+mj-lt"/>
              <a:cs typeface="Helvetica" panose="020B0604020202020204" pitchFamily="34" charset="0"/>
            </a:endParaRPr>
          </a:p>
        </p:txBody>
      </p:sp>
      <p:sp>
        <p:nvSpPr>
          <p:cNvPr id="4" name="Arc 3"/>
          <p:cNvSpPr/>
          <p:nvPr/>
        </p:nvSpPr>
        <p:spPr>
          <a:xfrm rot="21351604">
            <a:off x="3576914" y="5463446"/>
            <a:ext cx="2743200" cy="168019"/>
          </a:xfrm>
          <a:prstGeom prst="arc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21917" tIns="60958" rIns="121917" bIns="60958"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4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8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467600" y="6356588"/>
            <a:ext cx="146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© 2012 CERN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IMG_1258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30480"/>
            <a:ext cx="4586384" cy="3059977"/>
          </a:xfrm>
          <a:prstGeom prst="rect">
            <a:avLst/>
          </a:prstGeom>
        </p:spPr>
      </p:pic>
      <p:pic>
        <p:nvPicPr>
          <p:cNvPr id="5" name="Picture 4" descr="higgs-semin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327" y="20320"/>
            <a:ext cx="4586673" cy="3057782"/>
          </a:xfrm>
          <a:prstGeom prst="rect">
            <a:avLst/>
          </a:prstGeom>
        </p:spPr>
      </p:pic>
      <p:pic>
        <p:nvPicPr>
          <p:cNvPr id="7" name="Picture 6" descr="higgs-semin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3" y="3059977"/>
            <a:ext cx="4590000" cy="3060000"/>
          </a:xfrm>
          <a:prstGeom prst="rect">
            <a:avLst/>
          </a:prstGeom>
        </p:spPr>
      </p:pic>
      <p:pic>
        <p:nvPicPr>
          <p:cNvPr id="8" name="Picture 7" descr="higgs-sem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904" y="3057782"/>
            <a:ext cx="4590000" cy="306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1280" y="6356588"/>
            <a:ext cx="5563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Ανακοινώθηκε η ανακάλυψη ενός καινούριου μποζονίου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30480"/>
            <a:ext cx="9144000" cy="369332"/>
          </a:xfrm>
          <a:prstGeom prst="rect">
            <a:avLst/>
          </a:prstGeom>
          <a:solidFill>
            <a:srgbClr val="0000FF"/>
          </a:solidFill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Higgs update seminar – CERN - 4 July </a:t>
            </a:r>
            <a:r>
              <a:rPr lang="en-US" dirty="0" smtClean="0">
                <a:solidFill>
                  <a:srgbClr val="FFFFFF"/>
                </a:solidFill>
              </a:rPr>
              <a:t>2012 				a </a:t>
            </a:r>
            <a:r>
              <a:rPr lang="en-US" dirty="0">
                <a:solidFill>
                  <a:srgbClr val="FFFFFF"/>
                </a:solidFill>
              </a:rPr>
              <a:t>historic day for CERN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83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990" y="101227"/>
            <a:ext cx="8229600" cy="346821"/>
          </a:xfrm>
        </p:spPr>
        <p:txBody>
          <a:bodyPr>
            <a:normAutofit fontScale="90000"/>
          </a:bodyPr>
          <a:lstStyle/>
          <a:p>
            <a:r>
              <a:rPr lang="el-GR" sz="2200" dirty="0" smtClean="0">
                <a:solidFill>
                  <a:srgbClr val="FFFFFF"/>
                </a:solidFill>
              </a:rPr>
              <a:t>Υπερσυμμετρία</a:t>
            </a:r>
            <a:r>
              <a:rPr lang="en-GB" sz="2200" dirty="0" smtClean="0">
                <a:solidFill>
                  <a:srgbClr val="FFFFFF"/>
                </a:solidFill>
              </a:rPr>
              <a:t> </a:t>
            </a:r>
            <a:r>
              <a:rPr lang="en-US" sz="2200" dirty="0" smtClean="0">
                <a:solidFill>
                  <a:srgbClr val="FFFFFF"/>
                </a:solidFill>
              </a:rPr>
              <a:t>–</a:t>
            </a:r>
            <a:r>
              <a:rPr lang="en-GB" sz="2200" dirty="0" smtClean="0">
                <a:solidFill>
                  <a:srgbClr val="FFFFFF"/>
                </a:solidFill>
              </a:rPr>
              <a:t> </a:t>
            </a:r>
            <a:r>
              <a:rPr lang="en-GB" sz="2200" dirty="0" err="1" smtClean="0">
                <a:solidFill>
                  <a:srgbClr val="FFFFFF"/>
                </a:solidFill>
              </a:rPr>
              <a:t>SUperSYmmetry</a:t>
            </a:r>
            <a:r>
              <a:rPr lang="en-GB" sz="2200" dirty="0" smtClean="0">
                <a:solidFill>
                  <a:srgbClr val="FFFFFF"/>
                </a:solidFill>
              </a:rPr>
              <a:t> (</a:t>
            </a:r>
            <a:r>
              <a:rPr lang="en-GB" sz="2000" dirty="0" smtClean="0">
                <a:solidFill>
                  <a:srgbClr val="FFFFFF"/>
                </a:solidFill>
              </a:rPr>
              <a:t>SUSY)</a:t>
            </a:r>
            <a:endParaRPr lang="en-US" sz="20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68800"/>
            <a:ext cx="5118100" cy="248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00" y="994162"/>
            <a:ext cx="3810000" cy="2857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990" y="824108"/>
            <a:ext cx="42988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Συμμετρία ανάμεσα στην ύλη (στοιχειώδη σωμάτια -&gt; φερμιόνια) και τις δυνάμεις (φορείς των δυνάμεων -&gt; μποζόνια)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Τι χρειάζεται ;</a:t>
            </a:r>
            <a:endParaRPr lang="en-GB" dirty="0" smtClean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Για να ενοποιήσει τις δυνάμεις</a:t>
            </a:r>
            <a:endParaRPr lang="en-GB" dirty="0" smtClean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Για να λύσει προβλήματα στο καθιερωμένο πρότυπο (αποκλίσεις στη μάζα του </a:t>
            </a:r>
            <a:r>
              <a:rPr lang="en-GB" dirty="0" smtClean="0">
                <a:solidFill>
                  <a:srgbClr val="FFFFFF"/>
                </a:solidFill>
              </a:rPr>
              <a:t>Higgs</a:t>
            </a:r>
            <a:r>
              <a:rPr lang="el-GR" dirty="0" smtClean="0">
                <a:solidFill>
                  <a:srgbClr val="FFFFFF"/>
                </a:solidFill>
              </a:rPr>
              <a:t>)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" y="4255642"/>
            <a:ext cx="2723334" cy="30777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FFFFFF"/>
                </a:solidFill>
              </a:rPr>
              <a:t>σωμάτια καθιερωμένου προτύπου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6113" y="4255642"/>
            <a:ext cx="234000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rgbClr val="FFFFFF"/>
                </a:solidFill>
              </a:rPr>
              <a:t>Υπερσυμμετρικα σωματια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24060" y="4368800"/>
            <a:ext cx="36039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Καθε σωμάτιο με </a:t>
            </a:r>
            <a:r>
              <a:rPr lang="en-GB" dirty="0" smtClean="0">
                <a:solidFill>
                  <a:srgbClr val="FFFFFF"/>
                </a:solidFill>
              </a:rPr>
              <a:t>spin s</a:t>
            </a:r>
            <a:r>
              <a:rPr lang="el-GR" dirty="0" smtClean="0">
                <a:solidFill>
                  <a:srgbClr val="FFFFFF"/>
                </a:solidFill>
              </a:rPr>
              <a:t> έχει το υπερσυμμετρικό του με </a:t>
            </a:r>
            <a:r>
              <a:rPr lang="en-GB" dirty="0" smtClean="0">
                <a:solidFill>
                  <a:srgbClr val="FFFFFF"/>
                </a:solidFill>
              </a:rPr>
              <a:t>spin s</a:t>
            </a:r>
            <a:r>
              <a:rPr lang="el-GR" dirty="0" smtClean="0">
                <a:solidFill>
                  <a:srgbClr val="FFFFFF"/>
                </a:solidFill>
              </a:rPr>
              <a:t>-1/2  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Q</a:t>
            </a:r>
            <a:r>
              <a:rPr lang="en-GB" dirty="0" err="1" smtClean="0">
                <a:solidFill>
                  <a:srgbClr val="FFFFFF"/>
                </a:solidFill>
              </a:rPr>
              <a:t>uark</a:t>
            </a:r>
            <a:r>
              <a:rPr lang="en-GB" dirty="0" smtClean="0">
                <a:solidFill>
                  <a:srgbClr val="FFFFFF"/>
                </a:solidFill>
              </a:rPr>
              <a:t> (s=1/2) -&gt; </a:t>
            </a:r>
            <a:r>
              <a:rPr lang="en-GB" dirty="0" err="1" smtClean="0">
                <a:solidFill>
                  <a:srgbClr val="FFFFFF"/>
                </a:solidFill>
              </a:rPr>
              <a:t>squark</a:t>
            </a:r>
            <a:r>
              <a:rPr lang="en-GB" dirty="0" smtClean="0">
                <a:solidFill>
                  <a:srgbClr val="FFFFFF"/>
                </a:solidFill>
              </a:rPr>
              <a:t> (s=0)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G</a:t>
            </a:r>
            <a:r>
              <a:rPr lang="en-GB" dirty="0" err="1" smtClean="0">
                <a:solidFill>
                  <a:srgbClr val="FFFFFF"/>
                </a:solidFill>
              </a:rPr>
              <a:t>luon</a:t>
            </a:r>
            <a:r>
              <a:rPr lang="en-GB" dirty="0" smtClean="0">
                <a:solidFill>
                  <a:srgbClr val="FFFFFF"/>
                </a:solidFill>
              </a:rPr>
              <a:t> (s=1)  </a:t>
            </a:r>
            <a:r>
              <a:rPr lang="el-GR" dirty="0" smtClean="0">
                <a:solidFill>
                  <a:srgbClr val="FFFFFF"/>
                </a:solidFill>
              </a:rPr>
              <a:t>   </a:t>
            </a:r>
            <a:r>
              <a:rPr lang="en-GB" dirty="0" smtClean="0">
                <a:solidFill>
                  <a:srgbClr val="FFFFFF"/>
                </a:solidFill>
              </a:rPr>
              <a:t>-&gt; </a:t>
            </a:r>
            <a:r>
              <a:rPr lang="en-GB" dirty="0" err="1" smtClean="0">
                <a:solidFill>
                  <a:srgbClr val="FFFFFF"/>
                </a:solidFill>
              </a:rPr>
              <a:t>gluino</a:t>
            </a:r>
            <a:r>
              <a:rPr lang="en-GB" dirty="0" smtClean="0">
                <a:solidFill>
                  <a:srgbClr val="FFFFFF"/>
                </a:solidFill>
              </a:rPr>
              <a:t> (s</a:t>
            </a:r>
            <a:r>
              <a:rPr lang="el-GR" dirty="0" smtClean="0">
                <a:solidFill>
                  <a:srgbClr val="FFFFFF"/>
                </a:solidFill>
              </a:rPr>
              <a:t>=</a:t>
            </a:r>
            <a:r>
              <a:rPr lang="en-GB" dirty="0" smtClean="0">
                <a:solidFill>
                  <a:srgbClr val="FFFFFF"/>
                </a:solidFill>
              </a:rPr>
              <a:t>1/2)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9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693"/>
            <a:ext cx="2501900" cy="2590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943" y="2404776"/>
            <a:ext cx="4643992" cy="4643992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8450" y="26496"/>
            <a:ext cx="4265010" cy="23782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3790" y="31458"/>
            <a:ext cx="2415200" cy="241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1458"/>
            <a:ext cx="4062267" cy="319801"/>
          </a:xfrm>
        </p:spPr>
        <p:txBody>
          <a:bodyPr>
            <a:noAutofit/>
          </a:bodyPr>
          <a:lstStyle/>
          <a:p>
            <a:r>
              <a:rPr lang="el-GR" sz="2500" dirty="0" smtClean="0">
                <a:solidFill>
                  <a:srgbClr val="FFFFFF"/>
                </a:solidFill>
              </a:rPr>
              <a:t>Σκοτεινή </a:t>
            </a:r>
            <a:r>
              <a:rPr lang="el-GR" sz="2500" dirty="0">
                <a:solidFill>
                  <a:srgbClr val="FFFFFF"/>
                </a:solidFill>
              </a:rPr>
              <a:t>ύ</a:t>
            </a:r>
            <a:r>
              <a:rPr lang="el-GR" sz="2500" dirty="0" smtClean="0">
                <a:solidFill>
                  <a:srgbClr val="FFFFFF"/>
                </a:solidFill>
              </a:rPr>
              <a:t>λη</a:t>
            </a:r>
            <a:endParaRPr lang="en-US" sz="25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40" y="2378307"/>
            <a:ext cx="4495603" cy="46079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5187834"/>
            <a:ext cx="4878990" cy="1477328"/>
          </a:xfrm>
          <a:prstGeom prst="rect">
            <a:avLst/>
          </a:prstGeom>
          <a:solidFill>
            <a:srgbClr val="FFF4A8"/>
          </a:solidFill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5128B0"/>
                </a:solidFill>
              </a:rPr>
              <a:t>Από τα  βαρυτικά της αποτελέσματα - ταχύτητες περιστροφής γαλαξιών </a:t>
            </a:r>
            <a:r>
              <a:rPr lang="en-US" dirty="0" smtClean="0">
                <a:solidFill>
                  <a:srgbClr val="5128B0"/>
                </a:solidFill>
              </a:rPr>
              <a:t>–</a:t>
            </a:r>
            <a:r>
              <a:rPr lang="el-GR" dirty="0">
                <a:solidFill>
                  <a:srgbClr val="5128B0"/>
                </a:solidFill>
              </a:rPr>
              <a:t> </a:t>
            </a:r>
            <a:r>
              <a:rPr lang="el-GR" dirty="0" smtClean="0">
                <a:solidFill>
                  <a:srgbClr val="5128B0"/>
                </a:solidFill>
              </a:rPr>
              <a:t>ξέρουμε </a:t>
            </a:r>
            <a:r>
              <a:rPr lang="el-GR" dirty="0">
                <a:solidFill>
                  <a:srgbClr val="5128B0"/>
                </a:solidFill>
              </a:rPr>
              <a:t>ό</a:t>
            </a:r>
            <a:r>
              <a:rPr lang="el-GR" dirty="0" smtClean="0">
                <a:solidFill>
                  <a:srgbClr val="5128B0"/>
                </a:solidFill>
              </a:rPr>
              <a:t>τι στο σύμπαν</a:t>
            </a:r>
            <a:r>
              <a:rPr lang="el-GR" dirty="0">
                <a:solidFill>
                  <a:srgbClr val="5128B0"/>
                </a:solidFill>
              </a:rPr>
              <a:t> </a:t>
            </a:r>
            <a:r>
              <a:rPr lang="el-GR" dirty="0" smtClean="0">
                <a:solidFill>
                  <a:srgbClr val="5128B0"/>
                </a:solidFill>
              </a:rPr>
              <a:t>υπάρχει μεγάλη ποσότητα σκοτεινής ύλης - ύλης που δεν εκπέμπει ηλεκτρομαγνητική ακτινοβολία</a:t>
            </a:r>
          </a:p>
          <a:p>
            <a:r>
              <a:rPr lang="el-GR" dirty="0">
                <a:solidFill>
                  <a:srgbClr val="5128B0"/>
                </a:solidFill>
              </a:rPr>
              <a:t>κ</a:t>
            </a:r>
            <a:r>
              <a:rPr lang="el-GR" dirty="0" smtClean="0">
                <a:solidFill>
                  <a:srgbClr val="5128B0"/>
                </a:solidFill>
              </a:rPr>
              <a:t>αι άρα δεν την βλέπουμε</a:t>
            </a:r>
            <a:endParaRPr lang="en-US" dirty="0">
              <a:solidFill>
                <a:srgbClr val="5128B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4120" y="2094046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4 % μόνο είναι η ύλη που βλέπουμε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6097" y="4012462"/>
            <a:ext cx="3918374" cy="646331"/>
          </a:xfrm>
          <a:prstGeom prst="rect">
            <a:avLst/>
          </a:prstGeom>
          <a:solidFill>
            <a:srgbClr val="FFA8E8"/>
          </a:solidFill>
          <a:ln>
            <a:solidFill>
              <a:srgbClr val="FFA8E8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 smtClean="0"/>
              <a:t>Τα υπερσυμμετρικά σωματίδια θα μπορούσαν να είναι η απάντηση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092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" y="497572"/>
            <a:ext cx="8229600" cy="58587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 smtClean="0">
                <a:solidFill>
                  <a:srgbClr val="FFF4A8"/>
                </a:solidFill>
              </a:rPr>
              <a:t>Πέρα από το καθιερωμένο πρότυπο</a:t>
            </a:r>
          </a:p>
          <a:p>
            <a:endParaRPr lang="en-GB" sz="1800" dirty="0">
              <a:solidFill>
                <a:srgbClr val="FFFFFF"/>
              </a:solidFill>
            </a:endParaRPr>
          </a:p>
          <a:p>
            <a:r>
              <a:rPr lang="el-GR" sz="1900" dirty="0" smtClean="0">
                <a:solidFill>
                  <a:srgbClr val="FFFFFF"/>
                </a:solidFill>
              </a:rPr>
              <a:t>Αναζήτηση υπερσυμμετρίας</a:t>
            </a:r>
            <a:endParaRPr lang="en-GB" sz="1900" dirty="0" smtClean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GB" sz="1900" dirty="0">
                <a:solidFill>
                  <a:srgbClr val="FFFFFF"/>
                </a:solidFill>
              </a:rPr>
              <a:t> </a:t>
            </a:r>
            <a:r>
              <a:rPr lang="en-GB" sz="1900" dirty="0" smtClean="0">
                <a:solidFill>
                  <a:srgbClr val="FFFFFF"/>
                </a:solidFill>
              </a:rPr>
              <a:t>     </a:t>
            </a:r>
            <a:r>
              <a:rPr lang="el-GR" sz="1900" dirty="0" smtClean="0">
                <a:solidFill>
                  <a:srgbClr val="FFFFFF"/>
                </a:solidFill>
              </a:rPr>
              <a:t>δεν έχουμε δει πειραματική ένδειξη</a:t>
            </a:r>
            <a:endParaRPr lang="en-GB" sz="1900" dirty="0" smtClean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sz="1900" dirty="0" smtClean="0">
              <a:solidFill>
                <a:srgbClr val="FFFFFF"/>
              </a:solidFill>
            </a:endParaRPr>
          </a:p>
          <a:p>
            <a:r>
              <a:rPr lang="el-GR" sz="1900" dirty="0" smtClean="0">
                <a:solidFill>
                  <a:srgbClr val="FFFFFF"/>
                </a:solidFill>
              </a:rPr>
              <a:t>Άλλα εξωτικά που θα εξηγούσαν τη σκοτεινή ύλη</a:t>
            </a:r>
            <a:endParaRPr lang="en-GB" sz="1900" dirty="0" smtClean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GB" sz="1900" dirty="0">
                <a:solidFill>
                  <a:srgbClr val="FFFFFF"/>
                </a:solidFill>
              </a:rPr>
              <a:t> </a:t>
            </a:r>
            <a:r>
              <a:rPr lang="en-GB" sz="1900" dirty="0" smtClean="0">
                <a:solidFill>
                  <a:srgbClr val="FFFFFF"/>
                </a:solidFill>
              </a:rPr>
              <a:t>  </a:t>
            </a:r>
            <a:r>
              <a:rPr lang="en-GB" sz="1900" dirty="0">
                <a:solidFill>
                  <a:srgbClr val="FFFFFF"/>
                </a:solidFill>
              </a:rPr>
              <a:t> </a:t>
            </a:r>
            <a:r>
              <a:rPr lang="en-GB" sz="1900" dirty="0" smtClean="0">
                <a:solidFill>
                  <a:srgbClr val="FFFFFF"/>
                </a:solidFill>
              </a:rPr>
              <a:t>e.g. WIMPs : weakly interacting massive particles</a:t>
            </a:r>
          </a:p>
          <a:p>
            <a:pPr marL="0" indent="0">
              <a:buNone/>
            </a:pPr>
            <a:r>
              <a:rPr lang="en-US" sz="1900" dirty="0" smtClean="0">
                <a:solidFill>
                  <a:srgbClr val="FFFFFF"/>
                </a:solidFill>
              </a:rPr>
              <a:t>    </a:t>
            </a:r>
            <a:r>
              <a:rPr lang="el-GR" sz="1900" dirty="0">
                <a:solidFill>
                  <a:srgbClr val="FFFFFF"/>
                </a:solidFill>
              </a:rPr>
              <a:t>δεν έχουμε δει πειραματική ένδειξη</a:t>
            </a:r>
            <a:endParaRPr lang="en-GB" sz="1900" dirty="0">
              <a:solidFill>
                <a:srgbClr val="FFFFFF"/>
              </a:solidFill>
            </a:endParaRPr>
          </a:p>
          <a:p>
            <a:endParaRPr lang="en-GB" sz="1900" dirty="0">
              <a:solidFill>
                <a:srgbClr val="FFFFFF"/>
              </a:solidFill>
            </a:endParaRPr>
          </a:p>
          <a:p>
            <a:r>
              <a:rPr lang="el-GR" sz="1900" dirty="0" smtClean="0">
                <a:solidFill>
                  <a:srgbClr val="FFFF00"/>
                </a:solidFill>
              </a:rPr>
              <a:t>Το </a:t>
            </a:r>
            <a:r>
              <a:rPr lang="el-GR" sz="2000" dirty="0">
                <a:solidFill>
                  <a:srgbClr val="FFF4A8"/>
                </a:solidFill>
              </a:rPr>
              <a:t>καθιερωμένο </a:t>
            </a:r>
            <a:r>
              <a:rPr lang="el-GR" sz="2000" dirty="0" smtClean="0">
                <a:solidFill>
                  <a:srgbClr val="FFF4A8"/>
                </a:solidFill>
              </a:rPr>
              <a:t>πρότυπο φαίνεται πως είναι η θεωρία που περιγράφει τον κόσμο μας</a:t>
            </a:r>
            <a:endParaRPr lang="el-GR" sz="1900" dirty="0">
              <a:solidFill>
                <a:srgbClr val="FFFF00"/>
              </a:solidFill>
            </a:endParaRPr>
          </a:p>
          <a:p>
            <a:endParaRPr lang="en-GB" sz="1900" dirty="0" smtClean="0">
              <a:solidFill>
                <a:srgbClr val="FFFF00"/>
              </a:solidFill>
            </a:endParaRPr>
          </a:p>
          <a:p>
            <a:r>
              <a:rPr lang="el-GR" sz="1900" dirty="0" smtClean="0">
                <a:solidFill>
                  <a:srgbClr val="FFFFFF"/>
                </a:solidFill>
              </a:rPr>
              <a:t>Μεγαλύτερη φωτεινότητα δεσμών από το 2022 : αυξημένη δυνατότητα ανακαλύψεων</a:t>
            </a:r>
            <a:endParaRPr lang="en-GB" sz="1900" dirty="0" smtClean="0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16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2" descr="Timcropp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990600"/>
            <a:ext cx="4044950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8" name="Picture 3" descr="we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60725"/>
            <a:ext cx="4981575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8100" name="Text Box 4"/>
          <p:cNvSpPr txBox="1">
            <a:spLocks noChangeArrowheads="1"/>
          </p:cNvSpPr>
          <p:nvPr/>
        </p:nvSpPr>
        <p:spPr bwMode="auto">
          <a:xfrm>
            <a:off x="746125" y="200025"/>
            <a:ext cx="19668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rgbClr val="FFFF00"/>
                </a:solidFill>
                <a:cs typeface="+mn-cs"/>
              </a:rPr>
              <a:t>World </a:t>
            </a:r>
            <a:r>
              <a:rPr lang="en-US" sz="2000" dirty="0">
                <a:solidFill>
                  <a:srgbClr val="FFFF00"/>
                </a:solidFill>
                <a:cs typeface="+mn-cs"/>
              </a:rPr>
              <a:t>Wide Web</a:t>
            </a:r>
          </a:p>
        </p:txBody>
      </p:sp>
      <p:sp>
        <p:nvSpPr>
          <p:cNvPr id="388101" name="Text Box 5"/>
          <p:cNvSpPr txBox="1">
            <a:spLocks noChangeArrowheads="1"/>
          </p:cNvSpPr>
          <p:nvPr/>
        </p:nvSpPr>
        <p:spPr bwMode="auto">
          <a:xfrm>
            <a:off x="116964" y="1266825"/>
            <a:ext cx="4982086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000" dirty="0" smtClean="0">
                <a:solidFill>
                  <a:schemeClr val="bg1"/>
                </a:solidFill>
                <a:cs typeface="+mn-cs"/>
              </a:rPr>
              <a:t>Επινοήθηκε από τον </a:t>
            </a:r>
            <a:r>
              <a:rPr lang="en-US" sz="2000" dirty="0" smtClean="0">
                <a:solidFill>
                  <a:srgbClr val="FFFF00"/>
                </a:solidFill>
                <a:cs typeface="+mn-cs"/>
              </a:rPr>
              <a:t>Tim </a:t>
            </a:r>
            <a:r>
              <a:rPr lang="en-US" sz="2000" dirty="0">
                <a:solidFill>
                  <a:srgbClr val="FFFF00"/>
                </a:solidFill>
                <a:cs typeface="+mn-cs"/>
              </a:rPr>
              <a:t>Berners-Lee</a:t>
            </a:r>
            <a:r>
              <a:rPr lang="en-US" sz="2000" dirty="0">
                <a:solidFill>
                  <a:schemeClr val="bg1"/>
                </a:solidFill>
                <a:cs typeface="+mn-cs"/>
              </a:rPr>
              <a:t>,</a:t>
            </a:r>
          </a:p>
          <a:p>
            <a:pPr>
              <a:defRPr/>
            </a:pPr>
            <a:r>
              <a:rPr lang="el-GR" sz="2000" dirty="0" smtClean="0">
                <a:solidFill>
                  <a:schemeClr val="bg1"/>
                </a:solidFill>
              </a:rPr>
              <a:t>Ερευνητή στο</a:t>
            </a:r>
            <a:r>
              <a:rPr lang="en-US" sz="200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sz="2000" dirty="0" smtClean="0">
                <a:solidFill>
                  <a:srgbClr val="FFFF00"/>
                </a:solidFill>
                <a:cs typeface="+mn-cs"/>
              </a:rPr>
              <a:t>CERN</a:t>
            </a:r>
            <a:r>
              <a:rPr lang="el-GR" sz="2000" dirty="0" smtClean="0">
                <a:solidFill>
                  <a:schemeClr val="bg1"/>
                </a:solidFill>
                <a:cs typeface="+mn-cs"/>
              </a:rPr>
              <a:t>, το</a:t>
            </a:r>
            <a:r>
              <a:rPr lang="en-US" sz="200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sz="2000" dirty="0">
                <a:solidFill>
                  <a:srgbClr val="FFFF00"/>
                </a:solidFill>
                <a:cs typeface="+mn-cs"/>
              </a:rPr>
              <a:t>1989</a:t>
            </a:r>
            <a:r>
              <a:rPr lang="en-US" sz="2000" dirty="0">
                <a:solidFill>
                  <a:schemeClr val="bg1"/>
                </a:solidFill>
                <a:cs typeface="+mn-cs"/>
              </a:rPr>
              <a:t>,</a:t>
            </a:r>
          </a:p>
          <a:p>
            <a:pPr>
              <a:defRPr/>
            </a:pPr>
            <a:r>
              <a:rPr lang="el-GR" sz="2000" dirty="0" smtClean="0">
                <a:solidFill>
                  <a:schemeClr val="bg1"/>
                </a:solidFill>
                <a:cs typeface="+mn-cs"/>
              </a:rPr>
              <a:t>Για να ικανοποιήσει τις ανάγκες των φυσικών σε Ινστιτούτα σε όλο τον κόσμο να </a:t>
            </a:r>
            <a:r>
              <a:rPr lang="el-GR" sz="2000" dirty="0" smtClean="0">
                <a:solidFill>
                  <a:schemeClr val="bg1"/>
                </a:solidFill>
              </a:rPr>
              <a:t>μοιράζονται αυτόματα τις πληροφορίες</a:t>
            </a:r>
            <a:endParaRPr lang="en-US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388102" name="Text Box 6"/>
          <p:cNvSpPr txBox="1">
            <a:spLocks noChangeArrowheads="1"/>
          </p:cNvSpPr>
          <p:nvPr/>
        </p:nvSpPr>
        <p:spPr bwMode="auto">
          <a:xfrm>
            <a:off x="5324807" y="5118119"/>
            <a:ext cx="344487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l-GR" sz="2000" dirty="0" smtClean="0">
                <a:solidFill>
                  <a:schemeClr val="bg1"/>
                </a:solidFill>
                <a:latin typeface="+mj-lt"/>
              </a:rPr>
              <a:t>Το 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WWW </a:t>
            </a:r>
            <a:r>
              <a:rPr lang="el-GR" sz="2000" dirty="0" smtClean="0">
                <a:solidFill>
                  <a:schemeClr val="bg1"/>
                </a:solidFill>
                <a:latin typeface="+mj-lt"/>
              </a:rPr>
              <a:t>σε συνδυασμό με το </a:t>
            </a:r>
            <a:r>
              <a:rPr lang="en-GB" sz="2000" dirty="0" smtClean="0">
                <a:solidFill>
                  <a:schemeClr val="bg1"/>
                </a:solidFill>
                <a:latin typeface="+mj-lt"/>
              </a:rPr>
              <a:t>Internet </a:t>
            </a:r>
            <a:r>
              <a:rPr lang="el-GR" sz="2000" dirty="0" smtClean="0">
                <a:solidFill>
                  <a:schemeClr val="bg1"/>
                </a:solidFill>
                <a:latin typeface="+mj-lt"/>
              </a:rPr>
              <a:t>έχει αλλάξει τον τρόπο ζωής μας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655548"/>
      </p:ext>
    </p:extLst>
  </p:cSld>
  <p:clrMapOvr>
    <a:masterClrMapping/>
  </p:clrMapOvr>
  <p:transition xmlns:p14="http://schemas.microsoft.com/office/powerpoint/2010/main">
    <p:cover dir="l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4035"/>
            <a:ext cx="5507107" cy="40339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247" y="1067373"/>
            <a:ext cx="3111425" cy="1583999"/>
          </a:xfrm>
          <a:prstGeom prst="rect">
            <a:avLst/>
          </a:prstGeom>
        </p:spPr>
      </p:pic>
      <p:pic>
        <p:nvPicPr>
          <p:cNvPr id="6" name="Picture 5" descr="9803011_01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232" y="0"/>
            <a:ext cx="4195768" cy="309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540" y="432446"/>
            <a:ext cx="3948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+mj-lt"/>
              </a:rPr>
              <a:t>Positron Emission </a:t>
            </a:r>
            <a:r>
              <a:rPr lang="en-US" sz="2000" dirty="0">
                <a:solidFill>
                  <a:srgbClr val="FFFF00"/>
                </a:solidFill>
                <a:latin typeface="+mj-lt"/>
              </a:rPr>
              <a:t>T</a:t>
            </a:r>
            <a:r>
              <a:rPr lang="en-US" sz="2000" dirty="0" smtClean="0">
                <a:solidFill>
                  <a:srgbClr val="FFFF00"/>
                </a:solidFill>
                <a:latin typeface="+mj-lt"/>
              </a:rPr>
              <a:t>omography (PET)</a:t>
            </a:r>
            <a:endParaRPr lang="en-US" sz="20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478" y="3442578"/>
            <a:ext cx="33626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FFFF00"/>
                </a:solidFill>
              </a:rPr>
              <a:t>Και πολλά </a:t>
            </a:r>
            <a:r>
              <a:rPr lang="el-GR" sz="1600" dirty="0">
                <a:solidFill>
                  <a:srgbClr val="FFFF00"/>
                </a:solidFill>
              </a:rPr>
              <a:t>ά</a:t>
            </a:r>
            <a:r>
              <a:rPr lang="el-GR" sz="1600" dirty="0" smtClean="0">
                <a:solidFill>
                  <a:srgbClr val="FFFF00"/>
                </a:solidFill>
              </a:rPr>
              <a:t>λλα </a:t>
            </a:r>
            <a:r>
              <a:rPr lang="en-GB" sz="1600" dirty="0" smtClean="0">
                <a:solidFill>
                  <a:srgbClr val="FFFF00"/>
                </a:solidFill>
              </a:rPr>
              <a:t>spin-offs</a:t>
            </a:r>
            <a:endParaRPr lang="el-GR" sz="1600" dirty="0" smtClean="0">
              <a:solidFill>
                <a:srgbClr val="FFFF00"/>
              </a:solidFill>
            </a:endParaRPr>
          </a:p>
          <a:p>
            <a:endParaRPr lang="en-GB" sz="1600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l-GR" sz="1600" dirty="0" smtClean="0">
                <a:solidFill>
                  <a:srgbClr val="FFFF00"/>
                </a:solidFill>
              </a:rPr>
              <a:t>επιταχυντές στην ιατρική</a:t>
            </a:r>
          </a:p>
          <a:p>
            <a:r>
              <a:rPr lang="el-GR" sz="1600" dirty="0" smtClean="0">
                <a:solidFill>
                  <a:srgbClr val="FFFF00"/>
                </a:solidFill>
              </a:rPr>
              <a:t>	Παραγωγή ραδιοισοτόπων</a:t>
            </a:r>
          </a:p>
          <a:p>
            <a:r>
              <a:rPr lang="el-GR" sz="1600" dirty="0" smtClean="0">
                <a:solidFill>
                  <a:srgbClr val="FFFF00"/>
                </a:solidFill>
              </a:rPr>
              <a:t>	Ακτινοβόληση ασθενών</a:t>
            </a:r>
          </a:p>
          <a:p>
            <a:pPr marL="285750" indent="-285750">
              <a:buFont typeface="Arial"/>
              <a:buChar char="•"/>
            </a:pPr>
            <a:r>
              <a:rPr lang="el-GR" sz="1600" dirty="0" smtClean="0">
                <a:solidFill>
                  <a:srgbClr val="FFFF00"/>
                </a:solidFill>
              </a:rPr>
              <a:t>Τεχνολογία υψηλού κενού</a:t>
            </a:r>
          </a:p>
          <a:p>
            <a:pPr marL="285750" indent="-285750">
              <a:buFont typeface="Arial"/>
              <a:buChar char="•"/>
            </a:pPr>
            <a:r>
              <a:rPr lang="el-GR" sz="1600" dirty="0" smtClean="0">
                <a:solidFill>
                  <a:srgbClr val="FFFF00"/>
                </a:solidFill>
              </a:rPr>
              <a:t>Τεχνολογία υπεραγώγιμων μαγνητών</a:t>
            </a:r>
          </a:p>
          <a:p>
            <a:pPr marL="285750" indent="-285750">
              <a:buFont typeface="Arial"/>
              <a:buChar char="•"/>
            </a:pPr>
            <a:r>
              <a:rPr lang="el-GR" sz="1600" dirty="0" smtClean="0">
                <a:solidFill>
                  <a:srgbClr val="FFFF00"/>
                </a:solidFill>
              </a:rPr>
              <a:t>Κρυογενικά συστήματα</a:t>
            </a:r>
          </a:p>
          <a:p>
            <a:pPr marL="285750" indent="-285750">
              <a:buFont typeface="Arial"/>
              <a:buChar char="•"/>
            </a:pPr>
            <a:r>
              <a:rPr lang="el-GR" sz="1600" dirty="0">
                <a:solidFill>
                  <a:srgbClr val="FFFF00"/>
                </a:solidFill>
              </a:rPr>
              <a:t>Γρήγορα ηλεκτρονικά</a:t>
            </a:r>
          </a:p>
          <a:p>
            <a:pPr marL="285750" indent="-285750">
              <a:buFont typeface="Arial"/>
              <a:buChar char="•"/>
            </a:pPr>
            <a:r>
              <a:rPr lang="el-GR" sz="1600" dirty="0">
                <a:solidFill>
                  <a:srgbClr val="FFFF00"/>
                </a:solidFill>
              </a:rPr>
              <a:t>Γρήγοροι υπολογιστές</a:t>
            </a:r>
          </a:p>
          <a:p>
            <a:pPr marL="285750" indent="-285750">
              <a:buFont typeface="Arial"/>
              <a:buChar char="•"/>
            </a:pPr>
            <a:endParaRPr lang="el-GR" sz="1600" dirty="0" smtClean="0">
              <a:solidFill>
                <a:srgbClr val="FFFF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503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oto_sala_trattament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1" b="13401"/>
          <a:stretch>
            <a:fillRect/>
          </a:stretch>
        </p:blipFill>
        <p:spPr>
          <a:xfrm>
            <a:off x="4018666" y="3739600"/>
            <a:ext cx="5298590" cy="2914021"/>
          </a:xfrm>
        </p:spPr>
      </p:pic>
      <p:sp>
        <p:nvSpPr>
          <p:cNvPr id="6" name="TextBox 5"/>
          <p:cNvSpPr txBox="1"/>
          <p:nvPr/>
        </p:nvSpPr>
        <p:spPr>
          <a:xfrm>
            <a:off x="5372058" y="732283"/>
            <a:ext cx="364700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Με </a:t>
            </a:r>
            <a:r>
              <a:rPr lang="el-GR" smtClean="0">
                <a:solidFill>
                  <a:schemeClr val="bg1"/>
                </a:solidFill>
              </a:rPr>
              <a:t>πρωτόνια ή </a:t>
            </a:r>
            <a:r>
              <a:rPr lang="el-GR" dirty="0" smtClean="0">
                <a:solidFill>
                  <a:schemeClr val="bg1"/>
                </a:solidFill>
              </a:rPr>
              <a:t>ιόντα άνθρακα </a:t>
            </a:r>
            <a:r>
              <a:rPr lang="el-GR" smtClean="0">
                <a:solidFill>
                  <a:schemeClr val="bg1"/>
                </a:solidFill>
              </a:rPr>
              <a:t>μπορούμε να ρυθμίσουμε σε τι βάθος αποτίθεται η μέγιστη ενέργεια και να καταστρέψουμε μόνο τον όγκο και όχι τους υγιείς ιστούς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Picture 7" descr="acceleratore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" y="3737622"/>
            <a:ext cx="4373999" cy="29159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32283"/>
            <a:ext cx="4607994" cy="28086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963148" y="119702"/>
            <a:ext cx="2929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 smtClean="0">
                <a:solidFill>
                  <a:srgbClr val="FFFF00"/>
                </a:solidFill>
              </a:rPr>
              <a:t>Θεραπεία με αδρόνια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24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47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95120" y="98614"/>
            <a:ext cx="6667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First touch screen used at CERN for the SPS controls</a:t>
            </a:r>
            <a:endParaRPr lang="en-US" sz="2400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9" name="Picture 8" descr="tou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20" y="663278"/>
            <a:ext cx="5867994" cy="647872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379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62684" y="314421"/>
            <a:ext cx="7309290" cy="686138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>
              <a:defRPr/>
            </a:pPr>
            <a:r>
              <a:rPr lang="el-GR" sz="3200" dirty="0" smtClean="0">
                <a:solidFill>
                  <a:schemeClr val="bg1"/>
                </a:solidFill>
              </a:rPr>
              <a:t>Αντί συμπεράσματος</a:t>
            </a:r>
            <a:r>
              <a:rPr lang="fr-CH" sz="3200" dirty="0" smtClean="0">
                <a:solidFill>
                  <a:schemeClr val="bg1"/>
                </a:solidFill>
              </a:rPr>
              <a:t>…</a:t>
            </a:r>
            <a:endParaRPr lang="fr-CH" sz="3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6" t="15425" r="34856" b="9494"/>
          <a:stretch/>
        </p:blipFill>
        <p:spPr>
          <a:xfrm>
            <a:off x="3294090" y="1396254"/>
            <a:ext cx="2475983" cy="4251511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1" r="39274"/>
          <a:stretch/>
        </p:blipFill>
        <p:spPr>
          <a:xfrm>
            <a:off x="6120890" y="1396254"/>
            <a:ext cx="2474699" cy="4251511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83" y="1396254"/>
            <a:ext cx="2457190" cy="4251511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86082" y="1828802"/>
            <a:ext cx="2457191" cy="3370729"/>
          </a:xfrm>
          <a:prstGeom prst="rect">
            <a:avLst/>
          </a:prstGeom>
        </p:spPr>
        <p:txBody>
          <a:bodyPr lIns="121917" tIns="60958" rIns="121917" bIns="60958" anchor="ctr"/>
          <a:lstStyle/>
          <a:p>
            <a:pPr algn="ctr">
              <a:defRPr/>
            </a:pPr>
            <a:r>
              <a:rPr lang="el-GR" sz="2800" dirty="0" smtClean="0">
                <a:solidFill>
                  <a:srgbClr val="FFFFFF"/>
                </a:solidFill>
              </a:rPr>
              <a:t>Βασική έρευνα</a:t>
            </a:r>
            <a:r>
              <a:rPr lang="fr-CH" sz="3500" dirty="0">
                <a:solidFill>
                  <a:srgbClr val="000000"/>
                </a:solidFill>
              </a:rPr>
              <a:t/>
            </a:r>
            <a:br>
              <a:rPr lang="fr-CH" sz="3500" dirty="0">
                <a:solidFill>
                  <a:srgbClr val="000000"/>
                </a:solidFill>
              </a:rPr>
            </a:br>
            <a:endParaRPr lang="fr-CH" sz="3500" dirty="0">
              <a:solidFill>
                <a:srgbClr val="00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94090" y="1828802"/>
            <a:ext cx="2457191" cy="3370729"/>
          </a:xfrm>
          <a:prstGeom prst="rect">
            <a:avLst/>
          </a:prstGeom>
        </p:spPr>
        <p:txBody>
          <a:bodyPr lIns="121917" tIns="60958" rIns="121917" bIns="60958" anchor="ctr"/>
          <a:lstStyle/>
          <a:p>
            <a:pPr algn="ctr">
              <a:defRPr/>
            </a:pPr>
            <a:r>
              <a:rPr lang="el-GR" sz="2800" dirty="0" smtClean="0">
                <a:solidFill>
                  <a:srgbClr val="FFFFFF"/>
                </a:solidFill>
              </a:rPr>
              <a:t>Η μεγαλύτερη Διεθνής Επιστημονική Συνεργασία</a:t>
            </a:r>
            <a:endParaRPr lang="fr-CH" sz="2800" dirty="0">
              <a:solidFill>
                <a:srgbClr val="FFFFFF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120890" y="1828802"/>
            <a:ext cx="2474699" cy="3370729"/>
          </a:xfrm>
          <a:prstGeom prst="rect">
            <a:avLst/>
          </a:prstGeom>
        </p:spPr>
        <p:txBody>
          <a:bodyPr lIns="121917" tIns="60958" rIns="121917" bIns="60958" anchor="ctr"/>
          <a:lstStyle/>
          <a:p>
            <a:pPr algn="ctr">
              <a:defRPr/>
            </a:pPr>
            <a:r>
              <a:rPr lang="el-GR" sz="2800" dirty="0" smtClean="0">
                <a:solidFill>
                  <a:srgbClr val="FFFFFF"/>
                </a:solidFill>
              </a:rPr>
              <a:t>Μεταφορά τεχνολογίας προς κοινωνικό ώφέλος</a:t>
            </a:r>
            <a:endParaRPr lang="fr-CH" sz="2800" dirty="0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12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5801" y="372003"/>
            <a:ext cx="8586042" cy="6278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chemeClr val="bg1"/>
                </a:solidFill>
              </a:rPr>
              <a:t>Ευκαιρίες στο CERN</a:t>
            </a:r>
          </a:p>
          <a:p>
            <a:endParaRPr lang="el-GR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HSSIP High </a:t>
            </a:r>
            <a:r>
              <a:rPr lang="en-US" dirty="0" err="1" smtClean="0">
                <a:solidFill>
                  <a:schemeClr val="bg1"/>
                </a:solidFill>
              </a:rPr>
              <a:t>Scool</a:t>
            </a:r>
            <a:r>
              <a:rPr lang="en-US" dirty="0" smtClean="0">
                <a:solidFill>
                  <a:schemeClr val="bg1"/>
                </a:solidFill>
              </a:rPr>
              <a:t> Students Internship </a:t>
            </a:r>
            <a:r>
              <a:rPr lang="en-US" dirty="0" err="1" smtClean="0">
                <a:solidFill>
                  <a:schemeClr val="bg1"/>
                </a:solidFill>
              </a:rPr>
              <a:t>Programmes</a:t>
            </a:r>
            <a:r>
              <a:rPr lang="el-GR" dirty="0" smtClean="0">
                <a:solidFill>
                  <a:schemeClr val="bg1"/>
                </a:solidFill>
              </a:rPr>
              <a:t> (24 μαθητές λυκείου για 2 εβδομάδες)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Summer students</a:t>
            </a:r>
            <a:r>
              <a:rPr lang="el-GR" dirty="0" smtClean="0">
                <a:solidFill>
                  <a:schemeClr val="bg1"/>
                </a:solidFill>
              </a:rPr>
              <a:t> (φοιτητές από 3</a:t>
            </a:r>
            <a:r>
              <a:rPr lang="el-GR" baseline="30000" dirty="0" smtClean="0">
                <a:solidFill>
                  <a:schemeClr val="bg1"/>
                </a:solidFill>
              </a:rPr>
              <a:t>ο</a:t>
            </a:r>
            <a:r>
              <a:rPr lang="el-GR" dirty="0" smtClean="0">
                <a:solidFill>
                  <a:schemeClr val="bg1"/>
                </a:solidFill>
              </a:rPr>
              <a:t> έτος και πάνω, για 2-3 μήνες, μαθήματα +  project)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Short-term internships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Technical students, administrative students (6-12 </a:t>
            </a:r>
            <a:r>
              <a:rPr lang="el-GR" dirty="0" smtClean="0">
                <a:solidFill>
                  <a:schemeClr val="bg1"/>
                </a:solidFill>
              </a:rPr>
              <a:t>μήνες, δουλειά σε project)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Doctoral Students (</a:t>
            </a:r>
            <a:r>
              <a:rPr lang="el-GR" dirty="0" smtClean="0">
                <a:solidFill>
                  <a:schemeClr val="bg1"/>
                </a:solidFill>
              </a:rPr>
              <a:t>διδακτορικό σε συνεργασία με πανεπιστήμιο)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Fellows</a:t>
            </a:r>
            <a:r>
              <a:rPr lang="el-GR" dirty="0" smtClean="0">
                <a:solidFill>
                  <a:schemeClr val="bg1"/>
                </a:solidFill>
              </a:rPr>
              <a:t> (2-3 χρόνια)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Staff positions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Teachers </a:t>
            </a:r>
            <a:r>
              <a:rPr lang="en-US" dirty="0" err="1" smtClean="0">
                <a:solidFill>
                  <a:schemeClr val="bg1"/>
                </a:solidFill>
              </a:rPr>
              <a:t>programmes</a:t>
            </a:r>
            <a:r>
              <a:rPr lang="en-US" dirty="0" smtClean="0">
                <a:solidFill>
                  <a:schemeClr val="bg1"/>
                </a:solidFill>
              </a:rPr>
              <a:t> (national / international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----------------------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Visits</a:t>
            </a:r>
          </a:p>
          <a:p>
            <a:r>
              <a:rPr lang="en-US" smtClean="0">
                <a:solidFill>
                  <a:schemeClr val="bg1"/>
                </a:solidFill>
              </a:rPr>
              <a:t>Virtual visits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86542" y="3578924"/>
            <a:ext cx="1925602" cy="175432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</a:rPr>
              <a:t>Για περισσότερα...</a:t>
            </a: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endParaRPr lang="el-GR" dirty="0">
              <a:solidFill>
                <a:srgbClr val="FFFF00"/>
              </a:solidFill>
            </a:endParaRP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r>
              <a:rPr lang="fr-CH" dirty="0" smtClean="0">
                <a:solidFill>
                  <a:srgbClr val="FFFF00"/>
                </a:solidFill>
              </a:rPr>
              <a:t>home.cern</a:t>
            </a:r>
            <a:endParaRPr lang="fr-CH" dirty="0">
              <a:solidFill>
                <a:srgbClr val="FFFF00"/>
              </a:solidFill>
            </a:endParaRP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r>
              <a:rPr lang="fr-CH" dirty="0">
                <a:solidFill>
                  <a:srgbClr val="FFFF00"/>
                </a:solidFill>
              </a:rPr>
              <a:t>visit.cern</a:t>
            </a: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r>
              <a:rPr lang="fr-CH" dirty="0">
                <a:solidFill>
                  <a:srgbClr val="FFFF00"/>
                </a:solidFill>
              </a:rPr>
              <a:t>careers.cern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74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9BA9DE-8192-064E-80B3-C7F67308295A}" type="slidenum">
              <a:rPr lang="en"/>
              <a:pPr>
                <a:defRPr/>
              </a:pPr>
              <a:t>5</a:t>
            </a:fld>
            <a:endParaRPr/>
          </a:p>
        </p:txBody>
      </p:sp>
      <p:pic>
        <p:nvPicPr>
          <p:cNvPr id="5" name="Picture 4" descr="Screen Shot 2022-08-24 at 17.22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818"/>
            <a:ext cx="9144000" cy="61058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979074" y="434818"/>
            <a:ext cx="2164925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1600" dirty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23 κράτη-μέλη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1600" dirty="0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10  associate members</a:t>
            </a:r>
          </a:p>
          <a:p>
            <a:pPr algn="just"/>
            <a:endParaRPr lang="en-US" sz="1600" dirty="0">
              <a:solidFill>
                <a:srgbClr val="336699"/>
              </a:solidFill>
              <a:latin typeface="Calibri"/>
              <a:cs typeface="Calibri"/>
              <a:sym typeface="Helvetica Neue" charset="0"/>
            </a:endParaRPr>
          </a:p>
          <a:p>
            <a:pPr algn="just">
              <a:lnSpc>
                <a:spcPct val="115000"/>
              </a:lnSpc>
            </a:pPr>
            <a:r>
              <a:rPr lang="el-GR" sz="1600" dirty="0" smtClean="0">
                <a:solidFill>
                  <a:srgbClr val="0000FF"/>
                </a:solidFill>
                <a:latin typeface="Calibri"/>
                <a:cs typeface="Calibri"/>
                <a:sym typeface="Helvetica Neue" charset="0"/>
              </a:rPr>
              <a:t>Παρατηρητές:</a:t>
            </a:r>
          </a:p>
          <a:p>
            <a:pPr algn="just">
              <a:lnSpc>
                <a:spcPct val="115000"/>
              </a:lnSpc>
            </a:pPr>
            <a:r>
              <a:rPr lang="en-US" sz="1600" dirty="0" smtClean="0">
                <a:solidFill>
                  <a:srgbClr val="0000FF"/>
                </a:solidFill>
                <a:latin typeface="Calibri"/>
                <a:cs typeface="Calibri"/>
                <a:sym typeface="Helvetica Neue" charset="0"/>
              </a:rPr>
              <a:t>USA</a:t>
            </a: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  <a:sym typeface="Helvetica Neue" charset="0"/>
              </a:rPr>
              <a:t>, </a:t>
            </a:r>
            <a:r>
              <a:rPr lang="en-US" sz="1600" dirty="0" smtClean="0">
                <a:solidFill>
                  <a:srgbClr val="0000FF"/>
                </a:solidFill>
                <a:latin typeface="Calibri"/>
                <a:cs typeface="Calibri"/>
                <a:sym typeface="Helvetica Neue" charset="0"/>
              </a:rPr>
              <a:t>Japan</a:t>
            </a: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  <a:sym typeface="Helvetica Neue" charset="0"/>
              </a:rPr>
              <a:t>, </a:t>
            </a:r>
          </a:p>
          <a:p>
            <a:pPr algn="just"/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  <a:sym typeface="Helvetica Neue" charset="0"/>
              </a:rPr>
              <a:t>EU, </a:t>
            </a:r>
            <a:r>
              <a:rPr lang="en-US" sz="1600" dirty="0" smtClean="0">
                <a:solidFill>
                  <a:srgbClr val="0000FF"/>
                </a:solidFill>
                <a:latin typeface="Calibri"/>
                <a:cs typeface="Calibri"/>
                <a:sym typeface="Helvetica Neue" charset="0"/>
              </a:rPr>
              <a:t>UNESCO</a:t>
            </a:r>
            <a:endParaRPr lang="en-US" sz="16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6979549"/>
      </p:ext>
    </p:extLst>
  </p:cSld>
  <p:clrMapOvr>
    <a:masterClrMapping/>
  </p:clrMapOvr>
  <p:transition xmlns:p14="http://schemas.microsoft.com/office/powerpoint/2010/main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72384" y="949249"/>
            <a:ext cx="3275256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Έλληνες στο  CERN</a:t>
            </a:r>
          </a:p>
          <a:p>
            <a:endParaRPr lang="el-GR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415 άτομα στη βάση δεδομένων</a:t>
            </a:r>
          </a:p>
          <a:p>
            <a:endParaRPr lang="el-GR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S</a:t>
            </a:r>
            <a:r>
              <a:rPr lang="el-GR" dirty="0" smtClean="0">
                <a:solidFill>
                  <a:srgbClr val="FFFF00"/>
                </a:solidFill>
              </a:rPr>
              <a:t>taff 				 62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</a:t>
            </a:r>
            <a:r>
              <a:rPr lang="el-GR" dirty="0" smtClean="0">
                <a:solidFill>
                  <a:srgbClr val="FFFF00"/>
                </a:solidFill>
              </a:rPr>
              <a:t>ellows				 50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</a:t>
            </a:r>
            <a:r>
              <a:rPr lang="el-GR" dirty="0" smtClean="0">
                <a:solidFill>
                  <a:schemeClr val="bg1"/>
                </a:solidFill>
              </a:rPr>
              <a:t>echnical students 		 18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Administrative students 	  2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Doctoral students		 12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Cooperation Associate 	   4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Project Associate		8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Scientific Associate		3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Summer Students 		6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Trainees				12</a:t>
            </a:r>
          </a:p>
          <a:p>
            <a:r>
              <a:rPr lang="el-GR" dirty="0" smtClean="0">
                <a:solidFill>
                  <a:srgbClr val="FFFF00"/>
                </a:solidFill>
              </a:rPr>
              <a:t>MPEs (staff, fellows)      112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MPAs 				286</a:t>
            </a:r>
          </a:p>
          <a:p>
            <a:r>
              <a:rPr lang="el-GR" dirty="0" smtClean="0">
                <a:solidFill>
                  <a:srgbClr val="FFDA94"/>
                </a:solidFill>
              </a:rPr>
              <a:t>Users 				207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Visiting scientists  		14</a:t>
            </a:r>
            <a:endParaRPr lang="el-GR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17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788" y="2432563"/>
            <a:ext cx="8229600" cy="9719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800" dirty="0" smtClean="0">
                <a:solidFill>
                  <a:schemeClr val="bg1"/>
                </a:solidFill>
              </a:rPr>
              <a:t>Σας ευχαριστώ για την προσοχή σας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56655" y="4297274"/>
            <a:ext cx="4695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dirty="0">
              <a:solidFill>
                <a:schemeClr val="bg1"/>
              </a:solidFill>
            </a:endParaRPr>
          </a:p>
          <a:p>
            <a:r>
              <a:rPr lang="fr-CH" dirty="0">
                <a:solidFill>
                  <a:schemeClr val="bg1"/>
                </a:solidFill>
              </a:rPr>
              <a:t>d</a:t>
            </a:r>
            <a:r>
              <a:rPr lang="el-GR" dirty="0">
                <a:solidFill>
                  <a:schemeClr val="bg1"/>
                </a:solidFill>
              </a:rPr>
              <a:t>espina</a:t>
            </a:r>
            <a:r>
              <a:rPr lang="fr-CH" dirty="0">
                <a:solidFill>
                  <a:schemeClr val="bg1"/>
                </a:solidFill>
              </a:rPr>
              <a:t>.hatzifotiadou@cern.ch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245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9BA9DE-8192-064E-80B3-C7F67308295A}" type="slidenum">
              <a:rPr lang="en"/>
              <a:pPr>
                <a:defRPr/>
              </a:pPr>
              <a:t>6</a:t>
            </a:fld>
            <a:endParaRPr/>
          </a:p>
        </p:txBody>
      </p:sp>
      <p:pic>
        <p:nvPicPr>
          <p:cNvPr id="6" name="Picture 5" descr="Screen Shot 2022-08-24 at 17.46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2659"/>
            <a:ext cx="9144000" cy="46298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5605" y="5741533"/>
            <a:ext cx="5969453" cy="7225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l-GR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Ετήσιος προυπολογισμός</a:t>
            </a:r>
            <a:r>
              <a:rPr lang="en-US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:  </a:t>
            </a:r>
          </a:p>
          <a:p>
            <a:pPr>
              <a:lnSpc>
                <a:spcPct val="115000"/>
              </a:lnSpc>
            </a:pPr>
            <a:r>
              <a:rPr lang="en-US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~ </a:t>
            </a:r>
            <a:r>
              <a:rPr lang="en-US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1.2 </a:t>
            </a:r>
            <a:r>
              <a:rPr lang="el-GR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δισεκατομμύρια CHF  (</a:t>
            </a:r>
            <a:r>
              <a:rPr lang="en-US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~ 1.2 </a:t>
            </a:r>
            <a:r>
              <a:rPr lang="el-GR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δισεκατομμύρια ευρώ)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053995"/>
      </p:ext>
    </p:extLst>
  </p:cSld>
  <p:clrMapOvr>
    <a:masterClrMapping/>
  </p:clrMapOvr>
  <p:transition xmlns:p14="http://schemas.microsoft.com/office/powerpoint/2010/main">
    <p:cover dir="r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 descr="World_users_by_Nat_2018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9790"/>
            <a:ext cx="9182180" cy="6300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11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5467" y="1110294"/>
            <a:ext cx="82174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l-GR" sz="2200" dirty="0" smtClean="0">
                <a:solidFill>
                  <a:srgbClr val="FFFF00"/>
                </a:solidFill>
              </a:rPr>
              <a:t>Στο</a:t>
            </a:r>
            <a:r>
              <a:rPr lang="en-GB" sz="2200" dirty="0" smtClean="0">
                <a:solidFill>
                  <a:srgbClr val="FFFF00"/>
                </a:solidFill>
              </a:rPr>
              <a:t> CERN</a:t>
            </a:r>
            <a:r>
              <a:rPr lang="en-GB" sz="2200" dirty="0">
                <a:solidFill>
                  <a:srgbClr val="FFFF00"/>
                </a:solidFill>
              </a:rPr>
              <a:t>, </a:t>
            </a:r>
            <a:r>
              <a:rPr lang="el-GR" sz="2200" dirty="0" smtClean="0">
                <a:solidFill>
                  <a:srgbClr val="FFFF00"/>
                </a:solidFill>
              </a:rPr>
              <a:t>χρησιμοποιώντας επιταχυντές </a:t>
            </a:r>
            <a:r>
              <a:rPr lang="el-GR" sz="2200" dirty="0">
                <a:solidFill>
                  <a:srgbClr val="FFFF00"/>
                </a:solidFill>
              </a:rPr>
              <a:t>και </a:t>
            </a:r>
            <a:r>
              <a:rPr lang="el-GR" sz="2200" dirty="0" smtClean="0">
                <a:solidFill>
                  <a:srgbClr val="FFFF00"/>
                </a:solidFill>
              </a:rPr>
              <a:t>ανιχνευτές</a:t>
            </a:r>
            <a:r>
              <a:rPr lang="en-GB" sz="2200" dirty="0" smtClean="0">
                <a:solidFill>
                  <a:srgbClr val="FFFF00"/>
                </a:solidFill>
              </a:rPr>
              <a:t>, </a:t>
            </a:r>
            <a:r>
              <a:rPr lang="el-GR" sz="2200" dirty="0" smtClean="0">
                <a:solidFill>
                  <a:srgbClr val="FFFF00"/>
                </a:solidFill>
              </a:rPr>
              <a:t>μελετάμε:</a:t>
            </a:r>
          </a:p>
          <a:p>
            <a:pPr marL="285750" indent="-285750">
              <a:buFont typeface="Wingdings" charset="2"/>
              <a:buChar char="Ø"/>
            </a:pPr>
            <a:endParaRPr lang="en-GB" sz="2200" dirty="0" smtClean="0">
              <a:solidFill>
                <a:srgbClr val="FFFF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l-GR" sz="2200" dirty="0" smtClean="0">
                <a:solidFill>
                  <a:srgbClr val="FFFF00"/>
                </a:solidFill>
              </a:rPr>
              <a:t>Τα στοιχειώδη σωμάτια από τα οποία είναι φτιαγμένη όλη η ύλη στο σύμπαν</a:t>
            </a:r>
            <a:endParaRPr lang="en-GB" sz="2200" dirty="0" smtClean="0">
              <a:solidFill>
                <a:srgbClr val="FFFF00"/>
              </a:solidFill>
            </a:endParaRPr>
          </a:p>
          <a:p>
            <a:endParaRPr lang="en-GB" sz="2200" dirty="0">
              <a:solidFill>
                <a:srgbClr val="FFFF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l-GR" sz="2200" dirty="0" smtClean="0">
                <a:solidFill>
                  <a:srgbClr val="FFFF00"/>
                </a:solidFill>
              </a:rPr>
              <a:t>Τις θεμελιώδεις αλληλεπιδράσεις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 descr="cer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0951"/>
            <a:ext cx="9144000" cy="33470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230898"/>
            <a:ext cx="27701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 smtClean="0">
                <a:solidFill>
                  <a:schemeClr val="bg1"/>
                </a:solidFill>
              </a:rPr>
              <a:t>Βασική έρευνα</a:t>
            </a:r>
            <a:endParaRPr lang="fr-FR" sz="3200" i="1" dirty="0">
              <a:solidFill>
                <a:schemeClr val="bg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07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49"/>
            <a:ext cx="9327714" cy="687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92776" y="4029560"/>
            <a:ext cx="2091157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l-GR" dirty="0" smtClean="0"/>
              <a:t>στοιχειώδη</a:t>
            </a:r>
            <a:endParaRPr lang="el-GR" dirty="0"/>
          </a:p>
          <a:p>
            <a:pPr algn="ctr"/>
            <a:r>
              <a:rPr lang="el-GR" dirty="0" smtClean="0"/>
              <a:t>(δεν έχουν δομή)</a:t>
            </a:r>
            <a:endParaRPr lang="el-GR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373399" y="4029560"/>
            <a:ext cx="2052669" cy="203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602098" y="2514226"/>
            <a:ext cx="91354" cy="1489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84309" y="608271"/>
            <a:ext cx="4572000" cy="369332"/>
          </a:xfrm>
          <a:prstGeom prst="rect">
            <a:avLst/>
          </a:prstGeom>
          <a:solidFill>
            <a:srgbClr val="DAD2A9"/>
          </a:solidFill>
        </p:spPr>
        <p:txBody>
          <a:bodyPr>
            <a:spAutoFit/>
          </a:bodyPr>
          <a:lstStyle/>
          <a:p>
            <a:pPr algn="ctr"/>
            <a:r>
              <a:rPr lang="el-GR" dirty="0" smtClean="0"/>
              <a:t>ΑΤΟΜΟ περίπου 10</a:t>
            </a:r>
            <a:r>
              <a:rPr lang="el-GR" baseline="30000" dirty="0" smtClean="0"/>
              <a:t>-1</a:t>
            </a:r>
            <a:r>
              <a:rPr lang="en-GB" baseline="30000" dirty="0" smtClean="0"/>
              <a:t>0</a:t>
            </a:r>
            <a:r>
              <a:rPr lang="el-GR" dirty="0" smtClean="0"/>
              <a:t> </a:t>
            </a:r>
            <a:r>
              <a:rPr lang="en-GB" dirty="0" smtClean="0"/>
              <a:t>m</a:t>
            </a:r>
            <a:endParaRPr lang="el-GR" dirty="0"/>
          </a:p>
        </p:txBody>
      </p:sp>
      <p:sp>
        <p:nvSpPr>
          <p:cNvPr id="8" name="Rectangle 7"/>
          <p:cNvSpPr/>
          <p:nvPr/>
        </p:nvSpPr>
        <p:spPr>
          <a:xfrm>
            <a:off x="3560302" y="2325174"/>
            <a:ext cx="2658338" cy="369332"/>
          </a:xfrm>
          <a:prstGeom prst="rect">
            <a:avLst/>
          </a:prstGeom>
          <a:solidFill>
            <a:srgbClr val="DAD2A9"/>
          </a:solidFill>
        </p:spPr>
        <p:txBody>
          <a:bodyPr wrap="none">
            <a:spAutoFit/>
          </a:bodyPr>
          <a:lstStyle/>
          <a:p>
            <a:pPr algn="ctr"/>
            <a:r>
              <a:rPr lang="el-GR" dirty="0" smtClean="0"/>
              <a:t>ΠΥΡΗΝΑΣ </a:t>
            </a:r>
            <a:r>
              <a:rPr lang="el-GR" dirty="0"/>
              <a:t>περίπου 10</a:t>
            </a:r>
            <a:r>
              <a:rPr lang="el-GR" baseline="30000" dirty="0"/>
              <a:t>-</a:t>
            </a:r>
            <a:r>
              <a:rPr lang="el-GR" baseline="30000" dirty="0" smtClean="0"/>
              <a:t>14</a:t>
            </a:r>
            <a:r>
              <a:rPr lang="el-GR" dirty="0" smtClean="0"/>
              <a:t> </a:t>
            </a:r>
            <a:r>
              <a:rPr lang="en-GB" dirty="0"/>
              <a:t>m</a:t>
            </a:r>
            <a:endParaRPr lang="el-GR" dirty="0"/>
          </a:p>
        </p:txBody>
      </p:sp>
      <p:sp>
        <p:nvSpPr>
          <p:cNvPr id="9" name="Rectangle 8"/>
          <p:cNvSpPr/>
          <p:nvPr/>
        </p:nvSpPr>
        <p:spPr>
          <a:xfrm>
            <a:off x="4549120" y="3160774"/>
            <a:ext cx="2786039" cy="369332"/>
          </a:xfrm>
          <a:prstGeom prst="rect">
            <a:avLst/>
          </a:prstGeom>
          <a:solidFill>
            <a:srgbClr val="DAD2A9"/>
          </a:solidFill>
        </p:spPr>
        <p:txBody>
          <a:bodyPr wrap="none">
            <a:spAutoFit/>
          </a:bodyPr>
          <a:lstStyle/>
          <a:p>
            <a:pPr algn="ctr"/>
            <a:r>
              <a:rPr lang="el-GR" dirty="0" smtClean="0"/>
              <a:t>ΠΡΩΤΟΝΙΟ </a:t>
            </a:r>
            <a:r>
              <a:rPr lang="el-GR" dirty="0"/>
              <a:t>περίπου 10</a:t>
            </a:r>
            <a:r>
              <a:rPr lang="el-GR" baseline="30000" dirty="0"/>
              <a:t>-</a:t>
            </a:r>
            <a:r>
              <a:rPr lang="el-GR" baseline="30000" dirty="0" smtClean="0"/>
              <a:t>15</a:t>
            </a:r>
            <a:r>
              <a:rPr lang="el-GR" dirty="0" smtClean="0"/>
              <a:t> </a:t>
            </a:r>
            <a:r>
              <a:rPr lang="en-GB" dirty="0"/>
              <a:t>m</a:t>
            </a:r>
            <a:endParaRPr lang="el-GR" dirty="0"/>
          </a:p>
        </p:txBody>
      </p:sp>
      <p:sp>
        <p:nvSpPr>
          <p:cNvPr id="11" name="Rectangle 10"/>
          <p:cNvSpPr/>
          <p:nvPr/>
        </p:nvSpPr>
        <p:spPr>
          <a:xfrm>
            <a:off x="6391014" y="4306559"/>
            <a:ext cx="910864" cy="369332"/>
          </a:xfrm>
          <a:prstGeom prst="rect">
            <a:avLst/>
          </a:prstGeom>
          <a:solidFill>
            <a:srgbClr val="DAD2A9"/>
          </a:solidFill>
        </p:spPr>
        <p:txBody>
          <a:bodyPr wrap="none">
            <a:spAutoFit/>
          </a:bodyPr>
          <a:lstStyle/>
          <a:p>
            <a:pPr algn="ctr"/>
            <a:r>
              <a:rPr lang="el-GR" dirty="0" smtClean="0"/>
              <a:t>ΚΟΥΑΡΚ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28.08.2022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88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21512</TotalTime>
  <Words>2590</Words>
  <Application>Microsoft Macintosh PowerPoint</Application>
  <PresentationFormat>On-screen Show (4:3)</PresentationFormat>
  <Paragraphs>551</Paragraphs>
  <Slides>51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Office Theme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Οι δυνάμεις στη φύση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Πώς βλέπουμε τα αντικείμενα</vt:lpstr>
      <vt:lpstr>Πώς βλέπουμε τα αντικείμενα</vt:lpstr>
      <vt:lpstr>PowerPoint Presentation</vt:lpstr>
      <vt:lpstr>Επιταχυντές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Ανιχνευτές πυριτίου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Γιατί τα σωματίδια έχουν μάζα; Γιατί έχουν τόσο διαφορετικές μάζες; </vt:lpstr>
      <vt:lpstr>PowerPoint Presentation</vt:lpstr>
      <vt:lpstr>Υπερσυμμετρία – SUperSYmmetry (SUSY)</vt:lpstr>
      <vt:lpstr>Σκοτεινή ύλη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Neutrinos faster than light</dc:title>
  <dc:creator>despina hatzifotiadou</dc:creator>
  <cp:lastModifiedBy>Despina Hatzifotiadou</cp:lastModifiedBy>
  <cp:revision>435</cp:revision>
  <dcterms:created xsi:type="dcterms:W3CDTF">2019-02-25T23:29:32Z</dcterms:created>
  <dcterms:modified xsi:type="dcterms:W3CDTF">2022-08-28T12:40:16Z</dcterms:modified>
</cp:coreProperties>
</file>