
<file path=[Content_Types].xml><?xml version="1.0" encoding="utf-8"?>
<Types xmlns="http://schemas.openxmlformats.org/package/2006/content-types">
  <Default Extension="jpeg" ContentType="image/jpeg"/>
  <Default Extension="jpg" ContentType="image/jpeg"/>
  <Default Extension="mov" ContentType="video/quicktime"/>
  <Default Extension="png" ContentType="image/png"/>
  <Default Extension="rels" ContentType="application/vnd.openxmlformats-package.relationships+xml"/>
  <Default Extension="wdp" ContentType="image/vnd.ms-photo"/>
  <Default Extension="wmv" ContentType="video/x-ms-wmv"/>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28" r:id="rId1"/>
  </p:sldMasterIdLst>
  <p:notesMasterIdLst>
    <p:notesMasterId r:id="rId59"/>
  </p:notesMasterIdLst>
  <p:handoutMasterIdLst>
    <p:handoutMasterId r:id="rId60"/>
  </p:handoutMasterIdLst>
  <p:sldIdLst>
    <p:sldId id="866" r:id="rId2"/>
    <p:sldId id="867" r:id="rId3"/>
    <p:sldId id="1318" r:id="rId4"/>
    <p:sldId id="1319" r:id="rId5"/>
    <p:sldId id="1411" r:id="rId6"/>
    <p:sldId id="1367" r:id="rId7"/>
    <p:sldId id="916" r:id="rId8"/>
    <p:sldId id="424" r:id="rId9"/>
    <p:sldId id="440" r:id="rId10"/>
    <p:sldId id="1286" r:id="rId11"/>
    <p:sldId id="1287" r:id="rId12"/>
    <p:sldId id="441" r:id="rId13"/>
    <p:sldId id="1303" r:id="rId14"/>
    <p:sldId id="1304" r:id="rId15"/>
    <p:sldId id="1305" r:id="rId16"/>
    <p:sldId id="500" r:id="rId17"/>
    <p:sldId id="501" r:id="rId18"/>
    <p:sldId id="502" r:id="rId19"/>
    <p:sldId id="1410" r:id="rId20"/>
    <p:sldId id="478" r:id="rId21"/>
    <p:sldId id="442" r:id="rId22"/>
    <p:sldId id="474" r:id="rId23"/>
    <p:sldId id="444" r:id="rId24"/>
    <p:sldId id="466" r:id="rId25"/>
    <p:sldId id="448" r:id="rId26"/>
    <p:sldId id="485" r:id="rId27"/>
    <p:sldId id="1400" r:id="rId28"/>
    <p:sldId id="467" r:id="rId29"/>
    <p:sldId id="468" r:id="rId30"/>
    <p:sldId id="488" r:id="rId31"/>
    <p:sldId id="1290" r:id="rId32"/>
    <p:sldId id="1291" r:id="rId33"/>
    <p:sldId id="450" r:id="rId34"/>
    <p:sldId id="1292" r:id="rId35"/>
    <p:sldId id="456" r:id="rId36"/>
    <p:sldId id="1293" r:id="rId37"/>
    <p:sldId id="490" r:id="rId38"/>
    <p:sldId id="483" r:id="rId39"/>
    <p:sldId id="491" r:id="rId40"/>
    <p:sldId id="1297" r:id="rId41"/>
    <p:sldId id="1296" r:id="rId42"/>
    <p:sldId id="493" r:id="rId43"/>
    <p:sldId id="495" r:id="rId44"/>
    <p:sldId id="1295" r:id="rId45"/>
    <p:sldId id="497" r:id="rId46"/>
    <p:sldId id="498" r:id="rId47"/>
    <p:sldId id="499" r:id="rId48"/>
    <p:sldId id="1306" r:id="rId49"/>
    <p:sldId id="496" r:id="rId50"/>
    <p:sldId id="1300" r:id="rId51"/>
    <p:sldId id="1301" r:id="rId52"/>
    <p:sldId id="457" r:id="rId53"/>
    <p:sldId id="472" r:id="rId54"/>
    <p:sldId id="470" r:id="rId55"/>
    <p:sldId id="1302" r:id="rId56"/>
    <p:sldId id="1307" r:id="rId57"/>
    <p:sldId id="1332" r:id="rId58"/>
  </p:sldIdLst>
  <p:sldSz cx="12192000" cy="6858000"/>
  <p:notesSz cx="7023100" cy="9309100"/>
  <p:defaultTextStyle>
    <a:defPPr>
      <a:defRPr lang="en-US"/>
    </a:defPPr>
    <a:lvl1pPr algn="l" rtl="0" fontAlgn="base">
      <a:spcBef>
        <a:spcPct val="0"/>
      </a:spcBef>
      <a:spcAft>
        <a:spcPct val="0"/>
      </a:spcAft>
      <a:defRPr sz="4400" kern="1200">
        <a:solidFill>
          <a:schemeClr val="bg1"/>
        </a:solidFill>
        <a:latin typeface="Arial" charset="0"/>
        <a:ea typeface="MS Pゴシック" charset="0"/>
        <a:cs typeface="MS Pゴシック" charset="0"/>
      </a:defRPr>
    </a:lvl1pPr>
    <a:lvl2pPr marL="457200" algn="l" rtl="0" fontAlgn="base">
      <a:spcBef>
        <a:spcPct val="0"/>
      </a:spcBef>
      <a:spcAft>
        <a:spcPct val="0"/>
      </a:spcAft>
      <a:defRPr sz="4400" kern="1200">
        <a:solidFill>
          <a:schemeClr val="bg1"/>
        </a:solidFill>
        <a:latin typeface="Arial" charset="0"/>
        <a:ea typeface="MS Pゴシック" charset="0"/>
        <a:cs typeface="MS Pゴシック" charset="0"/>
      </a:defRPr>
    </a:lvl2pPr>
    <a:lvl3pPr marL="914400" algn="l" rtl="0" fontAlgn="base">
      <a:spcBef>
        <a:spcPct val="0"/>
      </a:spcBef>
      <a:spcAft>
        <a:spcPct val="0"/>
      </a:spcAft>
      <a:defRPr sz="4400" kern="1200">
        <a:solidFill>
          <a:schemeClr val="bg1"/>
        </a:solidFill>
        <a:latin typeface="Arial" charset="0"/>
        <a:ea typeface="MS Pゴシック" charset="0"/>
        <a:cs typeface="MS Pゴシック" charset="0"/>
      </a:defRPr>
    </a:lvl3pPr>
    <a:lvl4pPr marL="1371600" algn="l" rtl="0" fontAlgn="base">
      <a:spcBef>
        <a:spcPct val="0"/>
      </a:spcBef>
      <a:spcAft>
        <a:spcPct val="0"/>
      </a:spcAft>
      <a:defRPr sz="4400" kern="1200">
        <a:solidFill>
          <a:schemeClr val="bg1"/>
        </a:solidFill>
        <a:latin typeface="Arial" charset="0"/>
        <a:ea typeface="MS Pゴシック" charset="0"/>
        <a:cs typeface="MS Pゴシック" charset="0"/>
      </a:defRPr>
    </a:lvl4pPr>
    <a:lvl5pPr marL="1828800" algn="l" rtl="0" fontAlgn="base">
      <a:spcBef>
        <a:spcPct val="0"/>
      </a:spcBef>
      <a:spcAft>
        <a:spcPct val="0"/>
      </a:spcAft>
      <a:defRPr sz="4400" kern="1200">
        <a:solidFill>
          <a:schemeClr val="bg1"/>
        </a:solidFill>
        <a:latin typeface="Arial" charset="0"/>
        <a:ea typeface="MS Pゴシック" charset="0"/>
        <a:cs typeface="MS Pゴシック" charset="0"/>
      </a:defRPr>
    </a:lvl5pPr>
    <a:lvl6pPr marL="2286000" algn="l" defTabSz="457200" rtl="0" eaLnBrk="1" latinLnBrk="0" hangingPunct="1">
      <a:defRPr sz="4400" kern="1200">
        <a:solidFill>
          <a:schemeClr val="bg1"/>
        </a:solidFill>
        <a:latin typeface="Arial" charset="0"/>
        <a:ea typeface="MS Pゴシック" charset="0"/>
        <a:cs typeface="MS Pゴシック" charset="0"/>
      </a:defRPr>
    </a:lvl6pPr>
    <a:lvl7pPr marL="2743200" algn="l" defTabSz="457200" rtl="0" eaLnBrk="1" latinLnBrk="0" hangingPunct="1">
      <a:defRPr sz="4400" kern="1200">
        <a:solidFill>
          <a:schemeClr val="bg1"/>
        </a:solidFill>
        <a:latin typeface="Arial" charset="0"/>
        <a:ea typeface="MS Pゴシック" charset="0"/>
        <a:cs typeface="MS Pゴシック" charset="0"/>
      </a:defRPr>
    </a:lvl7pPr>
    <a:lvl8pPr marL="3200400" algn="l" defTabSz="457200" rtl="0" eaLnBrk="1" latinLnBrk="0" hangingPunct="1">
      <a:defRPr sz="4400" kern="1200">
        <a:solidFill>
          <a:schemeClr val="bg1"/>
        </a:solidFill>
        <a:latin typeface="Arial" charset="0"/>
        <a:ea typeface="MS Pゴシック" charset="0"/>
        <a:cs typeface="MS Pゴシック" charset="0"/>
      </a:defRPr>
    </a:lvl8pPr>
    <a:lvl9pPr marL="3657600" algn="l" defTabSz="457200" rtl="0" eaLnBrk="1" latinLnBrk="0" hangingPunct="1">
      <a:defRPr sz="4400" kern="1200">
        <a:solidFill>
          <a:schemeClr val="bg1"/>
        </a:solidFill>
        <a:latin typeface="Arial" charset="0"/>
        <a:ea typeface="MS Pゴシック" charset="0"/>
        <a:cs typeface="MS Pゴシック" charset="0"/>
      </a:defRPr>
    </a:lvl9pPr>
  </p:defaultTextStyle>
  <p:extLst>
    <p:ext uri="{521415D9-36F7-43E2-AB2F-B90AF26B5E84}">
      <p14:sectionLst xmlns:p14="http://schemas.microsoft.com/office/powerpoint/2010/main">
        <p14:section name="Default Section" id="{D3CC6675-7F1D-4857-9118-CE55E87D999A}">
          <p14:sldIdLst>
            <p14:sldId id="866"/>
            <p14:sldId id="867"/>
            <p14:sldId id="1318"/>
            <p14:sldId id="1319"/>
            <p14:sldId id="1411"/>
            <p14:sldId id="1367"/>
            <p14:sldId id="916"/>
            <p14:sldId id="424"/>
            <p14:sldId id="440"/>
          </p14:sldIdLst>
        </p14:section>
        <p14:section name="LAB" id="{9F67DD2C-C32C-4F43-9C95-A87A1D936123}">
          <p14:sldIdLst>
            <p14:sldId id="1286"/>
            <p14:sldId id="1287"/>
            <p14:sldId id="441"/>
            <p14:sldId id="1303"/>
            <p14:sldId id="1304"/>
            <p14:sldId id="1305"/>
            <p14:sldId id="500"/>
            <p14:sldId id="501"/>
            <p14:sldId id="502"/>
            <p14:sldId id="1410"/>
            <p14:sldId id="478"/>
          </p14:sldIdLst>
        </p14:section>
        <p14:section name="Detection: Galaxy Orbits" id="{569997D4-74BB-4F76-B53B-476B5F652A02}">
          <p14:sldIdLst>
            <p14:sldId id="442"/>
            <p14:sldId id="474"/>
            <p14:sldId id="444"/>
            <p14:sldId id="466"/>
            <p14:sldId id="448"/>
            <p14:sldId id="485"/>
            <p14:sldId id="1400"/>
            <p14:sldId id="467"/>
            <p14:sldId id="468"/>
          </p14:sldIdLst>
        </p14:section>
        <p14:section name="Detection: CMB" id="{1BEFB6AC-327A-49AA-B86F-D7890430E4B1}">
          <p14:sldIdLst>
            <p14:sldId id="488"/>
            <p14:sldId id="1290"/>
            <p14:sldId id="1291"/>
          </p14:sldIdLst>
        </p14:section>
        <p14:section name="Gravitational Lensing" id="{0B77FF1B-F14B-4933-8AEC-E3E841A84CBA}">
          <p14:sldIdLst>
            <p14:sldId id="450"/>
            <p14:sldId id="1292"/>
          </p14:sldIdLst>
        </p14:section>
        <p14:section name="Competing Theories" id="{1040FD21-1E73-45D5-97A6-BB9DBCA26E79}">
          <p14:sldIdLst>
            <p14:sldId id="456"/>
            <p14:sldId id="1293"/>
            <p14:sldId id="490"/>
            <p14:sldId id="483"/>
            <p14:sldId id="491"/>
            <p14:sldId id="1297"/>
            <p14:sldId id="1296"/>
            <p14:sldId id="493"/>
            <p14:sldId id="495"/>
            <p14:sldId id="1295"/>
            <p14:sldId id="497"/>
            <p14:sldId id="498"/>
            <p14:sldId id="499"/>
            <p14:sldId id="1306"/>
            <p14:sldId id="496"/>
            <p14:sldId id="1300"/>
            <p14:sldId id="1301"/>
            <p14:sldId id="457"/>
            <p14:sldId id="472"/>
            <p14:sldId id="470"/>
            <p14:sldId id="1302"/>
            <p14:sldId id="1307"/>
            <p14:sldId id="1332"/>
          </p14:sldIdLst>
        </p14:section>
        <p14:section name="CMB" id="{76FC94CB-2D8F-4E35-9CF1-CF9CC136306D}">
          <p14:sldIdLst/>
        </p14:section>
      </p14:sectionLst>
    </p:ext>
    <p:ext uri="{EFAFB233-063F-42B5-8137-9DF3F51BA10A}">
      <p15:sldGuideLst xmlns:p15="http://schemas.microsoft.com/office/powerpoint/2012/main">
        <p15:guide id="1" orient="horz" pos="768" userDrawn="1">
          <p15:clr>
            <a:srgbClr val="A4A3A4"/>
          </p15:clr>
        </p15:guide>
        <p15:guide id="2" pos="6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2F2F2"/>
    <a:srgbClr val="E8579A"/>
    <a:srgbClr val="3C369E"/>
    <a:srgbClr val="0E426D"/>
    <a:srgbClr val="99CCFF"/>
    <a:srgbClr val="F58345"/>
    <a:srgbClr val="F1AC32"/>
    <a:srgbClr val="9E4733"/>
    <a:srgbClr val="B56F4D"/>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074" autoAdjust="0"/>
    <p:restoredTop sz="85677" autoAdjust="0"/>
  </p:normalViewPr>
  <p:slideViewPr>
    <p:cSldViewPr>
      <p:cViewPr varScale="1">
        <p:scale>
          <a:sx n="99" d="100"/>
          <a:sy n="99" d="100"/>
        </p:scale>
        <p:origin x="102" y="360"/>
      </p:cViewPr>
      <p:guideLst>
        <p:guide orient="horz" pos="768"/>
        <p:guide pos="6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r>
              <a:rPr lang="en-US"/>
              <a:t># of washers vs speed^2</a:t>
            </a:r>
          </a:p>
        </c:rich>
      </c:tx>
      <c:overlay val="0"/>
      <c:spPr>
        <a:noFill/>
        <a:ln>
          <a:noFill/>
        </a:ln>
        <a:effectLst/>
      </c:spPr>
      <c:txPr>
        <a:bodyPr rot="0" spcFirstLastPara="1" vertOverflow="ellipsis" vert="horz" wrap="square" anchor="ctr" anchorCtr="1"/>
        <a:lstStyle/>
        <a:p>
          <a:pPr>
            <a:defRPr sz="2128" b="1" i="0" u="none" strike="noStrike" kern="120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Speed^2</c:v>
                </c:pt>
              </c:strCache>
            </c:strRef>
          </c:tx>
          <c:spPr>
            <a:ln w="9525" cap="rnd">
              <a:solidFill>
                <a:schemeClr val="accent1"/>
              </a:solidFill>
              <a:round/>
            </a:ln>
            <a:effectLst>
              <a:outerShdw blurRad="40000" dist="23000" dir="5400000" rotWithShape="0">
                <a:srgbClr val="000000">
                  <a:alpha val="35000"/>
                </a:srgbClr>
              </a:outerShdw>
            </a:effectLst>
          </c:spPr>
          <c:marker>
            <c:symbol val="circle"/>
            <c:size val="6"/>
            <c:spPr>
              <a:gradFill rotWithShape="1">
                <a:gsLst>
                  <a:gs pos="0">
                    <a:schemeClr val="accent1">
                      <a:tint val="100000"/>
                      <a:shade val="100000"/>
                      <a:satMod val="130000"/>
                    </a:schemeClr>
                  </a:gs>
                  <a:gs pos="100000">
                    <a:schemeClr val="accent1">
                      <a:tint val="50000"/>
                      <a:shade val="100000"/>
                      <a:satMod val="350000"/>
                    </a:schemeClr>
                  </a:gs>
                </a:gsLst>
                <a:lin ang="16200000" scaled="0"/>
              </a:gradFill>
              <a:ln w="9525" cap="rnd">
                <a:solidFill>
                  <a:schemeClr val="accent1"/>
                </a:solidFill>
                <a:rou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c:spPr>
          </c:marker>
          <c:trendline>
            <c:spPr>
              <a:ln w="19050" cap="rnd">
                <a:solidFill>
                  <a:schemeClr val="accent1"/>
                </a:solidFill>
              </a:ln>
              <a:effectLst/>
            </c:spPr>
            <c:trendlineType val="linear"/>
            <c:dispRSqr val="0"/>
            <c:dispEq val="0"/>
          </c:trendline>
          <c:xVal>
            <c:numRef>
              <c:f>Sheet1!$A$2:$A$6</c:f>
              <c:numCache>
                <c:formatCode>General</c:formatCode>
                <c:ptCount val="5"/>
                <c:pt idx="0">
                  <c:v>8</c:v>
                </c:pt>
                <c:pt idx="1">
                  <c:v>10</c:v>
                </c:pt>
                <c:pt idx="2">
                  <c:v>12</c:v>
                </c:pt>
                <c:pt idx="3">
                  <c:v>14</c:v>
                </c:pt>
                <c:pt idx="4">
                  <c:v>16</c:v>
                </c:pt>
              </c:numCache>
            </c:numRef>
          </c:xVal>
          <c:yVal>
            <c:numRef>
              <c:f>Sheet1!$B$2:$B$6</c:f>
              <c:numCache>
                <c:formatCode>General</c:formatCode>
                <c:ptCount val="5"/>
                <c:pt idx="0">
                  <c:v>22.207656249999996</c:v>
                </c:pt>
                <c:pt idx="1">
                  <c:v>25.954894083272464</c:v>
                </c:pt>
                <c:pt idx="2">
                  <c:v>40.82993392703245</c:v>
                </c:pt>
                <c:pt idx="3">
                  <c:v>48.741083676268858</c:v>
                </c:pt>
                <c:pt idx="4">
                  <c:v>55.731398882462507</c:v>
                </c:pt>
              </c:numCache>
            </c:numRef>
          </c:yVal>
          <c:smooth val="1"/>
          <c:extLst>
            <c:ext xmlns:c16="http://schemas.microsoft.com/office/drawing/2014/chart" uri="{C3380CC4-5D6E-409C-BE32-E72D297353CC}">
              <c16:uniqueId val="{00000000-E562-48E0-9661-33DE235DF6E0}"/>
            </c:ext>
          </c:extLst>
        </c:ser>
        <c:dLbls>
          <c:showLegendKey val="0"/>
          <c:showVal val="0"/>
          <c:showCatName val="0"/>
          <c:showSerName val="0"/>
          <c:showPercent val="0"/>
          <c:showBubbleSize val="0"/>
        </c:dLbls>
        <c:axId val="2124252287"/>
        <c:axId val="2124249791"/>
      </c:scatterChart>
      <c:valAx>
        <c:axId val="2124252287"/>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a:t># of washers</a:t>
                </a:r>
              </a:p>
            </c:rich>
          </c:tx>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4249791"/>
        <c:crosses val="autoZero"/>
        <c:crossBetween val="midCat"/>
      </c:valAx>
      <c:valAx>
        <c:axId val="2124249791"/>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r>
                  <a:rPr lang="en-US"/>
                  <a:t>Speed^2 (m/s)2</a:t>
                </a:r>
              </a:p>
            </c:rich>
          </c:tx>
          <c:layout>
            <c:manualLayout>
              <c:xMode val="edge"/>
              <c:yMode val="edge"/>
              <c:x val="1.1218394161959456E-2"/>
              <c:y val="0.3025989943769688"/>
            </c:manualLayout>
          </c:layout>
          <c:overlay val="0"/>
          <c:spPr>
            <a:noFill/>
            <a:ln>
              <a:noFill/>
            </a:ln>
            <a:effectLst/>
          </c:spPr>
          <c:txPr>
            <a:bodyPr rot="-54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124252287"/>
        <c:crosses val="autoZero"/>
        <c:crossBetween val="midCat"/>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7" name="Rectangle 3"/>
          <p:cNvSpPr>
            <a:spLocks noGrp="1" noChangeArrowheads="1"/>
          </p:cNvSpPr>
          <p:nvPr>
            <p:ph type="dt" sz="quarter" idx="1"/>
          </p:nvPr>
        </p:nvSpPr>
        <p:spPr bwMode="auto">
          <a:xfrm>
            <a:off x="3978132"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36868" name="Rectangle 4"/>
          <p:cNvSpPr>
            <a:spLocks noGrp="1" noChangeArrowheads="1"/>
          </p:cNvSpPr>
          <p:nvPr>
            <p:ph type="ftr" sz="quarter" idx="2"/>
          </p:nvPr>
        </p:nvSpPr>
        <p:spPr bwMode="auto">
          <a:xfrm>
            <a:off x="0"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36869" name="Rectangle 5"/>
          <p:cNvSpPr>
            <a:spLocks noGrp="1" noChangeArrowheads="1"/>
          </p:cNvSpPr>
          <p:nvPr>
            <p:ph type="sldNum" sz="quarter" idx="3"/>
          </p:nvPr>
        </p:nvSpPr>
        <p:spPr bwMode="auto">
          <a:xfrm>
            <a:off x="3978132"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a:defRPr sz="1200">
                <a:solidFill>
                  <a:schemeClr val="tx1"/>
                </a:solidFill>
              </a:defRPr>
            </a:lvl1pPr>
          </a:lstStyle>
          <a:p>
            <a:fld id="{BF04A745-CA2F-9446-8CF4-A6A8960481A7}" type="slidenum">
              <a:rPr lang="en-US"/>
              <a:pPr/>
              <a:t>‹#›</a:t>
            </a:fld>
            <a:endParaRPr lang="en-US" dirty="0"/>
          </a:p>
        </p:txBody>
      </p:sp>
    </p:spTree>
    <p:extLst>
      <p:ext uri="{BB962C8B-B14F-4D97-AF65-F5344CB8AC3E}">
        <p14:creationId xmlns:p14="http://schemas.microsoft.com/office/powerpoint/2010/main" val="2627500569"/>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4994" name="Rectangle 2"/>
          <p:cNvSpPr>
            <a:spLocks noGrp="1" noChangeArrowheads="1"/>
          </p:cNvSpPr>
          <p:nvPr>
            <p:ph type="hdr" sz="quarter"/>
          </p:nvPr>
        </p:nvSpPr>
        <p:spPr bwMode="auto">
          <a:xfrm>
            <a:off x="0"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5" name="Rectangle 3"/>
          <p:cNvSpPr>
            <a:spLocks noGrp="1" noChangeArrowheads="1"/>
          </p:cNvSpPr>
          <p:nvPr>
            <p:ph type="dt" idx="1"/>
          </p:nvPr>
        </p:nvSpPr>
        <p:spPr bwMode="auto">
          <a:xfrm>
            <a:off x="3978132"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a:defRPr sz="1200">
                <a:solidFill>
                  <a:schemeClr val="tx1"/>
                </a:solidFill>
                <a:latin typeface="Arial" charset="0"/>
                <a:ea typeface="+mn-ea"/>
                <a:cs typeface="+mn-cs"/>
              </a:defRPr>
            </a:lvl1pPr>
          </a:lstStyle>
          <a:p>
            <a:pPr>
              <a:defRPr/>
            </a:pPr>
            <a:endParaRPr lang="en-US" dirty="0"/>
          </a:p>
        </p:txBody>
      </p:sp>
      <p:sp>
        <p:nvSpPr>
          <p:cNvPr id="70660" name="Rectangle 4"/>
          <p:cNvSpPr>
            <a:spLocks noGrp="1" noRot="1" noChangeAspect="1" noChangeArrowheads="1" noTextEdit="1"/>
          </p:cNvSpPr>
          <p:nvPr>
            <p:ph type="sldImg" idx="2"/>
          </p:nvPr>
        </p:nvSpPr>
        <p:spPr bwMode="auto">
          <a:xfrm>
            <a:off x="409575" y="698500"/>
            <a:ext cx="6203950" cy="34909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84997" name="Rectangle 5"/>
          <p:cNvSpPr>
            <a:spLocks noGrp="1" noChangeArrowheads="1"/>
          </p:cNvSpPr>
          <p:nvPr>
            <p:ph type="body" sz="quarter" idx="3"/>
          </p:nvPr>
        </p:nvSpPr>
        <p:spPr bwMode="auto">
          <a:xfrm>
            <a:off x="702310" y="4421823"/>
            <a:ext cx="5618480" cy="418909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84998" name="Rectangle 6"/>
          <p:cNvSpPr>
            <a:spLocks noGrp="1" noChangeArrowheads="1"/>
          </p:cNvSpPr>
          <p:nvPr>
            <p:ph type="ftr" sz="quarter" idx="4"/>
          </p:nvPr>
        </p:nvSpPr>
        <p:spPr bwMode="auto">
          <a:xfrm>
            <a:off x="0"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defRPr sz="1200">
                <a:solidFill>
                  <a:schemeClr val="tx1"/>
                </a:solidFill>
                <a:latin typeface="Arial" charset="0"/>
                <a:ea typeface="+mn-ea"/>
                <a:cs typeface="+mn-cs"/>
              </a:defRPr>
            </a:lvl1pPr>
          </a:lstStyle>
          <a:p>
            <a:pPr>
              <a:defRPr/>
            </a:pPr>
            <a:endParaRPr lang="en-US" dirty="0"/>
          </a:p>
        </p:txBody>
      </p:sp>
      <p:sp>
        <p:nvSpPr>
          <p:cNvPr id="84999" name="Rectangle 7"/>
          <p:cNvSpPr>
            <a:spLocks noGrp="1" noChangeArrowheads="1"/>
          </p:cNvSpPr>
          <p:nvPr>
            <p:ph type="sldNum" sz="quarter" idx="5"/>
          </p:nvPr>
        </p:nvSpPr>
        <p:spPr bwMode="auto">
          <a:xfrm>
            <a:off x="3978132"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a:defRPr sz="1200">
                <a:solidFill>
                  <a:schemeClr val="tx1"/>
                </a:solidFill>
              </a:defRPr>
            </a:lvl1pPr>
          </a:lstStyle>
          <a:p>
            <a:fld id="{C6266454-B220-D54C-9664-412C6F84C3D3}" type="slidenum">
              <a:rPr lang="en-US"/>
              <a:pPr/>
              <a:t>‹#›</a:t>
            </a:fld>
            <a:endParaRPr lang="en-US" dirty="0"/>
          </a:p>
        </p:txBody>
      </p:sp>
    </p:spTree>
    <p:extLst>
      <p:ext uri="{BB962C8B-B14F-4D97-AF65-F5344CB8AC3E}">
        <p14:creationId xmlns:p14="http://schemas.microsoft.com/office/powerpoint/2010/main" val="2465090395"/>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mn-cs"/>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Perimeter is a leading theoretical physics institute.</a:t>
            </a:r>
          </a:p>
        </p:txBody>
      </p:sp>
    </p:spTree>
    <p:extLst>
      <p:ext uri="{BB962C8B-B14F-4D97-AF65-F5344CB8AC3E}">
        <p14:creationId xmlns:p14="http://schemas.microsoft.com/office/powerpoint/2010/main" val="38864036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Uniform</a:t>
            </a:r>
            <a:r>
              <a:rPr lang="en-CA" baseline="0" dirty="0"/>
              <a:t> Circular Motion (5-7 min)</a:t>
            </a:r>
            <a:endParaRPr lang="en-CA" dirty="0"/>
          </a:p>
          <a:p>
            <a:r>
              <a:rPr lang="en-CA" dirty="0"/>
              <a:t>-Begin by asking the participants to use their white boards to predict what happens to velocity as mass changes (PEOE).</a:t>
            </a:r>
            <a:r>
              <a:rPr lang="en-CA" baseline="0" dirty="0"/>
              <a:t>  Ask them to explain their reasoning using diagrams, metaphors, etc.  </a:t>
            </a:r>
          </a:p>
          <a:p>
            <a:r>
              <a:rPr lang="en-CA" dirty="0"/>
              <a:t>-After the PEOE, get the students</a:t>
            </a:r>
            <a:r>
              <a:rPr lang="en-CA" baseline="0" dirty="0"/>
              <a:t> to complete the lab portion (18-20 min) of the activity.  Make sure the participants get to the point where they must predict the weight of the unknown mass.</a:t>
            </a:r>
          </a:p>
          <a:p>
            <a:r>
              <a:rPr lang="en-CA" baseline="0" dirty="0"/>
              <a:t>-Use some time at the end to explain the effectiveness of group work, and the ability to collaborate, communicate, and strategize.</a:t>
            </a:r>
            <a:endParaRPr lang="en-CA" dirty="0"/>
          </a:p>
        </p:txBody>
      </p:sp>
    </p:spTree>
    <p:extLst>
      <p:ext uri="{BB962C8B-B14F-4D97-AF65-F5344CB8AC3E}">
        <p14:creationId xmlns:p14="http://schemas.microsoft.com/office/powerpoint/2010/main" val="86040088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Give participants a minute or two to sketch out the forces and derive an expression.</a:t>
            </a:r>
          </a:p>
        </p:txBody>
      </p:sp>
    </p:spTree>
    <p:extLst>
      <p:ext uri="{BB962C8B-B14F-4D97-AF65-F5344CB8AC3E}">
        <p14:creationId xmlns:p14="http://schemas.microsoft.com/office/powerpoint/2010/main" val="260474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What else could you do at this point?</a:t>
            </a:r>
          </a:p>
          <a:p>
            <a:endParaRPr lang="en-CA" dirty="0"/>
          </a:p>
          <a:p>
            <a:r>
              <a:rPr lang="en-CA" dirty="0"/>
              <a:t>Revisit model and identify variables in slope (solve for g?)</a:t>
            </a:r>
          </a:p>
          <a:p>
            <a:endParaRPr lang="en-CA" dirty="0"/>
          </a:p>
          <a:p>
            <a:r>
              <a:rPr lang="en-CA" dirty="0"/>
              <a:t>Interpolate or extrapolate to determine the mass of an unknown object.</a:t>
            </a:r>
          </a:p>
        </p:txBody>
      </p:sp>
    </p:spTree>
    <p:extLst>
      <p:ext uri="{BB962C8B-B14F-4D97-AF65-F5344CB8AC3E}">
        <p14:creationId xmlns:p14="http://schemas.microsoft.com/office/powerpoint/2010/main" val="12947611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42489350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We’ll show you a clip from</a:t>
            </a:r>
            <a:r>
              <a:rPr lang="en-CA" baseline="0" dirty="0"/>
              <a:t> the video that highlights just what Rubin observed. She looked at Andromeda and saw stars moving</a:t>
            </a:r>
            <a:endParaRPr lang="en-CA" dirty="0"/>
          </a:p>
        </p:txBody>
      </p:sp>
    </p:spTree>
    <p:extLst>
      <p:ext uri="{BB962C8B-B14F-4D97-AF65-F5344CB8AC3E}">
        <p14:creationId xmlns:p14="http://schemas.microsoft.com/office/powerpoint/2010/main" val="35276550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We</a:t>
            </a:r>
            <a:r>
              <a:rPr lang="en-CA" baseline="0" dirty="0"/>
              <a:t> can scale up what we found with the circular motion apparatus to a galaxy. The principles are the same.</a:t>
            </a:r>
            <a:endParaRPr lang="en-CA" dirty="0"/>
          </a:p>
        </p:txBody>
      </p:sp>
    </p:spTree>
    <p:extLst>
      <p:ext uri="{BB962C8B-B14F-4D97-AF65-F5344CB8AC3E}">
        <p14:creationId xmlns:p14="http://schemas.microsoft.com/office/powerpoint/2010/main" val="279856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3851381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b="1" u="sng" dirty="0"/>
              <a:t>Act as your students. </a:t>
            </a:r>
            <a:r>
              <a:rPr lang="en-CA" b="1" dirty="0"/>
              <a:t>I’m not looking for the right answer. Just Exploring possibilities. ISLE. Write your ideas in the chat. Doesn’t matter if they’re </a:t>
            </a:r>
            <a:r>
              <a:rPr lang="en-CA" b="1" dirty="0" err="1"/>
              <a:t>correc</a:t>
            </a:r>
            <a:r>
              <a:rPr lang="en-CA" b="1" dirty="0"/>
              <a:t> or not. Just brainstorming.</a:t>
            </a:r>
          </a:p>
          <a:p>
            <a:endParaRPr lang="en-CA" b="1" dirty="0"/>
          </a:p>
          <a:p>
            <a:r>
              <a:rPr lang="en-CA" b="1" dirty="0"/>
              <a:t>Aside: This is what scientists do. What you did is exactly what professional scientists in the 1970s did.</a:t>
            </a:r>
          </a:p>
          <a:p>
            <a:endParaRPr lang="en-CA" b="1" dirty="0"/>
          </a:p>
          <a:p>
            <a:r>
              <a:rPr lang="en-CA" b="1" dirty="0"/>
              <a:t>Note: Don’t try to get it right the first time or not be wrong. Mention ISLE. Yes. Casually.</a:t>
            </a:r>
          </a:p>
          <a:p>
            <a:endParaRPr lang="en-CA" b="1" dirty="0"/>
          </a:p>
          <a:p>
            <a:r>
              <a:rPr lang="en-CA" b="1" dirty="0"/>
              <a:t>Do a casual teacher time out.</a:t>
            </a:r>
          </a:p>
          <a:p>
            <a:endParaRPr lang="en-CA" b="1" dirty="0"/>
          </a:p>
          <a:p>
            <a:r>
              <a:rPr lang="en-CA" b="1" dirty="0"/>
              <a:t>What is the rationale for casually positing explanations. Comes from research suggesting that students conceptions about the world are resistant to change. We’re trying to ease them into dark matter.</a:t>
            </a:r>
          </a:p>
        </p:txBody>
      </p:sp>
    </p:spTree>
    <p:extLst>
      <p:ext uri="{BB962C8B-B14F-4D97-AF65-F5344CB8AC3E}">
        <p14:creationId xmlns:p14="http://schemas.microsoft.com/office/powerpoint/2010/main" val="35383571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We now know that surrounding the stars</a:t>
            </a:r>
            <a:r>
              <a:rPr lang="en-CA" baseline="0" dirty="0"/>
              <a:t> in the centre of the galaxy is a blob of dark matter that extends ten times farther our &amp; has 10 times more mass. </a:t>
            </a:r>
          </a:p>
          <a:p>
            <a:r>
              <a:rPr lang="en-CA" baseline="0" dirty="0"/>
              <a:t>The stars are just the tip of the iceberg.</a:t>
            </a:r>
          </a:p>
          <a:p>
            <a:endParaRPr lang="en-CA" baseline="0" dirty="0"/>
          </a:p>
          <a:p>
            <a:r>
              <a:rPr lang="en-CA" baseline="0" dirty="0"/>
              <a:t>This is a radical change. On a par with realizing the Earth orbits around the Sun. Arguably, the greatest advance in our understanding of the universe in the last half a century.</a:t>
            </a:r>
            <a:endParaRPr lang="en-CA" dirty="0"/>
          </a:p>
        </p:txBody>
      </p:sp>
    </p:spTree>
    <p:extLst>
      <p:ext uri="{BB962C8B-B14F-4D97-AF65-F5344CB8AC3E}">
        <p14:creationId xmlns:p14="http://schemas.microsoft.com/office/powerpoint/2010/main" val="241644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Planck results from observations of the CMB (4-year</a:t>
            </a:r>
            <a:r>
              <a:rPr lang="en-CA" baseline="0" dirty="0"/>
              <a:t> survey fro 2009-2013)</a:t>
            </a:r>
          </a:p>
          <a:p>
            <a:r>
              <a:rPr lang="en-CA" baseline="0" dirty="0"/>
              <a:t>Adds confidence to L-CDM model, from WMAP</a:t>
            </a:r>
          </a:p>
          <a:p>
            <a:endParaRPr lang="en-CA" baseline="0" dirty="0"/>
          </a:p>
          <a:p>
            <a:r>
              <a:rPr lang="en-CA" baseline="0" dirty="0"/>
              <a:t>Dark Energy Survey, started in 2012 and ending in 2018</a:t>
            </a:r>
          </a:p>
          <a:p>
            <a:r>
              <a:rPr lang="en-CA" baseline="0" dirty="0"/>
              <a:t>Year 1, August 2017 results: </a:t>
            </a:r>
          </a:p>
          <a:p>
            <a:endParaRPr lang="en-CA" baseline="0" dirty="0"/>
          </a:p>
          <a:p>
            <a:r>
              <a:rPr lang="en-CA" baseline="0" dirty="0"/>
              <a:t>DES in the Chilean Andes to reduce precipitation, light pollution, and tau (optical density of the atmosphere)</a:t>
            </a:r>
          </a:p>
        </p:txBody>
      </p:sp>
    </p:spTree>
    <p:extLst>
      <p:ext uri="{BB962C8B-B14F-4D97-AF65-F5344CB8AC3E}">
        <p14:creationId xmlns:p14="http://schemas.microsoft.com/office/powerpoint/2010/main" val="2740299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Research strategy</a:t>
            </a:r>
          </a:p>
        </p:txBody>
      </p:sp>
    </p:spTree>
    <p:extLst>
      <p:ext uri="{BB962C8B-B14F-4D97-AF65-F5344CB8AC3E}">
        <p14:creationId xmlns:p14="http://schemas.microsoft.com/office/powerpoint/2010/main" val="148037930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CA" dirty="0"/>
              <a:t>Planck results from observations of the CMB (4-year</a:t>
            </a:r>
            <a:r>
              <a:rPr lang="en-CA" baseline="0" dirty="0"/>
              <a:t> survey fro 2009-2013)</a:t>
            </a:r>
          </a:p>
          <a:p>
            <a:r>
              <a:rPr lang="en-CA" baseline="0" dirty="0"/>
              <a:t>Adds confidence to L-CDM model, from WMAP</a:t>
            </a:r>
          </a:p>
          <a:p>
            <a:endParaRPr lang="en-CA" baseline="0" dirty="0"/>
          </a:p>
          <a:p>
            <a:r>
              <a:rPr lang="en-CA" baseline="0" dirty="0"/>
              <a:t>Dark Energy Survey, started in 2012 and ending in 2018</a:t>
            </a:r>
          </a:p>
          <a:p>
            <a:r>
              <a:rPr lang="en-CA" baseline="0" dirty="0"/>
              <a:t>Year 1, August 2017 results: </a:t>
            </a:r>
          </a:p>
          <a:p>
            <a:endParaRPr lang="en-CA" baseline="0" dirty="0"/>
          </a:p>
          <a:p>
            <a:r>
              <a:rPr lang="en-CA" baseline="0" dirty="0"/>
              <a:t>DES in the Chilean Andes to reduce precipitation, light pollution, and tau (optical density of the atmosphere)</a:t>
            </a:r>
          </a:p>
        </p:txBody>
      </p:sp>
    </p:spTree>
    <p:extLst>
      <p:ext uri="{BB962C8B-B14F-4D97-AF65-F5344CB8AC3E}">
        <p14:creationId xmlns:p14="http://schemas.microsoft.com/office/powerpoint/2010/main" val="18386060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Gravitational</a:t>
            </a:r>
            <a:r>
              <a:rPr lang="en-CA" baseline="0" dirty="0"/>
              <a:t> Lensing (About 10 min)</a:t>
            </a:r>
          </a:p>
          <a:p>
            <a:r>
              <a:rPr lang="en-CA" baseline="0" dirty="0"/>
              <a:t>-Participants will complete the plate and wine glass activity from the teacher’s manual.  This activity is also complemented with a video clip. </a:t>
            </a:r>
            <a:endParaRPr lang="en-CA" dirty="0"/>
          </a:p>
        </p:txBody>
      </p:sp>
    </p:spTree>
    <p:extLst>
      <p:ext uri="{BB962C8B-B14F-4D97-AF65-F5344CB8AC3E}">
        <p14:creationId xmlns:p14="http://schemas.microsoft.com/office/powerpoint/2010/main" val="1881593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CA" dirty="0"/>
          </a:p>
        </p:txBody>
      </p:sp>
    </p:spTree>
    <p:extLst>
      <p:ext uri="{BB962C8B-B14F-4D97-AF65-F5344CB8AC3E}">
        <p14:creationId xmlns:p14="http://schemas.microsoft.com/office/powerpoint/2010/main" val="29117534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err="1"/>
              <a:t>Homestake</a:t>
            </a:r>
            <a:r>
              <a:rPr lang="en-CA" dirty="0"/>
              <a:t> Mine in Lead South Dakota – first neutrinos from sun detected here</a:t>
            </a:r>
          </a:p>
          <a:p>
            <a:pPr fontAlgn="base"/>
            <a:r>
              <a:rPr lang="en-CA" sz="1200" b="0" i="0" kern="1200" dirty="0">
                <a:solidFill>
                  <a:schemeClr val="tx1"/>
                </a:solidFill>
                <a:effectLst/>
                <a:latin typeface="Arial" charset="0"/>
                <a:ea typeface="ＭＳ Ｐゴシック" charset="0"/>
                <a:cs typeface="+mn-cs"/>
              </a:rPr>
              <a:t>LUX, like most direct dark matter searching experiments, uses the wait-until-something-hits-me principle. The detector is composed of an extremely large number of atoms sitting around, increasing the probability that dark matter slams into them. In the case of LUX, these atoms are xenon, a very stable element that doesn’t undergo any pesky chemical reactions that could screw with results.</a:t>
            </a:r>
          </a:p>
          <a:p>
            <a:pPr fontAlgn="base"/>
            <a:r>
              <a:rPr lang="en-CA" sz="1200" b="0" i="0" kern="1200" dirty="0">
                <a:solidFill>
                  <a:schemeClr val="tx1"/>
                </a:solidFill>
                <a:effectLst/>
                <a:latin typeface="Arial" charset="0"/>
                <a:ea typeface="ＭＳ Ｐゴシック" charset="0"/>
                <a:cs typeface="+mn-cs"/>
              </a:rPr>
              <a:t>The idea is that a dark matter particle might whoosh by a xenon atom, knocking off an electron, which LUX would detect as an increase in charge. Alternatively, a dark matter particle could slam right into a xenon atom, kicking up one of its electrons to a higher orbit. When that electron returned to ground state, it would release a photon, creating a tiny flash of light that one of LUX’s 122 photomultiplier detectors could spot.</a:t>
            </a:r>
          </a:p>
          <a:p>
            <a:r>
              <a:rPr lang="en-CA" dirty="0"/>
              <a:t>The LUX experiment was designed to look for weakly interacting massive particles, or WIMPs, the leading theoretical candidate for a dark matter particle. If the WIMP idea is correct, billions of these particles pass through your hand every second, and also through the Earth and everything on it. But LUX did not detect anything which rules out</a:t>
            </a:r>
            <a:r>
              <a:rPr lang="en-CA" baseline="0" dirty="0"/>
              <a:t> many theories of </a:t>
            </a:r>
            <a:r>
              <a:rPr lang="en-CA" baseline="0" dirty="0" err="1"/>
              <a:t>dm</a:t>
            </a:r>
            <a:endParaRPr lang="en-CA" dirty="0"/>
          </a:p>
        </p:txBody>
      </p:sp>
      <p:sp>
        <p:nvSpPr>
          <p:cNvPr id="4" name="Slide Number Placeholder 3"/>
          <p:cNvSpPr>
            <a:spLocks noGrp="1"/>
          </p:cNvSpPr>
          <p:nvPr>
            <p:ph type="sldNum" sz="quarter" idx="10"/>
          </p:nvPr>
        </p:nvSpPr>
        <p:spPr/>
        <p:txBody>
          <a:bodyPr/>
          <a:lstStyle/>
          <a:p>
            <a:fld id="{DFE75136-97E5-4CFC-9E61-B0B9FF9577A1}" type="slidenum">
              <a:rPr lang="en-CA" smtClean="0"/>
              <a:t>37</a:t>
            </a:fld>
            <a:endParaRPr lang="en-CA"/>
          </a:p>
        </p:txBody>
      </p:sp>
    </p:spTree>
    <p:extLst>
      <p:ext uri="{BB962C8B-B14F-4D97-AF65-F5344CB8AC3E}">
        <p14:creationId xmlns:p14="http://schemas.microsoft.com/office/powerpoint/2010/main" val="29563177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The mass-dependent shape of the resulting limits can be explained by the effect of the mass on the detection probability. Lower mass particles will produce less of a signal in the detector due to their lower energy, making them harder to see.  On the other hand, higher mass particles would have a lower flux through the detector since the observed gravitational physics of dark matter would require less of them.</a:t>
            </a:r>
          </a:p>
          <a:p>
            <a:endParaRPr lang="en-CA" dirty="0"/>
          </a:p>
          <a:p>
            <a:r>
              <a:rPr lang="en-CA" dirty="0"/>
              <a:t>Large under</a:t>
            </a:r>
            <a:r>
              <a:rPr lang="en-CA" baseline="0" dirty="0"/>
              <a:t>ground Xenon dark matter experiment = LUX</a:t>
            </a:r>
          </a:p>
          <a:p>
            <a:endParaRPr lang="en-CA" baseline="0" dirty="0"/>
          </a:p>
          <a:p>
            <a:r>
              <a:rPr lang="en-CA" baseline="0" dirty="0"/>
              <a:t>370 kg of liquid xenon</a:t>
            </a:r>
          </a:p>
          <a:p>
            <a:r>
              <a:rPr lang="en-CA" baseline="0" dirty="0"/>
              <a:t>Releases photons when WIMPs are incident on it.</a:t>
            </a:r>
            <a:endParaRPr lang="en-CA" dirty="0"/>
          </a:p>
        </p:txBody>
      </p:sp>
    </p:spTree>
    <p:extLst>
      <p:ext uri="{BB962C8B-B14F-4D97-AF65-F5344CB8AC3E}">
        <p14:creationId xmlns:p14="http://schemas.microsoft.com/office/powerpoint/2010/main" val="30367928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http://www.xenon1t.org/</a:t>
            </a:r>
          </a:p>
          <a:p>
            <a:r>
              <a:rPr lang="en-CA" dirty="0"/>
              <a:t>XENON1T just released data further constraining WIMP window. No significant events were recorded over 279 days using an active target of 1300 kg of xenon.</a:t>
            </a:r>
          </a:p>
          <a:p>
            <a:r>
              <a:rPr lang="en-CA" dirty="0"/>
              <a:t>	</a:t>
            </a:r>
          </a:p>
          <a:p>
            <a:endParaRPr lang="en-US" dirty="0"/>
          </a:p>
        </p:txBody>
      </p:sp>
    </p:spTree>
    <p:extLst>
      <p:ext uri="{BB962C8B-B14F-4D97-AF65-F5344CB8AC3E}">
        <p14:creationId xmlns:p14="http://schemas.microsoft.com/office/powerpoint/2010/main" val="210498082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XENON1T observed more electron recoils than expected (283 instead of 230).</a:t>
            </a:r>
          </a:p>
          <a:p>
            <a:endParaRPr lang="en-CA" dirty="0"/>
          </a:p>
          <a:p>
            <a:r>
              <a:rPr lang="en-CA" dirty="0"/>
              <a:t>Could be solar axions!</a:t>
            </a:r>
          </a:p>
          <a:p>
            <a:endParaRPr lang="en-CA" dirty="0"/>
          </a:p>
          <a:p>
            <a:r>
              <a:rPr lang="en-CA" dirty="0"/>
              <a:t>More likely the result of trace tritium decays.</a:t>
            </a:r>
          </a:p>
          <a:p>
            <a:endParaRPr lang="en-CA" dirty="0"/>
          </a:p>
          <a:p>
            <a:r>
              <a:rPr lang="en-CA" dirty="0"/>
              <a:t>Only ~3.5sigma so still not a ‘discovery’</a:t>
            </a:r>
          </a:p>
          <a:p>
            <a:endParaRPr lang="en-US" dirty="0"/>
          </a:p>
        </p:txBody>
      </p:sp>
    </p:spTree>
    <p:extLst>
      <p:ext uri="{BB962C8B-B14F-4D97-AF65-F5344CB8AC3E}">
        <p14:creationId xmlns:p14="http://schemas.microsoft.com/office/powerpoint/2010/main" val="237018237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599930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Dark matter candidates such as weakly interacting massive particles are predicted to annihilate or decay into Standard Model particles, leaving behind distinctive signatures in gamma rays, neutrinos, positrons, antiprotons, or even </a:t>
            </a:r>
            <a:r>
              <a:rPr lang="en-US" sz="1200" b="0" i="0" kern="1200" dirty="0" err="1">
                <a:solidFill>
                  <a:schemeClr val="tx1"/>
                </a:solidFill>
                <a:effectLst/>
                <a:latin typeface="+mn-lt"/>
                <a:ea typeface="+mn-ea"/>
                <a:cs typeface="+mn-cs"/>
              </a:rPr>
              <a:t>antinuclei</a:t>
            </a:r>
            <a:r>
              <a:rPr lang="en-US" sz="1200" b="0" i="0" kern="1200" dirty="0">
                <a:solidFill>
                  <a:schemeClr val="tx1"/>
                </a:solidFill>
                <a:effectLst/>
                <a:latin typeface="+mn-lt"/>
                <a:ea typeface="+mn-ea"/>
                <a:cs typeface="+mn-cs"/>
              </a:rPr>
              <a:t>. Indirect dark matter searches, and in particular those based on gamma-ray observations and cosmic-ray measurements, could detect such signatures. </a:t>
            </a:r>
            <a:endParaRPr lang="en-US" dirty="0"/>
          </a:p>
        </p:txBody>
      </p:sp>
      <p:sp>
        <p:nvSpPr>
          <p:cNvPr id="4" name="Slide Number Placeholder 3"/>
          <p:cNvSpPr>
            <a:spLocks noGrp="1"/>
          </p:cNvSpPr>
          <p:nvPr>
            <p:ph type="sldNum" sz="quarter" idx="10"/>
          </p:nvPr>
        </p:nvSpPr>
        <p:spPr/>
        <p:txBody>
          <a:bodyPr/>
          <a:lstStyle/>
          <a:p>
            <a:fld id="{DFE75136-97E5-4CFC-9E61-B0B9FF9577A1}" type="slidenum">
              <a:rPr lang="en-CA" smtClean="0"/>
              <a:t>42</a:t>
            </a:fld>
            <a:endParaRPr lang="en-CA"/>
          </a:p>
        </p:txBody>
      </p:sp>
    </p:spTree>
    <p:extLst>
      <p:ext uri="{BB962C8B-B14F-4D97-AF65-F5344CB8AC3E}">
        <p14:creationId xmlns:p14="http://schemas.microsoft.com/office/powerpoint/2010/main" val="418764348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ATLAS data (black points) are compared to the contribution expected from known particles (the filled histograms) in a number of control selections where no signal is expected (left of the dashed line) as well as in a number of selections where a supersymmetric signal, if it exists, would be enhanced (right of the dashed line). The statistical compatibility is reported on the lower panel, where a value above 5 in the signal selections would indicate a discovery. </a:t>
            </a:r>
          </a:p>
        </p:txBody>
      </p:sp>
      <p:sp>
        <p:nvSpPr>
          <p:cNvPr id="4" name="Slide Number Placeholder 3"/>
          <p:cNvSpPr>
            <a:spLocks noGrp="1"/>
          </p:cNvSpPr>
          <p:nvPr>
            <p:ph type="sldNum" sz="quarter" idx="10"/>
          </p:nvPr>
        </p:nvSpPr>
        <p:spPr/>
        <p:txBody>
          <a:bodyPr/>
          <a:lstStyle/>
          <a:p>
            <a:fld id="{DFE75136-97E5-4CFC-9E61-B0B9FF9577A1}" type="slidenum">
              <a:rPr lang="en-CA" smtClean="0"/>
              <a:t>43</a:t>
            </a:fld>
            <a:endParaRPr lang="en-CA"/>
          </a:p>
        </p:txBody>
      </p:sp>
    </p:spTree>
    <p:extLst>
      <p:ext uri="{BB962C8B-B14F-4D97-AF65-F5344CB8AC3E}">
        <p14:creationId xmlns:p14="http://schemas.microsoft.com/office/powerpoint/2010/main" val="29088015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sz="3200" b="0" dirty="0">
                <a:solidFill>
                  <a:prstClr val="black"/>
                </a:solidFill>
                <a:latin typeface="Century Gothic" pitchFamily="34" charset="0"/>
              </a:rPr>
              <a:t>Perimeter Institute offers a range of programming for high school physics and science teachers. </a:t>
            </a:r>
            <a:r>
              <a:rPr lang="en-US" sz="2900" b="0" i="0" dirty="0">
                <a:solidFill>
                  <a:schemeClr val="accent6"/>
                </a:solidFill>
              </a:rPr>
              <a:t>Visit our website or email outreach@perimeterinstitute.ca for</a:t>
            </a:r>
            <a:r>
              <a:rPr lang="en-US" sz="2900" b="0" i="0" baseline="0" dirty="0">
                <a:solidFill>
                  <a:schemeClr val="accent6"/>
                </a:solidFill>
              </a:rPr>
              <a:t> current programs</a:t>
            </a:r>
            <a:r>
              <a:rPr lang="en-US" sz="2900" b="0" i="0" dirty="0">
                <a:solidFill>
                  <a:schemeClr val="accent6"/>
                </a:solidFill>
              </a:rPr>
              <a:t>.</a:t>
            </a:r>
            <a:endParaRPr lang="en-CA" sz="2900" b="0" i="0" dirty="0">
              <a:solidFill>
                <a:schemeClr val="accent6"/>
              </a:solidFill>
            </a:endParaRPr>
          </a:p>
        </p:txBody>
      </p:sp>
      <p:sp>
        <p:nvSpPr>
          <p:cNvPr id="4" name="Slide Number Placeholder 3"/>
          <p:cNvSpPr>
            <a:spLocks noGrp="1"/>
          </p:cNvSpPr>
          <p:nvPr>
            <p:ph type="sldNum" sz="quarter" idx="10"/>
          </p:nvPr>
        </p:nvSpPr>
        <p:spPr/>
        <p:txBody>
          <a:bodyPr/>
          <a:lstStyle/>
          <a:p>
            <a:fld id="{592FC526-64D6-4DC2-AE13-445057C7AE9A}" type="slidenum">
              <a:rPr lang="en-CA" smtClean="0">
                <a:solidFill>
                  <a:prstClr val="white"/>
                </a:solidFill>
              </a:rPr>
              <a:pPr/>
              <a:t>3</a:t>
            </a:fld>
            <a:endParaRPr lang="en-CA" dirty="0">
              <a:solidFill>
                <a:prstClr val="white"/>
              </a:solidFill>
            </a:endParaRPr>
          </a:p>
        </p:txBody>
      </p:sp>
    </p:spTree>
    <p:extLst>
      <p:ext uri="{BB962C8B-B14F-4D97-AF65-F5344CB8AC3E}">
        <p14:creationId xmlns:p14="http://schemas.microsoft.com/office/powerpoint/2010/main" val="148335935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The Neutron Star merger places very strong constraints on theoretical models because it demonstrated that gravitational waves travel at speed of light.</a:t>
            </a:r>
          </a:p>
        </p:txBody>
      </p:sp>
    </p:spTree>
    <p:extLst>
      <p:ext uri="{BB962C8B-B14F-4D97-AF65-F5344CB8AC3E}">
        <p14:creationId xmlns:p14="http://schemas.microsoft.com/office/powerpoint/2010/main" val="196540626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Could modified</a:t>
            </a:r>
            <a:r>
              <a:rPr lang="en-CA" baseline="0" dirty="0"/>
              <a:t> gravity be back on the table</a:t>
            </a:r>
          </a:p>
          <a:p>
            <a:r>
              <a:rPr lang="en-CA" baseline="0" dirty="0"/>
              <a:t>Discuss </a:t>
            </a:r>
            <a:r>
              <a:rPr lang="en-CA" baseline="0" dirty="0" err="1"/>
              <a:t>verlinde</a:t>
            </a:r>
            <a:r>
              <a:rPr lang="en-CA" baseline="0" dirty="0"/>
              <a:t> and </a:t>
            </a:r>
            <a:r>
              <a:rPr lang="en-CA" baseline="0" dirty="0" err="1"/>
              <a:t>stacey</a:t>
            </a:r>
            <a:r>
              <a:rPr lang="en-CA" baseline="0" dirty="0"/>
              <a:t> </a:t>
            </a:r>
            <a:r>
              <a:rPr lang="en-CA" baseline="0" dirty="0" err="1"/>
              <a:t>mcgaugh</a:t>
            </a:r>
            <a:r>
              <a:rPr lang="en-CA" baseline="0" dirty="0"/>
              <a:t> work</a:t>
            </a:r>
            <a:endParaRPr lang="en-CA" dirty="0"/>
          </a:p>
        </p:txBody>
      </p:sp>
      <p:sp>
        <p:nvSpPr>
          <p:cNvPr id="4" name="Slide Number Placeholder 3"/>
          <p:cNvSpPr>
            <a:spLocks noGrp="1"/>
          </p:cNvSpPr>
          <p:nvPr>
            <p:ph type="sldNum" sz="quarter" idx="10"/>
          </p:nvPr>
        </p:nvSpPr>
        <p:spPr/>
        <p:txBody>
          <a:bodyPr/>
          <a:lstStyle/>
          <a:p>
            <a:fld id="{DFE75136-97E5-4CFC-9E61-B0B9FF9577A1}" type="slidenum">
              <a:rPr lang="en-CA" smtClean="0"/>
              <a:t>47</a:t>
            </a:fld>
            <a:endParaRPr lang="en-CA"/>
          </a:p>
        </p:txBody>
      </p:sp>
    </p:spTree>
    <p:extLst>
      <p:ext uri="{BB962C8B-B14F-4D97-AF65-F5344CB8AC3E}">
        <p14:creationId xmlns:p14="http://schemas.microsoft.com/office/powerpoint/2010/main" val="200368865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US" dirty="0"/>
              <a:t>Dark Matter has been in the model all along…neutrinos!</a:t>
            </a:r>
          </a:p>
        </p:txBody>
      </p:sp>
    </p:spTree>
    <p:extLst>
      <p:ext uri="{BB962C8B-B14F-4D97-AF65-F5344CB8AC3E}">
        <p14:creationId xmlns:p14="http://schemas.microsoft.com/office/powerpoint/2010/main" val="416131060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Is it matter or spacetime?</a:t>
            </a:r>
          </a:p>
        </p:txBody>
      </p:sp>
    </p:spTree>
    <p:extLst>
      <p:ext uri="{BB962C8B-B14F-4D97-AF65-F5344CB8AC3E}">
        <p14:creationId xmlns:p14="http://schemas.microsoft.com/office/powerpoint/2010/main" val="262295181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Video</a:t>
            </a:r>
          </a:p>
        </p:txBody>
      </p:sp>
    </p:spTree>
    <p:extLst>
      <p:ext uri="{BB962C8B-B14F-4D97-AF65-F5344CB8AC3E}">
        <p14:creationId xmlns:p14="http://schemas.microsoft.com/office/powerpoint/2010/main" val="22076280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Video</a:t>
            </a:r>
          </a:p>
        </p:txBody>
      </p:sp>
    </p:spTree>
    <p:extLst>
      <p:ext uri="{BB962C8B-B14F-4D97-AF65-F5344CB8AC3E}">
        <p14:creationId xmlns:p14="http://schemas.microsoft.com/office/powerpoint/2010/main" val="220762801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F2BDDB06-A603-4A2C-B289-80A665B21148}" type="slidenum">
              <a:rPr kumimoji="0" lang="en-US" sz="1200" b="0" i="0" u="none" strike="noStrike" kern="1200" cap="none" spc="0" normalizeH="0" baseline="0" noProof="0" smtClean="0">
                <a:ln>
                  <a:noFill/>
                </a:ln>
                <a:solidFill>
                  <a:prstClr val="black"/>
                </a:solidFill>
                <a:effectLst/>
                <a:uLnTx/>
                <a:uFillTx/>
                <a:latin typeface="Arial" charset="0"/>
                <a:ea typeface="MS Pゴシック" charset="0"/>
                <a:cs typeface="+mn-cs"/>
              </a:rPr>
              <a:pPr marL="0" marR="0" lvl="0" indent="0" algn="r" defTabSz="914400" rtl="0" eaLnBrk="1" fontAlgn="base" latinLnBrk="0" hangingPunct="1">
                <a:lnSpc>
                  <a:spcPct val="100000"/>
                </a:lnSpc>
                <a:spcBef>
                  <a:spcPct val="0"/>
                </a:spcBef>
                <a:spcAft>
                  <a:spcPct val="0"/>
                </a:spcAft>
                <a:buClrTx/>
                <a:buSzTx/>
                <a:buFontTx/>
                <a:buNone/>
                <a:tabLst/>
                <a:defRPr/>
              </a:pPr>
              <a:t>56</a:t>
            </a:fld>
            <a:endParaRPr kumimoji="0" lang="en-US" sz="1200" b="0" i="0" u="none" strike="noStrike" kern="1200" cap="none" spc="0" normalizeH="0" baseline="0" noProof="0">
              <a:ln>
                <a:noFill/>
              </a:ln>
              <a:solidFill>
                <a:prstClr val="black"/>
              </a:solidFill>
              <a:effectLst/>
              <a:uLnTx/>
              <a:uFillTx/>
              <a:latin typeface="Arial" charset="0"/>
              <a:ea typeface="MS Pゴシック" charset="0"/>
              <a:cs typeface="+mn-cs"/>
            </a:endParaRPr>
          </a:p>
        </p:txBody>
      </p:sp>
    </p:spTree>
    <p:extLst>
      <p:ext uri="{BB962C8B-B14F-4D97-AF65-F5344CB8AC3E}">
        <p14:creationId xmlns:p14="http://schemas.microsoft.com/office/powerpoint/2010/main" val="11717881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2900" y="696913"/>
            <a:ext cx="6196013" cy="3486150"/>
          </a:xfrm>
        </p:spPr>
      </p:sp>
      <p:sp>
        <p:nvSpPr>
          <p:cNvPr id="3" name="Notes Placeholder 2"/>
          <p:cNvSpPr>
            <a:spLocks noGrp="1"/>
          </p:cNvSpPr>
          <p:nvPr>
            <p:ph type="body" idx="1"/>
          </p:nvPr>
        </p:nvSpPr>
        <p:spPr/>
        <p:txBody>
          <a:bodyPr/>
          <a:lstStyle/>
          <a:p>
            <a:endParaRPr lang="en-CA" dirty="0"/>
          </a:p>
          <a:p>
            <a:r>
              <a:rPr lang="en-CA" dirty="0"/>
              <a:t>We produce about two resources per year, each with a suite of lessons and often with a short video. Our resource centre has 21 compilations and over 100 individual resources.</a:t>
            </a:r>
          </a:p>
          <a:p>
            <a:endParaRPr lang="en-CA" dirty="0"/>
          </a:p>
          <a:p>
            <a:r>
              <a:rPr lang="en-CA" dirty="0"/>
              <a:t>The resources are written by a team of teachers and outreach scientists. All lessons are reviewed and tested by our teacher network. All science content is carefully vetted by one of our researchers to ensure not just correctness, but insight and depth.</a:t>
            </a:r>
          </a:p>
          <a:p>
            <a:endParaRPr lang="en-CA" dirty="0"/>
          </a:p>
          <a:p>
            <a:r>
              <a:rPr lang="en-CA" dirty="0"/>
              <a:t>One of our goals is to equip teachers with excellent material that they can use in their </a:t>
            </a:r>
            <a:r>
              <a:rPr lang="en-CA" dirty="0" err="1"/>
              <a:t>classroom.Face</a:t>
            </a:r>
            <a:r>
              <a:rPr lang="en-CA" dirty="0"/>
              <a:t> to face just can’t scale; how do we reach as</a:t>
            </a:r>
            <a:r>
              <a:rPr lang="en-CA" baseline="0" dirty="0"/>
              <a:t> many youth as possible in an extremely impactful way … we choose to reach them through their teachers … we know where they are, we know what they are trying to do, and we know how we can help…</a:t>
            </a:r>
          </a:p>
          <a:p>
            <a:endParaRPr lang="en-CA" baseline="0" dirty="0"/>
          </a:p>
          <a:p>
            <a:endParaRPr lang="en-CA" dirty="0"/>
          </a:p>
          <a:p>
            <a:endParaRPr lang="en-CA" dirty="0"/>
          </a:p>
          <a:p>
            <a:r>
              <a:rPr lang="en-CA" dirty="0"/>
              <a:t>Raising the research culture throughout the Region, across Ontario and Canada – joint hires, exchanges, joint-workshops, etc.   </a:t>
            </a:r>
          </a:p>
          <a:p>
            <a:endParaRPr lang="en-CA" dirty="0"/>
          </a:p>
          <a:p>
            <a:r>
              <a:rPr lang="en-CA" dirty="0"/>
              <a:t>96%  report  “increase value</a:t>
            </a:r>
            <a:r>
              <a:rPr lang="en-CA" baseline="0" dirty="0"/>
              <a:t> of scientific skills of creativity, critical thinking, communication”</a:t>
            </a:r>
          </a:p>
          <a:p>
            <a:endParaRPr lang="en-CA" baseline="0" dirty="0"/>
          </a:p>
          <a:p>
            <a:r>
              <a:rPr lang="en-CA" baseline="0" dirty="0"/>
              <a:t>Teachers</a:t>
            </a:r>
          </a:p>
          <a:p>
            <a:r>
              <a:rPr lang="en-CA" baseline="0" dirty="0"/>
              <a:t>Researchers</a:t>
            </a:r>
          </a:p>
          <a:p>
            <a:r>
              <a:rPr lang="en-CA" baseline="0" dirty="0"/>
              <a:t>Professional Editorial and Design</a:t>
            </a:r>
          </a:p>
          <a:p>
            <a:endParaRPr lang="en-CA" baseline="0" dirty="0"/>
          </a:p>
          <a:p>
            <a:r>
              <a:rPr lang="en-CA" baseline="0" dirty="0"/>
              <a:t>Classroom tested; </a:t>
            </a:r>
          </a:p>
          <a:p>
            <a:r>
              <a:rPr lang="en-CA" baseline="0" dirty="0"/>
              <a:t>Challenge: Finding the core concepts, must relevant to the subject, the teachers, the students.</a:t>
            </a:r>
          </a:p>
          <a:p>
            <a:endParaRPr lang="en-CA" baseline="0" dirty="0"/>
          </a:p>
        </p:txBody>
      </p:sp>
      <p:sp>
        <p:nvSpPr>
          <p:cNvPr id="4" name="Slide Number Placeholder 3"/>
          <p:cNvSpPr>
            <a:spLocks noGrp="1"/>
          </p:cNvSpPr>
          <p:nvPr>
            <p:ph type="sldNum" sz="quarter" idx="10"/>
          </p:nvPr>
        </p:nvSpPr>
        <p:spPr/>
        <p:txBody>
          <a:bodyPr/>
          <a:lstStyle/>
          <a:p>
            <a:pPr>
              <a:defRPr/>
            </a:pPr>
            <a:fld id="{8E36EE5D-A42A-5E40-BB46-6128E6DA2455}" type="slidenum">
              <a:rPr lang="en-US" smtClean="0">
                <a:solidFill>
                  <a:srgbClr val="000000"/>
                </a:solidFill>
              </a:rPr>
              <a:pPr>
                <a:defRPr/>
              </a:pPr>
              <a:t>4</a:t>
            </a:fld>
            <a:endParaRPr lang="en-US">
              <a:solidFill>
                <a:srgbClr val="000000"/>
              </a:solidFill>
            </a:endParaRPr>
          </a:p>
        </p:txBody>
      </p:sp>
    </p:spTree>
    <p:extLst>
      <p:ext uri="{BB962C8B-B14F-4D97-AF65-F5344CB8AC3E}">
        <p14:creationId xmlns:p14="http://schemas.microsoft.com/office/powerpoint/2010/main" val="339429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sz="3200" b="0" dirty="0">
                <a:solidFill>
                  <a:prstClr val="black"/>
                </a:solidFill>
                <a:latin typeface="Century Gothic" pitchFamily="34" charset="0"/>
              </a:rPr>
              <a:t>Perimeter Institute offers a range of programming for high school students. </a:t>
            </a:r>
            <a:r>
              <a:rPr lang="en-US" sz="2900" b="0" i="0" dirty="0">
                <a:solidFill>
                  <a:schemeClr val="accent6"/>
                </a:solidFill>
              </a:rPr>
              <a:t>Visit our website or email outreach@perimeterinstitute.ca for</a:t>
            </a:r>
            <a:r>
              <a:rPr lang="en-US" sz="2900" b="0" i="0" baseline="0" dirty="0">
                <a:solidFill>
                  <a:schemeClr val="accent6"/>
                </a:solidFill>
              </a:rPr>
              <a:t> current programs</a:t>
            </a:r>
            <a:r>
              <a:rPr lang="en-US" sz="2900" b="0" i="0" dirty="0">
                <a:solidFill>
                  <a:schemeClr val="accent6"/>
                </a:solidFill>
              </a:rPr>
              <a:t>.</a:t>
            </a:r>
          </a:p>
          <a:p>
            <a:endParaRPr lang="en-US" sz="2900" b="0" i="0" dirty="0">
              <a:solidFill>
                <a:schemeClr val="accent6"/>
              </a:solidFill>
            </a:endParaRPr>
          </a:p>
          <a:p>
            <a:endParaRPr lang="en-CA" sz="2900" b="0" i="0" dirty="0">
              <a:solidFill>
                <a:schemeClr val="accent6"/>
              </a:solidFill>
            </a:endParaRPr>
          </a:p>
        </p:txBody>
      </p:sp>
      <p:sp>
        <p:nvSpPr>
          <p:cNvPr id="4" name="Slide Number Placeholder 3"/>
          <p:cNvSpPr>
            <a:spLocks noGrp="1"/>
          </p:cNvSpPr>
          <p:nvPr>
            <p:ph type="sldNum" sz="quarter" idx="10"/>
          </p:nvPr>
        </p:nvSpPr>
        <p:spPr/>
        <p:txBody>
          <a:bodyPr/>
          <a:lstStyle/>
          <a:p>
            <a:fld id="{592FC526-64D6-4DC2-AE13-445057C7AE9A}" type="slidenum">
              <a:rPr lang="en-CA" smtClean="0">
                <a:solidFill>
                  <a:prstClr val="white"/>
                </a:solidFill>
              </a:rPr>
              <a:pPr/>
              <a:t>5</a:t>
            </a:fld>
            <a:endParaRPr lang="en-CA" dirty="0">
              <a:solidFill>
                <a:prstClr val="white"/>
              </a:solidFill>
            </a:endParaRPr>
          </a:p>
        </p:txBody>
      </p:sp>
    </p:spTree>
    <p:extLst>
      <p:ext uri="{BB962C8B-B14F-4D97-AF65-F5344CB8AC3E}">
        <p14:creationId xmlns:p14="http://schemas.microsoft.com/office/powerpoint/2010/main" val="14833593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7388"/>
            <a:ext cx="6092825" cy="3427412"/>
          </a:xfrm>
        </p:spPr>
      </p:sp>
      <p:sp>
        <p:nvSpPr>
          <p:cNvPr id="3" name="Notes Placeholder 2"/>
          <p:cNvSpPr>
            <a:spLocks noGrp="1"/>
          </p:cNvSpPr>
          <p:nvPr>
            <p:ph type="body" idx="1"/>
          </p:nvPr>
        </p:nvSpPr>
        <p:spPr/>
        <p:txBody>
          <a:bodyPr>
            <a:normAutofit/>
          </a:bodyPr>
          <a:lstStyle/>
          <a:p>
            <a:r>
              <a:rPr lang="en-CA" sz="1200" kern="1200" baseline="0" dirty="0">
                <a:solidFill>
                  <a:schemeClr val="tx1"/>
                </a:solidFill>
                <a:effectLst/>
                <a:latin typeface="+mn-lt"/>
                <a:ea typeface="+mn-ea"/>
                <a:cs typeface="+mn-cs"/>
              </a:rPr>
              <a:t>Impact </a:t>
            </a:r>
            <a:endParaRPr lang="en-US" baseline="0" dirty="0"/>
          </a:p>
        </p:txBody>
      </p:sp>
    </p:spTree>
    <p:extLst>
      <p:ext uri="{BB962C8B-B14F-4D97-AF65-F5344CB8AC3E}">
        <p14:creationId xmlns:p14="http://schemas.microsoft.com/office/powerpoint/2010/main" val="355215796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a:xfrm>
            <a:off x="409575" y="698500"/>
            <a:ext cx="6203950" cy="3490913"/>
          </a:xfrm>
          <a:ln/>
        </p:spPr>
      </p:sp>
      <p:sp>
        <p:nvSpPr>
          <p:cNvPr id="716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a:t>The main idea</a:t>
            </a:r>
            <a:r>
              <a:rPr lang="en-US" baseline="0" dirty="0"/>
              <a:t> of this presentation is subversive physics.  Many of these topics include connections to modern physics using classical activities.</a:t>
            </a:r>
            <a:endParaRPr lang="en-US" dirty="0"/>
          </a:p>
        </p:txBody>
      </p:sp>
    </p:spTree>
    <p:extLst>
      <p:ext uri="{BB962C8B-B14F-4D97-AF65-F5344CB8AC3E}">
        <p14:creationId xmlns:p14="http://schemas.microsoft.com/office/powerpoint/2010/main" val="9624156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(About 10-15 min) Using the</a:t>
            </a:r>
            <a:r>
              <a:rPr lang="en-CA" baseline="0" dirty="0"/>
              <a:t> Black Box:</a:t>
            </a:r>
          </a:p>
          <a:p>
            <a:r>
              <a:rPr lang="en-CA" baseline="0" dirty="0"/>
              <a:t>-Demonstrate the box by pulling several strings</a:t>
            </a:r>
          </a:p>
          <a:p>
            <a:r>
              <a:rPr lang="en-CA" baseline="0" dirty="0"/>
              <a:t>-Ask the participants to draw what they think is happening using their whiteboards</a:t>
            </a:r>
          </a:p>
          <a:p>
            <a:r>
              <a:rPr lang="en-CA" baseline="0" dirty="0"/>
              <a:t>-Ask 3-4 people with different ideas to come up at the same time.  Test their models, if they work, give their boards a checkmark</a:t>
            </a:r>
          </a:p>
          <a:p>
            <a:r>
              <a:rPr lang="en-CA" baseline="0" dirty="0"/>
              <a:t>-Explain how nature can be described using models.  We test these model/theories until they are proven wrong. At that point, they need to be thrown out or revised. Several, different models are capable of describing the same thing. </a:t>
            </a:r>
          </a:p>
          <a:p>
            <a:r>
              <a:rPr lang="en-CA" baseline="0" dirty="0"/>
              <a:t>-Shake the Black Box.  Show how some of the drawn models fail, while others survive.</a:t>
            </a:r>
          </a:p>
          <a:p>
            <a:endParaRPr lang="en-CA" baseline="0" dirty="0"/>
          </a:p>
          <a:p>
            <a:r>
              <a:rPr lang="en-CA" baseline="0" dirty="0"/>
              <a:t>-It is important to build vocabulary such as “predict, observe, model, etc.”</a:t>
            </a:r>
            <a:endParaRPr lang="en-CA" dirty="0"/>
          </a:p>
        </p:txBody>
      </p:sp>
    </p:spTree>
    <p:extLst>
      <p:ext uri="{BB962C8B-B14F-4D97-AF65-F5344CB8AC3E}">
        <p14:creationId xmlns:p14="http://schemas.microsoft.com/office/powerpoint/2010/main" val="40231164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203950" cy="3490913"/>
          </a:xfrm>
        </p:spPr>
      </p:sp>
      <p:sp>
        <p:nvSpPr>
          <p:cNvPr id="3" name="Notes Placeholder 2"/>
          <p:cNvSpPr>
            <a:spLocks noGrp="1"/>
          </p:cNvSpPr>
          <p:nvPr>
            <p:ph type="body" idx="1"/>
          </p:nvPr>
        </p:nvSpPr>
        <p:spPr/>
        <p:txBody>
          <a:bodyPr/>
          <a:lstStyle/>
          <a:p>
            <a:r>
              <a:rPr lang="en-CA" dirty="0"/>
              <a:t>Standard high school physics can be used to introduce one of the biggest topics in Physics today!</a:t>
            </a:r>
          </a:p>
        </p:txBody>
      </p:sp>
    </p:spTree>
    <p:extLst>
      <p:ext uri="{BB962C8B-B14F-4D97-AF65-F5344CB8AC3E}">
        <p14:creationId xmlns:p14="http://schemas.microsoft.com/office/powerpoint/2010/main" val="8106366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09600" y="6356351"/>
            <a:ext cx="2844800" cy="365125"/>
          </a:xfrm>
          <a:prstGeom prst="rect">
            <a:avLst/>
          </a:prstGeom>
        </p:spPr>
        <p:txBody>
          <a:bodyPr/>
          <a:lstStyle/>
          <a:p>
            <a:fld id="{12F9362E-9D1C-554D-921A-947B7147FB0B}" type="datetimeFigureOut">
              <a:rPr lang="en-US" smtClean="0"/>
              <a:t>8/30/2022</a:t>
            </a:fld>
            <a:endParaRPr lang="en-US"/>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p>
            <a:fld id="{6CAD281A-E2A5-9447-A8A9-FADF015B4582}" type="slidenum">
              <a:rPr lang="en-US" smtClean="0"/>
              <a:t>‹#›</a:t>
            </a:fld>
            <a:endParaRPr lang="en-US"/>
          </a:p>
        </p:txBody>
      </p:sp>
    </p:spTree>
    <p:extLst>
      <p:ext uri="{BB962C8B-B14F-4D97-AF65-F5344CB8AC3E}">
        <p14:creationId xmlns:p14="http://schemas.microsoft.com/office/powerpoint/2010/main" val="41933546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9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24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4216358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107522" name="Rectangle 2"/>
          <p:cNvSpPr>
            <a:spLocks noGrp="1" noChangeArrowheads="1"/>
          </p:cNvSpPr>
          <p:nvPr>
            <p:ph type="ctrTitle"/>
          </p:nvPr>
        </p:nvSpPr>
        <p:spPr>
          <a:xfrm>
            <a:off x="1016000" y="533400"/>
            <a:ext cx="10363200" cy="1143000"/>
          </a:xfrm>
        </p:spPr>
        <p:txBody>
          <a:bodyPr/>
          <a:lstStyle>
            <a:lvl1pPr>
              <a:defRPr/>
            </a:lvl1pPr>
          </a:lstStyle>
          <a:p>
            <a:r>
              <a:rPr lang="en-US"/>
              <a:t>Click to edit Master title style</a:t>
            </a:r>
          </a:p>
        </p:txBody>
      </p:sp>
      <p:sp>
        <p:nvSpPr>
          <p:cNvPr id="107523" name="Rectangle 3"/>
          <p:cNvSpPr>
            <a:spLocks noGrp="1" noChangeArrowheads="1"/>
          </p:cNvSpPr>
          <p:nvPr>
            <p:ph type="subTitle" idx="1"/>
          </p:nvPr>
        </p:nvSpPr>
        <p:spPr>
          <a:xfrm>
            <a:off x="2743200" y="3810000"/>
            <a:ext cx="8534400" cy="1752600"/>
          </a:xfrm>
          <a:effectLst>
            <a:outerShdw dist="12700" dir="8100000" algn="ctr" rotWithShape="0">
              <a:srgbClr val="FFFFFF">
                <a:alpha val="75000"/>
              </a:srgbClr>
            </a:outerShdw>
          </a:effectLst>
        </p:spPr>
        <p:txBody>
          <a:bodyPr/>
          <a:lstStyle>
            <a:lvl1pPr marL="0" indent="0" algn="r">
              <a:buFont typeface="Wingdings" pitchFamily="16" charset="2"/>
              <a:buNone/>
              <a:defRPr/>
            </a:lvl1pPr>
          </a:lstStyle>
          <a:p>
            <a:r>
              <a:rPr lang="en-US"/>
              <a:t>Click to edit Master subtitle style</a:t>
            </a:r>
          </a:p>
        </p:txBody>
      </p:sp>
      <p:sp>
        <p:nvSpPr>
          <p:cNvPr id="6" name="Rectangle 6"/>
          <p:cNvSpPr>
            <a:spLocks noGrp="1" noChangeArrowheads="1"/>
          </p:cNvSpPr>
          <p:nvPr>
            <p:ph type="sldNum" sz="quarter" idx="12"/>
          </p:nvPr>
        </p:nvSpPr>
        <p:spPr>
          <a:xfrm>
            <a:off x="9347200" y="6248400"/>
            <a:ext cx="2540000" cy="457200"/>
          </a:xfrm>
          <a:prstGeom prst="rect">
            <a:avLst/>
          </a:prstGeom>
        </p:spPr>
        <p:txBody>
          <a:bodyPr/>
          <a:lstStyle>
            <a:lvl1pPr>
              <a:defRPr/>
            </a:lvl1pPr>
          </a:lstStyle>
          <a:p>
            <a:fld id="{415B4B91-B4FC-E245-AB10-20538F3A2058}" type="slidenum">
              <a:rPr lang="en-US"/>
              <a:pPr/>
              <a:t>‹#›</a:t>
            </a:fld>
            <a:endParaRPr lang="en-US" dirty="0"/>
          </a:p>
        </p:txBody>
      </p:sp>
    </p:spTree>
    <p:extLst>
      <p:ext uri="{BB962C8B-B14F-4D97-AF65-F5344CB8AC3E}">
        <p14:creationId xmlns:p14="http://schemas.microsoft.com/office/powerpoint/2010/main" val="2185044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0668002" y="6172202"/>
            <a:ext cx="1251492" cy="414867"/>
          </a:xfrm>
          <a:prstGeom prst="rect">
            <a:avLst/>
          </a:prstGeom>
        </p:spPr>
      </p:pic>
    </p:spTree>
    <p:extLst>
      <p:ext uri="{BB962C8B-B14F-4D97-AF65-F5344CB8AC3E}">
        <p14:creationId xmlns:p14="http://schemas.microsoft.com/office/powerpoint/2010/main" val="1374011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4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2"/>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870649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18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2"/>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702495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5_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2"/>
            <a:ext cx="10972800" cy="579439"/>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5125374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609600" y="838200"/>
            <a:ext cx="10972800" cy="579438"/>
          </a:xfrm>
        </p:spPr>
        <p:txBody>
          <a:bodyPr/>
          <a:lstStyle/>
          <a:p>
            <a:r>
              <a:rPr lang="en-US"/>
              <a:t>Click to edit Master title style</a:t>
            </a:r>
          </a:p>
        </p:txBody>
      </p:sp>
      <p:sp>
        <p:nvSpPr>
          <p:cNvPr id="6" name="Content Placeholder 2"/>
          <p:cNvSpPr>
            <a:spLocks noGrp="1"/>
          </p:cNvSpPr>
          <p:nvPr>
            <p:ph idx="1"/>
          </p:nvPr>
        </p:nvSpPr>
        <p:spPr>
          <a:xfrm>
            <a:off x="609600" y="1600201"/>
            <a:ext cx="10972800" cy="4038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3546301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1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098311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userDrawn="1">
  <p:cSld name="2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0983111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80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618651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userDrawn="1">
  <p:cSld name="84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6089415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userDrawn="1">
  <p:cSld name="86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2355420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88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1550199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89_Blank">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609600" y="274639"/>
            <a:ext cx="10972800" cy="1143000"/>
          </a:xfrm>
        </p:spPr>
        <p:txBody>
          <a:bodyPr>
            <a:noAutofit/>
          </a:bodyPr>
          <a:lstStyle>
            <a:lvl1pPr>
              <a:defRPr lang="en-CA" sz="3200" kern="1200" dirty="0">
                <a:solidFill>
                  <a:srgbClr val="00B0F0"/>
                </a:solidFill>
                <a:latin typeface="Century Gothic" pitchFamily="34" charset="0"/>
                <a:ea typeface="+mj-ea"/>
                <a:cs typeface="+mj-cs"/>
              </a:defRPr>
            </a:lvl1pPr>
          </a:lstStyle>
          <a:p>
            <a:r>
              <a:rPr lang="en-US" dirty="0"/>
              <a:t>CLICK TO EDIT MASTER TITLE STYLE</a:t>
            </a:r>
            <a:endParaRPr lang="en-CA" dirty="0"/>
          </a:p>
        </p:txBody>
      </p:sp>
    </p:spTree>
    <p:extLst>
      <p:ext uri="{BB962C8B-B14F-4D97-AF65-F5344CB8AC3E}">
        <p14:creationId xmlns:p14="http://schemas.microsoft.com/office/powerpoint/2010/main" val="3087920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838200"/>
            <a:ext cx="10972800" cy="57943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09600" y="1600201"/>
            <a:ext cx="10972800"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8421983"/>
      </p:ext>
    </p:extLst>
  </p:cSld>
  <p:clrMap bg1="lt1" tx1="dk1" bg2="lt2" tx2="dk2" accent1="accent1" accent2="accent2" accent3="accent3" accent4="accent4" accent5="accent5" accent6="accent6" hlink="hlink" folHlink="folHlink"/>
  <p:sldLayoutIdLst>
    <p:sldLayoutId id="2147484230" r:id="rId1"/>
    <p:sldLayoutId id="2147484235" r:id="rId2"/>
    <p:sldLayoutId id="2147484236" r:id="rId3"/>
    <p:sldLayoutId id="2147484237" r:id="rId4"/>
    <p:sldLayoutId id="2147484239" r:id="rId5"/>
    <p:sldLayoutId id="2147484241" r:id="rId6"/>
    <p:sldLayoutId id="2147484243" r:id="rId7"/>
    <p:sldLayoutId id="2147484245" r:id="rId8"/>
    <p:sldLayoutId id="2147484246" r:id="rId9"/>
    <p:sldLayoutId id="2147484247" r:id="rId10"/>
    <p:sldLayoutId id="2147484248" r:id="rId11"/>
    <p:sldLayoutId id="2147484249" r:id="rId12"/>
    <p:sldLayoutId id="2147484250" r:id="rId13"/>
    <p:sldLayoutId id="2147484251" r:id="rId14"/>
    <p:sldLayoutId id="2147484252" r:id="rId15"/>
  </p:sldLayoutIdLst>
  <p:txStyles>
    <p:titleStyle>
      <a:lvl1pPr algn="l" defTabSz="457200" rtl="0" eaLnBrk="1" latinLnBrk="0" hangingPunct="1">
        <a:spcBef>
          <a:spcPct val="0"/>
        </a:spcBef>
        <a:buNone/>
        <a:defRPr sz="35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2800" kern="1200">
          <a:solidFill>
            <a:srgbClr val="000000"/>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rgbClr val="000000"/>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rgbClr val="00000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00000"/>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rgbClr val="00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microsoft.com/office/2007/relationships/media" Target="../media/media2.mov"/><Relationship Id="rId7" Type="http://schemas.openxmlformats.org/officeDocument/2006/relationships/image" Target="../media/image30.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29.png"/><Relationship Id="rId5" Type="http://schemas.openxmlformats.org/officeDocument/2006/relationships/slideLayout" Target="../slideLayouts/slideLayout13.xml"/><Relationship Id="rId4" Type="http://schemas.openxmlformats.org/officeDocument/2006/relationships/video" Target="../media/media2.mov"/></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microsoft.com/office/2007/relationships/media" Target="../media/media3.wmv"/><Relationship Id="rId1" Type="http://schemas.openxmlformats.org/officeDocument/2006/relationships/video" Target="NULL" TargetMode="External"/><Relationship Id="rId5" Type="http://schemas.openxmlformats.org/officeDocument/2006/relationships/image" Target="../media/image33.png"/><Relationship Id="rId4" Type="http://schemas.openxmlformats.org/officeDocument/2006/relationships/notesSlide" Target="../notesSlides/notesSlide14.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hyperlink" Target="http://www.perimeterinstitute.ca/outreach/teachers"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3.xml"/><Relationship Id="rId1" Type="http://schemas.openxmlformats.org/officeDocument/2006/relationships/slideLayout" Target="../slideLayouts/slideLayout6.xml"/><Relationship Id="rId6" Type="http://schemas.microsoft.com/office/2007/relationships/hdphoto" Target="../media/hdphoto1.wdp"/><Relationship Id="rId5" Type="http://schemas.openxmlformats.org/officeDocument/2006/relationships/image" Target="../media/image47.png"/><Relationship Id="rId4" Type="http://schemas.openxmlformats.org/officeDocument/2006/relationships/image" Target="../media/image46.png"/></Relationships>
</file>

<file path=ppt/slides/_rels/slide38.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50.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0.jpeg"/><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6.xml"/><Relationship Id="rId1" Type="http://schemas.openxmlformats.org/officeDocument/2006/relationships/slideLayout" Target="../slideLayouts/slideLayout6.xml"/><Relationship Id="rId4" Type="http://schemas.openxmlformats.org/officeDocument/2006/relationships/image" Target="../media/image52.jpeg"/></Relationships>
</file>

<file path=ppt/slides/_rels/slide4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42.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28.xml"/><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43.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hyperlink" Target="http://www.perimeterinstitute.ca/outreach/students"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4.wmv"/><Relationship Id="rId1" Type="http://schemas.openxmlformats.org/officeDocument/2006/relationships/video" Target="NULL" TargetMode="External"/><Relationship Id="rId5" Type="http://schemas.openxmlformats.org/officeDocument/2006/relationships/image" Target="../media/image64.png"/><Relationship Id="rId4" Type="http://schemas.openxmlformats.org/officeDocument/2006/relationships/notesSlide" Target="../notesSlides/notesSlide34.xml"/></Relationships>
</file>

<file path=ppt/slides/_rels/slide5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microsoft.com/office/2007/relationships/media" Target="../media/media4.wmv"/><Relationship Id="rId1" Type="http://schemas.openxmlformats.org/officeDocument/2006/relationships/video" Target="NULL" TargetMode="External"/><Relationship Id="rId5" Type="http://schemas.openxmlformats.org/officeDocument/2006/relationships/image" Target="../media/image64.png"/><Relationship Id="rId4" Type="http://schemas.openxmlformats.org/officeDocument/2006/relationships/notesSlide" Target="../notesSlides/notesSlide3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6.xml"/><Relationship Id="rId1" Type="http://schemas.openxmlformats.org/officeDocument/2006/relationships/slideLayout" Target="../slideLayouts/slideLayout11.xml"/><Relationship Id="rId4" Type="http://schemas.openxmlformats.org/officeDocument/2006/relationships/hyperlink" Target="https://resources.perimeterinstitute.ca/" TargetMode="External"/></Relationships>
</file>

<file path=ppt/slides/_rels/slide57.xml.rels><?xml version="1.0" encoding="UTF-8" standalone="yes"?>
<Relationships xmlns="http://schemas.openxmlformats.org/package/2006/relationships"><Relationship Id="rId3" Type="http://schemas.openxmlformats.org/officeDocument/2006/relationships/hyperlink" Target="mailto:omichalopoulos@gmail.com" TargetMode="External"/><Relationship Id="rId2" Type="http://schemas.openxmlformats.org/officeDocument/2006/relationships/hyperlink" Target="mailto:dfish@perimeterinstitute.ca" TargetMode="External"/><Relationship Id="rId1" Type="http://schemas.openxmlformats.org/officeDocument/2006/relationships/slideLayout" Target="../slideLayouts/slideLayout12.xml"/><Relationship Id="rId6" Type="http://schemas.microsoft.com/office/2007/relationships/hdphoto" Target="../media/hdphoto2.wdp"/><Relationship Id="rId5" Type="http://schemas.openxmlformats.org/officeDocument/2006/relationships/image" Target="../media/image67.png"/><Relationship Id="rId4" Type="http://schemas.openxmlformats.org/officeDocument/2006/relationships/hyperlink" Target="https://resources.perimeterinstitute.ca/" TargetMode="External"/></Relationships>
</file>

<file path=ppt/slides/_rels/slide6.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resources.perimeterinstitute.ca/"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 y="-2"/>
            <a:ext cx="12192002" cy="6858002"/>
          </a:xfrm>
          <a:prstGeom prst="rect">
            <a:avLst/>
          </a:prstGeom>
          <a:ln>
            <a:noFill/>
          </a:ln>
          <a:effectLst/>
        </p:spPr>
      </p:pic>
    </p:spTree>
    <p:extLst>
      <p:ext uri="{BB962C8B-B14F-4D97-AF65-F5344CB8AC3E}">
        <p14:creationId xmlns:p14="http://schemas.microsoft.com/office/powerpoint/2010/main" val="25827015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Content Placeholder 2">
            <a:extLst>
              <a:ext uri="{FF2B5EF4-FFF2-40B4-BE49-F238E27FC236}">
                <a16:creationId xmlns:a16="http://schemas.microsoft.com/office/drawing/2014/main" id="{90B1BCF3-1CF0-49A2-A773-98EB55DAC055}"/>
              </a:ext>
            </a:extLst>
          </p:cNvPr>
          <p:cNvSpPr txBox="1">
            <a:spLocks/>
          </p:cNvSpPr>
          <p:nvPr/>
        </p:nvSpPr>
        <p:spPr>
          <a:xfrm>
            <a:off x="6240016" y="1340768"/>
            <a:ext cx="5068456" cy="3086100"/>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2800" kern="1200">
                <a:solidFill>
                  <a:srgbClr val="000000"/>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rgbClr val="000000"/>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rgbClr val="00000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00000"/>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rgbClr val="00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fontAlgn="auto">
              <a:lnSpc>
                <a:spcPct val="150000"/>
              </a:lnSpc>
              <a:spcAft>
                <a:spcPts val="0"/>
              </a:spcAft>
              <a:buNone/>
            </a:pPr>
            <a:endParaRPr lang="en-US" sz="2400" b="1" dirty="0">
              <a:latin typeface="Century Gothic" panose="020B0502020202020204" pitchFamily="34" charset="0"/>
              <a:cs typeface="Arial" panose="020B0604020202020204" pitchFamily="34" charset="0"/>
            </a:endParaRPr>
          </a:p>
          <a:p>
            <a:pPr fontAlgn="auto">
              <a:lnSpc>
                <a:spcPct val="150000"/>
              </a:lnSpc>
              <a:spcAft>
                <a:spcPts val="0"/>
              </a:spcAft>
            </a:pPr>
            <a:r>
              <a:rPr lang="en-US" sz="2400" b="1" dirty="0">
                <a:latin typeface="Century Gothic" panose="020B0502020202020204" pitchFamily="34" charset="0"/>
                <a:cs typeface="Arial" panose="020B0604020202020204" pitchFamily="34" charset="0"/>
              </a:rPr>
              <a:t>Activity 6: Dark Matter Lab</a:t>
            </a:r>
          </a:p>
          <a:p>
            <a:pPr fontAlgn="auto">
              <a:lnSpc>
                <a:spcPct val="150000"/>
              </a:lnSpc>
              <a:spcAft>
                <a:spcPts val="0"/>
              </a:spcAft>
            </a:pPr>
            <a:r>
              <a:rPr lang="en-US" sz="2400" dirty="0">
                <a:latin typeface="Century Gothic" panose="020B0502020202020204" pitchFamily="34" charset="0"/>
                <a:cs typeface="Arial" panose="020B0604020202020204" pitchFamily="34" charset="0"/>
              </a:rPr>
              <a:t>Curriculum Links: </a:t>
            </a:r>
          </a:p>
          <a:p>
            <a:pPr lvl="1" fontAlgn="auto">
              <a:lnSpc>
                <a:spcPct val="150000"/>
              </a:lnSpc>
              <a:spcAft>
                <a:spcPts val="0"/>
              </a:spcAft>
            </a:pPr>
            <a:r>
              <a:rPr lang="en-US" dirty="0">
                <a:latin typeface="Century Gothic" panose="020B0502020202020204" pitchFamily="34" charset="0"/>
                <a:cs typeface="Arial" panose="020B0604020202020204" pitchFamily="34" charset="0"/>
              </a:rPr>
              <a:t>Circular Motion</a:t>
            </a:r>
          </a:p>
          <a:p>
            <a:pPr lvl="1" fontAlgn="auto">
              <a:lnSpc>
                <a:spcPct val="150000"/>
              </a:lnSpc>
              <a:spcAft>
                <a:spcPts val="0"/>
              </a:spcAft>
            </a:pPr>
            <a:r>
              <a:rPr lang="en-US" dirty="0" err="1">
                <a:latin typeface="Century Gothic" panose="020B0502020202020204" pitchFamily="34" charset="0"/>
                <a:cs typeface="Arial" panose="020B0604020202020204" pitchFamily="34" charset="0"/>
              </a:rPr>
              <a:t>Netwonian</a:t>
            </a:r>
            <a:r>
              <a:rPr lang="en-US" dirty="0">
                <a:latin typeface="Century Gothic" panose="020B0502020202020204" pitchFamily="34" charset="0"/>
                <a:cs typeface="Arial" panose="020B0604020202020204" pitchFamily="34" charset="0"/>
              </a:rPr>
              <a:t> Gravity</a:t>
            </a:r>
          </a:p>
        </p:txBody>
      </p:sp>
      <p:pic>
        <p:nvPicPr>
          <p:cNvPr id="3" name="Picture 2" descr="A picture containing application&#10;&#10;Description automatically generated">
            <a:extLst>
              <a:ext uri="{FF2B5EF4-FFF2-40B4-BE49-F238E27FC236}">
                <a16:creationId xmlns:a16="http://schemas.microsoft.com/office/drawing/2014/main" id="{40DF266D-6A14-4DF5-2639-C44B214E5FF0}"/>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20541570">
            <a:off x="2551184" y="1445620"/>
            <a:ext cx="3244149" cy="41968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0122690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64F2F50-1590-46B6-90CC-87B8C5E8AA88}"/>
              </a:ext>
            </a:extLst>
          </p:cNvPr>
          <p:cNvSpPr txBox="1">
            <a:spLocks/>
          </p:cNvSpPr>
          <p:nvPr/>
        </p:nvSpPr>
        <p:spPr>
          <a:xfrm>
            <a:off x="2927648" y="548680"/>
            <a:ext cx="6669360" cy="937544"/>
          </a:xfrm>
          <a:prstGeom prst="rect">
            <a:avLst/>
          </a:prstGeom>
        </p:spPr>
        <p:txBody>
          <a:bodyPr vert="horz" lIns="91440" tIns="45720" rIns="91440" bIns="4572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fontAlgn="auto">
              <a:spcAft>
                <a:spcPts val="0"/>
              </a:spcAft>
            </a:pPr>
            <a:r>
              <a:rPr lang="en-CA" dirty="0">
                <a:latin typeface="Century Gothic" pitchFamily="34" charset="0"/>
              </a:rPr>
              <a:t>Uniform Circular Motion lab</a:t>
            </a:r>
          </a:p>
        </p:txBody>
      </p:sp>
      <p:pic>
        <p:nvPicPr>
          <p:cNvPr id="2" name="Picture 1">
            <a:extLst>
              <a:ext uri="{FF2B5EF4-FFF2-40B4-BE49-F238E27FC236}">
                <a16:creationId xmlns:a16="http://schemas.microsoft.com/office/drawing/2014/main" id="{2A24AC53-DF8A-D350-5EEE-5CD2598FB13A}"/>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498132" y="1700809"/>
            <a:ext cx="3528392" cy="4117767"/>
          </a:xfrm>
          <a:prstGeom prst="rect">
            <a:avLst/>
          </a:prstGeom>
          <a:ln>
            <a:noFill/>
          </a:ln>
          <a:effectLst>
            <a:softEdge rad="112500"/>
          </a:effectLst>
        </p:spPr>
      </p:pic>
    </p:spTree>
    <p:extLst>
      <p:ext uri="{BB962C8B-B14F-4D97-AF65-F5344CB8AC3E}">
        <p14:creationId xmlns:p14="http://schemas.microsoft.com/office/powerpoint/2010/main" val="34607201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latin typeface="Century Gothic" pitchFamily="34" charset="0"/>
              </a:rPr>
              <a:t>Uniform Circular Motion</a:t>
            </a:r>
          </a:p>
        </p:txBody>
      </p:sp>
      <p:sp>
        <p:nvSpPr>
          <p:cNvPr id="3" name="Content Placeholder 2"/>
          <p:cNvSpPr>
            <a:spLocks noGrp="1"/>
          </p:cNvSpPr>
          <p:nvPr>
            <p:ph idx="1"/>
          </p:nvPr>
        </p:nvSpPr>
        <p:spPr>
          <a:xfrm>
            <a:off x="2013580" y="2012652"/>
            <a:ext cx="4330824" cy="3361929"/>
          </a:xfrm>
        </p:spPr>
        <p:txBody>
          <a:bodyPr>
            <a:normAutofit fontScale="92500" lnSpcReduction="10000"/>
          </a:bodyPr>
          <a:lstStyle/>
          <a:p>
            <a:pPr marL="0" indent="0" algn="ctr">
              <a:buNone/>
            </a:pPr>
            <a:r>
              <a:rPr lang="en-CA" sz="3600" b="1" dirty="0">
                <a:solidFill>
                  <a:srgbClr val="FF0000"/>
                </a:solidFill>
                <a:latin typeface="Century Gothic" pitchFamily="34" charset="0"/>
              </a:rPr>
              <a:t>Predict</a:t>
            </a:r>
          </a:p>
          <a:p>
            <a:pPr marL="0" indent="0" algn="ctr">
              <a:buNone/>
            </a:pPr>
            <a:r>
              <a:rPr lang="en-CA" sz="3600" b="1" dirty="0">
                <a:latin typeface="Century Gothic" pitchFamily="34" charset="0"/>
              </a:rPr>
              <a:t>Observe</a:t>
            </a:r>
          </a:p>
          <a:p>
            <a:pPr marL="0" indent="0" algn="ctr">
              <a:buNone/>
            </a:pPr>
            <a:r>
              <a:rPr lang="en-CA" sz="3600" b="1" dirty="0">
                <a:latin typeface="Century Gothic" pitchFamily="34" charset="0"/>
              </a:rPr>
              <a:t>Explain</a:t>
            </a:r>
          </a:p>
          <a:p>
            <a:pPr marL="0" indent="0" algn="ctr">
              <a:buNone/>
            </a:pPr>
            <a:endParaRPr lang="en-CA" b="1" dirty="0">
              <a:latin typeface="Century Gothic" pitchFamily="34" charset="0"/>
            </a:endParaRPr>
          </a:p>
          <a:p>
            <a:pPr marL="0" indent="0" algn="ctr">
              <a:buNone/>
            </a:pPr>
            <a:r>
              <a:rPr lang="en-CA" dirty="0">
                <a:latin typeface="Century Gothic" pitchFamily="34" charset="0"/>
              </a:rPr>
              <a:t>How are </a:t>
            </a:r>
            <a:r>
              <a:rPr lang="en-CA" dirty="0">
                <a:solidFill>
                  <a:srgbClr val="FF0000"/>
                </a:solidFill>
                <a:latin typeface="Century Gothic" pitchFamily="34" charset="0"/>
              </a:rPr>
              <a:t>mass</a:t>
            </a:r>
            <a:r>
              <a:rPr lang="en-CA" dirty="0">
                <a:latin typeface="Century Gothic" pitchFamily="34" charset="0"/>
              </a:rPr>
              <a:t> and </a:t>
            </a:r>
            <a:r>
              <a:rPr lang="en-CA" dirty="0">
                <a:solidFill>
                  <a:srgbClr val="FF0000"/>
                </a:solidFill>
                <a:latin typeface="Century Gothic" pitchFamily="34" charset="0"/>
              </a:rPr>
              <a:t>speed</a:t>
            </a:r>
            <a:r>
              <a:rPr lang="en-CA" dirty="0">
                <a:latin typeface="Century Gothic" pitchFamily="34" charset="0"/>
              </a:rPr>
              <a:t> connected in circular motion?</a:t>
            </a:r>
          </a:p>
        </p:txBody>
      </p:sp>
      <p:grpSp>
        <p:nvGrpSpPr>
          <p:cNvPr id="7" name="Group 6"/>
          <p:cNvGrpSpPr/>
          <p:nvPr/>
        </p:nvGrpSpPr>
        <p:grpSpPr>
          <a:xfrm>
            <a:off x="5951985" y="1731543"/>
            <a:ext cx="4248473" cy="3643037"/>
            <a:chOff x="4950042" y="2028731"/>
            <a:chExt cx="2592288" cy="2372377"/>
          </a:xfrm>
        </p:grpSpPr>
        <p:sp>
          <p:nvSpPr>
            <p:cNvPr id="8" name="Oval 7"/>
            <p:cNvSpPr/>
            <p:nvPr/>
          </p:nvSpPr>
          <p:spPr>
            <a:xfrm>
              <a:off x="4950042" y="2510898"/>
              <a:ext cx="2538282" cy="594066"/>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fontAlgn="base">
                <a:spcBef>
                  <a:spcPct val="0"/>
                </a:spcBef>
                <a:spcAft>
                  <a:spcPct val="0"/>
                </a:spcAft>
              </a:pPr>
              <a:endParaRPr lang="en-CA" sz="3300">
                <a:solidFill>
                  <a:prstClr val="black"/>
                </a:solidFill>
                <a:latin typeface="Calibri"/>
              </a:endParaRPr>
            </a:p>
          </p:txBody>
        </p:sp>
        <p:sp>
          <p:nvSpPr>
            <p:cNvPr id="9" name="Oval 8"/>
            <p:cNvSpPr/>
            <p:nvPr/>
          </p:nvSpPr>
          <p:spPr>
            <a:xfrm>
              <a:off x="7326306" y="2699919"/>
              <a:ext cx="216024" cy="21602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CA" sz="3300">
                <a:solidFill>
                  <a:prstClr val="white"/>
                </a:solidFill>
                <a:latin typeface="Calibri"/>
              </a:endParaRPr>
            </a:p>
          </p:txBody>
        </p:sp>
        <p:cxnSp>
          <p:nvCxnSpPr>
            <p:cNvPr id="10" name="Straight Arrow Connector 9"/>
            <p:cNvCxnSpPr/>
            <p:nvPr/>
          </p:nvCxnSpPr>
          <p:spPr>
            <a:xfrm flipH="1" flipV="1">
              <a:off x="7160104" y="2446793"/>
              <a:ext cx="332405" cy="3611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a:off x="6219183" y="2807931"/>
              <a:ext cx="121513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214999" y="2807931"/>
              <a:ext cx="20715" cy="1154841"/>
            </a:xfrm>
            <a:prstGeom prst="line">
              <a:avLst/>
            </a:prstGeom>
          </p:spPr>
          <p:style>
            <a:lnRef idx="2">
              <a:schemeClr val="accent1"/>
            </a:lnRef>
            <a:fillRef idx="0">
              <a:schemeClr val="accent1"/>
            </a:fillRef>
            <a:effectRef idx="1">
              <a:schemeClr val="accent1"/>
            </a:effectRef>
            <a:fontRef idx="minor">
              <a:schemeClr val="tx1"/>
            </a:fontRef>
          </p:style>
        </p:cxnSp>
        <p:sp>
          <p:nvSpPr>
            <p:cNvPr id="13" name="Rounded Rectangle 12"/>
            <p:cNvSpPr/>
            <p:nvPr/>
          </p:nvSpPr>
          <p:spPr>
            <a:xfrm>
              <a:off x="6030162" y="3861048"/>
              <a:ext cx="417495" cy="5400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CA" sz="3300">
                <a:solidFill>
                  <a:prstClr val="white"/>
                </a:solidFill>
                <a:latin typeface="Calibri"/>
              </a:endParaRPr>
            </a:p>
          </p:txBody>
        </p:sp>
        <p:sp>
          <p:nvSpPr>
            <p:cNvPr id="14" name="TextBox 13"/>
            <p:cNvSpPr txBox="1"/>
            <p:nvPr/>
          </p:nvSpPr>
          <p:spPr>
            <a:xfrm>
              <a:off x="6410961" y="3861049"/>
              <a:ext cx="652591" cy="330704"/>
            </a:xfrm>
            <a:prstGeom prst="rect">
              <a:avLst/>
            </a:prstGeom>
            <a:noFill/>
          </p:spPr>
          <p:txBody>
            <a:bodyPr wrap="none" rtlCol="0">
              <a:spAutoFit/>
            </a:bodyPr>
            <a:lstStyle/>
            <a:p>
              <a:pPr fontAlgn="base">
                <a:spcBef>
                  <a:spcPct val="0"/>
                </a:spcBef>
                <a:spcAft>
                  <a:spcPct val="0"/>
                </a:spcAft>
              </a:pPr>
              <a:r>
                <a:rPr lang="en-CA" sz="2700" b="1" dirty="0">
                  <a:solidFill>
                    <a:srgbClr val="FF0000"/>
                  </a:solidFill>
                </a:rPr>
                <a:t>mass</a:t>
              </a:r>
            </a:p>
          </p:txBody>
        </p:sp>
        <p:sp>
          <p:nvSpPr>
            <p:cNvPr id="15" name="TextBox 14"/>
            <p:cNvSpPr txBox="1"/>
            <p:nvPr/>
          </p:nvSpPr>
          <p:spPr>
            <a:xfrm>
              <a:off x="6698859" y="2028731"/>
              <a:ext cx="723014" cy="330704"/>
            </a:xfrm>
            <a:prstGeom prst="rect">
              <a:avLst/>
            </a:prstGeom>
            <a:noFill/>
          </p:spPr>
          <p:txBody>
            <a:bodyPr wrap="none" rtlCol="0">
              <a:spAutoFit/>
            </a:bodyPr>
            <a:lstStyle/>
            <a:p>
              <a:pPr fontAlgn="base">
                <a:spcBef>
                  <a:spcPct val="0"/>
                </a:spcBef>
                <a:spcAft>
                  <a:spcPct val="0"/>
                </a:spcAft>
              </a:pPr>
              <a:r>
                <a:rPr lang="en-CA" sz="2700" b="1" dirty="0">
                  <a:solidFill>
                    <a:srgbClr val="FF0000"/>
                  </a:solidFill>
                </a:rPr>
                <a:t>speed</a:t>
              </a:r>
            </a:p>
          </p:txBody>
        </p:sp>
      </p:grpSp>
    </p:spTree>
    <p:extLst>
      <p:ext uri="{BB962C8B-B14F-4D97-AF65-F5344CB8AC3E}">
        <p14:creationId xmlns:p14="http://schemas.microsoft.com/office/powerpoint/2010/main" val="33777136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latin typeface="Century Gothic" pitchFamily="34" charset="0"/>
              </a:rPr>
              <a:t>Uniform Circular Motion</a:t>
            </a:r>
          </a:p>
        </p:txBody>
      </p:sp>
      <p:sp>
        <p:nvSpPr>
          <p:cNvPr id="3" name="Content Placeholder 2"/>
          <p:cNvSpPr>
            <a:spLocks noGrp="1"/>
          </p:cNvSpPr>
          <p:nvPr>
            <p:ph idx="1"/>
          </p:nvPr>
        </p:nvSpPr>
        <p:spPr>
          <a:xfrm>
            <a:off x="2031156" y="3013896"/>
            <a:ext cx="4330824" cy="3361929"/>
          </a:xfrm>
        </p:spPr>
        <p:txBody>
          <a:bodyPr>
            <a:normAutofit/>
          </a:bodyPr>
          <a:lstStyle/>
          <a:p>
            <a:pPr marL="0" indent="0">
              <a:buNone/>
            </a:pPr>
            <a:r>
              <a:rPr lang="en-CA" b="1" dirty="0">
                <a:latin typeface="Century Gothic" pitchFamily="34" charset="0"/>
              </a:rPr>
              <a:t>Build</a:t>
            </a:r>
            <a:r>
              <a:rPr lang="en-CA" dirty="0">
                <a:latin typeface="Century Gothic" pitchFamily="34" charset="0"/>
              </a:rPr>
              <a:t> a mathematical model to predict the relationship between mass and speed.</a:t>
            </a:r>
          </a:p>
          <a:p>
            <a:pPr marL="0" indent="0">
              <a:buNone/>
            </a:pPr>
            <a:r>
              <a:rPr lang="en-CA" dirty="0">
                <a:latin typeface="Century Gothic" pitchFamily="34" charset="0"/>
              </a:rPr>
              <a:t>(Ignore the angle)</a:t>
            </a:r>
          </a:p>
        </p:txBody>
      </p:sp>
      <p:grpSp>
        <p:nvGrpSpPr>
          <p:cNvPr id="7" name="Group 6"/>
          <p:cNvGrpSpPr/>
          <p:nvPr/>
        </p:nvGrpSpPr>
        <p:grpSpPr>
          <a:xfrm>
            <a:off x="6116562" y="1145126"/>
            <a:ext cx="4248473" cy="3643037"/>
            <a:chOff x="4950042" y="2028731"/>
            <a:chExt cx="2592288" cy="2372377"/>
          </a:xfrm>
        </p:grpSpPr>
        <p:sp>
          <p:nvSpPr>
            <p:cNvPr id="8" name="Oval 7"/>
            <p:cNvSpPr/>
            <p:nvPr/>
          </p:nvSpPr>
          <p:spPr>
            <a:xfrm>
              <a:off x="4950042" y="2510898"/>
              <a:ext cx="2538282" cy="594066"/>
            </a:xfrm>
            <a:prstGeom prst="ellipse">
              <a:avLst/>
            </a:prstGeom>
            <a:ln>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fontAlgn="base">
                <a:spcBef>
                  <a:spcPct val="0"/>
                </a:spcBef>
                <a:spcAft>
                  <a:spcPct val="0"/>
                </a:spcAft>
              </a:pPr>
              <a:endParaRPr lang="en-CA" sz="3300">
                <a:solidFill>
                  <a:prstClr val="black"/>
                </a:solidFill>
                <a:latin typeface="Calibri"/>
              </a:endParaRPr>
            </a:p>
          </p:txBody>
        </p:sp>
        <p:sp>
          <p:nvSpPr>
            <p:cNvPr id="9" name="Oval 8"/>
            <p:cNvSpPr/>
            <p:nvPr/>
          </p:nvSpPr>
          <p:spPr>
            <a:xfrm>
              <a:off x="7326306" y="2699919"/>
              <a:ext cx="216024" cy="216024"/>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CA" sz="3300" dirty="0">
                <a:solidFill>
                  <a:prstClr val="white"/>
                </a:solidFill>
                <a:latin typeface="Calibri"/>
              </a:endParaRPr>
            </a:p>
          </p:txBody>
        </p:sp>
        <p:cxnSp>
          <p:nvCxnSpPr>
            <p:cNvPr id="10" name="Straight Arrow Connector 9"/>
            <p:cNvCxnSpPr/>
            <p:nvPr/>
          </p:nvCxnSpPr>
          <p:spPr>
            <a:xfrm flipH="1" flipV="1">
              <a:off x="7160104" y="2446793"/>
              <a:ext cx="332405" cy="361139"/>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a:off x="6219183" y="2807931"/>
              <a:ext cx="121513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a:off x="6214999" y="2807931"/>
              <a:ext cx="20715" cy="1154841"/>
            </a:xfrm>
            <a:prstGeom prst="line">
              <a:avLst/>
            </a:prstGeom>
          </p:spPr>
          <p:style>
            <a:lnRef idx="2">
              <a:schemeClr val="accent1"/>
            </a:lnRef>
            <a:fillRef idx="0">
              <a:schemeClr val="accent1"/>
            </a:fillRef>
            <a:effectRef idx="1">
              <a:schemeClr val="accent1"/>
            </a:effectRef>
            <a:fontRef idx="minor">
              <a:schemeClr val="tx1"/>
            </a:fontRef>
          </p:style>
        </p:cxnSp>
        <p:sp>
          <p:nvSpPr>
            <p:cNvPr id="13" name="Rounded Rectangle 12"/>
            <p:cNvSpPr/>
            <p:nvPr/>
          </p:nvSpPr>
          <p:spPr>
            <a:xfrm>
              <a:off x="6030162" y="3861048"/>
              <a:ext cx="417495" cy="54006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CA" sz="3300">
                <a:solidFill>
                  <a:prstClr val="white"/>
                </a:solidFill>
                <a:latin typeface="Calibri"/>
              </a:endParaRPr>
            </a:p>
          </p:txBody>
        </p:sp>
        <p:sp>
          <p:nvSpPr>
            <p:cNvPr id="14" name="TextBox 13"/>
            <p:cNvSpPr txBox="1"/>
            <p:nvPr/>
          </p:nvSpPr>
          <p:spPr>
            <a:xfrm>
              <a:off x="6410961" y="3861049"/>
              <a:ext cx="652591" cy="330704"/>
            </a:xfrm>
            <a:prstGeom prst="rect">
              <a:avLst/>
            </a:prstGeom>
            <a:noFill/>
          </p:spPr>
          <p:txBody>
            <a:bodyPr wrap="none" rtlCol="0">
              <a:spAutoFit/>
            </a:bodyPr>
            <a:lstStyle/>
            <a:p>
              <a:pPr fontAlgn="base">
                <a:spcBef>
                  <a:spcPct val="0"/>
                </a:spcBef>
                <a:spcAft>
                  <a:spcPct val="0"/>
                </a:spcAft>
              </a:pPr>
              <a:r>
                <a:rPr lang="en-CA" sz="2700" b="1" dirty="0">
                  <a:solidFill>
                    <a:srgbClr val="FF0000"/>
                  </a:solidFill>
                </a:rPr>
                <a:t>mass</a:t>
              </a:r>
            </a:p>
          </p:txBody>
        </p:sp>
        <p:sp>
          <p:nvSpPr>
            <p:cNvPr id="15" name="TextBox 14"/>
            <p:cNvSpPr txBox="1"/>
            <p:nvPr/>
          </p:nvSpPr>
          <p:spPr>
            <a:xfrm>
              <a:off x="6698859" y="2028731"/>
              <a:ext cx="723014" cy="330704"/>
            </a:xfrm>
            <a:prstGeom prst="rect">
              <a:avLst/>
            </a:prstGeom>
            <a:noFill/>
          </p:spPr>
          <p:txBody>
            <a:bodyPr wrap="none" rtlCol="0">
              <a:spAutoFit/>
            </a:bodyPr>
            <a:lstStyle/>
            <a:p>
              <a:pPr fontAlgn="base">
                <a:spcBef>
                  <a:spcPct val="0"/>
                </a:spcBef>
                <a:spcAft>
                  <a:spcPct val="0"/>
                </a:spcAft>
              </a:pPr>
              <a:r>
                <a:rPr lang="en-CA" sz="2700" b="1" dirty="0">
                  <a:solidFill>
                    <a:srgbClr val="FF0000"/>
                  </a:solidFill>
                </a:rPr>
                <a:t>speed</a:t>
              </a:r>
            </a:p>
          </p:txBody>
        </p:sp>
      </p:grpSp>
    </p:spTree>
    <p:extLst>
      <p:ext uri="{BB962C8B-B14F-4D97-AF65-F5344CB8AC3E}">
        <p14:creationId xmlns:p14="http://schemas.microsoft.com/office/powerpoint/2010/main" val="1770227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6010C442-FB8F-A919-2BA6-F40BC10D98ED}"/>
              </a:ext>
            </a:extLst>
          </p:cNvPr>
          <p:cNvGrpSpPr/>
          <p:nvPr/>
        </p:nvGrpSpPr>
        <p:grpSpPr>
          <a:xfrm>
            <a:off x="2927648" y="188640"/>
            <a:ext cx="756236" cy="3673504"/>
            <a:chOff x="1331640" y="2654980"/>
            <a:chExt cx="756236" cy="3673504"/>
          </a:xfrm>
        </p:grpSpPr>
        <p:sp>
          <p:nvSpPr>
            <p:cNvPr id="4" name="Rounded Rectangle 12">
              <a:extLst>
                <a:ext uri="{FF2B5EF4-FFF2-40B4-BE49-F238E27FC236}">
                  <a16:creationId xmlns:a16="http://schemas.microsoft.com/office/drawing/2014/main" id="{926CAB79-895C-4464-553C-B7452FDC2A78}"/>
                </a:ext>
              </a:extLst>
            </p:cNvPr>
            <p:cNvSpPr/>
            <p:nvPr/>
          </p:nvSpPr>
          <p:spPr>
            <a:xfrm>
              <a:off x="1331640" y="4077072"/>
              <a:ext cx="684228" cy="829320"/>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fontAlgn="base">
                <a:spcBef>
                  <a:spcPct val="0"/>
                </a:spcBef>
                <a:spcAft>
                  <a:spcPct val="0"/>
                </a:spcAft>
              </a:pPr>
              <a:endParaRPr lang="en-CA" sz="3300">
                <a:solidFill>
                  <a:prstClr val="white"/>
                </a:solidFill>
                <a:latin typeface="Calibri"/>
              </a:endParaRPr>
            </a:p>
          </p:txBody>
        </p:sp>
        <p:cxnSp>
          <p:nvCxnSpPr>
            <p:cNvPr id="8" name="Straight Arrow Connector 7">
              <a:extLst>
                <a:ext uri="{FF2B5EF4-FFF2-40B4-BE49-F238E27FC236}">
                  <a16:creationId xmlns:a16="http://schemas.microsoft.com/office/drawing/2014/main" id="{2020AA6B-4DA0-AC6E-2A19-BB2C8A1570EE}"/>
                </a:ext>
              </a:extLst>
            </p:cNvPr>
            <p:cNvCxnSpPr/>
            <p:nvPr/>
          </p:nvCxnSpPr>
          <p:spPr>
            <a:xfrm>
              <a:off x="1673754" y="4491732"/>
              <a:ext cx="0" cy="1313532"/>
            </a:xfrm>
            <a:prstGeom prst="straightConnector1">
              <a:avLst/>
            </a:prstGeom>
            <a:ln w="57150">
              <a:tailEnd type="triangle"/>
            </a:ln>
          </p:spPr>
          <p:style>
            <a:lnRef idx="2">
              <a:schemeClr val="dk1"/>
            </a:lnRef>
            <a:fillRef idx="0">
              <a:schemeClr val="dk1"/>
            </a:fillRef>
            <a:effectRef idx="1">
              <a:schemeClr val="dk1"/>
            </a:effectRef>
            <a:fontRef idx="minor">
              <a:schemeClr val="tx1"/>
            </a:fontRef>
          </p:style>
        </p:cxnSp>
        <p:cxnSp>
          <p:nvCxnSpPr>
            <p:cNvPr id="9" name="Straight Arrow Connector 8">
              <a:extLst>
                <a:ext uri="{FF2B5EF4-FFF2-40B4-BE49-F238E27FC236}">
                  <a16:creationId xmlns:a16="http://schemas.microsoft.com/office/drawing/2014/main" id="{7D3BB8B7-CF9D-A7A5-3FFB-89E4C422E1E1}"/>
                </a:ext>
              </a:extLst>
            </p:cNvPr>
            <p:cNvCxnSpPr>
              <a:cxnSpLocks/>
            </p:cNvCxnSpPr>
            <p:nvPr/>
          </p:nvCxnSpPr>
          <p:spPr>
            <a:xfrm flipV="1">
              <a:off x="1673754" y="3178200"/>
              <a:ext cx="0" cy="1313532"/>
            </a:xfrm>
            <a:prstGeom prst="straightConnector1">
              <a:avLst/>
            </a:prstGeom>
            <a:ln w="57150">
              <a:tailEnd type="triangle"/>
            </a:ln>
          </p:spPr>
          <p:style>
            <a:lnRef idx="2">
              <a:schemeClr val="dk1"/>
            </a:lnRef>
            <a:fillRef idx="0">
              <a:schemeClr val="dk1"/>
            </a:fillRef>
            <a:effectRef idx="1">
              <a:schemeClr val="dk1"/>
            </a:effectRef>
            <a:fontRef idx="minor">
              <a:schemeClr val="tx1"/>
            </a:fontRef>
          </p:style>
        </p:cxnSp>
        <p:sp>
          <p:nvSpPr>
            <p:cNvPr id="18" name="TextBox 17">
              <a:extLst>
                <a:ext uri="{FF2B5EF4-FFF2-40B4-BE49-F238E27FC236}">
                  <a16:creationId xmlns:a16="http://schemas.microsoft.com/office/drawing/2014/main" id="{631113C4-6C07-7EAF-3C0E-F83076980CAA}"/>
                </a:ext>
              </a:extLst>
            </p:cNvPr>
            <p:cNvSpPr txBox="1"/>
            <p:nvPr/>
          </p:nvSpPr>
          <p:spPr>
            <a:xfrm>
              <a:off x="1331640" y="5805264"/>
              <a:ext cx="684228" cy="523220"/>
            </a:xfrm>
            <a:prstGeom prst="rect">
              <a:avLst/>
            </a:prstGeom>
            <a:noFill/>
          </p:spPr>
          <p:txBody>
            <a:bodyPr wrap="square" rtlCol="0">
              <a:spAutoFit/>
            </a:bodyPr>
            <a:lstStyle/>
            <a:p>
              <a:r>
                <a:rPr lang="en-US" sz="2800" dirty="0" err="1">
                  <a:solidFill>
                    <a:schemeClr val="tx1"/>
                  </a:solidFill>
                </a:rPr>
                <a:t>F</a:t>
              </a:r>
              <a:r>
                <a:rPr lang="en-US" sz="2800" baseline="-25000" dirty="0" err="1">
                  <a:solidFill>
                    <a:schemeClr val="tx1"/>
                  </a:solidFill>
                </a:rPr>
                <a:t>g</a:t>
              </a:r>
              <a:endParaRPr lang="en-US" sz="2800" baseline="-25000" dirty="0">
                <a:solidFill>
                  <a:schemeClr val="tx1"/>
                </a:solidFill>
              </a:endParaRPr>
            </a:p>
          </p:txBody>
        </p:sp>
        <p:sp>
          <p:nvSpPr>
            <p:cNvPr id="19" name="TextBox 18">
              <a:extLst>
                <a:ext uri="{FF2B5EF4-FFF2-40B4-BE49-F238E27FC236}">
                  <a16:creationId xmlns:a16="http://schemas.microsoft.com/office/drawing/2014/main" id="{7906E065-DBF8-6923-4100-BABEFFE8F063}"/>
                </a:ext>
              </a:extLst>
            </p:cNvPr>
            <p:cNvSpPr txBox="1"/>
            <p:nvPr/>
          </p:nvSpPr>
          <p:spPr>
            <a:xfrm>
              <a:off x="1403648" y="2654980"/>
              <a:ext cx="684228" cy="523220"/>
            </a:xfrm>
            <a:prstGeom prst="rect">
              <a:avLst/>
            </a:prstGeom>
            <a:noFill/>
          </p:spPr>
          <p:txBody>
            <a:bodyPr wrap="square" rtlCol="0">
              <a:spAutoFit/>
            </a:bodyPr>
            <a:lstStyle/>
            <a:p>
              <a:r>
                <a:rPr lang="en-US" sz="2800" dirty="0">
                  <a:solidFill>
                    <a:schemeClr val="tx1"/>
                  </a:solidFill>
                </a:rPr>
                <a:t>F</a:t>
              </a:r>
              <a:r>
                <a:rPr lang="en-US" sz="2800" baseline="-25000" dirty="0">
                  <a:solidFill>
                    <a:schemeClr val="tx1"/>
                  </a:solidFill>
                </a:rPr>
                <a:t>T</a:t>
              </a:r>
            </a:p>
          </p:txBody>
        </p:sp>
      </p:grpSp>
      <p:grpSp>
        <p:nvGrpSpPr>
          <p:cNvPr id="21" name="Group 20">
            <a:extLst>
              <a:ext uri="{FF2B5EF4-FFF2-40B4-BE49-F238E27FC236}">
                <a16:creationId xmlns:a16="http://schemas.microsoft.com/office/drawing/2014/main" id="{5CF368DC-F939-A20A-0FAE-219E63F1AF5A}"/>
              </a:ext>
            </a:extLst>
          </p:cNvPr>
          <p:cNvGrpSpPr/>
          <p:nvPr/>
        </p:nvGrpSpPr>
        <p:grpSpPr>
          <a:xfrm>
            <a:off x="2207569" y="4761016"/>
            <a:ext cx="1895225" cy="523220"/>
            <a:chOff x="2958806" y="4087003"/>
            <a:chExt cx="1895225" cy="523220"/>
          </a:xfrm>
        </p:grpSpPr>
        <p:sp>
          <p:nvSpPr>
            <p:cNvPr id="6" name="Oval 5">
              <a:extLst>
                <a:ext uri="{FF2B5EF4-FFF2-40B4-BE49-F238E27FC236}">
                  <a16:creationId xmlns:a16="http://schemas.microsoft.com/office/drawing/2014/main" id="{737BAA91-6E9C-5414-121E-8FA7813A4D80}"/>
                </a:ext>
              </a:extLst>
            </p:cNvPr>
            <p:cNvSpPr/>
            <p:nvPr/>
          </p:nvSpPr>
          <p:spPr>
            <a:xfrm>
              <a:off x="4499992" y="4182749"/>
              <a:ext cx="354039" cy="33172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fontAlgn="base">
                <a:spcBef>
                  <a:spcPct val="0"/>
                </a:spcBef>
                <a:spcAft>
                  <a:spcPct val="0"/>
                </a:spcAft>
              </a:pPr>
              <a:endParaRPr lang="en-CA" sz="3300" dirty="0">
                <a:solidFill>
                  <a:prstClr val="white"/>
                </a:solidFill>
                <a:latin typeface="Calibri"/>
              </a:endParaRPr>
            </a:p>
          </p:txBody>
        </p:sp>
        <p:cxnSp>
          <p:nvCxnSpPr>
            <p:cNvPr id="14" name="Straight Arrow Connector 13">
              <a:extLst>
                <a:ext uri="{FF2B5EF4-FFF2-40B4-BE49-F238E27FC236}">
                  <a16:creationId xmlns:a16="http://schemas.microsoft.com/office/drawing/2014/main" id="{1571F2F7-C691-7CC2-A06F-1E4BC05218CE}"/>
                </a:ext>
              </a:extLst>
            </p:cNvPr>
            <p:cNvCxnSpPr>
              <a:cxnSpLocks/>
            </p:cNvCxnSpPr>
            <p:nvPr/>
          </p:nvCxnSpPr>
          <p:spPr>
            <a:xfrm flipH="1">
              <a:off x="3452876" y="4341881"/>
              <a:ext cx="1224135" cy="6732"/>
            </a:xfrm>
            <a:prstGeom prst="straightConnector1">
              <a:avLst/>
            </a:prstGeom>
            <a:ln w="57150">
              <a:tailEnd type="triangle"/>
            </a:ln>
          </p:spPr>
          <p:style>
            <a:lnRef idx="2">
              <a:schemeClr val="dk1"/>
            </a:lnRef>
            <a:fillRef idx="0">
              <a:schemeClr val="dk1"/>
            </a:fillRef>
            <a:effectRef idx="1">
              <a:schemeClr val="dk1"/>
            </a:effectRef>
            <a:fontRef idx="minor">
              <a:schemeClr val="tx1"/>
            </a:fontRef>
          </p:style>
        </p:cxnSp>
        <p:sp>
          <p:nvSpPr>
            <p:cNvPr id="20" name="TextBox 19">
              <a:extLst>
                <a:ext uri="{FF2B5EF4-FFF2-40B4-BE49-F238E27FC236}">
                  <a16:creationId xmlns:a16="http://schemas.microsoft.com/office/drawing/2014/main" id="{C31949B4-C8CE-B2F4-3783-C1973350A976}"/>
                </a:ext>
              </a:extLst>
            </p:cNvPr>
            <p:cNvSpPr txBox="1"/>
            <p:nvPr/>
          </p:nvSpPr>
          <p:spPr>
            <a:xfrm>
              <a:off x="2958806" y="4087003"/>
              <a:ext cx="684228" cy="523220"/>
            </a:xfrm>
            <a:prstGeom prst="rect">
              <a:avLst/>
            </a:prstGeom>
            <a:noFill/>
          </p:spPr>
          <p:txBody>
            <a:bodyPr wrap="square" rtlCol="0">
              <a:spAutoFit/>
            </a:bodyPr>
            <a:lstStyle/>
            <a:p>
              <a:r>
                <a:rPr lang="en-US" sz="2800" dirty="0">
                  <a:solidFill>
                    <a:schemeClr val="tx1"/>
                  </a:solidFill>
                </a:rPr>
                <a:t>F</a:t>
              </a:r>
              <a:r>
                <a:rPr lang="en-US" sz="2800" baseline="-25000" dirty="0">
                  <a:solidFill>
                    <a:schemeClr val="tx1"/>
                  </a:solidFill>
                </a:rPr>
                <a:t>T</a:t>
              </a:r>
            </a:p>
          </p:txBody>
        </p:sp>
      </p:grpSp>
      <p:sp>
        <p:nvSpPr>
          <p:cNvPr id="23" name="TextBox 22">
            <a:extLst>
              <a:ext uri="{FF2B5EF4-FFF2-40B4-BE49-F238E27FC236}">
                <a16:creationId xmlns:a16="http://schemas.microsoft.com/office/drawing/2014/main" id="{D9235562-0006-B744-F9DA-7B6F169C8C93}"/>
              </a:ext>
            </a:extLst>
          </p:cNvPr>
          <p:cNvSpPr txBox="1"/>
          <p:nvPr/>
        </p:nvSpPr>
        <p:spPr>
          <a:xfrm>
            <a:off x="4614473" y="1425228"/>
            <a:ext cx="4649875" cy="1200329"/>
          </a:xfrm>
          <a:prstGeom prst="rect">
            <a:avLst/>
          </a:prstGeom>
          <a:noFill/>
        </p:spPr>
        <p:txBody>
          <a:bodyPr wrap="square" rtlCol="0">
            <a:spAutoFit/>
          </a:bodyPr>
          <a:lstStyle/>
          <a:p>
            <a:pPr marL="342900" indent="-342900">
              <a:buFont typeface="Arial" panose="020B0604020202020204" pitchFamily="34" charset="0"/>
              <a:buChar char="•"/>
            </a:pPr>
            <a:r>
              <a:rPr lang="en-US" sz="2400" dirty="0">
                <a:solidFill>
                  <a:schemeClr val="tx1"/>
                </a:solidFill>
              </a:rPr>
              <a:t>Hanging mass is stationary</a:t>
            </a:r>
          </a:p>
          <a:p>
            <a:pPr marL="342900" indent="-342900">
              <a:buFont typeface="Arial" panose="020B0604020202020204" pitchFamily="34" charset="0"/>
              <a:buChar char="•"/>
            </a:pPr>
            <a:r>
              <a:rPr lang="en-US" sz="2400" dirty="0">
                <a:solidFill>
                  <a:schemeClr val="tx1"/>
                </a:solidFill>
              </a:rPr>
              <a:t>Forces are balanced (</a:t>
            </a:r>
            <a:r>
              <a:rPr lang="en-US" sz="2400" dirty="0" err="1">
                <a:solidFill>
                  <a:schemeClr val="tx1"/>
                </a:solidFill>
              </a:rPr>
              <a:t>F</a:t>
            </a:r>
            <a:r>
              <a:rPr lang="en-US" sz="2400" baseline="-25000" dirty="0" err="1">
                <a:solidFill>
                  <a:schemeClr val="tx1"/>
                </a:solidFill>
              </a:rPr>
              <a:t>net</a:t>
            </a:r>
            <a:r>
              <a:rPr lang="en-US" sz="2400" dirty="0">
                <a:solidFill>
                  <a:schemeClr val="tx1"/>
                </a:solidFill>
              </a:rPr>
              <a:t> = 0)</a:t>
            </a:r>
          </a:p>
          <a:p>
            <a:pPr marL="342900" indent="-342900">
              <a:buFont typeface="Arial" panose="020B0604020202020204" pitchFamily="34" charset="0"/>
              <a:buChar char="•"/>
            </a:pPr>
            <a:r>
              <a:rPr lang="en-US" sz="2400" dirty="0">
                <a:solidFill>
                  <a:schemeClr val="tx1"/>
                </a:solidFill>
              </a:rPr>
              <a:t>F</a:t>
            </a:r>
            <a:r>
              <a:rPr lang="en-US" sz="2400" baseline="-25000" dirty="0">
                <a:solidFill>
                  <a:schemeClr val="tx1"/>
                </a:solidFill>
              </a:rPr>
              <a:t>T</a:t>
            </a:r>
            <a:r>
              <a:rPr lang="en-US" sz="2400" dirty="0">
                <a:solidFill>
                  <a:schemeClr val="tx1"/>
                </a:solidFill>
              </a:rPr>
              <a:t> = </a:t>
            </a:r>
            <a:r>
              <a:rPr lang="en-US" sz="2400" dirty="0" err="1">
                <a:solidFill>
                  <a:schemeClr val="tx1"/>
                </a:solidFill>
              </a:rPr>
              <a:t>F</a:t>
            </a:r>
            <a:r>
              <a:rPr lang="en-US" sz="2400" baseline="-25000" dirty="0" err="1">
                <a:solidFill>
                  <a:schemeClr val="tx1"/>
                </a:solidFill>
              </a:rPr>
              <a:t>g</a:t>
            </a:r>
            <a:r>
              <a:rPr lang="en-US" sz="2400" dirty="0">
                <a:solidFill>
                  <a:schemeClr val="tx1"/>
                </a:solidFill>
              </a:rPr>
              <a:t> </a:t>
            </a:r>
          </a:p>
        </p:txBody>
      </p:sp>
      <p:sp>
        <p:nvSpPr>
          <p:cNvPr id="24" name="TextBox 23">
            <a:extLst>
              <a:ext uri="{FF2B5EF4-FFF2-40B4-BE49-F238E27FC236}">
                <a16:creationId xmlns:a16="http://schemas.microsoft.com/office/drawing/2014/main" id="{905F7DD2-F2EC-9934-13EB-C19D37C584CF}"/>
              </a:ext>
            </a:extLst>
          </p:cNvPr>
          <p:cNvSpPr txBox="1"/>
          <p:nvPr/>
        </p:nvSpPr>
        <p:spPr>
          <a:xfrm>
            <a:off x="4614473" y="4415730"/>
            <a:ext cx="4875889" cy="1200329"/>
          </a:xfrm>
          <a:prstGeom prst="rect">
            <a:avLst/>
          </a:prstGeom>
          <a:noFill/>
        </p:spPr>
        <p:txBody>
          <a:bodyPr wrap="square" rtlCol="0">
            <a:spAutoFit/>
          </a:bodyPr>
          <a:lstStyle/>
          <a:p>
            <a:pPr marL="342900" indent="-342900">
              <a:buFont typeface="Arial" panose="020B0604020202020204" pitchFamily="34" charset="0"/>
              <a:buChar char="•"/>
            </a:pPr>
            <a:r>
              <a:rPr lang="en-US" sz="2400" dirty="0">
                <a:solidFill>
                  <a:schemeClr val="tx1"/>
                </a:solidFill>
              </a:rPr>
              <a:t>Rubber stopper is accelerating</a:t>
            </a:r>
          </a:p>
          <a:p>
            <a:pPr marL="342900" indent="-342900">
              <a:buFont typeface="Arial" panose="020B0604020202020204" pitchFamily="34" charset="0"/>
              <a:buChar char="•"/>
            </a:pPr>
            <a:r>
              <a:rPr lang="en-US" sz="2400" dirty="0">
                <a:solidFill>
                  <a:schemeClr val="tx1"/>
                </a:solidFill>
              </a:rPr>
              <a:t>Forces are NOT balanced</a:t>
            </a:r>
          </a:p>
          <a:p>
            <a:pPr marL="342900" indent="-342900">
              <a:buFont typeface="Arial" panose="020B0604020202020204" pitchFamily="34" charset="0"/>
              <a:buChar char="•"/>
            </a:pPr>
            <a:r>
              <a:rPr lang="en-US" sz="2400" dirty="0" err="1">
                <a:solidFill>
                  <a:schemeClr val="tx1"/>
                </a:solidFill>
              </a:rPr>
              <a:t>F</a:t>
            </a:r>
            <a:r>
              <a:rPr lang="en-US" sz="2400" baseline="-25000" dirty="0" err="1">
                <a:solidFill>
                  <a:schemeClr val="tx1"/>
                </a:solidFill>
              </a:rPr>
              <a:t>net</a:t>
            </a:r>
            <a:r>
              <a:rPr lang="en-US" sz="2400" dirty="0">
                <a:solidFill>
                  <a:schemeClr val="tx1"/>
                </a:solidFill>
              </a:rPr>
              <a:t> = F</a:t>
            </a:r>
            <a:r>
              <a:rPr lang="en-US" sz="2400" baseline="-25000" dirty="0">
                <a:solidFill>
                  <a:schemeClr val="tx1"/>
                </a:solidFill>
              </a:rPr>
              <a:t>T</a:t>
            </a:r>
            <a:r>
              <a:rPr lang="en-US" sz="2400" dirty="0">
                <a:solidFill>
                  <a:schemeClr val="tx1"/>
                </a:solidFill>
              </a:rPr>
              <a:t> </a:t>
            </a:r>
          </a:p>
        </p:txBody>
      </p:sp>
    </p:spTree>
    <p:extLst>
      <p:ext uri="{BB962C8B-B14F-4D97-AF65-F5344CB8AC3E}">
        <p14:creationId xmlns:p14="http://schemas.microsoft.com/office/powerpoint/2010/main" val="154493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xEl>
                                              <p:pRg st="0" end="0"/>
                                            </p:txEl>
                                          </p:spTgt>
                                        </p:tgtEl>
                                        <p:attrNameLst>
                                          <p:attrName>style.visibility</p:attrName>
                                        </p:attrNameLst>
                                      </p:cBhvr>
                                      <p:to>
                                        <p:strVal val="visible"/>
                                      </p:to>
                                    </p:set>
                                    <p:animEffect transition="in" filter="fade">
                                      <p:cBhvr>
                                        <p:cTn id="7" dur="500"/>
                                        <p:tgtEl>
                                          <p:spTgt spid="2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3">
                                            <p:txEl>
                                              <p:pRg st="1" end="1"/>
                                            </p:txEl>
                                          </p:spTgt>
                                        </p:tgtEl>
                                        <p:attrNameLst>
                                          <p:attrName>style.visibility</p:attrName>
                                        </p:attrNameLst>
                                      </p:cBhvr>
                                      <p:to>
                                        <p:strVal val="visible"/>
                                      </p:to>
                                    </p:set>
                                    <p:animEffect transition="in" filter="fade">
                                      <p:cBhvr>
                                        <p:cTn id="11" dur="500"/>
                                        <p:tgtEl>
                                          <p:spTgt spid="23">
                                            <p:txEl>
                                              <p:pRg st="1" end="1"/>
                                            </p:txEl>
                                          </p:spTgt>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23">
                                            <p:txEl>
                                              <p:pRg st="2" end="2"/>
                                            </p:txEl>
                                          </p:spTgt>
                                        </p:tgtEl>
                                        <p:attrNameLst>
                                          <p:attrName>style.visibility</p:attrName>
                                        </p:attrNameLst>
                                      </p:cBhvr>
                                      <p:to>
                                        <p:strVal val="visible"/>
                                      </p:to>
                                    </p:set>
                                    <p:animEffect transition="in" filter="fade">
                                      <p:cBhvr>
                                        <p:cTn id="15" dur="500"/>
                                        <p:tgtEl>
                                          <p:spTgt spid="2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4">
                                            <p:txEl>
                                              <p:pRg st="0" end="0"/>
                                            </p:txEl>
                                          </p:spTgt>
                                        </p:tgtEl>
                                        <p:attrNameLst>
                                          <p:attrName>style.visibility</p:attrName>
                                        </p:attrNameLst>
                                      </p:cBhvr>
                                      <p:to>
                                        <p:strVal val="visible"/>
                                      </p:to>
                                    </p:set>
                                    <p:animEffect transition="in" filter="fade">
                                      <p:cBhvr>
                                        <p:cTn id="20" dur="500"/>
                                        <p:tgtEl>
                                          <p:spTgt spid="24">
                                            <p:txEl>
                                              <p:pRg st="0" end="0"/>
                                            </p:txEl>
                                          </p:spTgt>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24">
                                            <p:txEl>
                                              <p:pRg st="1" end="1"/>
                                            </p:txEl>
                                          </p:spTgt>
                                        </p:tgtEl>
                                        <p:attrNameLst>
                                          <p:attrName>style.visibility</p:attrName>
                                        </p:attrNameLst>
                                      </p:cBhvr>
                                      <p:to>
                                        <p:strVal val="visible"/>
                                      </p:to>
                                    </p:set>
                                    <p:animEffect transition="in" filter="fade">
                                      <p:cBhvr>
                                        <p:cTn id="24" dur="500"/>
                                        <p:tgtEl>
                                          <p:spTgt spid="24">
                                            <p:txEl>
                                              <p:pRg st="1" end="1"/>
                                            </p:txEl>
                                          </p:spTgt>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24">
                                            <p:txEl>
                                              <p:pRg st="2" end="2"/>
                                            </p:txEl>
                                          </p:spTgt>
                                        </p:tgtEl>
                                        <p:attrNameLst>
                                          <p:attrName>style.visibility</p:attrName>
                                        </p:attrNameLst>
                                      </p:cBhvr>
                                      <p:to>
                                        <p:strVal val="visible"/>
                                      </p:to>
                                    </p:set>
                                    <p:animEffect transition="in" filter="fade">
                                      <p:cBhvr>
                                        <p:cTn id="28" dur="500"/>
                                        <p:tgtEl>
                                          <p:spTgt spid="2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2A20F8B2-3730-6529-1E17-7D590D31115B}"/>
                  </a:ext>
                </a:extLst>
              </p:cNvPr>
              <p:cNvSpPr txBox="1"/>
              <p:nvPr/>
            </p:nvSpPr>
            <p:spPr>
              <a:xfrm>
                <a:off x="4367808" y="908720"/>
                <a:ext cx="3721596" cy="73218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𝐹</m:t>
                          </m:r>
                        </m:e>
                        <m:sub>
                          <m:r>
                            <a:rPr lang="en-US" i="1">
                              <a:solidFill>
                                <a:schemeClr val="tx1"/>
                              </a:solidFill>
                              <a:latin typeface="Cambria Math" panose="02040503050406030204" pitchFamily="18" charset="0"/>
                            </a:rPr>
                            <m:t>𝑛𝑒𝑡</m:t>
                          </m:r>
                        </m:sub>
                      </m:sSub>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𝐹</m:t>
                          </m:r>
                        </m:e>
                        <m:sub>
                          <m:r>
                            <a:rPr lang="en-US" i="1">
                              <a:solidFill>
                                <a:schemeClr val="tx1"/>
                              </a:solidFill>
                              <a:latin typeface="Cambria Math" panose="02040503050406030204" pitchFamily="18" charset="0"/>
                            </a:rPr>
                            <m:t>𝑇</m:t>
                          </m:r>
                        </m:sub>
                      </m:sSub>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𝐹</m:t>
                          </m:r>
                        </m:e>
                        <m:sub>
                          <m:r>
                            <a:rPr lang="en-US" i="1">
                              <a:solidFill>
                                <a:schemeClr val="tx1"/>
                              </a:solidFill>
                              <a:latin typeface="Cambria Math" panose="02040503050406030204" pitchFamily="18" charset="0"/>
                            </a:rPr>
                            <m:t>𝑔</m:t>
                          </m:r>
                        </m:sub>
                      </m:sSub>
                    </m:oMath>
                  </m:oMathPara>
                </a14:m>
                <a:endParaRPr lang="en-US" dirty="0"/>
              </a:p>
            </p:txBody>
          </p:sp>
        </mc:Choice>
        <mc:Fallback>
          <p:sp>
            <p:nvSpPr>
              <p:cNvPr id="4" name="TextBox 3">
                <a:extLst>
                  <a:ext uri="{FF2B5EF4-FFF2-40B4-BE49-F238E27FC236}">
                    <a16:creationId xmlns:a16="http://schemas.microsoft.com/office/drawing/2014/main" id="{2A20F8B2-3730-6529-1E17-7D590D31115B}"/>
                  </a:ext>
                </a:extLst>
              </p:cNvPr>
              <p:cNvSpPr txBox="1">
                <a:spLocks noRot="1" noChangeAspect="1" noMove="1" noResize="1" noEditPoints="1" noAdjustHandles="1" noChangeArrowheads="1" noChangeShapeType="1" noTextEdit="1"/>
              </p:cNvSpPr>
              <p:nvPr/>
            </p:nvSpPr>
            <p:spPr>
              <a:xfrm>
                <a:off x="4367808" y="908720"/>
                <a:ext cx="3721596" cy="732188"/>
              </a:xfrm>
              <a:prstGeom prst="rect">
                <a:avLst/>
              </a:prstGeom>
              <a:blipFill>
                <a:blip r:embed="rId2"/>
                <a:stretch>
                  <a:fillRect b="-83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 name="TextBox 4">
                <a:extLst>
                  <a:ext uri="{FF2B5EF4-FFF2-40B4-BE49-F238E27FC236}">
                    <a16:creationId xmlns:a16="http://schemas.microsoft.com/office/drawing/2014/main" id="{BAE286C7-9718-3638-3550-B20B8FE437D1}"/>
                  </a:ext>
                </a:extLst>
              </p:cNvPr>
              <p:cNvSpPr txBox="1"/>
              <p:nvPr/>
            </p:nvSpPr>
            <p:spPr>
              <a:xfrm>
                <a:off x="2639617" y="2057472"/>
                <a:ext cx="6132127" cy="137152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a:solidFill>
                                <a:schemeClr val="tx1"/>
                              </a:solidFill>
                              <a:latin typeface="Cambria Math" panose="02040503050406030204" pitchFamily="18" charset="0"/>
                            </a:rPr>
                          </m:ctrlPr>
                        </m:fPr>
                        <m:num>
                          <m:sSup>
                            <m:sSupPr>
                              <m:ctrlPr>
                                <a:rPr lang="en-US" i="1">
                                  <a:solidFill>
                                    <a:schemeClr val="tx1"/>
                                  </a:solidFill>
                                  <a:latin typeface="Cambria Math" panose="02040503050406030204" pitchFamily="18" charset="0"/>
                                </a:rPr>
                              </m:ctrlPr>
                            </m:sSupPr>
                            <m:e>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𝑚</m:t>
                                  </m:r>
                                </m:e>
                                <m:sub>
                                  <m:r>
                                    <a:rPr lang="en-US" i="1">
                                      <a:solidFill>
                                        <a:schemeClr val="tx1"/>
                                      </a:solidFill>
                                      <a:latin typeface="Cambria Math" panose="02040503050406030204" pitchFamily="18" charset="0"/>
                                    </a:rPr>
                                    <m:t>𝑠𝑡𝑜𝑝𝑝𝑒𝑟</m:t>
                                  </m:r>
                                </m:sub>
                              </m:sSub>
                              <m:r>
                                <a:rPr lang="en-US" i="1">
                                  <a:solidFill>
                                    <a:schemeClr val="tx1"/>
                                  </a:solidFill>
                                  <a:latin typeface="Cambria Math" panose="02040503050406030204" pitchFamily="18" charset="0"/>
                                </a:rPr>
                                <m:t>𝑣</m:t>
                              </m:r>
                            </m:e>
                            <m:sup>
                              <m:r>
                                <a:rPr lang="en-US" i="1">
                                  <a:solidFill>
                                    <a:schemeClr val="tx1"/>
                                  </a:solidFill>
                                  <a:latin typeface="Cambria Math" panose="02040503050406030204" pitchFamily="18" charset="0"/>
                                </a:rPr>
                                <m:t>2</m:t>
                              </m:r>
                            </m:sup>
                          </m:sSup>
                        </m:num>
                        <m:den>
                          <m:r>
                            <a:rPr lang="en-US" i="1">
                              <a:solidFill>
                                <a:schemeClr val="tx1"/>
                              </a:solidFill>
                              <a:latin typeface="Cambria Math" panose="02040503050406030204" pitchFamily="18" charset="0"/>
                            </a:rPr>
                            <m:t>𝑅</m:t>
                          </m:r>
                        </m:den>
                      </m:f>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𝑚</m:t>
                          </m:r>
                        </m:e>
                        <m:sub>
                          <m:r>
                            <a:rPr lang="en-US" i="1">
                              <a:solidFill>
                                <a:schemeClr val="tx1"/>
                              </a:solidFill>
                              <a:latin typeface="Cambria Math" panose="02040503050406030204" pitchFamily="18" charset="0"/>
                            </a:rPr>
                            <m:t>𝑤𝑎𝑠h𝑒𝑟𝑠</m:t>
                          </m:r>
                        </m:sub>
                      </m:sSub>
                      <m:r>
                        <a:rPr lang="en-US" i="1">
                          <a:solidFill>
                            <a:schemeClr val="tx1"/>
                          </a:solidFill>
                          <a:latin typeface="Cambria Math" panose="02040503050406030204" pitchFamily="18" charset="0"/>
                        </a:rPr>
                        <m:t>𝑔</m:t>
                      </m:r>
                    </m:oMath>
                  </m:oMathPara>
                </a14:m>
                <a:endParaRPr lang="en-US" dirty="0"/>
              </a:p>
            </p:txBody>
          </p:sp>
        </mc:Choice>
        <mc:Fallback>
          <p:sp>
            <p:nvSpPr>
              <p:cNvPr id="5" name="TextBox 4">
                <a:extLst>
                  <a:ext uri="{FF2B5EF4-FFF2-40B4-BE49-F238E27FC236}">
                    <a16:creationId xmlns:a16="http://schemas.microsoft.com/office/drawing/2014/main" id="{BAE286C7-9718-3638-3550-B20B8FE437D1}"/>
                  </a:ext>
                </a:extLst>
              </p:cNvPr>
              <p:cNvSpPr txBox="1">
                <a:spLocks noRot="1" noChangeAspect="1" noMove="1" noResize="1" noEditPoints="1" noAdjustHandles="1" noChangeArrowheads="1" noChangeShapeType="1" noTextEdit="1"/>
              </p:cNvSpPr>
              <p:nvPr/>
            </p:nvSpPr>
            <p:spPr>
              <a:xfrm>
                <a:off x="2639617" y="2057472"/>
                <a:ext cx="6132127" cy="137152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D1DD5128-3499-055A-0EE8-E858EBF4142C}"/>
                  </a:ext>
                </a:extLst>
              </p:cNvPr>
              <p:cNvSpPr txBox="1"/>
              <p:nvPr/>
            </p:nvSpPr>
            <p:spPr>
              <a:xfrm>
                <a:off x="3160036" y="3717032"/>
                <a:ext cx="5871928" cy="129567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𝑚</m:t>
                          </m:r>
                        </m:e>
                        <m:sub>
                          <m:r>
                            <a:rPr lang="en-US" i="1">
                              <a:solidFill>
                                <a:schemeClr val="tx1"/>
                              </a:solidFill>
                              <a:latin typeface="Cambria Math" panose="02040503050406030204" pitchFamily="18" charset="0"/>
                            </a:rPr>
                            <m:t>𝑤𝑎𝑠h𝑒𝑟𝑠</m:t>
                          </m:r>
                        </m:sub>
                      </m:sSub>
                      <m:r>
                        <a:rPr lang="en-US" i="1">
                          <a:solidFill>
                            <a:schemeClr val="tx1"/>
                          </a:solidFill>
                          <a:latin typeface="Cambria Math" panose="02040503050406030204" pitchFamily="18" charset="0"/>
                        </a:rPr>
                        <m:t>=</m:t>
                      </m:r>
                      <m:f>
                        <m:fPr>
                          <m:ctrlPr>
                            <a:rPr lang="en-US" i="1">
                              <a:solidFill>
                                <a:schemeClr val="tx1"/>
                              </a:solidFill>
                              <a:latin typeface="Cambria Math" panose="02040503050406030204" pitchFamily="18" charset="0"/>
                            </a:rPr>
                          </m:ctrlPr>
                        </m:fPr>
                        <m:num>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𝑚</m:t>
                              </m:r>
                            </m:e>
                            <m:sub>
                              <m:r>
                                <a:rPr lang="en-US" i="1">
                                  <a:solidFill>
                                    <a:schemeClr val="tx1"/>
                                  </a:solidFill>
                                  <a:latin typeface="Cambria Math" panose="02040503050406030204" pitchFamily="18" charset="0"/>
                                </a:rPr>
                                <m:t>𝑠𝑡𝑜𝑝𝑝𝑒𝑟</m:t>
                              </m:r>
                            </m:sub>
                          </m:sSub>
                        </m:num>
                        <m:den>
                          <m:r>
                            <a:rPr lang="en-US" i="1">
                              <a:solidFill>
                                <a:schemeClr val="tx1"/>
                              </a:solidFill>
                              <a:latin typeface="Cambria Math" panose="02040503050406030204" pitchFamily="18" charset="0"/>
                            </a:rPr>
                            <m:t>𝑔𝑅</m:t>
                          </m:r>
                        </m:den>
                      </m:f>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𝑣</m:t>
                          </m:r>
                        </m:e>
                        <m:sup>
                          <m:r>
                            <a:rPr lang="en-US" i="1">
                              <a:solidFill>
                                <a:schemeClr val="tx1"/>
                              </a:solidFill>
                              <a:latin typeface="Cambria Math" panose="02040503050406030204" pitchFamily="18" charset="0"/>
                            </a:rPr>
                            <m:t>2</m:t>
                          </m:r>
                        </m:sup>
                      </m:sSup>
                    </m:oMath>
                  </m:oMathPara>
                </a14:m>
                <a:endParaRPr lang="en-US" dirty="0"/>
              </a:p>
            </p:txBody>
          </p:sp>
        </mc:Choice>
        <mc:Fallback>
          <p:sp>
            <p:nvSpPr>
              <p:cNvPr id="6" name="TextBox 5">
                <a:extLst>
                  <a:ext uri="{FF2B5EF4-FFF2-40B4-BE49-F238E27FC236}">
                    <a16:creationId xmlns:a16="http://schemas.microsoft.com/office/drawing/2014/main" id="{D1DD5128-3499-055A-0EE8-E858EBF4142C}"/>
                  </a:ext>
                </a:extLst>
              </p:cNvPr>
              <p:cNvSpPr txBox="1">
                <a:spLocks noRot="1" noChangeAspect="1" noMove="1" noResize="1" noEditPoints="1" noAdjustHandles="1" noChangeArrowheads="1" noChangeShapeType="1" noTextEdit="1"/>
              </p:cNvSpPr>
              <p:nvPr/>
            </p:nvSpPr>
            <p:spPr>
              <a:xfrm>
                <a:off x="3160036" y="3717032"/>
                <a:ext cx="5871928" cy="1295676"/>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3926005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600" b="0" dirty="0">
                <a:latin typeface="Century Gothic" panose="020B0502020202020204" pitchFamily="34" charset="0"/>
              </a:rPr>
              <a:t>Circular Motion Lab</a:t>
            </a:r>
          </a:p>
        </p:txBody>
      </p:sp>
      <p:sp>
        <p:nvSpPr>
          <p:cNvPr id="4" name="Content Placeholder 2"/>
          <p:cNvSpPr>
            <a:spLocks noGrp="1"/>
          </p:cNvSpPr>
          <p:nvPr>
            <p:ph idx="1"/>
          </p:nvPr>
        </p:nvSpPr>
        <p:spPr>
          <a:xfrm>
            <a:off x="1703512" y="1988841"/>
            <a:ext cx="5760640" cy="3973750"/>
          </a:xfrm>
        </p:spPr>
        <p:txBody>
          <a:bodyPr>
            <a:normAutofit/>
          </a:bodyPr>
          <a:lstStyle/>
          <a:p>
            <a:pPr marL="742950" indent="-742950">
              <a:buAutoNum type="arabicPeriod"/>
            </a:pPr>
            <a:r>
              <a:rPr lang="en-CA" sz="3200" dirty="0">
                <a:solidFill>
                  <a:srgbClr val="0E426D"/>
                </a:solidFill>
                <a:latin typeface="Century Gothic" panose="020B0502020202020204" pitchFamily="34" charset="0"/>
              </a:rPr>
              <a:t>Set radius = 60 cm</a:t>
            </a:r>
          </a:p>
          <a:p>
            <a:pPr marL="742950" indent="-742950">
              <a:buAutoNum type="arabicPeriod"/>
            </a:pPr>
            <a:r>
              <a:rPr lang="en-CA" sz="3200" dirty="0">
                <a:solidFill>
                  <a:srgbClr val="0E426D"/>
                </a:solidFill>
                <a:latin typeface="Century Gothic" panose="020B0502020202020204" pitchFamily="34" charset="0"/>
              </a:rPr>
              <a:t>Record period for 10 orbits for various masses.</a:t>
            </a:r>
          </a:p>
          <a:p>
            <a:pPr marL="742950" indent="-742950">
              <a:buFont typeface="Arial"/>
              <a:buAutoNum type="arabicPeriod"/>
            </a:pPr>
            <a:r>
              <a:rPr lang="en-CA" sz="3200" dirty="0">
                <a:solidFill>
                  <a:srgbClr val="0E426D"/>
                </a:solidFill>
                <a:latin typeface="Century Gothic" panose="020B0502020202020204" pitchFamily="34" charset="0"/>
              </a:rPr>
              <a:t>Plot results</a:t>
            </a:r>
          </a:p>
          <a:p>
            <a:pPr marL="742950" indent="-742950">
              <a:buAutoNum type="arabicPeriod"/>
            </a:pPr>
            <a:endParaRPr lang="en-CA" sz="3200" dirty="0">
              <a:solidFill>
                <a:srgbClr val="0E426D"/>
              </a:solidFill>
              <a:latin typeface="Century Gothic" panose="020B0502020202020204" pitchFamily="34" charset="0"/>
            </a:endParaRPr>
          </a:p>
        </p:txBody>
      </p:sp>
      <p:pic>
        <p:nvPicPr>
          <p:cNvPr id="6" name="Picture 5"/>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7526815" y="1844825"/>
            <a:ext cx="2961673" cy="3456384"/>
          </a:xfrm>
          <a:prstGeom prst="rect">
            <a:avLst/>
          </a:prstGeom>
          <a:ln>
            <a:noFill/>
          </a:ln>
          <a:effectLst>
            <a:softEdge rad="112500"/>
          </a:effectLst>
        </p:spPr>
      </p:pic>
    </p:spTree>
    <p:extLst>
      <p:ext uri="{BB962C8B-B14F-4D97-AF65-F5344CB8AC3E}">
        <p14:creationId xmlns:p14="http://schemas.microsoft.com/office/powerpoint/2010/main" val="14586629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600" b="0" dirty="0">
                <a:latin typeface="Century Gothic" panose="020B0502020202020204" pitchFamily="34" charset="0"/>
              </a:rPr>
              <a:t>Circular Motion Lab Results</a:t>
            </a:r>
          </a:p>
        </p:txBody>
      </p:sp>
      <p:graphicFrame>
        <p:nvGraphicFramePr>
          <p:cNvPr id="5" name="Table 4"/>
          <p:cNvGraphicFramePr>
            <a:graphicFrameLocks noGrp="1"/>
          </p:cNvGraphicFramePr>
          <p:nvPr>
            <p:extLst>
              <p:ext uri="{D42A27DB-BD31-4B8C-83A1-F6EECF244321}">
                <p14:modId xmlns:p14="http://schemas.microsoft.com/office/powerpoint/2010/main" val="2827787360"/>
              </p:ext>
            </p:extLst>
          </p:nvPr>
        </p:nvGraphicFramePr>
        <p:xfrm>
          <a:off x="2999656" y="1772816"/>
          <a:ext cx="6552728" cy="3600402"/>
        </p:xfrm>
        <a:graphic>
          <a:graphicData uri="http://schemas.openxmlformats.org/drawingml/2006/table">
            <a:tbl>
              <a:tblPr firstRow="1" bandRow="1">
                <a:tableStyleId>{5C22544A-7EE6-4342-B048-85BDC9FD1C3A}</a:tableStyleId>
              </a:tblPr>
              <a:tblGrid>
                <a:gridCol w="2664296">
                  <a:extLst>
                    <a:ext uri="{9D8B030D-6E8A-4147-A177-3AD203B41FA5}">
                      <a16:colId xmlns:a16="http://schemas.microsoft.com/office/drawing/2014/main" val="1782389803"/>
                    </a:ext>
                  </a:extLst>
                </a:gridCol>
                <a:gridCol w="3888432">
                  <a:extLst>
                    <a:ext uri="{9D8B030D-6E8A-4147-A177-3AD203B41FA5}">
                      <a16:colId xmlns:a16="http://schemas.microsoft.com/office/drawing/2014/main" val="2029666867"/>
                    </a:ext>
                  </a:extLst>
                </a:gridCol>
              </a:tblGrid>
              <a:tr h="600067">
                <a:tc>
                  <a:txBody>
                    <a:bodyPr/>
                    <a:lstStyle/>
                    <a:p>
                      <a:pPr algn="ctr"/>
                      <a:r>
                        <a:rPr lang="en-CA" sz="2800" dirty="0"/>
                        <a:t>#</a:t>
                      </a:r>
                      <a:r>
                        <a:rPr lang="en-CA" sz="2800" baseline="0" dirty="0"/>
                        <a:t> of washers</a:t>
                      </a:r>
                      <a:endParaRPr lang="en-US" sz="2800" dirty="0"/>
                    </a:p>
                  </a:txBody>
                  <a:tcPr/>
                </a:tc>
                <a:tc>
                  <a:txBody>
                    <a:bodyPr/>
                    <a:lstStyle/>
                    <a:p>
                      <a:pPr algn="ctr"/>
                      <a:r>
                        <a:rPr lang="en-CA" sz="2800" dirty="0"/>
                        <a:t>10 Orbits (s)</a:t>
                      </a:r>
                      <a:endParaRPr lang="en-US" sz="2800" dirty="0"/>
                    </a:p>
                  </a:txBody>
                  <a:tcPr/>
                </a:tc>
                <a:extLst>
                  <a:ext uri="{0D108BD9-81ED-4DB2-BD59-A6C34878D82A}">
                    <a16:rowId xmlns:a16="http://schemas.microsoft.com/office/drawing/2014/main" val="2074366847"/>
                  </a:ext>
                </a:extLst>
              </a:tr>
              <a:tr h="600067">
                <a:tc>
                  <a:txBody>
                    <a:bodyPr/>
                    <a:lstStyle/>
                    <a:p>
                      <a:pPr algn="ctr"/>
                      <a:r>
                        <a:rPr lang="en-CA" sz="2800" dirty="0"/>
                        <a:t>8</a:t>
                      </a:r>
                      <a:endParaRPr lang="en-US" sz="2800" dirty="0"/>
                    </a:p>
                  </a:txBody>
                  <a:tcPr/>
                </a:tc>
                <a:tc>
                  <a:txBody>
                    <a:bodyPr/>
                    <a:lstStyle/>
                    <a:p>
                      <a:pPr algn="ctr"/>
                      <a:r>
                        <a:rPr lang="en-US" sz="2800" dirty="0"/>
                        <a:t>8.0</a:t>
                      </a:r>
                    </a:p>
                  </a:txBody>
                  <a:tcPr/>
                </a:tc>
                <a:extLst>
                  <a:ext uri="{0D108BD9-81ED-4DB2-BD59-A6C34878D82A}">
                    <a16:rowId xmlns:a16="http://schemas.microsoft.com/office/drawing/2014/main" val="1704658112"/>
                  </a:ext>
                </a:extLst>
              </a:tr>
              <a:tr h="600067">
                <a:tc>
                  <a:txBody>
                    <a:bodyPr/>
                    <a:lstStyle/>
                    <a:p>
                      <a:pPr algn="ctr"/>
                      <a:r>
                        <a:rPr lang="en-CA" sz="2800" dirty="0"/>
                        <a:t>10</a:t>
                      </a:r>
                      <a:endParaRPr lang="en-US" sz="2800" dirty="0"/>
                    </a:p>
                  </a:txBody>
                  <a:tcPr/>
                </a:tc>
                <a:tc>
                  <a:txBody>
                    <a:bodyPr/>
                    <a:lstStyle/>
                    <a:p>
                      <a:pPr algn="ctr"/>
                      <a:r>
                        <a:rPr lang="en-US" sz="2800" dirty="0"/>
                        <a:t> 7.4</a:t>
                      </a:r>
                    </a:p>
                  </a:txBody>
                  <a:tcPr/>
                </a:tc>
                <a:extLst>
                  <a:ext uri="{0D108BD9-81ED-4DB2-BD59-A6C34878D82A}">
                    <a16:rowId xmlns:a16="http://schemas.microsoft.com/office/drawing/2014/main" val="51051943"/>
                  </a:ext>
                </a:extLst>
              </a:tr>
              <a:tr h="600067">
                <a:tc>
                  <a:txBody>
                    <a:bodyPr/>
                    <a:lstStyle/>
                    <a:p>
                      <a:pPr algn="ctr"/>
                      <a:r>
                        <a:rPr lang="en-CA" sz="2800" dirty="0"/>
                        <a:t>12</a:t>
                      </a:r>
                      <a:endParaRPr lang="en-US" sz="2800" dirty="0"/>
                    </a:p>
                  </a:txBody>
                  <a:tcPr/>
                </a:tc>
                <a:tc>
                  <a:txBody>
                    <a:bodyPr/>
                    <a:lstStyle/>
                    <a:p>
                      <a:pPr algn="ctr"/>
                      <a:r>
                        <a:rPr lang="en-US" sz="2800" dirty="0"/>
                        <a:t>5.9</a:t>
                      </a:r>
                    </a:p>
                  </a:txBody>
                  <a:tcPr/>
                </a:tc>
                <a:extLst>
                  <a:ext uri="{0D108BD9-81ED-4DB2-BD59-A6C34878D82A}">
                    <a16:rowId xmlns:a16="http://schemas.microsoft.com/office/drawing/2014/main" val="3996589691"/>
                  </a:ext>
                </a:extLst>
              </a:tr>
              <a:tr h="600067">
                <a:tc>
                  <a:txBody>
                    <a:bodyPr/>
                    <a:lstStyle/>
                    <a:p>
                      <a:pPr algn="ctr"/>
                      <a:r>
                        <a:rPr lang="en-CA" sz="2800" dirty="0"/>
                        <a:t>14</a:t>
                      </a:r>
                      <a:endParaRPr lang="en-US" sz="2800" dirty="0"/>
                    </a:p>
                  </a:txBody>
                  <a:tcPr/>
                </a:tc>
                <a:tc>
                  <a:txBody>
                    <a:bodyPr/>
                    <a:lstStyle/>
                    <a:p>
                      <a:pPr algn="ctr"/>
                      <a:r>
                        <a:rPr lang="en-US" sz="2800" dirty="0"/>
                        <a:t>5.4</a:t>
                      </a:r>
                    </a:p>
                  </a:txBody>
                  <a:tcPr/>
                </a:tc>
                <a:extLst>
                  <a:ext uri="{0D108BD9-81ED-4DB2-BD59-A6C34878D82A}">
                    <a16:rowId xmlns:a16="http://schemas.microsoft.com/office/drawing/2014/main" val="1996519175"/>
                  </a:ext>
                </a:extLst>
              </a:tr>
              <a:tr h="600067">
                <a:tc>
                  <a:txBody>
                    <a:bodyPr/>
                    <a:lstStyle/>
                    <a:p>
                      <a:pPr algn="ctr"/>
                      <a:r>
                        <a:rPr lang="en-CA" sz="2800" dirty="0"/>
                        <a:t>16</a:t>
                      </a:r>
                      <a:endParaRPr lang="en-US" sz="2800" dirty="0"/>
                    </a:p>
                  </a:txBody>
                  <a:tcPr/>
                </a:tc>
                <a:tc>
                  <a:txBody>
                    <a:bodyPr/>
                    <a:lstStyle/>
                    <a:p>
                      <a:pPr algn="ctr"/>
                      <a:r>
                        <a:rPr lang="en-US" sz="2800" dirty="0"/>
                        <a:t>5.0</a:t>
                      </a:r>
                    </a:p>
                  </a:txBody>
                  <a:tcPr/>
                </a:tc>
                <a:extLst>
                  <a:ext uri="{0D108BD9-81ED-4DB2-BD59-A6C34878D82A}">
                    <a16:rowId xmlns:a16="http://schemas.microsoft.com/office/drawing/2014/main" val="3885382476"/>
                  </a:ext>
                </a:extLst>
              </a:tr>
            </a:tbl>
          </a:graphicData>
        </a:graphic>
      </p:graphicFrame>
      <p:sp>
        <p:nvSpPr>
          <p:cNvPr id="7" name="TextBox 6"/>
          <p:cNvSpPr txBox="1"/>
          <p:nvPr/>
        </p:nvSpPr>
        <p:spPr>
          <a:xfrm>
            <a:off x="2351584" y="5589241"/>
            <a:ext cx="7704856" cy="954107"/>
          </a:xfrm>
          <a:prstGeom prst="rect">
            <a:avLst/>
          </a:prstGeom>
          <a:noFill/>
        </p:spPr>
        <p:txBody>
          <a:bodyPr wrap="square" rtlCol="0">
            <a:spAutoFit/>
          </a:bodyPr>
          <a:lstStyle/>
          <a:p>
            <a:r>
              <a:rPr lang="en-CA" sz="2800" dirty="0">
                <a:solidFill>
                  <a:srgbClr val="0E426D"/>
                </a:solidFill>
                <a:latin typeface="Century Gothic" panose="020B0502020202020204" pitchFamily="34" charset="0"/>
              </a:rPr>
              <a:t>How is the orbital speed related to the mass of the washers?</a:t>
            </a:r>
            <a:endParaRPr lang="en-US" sz="2800" dirty="0">
              <a:solidFill>
                <a:srgbClr val="0E426D"/>
              </a:solidFill>
              <a:latin typeface="Century Gothic" panose="020B0502020202020204" pitchFamily="34" charset="0"/>
            </a:endParaRPr>
          </a:p>
        </p:txBody>
      </p:sp>
    </p:spTree>
    <p:extLst>
      <p:ext uri="{BB962C8B-B14F-4D97-AF65-F5344CB8AC3E}">
        <p14:creationId xmlns:p14="http://schemas.microsoft.com/office/powerpoint/2010/main" val="40525271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CA" sz="3600" b="0" dirty="0">
                <a:latin typeface="Century Gothic" panose="020B0502020202020204" pitchFamily="34" charset="0"/>
              </a:rPr>
              <a:t>Circular Motion Lab Results</a:t>
            </a:r>
          </a:p>
        </p:txBody>
      </p:sp>
      <p:graphicFrame>
        <p:nvGraphicFramePr>
          <p:cNvPr id="6" name="Chart 5"/>
          <p:cNvGraphicFramePr/>
          <p:nvPr>
            <p:extLst>
              <p:ext uri="{D42A27DB-BD31-4B8C-83A1-F6EECF244321}">
                <p14:modId xmlns:p14="http://schemas.microsoft.com/office/powerpoint/2010/main" val="2078875904"/>
              </p:ext>
            </p:extLst>
          </p:nvPr>
        </p:nvGraphicFramePr>
        <p:xfrm>
          <a:off x="2351584" y="1844824"/>
          <a:ext cx="6792416" cy="4464496"/>
        </p:xfrm>
        <a:graphic>
          <a:graphicData uri="http://schemas.openxmlformats.org/drawingml/2006/chart">
            <c:chart xmlns:c="http://schemas.openxmlformats.org/drawingml/2006/chart" xmlns:r="http://schemas.openxmlformats.org/officeDocument/2006/relationships" r:id="rId3"/>
          </a:graphicData>
        </a:graphic>
      </p:graphicFrame>
      <mc:AlternateContent xmlns:mc="http://schemas.openxmlformats.org/markup-compatibility/2006">
        <mc:Choice xmlns:a14="http://schemas.microsoft.com/office/drawing/2010/main" Requires="a14">
          <p:sp>
            <p:nvSpPr>
              <p:cNvPr id="3" name="Speech Bubble: Rectangle with Corners Rounded 2">
                <a:extLst>
                  <a:ext uri="{FF2B5EF4-FFF2-40B4-BE49-F238E27FC236}">
                    <a16:creationId xmlns:a16="http://schemas.microsoft.com/office/drawing/2014/main" id="{33843EC5-7B94-F97C-20B9-41A2253498F9}"/>
                  </a:ext>
                </a:extLst>
              </p:cNvPr>
              <p:cNvSpPr/>
              <p:nvPr/>
            </p:nvSpPr>
            <p:spPr>
              <a:xfrm>
                <a:off x="7608168" y="4149080"/>
                <a:ext cx="2602632" cy="1656184"/>
              </a:xfrm>
              <a:prstGeom prst="wedgeRoundRectCallout">
                <a:avLst>
                  <a:gd name="adj1" fmla="val -80145"/>
                  <a:gd name="adj2" fmla="val -74638"/>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f>
                        <m:fPr>
                          <m:ctrlPr>
                            <a:rPr lang="en-US" i="1">
                              <a:solidFill>
                                <a:schemeClr val="tx1"/>
                              </a:solidFill>
                              <a:latin typeface="Cambria Math" panose="02040503050406030204" pitchFamily="18" charset="0"/>
                            </a:rPr>
                          </m:ctrlPr>
                        </m:fPr>
                        <m:num>
                          <m:sSub>
                            <m:sSubPr>
                              <m:ctrlPr>
                                <a:rPr lang="en-US" i="1">
                                  <a:solidFill>
                                    <a:schemeClr val="tx1"/>
                                  </a:solidFill>
                                  <a:latin typeface="Cambria Math" panose="02040503050406030204" pitchFamily="18" charset="0"/>
                                </a:rPr>
                              </m:ctrlPr>
                            </m:sSubPr>
                            <m:e>
                              <m:r>
                                <a:rPr lang="en-US" i="1">
                                  <a:solidFill>
                                    <a:schemeClr val="tx1"/>
                                  </a:solidFill>
                                  <a:latin typeface="Cambria Math" panose="02040503050406030204" pitchFamily="18" charset="0"/>
                                </a:rPr>
                                <m:t>𝑚</m:t>
                              </m:r>
                            </m:e>
                            <m:sub>
                              <m:r>
                                <a:rPr lang="en-US" i="1">
                                  <a:solidFill>
                                    <a:schemeClr val="tx1"/>
                                  </a:solidFill>
                                  <a:latin typeface="Cambria Math" panose="02040503050406030204" pitchFamily="18" charset="0"/>
                                </a:rPr>
                                <m:t>𝑠𝑡𝑜𝑝𝑝𝑒𝑟</m:t>
                              </m:r>
                            </m:sub>
                          </m:sSub>
                        </m:num>
                        <m:den>
                          <m:r>
                            <a:rPr lang="en-US" i="1">
                              <a:solidFill>
                                <a:schemeClr val="tx1"/>
                              </a:solidFill>
                              <a:latin typeface="Cambria Math" panose="02040503050406030204" pitchFamily="18" charset="0"/>
                            </a:rPr>
                            <m:t>𝑔𝑅</m:t>
                          </m:r>
                        </m:den>
                      </m:f>
                    </m:oMath>
                  </m:oMathPara>
                </a14:m>
                <a:endParaRPr lang="en-CA" dirty="0"/>
              </a:p>
            </p:txBody>
          </p:sp>
        </mc:Choice>
        <mc:Fallback>
          <p:sp>
            <p:nvSpPr>
              <p:cNvPr id="3" name="Speech Bubble: Rectangle with Corners Rounded 2">
                <a:extLst>
                  <a:ext uri="{FF2B5EF4-FFF2-40B4-BE49-F238E27FC236}">
                    <a16:creationId xmlns:a16="http://schemas.microsoft.com/office/drawing/2014/main" id="{33843EC5-7B94-F97C-20B9-41A2253498F9}"/>
                  </a:ext>
                </a:extLst>
              </p:cNvPr>
              <p:cNvSpPr>
                <a:spLocks noRot="1" noChangeAspect="1" noMove="1" noResize="1" noEditPoints="1" noAdjustHandles="1" noChangeArrowheads="1" noChangeShapeType="1" noTextEdit="1"/>
              </p:cNvSpPr>
              <p:nvPr/>
            </p:nvSpPr>
            <p:spPr>
              <a:xfrm>
                <a:off x="7608168" y="4149080"/>
                <a:ext cx="2602632" cy="1656184"/>
              </a:xfrm>
              <a:prstGeom prst="wedgeRoundRectCallout">
                <a:avLst>
                  <a:gd name="adj1" fmla="val -80145"/>
                  <a:gd name="adj2" fmla="val -74638"/>
                  <a:gd name="adj3" fmla="val 16667"/>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4052722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AB89E9-4E58-4400-98AB-76FC4CC26B62}"/>
              </a:ext>
            </a:extLst>
          </p:cNvPr>
          <p:cNvSpPr>
            <a:spLocks noGrp="1"/>
          </p:cNvSpPr>
          <p:nvPr>
            <p:ph type="title"/>
          </p:nvPr>
        </p:nvSpPr>
        <p:spPr/>
        <p:txBody>
          <a:bodyPr>
            <a:normAutofit fontScale="90000"/>
          </a:bodyPr>
          <a:lstStyle/>
          <a:p>
            <a:r>
              <a:rPr lang="en-US" dirty="0"/>
              <a:t>Which LED is connected to more mass?</a:t>
            </a:r>
          </a:p>
        </p:txBody>
      </p:sp>
      <p:pic>
        <p:nvPicPr>
          <p:cNvPr id="5" name="IMG-4694">
            <a:hlinkClick r:id="" action="ppaction://media"/>
            <a:extLst>
              <a:ext uri="{FF2B5EF4-FFF2-40B4-BE49-F238E27FC236}">
                <a16:creationId xmlns:a16="http://schemas.microsoft.com/office/drawing/2014/main" id="{1043E5D7-AB16-4F77-A7EE-FBC664EBB08C}"/>
              </a:ext>
            </a:extLst>
          </p:cNvPr>
          <p:cNvPicPr>
            <a:picLocks noGrp="1" noChangeAspect="1"/>
          </p:cNvPicPr>
          <p:nvPr>
            <p:ph idx="1"/>
            <a:videoFile r:link="rId2"/>
            <p:extLst>
              <p:ext uri="{DAA4B4D4-6D71-4841-9C94-3DE7FCFB9230}">
                <p14:media xmlns:p14="http://schemas.microsoft.com/office/powerpoint/2010/main" r:embed="rId1"/>
              </p:ext>
            </p:extLst>
          </p:nvPr>
        </p:nvPicPr>
        <p:blipFill rotWithShape="1">
          <a:blip r:embed="rId6"/>
          <a:srcRect b="3822"/>
          <a:stretch/>
        </p:blipFill>
        <p:spPr>
          <a:xfrm>
            <a:off x="6423498" y="2115276"/>
            <a:ext cx="3810000" cy="2913201"/>
          </a:xfrm>
        </p:spPr>
      </p:pic>
      <p:pic>
        <p:nvPicPr>
          <p:cNvPr id="4" name="IMG-4693">
            <a:hlinkClick r:id="" action="ppaction://media"/>
            <a:extLst>
              <a:ext uri="{FF2B5EF4-FFF2-40B4-BE49-F238E27FC236}">
                <a16:creationId xmlns:a16="http://schemas.microsoft.com/office/drawing/2014/main" id="{8BB82E69-8F72-4F29-AEB2-C5E9F4FA09BB}"/>
              </a:ext>
            </a:extLst>
          </p:cNvPr>
          <p:cNvPicPr>
            <a:picLocks noChangeAspect="1"/>
          </p:cNvPicPr>
          <p:nvPr>
            <a:videoFile r:link="rId4"/>
            <p:extLst>
              <p:ext uri="{DAA4B4D4-6D71-4841-9C94-3DE7FCFB9230}">
                <p14:media xmlns:p14="http://schemas.microsoft.com/office/powerpoint/2010/main" r:embed="rId3"/>
              </p:ext>
            </p:extLst>
          </p:nvPr>
        </p:nvPicPr>
        <p:blipFill>
          <a:blip r:embed="rId7"/>
          <a:stretch>
            <a:fillRect/>
          </a:stretch>
        </p:blipFill>
        <p:spPr bwMode="auto">
          <a:xfrm>
            <a:off x="2057402" y="2115276"/>
            <a:ext cx="3900791" cy="2913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pic>
      <p:sp>
        <p:nvSpPr>
          <p:cNvPr id="9" name="TextBox 8">
            <a:extLst>
              <a:ext uri="{FF2B5EF4-FFF2-40B4-BE49-F238E27FC236}">
                <a16:creationId xmlns:a16="http://schemas.microsoft.com/office/drawing/2014/main" id="{3E0B4C13-AA53-40F9-AE07-A4032C076565}"/>
              </a:ext>
            </a:extLst>
          </p:cNvPr>
          <p:cNvSpPr txBox="1"/>
          <p:nvPr/>
        </p:nvSpPr>
        <p:spPr>
          <a:xfrm>
            <a:off x="7696200" y="1472358"/>
            <a:ext cx="269626" cy="461665"/>
          </a:xfrm>
          <a:prstGeom prst="rect">
            <a:avLst/>
          </a:prstGeom>
          <a:noFill/>
        </p:spPr>
        <p:txBody>
          <a:bodyPr wrap="none" rtlCol="0">
            <a:spAutoFit/>
          </a:bodyPr>
          <a:lstStyle/>
          <a:p>
            <a:r>
              <a:rPr lang="en-US" sz="2400" b="1" dirty="0"/>
              <a:t>.</a:t>
            </a:r>
          </a:p>
        </p:txBody>
      </p:sp>
      <p:sp>
        <p:nvSpPr>
          <p:cNvPr id="11" name="TextBox 10">
            <a:extLst>
              <a:ext uri="{FF2B5EF4-FFF2-40B4-BE49-F238E27FC236}">
                <a16:creationId xmlns:a16="http://schemas.microsoft.com/office/drawing/2014/main" id="{AB36EFB6-F8B1-4E98-B67D-E1E7449855CD}"/>
              </a:ext>
            </a:extLst>
          </p:cNvPr>
          <p:cNvSpPr txBox="1"/>
          <p:nvPr/>
        </p:nvSpPr>
        <p:spPr>
          <a:xfrm>
            <a:off x="8311156" y="1024237"/>
            <a:ext cx="269626" cy="461665"/>
          </a:xfrm>
          <a:prstGeom prst="rect">
            <a:avLst/>
          </a:prstGeom>
          <a:noFill/>
        </p:spPr>
        <p:txBody>
          <a:bodyPr wrap="none" rtlCol="0">
            <a:spAutoFit/>
          </a:bodyPr>
          <a:lstStyle/>
          <a:p>
            <a:r>
              <a:rPr lang="en-US" sz="2400" b="1" dirty="0"/>
              <a:t>.</a:t>
            </a:r>
          </a:p>
        </p:txBody>
      </p:sp>
    </p:spTree>
    <p:extLst>
      <p:ext uri="{BB962C8B-B14F-4D97-AF65-F5344CB8AC3E}">
        <p14:creationId xmlns:p14="http://schemas.microsoft.com/office/powerpoint/2010/main" val="38224290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4668" fill="hold"/>
                                        <p:tgtEl>
                                          <p:spTgt spid="4"/>
                                        </p:tgtEl>
                                      </p:cBhvr>
                                    </p:cmd>
                                  </p:childTnLst>
                                </p:cTn>
                              </p:par>
                            </p:childTnLst>
                          </p:cTn>
                        </p:par>
                        <p:par>
                          <p:cTn id="7" fill="hold">
                            <p:stCondLst>
                              <p:cond delay="14668"/>
                            </p:stCondLst>
                            <p:childTnLst>
                              <p:par>
                                <p:cTn id="8" presetID="1" presetClass="mediacall" presetSubtype="0" fill="hold" nodeType="afterEffect">
                                  <p:stCondLst>
                                    <p:cond delay="0"/>
                                  </p:stCondLst>
                                  <p:childTnLst>
                                    <p:cmd type="call" cmd="playFrom(0.0)">
                                      <p:cBhvr>
                                        <p:cTn id="9" dur="10715" fill="hold"/>
                                        <p:tgtEl>
                                          <p:spTgt spid="5"/>
                                        </p:tgtEl>
                                      </p:cBhvr>
                                    </p:cmd>
                                  </p:childTnLst>
                                </p:cTn>
                              </p:par>
                            </p:childTnLst>
                          </p:cTn>
                        </p:par>
                        <p:par>
                          <p:cTn id="10" fill="hold">
                            <p:stCondLst>
                              <p:cond delay="25383"/>
                            </p:stCondLst>
                            <p:childTnLst>
                              <p:par>
                                <p:cTn id="11" presetID="1" presetClass="entr" presetSubtype="0"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17" repeatCount="indefinite" fill="hold" display="0">
                  <p:stCondLst>
                    <p:cond delay="indefinite"/>
                  </p:stCondLst>
                </p:cTn>
                <p:tgtEl>
                  <p:spTgt spid="4"/>
                </p:tgtEl>
              </p:cMediaNode>
            </p:video>
            <p:seq concurrent="1" nextAc="seek">
              <p:cTn id="18" restart="whenNotActive" fill="hold" evtFilter="cancelBubble" nodeType="interactiveSeq">
                <p:stCondLst>
                  <p:cond evt="onClick" delay="0">
                    <p:tgtEl>
                      <p:spTgt spid="4"/>
                    </p:tgtEl>
                  </p:cond>
                </p:stCondLst>
                <p:endSync evt="end" delay="0">
                  <p:rtn val="all"/>
                </p:endSync>
                <p:childTnLst>
                  <p:par>
                    <p:cTn id="19" fill="hold">
                      <p:stCondLst>
                        <p:cond delay="0"/>
                      </p:stCondLst>
                      <p:childTnLst>
                        <p:par>
                          <p:cTn id="20" fill="hold">
                            <p:stCondLst>
                              <p:cond delay="0"/>
                            </p:stCondLst>
                            <p:childTnLst>
                              <p:par>
                                <p:cTn id="21" presetID="2" presetClass="mediacall" presetSubtype="0" fill="hold" nodeType="clickEffect">
                                  <p:stCondLst>
                                    <p:cond delay="0"/>
                                  </p:stCondLst>
                                  <p:childTnLst>
                                    <p:cmd type="call" cmd="togglePause">
                                      <p:cBhvr>
                                        <p:cTn id="22" dur="1" fill="hold"/>
                                        <p:tgtEl>
                                          <p:spTgt spid="4"/>
                                        </p:tgtEl>
                                      </p:cBhvr>
                                    </p:cmd>
                                  </p:childTnLst>
                                </p:cTn>
                              </p:par>
                            </p:childTnLst>
                          </p:cTn>
                        </p:par>
                      </p:childTnLst>
                    </p:cTn>
                  </p:par>
                </p:childTnLst>
              </p:cTn>
              <p:nextCondLst>
                <p:cond evt="onClick" delay="0">
                  <p:tgtEl>
                    <p:spTgt spid="4"/>
                  </p:tgtEl>
                </p:cond>
              </p:nextCondLst>
            </p:seq>
            <p:video>
              <p:cMediaNode vol="80000">
                <p:cTn id="23" repeatCount="indefinite" fill="hold" display="0">
                  <p:stCondLst>
                    <p:cond delay="indefinite"/>
                  </p:stCondLst>
                </p:cTn>
                <p:tgtEl>
                  <p:spTgt spid="5"/>
                </p:tgtEl>
              </p:cMediaNode>
            </p:video>
            <p:seq concurrent="1" nextAc="seek">
              <p:cTn id="24" restart="whenNotActive" fill="hold" evtFilter="cancelBubble" nodeType="interactiveSeq">
                <p:stCondLst>
                  <p:cond evt="onClick" delay="0">
                    <p:tgtEl>
                      <p:spTgt spid="5"/>
                    </p:tgtEl>
                  </p:cond>
                </p:stCondLst>
                <p:endSync evt="end" delay="0">
                  <p:rtn val="all"/>
                </p:endSync>
                <p:childTnLst>
                  <p:par>
                    <p:cTn id="25" fill="hold">
                      <p:stCondLst>
                        <p:cond delay="0"/>
                      </p:stCondLst>
                      <p:childTnLst>
                        <p:par>
                          <p:cTn id="26" fill="hold">
                            <p:stCondLst>
                              <p:cond delay="0"/>
                            </p:stCondLst>
                            <p:childTnLst>
                              <p:par>
                                <p:cTn id="27" presetID="2" presetClass="mediacall" presetSubtype="0" fill="hold" nodeType="clickEffect">
                                  <p:stCondLst>
                                    <p:cond delay="0"/>
                                  </p:stCondLst>
                                  <p:childTnLst>
                                    <p:cmd type="call" cmd="togglePause">
                                      <p:cBhvr>
                                        <p:cTn id="28" dur="1" fill="hold"/>
                                        <p:tgtEl>
                                          <p:spTgt spid="5"/>
                                        </p:tgtEl>
                                      </p:cBhvr>
                                    </p:cmd>
                                  </p:childTnLst>
                                </p:cTn>
                              </p:par>
                            </p:childTnLst>
                          </p:cTn>
                        </p:par>
                      </p:childTnLst>
                    </p:cTn>
                  </p:par>
                </p:childTnLst>
              </p:cTn>
              <p:nextCondLst>
                <p:cond evt="onClick" delay="0">
                  <p:tgtEl>
                    <p:spTgt spid="5"/>
                  </p:tgtEl>
                </p:cond>
              </p:nextCondLst>
            </p:seq>
          </p:childTnLst>
        </p:cTn>
      </p:par>
    </p:tnLst>
    <p:bldLst>
      <p:bldP spid="9"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3" name="Picture 2" descr="Diagram&#10;&#10;Description automatically generated">
            <a:extLst>
              <a:ext uri="{FF2B5EF4-FFF2-40B4-BE49-F238E27FC236}">
                <a16:creationId xmlns:a16="http://schemas.microsoft.com/office/drawing/2014/main" id="{18F9A07E-70FA-2F91-57E5-9394FE62552B}"/>
              </a:ext>
            </a:extLst>
          </p:cNvPr>
          <p:cNvPicPr>
            <a:picLocks noChangeAspect="1"/>
          </p:cNvPicPr>
          <p:nvPr/>
        </p:nvPicPr>
        <p:blipFill>
          <a:blip r:embed="rId3"/>
          <a:stretch>
            <a:fillRect/>
          </a:stretch>
        </p:blipFill>
        <p:spPr>
          <a:xfrm>
            <a:off x="0" y="7027"/>
            <a:ext cx="12192000" cy="6858000"/>
          </a:xfrm>
          <a:prstGeom prst="rect">
            <a:avLst/>
          </a:prstGeom>
        </p:spPr>
      </p:pic>
    </p:spTree>
    <p:extLst>
      <p:ext uri="{BB962C8B-B14F-4D97-AF65-F5344CB8AC3E}">
        <p14:creationId xmlns:p14="http://schemas.microsoft.com/office/powerpoint/2010/main" val="24398324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0" dirty="0"/>
              <a:t>Uniform Circular Motion </a:t>
            </a:r>
            <a:r>
              <a:rPr lang="en-US" b="0" dirty="0">
                <a:sym typeface="Wingdings" panose="05000000000000000000" pitchFamily="2" charset="2"/>
              </a:rPr>
              <a:t> Dark Matter</a:t>
            </a:r>
            <a:endParaRPr lang="en-US" b="0" dirty="0"/>
          </a:p>
        </p:txBody>
      </p:sp>
      <p:pic>
        <p:nvPicPr>
          <p:cNvPr id="1026" name="Picture 2" descr="http://upload.wikimedia.org/wikipedia/commons/3/38/COSMOS_3D_dark_matter_map.jpg"/>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431704" y="1901812"/>
            <a:ext cx="5417092" cy="4117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66063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898177" y="2996953"/>
            <a:ext cx="4186808" cy="2713857"/>
          </a:xfrm>
        </p:spPr>
        <p:txBody>
          <a:bodyPr>
            <a:normAutofit/>
          </a:bodyPr>
          <a:lstStyle/>
          <a:p>
            <a:pPr marL="0" indent="0" algn="ctr">
              <a:buNone/>
            </a:pPr>
            <a:r>
              <a:rPr lang="en-CA" sz="3600" dirty="0">
                <a:latin typeface="Century Gothic" pitchFamily="34" charset="0"/>
              </a:rPr>
              <a:t>Vera Rubin’s </a:t>
            </a:r>
          </a:p>
          <a:p>
            <a:pPr marL="0" indent="0" algn="ctr">
              <a:buNone/>
            </a:pPr>
            <a:r>
              <a:rPr lang="en-CA" sz="3600" dirty="0">
                <a:latin typeface="Century Gothic" pitchFamily="34" charset="0"/>
              </a:rPr>
              <a:t>Discovery</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735961" y="2276873"/>
            <a:ext cx="4821427" cy="2713857"/>
          </a:xfrm>
          <a:prstGeom prst="rect">
            <a:avLst/>
          </a:prstGeom>
        </p:spPr>
      </p:pic>
      <p:sp>
        <p:nvSpPr>
          <p:cNvPr id="6" name="Title 5">
            <a:extLst>
              <a:ext uri="{FF2B5EF4-FFF2-40B4-BE49-F238E27FC236}">
                <a16:creationId xmlns:a16="http://schemas.microsoft.com/office/drawing/2014/main" id="{779E084F-ADC5-42A7-985E-5B550949B088}"/>
              </a:ext>
            </a:extLst>
          </p:cNvPr>
          <p:cNvSpPr>
            <a:spLocks noGrp="1"/>
          </p:cNvSpPr>
          <p:nvPr>
            <p:ph type="title"/>
          </p:nvPr>
        </p:nvSpPr>
        <p:spPr/>
        <p:txBody>
          <a:bodyPr>
            <a:normAutofit fontScale="90000"/>
          </a:bodyPr>
          <a:lstStyle/>
          <a:p>
            <a:endParaRPr lang="en-CA"/>
          </a:p>
        </p:txBody>
      </p:sp>
    </p:spTree>
    <p:extLst>
      <p:ext uri="{BB962C8B-B14F-4D97-AF65-F5344CB8AC3E}">
        <p14:creationId xmlns:p14="http://schemas.microsoft.com/office/powerpoint/2010/main" val="8483062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CA" sz="3600" dirty="0">
                <a:latin typeface="Century Gothic" pitchFamily="34" charset="0"/>
              </a:rPr>
              <a:t>Uniform Circular Motion</a:t>
            </a:r>
          </a:p>
        </p:txBody>
      </p:sp>
      <p:pic>
        <p:nvPicPr>
          <p:cNvPr id="7" name="media1(2).wmv">
            <a:hlinkClick r:id="" action="ppaction://media"/>
          </p:cNvPr>
          <p:cNvPicPr>
            <a:picLocks noGrp="1" noChangeAspect="1"/>
          </p:cNvPicPr>
          <p:nvPr>
            <p:ph idx="1"/>
            <a:videoFile r:link="rId1"/>
            <p:extLst>
              <p:ext uri="{DAA4B4D4-6D71-4841-9C94-3DE7FCFB9230}">
                <p14:media xmlns:p14="http://schemas.microsoft.com/office/powerpoint/2010/main" r:embed="rId2">
                  <p14:trim end="18443.2"/>
                </p14:media>
              </p:ext>
            </p:extLst>
          </p:nvPr>
        </p:nvPicPr>
        <p:blipFill>
          <a:blip r:embed="rId5"/>
          <a:stretch>
            <a:fillRect/>
          </a:stretch>
        </p:blipFill>
        <p:spPr>
          <a:xfrm>
            <a:off x="3394475" y="2057400"/>
            <a:ext cx="5401865" cy="3028950"/>
          </a:xfrm>
        </p:spPr>
      </p:pic>
    </p:spTree>
    <p:extLst>
      <p:ext uri="{BB962C8B-B14F-4D97-AF65-F5344CB8AC3E}">
        <p14:creationId xmlns:p14="http://schemas.microsoft.com/office/powerpoint/2010/main" val="1361505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4592"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latin typeface="Century Gothic" pitchFamily="34" charset="0"/>
              </a:rPr>
              <a:t>Uniform Circular Motion</a:t>
            </a:r>
          </a:p>
        </p:txBody>
      </p:sp>
      <p:sp>
        <p:nvSpPr>
          <p:cNvPr id="3" name="Content Placeholder 2"/>
          <p:cNvSpPr>
            <a:spLocks noGrp="1"/>
          </p:cNvSpPr>
          <p:nvPr>
            <p:ph idx="1"/>
          </p:nvPr>
        </p:nvSpPr>
        <p:spPr>
          <a:xfrm>
            <a:off x="1919536" y="2019144"/>
            <a:ext cx="3538736" cy="1913913"/>
          </a:xfrm>
        </p:spPr>
        <p:txBody>
          <a:bodyPr>
            <a:normAutofit/>
          </a:bodyPr>
          <a:lstStyle/>
          <a:p>
            <a:pPr marL="0" indent="0" algn="ctr">
              <a:buNone/>
            </a:pPr>
            <a:r>
              <a:rPr lang="en-CA" dirty="0">
                <a:latin typeface="Century Gothic" pitchFamily="34" charset="0"/>
              </a:rPr>
              <a:t>Orbital Speed Depends on the Mass of the Central Object</a:t>
            </a:r>
          </a:p>
        </p:txBody>
      </p:sp>
      <p:pic>
        <p:nvPicPr>
          <p:cNvPr id="4" name="Picture 3"/>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5807969" y="1772817"/>
            <a:ext cx="4211529" cy="3453177"/>
          </a:xfrm>
          <a:prstGeom prst="rect">
            <a:avLst/>
          </a:prstGeom>
        </p:spPr>
      </p:pic>
      <mc:AlternateContent xmlns:mc="http://schemas.openxmlformats.org/markup-compatibility/2006">
        <mc:Choice xmlns:a14="http://schemas.microsoft.com/office/drawing/2010/main" Requires="a14">
          <p:sp>
            <p:nvSpPr>
              <p:cNvPr id="8" name="TextBox 7">
                <a:extLst>
                  <a:ext uri="{FF2B5EF4-FFF2-40B4-BE49-F238E27FC236}">
                    <a16:creationId xmlns:a16="http://schemas.microsoft.com/office/drawing/2014/main" id="{799EAA7A-7B48-414F-BBCA-9C192429EA09}"/>
                  </a:ext>
                </a:extLst>
              </p:cNvPr>
              <p:cNvSpPr txBox="1"/>
              <p:nvPr/>
            </p:nvSpPr>
            <p:spPr>
              <a:xfrm>
                <a:off x="2404179" y="4036714"/>
                <a:ext cx="2588302" cy="1358962"/>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CA" i="1">
                          <a:solidFill>
                            <a:sysClr val="windowText" lastClr="000000"/>
                          </a:solidFill>
                          <a:latin typeface="Cambria Math" panose="02040503050406030204" pitchFamily="18" charset="0"/>
                        </a:rPr>
                        <m:t>𝑀</m:t>
                      </m:r>
                      <m:r>
                        <a:rPr lang="en-CA" i="1">
                          <a:solidFill>
                            <a:sysClr val="windowText" lastClr="000000"/>
                          </a:solidFill>
                          <a:latin typeface="Cambria Math" panose="02040503050406030204" pitchFamily="18" charset="0"/>
                        </a:rPr>
                        <m:t>=</m:t>
                      </m:r>
                      <m:f>
                        <m:fPr>
                          <m:ctrlPr>
                            <a:rPr lang="en-CA" i="1">
                              <a:solidFill>
                                <a:sysClr val="windowText" lastClr="000000"/>
                              </a:solidFill>
                              <a:latin typeface="Cambria Math" panose="02040503050406030204" pitchFamily="18" charset="0"/>
                            </a:rPr>
                          </m:ctrlPr>
                        </m:fPr>
                        <m:num>
                          <m:sSup>
                            <m:sSupPr>
                              <m:ctrlPr>
                                <a:rPr lang="en-CA" i="1">
                                  <a:solidFill>
                                    <a:sysClr val="windowText" lastClr="000000"/>
                                  </a:solidFill>
                                  <a:latin typeface="Cambria Math" panose="02040503050406030204" pitchFamily="18" charset="0"/>
                                </a:rPr>
                              </m:ctrlPr>
                            </m:sSupPr>
                            <m:e>
                              <m:r>
                                <a:rPr lang="en-CA" i="1">
                                  <a:solidFill>
                                    <a:sysClr val="windowText" lastClr="000000"/>
                                  </a:solidFill>
                                  <a:latin typeface="Cambria Math" panose="02040503050406030204" pitchFamily="18" charset="0"/>
                                </a:rPr>
                                <m:t>𝑣</m:t>
                              </m:r>
                            </m:e>
                            <m:sup>
                              <m:r>
                                <a:rPr lang="en-CA" i="1">
                                  <a:solidFill>
                                    <a:sysClr val="windowText" lastClr="000000"/>
                                  </a:solidFill>
                                  <a:latin typeface="Cambria Math" panose="02040503050406030204" pitchFamily="18" charset="0"/>
                                </a:rPr>
                                <m:t>2</m:t>
                              </m:r>
                            </m:sup>
                          </m:sSup>
                          <m:r>
                            <a:rPr lang="en-CA" i="1">
                              <a:solidFill>
                                <a:sysClr val="windowText" lastClr="000000"/>
                              </a:solidFill>
                              <a:latin typeface="Cambria Math" panose="02040503050406030204" pitchFamily="18" charset="0"/>
                            </a:rPr>
                            <m:t>𝑟</m:t>
                          </m:r>
                        </m:num>
                        <m:den>
                          <m:r>
                            <a:rPr lang="en-CA" i="1">
                              <a:solidFill>
                                <a:sysClr val="windowText" lastClr="000000"/>
                              </a:solidFill>
                              <a:latin typeface="Cambria Math" panose="02040503050406030204" pitchFamily="18" charset="0"/>
                            </a:rPr>
                            <m:t>𝐺</m:t>
                          </m:r>
                        </m:den>
                      </m:f>
                    </m:oMath>
                  </m:oMathPara>
                </a14:m>
                <a:endParaRPr lang="en-CA" dirty="0"/>
              </a:p>
            </p:txBody>
          </p:sp>
        </mc:Choice>
        <mc:Fallback>
          <p:sp>
            <p:nvSpPr>
              <p:cNvPr id="8" name="TextBox 7">
                <a:extLst>
                  <a:ext uri="{FF2B5EF4-FFF2-40B4-BE49-F238E27FC236}">
                    <a16:creationId xmlns:a16="http://schemas.microsoft.com/office/drawing/2014/main" id="{799EAA7A-7B48-414F-BBCA-9C192429EA09}"/>
                  </a:ext>
                </a:extLst>
              </p:cNvPr>
              <p:cNvSpPr txBox="1">
                <a:spLocks noRot="1" noChangeAspect="1" noMove="1" noResize="1" noEditPoints="1" noAdjustHandles="1" noChangeArrowheads="1" noChangeShapeType="1" noTextEdit="1"/>
              </p:cNvSpPr>
              <p:nvPr/>
            </p:nvSpPr>
            <p:spPr>
              <a:xfrm>
                <a:off x="2404179" y="4036714"/>
                <a:ext cx="2588302" cy="1358962"/>
              </a:xfrm>
              <a:prstGeom prst="rect">
                <a:avLst/>
              </a:prstGeom>
              <a:blipFill>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38336432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11625" y="1628800"/>
            <a:ext cx="7135221" cy="3972480"/>
          </a:xfrm>
        </p:spPr>
      </p:pic>
      <p:sp>
        <p:nvSpPr>
          <p:cNvPr id="6" name="Title 1"/>
          <p:cNvSpPr>
            <a:spLocks noGrp="1"/>
          </p:cNvSpPr>
          <p:nvPr>
            <p:ph type="title"/>
          </p:nvPr>
        </p:nvSpPr>
        <p:spPr>
          <a:xfrm>
            <a:off x="695400" y="764704"/>
            <a:ext cx="8229600" cy="579437"/>
          </a:xfrm>
        </p:spPr>
        <p:txBody>
          <a:bodyPr>
            <a:normAutofit fontScale="90000"/>
          </a:bodyPr>
          <a:lstStyle/>
          <a:p>
            <a:r>
              <a:rPr lang="en-CA" dirty="0">
                <a:latin typeface="Century Gothic" pitchFamily="34" charset="0"/>
              </a:rPr>
              <a:t>Extend this to galaxies</a:t>
            </a:r>
          </a:p>
        </p:txBody>
      </p:sp>
    </p:spTree>
    <p:extLst>
      <p:ext uri="{BB962C8B-B14F-4D97-AF65-F5344CB8AC3E}">
        <p14:creationId xmlns:p14="http://schemas.microsoft.com/office/powerpoint/2010/main" val="28812464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567608" y="1634148"/>
            <a:ext cx="7165996" cy="4032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a:spLocks noGrp="1"/>
          </p:cNvSpPr>
          <p:nvPr>
            <p:ph type="title"/>
          </p:nvPr>
        </p:nvSpPr>
        <p:spPr/>
        <p:txBody>
          <a:bodyPr>
            <a:normAutofit/>
          </a:bodyPr>
          <a:lstStyle/>
          <a:p>
            <a:r>
              <a:rPr lang="en-US" sz="2800" dirty="0"/>
              <a:t>Triangulum is More Massive Than it Looks</a:t>
            </a:r>
          </a:p>
        </p:txBody>
      </p:sp>
    </p:spTree>
    <p:extLst>
      <p:ext uri="{BB962C8B-B14F-4D97-AF65-F5344CB8AC3E}">
        <p14:creationId xmlns:p14="http://schemas.microsoft.com/office/powerpoint/2010/main" val="36336976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351584" y="980729"/>
            <a:ext cx="7118548" cy="956923"/>
          </a:xfrm>
        </p:spPr>
        <p:txBody>
          <a:bodyPr>
            <a:noAutofit/>
          </a:bodyPr>
          <a:lstStyle/>
          <a:p>
            <a:pPr algn="ctr"/>
            <a:r>
              <a:rPr lang="en-CA" dirty="0">
                <a:latin typeface="Century Gothic" panose="020B0502020202020204" pitchFamily="34" charset="0"/>
              </a:rPr>
              <a:t>What explanations might your students come up with?</a:t>
            </a:r>
          </a:p>
        </p:txBody>
      </p:sp>
      <p:sp>
        <p:nvSpPr>
          <p:cNvPr id="4" name="AutoShape 2" descr="data:image/png;base64,iVBORw0KGgoAAAANSUhEUgAAAKoAAAEpCAMAAAA0+0lyAAABAlBMVEX///8AXpwAW5kAYZ8Agr0AjsgAZqMAVJMAaaYAZKIAdrIAi8UAbKkAf7oAcKwAVpUAls8AerYAh8EAkssAnNUAo9sAodkAreQAqeEAr+YAldEAUJAAj8wAisgAba4ASY0APYcAXqEARIz19vnm7vUAqeUAZ6m9ydna5O7v9vsATpTq8vgAdbcAfLzM6Peww9h+l7lgs94AWZ/S2+bG2uplk71PiLeMvt43fLBPoM6z1uyLpcOmvNSXs892nsNAbqGX0u99vuJinsmJtNW0z+Qzib1upc2bvNdbg65iocxIl8ix2vB5stdEuuo8ptiOo8F/y+9GcKKEyuyj2PJTkL6WuNSM0OwmAAANNUlEQVR4nO2diVriSBeGC0QCyKoBMRA0CDRbcEQUm2ltbbXtcZuesfv+b+WvhLCnUitVzP/4XYC+T/HlnFPbKQBEqXN2/+Xu+vziMpFOQqUTlxfn139+OTmrCfsX/DoePH6/bDQalUolOVMsFovHt7Ysq99Pnn85Uw0Jx/L+e6pRSabTiUQ6kR4rmZ7CxmJRqHjI6rcvr1Tint2lKt3ERAGo0TgcYDi85yfHSjhfut1EzlUQqssadVgdN/TbP04kc3Z+57q5qWYDO0ZNLqPGPVSosNY+H8gDHTx1c6lUahkV44Ax6tZWyGqHr+QY4X7XdkBXWXGoHmsISqueN9cO+piyI5EUAhXpgGh0ETUUyrT/WW9EuI9A0MiEFWdWlAPGCre/rg92sDsGXRlWSrN6qOG1wdae7N3dXV9UrFl9HOCghjPVH2vIu0M7sotBDQhX0dVhDbvSqn8KBm3uuKBLrChUYgc4KpU+iSQd2js7PqjcZnWVOfwhLMx29iJTUgazIsLVFBUObFXQwI7gkELUHTwqWW5dNKs7rnBgRZC+mNs7rgjMyuYAh7Wkcaev46y5jUYVY1YHNaNVv/CRNiGoh7pOs2Yc8Zlg4JKOWddp1jFr+yt7JBiZezPUNZvVUanEmruG5t48aqADCFEDHeAYlq0ouIWkxKgrZiUoBFdRM9oRC+tLeW9vgXXRrGIKQR9W+mzgkeLMKjBceaJmvS1nV1DZw1VQIbiMmqH0wLCcze5ll1H5whWyEFxC1Y5oEtc7JIVCmFV8IbjEWiWPWaM5UvlmzWilEilpc0zq44B159Yp61cy0paRnUdFhivRheAcqnb4BxFqIavrE1gCB4jNrR6qViVZ2zo19AmqMrNCHeE/rRuHVFdtVk0rhXGkvbI+Q0WGK6rcSlUIzoYVa1fdk3KzarjK5XQRlS63iikEp6zB0fXZWEJlya2EhSAmXGEs0DIKerADqMzK64CgKPCmL6OqDFdaQNJ61wtYVEmFoMeKWnWBP39hxrpqVhG5lc6sWknzRz0tzKNizColXMEvy3cdo6fnfVDVmhWy+qEWCr6oCnMralhv9Hw+jzKrkkIQNawtI7+Eugm51UFdqQZvCwhU1WZdqbBqzs/vj6rYrCtrQ6f5/AqryEIwcFjRhaA7rItrmT29uIq6IWbVjhaWMl/zaFTBuZWuEHQ/rKsFpxaLSAcwFoKicit0QGbBqcUiuQOkLbL4fFgdOKgBqKrDlXb49xT13zodKtqsiXTFkXOQKSmqEFyYubikfqx0hWC30v32+37QrNVqzcHJ3QMEFmNWrTpZGnxGolKEq0Tl6WR5ejG4bjSSQh2wX8Sg4s3ajTz67+OcJBoCUCcTl+f6Pg4Vk1u7DwHHkT6lG9y5dZIFXovoYSUpBO1dzLmpK4u3EPTmWK36PtYBAWZN2Y/BoFC1dJTXrO6KwPvk92cKV/YT0V7jucVpVrcSfIWDymrWSBc/pGP9aQkwK/z96R0wNmskQr4VcmXxFIJubu3VZ6SUZo2Q/fgzVh6zwurqvUiC6mfW1GcKUKhriye3wvr63+LBslnJCsHUdzpSAC7iHIWg5nxVB0xmjVCTAsA1FZigUjsg8hc9KWj2OWrWJjg4cFEpw9XuEwOp82mxz1s/OahzZiUuBJlIAbiMspr18MRDpTSr3WFEdS3Atsjy9wSVyqw2+7nu8zgr6h/gddEBJGY1X5hJQa3PaFYYWF+xDlgtBNlJAfiFHtbA3Fr6B/zcpzWrzXV4b2CxOQBOBN73Kc26w/HzO2JE1UKgV6Q0q8lHCq7jbGbNgOM6XbgyR5yoJ+hhDS4EwfS7IisEt7OcpKDG6gAAboo0ZjX5r8r0GQtBADp1P7MiwtU2W+5fUJIttzrLgfjIOnOAgEF16wAGB4SAM2UhdwC3U6EumFDHCywHxOGK+/N3UeMsuRVmKzAdVnwhuKcLIGUsBL3NCzgTIDKrKeRqDNuspeSduCgSmbU8FEEK2GYtk3VLxwJYsxpvQkhrlu+8FWfW6f7le52gEBRCCj5tMS2yHE7PW9zg1oOMrKDbO9dxJrNWZ6Xnez3QrIYu6p7RyjormQOO5v5Er15Em7V8KggUWpVtRXDxeNhrHTGshiEi9I91FWc7J7x0v6V34LfXYpRvhYECkI4xoc7tsk1gX/V8fg7VGdHblkDSM4ttt+3Q58BV6905weiZ1Cjc9gRyQv2Kse22oc60d3rPNzc37889kePpqmaxbWFpxEfahek8xoZaOpdN6g0qfbhaPRa0bv2KMR67orh+IUYDi3G/Vcvg/7hYJZKMqKWVqLpm/W6wHrs6lNwHpWaxnr/3P265Rl0mWU+ytMkutAjTVYX52BXjNUxWNS2CY1cos0olBUtXBWgc0L7C/3mB+oU8y4RHrUptLPS7wn7+frmqXq8GDY7z91I/qk4jzXFGkPCaoBjlghtzBaP61f9r0680z5HmqETS7xWe8/cyB/WxwnNKVKZT7xtcB1olfv7NBtf5e01eTK1V+C6LVFkPHlCr1eU70iwx+6cSFKg+DghJI31A9BEkza3yvqmnBN/5+5LoplxIfU9wnr/fkkX6u8t5EVPaMsV9hfMiZpuzEROxml3O60IZWcG/ZXNeFpEXp3Z577a1ZRn1L5vzImZbVun3aHPebZOWUJtdzptNfVlr1Mc250VM61ISKXhK8V3EDEmbTT0GdWglcEAoJGsxxTEq10XMvrRl/8WbuPQXMdvr7yHs6SXFdxGzLa1EHSAb35KZVR4pwDa+DS4EpSUp+PPz9eiVSOr+/Oz3xtsSdyf5bg33JZIO/TofE+fWvqyqH6pj83TkkEkKPu9yNDnoy9xFGeC6NAehSiUF29T9GGYOsKSS3kfYO3JY0pZRXJnsTQ6sa6mkQ5O5I8eW5CM0JnNHjviFXNKhydqRIyptIuXJZO3IEUtLJh1OUWnN2hB+QA4jk7XblSVteuJpNEOly63WvWRSwNo+pnEnm3S+pzyNWSuSwxTU52221mxJ6aQdk63blfRPyunWzdT2tEHaBkOgyttMjbnkGxV+VCyt2dINBU+dnZZZul01pB/zhTJZWrMlHxSQDsosrdkaKt49PDUYWrMlpacpRz4vIODNWlFB2iszdJKsqPimwNBg6dGrghTowd2ufM1akV76OTou+zUQwplVBakTqqjbnqpxqmNVZLcrJKoSUvDmixpo1rSSmOpEVVS3K+SwKklUANTKga3Z/FATKrI/1Gj6tghxbk3LXJ2e0xCBGhCupK9ReDo10K3ZEKiKfn/wNhlU4kKQuLGgaBnUPXorqh7oLlP36E0pIm0ZuE6Sy6gJRfEf1Ay/bleBPXolvhu9oObsdSHC3FpR8nr4IiqhWVWFqgVUIrMqs6rrVbL+9x6qMquCztz7UkRmVWZVN1jRtBTP7aoidbMVjVlznB3muFHJH0JKKJmqjvW23O8s2KxdVQUAmDzcRWzWnDpSMMwGmXU5XOW+KUQdkZh1yppTVas6aho0Zu3K31KZ0/zLfdhw1VVJuhgCMLk1x9IJWZyGQWZdckBOYVSF6lGYVWVUdWQQmzUVUUsKbucia3ButZXVqp56xGZVG6oc6cS5VTWpl7DwuZXgCYy1Sw9wwBxqV9kEYKZR0FRgalb61wXWobcsgVm70i5PB6lWxps1pXCqMq8RepHFQ43YqhknujUwZlU3/1/RqRGYW5UnqnlNV9r9HJBSW/0ta1hG5lZ7I+LUnHrZsn+4stWWqb66KZdXXxaxP29EQF3RSDed82Ee644ZsV+Ul1NI1Uane+ZYO5+HmxOiUOrUmjVFe34f+tCHPvShD33oQx/60IcUqNUcDAZnzQ1YowzUYPjU7XbHT503Lq4k9/gmV/PFtu3xwS/3klosblnXmzhj7T3ZEfcx6Qmqc0U9GupfbtrQdj6b7lraMmo0Hmr/2Cjb3oxvB/uhxrfC0troEejNvR2IQt2CA6ua0FNLd+4xBaGGtOhGmKCluwuAgajhTGYDWFvuPgAONZwJq2fNk6GGS1Kbfvvp1HmzhwRV+lMKy3rWC6SomarMDuUrOtbz5KgZ2Y9pLOhnngZVpQVqepEGNXOkbl/gZ54OtaRsWFv1Ih3qwjN1UvVOjXqoqnA5KNKijl8qla9WfZ8WVTtSk16fGVAVpYGfRXrU1ef/pOh1nx5V7vMvUxVZUKW/VOaqzoCqJrK2/u9RVUSr/xDq8X/HAGyfVVUJ6gFLsFIzGXxlyFaKUsANS2KV+wLcRD2WckXREmadul5V9FU5ZqUuraU/VuvpmXrCom7VghpVU0UKbign18pmgVB5qtUVBS9Az/ReoEGtqum442m/QI6qeIW1Y1AsWio+yfpskKKqXV51dEu4wH4ot3e1r9yD9ljUtqo8tSDnoD0OdTNIoQfKONTqBvz6Y42CNy7DEt+swKrzZqJR25fqd9fmNdo2/VH7Wxs0pJ7ut23vwvoMdaufVJpMkRq8pGx73AoQksYaVvx6045YzKl2f/ftwela+HB+dyL44vL/AHGFLEO7ze51AAAAAElFTkSuQmCC"/>
          <p:cNvSpPr>
            <a:spLocks noChangeAspect="1" noChangeArrowheads="1"/>
          </p:cNvSpPr>
          <p:nvPr/>
        </p:nvSpPr>
        <p:spPr bwMode="auto">
          <a:xfrm>
            <a:off x="4145498" y="236360"/>
            <a:ext cx="2085975" cy="364331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CA" sz="3300"/>
          </a:p>
        </p:txBody>
      </p:sp>
      <p:pic>
        <p:nvPicPr>
          <p:cNvPr id="1028" name="Picture 4" descr="http://images.clipartpanda.com/question-question_mark_blue.pn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188485" y="2619996"/>
            <a:ext cx="1442451" cy="25193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013998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71CDE4-3894-4720-B6CC-C116E90822A8}"/>
              </a:ext>
            </a:extLst>
          </p:cNvPr>
          <p:cNvSpPr>
            <a:spLocks noGrp="1"/>
          </p:cNvSpPr>
          <p:nvPr>
            <p:ph type="title"/>
          </p:nvPr>
        </p:nvSpPr>
        <p:spPr/>
        <p:txBody>
          <a:bodyPr>
            <a:normAutofit fontScale="90000"/>
          </a:bodyPr>
          <a:lstStyle/>
          <a:p>
            <a:r>
              <a:rPr lang="en-US" b="1" dirty="0"/>
              <a:t>Some Possibilities</a:t>
            </a:r>
          </a:p>
        </p:txBody>
      </p:sp>
      <p:sp>
        <p:nvSpPr>
          <p:cNvPr id="8" name="TextBox 7">
            <a:extLst>
              <a:ext uri="{FF2B5EF4-FFF2-40B4-BE49-F238E27FC236}">
                <a16:creationId xmlns:a16="http://schemas.microsoft.com/office/drawing/2014/main" id="{98EECF16-FFC6-4589-AE52-C0D474502CAE}"/>
              </a:ext>
            </a:extLst>
          </p:cNvPr>
          <p:cNvSpPr txBox="1"/>
          <p:nvPr/>
        </p:nvSpPr>
        <p:spPr>
          <a:xfrm>
            <a:off x="1981200" y="1866710"/>
            <a:ext cx="7622664" cy="1200329"/>
          </a:xfrm>
          <a:prstGeom prst="rect">
            <a:avLst/>
          </a:prstGeom>
          <a:noFill/>
        </p:spPr>
        <p:txBody>
          <a:bodyPr wrap="square" rtlCol="0">
            <a:spAutoFit/>
          </a:bodyPr>
          <a:lstStyle/>
          <a:p>
            <a:r>
              <a:rPr lang="en-US" sz="1800" b="1" dirty="0">
                <a:solidFill>
                  <a:schemeClr val="tx1"/>
                </a:solidFill>
              </a:rPr>
              <a:t>1. BRIGHTNESS METHOD IS FLAWED</a:t>
            </a:r>
          </a:p>
          <a:p>
            <a:pPr marL="285750" indent="-285750">
              <a:buFont typeface="Arial" panose="020B0604020202020204" pitchFamily="34" charset="0"/>
              <a:buChar char="•"/>
            </a:pPr>
            <a:r>
              <a:rPr lang="en-US" sz="1800" dirty="0">
                <a:solidFill>
                  <a:schemeClr val="tx1"/>
                </a:solidFill>
              </a:rPr>
              <a:t>Gas &amp; dust between us &amp; other galaxies make them appear dimmer</a:t>
            </a:r>
          </a:p>
          <a:p>
            <a:pPr marL="285750" indent="-285750">
              <a:buFont typeface="Arial" panose="020B0604020202020204" pitchFamily="34" charset="0"/>
              <a:buChar char="•"/>
            </a:pPr>
            <a:r>
              <a:rPr lang="en-US" sz="1800" dirty="0">
                <a:solidFill>
                  <a:schemeClr val="tx1"/>
                </a:solidFill>
              </a:rPr>
              <a:t>Assumptions about relationship between brightness &amp; mass are wrong</a:t>
            </a:r>
          </a:p>
          <a:p>
            <a:pPr marL="285750" indent="-285750">
              <a:buFont typeface="Arial" panose="020B0604020202020204" pitchFamily="34" charset="0"/>
              <a:buChar char="•"/>
            </a:pPr>
            <a:r>
              <a:rPr lang="en-US" sz="1800" dirty="0">
                <a:solidFill>
                  <a:schemeClr val="tx1"/>
                </a:solidFill>
              </a:rPr>
              <a:t>There is a </a:t>
            </a:r>
            <a:r>
              <a:rPr lang="en-US" sz="1800" b="1" i="1" dirty="0">
                <a:solidFill>
                  <a:schemeClr val="tx1"/>
                </a:solidFill>
              </a:rPr>
              <a:t>new kind of matter </a:t>
            </a:r>
            <a:r>
              <a:rPr lang="en-US" sz="1800" dirty="0">
                <a:solidFill>
                  <a:schemeClr val="tx1"/>
                </a:solidFill>
              </a:rPr>
              <a:t>that we cannot see</a:t>
            </a:r>
          </a:p>
        </p:txBody>
      </p:sp>
      <p:sp>
        <p:nvSpPr>
          <p:cNvPr id="5" name="TextBox 4">
            <a:extLst>
              <a:ext uri="{FF2B5EF4-FFF2-40B4-BE49-F238E27FC236}">
                <a16:creationId xmlns:a16="http://schemas.microsoft.com/office/drawing/2014/main" id="{7FF93EDE-A438-2576-399A-AE26D220D4C2}"/>
              </a:ext>
            </a:extLst>
          </p:cNvPr>
          <p:cNvSpPr txBox="1"/>
          <p:nvPr/>
        </p:nvSpPr>
        <p:spPr>
          <a:xfrm>
            <a:off x="1981200" y="3462974"/>
            <a:ext cx="7622664" cy="1477328"/>
          </a:xfrm>
          <a:prstGeom prst="rect">
            <a:avLst/>
          </a:prstGeom>
          <a:noFill/>
        </p:spPr>
        <p:txBody>
          <a:bodyPr wrap="square" rtlCol="0">
            <a:spAutoFit/>
          </a:bodyPr>
          <a:lstStyle/>
          <a:p>
            <a:r>
              <a:rPr lang="en-US" sz="1800" b="1" dirty="0">
                <a:solidFill>
                  <a:schemeClr val="tx1"/>
                </a:solidFill>
              </a:rPr>
              <a:t>2. ORBITAL METHOD IS FLAWED</a:t>
            </a:r>
          </a:p>
          <a:p>
            <a:pPr marL="285750" indent="-285750">
              <a:buFont typeface="Arial" panose="020B0604020202020204" pitchFamily="34" charset="0"/>
              <a:buChar char="•"/>
            </a:pPr>
            <a:r>
              <a:rPr lang="en-US" sz="1800" dirty="0">
                <a:solidFill>
                  <a:schemeClr val="tx1"/>
                </a:solidFill>
              </a:rPr>
              <a:t>Orbital radius measurements are inaccurate</a:t>
            </a:r>
          </a:p>
          <a:p>
            <a:pPr marL="285750" indent="-285750">
              <a:buFont typeface="Arial" panose="020B0604020202020204" pitchFamily="34" charset="0"/>
              <a:buChar char="•"/>
            </a:pPr>
            <a:r>
              <a:rPr lang="en-US" sz="1800" dirty="0">
                <a:solidFill>
                  <a:schemeClr val="tx1"/>
                </a:solidFill>
              </a:rPr>
              <a:t>Speed measurements are inaccurate</a:t>
            </a:r>
          </a:p>
          <a:p>
            <a:pPr marL="285750" indent="-285750">
              <a:buFont typeface="Arial" panose="020B0604020202020204" pitchFamily="34" charset="0"/>
              <a:buChar char="•"/>
            </a:pPr>
            <a:r>
              <a:rPr lang="en-US" sz="1800" dirty="0">
                <a:solidFill>
                  <a:schemeClr val="tx1"/>
                </a:solidFill>
              </a:rPr>
              <a:t>Newtonian gravity doesn’t hold on the scale of galaxies</a:t>
            </a:r>
          </a:p>
          <a:p>
            <a:pPr marL="285750" indent="-285750">
              <a:buFont typeface="Arial" panose="020B0604020202020204" pitchFamily="34" charset="0"/>
              <a:buChar char="•"/>
            </a:pPr>
            <a:r>
              <a:rPr lang="en-US" sz="1800" dirty="0">
                <a:solidFill>
                  <a:schemeClr val="tx1"/>
                </a:solidFill>
              </a:rPr>
              <a:t>There is some </a:t>
            </a:r>
            <a:r>
              <a:rPr lang="en-US" sz="1800" b="1" i="1" dirty="0">
                <a:solidFill>
                  <a:schemeClr val="tx1"/>
                </a:solidFill>
              </a:rPr>
              <a:t>new physics </a:t>
            </a:r>
            <a:r>
              <a:rPr lang="en-US" sz="1800" dirty="0">
                <a:solidFill>
                  <a:schemeClr val="tx1"/>
                </a:solidFill>
              </a:rPr>
              <a:t>that we don’t understand</a:t>
            </a:r>
          </a:p>
        </p:txBody>
      </p:sp>
    </p:spTree>
    <p:extLst>
      <p:ext uri="{BB962C8B-B14F-4D97-AF65-F5344CB8AC3E}">
        <p14:creationId xmlns:p14="http://schemas.microsoft.com/office/powerpoint/2010/main" val="166448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email">
            <a:extLst>
              <a:ext uri="{28A0092B-C50C-407E-A947-70E740481C1C}">
                <a14:useLocalDpi xmlns:a14="http://schemas.microsoft.com/office/drawing/2010/main" val="0"/>
              </a:ext>
            </a:extLst>
          </a:blip>
          <a:srcRect r="2045"/>
          <a:stretch/>
        </p:blipFill>
        <p:spPr>
          <a:xfrm>
            <a:off x="3071664" y="1390744"/>
            <a:ext cx="6279990" cy="4248475"/>
          </a:xfrm>
          <a:prstGeom prst="rect">
            <a:avLst/>
          </a:prstGeom>
        </p:spPr>
      </p:pic>
      <p:sp>
        <p:nvSpPr>
          <p:cNvPr id="4" name="Title 1"/>
          <p:cNvSpPr>
            <a:spLocks noGrp="1"/>
          </p:cNvSpPr>
          <p:nvPr>
            <p:ph type="title"/>
          </p:nvPr>
        </p:nvSpPr>
        <p:spPr>
          <a:xfrm>
            <a:off x="1981200" y="548680"/>
            <a:ext cx="8229600" cy="579438"/>
          </a:xfrm>
        </p:spPr>
        <p:txBody>
          <a:bodyPr>
            <a:normAutofit/>
          </a:bodyPr>
          <a:lstStyle/>
          <a:p>
            <a:pPr algn="ctr"/>
            <a:r>
              <a:rPr lang="en-CA" dirty="0">
                <a:solidFill>
                  <a:schemeClr val="tx1"/>
                </a:solidFill>
                <a:latin typeface="Century Gothic" pitchFamily="34" charset="0"/>
              </a:rPr>
              <a:t>Old View</a:t>
            </a:r>
          </a:p>
        </p:txBody>
      </p:sp>
    </p:spTree>
    <p:extLst>
      <p:ext uri="{BB962C8B-B14F-4D97-AF65-F5344CB8AC3E}">
        <p14:creationId xmlns:p14="http://schemas.microsoft.com/office/powerpoint/2010/main" val="2052454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43472" y="-27384"/>
            <a:ext cx="9324528" cy="6885384"/>
          </a:xfrm>
          <a:prstGeom prst="rect">
            <a:avLst/>
          </a:prstGeom>
        </p:spPr>
      </p:pic>
      <p:sp>
        <p:nvSpPr>
          <p:cNvPr id="5" name="Title 1"/>
          <p:cNvSpPr txBox="1">
            <a:spLocks/>
          </p:cNvSpPr>
          <p:nvPr/>
        </p:nvSpPr>
        <p:spPr>
          <a:xfrm>
            <a:off x="-888776" y="-16043"/>
            <a:ext cx="8229600" cy="1143000"/>
          </a:xfrm>
          <a:prstGeom prst="rect">
            <a:avLst/>
          </a:prstGeom>
        </p:spPr>
        <p:txBody>
          <a:bodyPr vert="horz" lIns="91440" tIns="45720" rIns="91440" bIns="45720" rtlCol="0" anchor="ctr">
            <a:noAutofit/>
          </a:bodyPr>
          <a:lstStyle>
            <a:lvl1pPr algn="l" defTabSz="914400" rtl="0" eaLnBrk="1" latinLnBrk="0" hangingPunct="1">
              <a:spcBef>
                <a:spcPct val="0"/>
              </a:spcBef>
              <a:buNone/>
              <a:defRPr lang="en-CA" sz="4000" kern="1200" dirty="0">
                <a:solidFill>
                  <a:srgbClr val="00B0F0"/>
                </a:solidFill>
                <a:latin typeface="Century Gothic" pitchFamily="34" charset="0"/>
                <a:ea typeface="+mj-ea"/>
                <a:cs typeface="+mj-cs"/>
              </a:defRPr>
            </a:lvl1pPr>
          </a:lstStyle>
          <a:p>
            <a:pPr algn="ctr"/>
            <a:r>
              <a:rPr lang="en-CA" dirty="0">
                <a:solidFill>
                  <a:schemeClr val="bg1"/>
                </a:solidFill>
              </a:rPr>
              <a:t>New View</a:t>
            </a:r>
          </a:p>
        </p:txBody>
      </p:sp>
    </p:spTree>
    <p:extLst>
      <p:ext uri="{BB962C8B-B14F-4D97-AF65-F5344CB8AC3E}">
        <p14:creationId xmlns:p14="http://schemas.microsoft.com/office/powerpoint/2010/main" val="11674597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CA" sz="2700" dirty="0">
                <a:latin typeface="Century Gothic" pitchFamily="34" charset="0"/>
              </a:rPr>
              <a:t>Teacher Programs</a:t>
            </a:r>
          </a:p>
        </p:txBody>
      </p:sp>
      <p:sp>
        <p:nvSpPr>
          <p:cNvPr id="7" name="Rectangle 6">
            <a:extLst>
              <a:ext uri="{FF2B5EF4-FFF2-40B4-BE49-F238E27FC236}">
                <a16:creationId xmlns:a16="http://schemas.microsoft.com/office/drawing/2014/main" id="{1638850A-AEDB-4AAB-95CD-414EB2E5CFA1}"/>
              </a:ext>
            </a:extLst>
          </p:cNvPr>
          <p:cNvSpPr/>
          <p:nvPr/>
        </p:nvSpPr>
        <p:spPr>
          <a:xfrm>
            <a:off x="2234292" y="1545285"/>
            <a:ext cx="7723415" cy="553998"/>
          </a:xfrm>
          <a:prstGeom prst="rect">
            <a:avLst/>
          </a:prstGeom>
        </p:spPr>
        <p:txBody>
          <a:bodyPr wrap="square">
            <a:spAutoFit/>
          </a:bodyPr>
          <a:lstStyle/>
          <a:p>
            <a:pPr algn="ctr"/>
            <a:r>
              <a:rPr lang="en-US" sz="3000" dirty="0">
                <a:hlinkClick r:id="rId3"/>
              </a:rPr>
              <a:t>www.perimeterinstitute.ca/outreach/teachers</a:t>
            </a:r>
            <a:endParaRPr lang="en-CA" sz="3000" dirty="0">
              <a:solidFill>
                <a:prstClr val="black"/>
              </a:solidFill>
              <a:latin typeface="Century Gothic" pitchFamily="34" charset="0"/>
            </a:endParaRPr>
          </a:p>
        </p:txBody>
      </p:sp>
      <p:pic>
        <p:nvPicPr>
          <p:cNvPr id="1026" name="Picture 2">
            <a:extLst>
              <a:ext uri="{FF2B5EF4-FFF2-40B4-BE49-F238E27FC236}">
                <a16:creationId xmlns:a16="http://schemas.microsoft.com/office/drawing/2014/main" id="{D7A4E7E0-B7FB-4C56-846D-E4DF3C3FE1AE}"/>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79376" y="2636912"/>
            <a:ext cx="3672408" cy="2448272"/>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AA03DF63-64B5-4409-A76C-60049DD3A75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439816" y="2631784"/>
            <a:ext cx="3672408" cy="2448272"/>
          </a:xfrm>
          <a:prstGeom prst="rect">
            <a:avLst/>
          </a:prstGeom>
        </p:spPr>
      </p:pic>
      <p:pic>
        <p:nvPicPr>
          <p:cNvPr id="5" name="Picture 4">
            <a:extLst>
              <a:ext uri="{FF2B5EF4-FFF2-40B4-BE49-F238E27FC236}">
                <a16:creationId xmlns:a16="http://schemas.microsoft.com/office/drawing/2014/main" id="{541ED71A-D2B7-4F5E-97B6-50606FC1E343}"/>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424718" y="2631784"/>
            <a:ext cx="3667781" cy="2448273"/>
          </a:xfrm>
          <a:prstGeom prst="rect">
            <a:avLst/>
          </a:prstGeom>
        </p:spPr>
      </p:pic>
    </p:spTree>
    <p:extLst>
      <p:ext uri="{BB962C8B-B14F-4D97-AF65-F5344CB8AC3E}">
        <p14:creationId xmlns:p14="http://schemas.microsoft.com/office/powerpoint/2010/main" val="23146538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207568" y="980729"/>
            <a:ext cx="8007770" cy="4941169"/>
          </a:xfrm>
          <a:prstGeom prst="rect">
            <a:avLst/>
          </a:prstGeom>
          <a:ln>
            <a:noFill/>
          </a:ln>
          <a:effectLst>
            <a:softEdge rad="112500"/>
          </a:effectLst>
        </p:spPr>
      </p:pic>
    </p:spTree>
    <p:extLst>
      <p:ext uri="{BB962C8B-B14F-4D97-AF65-F5344CB8AC3E}">
        <p14:creationId xmlns:p14="http://schemas.microsoft.com/office/powerpoint/2010/main" val="36204859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9D8A723-BC6A-4795-A30B-A69DEC22021F}"/>
              </a:ext>
            </a:extLst>
          </p:cNvPr>
          <p:cNvPicPr>
            <a:picLocks noChangeAspect="1"/>
          </p:cNvPicPr>
          <p:nvPr/>
        </p:nvPicPr>
        <p:blipFill>
          <a:blip r:embed="rId2"/>
          <a:stretch>
            <a:fillRect/>
          </a:stretch>
        </p:blipFill>
        <p:spPr>
          <a:xfrm>
            <a:off x="1631505" y="116633"/>
            <a:ext cx="8894835" cy="5803895"/>
          </a:xfrm>
          <a:prstGeom prst="rect">
            <a:avLst/>
          </a:prstGeom>
        </p:spPr>
      </p:pic>
    </p:spTree>
    <p:extLst>
      <p:ext uri="{BB962C8B-B14F-4D97-AF65-F5344CB8AC3E}">
        <p14:creationId xmlns:p14="http://schemas.microsoft.com/office/powerpoint/2010/main" val="76385703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1524000" y="980728"/>
            <a:ext cx="9685918" cy="5976665"/>
          </a:xfrm>
          <a:prstGeom prst="rect">
            <a:avLst/>
          </a:prstGeom>
          <a:ln>
            <a:noFill/>
          </a:ln>
          <a:effectLst>
            <a:softEdge rad="112500"/>
          </a:effectLst>
        </p:spPr>
      </p:pic>
      <p:sp>
        <p:nvSpPr>
          <p:cNvPr id="3" name="TextBox 2"/>
          <p:cNvSpPr txBox="1"/>
          <p:nvPr/>
        </p:nvSpPr>
        <p:spPr>
          <a:xfrm>
            <a:off x="767408" y="1220853"/>
            <a:ext cx="2772816" cy="954107"/>
          </a:xfrm>
          <a:prstGeom prst="rect">
            <a:avLst/>
          </a:prstGeom>
          <a:noFill/>
        </p:spPr>
        <p:txBody>
          <a:bodyPr wrap="square" rtlCol="0">
            <a:spAutoFit/>
          </a:bodyPr>
          <a:lstStyle/>
          <a:p>
            <a:pPr algn="ctr" fontAlgn="auto">
              <a:spcBef>
                <a:spcPts val="0"/>
              </a:spcBef>
              <a:spcAft>
                <a:spcPts val="0"/>
              </a:spcAft>
              <a:defRPr/>
            </a:pPr>
            <a:r>
              <a:rPr lang="en-US" sz="2800" dirty="0">
                <a:solidFill>
                  <a:prstClr val="white"/>
                </a:solidFill>
                <a:latin typeface="Century Gothic" pitchFamily="34" charset="0"/>
                <a:cs typeface="+mn-cs"/>
              </a:rPr>
              <a:t>Normal Matter</a:t>
            </a:r>
          </a:p>
          <a:p>
            <a:pPr algn="ctr" fontAlgn="auto">
              <a:spcBef>
                <a:spcPts val="0"/>
              </a:spcBef>
              <a:spcAft>
                <a:spcPts val="0"/>
              </a:spcAft>
              <a:defRPr/>
            </a:pPr>
            <a:r>
              <a:rPr lang="en-US" sz="2800" dirty="0">
                <a:solidFill>
                  <a:prstClr val="white"/>
                </a:solidFill>
                <a:latin typeface="Century Gothic" pitchFamily="34" charset="0"/>
                <a:cs typeface="+mn-cs"/>
              </a:rPr>
              <a:t>4.9%</a:t>
            </a:r>
          </a:p>
        </p:txBody>
      </p:sp>
      <p:sp>
        <p:nvSpPr>
          <p:cNvPr id="4" name="TextBox 3"/>
          <p:cNvSpPr txBox="1"/>
          <p:nvPr/>
        </p:nvSpPr>
        <p:spPr>
          <a:xfrm>
            <a:off x="5051376" y="20524"/>
            <a:ext cx="2952328" cy="1200329"/>
          </a:xfrm>
          <a:prstGeom prst="rect">
            <a:avLst/>
          </a:prstGeom>
          <a:noFill/>
        </p:spPr>
        <p:txBody>
          <a:bodyPr wrap="square" rtlCol="0">
            <a:spAutoFit/>
          </a:bodyPr>
          <a:lstStyle/>
          <a:p>
            <a:pPr algn="ctr" fontAlgn="auto">
              <a:spcBef>
                <a:spcPts val="0"/>
              </a:spcBef>
              <a:spcAft>
                <a:spcPts val="0"/>
              </a:spcAft>
              <a:defRPr/>
            </a:pPr>
            <a:r>
              <a:rPr lang="en-US" sz="3600" dirty="0">
                <a:solidFill>
                  <a:prstClr val="white"/>
                </a:solidFill>
                <a:latin typeface="Century Gothic" pitchFamily="34" charset="0"/>
                <a:cs typeface="+mn-cs"/>
              </a:rPr>
              <a:t>Dark Matter</a:t>
            </a:r>
          </a:p>
          <a:p>
            <a:pPr algn="ctr" fontAlgn="auto">
              <a:spcBef>
                <a:spcPts val="0"/>
              </a:spcBef>
              <a:spcAft>
                <a:spcPts val="0"/>
              </a:spcAft>
              <a:defRPr/>
            </a:pPr>
            <a:r>
              <a:rPr lang="en-US" sz="3600" dirty="0">
                <a:solidFill>
                  <a:prstClr val="white"/>
                </a:solidFill>
                <a:latin typeface="Century Gothic" pitchFamily="34" charset="0"/>
                <a:cs typeface="+mn-cs"/>
              </a:rPr>
              <a:t>26.8%</a:t>
            </a:r>
          </a:p>
        </p:txBody>
      </p:sp>
      <p:sp>
        <p:nvSpPr>
          <p:cNvPr id="5" name="TextBox 4"/>
          <p:cNvSpPr txBox="1"/>
          <p:nvPr/>
        </p:nvSpPr>
        <p:spPr>
          <a:xfrm>
            <a:off x="8816581" y="1002835"/>
            <a:ext cx="2664296" cy="954107"/>
          </a:xfrm>
          <a:prstGeom prst="rect">
            <a:avLst/>
          </a:prstGeom>
          <a:noFill/>
        </p:spPr>
        <p:txBody>
          <a:bodyPr wrap="square" rtlCol="0">
            <a:spAutoFit/>
          </a:bodyPr>
          <a:lstStyle/>
          <a:p>
            <a:pPr algn="ctr" fontAlgn="auto">
              <a:spcBef>
                <a:spcPts val="0"/>
              </a:spcBef>
              <a:spcAft>
                <a:spcPts val="0"/>
              </a:spcAft>
              <a:defRPr/>
            </a:pPr>
            <a:r>
              <a:rPr lang="en-US" sz="2800" dirty="0">
                <a:solidFill>
                  <a:prstClr val="white"/>
                </a:solidFill>
                <a:latin typeface="Century Gothic" pitchFamily="34" charset="0"/>
                <a:cs typeface="+mn-cs"/>
              </a:rPr>
              <a:t>Dark Energy</a:t>
            </a:r>
          </a:p>
          <a:p>
            <a:pPr algn="ctr" fontAlgn="auto">
              <a:spcBef>
                <a:spcPts val="0"/>
              </a:spcBef>
              <a:spcAft>
                <a:spcPts val="0"/>
              </a:spcAft>
              <a:defRPr/>
            </a:pPr>
            <a:r>
              <a:rPr lang="en-US" sz="2800" dirty="0">
                <a:solidFill>
                  <a:prstClr val="white"/>
                </a:solidFill>
                <a:latin typeface="Century Gothic" pitchFamily="34" charset="0"/>
                <a:cs typeface="+mn-cs"/>
              </a:rPr>
              <a:t>68.3%</a:t>
            </a:r>
          </a:p>
        </p:txBody>
      </p:sp>
    </p:spTree>
    <p:extLst>
      <p:ext uri="{BB962C8B-B14F-4D97-AF65-F5344CB8AC3E}">
        <p14:creationId xmlns:p14="http://schemas.microsoft.com/office/powerpoint/2010/main" val="21495140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latin typeface="Century Gothic" pitchFamily="34" charset="0"/>
              </a:rPr>
              <a:t>Gravitational Lensing</a:t>
            </a: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475633" y="1700808"/>
            <a:ext cx="7293960" cy="41044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07353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1747B4-B6AB-4CC8-9018-1972C4D6CEFA}"/>
              </a:ext>
            </a:extLst>
          </p:cNvPr>
          <p:cNvSpPr>
            <a:spLocks noGrp="1"/>
          </p:cNvSpPr>
          <p:nvPr>
            <p:ph type="title"/>
          </p:nvPr>
        </p:nvSpPr>
        <p:spPr/>
        <p:txBody>
          <a:bodyPr>
            <a:normAutofit fontScale="90000"/>
          </a:bodyPr>
          <a:lstStyle/>
          <a:p>
            <a:r>
              <a:rPr lang="en-CA" dirty="0"/>
              <a:t>Bullet Cluster</a:t>
            </a:r>
          </a:p>
        </p:txBody>
      </p:sp>
      <p:pic>
        <p:nvPicPr>
          <p:cNvPr id="1026" name="Picture 2" descr="The Bullet Cluster Proves Dark Matter Exists, But Not For The Reason Most  Physicists Think">
            <a:extLst>
              <a:ext uri="{FF2B5EF4-FFF2-40B4-BE49-F238E27FC236}">
                <a16:creationId xmlns:a16="http://schemas.microsoft.com/office/drawing/2014/main" id="{B2C0D1CE-82B2-4675-8F80-A4DE89491911}"/>
              </a:ext>
            </a:extLst>
          </p:cNvPr>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1847528" y="1628801"/>
            <a:ext cx="5796136" cy="4190123"/>
          </a:xfrm>
          <a:prstGeom prst="rect">
            <a:avLst/>
          </a:prstGeom>
          <a:noFill/>
          <a:extLst>
            <a:ext uri="{909E8E84-426E-40DD-AFC4-6F175D3DCCD1}">
              <a14:hiddenFill xmlns:a14="http://schemas.microsoft.com/office/drawing/2010/main">
                <a:solidFill>
                  <a:srgbClr val="FFFFFF"/>
                </a:solidFill>
              </a14:hiddenFill>
            </a:ext>
          </a:extLst>
        </p:spPr>
      </p:pic>
      <p:cxnSp>
        <p:nvCxnSpPr>
          <p:cNvPr id="5" name="Straight Arrow Connector 4">
            <a:extLst>
              <a:ext uri="{FF2B5EF4-FFF2-40B4-BE49-F238E27FC236}">
                <a16:creationId xmlns:a16="http://schemas.microsoft.com/office/drawing/2014/main" id="{69F73CB0-52B0-4458-8782-1E2CE9D6F2CD}"/>
              </a:ext>
            </a:extLst>
          </p:cNvPr>
          <p:cNvCxnSpPr>
            <a:cxnSpLocks/>
          </p:cNvCxnSpPr>
          <p:nvPr/>
        </p:nvCxnSpPr>
        <p:spPr>
          <a:xfrm flipH="1" flipV="1">
            <a:off x="6168008" y="3789040"/>
            <a:ext cx="1800200" cy="936104"/>
          </a:xfrm>
          <a:prstGeom prst="straightConnector1">
            <a:avLst/>
          </a:prstGeom>
          <a:ln w="76200">
            <a:solidFill>
              <a:srgbClr val="3C369E"/>
            </a:solidFill>
            <a:tailEnd type="triangle"/>
          </a:ln>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CCD6A34B-D8EF-4ADA-91B1-851EF0A31832}"/>
              </a:ext>
            </a:extLst>
          </p:cNvPr>
          <p:cNvSpPr txBox="1"/>
          <p:nvPr/>
        </p:nvSpPr>
        <p:spPr>
          <a:xfrm>
            <a:off x="8040216" y="4509121"/>
            <a:ext cx="2160240" cy="830997"/>
          </a:xfrm>
          <a:prstGeom prst="rect">
            <a:avLst/>
          </a:prstGeom>
          <a:noFill/>
        </p:spPr>
        <p:txBody>
          <a:bodyPr wrap="square" rtlCol="0">
            <a:spAutoFit/>
          </a:bodyPr>
          <a:lstStyle/>
          <a:p>
            <a:r>
              <a:rPr lang="en-CA" sz="2400" dirty="0">
                <a:solidFill>
                  <a:srgbClr val="3C369E"/>
                </a:solidFill>
                <a:latin typeface="Century Gothic" panose="020B0502020202020204" pitchFamily="34" charset="0"/>
              </a:rPr>
              <a:t>Mass map from lensing</a:t>
            </a:r>
          </a:p>
        </p:txBody>
      </p:sp>
      <p:cxnSp>
        <p:nvCxnSpPr>
          <p:cNvPr id="9" name="Straight Arrow Connector 8">
            <a:extLst>
              <a:ext uri="{FF2B5EF4-FFF2-40B4-BE49-F238E27FC236}">
                <a16:creationId xmlns:a16="http://schemas.microsoft.com/office/drawing/2014/main" id="{7D0AFF6F-033F-4A5E-B188-8350FDB70930}"/>
              </a:ext>
            </a:extLst>
          </p:cNvPr>
          <p:cNvCxnSpPr>
            <a:cxnSpLocks/>
          </p:cNvCxnSpPr>
          <p:nvPr/>
        </p:nvCxnSpPr>
        <p:spPr>
          <a:xfrm flipH="1">
            <a:off x="5519936" y="2564904"/>
            <a:ext cx="2376264" cy="872480"/>
          </a:xfrm>
          <a:prstGeom prst="straightConnector1">
            <a:avLst/>
          </a:prstGeom>
          <a:ln w="76200">
            <a:solidFill>
              <a:srgbClr val="E8579A"/>
            </a:solidFill>
            <a:tailEnd type="triangle"/>
          </a:ln>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1BEDAC0C-CBF0-4063-82FE-68342EFD415B}"/>
              </a:ext>
            </a:extLst>
          </p:cNvPr>
          <p:cNvSpPr txBox="1"/>
          <p:nvPr/>
        </p:nvSpPr>
        <p:spPr>
          <a:xfrm>
            <a:off x="7968208" y="2132857"/>
            <a:ext cx="2520280" cy="1200329"/>
          </a:xfrm>
          <a:prstGeom prst="rect">
            <a:avLst/>
          </a:prstGeom>
          <a:noFill/>
        </p:spPr>
        <p:txBody>
          <a:bodyPr wrap="square" rtlCol="0">
            <a:spAutoFit/>
          </a:bodyPr>
          <a:lstStyle/>
          <a:p>
            <a:r>
              <a:rPr lang="en-CA" sz="2400" dirty="0">
                <a:solidFill>
                  <a:srgbClr val="E8579A"/>
                </a:solidFill>
                <a:latin typeface="Century Gothic" panose="020B0502020202020204" pitchFamily="34" charset="0"/>
              </a:rPr>
              <a:t>Most of the baryonic matter</a:t>
            </a:r>
          </a:p>
        </p:txBody>
      </p:sp>
    </p:spTree>
    <p:extLst>
      <p:ext uri="{BB962C8B-B14F-4D97-AF65-F5344CB8AC3E}">
        <p14:creationId xmlns:p14="http://schemas.microsoft.com/office/powerpoint/2010/main" val="373637303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91544" y="332656"/>
            <a:ext cx="8229600" cy="579438"/>
          </a:xfrm>
        </p:spPr>
        <p:txBody>
          <a:bodyPr>
            <a:normAutofit fontScale="90000"/>
          </a:bodyPr>
          <a:lstStyle/>
          <a:p>
            <a:r>
              <a:rPr lang="en-CA" dirty="0">
                <a:latin typeface="Century Gothic" pitchFamily="34" charset="0"/>
              </a:rPr>
              <a:t>Looking for Dark Matter particles </a:t>
            </a:r>
          </a:p>
        </p:txBody>
      </p:sp>
      <p:grpSp>
        <p:nvGrpSpPr>
          <p:cNvPr id="16" name="Group 15">
            <a:extLst>
              <a:ext uri="{FF2B5EF4-FFF2-40B4-BE49-F238E27FC236}">
                <a16:creationId xmlns:a16="http://schemas.microsoft.com/office/drawing/2014/main" id="{53459785-58CB-82FF-1E18-6C03625FB5BB}"/>
              </a:ext>
            </a:extLst>
          </p:cNvPr>
          <p:cNvGrpSpPr/>
          <p:nvPr/>
        </p:nvGrpSpPr>
        <p:grpSpPr>
          <a:xfrm>
            <a:off x="1667508" y="1412776"/>
            <a:ext cx="8856984" cy="4680520"/>
            <a:chOff x="179512" y="1988840"/>
            <a:chExt cx="8856984" cy="4680520"/>
          </a:xfrm>
        </p:grpSpPr>
        <p:sp>
          <p:nvSpPr>
            <p:cNvPr id="4" name="Oval 3">
              <a:extLst>
                <a:ext uri="{FF2B5EF4-FFF2-40B4-BE49-F238E27FC236}">
                  <a16:creationId xmlns:a16="http://schemas.microsoft.com/office/drawing/2014/main" id="{9FF5104B-2F13-4B78-A1C2-A404BD801CCC}"/>
                </a:ext>
              </a:extLst>
            </p:cNvPr>
            <p:cNvSpPr/>
            <p:nvPr/>
          </p:nvSpPr>
          <p:spPr>
            <a:xfrm>
              <a:off x="2339752" y="1988840"/>
              <a:ext cx="4680520" cy="4464496"/>
            </a:xfrm>
            <a:prstGeom prst="ellipse">
              <a:avLst/>
            </a:prstGeom>
            <a:solidFill>
              <a:schemeClr val="tx1"/>
            </a:solidFill>
            <a:ln w="76200">
              <a:solidFill>
                <a:schemeClr val="accent1"/>
              </a:solidFill>
            </a:ln>
          </p:spPr>
          <p:style>
            <a:lnRef idx="1">
              <a:schemeClr val="dk1"/>
            </a:lnRef>
            <a:fillRef idx="3">
              <a:schemeClr val="dk1"/>
            </a:fillRef>
            <a:effectRef idx="2">
              <a:schemeClr val="dk1"/>
            </a:effectRef>
            <a:fontRef idx="minor">
              <a:schemeClr val="lt1"/>
            </a:fontRef>
          </p:style>
          <p:txBody>
            <a:bodyPr rtlCol="0" anchor="ctr"/>
            <a:lstStyle/>
            <a:p>
              <a:pPr algn="ctr"/>
              <a:r>
                <a:rPr lang="en-CA" sz="1800" dirty="0">
                  <a:latin typeface="Century Gothic" panose="020B0502020202020204" pitchFamily="34" charset="0"/>
                </a:rPr>
                <a:t>Cold Dark Matter</a:t>
              </a: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endParaRPr lang="en-CA" sz="1800" dirty="0">
                <a:latin typeface="Century Gothic" panose="020B0502020202020204" pitchFamily="34" charset="0"/>
              </a:endParaRPr>
            </a:p>
            <a:p>
              <a:pPr algn="ctr"/>
              <a:r>
                <a:rPr lang="en-CA" sz="1800" dirty="0">
                  <a:latin typeface="Century Gothic" panose="020B0502020202020204" pitchFamily="34" charset="0"/>
                </a:rPr>
                <a:t> </a:t>
              </a:r>
            </a:p>
          </p:txBody>
        </p:sp>
        <p:sp>
          <p:nvSpPr>
            <p:cNvPr id="5" name="Oval 4">
              <a:extLst>
                <a:ext uri="{FF2B5EF4-FFF2-40B4-BE49-F238E27FC236}">
                  <a16:creationId xmlns:a16="http://schemas.microsoft.com/office/drawing/2014/main" id="{D5459EDB-6495-4E5C-9C94-92DE3D8631CA}"/>
                </a:ext>
              </a:extLst>
            </p:cNvPr>
            <p:cNvSpPr/>
            <p:nvPr/>
          </p:nvSpPr>
          <p:spPr>
            <a:xfrm>
              <a:off x="179512" y="2492896"/>
              <a:ext cx="4248472" cy="4176464"/>
            </a:xfrm>
            <a:prstGeom prst="ellipse">
              <a:avLst/>
            </a:prstGeom>
            <a:solidFill>
              <a:srgbClr val="F2F2F2">
                <a:alpha val="30196"/>
              </a:srgbClr>
            </a:solidFill>
            <a:ln w="5715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400" dirty="0">
                  <a:solidFill>
                    <a:schemeClr val="accent6"/>
                  </a:solidFill>
                  <a:latin typeface="Century Gothic" panose="020B0502020202020204" pitchFamily="34" charset="0"/>
                </a:rPr>
                <a:t>Fermions</a:t>
              </a: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a:p>
              <a:pPr algn="ctr"/>
              <a:endParaRPr lang="en-CA" sz="2400" dirty="0">
                <a:solidFill>
                  <a:schemeClr val="accent6"/>
                </a:solidFill>
                <a:latin typeface="Century Gothic" panose="020B0502020202020204" pitchFamily="34" charset="0"/>
              </a:endParaRPr>
            </a:p>
          </p:txBody>
        </p:sp>
        <p:sp>
          <p:nvSpPr>
            <p:cNvPr id="7" name="Oval 6">
              <a:extLst>
                <a:ext uri="{FF2B5EF4-FFF2-40B4-BE49-F238E27FC236}">
                  <a16:creationId xmlns:a16="http://schemas.microsoft.com/office/drawing/2014/main" id="{4153AEBA-FF78-423A-981C-E2D83AA29E90}"/>
                </a:ext>
              </a:extLst>
            </p:cNvPr>
            <p:cNvSpPr/>
            <p:nvPr/>
          </p:nvSpPr>
          <p:spPr>
            <a:xfrm>
              <a:off x="4932040" y="2492896"/>
              <a:ext cx="4104456" cy="3960440"/>
            </a:xfrm>
            <a:prstGeom prst="ellipse">
              <a:avLst/>
            </a:prstGeom>
            <a:solidFill>
              <a:srgbClr val="F2F2F2">
                <a:alpha val="30196"/>
              </a:srgbClr>
            </a:solidFill>
            <a:ln w="5715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2400" dirty="0">
                  <a:solidFill>
                    <a:srgbClr val="00B050"/>
                  </a:solidFill>
                  <a:latin typeface="Century Gothic" panose="020B0502020202020204" pitchFamily="34" charset="0"/>
                </a:rPr>
                <a:t>     Bosons</a:t>
              </a: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a:p>
              <a:pPr algn="ctr"/>
              <a:endParaRPr lang="en-CA" sz="2400" dirty="0">
                <a:solidFill>
                  <a:srgbClr val="00B050"/>
                </a:solidFill>
                <a:latin typeface="Century Gothic" panose="020B0502020202020204" pitchFamily="34" charset="0"/>
              </a:endParaRPr>
            </a:p>
          </p:txBody>
        </p:sp>
        <p:sp>
          <p:nvSpPr>
            <p:cNvPr id="6" name="Oval 5">
              <a:extLst>
                <a:ext uri="{FF2B5EF4-FFF2-40B4-BE49-F238E27FC236}">
                  <a16:creationId xmlns:a16="http://schemas.microsoft.com/office/drawing/2014/main" id="{3A3DAD14-FA20-48FB-89B4-09FDAA181DCE}"/>
                </a:ext>
              </a:extLst>
            </p:cNvPr>
            <p:cNvSpPr/>
            <p:nvPr/>
          </p:nvSpPr>
          <p:spPr>
            <a:xfrm>
              <a:off x="2771800" y="4509120"/>
              <a:ext cx="1368152" cy="1368152"/>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Sterile neutrinos</a:t>
              </a:r>
            </a:p>
          </p:txBody>
        </p:sp>
        <p:sp>
          <p:nvSpPr>
            <p:cNvPr id="9" name="Oval 8">
              <a:extLst>
                <a:ext uri="{FF2B5EF4-FFF2-40B4-BE49-F238E27FC236}">
                  <a16:creationId xmlns:a16="http://schemas.microsoft.com/office/drawing/2014/main" id="{AA5A8B6A-B3A0-4027-B205-FA136C7630DD}"/>
                </a:ext>
              </a:extLst>
            </p:cNvPr>
            <p:cNvSpPr/>
            <p:nvPr/>
          </p:nvSpPr>
          <p:spPr>
            <a:xfrm>
              <a:off x="2627784" y="3140968"/>
              <a:ext cx="1296144" cy="1224136"/>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WIMPS</a:t>
              </a:r>
            </a:p>
          </p:txBody>
        </p:sp>
        <p:sp>
          <p:nvSpPr>
            <p:cNvPr id="10" name="Oval 9">
              <a:extLst>
                <a:ext uri="{FF2B5EF4-FFF2-40B4-BE49-F238E27FC236}">
                  <a16:creationId xmlns:a16="http://schemas.microsoft.com/office/drawing/2014/main" id="{7A14C64A-831A-4176-B54A-8B5C0951739A}"/>
                </a:ext>
              </a:extLst>
            </p:cNvPr>
            <p:cNvSpPr/>
            <p:nvPr/>
          </p:nvSpPr>
          <p:spPr>
            <a:xfrm>
              <a:off x="467544" y="3356992"/>
              <a:ext cx="1440160" cy="1440160"/>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Electrons</a:t>
              </a:r>
            </a:p>
          </p:txBody>
        </p:sp>
        <p:sp>
          <p:nvSpPr>
            <p:cNvPr id="11" name="Oval 10">
              <a:extLst>
                <a:ext uri="{FF2B5EF4-FFF2-40B4-BE49-F238E27FC236}">
                  <a16:creationId xmlns:a16="http://schemas.microsoft.com/office/drawing/2014/main" id="{EB015ADF-C1B1-4DA7-873C-CE6EBF124419}"/>
                </a:ext>
              </a:extLst>
            </p:cNvPr>
            <p:cNvSpPr/>
            <p:nvPr/>
          </p:nvSpPr>
          <p:spPr>
            <a:xfrm>
              <a:off x="971600" y="4869160"/>
              <a:ext cx="1440160" cy="1440160"/>
            </a:xfrm>
            <a:prstGeom prst="ellipse">
              <a:avLst/>
            </a:prstGeom>
            <a:noFill/>
            <a:ln w="76200">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chemeClr val="accent6"/>
                  </a:solidFill>
                  <a:latin typeface="Century Gothic" panose="020B0502020202020204" pitchFamily="34" charset="0"/>
                </a:rPr>
                <a:t>Quarks</a:t>
              </a:r>
            </a:p>
          </p:txBody>
        </p:sp>
        <p:sp>
          <p:nvSpPr>
            <p:cNvPr id="12" name="Oval 11">
              <a:extLst>
                <a:ext uri="{FF2B5EF4-FFF2-40B4-BE49-F238E27FC236}">
                  <a16:creationId xmlns:a16="http://schemas.microsoft.com/office/drawing/2014/main" id="{614EDEE2-CA67-4815-BC7D-A5B8F02C0C81}"/>
                </a:ext>
              </a:extLst>
            </p:cNvPr>
            <p:cNvSpPr/>
            <p:nvPr/>
          </p:nvSpPr>
          <p:spPr>
            <a:xfrm>
              <a:off x="5436096" y="306896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Axions</a:t>
              </a:r>
            </a:p>
          </p:txBody>
        </p:sp>
        <p:sp>
          <p:nvSpPr>
            <p:cNvPr id="13" name="Oval 12">
              <a:extLst>
                <a:ext uri="{FF2B5EF4-FFF2-40B4-BE49-F238E27FC236}">
                  <a16:creationId xmlns:a16="http://schemas.microsoft.com/office/drawing/2014/main" id="{915652FD-A689-4904-AF2C-8D561A4CB315}"/>
                </a:ext>
              </a:extLst>
            </p:cNvPr>
            <p:cNvSpPr/>
            <p:nvPr/>
          </p:nvSpPr>
          <p:spPr>
            <a:xfrm>
              <a:off x="5292080" y="450912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Axion-like</a:t>
              </a:r>
            </a:p>
            <a:p>
              <a:pPr algn="ctr"/>
              <a:r>
                <a:rPr lang="en-CA" sz="1400" dirty="0">
                  <a:solidFill>
                    <a:srgbClr val="00B050"/>
                  </a:solidFill>
                  <a:latin typeface="Century Gothic" panose="020B0502020202020204" pitchFamily="34" charset="0"/>
                </a:rPr>
                <a:t>Particle</a:t>
              </a:r>
            </a:p>
          </p:txBody>
        </p:sp>
        <p:sp>
          <p:nvSpPr>
            <p:cNvPr id="14" name="Oval 13">
              <a:extLst>
                <a:ext uri="{FF2B5EF4-FFF2-40B4-BE49-F238E27FC236}">
                  <a16:creationId xmlns:a16="http://schemas.microsoft.com/office/drawing/2014/main" id="{8DDE84F1-69FE-4408-905A-76490DE75795}"/>
                </a:ext>
              </a:extLst>
            </p:cNvPr>
            <p:cNvSpPr/>
            <p:nvPr/>
          </p:nvSpPr>
          <p:spPr>
            <a:xfrm>
              <a:off x="7308304" y="3789040"/>
              <a:ext cx="1296144" cy="1224136"/>
            </a:xfrm>
            <a:prstGeom prst="ellipse">
              <a:avLst/>
            </a:prstGeom>
            <a:noFill/>
            <a:ln w="76200">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CA" sz="1400" dirty="0">
                  <a:solidFill>
                    <a:srgbClr val="00B050"/>
                  </a:solidFill>
                  <a:latin typeface="Century Gothic" panose="020B0502020202020204" pitchFamily="34" charset="0"/>
                </a:rPr>
                <a:t>Photons</a:t>
              </a:r>
            </a:p>
          </p:txBody>
        </p:sp>
      </p:grpSp>
    </p:spTree>
    <p:extLst>
      <p:ext uri="{BB962C8B-B14F-4D97-AF65-F5344CB8AC3E}">
        <p14:creationId xmlns:p14="http://schemas.microsoft.com/office/powerpoint/2010/main" val="15831504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D566D7-15A5-4297-A7F8-E4498DB52368}"/>
              </a:ext>
            </a:extLst>
          </p:cNvPr>
          <p:cNvSpPr>
            <a:spLocks noGrp="1"/>
          </p:cNvSpPr>
          <p:nvPr>
            <p:ph type="title"/>
          </p:nvPr>
        </p:nvSpPr>
        <p:spPr/>
        <p:txBody>
          <a:bodyPr>
            <a:normAutofit fontScale="90000"/>
          </a:bodyPr>
          <a:lstStyle/>
          <a:p>
            <a:r>
              <a:rPr lang="en-CA" dirty="0">
                <a:latin typeface="Century Gothic" panose="020B0502020202020204" pitchFamily="34" charset="0"/>
              </a:rPr>
              <a:t>How to Look for Dark Matter Particles</a:t>
            </a:r>
          </a:p>
        </p:txBody>
      </p:sp>
      <p:sp>
        <p:nvSpPr>
          <p:cNvPr id="3" name="Content Placeholder 2">
            <a:extLst>
              <a:ext uri="{FF2B5EF4-FFF2-40B4-BE49-F238E27FC236}">
                <a16:creationId xmlns:a16="http://schemas.microsoft.com/office/drawing/2014/main" id="{A1D9DBF9-A28D-41D6-BC95-898AEBE12D6A}"/>
              </a:ext>
            </a:extLst>
          </p:cNvPr>
          <p:cNvSpPr>
            <a:spLocks noGrp="1"/>
          </p:cNvSpPr>
          <p:nvPr>
            <p:ph idx="1"/>
          </p:nvPr>
        </p:nvSpPr>
        <p:spPr>
          <a:xfrm>
            <a:off x="1981200" y="1600201"/>
            <a:ext cx="8507288" cy="4038600"/>
          </a:xfrm>
        </p:spPr>
        <p:txBody>
          <a:bodyPr/>
          <a:lstStyle/>
          <a:p>
            <a:r>
              <a:rPr lang="en-CA" dirty="0">
                <a:latin typeface="Century Gothic" panose="020B0502020202020204" pitchFamily="34" charset="0"/>
              </a:rPr>
              <a:t>Direct detection: wait for it to hit a detector</a:t>
            </a:r>
          </a:p>
          <a:p>
            <a:pPr marL="0" indent="0">
              <a:buNone/>
            </a:pPr>
            <a:endParaRPr lang="en-CA" dirty="0">
              <a:latin typeface="Century Gothic" panose="020B0502020202020204" pitchFamily="34" charset="0"/>
            </a:endParaRPr>
          </a:p>
          <a:p>
            <a:r>
              <a:rPr lang="en-CA" dirty="0">
                <a:latin typeface="Century Gothic" panose="020B0502020202020204" pitchFamily="34" charset="0"/>
              </a:rPr>
              <a:t>Indirect detection: look for other signatures</a:t>
            </a:r>
          </a:p>
          <a:p>
            <a:endParaRPr lang="en-CA" dirty="0">
              <a:latin typeface="Century Gothic" panose="020B0502020202020204" pitchFamily="34" charset="0"/>
            </a:endParaRPr>
          </a:p>
          <a:p>
            <a:r>
              <a:rPr lang="en-CA" dirty="0">
                <a:latin typeface="Century Gothic" panose="020B0502020202020204" pitchFamily="34" charset="0"/>
              </a:rPr>
              <a:t>Particle colliders: make it</a:t>
            </a:r>
          </a:p>
          <a:p>
            <a:endParaRPr lang="en-CA" dirty="0">
              <a:latin typeface="Century Gothic" panose="020B0502020202020204" pitchFamily="34" charset="0"/>
            </a:endParaRPr>
          </a:p>
        </p:txBody>
      </p:sp>
    </p:spTree>
    <p:extLst>
      <p:ext uri="{BB962C8B-B14F-4D97-AF65-F5344CB8AC3E}">
        <p14:creationId xmlns:p14="http://schemas.microsoft.com/office/powerpoint/2010/main" val="15358897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95400" y="704599"/>
            <a:ext cx="8229600" cy="857250"/>
          </a:xfrm>
        </p:spPr>
        <p:txBody>
          <a:bodyPr/>
          <a:lstStyle/>
          <a:p>
            <a:r>
              <a:rPr lang="en-CA" dirty="0">
                <a:solidFill>
                  <a:schemeClr val="tx1"/>
                </a:solidFill>
              </a:rPr>
              <a:t>LUX- Large Underground Xenon Detector</a:t>
            </a:r>
          </a:p>
        </p:txBody>
      </p:sp>
      <p:pic>
        <p:nvPicPr>
          <p:cNvPr id="3"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5551535" y="1752602"/>
            <a:ext cx="4607397" cy="35738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1775520" y="1961964"/>
            <a:ext cx="3672408" cy="245909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1775881" y="4421058"/>
            <a:ext cx="2712602" cy="307777"/>
          </a:xfrm>
          <a:prstGeom prst="rect">
            <a:avLst/>
          </a:prstGeom>
          <a:noFill/>
        </p:spPr>
        <p:txBody>
          <a:bodyPr wrap="none" rtlCol="0">
            <a:spAutoFit/>
          </a:bodyPr>
          <a:lstStyle/>
          <a:p>
            <a:r>
              <a:rPr lang="en-CA" sz="1400" i="1" dirty="0" err="1">
                <a:solidFill>
                  <a:srgbClr val="00B0F0"/>
                </a:solidFill>
              </a:rPr>
              <a:t>Homestake</a:t>
            </a:r>
            <a:r>
              <a:rPr lang="en-CA" sz="1400" i="1" dirty="0">
                <a:solidFill>
                  <a:srgbClr val="00B0F0"/>
                </a:solidFill>
              </a:rPr>
              <a:t> Mine, South Dakota</a:t>
            </a:r>
          </a:p>
        </p:txBody>
      </p:sp>
      <p:pic>
        <p:nvPicPr>
          <p:cNvPr id="6" name="Picture 5"/>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 uri="{28A0092B-C50C-407E-A947-70E740481C1C}">
                <a14:useLocalDpi xmlns:a14="http://schemas.microsoft.com/office/drawing/2010/main" val="0"/>
              </a:ext>
            </a:extLst>
          </a:blip>
          <a:stretch>
            <a:fillRect/>
          </a:stretch>
        </p:blipFill>
        <p:spPr>
          <a:xfrm rot="20323499">
            <a:off x="1525481" y="3117793"/>
            <a:ext cx="8779594" cy="84345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7" name="Straight Connector 6"/>
          <p:cNvCxnSpPr>
            <a:cxnSpLocks/>
          </p:cNvCxnSpPr>
          <p:nvPr/>
        </p:nvCxnSpPr>
        <p:spPr>
          <a:xfrm flipV="1">
            <a:off x="3505200" y="1828802"/>
            <a:ext cx="5562600" cy="2900033"/>
          </a:xfrm>
          <a:prstGeom prst="line">
            <a:avLst/>
          </a:prstGeom>
          <a:ln>
            <a:solidFill>
              <a:schemeClr val="accent2">
                <a:lumMod val="75000"/>
              </a:schemeClr>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98318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t>LUX update (2017)</a:t>
            </a:r>
          </a:p>
        </p:txBody>
      </p:sp>
      <p:sp>
        <p:nvSpPr>
          <p:cNvPr id="3" name="Content Placeholder 2"/>
          <p:cNvSpPr>
            <a:spLocks noGrp="1"/>
          </p:cNvSpPr>
          <p:nvPr>
            <p:ph idx="1"/>
          </p:nvPr>
        </p:nvSpPr>
        <p:spPr/>
        <p:txBody>
          <a:bodyPr/>
          <a:lstStyle/>
          <a:p>
            <a:endParaRPr lang="en-CA" dirty="0"/>
          </a:p>
        </p:txBody>
      </p:sp>
      <p:pic>
        <p:nvPicPr>
          <p:cNvPr id="1026" name="Picture 2" descr="http://sanfordlab.org/sites/sanfordlab.org/files/images/galleries/121016_LUX%20tank%20w-Mock.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351584" y="1567717"/>
            <a:ext cx="6912768" cy="461054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D668489-E510-4250-BE06-C66BE61C9F98}"/>
              </a:ext>
            </a:extLst>
          </p:cNvPr>
          <p:cNvSpPr txBox="1"/>
          <p:nvPr/>
        </p:nvSpPr>
        <p:spPr>
          <a:xfrm rot="19872049">
            <a:off x="1573644" y="3479383"/>
            <a:ext cx="8641729" cy="830997"/>
          </a:xfrm>
          <a:prstGeom prst="rect">
            <a:avLst/>
          </a:prstGeom>
          <a:solidFill>
            <a:schemeClr val="bg1"/>
          </a:solidFill>
        </p:spPr>
        <p:txBody>
          <a:bodyPr wrap="square" rtlCol="0">
            <a:spAutoFit/>
          </a:bodyPr>
          <a:lstStyle/>
          <a:p>
            <a:r>
              <a:rPr lang="en-US" sz="1600" dirty="0">
                <a:solidFill>
                  <a:schemeClr val="tx1"/>
                </a:solidFill>
                <a:latin typeface="Courier New" panose="02070309020205020404" pitchFamily="49" charset="0"/>
                <a:cs typeface="Courier New" panose="02070309020205020404" pitchFamily="49" charset="0"/>
              </a:rPr>
              <a:t>With roughly fourfold improvement in sensitivity for high WIMP masses relative to our previous results, this search yields </a:t>
            </a:r>
            <a:r>
              <a:rPr lang="en-US" sz="1600" dirty="0">
                <a:solidFill>
                  <a:schemeClr val="tx1"/>
                </a:solidFill>
                <a:highlight>
                  <a:srgbClr val="FFFF00"/>
                </a:highlight>
                <a:latin typeface="Courier New" panose="02070309020205020404" pitchFamily="49" charset="0"/>
                <a:cs typeface="Courier New" panose="02070309020205020404" pitchFamily="49" charset="0"/>
              </a:rPr>
              <a:t>no evidence of WIMP nuclear recoils</a:t>
            </a:r>
            <a:r>
              <a:rPr lang="en-US" sz="1600" dirty="0">
                <a:solidFill>
                  <a:schemeClr val="tx1"/>
                </a:solidFill>
                <a:latin typeface="Courier New" panose="02070309020205020404" pitchFamily="49" charset="0"/>
                <a:cs typeface="Courier New" panose="02070309020205020404" pitchFamily="49" charset="0"/>
              </a:rPr>
              <a:t>. </a:t>
            </a:r>
            <a:r>
              <a:rPr lang="en-CA" sz="1600" dirty="0">
                <a:solidFill>
                  <a:schemeClr val="tx1"/>
                </a:solidFill>
              </a:rPr>
              <a:t>arXiv:1608.07648v3</a:t>
            </a:r>
            <a:endParaRPr lang="en-CA" sz="1600"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73286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p:txBody>
          <a:bodyPr/>
          <a:lstStyle/>
          <a:p>
            <a:r>
              <a:rPr lang="en-US" sz="3000" dirty="0">
                <a:solidFill>
                  <a:schemeClr val="tx1"/>
                </a:solidFill>
              </a:rPr>
              <a:t>XENON1T most sensitive measurement yet</a:t>
            </a:r>
            <a:br>
              <a:rPr lang="en-US" sz="3000" dirty="0">
                <a:solidFill>
                  <a:schemeClr val="tx1"/>
                </a:solidFill>
              </a:rPr>
            </a:br>
            <a:r>
              <a:rPr lang="en-US" sz="3000" dirty="0">
                <a:solidFill>
                  <a:schemeClr val="tx1"/>
                </a:solidFill>
              </a:rPr>
              <a:t>(2018)</a:t>
            </a:r>
          </a:p>
        </p:txBody>
      </p:sp>
      <p:pic>
        <p:nvPicPr>
          <p:cNvPr id="2050" name="Picture 2" descr="https://home.cern/sites/home.web.cern.ch/files/image/update-for_scientists/2018/05/170517-corrieri_deperio.jpg">
            <a:extLst>
              <a:ext uri="{FF2B5EF4-FFF2-40B4-BE49-F238E27FC236}">
                <a16:creationId xmlns:a16="http://schemas.microsoft.com/office/drawing/2014/main" id="{CC92AC3F-8151-46ED-9277-44060E208B4B}"/>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1536292" y="2209800"/>
            <a:ext cx="4375573" cy="325755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www.science.purdue.edu/xenon1t/wp-content/uploads/2018/05/sr0sr1inset.jpg">
            <a:extLst>
              <a:ext uri="{FF2B5EF4-FFF2-40B4-BE49-F238E27FC236}">
                <a16:creationId xmlns:a16="http://schemas.microsoft.com/office/drawing/2014/main" id="{8304E2FE-403D-4302-8049-C0C087854036}"/>
              </a:ext>
            </a:extLst>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5931055" y="2133602"/>
            <a:ext cx="4741863" cy="353756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DA5FA535-69DC-4633-9C5E-1A97E0E39B3B}"/>
              </a:ext>
            </a:extLst>
          </p:cNvPr>
          <p:cNvSpPr txBox="1"/>
          <p:nvPr/>
        </p:nvSpPr>
        <p:spPr>
          <a:xfrm rot="20090614">
            <a:off x="1797610" y="3129934"/>
            <a:ext cx="8147248" cy="954107"/>
          </a:xfrm>
          <a:prstGeom prst="rect">
            <a:avLst/>
          </a:prstGeom>
          <a:solidFill>
            <a:schemeClr val="bg1"/>
          </a:solidFill>
        </p:spPr>
        <p:txBody>
          <a:bodyPr wrap="square" rtlCol="0">
            <a:spAutoFit/>
          </a:bodyPr>
          <a:lstStyle/>
          <a:p>
            <a:r>
              <a:rPr lang="en-US" sz="2800" dirty="0">
                <a:solidFill>
                  <a:schemeClr val="tx1"/>
                </a:solidFill>
                <a:highlight>
                  <a:srgbClr val="FFFF00"/>
                </a:highlight>
                <a:latin typeface="Courier New" panose="02070309020205020404" pitchFamily="49" charset="0"/>
                <a:cs typeface="Courier New" panose="02070309020205020404" pitchFamily="49" charset="0"/>
              </a:rPr>
              <a:t>No significant excess </a:t>
            </a:r>
            <a:r>
              <a:rPr lang="en-US" sz="2800" dirty="0">
                <a:solidFill>
                  <a:schemeClr val="tx1"/>
                </a:solidFill>
                <a:latin typeface="Courier New" panose="02070309020205020404" pitchFamily="49" charset="0"/>
                <a:cs typeface="Courier New" panose="02070309020205020404" pitchFamily="49" charset="0"/>
              </a:rPr>
              <a:t>over background is found. arxiv.org/abs/1805.12562</a:t>
            </a:r>
            <a:endParaRPr lang="en-CA" sz="2800" b="1"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46160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0" name="Group 19">
            <a:extLst>
              <a:ext uri="{FF2B5EF4-FFF2-40B4-BE49-F238E27FC236}">
                <a16:creationId xmlns:a16="http://schemas.microsoft.com/office/drawing/2014/main" id="{A68F99F3-154E-47E1-9011-3050A90B4097}"/>
              </a:ext>
            </a:extLst>
          </p:cNvPr>
          <p:cNvGrpSpPr/>
          <p:nvPr/>
        </p:nvGrpSpPr>
        <p:grpSpPr>
          <a:xfrm>
            <a:off x="551384" y="1412776"/>
            <a:ext cx="7988766" cy="5040560"/>
            <a:chOff x="0" y="-78419"/>
            <a:chExt cx="3765550" cy="2457129"/>
          </a:xfrm>
        </p:grpSpPr>
        <p:pic>
          <p:nvPicPr>
            <p:cNvPr id="21" name="Picture 20" descr="A picture containing text, businesscard&#10;&#10;Description automatically generated">
              <a:extLst>
                <a:ext uri="{FF2B5EF4-FFF2-40B4-BE49-F238E27FC236}">
                  <a16:creationId xmlns:a16="http://schemas.microsoft.com/office/drawing/2014/main" id="{467FE042-B7EF-404F-959F-6D0F3F023ED4}"/>
                </a:ext>
              </a:extLst>
            </p:cNvPr>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0" y="-78419"/>
              <a:ext cx="1670050" cy="21596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2" name="Picture 21" descr="A picture containing text, businesscard&#10;&#10;Description automatically generated">
              <a:extLst>
                <a:ext uri="{FF2B5EF4-FFF2-40B4-BE49-F238E27FC236}">
                  <a16:creationId xmlns:a16="http://schemas.microsoft.com/office/drawing/2014/main" id="{D9F55003-3BE9-4774-937D-01FBE32BB5B2}"/>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062038" y="76200"/>
              <a:ext cx="1670050" cy="21596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23" name="Picture 22" descr="A picture containing text&#10;&#10;Description automatically generated">
              <a:extLst>
                <a:ext uri="{FF2B5EF4-FFF2-40B4-BE49-F238E27FC236}">
                  <a16:creationId xmlns:a16="http://schemas.microsoft.com/office/drawing/2014/main" id="{76CCCE0A-5193-4D41-9404-909674FEA5A0}"/>
                </a:ext>
              </a:extLst>
            </p:cNvPr>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2095500" y="219075"/>
              <a:ext cx="1670050" cy="2159635"/>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grpSp>
      <p:sp>
        <p:nvSpPr>
          <p:cNvPr id="11" name="Title 1"/>
          <p:cNvSpPr txBox="1">
            <a:spLocks/>
          </p:cNvSpPr>
          <p:nvPr/>
        </p:nvSpPr>
        <p:spPr bwMode="auto">
          <a:xfrm>
            <a:off x="1524000" y="383231"/>
            <a:ext cx="9144000" cy="8572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normAutofit/>
          </a:bodyPr>
          <a:lstStyle>
            <a:lvl1pPr algn="ctr" rtl="0" eaLnBrk="0" fontAlgn="base" hangingPunct="0">
              <a:spcBef>
                <a:spcPct val="0"/>
              </a:spcBef>
              <a:spcAft>
                <a:spcPct val="0"/>
              </a:spcAft>
              <a:defRPr sz="3000" b="0">
                <a:solidFill>
                  <a:schemeClr val="tx1"/>
                </a:solidFill>
                <a:latin typeface="Century Gothic"/>
                <a:ea typeface="+mj-ea"/>
                <a:cs typeface="Century Gothic"/>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r>
              <a:rPr lang="en-CA" dirty="0">
                <a:solidFill>
                  <a:srgbClr val="000000"/>
                </a:solidFill>
                <a:latin typeface="Century Gothic" pitchFamily="34" charset="0"/>
              </a:rPr>
              <a:t>IN-CLASS RESOURCES</a:t>
            </a:r>
          </a:p>
        </p:txBody>
      </p:sp>
      <p:sp>
        <p:nvSpPr>
          <p:cNvPr id="15" name="Rectangle 14"/>
          <p:cNvSpPr/>
          <p:nvPr/>
        </p:nvSpPr>
        <p:spPr bwMode="auto">
          <a:xfrm>
            <a:off x="8514376" y="1932139"/>
            <a:ext cx="2740423" cy="995096"/>
          </a:xfrm>
          <a:prstGeom prst="rect">
            <a:avLst/>
          </a:prstGeom>
          <a:solidFill>
            <a:schemeClr val="tx2">
              <a:lumMod val="20000"/>
              <a:lumOff val="80000"/>
              <a:alpha val="72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000000">
                  <a:lumMod val="95000"/>
                  <a:lumOff val="5000"/>
                </a:srgbClr>
              </a:solidFill>
            </a:endParaRPr>
          </a:p>
        </p:txBody>
      </p:sp>
      <p:sp>
        <p:nvSpPr>
          <p:cNvPr id="14" name="TextBox 13"/>
          <p:cNvSpPr txBox="1"/>
          <p:nvPr/>
        </p:nvSpPr>
        <p:spPr>
          <a:xfrm>
            <a:off x="8514376" y="2058708"/>
            <a:ext cx="2047773" cy="707886"/>
          </a:xfrm>
          <a:prstGeom prst="rect">
            <a:avLst/>
          </a:prstGeom>
          <a:noFill/>
        </p:spPr>
        <p:txBody>
          <a:bodyPr wrap="square" rtlCol="0">
            <a:spAutoFit/>
          </a:bodyPr>
          <a:lstStyle/>
          <a:p>
            <a:r>
              <a:rPr lang="en-CA" sz="2000" dirty="0">
                <a:solidFill>
                  <a:schemeClr val="tx1"/>
                </a:solidFill>
                <a:latin typeface="Century Gothic"/>
                <a:cs typeface="Century Gothic"/>
              </a:rPr>
              <a:t>Experienced</a:t>
            </a:r>
            <a:r>
              <a:rPr lang="en-CA" sz="2000" dirty="0">
                <a:solidFill>
                  <a:srgbClr val="16B5FF"/>
                </a:solidFill>
                <a:latin typeface="Century Gothic"/>
                <a:cs typeface="Century Gothic"/>
              </a:rPr>
              <a:t> </a:t>
            </a:r>
            <a:r>
              <a:rPr lang="en-CA" sz="2000" dirty="0">
                <a:solidFill>
                  <a:schemeClr val="tx1"/>
                </a:solidFill>
                <a:latin typeface="Century Gothic"/>
                <a:cs typeface="Century Gothic"/>
              </a:rPr>
              <a:t>teachers</a:t>
            </a:r>
            <a:endParaRPr lang="en-CA" sz="2000" dirty="0">
              <a:solidFill>
                <a:schemeClr val="tx1"/>
              </a:solidFill>
              <a:latin typeface="Century Gothic" panose="020B0502020202020204" pitchFamily="34" charset="0"/>
              <a:cs typeface="Century Gothic"/>
            </a:endParaRPr>
          </a:p>
        </p:txBody>
      </p:sp>
      <p:sp>
        <p:nvSpPr>
          <p:cNvPr id="16" name="Rectangle 15"/>
          <p:cNvSpPr/>
          <p:nvPr/>
        </p:nvSpPr>
        <p:spPr bwMode="auto">
          <a:xfrm>
            <a:off x="8533156" y="2983019"/>
            <a:ext cx="2740424" cy="942403"/>
          </a:xfrm>
          <a:prstGeom prst="rect">
            <a:avLst/>
          </a:prstGeom>
          <a:solidFill>
            <a:schemeClr val="tx2">
              <a:lumMod val="20000"/>
              <a:lumOff val="80000"/>
              <a:alpha val="72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000000">
                  <a:lumMod val="95000"/>
                  <a:lumOff val="5000"/>
                </a:srgbClr>
              </a:solidFill>
            </a:endParaRPr>
          </a:p>
        </p:txBody>
      </p:sp>
      <p:sp>
        <p:nvSpPr>
          <p:cNvPr id="17" name="TextBox 16"/>
          <p:cNvSpPr txBox="1"/>
          <p:nvPr/>
        </p:nvSpPr>
        <p:spPr>
          <a:xfrm>
            <a:off x="8520796" y="3094227"/>
            <a:ext cx="2102733" cy="707886"/>
          </a:xfrm>
          <a:prstGeom prst="rect">
            <a:avLst/>
          </a:prstGeom>
          <a:noFill/>
        </p:spPr>
        <p:txBody>
          <a:bodyPr wrap="square" rtlCol="0">
            <a:spAutoFit/>
          </a:bodyPr>
          <a:lstStyle/>
          <a:p>
            <a:r>
              <a:rPr lang="en-CA" sz="2000" dirty="0">
                <a:solidFill>
                  <a:schemeClr val="tx1"/>
                </a:solidFill>
                <a:latin typeface="Century Gothic"/>
                <a:cs typeface="Century Gothic"/>
              </a:rPr>
              <a:t>Perimeter</a:t>
            </a:r>
            <a:r>
              <a:rPr lang="en-CA" sz="2000" dirty="0">
                <a:solidFill>
                  <a:srgbClr val="16B5FF"/>
                </a:solidFill>
                <a:latin typeface="Century Gothic"/>
                <a:cs typeface="Century Gothic"/>
              </a:rPr>
              <a:t> </a:t>
            </a:r>
            <a:r>
              <a:rPr lang="en-CA" sz="2000" dirty="0">
                <a:solidFill>
                  <a:schemeClr val="tx1"/>
                </a:solidFill>
                <a:latin typeface="Century Gothic"/>
                <a:cs typeface="Century Gothic"/>
              </a:rPr>
              <a:t>researchers</a:t>
            </a:r>
            <a:endParaRPr lang="en-CA" sz="2000" dirty="0">
              <a:solidFill>
                <a:schemeClr val="tx1"/>
              </a:solidFill>
              <a:latin typeface="Century Gothic" panose="020B0502020202020204" pitchFamily="34" charset="0"/>
              <a:cs typeface="Century Gothic"/>
            </a:endParaRPr>
          </a:p>
        </p:txBody>
      </p:sp>
      <p:sp>
        <p:nvSpPr>
          <p:cNvPr id="18" name="Rectangle 17"/>
          <p:cNvSpPr/>
          <p:nvPr/>
        </p:nvSpPr>
        <p:spPr bwMode="auto">
          <a:xfrm>
            <a:off x="8540150" y="4089716"/>
            <a:ext cx="2740425" cy="995467"/>
          </a:xfrm>
          <a:prstGeom prst="rect">
            <a:avLst/>
          </a:prstGeom>
          <a:solidFill>
            <a:schemeClr val="tx2">
              <a:lumMod val="20000"/>
              <a:lumOff val="80000"/>
              <a:alpha val="72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US">
              <a:solidFill>
                <a:srgbClr val="000000">
                  <a:lumMod val="95000"/>
                  <a:lumOff val="5000"/>
                </a:srgbClr>
              </a:solidFill>
            </a:endParaRPr>
          </a:p>
        </p:txBody>
      </p:sp>
      <p:sp>
        <p:nvSpPr>
          <p:cNvPr id="19" name="TextBox 18"/>
          <p:cNvSpPr txBox="1"/>
          <p:nvPr/>
        </p:nvSpPr>
        <p:spPr>
          <a:xfrm>
            <a:off x="8520796" y="4192371"/>
            <a:ext cx="2831788" cy="707886"/>
          </a:xfrm>
          <a:prstGeom prst="rect">
            <a:avLst/>
          </a:prstGeom>
          <a:noFill/>
        </p:spPr>
        <p:txBody>
          <a:bodyPr wrap="square" rtlCol="0">
            <a:spAutoFit/>
          </a:bodyPr>
          <a:lstStyle/>
          <a:p>
            <a:r>
              <a:rPr lang="en-CA" sz="2000" dirty="0">
                <a:solidFill>
                  <a:schemeClr val="tx1"/>
                </a:solidFill>
                <a:latin typeface="Century Gothic"/>
                <a:cs typeface="Century Gothic"/>
              </a:rPr>
              <a:t>Pedagogy</a:t>
            </a:r>
            <a:r>
              <a:rPr lang="en-CA" sz="2000" dirty="0">
                <a:solidFill>
                  <a:srgbClr val="16B5FF"/>
                </a:solidFill>
                <a:latin typeface="Century Gothic"/>
                <a:cs typeface="Century Gothic"/>
              </a:rPr>
              <a:t> </a:t>
            </a:r>
            <a:r>
              <a:rPr lang="en-CA" sz="2000" dirty="0">
                <a:solidFill>
                  <a:schemeClr val="tx1"/>
                </a:solidFill>
                <a:latin typeface="Century Gothic"/>
                <a:cs typeface="Century Gothic"/>
              </a:rPr>
              <a:t>and</a:t>
            </a:r>
            <a:r>
              <a:rPr lang="en-CA" sz="2000" dirty="0">
                <a:solidFill>
                  <a:srgbClr val="16B5FF"/>
                </a:solidFill>
                <a:latin typeface="Century Gothic"/>
                <a:cs typeface="Century Gothic"/>
              </a:rPr>
              <a:t> </a:t>
            </a:r>
            <a:r>
              <a:rPr lang="en-CA" sz="2000" dirty="0">
                <a:solidFill>
                  <a:schemeClr val="tx1"/>
                </a:solidFill>
                <a:latin typeface="Century Gothic"/>
                <a:cs typeface="Century Gothic"/>
              </a:rPr>
              <a:t>teaching</a:t>
            </a:r>
            <a:r>
              <a:rPr lang="en-CA" sz="2000" dirty="0">
                <a:solidFill>
                  <a:schemeClr val="tx1"/>
                </a:solidFill>
                <a:latin typeface="Century Gothic" panose="020B0502020202020204" pitchFamily="34" charset="0"/>
                <a:cs typeface="Century Gothic"/>
              </a:rPr>
              <a:t> strategies</a:t>
            </a:r>
            <a:endParaRPr lang="en-CA" sz="2000" dirty="0">
              <a:solidFill>
                <a:schemeClr val="tx1"/>
              </a:solidFill>
              <a:latin typeface="Century Gothic"/>
              <a:cs typeface="Century Gothic"/>
            </a:endParaRPr>
          </a:p>
        </p:txBody>
      </p:sp>
    </p:spTree>
    <p:extLst>
      <p:ext uri="{BB962C8B-B14F-4D97-AF65-F5344CB8AC3E}">
        <p14:creationId xmlns:p14="http://schemas.microsoft.com/office/powerpoint/2010/main" val="182336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p:txBody>
          <a:bodyPr/>
          <a:lstStyle/>
          <a:p>
            <a:r>
              <a:rPr lang="en-US" sz="3000" dirty="0">
                <a:solidFill>
                  <a:schemeClr val="tx1"/>
                </a:solidFill>
              </a:rPr>
              <a:t>XENON1T – electronic recoil excess</a:t>
            </a:r>
            <a:br>
              <a:rPr lang="en-US" sz="3000" dirty="0">
                <a:solidFill>
                  <a:schemeClr val="tx1"/>
                </a:solidFill>
              </a:rPr>
            </a:br>
            <a:r>
              <a:rPr lang="en-US" sz="3000" dirty="0">
                <a:solidFill>
                  <a:schemeClr val="tx1"/>
                </a:solidFill>
              </a:rPr>
              <a:t>(2020)</a:t>
            </a:r>
          </a:p>
        </p:txBody>
      </p:sp>
      <p:pic>
        <p:nvPicPr>
          <p:cNvPr id="4" name="Picture 2">
            <a:extLst>
              <a:ext uri="{FF2B5EF4-FFF2-40B4-BE49-F238E27FC236}">
                <a16:creationId xmlns:a16="http://schemas.microsoft.com/office/drawing/2014/main" id="{E1907B36-FC17-09E3-9923-7D2C309332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27830" y="1628799"/>
            <a:ext cx="4740170" cy="377633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122A38B9-A36F-FF4B-24DE-B1D54CD044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512" y="1628800"/>
            <a:ext cx="4259024" cy="377633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EF1D16BA-7597-7133-B190-98FA5B3445A3}"/>
              </a:ext>
            </a:extLst>
          </p:cNvPr>
          <p:cNvSpPr txBox="1"/>
          <p:nvPr/>
        </p:nvSpPr>
        <p:spPr>
          <a:xfrm rot="20090614">
            <a:off x="1745459" y="2557655"/>
            <a:ext cx="9246894" cy="1631216"/>
          </a:xfrm>
          <a:prstGeom prst="rect">
            <a:avLst/>
          </a:prstGeom>
          <a:solidFill>
            <a:schemeClr val="bg1"/>
          </a:solidFill>
        </p:spPr>
        <p:txBody>
          <a:bodyPr wrap="square" rtlCol="0">
            <a:spAutoFit/>
          </a:bodyPr>
          <a:lstStyle/>
          <a:p>
            <a:r>
              <a:rPr lang="en-US" sz="2000" dirty="0">
                <a:solidFill>
                  <a:schemeClr val="tx1"/>
                </a:solidFill>
                <a:latin typeface="Courier New" panose="02070309020205020404" pitchFamily="49" charset="0"/>
                <a:cs typeface="Courier New" panose="02070309020205020404" pitchFamily="49" charset="0"/>
              </a:rPr>
              <a:t>An excess is observed at low energies that is consistent with a solar axion signal, a bosonic dark matter signal with a mass of 2.3 keV/c2, a solar neutrino signal with enhanced magnetic moment, or a possible tritium background. arxiv.org/abs/2006.09721</a:t>
            </a:r>
            <a:endParaRPr lang="en-CA" sz="2000" b="1"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507475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588D8-A605-48AA-BE7D-748EE3AA1DB6}"/>
              </a:ext>
            </a:extLst>
          </p:cNvPr>
          <p:cNvSpPr>
            <a:spLocks noGrp="1"/>
          </p:cNvSpPr>
          <p:nvPr>
            <p:ph type="title"/>
          </p:nvPr>
        </p:nvSpPr>
        <p:spPr>
          <a:xfrm>
            <a:off x="1765027" y="184375"/>
            <a:ext cx="8229600" cy="1143000"/>
          </a:xfrm>
        </p:spPr>
        <p:txBody>
          <a:bodyPr/>
          <a:lstStyle/>
          <a:p>
            <a:r>
              <a:rPr lang="en-US" sz="3000" dirty="0">
                <a:solidFill>
                  <a:schemeClr val="tx1"/>
                </a:solidFill>
              </a:rPr>
              <a:t>PANDAX-4T</a:t>
            </a:r>
            <a:br>
              <a:rPr lang="en-US" sz="3000" dirty="0">
                <a:solidFill>
                  <a:schemeClr val="tx1"/>
                </a:solidFill>
              </a:rPr>
            </a:br>
            <a:r>
              <a:rPr lang="en-US" sz="3000" dirty="0">
                <a:solidFill>
                  <a:schemeClr val="tx1"/>
                </a:solidFill>
              </a:rPr>
              <a:t>(2021) </a:t>
            </a:r>
          </a:p>
        </p:txBody>
      </p:sp>
      <p:pic>
        <p:nvPicPr>
          <p:cNvPr id="1028" name="Picture 4" descr="The results of new dark matter searches by the PandaX-4T and ADMX Collaborations ">
            <a:extLst>
              <a:ext uri="{FF2B5EF4-FFF2-40B4-BE49-F238E27FC236}">
                <a16:creationId xmlns:a16="http://schemas.microsoft.com/office/drawing/2014/main" id="{126725A4-AF5C-E082-ADE1-EBC0068F74F5}"/>
              </a:ext>
            </a:extLst>
          </p:cNvPr>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l="8642" t="2135" r="9143" b="2296"/>
          <a:stretch/>
        </p:blipFill>
        <p:spPr bwMode="auto">
          <a:xfrm>
            <a:off x="1524000" y="1844824"/>
            <a:ext cx="4675146" cy="360040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B363F31D-6078-AC3C-316F-773A3D87095C}"/>
              </a:ext>
            </a:extLst>
          </p:cNvPr>
          <p:cNvPicPr>
            <a:picLocks noChangeAspect="1"/>
          </p:cNvPicPr>
          <p:nvPr/>
        </p:nvPicPr>
        <p:blipFill>
          <a:blip r:embed="rId4"/>
          <a:stretch>
            <a:fillRect/>
          </a:stretch>
        </p:blipFill>
        <p:spPr>
          <a:xfrm>
            <a:off x="6023993" y="1844824"/>
            <a:ext cx="4841175" cy="3600400"/>
          </a:xfrm>
          <a:prstGeom prst="rect">
            <a:avLst/>
          </a:prstGeom>
        </p:spPr>
      </p:pic>
      <p:sp>
        <p:nvSpPr>
          <p:cNvPr id="10" name="TextBox 9">
            <a:extLst>
              <a:ext uri="{FF2B5EF4-FFF2-40B4-BE49-F238E27FC236}">
                <a16:creationId xmlns:a16="http://schemas.microsoft.com/office/drawing/2014/main" id="{E82442C4-1A46-2EE3-354E-90FA2ECF96B8}"/>
              </a:ext>
            </a:extLst>
          </p:cNvPr>
          <p:cNvSpPr txBox="1"/>
          <p:nvPr/>
        </p:nvSpPr>
        <p:spPr>
          <a:xfrm rot="20090614">
            <a:off x="1797610" y="2914490"/>
            <a:ext cx="8147248" cy="1384995"/>
          </a:xfrm>
          <a:prstGeom prst="rect">
            <a:avLst/>
          </a:prstGeom>
          <a:solidFill>
            <a:schemeClr val="bg1"/>
          </a:solidFill>
        </p:spPr>
        <p:txBody>
          <a:bodyPr wrap="square" rtlCol="0">
            <a:spAutoFit/>
          </a:bodyPr>
          <a:lstStyle/>
          <a:p>
            <a:r>
              <a:rPr lang="en-US" sz="2800" dirty="0">
                <a:solidFill>
                  <a:schemeClr val="tx1"/>
                </a:solidFill>
                <a:highlight>
                  <a:srgbClr val="FFFF00"/>
                </a:highlight>
                <a:latin typeface="Courier New" panose="02070309020205020404" pitchFamily="49" charset="0"/>
                <a:cs typeface="Courier New" panose="02070309020205020404" pitchFamily="49" charset="0"/>
              </a:rPr>
              <a:t>No dark matter candidates </a:t>
            </a:r>
            <a:r>
              <a:rPr lang="en-US" sz="2800" dirty="0">
                <a:solidFill>
                  <a:schemeClr val="tx1"/>
                </a:solidFill>
                <a:latin typeface="Courier New" panose="02070309020205020404" pitchFamily="49" charset="0"/>
                <a:cs typeface="Courier New" panose="02070309020205020404" pitchFamily="49" charset="0"/>
              </a:rPr>
              <a:t>are identified above expected background. arxiv.org/abs/2107.13438</a:t>
            </a:r>
            <a:endParaRPr lang="en-CA" sz="2800" b="1" dirty="0">
              <a:solidFill>
                <a:schemeClr val="tx1"/>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3144958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solidFill>
                  <a:schemeClr val="tx1"/>
                </a:solidFill>
              </a:rPr>
              <a:t>FERMI</a:t>
            </a:r>
          </a:p>
        </p:txBody>
      </p:sp>
      <p:sp>
        <p:nvSpPr>
          <p:cNvPr id="3" name="Content Placeholder 2"/>
          <p:cNvSpPr txBox="1">
            <a:spLocks/>
          </p:cNvSpPr>
          <p:nvPr/>
        </p:nvSpPr>
        <p:spPr>
          <a:xfrm>
            <a:off x="1960418" y="2133600"/>
            <a:ext cx="565958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Detects ɣ-rays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DM particle annihilation</a:t>
            </a:r>
          </a:p>
        </p:txBody>
      </p:sp>
      <p:pic>
        <p:nvPicPr>
          <p:cNvPr id="4"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162261" y="1488332"/>
            <a:ext cx="3201479" cy="4268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62400" y="3810001"/>
            <a:ext cx="2895600" cy="16922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rot="19799581">
            <a:off x="1470822" y="3158558"/>
            <a:ext cx="9124687" cy="88125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7" name="Straight Connector 6"/>
          <p:cNvCxnSpPr>
            <a:cxnSpLocks/>
          </p:cNvCxnSpPr>
          <p:nvPr/>
        </p:nvCxnSpPr>
        <p:spPr>
          <a:xfrm flipV="1">
            <a:off x="3719736" y="3861048"/>
            <a:ext cx="2016224" cy="1152128"/>
          </a:xfrm>
          <a:prstGeom prst="line">
            <a:avLst/>
          </a:prstGeom>
          <a:ln w="28575">
            <a:solidFill>
              <a:schemeClr val="accent2">
                <a:lumMod val="50000"/>
              </a:schemeClr>
            </a:solidFill>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22487066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29816"/>
            <a:ext cx="8229600" cy="1143000"/>
          </a:xfrm>
        </p:spPr>
        <p:txBody>
          <a:bodyPr/>
          <a:lstStyle/>
          <a:p>
            <a:r>
              <a:rPr lang="en-CA" sz="3600" dirty="0">
                <a:solidFill>
                  <a:schemeClr val="tx1"/>
                </a:solidFill>
              </a:rPr>
              <a:t>LHC</a:t>
            </a:r>
          </a:p>
        </p:txBody>
      </p:sp>
      <p:pic>
        <p:nvPicPr>
          <p:cNvPr id="3" name="Picture 2" descr="Searching for Dark Matter with the ATLAS detector | ATLAS Experiment at CERN">
            <a:extLst>
              <a:ext uri="{FF2B5EF4-FFF2-40B4-BE49-F238E27FC236}">
                <a16:creationId xmlns:a16="http://schemas.microsoft.com/office/drawing/2014/main" id="{B9C656A3-8B41-43FB-B9C5-7D87111A7D04}"/>
              </a:ext>
            </a:extLst>
          </p:cNvPr>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719736" y="504322"/>
            <a:ext cx="5661248" cy="56612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33307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775520" y="476672"/>
            <a:ext cx="8795320" cy="1143000"/>
          </a:xfrm>
        </p:spPr>
        <p:txBody>
          <a:bodyPr/>
          <a:lstStyle/>
          <a:p>
            <a:r>
              <a:rPr lang="en-CA" sz="3600" dirty="0">
                <a:solidFill>
                  <a:schemeClr val="tx1"/>
                </a:solidFill>
              </a:rPr>
              <a:t>Problems for Particle Dark Matter</a:t>
            </a:r>
          </a:p>
        </p:txBody>
      </p:sp>
      <p:sp>
        <p:nvSpPr>
          <p:cNvPr id="4" name="Content Placeholder 2">
            <a:extLst>
              <a:ext uri="{FF2B5EF4-FFF2-40B4-BE49-F238E27FC236}">
                <a16:creationId xmlns:a16="http://schemas.microsoft.com/office/drawing/2014/main" id="{2096BFB3-9149-482F-BF7A-1501C6126A4D}"/>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We haven’t found anything yet</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Missing Satellite galaxy problem</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Not a great match in detail for galaxy rotation curves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endParaRPr lang="en-CA" dirty="0">
              <a:solidFill>
                <a:schemeClr val="tx1"/>
              </a:solidFill>
            </a:endParaRPr>
          </a:p>
        </p:txBody>
      </p:sp>
    </p:spTree>
    <p:extLst>
      <p:ext uri="{BB962C8B-B14F-4D97-AF65-F5344CB8AC3E}">
        <p14:creationId xmlns:p14="http://schemas.microsoft.com/office/powerpoint/2010/main" val="1539977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423592" y="706069"/>
            <a:ext cx="6172200" cy="857250"/>
          </a:xfrm>
        </p:spPr>
        <p:txBody>
          <a:bodyPr/>
          <a:lstStyle/>
          <a:p>
            <a:r>
              <a:rPr lang="en-CA" sz="2700" dirty="0">
                <a:solidFill>
                  <a:schemeClr val="tx1"/>
                </a:solidFill>
              </a:rPr>
              <a:t>Empty-Handed?</a:t>
            </a:r>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3592" y="1660778"/>
            <a:ext cx="7200800" cy="481799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22907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descr="https://blogs-images.forbes.com/startswithabang/files/2017/12/FERMIphoton_race_full-1200x810.jpg?width=960"/>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639616" y="1593063"/>
            <a:ext cx="6552728" cy="4423093"/>
          </a:xfrm>
          <a:prstGeom prst="rect">
            <a:avLst/>
          </a:prstGeom>
          <a:noFill/>
          <a:extLst>
            <a:ext uri="{909E8E84-426E-40DD-AFC4-6F175D3DCCD1}">
              <a14:hiddenFill xmlns:a14="http://schemas.microsoft.com/office/drawing/2010/main">
                <a:solidFill>
                  <a:srgbClr val="FFFFFF"/>
                </a:solidFill>
              </a14:hiddenFill>
            </a:ext>
          </a:extLst>
        </p:spPr>
      </p:pic>
      <p:sp>
        <p:nvSpPr>
          <p:cNvPr id="4" name="Title 1"/>
          <p:cNvSpPr>
            <a:spLocks noGrp="1"/>
          </p:cNvSpPr>
          <p:nvPr>
            <p:ph type="title"/>
          </p:nvPr>
        </p:nvSpPr>
        <p:spPr>
          <a:xfrm>
            <a:off x="2639616" y="841844"/>
            <a:ext cx="6172200" cy="642938"/>
          </a:xfrm>
        </p:spPr>
        <p:txBody>
          <a:bodyPr/>
          <a:lstStyle/>
          <a:p>
            <a:r>
              <a:rPr lang="en-CA" sz="2700" dirty="0">
                <a:solidFill>
                  <a:schemeClr val="tx1"/>
                </a:solidFill>
              </a:rPr>
              <a:t>LIGO prefers a dark matter particle</a:t>
            </a:r>
          </a:p>
        </p:txBody>
      </p:sp>
    </p:spTree>
    <p:extLst>
      <p:ext uri="{BB962C8B-B14F-4D97-AF65-F5344CB8AC3E}">
        <p14:creationId xmlns:p14="http://schemas.microsoft.com/office/powerpoint/2010/main" val="14157731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2495600" y="692696"/>
            <a:ext cx="6172200" cy="857250"/>
          </a:xfrm>
        </p:spPr>
        <p:txBody>
          <a:bodyPr/>
          <a:lstStyle/>
          <a:p>
            <a:r>
              <a:rPr lang="en-CA" sz="2700" dirty="0">
                <a:solidFill>
                  <a:schemeClr val="tx1"/>
                </a:solidFill>
              </a:rPr>
              <a:t>Modified Gravity Theories</a:t>
            </a:r>
          </a:p>
        </p:txBody>
      </p:sp>
      <p:pic>
        <p:nvPicPr>
          <p:cNvPr id="3074" name="Picture 2"/>
          <p:cNvPicPr>
            <a:picLocks noChangeAspect="1" noChangeArrowheads="1"/>
          </p:cNvPicPr>
          <p:nvPr/>
        </p:nvPicPr>
        <p:blipFill rotWithShape="1">
          <a:blip r:embed="rId3" cstate="email">
            <a:extLst>
              <a:ext uri="{28A0092B-C50C-407E-A947-70E740481C1C}">
                <a14:useLocalDpi xmlns:a14="http://schemas.microsoft.com/office/drawing/2010/main" val="0"/>
              </a:ext>
            </a:extLst>
          </a:blip>
          <a:srcRect r="2063"/>
          <a:stretch/>
        </p:blipFill>
        <p:spPr bwMode="auto">
          <a:xfrm>
            <a:off x="2626213" y="1700808"/>
            <a:ext cx="6829661" cy="4320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2039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220B-6AA7-408D-AA36-FED0261E178B}"/>
              </a:ext>
            </a:extLst>
          </p:cNvPr>
          <p:cNvSpPr>
            <a:spLocks noGrp="1"/>
          </p:cNvSpPr>
          <p:nvPr>
            <p:ph type="title"/>
          </p:nvPr>
        </p:nvSpPr>
        <p:spPr>
          <a:xfrm>
            <a:off x="2279576" y="764704"/>
            <a:ext cx="6172200" cy="857250"/>
          </a:xfrm>
        </p:spPr>
        <p:txBody>
          <a:bodyPr/>
          <a:lstStyle/>
          <a:p>
            <a:r>
              <a:rPr lang="en-US" sz="2700" dirty="0">
                <a:solidFill>
                  <a:schemeClr val="tx1"/>
                </a:solidFill>
              </a:rPr>
              <a:t>Maybe the particle has been here all along…</a:t>
            </a:r>
          </a:p>
        </p:txBody>
      </p:sp>
      <p:pic>
        <p:nvPicPr>
          <p:cNvPr id="4" name="Picture 3">
            <a:extLst>
              <a:ext uri="{FF2B5EF4-FFF2-40B4-BE49-F238E27FC236}">
                <a16:creationId xmlns:a16="http://schemas.microsoft.com/office/drawing/2014/main" id="{208904AB-33D2-4BF4-B8A9-EC197E324EAE}"/>
              </a:ext>
            </a:extLst>
          </p:cNvPr>
          <p:cNvPicPr>
            <a:picLocks noChangeAspect="1"/>
          </p:cNvPicPr>
          <p:nvPr/>
        </p:nvPicPr>
        <p:blipFill>
          <a:blip r:embed="rId3"/>
          <a:stretch>
            <a:fillRect/>
          </a:stretch>
        </p:blipFill>
        <p:spPr>
          <a:xfrm>
            <a:off x="2341226" y="1916832"/>
            <a:ext cx="7680852" cy="4320480"/>
          </a:xfrm>
          <a:prstGeom prst="rect">
            <a:avLst/>
          </a:prstGeom>
        </p:spPr>
      </p:pic>
    </p:spTree>
    <p:extLst>
      <p:ext uri="{BB962C8B-B14F-4D97-AF65-F5344CB8AC3E}">
        <p14:creationId xmlns:p14="http://schemas.microsoft.com/office/powerpoint/2010/main" val="96756477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1631504" y="476672"/>
            <a:ext cx="8928992" cy="1143000"/>
          </a:xfrm>
        </p:spPr>
        <p:txBody>
          <a:bodyPr/>
          <a:lstStyle/>
          <a:p>
            <a:r>
              <a:rPr lang="en-CA" sz="3600" dirty="0">
                <a:solidFill>
                  <a:schemeClr val="tx1"/>
                </a:solidFill>
              </a:rPr>
              <a:t>Moving beyond the </a:t>
            </a:r>
            <a:br>
              <a:rPr lang="en-CA" sz="3600" dirty="0">
                <a:solidFill>
                  <a:schemeClr val="tx1"/>
                </a:solidFill>
              </a:rPr>
            </a:br>
            <a:r>
              <a:rPr lang="en-CA" sz="3600" dirty="0">
                <a:solidFill>
                  <a:schemeClr val="tx1"/>
                </a:solidFill>
              </a:rPr>
              <a:t>Dark Matter vs Modified Gravity debate</a:t>
            </a:r>
          </a:p>
        </p:txBody>
      </p:sp>
      <p:pic>
        <p:nvPicPr>
          <p:cNvPr id="4" name="Picture 3">
            <a:extLst>
              <a:ext uri="{FF2B5EF4-FFF2-40B4-BE49-F238E27FC236}">
                <a16:creationId xmlns:a16="http://schemas.microsoft.com/office/drawing/2014/main" id="{095BA61F-070F-3B87-8C80-09F1DE1DEF90}"/>
              </a:ext>
            </a:extLst>
          </p:cNvPr>
          <p:cNvPicPr>
            <a:picLocks noChangeAspect="1"/>
          </p:cNvPicPr>
          <p:nvPr/>
        </p:nvPicPr>
        <p:blipFill>
          <a:blip r:embed="rId3"/>
          <a:stretch>
            <a:fillRect/>
          </a:stretch>
        </p:blipFill>
        <p:spPr>
          <a:xfrm>
            <a:off x="1991545" y="2852936"/>
            <a:ext cx="8277225" cy="2667000"/>
          </a:xfrm>
          <a:prstGeom prst="rect">
            <a:avLst/>
          </a:prstGeom>
        </p:spPr>
      </p:pic>
      <p:sp>
        <p:nvSpPr>
          <p:cNvPr id="5" name="Multiplication Sign 4">
            <a:extLst>
              <a:ext uri="{FF2B5EF4-FFF2-40B4-BE49-F238E27FC236}">
                <a16:creationId xmlns:a16="http://schemas.microsoft.com/office/drawing/2014/main" id="{7B4485BB-FDAD-2EA3-54B9-93018D35095E}"/>
              </a:ext>
            </a:extLst>
          </p:cNvPr>
          <p:cNvSpPr/>
          <p:nvPr/>
        </p:nvSpPr>
        <p:spPr>
          <a:xfrm>
            <a:off x="1703512" y="2564904"/>
            <a:ext cx="1224136" cy="1080120"/>
          </a:xfrm>
          <a:prstGeom prst="mathMultiply">
            <a:avLst>
              <a:gd name="adj1" fmla="val 4937"/>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6" name="TextBox 5">
            <a:extLst>
              <a:ext uri="{FF2B5EF4-FFF2-40B4-BE49-F238E27FC236}">
                <a16:creationId xmlns:a16="http://schemas.microsoft.com/office/drawing/2014/main" id="{DA8BFECB-A7F2-5CA7-E95A-F4D45556DAA6}"/>
              </a:ext>
            </a:extLst>
          </p:cNvPr>
          <p:cNvSpPr txBox="1"/>
          <p:nvPr/>
        </p:nvSpPr>
        <p:spPr>
          <a:xfrm>
            <a:off x="1703513" y="2132857"/>
            <a:ext cx="1122423" cy="769441"/>
          </a:xfrm>
          <a:prstGeom prst="rect">
            <a:avLst/>
          </a:prstGeom>
          <a:noFill/>
        </p:spPr>
        <p:txBody>
          <a:bodyPr wrap="none" rtlCol="0">
            <a:spAutoFit/>
          </a:bodyPr>
          <a:lstStyle/>
          <a:p>
            <a:r>
              <a:rPr lang="en-CA" dirty="0">
                <a:solidFill>
                  <a:srgbClr val="FF0000"/>
                </a:solidFill>
                <a:latin typeface="Century Gothic" panose="020B0502020202020204" pitchFamily="34" charset="0"/>
              </a:rPr>
              <a:t>DM</a:t>
            </a:r>
          </a:p>
        </p:txBody>
      </p:sp>
      <p:sp>
        <p:nvSpPr>
          <p:cNvPr id="7" name="Multiplication Sign 6">
            <a:extLst>
              <a:ext uri="{FF2B5EF4-FFF2-40B4-BE49-F238E27FC236}">
                <a16:creationId xmlns:a16="http://schemas.microsoft.com/office/drawing/2014/main" id="{60322000-1B2D-B965-3CFC-3745BFAA0CEE}"/>
              </a:ext>
            </a:extLst>
          </p:cNvPr>
          <p:cNvSpPr/>
          <p:nvPr/>
        </p:nvSpPr>
        <p:spPr>
          <a:xfrm>
            <a:off x="1631504" y="3933056"/>
            <a:ext cx="1224136" cy="1080120"/>
          </a:xfrm>
          <a:prstGeom prst="mathMultiply">
            <a:avLst>
              <a:gd name="adj1" fmla="val 4937"/>
            </a:avLst>
          </a:prstGeom>
          <a:solidFill>
            <a:srgbClr val="FF0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CA"/>
          </a:p>
        </p:txBody>
      </p:sp>
      <p:sp>
        <p:nvSpPr>
          <p:cNvPr id="8" name="TextBox 7">
            <a:extLst>
              <a:ext uri="{FF2B5EF4-FFF2-40B4-BE49-F238E27FC236}">
                <a16:creationId xmlns:a16="http://schemas.microsoft.com/office/drawing/2014/main" id="{1BBF6945-09C2-9734-D1E0-1E0E744F8BCE}"/>
              </a:ext>
            </a:extLst>
          </p:cNvPr>
          <p:cNvSpPr txBox="1"/>
          <p:nvPr/>
        </p:nvSpPr>
        <p:spPr>
          <a:xfrm>
            <a:off x="1703512" y="5229201"/>
            <a:ext cx="1194558" cy="769441"/>
          </a:xfrm>
          <a:prstGeom prst="rect">
            <a:avLst/>
          </a:prstGeom>
          <a:noFill/>
        </p:spPr>
        <p:txBody>
          <a:bodyPr wrap="none" rtlCol="0">
            <a:spAutoFit/>
          </a:bodyPr>
          <a:lstStyle/>
          <a:p>
            <a:r>
              <a:rPr lang="en-CA" dirty="0">
                <a:solidFill>
                  <a:srgbClr val="FF0000"/>
                </a:solidFill>
                <a:latin typeface="Century Gothic" panose="020B0502020202020204" pitchFamily="34" charset="0"/>
              </a:rPr>
              <a:t>MG</a:t>
            </a:r>
          </a:p>
        </p:txBody>
      </p:sp>
    </p:spTree>
    <p:extLst>
      <p:ext uri="{BB962C8B-B14F-4D97-AF65-F5344CB8AC3E}">
        <p14:creationId xmlns:p14="http://schemas.microsoft.com/office/powerpoint/2010/main" val="3491900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animBg="1"/>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CA" sz="2700" dirty="0">
                <a:latin typeface="Century Gothic" pitchFamily="34" charset="0"/>
              </a:rPr>
              <a:t>High School Student Programs</a:t>
            </a:r>
          </a:p>
        </p:txBody>
      </p:sp>
      <p:sp>
        <p:nvSpPr>
          <p:cNvPr id="7" name="Rectangle 6">
            <a:extLst>
              <a:ext uri="{FF2B5EF4-FFF2-40B4-BE49-F238E27FC236}">
                <a16:creationId xmlns:a16="http://schemas.microsoft.com/office/drawing/2014/main" id="{1638850A-AEDB-4AAB-95CD-414EB2E5CFA1}"/>
              </a:ext>
            </a:extLst>
          </p:cNvPr>
          <p:cNvSpPr/>
          <p:nvPr/>
        </p:nvSpPr>
        <p:spPr>
          <a:xfrm>
            <a:off x="2179830" y="1853018"/>
            <a:ext cx="7723415" cy="553998"/>
          </a:xfrm>
          <a:prstGeom prst="rect">
            <a:avLst/>
          </a:prstGeom>
        </p:spPr>
        <p:txBody>
          <a:bodyPr wrap="square">
            <a:spAutoFit/>
          </a:bodyPr>
          <a:lstStyle/>
          <a:p>
            <a:pPr algn="ctr"/>
            <a:r>
              <a:rPr lang="en-US" sz="3000" dirty="0">
                <a:hlinkClick r:id="rId3"/>
              </a:rPr>
              <a:t>www.perimeterinstitute.ca/outreach/students</a:t>
            </a:r>
            <a:endParaRPr lang="en-CA" sz="3000" dirty="0">
              <a:solidFill>
                <a:prstClr val="black"/>
              </a:solidFill>
              <a:latin typeface="Century Gothic" pitchFamily="34" charset="0"/>
            </a:endParaRPr>
          </a:p>
        </p:txBody>
      </p:sp>
      <p:pic>
        <p:nvPicPr>
          <p:cNvPr id="6" name="Picture 5" descr="A picture containing person, indoor, table, person&#10;&#10;Description automatically generated">
            <a:extLst>
              <a:ext uri="{FF2B5EF4-FFF2-40B4-BE49-F238E27FC236}">
                <a16:creationId xmlns:a16="http://schemas.microsoft.com/office/drawing/2014/main" id="{4CE8181F-EA19-49F4-9DB2-319912773E2F}"/>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172203" y="2653237"/>
            <a:ext cx="3596205" cy="2387016"/>
          </a:xfrm>
          <a:prstGeom prst="rect">
            <a:avLst/>
          </a:prstGeom>
        </p:spPr>
      </p:pic>
      <p:sp>
        <p:nvSpPr>
          <p:cNvPr id="3" name="TextBox 2">
            <a:extLst>
              <a:ext uri="{FF2B5EF4-FFF2-40B4-BE49-F238E27FC236}">
                <a16:creationId xmlns:a16="http://schemas.microsoft.com/office/drawing/2014/main" id="{DAE3EA8A-A556-45D3-B469-35648BE65C73}"/>
              </a:ext>
            </a:extLst>
          </p:cNvPr>
          <p:cNvSpPr txBox="1"/>
          <p:nvPr/>
        </p:nvSpPr>
        <p:spPr>
          <a:xfrm>
            <a:off x="7581706" y="5040253"/>
            <a:ext cx="2209800" cy="523220"/>
          </a:xfrm>
          <a:prstGeom prst="rect">
            <a:avLst/>
          </a:prstGeom>
          <a:noFill/>
        </p:spPr>
        <p:txBody>
          <a:bodyPr wrap="square" rtlCol="0">
            <a:spAutoFit/>
          </a:bodyPr>
          <a:lstStyle/>
          <a:p>
            <a:r>
              <a:rPr lang="en-US" sz="2800" dirty="0">
                <a:solidFill>
                  <a:schemeClr val="tx1"/>
                </a:solidFill>
                <a:latin typeface="Century Gothic" panose="020B0502020202020204" pitchFamily="34" charset="0"/>
              </a:rPr>
              <a:t>ISSYP</a:t>
            </a:r>
            <a:endParaRPr lang="en-CA" sz="2800" dirty="0">
              <a:solidFill>
                <a:schemeClr val="tx1"/>
              </a:solidFill>
              <a:latin typeface="Century Gothic" panose="020B0502020202020204" pitchFamily="34" charset="0"/>
            </a:endParaRPr>
          </a:p>
        </p:txBody>
      </p:sp>
      <p:sp>
        <p:nvSpPr>
          <p:cNvPr id="9" name="TextBox 8">
            <a:extLst>
              <a:ext uri="{FF2B5EF4-FFF2-40B4-BE49-F238E27FC236}">
                <a16:creationId xmlns:a16="http://schemas.microsoft.com/office/drawing/2014/main" id="{E6DFF185-81F0-432C-88FD-20029691C352}"/>
              </a:ext>
            </a:extLst>
          </p:cNvPr>
          <p:cNvSpPr txBox="1"/>
          <p:nvPr/>
        </p:nvSpPr>
        <p:spPr>
          <a:xfrm>
            <a:off x="2179830" y="5163363"/>
            <a:ext cx="3352800" cy="400110"/>
          </a:xfrm>
          <a:prstGeom prst="rect">
            <a:avLst/>
          </a:prstGeom>
          <a:noFill/>
        </p:spPr>
        <p:txBody>
          <a:bodyPr wrap="square" rtlCol="0">
            <a:spAutoFit/>
          </a:bodyPr>
          <a:lstStyle/>
          <a:p>
            <a:r>
              <a:rPr lang="en-US" sz="2000" dirty="0">
                <a:solidFill>
                  <a:schemeClr val="tx1"/>
                </a:solidFill>
                <a:latin typeface="Century Gothic" panose="020B0502020202020204" pitchFamily="34" charset="0"/>
              </a:rPr>
              <a:t>1-day workshops (online)</a:t>
            </a:r>
          </a:p>
        </p:txBody>
      </p:sp>
      <p:pic>
        <p:nvPicPr>
          <p:cNvPr id="8" name="Picture 7" descr="A picture containing text&#10;&#10;Description automatically generated">
            <a:extLst>
              <a:ext uri="{FF2B5EF4-FFF2-40B4-BE49-F238E27FC236}">
                <a16:creationId xmlns:a16="http://schemas.microsoft.com/office/drawing/2014/main" id="{772A0192-9DB8-4ED0-991D-F685D03BF8DE}"/>
              </a:ext>
            </a:extLst>
          </p:cNvPr>
          <p:cNvPicPr>
            <a:picLocks noChangeAspect="1"/>
          </p:cNvPicPr>
          <p:nvPr/>
        </p:nvPicPr>
        <p:blipFill>
          <a:blip r:embed="rId5"/>
          <a:stretch>
            <a:fillRect/>
          </a:stretch>
        </p:blipFill>
        <p:spPr>
          <a:xfrm>
            <a:off x="2038351" y="3371850"/>
            <a:ext cx="3761642" cy="1050738"/>
          </a:xfrm>
          <a:prstGeom prst="rect">
            <a:avLst/>
          </a:prstGeom>
        </p:spPr>
      </p:pic>
    </p:spTree>
    <p:extLst>
      <p:ext uri="{BB962C8B-B14F-4D97-AF65-F5344CB8AC3E}">
        <p14:creationId xmlns:p14="http://schemas.microsoft.com/office/powerpoint/2010/main" val="946665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29816"/>
            <a:ext cx="8229600" cy="1143000"/>
          </a:xfrm>
        </p:spPr>
        <p:txBody>
          <a:bodyPr/>
          <a:lstStyle/>
          <a:p>
            <a:r>
              <a:rPr lang="en-CA" sz="3600" dirty="0">
                <a:solidFill>
                  <a:schemeClr val="tx1"/>
                </a:solidFill>
              </a:rPr>
              <a:t>Dark Matter</a:t>
            </a:r>
          </a:p>
        </p:txBody>
      </p:sp>
      <p:sp>
        <p:nvSpPr>
          <p:cNvPr id="9" name="Content Placeholder 2">
            <a:extLst>
              <a:ext uri="{FF2B5EF4-FFF2-40B4-BE49-F238E27FC236}">
                <a16:creationId xmlns:a16="http://schemas.microsoft.com/office/drawing/2014/main" id="{8BFA5A81-2DF9-5299-6F74-6C46F901C100}"/>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pPr>
            <a:r>
              <a:rPr lang="en-CA" dirty="0">
                <a:solidFill>
                  <a:schemeClr val="tx1"/>
                </a:solidFill>
              </a:rPr>
              <a:t>Works well on cosmological scales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Does not work well in detail for galaxy rotation curves (small scale problems)</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r>
              <a:rPr lang="en-CA" dirty="0">
                <a:solidFill>
                  <a:schemeClr val="tx1"/>
                </a:solidFill>
              </a:rPr>
              <a:t>We haven’t found it</a:t>
            </a:r>
          </a:p>
          <a:p>
            <a:pPr marL="457200" indent="-457200">
              <a:buFont typeface="Arial" panose="020B0604020202020204" pitchFamily="34" charset="0"/>
              <a:buChar char="•"/>
            </a:pPr>
            <a:endParaRPr lang="en-CA" dirty="0">
              <a:solidFill>
                <a:schemeClr val="tx1"/>
              </a:solidFill>
            </a:endParaRPr>
          </a:p>
          <a:p>
            <a:pPr marL="457200" indent="-457200">
              <a:buFont typeface="Arial" panose="020B0604020202020204" pitchFamily="34" charset="0"/>
              <a:buChar char="•"/>
            </a:pPr>
            <a:endParaRPr lang="en-CA" dirty="0">
              <a:solidFill>
                <a:schemeClr val="tx1"/>
              </a:solidFill>
            </a:endParaRPr>
          </a:p>
        </p:txBody>
      </p:sp>
    </p:spTree>
    <p:extLst>
      <p:ext uri="{BB962C8B-B14F-4D97-AF65-F5344CB8AC3E}">
        <p14:creationId xmlns:p14="http://schemas.microsoft.com/office/powerpoint/2010/main" val="24701325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629816"/>
            <a:ext cx="8229600" cy="1143000"/>
          </a:xfrm>
        </p:spPr>
        <p:txBody>
          <a:bodyPr/>
          <a:lstStyle/>
          <a:p>
            <a:r>
              <a:rPr lang="en-CA" sz="3600" dirty="0">
                <a:solidFill>
                  <a:schemeClr val="tx1"/>
                </a:solidFill>
              </a:rPr>
              <a:t>Modified Gravity</a:t>
            </a:r>
          </a:p>
        </p:txBody>
      </p:sp>
      <p:sp>
        <p:nvSpPr>
          <p:cNvPr id="9" name="Content Placeholder 2">
            <a:extLst>
              <a:ext uri="{FF2B5EF4-FFF2-40B4-BE49-F238E27FC236}">
                <a16:creationId xmlns:a16="http://schemas.microsoft.com/office/drawing/2014/main" id="{8BFA5A81-2DF9-5299-6F74-6C46F901C100}"/>
              </a:ext>
            </a:extLst>
          </p:cNvPr>
          <p:cNvSpPr txBox="1">
            <a:spLocks/>
          </p:cNvSpPr>
          <p:nvPr/>
        </p:nvSpPr>
        <p:spPr>
          <a:xfrm>
            <a:off x="1960418" y="2133600"/>
            <a:ext cx="7375942" cy="4038600"/>
          </a:xfrm>
          <a:prstGeom prst="rect">
            <a:avLst/>
          </a:prstGeom>
        </p:spPr>
        <p:txBody>
          <a:bodyPr/>
          <a:lstStyle>
            <a:lvl1pPr marL="0" indent="0" algn="l" defTabSz="914400" rtl="0" eaLnBrk="1" latinLnBrk="0" hangingPunct="1">
              <a:spcBef>
                <a:spcPct val="20000"/>
              </a:spcBef>
              <a:buFont typeface="Arial" pitchFamily="34" charset="0"/>
              <a:buNone/>
              <a:defRPr lang="en-US" sz="2800" kern="1200" dirty="0" smtClean="0">
                <a:solidFill>
                  <a:srgbClr val="00B0F0"/>
                </a:solidFill>
                <a:latin typeface="Century Gothic" pitchFamily="34" charset="0"/>
                <a:ea typeface="+mj-ea"/>
                <a:cs typeface="+mj-cs"/>
              </a:defRPr>
            </a:lvl1pPr>
            <a:lvl2pPr marL="742950" indent="-285750" algn="l" defTabSz="914400" rtl="0" eaLnBrk="1" latinLnBrk="0" hangingPunct="1">
              <a:spcBef>
                <a:spcPct val="20000"/>
              </a:spcBef>
              <a:buFont typeface="Wingdings" pitchFamily="2" charset="2"/>
              <a:buChar char="§"/>
              <a:defRPr lang="en-US" sz="2000" kern="1200" dirty="0" smtClean="0">
                <a:solidFill>
                  <a:srgbClr val="00B0F0"/>
                </a:solidFill>
                <a:latin typeface="Century Gothic" pitchFamily="34" charset="0"/>
                <a:ea typeface="+mj-ea"/>
                <a:cs typeface="+mj-cs"/>
              </a:defRPr>
            </a:lvl2pPr>
            <a:lvl3pPr marL="11430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3pPr>
            <a:lvl4pPr marL="1600200" indent="-228600" algn="l" defTabSz="914400" rtl="0" eaLnBrk="1" latinLnBrk="0" hangingPunct="1">
              <a:spcBef>
                <a:spcPct val="20000"/>
              </a:spcBef>
              <a:buFont typeface="Arial" pitchFamily="34" charset="0"/>
              <a:buChar char="–"/>
              <a:defRPr lang="en-US" sz="3200" kern="1200" dirty="0" smtClean="0">
                <a:solidFill>
                  <a:srgbClr val="00B0F0"/>
                </a:solidFill>
                <a:latin typeface="Century Gothic" pitchFamily="34" charset="0"/>
                <a:ea typeface="+mj-ea"/>
                <a:cs typeface="+mj-cs"/>
              </a:defRPr>
            </a:lvl4pPr>
            <a:lvl5pPr marL="2057400" indent="-228600" algn="l" defTabSz="914400" rtl="0" eaLnBrk="1" latinLnBrk="0" hangingPunct="1">
              <a:spcBef>
                <a:spcPct val="20000"/>
              </a:spcBef>
              <a:buFont typeface="Arial" pitchFamily="34" charset="0"/>
              <a:buChar char="»"/>
              <a:defRPr lang="en-CA" sz="3200" kern="1200" dirty="0">
                <a:solidFill>
                  <a:srgbClr val="00B0F0"/>
                </a:solidFill>
                <a:latin typeface="Century Gothic" pitchFamily="34" charset="0"/>
                <a:ea typeface="+mj-ea"/>
                <a:cs typeface="+mj-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indent="-457200">
              <a:buFont typeface="Arial" panose="020B0604020202020204" pitchFamily="34" charset="0"/>
              <a:buChar char="•"/>
              <a:defRPr/>
            </a:pPr>
            <a:r>
              <a:rPr lang="en-CA" dirty="0">
                <a:solidFill>
                  <a:prstClr val="black"/>
                </a:solidFill>
              </a:rPr>
              <a:t>Predicts galaxy rotation curves very well</a:t>
            </a:r>
          </a:p>
          <a:p>
            <a:pPr marL="457200" indent="-457200">
              <a:buFont typeface="Arial" panose="020B0604020202020204" pitchFamily="34" charset="0"/>
              <a:buChar char="•"/>
              <a:defRPr/>
            </a:pPr>
            <a:endParaRPr lang="en-CA" dirty="0">
              <a:solidFill>
                <a:prstClr val="black"/>
              </a:solidFill>
            </a:endParaRPr>
          </a:p>
          <a:p>
            <a:pPr marL="457200" indent="-457200">
              <a:buFont typeface="Arial" panose="020B0604020202020204" pitchFamily="34" charset="0"/>
              <a:buChar char="•"/>
              <a:defRPr/>
            </a:pPr>
            <a:r>
              <a:rPr lang="en-CA" dirty="0">
                <a:solidFill>
                  <a:prstClr val="black"/>
                </a:solidFill>
              </a:rPr>
              <a:t>Does not predict well </a:t>
            </a:r>
            <a:r>
              <a:rPr lang="en-CA">
                <a:solidFill>
                  <a:prstClr val="black"/>
                </a:solidFill>
              </a:rPr>
              <a:t>or ignores the </a:t>
            </a:r>
            <a:r>
              <a:rPr lang="en-CA" dirty="0">
                <a:solidFill>
                  <a:prstClr val="black"/>
                </a:solidFill>
              </a:rPr>
              <a:t>data from CMB or gravitational wave data</a:t>
            </a:r>
          </a:p>
          <a:p>
            <a:pPr marL="457200" indent="-457200">
              <a:buFont typeface="Arial" panose="020B0604020202020204" pitchFamily="34" charset="0"/>
              <a:buChar char="•"/>
              <a:defRPr/>
            </a:pPr>
            <a:endParaRPr lang="en-CA" dirty="0">
              <a:solidFill>
                <a:prstClr val="black"/>
              </a:solidFill>
            </a:endParaRPr>
          </a:p>
          <a:p>
            <a:pPr marL="457200" indent="-457200">
              <a:buFont typeface="Arial" panose="020B0604020202020204" pitchFamily="34" charset="0"/>
              <a:buChar char="•"/>
              <a:defRPr/>
            </a:pPr>
            <a:endParaRPr lang="en-CA" dirty="0">
              <a:solidFill>
                <a:prstClr val="black"/>
              </a:solidFill>
            </a:endParaRPr>
          </a:p>
        </p:txBody>
      </p:sp>
    </p:spTree>
    <p:extLst>
      <p:ext uri="{BB962C8B-B14F-4D97-AF65-F5344CB8AC3E}">
        <p14:creationId xmlns:p14="http://schemas.microsoft.com/office/powerpoint/2010/main" val="338845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latin typeface="Century Gothic" pitchFamily="34" charset="0"/>
              </a:rPr>
              <a:t>Competing Theories For Dark Matter</a:t>
            </a:r>
          </a:p>
        </p:txBody>
      </p:sp>
      <p:pic>
        <p:nvPicPr>
          <p:cNvPr id="5" name="media8.wmv">
            <a:hlinkClick r:id="" action="ppaction://media"/>
          </p:cNvPr>
          <p:cNvPicPr>
            <a:picLocks noGrp="1" noChangeAspect="1"/>
          </p:cNvPicPr>
          <p:nvPr>
            <p:ph idx="1"/>
            <a:videoFile r:link="rId1"/>
            <p:extLst>
              <p:ext uri="{DAA4B4D4-6D71-4841-9C94-3DE7FCFB9230}">
                <p14:media xmlns:p14="http://schemas.microsoft.com/office/powerpoint/2010/main" r:embed="rId2">
                  <p14:trim st="26822.5104"/>
                </p14:media>
              </p:ext>
            </p:extLst>
          </p:nvPr>
        </p:nvPicPr>
        <p:blipFill>
          <a:blip r:embed="rId5"/>
          <a:stretch>
            <a:fillRect/>
          </a:stretch>
        </p:blipFill>
        <p:spPr>
          <a:xfrm>
            <a:off x="2493964" y="1600200"/>
            <a:ext cx="7202487" cy="4038600"/>
          </a:xfrm>
        </p:spPr>
      </p:pic>
    </p:spTree>
    <p:extLst>
      <p:ext uri="{BB962C8B-B14F-4D97-AF65-F5344CB8AC3E}">
        <p14:creationId xmlns:p14="http://schemas.microsoft.com/office/powerpoint/2010/main" val="392875882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a:latin typeface="Century Gothic" pitchFamily="34" charset="0"/>
              </a:rPr>
              <a:t>Competing Theories For Dark Matter</a:t>
            </a:r>
          </a:p>
        </p:txBody>
      </p:sp>
      <p:pic>
        <p:nvPicPr>
          <p:cNvPr id="5" name="media8.wmv">
            <a:hlinkClick r:id="" action="ppaction://media"/>
          </p:cNvPr>
          <p:cNvPicPr>
            <a:picLocks noGrp="1" noChangeAspect="1"/>
          </p:cNvPicPr>
          <p:nvPr>
            <p:ph idx="1"/>
            <a:videoFile r:link="rId1"/>
            <p:extLst>
              <p:ext uri="{DAA4B4D4-6D71-4841-9C94-3DE7FCFB9230}">
                <p14:media xmlns:p14="http://schemas.microsoft.com/office/powerpoint/2010/main" r:embed="rId2">
                  <p14:trim st="26822.5104"/>
                </p14:media>
              </p:ext>
            </p:extLst>
          </p:nvPr>
        </p:nvPicPr>
        <p:blipFill>
          <a:blip r:embed="rId5"/>
          <a:stretch>
            <a:fillRect/>
          </a:stretch>
        </p:blipFill>
        <p:spPr>
          <a:xfrm>
            <a:off x="2493964" y="1600200"/>
            <a:ext cx="7202487" cy="4038600"/>
          </a:xfrm>
        </p:spPr>
      </p:pic>
    </p:spTree>
    <p:extLst>
      <p:ext uri="{BB962C8B-B14F-4D97-AF65-F5344CB8AC3E}">
        <p14:creationId xmlns:p14="http://schemas.microsoft.com/office/powerpoint/2010/main" val="2578300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814"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3" name="TextBox 2"/>
          <p:cNvSpPr txBox="1"/>
          <p:nvPr/>
        </p:nvSpPr>
        <p:spPr>
          <a:xfrm>
            <a:off x="2063552" y="1652146"/>
            <a:ext cx="8412880" cy="3694409"/>
          </a:xfrm>
          <a:prstGeom prst="rect">
            <a:avLst/>
          </a:prstGeom>
          <a:noFill/>
        </p:spPr>
        <p:txBody>
          <a:bodyPr wrap="none" rtlCol="0">
            <a:spAutoFit/>
          </a:bodyPr>
          <a:lstStyle/>
          <a:p>
            <a:pPr marL="457200" indent="-457200">
              <a:lnSpc>
                <a:spcPct val="150000"/>
              </a:lnSpc>
              <a:buFont typeface="+mj-lt"/>
              <a:buAutoNum type="arabicPeriod"/>
            </a:pPr>
            <a:r>
              <a:rPr lang="en-US" sz="3200" dirty="0">
                <a:solidFill>
                  <a:schemeClr val="tx1"/>
                </a:solidFill>
              </a:rPr>
              <a:t>Speeds of stars in galaxies</a:t>
            </a:r>
          </a:p>
          <a:p>
            <a:pPr marL="457200" indent="-457200">
              <a:lnSpc>
                <a:spcPct val="150000"/>
              </a:lnSpc>
              <a:buFont typeface="+mj-lt"/>
              <a:buAutoNum type="arabicPeriod"/>
            </a:pPr>
            <a:r>
              <a:rPr lang="en-US" sz="3200" dirty="0">
                <a:solidFill>
                  <a:schemeClr val="tx1"/>
                </a:solidFill>
              </a:rPr>
              <a:t>Speeds of galaxies in clusters</a:t>
            </a:r>
          </a:p>
          <a:p>
            <a:pPr marL="457200" indent="-457200">
              <a:lnSpc>
                <a:spcPct val="150000"/>
              </a:lnSpc>
              <a:buFont typeface="+mj-lt"/>
              <a:buAutoNum type="arabicPeriod"/>
            </a:pPr>
            <a:r>
              <a:rPr lang="en-US" sz="3200" dirty="0">
                <a:solidFill>
                  <a:schemeClr val="tx1"/>
                </a:solidFill>
              </a:rPr>
              <a:t>Gravitational lensing of clusters of galaxies</a:t>
            </a:r>
          </a:p>
          <a:p>
            <a:pPr marL="457200" indent="-457200">
              <a:lnSpc>
                <a:spcPct val="150000"/>
              </a:lnSpc>
              <a:buFont typeface="+mj-lt"/>
              <a:buAutoNum type="arabicPeriod"/>
            </a:pPr>
            <a:r>
              <a:rPr lang="en-US" sz="3200" dirty="0">
                <a:solidFill>
                  <a:schemeClr val="tx1"/>
                </a:solidFill>
              </a:rPr>
              <a:t>Web-like structure of large-scale universe</a:t>
            </a:r>
          </a:p>
          <a:p>
            <a:pPr marL="457200" indent="-457200">
              <a:lnSpc>
                <a:spcPct val="150000"/>
              </a:lnSpc>
              <a:buFont typeface="+mj-lt"/>
              <a:buAutoNum type="arabicPeriod"/>
            </a:pPr>
            <a:r>
              <a:rPr lang="en-US" sz="3200" dirty="0">
                <a:solidFill>
                  <a:schemeClr val="tx1"/>
                </a:solidFill>
              </a:rPr>
              <a:t>Cosmic Microwave Background</a:t>
            </a:r>
          </a:p>
        </p:txBody>
      </p:sp>
      <p:sp>
        <p:nvSpPr>
          <p:cNvPr id="5" name="Title 1"/>
          <p:cNvSpPr>
            <a:spLocks noGrp="1"/>
          </p:cNvSpPr>
          <p:nvPr>
            <p:ph type="title"/>
          </p:nvPr>
        </p:nvSpPr>
        <p:spPr>
          <a:xfrm>
            <a:off x="1991544" y="1052736"/>
            <a:ext cx="8229600" cy="579438"/>
          </a:xfrm>
        </p:spPr>
        <p:txBody>
          <a:bodyPr>
            <a:normAutofit fontScale="90000"/>
          </a:bodyPr>
          <a:lstStyle/>
          <a:p>
            <a:r>
              <a:rPr lang="en-CA" dirty="0">
                <a:solidFill>
                  <a:schemeClr val="tx1"/>
                </a:solidFill>
                <a:latin typeface="Century Gothic" pitchFamily="34" charset="0"/>
              </a:rPr>
              <a:t>Evidence for Dark Matter on </a:t>
            </a:r>
            <a:r>
              <a:rPr lang="en-CA" dirty="0" err="1">
                <a:solidFill>
                  <a:schemeClr val="tx1"/>
                </a:solidFill>
                <a:latin typeface="Century Gothic" pitchFamily="34" charset="0"/>
              </a:rPr>
              <a:t>Mutiple</a:t>
            </a:r>
            <a:r>
              <a:rPr lang="en-CA" dirty="0">
                <a:solidFill>
                  <a:schemeClr val="tx1"/>
                </a:solidFill>
                <a:latin typeface="Century Gothic" pitchFamily="34" charset="0"/>
              </a:rPr>
              <a:t> Scales</a:t>
            </a:r>
          </a:p>
        </p:txBody>
      </p:sp>
    </p:spTree>
    <p:extLst>
      <p:ext uri="{BB962C8B-B14F-4D97-AF65-F5344CB8AC3E}">
        <p14:creationId xmlns:p14="http://schemas.microsoft.com/office/powerpoint/2010/main" val="1192939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1B143B-3E60-6787-8D37-2C9510E03833}"/>
              </a:ext>
            </a:extLst>
          </p:cNvPr>
          <p:cNvSpPr>
            <a:spLocks noGrp="1"/>
          </p:cNvSpPr>
          <p:nvPr>
            <p:ph type="title"/>
          </p:nvPr>
        </p:nvSpPr>
        <p:spPr/>
        <p:txBody>
          <a:bodyPr/>
          <a:lstStyle/>
          <a:p>
            <a:r>
              <a:rPr lang="en-CA" dirty="0">
                <a:solidFill>
                  <a:schemeClr val="tx1"/>
                </a:solidFill>
              </a:rPr>
              <a:t>Superfluid Dark Matter?</a:t>
            </a:r>
          </a:p>
        </p:txBody>
      </p:sp>
      <p:pic>
        <p:nvPicPr>
          <p:cNvPr id="2050" name="Picture 2">
            <a:extLst>
              <a:ext uri="{FF2B5EF4-FFF2-40B4-BE49-F238E27FC236}">
                <a16:creationId xmlns:a16="http://schemas.microsoft.com/office/drawing/2014/main" id="{F6553A8B-C552-FCF8-8A05-DA011B9F14BF}"/>
              </a:ext>
            </a:extLst>
          </p:cNvPr>
          <p:cNvPicPr>
            <a:picLocks noChangeAspect="1" noChangeArrowheads="1"/>
          </p:cNvPicPr>
          <p:nvPr/>
        </p:nvPicPr>
        <p:blipFill rotWithShape="1">
          <a:blip r:embed="rId2" cstate="email">
            <a:extLst>
              <a:ext uri="{28A0092B-C50C-407E-A947-70E740481C1C}">
                <a14:useLocalDpi xmlns:a14="http://schemas.microsoft.com/office/drawing/2010/main" val="0"/>
              </a:ext>
            </a:extLst>
          </a:blip>
          <a:srcRect t="19675" b="32033"/>
          <a:stretch/>
        </p:blipFill>
        <p:spPr bwMode="auto">
          <a:xfrm>
            <a:off x="2423592" y="1844824"/>
            <a:ext cx="7774092" cy="388843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F0B3218-971A-953E-7836-D975C0512543}"/>
              </a:ext>
            </a:extLst>
          </p:cNvPr>
          <p:cNvSpPr txBox="1"/>
          <p:nvPr/>
        </p:nvSpPr>
        <p:spPr>
          <a:xfrm>
            <a:off x="8688289" y="5733257"/>
            <a:ext cx="1601721" cy="246221"/>
          </a:xfrm>
          <a:prstGeom prst="rect">
            <a:avLst/>
          </a:prstGeom>
          <a:noFill/>
        </p:spPr>
        <p:txBody>
          <a:bodyPr wrap="none" rtlCol="0">
            <a:spAutoFit/>
          </a:bodyPr>
          <a:lstStyle/>
          <a:p>
            <a:r>
              <a:rPr lang="en-CA" sz="1000" dirty="0">
                <a:solidFill>
                  <a:schemeClr val="tx1"/>
                </a:solidFill>
              </a:rPr>
              <a:t>Credit: Quanta Magazine</a:t>
            </a:r>
          </a:p>
        </p:txBody>
      </p:sp>
    </p:spTree>
    <p:extLst>
      <p:ext uri="{BB962C8B-B14F-4D97-AF65-F5344CB8AC3E}">
        <p14:creationId xmlns:p14="http://schemas.microsoft.com/office/powerpoint/2010/main" val="132962404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p:cNvSpPr txBox="1">
            <a:spLocks/>
          </p:cNvSpPr>
          <p:nvPr/>
        </p:nvSpPr>
        <p:spPr>
          <a:xfrm>
            <a:off x="2567608" y="1041856"/>
            <a:ext cx="7618512" cy="642938"/>
          </a:xfrm>
          <a:prstGeom prst="rect">
            <a:avLst/>
          </a:prstGeom>
        </p:spPr>
        <p:txBody>
          <a:bodyPr vert="horz" lIns="68580" tIns="34290" rIns="68580" bIns="34290" rtlCol="0" anchor="ctr">
            <a:noAutofit/>
          </a:bodyPr>
          <a:lstStyle>
            <a:lvl1pPr algn="l" defTabSz="457200" rtl="0" eaLnBrk="1" latinLnBrk="0" hangingPunct="1">
              <a:spcBef>
                <a:spcPct val="0"/>
              </a:spcBef>
              <a:buNone/>
              <a:defRPr sz="3500" b="1" i="0" kern="1200">
                <a:solidFill>
                  <a:schemeClr val="tx1"/>
                </a:solidFill>
                <a:latin typeface="Arial"/>
                <a:ea typeface="+mj-ea"/>
                <a:cs typeface="Arial"/>
              </a:defRPr>
            </a:lvl1pPr>
          </a:lstStyle>
          <a:p>
            <a:pPr defTabSz="342892" fontAlgn="auto">
              <a:spcAft>
                <a:spcPts val="0"/>
              </a:spcAft>
              <a:defRPr/>
            </a:pPr>
            <a:r>
              <a:rPr lang="en-CA" sz="3600" b="0" dirty="0">
                <a:solidFill>
                  <a:prstClr val="black"/>
                </a:solidFill>
                <a:latin typeface="Century Gothic" pitchFamily="34" charset="0"/>
              </a:rPr>
              <a:t>Free Resources for All Teachers</a:t>
            </a:r>
          </a:p>
        </p:txBody>
      </p:sp>
      <p:pic>
        <p:nvPicPr>
          <p:cNvPr id="2" name="Picture 1">
            <a:extLst>
              <a:ext uri="{FF2B5EF4-FFF2-40B4-BE49-F238E27FC236}">
                <a16:creationId xmlns:a16="http://schemas.microsoft.com/office/drawing/2014/main" id="{F8D5EC17-255A-4035-A290-4F8FA39FA298}"/>
              </a:ext>
            </a:extLst>
          </p:cNvPr>
          <p:cNvPicPr>
            <a:picLocks noChangeAspect="1"/>
          </p:cNvPicPr>
          <p:nvPr/>
        </p:nvPicPr>
        <p:blipFill rotWithShape="1">
          <a:blip r:embed="rId3"/>
          <a:srcRect t="25587"/>
          <a:stretch/>
        </p:blipFill>
        <p:spPr>
          <a:xfrm>
            <a:off x="1523961" y="1884425"/>
            <a:ext cx="9014833" cy="2528574"/>
          </a:xfrm>
          <a:prstGeom prst="rect">
            <a:avLst/>
          </a:prstGeom>
        </p:spPr>
      </p:pic>
      <p:sp>
        <p:nvSpPr>
          <p:cNvPr id="7" name="TextBox 6">
            <a:extLst>
              <a:ext uri="{FF2B5EF4-FFF2-40B4-BE49-F238E27FC236}">
                <a16:creationId xmlns:a16="http://schemas.microsoft.com/office/drawing/2014/main" id="{A8A45F95-D1B9-4205-AD8F-C4918B77B8EB}"/>
              </a:ext>
            </a:extLst>
          </p:cNvPr>
          <p:cNvSpPr txBox="1"/>
          <p:nvPr/>
        </p:nvSpPr>
        <p:spPr>
          <a:xfrm>
            <a:off x="3503713" y="5255569"/>
            <a:ext cx="5402441" cy="461665"/>
          </a:xfrm>
          <a:prstGeom prst="rect">
            <a:avLst/>
          </a:prstGeom>
          <a:noFill/>
        </p:spPr>
        <p:txBody>
          <a:bodyPr wrap="none" rtlCol="0">
            <a:spAutoFit/>
          </a:bodyPr>
          <a:lstStyle/>
          <a:p>
            <a:pPr defTabSz="685783">
              <a:defRPr/>
            </a:pPr>
            <a:r>
              <a:rPr lang="en-US" sz="2400" dirty="0">
                <a:solidFill>
                  <a:srgbClr val="000000"/>
                </a:solidFill>
                <a:cs typeface="+mn-cs"/>
                <a:hlinkClick r:id="rId4"/>
              </a:rPr>
              <a:t>https://resources.perimeterinstitute.ca/</a:t>
            </a:r>
            <a:endParaRPr lang="en-US" sz="2400" dirty="0">
              <a:solidFill>
                <a:srgbClr val="000000"/>
              </a:solidFill>
              <a:cs typeface="+mn-cs"/>
            </a:endParaRPr>
          </a:p>
        </p:txBody>
      </p:sp>
    </p:spTree>
    <p:extLst>
      <p:ext uri="{BB962C8B-B14F-4D97-AF65-F5344CB8AC3E}">
        <p14:creationId xmlns:p14="http://schemas.microsoft.com/office/powerpoint/2010/main" val="16325983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FF5D41-A0E7-449B-A2A0-653339F3AF55}"/>
              </a:ext>
            </a:extLst>
          </p:cNvPr>
          <p:cNvSpPr>
            <a:spLocks noGrp="1"/>
          </p:cNvSpPr>
          <p:nvPr>
            <p:ph type="title"/>
          </p:nvPr>
        </p:nvSpPr>
        <p:spPr>
          <a:xfrm>
            <a:off x="4727848" y="1016524"/>
            <a:ext cx="3519264" cy="857250"/>
          </a:xfrm>
        </p:spPr>
        <p:txBody>
          <a:bodyPr/>
          <a:lstStyle/>
          <a:p>
            <a:r>
              <a:rPr lang="en-US" sz="3600" dirty="0"/>
              <a:t>Thank You!</a:t>
            </a:r>
          </a:p>
        </p:txBody>
      </p:sp>
      <p:sp>
        <p:nvSpPr>
          <p:cNvPr id="3" name="Title 1">
            <a:extLst>
              <a:ext uri="{FF2B5EF4-FFF2-40B4-BE49-F238E27FC236}">
                <a16:creationId xmlns:a16="http://schemas.microsoft.com/office/drawing/2014/main" id="{83F77C92-ADA3-44E6-B791-6418A26D72A3}"/>
              </a:ext>
            </a:extLst>
          </p:cNvPr>
          <p:cNvSpPr txBox="1">
            <a:spLocks/>
          </p:cNvSpPr>
          <p:nvPr/>
        </p:nvSpPr>
        <p:spPr>
          <a:xfrm>
            <a:off x="3960593" y="2248225"/>
            <a:ext cx="4614288" cy="1219200"/>
          </a:xfrm>
          <a:prstGeom prst="rect">
            <a:avLst/>
          </a:prstGeom>
        </p:spPr>
        <p:txBody>
          <a:bodyPr>
            <a:noAutofit/>
          </a:bodyPr>
          <a:lstStyle>
            <a:lvl1pPr algn="r" rtl="0" eaLnBrk="0" fontAlgn="base" hangingPunct="0">
              <a:spcBef>
                <a:spcPct val="0"/>
              </a:spcBef>
              <a:spcAft>
                <a:spcPct val="0"/>
              </a:spcAft>
              <a:defRPr sz="4000" b="1">
                <a:solidFill>
                  <a:schemeClr val="tx1"/>
                </a:solidFill>
                <a:latin typeface="+mj-lt"/>
                <a:ea typeface="+mj-ea"/>
                <a:cs typeface="MS Pゴシック" charset="0"/>
              </a:defRPr>
            </a:lvl1pPr>
            <a:lvl2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2pPr>
            <a:lvl3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3pPr>
            <a:lvl4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4pPr>
            <a:lvl5pPr algn="r" rtl="0" eaLnBrk="0" fontAlgn="base" hangingPunct="0">
              <a:spcBef>
                <a:spcPct val="0"/>
              </a:spcBef>
              <a:spcAft>
                <a:spcPct val="0"/>
              </a:spcAft>
              <a:defRPr sz="4400" b="1">
                <a:solidFill>
                  <a:srgbClr val="DE2723"/>
                </a:solidFill>
                <a:latin typeface="Arial" charset="0"/>
                <a:ea typeface="MS Pゴシック" pitchFamily="-92" charset="-128"/>
                <a:cs typeface="MS Pゴシック" charset="0"/>
              </a:defRPr>
            </a:lvl5pPr>
            <a:lvl6pPr marL="457200" algn="r" rtl="0" fontAlgn="base">
              <a:spcBef>
                <a:spcPct val="0"/>
              </a:spcBef>
              <a:spcAft>
                <a:spcPct val="0"/>
              </a:spcAft>
              <a:defRPr sz="4400" b="1">
                <a:solidFill>
                  <a:srgbClr val="DE2723"/>
                </a:solidFill>
                <a:latin typeface="Arial" charset="0"/>
                <a:ea typeface="MS Pゴシック" pitchFamily="-92" charset="-128"/>
              </a:defRPr>
            </a:lvl6pPr>
            <a:lvl7pPr marL="914400" algn="r" rtl="0" fontAlgn="base">
              <a:spcBef>
                <a:spcPct val="0"/>
              </a:spcBef>
              <a:spcAft>
                <a:spcPct val="0"/>
              </a:spcAft>
              <a:defRPr sz="4400" b="1">
                <a:solidFill>
                  <a:srgbClr val="DE2723"/>
                </a:solidFill>
                <a:latin typeface="Arial" charset="0"/>
                <a:ea typeface="MS Pゴシック" pitchFamily="-92" charset="-128"/>
              </a:defRPr>
            </a:lvl7pPr>
            <a:lvl8pPr marL="1371600" algn="r" rtl="0" fontAlgn="base">
              <a:spcBef>
                <a:spcPct val="0"/>
              </a:spcBef>
              <a:spcAft>
                <a:spcPct val="0"/>
              </a:spcAft>
              <a:defRPr sz="4400" b="1">
                <a:solidFill>
                  <a:srgbClr val="DE2723"/>
                </a:solidFill>
                <a:latin typeface="Arial" charset="0"/>
                <a:ea typeface="MS Pゴシック" pitchFamily="-92" charset="-128"/>
              </a:defRPr>
            </a:lvl8pPr>
            <a:lvl9pPr marL="1828800" algn="r" rtl="0" fontAlgn="base">
              <a:spcBef>
                <a:spcPct val="0"/>
              </a:spcBef>
              <a:spcAft>
                <a:spcPct val="0"/>
              </a:spcAft>
              <a:defRPr sz="4400" b="1">
                <a:solidFill>
                  <a:srgbClr val="DE2723"/>
                </a:solidFill>
                <a:latin typeface="Arial" charset="0"/>
                <a:ea typeface="MS Pゴシック" pitchFamily="-92" charset="-128"/>
              </a:defRPr>
            </a:lvl9pPr>
          </a:lstStyle>
          <a:p>
            <a:pPr algn="ctr" defTabSz="685783">
              <a:defRPr/>
            </a:pPr>
            <a:r>
              <a:rPr lang="en-US" sz="2100" b="0" dirty="0">
                <a:solidFill>
                  <a:srgbClr val="000000"/>
                </a:solidFill>
                <a:latin typeface="Century Gothic" panose="020B0502020202020204" pitchFamily="34" charset="0"/>
                <a:cs typeface="Century Gothic"/>
              </a:rPr>
              <a:t>Dave Fish</a:t>
            </a:r>
          </a:p>
          <a:p>
            <a:pPr algn="ctr" defTabSz="685783">
              <a:defRPr/>
            </a:pPr>
            <a:r>
              <a:rPr lang="en-US" sz="2100" b="0" dirty="0">
                <a:solidFill>
                  <a:srgbClr val="FFFFFF"/>
                </a:solidFill>
                <a:latin typeface="Century Gothic" panose="020B0502020202020204" pitchFamily="34" charset="0"/>
                <a:cs typeface="Century Gothic"/>
                <a:hlinkClick r:id="rId2"/>
              </a:rPr>
              <a:t>dfish@perimeterinstitute.ca</a:t>
            </a:r>
            <a:endParaRPr lang="en-US" sz="2100" b="0" dirty="0">
              <a:solidFill>
                <a:srgbClr val="FFFFFF"/>
              </a:solidFill>
              <a:latin typeface="Century Gothic" panose="020B0502020202020204" pitchFamily="34" charset="0"/>
              <a:cs typeface="Century Gothic"/>
            </a:endParaRPr>
          </a:p>
          <a:p>
            <a:pPr algn="ctr" defTabSz="685783">
              <a:defRPr/>
            </a:pPr>
            <a:endParaRPr lang="en-US" sz="2100" b="0" dirty="0">
              <a:solidFill>
                <a:srgbClr val="FFFFFF"/>
              </a:solidFill>
              <a:latin typeface="Century Gothic" panose="020B0502020202020204" pitchFamily="34" charset="0"/>
              <a:cs typeface="Century Gothic"/>
            </a:endParaRPr>
          </a:p>
          <a:p>
            <a:pPr algn="ctr" defTabSz="685783">
              <a:defRPr/>
            </a:pPr>
            <a:r>
              <a:rPr lang="en-US" sz="2100" b="0" dirty="0">
                <a:solidFill>
                  <a:srgbClr val="000000"/>
                </a:solidFill>
                <a:latin typeface="Century Gothic" panose="020B0502020202020204" pitchFamily="34" charset="0"/>
                <a:cs typeface="Century Gothic"/>
              </a:rPr>
              <a:t>Olga </a:t>
            </a:r>
            <a:r>
              <a:rPr lang="en-US" sz="2100" b="0" dirty="0" err="1">
                <a:solidFill>
                  <a:srgbClr val="000000"/>
                </a:solidFill>
                <a:latin typeface="Century Gothic" panose="020B0502020202020204" pitchFamily="34" charset="0"/>
                <a:cs typeface="Century Gothic"/>
              </a:rPr>
              <a:t>Michalopoulos</a:t>
            </a:r>
            <a:endParaRPr lang="en-US" sz="2100" b="0" dirty="0">
              <a:solidFill>
                <a:srgbClr val="000000"/>
              </a:solidFill>
              <a:latin typeface="Century Gothic" panose="020B0502020202020204" pitchFamily="34" charset="0"/>
              <a:cs typeface="Century Gothic"/>
            </a:endParaRPr>
          </a:p>
          <a:p>
            <a:pPr algn="ctr" defTabSz="685783">
              <a:defRPr/>
            </a:pPr>
            <a:r>
              <a:rPr lang="en-US" sz="2100" b="0" u="sng" dirty="0">
                <a:solidFill>
                  <a:schemeClr val="accent2">
                    <a:lumMod val="50000"/>
                  </a:schemeClr>
                </a:solidFill>
                <a:latin typeface="Century Gothic" panose="020B0502020202020204" pitchFamily="34" charset="0"/>
                <a:cs typeface="Century Gothic"/>
                <a:hlinkClick r:id="rId3"/>
              </a:rPr>
              <a:t>omichalopoulos@gmail.com</a:t>
            </a:r>
            <a:endParaRPr lang="en-US" sz="2100" b="0" u="sng" dirty="0">
              <a:solidFill>
                <a:schemeClr val="accent2">
                  <a:lumMod val="50000"/>
                </a:schemeClr>
              </a:solidFill>
              <a:latin typeface="Century Gothic" panose="020B0502020202020204" pitchFamily="34" charset="0"/>
              <a:cs typeface="Century Gothic"/>
            </a:endParaRPr>
          </a:p>
        </p:txBody>
      </p:sp>
      <p:sp>
        <p:nvSpPr>
          <p:cNvPr id="4" name="TextBox 3">
            <a:extLst>
              <a:ext uri="{FF2B5EF4-FFF2-40B4-BE49-F238E27FC236}">
                <a16:creationId xmlns:a16="http://schemas.microsoft.com/office/drawing/2014/main" id="{E581CB64-CDF2-4348-A5A6-FFCC485362E2}"/>
              </a:ext>
            </a:extLst>
          </p:cNvPr>
          <p:cNvSpPr txBox="1"/>
          <p:nvPr/>
        </p:nvSpPr>
        <p:spPr>
          <a:xfrm>
            <a:off x="3352800" y="5073579"/>
            <a:ext cx="5950744" cy="461665"/>
          </a:xfrm>
          <a:prstGeom prst="rect">
            <a:avLst/>
          </a:prstGeom>
          <a:noFill/>
        </p:spPr>
        <p:txBody>
          <a:bodyPr wrap="square" rtlCol="0">
            <a:spAutoFit/>
          </a:bodyPr>
          <a:lstStyle/>
          <a:p>
            <a:pPr algn="ctr" defTabSz="914355">
              <a:defRPr/>
            </a:pPr>
            <a:r>
              <a:rPr lang="en-US" sz="2400" dirty="0">
                <a:solidFill>
                  <a:srgbClr val="000000"/>
                </a:solidFill>
                <a:cs typeface="+mn-cs"/>
                <a:hlinkClick r:id="rId4"/>
              </a:rPr>
              <a:t>https://resources.perimeterinstitute.ca/</a:t>
            </a:r>
            <a:endParaRPr lang="en-US" sz="2400" dirty="0">
              <a:solidFill>
                <a:srgbClr val="000000"/>
              </a:solidFill>
              <a:cs typeface="+mn-cs"/>
            </a:endParaRPr>
          </a:p>
        </p:txBody>
      </p:sp>
      <p:pic>
        <p:nvPicPr>
          <p:cNvPr id="5" name="Picture 4">
            <a:extLst>
              <a:ext uri="{FF2B5EF4-FFF2-40B4-BE49-F238E27FC236}">
                <a16:creationId xmlns:a16="http://schemas.microsoft.com/office/drawing/2014/main" id="{B1BEECD0-0FA9-49B9-A553-12342BFB8210}"/>
              </a:ext>
            </a:extLst>
          </p:cNvPr>
          <p:cNvPicPr>
            <a:picLocks noChangeAspect="1"/>
          </p:cNvPicPr>
          <p:nvPr/>
        </p:nvPicPr>
        <p:blipFill>
          <a:blip r:embed="rId5">
            <a:extLst>
              <a:ext uri="{BEBA8EAE-BF5A-486C-A8C5-ECC9F3942E4B}">
                <a14:imgProps xmlns:a14="http://schemas.microsoft.com/office/drawing/2010/main">
                  <a14:imgLayer r:embed="rId6">
                    <a14:imgEffect>
                      <a14:backgroundRemoval t="8602" b="88172" l="8173" r="92788">
                        <a14:foregroundMark x1="14904" y1="62366" x2="88942" y2="40860"/>
                        <a14:foregroundMark x1="88942" y1="40860" x2="89423" y2="39785"/>
                        <a14:foregroundMark x1="93269" y1="31183" x2="92308" y2="66667"/>
                        <a14:foregroundMark x1="49038" y1="43011" x2="58173" y2="38710"/>
                        <a14:foregroundMark x1="19712" y1="48387" x2="21635" y2="37634"/>
                        <a14:foregroundMark x1="8173" y1="69892" x2="8173" y2="37634"/>
                      </a14:backgroundRemoval>
                    </a14:imgEffect>
                  </a14:imgLayer>
                </a14:imgProps>
              </a:ext>
            </a:extLst>
          </a:blip>
          <a:stretch>
            <a:fillRect/>
          </a:stretch>
        </p:blipFill>
        <p:spPr>
          <a:xfrm>
            <a:off x="5353050" y="4409210"/>
            <a:ext cx="1485900" cy="664369"/>
          </a:xfrm>
          <a:prstGeom prst="rect">
            <a:avLst/>
          </a:prstGeom>
        </p:spPr>
      </p:pic>
    </p:spTree>
    <p:extLst>
      <p:ext uri="{BB962C8B-B14F-4D97-AF65-F5344CB8AC3E}">
        <p14:creationId xmlns:p14="http://schemas.microsoft.com/office/powerpoint/2010/main" val="3462776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3" cstate="print">
            <a:extLst>
              <a:ext uri="{28A0092B-C50C-407E-A947-70E740481C1C}">
                <a14:useLocalDpi xmlns:a14="http://schemas.microsoft.com/office/drawing/2010/main"/>
              </a:ext>
            </a:extLst>
          </a:blip>
          <a:srcRect b="14949"/>
          <a:stretch/>
        </p:blipFill>
        <p:spPr>
          <a:xfrm>
            <a:off x="609600" y="986537"/>
            <a:ext cx="9127744" cy="5274587"/>
          </a:xfrm>
          <a:prstGeom prst="rect">
            <a:avLst/>
          </a:prstGeom>
        </p:spPr>
      </p:pic>
      <p:sp>
        <p:nvSpPr>
          <p:cNvPr id="10" name="TextBox 9"/>
          <p:cNvSpPr txBox="1"/>
          <p:nvPr/>
        </p:nvSpPr>
        <p:spPr>
          <a:xfrm>
            <a:off x="6400800" y="1572737"/>
            <a:ext cx="4474896" cy="707886"/>
          </a:xfrm>
          <a:prstGeom prst="rect">
            <a:avLst/>
          </a:prstGeom>
          <a:noFill/>
        </p:spPr>
        <p:txBody>
          <a:bodyPr wrap="square" rtlCol="0">
            <a:spAutoFit/>
          </a:bodyPr>
          <a:lstStyle/>
          <a:p>
            <a:pPr defTabSz="1219110">
              <a:defRPr/>
            </a:pPr>
            <a:r>
              <a:rPr lang="en-CA" sz="4000" dirty="0">
                <a:solidFill>
                  <a:srgbClr val="16B5FF"/>
                </a:solidFill>
                <a:latin typeface="Century Gothic"/>
                <a:cs typeface="Century Gothic"/>
              </a:rPr>
              <a:t>10 MILLION</a:t>
            </a:r>
            <a:r>
              <a:rPr lang="en-CA" sz="4000" baseline="30000" dirty="0">
                <a:solidFill>
                  <a:srgbClr val="16B5FF"/>
                </a:solidFill>
                <a:latin typeface="Century Gothic"/>
                <a:cs typeface="Century Gothic"/>
              </a:rPr>
              <a:t>+</a:t>
            </a:r>
            <a:r>
              <a:rPr lang="en-CA" sz="4000" dirty="0">
                <a:solidFill>
                  <a:srgbClr val="16B5FF"/>
                </a:solidFill>
                <a:latin typeface="Century Gothic"/>
                <a:cs typeface="Century Gothic"/>
              </a:rPr>
              <a:t>/year</a:t>
            </a:r>
            <a:endParaRPr lang="en-CA" sz="4000" baseline="30000" dirty="0">
              <a:solidFill>
                <a:srgbClr val="FFFFFF"/>
              </a:solidFill>
              <a:latin typeface="Century Gothic"/>
              <a:cs typeface="Century Gothic"/>
            </a:endParaRPr>
          </a:p>
        </p:txBody>
      </p:sp>
      <p:sp>
        <p:nvSpPr>
          <p:cNvPr id="11" name="Content Placeholder 2"/>
          <p:cNvSpPr txBox="1">
            <a:spLocks/>
          </p:cNvSpPr>
          <p:nvPr/>
        </p:nvSpPr>
        <p:spPr>
          <a:xfrm>
            <a:off x="1146256" y="3581400"/>
            <a:ext cx="4470400" cy="381000"/>
          </a:xfrm>
          <a:prstGeom prst="rect">
            <a:avLst/>
          </a:prstGeom>
        </p:spPr>
        <p:txBody>
          <a:bodyPr vert="horz" lIns="121920" tIns="60960" rIns="121920" bIns="6096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55">
              <a:buNone/>
              <a:defRPr/>
            </a:pPr>
            <a:endParaRPr lang="en-US" sz="2667" dirty="0">
              <a:solidFill>
                <a:srgbClr val="000000"/>
              </a:solidFill>
            </a:endParaRPr>
          </a:p>
        </p:txBody>
      </p:sp>
      <p:sp>
        <p:nvSpPr>
          <p:cNvPr id="12" name="Content Placeholder 2"/>
          <p:cNvSpPr txBox="1">
            <a:spLocks/>
          </p:cNvSpPr>
          <p:nvPr/>
        </p:nvSpPr>
        <p:spPr>
          <a:xfrm>
            <a:off x="4978400" y="1553307"/>
            <a:ext cx="4470400" cy="381000"/>
          </a:xfrm>
          <a:prstGeom prst="rect">
            <a:avLst/>
          </a:prstGeom>
        </p:spPr>
        <p:txBody>
          <a:bodyPr vert="horz" lIns="121920" tIns="60960" rIns="121920" bIns="6096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55">
              <a:buNone/>
              <a:defRPr/>
            </a:pPr>
            <a:endParaRPr lang="en-US" sz="2667" dirty="0">
              <a:solidFill>
                <a:srgbClr val="000000"/>
              </a:solidFill>
            </a:endParaRPr>
          </a:p>
        </p:txBody>
      </p:sp>
      <p:sp>
        <p:nvSpPr>
          <p:cNvPr id="13" name="Content Placeholder 2"/>
          <p:cNvSpPr txBox="1">
            <a:spLocks/>
          </p:cNvSpPr>
          <p:nvPr/>
        </p:nvSpPr>
        <p:spPr>
          <a:xfrm>
            <a:off x="5007056" y="3581400"/>
            <a:ext cx="4470400" cy="381000"/>
          </a:xfrm>
          <a:prstGeom prst="rect">
            <a:avLst/>
          </a:prstGeom>
        </p:spPr>
        <p:txBody>
          <a:bodyPr vert="horz" lIns="121920" tIns="60960" rIns="121920" bIns="6096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55">
              <a:buNone/>
              <a:defRPr/>
            </a:pPr>
            <a:endParaRPr lang="en-US" sz="2667" dirty="0">
              <a:solidFill>
                <a:srgbClr val="000000"/>
              </a:solidFill>
            </a:endParaRPr>
          </a:p>
        </p:txBody>
      </p:sp>
      <p:sp>
        <p:nvSpPr>
          <p:cNvPr id="14" name="Content Placeholder 2"/>
          <p:cNvSpPr txBox="1">
            <a:spLocks/>
          </p:cNvSpPr>
          <p:nvPr/>
        </p:nvSpPr>
        <p:spPr>
          <a:xfrm>
            <a:off x="0" y="4267200"/>
            <a:ext cx="12192000" cy="381000"/>
          </a:xfrm>
          <a:prstGeom prst="rect">
            <a:avLst/>
          </a:prstGeom>
        </p:spPr>
        <p:txBody>
          <a:bodyPr vert="horz" lIns="121920" tIns="60960" rIns="121920" bIns="60960" rtlCol="0">
            <a:normAutofit fontScale="77500" lnSpcReduction="20000"/>
          </a:bodyPr>
          <a:lstStyle>
            <a:lvl1pPr marL="342900" indent="-342900" algn="l" defTabSz="457200" rtl="0" eaLnBrk="1" latinLnBrk="0" hangingPunct="1">
              <a:spcBef>
                <a:spcPct val="20000"/>
              </a:spcBef>
              <a:buFont typeface="Arial"/>
              <a:buChar char="•"/>
              <a:defRPr sz="3200" kern="1200">
                <a:solidFill>
                  <a:schemeClr val="bg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bg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bg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bg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bg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defTabSz="609555">
              <a:buNone/>
              <a:defRPr/>
            </a:pPr>
            <a:endParaRPr lang="en-US" sz="2667" dirty="0">
              <a:solidFill>
                <a:srgbClr val="000000"/>
              </a:solidFill>
            </a:endParaRPr>
          </a:p>
        </p:txBody>
      </p:sp>
      <p:sp>
        <p:nvSpPr>
          <p:cNvPr id="15" name="Rectangle 14"/>
          <p:cNvSpPr/>
          <p:nvPr/>
        </p:nvSpPr>
        <p:spPr>
          <a:xfrm>
            <a:off x="-101600" y="150336"/>
            <a:ext cx="12395200" cy="666786"/>
          </a:xfrm>
          <a:prstGeom prst="rect">
            <a:avLst/>
          </a:prstGeom>
        </p:spPr>
        <p:txBody>
          <a:bodyPr wrap="square">
            <a:spAutoFit/>
          </a:bodyPr>
          <a:lstStyle/>
          <a:p>
            <a:pPr algn="ctr" defTabSz="1219110">
              <a:defRPr/>
            </a:pPr>
            <a:r>
              <a:rPr lang="en-US" sz="3733" dirty="0">
                <a:solidFill>
                  <a:srgbClr val="000000"/>
                </a:solidFill>
                <a:latin typeface="Century Gothic"/>
                <a:cs typeface="Century Gothic"/>
              </a:rPr>
              <a:t>INSPIRING THE NEXT GENERATION</a:t>
            </a:r>
            <a:endParaRPr lang="en-US" sz="3733" b="1" dirty="0">
              <a:solidFill>
                <a:srgbClr val="000000"/>
              </a:solidFill>
              <a:effectLst>
                <a:outerShdw blurRad="38100" dist="38100" dir="2700000" algn="tl">
                  <a:srgbClr val="000000">
                    <a:alpha val="43137"/>
                  </a:srgbClr>
                </a:outerShdw>
              </a:effectLst>
              <a:latin typeface="Century Gothic"/>
              <a:cs typeface="Century Gothic"/>
            </a:endParaRPr>
          </a:p>
        </p:txBody>
      </p:sp>
      <p:sp>
        <p:nvSpPr>
          <p:cNvPr id="17" name="TextBox 16"/>
          <p:cNvSpPr txBox="1"/>
          <p:nvPr/>
        </p:nvSpPr>
        <p:spPr>
          <a:xfrm>
            <a:off x="6299200" y="2892546"/>
            <a:ext cx="2540000" cy="707886"/>
          </a:xfrm>
          <a:prstGeom prst="rect">
            <a:avLst/>
          </a:prstGeom>
          <a:noFill/>
        </p:spPr>
        <p:txBody>
          <a:bodyPr wrap="square" rtlCol="0">
            <a:spAutoFit/>
          </a:bodyPr>
          <a:lstStyle/>
          <a:p>
            <a:pPr defTabSz="1219110">
              <a:defRPr/>
            </a:pPr>
            <a:r>
              <a:rPr lang="en-CA" sz="4000" dirty="0">
                <a:solidFill>
                  <a:srgbClr val="16B5FF"/>
                </a:solidFill>
                <a:latin typeface="Century Gothic"/>
                <a:cs typeface="Century Gothic"/>
              </a:rPr>
              <a:t>40,000</a:t>
            </a:r>
            <a:r>
              <a:rPr lang="en-CA" sz="4000" baseline="30000" dirty="0">
                <a:solidFill>
                  <a:srgbClr val="16B5FF"/>
                </a:solidFill>
                <a:latin typeface="Century Gothic"/>
                <a:cs typeface="Century Gothic"/>
              </a:rPr>
              <a:t>+</a:t>
            </a:r>
            <a:endParaRPr lang="en-CA" sz="4000" baseline="30000" dirty="0">
              <a:solidFill>
                <a:srgbClr val="FFFFFF"/>
              </a:solidFill>
              <a:latin typeface="Century Gothic"/>
              <a:cs typeface="Century Gothic"/>
            </a:endParaRPr>
          </a:p>
        </p:txBody>
      </p:sp>
      <p:sp>
        <p:nvSpPr>
          <p:cNvPr id="18" name="TextBox 17"/>
          <p:cNvSpPr txBox="1"/>
          <p:nvPr/>
        </p:nvSpPr>
        <p:spPr>
          <a:xfrm>
            <a:off x="6400800" y="3530603"/>
            <a:ext cx="2235200" cy="379656"/>
          </a:xfrm>
          <a:prstGeom prst="rect">
            <a:avLst/>
          </a:prstGeom>
          <a:noFill/>
        </p:spPr>
        <p:txBody>
          <a:bodyPr wrap="square" rtlCol="0">
            <a:spAutoFit/>
          </a:bodyPr>
          <a:lstStyle/>
          <a:p>
            <a:pPr defTabSz="1219110">
              <a:defRPr/>
            </a:pPr>
            <a:r>
              <a:rPr lang="en-CA" sz="1867" dirty="0">
                <a:solidFill>
                  <a:srgbClr val="000000"/>
                </a:solidFill>
                <a:latin typeface="Century Gothic" pitchFamily="34" charset="0"/>
              </a:rPr>
              <a:t>teachers trained</a:t>
            </a:r>
          </a:p>
        </p:txBody>
      </p:sp>
      <p:pic>
        <p:nvPicPr>
          <p:cNvPr id="19" name="Picture 18" descr="res.pn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9546337" y="3123516"/>
            <a:ext cx="1524000" cy="867125"/>
          </a:xfrm>
          <a:prstGeom prst="rect">
            <a:avLst/>
          </a:prstGeom>
        </p:spPr>
      </p:pic>
      <p:sp>
        <p:nvSpPr>
          <p:cNvPr id="20" name="TextBox 19"/>
          <p:cNvSpPr txBox="1"/>
          <p:nvPr/>
        </p:nvSpPr>
        <p:spPr>
          <a:xfrm>
            <a:off x="9134716" y="2795074"/>
            <a:ext cx="2336800" cy="379656"/>
          </a:xfrm>
          <a:prstGeom prst="rect">
            <a:avLst/>
          </a:prstGeom>
          <a:noFill/>
        </p:spPr>
        <p:txBody>
          <a:bodyPr wrap="square" rtlCol="0">
            <a:spAutoFit/>
          </a:bodyPr>
          <a:lstStyle/>
          <a:p>
            <a:pPr defTabSz="1219110">
              <a:defRPr/>
            </a:pPr>
            <a:r>
              <a:rPr lang="en-CA" sz="1867" dirty="0">
                <a:solidFill>
                  <a:srgbClr val="000000"/>
                </a:solidFill>
                <a:latin typeface="Century Gothic" pitchFamily="34" charset="0"/>
              </a:rPr>
              <a:t>In-class resources</a:t>
            </a:r>
          </a:p>
        </p:txBody>
      </p:sp>
      <p:sp>
        <p:nvSpPr>
          <p:cNvPr id="21" name="TextBox 20"/>
          <p:cNvSpPr txBox="1"/>
          <p:nvPr/>
        </p:nvSpPr>
        <p:spPr>
          <a:xfrm>
            <a:off x="9188369" y="3800334"/>
            <a:ext cx="2438403" cy="707886"/>
          </a:xfrm>
          <a:prstGeom prst="rect">
            <a:avLst/>
          </a:prstGeom>
          <a:noFill/>
        </p:spPr>
        <p:txBody>
          <a:bodyPr wrap="square" rtlCol="0">
            <a:spAutoFit/>
          </a:bodyPr>
          <a:lstStyle/>
          <a:p>
            <a:pPr defTabSz="1219110">
              <a:defRPr/>
            </a:pPr>
            <a:r>
              <a:rPr lang="en-CA" sz="4000" dirty="0">
                <a:solidFill>
                  <a:srgbClr val="000000"/>
                </a:solidFill>
                <a:latin typeface="Century Gothic"/>
                <a:cs typeface="Century Gothic"/>
              </a:rPr>
              <a:t>130</a:t>
            </a:r>
            <a:r>
              <a:rPr lang="en-CA" sz="4000" baseline="30000" dirty="0">
                <a:solidFill>
                  <a:srgbClr val="000000"/>
                </a:solidFill>
                <a:latin typeface="Century Gothic"/>
                <a:cs typeface="Century Gothic"/>
              </a:rPr>
              <a:t> </a:t>
            </a:r>
            <a:r>
              <a:rPr lang="en-CA" sz="1867" dirty="0">
                <a:solidFill>
                  <a:srgbClr val="000000"/>
                </a:solidFill>
                <a:latin typeface="Century Gothic" pitchFamily="34" charset="0"/>
              </a:rPr>
              <a:t>countries</a:t>
            </a:r>
          </a:p>
        </p:txBody>
      </p:sp>
      <p:sp>
        <p:nvSpPr>
          <p:cNvPr id="22" name="TextBox 21"/>
          <p:cNvSpPr txBox="1"/>
          <p:nvPr/>
        </p:nvSpPr>
        <p:spPr>
          <a:xfrm>
            <a:off x="6400800" y="4417536"/>
            <a:ext cx="5588000" cy="707886"/>
          </a:xfrm>
          <a:prstGeom prst="rect">
            <a:avLst/>
          </a:prstGeom>
          <a:noFill/>
        </p:spPr>
        <p:txBody>
          <a:bodyPr wrap="square" rtlCol="0">
            <a:spAutoFit/>
          </a:bodyPr>
          <a:lstStyle/>
          <a:p>
            <a:pPr defTabSz="1219110">
              <a:defRPr/>
            </a:pPr>
            <a:r>
              <a:rPr lang="en-CA" sz="4000" dirty="0">
                <a:solidFill>
                  <a:srgbClr val="16B5FF"/>
                </a:solidFill>
                <a:latin typeface="Century Gothic"/>
                <a:cs typeface="Century Gothic"/>
              </a:rPr>
              <a:t>100,000</a:t>
            </a:r>
            <a:r>
              <a:rPr lang="en-CA" sz="4000" baseline="30000" dirty="0">
                <a:solidFill>
                  <a:srgbClr val="16B5FF"/>
                </a:solidFill>
                <a:latin typeface="Century Gothic"/>
                <a:cs typeface="Century Gothic"/>
              </a:rPr>
              <a:t>+ </a:t>
            </a:r>
            <a:r>
              <a:rPr lang="en-CA" sz="1867" dirty="0">
                <a:solidFill>
                  <a:srgbClr val="000000"/>
                </a:solidFill>
                <a:latin typeface="Century Gothic" pitchFamily="34" charset="0"/>
              </a:rPr>
              <a:t>on site</a:t>
            </a:r>
            <a:endParaRPr lang="en-CA" sz="4000" baseline="30000" dirty="0">
              <a:solidFill>
                <a:srgbClr val="000000"/>
              </a:solidFill>
              <a:latin typeface="Century Gothic"/>
              <a:cs typeface="Century Gothic"/>
            </a:endParaRPr>
          </a:p>
        </p:txBody>
      </p:sp>
      <p:pic>
        <p:nvPicPr>
          <p:cNvPr id="23" name="Picture 22"/>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5449305" y="6076739"/>
            <a:ext cx="1471363" cy="281291"/>
          </a:xfrm>
          <a:prstGeom prst="rect">
            <a:avLst/>
          </a:prstGeom>
        </p:spPr>
      </p:pic>
      <p:pic>
        <p:nvPicPr>
          <p:cNvPr id="29" name="Picture 28"/>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7318039" y="6066711"/>
            <a:ext cx="1279960" cy="281291"/>
          </a:xfrm>
          <a:prstGeom prst="rect">
            <a:avLst/>
          </a:prstGeom>
          <a:noFill/>
        </p:spPr>
      </p:pic>
      <p:pic>
        <p:nvPicPr>
          <p:cNvPr id="30" name="Picture 29"/>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995370" y="6065683"/>
            <a:ext cx="1279959" cy="202911"/>
          </a:xfrm>
          <a:prstGeom prst="rect">
            <a:avLst/>
          </a:prstGeom>
        </p:spPr>
      </p:pic>
      <p:sp>
        <p:nvSpPr>
          <p:cNvPr id="34" name="TextBox 33"/>
          <p:cNvSpPr txBox="1"/>
          <p:nvPr/>
        </p:nvSpPr>
        <p:spPr>
          <a:xfrm>
            <a:off x="6403715" y="5078138"/>
            <a:ext cx="4670684" cy="707886"/>
          </a:xfrm>
          <a:prstGeom prst="rect">
            <a:avLst/>
          </a:prstGeom>
          <a:noFill/>
        </p:spPr>
        <p:txBody>
          <a:bodyPr wrap="square" rtlCol="0">
            <a:spAutoFit/>
          </a:bodyPr>
          <a:lstStyle/>
          <a:p>
            <a:pPr defTabSz="1219110">
              <a:defRPr/>
            </a:pPr>
            <a:r>
              <a:rPr lang="en-CA" sz="4000" dirty="0">
                <a:solidFill>
                  <a:srgbClr val="16B5FF"/>
                </a:solidFill>
                <a:latin typeface="Century Gothic"/>
                <a:cs typeface="Century Gothic"/>
              </a:rPr>
              <a:t>2 MILLION </a:t>
            </a:r>
            <a:r>
              <a:rPr lang="en-CA" sz="1867" dirty="0">
                <a:solidFill>
                  <a:srgbClr val="000000"/>
                </a:solidFill>
                <a:latin typeface="Century Gothic" pitchFamily="34" charset="0"/>
              </a:rPr>
              <a:t>online views</a:t>
            </a:r>
            <a:endParaRPr lang="en-CA" sz="1867" baseline="30000" dirty="0">
              <a:solidFill>
                <a:srgbClr val="000000"/>
              </a:solidFill>
              <a:latin typeface="Century Gothic"/>
              <a:cs typeface="Century Gothic"/>
            </a:endParaRPr>
          </a:p>
        </p:txBody>
      </p:sp>
      <p:grpSp>
        <p:nvGrpSpPr>
          <p:cNvPr id="7" name="Group 6">
            <a:extLst>
              <a:ext uri="{FF2B5EF4-FFF2-40B4-BE49-F238E27FC236}">
                <a16:creationId xmlns:a16="http://schemas.microsoft.com/office/drawing/2014/main" id="{B2C88054-B76E-4537-59FF-1F17CEFEE605}"/>
              </a:ext>
            </a:extLst>
          </p:cNvPr>
          <p:cNvGrpSpPr/>
          <p:nvPr/>
        </p:nvGrpSpPr>
        <p:grpSpPr>
          <a:xfrm>
            <a:off x="3282057" y="5763900"/>
            <a:ext cx="1968564" cy="738969"/>
            <a:chOff x="3282056" y="5763896"/>
            <a:chExt cx="1968564" cy="738968"/>
          </a:xfrm>
        </p:grpSpPr>
        <p:pic>
          <p:nvPicPr>
            <p:cNvPr id="5" name="Picture 4" descr="Shape&#10;&#10;Description automatically generated with medium confidence">
              <a:extLst>
                <a:ext uri="{FF2B5EF4-FFF2-40B4-BE49-F238E27FC236}">
                  <a16:creationId xmlns:a16="http://schemas.microsoft.com/office/drawing/2014/main" id="{90173C80-FBF6-629C-2149-143F937902E7}"/>
                </a:ext>
              </a:extLst>
            </p:cNvPr>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3479039" y="5763896"/>
              <a:ext cx="1432282" cy="474798"/>
            </a:xfrm>
            <a:prstGeom prst="rect">
              <a:avLst/>
            </a:prstGeom>
          </p:spPr>
        </p:pic>
        <p:sp>
          <p:nvSpPr>
            <p:cNvPr id="6" name="TextBox 5">
              <a:extLst>
                <a:ext uri="{FF2B5EF4-FFF2-40B4-BE49-F238E27FC236}">
                  <a16:creationId xmlns:a16="http://schemas.microsoft.com/office/drawing/2014/main" id="{1770A706-6448-B88E-CD58-0C29F204460A}"/>
                </a:ext>
              </a:extLst>
            </p:cNvPr>
            <p:cNvSpPr txBox="1"/>
            <p:nvPr/>
          </p:nvSpPr>
          <p:spPr>
            <a:xfrm>
              <a:off x="3282056" y="6241254"/>
              <a:ext cx="1968564" cy="261610"/>
            </a:xfrm>
            <a:prstGeom prst="rect">
              <a:avLst/>
            </a:prstGeom>
            <a:noFill/>
          </p:spPr>
          <p:txBody>
            <a:bodyPr wrap="square" rtlCol="0">
              <a:spAutoFit/>
            </a:bodyPr>
            <a:lstStyle/>
            <a:p>
              <a:r>
                <a:rPr lang="en-CA" sz="1100" b="1" dirty="0">
                  <a:latin typeface="HELVETICA" panose="020B0604020202020204" pitchFamily="34" charset="0"/>
                  <a:cs typeface="HELVETICA" panose="020B0604020202020204" pitchFamily="34" charset="0"/>
                </a:rPr>
                <a:t>PUBLIC LECTURE SERIES</a:t>
              </a:r>
            </a:p>
          </p:txBody>
        </p:sp>
      </p:grpSp>
    </p:spTree>
    <p:extLst>
      <p:ext uri="{BB962C8B-B14F-4D97-AF65-F5344CB8AC3E}">
        <p14:creationId xmlns:p14="http://schemas.microsoft.com/office/powerpoint/2010/main" val="3979662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Box 3"/>
          <p:cNvSpPr txBox="1"/>
          <p:nvPr/>
        </p:nvSpPr>
        <p:spPr>
          <a:xfrm>
            <a:off x="3108645" y="5257802"/>
            <a:ext cx="5974713" cy="461665"/>
          </a:xfrm>
          <a:prstGeom prst="rect">
            <a:avLst/>
          </a:prstGeom>
          <a:noFill/>
        </p:spPr>
        <p:txBody>
          <a:bodyPr wrap="none" rtlCol="0">
            <a:spAutoFit/>
          </a:bodyPr>
          <a:lstStyle/>
          <a:p>
            <a:r>
              <a:rPr lang="en-CA" sz="2400" dirty="0">
                <a:latin typeface="Century Gothic" panose="020B0502020202020204" pitchFamily="34" charset="0"/>
                <a:hlinkClick r:id="rId2"/>
              </a:rPr>
              <a:t>https://resources.perimeterinstitute.ca/</a:t>
            </a:r>
            <a:endParaRPr lang="en-CA" sz="2400" dirty="0">
              <a:latin typeface="Century Gothic" panose="020B0502020202020204" pitchFamily="34" charset="0"/>
            </a:endParaRPr>
          </a:p>
        </p:txBody>
      </p:sp>
      <p:pic>
        <p:nvPicPr>
          <p:cNvPr id="8" name="Picture 7">
            <a:extLst>
              <a:ext uri="{FF2B5EF4-FFF2-40B4-BE49-F238E27FC236}">
                <a16:creationId xmlns:a16="http://schemas.microsoft.com/office/drawing/2014/main" id="{B5D87DFD-3814-49E3-AEE7-FE372185BFC7}"/>
              </a:ext>
            </a:extLst>
          </p:cNvPr>
          <p:cNvPicPr>
            <a:picLocks noChangeAspect="1"/>
          </p:cNvPicPr>
          <p:nvPr/>
        </p:nvPicPr>
        <p:blipFill>
          <a:blip r:embed="rId3"/>
          <a:stretch>
            <a:fillRect/>
          </a:stretch>
        </p:blipFill>
        <p:spPr>
          <a:xfrm>
            <a:off x="2154336" y="896194"/>
            <a:ext cx="7883328" cy="4248150"/>
          </a:xfrm>
          <a:prstGeom prst="rect">
            <a:avLst/>
          </a:prstGeom>
        </p:spPr>
      </p:pic>
    </p:spTree>
    <p:extLst>
      <p:ext uri="{BB962C8B-B14F-4D97-AF65-F5344CB8AC3E}">
        <p14:creationId xmlns:p14="http://schemas.microsoft.com/office/powerpoint/2010/main" val="2080464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3074" name="Text Box 2"/>
          <p:cNvSpPr txBox="1">
            <a:spLocks noChangeArrowheads="1"/>
          </p:cNvSpPr>
          <p:nvPr/>
        </p:nvSpPr>
        <p:spPr bwMode="auto">
          <a:xfrm>
            <a:off x="7467601" y="2936875"/>
            <a:ext cx="14636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400">
                <a:solidFill>
                  <a:schemeClr val="bg1"/>
                </a:solidFill>
                <a:latin typeface="Arial" charset="0"/>
                <a:ea typeface="MS Pゴシック" charset="0"/>
                <a:cs typeface="MS Pゴシック" charset="0"/>
              </a:defRPr>
            </a:lvl1pPr>
            <a:lvl2pPr marL="742950" indent="-285750" eaLnBrk="0" hangingPunct="0">
              <a:defRPr sz="4400">
                <a:solidFill>
                  <a:schemeClr val="bg1"/>
                </a:solidFill>
                <a:latin typeface="Arial" charset="0"/>
                <a:ea typeface="MS Pゴシック" charset="0"/>
                <a:cs typeface="MS Pゴシック" charset="0"/>
              </a:defRPr>
            </a:lvl2pPr>
            <a:lvl3pPr marL="1143000" indent="-228600" eaLnBrk="0" hangingPunct="0">
              <a:defRPr sz="4400">
                <a:solidFill>
                  <a:schemeClr val="bg1"/>
                </a:solidFill>
                <a:latin typeface="Arial" charset="0"/>
                <a:ea typeface="MS Pゴシック" charset="0"/>
                <a:cs typeface="MS Pゴシック" charset="0"/>
              </a:defRPr>
            </a:lvl3pPr>
            <a:lvl4pPr marL="1600200" indent="-228600" eaLnBrk="0" hangingPunct="0">
              <a:defRPr sz="4400">
                <a:solidFill>
                  <a:schemeClr val="bg1"/>
                </a:solidFill>
                <a:latin typeface="Arial" charset="0"/>
                <a:ea typeface="MS Pゴシック" charset="0"/>
                <a:cs typeface="MS Pゴシック" charset="0"/>
              </a:defRPr>
            </a:lvl4pPr>
            <a:lvl5pPr marL="2057400" indent="-228600" eaLnBrk="0" hangingPunct="0">
              <a:defRPr sz="4400">
                <a:solidFill>
                  <a:schemeClr val="bg1"/>
                </a:solidFill>
                <a:latin typeface="Arial" charset="0"/>
                <a:ea typeface="MS Pゴシック" charset="0"/>
                <a:cs typeface="MS Pゴシック" charset="0"/>
              </a:defRPr>
            </a:lvl5pPr>
            <a:lvl6pPr marL="25146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6pPr>
            <a:lvl7pPr marL="29718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7pPr>
            <a:lvl8pPr marL="34290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8pPr>
            <a:lvl9pPr marL="3886200" indent="-228600" eaLnBrk="0" fontAlgn="base" hangingPunct="0">
              <a:spcBef>
                <a:spcPct val="0"/>
              </a:spcBef>
              <a:spcAft>
                <a:spcPct val="0"/>
              </a:spcAft>
              <a:defRPr sz="4400">
                <a:solidFill>
                  <a:schemeClr val="bg1"/>
                </a:solidFill>
                <a:latin typeface="Arial" charset="0"/>
                <a:ea typeface="MS Pゴシック" charset="0"/>
                <a:cs typeface="MS Pゴシック" charset="0"/>
              </a:defRPr>
            </a:lvl9pPr>
          </a:lstStyle>
          <a:p>
            <a:pPr eaLnBrk="1" hangingPunct="1"/>
            <a:endParaRPr lang="en-CA" sz="2400" dirty="0">
              <a:latin typeface="Times New Roman" charset="0"/>
            </a:endParaRPr>
          </a:p>
        </p:txBody>
      </p:sp>
      <p:sp>
        <p:nvSpPr>
          <p:cNvPr id="3076" name="TextBox 3"/>
          <p:cNvSpPr txBox="1">
            <a:spLocks noChangeArrowheads="1"/>
          </p:cNvSpPr>
          <p:nvPr/>
        </p:nvSpPr>
        <p:spPr bwMode="auto">
          <a:xfrm>
            <a:off x="1524000" y="2590800"/>
            <a:ext cx="9144000" cy="630942"/>
          </a:xfrm>
          <a:prstGeom prst="rect">
            <a:avLst/>
          </a:prstGeom>
          <a:noFill/>
          <a:ln w="9525">
            <a:noFill/>
            <a:miter lim="800000"/>
            <a:headEnd/>
            <a:tailEnd/>
          </a:ln>
        </p:spPr>
        <p:txBody>
          <a:bodyPr>
            <a:spAutoFit/>
          </a:bodyPr>
          <a:lstStyle/>
          <a:p>
            <a:pPr algn="ctr">
              <a:defRPr/>
            </a:pPr>
            <a:r>
              <a:rPr lang="en-CA" sz="3500" b="1" i="1" dirty="0">
                <a:solidFill>
                  <a:schemeClr val="tx1"/>
                </a:solidFill>
                <a:effectLst>
                  <a:outerShdw blurRad="38100" dist="38100" dir="2700000" algn="tl">
                    <a:srgbClr val="000000">
                      <a:alpha val="43137"/>
                    </a:srgbClr>
                  </a:outerShdw>
                </a:effectLst>
                <a:ea typeface="MS Pゴシック" pitchFamily="-92" charset="-128"/>
                <a:cs typeface="+mn-cs"/>
              </a:rPr>
              <a:t>     </a:t>
            </a:r>
            <a:endParaRPr lang="en-CA" sz="3400" b="1" i="1" dirty="0">
              <a:solidFill>
                <a:schemeClr val="tx1"/>
              </a:solidFill>
              <a:effectLst>
                <a:outerShdw blurRad="38100" dist="38100" dir="2700000" algn="tl">
                  <a:srgbClr val="000000">
                    <a:alpha val="43137"/>
                  </a:srgbClr>
                </a:outerShdw>
              </a:effectLst>
              <a:ea typeface="MS Pゴシック" pitchFamily="-92" charset="-128"/>
              <a:cs typeface="+mn-cs"/>
            </a:endParaRPr>
          </a:p>
        </p:txBody>
      </p:sp>
      <p:sp>
        <p:nvSpPr>
          <p:cNvPr id="4" name="TextBox 3"/>
          <p:cNvSpPr txBox="1"/>
          <p:nvPr/>
        </p:nvSpPr>
        <p:spPr>
          <a:xfrm>
            <a:off x="263352" y="1498270"/>
            <a:ext cx="5471864" cy="954107"/>
          </a:xfrm>
          <a:prstGeom prst="rect">
            <a:avLst/>
          </a:prstGeom>
          <a:noFill/>
        </p:spPr>
        <p:txBody>
          <a:bodyPr wrap="square" rtlCol="0">
            <a:spAutoFit/>
          </a:bodyPr>
          <a:lstStyle/>
          <a:p>
            <a:r>
              <a:rPr lang="en-US" sz="3200" b="1" dirty="0">
                <a:solidFill>
                  <a:srgbClr val="000000"/>
                </a:solidFill>
                <a:latin typeface="Century Gothic" pitchFamily="34" charset="0"/>
                <a:cs typeface="Arial"/>
              </a:rPr>
              <a:t>The Mystery of Dark Matter</a:t>
            </a:r>
          </a:p>
          <a:p>
            <a:r>
              <a:rPr lang="en-US" sz="2400" dirty="0">
                <a:solidFill>
                  <a:srgbClr val="000000"/>
                </a:solidFill>
                <a:latin typeface="Century Gothic" pitchFamily="34" charset="0"/>
              </a:rPr>
              <a:t>Perimeter Explorations 01</a:t>
            </a:r>
          </a:p>
        </p:txBody>
      </p:sp>
      <p:sp>
        <p:nvSpPr>
          <p:cNvPr id="2" name="TextBox 1">
            <a:extLst>
              <a:ext uri="{FF2B5EF4-FFF2-40B4-BE49-F238E27FC236}">
                <a16:creationId xmlns:a16="http://schemas.microsoft.com/office/drawing/2014/main" id="{AFDB9AEF-6A39-4AF6-AC5A-62717875A4E9}"/>
              </a:ext>
            </a:extLst>
          </p:cNvPr>
          <p:cNvSpPr txBox="1"/>
          <p:nvPr/>
        </p:nvSpPr>
        <p:spPr>
          <a:xfrm>
            <a:off x="7467601" y="5218254"/>
            <a:ext cx="2520280" cy="830997"/>
          </a:xfrm>
          <a:prstGeom prst="rect">
            <a:avLst/>
          </a:prstGeom>
          <a:noFill/>
        </p:spPr>
        <p:txBody>
          <a:bodyPr wrap="square" rtlCol="0">
            <a:spAutoFit/>
          </a:bodyPr>
          <a:lstStyle/>
          <a:p>
            <a:r>
              <a:rPr lang="en-US" sz="2400" dirty="0">
                <a:solidFill>
                  <a:schemeClr val="tx1"/>
                </a:solidFill>
                <a:latin typeface="Century Gothic" panose="020B0502020202020204" pitchFamily="34" charset="0"/>
              </a:rPr>
              <a:t>CERN </a:t>
            </a:r>
          </a:p>
          <a:p>
            <a:r>
              <a:rPr lang="en-US" sz="2400" dirty="0">
                <a:solidFill>
                  <a:schemeClr val="tx1"/>
                </a:solidFill>
                <a:latin typeface="Century Gothic" panose="020B0502020202020204" pitchFamily="34" charset="0"/>
              </a:rPr>
              <a:t>Greek HST2022 </a:t>
            </a:r>
          </a:p>
        </p:txBody>
      </p:sp>
      <p:pic>
        <p:nvPicPr>
          <p:cNvPr id="7" name="Picture 6">
            <a:extLst>
              <a:ext uri="{FF2B5EF4-FFF2-40B4-BE49-F238E27FC236}">
                <a16:creationId xmlns:a16="http://schemas.microsoft.com/office/drawing/2014/main" id="{6F0837F7-0C3C-050F-D3D9-7779148EE225}"/>
              </a:ext>
            </a:extLst>
          </p:cNvPr>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498872" y="6221584"/>
            <a:ext cx="4440222" cy="516716"/>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2"/>
          <p:cNvSpPr txBox="1">
            <a:spLocks/>
          </p:cNvSpPr>
          <p:nvPr/>
        </p:nvSpPr>
        <p:spPr>
          <a:xfrm>
            <a:off x="1981200" y="2492897"/>
            <a:ext cx="4978896" cy="3546873"/>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2800" kern="1200">
                <a:solidFill>
                  <a:srgbClr val="000000"/>
                </a:solidFill>
                <a:latin typeface="Arial"/>
                <a:ea typeface="+mn-ea"/>
                <a:cs typeface="Arial"/>
              </a:defRPr>
            </a:lvl1pPr>
            <a:lvl2pPr marL="742950" indent="-285750" algn="l" defTabSz="457200" rtl="0" eaLnBrk="1" latinLnBrk="0" hangingPunct="1">
              <a:spcBef>
                <a:spcPct val="20000"/>
              </a:spcBef>
              <a:buFont typeface="Arial"/>
              <a:buChar char="–"/>
              <a:defRPr sz="2400" kern="1200">
                <a:solidFill>
                  <a:srgbClr val="000000"/>
                </a:solidFill>
                <a:latin typeface="Arial"/>
                <a:ea typeface="+mn-ea"/>
                <a:cs typeface="Arial"/>
              </a:defRPr>
            </a:lvl2pPr>
            <a:lvl3pPr marL="1143000" indent="-228600" algn="l" defTabSz="457200" rtl="0" eaLnBrk="1" latinLnBrk="0" hangingPunct="1">
              <a:spcBef>
                <a:spcPct val="20000"/>
              </a:spcBef>
              <a:buFont typeface="Arial"/>
              <a:buChar char="•"/>
              <a:defRPr sz="2000" kern="1200">
                <a:solidFill>
                  <a:srgbClr val="000000"/>
                </a:solidFill>
                <a:latin typeface="Arial"/>
                <a:ea typeface="+mn-ea"/>
                <a:cs typeface="Arial"/>
              </a:defRPr>
            </a:lvl3pPr>
            <a:lvl4pPr marL="1600200" indent="-228600" algn="l" defTabSz="457200" rtl="0" eaLnBrk="1" latinLnBrk="0" hangingPunct="1">
              <a:spcBef>
                <a:spcPct val="20000"/>
              </a:spcBef>
              <a:buFont typeface="Arial"/>
              <a:buChar char="–"/>
              <a:defRPr sz="1800" kern="1200">
                <a:solidFill>
                  <a:srgbClr val="000000"/>
                </a:solidFill>
                <a:latin typeface="Arial"/>
                <a:ea typeface="+mn-ea"/>
                <a:cs typeface="Arial"/>
              </a:defRPr>
            </a:lvl4pPr>
            <a:lvl5pPr marL="2057400" indent="-228600" algn="l" defTabSz="457200" rtl="0" eaLnBrk="1" latinLnBrk="0" hangingPunct="1">
              <a:spcBef>
                <a:spcPct val="20000"/>
              </a:spcBef>
              <a:buFont typeface="Arial"/>
              <a:buChar char="»"/>
              <a:defRPr sz="1600" kern="1200">
                <a:solidFill>
                  <a:srgbClr val="00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a:endParaRPr lang="en-CA" sz="1000" dirty="0">
              <a:latin typeface="Century Gothic" pitchFamily="34" charset="0"/>
            </a:endParaRPr>
          </a:p>
          <a:p>
            <a:pPr marL="0" indent="0" algn="ctr">
              <a:buNone/>
            </a:pPr>
            <a:r>
              <a:rPr lang="en-CA" b="1" dirty="0">
                <a:solidFill>
                  <a:srgbClr val="0070C0"/>
                </a:solidFill>
                <a:latin typeface="Century Gothic" pitchFamily="34" charset="0"/>
              </a:rPr>
              <a:t>Building and Revising Scientific Models</a:t>
            </a:r>
          </a:p>
        </p:txBody>
      </p:sp>
      <p:pic>
        <p:nvPicPr>
          <p:cNvPr id="8" name="Picture 7" descr="A picture containing light&#10;&#10;Description automatically generated">
            <a:extLst>
              <a:ext uri="{FF2B5EF4-FFF2-40B4-BE49-F238E27FC236}">
                <a16:creationId xmlns:a16="http://schemas.microsoft.com/office/drawing/2014/main" id="{87B495CC-81D2-C77F-17D1-9053BC58CE70}"/>
              </a:ext>
            </a:extLst>
          </p:cNvPr>
          <p:cNvPicPr>
            <a:picLocks noChangeAspect="1"/>
          </p:cNvPicPr>
          <p:nvPr/>
        </p:nvPicPr>
        <p:blipFill rotWithShape="1">
          <a:blip r:embed="rId3">
            <a:extLst>
              <a:ext uri="{28A0092B-C50C-407E-A947-70E740481C1C}">
                <a14:useLocalDpi xmlns:a14="http://schemas.microsoft.com/office/drawing/2010/main" val="0"/>
              </a:ext>
            </a:extLst>
          </a:blip>
          <a:srcRect l="24248" t="19650" r="33446" b="26547"/>
          <a:stretch/>
        </p:blipFill>
        <p:spPr>
          <a:xfrm>
            <a:off x="6682408" y="188640"/>
            <a:ext cx="3528392" cy="5982926"/>
          </a:xfrm>
          <a:prstGeom prst="rect">
            <a:avLst/>
          </a:prstGeom>
        </p:spPr>
      </p:pic>
    </p:spTree>
    <p:extLst>
      <p:ext uri="{BB962C8B-B14F-4D97-AF65-F5344CB8AC3E}">
        <p14:creationId xmlns:p14="http://schemas.microsoft.com/office/powerpoint/2010/main" val="1635121103"/>
      </p:ext>
    </p:extLst>
  </p:cSld>
  <p:clrMapOvr>
    <a:masterClrMapping/>
  </p:clrMapOvr>
</p:sld>
</file>

<file path=ppt/theme/theme1.xml><?xml version="1.0" encoding="utf-8"?>
<a:theme xmlns:a="http://schemas.openxmlformats.org/drawingml/2006/main" name="2013 PP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2013 PPT Template</Template>
  <TotalTime>15155</TotalTime>
  <Words>2470</Words>
  <Application>Microsoft Office PowerPoint</Application>
  <PresentationFormat>Widescreen</PresentationFormat>
  <Paragraphs>328</Paragraphs>
  <Slides>57</Slides>
  <Notes>36</Notes>
  <HiddenSlides>10</HiddenSlides>
  <MMClips>5</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57</vt:i4>
      </vt:variant>
    </vt:vector>
  </HeadingPairs>
  <TitlesOfParts>
    <vt:vector size="66" baseType="lpstr">
      <vt:lpstr>Arial</vt:lpstr>
      <vt:lpstr>Calibri</vt:lpstr>
      <vt:lpstr>Cambria Math</vt:lpstr>
      <vt:lpstr>Century Gothic</vt:lpstr>
      <vt:lpstr>Courier New</vt:lpstr>
      <vt:lpstr>HELVETICA</vt:lpstr>
      <vt:lpstr>Times New Roman</vt:lpstr>
      <vt:lpstr>Wingdings</vt:lpstr>
      <vt:lpstr>2013 PPT Template</vt:lpstr>
      <vt:lpstr>PowerPoint Presentation</vt:lpstr>
      <vt:lpstr>PowerPoint Presentation</vt:lpstr>
      <vt:lpstr>Teacher Programs</vt:lpstr>
      <vt:lpstr>PowerPoint Presentation</vt:lpstr>
      <vt:lpstr>High School Student Programs</vt:lpstr>
      <vt:lpstr>PowerPoint Presentation</vt:lpstr>
      <vt:lpstr>PowerPoint Presentation</vt:lpstr>
      <vt:lpstr>PowerPoint Presentation</vt:lpstr>
      <vt:lpstr>PowerPoint Presentation</vt:lpstr>
      <vt:lpstr>PowerPoint Presentation</vt:lpstr>
      <vt:lpstr>PowerPoint Presentation</vt:lpstr>
      <vt:lpstr>Uniform Circular Motion</vt:lpstr>
      <vt:lpstr>Uniform Circular Motion</vt:lpstr>
      <vt:lpstr>PowerPoint Presentation</vt:lpstr>
      <vt:lpstr>PowerPoint Presentation</vt:lpstr>
      <vt:lpstr>Circular Motion Lab</vt:lpstr>
      <vt:lpstr>Circular Motion Lab Results</vt:lpstr>
      <vt:lpstr>Circular Motion Lab Results</vt:lpstr>
      <vt:lpstr>Which LED is connected to more mass?</vt:lpstr>
      <vt:lpstr>Uniform Circular Motion  Dark Matter</vt:lpstr>
      <vt:lpstr>PowerPoint Presentation</vt:lpstr>
      <vt:lpstr>Uniform Circular Motion</vt:lpstr>
      <vt:lpstr>Uniform Circular Motion</vt:lpstr>
      <vt:lpstr>Extend this to galaxies</vt:lpstr>
      <vt:lpstr>Triangulum is More Massive Than it Looks</vt:lpstr>
      <vt:lpstr>What explanations might your students come up with?</vt:lpstr>
      <vt:lpstr>Some Possibilities</vt:lpstr>
      <vt:lpstr>Old View</vt:lpstr>
      <vt:lpstr>PowerPoint Presentation</vt:lpstr>
      <vt:lpstr>PowerPoint Presentation</vt:lpstr>
      <vt:lpstr>PowerPoint Presentation</vt:lpstr>
      <vt:lpstr>PowerPoint Presentation</vt:lpstr>
      <vt:lpstr>Gravitational Lensing</vt:lpstr>
      <vt:lpstr>Bullet Cluster</vt:lpstr>
      <vt:lpstr>Looking for Dark Matter particles </vt:lpstr>
      <vt:lpstr>How to Look for Dark Matter Particles</vt:lpstr>
      <vt:lpstr>LUX- Large Underground Xenon Detector</vt:lpstr>
      <vt:lpstr>LUX update (2017)</vt:lpstr>
      <vt:lpstr>XENON1T most sensitive measurement yet (2018)</vt:lpstr>
      <vt:lpstr>XENON1T – electronic recoil excess (2020)</vt:lpstr>
      <vt:lpstr>PANDAX-4T (2021) </vt:lpstr>
      <vt:lpstr>FERMI</vt:lpstr>
      <vt:lpstr>LHC</vt:lpstr>
      <vt:lpstr>Problems for Particle Dark Matter</vt:lpstr>
      <vt:lpstr>Empty-Handed?</vt:lpstr>
      <vt:lpstr>LIGO prefers a dark matter particle</vt:lpstr>
      <vt:lpstr>Modified Gravity Theories</vt:lpstr>
      <vt:lpstr>Maybe the particle has been here all along…</vt:lpstr>
      <vt:lpstr>Moving beyond the  Dark Matter vs Modified Gravity debate</vt:lpstr>
      <vt:lpstr>Dark Matter</vt:lpstr>
      <vt:lpstr>Modified Gravity</vt:lpstr>
      <vt:lpstr>Competing Theories For Dark Matter</vt:lpstr>
      <vt:lpstr>Competing Theories For Dark Matter</vt:lpstr>
      <vt:lpstr>Evidence for Dark Matter on Mutiple Scales</vt:lpstr>
      <vt:lpstr>Superfluid Dark Matter?</vt:lpstr>
      <vt:lpstr>PowerPoint Presentation</vt:lpstr>
      <vt:lpstr>Thank You!</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Dave Fish</dc:creator>
  <cp:lastModifiedBy>Dave Fish</cp:lastModifiedBy>
  <cp:revision>194</cp:revision>
  <cp:lastPrinted>2012-10-30T18:11:15Z</cp:lastPrinted>
  <dcterms:created xsi:type="dcterms:W3CDTF">2013-03-22T18:53:08Z</dcterms:created>
  <dcterms:modified xsi:type="dcterms:W3CDTF">2022-08-30T18:53:36Z</dcterms:modified>
</cp:coreProperties>
</file>