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  <p:sldMasterId id="2147483661" r:id="rId2"/>
    <p:sldMasterId id="2147483663" r:id="rId3"/>
    <p:sldMasterId id="2147483665" r:id="rId4"/>
    <p:sldMasterId id="2147483666" r:id="rId5"/>
  </p:sldMasterIdLst>
  <p:notesMasterIdLst>
    <p:notesMasterId r:id="rId31"/>
  </p:notesMasterIdLst>
  <p:sldIdLst>
    <p:sldId id="256" r:id="rId6"/>
    <p:sldId id="339" r:id="rId7"/>
    <p:sldId id="258" r:id="rId8"/>
    <p:sldId id="292" r:id="rId9"/>
    <p:sldId id="294" r:id="rId10"/>
    <p:sldId id="306" r:id="rId11"/>
    <p:sldId id="307" r:id="rId12"/>
    <p:sldId id="309" r:id="rId13"/>
    <p:sldId id="310" r:id="rId14"/>
    <p:sldId id="311" r:id="rId15"/>
    <p:sldId id="314" r:id="rId16"/>
    <p:sldId id="315" r:id="rId17"/>
    <p:sldId id="316" r:id="rId18"/>
    <p:sldId id="329" r:id="rId19"/>
    <p:sldId id="341" r:id="rId20"/>
    <p:sldId id="342" r:id="rId21"/>
    <p:sldId id="344" r:id="rId22"/>
    <p:sldId id="345" r:id="rId23"/>
    <p:sldId id="346" r:id="rId24"/>
    <p:sldId id="354" r:id="rId25"/>
    <p:sldId id="347" r:id="rId26"/>
    <p:sldId id="350" r:id="rId27"/>
    <p:sldId id="351" r:id="rId28"/>
    <p:sldId id="337" r:id="rId29"/>
    <p:sldId id="352" r:id="rId30"/>
  </p:sldIdLst>
  <p:sldSz cx="12192000" cy="6858000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Calibri Light" panose="020F0302020204030204" pitchFamily="34" charset="0"/>
      <p:regular r:id="rId36"/>
      <p:italic r:id="rId37"/>
    </p:embeddedFont>
    <p:embeddedFont>
      <p:font typeface="Candara" panose="020E050203030302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953735-B526-4AFF-BBE6-3F78C4A72D0C}" v="1" dt="2021-10-13T16:28:32.682"/>
  </p1510:revLst>
</p1510:revInfo>
</file>

<file path=ppt/tableStyles.xml><?xml version="1.0" encoding="utf-8"?>
<a:tblStyleLst xmlns:a="http://schemas.openxmlformats.org/drawingml/2006/main" def="{E41FF645-5CEA-4701-A536-8B1C9AD2DDB4}">
  <a:tblStyle styleId="{E41FF645-5CEA-4701-A536-8B1C9AD2DD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8.fntdata"/><Relationship Id="rId21" Type="http://schemas.openxmlformats.org/officeDocument/2006/relationships/slide" Target="slides/slide16.xml"/><Relationship Id="rId34" Type="http://schemas.openxmlformats.org/officeDocument/2006/relationships/font" Target="fonts/font3.fntdata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5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60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4.fntdata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59" Type="http://schemas.microsoft.com/office/2016/11/relationships/changesInfo" Target="changesInfos/changesInfo1.xml"/><Relationship Id="rId20" Type="http://schemas.openxmlformats.org/officeDocument/2006/relationships/slide" Target="slides/slide15.xml"/><Relationship Id="rId41" Type="http://schemas.openxmlformats.org/officeDocument/2006/relationships/font" Target="fonts/font10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sey, David (STFC,RAL,PPD)" userId="5b42de28-439c-4cd0-b27d-83659e39cb2a" providerId="ADAL" clId="{3B953735-B526-4AFF-BBE6-3F78C4A72D0C}"/>
    <pc:docChg chg="custSel addSld delSld modSld addMainMaster">
      <pc:chgData name="Kelsey, David (STFC,RAL,PPD)" userId="5b42de28-439c-4cd0-b27d-83659e39cb2a" providerId="ADAL" clId="{3B953735-B526-4AFF-BBE6-3F78C4A72D0C}" dt="2021-10-13T16:38:23.709" v="328"/>
      <pc:docMkLst>
        <pc:docMk/>
      </pc:docMkLst>
      <pc:sldChg chg="modSp mod">
        <pc:chgData name="Kelsey, David (STFC,RAL,PPD)" userId="5b42de28-439c-4cd0-b27d-83659e39cb2a" providerId="ADAL" clId="{3B953735-B526-4AFF-BBE6-3F78C4A72D0C}" dt="2021-10-13T16:22:06.301" v="41" actId="20577"/>
        <pc:sldMkLst>
          <pc:docMk/>
          <pc:sldMk cId="0" sldId="256"/>
        </pc:sldMkLst>
        <pc:spChg chg="mod">
          <ac:chgData name="Kelsey, David (STFC,RAL,PPD)" userId="5b42de28-439c-4cd0-b27d-83659e39cb2a" providerId="ADAL" clId="{3B953735-B526-4AFF-BBE6-3F78C4A72D0C}" dt="2021-10-13T16:21:46.957" v="18" actId="20577"/>
          <ac:spMkLst>
            <pc:docMk/>
            <pc:sldMk cId="0" sldId="256"/>
            <ac:spMk id="100" creationId="{00000000-0000-0000-0000-000000000000}"/>
          </ac:spMkLst>
        </pc:spChg>
        <pc:spChg chg="mod">
          <ac:chgData name="Kelsey, David (STFC,RAL,PPD)" userId="5b42de28-439c-4cd0-b27d-83659e39cb2a" providerId="ADAL" clId="{3B953735-B526-4AFF-BBE6-3F78C4A72D0C}" dt="2021-10-13T16:22:06.301" v="41" actId="20577"/>
          <ac:spMkLst>
            <pc:docMk/>
            <pc:sldMk cId="0" sldId="256"/>
            <ac:spMk id="101" creationId="{00000000-0000-0000-0000-000000000000}"/>
          </ac:spMkLst>
        </pc:spChg>
      </pc:sldChg>
      <pc:sldChg chg="modSp mod">
        <pc:chgData name="Kelsey, David (STFC,RAL,PPD)" userId="5b42de28-439c-4cd0-b27d-83659e39cb2a" providerId="ADAL" clId="{3B953735-B526-4AFF-BBE6-3F78C4A72D0C}" dt="2021-10-13T16:31:46.622" v="195" actId="20577"/>
        <pc:sldMkLst>
          <pc:docMk/>
          <pc:sldMk cId="0" sldId="258"/>
        </pc:sldMkLst>
        <pc:spChg chg="mod">
          <ac:chgData name="Kelsey, David (STFC,RAL,PPD)" userId="5b42de28-439c-4cd0-b27d-83659e39cb2a" providerId="ADAL" clId="{3B953735-B526-4AFF-BBE6-3F78C4A72D0C}" dt="2021-10-13T16:31:46.622" v="195" actId="20577"/>
          <ac:spMkLst>
            <pc:docMk/>
            <pc:sldMk cId="0" sldId="258"/>
            <ac:spMk id="118" creationId="{00000000-0000-0000-0000-000000000000}"/>
          </ac:spMkLst>
        </pc:spChg>
      </pc:sldChg>
      <pc:sldChg chg="del">
        <pc:chgData name="Kelsey, David (STFC,RAL,PPD)" userId="5b42de28-439c-4cd0-b27d-83659e39cb2a" providerId="ADAL" clId="{3B953735-B526-4AFF-BBE6-3F78C4A72D0C}" dt="2021-10-13T16:35:54.154" v="291" actId="47"/>
        <pc:sldMkLst>
          <pc:docMk/>
          <pc:sldMk cId="0" sldId="260"/>
        </pc:sldMkLst>
      </pc:sldChg>
      <pc:sldChg chg="del">
        <pc:chgData name="Kelsey, David (STFC,RAL,PPD)" userId="5b42de28-439c-4cd0-b27d-83659e39cb2a" providerId="ADAL" clId="{3B953735-B526-4AFF-BBE6-3F78C4A72D0C}" dt="2021-10-13T16:35:54.919" v="292" actId="47"/>
        <pc:sldMkLst>
          <pc:docMk/>
          <pc:sldMk cId="0" sldId="261"/>
        </pc:sldMkLst>
      </pc:sldChg>
      <pc:sldChg chg="del">
        <pc:chgData name="Kelsey, David (STFC,RAL,PPD)" userId="5b42de28-439c-4cd0-b27d-83659e39cb2a" providerId="ADAL" clId="{3B953735-B526-4AFF-BBE6-3F78C4A72D0C}" dt="2021-10-13T16:35:57.464" v="293" actId="47"/>
        <pc:sldMkLst>
          <pc:docMk/>
          <pc:sldMk cId="0" sldId="263"/>
        </pc:sldMkLst>
      </pc:sldChg>
      <pc:sldChg chg="del">
        <pc:chgData name="Kelsey, David (STFC,RAL,PPD)" userId="5b42de28-439c-4cd0-b27d-83659e39cb2a" providerId="ADAL" clId="{3B953735-B526-4AFF-BBE6-3F78C4A72D0C}" dt="2021-10-13T16:36:02.150" v="295" actId="47"/>
        <pc:sldMkLst>
          <pc:docMk/>
          <pc:sldMk cId="0" sldId="265"/>
        </pc:sldMkLst>
      </pc:sldChg>
      <pc:sldChg chg="del">
        <pc:chgData name="Kelsey, David (STFC,RAL,PPD)" userId="5b42de28-439c-4cd0-b27d-83659e39cb2a" providerId="ADAL" clId="{3B953735-B526-4AFF-BBE6-3F78C4A72D0C}" dt="2021-10-13T16:36:04.538" v="296" actId="47"/>
        <pc:sldMkLst>
          <pc:docMk/>
          <pc:sldMk cId="0" sldId="269"/>
        </pc:sldMkLst>
      </pc:sldChg>
      <pc:sldChg chg="del">
        <pc:chgData name="Kelsey, David (STFC,RAL,PPD)" userId="5b42de28-439c-4cd0-b27d-83659e39cb2a" providerId="ADAL" clId="{3B953735-B526-4AFF-BBE6-3F78C4A72D0C}" dt="2021-10-13T16:36:09.533" v="300" actId="47"/>
        <pc:sldMkLst>
          <pc:docMk/>
          <pc:sldMk cId="0" sldId="272"/>
        </pc:sldMkLst>
      </pc:sldChg>
      <pc:sldChg chg="del">
        <pc:chgData name="Kelsey, David (STFC,RAL,PPD)" userId="5b42de28-439c-4cd0-b27d-83659e39cb2a" providerId="ADAL" clId="{3B953735-B526-4AFF-BBE6-3F78C4A72D0C}" dt="2021-10-13T16:29:58.508" v="128" actId="47"/>
        <pc:sldMkLst>
          <pc:docMk/>
          <pc:sldMk cId="697036917" sldId="282"/>
        </pc:sldMkLst>
      </pc:sldChg>
      <pc:sldChg chg="modSp mod">
        <pc:chgData name="Kelsey, David (STFC,RAL,PPD)" userId="5b42de28-439c-4cd0-b27d-83659e39cb2a" providerId="ADAL" clId="{3B953735-B526-4AFF-BBE6-3F78C4A72D0C}" dt="2021-10-13T16:30:54.446" v="178" actId="20577"/>
        <pc:sldMkLst>
          <pc:docMk/>
          <pc:sldMk cId="3724944726" sldId="288"/>
        </pc:sldMkLst>
        <pc:spChg chg="mod">
          <ac:chgData name="Kelsey, David (STFC,RAL,PPD)" userId="5b42de28-439c-4cd0-b27d-83659e39cb2a" providerId="ADAL" clId="{3B953735-B526-4AFF-BBE6-3F78C4A72D0C}" dt="2021-10-13T16:30:54.446" v="178" actId="20577"/>
          <ac:spMkLst>
            <pc:docMk/>
            <pc:sldMk cId="3724944726" sldId="288"/>
            <ac:spMk id="3" creationId="{00000000-0000-0000-0000-000000000000}"/>
          </ac:spMkLst>
        </pc:spChg>
      </pc:sldChg>
      <pc:sldChg chg="del">
        <pc:chgData name="Kelsey, David (STFC,RAL,PPD)" userId="5b42de28-439c-4cd0-b27d-83659e39cb2a" providerId="ADAL" clId="{3B953735-B526-4AFF-BBE6-3F78C4A72D0C}" dt="2021-10-13T16:31:13.258" v="179" actId="47"/>
        <pc:sldMkLst>
          <pc:docMk/>
          <pc:sldMk cId="183783805" sldId="289"/>
        </pc:sldMkLst>
      </pc:sldChg>
      <pc:sldChg chg="del">
        <pc:chgData name="Kelsey, David (STFC,RAL,PPD)" userId="5b42de28-439c-4cd0-b27d-83659e39cb2a" providerId="ADAL" clId="{3B953735-B526-4AFF-BBE6-3F78C4A72D0C}" dt="2021-10-13T16:31:15.618" v="180" actId="47"/>
        <pc:sldMkLst>
          <pc:docMk/>
          <pc:sldMk cId="1331768299" sldId="290"/>
        </pc:sldMkLst>
      </pc:sldChg>
      <pc:sldChg chg="del">
        <pc:chgData name="Kelsey, David (STFC,RAL,PPD)" userId="5b42de28-439c-4cd0-b27d-83659e39cb2a" providerId="ADAL" clId="{3B953735-B526-4AFF-BBE6-3F78C4A72D0C}" dt="2021-10-13T16:31:17.430" v="181" actId="47"/>
        <pc:sldMkLst>
          <pc:docMk/>
          <pc:sldMk cId="2779274668" sldId="291"/>
        </pc:sldMkLst>
      </pc:sldChg>
      <pc:sldChg chg="modSp mod">
        <pc:chgData name="Kelsey, David (STFC,RAL,PPD)" userId="5b42de28-439c-4cd0-b27d-83659e39cb2a" providerId="ADAL" clId="{3B953735-B526-4AFF-BBE6-3F78C4A72D0C}" dt="2021-10-13T16:32:47.475" v="235" actId="20577"/>
        <pc:sldMkLst>
          <pc:docMk/>
          <pc:sldMk cId="3436890048" sldId="292"/>
        </pc:sldMkLst>
        <pc:spChg chg="mod">
          <ac:chgData name="Kelsey, David (STFC,RAL,PPD)" userId="5b42de28-439c-4cd0-b27d-83659e39cb2a" providerId="ADAL" clId="{3B953735-B526-4AFF-BBE6-3F78C4A72D0C}" dt="2021-10-13T16:32:47.475" v="235" actId="20577"/>
          <ac:spMkLst>
            <pc:docMk/>
            <pc:sldMk cId="3436890048" sldId="292"/>
            <ac:spMk id="3" creationId="{00A34302-8640-C441-8F79-D41FCB5381AD}"/>
          </ac:spMkLst>
        </pc:spChg>
      </pc:sldChg>
      <pc:sldChg chg="del">
        <pc:chgData name="Kelsey, David (STFC,RAL,PPD)" userId="5b42de28-439c-4cd0-b27d-83659e39cb2a" providerId="ADAL" clId="{3B953735-B526-4AFF-BBE6-3F78C4A72D0C}" dt="2021-10-13T16:32:58.338" v="236" actId="47"/>
        <pc:sldMkLst>
          <pc:docMk/>
          <pc:sldMk cId="2404086280" sldId="293"/>
        </pc:sldMkLst>
      </pc:sldChg>
      <pc:sldChg chg="del">
        <pc:chgData name="Kelsey, David (STFC,RAL,PPD)" userId="5b42de28-439c-4cd0-b27d-83659e39cb2a" providerId="ADAL" clId="{3B953735-B526-4AFF-BBE6-3F78C4A72D0C}" dt="2021-10-13T16:33:07.174" v="237" actId="47"/>
        <pc:sldMkLst>
          <pc:docMk/>
          <pc:sldMk cId="685982613" sldId="302"/>
        </pc:sldMkLst>
      </pc:sldChg>
      <pc:sldChg chg="del">
        <pc:chgData name="Kelsey, David (STFC,RAL,PPD)" userId="5b42de28-439c-4cd0-b27d-83659e39cb2a" providerId="ADAL" clId="{3B953735-B526-4AFF-BBE6-3F78C4A72D0C}" dt="2021-10-13T16:33:08.660" v="238" actId="47"/>
        <pc:sldMkLst>
          <pc:docMk/>
          <pc:sldMk cId="3490180649" sldId="303"/>
        </pc:sldMkLst>
      </pc:sldChg>
      <pc:sldChg chg="modSp mod">
        <pc:chgData name="Kelsey, David (STFC,RAL,PPD)" userId="5b42de28-439c-4cd0-b27d-83659e39cb2a" providerId="ADAL" clId="{3B953735-B526-4AFF-BBE6-3F78C4A72D0C}" dt="2021-10-13T16:34:04.936" v="288" actId="27636"/>
        <pc:sldMkLst>
          <pc:docMk/>
          <pc:sldMk cId="2440339834" sldId="309"/>
        </pc:sldMkLst>
        <pc:spChg chg="mod">
          <ac:chgData name="Kelsey, David (STFC,RAL,PPD)" userId="5b42de28-439c-4cd0-b27d-83659e39cb2a" providerId="ADAL" clId="{3B953735-B526-4AFF-BBE6-3F78C4A72D0C}" dt="2021-10-13T16:33:40.990" v="282" actId="20577"/>
          <ac:spMkLst>
            <pc:docMk/>
            <pc:sldMk cId="2440339834" sldId="309"/>
            <ac:spMk id="2" creationId="{00000000-0000-0000-0000-000000000000}"/>
          </ac:spMkLst>
        </pc:spChg>
        <pc:spChg chg="mod">
          <ac:chgData name="Kelsey, David (STFC,RAL,PPD)" userId="5b42de28-439c-4cd0-b27d-83659e39cb2a" providerId="ADAL" clId="{3B953735-B526-4AFF-BBE6-3F78C4A72D0C}" dt="2021-10-13T16:34:04.936" v="288" actId="27636"/>
          <ac:spMkLst>
            <pc:docMk/>
            <pc:sldMk cId="2440339834" sldId="309"/>
            <ac:spMk id="3" creationId="{00000000-0000-0000-0000-000000000000}"/>
          </ac:spMkLst>
        </pc:spChg>
      </pc:sldChg>
      <pc:sldChg chg="del">
        <pc:chgData name="Kelsey, David (STFC,RAL,PPD)" userId="5b42de28-439c-4cd0-b27d-83659e39cb2a" providerId="ADAL" clId="{3B953735-B526-4AFF-BBE6-3F78C4A72D0C}" dt="2021-10-13T16:35:30.596" v="290" actId="47"/>
        <pc:sldMkLst>
          <pc:docMk/>
          <pc:sldMk cId="1252590955" sldId="317"/>
        </pc:sldMkLst>
      </pc:sldChg>
      <pc:sldChg chg="del">
        <pc:chgData name="Kelsey, David (STFC,RAL,PPD)" userId="5b42de28-439c-4cd0-b27d-83659e39cb2a" providerId="ADAL" clId="{3B953735-B526-4AFF-BBE6-3F78C4A72D0C}" dt="2021-10-13T16:36:12.041" v="302" actId="47"/>
        <pc:sldMkLst>
          <pc:docMk/>
          <pc:sldMk cId="4215434888" sldId="330"/>
        </pc:sldMkLst>
      </pc:sldChg>
      <pc:sldChg chg="del">
        <pc:chgData name="Kelsey, David (STFC,RAL,PPD)" userId="5b42de28-439c-4cd0-b27d-83659e39cb2a" providerId="ADAL" clId="{3B953735-B526-4AFF-BBE6-3F78C4A72D0C}" dt="2021-10-13T16:35:59.021" v="294" actId="47"/>
        <pc:sldMkLst>
          <pc:docMk/>
          <pc:sldMk cId="498359418" sldId="331"/>
        </pc:sldMkLst>
      </pc:sldChg>
      <pc:sldChg chg="del">
        <pc:chgData name="Kelsey, David (STFC,RAL,PPD)" userId="5b42de28-439c-4cd0-b27d-83659e39cb2a" providerId="ADAL" clId="{3B953735-B526-4AFF-BBE6-3F78C4A72D0C}" dt="2021-10-13T16:36:06.648" v="298" actId="47"/>
        <pc:sldMkLst>
          <pc:docMk/>
          <pc:sldMk cId="486004505" sldId="332"/>
        </pc:sldMkLst>
      </pc:sldChg>
      <pc:sldChg chg="del">
        <pc:chgData name="Kelsey, David (STFC,RAL,PPD)" userId="5b42de28-439c-4cd0-b27d-83659e39cb2a" providerId="ADAL" clId="{3B953735-B526-4AFF-BBE6-3F78C4A72D0C}" dt="2021-10-13T16:36:05.286" v="297" actId="47"/>
        <pc:sldMkLst>
          <pc:docMk/>
          <pc:sldMk cId="2865857495" sldId="333"/>
        </pc:sldMkLst>
      </pc:sldChg>
      <pc:sldChg chg="del">
        <pc:chgData name="Kelsey, David (STFC,RAL,PPD)" userId="5b42de28-439c-4cd0-b27d-83659e39cb2a" providerId="ADAL" clId="{3B953735-B526-4AFF-BBE6-3F78C4A72D0C}" dt="2021-10-13T16:36:10.405" v="301" actId="47"/>
        <pc:sldMkLst>
          <pc:docMk/>
          <pc:sldMk cId="2983901703" sldId="336"/>
        </pc:sldMkLst>
      </pc:sldChg>
      <pc:sldChg chg="modSp mod">
        <pc:chgData name="Kelsey, David (STFC,RAL,PPD)" userId="5b42de28-439c-4cd0-b27d-83659e39cb2a" providerId="ADAL" clId="{3B953735-B526-4AFF-BBE6-3F78C4A72D0C}" dt="2021-10-13T16:27:47.409" v="127" actId="20577"/>
        <pc:sldMkLst>
          <pc:docMk/>
          <pc:sldMk cId="2714141200" sldId="339"/>
        </pc:sldMkLst>
        <pc:spChg chg="mod">
          <ac:chgData name="Kelsey, David (STFC,RAL,PPD)" userId="5b42de28-439c-4cd0-b27d-83659e39cb2a" providerId="ADAL" clId="{3B953735-B526-4AFF-BBE6-3F78C4A72D0C}" dt="2021-10-13T16:27:47.409" v="127" actId="20577"/>
          <ac:spMkLst>
            <pc:docMk/>
            <pc:sldMk cId="2714141200" sldId="339"/>
            <ac:spMk id="108" creationId="{00000000-0000-0000-0000-000000000000}"/>
          </ac:spMkLst>
        </pc:spChg>
      </pc:sldChg>
      <pc:sldChg chg="del">
        <pc:chgData name="Kelsey, David (STFC,RAL,PPD)" userId="5b42de28-439c-4cd0-b27d-83659e39cb2a" providerId="ADAL" clId="{3B953735-B526-4AFF-BBE6-3F78C4A72D0C}" dt="2021-10-13T16:35:27.480" v="289" actId="47"/>
        <pc:sldMkLst>
          <pc:docMk/>
          <pc:sldMk cId="1041155611" sldId="340"/>
        </pc:sldMkLst>
      </pc:sldChg>
      <pc:sldChg chg="add">
        <pc:chgData name="Kelsey, David (STFC,RAL,PPD)" userId="5b42de28-439c-4cd0-b27d-83659e39cb2a" providerId="ADAL" clId="{3B953735-B526-4AFF-BBE6-3F78C4A72D0C}" dt="2021-10-13T16:37:44.585" v="304"/>
        <pc:sldMkLst>
          <pc:docMk/>
          <pc:sldMk cId="3662754822" sldId="340"/>
        </pc:sldMkLst>
      </pc:sldChg>
      <pc:sldChg chg="add">
        <pc:chgData name="Kelsey, David (STFC,RAL,PPD)" userId="5b42de28-439c-4cd0-b27d-83659e39cb2a" providerId="ADAL" clId="{3B953735-B526-4AFF-BBE6-3F78C4A72D0C}" dt="2021-10-13T16:37:47.936" v="306"/>
        <pc:sldMkLst>
          <pc:docMk/>
          <pc:sldMk cId="3227316761" sldId="341"/>
        </pc:sldMkLst>
      </pc:sldChg>
      <pc:sldChg chg="del">
        <pc:chgData name="Kelsey, David (STFC,RAL,PPD)" userId="5b42de28-439c-4cd0-b27d-83659e39cb2a" providerId="ADAL" clId="{3B953735-B526-4AFF-BBE6-3F78C4A72D0C}" dt="2021-10-13T16:36:07.964" v="299" actId="47"/>
        <pc:sldMkLst>
          <pc:docMk/>
          <pc:sldMk cId="3626729671" sldId="341"/>
        </pc:sldMkLst>
      </pc:sldChg>
      <pc:sldChg chg="add">
        <pc:chgData name="Kelsey, David (STFC,RAL,PPD)" userId="5b42de28-439c-4cd0-b27d-83659e39cb2a" providerId="ADAL" clId="{3B953735-B526-4AFF-BBE6-3F78C4A72D0C}" dt="2021-10-13T16:37:49.629" v="308"/>
        <pc:sldMkLst>
          <pc:docMk/>
          <pc:sldMk cId="1080861581" sldId="342"/>
        </pc:sldMkLst>
      </pc:sldChg>
      <pc:sldChg chg="add">
        <pc:chgData name="Kelsey, David (STFC,RAL,PPD)" userId="5b42de28-439c-4cd0-b27d-83659e39cb2a" providerId="ADAL" clId="{3B953735-B526-4AFF-BBE6-3F78C4A72D0C}" dt="2021-10-13T16:37:51.299" v="310"/>
        <pc:sldMkLst>
          <pc:docMk/>
          <pc:sldMk cId="1126915333" sldId="343"/>
        </pc:sldMkLst>
      </pc:sldChg>
      <pc:sldChg chg="add">
        <pc:chgData name="Kelsey, David (STFC,RAL,PPD)" userId="5b42de28-439c-4cd0-b27d-83659e39cb2a" providerId="ADAL" clId="{3B953735-B526-4AFF-BBE6-3F78C4A72D0C}" dt="2021-10-13T16:37:53.677" v="312"/>
        <pc:sldMkLst>
          <pc:docMk/>
          <pc:sldMk cId="3614413580" sldId="344"/>
        </pc:sldMkLst>
      </pc:sldChg>
      <pc:sldChg chg="add">
        <pc:chgData name="Kelsey, David (STFC,RAL,PPD)" userId="5b42de28-439c-4cd0-b27d-83659e39cb2a" providerId="ADAL" clId="{3B953735-B526-4AFF-BBE6-3F78C4A72D0C}" dt="2021-10-13T16:37:59.816" v="314"/>
        <pc:sldMkLst>
          <pc:docMk/>
          <pc:sldMk cId="942682073" sldId="345"/>
        </pc:sldMkLst>
      </pc:sldChg>
      <pc:sldChg chg="add">
        <pc:chgData name="Kelsey, David (STFC,RAL,PPD)" userId="5b42de28-439c-4cd0-b27d-83659e39cb2a" providerId="ADAL" clId="{3B953735-B526-4AFF-BBE6-3F78C4A72D0C}" dt="2021-10-13T16:38:03.743" v="316"/>
        <pc:sldMkLst>
          <pc:docMk/>
          <pc:sldMk cId="2144162677" sldId="346"/>
        </pc:sldMkLst>
      </pc:sldChg>
      <pc:sldChg chg="add">
        <pc:chgData name="Kelsey, David (STFC,RAL,PPD)" userId="5b42de28-439c-4cd0-b27d-83659e39cb2a" providerId="ADAL" clId="{3B953735-B526-4AFF-BBE6-3F78C4A72D0C}" dt="2021-10-13T16:38:11.246" v="318"/>
        <pc:sldMkLst>
          <pc:docMk/>
          <pc:sldMk cId="4255902611" sldId="347"/>
        </pc:sldMkLst>
      </pc:sldChg>
      <pc:sldChg chg="add">
        <pc:chgData name="Kelsey, David (STFC,RAL,PPD)" userId="5b42de28-439c-4cd0-b27d-83659e39cb2a" providerId="ADAL" clId="{3B953735-B526-4AFF-BBE6-3F78C4A72D0C}" dt="2021-10-13T16:38:13.135" v="320"/>
        <pc:sldMkLst>
          <pc:docMk/>
          <pc:sldMk cId="2481187150" sldId="348"/>
        </pc:sldMkLst>
      </pc:sldChg>
      <pc:sldChg chg="add">
        <pc:chgData name="Kelsey, David (STFC,RAL,PPD)" userId="5b42de28-439c-4cd0-b27d-83659e39cb2a" providerId="ADAL" clId="{3B953735-B526-4AFF-BBE6-3F78C4A72D0C}" dt="2021-10-13T16:38:15.059" v="322"/>
        <pc:sldMkLst>
          <pc:docMk/>
          <pc:sldMk cId="2036673972" sldId="349"/>
        </pc:sldMkLst>
      </pc:sldChg>
      <pc:sldChg chg="add">
        <pc:chgData name="Kelsey, David (STFC,RAL,PPD)" userId="5b42de28-439c-4cd0-b27d-83659e39cb2a" providerId="ADAL" clId="{3B953735-B526-4AFF-BBE6-3F78C4A72D0C}" dt="2021-10-13T16:38:17.243" v="324"/>
        <pc:sldMkLst>
          <pc:docMk/>
          <pc:sldMk cId="3562793958" sldId="350"/>
        </pc:sldMkLst>
      </pc:sldChg>
      <pc:sldChg chg="add">
        <pc:chgData name="Kelsey, David (STFC,RAL,PPD)" userId="5b42de28-439c-4cd0-b27d-83659e39cb2a" providerId="ADAL" clId="{3B953735-B526-4AFF-BBE6-3F78C4A72D0C}" dt="2021-10-13T16:38:21.395" v="326"/>
        <pc:sldMkLst>
          <pc:docMk/>
          <pc:sldMk cId="3617243234" sldId="351"/>
        </pc:sldMkLst>
      </pc:sldChg>
      <pc:sldChg chg="add">
        <pc:chgData name="Kelsey, David (STFC,RAL,PPD)" userId="5b42de28-439c-4cd0-b27d-83659e39cb2a" providerId="ADAL" clId="{3B953735-B526-4AFF-BBE6-3F78C4A72D0C}" dt="2021-10-13T16:38:23.709" v="328"/>
        <pc:sldMkLst>
          <pc:docMk/>
          <pc:sldMk cId="3341414746" sldId="352"/>
        </pc:sldMkLst>
      </pc:sldChg>
      <pc:sldMasterChg chg="delSldLayout">
        <pc:chgData name="Kelsey, David (STFC,RAL,PPD)" userId="5b42de28-439c-4cd0-b27d-83659e39cb2a" providerId="ADAL" clId="{3B953735-B526-4AFF-BBE6-3F78C4A72D0C}" dt="2021-10-13T16:36:05.286" v="297" actId="47"/>
        <pc:sldMasterMkLst>
          <pc:docMk/>
          <pc:sldMasterMk cId="0" sldId="2147483660"/>
        </pc:sldMasterMkLst>
        <pc:sldLayoutChg chg="del">
          <pc:chgData name="Kelsey, David (STFC,RAL,PPD)" userId="5b42de28-439c-4cd0-b27d-83659e39cb2a" providerId="ADAL" clId="{3B953735-B526-4AFF-BBE6-3F78C4A72D0C}" dt="2021-10-13T16:35:57.464" v="293" actId="47"/>
          <pc:sldLayoutMkLst>
            <pc:docMk/>
            <pc:sldMasterMk cId="0" sldId="2147483660"/>
            <pc:sldLayoutMk cId="0" sldId="2147483650"/>
          </pc:sldLayoutMkLst>
        </pc:sldLayoutChg>
        <pc:sldLayoutChg chg="del">
          <pc:chgData name="Kelsey, David (STFC,RAL,PPD)" userId="5b42de28-439c-4cd0-b27d-83659e39cb2a" providerId="ADAL" clId="{3B953735-B526-4AFF-BBE6-3F78C4A72D0C}" dt="2021-10-13T16:36:05.286" v="297" actId="47"/>
          <pc:sldLayoutMkLst>
            <pc:docMk/>
            <pc:sldMasterMk cId="0" sldId="2147483660"/>
            <pc:sldLayoutMk cId="0" sldId="2147483651"/>
          </pc:sldLayoutMkLst>
        </pc:sldLayoutChg>
      </pc:sldMasterChg>
      <pc:sldMasterChg chg="delSldLayout">
        <pc:chgData name="Kelsey, David (STFC,RAL,PPD)" userId="5b42de28-439c-4cd0-b27d-83659e39cb2a" providerId="ADAL" clId="{3B953735-B526-4AFF-BBE6-3F78C4A72D0C}" dt="2021-10-13T16:29:58.508" v="128" actId="47"/>
        <pc:sldMasterMkLst>
          <pc:docMk/>
          <pc:sldMasterMk cId="3098487985" sldId="2147483663"/>
        </pc:sldMasterMkLst>
        <pc:sldLayoutChg chg="del">
          <pc:chgData name="Kelsey, David (STFC,RAL,PPD)" userId="5b42de28-439c-4cd0-b27d-83659e39cb2a" providerId="ADAL" clId="{3B953735-B526-4AFF-BBE6-3F78C4A72D0C}" dt="2021-10-13T16:29:58.508" v="128" actId="47"/>
          <pc:sldLayoutMkLst>
            <pc:docMk/>
            <pc:sldMasterMk cId="3098487985" sldId="2147483663"/>
            <pc:sldLayoutMk cId="1762590019" sldId="2147483664"/>
          </pc:sldLayoutMkLst>
        </pc:sldLayoutChg>
      </pc:sldMasterChg>
      <pc:sldMasterChg chg="add addSldLayout">
        <pc:chgData name="Kelsey, David (STFC,RAL,PPD)" userId="5b42de28-439c-4cd0-b27d-83659e39cb2a" providerId="ADAL" clId="{3B953735-B526-4AFF-BBE6-3F78C4A72D0C}" dt="2021-10-13T16:37:49.627" v="307" actId="27028"/>
        <pc:sldMasterMkLst>
          <pc:docMk/>
          <pc:sldMasterMk cId="0" sldId="2147483666"/>
        </pc:sldMasterMkLst>
        <pc:sldLayoutChg chg="add">
          <pc:chgData name="Kelsey, David (STFC,RAL,PPD)" userId="5b42de28-439c-4cd0-b27d-83659e39cb2a" providerId="ADAL" clId="{3B953735-B526-4AFF-BBE6-3F78C4A72D0C}" dt="2021-10-13T16:37:49.627" v="307" actId="27028"/>
          <pc:sldLayoutMkLst>
            <pc:docMk/>
            <pc:sldMasterMk cId="0" sldId="2147483666"/>
            <pc:sldLayoutMk cId="0" sldId="2147483651"/>
          </pc:sldLayoutMkLst>
        </pc:sldLayoutChg>
        <pc:sldLayoutChg chg="add">
          <pc:chgData name="Kelsey, David (STFC,RAL,PPD)" userId="5b42de28-439c-4cd0-b27d-83659e39cb2a" providerId="ADAL" clId="{3B953735-B526-4AFF-BBE6-3F78C4A72D0C}" dt="2021-10-13T16:37:44.583" v="303" actId="27028"/>
          <pc:sldLayoutMkLst>
            <pc:docMk/>
            <pc:sldMasterMk cId="0" sldId="2147483666"/>
            <pc:sldLayoutMk cId="0" sldId="214748366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1303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e657c48ab7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e657c48ab7_1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e657c48ab7_1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5752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1182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780D7D-9384-A14F-803B-FF1D73646B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itchFamily="8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309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657c48ab7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657c48ab7_1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e657c48ab7_1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9180968" cy="7338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0019"/>
            <a:ext cx="10515600" cy="46669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25094" y="6356352"/>
            <a:ext cx="1548143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Lucida Grande" pitchFamily="84" charset="0"/>
              </a:rPr>
              <a:t>14 Oct 2021</a:t>
            </a:r>
            <a:endParaRPr lang="en-US" kern="1200" dirty="0">
              <a:solidFill>
                <a:prstClr val="black">
                  <a:tint val="75000"/>
                </a:prstClr>
              </a:solidFill>
              <a:latin typeface="Lucida Grande" pitchFamily="8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59674" y="6351268"/>
            <a:ext cx="3076669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GB" kern="1200">
                <a:solidFill>
                  <a:prstClr val="black">
                    <a:tint val="75000"/>
                  </a:prstClr>
                </a:solidFill>
                <a:latin typeface="Lucida Grande" pitchFamily="84" charset="0"/>
              </a:rPr>
              <a:t>D Kelsey, HEPiX IPv6 WG</a:t>
            </a:r>
            <a:endParaRPr lang="en-US" kern="1200" dirty="0">
              <a:solidFill>
                <a:prstClr val="black">
                  <a:tint val="75000"/>
                </a:prstClr>
              </a:solidFill>
              <a:latin typeface="Lucida Grande" pitchFamily="8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00238" y="6356352"/>
            <a:ext cx="797937" cy="36512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fld id="{08EC3F3A-0D3F-544C-9F65-4894359F66A8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Lucida Grande" pitchFamily="8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Lucida Grande" pitchFamily="84" charset="0"/>
            </a:endParaRPr>
          </a:p>
        </p:txBody>
      </p:sp>
      <p:pic>
        <p:nvPicPr>
          <p:cNvPr id="9" name="Picture 2" descr="https://www.hepix.org/sites/sites_custom/site_hepix/content/e10438/e11119/logo.png">
            <a:extLst>
              <a:ext uri="{FF2B5EF4-FFF2-40B4-BE49-F238E27FC236}">
                <a16:creationId xmlns:a16="http://schemas.microsoft.com/office/drawing/2014/main" id="{94C62D77-F863-2845-A6E7-9D13D33B2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98176" y="79571"/>
            <a:ext cx="1106169" cy="71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wlc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3787" y="6207276"/>
            <a:ext cx="894943" cy="5445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3" y="6262056"/>
            <a:ext cx="2405707" cy="4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28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" name="Google Shape;25;p3" descr="HEPiX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" name="Google Shape;27;p3" descr="HEPiX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2200" y="160914"/>
            <a:ext cx="1922710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14 Oct 2021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/>
              <a:t>D Kelsey, HEPiX IPv6 WG</a:t>
            </a:r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14 Oct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D Kelsey, HEPiX IPv6 WG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76645" y="61769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8EC3F3A-0D3F-544C-9F65-4894359F66A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462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1220046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3929063"/>
            <a:ext cx="10363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14 Oct 2021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D Kelsey, HEPiX IPv6 WG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fld id="{C18A47A1-507C-4EAC-8456-C806B77300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8487985"/>
      </p:ext>
    </p:extLst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57338"/>
            <a:ext cx="10363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14 Oct 2021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D Kelsey, HEPiX IPv6 WG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1789D8-B6B0-4BA7-8841-633B125909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5855756"/>
      </p:ext>
    </p:extLst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67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orsone.mi.infn.it/~prelz/ipv6_bdii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#WLCG_Tier_2_IPv6_deployment_sta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HCOPN/LHCOPNEv4v6Traffic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76789/contributions/4349426/attachments/2240936/3799464/WLCG-20210512-GDB-LHCOPNE-meeting46-report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024507045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>
            <a:spLocks noGrp="1"/>
          </p:cNvSpPr>
          <p:nvPr>
            <p:ph type="ctrTitle"/>
          </p:nvPr>
        </p:nvSpPr>
        <p:spPr>
          <a:xfrm>
            <a:off x="1524000" y="2394295"/>
            <a:ext cx="9144000" cy="1825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 b="1" dirty="0"/>
              <a:t>The </a:t>
            </a:r>
            <a:r>
              <a:rPr lang="en-US" sz="5400" b="1" dirty="0" err="1"/>
              <a:t>HEPiX</a:t>
            </a:r>
            <a:r>
              <a:rPr lang="en-US" sz="5400" b="1" dirty="0"/>
              <a:t> IPv6 working group</a:t>
            </a:r>
            <a:br>
              <a:rPr lang="en-US" sz="5400" b="1" dirty="0"/>
            </a:br>
            <a:r>
              <a:rPr lang="en-US" sz="5400" b="1" dirty="0"/>
              <a:t>	- an introduction</a:t>
            </a:r>
            <a:endParaRPr sz="5400" i="1" dirty="0">
              <a:solidFill>
                <a:srgbClr val="FF0000"/>
              </a:solidFill>
            </a:endParaRP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1524000" y="4754880"/>
            <a:ext cx="9144000" cy="1133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US" sz="2590" dirty="0"/>
              <a:t>David Kelsey (STFC UKRI)</a:t>
            </a:r>
            <a:br>
              <a:rPr lang="en-US" sz="2590" dirty="0"/>
            </a:br>
            <a:r>
              <a:rPr lang="en-US" sz="2220" dirty="0" err="1"/>
              <a:t>HEPiX</a:t>
            </a:r>
            <a:r>
              <a:rPr lang="en-US" sz="2220" dirty="0"/>
              <a:t> IPv6 WG meeting, virtual, 14-15 Oct 2021</a:t>
            </a:r>
            <a:endParaRPr dirty="0"/>
          </a:p>
        </p:txBody>
      </p:sp>
      <p:pic>
        <p:nvPicPr>
          <p:cNvPr id="102" name="Google Shape;102;p14" descr="HEPi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05646" y="211831"/>
            <a:ext cx="1922710" cy="166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2013-14  Data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Testing the important data transfer protocols, technology and data storage/file systems</a:t>
            </a:r>
          </a:p>
          <a:p>
            <a:pPr lvl="1"/>
            <a:r>
              <a:rPr lang="en-GB" dirty="0"/>
              <a:t>For IPv6-readiness</a:t>
            </a:r>
          </a:p>
          <a:p>
            <a:r>
              <a:rPr lang="en-GB" dirty="0" err="1"/>
              <a:t>GridFTP</a:t>
            </a:r>
            <a:r>
              <a:rPr lang="en-GB" dirty="0"/>
              <a:t>, DPM, </a:t>
            </a:r>
            <a:r>
              <a:rPr lang="en-GB" dirty="0" err="1"/>
              <a:t>dCache</a:t>
            </a:r>
            <a:r>
              <a:rPr lang="en-GB" dirty="0"/>
              <a:t>, </a:t>
            </a:r>
            <a:r>
              <a:rPr lang="en-GB" dirty="0" err="1"/>
              <a:t>xRootD</a:t>
            </a:r>
            <a:r>
              <a:rPr lang="en-GB" dirty="0"/>
              <a:t>, </a:t>
            </a:r>
            <a:r>
              <a:rPr lang="en-GB" dirty="0" err="1"/>
              <a:t>OpenAFS</a:t>
            </a:r>
            <a:r>
              <a:rPr lang="en-GB" dirty="0"/>
              <a:t>, FTS, CASTOR</a:t>
            </a:r>
          </a:p>
          <a:p>
            <a:pPr lvl="1"/>
            <a:r>
              <a:rPr lang="en-GB" dirty="0"/>
              <a:t>Found </a:t>
            </a:r>
            <a:r>
              <a:rPr lang="en-GB" dirty="0">
                <a:solidFill>
                  <a:srgbClr val="FF0000"/>
                </a:solidFill>
              </a:rPr>
              <a:t>many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problems </a:t>
            </a:r>
            <a:r>
              <a:rPr lang="en-GB" dirty="0"/>
              <a:t>needing work</a:t>
            </a:r>
          </a:p>
          <a:p>
            <a:pPr lvl="2"/>
            <a:r>
              <a:rPr lang="en-GB" dirty="0"/>
              <a:t>Worked closely with developer community</a:t>
            </a:r>
          </a:p>
          <a:p>
            <a:r>
              <a:rPr lang="en-GB" dirty="0">
                <a:solidFill>
                  <a:srgbClr val="FF0000"/>
                </a:solidFill>
              </a:rPr>
              <a:t>Concluded IPv6 support will be much later than 2014!</a:t>
            </a:r>
          </a:p>
        </p:txBody>
      </p:sp>
    </p:spTree>
    <p:extLst>
      <p:ext uri="{BB962C8B-B14F-4D97-AF65-F5344CB8AC3E}">
        <p14:creationId xmlns:p14="http://schemas.microsoft.com/office/powerpoint/2010/main" val="2708478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Phase 2 – Dual-stack deployment – 2016-20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/>
              <a:t>Most important </a:t>
            </a:r>
            <a:r>
              <a:rPr lang="en-GB" sz="2400" dirty="0" smtClean="0"/>
              <a:t>IPv6 </a:t>
            </a:r>
            <a:r>
              <a:rPr lang="en-GB" sz="2400" dirty="0"/>
              <a:t>use case</a:t>
            </a:r>
          </a:p>
          <a:p>
            <a:pPr lvl="1"/>
            <a:r>
              <a:rPr lang="en-GB" dirty="0"/>
              <a:t>Sites, Clouds providing CPU (virtual machines)</a:t>
            </a:r>
          </a:p>
          <a:p>
            <a:pPr lvl="1"/>
            <a:r>
              <a:rPr lang="en-GB" dirty="0"/>
              <a:t>Opportunistic resources may be IPv6-only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Need dual-stack federated storage services</a:t>
            </a:r>
          </a:p>
          <a:p>
            <a:pPr lvl="1"/>
            <a:r>
              <a:rPr lang="en-GB" dirty="0"/>
              <a:t>And dual-stack central WLCG and Experiment services</a:t>
            </a:r>
          </a:p>
          <a:p>
            <a:endParaRPr lang="en-GB" sz="2400" dirty="0" smtClean="0"/>
          </a:p>
          <a:p>
            <a:r>
              <a:rPr lang="en-GB" dirty="0" smtClean="0"/>
              <a:t>LHCOPN </a:t>
            </a:r>
            <a:r>
              <a:rPr lang="en-GB" dirty="0"/>
              <a:t>(Tier0-Tier1 private network)</a:t>
            </a:r>
          </a:p>
          <a:p>
            <a:pPr lvl="2"/>
            <a:r>
              <a:rPr lang="en-GB" dirty="0" smtClean="0"/>
              <a:t>Encourage IPv6 </a:t>
            </a:r>
            <a:r>
              <a:rPr lang="en-GB" dirty="0"/>
              <a:t>peering everywhere</a:t>
            </a:r>
          </a:p>
          <a:p>
            <a:r>
              <a:rPr lang="en-GB" sz="2400" dirty="0" err="1"/>
              <a:t>perfSONAR</a:t>
            </a:r>
            <a:r>
              <a:rPr lang="en-GB" sz="2400" dirty="0"/>
              <a:t> – end to end network monitoring – dual-stack</a:t>
            </a:r>
          </a:p>
          <a:p>
            <a:r>
              <a:rPr lang="en-GB" sz="2400" dirty="0"/>
              <a:t>Move central services and central monitoring to </a:t>
            </a:r>
            <a:r>
              <a:rPr lang="en-GB" sz="2400" dirty="0" smtClean="0"/>
              <a:t>IPv4/IPv6</a:t>
            </a:r>
            <a:endParaRPr lang="en-GB" sz="2400" dirty="0"/>
          </a:p>
          <a:p>
            <a:r>
              <a:rPr lang="en-GB" sz="2400" dirty="0"/>
              <a:t>Wrote guidance on </a:t>
            </a:r>
            <a:r>
              <a:rPr lang="en-GB" sz="2400" dirty="0">
                <a:solidFill>
                  <a:srgbClr val="FF0000"/>
                </a:solidFill>
              </a:rPr>
              <a:t>IPv6 security for WLCG sites</a:t>
            </a:r>
          </a:p>
          <a:p>
            <a:r>
              <a:rPr lang="en-GB" sz="2400" dirty="0"/>
              <a:t>Deployment timetable approved by WLCG Management Board (Sep 2016)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358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A6BA3-6525-7D4C-BC28-4277F3EFA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– IPv6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38140-94CA-4947-A8F9-7A44FF49C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i="1" dirty="0"/>
              <a:t>Plan approved by WLCG Management Board</a:t>
            </a:r>
          </a:p>
          <a:p>
            <a:r>
              <a:rPr lang="en-US" dirty="0">
                <a:solidFill>
                  <a:schemeClr val="accent1"/>
                </a:solidFill>
              </a:rPr>
              <a:t>April 2017 </a:t>
            </a:r>
            <a:r>
              <a:rPr lang="en-US" dirty="0"/>
              <a:t>– support for IPv6-only CPU starts</a:t>
            </a:r>
          </a:p>
          <a:p>
            <a:pPr lvl="1"/>
            <a:r>
              <a:rPr lang="en-US" dirty="0"/>
              <a:t>Tier-1s to provide dual-stack storage (in testbed)</a:t>
            </a:r>
          </a:p>
          <a:p>
            <a:r>
              <a:rPr lang="en-US" dirty="0">
                <a:solidFill>
                  <a:schemeClr val="accent1"/>
                </a:solidFill>
              </a:rPr>
              <a:t>April 2018</a:t>
            </a:r>
          </a:p>
          <a:p>
            <a:pPr lvl="1"/>
            <a:r>
              <a:rPr lang="en-US" dirty="0"/>
              <a:t>Tier-1 dual-stack storage in production mode</a:t>
            </a:r>
          </a:p>
          <a:p>
            <a:r>
              <a:rPr lang="en-US" dirty="0"/>
              <a:t>By end of LHC Run 2 (</a:t>
            </a:r>
            <a:r>
              <a:rPr lang="en-US" dirty="0">
                <a:solidFill>
                  <a:schemeClr val="accent1"/>
                </a:solidFill>
              </a:rPr>
              <a:t>end 2018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 large number of Tier-2s to migrate storage to IPv6</a:t>
            </a:r>
          </a:p>
          <a:p>
            <a:pPr lvl="1"/>
            <a:r>
              <a:rPr lang="en-US" dirty="0"/>
              <a:t>All requested to do this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895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087333" y="353465"/>
            <a:ext cx="73560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Tx/>
            </a:pPr>
            <a:r>
              <a:rPr lang="en-US" sz="3200" kern="1200" dirty="0">
                <a:solidFill>
                  <a:prstClr val="black"/>
                </a:solidFill>
                <a:latin typeface="Calibri Light" panose="020F0302020204030204"/>
                <a:ea typeface="+mn-ea"/>
                <a:cs typeface="+mn-cs"/>
              </a:rPr>
              <a:t>Growth of dual-stack  hosts in the WLCG (Jan 2019)</a:t>
            </a:r>
          </a:p>
          <a:p>
            <a:pPr defTabSz="457200">
              <a:buClrTx/>
            </a:pPr>
            <a:endParaRPr lang="en-US" sz="3200" kern="1200" dirty="0">
              <a:solidFill>
                <a:prstClr val="black"/>
              </a:solidFill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0F7-0797-214A-9DB4-5CC5809F8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482" y="1296243"/>
            <a:ext cx="8092869" cy="33854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B0C4DF-07A6-6247-B124-D0948AAC14DA}"/>
              </a:ext>
            </a:extLst>
          </p:cNvPr>
          <p:cNvSpPr txBox="1"/>
          <p:nvPr/>
        </p:nvSpPr>
        <p:spPr>
          <a:xfrm>
            <a:off x="10039351" y="1547021"/>
            <a:ext cx="5201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Tx/>
            </a:pPr>
            <a:r>
              <a:rPr lang="en-US" sz="1100" kern="12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~25%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740BEAC-14DD-CF4C-9175-5470B501951A}"/>
              </a:ext>
            </a:extLst>
          </p:cNvPr>
          <p:cNvCxnSpPr>
            <a:stCxn id="10" idx="1"/>
          </p:cNvCxnSpPr>
          <p:nvPr/>
        </p:nvCxnSpPr>
        <p:spPr>
          <a:xfrm flipV="1">
            <a:off x="10039350" y="1674976"/>
            <a:ext cx="0" cy="2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9697AAB-40AA-EB4B-9BDD-7BA9454E2F80}"/>
              </a:ext>
            </a:extLst>
          </p:cNvPr>
          <p:cNvSpPr/>
          <p:nvPr/>
        </p:nvSpPr>
        <p:spPr>
          <a:xfrm>
            <a:off x="1860698" y="5301788"/>
            <a:ext cx="82644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buClrTx/>
            </a:pPr>
            <a:r>
              <a:rPr lang="en-US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Fraction of endpoints listed in the CERN central BDII (</a:t>
            </a:r>
            <a:r>
              <a:rPr lang="en-US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lcg-bdii.cern.ch</a:t>
            </a:r>
            <a:r>
              <a:rPr lang="en-US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) where the DNS returns a dual-stack IPv6-IPv4 (A+AAAA) resolution (green line) or an IPv6-only resolution (blue line). (</a:t>
            </a:r>
            <a:r>
              <a:rPr lang="en-US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4"/>
              </a:rPr>
              <a:t>http://orsone.mi.infn.it/~prelz/ipv6_bdii/</a:t>
            </a:r>
            <a:r>
              <a:rPr lang="en-US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012D60-A0E8-2D45-82EC-B13563E690A8}"/>
              </a:ext>
            </a:extLst>
          </p:cNvPr>
          <p:cNvSpPr txBox="1"/>
          <p:nvPr/>
        </p:nvSpPr>
        <p:spPr>
          <a:xfrm>
            <a:off x="5540830" y="4245430"/>
            <a:ext cx="4498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2400" kern="1200" dirty="0">
                <a:solidFill>
                  <a:prstClr val="black"/>
                </a:solidFill>
                <a:latin typeface="Lucida Grande" pitchFamily="84" charset="0"/>
              </a:rPr>
              <a:t>All services, not just storage</a:t>
            </a:r>
          </a:p>
        </p:txBody>
      </p:sp>
    </p:spTree>
    <p:extLst>
      <p:ext uri="{BB962C8B-B14F-4D97-AF65-F5344CB8AC3E}">
        <p14:creationId xmlns:p14="http://schemas.microsoft.com/office/powerpoint/2010/main" val="3849460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5C490-C154-CC47-8A94-A6A14D251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&amp; lessons learned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9DF7A0-AEAB-834C-899A-7170874E6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098960"/>
            <a:ext cx="7886700" cy="466694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Many blocking issues outside of our own control</a:t>
            </a:r>
          </a:p>
          <a:p>
            <a:pPr lvl="1"/>
            <a:r>
              <a:rPr lang="en-US" dirty="0"/>
              <a:t>Both software and site networking teams</a:t>
            </a:r>
          </a:p>
          <a:p>
            <a:r>
              <a:rPr lang="en-US" dirty="0"/>
              <a:t>Developers claim that software is fully IPv6-compliant!</a:t>
            </a:r>
          </a:p>
          <a:p>
            <a:r>
              <a:rPr lang="en-US" dirty="0"/>
              <a:t>Software/protocols fixed-size storage for IP addresses</a:t>
            </a:r>
          </a:p>
          <a:p>
            <a:r>
              <a:rPr lang="en-US" dirty="0"/>
              <a:t>Software/protocols assume single address (as in IPv4)</a:t>
            </a:r>
          </a:p>
          <a:p>
            <a:r>
              <a:rPr lang="en-US" dirty="0"/>
              <a:t>Performance differences between IPv4 &amp; IPv6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IPv6 must perform at least as well</a:t>
            </a:r>
          </a:p>
          <a:p>
            <a:r>
              <a:rPr lang="en-US" dirty="0"/>
              <a:t>Have to understand cases where fraction of IPv6 is smaller than expected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Preference for IPv6 over IPv4 must be established</a:t>
            </a:r>
          </a:p>
          <a:p>
            <a:r>
              <a:rPr lang="en-US" dirty="0">
                <a:solidFill>
                  <a:srgbClr val="FF0000"/>
                </a:solidFill>
              </a:rPr>
              <a:t>Can be lots of development effort and testing is not easy when no other positive change re functionality</a:t>
            </a:r>
          </a:p>
          <a:p>
            <a:r>
              <a:rPr lang="en-US" dirty="0"/>
              <a:t>Sys admins, operations staff, security team, developers</a:t>
            </a:r>
          </a:p>
          <a:p>
            <a:pPr lvl="1"/>
            <a:r>
              <a:rPr lang="en-US" dirty="0"/>
              <a:t>All need TRAINING and experience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459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3" lvl="0" indent="-20954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500" dirty="0" smtClean="0"/>
              <a:t>Sep 2021 (GDB)</a:t>
            </a:r>
          </a:p>
          <a:p>
            <a:pPr marL="228593" lvl="0" indent="-20954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500" dirty="0" smtClean="0"/>
              <a:t>FTS </a:t>
            </a:r>
            <a:r>
              <a:rPr lang="en-US" sz="2500" dirty="0"/>
              <a:t>servers at BNL, CERN, </a:t>
            </a:r>
            <a:r>
              <a:rPr lang="en-US" sz="2500" dirty="0" err="1"/>
              <a:t>Fermilab</a:t>
            </a:r>
            <a:r>
              <a:rPr lang="en-US" sz="2500" dirty="0"/>
              <a:t> and RAL all now work in dual stack</a:t>
            </a:r>
          </a:p>
          <a:p>
            <a:pPr marL="228593" lvl="0" indent="-20954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500" dirty="0"/>
              <a:t>FTS transfers do happen via IPv6 at most Tier-1s (but not all transfers)</a:t>
            </a:r>
            <a:endParaRPr sz="2500" dirty="0"/>
          </a:p>
          <a:p>
            <a:pPr marL="228593" lvl="0" indent="-20954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500" dirty="0"/>
              <a:t>IPv6 transfers do not (yet) happen at RRC-KI but IPv6 is enabled</a:t>
            </a:r>
            <a:endParaRPr sz="1500" dirty="0"/>
          </a:p>
        </p:txBody>
      </p:sp>
      <p:sp>
        <p:nvSpPr>
          <p:cNvPr id="115" name="Google Shape;115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/>
              <a:t>IPv4/IPv6 and Tier-1 storage</a:t>
            </a:r>
            <a:endParaRPr/>
          </a:p>
        </p:txBody>
      </p:sp>
      <p:graphicFrame>
        <p:nvGraphicFramePr>
          <p:cNvPr id="116" name="Google Shape;116;p16"/>
          <p:cNvGraphicFramePr/>
          <p:nvPr/>
        </p:nvGraphicFramePr>
        <p:xfrm>
          <a:off x="6882063" y="3527825"/>
          <a:ext cx="4131340" cy="241734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585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5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718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Experiment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Fraction of T</a:t>
                      </a:r>
                      <a:r>
                        <a:rPr lang="en-US" sz="1500"/>
                        <a:t>1</a:t>
                      </a:r>
                      <a:r>
                        <a:rPr lang="en-US" sz="1500" u="none" strike="noStrike" cap="none"/>
                        <a:t> storage accessible via IPv6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ALICE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78</a:t>
                      </a:r>
                      <a:r>
                        <a:rPr lang="en-US" sz="1500" u="none" strike="noStrike" cap="none"/>
                        <a:t>%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ATLAS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96</a:t>
                      </a:r>
                      <a:r>
                        <a:rPr lang="en-US" sz="1500" u="none" strike="noStrike" cap="none"/>
                        <a:t>%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CMS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100</a:t>
                      </a:r>
                      <a:r>
                        <a:rPr lang="en-US" sz="1500" u="none" strike="noStrike" cap="none"/>
                        <a:t>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LHCb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/>
                        <a:t>94</a:t>
                      </a:r>
                      <a:r>
                        <a:rPr lang="en-US" sz="1500" u="none" strike="noStrike" cap="none"/>
                        <a:t>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3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Overall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dirty="0"/>
                        <a:t>96</a:t>
                      </a:r>
                      <a:r>
                        <a:rPr lang="en-US" sz="1500" u="none" strike="noStrike" cap="none" dirty="0"/>
                        <a:t>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7" name="Google Shape;117;p16"/>
          <p:cNvSpPr txBox="1"/>
          <p:nvPr/>
        </p:nvSpPr>
        <p:spPr>
          <a:xfrm>
            <a:off x="12559825" y="3527825"/>
            <a:ext cx="569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7316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/>
        </p:nvSpPr>
        <p:spPr>
          <a:xfrm>
            <a:off x="611527" y="537126"/>
            <a:ext cx="8995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IPv4/IPv6 deployment at 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Tier-2 sites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611525" y="1616179"/>
            <a:ext cx="5935800" cy="47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marR="0" lvl="0" indent="-22859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deployment campaign was launched in November 2017</a:t>
            </a:r>
            <a:endParaRPr sz="1051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594" marR="0" lvl="0" indent="-22859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Steady progress (</a:t>
            </a:r>
            <a:r>
              <a:rPr lang="en-US" sz="2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status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051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5783" marR="0" lvl="1" indent="-22859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lang="en-US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r>
              <a:rPr lang="en-US" sz="24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%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Tier-2 sites have storage on dual stack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5" name="Google Shape;125;p17"/>
          <p:cNvGraphicFramePr/>
          <p:nvPr/>
        </p:nvGraphicFramePr>
        <p:xfrm>
          <a:off x="7249303" y="4044817"/>
          <a:ext cx="3293300" cy="237750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6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Experiment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Fraction of T2 storage accessible via IPv6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ALICE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 dirty="0"/>
                        <a:t>87%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ATLAS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 dirty="0"/>
                        <a:t>62%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CMS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9</a:t>
                      </a:r>
                      <a:r>
                        <a:rPr lang="en-US" sz="1500"/>
                        <a:t>4</a:t>
                      </a:r>
                      <a:r>
                        <a:rPr lang="en-US" sz="1500" u="none" strike="noStrike" cap="none"/>
                        <a:t>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LHCb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75%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/>
                        <a:t>Overall</a:t>
                      </a:r>
                      <a:endParaRPr sz="7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Arial"/>
                        <a:buNone/>
                      </a:pPr>
                      <a:r>
                        <a:rPr lang="en-US" sz="1500" u="none" strike="noStrike" cap="none" dirty="0"/>
                        <a:t>7</a:t>
                      </a:r>
                      <a:r>
                        <a:rPr lang="en-US" sz="1500" dirty="0"/>
                        <a:t>7</a:t>
                      </a:r>
                      <a:r>
                        <a:rPr lang="en-US" sz="1500" u="none" strike="noStrike" cap="none" dirty="0"/>
                        <a:t>%</a:t>
                      </a:r>
                      <a:endParaRPr sz="15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8" name="Google Shape;128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48" y="3986329"/>
            <a:ext cx="4610743" cy="26959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109" y="1190958"/>
            <a:ext cx="4772691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61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Fraction of SRM/GridFTP FTS traffic over IPv6</a:t>
            </a:r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288075" y="1382513"/>
            <a:ext cx="48090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Some FTS protocols, e.g. DAVS, not yet instrumented to monitor IPv6</a:t>
            </a:r>
            <a:endParaRPr sz="1900"/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these are excluded from this plot</a:t>
            </a:r>
            <a:endParaRPr sz="1900"/>
          </a:p>
        </p:txBody>
      </p:sp>
      <p:pic>
        <p:nvPicPr>
          <p:cNvPr id="146" name="Google Shape;14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4450" y="1995626"/>
            <a:ext cx="6195825" cy="436072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cxnSp>
        <p:nvCxnSpPr>
          <p:cNvPr id="147" name="Google Shape;147;p19"/>
          <p:cNvCxnSpPr/>
          <p:nvPr/>
        </p:nvCxnSpPr>
        <p:spPr>
          <a:xfrm rot="10800000">
            <a:off x="5935450" y="2973950"/>
            <a:ext cx="56889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8" name="Google Shape;14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661" y="3089875"/>
            <a:ext cx="5107824" cy="2310374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4413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/>
        </p:nvSpPr>
        <p:spPr>
          <a:xfrm>
            <a:off x="8253451" y="5205325"/>
            <a:ext cx="28449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LINK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these plots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1"/>
          <p:cNvSpPr txBox="1"/>
          <p:nvPr/>
        </p:nvSpPr>
        <p:spPr>
          <a:xfrm>
            <a:off x="7620000" y="2976125"/>
            <a:ext cx="4111800" cy="18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IPv6 traffic on LHCOPN/ONE as seen at CERN</a:t>
            </a:r>
            <a:endParaRPr sz="2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9" marR="0" lvl="0" indent="-3619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100"/>
              <a:buFont typeface="Calibri"/>
              <a:buChar char="●"/>
            </a:pPr>
            <a:r>
              <a:rPr lang="en-US" sz="21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~</a:t>
            </a:r>
            <a:r>
              <a:rPr lang="en-US" sz="21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70</a:t>
            </a:r>
            <a:r>
              <a:rPr lang="en-US" sz="21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% of all traffic is IPv6 </a:t>
            </a:r>
            <a:endParaRPr sz="21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188" marR="0" lvl="0" indent="-3619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Calibri"/>
              <a:buChar char="●"/>
            </a:pPr>
            <a:r>
              <a:rPr lang="en-US" sz="2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 50% from June 2019 onwards</a:t>
            </a:r>
            <a:endParaRPr sz="2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5249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endParaRPr sz="21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US" sz="4300"/>
              <a:t>IPv6 traffic on LHCOPN/LHCONE</a:t>
            </a:r>
            <a:br>
              <a:rPr lang="en-US" sz="4300"/>
            </a:br>
            <a:r>
              <a:rPr lang="en-US" sz="4300"/>
              <a:t>at CERN</a:t>
            </a:r>
            <a:endParaRPr sz="4300"/>
          </a:p>
        </p:txBody>
      </p:sp>
      <p:sp>
        <p:nvSpPr>
          <p:cNvPr id="167" name="Google Shape;167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92" y="1690825"/>
            <a:ext cx="6420746" cy="45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82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IPv4 transfers on LHCOPN/ONE?</a:t>
            </a:r>
            <a:endParaRPr/>
          </a:p>
        </p:txBody>
      </p:sp>
      <p:sp>
        <p:nvSpPr>
          <p:cNvPr id="174" name="Google Shape;174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dirty="0"/>
              <a:t>Tier1s are dual-stack, but IPv4 can still be used for transfers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Site/experiment issues - some storage end-points not yet dual-stack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dirty="0"/>
              <a:t>Old software stacks (legacy deployments) are still deployed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both ends are dual-stack but configuration or request prefers IPv4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dirty="0"/>
              <a:t>Investigation of ATLAS/CMS IPv6 traffic has been proposed in UK</a:t>
            </a:r>
            <a:endParaRPr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 dirty="0"/>
              <a:t>transfers are to/from WN's and the WNs are still IPv4-only</a:t>
            </a:r>
          </a:p>
          <a:p>
            <a:pPr lvl="2">
              <a:lnSpc>
                <a:spcPct val="115000"/>
              </a:lnSpc>
              <a:spcBef>
                <a:spcPts val="0"/>
              </a:spcBef>
              <a:buChar char="○"/>
            </a:pPr>
            <a:r>
              <a:rPr lang="en-US" dirty="0"/>
              <a:t>Difficult to monitor WN IPv6 traffic centrally – can sites monitor?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>
                <a:solidFill>
                  <a:srgbClr val="FF0000"/>
                </a:solidFill>
              </a:rPr>
              <a:t>encourage all</a:t>
            </a:r>
            <a:r>
              <a:rPr lang="en-US" dirty="0"/>
              <a:t> sites to deploy all WNs and all services as dual-stack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>
                <a:solidFill>
                  <a:srgbClr val="FF0000"/>
                </a:solidFill>
              </a:rPr>
              <a:t>encourage all</a:t>
            </a:r>
            <a:r>
              <a:rPr lang="en-US" dirty="0"/>
              <a:t> sites and all experiments to "prefer" IPv6 transfers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5" name="Google Shape;175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416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 dirty="0"/>
              <a:t>On behalf of all co-authors in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err="1"/>
              <a:t>HEPiX</a:t>
            </a:r>
            <a:r>
              <a:rPr lang="en-US" dirty="0"/>
              <a:t> IPv6 working group</a:t>
            </a:r>
            <a:endParaRPr dirty="0"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800"/>
              <a:buNone/>
            </a:pPr>
            <a:r>
              <a:rPr lang="en-US" i="1" dirty="0"/>
              <a:t>Active in </a:t>
            </a:r>
            <a:r>
              <a:rPr lang="en-US" i="1" dirty="0" err="1"/>
              <a:t>HEPiX</a:t>
            </a:r>
            <a:r>
              <a:rPr lang="en-US" i="1" dirty="0"/>
              <a:t> IPv6 Working Group – last 12 months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M </a:t>
            </a:r>
            <a:r>
              <a:rPr lang="en-US" dirty="0" err="1"/>
              <a:t>Babik</a:t>
            </a:r>
            <a:r>
              <a:rPr lang="en-US" dirty="0"/>
              <a:t> (CERN), M Bly (RAL), T Chown (</a:t>
            </a:r>
            <a:r>
              <a:rPr lang="en-US" dirty="0" err="1"/>
              <a:t>Jisc</a:t>
            </a:r>
            <a:r>
              <a:rPr lang="en-US" dirty="0"/>
              <a:t>), D </a:t>
            </a:r>
            <a:r>
              <a:rPr lang="en-US" dirty="0" err="1"/>
              <a:t>Christidis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(U Texas/ATLAS), J </a:t>
            </a:r>
            <a:r>
              <a:rPr lang="en-US" dirty="0" err="1"/>
              <a:t>Chudoba</a:t>
            </a:r>
            <a:r>
              <a:rPr lang="en-US" dirty="0"/>
              <a:t> (Prague), C Condurache (EGI.eu), </a:t>
            </a:r>
            <a:br>
              <a:rPr lang="en-US" dirty="0"/>
            </a:br>
            <a:r>
              <a:rPr lang="en-US" dirty="0"/>
              <a:t>J Flix (PIC), C </a:t>
            </a:r>
            <a:r>
              <a:rPr lang="en-US" dirty="0" err="1"/>
              <a:t>Grigoras</a:t>
            </a:r>
            <a:r>
              <a:rPr lang="en-US" dirty="0"/>
              <a:t> (CERN/ALICE), B Hoeft (KIT), D P Kelsey (RAL), </a:t>
            </a:r>
            <a:br>
              <a:rPr lang="en-US" dirty="0"/>
            </a:br>
            <a:r>
              <a:rPr lang="en-US" dirty="0"/>
              <a:t>E Martelli (CERN), S McKee (U Michigan), R Nandakumar (RAL/LHCb), </a:t>
            </a:r>
            <a:br>
              <a:rPr lang="en-US" dirty="0"/>
            </a:br>
            <a:r>
              <a:rPr lang="en-US" dirty="0"/>
              <a:t>K Ohrenberg (DESY), F Prelz (INFN), D Rand (Imperial), A </a:t>
            </a:r>
            <a:r>
              <a:rPr lang="en-US" dirty="0" err="1"/>
              <a:t>Sciabà</a:t>
            </a:r>
            <a:r>
              <a:rPr lang="en-US" dirty="0"/>
              <a:t> (CERN/CMS)</a:t>
            </a:r>
          </a:p>
          <a:p>
            <a:pPr marL="228594" indent="-228594">
              <a:buSzPts val="2800"/>
            </a:pPr>
            <a:r>
              <a:rPr lang="en-US" dirty="0"/>
              <a:t>Many more in the past, and others join from time to time</a:t>
            </a:r>
            <a:endParaRPr dirty="0"/>
          </a:p>
          <a:p>
            <a:pPr marL="228594" indent="-228594">
              <a:buSzPts val="2800"/>
            </a:pPr>
            <a:r>
              <a:rPr lang="en-US" i="1" dirty="0"/>
              <a:t>and thanks also to WLCG operations, WLCG sites, LHC experiments, networking teams, monitoring groups, storage developers…</a:t>
            </a:r>
            <a:endParaRPr i="1" dirty="0"/>
          </a:p>
        </p:txBody>
      </p:sp>
      <p:sp>
        <p:nvSpPr>
          <p:cNvPr id="109" name="Google Shape;109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2021</a:t>
            </a:r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HEPiX IPv6 WG</a:t>
            </a:r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pic>
        <p:nvPicPr>
          <p:cNvPr id="112" name="Google Shape;112;p15" descr="HEPiX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82201" y="160915"/>
            <a:ext cx="1922711" cy="1664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41412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dirty="0" smtClean="0"/>
              <a:t>IPv6 use cases</a:t>
            </a:r>
            <a:endParaRPr dirty="0"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 smtClean="0"/>
              <a:t>Main </a:t>
            </a:r>
            <a:r>
              <a:rPr lang="en-US" sz="2500" dirty="0"/>
              <a:t>driver was and still is: “</a:t>
            </a:r>
            <a:r>
              <a:rPr lang="en-US" sz="2500" dirty="0">
                <a:solidFill>
                  <a:srgbClr val="FF0000"/>
                </a:solidFill>
              </a:rPr>
              <a:t>support IPv6-only CPU”</a:t>
            </a:r>
            <a:endParaRPr sz="2500" dirty="0">
              <a:solidFill>
                <a:srgbClr val="FF0000"/>
              </a:solidFill>
            </a:endParaRPr>
          </a:p>
          <a:p>
            <a:pPr marL="914377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Ongoing concern of lack of IPv4 addresses (at some sites)</a:t>
            </a:r>
            <a:endParaRPr sz="2500" dirty="0"/>
          </a:p>
          <a:p>
            <a:pPr marL="457188" lvl="0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Other (more recent) drivers</a:t>
            </a:r>
            <a:endParaRPr sz="2500" dirty="0"/>
          </a:p>
          <a:p>
            <a:pPr marL="914377" lvl="1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Support packet marking in TCP for monitoring by RNTWG</a:t>
            </a:r>
            <a:endParaRPr sz="2500" dirty="0"/>
          </a:p>
          <a:p>
            <a:pPr marL="1371565" lvl="2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Research Networking Technical Working Group</a:t>
            </a:r>
          </a:p>
          <a:p>
            <a:pPr marL="1828765" lvl="3" indent="-387341">
              <a:buSzPts val="2500"/>
            </a:pPr>
            <a:r>
              <a:rPr lang="en-US" sz="2300" dirty="0"/>
              <a:t>See WLCG GDB May 2021 – </a:t>
            </a:r>
            <a:r>
              <a:rPr lang="en-US" sz="2300" dirty="0">
                <a:hlinkClick r:id="rId3"/>
              </a:rPr>
              <a:t>LHCOPN/ONE (E. Martelli)</a:t>
            </a:r>
            <a:r>
              <a:rPr lang="en-US" sz="2300" dirty="0"/>
              <a:t> slide </a:t>
            </a:r>
            <a:r>
              <a:rPr lang="en-US" sz="2300" dirty="0" smtClean="0"/>
              <a:t>15</a:t>
            </a:r>
          </a:p>
          <a:p>
            <a:pPr marL="1828765" lvl="3" indent="-387341">
              <a:buSzPts val="2500"/>
            </a:pPr>
            <a:r>
              <a:rPr lang="en-US" sz="2300" dirty="0" smtClean="0"/>
              <a:t>And report today from Marian </a:t>
            </a:r>
            <a:r>
              <a:rPr lang="en-US" sz="2300" dirty="0" err="1" smtClean="0"/>
              <a:t>Babik</a:t>
            </a:r>
            <a:endParaRPr sz="2300" dirty="0"/>
          </a:p>
          <a:p>
            <a:pPr marL="914377" lvl="1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US Federal Government - 80% of services to be IPv6-only by 2025-26</a:t>
            </a:r>
            <a:endParaRPr sz="2500" dirty="0"/>
          </a:p>
          <a:p>
            <a:pPr marL="1371565" lvl="2" indent="-387341" algn="l" rtl="0">
              <a:spcBef>
                <a:spcPts val="5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 smtClean="0"/>
              <a:t>See report today from Phil </a:t>
            </a:r>
            <a:r>
              <a:rPr lang="en-US" sz="2500" dirty="0" err="1" smtClean="0"/>
              <a:t>DeMar</a:t>
            </a:r>
            <a:endParaRPr sz="25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dirty="0"/>
              <a:t>				</a:t>
            </a:r>
            <a:endParaRPr sz="21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</p:txBody>
      </p:sp>
      <p:sp>
        <p:nvSpPr>
          <p:cNvPr id="109" name="Google Shape;109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3118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3200" dirty="0" smtClean="0"/>
              <a:t>Phase 3: From </a:t>
            </a:r>
            <a:r>
              <a:rPr lang="en-US" sz="3200" dirty="0"/>
              <a:t>dual-stack to IPv6-only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(CHEP2019) </a:t>
            </a:r>
            <a:r>
              <a:rPr lang="en-US" sz="2400" u="sng" dirty="0" smtClean="0">
                <a:solidFill>
                  <a:schemeClr val="hlink"/>
                </a:solidFill>
                <a:hlinkClick r:id="rId3"/>
              </a:rPr>
              <a:t>https</a:t>
            </a:r>
            <a:r>
              <a:rPr lang="en-US" sz="2400" u="sng" dirty="0">
                <a:solidFill>
                  <a:schemeClr val="hlink"/>
                </a:solidFill>
                <a:hlinkClick r:id="rId3"/>
              </a:rPr>
              <a:t>://doi.org/10.1051/epjconf/202024507045</a:t>
            </a:r>
            <a:endParaRPr sz="2400" dirty="0"/>
          </a:p>
        </p:txBody>
      </p:sp>
      <p:sp>
        <p:nvSpPr>
          <p:cNvPr id="190" name="Google Shape;190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Planning for an </a:t>
            </a:r>
            <a:r>
              <a:rPr lang="en-US" sz="2500" dirty="0">
                <a:solidFill>
                  <a:srgbClr val="FF0000"/>
                </a:solidFill>
              </a:rPr>
              <a:t>IPv6-only</a:t>
            </a:r>
            <a:r>
              <a:rPr lang="en-US" sz="2500" dirty="0"/>
              <a:t> WLCG 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To </a:t>
            </a:r>
            <a:r>
              <a:rPr lang="en-US" sz="2500" dirty="0">
                <a:solidFill>
                  <a:srgbClr val="FF0000"/>
                </a:solidFill>
              </a:rPr>
              <a:t>simplify</a:t>
            </a:r>
            <a:r>
              <a:rPr lang="en-US" sz="2500" dirty="0"/>
              <a:t> operations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dual-stack infrastructure is the most complex!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Large infrastructures (e.g. Facebook, EE/BT) use IPv6-only internally</a:t>
            </a:r>
            <a:endParaRPr sz="2500" dirty="0"/>
          </a:p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The plan - the goal we are working towards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IPv6-only for the majority of WLCG services and clients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With ongoing support for IPv4-only clients where needed</a:t>
            </a:r>
            <a:endParaRPr sz="2500" dirty="0"/>
          </a:p>
          <a:p>
            <a:pPr marL="1371565" lvl="2" indent="-387341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 err="1"/>
              <a:t>e..g</a:t>
            </a:r>
            <a:r>
              <a:rPr lang="en-US" sz="2500" dirty="0"/>
              <a:t>. via use of RFC 7755/7756</a:t>
            </a:r>
            <a:endParaRPr sz="2500" dirty="0"/>
          </a:p>
          <a:p>
            <a:pPr marL="1828754" lvl="3" indent="-387341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Stateless IP/ICMP Translation for IPv6-only Data Centres</a:t>
            </a:r>
            <a:endParaRPr sz="2500" dirty="0"/>
          </a:p>
          <a:p>
            <a:pPr marL="457188" lvl="0" indent="-387341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Timetable to be defined</a:t>
            </a:r>
            <a:endParaRPr sz="2500" dirty="0"/>
          </a:p>
          <a:p>
            <a:pPr marL="507987" lvl="1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191" name="Google Shape;191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5902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dirty="0"/>
              <a:t>IPv6-only </a:t>
            </a:r>
            <a:r>
              <a:rPr lang="en-US" dirty="0" smtClean="0"/>
              <a:t>timetable</a:t>
            </a:r>
            <a:endParaRPr dirty="0"/>
          </a:p>
        </p:txBody>
      </p:sp>
      <p:sp>
        <p:nvSpPr>
          <p:cNvPr id="213" name="Google Shape;213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188" marR="0" lvl="0" indent="-387339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400" dirty="0"/>
              <a:t>A possible first place to turn-off IPv4?</a:t>
            </a:r>
            <a:endParaRPr sz="24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dirty="0"/>
              <a:t>LHCOPN (Tier0 and all Tier1’s are all dual-stack)</a:t>
            </a:r>
            <a:endParaRPr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dirty="0"/>
              <a:t>When the amount of IPv4 traffic becomes very small</a:t>
            </a:r>
            <a:endParaRPr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400" dirty="0" smtClean="0"/>
              <a:t>Can we make </a:t>
            </a:r>
            <a:r>
              <a:rPr lang="en-US" sz="2400" dirty="0"/>
              <a:t>LHCOPN </a:t>
            </a:r>
            <a:r>
              <a:rPr lang="en-US" sz="2400" dirty="0" smtClean="0"/>
              <a:t>IPv6-only?</a:t>
            </a:r>
            <a:endParaRPr sz="2400" dirty="0"/>
          </a:p>
          <a:p>
            <a:pPr marL="1371565" marR="0" lvl="2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400" dirty="0"/>
              <a:t>IPv4 traffic will flow via general internet links</a:t>
            </a:r>
          </a:p>
          <a:p>
            <a:pPr marL="914365" lvl="1" indent="-387341">
              <a:spcBef>
                <a:spcPts val="1000"/>
              </a:spcBef>
              <a:buSzPts val="2500"/>
            </a:pPr>
            <a:r>
              <a:rPr lang="en-US" dirty="0"/>
              <a:t>WLCG Management </a:t>
            </a:r>
            <a:r>
              <a:rPr lang="en-US" dirty="0" smtClean="0"/>
              <a:t>Board (July 2021)  </a:t>
            </a:r>
            <a:r>
              <a:rPr lang="en-US" dirty="0"/>
              <a:t>– “must not happen too early”</a:t>
            </a:r>
            <a:endParaRPr dirty="0"/>
          </a:p>
          <a:p>
            <a:pPr marL="457188" indent="-387339">
              <a:buSzPts val="2500"/>
            </a:pPr>
            <a:r>
              <a:rPr lang="en-US" sz="2500" b="1" dirty="0"/>
              <a:t>WLCG IPv6-only plan </a:t>
            </a:r>
            <a:r>
              <a:rPr lang="en-US" sz="2500" dirty="0" smtClean="0"/>
              <a:t>- is </a:t>
            </a:r>
            <a:r>
              <a:rPr lang="en-US" sz="2500" dirty="0"/>
              <a:t>during LS3 and before start of Run 4 possible</a:t>
            </a:r>
            <a:r>
              <a:rPr lang="en-US" sz="2500" dirty="0" smtClean="0"/>
              <a:t>?</a:t>
            </a:r>
            <a:endParaRPr sz="2500" b="1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MB still to agree date for end of “full support” for IPv4 on WLCG Clients</a:t>
            </a:r>
            <a:endParaRPr sz="2500" dirty="0"/>
          </a:p>
          <a:p>
            <a:pPr marL="914377" marR="0" lvl="1" indent="-3873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 dirty="0"/>
              <a:t>Core services at that point can become IPv6-only</a:t>
            </a:r>
            <a:endParaRPr sz="2500" dirty="0"/>
          </a:p>
          <a:p>
            <a:pPr marL="228593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500" dirty="0"/>
          </a:p>
          <a:p>
            <a:pPr marL="228593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500" dirty="0"/>
          </a:p>
        </p:txBody>
      </p:sp>
      <p:sp>
        <p:nvSpPr>
          <p:cNvPr id="214" name="Google Shape;214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2793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133D4-6DA8-48A2-8449-7D35166B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MB Conclusions (July 2021)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65745-2CB5-431D-ADF8-E254398E07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sz="2800" dirty="0"/>
              <a:t>eployment of dual stack storage remains the priority</a:t>
            </a:r>
          </a:p>
          <a:p>
            <a:pPr lvl="1"/>
            <a:r>
              <a:rPr lang="en-GB" dirty="0"/>
              <a:t>this is a prerequisite to fully supporting IPv6-only WNs</a:t>
            </a:r>
          </a:p>
          <a:p>
            <a:r>
              <a:rPr lang="en-GB" dirty="0"/>
              <a:t>All sites and regions should plan accordingly and as soon as possible</a:t>
            </a:r>
          </a:p>
          <a:p>
            <a:r>
              <a:rPr lang="en-GB" dirty="0"/>
              <a:t>The final goal is agreed to be IPv6-only</a:t>
            </a:r>
          </a:p>
          <a:p>
            <a:pPr lvl="1"/>
            <a:r>
              <a:rPr lang="en-GB" sz="2800" dirty="0"/>
              <a:t>But the timetable to be agreed later!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15527-208E-4013-83C9-8226A1BE0A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43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71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SzPts val="4400"/>
            </a:pPr>
            <a:r>
              <a:rPr lang="en-US"/>
              <a:t>Summary</a:t>
            </a:r>
            <a:endParaRPr/>
          </a:p>
        </p:txBody>
      </p:sp>
      <p:sp>
        <p:nvSpPr>
          <p:cNvPr id="340" name="Google Shape;340;p37"/>
          <p:cNvSpPr txBox="1">
            <a:spLocks noGrp="1"/>
          </p:cNvSpPr>
          <p:nvPr>
            <p:ph type="body" idx="1"/>
          </p:nvPr>
        </p:nvSpPr>
        <p:spPr>
          <a:xfrm>
            <a:off x="838200" y="1444753"/>
            <a:ext cx="10515600" cy="473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indent="-228594">
              <a:spcBef>
                <a:spcPts val="0"/>
              </a:spcBef>
              <a:buSzPts val="2800"/>
            </a:pPr>
            <a:r>
              <a:rPr lang="en-US" dirty="0"/>
              <a:t>WLCG is ready to support use of IPv6-only CPU resources</a:t>
            </a:r>
            <a:endParaRPr dirty="0"/>
          </a:p>
          <a:p>
            <a:pPr marL="685783" lvl="1" indent="-292093">
              <a:spcBef>
                <a:spcPts val="1000"/>
              </a:spcBef>
              <a:buClr>
                <a:srgbClr val="FF0000"/>
              </a:buClr>
              <a:buSzPts val="2800"/>
            </a:pPr>
            <a:r>
              <a:rPr lang="en-US" dirty="0">
                <a:solidFill>
                  <a:srgbClr val="FF0000"/>
                </a:solidFill>
              </a:rPr>
              <a:t>Good steady progress towards this goal!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Tier-1s should all have production storage accessible over IPv6</a:t>
            </a:r>
            <a:endParaRPr dirty="0"/>
          </a:p>
          <a:p>
            <a:pPr marL="685783" lvl="1" indent="-228594">
              <a:buSzPts val="2400"/>
            </a:pPr>
            <a:r>
              <a:rPr lang="en-US" dirty="0" smtClean="0"/>
              <a:t>&gt;96</a:t>
            </a:r>
            <a:r>
              <a:rPr lang="en-US" dirty="0"/>
              <a:t>% of Tier-1 storage is available via IPv6</a:t>
            </a:r>
            <a:endParaRPr dirty="0"/>
          </a:p>
          <a:p>
            <a:pPr marL="228594" indent="-228594">
              <a:buSzPts val="2800"/>
            </a:pPr>
            <a:r>
              <a:rPr lang="en-US" dirty="0"/>
              <a:t>Tier-2s </a:t>
            </a:r>
            <a:r>
              <a:rPr lang="en-US" dirty="0" smtClean="0"/>
              <a:t>~80</a:t>
            </a:r>
            <a:r>
              <a:rPr lang="en-US" dirty="0"/>
              <a:t>% sites done</a:t>
            </a:r>
            <a:endParaRPr dirty="0"/>
          </a:p>
          <a:p>
            <a:pPr marL="685783" lvl="1" indent="-228594">
              <a:buSzPts val="2400"/>
            </a:pPr>
            <a:r>
              <a:rPr lang="en-US" dirty="0" smtClean="0"/>
              <a:t>&gt;75% </a:t>
            </a:r>
            <a:r>
              <a:rPr lang="en-US" dirty="0"/>
              <a:t>of Tier-2 storage is dual-stack</a:t>
            </a:r>
            <a:endParaRPr dirty="0"/>
          </a:p>
          <a:p>
            <a:pPr marL="228594" indent="-228594">
              <a:buSzPts val="2800"/>
            </a:pPr>
            <a:r>
              <a:rPr lang="en-US" dirty="0" smtClean="0"/>
              <a:t>WG </a:t>
            </a:r>
            <a:r>
              <a:rPr lang="en-US" dirty="0"/>
              <a:t>Phase 3 - we are planning for move to IPv6-only services</a:t>
            </a:r>
          </a:p>
          <a:p>
            <a:pPr marL="228594" indent="-228594">
              <a:buSzPts val="2800"/>
            </a:pPr>
            <a:r>
              <a:rPr lang="en-US" b="1" i="1" dirty="0"/>
              <a:t>message to new research communities - build on IPv6 from start</a:t>
            </a:r>
          </a:p>
          <a:p>
            <a:pPr marL="228594" indent="-228594">
              <a:buSzPts val="2800"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  <a:p>
            <a:pPr marL="228594" indent="-50799">
              <a:buSzPts val="2800"/>
              <a:buNone/>
            </a:pPr>
            <a:endParaRPr dirty="0"/>
          </a:p>
        </p:txBody>
      </p:sp>
      <p:sp>
        <p:nvSpPr>
          <p:cNvPr id="341" name="Google Shape;341;p3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/>
              <a:t>14 Oct 2021</a:t>
            </a:r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GB"/>
              <a:t>D Kelsey, HEPiX IPv6 WG</a:t>
            </a:r>
            <a:endParaRPr/>
          </a:p>
        </p:txBody>
      </p:sp>
      <p:sp>
        <p:nvSpPr>
          <p:cNvPr id="343" name="Google Shape;343;p3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8119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594" lvl="0" indent="-5079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228594" lvl="0" indent="-5079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4400"/>
              <a:buNone/>
            </a:pPr>
            <a:r>
              <a:rPr lang="en-US" sz="4400"/>
              <a:t>Questions, Discussion?</a:t>
            </a:r>
            <a:endParaRPr/>
          </a:p>
        </p:txBody>
      </p:sp>
      <p:sp>
        <p:nvSpPr>
          <p:cNvPr id="220" name="Google Shape;220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414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body" idx="1"/>
          </p:nvPr>
        </p:nvSpPr>
        <p:spPr>
          <a:xfrm>
            <a:off x="838200" y="1570037"/>
            <a:ext cx="10515600" cy="4786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Char char="•"/>
            </a:pPr>
            <a:r>
              <a:rPr lang="en-US" sz="2590" dirty="0" smtClean="0"/>
              <a:t>History (Phases 1 and 2)</a:t>
            </a:r>
            <a:endParaRPr lang="en-US" sz="2590" dirty="0"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Char char="•"/>
            </a:pPr>
            <a:r>
              <a:rPr lang="en-US" sz="2590" dirty="0"/>
              <a:t>Current status (see later </a:t>
            </a:r>
            <a:r>
              <a:rPr lang="en-US" sz="2590" dirty="0" smtClean="0"/>
              <a:t>agenda items for </a:t>
            </a:r>
            <a:r>
              <a:rPr lang="en-US" sz="2590" dirty="0"/>
              <a:t>more details)</a:t>
            </a:r>
            <a:endParaRPr sz="2590" dirty="0"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Char char="•"/>
            </a:pPr>
            <a:r>
              <a:rPr lang="en-US" sz="2590" dirty="0"/>
              <a:t>The future - Phase 3: IPv6-only networking</a:t>
            </a:r>
            <a:endParaRPr sz="2590" dirty="0"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Char char="•"/>
            </a:pPr>
            <a:r>
              <a:rPr lang="en-US" sz="2590" dirty="0"/>
              <a:t>Summary</a:t>
            </a:r>
            <a:endParaRPr dirty="0"/>
          </a:p>
        </p:txBody>
      </p:sp>
      <p:sp>
        <p:nvSpPr>
          <p:cNvPr id="119" name="Google Shape;119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14 Oct 2021</a:t>
            </a:r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 Kelsey, HEPiX IPv6 WG</a:t>
            </a:r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AE7D1-6C66-224E-97FA-AA0BDAE87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Worldwide LHC Computing Grid (WLCG)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34302-8640-C441-8F79-D41FCB538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The WLCG is a global collaboration</a:t>
            </a:r>
          </a:p>
          <a:p>
            <a:r>
              <a:rPr lang="en-GB" dirty="0"/>
              <a:t>more than 170 computing centres in 42 countries</a:t>
            </a:r>
          </a:p>
          <a:p>
            <a:r>
              <a:rPr lang="en-GB" dirty="0"/>
              <a:t>Its mission is to </a:t>
            </a:r>
            <a:r>
              <a:rPr lang="en-GB" dirty="0">
                <a:solidFill>
                  <a:srgbClr val="FF0000"/>
                </a:solidFill>
              </a:rPr>
              <a:t>store, distribute and analyse </a:t>
            </a:r>
            <a:r>
              <a:rPr lang="en-GB" dirty="0"/>
              <a:t>the data generated by the LHC experiments</a:t>
            </a:r>
          </a:p>
          <a:p>
            <a:r>
              <a:rPr lang="en-GB" dirty="0"/>
              <a:t>Sites hierarchically arranged with three tiers:</a:t>
            </a:r>
          </a:p>
          <a:p>
            <a:pPr lvl="1"/>
            <a:r>
              <a:rPr lang="en-GB" sz="2800" dirty="0"/>
              <a:t>Tier-0 at CERN</a:t>
            </a:r>
          </a:p>
          <a:p>
            <a:pPr lvl="1"/>
            <a:r>
              <a:rPr lang="en-GB" sz="2800" dirty="0"/>
              <a:t>13 Tier-1s (mainly national laboratories)</a:t>
            </a:r>
          </a:p>
          <a:p>
            <a:pPr lvl="1"/>
            <a:r>
              <a:rPr lang="en-GB" sz="2800" dirty="0"/>
              <a:t>&gt;150 Tier-2s (generally university physics laboratories)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890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AA849-7F79-3448-AB71-D3457BB8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WLCG sites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DBA0E9D-88EB-C549-8B43-6B244FADA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048" y="5966242"/>
            <a:ext cx="3157252" cy="365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4F361F9-ABF8-4A4D-B155-556989504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939" y="1236735"/>
            <a:ext cx="7674123" cy="467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398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/>
              <a:t>Why should WLCG use IPv6?</a:t>
            </a:r>
          </a:p>
        </p:txBody>
      </p:sp>
    </p:spTree>
    <p:extLst>
      <p:ext uri="{BB962C8B-B14F-4D97-AF65-F5344CB8AC3E}">
        <p14:creationId xmlns:p14="http://schemas.microsoft.com/office/powerpoint/2010/main" val="379404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IPv6?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/>
              <a:t>Survey of 18 major HEP sites (Sep 2010) – IPv6 readiness</a:t>
            </a:r>
          </a:p>
          <a:p>
            <a:pPr lvl="1"/>
            <a:r>
              <a:rPr lang="en-GB" sz="1800" dirty="0"/>
              <a:t>National NRENs ready, Universities and Labs not ready</a:t>
            </a:r>
          </a:p>
          <a:p>
            <a:pPr lvl="1"/>
            <a:r>
              <a:rPr lang="en-GB" sz="1800" dirty="0"/>
              <a:t>Some reported lack of IPv4 address space, including CERN</a:t>
            </a:r>
          </a:p>
          <a:p>
            <a:r>
              <a:rPr lang="en-GB" sz="2200" dirty="0"/>
              <a:t>HEPiX meeting – Cornell, Ithaca NY – Nov 2010</a:t>
            </a:r>
          </a:p>
          <a:p>
            <a:pPr lvl="1"/>
            <a:r>
              <a:rPr lang="en-GB" sz="1800" dirty="0"/>
              <a:t>Projected IANA IPv4 address exhaustion</a:t>
            </a:r>
          </a:p>
          <a:p>
            <a:pPr lvl="1"/>
            <a:r>
              <a:rPr lang="en-GB" sz="1800" dirty="0"/>
              <a:t>Sep 2010 – memo from US Federal CIO to all Exec </a:t>
            </a:r>
            <a:r>
              <a:rPr lang="en-GB" sz="1800" dirty="0" err="1"/>
              <a:t>depts</a:t>
            </a:r>
            <a:r>
              <a:rPr lang="en-GB" sz="1800" dirty="0"/>
              <a:t> (incl DOE)</a:t>
            </a:r>
            <a:endParaRPr lang="en-GB" sz="2200" dirty="0"/>
          </a:p>
          <a:p>
            <a:r>
              <a:rPr lang="en-GB" sz="2200" dirty="0"/>
              <a:t>Offers of opportunistic CPU resources which could be IPv6-only</a:t>
            </a:r>
          </a:p>
          <a:p>
            <a:pPr lvl="1"/>
            <a:r>
              <a:rPr lang="en-GB" sz="1800" dirty="0"/>
              <a:t>Experiments want to be able to use them</a:t>
            </a:r>
          </a:p>
          <a:p>
            <a:r>
              <a:rPr lang="en-GB" sz="2200" dirty="0"/>
              <a:t>Recognition that much of our middleware, software and technology was </a:t>
            </a:r>
            <a:r>
              <a:rPr lang="en-GB" sz="2200" dirty="0">
                <a:solidFill>
                  <a:srgbClr val="FF0000"/>
                </a:solidFill>
              </a:rPr>
              <a:t>not yet IPv6 </a:t>
            </a:r>
            <a:r>
              <a:rPr lang="en-GB" sz="2200" dirty="0"/>
              <a:t>capable</a:t>
            </a:r>
          </a:p>
          <a:p>
            <a:r>
              <a:rPr lang="en-GB" sz="2200" dirty="0"/>
              <a:t>HEPiX decided to create a working group (started April 2011)</a:t>
            </a:r>
          </a:p>
          <a:p>
            <a:pPr lvl="1"/>
            <a:r>
              <a:rPr lang="en-GB" sz="1800" dirty="0"/>
              <a:t>No specific funding – but motivated, competent volunteers!</a:t>
            </a:r>
          </a:p>
          <a:p>
            <a:pPr marL="914400" lvl="2" indent="0">
              <a:buNone/>
            </a:pPr>
            <a:endParaRPr lang="en-GB" sz="1400" dirty="0"/>
          </a:p>
          <a:p>
            <a:pPr lvl="1"/>
            <a:endParaRPr lang="en-GB" sz="1800" dirty="0"/>
          </a:p>
          <a:p>
            <a:endParaRPr lang="en-GB" sz="2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253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GB" dirty="0" err="1"/>
              <a:t>hase</a:t>
            </a:r>
            <a:r>
              <a:rPr lang="en-GB" dirty="0"/>
              <a:t> 1: 2011-2016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Phase 1 – </a:t>
            </a:r>
            <a:r>
              <a:rPr lang="en-GB" dirty="0">
                <a:solidFill>
                  <a:srgbClr val="FF0000"/>
                </a:solidFill>
              </a:rPr>
              <a:t>full analysis of work to be done</a:t>
            </a:r>
          </a:p>
          <a:p>
            <a:pPr lvl="1"/>
            <a:r>
              <a:rPr lang="en-GB" dirty="0"/>
              <a:t>Applications, system and network tools, operational security </a:t>
            </a:r>
          </a:p>
          <a:p>
            <a:pPr lvl="1"/>
            <a:r>
              <a:rPr lang="en-GB" dirty="0"/>
              <a:t>Create and operate a distributed test-bed</a:t>
            </a:r>
          </a:p>
          <a:p>
            <a:pPr lvl="2"/>
            <a:r>
              <a:rPr lang="en-GB" dirty="0"/>
              <a:t>No interference with WLCG production data analysis!</a:t>
            </a:r>
          </a:p>
          <a:p>
            <a:pPr lvl="1"/>
            <a:r>
              <a:rPr lang="en-GB" dirty="0"/>
              <a:t>Propose timetable and plan for transition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sz="2000" dirty="0"/>
              <a:t>CERN announces shortages of routable IPv4 addresses</a:t>
            </a:r>
          </a:p>
          <a:p>
            <a:pPr lvl="1"/>
            <a:r>
              <a:rPr lang="en-GB" sz="2000" dirty="0"/>
              <a:t>explosion of virtualisation</a:t>
            </a:r>
          </a:p>
          <a:p>
            <a:r>
              <a:rPr lang="en-GB" sz="2000" dirty="0"/>
              <a:t>Active HEPiX IPv6 test-bed with ~ 12 sites</a:t>
            </a:r>
          </a:p>
          <a:p>
            <a:pPr lvl="1"/>
            <a:r>
              <a:rPr lang="en-GB" sz="2000" dirty="0"/>
              <a:t>engagement of all 4 LHC experiments</a:t>
            </a:r>
          </a:p>
          <a:p>
            <a:r>
              <a:rPr lang="en-GB" sz="2000" dirty="0"/>
              <a:t>Testing regular data transfers across the testbed</a:t>
            </a:r>
          </a:p>
          <a:p>
            <a:r>
              <a:rPr lang="en-GB" sz="2000" dirty="0"/>
              <a:t>Testing dual-stack services </a:t>
            </a:r>
            <a:r>
              <a:rPr lang="en-GB" sz="2000" dirty="0" smtClean="0"/>
              <a:t>(in production</a:t>
            </a:r>
            <a:r>
              <a:rPr lang="en-GB" sz="2000" dirty="0"/>
              <a:t>) at Imperial College London</a:t>
            </a:r>
          </a:p>
          <a:p>
            <a:r>
              <a:rPr lang="en-GB" sz="2000" dirty="0"/>
              <a:t>Concluded not able to support IPv6-only clients until </a:t>
            </a:r>
            <a:r>
              <a:rPr lang="en-GB" sz="2000" dirty="0">
                <a:solidFill>
                  <a:schemeClr val="accent1"/>
                </a:solidFill>
              </a:rPr>
              <a:t>at least 2014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339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 CHEP2013 conference</a:t>
            </a:r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2362200" y="1510019"/>
            <a:ext cx="10515600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&gt; 2 PB data transferred over IPv6 in last 6 months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Success rate &gt; 87%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Very High!</a:t>
            </a:r>
          </a:p>
        </p:txBody>
      </p:sp>
      <p:pic>
        <p:nvPicPr>
          <p:cNvPr id="9" name="Content Placeholder 6" descr="full-mesh-ori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5003076" y="2953484"/>
            <a:ext cx="5181360" cy="284956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37317" y="3978154"/>
            <a:ext cx="4003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2000" kern="1200" dirty="0" err="1">
                <a:solidFill>
                  <a:prstClr val="black"/>
                </a:solidFill>
                <a:latin typeface="Lucida Grande" pitchFamily="84" charset="0"/>
              </a:rPr>
              <a:t>GridFTP</a:t>
            </a:r>
            <a:r>
              <a:rPr lang="en-US" sz="2000" kern="1200" dirty="0">
                <a:solidFill>
                  <a:prstClr val="black"/>
                </a:solidFill>
                <a:latin typeface="Lucida Grande" pitchFamily="84" charset="0"/>
              </a:rPr>
              <a:t> IPv6 data transfer mesh</a:t>
            </a:r>
            <a:endParaRPr lang="en-GB" sz="2000" kern="1200" dirty="0">
              <a:solidFill>
                <a:prstClr val="black"/>
              </a:solidFill>
              <a:latin typeface="Lucida Grande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745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1627</Words>
  <Application>Microsoft Office PowerPoint</Application>
  <PresentationFormat>Widescreen</PresentationFormat>
  <Paragraphs>232</Paragraphs>
  <Slides>25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Lucida Grande</vt:lpstr>
      <vt:lpstr>Calibri</vt:lpstr>
      <vt:lpstr>Calibri Light</vt:lpstr>
      <vt:lpstr>Arial</vt:lpstr>
      <vt:lpstr>ヒラギノ角ゴ Pro W3</vt:lpstr>
      <vt:lpstr>Candara</vt:lpstr>
      <vt:lpstr>Office Theme</vt:lpstr>
      <vt:lpstr>25_Office Theme</vt:lpstr>
      <vt:lpstr>1_STFC_PowerPoint_template</vt:lpstr>
      <vt:lpstr>2_Blank Presentation</vt:lpstr>
      <vt:lpstr>Office Theme</vt:lpstr>
      <vt:lpstr>The HEPiX IPv6 working group  - an introduction</vt:lpstr>
      <vt:lpstr>On behalf of all co-authors in  the HEPiX IPv6 working group</vt:lpstr>
      <vt:lpstr>Outline</vt:lpstr>
      <vt:lpstr>Worldwide LHC Computing Grid (WLCG)</vt:lpstr>
      <vt:lpstr>WLCG sites</vt:lpstr>
      <vt:lpstr>PowerPoint Presentation</vt:lpstr>
      <vt:lpstr>Why IPv6?</vt:lpstr>
      <vt:lpstr>Phase 1: 2011-2016</vt:lpstr>
      <vt:lpstr>At CHEP2013 conference</vt:lpstr>
      <vt:lpstr>2013-14  Data Management</vt:lpstr>
      <vt:lpstr>Phase 2 – Dual-stack deployment – 2016-20</vt:lpstr>
      <vt:lpstr>WLCG – IPv6 deployment</vt:lpstr>
      <vt:lpstr>PowerPoint Presentation</vt:lpstr>
      <vt:lpstr>Problems &amp; lessons learned</vt:lpstr>
      <vt:lpstr>IPv4/IPv6 and Tier-1 storage</vt:lpstr>
      <vt:lpstr>PowerPoint Presentation</vt:lpstr>
      <vt:lpstr>Fraction of SRM/GridFTP FTS traffic over IPv6</vt:lpstr>
      <vt:lpstr>IPv6 traffic on LHCOPN/LHCONE at CERN</vt:lpstr>
      <vt:lpstr>IPv4 transfers on LHCOPN/ONE?</vt:lpstr>
      <vt:lpstr>IPv6 use cases</vt:lpstr>
      <vt:lpstr>Phase 3: From dual-stack to IPv6-only  (CHEP2019) https://doi.org/10.1051/epjconf/202024507045</vt:lpstr>
      <vt:lpstr>IPv6-only timetable</vt:lpstr>
      <vt:lpstr>WLCG MB Conclusions (July 2021)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IPv6-only networking – an update from the HEPiX IPv6 working group</dc:title>
  <dc:creator>David Kelsey</dc:creator>
  <cp:lastModifiedBy>Kelsey, David (STFC,RAL,PPD)</cp:lastModifiedBy>
  <cp:revision>22</cp:revision>
  <dcterms:modified xsi:type="dcterms:W3CDTF">2021-10-14T09:27:01Z</dcterms:modified>
</cp:coreProperties>
</file>