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305" r:id="rId4"/>
    <p:sldId id="277" r:id="rId5"/>
    <p:sldId id="293" r:id="rId6"/>
    <p:sldId id="350" r:id="rId7"/>
    <p:sldId id="330" r:id="rId8"/>
    <p:sldId id="416" r:id="rId9"/>
    <p:sldId id="401" r:id="rId10"/>
    <p:sldId id="295" r:id="rId11"/>
    <p:sldId id="321" r:id="rId12"/>
    <p:sldId id="265" r:id="rId13"/>
    <p:sldId id="414" r:id="rId14"/>
    <p:sldId id="351" r:id="rId15"/>
    <p:sldId id="346" r:id="rId16"/>
    <p:sldId id="347" r:id="rId17"/>
    <p:sldId id="348" r:id="rId18"/>
    <p:sldId id="349" r:id="rId19"/>
    <p:sldId id="41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>
        <p:scale>
          <a:sx n="100" d="100"/>
          <a:sy n="100" d="100"/>
        </p:scale>
        <p:origin x="-12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mszakacs\Dropbox\Dropbox_Work\Thesis\sawtooth%20reflectivit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Forward scattering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'[sawtooth reflectivity.xlsx]sawtooth reflectivity'!$B$1:$CW$1</c:f>
              <c:numCache>
                <c:formatCode>General</c:formatCode>
                <c:ptCount val="100"/>
                <c:pt idx="0">
                  <c:v>1E-3</c:v>
                </c:pt>
                <c:pt idx="1">
                  <c:v>1.1569799999999999E-3</c:v>
                </c:pt>
                <c:pt idx="2">
                  <c:v>1.627919E-3</c:v>
                </c:pt>
                <c:pt idx="3">
                  <c:v>2.4128169999999998E-3</c:v>
                </c:pt>
                <c:pt idx="4">
                  <c:v>3.5116739999999998E-3</c:v>
                </c:pt>
                <c:pt idx="5">
                  <c:v>4.9244909999999996E-3</c:v>
                </c:pt>
                <c:pt idx="6">
                  <c:v>6.6512669999999998E-3</c:v>
                </c:pt>
                <c:pt idx="7">
                  <c:v>8.6920020000000008E-3</c:v>
                </c:pt>
                <c:pt idx="8">
                  <c:v>1.1046696E-2</c:v>
                </c:pt>
                <c:pt idx="9">
                  <c:v>1.3715349999999999E-2</c:v>
                </c:pt>
                <c:pt idx="10">
                  <c:v>1.6697963E-2</c:v>
                </c:pt>
                <c:pt idx="11">
                  <c:v>1.9994536E-2</c:v>
                </c:pt>
                <c:pt idx="12">
                  <c:v>2.3605067E-2</c:v>
                </c:pt>
                <c:pt idx="13">
                  <c:v>2.7529557999999999E-2</c:v>
                </c:pt>
                <c:pt idx="14">
                  <c:v>3.1768008E-2</c:v>
                </c:pt>
                <c:pt idx="15">
                  <c:v>3.6320417000000001E-2</c:v>
                </c:pt>
                <c:pt idx="16">
                  <c:v>4.1186786000000003E-2</c:v>
                </c:pt>
                <c:pt idx="17">
                  <c:v>4.6367114000000001E-2</c:v>
                </c:pt>
                <c:pt idx="18">
                  <c:v>5.1861401000000001E-2</c:v>
                </c:pt>
                <c:pt idx="19">
                  <c:v>5.7669646999999997E-2</c:v>
                </c:pt>
                <c:pt idx="20">
                  <c:v>6.3791852999999996E-2</c:v>
                </c:pt>
                <c:pt idx="21">
                  <c:v>7.0228018000000003E-2</c:v>
                </c:pt>
                <c:pt idx="22">
                  <c:v>7.6978141999999999E-2</c:v>
                </c:pt>
                <c:pt idx="23">
                  <c:v>8.4042225999999998E-2</c:v>
                </c:pt>
                <c:pt idx="24">
                  <c:v>9.1420267999999999E-2</c:v>
                </c:pt>
                <c:pt idx="25">
                  <c:v>9.9112270000000002E-2</c:v>
                </c:pt>
                <c:pt idx="26">
                  <c:v>0.10711823199999999</c:v>
                </c:pt>
                <c:pt idx="27">
                  <c:v>0.115438152</c:v>
                </c:pt>
                <c:pt idx="28">
                  <c:v>0.124072032</c:v>
                </c:pt>
                <c:pt idx="29">
                  <c:v>0.13301987100000001</c:v>
                </c:pt>
                <c:pt idx="30">
                  <c:v>0.142281669</c:v>
                </c:pt>
                <c:pt idx="31">
                  <c:v>0.15185742699999999</c:v>
                </c:pt>
                <c:pt idx="32">
                  <c:v>0.16174714400000001</c:v>
                </c:pt>
                <c:pt idx="33">
                  <c:v>0.17195082</c:v>
                </c:pt>
                <c:pt idx="34">
                  <c:v>0.182468455</c:v>
                </c:pt>
                <c:pt idx="35">
                  <c:v>0.19330005</c:v>
                </c:pt>
                <c:pt idx="36">
                  <c:v>0.204445604</c:v>
                </c:pt>
                <c:pt idx="37">
                  <c:v>0.21590511700000001</c:v>
                </c:pt>
                <c:pt idx="38">
                  <c:v>0.22767858999999999</c:v>
                </c:pt>
                <c:pt idx="39">
                  <c:v>0.239766021</c:v>
                </c:pt>
                <c:pt idx="40">
                  <c:v>0.25216741199999998</c:v>
                </c:pt>
                <c:pt idx="41">
                  <c:v>0.26488276300000002</c:v>
                </c:pt>
                <c:pt idx="42">
                  <c:v>0.27791207200000001</c:v>
                </c:pt>
                <c:pt idx="43">
                  <c:v>0.291255341</c:v>
                </c:pt>
                <c:pt idx="44">
                  <c:v>0.30491256900000002</c:v>
                </c:pt>
                <c:pt idx="45">
                  <c:v>0.31888375600000002</c:v>
                </c:pt>
                <c:pt idx="46">
                  <c:v>0.33316890300000002</c:v>
                </c:pt>
                <c:pt idx="47">
                  <c:v>0.34776800899999999</c:v>
                </c:pt>
                <c:pt idx="48">
                  <c:v>0.36268107399999999</c:v>
                </c:pt>
                <c:pt idx="49">
                  <c:v>0.37790809800000003</c:v>
                </c:pt>
                <c:pt idx="50">
                  <c:v>0.39344908200000001</c:v>
                </c:pt>
                <c:pt idx="51">
                  <c:v>0.40930402500000002</c:v>
                </c:pt>
                <c:pt idx="52">
                  <c:v>0.425472927</c:v>
                </c:pt>
                <c:pt idx="53">
                  <c:v>0.44195578800000002</c:v>
                </c:pt>
                <c:pt idx="54">
                  <c:v>0.45875260899999998</c:v>
                </c:pt>
                <c:pt idx="55">
                  <c:v>0.47586338900000003</c:v>
                </c:pt>
                <c:pt idx="56">
                  <c:v>0.49328812799999999</c:v>
                </c:pt>
                <c:pt idx="57">
                  <c:v>0.51102682700000002</c:v>
                </c:pt>
                <c:pt idx="58">
                  <c:v>0.52907948400000004</c:v>
                </c:pt>
                <c:pt idx="59">
                  <c:v>0.54744610100000002</c:v>
                </c:pt>
                <c:pt idx="60">
                  <c:v>0.56612667800000005</c:v>
                </c:pt>
                <c:pt idx="61">
                  <c:v>0.58512121299999997</c:v>
                </c:pt>
                <c:pt idx="62">
                  <c:v>0.60442970799999995</c:v>
                </c:pt>
                <c:pt idx="63">
                  <c:v>0.62405216200000002</c:v>
                </c:pt>
                <c:pt idx="64">
                  <c:v>0.64398857600000003</c:v>
                </c:pt>
                <c:pt idx="65">
                  <c:v>0.66423894800000005</c:v>
                </c:pt>
                <c:pt idx="66">
                  <c:v>0.68480328000000001</c:v>
                </c:pt>
                <c:pt idx="67">
                  <c:v>0.70568157099999995</c:v>
                </c:pt>
                <c:pt idx="68">
                  <c:v>0.72687382199999995</c:v>
                </c:pt>
                <c:pt idx="69">
                  <c:v>0.74838003099999995</c:v>
                </c:pt>
                <c:pt idx="70">
                  <c:v>0.7702002</c:v>
                </c:pt>
                <c:pt idx="71">
                  <c:v>0.79233432800000003</c:v>
                </c:pt>
                <c:pt idx="72">
                  <c:v>0.81478241600000001</c:v>
                </c:pt>
                <c:pt idx="73">
                  <c:v>0.83754446299999996</c:v>
                </c:pt>
                <c:pt idx="74">
                  <c:v>0.860620469</c:v>
                </c:pt>
                <c:pt idx="75">
                  <c:v>0.88401043400000001</c:v>
                </c:pt>
                <c:pt idx="76">
                  <c:v>0.907714358</c:v>
                </c:pt>
                <c:pt idx="77">
                  <c:v>0.93173224200000004</c:v>
                </c:pt>
                <c:pt idx="78">
                  <c:v>0.95606408499999995</c:v>
                </c:pt>
                <c:pt idx="79">
                  <c:v>0.98070988800000003</c:v>
                </c:pt>
                <c:pt idx="80">
                  <c:v>1.0056696490000001</c:v>
                </c:pt>
                <c:pt idx="81">
                  <c:v>1.0309433699999999</c:v>
                </c:pt>
                <c:pt idx="82">
                  <c:v>1.05653105</c:v>
                </c:pt>
                <c:pt idx="83">
                  <c:v>1.0824326900000001</c:v>
                </c:pt>
                <c:pt idx="84">
                  <c:v>1.1086482879999999</c:v>
                </c:pt>
                <c:pt idx="85">
                  <c:v>1.1351778459999999</c:v>
                </c:pt>
                <c:pt idx="86">
                  <c:v>1.162021363</c:v>
                </c:pt>
                <c:pt idx="87">
                  <c:v>1.1891788400000001</c:v>
                </c:pt>
                <c:pt idx="88">
                  <c:v>1.2166502749999999</c:v>
                </c:pt>
                <c:pt idx="89">
                  <c:v>1.2444356700000001</c:v>
                </c:pt>
                <c:pt idx="90">
                  <c:v>1.272535025</c:v>
                </c:pt>
                <c:pt idx="91">
                  <c:v>1.300948338</c:v>
                </c:pt>
                <c:pt idx="92">
                  <c:v>1.3296756110000001</c:v>
                </c:pt>
                <c:pt idx="93">
                  <c:v>1.3587168430000001</c:v>
                </c:pt>
                <c:pt idx="94">
                  <c:v>1.3880720339999999</c:v>
                </c:pt>
                <c:pt idx="95">
                  <c:v>1.4177411849999999</c:v>
                </c:pt>
                <c:pt idx="96">
                  <c:v>1.447724295</c:v>
                </c:pt>
                <c:pt idx="97">
                  <c:v>1.4780213639999999</c:v>
                </c:pt>
                <c:pt idx="98">
                  <c:v>1.508632392</c:v>
                </c:pt>
                <c:pt idx="99">
                  <c:v>1.53955738</c:v>
                </c:pt>
              </c:numCache>
            </c:numRef>
          </c:xVal>
          <c:yVal>
            <c:numRef>
              <c:f>'[sawtooth reflectivity.xlsx]sawtooth reflectivity'!$B$2:$CW$2</c:f>
              <c:numCache>
                <c:formatCode>General</c:formatCode>
                <c:ptCount val="100"/>
                <c:pt idx="0">
                  <c:v>1.7933962000000001E-2</c:v>
                </c:pt>
                <c:pt idx="1">
                  <c:v>4.4835919999999998E-3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8.2343800000000001E-4</c:v>
                </c:pt>
                <c:pt idx="24">
                  <c:v>1.464059E-3</c:v>
                </c:pt>
                <c:pt idx="25">
                  <c:v>2.8364390000000001E-3</c:v>
                </c:pt>
                <c:pt idx="26">
                  <c:v>3.7973460000000001E-3</c:v>
                </c:pt>
                <c:pt idx="27">
                  <c:v>5.1239709999999997E-3</c:v>
                </c:pt>
                <c:pt idx="28">
                  <c:v>6.4506169999999996E-3</c:v>
                </c:pt>
                <c:pt idx="29">
                  <c:v>7.8232649999999994E-3</c:v>
                </c:pt>
                <c:pt idx="30">
                  <c:v>1.1757640999999999E-2</c:v>
                </c:pt>
                <c:pt idx="31">
                  <c:v>1.8529257E-2</c:v>
                </c:pt>
                <c:pt idx="32">
                  <c:v>2.9783906999999998E-2</c:v>
                </c:pt>
                <c:pt idx="33">
                  <c:v>5.8513732999999998E-2</c:v>
                </c:pt>
                <c:pt idx="34">
                  <c:v>8.6651711000000006E-2</c:v>
                </c:pt>
                <c:pt idx="35">
                  <c:v>0.11121896000000001</c:v>
                </c:pt>
                <c:pt idx="36">
                  <c:v>0.13802848000000001</c:v>
                </c:pt>
                <c:pt idx="37">
                  <c:v>0.15957605399999999</c:v>
                </c:pt>
                <c:pt idx="38">
                  <c:v>0.17389687400000001</c:v>
                </c:pt>
                <c:pt idx="39">
                  <c:v>0.19773039000000001</c:v>
                </c:pt>
                <c:pt idx="40">
                  <c:v>0.19686363500000001</c:v>
                </c:pt>
                <c:pt idx="41">
                  <c:v>0.212096432</c:v>
                </c:pt>
                <c:pt idx="42">
                  <c:v>0.21671907600000001</c:v>
                </c:pt>
                <c:pt idx="43">
                  <c:v>0.225136527</c:v>
                </c:pt>
                <c:pt idx="44">
                  <c:v>0.228613762</c:v>
                </c:pt>
                <c:pt idx="45">
                  <c:v>0.22962119</c:v>
                </c:pt>
                <c:pt idx="46">
                  <c:v>0.23122136700000001</c:v>
                </c:pt>
                <c:pt idx="47">
                  <c:v>0.23703287100000001</c:v>
                </c:pt>
                <c:pt idx="48">
                  <c:v>0.234378208</c:v>
                </c:pt>
                <c:pt idx="49">
                  <c:v>0.228066249</c:v>
                </c:pt>
                <c:pt idx="50">
                  <c:v>0.224220478</c:v>
                </c:pt>
                <c:pt idx="51">
                  <c:v>0.220011501</c:v>
                </c:pt>
                <c:pt idx="52">
                  <c:v>0.21758870799999999</c:v>
                </c:pt>
                <c:pt idx="53">
                  <c:v>0.21516301099999999</c:v>
                </c:pt>
                <c:pt idx="54">
                  <c:v>0.20578392500000001</c:v>
                </c:pt>
                <c:pt idx="55">
                  <c:v>0.20647074000000001</c:v>
                </c:pt>
                <c:pt idx="56">
                  <c:v>0.19613035300000001</c:v>
                </c:pt>
                <c:pt idx="57">
                  <c:v>0.19576555400000001</c:v>
                </c:pt>
                <c:pt idx="58">
                  <c:v>0.18684303499999999</c:v>
                </c:pt>
                <c:pt idx="59">
                  <c:v>0.187712613</c:v>
                </c:pt>
                <c:pt idx="60">
                  <c:v>0.183365636</c:v>
                </c:pt>
                <c:pt idx="61">
                  <c:v>0.176091947</c:v>
                </c:pt>
                <c:pt idx="62">
                  <c:v>0.169414115</c:v>
                </c:pt>
                <c:pt idx="63">
                  <c:v>0.16721794000000001</c:v>
                </c:pt>
                <c:pt idx="64">
                  <c:v>0.15889055999999999</c:v>
                </c:pt>
                <c:pt idx="65">
                  <c:v>0.159714784</c:v>
                </c:pt>
                <c:pt idx="66">
                  <c:v>0.14740806300000001</c:v>
                </c:pt>
                <c:pt idx="67">
                  <c:v>0.152028472</c:v>
                </c:pt>
                <c:pt idx="68">
                  <c:v>0.144845367</c:v>
                </c:pt>
                <c:pt idx="69">
                  <c:v>0.14351797299999999</c:v>
                </c:pt>
                <c:pt idx="70">
                  <c:v>0.13811959600000001</c:v>
                </c:pt>
                <c:pt idx="71">
                  <c:v>0.13299534299999999</c:v>
                </c:pt>
                <c:pt idx="72">
                  <c:v>0.132310546</c:v>
                </c:pt>
                <c:pt idx="73">
                  <c:v>0.13404680999999999</c:v>
                </c:pt>
                <c:pt idx="74">
                  <c:v>0.13002234500000001</c:v>
                </c:pt>
                <c:pt idx="75">
                  <c:v>0.12590415399999999</c:v>
                </c:pt>
                <c:pt idx="76">
                  <c:v>0.124577283</c:v>
                </c:pt>
                <c:pt idx="77">
                  <c:v>0.12238129</c:v>
                </c:pt>
                <c:pt idx="78">
                  <c:v>0.118676012</c:v>
                </c:pt>
                <c:pt idx="79">
                  <c:v>0.116846804</c:v>
                </c:pt>
                <c:pt idx="80">
                  <c:v>0.117945064</c:v>
                </c:pt>
                <c:pt idx="81">
                  <c:v>0.11387182</c:v>
                </c:pt>
                <c:pt idx="82">
                  <c:v>0.11387383500000001</c:v>
                </c:pt>
                <c:pt idx="83">
                  <c:v>0.110074529</c:v>
                </c:pt>
                <c:pt idx="84">
                  <c:v>0.10879491400000001</c:v>
                </c:pt>
                <c:pt idx="85">
                  <c:v>0.109892225</c:v>
                </c:pt>
                <c:pt idx="86">
                  <c:v>0.112362262</c:v>
                </c:pt>
                <c:pt idx="87">
                  <c:v>0.114054775</c:v>
                </c:pt>
                <c:pt idx="88">
                  <c:v>0.114650613</c:v>
                </c:pt>
                <c:pt idx="89">
                  <c:v>0.10957224</c:v>
                </c:pt>
                <c:pt idx="90">
                  <c:v>0.107009438</c:v>
                </c:pt>
                <c:pt idx="91">
                  <c:v>0.10696424</c:v>
                </c:pt>
                <c:pt idx="92">
                  <c:v>0.11002838400000001</c:v>
                </c:pt>
                <c:pt idx="93">
                  <c:v>0.107789331</c:v>
                </c:pt>
                <c:pt idx="94">
                  <c:v>0.112225122</c:v>
                </c:pt>
                <c:pt idx="95">
                  <c:v>0.109937281</c:v>
                </c:pt>
                <c:pt idx="96">
                  <c:v>0.11089797999999999</c:v>
                </c:pt>
                <c:pt idx="97">
                  <c:v>0.108152558</c:v>
                </c:pt>
                <c:pt idx="98">
                  <c:v>0.11053308000000001</c:v>
                </c:pt>
                <c:pt idx="99">
                  <c:v>0.105957117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7B2-4F3D-A240-BA4C28301A86}"/>
            </c:ext>
          </c:extLst>
        </c:ser>
        <c:ser>
          <c:idx val="1"/>
          <c:order val="1"/>
          <c:tx>
            <c:v>Backscattering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'[sawtooth reflectivity.xlsx]sawtooth reflectivity'!$B$1:$CW$1</c:f>
              <c:numCache>
                <c:formatCode>General</c:formatCode>
                <c:ptCount val="100"/>
                <c:pt idx="0">
                  <c:v>1E-3</c:v>
                </c:pt>
                <c:pt idx="1">
                  <c:v>1.1569799999999999E-3</c:v>
                </c:pt>
                <c:pt idx="2">
                  <c:v>1.627919E-3</c:v>
                </c:pt>
                <c:pt idx="3">
                  <c:v>2.4128169999999998E-3</c:v>
                </c:pt>
                <c:pt idx="4">
                  <c:v>3.5116739999999998E-3</c:v>
                </c:pt>
                <c:pt idx="5">
                  <c:v>4.9244909999999996E-3</c:v>
                </c:pt>
                <c:pt idx="6">
                  <c:v>6.6512669999999998E-3</c:v>
                </c:pt>
                <c:pt idx="7">
                  <c:v>8.6920020000000008E-3</c:v>
                </c:pt>
                <c:pt idx="8">
                  <c:v>1.1046696E-2</c:v>
                </c:pt>
                <c:pt idx="9">
                  <c:v>1.3715349999999999E-2</c:v>
                </c:pt>
                <c:pt idx="10">
                  <c:v>1.6697963E-2</c:v>
                </c:pt>
                <c:pt idx="11">
                  <c:v>1.9994536E-2</c:v>
                </c:pt>
                <c:pt idx="12">
                  <c:v>2.3605067E-2</c:v>
                </c:pt>
                <c:pt idx="13">
                  <c:v>2.7529557999999999E-2</c:v>
                </c:pt>
                <c:pt idx="14">
                  <c:v>3.1768008E-2</c:v>
                </c:pt>
                <c:pt idx="15">
                  <c:v>3.6320417000000001E-2</c:v>
                </c:pt>
                <c:pt idx="16">
                  <c:v>4.1186786000000003E-2</c:v>
                </c:pt>
                <c:pt idx="17">
                  <c:v>4.6367114000000001E-2</c:v>
                </c:pt>
                <c:pt idx="18">
                  <c:v>5.1861401000000001E-2</c:v>
                </c:pt>
                <c:pt idx="19">
                  <c:v>5.7669646999999997E-2</c:v>
                </c:pt>
                <c:pt idx="20">
                  <c:v>6.3791852999999996E-2</c:v>
                </c:pt>
                <c:pt idx="21">
                  <c:v>7.0228018000000003E-2</c:v>
                </c:pt>
                <c:pt idx="22">
                  <c:v>7.6978141999999999E-2</c:v>
                </c:pt>
                <c:pt idx="23">
                  <c:v>8.4042225999999998E-2</c:v>
                </c:pt>
                <c:pt idx="24">
                  <c:v>9.1420267999999999E-2</c:v>
                </c:pt>
                <c:pt idx="25">
                  <c:v>9.9112270000000002E-2</c:v>
                </c:pt>
                <c:pt idx="26">
                  <c:v>0.10711823199999999</c:v>
                </c:pt>
                <c:pt idx="27">
                  <c:v>0.115438152</c:v>
                </c:pt>
                <c:pt idx="28">
                  <c:v>0.124072032</c:v>
                </c:pt>
                <c:pt idx="29">
                  <c:v>0.13301987100000001</c:v>
                </c:pt>
                <c:pt idx="30">
                  <c:v>0.142281669</c:v>
                </c:pt>
                <c:pt idx="31">
                  <c:v>0.15185742699999999</c:v>
                </c:pt>
                <c:pt idx="32">
                  <c:v>0.16174714400000001</c:v>
                </c:pt>
                <c:pt idx="33">
                  <c:v>0.17195082</c:v>
                </c:pt>
                <c:pt idx="34">
                  <c:v>0.182468455</c:v>
                </c:pt>
                <c:pt idx="35">
                  <c:v>0.19330005</c:v>
                </c:pt>
                <c:pt idx="36">
                  <c:v>0.204445604</c:v>
                </c:pt>
                <c:pt idx="37">
                  <c:v>0.21590511700000001</c:v>
                </c:pt>
                <c:pt idx="38">
                  <c:v>0.22767858999999999</c:v>
                </c:pt>
                <c:pt idx="39">
                  <c:v>0.239766021</c:v>
                </c:pt>
                <c:pt idx="40">
                  <c:v>0.25216741199999998</c:v>
                </c:pt>
                <c:pt idx="41">
                  <c:v>0.26488276300000002</c:v>
                </c:pt>
                <c:pt idx="42">
                  <c:v>0.27791207200000001</c:v>
                </c:pt>
                <c:pt idx="43">
                  <c:v>0.291255341</c:v>
                </c:pt>
                <c:pt idx="44">
                  <c:v>0.30491256900000002</c:v>
                </c:pt>
                <c:pt idx="45">
                  <c:v>0.31888375600000002</c:v>
                </c:pt>
                <c:pt idx="46">
                  <c:v>0.33316890300000002</c:v>
                </c:pt>
                <c:pt idx="47">
                  <c:v>0.34776800899999999</c:v>
                </c:pt>
                <c:pt idx="48">
                  <c:v>0.36268107399999999</c:v>
                </c:pt>
                <c:pt idx="49">
                  <c:v>0.37790809800000003</c:v>
                </c:pt>
                <c:pt idx="50">
                  <c:v>0.39344908200000001</c:v>
                </c:pt>
                <c:pt idx="51">
                  <c:v>0.40930402500000002</c:v>
                </c:pt>
                <c:pt idx="52">
                  <c:v>0.425472927</c:v>
                </c:pt>
                <c:pt idx="53">
                  <c:v>0.44195578800000002</c:v>
                </c:pt>
                <c:pt idx="54">
                  <c:v>0.45875260899999998</c:v>
                </c:pt>
                <c:pt idx="55">
                  <c:v>0.47586338900000003</c:v>
                </c:pt>
                <c:pt idx="56">
                  <c:v>0.49328812799999999</c:v>
                </c:pt>
                <c:pt idx="57">
                  <c:v>0.51102682700000002</c:v>
                </c:pt>
                <c:pt idx="58">
                  <c:v>0.52907948400000004</c:v>
                </c:pt>
                <c:pt idx="59">
                  <c:v>0.54744610100000002</c:v>
                </c:pt>
                <c:pt idx="60">
                  <c:v>0.56612667800000005</c:v>
                </c:pt>
                <c:pt idx="61">
                  <c:v>0.58512121299999997</c:v>
                </c:pt>
                <c:pt idx="62">
                  <c:v>0.60442970799999995</c:v>
                </c:pt>
                <c:pt idx="63">
                  <c:v>0.62405216200000002</c:v>
                </c:pt>
                <c:pt idx="64">
                  <c:v>0.64398857600000003</c:v>
                </c:pt>
                <c:pt idx="65">
                  <c:v>0.66423894800000005</c:v>
                </c:pt>
                <c:pt idx="66">
                  <c:v>0.68480328000000001</c:v>
                </c:pt>
                <c:pt idx="67">
                  <c:v>0.70568157099999995</c:v>
                </c:pt>
                <c:pt idx="68">
                  <c:v>0.72687382199999995</c:v>
                </c:pt>
                <c:pt idx="69">
                  <c:v>0.74838003099999995</c:v>
                </c:pt>
                <c:pt idx="70">
                  <c:v>0.7702002</c:v>
                </c:pt>
                <c:pt idx="71">
                  <c:v>0.79233432800000003</c:v>
                </c:pt>
                <c:pt idx="72">
                  <c:v>0.81478241600000001</c:v>
                </c:pt>
                <c:pt idx="73">
                  <c:v>0.83754446299999996</c:v>
                </c:pt>
                <c:pt idx="74">
                  <c:v>0.860620469</c:v>
                </c:pt>
                <c:pt idx="75">
                  <c:v>0.88401043400000001</c:v>
                </c:pt>
                <c:pt idx="76">
                  <c:v>0.907714358</c:v>
                </c:pt>
                <c:pt idx="77">
                  <c:v>0.93173224200000004</c:v>
                </c:pt>
                <c:pt idx="78">
                  <c:v>0.95606408499999995</c:v>
                </c:pt>
                <c:pt idx="79">
                  <c:v>0.98070988800000003</c:v>
                </c:pt>
                <c:pt idx="80">
                  <c:v>1.0056696490000001</c:v>
                </c:pt>
                <c:pt idx="81">
                  <c:v>1.0309433699999999</c:v>
                </c:pt>
                <c:pt idx="82">
                  <c:v>1.05653105</c:v>
                </c:pt>
                <c:pt idx="83">
                  <c:v>1.0824326900000001</c:v>
                </c:pt>
                <c:pt idx="84">
                  <c:v>1.1086482879999999</c:v>
                </c:pt>
                <c:pt idx="85">
                  <c:v>1.1351778459999999</c:v>
                </c:pt>
                <c:pt idx="86">
                  <c:v>1.162021363</c:v>
                </c:pt>
                <c:pt idx="87">
                  <c:v>1.1891788400000001</c:v>
                </c:pt>
                <c:pt idx="88">
                  <c:v>1.2166502749999999</c:v>
                </c:pt>
                <c:pt idx="89">
                  <c:v>1.2444356700000001</c:v>
                </c:pt>
                <c:pt idx="90">
                  <c:v>1.272535025</c:v>
                </c:pt>
                <c:pt idx="91">
                  <c:v>1.300948338</c:v>
                </c:pt>
                <c:pt idx="92">
                  <c:v>1.3296756110000001</c:v>
                </c:pt>
                <c:pt idx="93">
                  <c:v>1.3587168430000001</c:v>
                </c:pt>
                <c:pt idx="94">
                  <c:v>1.3880720339999999</c:v>
                </c:pt>
                <c:pt idx="95">
                  <c:v>1.4177411849999999</c:v>
                </c:pt>
                <c:pt idx="96">
                  <c:v>1.447724295</c:v>
                </c:pt>
                <c:pt idx="97">
                  <c:v>1.4780213639999999</c:v>
                </c:pt>
                <c:pt idx="98">
                  <c:v>1.508632392</c:v>
                </c:pt>
                <c:pt idx="99">
                  <c:v>1.53955738</c:v>
                </c:pt>
              </c:numCache>
            </c:numRef>
          </c:xVal>
          <c:yVal>
            <c:numRef>
              <c:f>'[sawtooth reflectivity.xlsx]sawtooth reflectivity'!$B$8:$CW$8</c:f>
              <c:numCache>
                <c:formatCode>General</c:formatCode>
                <c:ptCount val="100"/>
                <c:pt idx="0">
                  <c:v>8.9167378000000005E-2</c:v>
                </c:pt>
                <c:pt idx="1">
                  <c:v>9.1454158999999993E-2</c:v>
                </c:pt>
                <c:pt idx="2">
                  <c:v>8.8251523999999998E-2</c:v>
                </c:pt>
                <c:pt idx="3">
                  <c:v>8.5278471999999994E-2</c:v>
                </c:pt>
                <c:pt idx="4">
                  <c:v>8.6421366999999999E-2</c:v>
                </c:pt>
                <c:pt idx="5">
                  <c:v>8.6880045000000003E-2</c:v>
                </c:pt>
                <c:pt idx="6">
                  <c:v>8.9670644999999993E-2</c:v>
                </c:pt>
                <c:pt idx="7">
                  <c:v>7.9102222999999999E-2</c:v>
                </c:pt>
                <c:pt idx="8">
                  <c:v>7.9926331000000003E-2</c:v>
                </c:pt>
                <c:pt idx="9">
                  <c:v>8.0884975999999997E-2</c:v>
                </c:pt>
                <c:pt idx="10">
                  <c:v>7.6448896000000002E-2</c:v>
                </c:pt>
                <c:pt idx="11">
                  <c:v>8.1481595000000004E-2</c:v>
                </c:pt>
                <c:pt idx="12">
                  <c:v>8.0292177000000006E-2</c:v>
                </c:pt>
                <c:pt idx="13">
                  <c:v>7.6128603000000003E-2</c:v>
                </c:pt>
                <c:pt idx="14">
                  <c:v>7.2606535999999999E-2</c:v>
                </c:pt>
                <c:pt idx="15">
                  <c:v>7.5809205000000005E-2</c:v>
                </c:pt>
                <c:pt idx="16">
                  <c:v>7.3520561999999998E-2</c:v>
                </c:pt>
                <c:pt idx="17">
                  <c:v>7.2468605000000005E-2</c:v>
                </c:pt>
                <c:pt idx="18">
                  <c:v>7.3657950999999999E-2</c:v>
                </c:pt>
                <c:pt idx="19">
                  <c:v>6.7664123000000007E-2</c:v>
                </c:pt>
                <c:pt idx="20">
                  <c:v>6.7024113999999996E-2</c:v>
                </c:pt>
                <c:pt idx="21">
                  <c:v>6.8487148999999997E-2</c:v>
                </c:pt>
                <c:pt idx="22">
                  <c:v>6.7756084999999994E-2</c:v>
                </c:pt>
                <c:pt idx="23">
                  <c:v>6.3958256000000005E-2</c:v>
                </c:pt>
                <c:pt idx="24">
                  <c:v>5.9520075999999998E-2</c:v>
                </c:pt>
                <c:pt idx="25">
                  <c:v>5.9338700000000001E-2</c:v>
                </c:pt>
                <c:pt idx="26">
                  <c:v>5.8835166000000001E-2</c:v>
                </c:pt>
                <c:pt idx="27">
                  <c:v>5.8376458999999999E-2</c:v>
                </c:pt>
                <c:pt idx="28">
                  <c:v>5.8743308000000001E-2</c:v>
                </c:pt>
                <c:pt idx="29">
                  <c:v>5.8102889999999997E-2</c:v>
                </c:pt>
                <c:pt idx="30">
                  <c:v>5.5952842000000003E-2</c:v>
                </c:pt>
                <c:pt idx="31">
                  <c:v>5.6364412000000003E-2</c:v>
                </c:pt>
                <c:pt idx="32">
                  <c:v>5.3801931999999997E-2</c:v>
                </c:pt>
                <c:pt idx="33">
                  <c:v>5.2338467999999999E-2</c:v>
                </c:pt>
                <c:pt idx="34">
                  <c:v>4.9091232999999998E-2</c:v>
                </c:pt>
                <c:pt idx="35">
                  <c:v>4.8403833E-2</c:v>
                </c:pt>
                <c:pt idx="36">
                  <c:v>4.2090507999999999E-2</c:v>
                </c:pt>
                <c:pt idx="37">
                  <c:v>4.1770317000000001E-2</c:v>
                </c:pt>
                <c:pt idx="38">
                  <c:v>3.8842222000000003E-2</c:v>
                </c:pt>
                <c:pt idx="39">
                  <c:v>3.5960129E-2</c:v>
                </c:pt>
                <c:pt idx="40">
                  <c:v>3.2939828999999997E-2</c:v>
                </c:pt>
                <c:pt idx="41">
                  <c:v>3.1292988000000001E-2</c:v>
                </c:pt>
                <c:pt idx="42">
                  <c:v>2.7770576000000002E-2</c:v>
                </c:pt>
                <c:pt idx="43">
                  <c:v>2.484227E-2</c:v>
                </c:pt>
                <c:pt idx="44">
                  <c:v>2.1868728E-2</c:v>
                </c:pt>
                <c:pt idx="45">
                  <c:v>2.3561308E-2</c:v>
                </c:pt>
                <c:pt idx="46">
                  <c:v>2.2737568E-2</c:v>
                </c:pt>
                <c:pt idx="47">
                  <c:v>1.8894871000000001E-2</c:v>
                </c:pt>
                <c:pt idx="48">
                  <c:v>1.6790188000000001E-2</c:v>
                </c:pt>
                <c:pt idx="49">
                  <c:v>1.5692350000000001E-2</c:v>
                </c:pt>
                <c:pt idx="50">
                  <c:v>1.4320018E-2</c:v>
                </c:pt>
                <c:pt idx="51">
                  <c:v>1.2901487E-2</c:v>
                </c:pt>
                <c:pt idx="52">
                  <c:v>1.3038898E-2</c:v>
                </c:pt>
                <c:pt idx="53">
                  <c:v>1.097997E-2</c:v>
                </c:pt>
                <c:pt idx="54">
                  <c:v>1.1528712E-2</c:v>
                </c:pt>
                <c:pt idx="55">
                  <c:v>8.7841410000000005E-3</c:v>
                </c:pt>
                <c:pt idx="56">
                  <c:v>8.1436960000000006E-3</c:v>
                </c:pt>
                <c:pt idx="57">
                  <c:v>8.6468859999999995E-3</c:v>
                </c:pt>
                <c:pt idx="58">
                  <c:v>6.9995880000000002E-3</c:v>
                </c:pt>
                <c:pt idx="59">
                  <c:v>7.6404430000000002E-3</c:v>
                </c:pt>
                <c:pt idx="60">
                  <c:v>5.9934039999999999E-3</c:v>
                </c:pt>
                <c:pt idx="61">
                  <c:v>4.712094E-3</c:v>
                </c:pt>
                <c:pt idx="62">
                  <c:v>6.1307999999999996E-3</c:v>
                </c:pt>
                <c:pt idx="63">
                  <c:v>6.8626080000000001E-3</c:v>
                </c:pt>
                <c:pt idx="64">
                  <c:v>5.2155409999999998E-3</c:v>
                </c:pt>
                <c:pt idx="65">
                  <c:v>4.8036390000000002E-3</c:v>
                </c:pt>
                <c:pt idx="66">
                  <c:v>4.1632010000000001E-3</c:v>
                </c:pt>
                <c:pt idx="67">
                  <c:v>4.1631050000000003E-3</c:v>
                </c:pt>
                <c:pt idx="68">
                  <c:v>3.5684950000000001E-3</c:v>
                </c:pt>
                <c:pt idx="69">
                  <c:v>3.2481879999999999E-3</c:v>
                </c:pt>
                <c:pt idx="70">
                  <c:v>3.8430510000000001E-3</c:v>
                </c:pt>
                <c:pt idx="71">
                  <c:v>4.4378880000000001E-3</c:v>
                </c:pt>
                <c:pt idx="72">
                  <c:v>2.607617E-3</c:v>
                </c:pt>
                <c:pt idx="73">
                  <c:v>2.7448580000000002E-3</c:v>
                </c:pt>
                <c:pt idx="74">
                  <c:v>3.8428609999999999E-3</c:v>
                </c:pt>
                <c:pt idx="75">
                  <c:v>2.4246879999999999E-3</c:v>
                </c:pt>
                <c:pt idx="76">
                  <c:v>2.9280349999999998E-3</c:v>
                </c:pt>
                <c:pt idx="77">
                  <c:v>2.6993529999999998E-3</c:v>
                </c:pt>
                <c:pt idx="78">
                  <c:v>2.6991369999999999E-3</c:v>
                </c:pt>
                <c:pt idx="79">
                  <c:v>2.4247779999999998E-3</c:v>
                </c:pt>
                <c:pt idx="80">
                  <c:v>2.9280399999999998E-3</c:v>
                </c:pt>
                <c:pt idx="81">
                  <c:v>2.1044369999999998E-3</c:v>
                </c:pt>
                <c:pt idx="82">
                  <c:v>2.7449789999999998E-3</c:v>
                </c:pt>
                <c:pt idx="83">
                  <c:v>2.104435E-3</c:v>
                </c:pt>
                <c:pt idx="84">
                  <c:v>2.9736929999999999E-3</c:v>
                </c:pt>
                <c:pt idx="85">
                  <c:v>2.2416549999999999E-3</c:v>
                </c:pt>
                <c:pt idx="86">
                  <c:v>2.3333410000000001E-3</c:v>
                </c:pt>
                <c:pt idx="87">
                  <c:v>2.196281E-3</c:v>
                </c:pt>
                <c:pt idx="88">
                  <c:v>2.1961540000000001E-3</c:v>
                </c:pt>
                <c:pt idx="89">
                  <c:v>1.7385930000000001E-3</c:v>
                </c:pt>
                <c:pt idx="90">
                  <c:v>2.60758E-3</c:v>
                </c:pt>
                <c:pt idx="91">
                  <c:v>1.9674219999999999E-3</c:v>
                </c:pt>
                <c:pt idx="92">
                  <c:v>1.875605E-3</c:v>
                </c:pt>
                <c:pt idx="93">
                  <c:v>2.0586799999999998E-3</c:v>
                </c:pt>
                <c:pt idx="94">
                  <c:v>2.1501939999999998E-3</c:v>
                </c:pt>
                <c:pt idx="95">
                  <c:v>1.189507E-3</c:v>
                </c:pt>
                <c:pt idx="96">
                  <c:v>1.3725370000000001E-3</c:v>
                </c:pt>
                <c:pt idx="97">
                  <c:v>1.601313E-3</c:v>
                </c:pt>
                <c:pt idx="98">
                  <c:v>1.4638590000000001E-3</c:v>
                </c:pt>
                <c:pt idx="99">
                  <c:v>7.7771600000000002E-4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7B2-4F3D-A240-BA4C28301A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2677856"/>
        <c:axId val="382679816"/>
      </c:scatterChart>
      <c:valAx>
        <c:axId val="382677856"/>
        <c:scaling>
          <c:orientation val="minMax"/>
          <c:max val="1.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Grazing</a:t>
                </a:r>
                <a:r>
                  <a:rPr lang="en-US" baseline="0"/>
                  <a:t> angle [radians]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679816"/>
        <c:crosses val="autoZero"/>
        <c:crossBetween val="midCat"/>
      </c:valAx>
      <c:valAx>
        <c:axId val="382679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Probability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6778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401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05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316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89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0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44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189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284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130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30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017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A2831-8170-4576-96B1-F2A81569C108}" type="datetimeFigureOut">
              <a:rPr lang="en-GB" smtClean="0"/>
              <a:t>21/10/2021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9A726-E114-4CC5-9CCE-0245D9F6B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59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FAF06-577F-4C65-9F55-8D1DDAD8C4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SynRad+ in a nutshell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7CAC38-5FBE-475F-8F8C-33E2CB0E30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FCCee topical meeting on SR software</a:t>
            </a:r>
          </a:p>
          <a:p>
            <a:r>
              <a:rPr lang="en-US"/>
              <a:t>21 October 2021, Marton Ady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6137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mszakacs\Dropbox\Screenshots\screenshot_2012-09-26_09-31-1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6"/>
          <a:stretch/>
        </p:blipFill>
        <p:spPr bwMode="auto">
          <a:xfrm>
            <a:off x="1540488" y="2687027"/>
            <a:ext cx="3031513" cy="1636218"/>
          </a:xfrm>
          <a:prstGeom prst="roundRect">
            <a:avLst>
              <a:gd name="adj" fmla="val 521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74"/>
          <a:stretch/>
        </p:blipFill>
        <p:spPr bwMode="auto">
          <a:xfrm>
            <a:off x="4680344" y="2687027"/>
            <a:ext cx="3136412" cy="1636218"/>
          </a:xfrm>
          <a:prstGeom prst="roundRect">
            <a:avLst>
              <a:gd name="adj" fmla="val 558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80391" y="6421394"/>
            <a:ext cx="9832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Conversion</a:t>
            </a:r>
          </a:p>
        </p:txBody>
      </p:sp>
      <p:sp>
        <p:nvSpPr>
          <p:cNvPr id="9" name="Bent Arrow 8"/>
          <p:cNvSpPr/>
          <p:nvPr/>
        </p:nvSpPr>
        <p:spPr>
          <a:xfrm rot="10800000" flipH="1">
            <a:off x="2150135" y="4490154"/>
            <a:ext cx="1134791" cy="1243635"/>
          </a:xfrm>
          <a:prstGeom prst="bentArrow">
            <a:avLst>
              <a:gd name="adj1" fmla="val 12010"/>
              <a:gd name="adj2" fmla="val 25000"/>
              <a:gd name="adj3" fmla="val 25000"/>
              <a:gd name="adj4" fmla="val 4375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5400000" flipH="1">
            <a:off x="5834436" y="4382298"/>
            <a:ext cx="1045532" cy="1261244"/>
          </a:xfrm>
          <a:prstGeom prst="bentArrow">
            <a:avLst>
              <a:gd name="adj1" fmla="val 13522"/>
              <a:gd name="adj2" fmla="val 25000"/>
              <a:gd name="adj3" fmla="val 25000"/>
              <a:gd name="adj4" fmla="val 4375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863" y="4480792"/>
            <a:ext cx="1992273" cy="19406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688554" y="1924398"/>
            <a:ext cx="3983580" cy="462547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Photon </a:t>
            </a:r>
            <a:r>
              <a:rPr lang="en-US" sz="2400"/>
              <a:t>stimulated desorption:</a:t>
            </a:r>
            <a:endParaRPr lang="en-US" sz="2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079D5E-D054-664E-9160-7884603D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5B2F5-3361-4BC4-832A-98836FF3DB1B}" type="slidenum">
              <a:rPr lang="en-US" smtClean="0"/>
              <a:t>10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695068" y="2386945"/>
            <a:ext cx="98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SynRad+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26580" y="2386945"/>
            <a:ext cx="111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MolFlow</a:t>
            </a:r>
            <a:r>
              <a:rPr lang="en-US" dirty="0"/>
              <a:t>+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D77B72-4E1C-43BC-BE0B-67E9803711CF}"/>
              </a:ext>
            </a:extLst>
          </p:cNvPr>
          <p:cNvSpPr txBox="1"/>
          <p:nvPr/>
        </p:nvSpPr>
        <p:spPr>
          <a:xfrm>
            <a:off x="1279794" y="176820"/>
            <a:ext cx="6414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/>
              <a:t>Working with SynRad+ and MolFlow+</a:t>
            </a:r>
          </a:p>
          <a:p>
            <a:pPr algn="ctr"/>
            <a:r>
              <a:rPr lang="en-US" sz="3200"/>
              <a:t>2) Convert SR to dynamic outgassing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344992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30853" y="5941315"/>
            <a:ext cx="2171028" cy="5259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>
                <a:solidFill>
                  <a:schemeClr val="tx1"/>
                </a:solidFill>
              </a:rPr>
              <a:t>Pressure [mbar]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1880" y="5941315"/>
            <a:ext cx="4464551" cy="5259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753" b="95205" l="2960" r="98117">
                        <a14:foregroundMark x1="6009" y1="8904" x2="6009" y2="8904"/>
                        <a14:foregroundMark x1="3139" y1="6027" x2="16951" y2="17945"/>
                        <a14:foregroundMark x1="16951" y1="17945" x2="20717" y2="23973"/>
                        <a14:foregroundMark x1="86278" y1="86986" x2="94170" y2="95342"/>
                        <a14:foregroundMark x1="94170" y1="95342" x2="94260" y2="95342"/>
                        <a14:foregroundMark x1="93094" y1="86986" x2="98117" y2="9301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0853" y="1533587"/>
            <a:ext cx="6635578" cy="4344370"/>
          </a:xfrm>
          <a:prstGeom prst="roundRect">
            <a:avLst>
              <a:gd name="adj" fmla="val 2849"/>
            </a:avLst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D5CEBB-40BB-574E-BD6B-0178FC97A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5B2F5-3361-4BC4-832A-98836FF3DB1B}" type="slidenum">
              <a:rPr lang="en-US" smtClean="0"/>
              <a:t>11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37675B-0461-47D7-A99F-2A573573E664}"/>
              </a:ext>
            </a:extLst>
          </p:cNvPr>
          <p:cNvSpPr txBox="1"/>
          <p:nvPr/>
        </p:nvSpPr>
        <p:spPr>
          <a:xfrm>
            <a:off x="1279794" y="176820"/>
            <a:ext cx="6414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/>
              <a:t>Working with SynRad+ and MolFlow+</a:t>
            </a:r>
          </a:p>
          <a:p>
            <a:pPr algn="ctr"/>
            <a:r>
              <a:rPr lang="en-US" sz="3200"/>
              <a:t>3) Perform vacuum simulation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2518476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A5FE288-B9FD-4264-A94E-CF7CEE628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54" y="1434517"/>
            <a:ext cx="4173853" cy="27994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C989604-BCE2-4D2C-8F73-CBBEC6C7B359}"/>
              </a:ext>
            </a:extLst>
          </p:cNvPr>
          <p:cNvSpPr txBox="1"/>
          <p:nvPr/>
        </p:nvSpPr>
        <p:spPr>
          <a:xfrm>
            <a:off x="2137764" y="212394"/>
            <a:ext cx="4861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Details: rough surface scattering</a:t>
            </a:r>
            <a:endParaRPr lang="en-GB" sz="28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B39FC99-849F-4DA8-A609-9FB26F480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4" y="4323682"/>
            <a:ext cx="4173853" cy="253431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FCDAE88-01B3-4852-B77C-8CE561B853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6854" y="1428979"/>
            <a:ext cx="4775338" cy="379736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85962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1064" y="1967938"/>
            <a:ext cx="9027731" cy="3402197"/>
            <a:chOff x="-299306" y="1309696"/>
            <a:chExt cx="12491306" cy="470748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73929" y="1679028"/>
              <a:ext cx="4118071" cy="35587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09727" y="1679029"/>
              <a:ext cx="4164202" cy="35587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299306" y="1679028"/>
              <a:ext cx="4209033" cy="355873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99620" y="5592625"/>
              <a:ext cx="3592380" cy="42455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8599620" y="5237759"/>
              <a:ext cx="3592380" cy="4152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Flux density [photons/sec/cm2]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75702" y="1309697"/>
              <a:ext cx="1557487" cy="415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sigma=10 nm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492803" y="1309696"/>
              <a:ext cx="1626245" cy="415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sigma=400nm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65023" y="1309697"/>
              <a:ext cx="1520757" cy="415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no scattering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505243" y="5355459"/>
              <a:ext cx="1122674" cy="6387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direct incidence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06827" y="1755973"/>
              <a:ext cx="973169" cy="89430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reflected photons</a:t>
              </a:r>
            </a:p>
          </p:txBody>
        </p:sp>
        <p:cxnSp>
          <p:nvCxnSpPr>
            <p:cNvPr id="15" name="Straight Arrow Connector 14"/>
            <p:cNvCxnSpPr>
              <a:stCxn id="12" idx="0"/>
            </p:cNvCxnSpPr>
            <p:nvPr/>
          </p:nvCxnSpPr>
          <p:spPr>
            <a:xfrm flipH="1" flipV="1">
              <a:off x="1124713" y="3877057"/>
              <a:ext cx="4941866" cy="1478402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2" idx="0"/>
            </p:cNvCxnSpPr>
            <p:nvPr/>
          </p:nvCxnSpPr>
          <p:spPr>
            <a:xfrm flipH="1" flipV="1">
              <a:off x="5275703" y="3877057"/>
              <a:ext cx="790876" cy="1478402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2" idx="0"/>
            </p:cNvCxnSpPr>
            <p:nvPr/>
          </p:nvCxnSpPr>
          <p:spPr>
            <a:xfrm flipV="1">
              <a:off x="6066579" y="4096514"/>
              <a:ext cx="2710262" cy="1258945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3" idx="2"/>
            </p:cNvCxnSpPr>
            <p:nvPr/>
          </p:nvCxnSpPr>
          <p:spPr>
            <a:xfrm flipH="1">
              <a:off x="5333745" y="2650275"/>
              <a:ext cx="1159667" cy="211795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3" idx="2"/>
            </p:cNvCxnSpPr>
            <p:nvPr/>
          </p:nvCxnSpPr>
          <p:spPr>
            <a:xfrm>
              <a:off x="6493412" y="2650275"/>
              <a:ext cx="2777281" cy="211795"/>
            </a:xfrm>
            <a:prstGeom prst="straightConnector1">
              <a:avLst/>
            </a:prstGeom>
            <a:ln w="28575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3343491" y="2521490"/>
              <a:ext cx="429558" cy="221800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006048" y="2634691"/>
              <a:ext cx="495060" cy="415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>
                  <a:solidFill>
                    <a:schemeClr val="accent6"/>
                  </a:solidFill>
                </a:rPr>
                <a:t>e+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29425" y="2558625"/>
              <a:ext cx="370615" cy="702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b="1" dirty="0">
                  <a:solidFill>
                    <a:srgbClr val="0070C0"/>
                  </a:solidFill>
                </a:rPr>
                <a:t>e-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447869" y="2407298"/>
              <a:ext cx="379590" cy="301990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BB11F35-0160-48BF-BEB0-A058FF17911F}"/>
              </a:ext>
            </a:extLst>
          </p:cNvPr>
          <p:cNvSpPr txBox="1"/>
          <p:nvPr/>
        </p:nvSpPr>
        <p:spPr>
          <a:xfrm>
            <a:off x="2137764" y="212394"/>
            <a:ext cx="4861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Details: rough surface scattering</a:t>
            </a:r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406077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D7DEECB-87FF-4762-ABFC-58F063AEA3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3639506"/>
              </p:ext>
            </p:extLst>
          </p:nvPr>
        </p:nvGraphicFramePr>
        <p:xfrm>
          <a:off x="4876800" y="3499385"/>
          <a:ext cx="4267200" cy="3165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ADB10478-E4B3-4184-8525-8F9A1AB01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613" y="3465669"/>
            <a:ext cx="4734187" cy="33923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1CC68D-8435-40BB-AC7E-82F10D8CBA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1966" y="1145566"/>
            <a:ext cx="5124610" cy="21265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FFA686-EE34-4DF4-901E-9CFDF87FF0FE}"/>
              </a:ext>
            </a:extLst>
          </p:cNvPr>
          <p:cNvSpPr txBox="1"/>
          <p:nvPr/>
        </p:nvSpPr>
        <p:spPr>
          <a:xfrm>
            <a:off x="2137764" y="212394"/>
            <a:ext cx="4005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/>
              <a:t>Details: sawtooth surfaces</a:t>
            </a:r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471712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F97D6708-3F6D-4067-9471-E62DB6C965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447" y="788757"/>
            <a:ext cx="4947106" cy="4613881"/>
          </a:xfrm>
          <a:prstGeom prst="roundRect">
            <a:avLst>
              <a:gd name="adj" fmla="val 501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8131503-C6B3-4C84-89CF-EF86551A44C5}"/>
              </a:ext>
            </a:extLst>
          </p:cNvPr>
          <p:cNvSpPr txBox="1"/>
          <p:nvPr/>
        </p:nvSpPr>
        <p:spPr>
          <a:xfrm>
            <a:off x="1668256" y="181484"/>
            <a:ext cx="5807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/>
              <a:t>Synrad geometries: OpticsBuilder</a:t>
            </a:r>
            <a:endParaRPr lang="en-GB" sz="24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86D4AF-3B66-4918-87C7-A2EFACF1B971}"/>
              </a:ext>
            </a:extLst>
          </p:cNvPr>
          <p:cNvSpPr txBox="1"/>
          <p:nvPr/>
        </p:nvSpPr>
        <p:spPr>
          <a:xfrm>
            <a:off x="76782" y="5548246"/>
            <a:ext cx="90043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Accelerator optics world: mainly Linux/Mac, command line tools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Accelerator as a sequence of apertures, S,</a:t>
            </a:r>
            <a:r>
              <a:rPr lang="el-GR"/>
              <a:t>θ</a:t>
            </a:r>
            <a:r>
              <a:rPr lang="en-GB"/>
              <a:t>,dX coordinates in XZ plane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Standard tools (MADX), standardized aperture description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/>
              <a:t>Synrad+: individual regions, 3D geometry, XYZ absolute coordinates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ACA76-899E-407A-AECA-C4F1382A6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6C03-B663-4848-87DD-4D0D4D68788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5220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0E850A9B-C231-47A6-B64D-D5EEA9758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648" y="126863"/>
            <a:ext cx="5174704" cy="4513370"/>
          </a:xfrm>
          <a:prstGeom prst="roundRect">
            <a:avLst>
              <a:gd name="adj" fmla="val 2284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D93109B6-29A7-4D33-8FF8-E42237901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777" y="4816307"/>
            <a:ext cx="4736446" cy="1798370"/>
          </a:xfrm>
          <a:prstGeom prst="roundRect">
            <a:avLst>
              <a:gd name="adj" fmla="val 746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5D1F2E-1ACB-441C-9582-4B1D13FB0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6C03-B663-4848-87DD-4D0D4D68788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1660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EE43C-9187-4216-8EF4-36AC9BD28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6C03-B663-4848-87DD-4D0D4D687884}" type="slidenum">
              <a:rPr lang="en-GB" smtClean="0"/>
              <a:t>17</a:t>
            </a:fld>
            <a:endParaRPr lang="en-GB"/>
          </a:p>
        </p:txBody>
      </p:sp>
      <p:pic>
        <p:nvPicPr>
          <p:cNvPr id="2" name="Picture 8" descr="facet to export">
            <a:extLst>
              <a:ext uri="{FF2B5EF4-FFF2-40B4-BE49-F238E27FC236}">
                <a16:creationId xmlns:a16="http://schemas.microsoft.com/office/drawing/2014/main" id="{5DC955A0-ED58-4A87-9F1B-DE95B099D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750" y="230321"/>
            <a:ext cx="4850160" cy="2024268"/>
          </a:xfrm>
          <a:prstGeom prst="roundRect">
            <a:avLst>
              <a:gd name="adj" fmla="val 977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0" descr="aperture plot">
            <a:extLst>
              <a:ext uri="{FF2B5EF4-FFF2-40B4-BE49-F238E27FC236}">
                <a16:creationId xmlns:a16="http://schemas.microsoft.com/office/drawing/2014/main" id="{193B0C49-163F-4235-86D0-CE11FAF70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57" y="2861543"/>
            <a:ext cx="2877998" cy="171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91DAEE8F-37E1-4EEC-B61C-BB134A0E62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2" y="104702"/>
            <a:ext cx="3630747" cy="243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1B8D1566-4EBA-45B1-86C8-88438B8BE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849" y="2861543"/>
            <a:ext cx="4697061" cy="3712851"/>
          </a:xfrm>
          <a:prstGeom prst="roundRect">
            <a:avLst>
              <a:gd name="adj" fmla="val 9147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B377C0D4-34BB-4223-AD34-61D3C3C55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105" y="4650131"/>
            <a:ext cx="1685374" cy="206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4FB77D2F-75E4-4DB1-822F-87A0DBE5C5AF}"/>
              </a:ext>
            </a:extLst>
          </p:cNvPr>
          <p:cNvSpPr/>
          <p:nvPr/>
        </p:nvSpPr>
        <p:spPr>
          <a:xfrm>
            <a:off x="3650620" y="1172666"/>
            <a:ext cx="390888" cy="195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B8FB4651-F4E3-432A-B0CA-6DD6AD4E2155}"/>
              </a:ext>
            </a:extLst>
          </p:cNvPr>
          <p:cNvSpPr/>
          <p:nvPr/>
        </p:nvSpPr>
        <p:spPr>
          <a:xfrm>
            <a:off x="3321303" y="4650131"/>
            <a:ext cx="811546" cy="195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790B9293-DEE1-4B6C-A1AD-327316374531}"/>
              </a:ext>
            </a:extLst>
          </p:cNvPr>
          <p:cNvSpPr/>
          <p:nvPr/>
        </p:nvSpPr>
        <p:spPr>
          <a:xfrm rot="9574727">
            <a:off x="3326893" y="2617558"/>
            <a:ext cx="1996370" cy="1954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ACABCE8-32AB-4778-8650-2F834594F684}"/>
              </a:ext>
            </a:extLst>
          </p:cNvPr>
          <p:cNvSpPr/>
          <p:nvPr/>
        </p:nvSpPr>
        <p:spPr>
          <a:xfrm>
            <a:off x="146583" y="2715280"/>
            <a:ext cx="3144950" cy="40903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04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874F46-011C-48A7-9241-2315EC453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6C03-B663-4848-87DD-4D0D4D687884}" type="slidenum">
              <a:rPr lang="en-GB" smtClean="0"/>
              <a:t>18</a:t>
            </a:fld>
            <a:endParaRPr lang="en-GB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85FCA0C2-B0B5-4265-8FD1-C50C6223F9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63" y="87691"/>
            <a:ext cx="4747667" cy="3280506"/>
          </a:xfrm>
          <a:prstGeom prst="roundRect">
            <a:avLst>
              <a:gd name="adj" fmla="val 7092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31FFBD76-7DA7-4EBC-BF77-CF2873DD3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949" y="1306892"/>
            <a:ext cx="4201688" cy="2061305"/>
          </a:xfrm>
          <a:prstGeom prst="roundRect">
            <a:avLst>
              <a:gd name="adj" fmla="val 10233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id="{DF92DD42-0C96-44C0-BF41-B4C61B41A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576" y="3429000"/>
            <a:ext cx="5215815" cy="3416130"/>
          </a:xfrm>
          <a:prstGeom prst="roundRect">
            <a:avLst>
              <a:gd name="adj" fmla="val 8289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3E1CD74-00AE-4634-9947-0FFE245998D3}"/>
              </a:ext>
            </a:extLst>
          </p:cNvPr>
          <p:cNvSpPr txBox="1"/>
          <p:nvPr/>
        </p:nvSpPr>
        <p:spPr>
          <a:xfrm>
            <a:off x="5774014" y="1375076"/>
            <a:ext cx="2308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LHC inner triplet at IP1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D185A6-1835-4119-B3C4-F4EDED5F52EE}"/>
              </a:ext>
            </a:extLst>
          </p:cNvPr>
          <p:cNvSpPr txBox="1"/>
          <p:nvPr/>
        </p:nvSpPr>
        <p:spPr>
          <a:xfrm>
            <a:off x="543766" y="111070"/>
            <a:ext cx="177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LHC LSS1 and arc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1BABCF-B881-4E22-8DC3-0F8BA492F966}"/>
              </a:ext>
            </a:extLst>
          </p:cNvPr>
          <p:cNvSpPr txBox="1"/>
          <p:nvPr/>
        </p:nvSpPr>
        <p:spPr>
          <a:xfrm>
            <a:off x="3453136" y="3550606"/>
            <a:ext cx="223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Stress test: entire LHC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757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ight, microphone&#10;&#10;Description automatically generated">
            <a:extLst>
              <a:ext uri="{FF2B5EF4-FFF2-40B4-BE49-F238E27FC236}">
                <a16:creationId xmlns:a16="http://schemas.microsoft.com/office/drawing/2014/main" id="{CD9CECD0-EFF4-4CAD-BF4F-AC19DA5AAE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536" y="947471"/>
            <a:ext cx="6316928" cy="1966427"/>
          </a:xfrm>
          <a:prstGeom prst="roundRect">
            <a:avLst>
              <a:gd name="adj" fmla="val 9841"/>
            </a:avLst>
          </a:prstGeom>
        </p:spPr>
      </p:pic>
      <p:pic>
        <p:nvPicPr>
          <p:cNvPr id="6" name="Picture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43049836-8A4B-4B4F-97DD-19FC502032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02" y="2980208"/>
            <a:ext cx="7149046" cy="3780429"/>
          </a:xfrm>
          <a:prstGeom prst="roundRect">
            <a:avLst>
              <a:gd name="adj" fmla="val 3575"/>
            </a:avLst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879F752-3657-4086-82E1-19BCAA50E312}"/>
              </a:ext>
            </a:extLst>
          </p:cNvPr>
          <p:cNvSpPr txBox="1"/>
          <p:nvPr/>
        </p:nvSpPr>
        <p:spPr>
          <a:xfrm>
            <a:off x="1136708" y="52113"/>
            <a:ext cx="6870583" cy="8002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800"/>
              <a:t>SynRad+ to GDML with tessellated bodies</a:t>
            </a:r>
          </a:p>
          <a:p>
            <a:pPr algn="ctr"/>
            <a:r>
              <a:rPr lang="en-GB"/>
              <a:t>https://github.com/tihonav/cad-to-geant4-converter</a:t>
            </a:r>
          </a:p>
        </p:txBody>
      </p:sp>
    </p:spTree>
    <p:extLst>
      <p:ext uri="{BB962C8B-B14F-4D97-AF65-F5344CB8AC3E}">
        <p14:creationId xmlns:p14="http://schemas.microsoft.com/office/powerpoint/2010/main" val="2580240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pasted-im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41" y="3985960"/>
            <a:ext cx="3484852" cy="2562277"/>
          </a:xfrm>
          <a:prstGeom prst="roundRect">
            <a:avLst>
              <a:gd name="adj" fmla="val 6043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 descr="pasted-im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4" y="1729172"/>
            <a:ext cx="3750844" cy="2145121"/>
          </a:xfrm>
          <a:prstGeom prst="roundRect">
            <a:avLst>
              <a:gd name="adj" fmla="val 788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3" descr="pasted-imag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168" y="1668693"/>
            <a:ext cx="3895451" cy="226680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4"/>
          <p:cNvSpPr>
            <a:spLocks/>
          </p:cNvSpPr>
          <p:nvPr/>
        </p:nvSpPr>
        <p:spPr bwMode="auto">
          <a:xfrm>
            <a:off x="1005829" y="881889"/>
            <a:ext cx="1694375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r>
              <a:rPr lang="en-US" altLang="en-US" dirty="0" err="1"/>
              <a:t>Molflow</a:t>
            </a:r>
            <a:r>
              <a:rPr lang="en-US" altLang="en-US" dirty="0"/>
              <a:t> (1990)</a:t>
            </a:r>
          </a:p>
        </p:txBody>
      </p:sp>
      <p:sp>
        <p:nvSpPr>
          <p:cNvPr id="8" name="Rectangle 5"/>
          <p:cNvSpPr>
            <a:spLocks/>
          </p:cNvSpPr>
          <p:nvPr/>
        </p:nvSpPr>
        <p:spPr bwMode="auto">
          <a:xfrm>
            <a:off x="4214705" y="1291666"/>
            <a:ext cx="4605428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r>
              <a:rPr lang="en-US" altLang="en-US" dirty="0"/>
              <a:t>R. Kersevan / J. L</a:t>
            </a:r>
            <a:r>
              <a:rPr lang="en-US" altLang="en-US"/>
              <a:t>. Pons / M. Ady / P. Bahr</a:t>
            </a:r>
            <a:endParaRPr lang="en-US" altLang="en-US" dirty="0"/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4214705" y="868474"/>
            <a:ext cx="4447664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algn="ctr"/>
            <a:r>
              <a:rPr lang="en-US" altLang="en-US" dirty="0" err="1"/>
              <a:t>Molflow</a:t>
            </a:r>
            <a:r>
              <a:rPr lang="en-US" altLang="en-US" dirty="0"/>
              <a:t>+ (2008-)</a:t>
            </a:r>
          </a:p>
        </p:txBody>
      </p:sp>
      <p:pic>
        <p:nvPicPr>
          <p:cNvPr id="10" name="Picture 7" descr="pasted-imag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458" y="3985960"/>
            <a:ext cx="2057400" cy="2794479"/>
          </a:xfrm>
          <a:prstGeom prst="roundRect">
            <a:avLst>
              <a:gd name="adj" fmla="val 411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" name="Rectangle 5"/>
          <p:cNvSpPr>
            <a:spLocks/>
          </p:cNvSpPr>
          <p:nvPr/>
        </p:nvSpPr>
        <p:spPr bwMode="auto">
          <a:xfrm>
            <a:off x="1230550" y="1291666"/>
            <a:ext cx="1367362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r>
              <a:rPr lang="en-US" altLang="en-US" dirty="0"/>
              <a:t>R. Kersevan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5D7A35-27D0-4A40-BD5D-3CCE32AF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69858" y="96118"/>
            <a:ext cx="628813" cy="767687"/>
          </a:xfrm>
        </p:spPr>
        <p:txBody>
          <a:bodyPr/>
          <a:lstStyle/>
          <a:p>
            <a:fld id="{17A5B2F5-3361-4BC4-832A-98836FF3DB1B}" type="slidenum">
              <a:rPr lang="en-US" sz="2400" smtClean="0"/>
              <a:t>2</a:t>
            </a:fld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59319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3370606" y="3324260"/>
            <a:ext cx="4389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809516" y="3324260"/>
            <a:ext cx="6095" cy="10939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809515" y="1717930"/>
            <a:ext cx="12194" cy="11355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370606" y="2853440"/>
            <a:ext cx="4389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809516" y="1717930"/>
            <a:ext cx="178002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589538" y="1717930"/>
            <a:ext cx="0" cy="8170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89538" y="2534942"/>
            <a:ext cx="4389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040640" y="1717930"/>
            <a:ext cx="0" cy="8170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028448" y="1717930"/>
            <a:ext cx="178002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784083" y="1717930"/>
            <a:ext cx="12194" cy="11355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808470" y="3310415"/>
            <a:ext cx="4389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8470" y="2839593"/>
            <a:ext cx="4389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796276" y="3310415"/>
            <a:ext cx="12194" cy="11355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28448" y="4445921"/>
            <a:ext cx="178002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028448" y="3628910"/>
            <a:ext cx="0" cy="8170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589538" y="3615061"/>
            <a:ext cx="43891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589538" y="3601215"/>
            <a:ext cx="0" cy="8170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09516" y="4418226"/>
            <a:ext cx="178002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370606" y="2853437"/>
            <a:ext cx="0" cy="470824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247380" y="2839591"/>
            <a:ext cx="0" cy="4708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3370606" y="3022051"/>
            <a:ext cx="133598" cy="13359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Oval 41"/>
          <p:cNvSpPr/>
          <p:nvPr/>
        </p:nvSpPr>
        <p:spPr>
          <a:xfrm>
            <a:off x="3376922" y="2870947"/>
            <a:ext cx="133598" cy="13359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TextBox 42"/>
          <p:cNvSpPr txBox="1"/>
          <p:nvPr/>
        </p:nvSpPr>
        <p:spPr>
          <a:xfrm>
            <a:off x="2110304" y="2934118"/>
            <a:ext cx="10428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Entrance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464861" y="2940268"/>
            <a:ext cx="8847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Exit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0"/>
          <a:stretch/>
        </p:blipFill>
        <p:spPr>
          <a:xfrm>
            <a:off x="4775304" y="3922663"/>
            <a:ext cx="4022467" cy="2417755"/>
          </a:xfrm>
          <a:prstGeom prst="roundRect">
            <a:avLst>
              <a:gd name="adj" fmla="val 6851"/>
            </a:avLst>
          </a:prstGeom>
        </p:spPr>
      </p:pic>
      <p:sp>
        <p:nvSpPr>
          <p:cNvPr id="30" name="Title 1"/>
          <p:cNvSpPr txBox="1">
            <a:spLocks/>
          </p:cNvSpPr>
          <p:nvPr/>
        </p:nvSpPr>
        <p:spPr>
          <a:xfrm>
            <a:off x="684662" y="405125"/>
            <a:ext cx="6341504" cy="654627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>
                <a:solidFill>
                  <a:schemeClr val="tx1"/>
                </a:solidFill>
              </a:rPr>
              <a:t>Monte Carlo vacuum simulations</a:t>
            </a:r>
            <a:endParaRPr lang="en-GB" sz="36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BF11B7-8C47-4856-A94C-F233BB84A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6" y="1509397"/>
            <a:ext cx="1780873" cy="4429496"/>
          </a:xfrm>
          <a:prstGeom prst="roundRect">
            <a:avLst>
              <a:gd name="adj" fmla="val 9612"/>
            </a:avLst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31"/>
          <a:stretch/>
        </p:blipFill>
        <p:spPr>
          <a:xfrm>
            <a:off x="234591" y="3922663"/>
            <a:ext cx="4193326" cy="2417755"/>
          </a:xfrm>
          <a:prstGeom prst="roundRect">
            <a:avLst>
              <a:gd name="adj" fmla="val 6562"/>
            </a:avLst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603129-4DF3-3E41-BA59-0FCEA8DD1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5B2F5-3361-4BC4-832A-98836FF3DB1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6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259E-6 L 0.22899 -0.1169 L 0.16892 -0.20115 L 0.13524 0.19329 L 0.22899 0.11644 L 0.0342 -0.03379 L -0.00868 0.025 " pathEditMode="relative" rAng="0" ptsTypes="AAAAAAA">
                                      <p:cBhvr>
                                        <p:cTn id="6" dur="4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7" y="-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L 0.02274 0.04931 L 0.12587 -0.17129 L 0.07153 0.2125 L 0.07725 0.20764 L 0.25746 -0.05347 L 0.34809 0.21667 L 0.46302 -0.04421 L 0.29201 -0.09861 L 0.521 0.04329 " pathEditMode="relative" rAng="0" ptsTypes="AAAAAAAAAA">
                                      <p:cBhvr>
                                        <p:cTn id="10" dur="4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42" y="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eoedi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1418764"/>
            <a:ext cx="9144000" cy="51435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E809815-A9E9-564C-8AAA-59C478EAA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5B2F5-3361-4BC4-832A-98836FF3DB1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73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098" y="136524"/>
            <a:ext cx="7886700" cy="994172"/>
          </a:xfrm>
        </p:spPr>
        <p:txBody>
          <a:bodyPr/>
          <a:lstStyle/>
          <a:p>
            <a:r>
              <a:rPr lang="en-US"/>
              <a:t>SynRad</a:t>
            </a:r>
            <a:r>
              <a:rPr lang="en-US" dirty="0"/>
              <a:t>+</a:t>
            </a:r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07098" y="2442797"/>
            <a:ext cx="8376577" cy="3913554"/>
          </a:xfrm>
          <a:prstGeom prst="roundRect">
            <a:avLst>
              <a:gd name="adj" fmla="val 5815"/>
            </a:avLst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C3BE67-18ED-3C46-AE68-BF0CCACBE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5B2F5-3361-4BC4-832A-98836FF3DB1B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36A285-4B97-4BBA-B7A0-7484E53AC839}"/>
              </a:ext>
            </a:extLst>
          </p:cNvPr>
          <p:cNvSpPr txBox="1"/>
          <p:nvPr/>
        </p:nvSpPr>
        <p:spPr>
          <a:xfrm>
            <a:off x="687897" y="1224793"/>
            <a:ext cx="48785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Dipole approximation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Dipole, Wiggler, Quadrupole (no Undulator)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Custom XYZ or X’Y’Z’ field, curved quadrupole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246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E4B6B7-AC91-4178-8712-3C2042326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688" y="1075318"/>
            <a:ext cx="7102624" cy="56637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9AA68C-73AF-4B0A-A99E-EF15578CB38E}"/>
              </a:ext>
            </a:extLst>
          </p:cNvPr>
          <p:cNvSpPr txBox="1"/>
          <p:nvPr/>
        </p:nvSpPr>
        <p:spPr>
          <a:xfrm>
            <a:off x="1184513" y="6089426"/>
            <a:ext cx="292823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Geometry, selection, camera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658DFF-364A-43A1-BE49-3A60B1CDB96C}"/>
              </a:ext>
            </a:extLst>
          </p:cNvPr>
          <p:cNvSpPr txBox="1"/>
          <p:nvPr/>
        </p:nvSpPr>
        <p:spPr>
          <a:xfrm>
            <a:off x="3125140" y="210276"/>
            <a:ext cx="31835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SynRad+ interface</a:t>
            </a:r>
            <a:endParaRPr lang="en-GB" sz="32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CBE901-7ABD-4C02-96AF-8B553BFD0357}"/>
              </a:ext>
            </a:extLst>
          </p:cNvPr>
          <p:cNvSpPr txBox="1"/>
          <p:nvPr/>
        </p:nvSpPr>
        <p:spPr>
          <a:xfrm rot="5400000">
            <a:off x="7475532" y="2901661"/>
            <a:ext cx="180947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Facet parameters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BFD297-FE6E-47A3-9272-71487162CDC4}"/>
              </a:ext>
            </a:extLst>
          </p:cNvPr>
          <p:cNvSpPr txBox="1"/>
          <p:nvPr/>
        </p:nvSpPr>
        <p:spPr>
          <a:xfrm rot="5400000">
            <a:off x="7954124" y="5180378"/>
            <a:ext cx="8522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/>
              <a:t>Results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805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228552" y="4137969"/>
            <a:ext cx="12583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Dipole source</a:t>
            </a:r>
          </a:p>
          <a:p>
            <a:r>
              <a:rPr lang="en-US" sz="900"/>
              <a:t>13m upstream</a:t>
            </a:r>
          </a:p>
          <a:p>
            <a:r>
              <a:rPr lang="en-US" sz="900"/>
              <a:t>2.5GeV 450mA beam</a:t>
            </a:r>
          </a:p>
          <a:p>
            <a:r>
              <a:rPr lang="en-US" sz="900"/>
              <a:t>0.9634T, e_crit=4keV</a:t>
            </a:r>
          </a:p>
          <a:p>
            <a:endParaRPr lang="en-US" sz="900"/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>
          <a:xfrm>
            <a:off x="567281" y="4137970"/>
            <a:ext cx="27846" cy="36925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cxnSpLocks/>
          </p:cNvCxnSpPr>
          <p:nvPr/>
        </p:nvCxnSpPr>
        <p:spPr>
          <a:xfrm>
            <a:off x="1059592" y="3649879"/>
            <a:ext cx="836763" cy="14694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/>
          </p:cNvCxnSpPr>
          <p:nvPr/>
        </p:nvCxnSpPr>
        <p:spPr>
          <a:xfrm>
            <a:off x="1944450" y="3649878"/>
            <a:ext cx="1007301" cy="1256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3139968" y="3649877"/>
            <a:ext cx="447217" cy="944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</p:cNvCxnSpPr>
          <p:nvPr/>
        </p:nvCxnSpPr>
        <p:spPr>
          <a:xfrm>
            <a:off x="4510217" y="1499801"/>
            <a:ext cx="105597" cy="56212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</p:cNvCxnSpPr>
          <p:nvPr/>
        </p:nvCxnSpPr>
        <p:spPr>
          <a:xfrm>
            <a:off x="4504038" y="1505980"/>
            <a:ext cx="87369" cy="779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cxnSpLocks/>
          </p:cNvCxnSpPr>
          <p:nvPr/>
        </p:nvCxnSpPr>
        <p:spPr>
          <a:xfrm>
            <a:off x="4510217" y="1505980"/>
            <a:ext cx="64367" cy="10048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51067" y="1390563"/>
            <a:ext cx="81211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/>
              <a:t>Electrodes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25389" y="3649875"/>
            <a:ext cx="8601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/>
              <a:t>SR collimator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93621" y="3630052"/>
            <a:ext cx="1131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/>
              <a:t>Primary incidence:</a:t>
            </a:r>
          </a:p>
          <a:p>
            <a:pPr algn="ctr"/>
            <a:r>
              <a:rPr lang="en-US" sz="900"/>
              <a:t>Sample wall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58332" y="3634466"/>
            <a:ext cx="961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/>
              <a:t>First reflection:</a:t>
            </a:r>
          </a:p>
          <a:p>
            <a:pPr algn="ctr"/>
            <a:r>
              <a:rPr lang="en-US" sz="900"/>
              <a:t>end flange</a:t>
            </a: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14" y="955747"/>
            <a:ext cx="9014979" cy="5639508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2652506" y="1391703"/>
            <a:ext cx="1204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SR From dipole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926949" y="2326646"/>
            <a:ext cx="12503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After collimator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38291" y="1854680"/>
            <a:ext cx="11624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/>
              <a:t>First reflection </a:t>
            </a:r>
          </a:p>
        </p:txBody>
      </p:sp>
      <p:cxnSp>
        <p:nvCxnSpPr>
          <p:cNvPr id="43" name="Straight Arrow Connector 42"/>
          <p:cNvCxnSpPr>
            <a:cxnSpLocks/>
          </p:cNvCxnSpPr>
          <p:nvPr/>
        </p:nvCxnSpPr>
        <p:spPr>
          <a:xfrm flipH="1">
            <a:off x="1055472" y="3339432"/>
            <a:ext cx="112510" cy="1944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57167" y="2882431"/>
            <a:ext cx="11326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FF0000"/>
                </a:solidFill>
              </a:rPr>
              <a:t>Backscattered</a:t>
            </a:r>
          </a:p>
          <a:p>
            <a:pPr algn="ctr"/>
            <a:r>
              <a:rPr lang="en-US" sz="1200">
                <a:solidFill>
                  <a:srgbClr val="FF0000"/>
                </a:solidFill>
              </a:rPr>
              <a:t>(0.002%)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9515047-AF30-4030-B4B2-0C9E268DDA24}"/>
              </a:ext>
            </a:extLst>
          </p:cNvPr>
          <p:cNvSpPr txBox="1"/>
          <p:nvPr/>
        </p:nvSpPr>
        <p:spPr>
          <a:xfrm>
            <a:off x="2399864" y="84732"/>
            <a:ext cx="4102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Built-in post-processing</a:t>
            </a:r>
            <a:endParaRPr lang="en-GB" sz="32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7A5106D-975B-4362-B710-1D8DCAACCA18}"/>
              </a:ext>
            </a:extLst>
          </p:cNvPr>
          <p:cNvSpPr txBox="1"/>
          <p:nvPr/>
        </p:nvSpPr>
        <p:spPr>
          <a:xfrm>
            <a:off x="428520" y="1183160"/>
            <a:ext cx="190774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Spectrum plotter</a:t>
            </a:r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83FCF24-3C0C-499D-9510-613A4FBFBC58}"/>
              </a:ext>
            </a:extLst>
          </p:cNvPr>
          <p:cNvSpPr txBox="1"/>
          <p:nvPr/>
        </p:nvSpPr>
        <p:spPr>
          <a:xfrm>
            <a:off x="2658332" y="5880092"/>
            <a:ext cx="10379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Textures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2BD946-BBE1-4D2E-9259-886A7BF116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366" y="4881617"/>
            <a:ext cx="3085020" cy="1590076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1C31726-7690-4093-AF11-39C1659B8D4D}"/>
              </a:ext>
            </a:extLst>
          </p:cNvPr>
          <p:cNvSpPr txBox="1"/>
          <p:nvPr/>
        </p:nvSpPr>
        <p:spPr>
          <a:xfrm>
            <a:off x="7538752" y="4167850"/>
            <a:ext cx="10379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Textures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840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C226472-F71F-4FA4-83D3-5E3D70E8E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0"/>
            <a:ext cx="9144000" cy="31624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BD4FA3-71CE-4370-804A-8E490A8E92CD}"/>
              </a:ext>
            </a:extLst>
          </p:cNvPr>
          <p:cNvSpPr txBox="1"/>
          <p:nvPr/>
        </p:nvSpPr>
        <p:spPr>
          <a:xfrm>
            <a:off x="2399864" y="84732"/>
            <a:ext cx="41024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/>
              <a:t>Built-in post-processing</a:t>
            </a:r>
            <a:endParaRPr lang="en-GB" sz="32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5C414E-3D5D-43ED-ABB7-FC5C7B8C0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848" y="929566"/>
            <a:ext cx="3543795" cy="23625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C39B6D-B67F-46A5-ABE8-4CD269B2A0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1390" y="947327"/>
            <a:ext cx="4256264" cy="233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94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29655" y="1705325"/>
            <a:ext cx="5946821" cy="3987203"/>
            <a:chOff x="2188437" y="1196357"/>
            <a:chExt cx="6997135" cy="469141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8437" y="1277688"/>
              <a:ext cx="6120902" cy="201305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" name="Rectangle 3"/>
            <p:cNvSpPr/>
            <p:nvPr/>
          </p:nvSpPr>
          <p:spPr>
            <a:xfrm>
              <a:off x="6556873" y="1196357"/>
              <a:ext cx="2105246" cy="141231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cxnSp>
          <p:nvCxnSpPr>
            <p:cNvPr id="5" name="Straight Connector 4"/>
            <p:cNvCxnSpPr/>
            <p:nvPr/>
          </p:nvCxnSpPr>
          <p:spPr>
            <a:xfrm flipH="1">
              <a:off x="3603609" y="2608672"/>
              <a:ext cx="2953264" cy="69459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8662120" y="2608672"/>
              <a:ext cx="523452" cy="68206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3609" y="3290739"/>
              <a:ext cx="5581963" cy="2597032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3381" y="5720716"/>
            <a:ext cx="3598162" cy="42859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629655" y="5711320"/>
            <a:ext cx="2343726" cy="4379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>
                <a:solidFill>
                  <a:schemeClr val="tx1"/>
                </a:solidFill>
              </a:rPr>
              <a:t>Power density [W/cm2]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849F92-74D7-430D-A954-401FD621FC62}"/>
              </a:ext>
            </a:extLst>
          </p:cNvPr>
          <p:cNvSpPr txBox="1"/>
          <p:nvPr/>
        </p:nvSpPr>
        <p:spPr>
          <a:xfrm>
            <a:off x="1279794" y="176820"/>
            <a:ext cx="64141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/>
              <a:t>Working with SynRad+ and MolFlow+</a:t>
            </a:r>
          </a:p>
          <a:p>
            <a:pPr algn="ctr"/>
            <a:r>
              <a:rPr lang="en-US" sz="3200"/>
              <a:t>1) Simulate SR</a:t>
            </a:r>
            <a:endParaRPr lang="en-GB" sz="3200"/>
          </a:p>
        </p:txBody>
      </p:sp>
    </p:spTree>
    <p:extLst>
      <p:ext uri="{BB962C8B-B14F-4D97-AF65-F5344CB8AC3E}">
        <p14:creationId xmlns:p14="http://schemas.microsoft.com/office/powerpoint/2010/main" val="270375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324</Words>
  <Application>Microsoft Office PowerPoint</Application>
  <PresentationFormat>On-screen Show (4:3)</PresentationFormat>
  <Paragraphs>83</Paragraphs>
  <Slides>19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SynRad+ in a nutshell</vt:lpstr>
      <vt:lpstr>PowerPoint Presentation</vt:lpstr>
      <vt:lpstr>PowerPoint Presentation</vt:lpstr>
      <vt:lpstr>PowerPoint Presentation</vt:lpstr>
      <vt:lpstr>SynRad+</vt:lpstr>
      <vt:lpstr>PowerPoint Presentation</vt:lpstr>
      <vt:lpstr>PowerPoint Presentation</vt:lpstr>
      <vt:lpstr>PowerPoint Presentation</vt:lpstr>
      <vt:lpstr>PowerPoint Presentation</vt:lpstr>
      <vt:lpstr>Photon stimulated desorption: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SynRad+ in a nutshell</dc:title>
  <dc:creator>Marton Ady</dc:creator>
  <cp:lastModifiedBy>Marton Ady</cp:lastModifiedBy>
  <cp:revision>3</cp:revision>
  <dcterms:created xsi:type="dcterms:W3CDTF">2021-10-21T11:16:21Z</dcterms:created>
  <dcterms:modified xsi:type="dcterms:W3CDTF">2021-10-21T12:00:41Z</dcterms:modified>
</cp:coreProperties>
</file>