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CF6CF-F143-4722-BF2C-827F4C27B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DAFB97-3335-410B-BB7A-D10934AFD2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611E3-8A75-4CBD-93FF-3407F9A9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80F3D-34B0-4CDC-9157-D5595AD0A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CDAF6-E046-478F-B9FD-FA60CB01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4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B7353-1FE5-480B-8C44-B2B6BB5E1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0F2101-A57D-49DD-9212-6FAED52FB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1FD4B-17D4-4596-8870-53208082C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BD9CE-7C71-4A50-AD27-77AF0824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DC7D5-A2AA-4E08-B9BC-8F81E4F5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0E381E-2CD6-4BE5-A237-7C082499D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D6402-4807-4204-BA9E-B1BED3565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4C2DB-B8B9-4E72-BF8A-5252F313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55D14-6D93-4A69-8CE5-1138E8882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55CA0-7A36-47B6-B8E8-8EC4624D6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CB34C-490D-40EC-8537-00BF32CB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5115A-116F-437B-9E94-A032D692F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AD13A-FC39-4D1E-8A5F-F472C0A5B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7B57E-97F0-4B80-9EC6-EBDBF4651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43CC-295D-4544-9779-D9473B7D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5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0025B-0806-4110-A35D-8C227B834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0D325-0589-4DB8-B001-7B1CCEAE4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88D65-F04A-4365-A395-D64AD75A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04703-74A9-4C4A-ABC1-E6E699AC0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EEC9D-0BA3-433D-84DF-41EC4364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6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CB016-CEE1-49DB-A0A1-9277AE38D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258BE-CAEF-4CC6-9C8A-1C533C2C2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7951C-6E49-4B65-8A20-9CAAB166A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F1ACB3-2FF3-443A-A405-96B419389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8DC51A-7A07-43A7-BEC6-534CB4E1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7B1EB9-2695-4061-9F9D-AAE52B72E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2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DC0F4-AA15-41FD-B92D-02A1656A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4BDB2-5084-4208-9E2E-183BD06EC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30371-8305-4728-9D61-9A4B98FBA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B2842-FD97-45E8-9B63-02265AC3DC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1D8C2A-DE50-4F28-ADBD-8DA62AC45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9C6C4E-E066-4F43-99C9-0A46566AC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0498C3-BA4D-4A08-BBC7-07C48A32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ED367E-01D9-4FA1-AEB3-48EEF11F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36E2E-5136-4E99-A7EA-18295E575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B66900-946E-4CA6-B0E0-D637A0603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75E14-DE78-401E-8C81-EDD447930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543A08-BCDF-48C2-AF21-F02B16308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2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2E2C8-DB8E-4B15-A3C3-E5A88DE7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E0E694-9BF1-4DA0-8A35-3387A0789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000BB-2B78-4AA8-B4E4-306B6C6DD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7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A0422-EFEC-44E8-AA5D-94D11E36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7193B-4E4B-4A6C-B1BE-66A4680C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F5EED8-71E1-4DB7-93E0-EAF42D87D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B24292-0D2D-449F-9A6E-8F214DAC4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B37A9-A5B8-4DB6-AA21-694A056DA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9D3C-7E12-40F1-9E39-BB96E7892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3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86FD2-39E0-45ED-83DB-F765FB737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6BD0E2-5138-4235-B065-AE77449D02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93B8A-A89D-45DF-AC94-04C2374B4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32D0E-B57A-4E12-8F82-9C66BC1B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26504-B006-4C1D-A060-7F9EE9686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788AF-C64C-4CA1-B5D5-DDF7EBAD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6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C66F39-B898-42B1-B09E-E5C707E75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F7050-AFAA-45E7-AD89-76C231CF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F01E7-6913-468A-A5B8-DB24C32B5C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D8D5B-1E64-4A33-8C6F-B601AC8FC995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9026B-B387-46CA-B563-AC9E9275D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95884-A59E-4E34-8DAB-349978FBB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13EF7-36F1-4293-B1DF-B18FFA8A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6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6D6EF-FB69-425E-BDA3-1F4C6A01C8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Programs </a:t>
            </a:r>
            <a:br>
              <a:rPr lang="en-US" dirty="0"/>
            </a:br>
            <a:r>
              <a:rPr lang="en-US" dirty="0"/>
              <a:t>SYNC_BKG and MASKING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00B9CF-6B07-4D37-90E9-9D00148FCD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Sullivan</a:t>
            </a:r>
          </a:p>
          <a:p>
            <a:r>
              <a:rPr lang="en-US" dirty="0"/>
              <a:t>Synchrotron Code Workshop</a:t>
            </a:r>
          </a:p>
          <a:p>
            <a:r>
              <a:rPr lang="en-US" dirty="0"/>
              <a:t>Oct. 21, 2021</a:t>
            </a:r>
          </a:p>
        </p:txBody>
      </p:sp>
    </p:spTree>
    <p:extLst>
      <p:ext uri="{BB962C8B-B14F-4D97-AF65-F5344CB8AC3E}">
        <p14:creationId xmlns:p14="http://schemas.microsoft.com/office/powerpoint/2010/main" val="3667797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9348-9364-469D-A192-8325F606B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MASKING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0593C-8D67-4E73-A039-964BF44CD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program is a good first approximation of the result we should obtain from a full geometry simulation (GEANT4)</a:t>
            </a:r>
          </a:p>
          <a:p>
            <a:r>
              <a:rPr lang="en-US" dirty="0"/>
              <a:t>Uses EGS4 to transport photons through materials</a:t>
            </a:r>
          </a:p>
          <a:p>
            <a:r>
              <a:rPr lang="en-US" dirty="0"/>
              <a:t>Includes K-shell fluorescence</a:t>
            </a:r>
          </a:p>
          <a:p>
            <a:r>
              <a:rPr lang="en-US" dirty="0"/>
              <a:t>Includes Rayleigh scattering</a:t>
            </a:r>
          </a:p>
          <a:p>
            <a:r>
              <a:rPr lang="en-US" dirty="0"/>
              <a:t>Reasonably fast on my laptop</a:t>
            </a:r>
          </a:p>
          <a:p>
            <a:pPr lvl="1"/>
            <a:r>
              <a:rPr lang="en-US" dirty="0"/>
              <a:t>23 min to do 2</a:t>
            </a:r>
            <a:r>
              <a:rPr lang="en-US" dirty="0">
                <a:sym typeface="Symbol" panose="05050102010706020507" pitchFamily="18" charset="2"/>
              </a:rPr>
              <a:t></a:t>
            </a:r>
            <a:r>
              <a:rPr lang="en-US" dirty="0"/>
              <a:t>10</a:t>
            </a:r>
            <a:r>
              <a:rPr lang="en-US" baseline="30000" dirty="0"/>
              <a:t>8</a:t>
            </a:r>
            <a:r>
              <a:rPr lang="en-US" dirty="0"/>
              <a:t> incident photons from a fairly hard energy spectrum ~50 keV critical energy equivalent with a high energy tail </a:t>
            </a:r>
          </a:p>
          <a:p>
            <a:pPr lvl="1"/>
            <a:r>
              <a:rPr lang="en-US" dirty="0"/>
              <a:t>Softer energy spectra are faster</a:t>
            </a:r>
          </a:p>
        </p:txBody>
      </p:sp>
    </p:spTree>
    <p:extLst>
      <p:ext uri="{BB962C8B-B14F-4D97-AF65-F5344CB8AC3E}">
        <p14:creationId xmlns:p14="http://schemas.microsoft.com/office/powerpoint/2010/main" val="1169733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9951A-22BB-4713-AE86-5FD13C8E1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ACBAF-864E-4CCF-8C9D-2D6E0F9A2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MASKING setup is not automatic</a:t>
            </a:r>
          </a:p>
          <a:p>
            <a:pPr lvl="1"/>
            <a:r>
              <a:rPr lang="en-US" dirty="0"/>
              <a:t>All setup parameters need to be specified by the user</a:t>
            </a:r>
          </a:p>
          <a:p>
            <a:pPr lvl="1"/>
            <a:r>
              <a:rPr lang="en-US" dirty="0"/>
              <a:t>Many options gives one good flexibility, but the user has to answer many setup questions</a:t>
            </a:r>
          </a:p>
          <a:p>
            <a:r>
              <a:rPr lang="en-US" dirty="0"/>
              <a:t>Materials table is currently  21 elements and compounds</a:t>
            </a:r>
          </a:p>
          <a:p>
            <a:pPr lvl="1"/>
            <a:r>
              <a:rPr lang="en-US" dirty="0"/>
              <a:t>Not sure I can add any more materials</a:t>
            </a:r>
          </a:p>
          <a:p>
            <a:r>
              <a:rPr lang="en-US" dirty="0"/>
              <a:t>1 keV is the lower energy limit</a:t>
            </a:r>
          </a:p>
          <a:p>
            <a:r>
              <a:rPr lang="en-US" dirty="0"/>
              <a:t>No L-shell fluorescence</a:t>
            </a:r>
          </a:p>
        </p:txBody>
      </p:sp>
    </p:spTree>
    <p:extLst>
      <p:ext uri="{BB962C8B-B14F-4D97-AF65-F5344CB8AC3E}">
        <p14:creationId xmlns:p14="http://schemas.microsoft.com/office/powerpoint/2010/main" val="3322758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70081-02E7-4505-ABA3-B405C27E5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D891F-BD2F-42B1-AE6E-900155785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267"/>
            <a:ext cx="10515600" cy="5036608"/>
          </a:xfrm>
        </p:spPr>
        <p:txBody>
          <a:bodyPr>
            <a:normAutofit/>
          </a:bodyPr>
          <a:lstStyle/>
          <a:p>
            <a:r>
              <a:rPr lang="en-US" dirty="0"/>
              <a:t>I consider SYNC_BKG and MASKING good first approximation codes</a:t>
            </a:r>
          </a:p>
          <a:p>
            <a:r>
              <a:rPr lang="en-US" dirty="0"/>
              <a:t>They can also be used as a cross-check of other simulations</a:t>
            </a:r>
          </a:p>
          <a:p>
            <a:r>
              <a:rPr lang="en-US" dirty="0"/>
              <a:t>MASKING needs user setup and is flexible but can get complicated</a:t>
            </a:r>
          </a:p>
          <a:p>
            <a:r>
              <a:rPr lang="en-US" dirty="0"/>
              <a:t>SYNC_BKG is easier to setup but also needs some hand holding especially when bend magnets are involved</a:t>
            </a:r>
          </a:p>
          <a:p>
            <a:pPr lvl="1"/>
            <a:r>
              <a:rPr lang="en-US" dirty="0"/>
              <a:t>Lattice information is important here to make sure one has properly set up SYNC_BKG</a:t>
            </a:r>
          </a:p>
          <a:p>
            <a:r>
              <a:rPr lang="en-US" dirty="0"/>
              <a:t>These programs were designed to work without much lattice information – length, strength, and z location of the FF quads is all that is needed to get a first look at some central beam pipe hit numbers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6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E245-83BF-44CF-A504-7FA2EDD37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BFF82-ECA7-4306-8632-F0382F92D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working on a writeup that describes the code and what it can do</a:t>
            </a:r>
          </a:p>
          <a:p>
            <a:r>
              <a:rPr lang="en-US" dirty="0"/>
              <a:t>I will include some simple examples showing input and output information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110245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928AA-CCA2-4DB7-8C2B-CD10A7C84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SYNC_BKG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D7A0C-23D0-409C-B005-491AF83D1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Times New Roman" panose="02020603050405020304" pitchFamily="18" charset="0"/>
              </a:rPr>
              <a:t>E</a:t>
            </a:r>
            <a:r>
              <a:rPr lang="en-US" dirty="0">
                <a:effectLst/>
                <a:ea typeface="Times New Roman" panose="02020603050405020304" pitchFamily="18" charset="0"/>
              </a:rPr>
              <a:t>nhanced version of the original program QSRAD created by Al Clark of LBNL in the 1980s</a:t>
            </a:r>
          </a:p>
          <a:p>
            <a:pPr lvl="1"/>
            <a:r>
              <a:rPr lang="en-US" dirty="0">
                <a:ea typeface="Times New Roman" panose="02020603050405020304" pitchFamily="18" charset="0"/>
              </a:rPr>
              <a:t>Language is FORTRAN</a:t>
            </a:r>
            <a:endParaRPr lang="en-US" dirty="0">
              <a:effectLst/>
              <a:ea typeface="Times New Roman" panose="02020603050405020304" pitchFamily="18" charset="0"/>
            </a:endParaRPr>
          </a:p>
          <a:p>
            <a:r>
              <a:rPr lang="en-US" dirty="0"/>
              <a:t>QSRAD was designed to calculate SR photon rates on beam pipe apertures from incoming final focus quadrupoles</a:t>
            </a:r>
          </a:p>
          <a:p>
            <a:pPr lvl="1"/>
            <a:r>
              <a:rPr lang="en-US" dirty="0"/>
              <a:t>Simplifying assumptions in the program:</a:t>
            </a:r>
          </a:p>
          <a:p>
            <a:pPr lvl="2"/>
            <a:r>
              <a:rPr lang="en-US" dirty="0"/>
              <a:t>Final focus quads are on beam axis</a:t>
            </a:r>
          </a:p>
          <a:p>
            <a:pPr lvl="2"/>
            <a:r>
              <a:rPr lang="en-US" dirty="0"/>
              <a:t>Gaussian beam profile given by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x</a:t>
            </a:r>
            <a:r>
              <a:rPr lang="en-US" dirty="0"/>
              <a:t> and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y</a:t>
            </a:r>
            <a:r>
              <a:rPr lang="en-US" dirty="0"/>
              <a:t> at the outboard face of the first incoming final focus quadrupole</a:t>
            </a:r>
          </a:p>
          <a:p>
            <a:pPr lvl="2"/>
            <a:r>
              <a:rPr lang="en-US" dirty="0"/>
              <a:t>Beam focuses to a point at the IP – this allows one to generate a simple transfer matrix</a:t>
            </a:r>
          </a:p>
        </p:txBody>
      </p:sp>
    </p:spTree>
    <p:extLst>
      <p:ext uri="{BB962C8B-B14F-4D97-AF65-F5344CB8AC3E}">
        <p14:creationId xmlns:p14="http://schemas.microsoft.com/office/powerpoint/2010/main" val="114656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F132B-29E5-48ED-8FCA-5A41646BD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4386"/>
          </a:xfrm>
        </p:spPr>
        <p:txBody>
          <a:bodyPr/>
          <a:lstStyle/>
          <a:p>
            <a:r>
              <a:rPr lang="en-US" dirty="0"/>
              <a:t>QSRAD – core of SYNC_BKG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F93DE-24E7-4E1B-A925-9F962A20C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9512"/>
            <a:ext cx="10515600" cy="48674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Mainframe computers were 10</a:t>
            </a:r>
            <a:r>
              <a:rPr lang="en-US" baseline="30000" dirty="0"/>
              <a:t>5</a:t>
            </a:r>
            <a:r>
              <a:rPr lang="en-US" dirty="0"/>
              <a:t> to 10</a:t>
            </a:r>
            <a:r>
              <a:rPr lang="en-US" baseline="30000" dirty="0"/>
              <a:t>6</a:t>
            </a:r>
            <a:r>
              <a:rPr lang="en-US" dirty="0"/>
              <a:t> times slower than the laptops of today, so code was designed for speed</a:t>
            </a:r>
          </a:p>
          <a:p>
            <a:r>
              <a:rPr lang="en-US" dirty="0"/>
              <a:t>Program reads in an ASCII file deck that specifies the number of electrons per bunch,  number of bunches and the ring frequency</a:t>
            </a:r>
          </a:p>
          <a:p>
            <a:r>
              <a:rPr lang="en-US" dirty="0"/>
              <a:t>Beam sigmas at the starting point – outside face of the FF quads</a:t>
            </a:r>
          </a:p>
          <a:p>
            <a:r>
              <a:rPr lang="en-US" dirty="0"/>
              <a:t>Magnet locations and strengths</a:t>
            </a:r>
          </a:p>
          <a:p>
            <a:r>
              <a:rPr lang="en-US" dirty="0"/>
              <a:t>Beam pipe transverse apertures</a:t>
            </a:r>
          </a:p>
          <a:p>
            <a:pPr lvl="1"/>
            <a:r>
              <a:rPr lang="en-US" dirty="0"/>
              <a:t>Z location</a:t>
            </a:r>
          </a:p>
          <a:p>
            <a:pPr lvl="1"/>
            <a:r>
              <a:rPr lang="en-US" dirty="0"/>
              <a:t>Three options</a:t>
            </a:r>
          </a:p>
          <a:p>
            <a:pPr lvl="2"/>
            <a:r>
              <a:rPr lang="en-US" dirty="0"/>
              <a:t>Ellipses with axes (x1, y1)</a:t>
            </a:r>
          </a:p>
          <a:p>
            <a:pPr lvl="2"/>
            <a:r>
              <a:rPr lang="en-US" dirty="0"/>
              <a:t>Vertical slits (+y1, -y2)</a:t>
            </a:r>
          </a:p>
          <a:p>
            <a:pPr lvl="2"/>
            <a:r>
              <a:rPr lang="en-US" dirty="0"/>
              <a:t>Horizontal slits (+x1, -x2)</a:t>
            </a:r>
          </a:p>
        </p:txBody>
      </p:sp>
    </p:spTree>
    <p:extLst>
      <p:ext uri="{BB962C8B-B14F-4D97-AF65-F5344CB8AC3E}">
        <p14:creationId xmlns:p14="http://schemas.microsoft.com/office/powerpoint/2010/main" val="395637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42EDB-38B9-4B7F-A070-7003B7F10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A85A0-F885-46C9-A14C-C11AF2D7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4000"/>
            <a:ext cx="10857089" cy="4842933"/>
          </a:xfrm>
        </p:spPr>
        <p:txBody>
          <a:bodyPr>
            <a:normAutofit/>
          </a:bodyPr>
          <a:lstStyle/>
          <a:p>
            <a:r>
              <a:rPr lang="en-US" dirty="0"/>
              <a:t>Grid map of weighted beam macro-particles</a:t>
            </a:r>
          </a:p>
          <a:p>
            <a:pPr lvl="1"/>
            <a:r>
              <a:rPr lang="en-US" dirty="0"/>
              <a:t>Usually, </a:t>
            </a:r>
            <a:r>
              <a:rPr lang="en-US" dirty="0">
                <a:sym typeface="Symbol" panose="05050102010706020507" pitchFamily="18" charset="2"/>
              </a:rPr>
              <a:t></a:t>
            </a:r>
            <a:r>
              <a:rPr lang="en-US" dirty="0"/>
              <a:t>15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x</a:t>
            </a:r>
            <a:r>
              <a:rPr lang="en-US" dirty="0"/>
              <a:t> and </a:t>
            </a:r>
            <a:r>
              <a:rPr lang="en-US" dirty="0">
                <a:sym typeface="Symbol" panose="05050102010706020507" pitchFamily="18" charset="2"/>
              </a:rPr>
              <a:t></a:t>
            </a:r>
            <a:r>
              <a:rPr lang="en-US" dirty="0"/>
              <a:t>25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y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Step size 0.25 </a:t>
            </a:r>
            <a:r>
              <a:rPr lang="en-US" dirty="0">
                <a:sym typeface="Symbol" panose="05050102010706020507" pitchFamily="18" charset="2"/>
              </a:rPr>
              <a:t>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~10000 traces</a:t>
            </a:r>
          </a:p>
          <a:p>
            <a:r>
              <a:rPr lang="en-US" dirty="0">
                <a:sym typeface="Symbol" panose="05050102010706020507" pitchFamily="18" charset="2"/>
              </a:rPr>
              <a:t>Calculates the magnetic field strength based on the trajectory position</a:t>
            </a:r>
          </a:p>
          <a:p>
            <a:r>
              <a:rPr lang="en-US" dirty="0">
                <a:sym typeface="Symbol" panose="05050102010706020507" pitchFamily="18" charset="2"/>
              </a:rPr>
              <a:t>Calculates the critical energy </a:t>
            </a:r>
          </a:p>
          <a:p>
            <a:r>
              <a:rPr lang="en-US" dirty="0">
                <a:sym typeface="Symbol" panose="05050102010706020507" pitchFamily="18" charset="2"/>
              </a:rPr>
              <a:t>Finds the starting and stopping trajectories for the SR fan</a:t>
            </a:r>
          </a:p>
          <a:p>
            <a:r>
              <a:rPr lang="en-US" dirty="0">
                <a:sym typeface="Symbol" panose="05050102010706020507" pitchFamily="18" charset="2"/>
              </a:rPr>
              <a:t>Traces the fan edges until a surface aperture is hit </a:t>
            </a:r>
          </a:p>
          <a:p>
            <a:r>
              <a:rPr lang="en-US" dirty="0">
                <a:sym typeface="Symbol" panose="05050102010706020507" pitchFamily="18" charset="2"/>
              </a:rPr>
              <a:t>Calculates the fraction of the fan that hits the aperture</a:t>
            </a:r>
          </a:p>
          <a:p>
            <a:r>
              <a:rPr lang="en-US" dirty="0">
                <a:sym typeface="Symbol" panose="05050102010706020507" pitchFamily="18" charset="2"/>
              </a:rPr>
              <a:t>Each aperture has a weighted histogram of the critical energies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93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A8C88-D2BB-42C1-9728-C2447FFF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38747-284D-4F97-A586-D836182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the beam profile tracing is complete then the following calculations are done</a:t>
            </a:r>
          </a:p>
          <a:p>
            <a:r>
              <a:rPr lang="en-US" dirty="0"/>
              <a:t>For each aperture</a:t>
            </a:r>
          </a:p>
          <a:p>
            <a:pPr lvl="1"/>
            <a:r>
              <a:rPr lang="en-US" dirty="0"/>
              <a:t>The energy spectrum is computed based on the weighted critical energy histogram</a:t>
            </a:r>
          </a:p>
          <a:p>
            <a:pPr lvl="1"/>
            <a:r>
              <a:rPr lang="en-US" dirty="0"/>
              <a:t>The energy, power, and number of photons is printed out</a:t>
            </a:r>
          </a:p>
          <a:p>
            <a:pPr lvl="1"/>
            <a:r>
              <a:rPr lang="en-US" dirty="0"/>
              <a:t>The collected information about the source location is printed out</a:t>
            </a:r>
          </a:p>
          <a:p>
            <a:pPr lvl="1"/>
            <a:r>
              <a:rPr lang="en-US" dirty="0"/>
              <a:t>Each aperture information was originally printed to a single output page</a:t>
            </a:r>
          </a:p>
          <a:p>
            <a:pPr lvl="1"/>
            <a:r>
              <a:rPr lang="en-US" dirty="0"/>
              <a:t>Currently we just print to an output FORTRAN file</a:t>
            </a:r>
          </a:p>
        </p:txBody>
      </p:sp>
    </p:spTree>
    <p:extLst>
      <p:ext uri="{BB962C8B-B14F-4D97-AF65-F5344CB8AC3E}">
        <p14:creationId xmlns:p14="http://schemas.microsoft.com/office/powerpoint/2010/main" val="789029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89CE5-3EF5-4FDE-BFA1-02E2A3D62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715491" cy="1325563"/>
          </a:xfrm>
        </p:spPr>
        <p:txBody>
          <a:bodyPr/>
          <a:lstStyle/>
          <a:p>
            <a:r>
              <a:rPr lang="en-US" dirty="0"/>
              <a:t>SYNC_BKG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EA2BD-33E1-4549-B152-6D5339CA8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5288"/>
            <a:ext cx="10515600" cy="482035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Non-gaussian beam tails</a:t>
            </a:r>
          </a:p>
          <a:p>
            <a:pPr lvl="1"/>
            <a:r>
              <a:rPr lang="en-US" dirty="0"/>
              <a:t>Second gaussian with a lower, broader particle distribution</a:t>
            </a:r>
          </a:p>
          <a:p>
            <a:r>
              <a:rPr lang="en-US" dirty="0"/>
              <a:t>Bend magnets</a:t>
            </a:r>
          </a:p>
          <a:p>
            <a:pPr lvl="1"/>
            <a:r>
              <a:rPr lang="en-US" dirty="0"/>
              <a:t>This complicates the setup but can be done and is generally important </a:t>
            </a:r>
          </a:p>
          <a:p>
            <a:pPr lvl="1"/>
            <a:r>
              <a:rPr lang="en-US" dirty="0"/>
              <a:t>I have some auxiliary programs to assist me in getting the setup correctly done</a:t>
            </a:r>
          </a:p>
          <a:p>
            <a:r>
              <a:rPr lang="en-US" dirty="0"/>
              <a:t>Offset and rotated quadrupoles (small rotations)</a:t>
            </a:r>
          </a:p>
          <a:p>
            <a:r>
              <a:rPr lang="en-US" dirty="0"/>
              <a:t>Skew quads and sextupoles</a:t>
            </a:r>
          </a:p>
          <a:p>
            <a:r>
              <a:rPr lang="en-US" dirty="0"/>
              <a:t>Improved energy spectrum information</a:t>
            </a:r>
          </a:p>
          <a:p>
            <a:r>
              <a:rPr lang="en-US" dirty="0"/>
              <a:t>Ability to include non-zero emittances (seldom used)</a:t>
            </a:r>
          </a:p>
          <a:p>
            <a:r>
              <a:rPr lang="en-US" dirty="0"/>
              <a:t>Still fast on my laptop</a:t>
            </a:r>
          </a:p>
          <a:p>
            <a:pPr lvl="1"/>
            <a:r>
              <a:rPr lang="en-US" dirty="0"/>
              <a:t>Couple of seconds to run 20,000 macro-particles through 44 magnet segments with 77 beam pipe apertures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A6B39A-79D9-4AC9-B674-40EFB7F4D6C1}"/>
              </a:ext>
            </a:extLst>
          </p:cNvPr>
          <p:cNvSpPr txBox="1"/>
          <p:nvPr/>
        </p:nvSpPr>
        <p:spPr>
          <a:xfrm>
            <a:off x="8921510" y="767358"/>
            <a:ext cx="29464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Some of these enhancements came from Stan </a:t>
            </a:r>
            <a:r>
              <a:rPr lang="en-US" dirty="0" err="1"/>
              <a:t>Hertzbach</a:t>
            </a:r>
            <a:r>
              <a:rPr lang="en-US" dirty="0"/>
              <a:t> and Bill Lockman and others</a:t>
            </a:r>
          </a:p>
        </p:txBody>
      </p:sp>
    </p:spTree>
    <p:extLst>
      <p:ext uri="{BB962C8B-B14F-4D97-AF65-F5344CB8AC3E}">
        <p14:creationId xmlns:p14="http://schemas.microsoft.com/office/powerpoint/2010/main" val="83395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AB14B-E0A3-4C53-B990-8F76FC2FC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4697"/>
          </a:xfrm>
        </p:spPr>
        <p:txBody>
          <a:bodyPr/>
          <a:lstStyle/>
          <a:p>
            <a:r>
              <a:rPr lang="en-US" dirty="0"/>
              <a:t>Beam profile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78D366E4-0E81-4FD3-AFF1-545FF508E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06" y="592306"/>
            <a:ext cx="4594580" cy="19334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0805F9-9575-449D-A054-A6B40B812B77}"/>
              </a:ext>
            </a:extLst>
          </p:cNvPr>
          <p:cNvSpPr txBox="1"/>
          <p:nvPr/>
        </p:nvSpPr>
        <p:spPr>
          <a:xfrm>
            <a:off x="736600" y="1399822"/>
            <a:ext cx="56416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First term is the gaussian part of the beam</a:t>
            </a:r>
          </a:p>
          <a:p>
            <a:endParaRPr lang="en-US" sz="2400" dirty="0"/>
          </a:p>
          <a:p>
            <a:r>
              <a:rPr lang="en-US" sz="2400" dirty="0"/>
              <a:t>The second term is the lower, wider gaussian the simulates the non-gaussian beam tail part</a:t>
            </a:r>
          </a:p>
          <a:p>
            <a:endParaRPr lang="en-US" sz="2400" dirty="0"/>
          </a:p>
          <a:p>
            <a:r>
              <a:rPr lang="en-US" sz="2400" dirty="0"/>
              <a:t>The integral of the second term should not exceed about 5% of the integral of the first term</a:t>
            </a:r>
          </a:p>
          <a:p>
            <a:endParaRPr lang="en-US" sz="2400" dirty="0"/>
          </a:p>
          <a:p>
            <a:r>
              <a:rPr lang="en-US" sz="2400" dirty="0"/>
              <a:t>The coefficient in front (a) sets the height and the coefficient (b) sets the width in units of one over the gaussian </a:t>
            </a:r>
            <a:r>
              <a:rPr lang="en-US" sz="2400" dirty="0">
                <a:sym typeface="Symbol" panose="05050102010706020507" pitchFamily="18" charset="2"/>
              </a:rPr>
              <a:t></a:t>
            </a:r>
            <a:endParaRPr lang="en-US" sz="2400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5A3550-AD86-4957-B241-1067DABDE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473" y="2897364"/>
            <a:ext cx="2807923" cy="3595511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F096376-6303-41B5-A9E9-F16175F056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734" y="2897364"/>
            <a:ext cx="2788008" cy="35955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3369FA0-D854-41EC-AE60-2D91BCE322E5}"/>
              </a:ext>
            </a:extLst>
          </p:cNvPr>
          <p:cNvSpPr txBox="1"/>
          <p:nvPr/>
        </p:nvSpPr>
        <p:spPr>
          <a:xfrm>
            <a:off x="7191022" y="2525772"/>
            <a:ext cx="375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Beam transverse distribution </a:t>
            </a:r>
          </a:p>
        </p:txBody>
      </p:sp>
    </p:spTree>
    <p:extLst>
      <p:ext uri="{BB962C8B-B14F-4D97-AF65-F5344CB8AC3E}">
        <p14:creationId xmlns:p14="http://schemas.microsoft.com/office/powerpoint/2010/main" val="1905085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93292-11AF-449E-B985-E678CFE5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primary program – MASKING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27901-7CD3-4393-8235-00985C9CA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 have a second package that uses the energy spectrum information and total number of photons striking an aperture from SYNG_BKG to calculate forward scattering, back-scattering, absorption and transmission of incident photons through simplified geometric surfaces</a:t>
            </a:r>
          </a:p>
          <a:p>
            <a:r>
              <a:rPr lang="en-US" dirty="0"/>
              <a:t>This is an EGS4 interface program with large flexibility in setting up the initial conditions</a:t>
            </a:r>
          </a:p>
          <a:p>
            <a:r>
              <a:rPr lang="en-US" dirty="0"/>
              <a:t>I use this to estimate photon scattering from a mask surface or mask tip that can strike a central beam pipe</a:t>
            </a:r>
          </a:p>
          <a:p>
            <a:r>
              <a:rPr lang="en-US" dirty="0"/>
              <a:t>It can also calculate the back-scatter rate from a downstream surface to a central beam pipe</a:t>
            </a:r>
          </a:p>
        </p:txBody>
      </p:sp>
    </p:spTree>
    <p:extLst>
      <p:ext uri="{BB962C8B-B14F-4D97-AF65-F5344CB8AC3E}">
        <p14:creationId xmlns:p14="http://schemas.microsoft.com/office/powerpoint/2010/main" val="125789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2CCB8-01D3-4499-89EB-753BF1A33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MASKING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E3AE4-39D8-47D6-934F-223B009A4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program uses the energy spectrum put out by SYNC_BKG to efficiently generate this energy spectrum of photons onto a surface</a:t>
            </a:r>
          </a:p>
          <a:p>
            <a:r>
              <a:rPr lang="en-US" dirty="0"/>
              <a:t>The incident angle is specified as well as the incident position (or area)</a:t>
            </a:r>
          </a:p>
          <a:p>
            <a:r>
              <a:rPr lang="en-US" dirty="0"/>
              <a:t>The scattered or transmitted photons can be saved in a file as 4-vectors</a:t>
            </a:r>
          </a:p>
          <a:p>
            <a:r>
              <a:rPr lang="en-US" dirty="0"/>
              <a:t>These files can be read in by GEANT4 (A. </a:t>
            </a:r>
            <a:r>
              <a:rPr lang="en-US" dirty="0" err="1"/>
              <a:t>Kolano</a:t>
            </a:r>
            <a:r>
              <a:rPr lang="en-US" dirty="0"/>
              <a:t> has made an interface) and propagated into a detector</a:t>
            </a:r>
          </a:p>
          <a:p>
            <a:r>
              <a:rPr lang="en-US" dirty="0"/>
              <a:t>MASKING can also read in these photon files and can use a file as the source of incident photons to a new surface (i.e. a central beam pipe) and calculate the transmission fraction of the photons incident on the inside of the central beam pipe – a two step operation for me</a:t>
            </a:r>
          </a:p>
        </p:txBody>
      </p:sp>
    </p:spTree>
    <p:extLst>
      <p:ext uri="{BB962C8B-B14F-4D97-AF65-F5344CB8AC3E}">
        <p14:creationId xmlns:p14="http://schemas.microsoft.com/office/powerpoint/2010/main" val="2967542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4982</TotalTime>
  <Words>1046</Words>
  <Application>Microsoft Office PowerPoint</Application>
  <PresentationFormat>Widescreen</PresentationFormat>
  <Paragraphs>104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The Programs  SYNC_BKG and MASKING</vt:lpstr>
      <vt:lpstr>SYNC_BKG</vt:lpstr>
      <vt:lpstr>QSRAD – core of SYNC_BKG</vt:lpstr>
      <vt:lpstr>How it works</vt:lpstr>
      <vt:lpstr>How it works (2)</vt:lpstr>
      <vt:lpstr>SYNC_BKG enhancements</vt:lpstr>
      <vt:lpstr>Beam profile</vt:lpstr>
      <vt:lpstr>Second primary program – MASKING</vt:lpstr>
      <vt:lpstr>MASKING (2)</vt:lpstr>
      <vt:lpstr>MASKING (3)</vt:lpstr>
      <vt:lpstr>Disadvantages </vt:lpstr>
      <vt:lpstr>Summary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Programs  SYNC_BKG and MASKING</dc:title>
  <dc:creator>Michael Sullivan</dc:creator>
  <cp:lastModifiedBy>Michael Sullivan</cp:lastModifiedBy>
  <cp:revision>5</cp:revision>
  <dcterms:created xsi:type="dcterms:W3CDTF">2021-10-17T17:25:02Z</dcterms:created>
  <dcterms:modified xsi:type="dcterms:W3CDTF">2021-10-21T04:27:35Z</dcterms:modified>
</cp:coreProperties>
</file>