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65" r:id="rId4"/>
    <p:sldId id="271" r:id="rId5"/>
    <p:sldId id="270" r:id="rId6"/>
    <p:sldId id="266" r:id="rId7"/>
    <p:sldId id="267" r:id="rId8"/>
    <p:sldId id="268" r:id="rId9"/>
    <p:sldId id="269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43" autoAdjust="0"/>
  </p:normalViewPr>
  <p:slideViewPr>
    <p:cSldViewPr>
      <p:cViewPr varScale="1">
        <p:scale>
          <a:sx n="55" d="100"/>
          <a:sy n="55" d="100"/>
        </p:scale>
        <p:origin x="-427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980728"/>
            <a:ext cx="7481454" cy="5328592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042988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1977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600200"/>
            <a:ext cx="74814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2" y="6356350"/>
            <a:ext cx="1042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fld id="{C4896D57-85A6-41A0-8E77-41220CBE407E}" type="datetimeFigureOut">
              <a:rPr lang="en-GB" smtClean="0"/>
              <a:pPr/>
              <a:t>23/11/2010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9777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fld id="{A554173E-481D-4FA8-9C96-DBDFB331A7E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73780" y="4502802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109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6688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Accounting 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624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John Gordon (STFC)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APEL PT Leader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046" y="1105856"/>
            <a:ext cx="3099909" cy="130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3"/>
          <p:cNvSpPr>
            <a:spLocks noGrp="1"/>
          </p:cNvSpPr>
          <p:nvPr>
            <p:ph type="title" idx="4294967295"/>
          </p:nvPr>
        </p:nvSpPr>
        <p:spPr>
          <a:xfrm>
            <a:off x="1355075" y="4188899"/>
            <a:ext cx="7349188" cy="1143000"/>
          </a:xfrm>
          <a:noFill/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2060"/>
                </a:solidFill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 Insert Header &amp; Footer to set this field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CC666-7EDC-4828-BA5C-5BCF8B1F6D92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Use Insert Header &amp; Footer to set this field</a:t>
            </a:r>
            <a:endParaRPr lang="en-GB" dirty="0"/>
          </a:p>
        </p:txBody>
      </p:sp>
      <p:sp>
        <p:nvSpPr>
          <p:cNvPr id="7" name="Title 13"/>
          <p:cNvSpPr txBox="1">
            <a:spLocks/>
          </p:cNvSpPr>
          <p:nvPr/>
        </p:nvSpPr>
        <p:spPr bwMode="auto">
          <a:xfrm>
            <a:off x="980144" y="50022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EMI is partially funded by the European Commission under Grant Agreement INFSO-RI-261611</a:t>
            </a: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6085" y="786366"/>
            <a:ext cx="7572511" cy="317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481454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APEL in EGI</a:t>
            </a:r>
          </a:p>
          <a:p>
            <a:r>
              <a:rPr lang="en-GB" dirty="0" smtClean="0"/>
              <a:t>Task Force</a:t>
            </a:r>
          </a:p>
          <a:p>
            <a:r>
              <a:rPr lang="en-GB" dirty="0" smtClean="0"/>
              <a:t>CPU</a:t>
            </a:r>
          </a:p>
          <a:p>
            <a:r>
              <a:rPr lang="en-GB" dirty="0" smtClean="0"/>
              <a:t>Storage</a:t>
            </a:r>
          </a:p>
          <a:p>
            <a:r>
              <a:rPr lang="en-GB" dirty="0" smtClean="0"/>
              <a:t>Others</a:t>
            </a:r>
          </a:p>
          <a:p>
            <a:endParaRPr lang="en-GB" dirty="0" smtClean="0"/>
          </a:p>
          <a:p>
            <a:r>
              <a:rPr lang="en-GB" dirty="0" smtClean="0"/>
              <a:t>Talk about the issues and then how EMI is involved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3" y="1052736"/>
            <a:ext cx="7776864" cy="5805264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APEL is the core of accounting in EGI</a:t>
            </a:r>
          </a:p>
          <a:p>
            <a:r>
              <a:rPr lang="en-GB" dirty="0" smtClean="0"/>
              <a:t>It receives accounting information for all EGI(*) VOs + WLCG from the rest of the world.</a:t>
            </a:r>
          </a:p>
          <a:p>
            <a:r>
              <a:rPr lang="en-GB" dirty="0" smtClean="0"/>
              <a:t>Data is published to the central repository by :</a:t>
            </a:r>
          </a:p>
          <a:p>
            <a:pPr lvl="1"/>
            <a:r>
              <a:rPr lang="en-GB" dirty="0" smtClean="0"/>
              <a:t>Sites running </a:t>
            </a:r>
            <a:r>
              <a:rPr lang="en-GB" dirty="0" err="1" smtClean="0"/>
              <a:t>glite</a:t>
            </a:r>
            <a:r>
              <a:rPr lang="en-GB" dirty="0" smtClean="0"/>
              <a:t>-APEL (EMI)</a:t>
            </a:r>
          </a:p>
          <a:p>
            <a:pPr lvl="1"/>
            <a:r>
              <a:rPr lang="en-GB" dirty="0" smtClean="0"/>
              <a:t> Grids running other accounting solutions </a:t>
            </a:r>
          </a:p>
          <a:p>
            <a:r>
              <a:rPr lang="en-GB" dirty="0" smtClean="0"/>
              <a:t>A third method is under development in EGI: Distributed APEL Repositories in NGIs</a:t>
            </a:r>
          </a:p>
          <a:p>
            <a:pPr lvl="1"/>
            <a:r>
              <a:rPr lang="en-GB" dirty="0" err="1" smtClean="0"/>
              <a:t>gLite</a:t>
            </a:r>
            <a:r>
              <a:rPr lang="en-GB" dirty="0" smtClean="0"/>
              <a:t>-APEL within the NGI and then the NGI repository publishes to the central on.  </a:t>
            </a:r>
          </a:p>
          <a:p>
            <a:r>
              <a:rPr lang="en-GB" sz="2400" dirty="0" smtClean="0"/>
              <a:t>* - +/- ARC &amp; </a:t>
            </a:r>
            <a:r>
              <a:rPr lang="en-GB" sz="2400" dirty="0" err="1" smtClean="0"/>
              <a:t>Unicore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APEL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PL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3328" y="981075"/>
            <a:ext cx="6625057" cy="532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i="1" dirty="0" smtClean="0"/>
              <a:t>Although this task force is in EMI we intend to look at the coverage of accounting solutions by site/user community and not try to fill the matrix of possible middleware component interoperation.</a:t>
            </a:r>
          </a:p>
          <a:p>
            <a:r>
              <a:rPr lang="en-GB" dirty="0" err="1" smtClean="0"/>
              <a:t>glite</a:t>
            </a:r>
            <a:r>
              <a:rPr lang="en-GB" dirty="0" smtClean="0"/>
              <a:t> sites – </a:t>
            </a:r>
            <a:r>
              <a:rPr lang="en-GB" dirty="0" err="1" smtClean="0"/>
              <a:t>glite</a:t>
            </a:r>
            <a:r>
              <a:rPr lang="en-GB" dirty="0" smtClean="0"/>
              <a:t>-APEL </a:t>
            </a:r>
            <a:r>
              <a:rPr lang="en-GB" dirty="0" smtClean="0"/>
              <a:t>or </a:t>
            </a:r>
            <a:r>
              <a:rPr lang="en-GB" dirty="0" smtClean="0"/>
              <a:t>replacements</a:t>
            </a:r>
          </a:p>
          <a:p>
            <a:r>
              <a:rPr lang="en-GB" dirty="0" smtClean="0"/>
              <a:t>ARC in NDGF – SGAS</a:t>
            </a:r>
          </a:p>
          <a:p>
            <a:r>
              <a:rPr lang="en-GB" dirty="0" smtClean="0"/>
              <a:t>ARC in other countries - ??</a:t>
            </a:r>
          </a:p>
          <a:p>
            <a:r>
              <a:rPr lang="en-GB" dirty="0" smtClean="0"/>
              <a:t>DEISA – own accounting</a:t>
            </a:r>
          </a:p>
          <a:p>
            <a:r>
              <a:rPr lang="en-GB" dirty="0" smtClean="0"/>
              <a:t>PRACE - ?</a:t>
            </a:r>
          </a:p>
          <a:p>
            <a:r>
              <a:rPr lang="en-GB" dirty="0" err="1" smtClean="0"/>
              <a:t>Unicore</a:t>
            </a:r>
            <a:r>
              <a:rPr lang="en-GB" dirty="0" smtClean="0"/>
              <a:t> -  (Poland has developed a solution which publishes to a central database)</a:t>
            </a:r>
          </a:p>
          <a:p>
            <a:r>
              <a:rPr lang="en-GB" dirty="0" err="1" smtClean="0"/>
              <a:t>Globus</a:t>
            </a:r>
            <a:r>
              <a:rPr lang="en-GB" dirty="0" smtClean="0"/>
              <a:t> – discussing with IGE for them to support a RUS Client.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Force GAP Analysis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6" y="980728"/>
            <a:ext cx="7481454" cy="5472608"/>
          </a:xfrm>
        </p:spPr>
        <p:txBody>
          <a:bodyPr/>
          <a:lstStyle/>
          <a:p>
            <a:r>
              <a:rPr lang="en-GB" b="1" dirty="0" smtClean="0"/>
              <a:t>MPI</a:t>
            </a:r>
            <a:r>
              <a:rPr lang="en-GB" dirty="0" smtClean="0"/>
              <a:t> the current </a:t>
            </a:r>
            <a:r>
              <a:rPr lang="en-GB" dirty="0" err="1" smtClean="0"/>
              <a:t>cpu</a:t>
            </a:r>
            <a:r>
              <a:rPr lang="en-GB" dirty="0" smtClean="0"/>
              <a:t> solution is based on a single batch job so in theory should deliver the correct </a:t>
            </a:r>
            <a:r>
              <a:rPr lang="en-GB" dirty="0" err="1" smtClean="0"/>
              <a:t>cpu</a:t>
            </a:r>
            <a:r>
              <a:rPr lang="en-GB" dirty="0" smtClean="0"/>
              <a:t> </a:t>
            </a:r>
            <a:r>
              <a:rPr lang="en-GB" dirty="0" smtClean="0"/>
              <a:t>usage for batch MPI jobs. </a:t>
            </a:r>
            <a:endParaRPr lang="en-GB" dirty="0" smtClean="0"/>
          </a:p>
          <a:p>
            <a:r>
              <a:rPr lang="en-GB" dirty="0" smtClean="0"/>
              <a:t>However the </a:t>
            </a:r>
            <a:r>
              <a:rPr lang="en-GB" dirty="0" err="1" smtClean="0"/>
              <a:t>wallclock</a:t>
            </a:r>
            <a:r>
              <a:rPr lang="en-GB" dirty="0" smtClean="0"/>
              <a:t> needs agreement and the number of </a:t>
            </a:r>
            <a:r>
              <a:rPr lang="en-GB" dirty="0" err="1" smtClean="0"/>
              <a:t>cpus</a:t>
            </a:r>
            <a:r>
              <a:rPr lang="en-GB" dirty="0" smtClean="0"/>
              <a:t>/cores needs recording. Do all batch systems support this information?</a:t>
            </a:r>
          </a:p>
          <a:p>
            <a:r>
              <a:rPr lang="en-GB" dirty="0" smtClean="0"/>
              <a:t>Discussing with EGI MPI WG</a:t>
            </a:r>
          </a:p>
          <a:p>
            <a:r>
              <a:rPr lang="en-GB" dirty="0" smtClean="0"/>
              <a:t>May require a schema change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Requirements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5345" y="1052736"/>
            <a:ext cx="7481454" cy="547260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General VO requirement for grid-wide view of storage use by a VO.</a:t>
            </a:r>
          </a:p>
          <a:p>
            <a:r>
              <a:rPr lang="en-GB" dirty="0" smtClean="0"/>
              <a:t>Management requirement (</a:t>
            </a:r>
            <a:r>
              <a:rPr lang="en-GB" dirty="0" err="1" smtClean="0"/>
              <a:t>eg</a:t>
            </a:r>
            <a:r>
              <a:rPr lang="en-GB" dirty="0" smtClean="0"/>
              <a:t> WLCG and NGI) to see installed capacity at sites to evaluate compliance with </a:t>
            </a:r>
            <a:r>
              <a:rPr lang="en-GB" dirty="0" err="1" smtClean="0"/>
              <a:t>MoUs</a:t>
            </a:r>
            <a:r>
              <a:rPr lang="en-GB" dirty="0" smtClean="0"/>
              <a:t> and other commitments and agreements.</a:t>
            </a:r>
          </a:p>
          <a:p>
            <a:r>
              <a:rPr lang="en-GB" dirty="0" smtClean="0"/>
              <a:t>Most (all?) of the relevant information is published in a Glue1.3 profile defined by WLCG.</a:t>
            </a:r>
          </a:p>
          <a:p>
            <a:r>
              <a:rPr lang="en-GB" dirty="0" err="1" smtClean="0"/>
              <a:t>gstat</a:t>
            </a:r>
            <a:r>
              <a:rPr lang="en-GB" dirty="0" smtClean="0"/>
              <a:t> gathers this and aggregates by site/VO but does not keep a persistent record</a:t>
            </a:r>
          </a:p>
          <a:p>
            <a:r>
              <a:rPr lang="en-GB" dirty="0" smtClean="0"/>
              <a:t>EMI Data Group looking at defining a Usage Record(UR) for storage use. EMI components would then implement this and APEL could collect the records.</a:t>
            </a:r>
          </a:p>
          <a:p>
            <a:r>
              <a:rPr lang="en-GB" dirty="0" smtClean="0"/>
              <a:t>Useful meeting of OGF-UR WG at OGF30 in October</a:t>
            </a:r>
          </a:p>
          <a:p>
            <a:pPr lvl="1"/>
            <a:r>
              <a:rPr lang="en-GB" dirty="0" smtClean="0"/>
              <a:t>Agreed not to cut record/file; record snapshots valid at a point in time, </a:t>
            </a:r>
            <a:r>
              <a:rPr lang="en-GB" smtClean="0"/>
              <a:t>not integrals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</a:t>
            </a:r>
            <a:r>
              <a:rPr lang="en-GB" dirty="0" smtClean="0"/>
              <a:t>ere are requirements to record the usage of virtual machines </a:t>
            </a:r>
          </a:p>
          <a:p>
            <a:pPr lvl="1"/>
            <a:r>
              <a:rPr lang="en-GB" dirty="0" smtClean="0"/>
              <a:t>both as a record of user share of the physical resources  </a:t>
            </a:r>
          </a:p>
          <a:p>
            <a:pPr lvl="1"/>
            <a:r>
              <a:rPr lang="en-GB" dirty="0" smtClean="0"/>
              <a:t>and for the cloud-like deployment of images.</a:t>
            </a:r>
          </a:p>
          <a:p>
            <a:r>
              <a:rPr lang="en-GB" dirty="0" smtClean="0"/>
              <a:t>Be aware of double counting if the application running in the image is also accounted.</a:t>
            </a:r>
          </a:p>
          <a:p>
            <a:r>
              <a:rPr lang="en-GB" dirty="0" smtClean="0"/>
              <a:t>Discussing with </a:t>
            </a:r>
            <a:r>
              <a:rPr lang="en-GB" dirty="0" err="1" smtClean="0"/>
              <a:t>Stratuslab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Clouds/Virtualisation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APEL collects data in 2 steps:</a:t>
            </a:r>
          </a:p>
          <a:p>
            <a:pPr lvl="1"/>
            <a:r>
              <a:rPr lang="en-GB" dirty="0" smtClean="0"/>
              <a:t>Parses batch logs on CEs and publishes to a local database and then</a:t>
            </a:r>
          </a:p>
          <a:p>
            <a:pPr lvl="1"/>
            <a:r>
              <a:rPr lang="en-GB" dirty="0" smtClean="0"/>
              <a:t>Collects records from local database and publishes them via AMQ to central repository</a:t>
            </a:r>
          </a:p>
          <a:p>
            <a:r>
              <a:rPr lang="en-GB" dirty="0" smtClean="0"/>
              <a:t>The central repository can handle multiple record types and process differently.</a:t>
            </a:r>
          </a:p>
          <a:p>
            <a:r>
              <a:rPr lang="en-GB" dirty="0" smtClean="0"/>
              <a:t>APEL is thus in a good position to receive other types of accounting record. </a:t>
            </a:r>
          </a:p>
          <a:p>
            <a:r>
              <a:rPr lang="en-GB" dirty="0" smtClean="0"/>
              <a:t>E.g. If the SE collects storage information and stores it locally  then </a:t>
            </a:r>
            <a:r>
              <a:rPr lang="en-GB" dirty="0" err="1" smtClean="0"/>
              <a:t>glite</a:t>
            </a:r>
            <a:r>
              <a:rPr lang="en-GB" dirty="0" smtClean="0"/>
              <a:t>-APEL will only needs small changes to gather and publish these records as a different type in a different topic. </a:t>
            </a:r>
          </a:p>
          <a:p>
            <a:r>
              <a:rPr lang="en-GB" dirty="0" smtClean="0"/>
              <a:t>The central repository could either  read all topics and process them differently or split the load between multiple instances reading different topics.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APEL usage collection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MI_Template_v2_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EMI_Template_v2_0</Template>
  <TotalTime>2879</TotalTime>
  <Words>585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EMI_Template_v2_0</vt:lpstr>
      <vt:lpstr>Accounting </vt:lpstr>
      <vt:lpstr>Outline</vt:lpstr>
      <vt:lpstr>APEL</vt:lpstr>
      <vt:lpstr>Slide 4</vt:lpstr>
      <vt:lpstr>Task Force GAP Analysis</vt:lpstr>
      <vt:lpstr>CPU Requirements</vt:lpstr>
      <vt:lpstr>Storage</vt:lpstr>
      <vt:lpstr>Clouds/Virtualisation</vt:lpstr>
      <vt:lpstr>APEL usage collection</vt:lpstr>
      <vt:lpstr>Thank you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11</cp:revision>
  <dcterms:created xsi:type="dcterms:W3CDTF">2010-11-21T16:20:44Z</dcterms:created>
  <dcterms:modified xsi:type="dcterms:W3CDTF">2010-11-24T07:48:10Z</dcterms:modified>
</cp:coreProperties>
</file>