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86" r:id="rId3"/>
    <p:sldId id="395" r:id="rId4"/>
    <p:sldId id="388" r:id="rId5"/>
    <p:sldId id="389" r:id="rId6"/>
    <p:sldId id="390" r:id="rId7"/>
    <p:sldId id="391" r:id="rId8"/>
    <p:sldId id="387" r:id="rId9"/>
    <p:sldId id="393" r:id="rId10"/>
    <p:sldId id="399" r:id="rId11"/>
    <p:sldId id="400" r:id="rId12"/>
    <p:sldId id="401" r:id="rId13"/>
    <p:sldId id="402" r:id="rId14"/>
    <p:sldId id="403" r:id="rId15"/>
    <p:sldId id="404" r:id="rId16"/>
    <p:sldId id="405" r:id="rId17"/>
    <p:sldId id="406" r:id="rId18"/>
    <p:sldId id="407" r:id="rId19"/>
    <p:sldId id="408" r:id="rId20"/>
    <p:sldId id="409" r:id="rId21"/>
    <p:sldId id="410" r:id="rId22"/>
    <p:sldId id="30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10920"/>
    <a:srgbClr val="7F7F7F"/>
    <a:srgbClr val="00B050"/>
    <a:srgbClr val="FFFF00"/>
    <a:srgbClr val="4F81BD"/>
    <a:srgbClr val="C00000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145" autoAdjust="0"/>
    <p:restoredTop sz="94638" autoAdjust="0"/>
  </p:normalViewPr>
  <p:slideViewPr>
    <p:cSldViewPr>
      <p:cViewPr varScale="1">
        <p:scale>
          <a:sx n="99" d="100"/>
          <a:sy n="99" d="100"/>
        </p:scale>
        <p:origin x="-3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99649-471D-3E43-802A-F27EE5D0D107}" type="datetimeFigureOut">
              <a:rPr lang="en-US" smtClean="0"/>
              <a:pPr/>
              <a:t>11/24/10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2165E-C6ED-C542-8F1A-A3EF6DC263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42834D-2A1D-44D8-9D0A-B8478EC3234B}" type="datetimeFigureOut">
              <a:rPr lang="en-US"/>
              <a:pPr>
                <a:defRPr/>
              </a:pPr>
              <a:t>11/24/10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E99CA9-B20F-49E8-B732-B3D7382460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Pr>
        <a:solidFill>
          <a:srgbClr val="010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B12980F-9EDB-462F-9870-31FCB88B4E1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049482" cy="6858000"/>
          </a:xfrm>
          <a:prstGeom prst="rect">
            <a:avLst/>
          </a:prstGeom>
          <a:solidFill>
            <a:srgbClr val="010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6398-9140-4704-B739-06CAE81D62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FBBE-4D1F-41D0-95AC-9EEE378591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5345" y="1600200"/>
            <a:ext cx="7481454" cy="4525963"/>
          </a:xfrm>
        </p:spPr>
        <p:txBody>
          <a:bodyPr/>
          <a:lstStyle>
            <a:lvl1pPr>
              <a:defRPr>
                <a:solidFill>
                  <a:srgbClr val="010920"/>
                </a:solidFill>
              </a:defRPr>
            </a:lvl1pPr>
            <a:lvl2pPr>
              <a:defRPr>
                <a:solidFill>
                  <a:srgbClr val="010920"/>
                </a:solidFill>
              </a:defRPr>
            </a:lvl2pPr>
            <a:lvl3pPr>
              <a:defRPr>
                <a:solidFill>
                  <a:srgbClr val="010920"/>
                </a:solidFill>
              </a:defRPr>
            </a:lvl3pPr>
            <a:lvl4pPr>
              <a:defRPr>
                <a:solidFill>
                  <a:srgbClr val="010920"/>
                </a:solidFill>
              </a:defRPr>
            </a:lvl4pPr>
            <a:lvl5pPr>
              <a:defRPr>
                <a:solidFill>
                  <a:srgbClr val="01092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205352" y="6356350"/>
            <a:ext cx="1042988" cy="365125"/>
          </a:xfrm>
        </p:spPr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19777" y="6357938"/>
            <a:ext cx="4403725" cy="3651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2D9048-B030-4788-9C86-F44CC9C266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bg1"/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DE8F7-D36F-4E29-A9A0-0D73AED60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1BF47-7825-44D8-A34A-080FF6283A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100F7-3417-449B-9162-564D17D429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2FB7C-570C-4055-9553-AC6B5B5BAE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D18E9-BCCA-4662-8DAC-1596682B2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7801-F148-4A92-88E9-DA83E1C11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F9BFB-6205-42BE-8870-DC8EE7CBBB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05344" y="1600200"/>
            <a:ext cx="74814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5352" y="6356350"/>
            <a:ext cx="1042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9777" y="6357938"/>
            <a:ext cx="3893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9763" y="6356350"/>
            <a:ext cx="419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D94978-FBFF-4628-9A14-26DD591DA8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 rot="10800000">
            <a:off x="0" y="4221165"/>
            <a:ext cx="369888" cy="1744662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/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3" name="Picture 4" descr="C:\Dokumente und Einstellungen\nl\Eigene Dateien\Aufträge 2009-JSC\EMI-PPT-Template\streifen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6512" y="0"/>
            <a:ext cx="676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0"/>
          <p:cNvSpPr txBox="1"/>
          <p:nvPr userDrawn="1"/>
        </p:nvSpPr>
        <p:spPr>
          <a:xfrm rot="10800000">
            <a:off x="76200" y="5094437"/>
            <a:ext cx="369888" cy="1744663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-173780" y="4502802"/>
            <a:ext cx="835718" cy="35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93" r:id="rId2"/>
    <p:sldLayoutId id="2147483785" r:id="rId3"/>
    <p:sldLayoutId id="2147483786" r:id="rId4"/>
    <p:sldLayoutId id="2147483787" r:id="rId5"/>
    <p:sldLayoutId id="2147483794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C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1092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1092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1092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1092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109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EMI-Eu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71500" y="407988"/>
            <a:ext cx="8001000" cy="602138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01092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06688"/>
            <a:ext cx="7772400" cy="14700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Summary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5" descr="C:\Dokumente und Einstellungen\nl\Eigene Dateien\Aufträge 2009-JSC\EMI-PPT-Template\EMI_Logo_newe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6192" y="1093029"/>
            <a:ext cx="3099909" cy="130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2980F-9EDB-462F-9870-31FCB88B4E16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838200" y="38100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Patrick Fuhrmann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EMI </a:t>
            </a:r>
            <a:r>
              <a:rPr lang="en-GB" sz="20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</a:t>
            </a:r>
            <a:r>
              <a:rPr lang="en-GB" sz="2000" b="1" noProof="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ata</a:t>
            </a:r>
            <a:r>
              <a:rPr lang="en-GB" sz="2000" b="1" noProof="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area lead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in detail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1447800"/>
            <a:ext cx="640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About 20 people in a small room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2438400"/>
            <a:ext cx="640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Agreements on the </a:t>
            </a:r>
            <a:r>
              <a:rPr lang="en-US" sz="2200" dirty="0" smtClean="0"/>
              <a:t>different activities :</a:t>
            </a:r>
            <a:endParaRPr lang="en-US" sz="2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219200"/>
            <a:ext cx="7481454" cy="4525963"/>
          </a:xfrm>
        </p:spPr>
        <p:txBody>
          <a:bodyPr/>
          <a:lstStyle/>
          <a:p>
            <a:r>
              <a:rPr lang="en-US" sz="2200" dirty="0" smtClean="0"/>
              <a:t>Interaction between storage element and catalogue is still the way we would like to go although we are aware that this only partially fixes deficiencies of the current system.</a:t>
            </a:r>
          </a:p>
          <a:p>
            <a:r>
              <a:rPr lang="en-US" sz="2200" dirty="0" smtClean="0"/>
              <a:t>However we will start by :</a:t>
            </a:r>
          </a:p>
          <a:p>
            <a:r>
              <a:rPr lang="en-US" sz="2200" dirty="0" smtClean="0"/>
              <a:t>Improving GFAL to reduce the number of occasions where the content of catalogues and SE’s start to diverge.</a:t>
            </a:r>
          </a:p>
          <a:p>
            <a:r>
              <a:rPr lang="en-US" sz="2200" dirty="0" smtClean="0"/>
              <a:t>We will provide a tool (using an message passing infrastructure) where SE system administrators can provide a list of ‘lost file’. Those entries will then be removed from the various catalogues.</a:t>
            </a:r>
          </a:p>
          <a:p>
            <a:r>
              <a:rPr lang="en-US" sz="2200" dirty="0" smtClean="0"/>
              <a:t>Based on the experience of that approach we will plan further actions.  </a:t>
            </a:r>
            <a:endParaRPr lang="en-US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Catalogue synchronization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990600"/>
            <a:ext cx="7481454" cy="4525963"/>
          </a:xfrm>
        </p:spPr>
        <p:txBody>
          <a:bodyPr/>
          <a:lstStyle/>
          <a:p>
            <a:r>
              <a:rPr lang="en-US" sz="2800" dirty="0" smtClean="0"/>
              <a:t>Details on the content of GLUE 2.0 are done.</a:t>
            </a:r>
          </a:p>
          <a:p>
            <a:r>
              <a:rPr lang="en-US" sz="2800" dirty="0" smtClean="0"/>
              <a:t>Plans of deployments are not due.</a:t>
            </a:r>
          </a:p>
          <a:p>
            <a:r>
              <a:rPr lang="en-US" sz="2800" dirty="0" smtClean="0"/>
              <a:t>Servers will be updated first :means they will</a:t>
            </a:r>
          </a:p>
          <a:p>
            <a:pPr lvl="1"/>
            <a:r>
              <a:rPr lang="en-US" dirty="0" smtClean="0"/>
              <a:t>Start publishing GLUE 1.3 information into the GLUE 2.0 framework.</a:t>
            </a:r>
          </a:p>
          <a:p>
            <a:pPr lvl="1"/>
            <a:r>
              <a:rPr lang="en-US" dirty="0" smtClean="0"/>
              <a:t>Followed by GLUE 2.0 information.</a:t>
            </a:r>
          </a:p>
          <a:p>
            <a:r>
              <a:rPr lang="en-US" sz="2800" dirty="0" smtClean="0"/>
              <a:t>Clients will follow (about </a:t>
            </a:r>
            <a:r>
              <a:rPr lang="en-US" sz="2800" dirty="0" err="1" smtClean="0"/>
              <a:t>april</a:t>
            </a:r>
            <a:r>
              <a:rPr lang="en-US" sz="2800" dirty="0" smtClean="0"/>
              <a:t>/may) understanding both GLUE 1.3 and GLUE 2.0. (fallback if necessary)</a:t>
            </a:r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2.0 migration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685800"/>
            <a:ext cx="7481454" cy="4525963"/>
          </a:xfrm>
        </p:spPr>
        <p:txBody>
          <a:bodyPr/>
          <a:lstStyle/>
          <a:p>
            <a:r>
              <a:rPr lang="en-US" sz="2400" dirty="0" smtClean="0"/>
              <a:t>SRM https demonstrator w/o delegation using the https mode of GLOBUS.</a:t>
            </a:r>
          </a:p>
          <a:p>
            <a:r>
              <a:rPr lang="en-US" sz="2400" dirty="0" smtClean="0"/>
              <a:t>Tested against standard SSL library.</a:t>
            </a:r>
          </a:p>
          <a:p>
            <a:r>
              <a:rPr lang="en-US" sz="2400" dirty="0" smtClean="0"/>
              <a:t>Tested GDS delegation service as part of the SRM service (same host same port), as FTS currently does. So we know it works.</a:t>
            </a:r>
          </a:p>
          <a:p>
            <a:r>
              <a:rPr lang="en-US" sz="2400" dirty="0" smtClean="0"/>
              <a:t>On delegation :</a:t>
            </a:r>
          </a:p>
          <a:p>
            <a:pPr lvl="1"/>
            <a:r>
              <a:rPr lang="en-US" sz="2400" dirty="0" smtClean="0"/>
              <a:t>Working group between security/computing and data, with the goal to find a commonly acceptable delegation service. (Goal of our technical director) Groups lead by Paul.</a:t>
            </a:r>
          </a:p>
          <a:p>
            <a:pPr lvl="1"/>
            <a:r>
              <a:rPr lang="en-US" sz="2400" dirty="0" smtClean="0"/>
              <a:t>As far as we understand GDS fulfils all the requirements for data.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Nov 24, 2u010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SRM , https and delegation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66800"/>
            <a:ext cx="7481454" cy="4525963"/>
          </a:xfrm>
        </p:spPr>
        <p:txBody>
          <a:bodyPr/>
          <a:lstStyle/>
          <a:p>
            <a:r>
              <a:rPr lang="en-US" sz="2400" dirty="0" smtClean="0"/>
              <a:t>Servers implementations are in a good shape. dCache production ready for EMI-1. DPM very likely mid of EMI-1/2.</a:t>
            </a:r>
          </a:p>
          <a:p>
            <a:r>
              <a:rPr lang="en-US" sz="2400" dirty="0" smtClean="0"/>
              <a:t>Clients will become available slowly. Depends on </a:t>
            </a:r>
            <a:r>
              <a:rPr lang="en-US" sz="2400" dirty="0" err="1" smtClean="0"/>
              <a:t>RedHat</a:t>
            </a:r>
            <a:r>
              <a:rPr lang="en-US" sz="2400" dirty="0" smtClean="0"/>
              <a:t> (6.&gt;2) and FERMI people (providing </a:t>
            </a:r>
            <a:r>
              <a:rPr lang="en-US" sz="2400" dirty="0" err="1" smtClean="0"/>
              <a:t>SLx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Performance and reliability better than expected. Serious tests done on a 50% Tier II based on NFS 4.1 at DESY with dCache.</a:t>
            </a:r>
          </a:p>
          <a:p>
            <a:r>
              <a:rPr lang="en-US" sz="2400" dirty="0" smtClean="0"/>
              <a:t>Improve collaboration with ROOT people.</a:t>
            </a:r>
          </a:p>
          <a:p>
            <a:r>
              <a:rPr lang="en-US" sz="2400" dirty="0" smtClean="0"/>
              <a:t>Industry solutions on the way. (IBM at CNAF and </a:t>
            </a:r>
            <a:r>
              <a:rPr lang="en-US" sz="2400" dirty="0" err="1" smtClean="0"/>
              <a:t>NetApp</a:t>
            </a:r>
            <a:r>
              <a:rPr lang="en-US" sz="2400" dirty="0" smtClean="0"/>
              <a:t> at DESY)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NFS 4.1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143000"/>
            <a:ext cx="7481454" cy="4525963"/>
          </a:xfrm>
        </p:spPr>
        <p:txBody>
          <a:bodyPr/>
          <a:lstStyle/>
          <a:p>
            <a:r>
              <a:rPr lang="en-US" dirty="0" smtClean="0"/>
              <a:t>Individual effort.</a:t>
            </a:r>
          </a:p>
          <a:p>
            <a:r>
              <a:rPr lang="en-US" dirty="0" smtClean="0"/>
              <a:t>DMP and dCache already provide an interface (prototype) with ARGUS.</a:t>
            </a:r>
          </a:p>
          <a:p>
            <a:r>
              <a:rPr lang="en-US" dirty="0" smtClean="0"/>
              <a:t>Very good support by ARGUS team.</a:t>
            </a:r>
          </a:p>
          <a:p>
            <a:r>
              <a:rPr lang="en-US" dirty="0" smtClean="0"/>
              <a:t>We don’t see problems here.</a:t>
            </a:r>
          </a:p>
          <a:p>
            <a:r>
              <a:rPr lang="en-US" dirty="0" smtClean="0"/>
              <a:t>FTS and LFC will follow.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with ARGUS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066800"/>
            <a:ext cx="7481454" cy="4525963"/>
          </a:xfrm>
        </p:spPr>
        <p:txBody>
          <a:bodyPr/>
          <a:lstStyle/>
          <a:p>
            <a:r>
              <a:rPr lang="en-US" dirty="0" smtClean="0"/>
              <a:t>Requirements collected from all kind of sources. (Security, OGF, experiments ..)</a:t>
            </a:r>
          </a:p>
          <a:p>
            <a:r>
              <a:rPr lang="en-US" dirty="0" smtClean="0"/>
              <a:t>First draft of the Storage Record definition available (</a:t>
            </a:r>
            <a:r>
              <a:rPr lang="en-US" dirty="0" err="1" smtClean="0"/>
              <a:t>Wiki</a:t>
            </a:r>
            <a:r>
              <a:rPr lang="en-US" dirty="0" smtClean="0"/>
              <a:t>)</a:t>
            </a:r>
          </a:p>
          <a:p>
            <a:r>
              <a:rPr lang="en-US" dirty="0" smtClean="0"/>
              <a:t>However still discussions on details.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</a:t>
            </a:r>
            <a:r>
              <a:rPr lang="en-US" dirty="0" err="1" smtClean="0"/>
              <a:t>Accouning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1219200"/>
            <a:ext cx="7481454" cy="4525963"/>
          </a:xfrm>
        </p:spPr>
        <p:txBody>
          <a:bodyPr/>
          <a:lstStyle/>
          <a:p>
            <a:r>
              <a:rPr lang="en-US" dirty="0" smtClean="0"/>
              <a:t>Groups just created.</a:t>
            </a:r>
          </a:p>
          <a:p>
            <a:r>
              <a:rPr lang="en-US" dirty="0" smtClean="0"/>
              <a:t>Very complex topic.</a:t>
            </a:r>
          </a:p>
          <a:p>
            <a:r>
              <a:rPr lang="en-US" dirty="0" smtClean="0"/>
              <a:t>Doesn’t influence EMI-1</a:t>
            </a:r>
          </a:p>
          <a:p>
            <a:r>
              <a:rPr lang="en-US" dirty="0" smtClean="0"/>
              <a:t>Need to have a f2f meeting with GFAL and ARC developers to understand the potential of merging ARC and GFAL (and maybe dCache and </a:t>
            </a:r>
            <a:r>
              <a:rPr lang="en-US" dirty="0" err="1" smtClean="0"/>
              <a:t>StoRM</a:t>
            </a:r>
            <a:r>
              <a:rPr lang="en-US" dirty="0" smtClean="0"/>
              <a:t>) libraries.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library consolidation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914400"/>
            <a:ext cx="7481454" cy="4525963"/>
          </a:xfrm>
        </p:spPr>
        <p:txBody>
          <a:bodyPr/>
          <a:lstStyle/>
          <a:p>
            <a:r>
              <a:rPr lang="en-US" sz="2800" dirty="0" smtClean="0"/>
              <a:t>Work just started. New person has to learn UNICORE.</a:t>
            </a:r>
          </a:p>
          <a:p>
            <a:r>
              <a:rPr lang="en-US" sz="2800" dirty="0" smtClean="0"/>
              <a:t>Catalogue integration : Not clear to either use java/</a:t>
            </a:r>
            <a:r>
              <a:rPr lang="en-US" sz="2800" dirty="0" err="1" smtClean="0"/>
              <a:t>jni</a:t>
            </a:r>
            <a:r>
              <a:rPr lang="en-US" sz="2800" dirty="0" smtClean="0"/>
              <a:t> with official LFC client library or use plain java and contribute java to official LFC library.</a:t>
            </a:r>
          </a:p>
          <a:p>
            <a:r>
              <a:rPr lang="en-US" sz="2800" dirty="0" smtClean="0"/>
              <a:t>SRM client options :</a:t>
            </a:r>
          </a:p>
          <a:p>
            <a:pPr lvl="1"/>
            <a:r>
              <a:rPr lang="en-US" dirty="0" smtClean="0"/>
              <a:t>Use the dCache one.</a:t>
            </a:r>
          </a:p>
          <a:p>
            <a:pPr lvl="1"/>
            <a:r>
              <a:rPr lang="en-US" dirty="0" err="1" smtClean="0"/>
              <a:t>BeStMan</a:t>
            </a:r>
            <a:r>
              <a:rPr lang="en-US" dirty="0" smtClean="0"/>
              <a:t> : preferred as they provide real client API. (Alex </a:t>
            </a:r>
            <a:r>
              <a:rPr lang="en-US" dirty="0" err="1" smtClean="0"/>
              <a:t>Sim</a:t>
            </a:r>
            <a:r>
              <a:rPr lang="en-US" dirty="0" smtClean="0"/>
              <a:t> would be happy to support us)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UNICORE integration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start beginning of next year. </a:t>
            </a:r>
          </a:p>
          <a:p>
            <a:r>
              <a:rPr lang="en-US" dirty="0" smtClean="0"/>
              <a:t>No working group build yet.</a:t>
            </a:r>
          </a:p>
          <a:p>
            <a:r>
              <a:rPr lang="en-US" dirty="0" smtClean="0"/>
              <a:t>No work done yet. (intentionally)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677713" y="1128211"/>
            <a:ext cx="5311592" cy="4682785"/>
          </a:xfrm>
          <a:prstGeom prst="triangle">
            <a:avLst>
              <a:gd name="adj" fmla="val 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925975" y="1878633"/>
            <a:ext cx="8399914" cy="4180618"/>
          </a:xfrm>
          <a:prstGeom prst="triangle">
            <a:avLst>
              <a:gd name="adj" fmla="val 100000"/>
            </a:avLst>
          </a:prstGeom>
          <a:solidFill>
            <a:schemeClr val="accent3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706502" y="-648260"/>
            <a:ext cx="5449456" cy="3849873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>
          <a:xfrm>
            <a:off x="8259763" y="6356350"/>
            <a:ext cx="4191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E2D9048-B030-4788-9C86-F44CC9C2667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667000" y="2475704"/>
            <a:ext cx="2411886" cy="7568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32000"/>
                </a:schemeClr>
              </a:gs>
              <a:gs pos="100000">
                <a:schemeClr val="bg1">
                  <a:lumMod val="65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9400" y="2655292"/>
            <a:ext cx="2206619" cy="43088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Engravers MT"/>
              </a:rPr>
              <a:t>EMI Data</a:t>
            </a:r>
            <a:endParaRPr lang="en-US" sz="2200" b="1" dirty="0">
              <a:solidFill>
                <a:srgbClr val="FF0000"/>
              </a:solidFill>
              <a:latin typeface="Engravers MT"/>
            </a:endParaRPr>
          </a:p>
        </p:txBody>
      </p:sp>
      <p:sp>
        <p:nvSpPr>
          <p:cNvPr id="17" name="Vertical Scroll 16"/>
          <p:cNvSpPr/>
          <p:nvPr/>
        </p:nvSpPr>
        <p:spPr>
          <a:xfrm>
            <a:off x="2578666" y="1192975"/>
            <a:ext cx="1796085" cy="910765"/>
          </a:xfrm>
          <a:prstGeom prst="verticalScroll">
            <a:avLst/>
          </a:prstGeom>
          <a:gradFill flip="none" rotWithShape="1">
            <a:gsLst>
              <a:gs pos="0">
                <a:schemeClr val="bg1"/>
              </a:gs>
              <a:gs pos="49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679748" y="1396687"/>
            <a:ext cx="1630857" cy="5847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Arial"/>
              </a:rPr>
              <a:t>Catalogue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  <a:latin typeface="Arial"/>
              </a:rPr>
              <a:t>Synchronization</a:t>
            </a:r>
            <a:endParaRPr lang="en-US" sz="16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9" name="Vertical Scroll 18"/>
          <p:cNvSpPr/>
          <p:nvPr/>
        </p:nvSpPr>
        <p:spPr>
          <a:xfrm>
            <a:off x="7347915" y="2027734"/>
            <a:ext cx="1796085" cy="910765"/>
          </a:xfrm>
          <a:prstGeom prst="verticalScroll">
            <a:avLst/>
          </a:prstGeom>
          <a:gradFill flip="none" rotWithShape="1">
            <a:gsLst>
              <a:gs pos="0">
                <a:schemeClr val="bg1"/>
              </a:gs>
              <a:gs pos="49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486687" y="2204988"/>
            <a:ext cx="1630857" cy="5847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Arial"/>
              </a:rPr>
              <a:t>SRM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  <a:latin typeface="Arial"/>
              </a:rPr>
              <a:t>Security</a:t>
            </a:r>
            <a:endParaRPr lang="en-US" sz="1600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099749" y="4951362"/>
            <a:ext cx="1796085" cy="910765"/>
            <a:chOff x="689675" y="3588691"/>
            <a:chExt cx="1796085" cy="910765"/>
          </a:xfrm>
        </p:grpSpPr>
        <p:sp>
          <p:nvSpPr>
            <p:cNvPr id="22" name="Vertical Scroll 21"/>
            <p:cNvSpPr/>
            <p:nvPr/>
          </p:nvSpPr>
          <p:spPr>
            <a:xfrm>
              <a:off x="689675" y="3588691"/>
              <a:ext cx="1796085" cy="910765"/>
            </a:xfrm>
            <a:prstGeom prst="verticalScroll">
              <a:avLst/>
            </a:prstGeom>
            <a:gradFill flip="none" rotWithShape="1">
              <a:gsLst>
                <a:gs pos="0">
                  <a:schemeClr val="bg1"/>
                </a:gs>
                <a:gs pos="49000">
                  <a:schemeClr val="accent1">
                    <a:shade val="93000"/>
                    <a:satMod val="130000"/>
                  </a:schemeClr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4384" y="3868967"/>
              <a:ext cx="16308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GLUE 2.0</a:t>
              </a:r>
              <a:endParaRPr lang="en-US" sz="1600" dirty="0">
                <a:solidFill>
                  <a:srgbClr val="FF0000"/>
                </a:solidFill>
                <a:latin typeface="Arial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774491" y="855184"/>
            <a:ext cx="1796085" cy="910765"/>
            <a:chOff x="2099335" y="4728823"/>
            <a:chExt cx="1796085" cy="910765"/>
          </a:xfrm>
        </p:grpSpPr>
        <p:sp>
          <p:nvSpPr>
            <p:cNvPr id="25" name="Vertical Scroll 24"/>
            <p:cNvSpPr/>
            <p:nvPr/>
          </p:nvSpPr>
          <p:spPr>
            <a:xfrm>
              <a:off x="2099335" y="4728823"/>
              <a:ext cx="1796085" cy="910765"/>
            </a:xfrm>
            <a:prstGeom prst="verticalScroll">
              <a:avLst/>
            </a:prstGeom>
            <a:gradFill flip="none" rotWithShape="1">
              <a:gsLst>
                <a:gs pos="0">
                  <a:schemeClr val="bg1"/>
                </a:gs>
                <a:gs pos="49000">
                  <a:schemeClr val="accent1">
                    <a:shade val="93000"/>
                    <a:satMod val="130000"/>
                  </a:schemeClr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87588" y="4945363"/>
              <a:ext cx="163085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ARGUS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Integration</a:t>
              </a:r>
              <a:endParaRPr lang="en-US" sz="1600" dirty="0">
                <a:solidFill>
                  <a:srgbClr val="FF0000"/>
                </a:solidFill>
                <a:latin typeface="Arial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77899" y="1864426"/>
            <a:ext cx="1796085" cy="944913"/>
            <a:chOff x="4317234" y="4894051"/>
            <a:chExt cx="1796085" cy="944913"/>
          </a:xfrm>
        </p:grpSpPr>
        <p:sp>
          <p:nvSpPr>
            <p:cNvPr id="28" name="Vertical Scroll 27"/>
            <p:cNvSpPr/>
            <p:nvPr/>
          </p:nvSpPr>
          <p:spPr>
            <a:xfrm>
              <a:off x="4317234" y="4894051"/>
              <a:ext cx="1796085" cy="910765"/>
            </a:xfrm>
            <a:prstGeom prst="verticalScroll">
              <a:avLst/>
            </a:prstGeom>
            <a:gradFill flip="none" rotWithShape="1">
              <a:gsLst>
                <a:gs pos="0">
                  <a:schemeClr val="bg1"/>
                </a:gs>
                <a:gs pos="49000">
                  <a:schemeClr val="accent1">
                    <a:shade val="93000"/>
                    <a:satMod val="130000"/>
                  </a:schemeClr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05487" y="5007967"/>
              <a:ext cx="16308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DATA client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Library consolidation</a:t>
              </a:r>
              <a:endParaRPr lang="en-US" sz="1600" dirty="0">
                <a:solidFill>
                  <a:srgbClr val="FF0000"/>
                </a:solidFill>
                <a:latin typeface="Arial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347915" y="3270275"/>
            <a:ext cx="1796085" cy="910765"/>
            <a:chOff x="7162212" y="3415803"/>
            <a:chExt cx="1796085" cy="910765"/>
          </a:xfrm>
        </p:grpSpPr>
        <p:sp>
          <p:nvSpPr>
            <p:cNvPr id="31" name="Vertical Scroll 30"/>
            <p:cNvSpPr/>
            <p:nvPr/>
          </p:nvSpPr>
          <p:spPr>
            <a:xfrm>
              <a:off x="7162212" y="3415803"/>
              <a:ext cx="1796085" cy="910765"/>
            </a:xfrm>
            <a:prstGeom prst="verticalScroll">
              <a:avLst/>
            </a:prstGeom>
            <a:gradFill flip="none" rotWithShape="1">
              <a:gsLst>
                <a:gs pos="0">
                  <a:schemeClr val="bg1"/>
                </a:gs>
                <a:gs pos="49000">
                  <a:schemeClr val="accent1">
                    <a:shade val="93000"/>
                    <a:satMod val="130000"/>
                  </a:schemeClr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250465" y="3606687"/>
              <a:ext cx="163085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Standards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NFS 4.1</a:t>
              </a:r>
              <a:endParaRPr lang="en-US" sz="160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33" name="Rounded Rectangle 32"/>
          <p:cNvSpPr/>
          <p:nvPr/>
        </p:nvSpPr>
        <p:spPr>
          <a:xfrm>
            <a:off x="6732114" y="1071967"/>
            <a:ext cx="2411886" cy="756833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75000"/>
                  <a:alpha val="32000"/>
                </a:schemeClr>
              </a:gs>
              <a:gs pos="100000">
                <a:schemeClr val="bg1">
                  <a:lumMod val="65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705600" y="1054192"/>
            <a:ext cx="2452255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  <a:latin typeface="Engravers MT"/>
              </a:rPr>
              <a:t>EMI</a:t>
            </a:r>
          </a:p>
          <a:p>
            <a:pPr algn="ctr"/>
            <a:r>
              <a:rPr lang="en-US" sz="2200" b="1" dirty="0" smtClean="0">
                <a:solidFill>
                  <a:srgbClr val="FF0000"/>
                </a:solidFill>
                <a:latin typeface="Engravers MT"/>
              </a:rPr>
              <a:t>Security</a:t>
            </a:r>
            <a:endParaRPr lang="en-US" sz="2200" b="1" dirty="0">
              <a:solidFill>
                <a:srgbClr val="FF0000"/>
              </a:solidFill>
              <a:latin typeface="Engravers M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92155" y="5053291"/>
            <a:ext cx="2151845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Standardization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OGF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IETF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6626133" y="4138862"/>
            <a:ext cx="1796085" cy="932085"/>
            <a:chOff x="6586449" y="4456378"/>
            <a:chExt cx="1796085" cy="932085"/>
          </a:xfrm>
        </p:grpSpPr>
        <p:sp>
          <p:nvSpPr>
            <p:cNvPr id="37" name="Vertical Scroll 36"/>
            <p:cNvSpPr/>
            <p:nvPr/>
          </p:nvSpPr>
          <p:spPr>
            <a:xfrm>
              <a:off x="6586449" y="4456378"/>
              <a:ext cx="1796085" cy="910765"/>
            </a:xfrm>
            <a:prstGeom prst="verticalScroll">
              <a:avLst/>
            </a:prstGeom>
            <a:gradFill flip="none" rotWithShape="1">
              <a:gsLst>
                <a:gs pos="0">
                  <a:schemeClr val="bg1"/>
                </a:gs>
                <a:gs pos="49000">
                  <a:schemeClr val="accent1">
                    <a:shade val="93000"/>
                    <a:satMod val="130000"/>
                  </a:schemeClr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674702" y="4557466"/>
              <a:ext cx="16308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Standards</a:t>
              </a:r>
            </a:p>
            <a:p>
              <a:pPr algn="ctr"/>
              <a:r>
                <a:rPr lang="en-US" sz="1600" dirty="0" err="1" smtClean="0">
                  <a:solidFill>
                    <a:srgbClr val="FF0000"/>
                  </a:solidFill>
                  <a:latin typeface="Arial"/>
                </a:rPr>
                <a:t>http(s</a:t>
              </a:r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)</a:t>
              </a:r>
            </a:p>
            <a:p>
              <a:pPr algn="ctr"/>
              <a:r>
                <a:rPr lang="en-US" sz="1600" dirty="0" err="1" smtClean="0">
                  <a:solidFill>
                    <a:srgbClr val="FF0000"/>
                  </a:solidFill>
                  <a:latin typeface="Arial"/>
                </a:rPr>
                <a:t>WebDav</a:t>
              </a:r>
              <a:endParaRPr lang="en-US" sz="1600" dirty="0">
                <a:solidFill>
                  <a:srgbClr val="FF0000"/>
                </a:solidFill>
                <a:latin typeface="Arial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231401" y="4716864"/>
            <a:ext cx="1796085" cy="910765"/>
            <a:chOff x="6809195" y="1767156"/>
            <a:chExt cx="1796085" cy="910765"/>
          </a:xfrm>
        </p:grpSpPr>
        <p:sp>
          <p:nvSpPr>
            <p:cNvPr id="40" name="Vertical Scroll 39"/>
            <p:cNvSpPr/>
            <p:nvPr/>
          </p:nvSpPr>
          <p:spPr>
            <a:xfrm>
              <a:off x="6809195" y="1767156"/>
              <a:ext cx="1796085" cy="910765"/>
            </a:xfrm>
            <a:prstGeom prst="verticalScroll">
              <a:avLst/>
            </a:prstGeom>
            <a:gradFill flip="none" rotWithShape="1">
              <a:gsLst>
                <a:gs pos="0">
                  <a:schemeClr val="bg1"/>
                </a:gs>
                <a:gs pos="49000">
                  <a:schemeClr val="accent1">
                    <a:shade val="93000"/>
                    <a:satMod val="130000"/>
                  </a:schemeClr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10277" y="1970868"/>
              <a:ext cx="163085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SRM Spec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Simplification</a:t>
              </a:r>
              <a:endParaRPr lang="en-US" sz="1600" dirty="0">
                <a:solidFill>
                  <a:srgbClr val="FF0000"/>
                </a:solidFill>
                <a:latin typeface="Arial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848778" y="5007543"/>
            <a:ext cx="1796085" cy="910765"/>
            <a:chOff x="2459816" y="4901704"/>
            <a:chExt cx="1796085" cy="910765"/>
          </a:xfrm>
        </p:grpSpPr>
        <p:sp>
          <p:nvSpPr>
            <p:cNvPr id="43" name="Vertical Scroll 42"/>
            <p:cNvSpPr/>
            <p:nvPr/>
          </p:nvSpPr>
          <p:spPr>
            <a:xfrm>
              <a:off x="2459816" y="4901704"/>
              <a:ext cx="1796085" cy="910765"/>
            </a:xfrm>
            <a:prstGeom prst="verticalScroll">
              <a:avLst/>
            </a:prstGeom>
            <a:gradFill flip="none" rotWithShape="1">
              <a:gsLst>
                <a:gs pos="0">
                  <a:schemeClr val="bg1"/>
                </a:gs>
                <a:gs pos="49000">
                  <a:schemeClr val="accent1">
                    <a:shade val="93000"/>
                    <a:satMod val="130000"/>
                  </a:schemeClr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60898" y="5105416"/>
              <a:ext cx="163085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Storage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Accounting</a:t>
              </a:r>
              <a:endParaRPr lang="en-US" sz="1600" dirty="0">
                <a:solidFill>
                  <a:srgbClr val="FF0000"/>
                </a:solidFill>
                <a:latin typeface="Arial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276065" y="3291278"/>
            <a:ext cx="1796085" cy="910765"/>
            <a:chOff x="689675" y="3588691"/>
            <a:chExt cx="1796085" cy="910765"/>
          </a:xfrm>
        </p:grpSpPr>
        <p:sp>
          <p:nvSpPr>
            <p:cNvPr id="46" name="Vertical Scroll 45"/>
            <p:cNvSpPr/>
            <p:nvPr/>
          </p:nvSpPr>
          <p:spPr>
            <a:xfrm>
              <a:off x="689675" y="3588691"/>
              <a:ext cx="1796085" cy="910765"/>
            </a:xfrm>
            <a:prstGeom prst="verticalScroll">
              <a:avLst/>
            </a:prstGeom>
            <a:gradFill flip="none" rotWithShape="1">
              <a:gsLst>
                <a:gs pos="0">
                  <a:schemeClr val="bg1"/>
                </a:gs>
                <a:gs pos="49000">
                  <a:schemeClr val="accent1">
                    <a:shade val="93000"/>
                    <a:satMod val="130000"/>
                  </a:schemeClr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4384" y="3868967"/>
              <a:ext cx="163085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UNICORE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Arial"/>
                </a:rPr>
                <a:t>Integration</a:t>
              </a:r>
              <a:endParaRPr lang="en-US" sz="1600" dirty="0">
                <a:solidFill>
                  <a:srgbClr val="FF0000"/>
                </a:solidFill>
                <a:latin typeface="Arial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215010" y="919235"/>
            <a:ext cx="1176265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WLCG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/>
              </a:rPr>
              <a:t>ARC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: This is us 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914400"/>
            <a:ext cx="7481454" cy="4525963"/>
          </a:xfrm>
        </p:spPr>
        <p:txBody>
          <a:bodyPr/>
          <a:lstStyle/>
          <a:p>
            <a:r>
              <a:rPr lang="en-US" dirty="0" smtClean="0"/>
              <a:t>Very important have agreement with non EMI bodies. (</a:t>
            </a:r>
            <a:r>
              <a:rPr lang="en-US" dirty="0" err="1" smtClean="0"/>
              <a:t>BeStMAN</a:t>
            </a:r>
            <a:r>
              <a:rPr lang="en-US" dirty="0" smtClean="0"/>
              <a:t>, OGF, OSG, CASTOR, WLCG).</a:t>
            </a:r>
          </a:p>
          <a:p>
            <a:r>
              <a:rPr lang="en-US" dirty="0" smtClean="0"/>
              <a:t>All relevant people are informed of your efforts. </a:t>
            </a:r>
          </a:p>
          <a:p>
            <a:r>
              <a:rPr lang="en-US" dirty="0" smtClean="0"/>
              <a:t>Agreement so far : no spec nor code changes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Mostly providing useful documentation to understand SRM and best effort documentation.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SRM Specification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62000"/>
            <a:ext cx="8077200" cy="5715000"/>
          </a:xfrm>
        </p:spPr>
        <p:txBody>
          <a:bodyPr/>
          <a:lstStyle/>
          <a:p>
            <a:r>
              <a:rPr lang="en-US" sz="2800" dirty="0" smtClean="0"/>
              <a:t>EMI-Data People are very committed to their work in EMI.</a:t>
            </a:r>
          </a:p>
          <a:p>
            <a:r>
              <a:rPr lang="en-US" sz="2800" dirty="0" smtClean="0"/>
              <a:t>All working groups provide </a:t>
            </a:r>
            <a:r>
              <a:rPr lang="en-US" sz="2800" dirty="0" err="1" smtClean="0"/>
              <a:t>workplans</a:t>
            </a:r>
            <a:r>
              <a:rPr lang="en-US" sz="2800" dirty="0" smtClean="0"/>
              <a:t>, results and meeting minutes in our WIKI.</a:t>
            </a:r>
          </a:p>
          <a:p>
            <a:r>
              <a:rPr lang="en-US" sz="2800" dirty="0" smtClean="0"/>
              <a:t>Working groups all in time.</a:t>
            </a:r>
          </a:p>
          <a:p>
            <a:r>
              <a:rPr lang="en-US" sz="2800" dirty="0" smtClean="0"/>
              <a:t>Trying to have code changes ready for EMI-1 well in advance to avoid delays.</a:t>
            </a:r>
          </a:p>
          <a:p>
            <a:r>
              <a:rPr lang="en-US" sz="2800" dirty="0" smtClean="0"/>
              <a:t>Will start a success ticker page so that management and interested partners can easily follow our work.</a:t>
            </a:r>
          </a:p>
          <a:p>
            <a:r>
              <a:rPr lang="en-US" sz="2800" dirty="0" smtClean="0"/>
              <a:t>Patrick : AHM for EMI-Data has been very </a:t>
            </a:r>
            <a:r>
              <a:rPr lang="en-US" sz="2800" dirty="0" err="1" smtClean="0"/>
              <a:t>effientand</a:t>
            </a:r>
            <a:r>
              <a:rPr lang="en-US" sz="2800" dirty="0" smtClean="0"/>
              <a:t> surprisingly successful.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summary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3"/>
          <p:cNvSpPr>
            <a:spLocks noGrp="1"/>
          </p:cNvSpPr>
          <p:nvPr>
            <p:ph type="title" idx="4294967295"/>
          </p:nvPr>
        </p:nvSpPr>
        <p:spPr>
          <a:xfrm>
            <a:off x="1355075" y="4188899"/>
            <a:ext cx="7349188" cy="1143000"/>
          </a:xfrm>
          <a:noFill/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002060"/>
                </a:solidFill>
              </a:rPr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8CC666-7EDC-4828-BA5C-5BCF8B1F6D92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7" name="Title 13"/>
          <p:cNvSpPr txBox="1">
            <a:spLocks/>
          </p:cNvSpPr>
          <p:nvPr/>
        </p:nvSpPr>
        <p:spPr bwMode="auto">
          <a:xfrm>
            <a:off x="980144" y="50022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EMI is partially funded by the European Commission under Grant Agreement INFSO-RI-261611</a:t>
            </a:r>
          </a:p>
        </p:txBody>
      </p:sp>
      <p:pic>
        <p:nvPicPr>
          <p:cNvPr id="8" name="Picture 5" descr="C:\Dokumente und Einstellungen\nl\Eigene Dateien\Aufträge 2009-JSC\EMI-PPT-Template\EMI_Logo_newe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6085" y="786366"/>
            <a:ext cx="7572511" cy="317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143000"/>
            <a:ext cx="7481454" cy="4525963"/>
          </a:xfrm>
        </p:spPr>
        <p:txBody>
          <a:bodyPr/>
          <a:lstStyle/>
          <a:p>
            <a:r>
              <a:rPr lang="en-US" dirty="0" smtClean="0"/>
              <a:t>11 Activities (Details later)</a:t>
            </a:r>
          </a:p>
          <a:p>
            <a:pPr lvl="1"/>
            <a:r>
              <a:rPr lang="en-US" sz="1800" dirty="0" smtClean="0"/>
              <a:t>SRM specification [me , status report ]</a:t>
            </a:r>
          </a:p>
          <a:p>
            <a:pPr lvl="1"/>
            <a:r>
              <a:rPr lang="en-US" sz="1800" dirty="0" smtClean="0"/>
              <a:t>SRM security (</a:t>
            </a:r>
            <a:r>
              <a:rPr lang="en-US" sz="1800" dirty="0" err="1" smtClean="0"/>
              <a:t>httpg/s</a:t>
            </a:r>
            <a:r>
              <a:rPr lang="en-US" sz="1800" dirty="0" smtClean="0"/>
              <a:t>) [Paul , status report]</a:t>
            </a:r>
          </a:p>
          <a:p>
            <a:pPr lvl="1"/>
            <a:r>
              <a:rPr lang="en-US" sz="1800" dirty="0" smtClean="0"/>
              <a:t>NFS 4.1 development and performance evaluation [ me , status report]</a:t>
            </a:r>
          </a:p>
          <a:p>
            <a:pPr lvl="1"/>
            <a:r>
              <a:rPr lang="en-US" sz="1800" dirty="0" smtClean="0"/>
              <a:t>Catalogue synchronization [</a:t>
            </a:r>
            <a:r>
              <a:rPr lang="en-US" sz="1800" dirty="0" err="1" smtClean="0"/>
              <a:t>Fabrizio</a:t>
            </a:r>
            <a:r>
              <a:rPr lang="en-US" sz="1800" dirty="0" smtClean="0"/>
              <a:t> , status report</a:t>
            </a:r>
            <a:r>
              <a:rPr lang="en-US" sz="1800" dirty="0" smtClean="0"/>
              <a:t>]</a:t>
            </a:r>
          </a:p>
          <a:p>
            <a:pPr lvl="1"/>
            <a:r>
              <a:rPr lang="en-US" sz="1800" dirty="0" smtClean="0"/>
              <a:t>Storage Accounting record [Ralph, status report]</a:t>
            </a:r>
            <a:endParaRPr lang="en-US" sz="1800" dirty="0" smtClean="0"/>
          </a:p>
          <a:p>
            <a:pPr lvl="1"/>
            <a:r>
              <a:rPr lang="en-US" sz="1800" dirty="0" smtClean="0"/>
              <a:t>GLUE 2.0 migration [Oliver , status report]</a:t>
            </a:r>
          </a:p>
          <a:p>
            <a:pPr lvl="1"/>
            <a:r>
              <a:rPr lang="en-US" sz="1800" dirty="0" smtClean="0"/>
              <a:t>Client library consolidation client [</a:t>
            </a:r>
            <a:r>
              <a:rPr lang="en-US" sz="1800" dirty="0" err="1" smtClean="0"/>
              <a:t>Zsombor</a:t>
            </a:r>
            <a:r>
              <a:rPr lang="en-US" sz="1800" dirty="0" smtClean="0"/>
              <a:t>, status report ]</a:t>
            </a:r>
          </a:p>
          <a:p>
            <a:pPr lvl="1"/>
            <a:r>
              <a:rPr lang="en-US" sz="1800" dirty="0" smtClean="0"/>
              <a:t>UNICORE : SRM and catalogue [Christian L., status report]</a:t>
            </a:r>
          </a:p>
          <a:p>
            <a:pPr lvl="1"/>
            <a:r>
              <a:rPr lang="en-US" sz="1800" dirty="0" smtClean="0"/>
              <a:t>Integration of ARGUS [individual, progress by DPM and dCache]</a:t>
            </a:r>
          </a:p>
          <a:p>
            <a:pPr lvl="1"/>
            <a:r>
              <a:rPr lang="en-US" sz="1800" dirty="0" smtClean="0"/>
              <a:t>Monitoring [ nobody yet, </a:t>
            </a:r>
            <a:r>
              <a:rPr lang="en-US" sz="1800" dirty="0" smtClean="0">
                <a:solidFill>
                  <a:srgbClr val="FF0000"/>
                </a:solidFill>
              </a:rPr>
              <a:t>but has to be covered</a:t>
            </a:r>
            <a:r>
              <a:rPr lang="en-US" sz="1800" dirty="0" smtClean="0"/>
              <a:t>]</a:t>
            </a:r>
          </a:p>
          <a:p>
            <a:pPr lvl="1"/>
            <a:r>
              <a:rPr lang="en-US" sz="1800" dirty="0" smtClean="0"/>
              <a:t>Message passing evaluation [ </a:t>
            </a:r>
            <a:r>
              <a:rPr lang="en-US" sz="1800" dirty="0" err="1" smtClean="0"/>
              <a:t>wiki</a:t>
            </a:r>
            <a:r>
              <a:rPr lang="en-US" sz="1800" dirty="0" smtClean="0"/>
              <a:t> page, don’t now how to proceed]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 : Data Area activities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SRM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59559" y="1654568"/>
          <a:ext cx="8018231" cy="1651428"/>
        </p:xfrm>
        <a:graphic>
          <a:graphicData uri="http://schemas.openxmlformats.org/drawingml/2006/table">
            <a:tbl>
              <a:tblPr/>
              <a:tblGrid>
                <a:gridCol w="350880"/>
                <a:gridCol w="727750"/>
                <a:gridCol w="1845366"/>
                <a:gridCol w="298896"/>
                <a:gridCol w="298896"/>
                <a:gridCol w="298896"/>
                <a:gridCol w="298896"/>
                <a:gridCol w="298896"/>
                <a:gridCol w="298896"/>
                <a:gridCol w="298896"/>
                <a:gridCol w="298896"/>
                <a:gridCol w="298896"/>
                <a:gridCol w="298896"/>
                <a:gridCol w="298896"/>
                <a:gridCol w="298896"/>
                <a:gridCol w="766737"/>
                <a:gridCol w="740746"/>
              </a:tblGrid>
              <a:tr h="657148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1.0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Verdana"/>
                        </a:rPr>
                        <a:t>SRM specification consolidation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1.1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Start 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dicussion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 within OGF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1.2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Collect community feedback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1.3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Initial document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897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1.4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SRM integration into UNICORE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1.5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Verdana"/>
                        </a:rPr>
                        <a:t>Review </a:t>
                      </a:r>
                      <a:r>
                        <a:rPr lang="en-US" sz="600" b="0" i="0" u="none" strike="noStrike" dirty="0">
                          <a:latin typeface="Verdana"/>
                        </a:rPr>
                        <a:t>and final document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784611" y="1379637"/>
          <a:ext cx="5136821" cy="609600"/>
        </p:xfrm>
        <a:graphic>
          <a:graphicData uri="http://schemas.openxmlformats.org/drawingml/2006/table">
            <a:tbl>
              <a:tblPr/>
              <a:tblGrid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773145"/>
                <a:gridCol w="746936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66503" y="4463704"/>
          <a:ext cx="7998468" cy="1185476"/>
        </p:xfrm>
        <a:graphic>
          <a:graphicData uri="http://schemas.openxmlformats.org/drawingml/2006/table">
            <a:tbl>
              <a:tblPr/>
              <a:tblGrid>
                <a:gridCol w="350014"/>
                <a:gridCol w="725955"/>
                <a:gridCol w="1840814"/>
                <a:gridCol w="298160"/>
                <a:gridCol w="298160"/>
                <a:gridCol w="298160"/>
                <a:gridCol w="298160"/>
                <a:gridCol w="298160"/>
                <a:gridCol w="298160"/>
                <a:gridCol w="298160"/>
                <a:gridCol w="298160"/>
                <a:gridCol w="298160"/>
                <a:gridCol w="298160"/>
                <a:gridCol w="298160"/>
                <a:gridCol w="298160"/>
                <a:gridCol w="764846"/>
                <a:gridCol w="738919"/>
              </a:tblGrid>
              <a:tr h="48233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2.0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Verdana"/>
                        </a:rPr>
                        <a:t>Replacing httpg with https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3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2.1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Prototype one client one SE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3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2.2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All EMI SE's and clients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3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2.3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Migration scenario and design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95410" y="820970"/>
            <a:ext cx="4490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SRM specification consolidation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795887" y="4328489"/>
          <a:ext cx="5136821" cy="609600"/>
        </p:xfrm>
        <a:graphic>
          <a:graphicData uri="http://schemas.openxmlformats.org/drawingml/2006/table">
            <a:tbl>
              <a:tblPr/>
              <a:tblGrid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301395"/>
                <a:gridCol w="773145"/>
                <a:gridCol w="746936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45176" y="3936572"/>
            <a:ext cx="4490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SRM security (replacing </a:t>
            </a:r>
            <a:r>
              <a:rPr lang="en-US" dirty="0" err="1" smtClean="0"/>
              <a:t>httpg</a:t>
            </a:r>
            <a:r>
              <a:rPr lang="en-US" dirty="0" smtClean="0"/>
              <a:t> by https)</a:t>
            </a:r>
            <a:endParaRPr lang="en-US" dirty="0"/>
          </a:p>
        </p:txBody>
      </p:sp>
      <p:sp>
        <p:nvSpPr>
          <p:cNvPr id="13" name="Curved Down Ribbon 12"/>
          <p:cNvSpPr/>
          <p:nvPr/>
        </p:nvSpPr>
        <p:spPr>
          <a:xfrm>
            <a:off x="7274147" y="769661"/>
            <a:ext cx="1869853" cy="654212"/>
          </a:xfrm>
          <a:prstGeom prst="ellipseRibbon">
            <a:avLst>
              <a:gd name="adj1" fmla="val 21078"/>
              <a:gd name="adj2" fmla="val 69211"/>
              <a:gd name="adj3" fmla="val 12500"/>
            </a:avLst>
          </a:prstGeom>
          <a:solidFill>
            <a:srgbClr val="FF0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760106" y="973370"/>
            <a:ext cx="91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Patrick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Curved Down Ribbon 14"/>
          <p:cNvSpPr/>
          <p:nvPr/>
        </p:nvSpPr>
        <p:spPr>
          <a:xfrm>
            <a:off x="7054500" y="3641530"/>
            <a:ext cx="1869853" cy="654212"/>
          </a:xfrm>
          <a:prstGeom prst="ellipseRibbon">
            <a:avLst>
              <a:gd name="adj1" fmla="val 21078"/>
              <a:gd name="adj2" fmla="val 69211"/>
              <a:gd name="adj3" fmla="val 12500"/>
            </a:avLst>
          </a:prstGeom>
          <a:solidFill>
            <a:srgbClr val="FF0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720065" y="3845239"/>
            <a:ext cx="91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Paul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16200000" flipH="1">
            <a:off x="3379997" y="3598945"/>
            <a:ext cx="5029226" cy="12037"/>
          </a:xfrm>
          <a:prstGeom prst="line">
            <a:avLst/>
          </a:prstGeom>
          <a:ln>
            <a:solidFill>
              <a:srgbClr val="FF0000"/>
            </a:solidFill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data access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51618" y="2424431"/>
          <a:ext cx="8123541" cy="2365040"/>
        </p:xfrm>
        <a:graphic>
          <a:graphicData uri="http://schemas.openxmlformats.org/drawingml/2006/table">
            <a:tbl>
              <a:tblPr/>
              <a:tblGrid>
                <a:gridCol w="355488"/>
                <a:gridCol w="737308"/>
                <a:gridCol w="1869601"/>
                <a:gridCol w="302822"/>
                <a:gridCol w="302822"/>
                <a:gridCol w="302822"/>
                <a:gridCol w="302822"/>
                <a:gridCol w="302822"/>
                <a:gridCol w="302822"/>
                <a:gridCol w="302822"/>
                <a:gridCol w="302822"/>
                <a:gridCol w="302822"/>
                <a:gridCol w="302822"/>
                <a:gridCol w="302822"/>
                <a:gridCol w="302822"/>
                <a:gridCol w="776806"/>
                <a:gridCol w="750474"/>
              </a:tblGrid>
              <a:tr h="391817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3.0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err="1">
                          <a:latin typeface="Verdana"/>
                        </a:rPr>
                        <a:t>Posix</a:t>
                      </a:r>
                      <a:r>
                        <a:rPr lang="en-US" sz="1000" b="1" i="0" u="none" strike="noStrike" dirty="0">
                          <a:latin typeface="Verdana"/>
                        </a:rPr>
                        <a:t> Access (NFS4.1)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7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3.1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Setup of performance test system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7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3.2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Performance test results (CHEP)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94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3.3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Production file:// 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StoRM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 and dCache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7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3.4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file:// for all SE in production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94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4.0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https/</a:t>
                      </a:r>
                      <a:r>
                        <a:rPr lang="en-US" sz="1000" b="1" i="0" u="none" strike="noStrike" dirty="0" err="1">
                          <a:latin typeface="Verdana"/>
                        </a:rPr>
                        <a:t>WebDav</a:t>
                      </a:r>
                      <a:endParaRPr lang="en-US" sz="1000" b="1" i="0" u="none" strike="noStrike" dirty="0">
                        <a:latin typeface="Verdana"/>
                      </a:endParaRP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7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4.1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latin typeface="Verdana"/>
                        </a:rPr>
                        <a:t>http(s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)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79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4.2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latin typeface="Verdana"/>
                        </a:rPr>
                        <a:t>WebDav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58C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1264" y="962080"/>
            <a:ext cx="586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access protocols (NFS4.1, </a:t>
            </a:r>
            <a:r>
              <a:rPr lang="en-US" dirty="0" err="1" smtClean="0"/>
              <a:t>WebDav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604999" y="2277584"/>
          <a:ext cx="5157338" cy="609600"/>
        </p:xfrm>
        <a:graphic>
          <a:graphicData uri="http://schemas.openxmlformats.org/drawingml/2006/table">
            <a:tbl>
              <a:tblPr/>
              <a:tblGrid>
                <a:gridCol w="302599"/>
                <a:gridCol w="302599"/>
                <a:gridCol w="302599"/>
                <a:gridCol w="302599"/>
                <a:gridCol w="302599"/>
                <a:gridCol w="302599"/>
                <a:gridCol w="302599"/>
                <a:gridCol w="302599"/>
                <a:gridCol w="302599"/>
                <a:gridCol w="302599"/>
                <a:gridCol w="302599"/>
                <a:gridCol w="302599"/>
                <a:gridCol w="776232"/>
                <a:gridCol w="749918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10" name="Curved Down Ribbon 9"/>
          <p:cNvSpPr/>
          <p:nvPr/>
        </p:nvSpPr>
        <p:spPr>
          <a:xfrm>
            <a:off x="7080158" y="1075994"/>
            <a:ext cx="1869853" cy="654212"/>
          </a:xfrm>
          <a:prstGeom prst="ellipseRibbon">
            <a:avLst>
              <a:gd name="adj1" fmla="val 21078"/>
              <a:gd name="adj2" fmla="val 69211"/>
              <a:gd name="adj3" fmla="val 12500"/>
            </a:avLst>
          </a:prstGeom>
          <a:solidFill>
            <a:srgbClr val="FF0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55920" y="1279703"/>
            <a:ext cx="91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Patrick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076702" y="3619499"/>
            <a:ext cx="3276599" cy="2"/>
          </a:xfrm>
          <a:prstGeom prst="line">
            <a:avLst/>
          </a:prstGeom>
          <a:ln>
            <a:solidFill>
              <a:srgbClr val="FF0000"/>
            </a:solidFill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UNICORE : Catalogue and SRM client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54251" y="2957819"/>
          <a:ext cx="7931110" cy="1018635"/>
        </p:xfrm>
        <a:graphic>
          <a:graphicData uri="http://schemas.openxmlformats.org/drawingml/2006/table">
            <a:tbl>
              <a:tblPr/>
              <a:tblGrid>
                <a:gridCol w="347067"/>
                <a:gridCol w="719842"/>
                <a:gridCol w="1825312"/>
                <a:gridCol w="295649"/>
                <a:gridCol w="295649"/>
                <a:gridCol w="295649"/>
                <a:gridCol w="295649"/>
                <a:gridCol w="295649"/>
                <a:gridCol w="295649"/>
                <a:gridCol w="295649"/>
                <a:gridCol w="295649"/>
                <a:gridCol w="295649"/>
                <a:gridCol w="295649"/>
                <a:gridCol w="295649"/>
                <a:gridCol w="295649"/>
                <a:gridCol w="758405"/>
                <a:gridCol w="732696"/>
              </a:tblGrid>
              <a:tr h="38927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6.0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latin typeface="Verdana"/>
                        </a:rPr>
                        <a:t>File catalogue access for UNICORE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7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6.1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Implementation of file catalogue integration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7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6.2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Evaluation of file catalogue 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intergration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PM 15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79910" y="4152212"/>
          <a:ext cx="7905445" cy="314680"/>
        </p:xfrm>
        <a:graphic>
          <a:graphicData uri="http://schemas.openxmlformats.org/drawingml/2006/table">
            <a:tbl>
              <a:tblPr/>
              <a:tblGrid>
                <a:gridCol w="345944"/>
                <a:gridCol w="717513"/>
                <a:gridCol w="1819407"/>
                <a:gridCol w="294692"/>
                <a:gridCol w="294692"/>
                <a:gridCol w="294692"/>
                <a:gridCol w="294692"/>
                <a:gridCol w="294692"/>
                <a:gridCol w="294692"/>
                <a:gridCol w="294692"/>
                <a:gridCol w="294692"/>
                <a:gridCol w="294692"/>
                <a:gridCol w="294692"/>
                <a:gridCol w="294692"/>
                <a:gridCol w="294692"/>
                <a:gridCol w="755951"/>
                <a:gridCol w="730326"/>
              </a:tblGrid>
              <a:tr h="11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1.4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SRM integration into UNICORE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604999" y="2316068"/>
          <a:ext cx="5080354" cy="609600"/>
        </p:xfrm>
        <a:graphic>
          <a:graphicData uri="http://schemas.openxmlformats.org/drawingml/2006/table">
            <a:tbl>
              <a:tblPr/>
              <a:tblGrid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764646"/>
                <a:gridCol w="738724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1067" y="1244283"/>
            <a:ext cx="560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UNICORE integration : Catalogue and SRM client</a:t>
            </a:r>
            <a:endParaRPr lang="en-US" dirty="0"/>
          </a:p>
        </p:txBody>
      </p:sp>
      <p:sp>
        <p:nvSpPr>
          <p:cNvPr id="11" name="Curved Down Ribbon 10"/>
          <p:cNvSpPr/>
          <p:nvPr/>
        </p:nvSpPr>
        <p:spPr>
          <a:xfrm>
            <a:off x="6874891" y="1217098"/>
            <a:ext cx="1869853" cy="654212"/>
          </a:xfrm>
          <a:prstGeom prst="ellipseRibbon">
            <a:avLst>
              <a:gd name="adj1" fmla="val 21078"/>
              <a:gd name="adj2" fmla="val 69211"/>
              <a:gd name="adj3" fmla="val 12500"/>
            </a:avLst>
          </a:prstGeom>
          <a:solidFill>
            <a:srgbClr val="FF0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373679" y="1420807"/>
            <a:ext cx="1132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Christian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4343403" y="3428999"/>
            <a:ext cx="2743198" cy="4"/>
          </a:xfrm>
          <a:prstGeom prst="line">
            <a:avLst/>
          </a:prstGeom>
          <a:ln>
            <a:solidFill>
              <a:srgbClr val="FF0000"/>
            </a:solidFill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(cont.)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21064" y="2014608"/>
          <a:ext cx="7954098" cy="1256432"/>
        </p:xfrm>
        <a:graphic>
          <a:graphicData uri="http://schemas.openxmlformats.org/drawingml/2006/table">
            <a:tbl>
              <a:tblPr/>
              <a:tblGrid>
                <a:gridCol w="348073"/>
                <a:gridCol w="721928"/>
                <a:gridCol w="1830602"/>
                <a:gridCol w="296506"/>
                <a:gridCol w="296506"/>
                <a:gridCol w="296506"/>
                <a:gridCol w="296506"/>
                <a:gridCol w="296506"/>
                <a:gridCol w="296506"/>
                <a:gridCol w="296506"/>
                <a:gridCol w="296506"/>
                <a:gridCol w="296506"/>
                <a:gridCol w="296506"/>
                <a:gridCol w="296506"/>
                <a:gridCol w="296506"/>
                <a:gridCol w="760603"/>
                <a:gridCol w="734820"/>
              </a:tblGrid>
              <a:tr h="229477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7.0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GLUE 2.0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654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7.1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Common interpretation of GLUE 2.0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846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7.2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Publishing 1.3 with 2.0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5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7.3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Publishing 2.0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05569" y="4438380"/>
          <a:ext cx="7982428" cy="1296017"/>
        </p:xfrm>
        <a:graphic>
          <a:graphicData uri="http://schemas.openxmlformats.org/drawingml/2006/table">
            <a:tbl>
              <a:tblPr/>
              <a:tblGrid>
                <a:gridCol w="349312"/>
                <a:gridCol w="724500"/>
                <a:gridCol w="1837123"/>
                <a:gridCol w="297562"/>
                <a:gridCol w="297562"/>
                <a:gridCol w="297562"/>
                <a:gridCol w="297562"/>
                <a:gridCol w="297562"/>
                <a:gridCol w="297562"/>
                <a:gridCol w="297562"/>
                <a:gridCol w="297562"/>
                <a:gridCol w="297562"/>
                <a:gridCol w="297562"/>
                <a:gridCol w="297562"/>
                <a:gridCol w="297562"/>
                <a:gridCol w="763311"/>
                <a:gridCol w="737438"/>
              </a:tblGrid>
              <a:tr h="40361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8.0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Data client library consolidation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8.1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Development 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8.2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Migration 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99577">
                <a:tc>
                  <a:txBody>
                    <a:bodyPr/>
                    <a:lstStyle/>
                    <a:p>
                      <a:pPr algn="r" fontAlgn="b"/>
                      <a:endParaRPr lang="en-US" sz="600" b="0" i="0" u="none" strike="noStrike" dirty="0">
                        <a:latin typeface="Verdana"/>
                      </a:endParaRP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 dirty="0">
                        <a:latin typeface="Verdana"/>
                      </a:endParaRP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07631" y="1610528"/>
          <a:ext cx="5080354" cy="609600"/>
        </p:xfrm>
        <a:graphic>
          <a:graphicData uri="http://schemas.openxmlformats.org/drawingml/2006/table">
            <a:tbl>
              <a:tblPr/>
              <a:tblGrid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764646"/>
                <a:gridCol w="738724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706083" y="4418276"/>
          <a:ext cx="5080354" cy="609600"/>
        </p:xfrm>
        <a:graphic>
          <a:graphicData uri="http://schemas.openxmlformats.org/drawingml/2006/table">
            <a:tbl>
              <a:tblPr/>
              <a:tblGrid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298082"/>
                <a:gridCol w="764646"/>
                <a:gridCol w="738724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21067" y="1192971"/>
            <a:ext cx="560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GLUE 2.0 migration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83663" y="3705664"/>
            <a:ext cx="560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client library consolidation</a:t>
            </a:r>
            <a:endParaRPr lang="en-US" dirty="0"/>
          </a:p>
        </p:txBody>
      </p:sp>
      <p:sp>
        <p:nvSpPr>
          <p:cNvPr id="13" name="Curved Down Ribbon 12"/>
          <p:cNvSpPr/>
          <p:nvPr/>
        </p:nvSpPr>
        <p:spPr>
          <a:xfrm>
            <a:off x="6926208" y="768129"/>
            <a:ext cx="1869853" cy="654212"/>
          </a:xfrm>
          <a:prstGeom prst="ellipseRibbon">
            <a:avLst>
              <a:gd name="adj1" fmla="val 21078"/>
              <a:gd name="adj2" fmla="val 69211"/>
              <a:gd name="adj3" fmla="val 12500"/>
            </a:avLst>
          </a:prstGeom>
          <a:solidFill>
            <a:srgbClr val="FF0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591773" y="971838"/>
            <a:ext cx="91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Oliver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Curved Down Ribbon 14"/>
          <p:cNvSpPr/>
          <p:nvPr/>
        </p:nvSpPr>
        <p:spPr>
          <a:xfrm>
            <a:off x="6680903" y="3498893"/>
            <a:ext cx="1869853" cy="654212"/>
          </a:xfrm>
          <a:prstGeom prst="ellipseRibbon">
            <a:avLst>
              <a:gd name="adj1" fmla="val 21078"/>
              <a:gd name="adj2" fmla="val 69211"/>
              <a:gd name="adj3" fmla="val 12500"/>
            </a:avLst>
          </a:prstGeom>
          <a:solidFill>
            <a:srgbClr val="FF0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102716" y="3702602"/>
            <a:ext cx="1261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Zsombor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16200000" flipH="1">
            <a:off x="3277365" y="3598945"/>
            <a:ext cx="5029226" cy="12037"/>
          </a:xfrm>
          <a:prstGeom prst="line">
            <a:avLst/>
          </a:prstGeom>
          <a:ln>
            <a:solidFill>
              <a:srgbClr val="FF0000"/>
            </a:solidFill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(cont.)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821071" y="1772297"/>
          <a:ext cx="7992577" cy="1260528"/>
        </p:xfrm>
        <a:graphic>
          <a:graphicData uri="http://schemas.openxmlformats.org/drawingml/2006/table">
            <a:tbl>
              <a:tblPr/>
              <a:tblGrid>
                <a:gridCol w="758617"/>
                <a:gridCol w="1923638"/>
                <a:gridCol w="311575"/>
                <a:gridCol w="311575"/>
                <a:gridCol w="311575"/>
                <a:gridCol w="311575"/>
                <a:gridCol w="311575"/>
                <a:gridCol w="311575"/>
                <a:gridCol w="311575"/>
                <a:gridCol w="311575"/>
                <a:gridCol w="311575"/>
                <a:gridCol w="311575"/>
                <a:gridCol w="311575"/>
                <a:gridCol w="311575"/>
                <a:gridCol w="799258"/>
                <a:gridCol w="772164"/>
              </a:tblGrid>
              <a:tr h="2087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Integration of ARGUS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Blacklist integration (at least one SE)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9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Blacklist integration (all SE's)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Integration of more functionality if required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502365" y="1610516"/>
          <a:ext cx="5324112" cy="609600"/>
        </p:xfrm>
        <a:graphic>
          <a:graphicData uri="http://schemas.openxmlformats.org/drawingml/2006/table">
            <a:tbl>
              <a:tblPr/>
              <a:tblGrid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801335"/>
                <a:gridCol w="774169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84839" y="4264837"/>
          <a:ext cx="8341640" cy="1171433"/>
        </p:xfrm>
        <a:graphic>
          <a:graphicData uri="http://schemas.openxmlformats.org/drawingml/2006/table">
            <a:tbl>
              <a:tblPr/>
              <a:tblGrid>
                <a:gridCol w="365032"/>
                <a:gridCol w="757103"/>
                <a:gridCol w="1919796"/>
                <a:gridCol w="310952"/>
                <a:gridCol w="310952"/>
                <a:gridCol w="310952"/>
                <a:gridCol w="310952"/>
                <a:gridCol w="310952"/>
                <a:gridCol w="310952"/>
                <a:gridCol w="310952"/>
                <a:gridCol w="310952"/>
                <a:gridCol w="310952"/>
                <a:gridCol w="310952"/>
                <a:gridCol w="310952"/>
                <a:gridCol w="310952"/>
                <a:gridCol w="797662"/>
                <a:gridCol w="770623"/>
              </a:tblGrid>
              <a:tr h="622518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10.0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Storage Accounting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635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10.1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Definition of storage accounting record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490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10.2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Add support in SE/FTS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513646" y="4264376"/>
          <a:ext cx="5324112" cy="609600"/>
        </p:xfrm>
        <a:graphic>
          <a:graphicData uri="http://schemas.openxmlformats.org/drawingml/2006/table">
            <a:tbl>
              <a:tblPr/>
              <a:tblGrid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312384"/>
                <a:gridCol w="801335"/>
                <a:gridCol w="774169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21067" y="1000551"/>
            <a:ext cx="560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Integration of ARGUS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93859" y="3641526"/>
            <a:ext cx="560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Storage accounting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rot="16200000" flipH="1">
            <a:off x="3187562" y="3598945"/>
            <a:ext cx="5029226" cy="12037"/>
          </a:xfrm>
          <a:prstGeom prst="line">
            <a:avLst/>
          </a:prstGeom>
          <a:ln>
            <a:solidFill>
              <a:srgbClr val="FF0000"/>
            </a:solidFill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1" name="Curved Down Ribbon 20"/>
          <p:cNvSpPr/>
          <p:nvPr/>
        </p:nvSpPr>
        <p:spPr>
          <a:xfrm>
            <a:off x="6618307" y="3243872"/>
            <a:ext cx="1869853" cy="654212"/>
          </a:xfrm>
          <a:prstGeom prst="ellipseRibbon">
            <a:avLst>
              <a:gd name="adj1" fmla="val 21078"/>
              <a:gd name="adj2" fmla="val 69211"/>
              <a:gd name="adj3" fmla="val 12500"/>
            </a:avLst>
          </a:prstGeom>
          <a:solidFill>
            <a:srgbClr val="FF0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232556" y="3447581"/>
            <a:ext cx="91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Ralph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05352" y="6266554"/>
            <a:ext cx="1042988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Nov 24, 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19777" y="6268142"/>
            <a:ext cx="4403725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Summary, Data area, Patrick Fuhrmann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59763" y="6266554"/>
            <a:ext cx="419100" cy="365125"/>
          </a:xfrm>
        </p:spPr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05604" y="3588714"/>
          <a:ext cx="8249167" cy="567489"/>
        </p:xfrm>
        <a:graphic>
          <a:graphicData uri="http://schemas.openxmlformats.org/drawingml/2006/table">
            <a:tbl>
              <a:tblPr/>
              <a:tblGrid>
                <a:gridCol w="782971"/>
                <a:gridCol w="1985391"/>
                <a:gridCol w="321578"/>
                <a:gridCol w="321578"/>
                <a:gridCol w="321578"/>
                <a:gridCol w="321578"/>
                <a:gridCol w="321578"/>
                <a:gridCol w="321578"/>
                <a:gridCol w="321578"/>
                <a:gridCol w="321578"/>
                <a:gridCol w="321578"/>
                <a:gridCol w="321578"/>
                <a:gridCol w="321578"/>
                <a:gridCol w="321578"/>
                <a:gridCol w="824916"/>
                <a:gridCol w="796953"/>
              </a:tblGrid>
              <a:tr h="3560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err="1">
                          <a:latin typeface="Verdana"/>
                        </a:rPr>
                        <a:t>Managebility</a:t>
                      </a:r>
                      <a:endParaRPr lang="en-US" sz="1000" b="1" i="0" u="none" strike="noStrike" dirty="0">
                        <a:latin typeface="Verdana"/>
                      </a:endParaRP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CLI and Web Interfaces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02933" y="5031066"/>
          <a:ext cx="8264665" cy="754244"/>
        </p:xfrm>
        <a:graphic>
          <a:graphicData uri="http://schemas.openxmlformats.org/drawingml/2006/table">
            <a:tbl>
              <a:tblPr/>
              <a:tblGrid>
                <a:gridCol w="784442"/>
                <a:gridCol w="1989122"/>
                <a:gridCol w="322182"/>
                <a:gridCol w="322182"/>
                <a:gridCol w="322182"/>
                <a:gridCol w="322182"/>
                <a:gridCol w="322182"/>
                <a:gridCol w="322182"/>
                <a:gridCol w="322182"/>
                <a:gridCol w="322182"/>
                <a:gridCol w="322182"/>
                <a:gridCol w="322182"/>
                <a:gridCol w="322182"/>
                <a:gridCol w="322182"/>
                <a:gridCol w="826466"/>
                <a:gridCol w="798451"/>
              </a:tblGrid>
              <a:tr h="5859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err="1">
                          <a:latin typeface="Verdana"/>
                        </a:rPr>
                        <a:t>Evalution</a:t>
                      </a:r>
                      <a:r>
                        <a:rPr lang="en-US" sz="1000" b="1" i="0" u="none" strike="noStrike" dirty="0">
                          <a:latin typeface="Verdana"/>
                        </a:rPr>
                        <a:t> : Message Passing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33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Possible use cases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10332" marR="10332" marT="10332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451050" y="3329480"/>
          <a:ext cx="5478063" cy="609600"/>
        </p:xfrm>
        <a:graphic>
          <a:graphicData uri="http://schemas.openxmlformats.org/drawingml/2006/table">
            <a:tbl>
              <a:tblPr/>
              <a:tblGrid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824505"/>
                <a:gridCol w="796554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475159" y="4995543"/>
          <a:ext cx="5478063" cy="609600"/>
        </p:xfrm>
        <a:graphic>
          <a:graphicData uri="http://schemas.openxmlformats.org/drawingml/2006/table">
            <a:tbl>
              <a:tblPr/>
              <a:tblGrid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321417"/>
                <a:gridCol w="824505"/>
                <a:gridCol w="796554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54289" y="2899098"/>
            <a:ext cx="586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Manageability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8397" y="4398393"/>
            <a:ext cx="586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Evolution of “message passing”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82247" y="1694989"/>
          <a:ext cx="8685350" cy="791640"/>
        </p:xfrm>
        <a:graphic>
          <a:graphicData uri="http://schemas.openxmlformats.org/drawingml/2006/table">
            <a:tbl>
              <a:tblPr/>
              <a:tblGrid>
                <a:gridCol w="380074"/>
                <a:gridCol w="788299"/>
                <a:gridCol w="1998901"/>
                <a:gridCol w="323764"/>
                <a:gridCol w="323764"/>
                <a:gridCol w="323764"/>
                <a:gridCol w="323764"/>
                <a:gridCol w="323764"/>
                <a:gridCol w="323764"/>
                <a:gridCol w="323764"/>
                <a:gridCol w="323764"/>
                <a:gridCol w="323764"/>
                <a:gridCol w="323764"/>
                <a:gridCol w="323764"/>
                <a:gridCol w="323764"/>
                <a:gridCol w="830531"/>
                <a:gridCol w="802377"/>
              </a:tblGrid>
              <a:tr h="118561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11.0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Monitoring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7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11.1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Definition of a common Monitoring Interface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7"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latin typeface="Verdana"/>
                        </a:rPr>
                        <a:t>11.2</a:t>
                      </a:r>
                    </a:p>
                  </a:txBody>
                  <a:tcPr marL="9880" marR="9880" marT="9880" marB="0" anchor="b">
                    <a:lnL>
                      <a:noFill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Implementing Sensors in SE's and FTS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latin typeface="Verdana"/>
                        </a:rPr>
                        <a:t> </a:t>
                      </a:r>
                    </a:p>
                  </a:txBody>
                  <a:tcPr marL="9880" marR="9880" marT="9880" marB="0" anchor="b">
                    <a:lnL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451049" y="1249872"/>
          <a:ext cx="5516548" cy="609600"/>
        </p:xfrm>
        <a:graphic>
          <a:graphicData uri="http://schemas.openxmlformats.org/drawingml/2006/table">
            <a:tbl>
              <a:tblPr/>
              <a:tblGrid>
                <a:gridCol w="323675"/>
                <a:gridCol w="323675"/>
                <a:gridCol w="323675"/>
                <a:gridCol w="323675"/>
                <a:gridCol w="323675"/>
                <a:gridCol w="323675"/>
                <a:gridCol w="323675"/>
                <a:gridCol w="323675"/>
                <a:gridCol w="323675"/>
                <a:gridCol w="323675"/>
                <a:gridCol w="323675"/>
                <a:gridCol w="323675"/>
                <a:gridCol w="830298"/>
                <a:gridCol w="802150"/>
              </a:tblGrid>
              <a:tr h="15240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2010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latin typeface="Verdana"/>
                        </a:rPr>
                        <a:t>2011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Verdana"/>
                        </a:rPr>
                        <a:t>Jul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Aug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Sep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Oct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Nov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Dec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Jan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Feb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latin typeface="Verdana"/>
                        </a:rPr>
                        <a:t>Apr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Verdana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latin typeface="Verdana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latin typeface="Verdana"/>
                        </a:rPr>
                        <a:t>Year 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16885" y="1076001"/>
            <a:ext cx="586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rot="16200000" flipH="1">
            <a:off x="3200391" y="3598945"/>
            <a:ext cx="5029226" cy="12037"/>
          </a:xfrm>
          <a:prstGeom prst="line">
            <a:avLst/>
          </a:prstGeom>
          <a:ln>
            <a:solidFill>
              <a:srgbClr val="FF0000"/>
            </a:solidFill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Title 5"/>
          <p:cNvSpPr txBox="1">
            <a:spLocks/>
          </p:cNvSpPr>
          <p:nvPr/>
        </p:nvSpPr>
        <p:spPr bwMode="auto">
          <a:xfrm>
            <a:off x="0" y="-24245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Activities (cont.)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8" name="7-Point Star 17"/>
          <p:cNvSpPr/>
          <p:nvPr/>
        </p:nvSpPr>
        <p:spPr>
          <a:xfrm>
            <a:off x="7315200" y="533400"/>
            <a:ext cx="1524000" cy="1371600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ightning Bolt 18"/>
          <p:cNvSpPr/>
          <p:nvPr/>
        </p:nvSpPr>
        <p:spPr>
          <a:xfrm>
            <a:off x="7696200" y="914400"/>
            <a:ext cx="685800" cy="762000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15695</TotalTime>
  <Words>2506</Words>
  <Application>Microsoft Office PowerPoint</Application>
  <PresentationFormat>On-screen Show (4:3)</PresentationFormat>
  <Paragraphs>1264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Summary</vt:lpstr>
      <vt:lpstr>Reminder : This is us !</vt:lpstr>
      <vt:lpstr>Reminder : Data Area activities</vt:lpstr>
      <vt:lpstr>SRM</vt:lpstr>
      <vt:lpstr>Standard data access</vt:lpstr>
      <vt:lpstr>UNICORE : Catalogue and SRM client</vt:lpstr>
      <vt:lpstr>Activities (cont.)</vt:lpstr>
      <vt:lpstr>Activities (cont.)</vt:lpstr>
      <vt:lpstr> </vt:lpstr>
      <vt:lpstr>Activities in detail</vt:lpstr>
      <vt:lpstr>Catalogue synchronization</vt:lpstr>
      <vt:lpstr>GLUE 2.0 migration</vt:lpstr>
      <vt:lpstr>SRM , https and delegation</vt:lpstr>
      <vt:lpstr>NFS 4.1</vt:lpstr>
      <vt:lpstr>Integration with ARGUS</vt:lpstr>
      <vt:lpstr>Storage Accouning</vt:lpstr>
      <vt:lpstr>Client library consolidation</vt:lpstr>
      <vt:lpstr>UNICORE integration</vt:lpstr>
      <vt:lpstr>Monitoring</vt:lpstr>
      <vt:lpstr>SRM Specification</vt:lpstr>
      <vt:lpstr>Summary summary</vt:lpstr>
      <vt:lpstr>Thank you</vt:lpstr>
    </vt:vector>
  </TitlesOfParts>
  <Company>Hewlett-Packard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Middleware Initiative (EMI)</dc:title>
  <dc:creator>Alberto Di Meglio</dc:creator>
  <cp:lastModifiedBy>Patrick Fuhrmann</cp:lastModifiedBy>
  <cp:revision>573</cp:revision>
  <dcterms:created xsi:type="dcterms:W3CDTF">2010-11-24T09:30:52Z</dcterms:created>
  <dcterms:modified xsi:type="dcterms:W3CDTF">2010-11-24T10:22:26Z</dcterms:modified>
</cp:coreProperties>
</file>