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369" r:id="rId3"/>
    <p:sldId id="384" r:id="rId4"/>
    <p:sldId id="383" r:id="rId5"/>
    <p:sldId id="392" r:id="rId6"/>
    <p:sldId id="385" r:id="rId7"/>
    <p:sldId id="393" r:id="rId8"/>
    <p:sldId id="387" r:id="rId9"/>
    <p:sldId id="388" r:id="rId10"/>
    <p:sldId id="389" r:id="rId11"/>
    <p:sldId id="390" r:id="rId12"/>
    <p:sldId id="391" r:id="rId13"/>
    <p:sldId id="30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920"/>
    <a:srgbClr val="7F7F7F"/>
    <a:srgbClr val="00B050"/>
    <a:srgbClr val="FFFF00"/>
    <a:srgbClr val="4F81BD"/>
    <a:srgbClr val="C00000"/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6" autoAdjust="0"/>
    <p:restoredTop sz="94638" autoAdjust="0"/>
  </p:normalViewPr>
  <p:slideViewPr>
    <p:cSldViewPr snapToGrid="0"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42834D-2A1D-44D8-9D0A-B8478EC3234B}" type="datetimeFigureOut">
              <a:rPr lang="en-US"/>
              <a:pPr>
                <a:defRPr/>
              </a:pPr>
              <a:t>11/21/2010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E99CA9-B20F-49E8-B732-B3D7382460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10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B12980F-9EDB-462F-9870-31FCB88B4E1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049482" cy="6858000"/>
          </a:xfrm>
          <a:prstGeom prst="rect">
            <a:avLst/>
          </a:prstGeom>
          <a:solidFill>
            <a:srgbClr val="010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6398-9140-4704-B739-06CAE81D62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FBBE-4D1F-41D0-95AC-9EEE378591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5345" y="1600200"/>
            <a:ext cx="7481454" cy="4525963"/>
          </a:xfrm>
        </p:spPr>
        <p:txBody>
          <a:bodyPr/>
          <a:lstStyle>
            <a:lvl1pPr>
              <a:defRPr>
                <a:solidFill>
                  <a:srgbClr val="010920"/>
                </a:solidFill>
              </a:defRPr>
            </a:lvl1pPr>
            <a:lvl2pPr>
              <a:defRPr>
                <a:solidFill>
                  <a:srgbClr val="010920"/>
                </a:solidFill>
              </a:defRPr>
            </a:lvl2pPr>
            <a:lvl3pPr>
              <a:defRPr>
                <a:solidFill>
                  <a:srgbClr val="010920"/>
                </a:solidFill>
              </a:defRPr>
            </a:lvl3pPr>
            <a:lvl4pPr>
              <a:defRPr>
                <a:solidFill>
                  <a:srgbClr val="010920"/>
                </a:solidFill>
              </a:defRPr>
            </a:lvl4pPr>
            <a:lvl5pPr>
              <a:defRPr>
                <a:solidFill>
                  <a:srgbClr val="01092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205352" y="6356350"/>
            <a:ext cx="1042988" cy="365125"/>
          </a:xfrm>
        </p:spPr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19777" y="6357938"/>
            <a:ext cx="4403725" cy="3651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2D9048-B030-4788-9C86-F44CC9C266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1" cy="633845"/>
          </a:xfrm>
          <a:prstGeom prst="rect">
            <a:avLst/>
          </a:prstGeom>
          <a:solidFill>
            <a:srgbClr val="01092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bg1"/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DE8F7-D36F-4E29-A9A0-0D73AED60B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1BF47-7825-44D8-A34A-080FF6283A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100F7-3417-449B-9162-564D17D429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2FB7C-570C-4055-9553-AC6B5B5BAE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D18E9-BCCA-4662-8DAC-1596682B2B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7801-F148-4A92-88E9-DA83E1C117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F9BFB-6205-42BE-8870-DC8EE7CBBB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1" cy="633845"/>
          </a:xfrm>
          <a:prstGeom prst="rect">
            <a:avLst/>
          </a:prstGeom>
          <a:solidFill>
            <a:srgbClr val="01092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05344" y="1600200"/>
            <a:ext cx="748145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5352" y="6356350"/>
            <a:ext cx="1042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9777" y="6357938"/>
            <a:ext cx="3893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9763" y="6356350"/>
            <a:ext cx="419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D94978-FBFF-4628-9A14-26DD591DA8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TextBox 10"/>
          <p:cNvSpPr txBox="1"/>
          <p:nvPr userDrawn="1"/>
        </p:nvSpPr>
        <p:spPr>
          <a:xfrm rot="10800000">
            <a:off x="0" y="4221165"/>
            <a:ext cx="369888" cy="1744662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/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3" name="Picture 4" descr="C:\Dokumente und Einstellungen\nl\Eigene Dateien\Aufträge 2009-JSC\EMI-PPT-Template\streifen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6512" y="0"/>
            <a:ext cx="676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0"/>
          <p:cNvSpPr txBox="1"/>
          <p:nvPr userDrawn="1"/>
        </p:nvSpPr>
        <p:spPr>
          <a:xfrm rot="10800000">
            <a:off x="76200" y="5094437"/>
            <a:ext cx="369888" cy="1744663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5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 rot="16200000">
            <a:off x="-173780" y="4502802"/>
            <a:ext cx="835718" cy="35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93" r:id="rId2"/>
    <p:sldLayoutId id="2147483785" r:id="rId3"/>
    <p:sldLayoutId id="2147483786" r:id="rId4"/>
    <p:sldLayoutId id="2147483787" r:id="rId5"/>
    <p:sldLayoutId id="2147483794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C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1092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1092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1092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1092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109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savannah.cern.ch/projects/emi-req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EMI/SQAPReview_Oct2010" TargetMode="External"/><Relationship Id="rId2" Type="http://schemas.openxmlformats.org/officeDocument/2006/relationships/hyperlink" Target="http://cdsweb.cern.ch/record/1277599?ln=e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dsweb.cern.ch/record/1277600?ln=en" TargetMode="External"/><Relationship Id="rId4" Type="http://schemas.openxmlformats.org/officeDocument/2006/relationships/hyperlink" Target="https://twiki.cern.ch/twiki/bin/view/EMI/SQAPReview_Nov201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EMI/EmiSa2PackagingGuidelines" TargetMode="External"/><Relationship Id="rId2" Type="http://schemas.openxmlformats.org/officeDocument/2006/relationships/hyperlink" Target="https://twiki.cern.ch/twiki/bin/view/EMI/EmiSa2ConfigurationIntegrationGuidelin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EMI/EmiSa2ReleasingGuideline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EMI-Eur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71500" y="407988"/>
            <a:ext cx="8001000" cy="602138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01092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06688"/>
            <a:ext cx="7772400" cy="14700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Guidelines and SQA Process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624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Maria </a:t>
            </a:r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Alandes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Pradillo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 (CERN)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SA2.2 Task Leader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5" descr="C:\Dokumente und Einstellungen\nl\Eigene Dateien\Aufträge 2009-JSC\EMI-PPT-Template\EMI_Logo_newe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2046" y="1105856"/>
            <a:ext cx="3099909" cy="130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685800"/>
            <a:ext cx="8562975" cy="5495925"/>
          </a:xfrm>
        </p:spPr>
        <p:txBody>
          <a:bodyPr/>
          <a:lstStyle/>
          <a:p>
            <a:r>
              <a:rPr lang="en-GB" dirty="0" smtClean="0"/>
              <a:t>SA2.2 and QC tasks should work together to monitor documentation is up to date:</a:t>
            </a:r>
          </a:p>
          <a:p>
            <a:pPr lvl="1"/>
            <a:r>
              <a:rPr lang="en-GB" dirty="0" smtClean="0"/>
              <a:t>Guidelines</a:t>
            </a:r>
          </a:p>
          <a:p>
            <a:pPr lvl="2"/>
            <a:r>
              <a:rPr lang="en-GB" dirty="0" smtClean="0"/>
              <a:t>Are EMT meetings the right place to discuss guidelines and propose changes?</a:t>
            </a:r>
          </a:p>
          <a:p>
            <a:pPr lvl="1"/>
            <a:r>
              <a:rPr lang="en-GB" dirty="0" smtClean="0"/>
              <a:t>Relevant deliverables</a:t>
            </a:r>
          </a:p>
          <a:p>
            <a:pPr lvl="2"/>
            <a:r>
              <a:rPr lang="en-GB" dirty="0" smtClean="0"/>
              <a:t>Status of deliverables related to the SW lifecycle is presented every week at the SA2 meeting.</a:t>
            </a:r>
          </a:p>
          <a:p>
            <a:pPr lvl="3"/>
            <a:r>
              <a:rPr lang="en-GB" dirty="0" smtClean="0"/>
              <a:t>Deliverables are all very late. Should deadlines be more realistic? </a:t>
            </a:r>
          </a:p>
          <a:p>
            <a:pPr lvl="2"/>
            <a:r>
              <a:rPr lang="en-GB" dirty="0" smtClean="0"/>
              <a:t>Work Area plans</a:t>
            </a:r>
          </a:p>
          <a:p>
            <a:pPr lvl="3"/>
            <a:r>
              <a:rPr lang="en-GB" dirty="0" smtClean="0"/>
              <a:t>Are the different milestones defined in the work area plans going to be tracked </a:t>
            </a:r>
            <a:r>
              <a:rPr lang="en-GB" smtClean="0"/>
              <a:t>somewhere</a:t>
            </a:r>
            <a:r>
              <a:rPr lang="en-GB" smtClean="0"/>
              <a:t>?</a:t>
            </a:r>
          </a:p>
          <a:p>
            <a:pPr lvl="3"/>
            <a:r>
              <a:rPr lang="en-GB" u="sng" smtClean="0">
                <a:hlinkClick r:id="rId2"/>
              </a:rPr>
              <a:t>https://</a:t>
            </a:r>
            <a:r>
              <a:rPr lang="en-GB" u="sng" smtClean="0">
                <a:hlinkClick r:id="rId2"/>
              </a:rPr>
              <a:t>savannah.cern.ch/projects/emi-req</a:t>
            </a:r>
            <a:r>
              <a:rPr lang="en-GB" u="sng" smtClean="0">
                <a:hlinkClick r:id="rId2"/>
              </a:rPr>
              <a:t>/</a:t>
            </a:r>
            <a:r>
              <a:rPr lang="en-GB" u="sng" smtClean="0"/>
              <a:t>?</a:t>
            </a:r>
            <a:endParaRPr lang="en-GB" dirty="0" smtClean="0"/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2450" y="6337300"/>
            <a:ext cx="1943100" cy="520700"/>
          </a:xfrm>
        </p:spPr>
        <p:txBody>
          <a:bodyPr/>
          <a:lstStyle/>
          <a:p>
            <a:r>
              <a:rPr lang="en-US" dirty="0" smtClean="0"/>
              <a:t>EMI All Hands Meeting - November 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8577" y="6367463"/>
            <a:ext cx="4403725" cy="365125"/>
          </a:xfrm>
        </p:spPr>
        <p:txBody>
          <a:bodyPr/>
          <a:lstStyle/>
          <a:p>
            <a:r>
              <a:rPr lang="en-GB" dirty="0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D9048-B030-4788-9C86-F44CC9C2667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and Concerns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685800"/>
            <a:ext cx="8562975" cy="5495925"/>
          </a:xfrm>
        </p:spPr>
        <p:txBody>
          <a:bodyPr/>
          <a:lstStyle/>
          <a:p>
            <a:r>
              <a:rPr lang="en-GB" dirty="0" smtClean="0"/>
              <a:t>SA2.2, QC and EMT should work together to monitor the application of the defined </a:t>
            </a:r>
            <a:r>
              <a:rPr lang="en-GB" dirty="0" err="1" smtClean="0"/>
              <a:t>sw</a:t>
            </a:r>
            <a:r>
              <a:rPr lang="en-GB" dirty="0" smtClean="0"/>
              <a:t> processes:</a:t>
            </a:r>
          </a:p>
          <a:p>
            <a:pPr lvl="1"/>
            <a:r>
              <a:rPr lang="en-GB" dirty="0" smtClean="0"/>
              <a:t>EMT should reject any component release not meeting the criteria defined in the guidelines.</a:t>
            </a:r>
          </a:p>
          <a:p>
            <a:pPr lvl="1"/>
            <a:r>
              <a:rPr lang="en-GB" dirty="0" smtClean="0"/>
              <a:t>QC should inform in their reports about PTs not meeting the criteria defined in the guidelines.</a:t>
            </a:r>
          </a:p>
          <a:p>
            <a:pPr lvl="2">
              <a:buNone/>
            </a:pPr>
            <a:endParaRPr lang="en-GB" dirty="0" smtClean="0"/>
          </a:p>
          <a:p>
            <a:pPr lvl="2"/>
            <a:endParaRPr lang="en-GB" dirty="0" smtClean="0"/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2450" y="6337300"/>
            <a:ext cx="1943100" cy="520700"/>
          </a:xfrm>
        </p:spPr>
        <p:txBody>
          <a:bodyPr/>
          <a:lstStyle/>
          <a:p>
            <a:r>
              <a:rPr lang="en-US" dirty="0" smtClean="0"/>
              <a:t>EMI All Hands Meeting - November 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8577" y="6367463"/>
            <a:ext cx="4403725" cy="365125"/>
          </a:xfrm>
        </p:spPr>
        <p:txBody>
          <a:bodyPr/>
          <a:lstStyle/>
          <a:p>
            <a:r>
              <a:rPr lang="en-GB" dirty="0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D9048-B030-4788-9C86-F44CC9C2667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and Concerns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Create a new version of the SQAP</a:t>
            </a:r>
            <a:endParaRPr lang="en-GB" dirty="0" smtClean="0"/>
          </a:p>
          <a:p>
            <a:r>
              <a:rPr lang="en-GB" smtClean="0"/>
              <a:t>Consolidate Monitoring activities by:</a:t>
            </a:r>
          </a:p>
          <a:p>
            <a:pPr lvl="1"/>
            <a:r>
              <a:rPr lang="en-GB" smtClean="0"/>
              <a:t>Working more closely with QC and SA2.5</a:t>
            </a:r>
          </a:p>
          <a:p>
            <a:pPr lvl="1"/>
            <a:r>
              <a:rPr lang="en-GB" smtClean="0"/>
              <a:t>Attending the EMT meetings regularly</a:t>
            </a:r>
          </a:p>
          <a:p>
            <a:r>
              <a:rPr lang="en-GB" smtClean="0"/>
              <a:t>Make sure documentation is up to date</a:t>
            </a:r>
          </a:p>
          <a:p>
            <a:r>
              <a:rPr lang="en-GB" smtClean="0"/>
              <a:t>Help PTs providing better documentation providing templates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1025" y="6356350"/>
            <a:ext cx="1819275" cy="501650"/>
          </a:xfrm>
        </p:spPr>
        <p:txBody>
          <a:bodyPr/>
          <a:lstStyle/>
          <a:p>
            <a:r>
              <a:rPr lang="en-US" dirty="0" smtClean="0"/>
              <a:t>EMI All Hands Meeting - November 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8577" y="6357938"/>
            <a:ext cx="4403725" cy="365125"/>
          </a:xfrm>
        </p:spPr>
        <p:txBody>
          <a:bodyPr/>
          <a:lstStyle/>
          <a:p>
            <a:r>
              <a:rPr lang="en-GB" dirty="0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61E-6D73-49D1-99AC-71BBD1F509D1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Next Steps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3"/>
          <p:cNvSpPr>
            <a:spLocks noGrp="1"/>
          </p:cNvSpPr>
          <p:nvPr>
            <p:ph type="title" idx="4294967295"/>
          </p:nvPr>
        </p:nvSpPr>
        <p:spPr>
          <a:xfrm>
            <a:off x="1355075" y="4188899"/>
            <a:ext cx="7349188" cy="1143000"/>
          </a:xfrm>
          <a:noFill/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002060"/>
                </a:solidFill>
              </a:rPr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561975" y="6356350"/>
            <a:ext cx="1686365" cy="501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EMI All Hands Meeting - November 2010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8CC666-7EDC-4828-BA5C-5BCF8B1F6D92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8502" y="6319838"/>
            <a:ext cx="5004948" cy="3651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SA2.2 - Quality Assurance Process Definition and Monitoring </a:t>
            </a:r>
            <a:endParaRPr lang="en-GB" dirty="0"/>
          </a:p>
        </p:txBody>
      </p:sp>
      <p:sp>
        <p:nvSpPr>
          <p:cNvPr id="7" name="Title 13"/>
          <p:cNvSpPr txBox="1">
            <a:spLocks/>
          </p:cNvSpPr>
          <p:nvPr/>
        </p:nvSpPr>
        <p:spPr bwMode="auto">
          <a:xfrm>
            <a:off x="980144" y="50022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EMI is partially funded by the European Commission under Grant Agreement INFSO-RI-261611</a:t>
            </a:r>
          </a:p>
        </p:txBody>
      </p:sp>
      <p:pic>
        <p:nvPicPr>
          <p:cNvPr id="8" name="Picture 5" descr="C:\Dokumente und Einstellungen\nl\Eigene Dateien\Aufträge 2009-JSC\EMI-PPT-Template\EMI_Logo_newe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6085" y="786366"/>
            <a:ext cx="7572511" cy="317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Status and Achievements</a:t>
            </a:r>
          </a:p>
          <a:p>
            <a:r>
              <a:rPr lang="en-GB" dirty="0" smtClean="0"/>
              <a:t>Issues and Concerns</a:t>
            </a:r>
          </a:p>
          <a:p>
            <a:r>
              <a:rPr lang="en-GB" dirty="0" smtClean="0"/>
              <a:t>Next steps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EMI All Hands Meeting - November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SA2.2 - Quality Assurance Process Definition and Monitoring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D5743-BC65-4FAA-9895-660391FB26D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</a:p>
        </p:txBody>
      </p:sp>
      <p:pic>
        <p:nvPicPr>
          <p:cNvPr id="5127" name="Picture 7" descr="EMI-Eur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0350" y="4957763"/>
            <a:ext cx="2533650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862445" y="952500"/>
            <a:ext cx="7481454" cy="4525963"/>
          </a:xfrm>
        </p:spPr>
        <p:txBody>
          <a:bodyPr/>
          <a:lstStyle/>
          <a:p>
            <a:r>
              <a:rPr lang="en-GB" dirty="0" smtClean="0"/>
              <a:t>SA2.2 is responsible for:</a:t>
            </a:r>
          </a:p>
          <a:p>
            <a:pPr lvl="1"/>
            <a:r>
              <a:rPr lang="en-GB" dirty="0" smtClean="0"/>
              <a:t>Defining standards-compliant software engineering processes</a:t>
            </a:r>
          </a:p>
          <a:p>
            <a:pPr lvl="1"/>
            <a:r>
              <a:rPr lang="en-GB" dirty="0" smtClean="0"/>
              <a:t>Monitoring the application of these processes within SA1 and JRA1</a:t>
            </a:r>
          </a:p>
          <a:p>
            <a:r>
              <a:rPr lang="en-GB" dirty="0" smtClean="0"/>
              <a:t>SA2.2 deliverables:</a:t>
            </a:r>
          </a:p>
          <a:p>
            <a:pPr lvl="1"/>
            <a:r>
              <a:rPr lang="en-GB" dirty="0" smtClean="0"/>
              <a:t>Software Quality Assurance Plan</a:t>
            </a:r>
          </a:p>
          <a:p>
            <a:pPr lvl="1"/>
            <a:r>
              <a:rPr lang="en-GB" dirty="0" smtClean="0"/>
              <a:t>Periodic QA reports</a:t>
            </a:r>
          </a:p>
          <a:p>
            <a:pPr lvl="1"/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552450" y="6242050"/>
            <a:ext cx="1724025" cy="615950"/>
          </a:xfrm>
        </p:spPr>
        <p:txBody>
          <a:bodyPr/>
          <a:lstStyle/>
          <a:p>
            <a:r>
              <a:rPr lang="en-US" dirty="0" smtClean="0"/>
              <a:t>EMI All Hands Meeting - November 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8577" y="6359525"/>
            <a:ext cx="4403725" cy="365125"/>
          </a:xfrm>
        </p:spPr>
        <p:txBody>
          <a:bodyPr/>
          <a:lstStyle/>
          <a:p>
            <a:r>
              <a:rPr lang="en-GB" dirty="0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D5743-BC65-4FAA-9895-660391FB26D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000125"/>
            <a:ext cx="8191500" cy="5495925"/>
          </a:xfrm>
        </p:spPr>
        <p:txBody>
          <a:bodyPr/>
          <a:lstStyle/>
          <a:p>
            <a:r>
              <a:rPr lang="en-GB" dirty="0" smtClean="0"/>
              <a:t>Definition of the SQAP (03.09.2010)</a:t>
            </a:r>
          </a:p>
          <a:p>
            <a:pPr lvl="1"/>
            <a:r>
              <a:rPr lang="en-GB" sz="2400" dirty="0" smtClean="0">
                <a:hlinkClick r:id="rId2"/>
              </a:rPr>
              <a:t>http://cdsweb.cern.ch/record/1277599?ln=en</a:t>
            </a:r>
            <a:endParaRPr lang="en-GB" sz="2400" dirty="0" smtClean="0"/>
          </a:p>
          <a:p>
            <a:pPr lvl="1"/>
            <a:r>
              <a:rPr lang="en-GB" sz="2400" dirty="0" smtClean="0"/>
              <a:t>Contains the definition of the documentation, processes and responsibilities relevant to the SW lifecycle. </a:t>
            </a:r>
          </a:p>
          <a:p>
            <a:pPr lvl="1"/>
            <a:r>
              <a:rPr lang="en-GB" sz="2400" dirty="0" smtClean="0"/>
              <a:t>A new version is in progress with the results of the reviews performed in October and November:</a:t>
            </a:r>
          </a:p>
          <a:p>
            <a:pPr lvl="2"/>
            <a:r>
              <a:rPr lang="en-GB" sz="1800" dirty="0" smtClean="0">
                <a:hlinkClick r:id="rId3"/>
              </a:rPr>
              <a:t>https://twiki.cern.ch/twiki/bin/view/EMI/SQAPReview_Oct2010</a:t>
            </a:r>
            <a:endParaRPr lang="en-GB" sz="1800" dirty="0" smtClean="0"/>
          </a:p>
          <a:p>
            <a:pPr lvl="2"/>
            <a:r>
              <a:rPr lang="en-GB" sz="1800" dirty="0" smtClean="0">
                <a:hlinkClick r:id="rId4"/>
              </a:rPr>
              <a:t>https://twiki.cern.ch/twiki/bin/view/EMI/SQAPReview_Nov2010</a:t>
            </a:r>
            <a:endParaRPr lang="en-GB" sz="1800" dirty="0" smtClean="0"/>
          </a:p>
          <a:p>
            <a:pPr lvl="2">
              <a:buNone/>
            </a:pPr>
            <a:endParaRPr lang="en-GB" sz="1800" dirty="0" smtClean="0"/>
          </a:p>
          <a:p>
            <a:r>
              <a:rPr lang="en-GB" dirty="0" smtClean="0"/>
              <a:t>QA periodic report (18.10.2010)</a:t>
            </a:r>
          </a:p>
          <a:p>
            <a:pPr lvl="1"/>
            <a:r>
              <a:rPr lang="en-US" sz="2400" dirty="0" smtClean="0">
                <a:hlinkClick r:id="rId5"/>
              </a:rPr>
              <a:t>http://cdsweb.cern.ch/record/1277600?ln=en</a:t>
            </a:r>
            <a:endParaRPr lang="en-US" sz="2400" dirty="0" smtClean="0"/>
          </a:p>
          <a:p>
            <a:pPr lvl="1"/>
            <a:r>
              <a:rPr lang="en-US" sz="2400" dirty="0" smtClean="0"/>
              <a:t>Reports about the status of the guidelines and the project documentation relevant to the SW lifecycle.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2450" y="6337300"/>
            <a:ext cx="1943100" cy="520700"/>
          </a:xfrm>
        </p:spPr>
        <p:txBody>
          <a:bodyPr/>
          <a:lstStyle/>
          <a:p>
            <a:r>
              <a:rPr lang="en-US" dirty="0" smtClean="0"/>
              <a:t>EMI All Hands Meeting - November 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8577" y="6367463"/>
            <a:ext cx="4403725" cy="365125"/>
          </a:xfrm>
        </p:spPr>
        <p:txBody>
          <a:bodyPr/>
          <a:lstStyle/>
          <a:p>
            <a:r>
              <a:rPr lang="en-GB" dirty="0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D9048-B030-4788-9C86-F44CC9C2667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and Achievements (I)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CHEP 2010, Taipei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DRAFT - EMI QA Activities - A.Aimar (CERN) - DRAFT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QA Reports</a:t>
            </a:r>
            <a:endParaRPr lang="en-US" dirty="0"/>
          </a:p>
        </p:txBody>
      </p:sp>
      <p:pic>
        <p:nvPicPr>
          <p:cNvPr id="7" name="Picture 6" descr="qr min doc Screenshot-EMI-DSA2.3.1-QAReport-v1_6.doc - OpenOffice.org Writer.png"/>
          <p:cNvPicPr>
            <a:picLocks noChangeAspect="1"/>
          </p:cNvPicPr>
          <p:nvPr/>
        </p:nvPicPr>
        <p:blipFill>
          <a:blip r:embed="rId2" cstate="print"/>
          <a:srcRect r="6956" b="5935"/>
          <a:stretch>
            <a:fillRect/>
          </a:stretch>
        </p:blipFill>
        <p:spPr>
          <a:xfrm>
            <a:off x="636102" y="705085"/>
            <a:ext cx="8507898" cy="6152915"/>
          </a:xfrm>
          <a:prstGeom prst="rect">
            <a:avLst/>
          </a:prstGeom>
        </p:spPr>
      </p:pic>
      <p:grpSp>
        <p:nvGrpSpPr>
          <p:cNvPr id="2" name="Group 40"/>
          <p:cNvGrpSpPr/>
          <p:nvPr/>
        </p:nvGrpSpPr>
        <p:grpSpPr>
          <a:xfrm>
            <a:off x="2967134" y="4917233"/>
            <a:ext cx="4739952" cy="1940767"/>
            <a:chOff x="2967134" y="4917233"/>
            <a:chExt cx="4739952" cy="1940767"/>
          </a:xfrm>
        </p:grpSpPr>
        <p:sp>
          <p:nvSpPr>
            <p:cNvPr id="8" name="Oval 7"/>
            <p:cNvSpPr/>
            <p:nvPr/>
          </p:nvSpPr>
          <p:spPr>
            <a:xfrm>
              <a:off x="2976465" y="4917233"/>
              <a:ext cx="242596" cy="11849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760236" y="4935894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722913" y="6428792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732244" y="6652726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169157" y="4945225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783353" y="5103845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483149" y="4917233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6811345" y="5505061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6783353" y="6652726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187818" y="5505061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178488" y="6270172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7492479" y="5505062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7473818" y="5868956"/>
              <a:ext cx="233268" cy="98904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2967134" y="6270170"/>
              <a:ext cx="251927" cy="56916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2" name="Rounded Rectangle 41"/>
          <p:cNvSpPr/>
          <p:nvPr/>
        </p:nvSpPr>
        <p:spPr>
          <a:xfrm>
            <a:off x="2099388" y="4842588"/>
            <a:ext cx="326571" cy="201541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685800"/>
            <a:ext cx="8562975" cy="5495925"/>
          </a:xfrm>
        </p:spPr>
        <p:txBody>
          <a:bodyPr/>
          <a:lstStyle/>
          <a:p>
            <a:r>
              <a:rPr lang="en-GB" dirty="0" smtClean="0"/>
              <a:t>Definition of Guidelines</a:t>
            </a:r>
          </a:p>
          <a:p>
            <a:pPr lvl="1"/>
            <a:r>
              <a:rPr lang="en-GB" dirty="0" smtClean="0"/>
              <a:t>Guidelines to support JRA1 and SA1 in the different stages of the SW lifecycle have been defined.</a:t>
            </a:r>
          </a:p>
          <a:p>
            <a:pPr lvl="1"/>
            <a:r>
              <a:rPr lang="en-GB" dirty="0" smtClean="0"/>
              <a:t>They are included as satellite documents of the SQAP and will be integrated in future versions of the SQAP:</a:t>
            </a:r>
          </a:p>
          <a:p>
            <a:pPr lvl="2"/>
            <a:r>
              <a:rPr lang="en-GB" dirty="0" smtClean="0"/>
              <a:t>Configuration and Integration</a:t>
            </a:r>
          </a:p>
          <a:p>
            <a:pPr lvl="2"/>
            <a:r>
              <a:rPr lang="en-GB" dirty="0" smtClean="0"/>
              <a:t>Packaging</a:t>
            </a:r>
          </a:p>
          <a:p>
            <a:pPr lvl="2"/>
            <a:r>
              <a:rPr lang="en-GB" dirty="0" smtClean="0"/>
              <a:t>Releasing</a:t>
            </a:r>
          </a:p>
          <a:p>
            <a:pPr lvl="2"/>
            <a:r>
              <a:rPr lang="en-GB" dirty="0" smtClean="0"/>
              <a:t>Change Management</a:t>
            </a:r>
          </a:p>
          <a:p>
            <a:pPr lvl="2"/>
            <a:r>
              <a:rPr lang="en-GB" dirty="0" smtClean="0"/>
              <a:t>Metrics Generation</a:t>
            </a:r>
          </a:p>
          <a:p>
            <a:pPr lvl="2"/>
            <a:r>
              <a:rPr lang="en-GB" dirty="0" smtClean="0"/>
              <a:t>Certification and Testing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2450" y="6337300"/>
            <a:ext cx="1943100" cy="520700"/>
          </a:xfrm>
        </p:spPr>
        <p:txBody>
          <a:bodyPr/>
          <a:lstStyle/>
          <a:p>
            <a:r>
              <a:rPr lang="en-US" dirty="0" smtClean="0"/>
              <a:t>EMI All Hands Meeting - November 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8577" y="6367463"/>
            <a:ext cx="4403725" cy="365125"/>
          </a:xfrm>
        </p:spPr>
        <p:txBody>
          <a:bodyPr/>
          <a:lstStyle/>
          <a:p>
            <a:r>
              <a:rPr lang="en-GB" dirty="0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D9048-B030-4788-9C86-F44CC9C2667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and Achievements (II)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CHEP 2010, Taipei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DRAFT - EMI QA Activities - A.Aimar (CERN) - DRAFT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Guidelines</a:t>
            </a:r>
            <a:endParaRPr lang="en-US" dirty="0"/>
          </a:p>
        </p:txBody>
      </p:sp>
      <p:pic>
        <p:nvPicPr>
          <p:cNvPr id="7" name="Picture 6" descr="change mgmt Screenshot-2.png"/>
          <p:cNvPicPr>
            <a:picLocks noChangeAspect="1"/>
          </p:cNvPicPr>
          <p:nvPr/>
        </p:nvPicPr>
        <p:blipFill>
          <a:blip r:embed="rId2" cstate="print"/>
          <a:srcRect r="21073"/>
          <a:stretch>
            <a:fillRect/>
          </a:stretch>
        </p:blipFill>
        <p:spPr>
          <a:xfrm>
            <a:off x="731521" y="911264"/>
            <a:ext cx="8412479" cy="575369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Picture 7" descr="integratio Screenshot-2.png"/>
          <p:cNvPicPr>
            <a:picLocks noChangeAspect="1"/>
          </p:cNvPicPr>
          <p:nvPr/>
        </p:nvPicPr>
        <p:blipFill>
          <a:blip r:embed="rId3" cstate="print"/>
          <a:srcRect r="18180"/>
          <a:stretch>
            <a:fillRect/>
          </a:stretch>
        </p:blipFill>
        <p:spPr>
          <a:xfrm>
            <a:off x="913429" y="1208642"/>
            <a:ext cx="8230571" cy="557823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 descr="build Screenshot-2.png"/>
          <p:cNvPicPr>
            <a:picLocks noChangeAspect="1"/>
          </p:cNvPicPr>
          <p:nvPr/>
        </p:nvPicPr>
        <p:blipFill>
          <a:blip r:embed="rId4" cstate="print"/>
          <a:srcRect r="5347"/>
          <a:stretch>
            <a:fillRect/>
          </a:stretch>
        </p:blipFill>
        <p:spPr>
          <a:xfrm>
            <a:off x="1229899" y="1669434"/>
            <a:ext cx="7914101" cy="518856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" name="Picture 9" descr="config Screenshot-2.png"/>
          <p:cNvPicPr>
            <a:picLocks noChangeAspect="1"/>
          </p:cNvPicPr>
          <p:nvPr/>
        </p:nvPicPr>
        <p:blipFill>
          <a:blip r:embed="rId5" cstate="print"/>
          <a:srcRect r="16556" b="22018"/>
          <a:stretch>
            <a:fillRect/>
          </a:stretch>
        </p:blipFill>
        <p:spPr>
          <a:xfrm>
            <a:off x="1513840" y="2115328"/>
            <a:ext cx="7630160" cy="47426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685800"/>
            <a:ext cx="8562975" cy="5495925"/>
          </a:xfrm>
        </p:spPr>
        <p:txBody>
          <a:bodyPr/>
          <a:lstStyle/>
          <a:p>
            <a:r>
              <a:rPr lang="en-GB" dirty="0" smtClean="0"/>
              <a:t>Configuration and Integration (</a:t>
            </a:r>
            <a:r>
              <a:rPr lang="en-GB" dirty="0" smtClean="0">
                <a:solidFill>
                  <a:srgbClr val="00B050"/>
                </a:solidFill>
              </a:rPr>
              <a:t>Finished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Definition of tools, repositories for external dependencies and build instructions.</a:t>
            </a:r>
          </a:p>
          <a:p>
            <a:pPr lvl="1"/>
            <a:r>
              <a:rPr lang="en-GB" sz="1600" dirty="0" smtClean="0">
                <a:hlinkClick r:id="rId2"/>
              </a:rPr>
              <a:t>https://twiki.cern.ch/twiki/bin/view/EMI/EmiSa2ConfigurationIntegrationGuidelines</a:t>
            </a:r>
            <a:endParaRPr lang="en-GB" sz="1600" dirty="0" smtClean="0"/>
          </a:p>
          <a:p>
            <a:r>
              <a:rPr lang="en-GB" dirty="0" smtClean="0"/>
              <a:t>Packaging (</a:t>
            </a:r>
            <a:r>
              <a:rPr lang="en-GB" dirty="0" smtClean="0">
                <a:solidFill>
                  <a:srgbClr val="00B050"/>
                </a:solidFill>
              </a:rPr>
              <a:t>Finished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Rules to properly create a package (name, version, license, dependencies, etc).</a:t>
            </a:r>
          </a:p>
          <a:p>
            <a:pPr lvl="1"/>
            <a:r>
              <a:rPr lang="en-GB" sz="2000" dirty="0" smtClean="0">
                <a:hlinkClick r:id="rId3"/>
              </a:rPr>
              <a:t>https://twiki.cern.ch/twiki/bin/view/EMI/EmiSa2PackagingGuidelines</a:t>
            </a:r>
            <a:endParaRPr lang="en-GB" sz="2000" dirty="0" smtClean="0"/>
          </a:p>
          <a:p>
            <a:r>
              <a:rPr lang="en-GB" dirty="0" smtClean="0"/>
              <a:t>Releasing (</a:t>
            </a:r>
            <a:r>
              <a:rPr lang="en-GB" dirty="0" smtClean="0">
                <a:solidFill>
                  <a:srgbClr val="FF0000"/>
                </a:solidFill>
              </a:rPr>
              <a:t>In progress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Description of how to create EMI releases.</a:t>
            </a:r>
          </a:p>
          <a:p>
            <a:pPr lvl="1"/>
            <a:r>
              <a:rPr lang="en-GB" sz="2000" dirty="0" smtClean="0">
                <a:hlinkClick r:id="rId4"/>
              </a:rPr>
              <a:t>https://twiki.cern.ch/twiki/bin/view/EMI/EmiSa2ReleasingGuidelines</a:t>
            </a:r>
            <a:endParaRPr lang="en-GB" sz="2000" dirty="0" smtClean="0"/>
          </a:p>
          <a:p>
            <a:pPr lvl="1">
              <a:buNone/>
            </a:pPr>
            <a:endParaRPr lang="en-GB" sz="2000" dirty="0" smtClean="0"/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2450" y="6337300"/>
            <a:ext cx="1943100" cy="520700"/>
          </a:xfrm>
        </p:spPr>
        <p:txBody>
          <a:bodyPr/>
          <a:lstStyle/>
          <a:p>
            <a:r>
              <a:rPr lang="en-US" dirty="0" smtClean="0"/>
              <a:t>EMI All Hands Meeting - November 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8577" y="6367463"/>
            <a:ext cx="4403725" cy="365125"/>
          </a:xfrm>
        </p:spPr>
        <p:txBody>
          <a:bodyPr/>
          <a:lstStyle/>
          <a:p>
            <a:r>
              <a:rPr lang="en-GB" dirty="0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D9048-B030-4788-9C86-F44CC9C2667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and Achievements (III)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685800"/>
            <a:ext cx="8562975" cy="5495925"/>
          </a:xfrm>
        </p:spPr>
        <p:txBody>
          <a:bodyPr/>
          <a:lstStyle/>
          <a:p>
            <a:r>
              <a:rPr lang="en-GB" dirty="0" smtClean="0"/>
              <a:t>Change Management (</a:t>
            </a:r>
            <a:r>
              <a:rPr lang="en-GB" dirty="0" smtClean="0">
                <a:solidFill>
                  <a:srgbClr val="00B050"/>
                </a:solidFill>
              </a:rPr>
              <a:t>Finished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How to manage software changes in the EMI middleware.</a:t>
            </a:r>
          </a:p>
          <a:p>
            <a:pPr lvl="2"/>
            <a:r>
              <a:rPr lang="en-GB" sz="1600" dirty="0" smtClean="0"/>
              <a:t>https://twiki.cern.ch/twiki/bin/view/EMI/EmiSa2ChangeManagementGuidelines</a:t>
            </a:r>
          </a:p>
          <a:p>
            <a:r>
              <a:rPr lang="en-GB" dirty="0" smtClean="0"/>
              <a:t>Metrics Generation (</a:t>
            </a:r>
            <a:r>
              <a:rPr lang="en-GB" dirty="0" smtClean="0">
                <a:solidFill>
                  <a:srgbClr val="00B050"/>
                </a:solidFill>
              </a:rPr>
              <a:t>Finished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How to generate metrics.</a:t>
            </a:r>
          </a:p>
          <a:p>
            <a:pPr lvl="2"/>
            <a:r>
              <a:rPr lang="en-GB" sz="2000" dirty="0" smtClean="0"/>
              <a:t>https://twiki.cern.ch/twiki/bin/view/EMI/EmiSa2MetricsGuidelines</a:t>
            </a:r>
          </a:p>
          <a:p>
            <a:r>
              <a:rPr lang="en-GB" dirty="0" smtClean="0"/>
              <a:t>Certification and Testing (</a:t>
            </a:r>
            <a:r>
              <a:rPr lang="en-GB" dirty="0" smtClean="0">
                <a:solidFill>
                  <a:srgbClr val="00B050"/>
                </a:solidFill>
              </a:rPr>
              <a:t>Finished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Description of which tests need to be performed, how to certify a release candidate and how to write test plans and test reports.</a:t>
            </a:r>
          </a:p>
          <a:p>
            <a:pPr lvl="2"/>
            <a:r>
              <a:rPr lang="en-GB" sz="2000" dirty="0" smtClean="0"/>
              <a:t>https://twiki.cern.ch/twiki/bin/view/EMI/EmiSa2CertTestGuidelines</a:t>
            </a:r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2450" y="6337300"/>
            <a:ext cx="1943100" cy="520700"/>
          </a:xfrm>
        </p:spPr>
        <p:txBody>
          <a:bodyPr/>
          <a:lstStyle/>
          <a:p>
            <a:r>
              <a:rPr lang="en-US" dirty="0" smtClean="0"/>
              <a:t>EMI All Hands Meeting - November 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8577" y="6367463"/>
            <a:ext cx="4403725" cy="365125"/>
          </a:xfrm>
        </p:spPr>
        <p:txBody>
          <a:bodyPr/>
          <a:lstStyle/>
          <a:p>
            <a:r>
              <a:rPr lang="en-GB" dirty="0" smtClean="0"/>
              <a:t>SA2.2 - Quality Assurance Process Definition and Monitoring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D9048-B030-4788-9C86-F44CC9C2667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and Achievements (IV)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14468</TotalTime>
  <Words>723</Words>
  <Application>Microsoft Office PowerPoint</Application>
  <PresentationFormat>On-screen Show (4:3)</PresentationFormat>
  <Paragraphs>120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Guidelines and SQA Process</vt:lpstr>
      <vt:lpstr>Outline</vt:lpstr>
      <vt:lpstr>Introduction</vt:lpstr>
      <vt:lpstr>Status and Achievements (I)</vt:lpstr>
      <vt:lpstr>QA Reports</vt:lpstr>
      <vt:lpstr>Status and Achievements (II)</vt:lpstr>
      <vt:lpstr>Guidelines</vt:lpstr>
      <vt:lpstr>Status and Achievements (III)</vt:lpstr>
      <vt:lpstr>Status and Achievements (IV)</vt:lpstr>
      <vt:lpstr>Issues and Concerns</vt:lpstr>
      <vt:lpstr>Issues and Concerns</vt:lpstr>
      <vt:lpstr>Next Steps</vt:lpstr>
      <vt:lpstr>Thank you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Middleware Initiative (EMI)</dc:title>
  <dc:creator>Alberto Di Meglio</dc:creator>
  <cp:lastModifiedBy>malandes</cp:lastModifiedBy>
  <cp:revision>561</cp:revision>
  <dcterms:created xsi:type="dcterms:W3CDTF">2009-09-11T07:31:27Z</dcterms:created>
  <dcterms:modified xsi:type="dcterms:W3CDTF">2010-11-21T21:08:16Z</dcterms:modified>
</cp:coreProperties>
</file>