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369" r:id="rId3"/>
    <p:sldId id="402" r:id="rId4"/>
    <p:sldId id="403" r:id="rId5"/>
    <p:sldId id="383" r:id="rId6"/>
    <p:sldId id="384" r:id="rId7"/>
    <p:sldId id="393" r:id="rId8"/>
    <p:sldId id="385" r:id="rId9"/>
    <p:sldId id="394" r:id="rId10"/>
    <p:sldId id="387" r:id="rId11"/>
    <p:sldId id="395" r:id="rId12"/>
    <p:sldId id="388" r:id="rId13"/>
    <p:sldId id="396" r:id="rId14"/>
    <p:sldId id="397" r:id="rId15"/>
    <p:sldId id="398" r:id="rId16"/>
    <p:sldId id="389" r:id="rId17"/>
    <p:sldId id="400" r:id="rId18"/>
    <p:sldId id="390" r:id="rId19"/>
    <p:sldId id="40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920"/>
    <a:srgbClr val="7F7F7F"/>
    <a:srgbClr val="00B050"/>
    <a:srgbClr val="FFFF00"/>
    <a:srgbClr val="4F81BD"/>
    <a:srgbClr val="C00000"/>
    <a:srgbClr val="000000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6" autoAdjust="0"/>
    <p:restoredTop sz="94638" autoAdjust="0"/>
  </p:normalViewPr>
  <p:slideViewPr>
    <p:cSldViewPr snapToGrid="0">
      <p:cViewPr varScale="1">
        <p:scale>
          <a:sx n="107" d="100"/>
          <a:sy n="107" d="100"/>
        </p:scale>
        <p:origin x="-5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042834D-2A1D-44D8-9D0A-B8478EC3234B}" type="datetimeFigureOut">
              <a:rPr lang="en-US"/>
              <a:pPr>
                <a:defRPr/>
              </a:pPr>
              <a:t>11/21/2010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3E99CA9-B20F-49E8-B732-B3D7382460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E99CA9-B20F-49E8-B732-B3D7382460E9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10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22-24/11/2010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B12980F-9EDB-462F-9870-31FCB88B4E1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049482" cy="6858000"/>
          </a:xfrm>
          <a:prstGeom prst="rect">
            <a:avLst/>
          </a:prstGeom>
          <a:solidFill>
            <a:srgbClr val="0109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22-24/11/2010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56398-9140-4704-B739-06CAE81D62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22-24/11/2010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9FBBE-4D1F-41D0-95AC-9EEE378591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5345" y="1000448"/>
            <a:ext cx="7481454" cy="5193875"/>
          </a:xfrm>
        </p:spPr>
        <p:txBody>
          <a:bodyPr/>
          <a:lstStyle>
            <a:lvl1pPr>
              <a:defRPr>
                <a:solidFill>
                  <a:srgbClr val="010920"/>
                </a:solidFill>
              </a:defRPr>
            </a:lvl1pPr>
            <a:lvl2pPr>
              <a:defRPr>
                <a:solidFill>
                  <a:srgbClr val="010920"/>
                </a:solidFill>
              </a:defRPr>
            </a:lvl2pPr>
            <a:lvl3pPr>
              <a:defRPr>
                <a:solidFill>
                  <a:srgbClr val="010920"/>
                </a:solidFill>
              </a:defRPr>
            </a:lvl3pPr>
            <a:lvl4pPr>
              <a:defRPr>
                <a:solidFill>
                  <a:srgbClr val="010920"/>
                </a:solidFill>
              </a:defRPr>
            </a:lvl4pPr>
            <a:lvl5pPr>
              <a:defRPr>
                <a:solidFill>
                  <a:srgbClr val="01092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205352" y="6356350"/>
            <a:ext cx="1547680" cy="365125"/>
          </a:xfrm>
        </p:spPr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22-24/11/2010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58857" y="6357938"/>
            <a:ext cx="4403725" cy="3651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2D9048-B030-4788-9C86-F44CC9C266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1" cy="633845"/>
          </a:xfrm>
          <a:prstGeom prst="rect">
            <a:avLst/>
          </a:prstGeom>
          <a:solidFill>
            <a:srgbClr val="01092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chemeClr val="bg1"/>
          </a:solidFill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22-24/11/2010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DE8F7-D36F-4E29-A9A0-0D73AED60B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22-24/11/2010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1BF47-7825-44D8-A34A-080FF6283A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22-24/11/2010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100F7-3417-449B-9162-564D17D429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22-24/11/2010</a:t>
            </a:r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2FB7C-570C-4055-9553-AC6B5B5BAE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22-24/11/2010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D18E9-BCCA-4662-8DAC-1596682B2B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22-24/11/2010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17801-F148-4A92-88E9-DA83E1C117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22-24/11/2010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F9BFB-6205-42BE-8870-DC8EE7CBBB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1" cy="633845"/>
          </a:xfrm>
          <a:prstGeom prst="rect">
            <a:avLst/>
          </a:prstGeom>
          <a:solidFill>
            <a:srgbClr val="01092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05344" y="1088936"/>
            <a:ext cx="7481455" cy="5036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5351" y="6356350"/>
            <a:ext cx="13510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22-24/11/2010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7681" y="6357938"/>
            <a:ext cx="3893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9763" y="6356350"/>
            <a:ext cx="419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D94978-FBFF-4628-9A14-26DD591DA83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11" name="TextBox 10"/>
          <p:cNvSpPr txBox="1"/>
          <p:nvPr userDrawn="1"/>
        </p:nvSpPr>
        <p:spPr>
          <a:xfrm rot="10800000">
            <a:off x="0" y="4221165"/>
            <a:ext cx="369888" cy="1744662"/>
          </a:xfrm>
          <a:prstGeom prst="rect">
            <a:avLst/>
          </a:prstGeom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solidFill>
                  <a:schemeClr val="bg1"/>
                </a:solidFill>
                <a:latin typeface="+mn-lt"/>
                <a:cs typeface="+mn-cs"/>
              </a:rPr>
              <a:t>EMI INFSO-RI-261611</a:t>
            </a:r>
          </a:p>
        </p:txBody>
      </p:sp>
      <p:pic>
        <p:nvPicPr>
          <p:cNvPr id="13" name="Picture 4" descr="C:\Dokumente und Einstellungen\nl\Eigene Dateien\Aufträge 2009-JSC\EMI-PPT-Template\streifen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6512" y="0"/>
            <a:ext cx="676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0"/>
          <p:cNvSpPr txBox="1"/>
          <p:nvPr userDrawn="1"/>
        </p:nvSpPr>
        <p:spPr>
          <a:xfrm rot="10800000">
            <a:off x="76200" y="5094437"/>
            <a:ext cx="369888" cy="1744663"/>
          </a:xfrm>
          <a:prstGeom prst="rect">
            <a:avLst/>
          </a:prstGeom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EMI INFSO-RI-261611</a:t>
            </a:r>
          </a:p>
        </p:txBody>
      </p:sp>
      <p:pic>
        <p:nvPicPr>
          <p:cNvPr id="15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 rot="16200000">
            <a:off x="-173780" y="4502802"/>
            <a:ext cx="835718" cy="35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93" r:id="rId2"/>
    <p:sldLayoutId id="2147483785" r:id="rId3"/>
    <p:sldLayoutId id="2147483786" r:id="rId4"/>
    <p:sldLayoutId id="2147483787" r:id="rId5"/>
    <p:sldLayoutId id="2147483794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C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1092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1092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1092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1092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1092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EMI/SA2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EMI-Euro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71500" y="407988"/>
            <a:ext cx="8001000" cy="6021387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01092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06688"/>
            <a:ext cx="7772400" cy="14700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EMI SA2 Report</a:t>
            </a:r>
            <a:br>
              <a:rPr lang="en-GB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Quality Assurance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62463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Alberto Aimar (CERN)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SA2 WP Leader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Picture 5" descr="C:\Dokumente und Einstellungen\nl\Eigene Dateien\Aufträge 2009-JSC\EMI-PPT-Template\EMI_Logo_newe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2046" y="1105856"/>
            <a:ext cx="3099909" cy="1301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69832" y="947180"/>
            <a:ext cx="7769979" cy="5193875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TSA2.3 - Metrics Definition and Reporting 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Definition, collection and reporting of software quality metrics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Reports information on the status of the software to take corrective actions </a:t>
            </a:r>
            <a:endParaRPr lang="en-US" sz="2000" dirty="0" smtClean="0">
              <a:solidFill>
                <a:srgbClr val="C00000"/>
              </a:solidFill>
            </a:endParaRPr>
          </a:p>
          <a:p>
            <a:r>
              <a:rPr lang="en-US" sz="2000" dirty="0" smtClean="0"/>
              <a:t>Metrics are needed to quantify and qualify the status of the software components</a:t>
            </a:r>
          </a:p>
          <a:p>
            <a:pPr lvl="1"/>
            <a:r>
              <a:rPr lang="en-US" sz="1600" dirty="0" smtClean="0"/>
              <a:t>Use as much as possible numerical metrics </a:t>
            </a:r>
          </a:p>
          <a:p>
            <a:pPr lvl="1"/>
            <a:r>
              <a:rPr lang="en-US" sz="1600" dirty="0" smtClean="0"/>
              <a:t>All </a:t>
            </a:r>
            <a:r>
              <a:rPr lang="en-US" sz="1600" dirty="0" smtClean="0"/>
              <a:t>automated and extracted in the same exact way , by the same tool(s</a:t>
            </a:r>
            <a:r>
              <a:rPr lang="en-US" sz="1600" dirty="0" smtClean="0"/>
              <a:t>)</a:t>
            </a:r>
            <a:endParaRPr lang="en-US" sz="1400" dirty="0" smtClean="0"/>
          </a:p>
          <a:p>
            <a:r>
              <a:rPr lang="en-US" sz="2000" dirty="0" smtClean="0"/>
              <a:t>Starting with a selection of useful and simple metrics</a:t>
            </a:r>
          </a:p>
          <a:p>
            <a:pPr lvl="1"/>
            <a:r>
              <a:rPr lang="en-US" sz="1600" dirty="0" smtClean="0"/>
              <a:t>Tools </a:t>
            </a:r>
            <a:r>
              <a:rPr lang="en-US" sz="1600" dirty="0" smtClean="0"/>
              <a:t>available give a common environment to extract metrics and test</a:t>
            </a:r>
          </a:p>
          <a:p>
            <a:pPr lvl="1"/>
            <a:r>
              <a:rPr lang="en-US" sz="1600" dirty="0" smtClean="0"/>
              <a:t>Same metrics for all components, in order to have fair reports</a:t>
            </a:r>
          </a:p>
          <a:p>
            <a:r>
              <a:rPr lang="en-US" sz="2000" dirty="0" smtClean="0"/>
              <a:t>Types of SQA metrics</a:t>
            </a:r>
          </a:p>
          <a:p>
            <a:pPr lvl="1"/>
            <a:r>
              <a:rPr lang="en-US" sz="1600" dirty="0" smtClean="0"/>
              <a:t>Metrics on code, process, support, documentation </a:t>
            </a:r>
          </a:p>
          <a:p>
            <a:pPr lvl="1"/>
            <a:r>
              <a:rPr lang="en-US" sz="1600" dirty="0" smtClean="0"/>
              <a:t>Internal &amp; external metrics  (code, process) language metrics (Java, C++, Python)</a:t>
            </a:r>
          </a:p>
          <a:p>
            <a:r>
              <a:rPr lang="en-US" sz="2200" dirty="0" smtClean="0"/>
              <a:t>Examples of metrics</a:t>
            </a:r>
          </a:p>
          <a:p>
            <a:pPr lvl="1"/>
            <a:r>
              <a:rPr lang="en-US" sz="1600" dirty="0" smtClean="0"/>
              <a:t>Reaction time to critical bugs, delays in releases. Complexity, bug density, test </a:t>
            </a:r>
            <a:r>
              <a:rPr lang="en-US" sz="1600" dirty="0" err="1" smtClean="0"/>
              <a:t>cov</a:t>
            </a:r>
            <a:r>
              <a:rPr lang="en-US" sz="1600" dirty="0" smtClean="0"/>
              <a:t>.</a:t>
            </a:r>
          </a:p>
          <a:p>
            <a:r>
              <a:rPr lang="en-US" sz="2000" dirty="0" smtClean="0"/>
              <a:t>We refer to QA standards, but use what is realistically applicable</a:t>
            </a:r>
          </a:p>
          <a:p>
            <a:pPr lvl="1"/>
            <a:r>
              <a:rPr lang="en-US" sz="1600" dirty="0" smtClean="0"/>
              <a:t>ISO /IEC 9126-1,-2,-3,-4 and ISO/IEC 25000</a:t>
            </a:r>
          </a:p>
          <a:p>
            <a:pPr lvl="1"/>
            <a:endParaRPr lang="en-US" sz="18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22-24/11/2010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Metrics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CHEP 2010, Taipei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DRAFT - EMI QA Activities - A.Aimar (CERN) - DRAFT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Metrics</a:t>
            </a:r>
            <a:endParaRPr lang="en-US" dirty="0"/>
          </a:p>
        </p:txBody>
      </p:sp>
      <p:pic>
        <p:nvPicPr>
          <p:cNvPr id="7" name="Picture 6" descr="meteics Screenshot-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1459" y="775242"/>
            <a:ext cx="3211358" cy="5446643"/>
          </a:xfrm>
          <a:prstGeom prst="rect">
            <a:avLst/>
          </a:prstGeom>
        </p:spPr>
      </p:pic>
      <p:pic>
        <p:nvPicPr>
          <p:cNvPr id="8" name="Picture 7" descr="metrics 0 Screenshot-2.png"/>
          <p:cNvPicPr>
            <a:picLocks noChangeAspect="1"/>
          </p:cNvPicPr>
          <p:nvPr/>
        </p:nvPicPr>
        <p:blipFill>
          <a:blip r:embed="rId3" cstate="print"/>
          <a:srcRect r="29111"/>
          <a:stretch>
            <a:fillRect/>
          </a:stretch>
        </p:blipFill>
        <p:spPr>
          <a:xfrm>
            <a:off x="1955355" y="791913"/>
            <a:ext cx="7188645" cy="5465983"/>
          </a:xfrm>
          <a:prstGeom prst="rect">
            <a:avLst/>
          </a:prstGeom>
        </p:spPr>
      </p:pic>
      <p:pic>
        <p:nvPicPr>
          <p:cNvPr id="9" name="Picture 8" descr="metrics 3 Screenshot-2.png"/>
          <p:cNvPicPr>
            <a:picLocks noChangeAspect="1"/>
          </p:cNvPicPr>
          <p:nvPr/>
        </p:nvPicPr>
        <p:blipFill>
          <a:blip r:embed="rId4" cstate="print"/>
          <a:srcRect r="8355" b="4096"/>
          <a:stretch>
            <a:fillRect/>
          </a:stretch>
        </p:blipFill>
        <p:spPr>
          <a:xfrm>
            <a:off x="1462371" y="911225"/>
            <a:ext cx="7681629" cy="594677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Picture 10" descr="metrics 2 Screenshot-2.png"/>
          <p:cNvPicPr>
            <a:picLocks noChangeAspect="1"/>
          </p:cNvPicPr>
          <p:nvPr/>
        </p:nvPicPr>
        <p:blipFill>
          <a:blip r:embed="rId5" cstate="print"/>
          <a:srcRect r="5709" b="10974"/>
          <a:stretch>
            <a:fillRect/>
          </a:stretch>
        </p:blipFill>
        <p:spPr>
          <a:xfrm>
            <a:off x="1429158" y="1168082"/>
            <a:ext cx="7714842" cy="568991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87589" y="849522"/>
            <a:ext cx="7481454" cy="5193875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TSA2.4 - Tools and Repositories, Maintenance and Integration 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Definition and maintenance of tools required to support QA process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Supporting activity to software providers to integrate external tools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Repositories for the EMI software packages, tests, build and reports </a:t>
            </a:r>
          </a:p>
          <a:p>
            <a:r>
              <a:rPr lang="en-US" sz="1800" dirty="0" smtClean="0"/>
              <a:t>Metric, Testing and Packaging Tools</a:t>
            </a:r>
          </a:p>
          <a:p>
            <a:pPr lvl="1"/>
            <a:r>
              <a:rPr lang="en-US" sz="1600" dirty="0" smtClean="0"/>
              <a:t>Compliance and interoperability of the software products. Integration builds.</a:t>
            </a:r>
          </a:p>
          <a:p>
            <a:pPr lvl="1"/>
            <a:r>
              <a:rPr lang="en-US" sz="1600" dirty="0" smtClean="0"/>
              <a:t>Same identical platforms for all builds, use standard packages on platforms</a:t>
            </a:r>
          </a:p>
          <a:p>
            <a:pPr lvl="1"/>
            <a:r>
              <a:rPr lang="en-US" sz="1600" dirty="0" smtClean="0"/>
              <a:t>Automatic deployment and distributed testing of software products</a:t>
            </a:r>
          </a:p>
          <a:p>
            <a:r>
              <a:rPr lang="en-US" sz="1800" dirty="0" smtClean="0"/>
              <a:t>Integration of data coming from different sources and tools</a:t>
            </a:r>
          </a:p>
          <a:p>
            <a:pPr lvl="1"/>
            <a:r>
              <a:rPr lang="en-US" sz="1600" dirty="0" smtClean="0"/>
              <a:t>Common report of metrics from different static and dynamic software QA tools</a:t>
            </a:r>
          </a:p>
          <a:p>
            <a:pPr lvl="1"/>
            <a:r>
              <a:rPr lang="en-US" sz="1600" dirty="0" smtClean="0"/>
              <a:t>Collection of data from several </a:t>
            </a:r>
            <a:r>
              <a:rPr lang="en-US" sz="1600" dirty="0" err="1" smtClean="0"/>
              <a:t>req</a:t>
            </a:r>
            <a:r>
              <a:rPr lang="en-US" sz="1600" dirty="0" smtClean="0"/>
              <a:t> and bug trackers used by PTs</a:t>
            </a:r>
          </a:p>
          <a:p>
            <a:pPr lvl="1"/>
            <a:r>
              <a:rPr lang="en-US" sz="1600" dirty="0" smtClean="0"/>
              <a:t>Using same tool for packaging, testing, reporting or exchange formats</a:t>
            </a:r>
          </a:p>
          <a:p>
            <a:r>
              <a:rPr lang="en-US" sz="1800" dirty="0" smtClean="0"/>
              <a:t>Support for repositories and distribution</a:t>
            </a:r>
          </a:p>
          <a:p>
            <a:pPr lvl="1"/>
            <a:r>
              <a:rPr lang="en-US" sz="1600" dirty="0" smtClean="0"/>
              <a:t>Common software repository for all EMI middleware</a:t>
            </a:r>
          </a:p>
          <a:p>
            <a:pPr lvl="1"/>
            <a:r>
              <a:rPr lang="en-US" sz="1600" dirty="0" smtClean="0"/>
              <a:t>Use the standard RHEL/SL and Debian repositories and formats</a:t>
            </a:r>
          </a:p>
          <a:p>
            <a:r>
              <a:rPr lang="en-US" sz="1800" dirty="0" smtClean="0"/>
              <a:t>Generation of QA reports</a:t>
            </a:r>
          </a:p>
          <a:p>
            <a:pPr lvl="1"/>
            <a:r>
              <a:rPr lang="en-US" sz="1600" dirty="0" smtClean="0"/>
              <a:t>Metrics extraction, storage and archival</a:t>
            </a:r>
          </a:p>
          <a:p>
            <a:pPr lvl="1"/>
            <a:r>
              <a:rPr lang="en-US" sz="1600" dirty="0" smtClean="0"/>
              <a:t>Graphs and reports at all levels of detail. Comparison tables and  plot trends</a:t>
            </a:r>
          </a:p>
          <a:p>
            <a:pPr lvl="1"/>
            <a:endParaRPr lang="en-US" sz="12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22-24/11/2010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CHEP 2010, Taipei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DRAFT - EMI QA Activities - A.Aimar (CERN) - DRAFT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pic>
        <p:nvPicPr>
          <p:cNvPr id="7" name="Picture 6" descr="etics-Screenshot-2.png"/>
          <p:cNvPicPr>
            <a:picLocks noChangeAspect="1"/>
          </p:cNvPicPr>
          <p:nvPr/>
        </p:nvPicPr>
        <p:blipFill>
          <a:blip r:embed="rId2" cstate="print"/>
          <a:srcRect r="7500" b="470"/>
          <a:stretch>
            <a:fillRect/>
          </a:stretch>
        </p:blipFill>
        <p:spPr>
          <a:xfrm>
            <a:off x="685799" y="706457"/>
            <a:ext cx="8458201" cy="6151543"/>
          </a:xfrm>
          <a:prstGeom prst="rect">
            <a:avLst/>
          </a:prstGeom>
        </p:spPr>
      </p:pic>
      <p:grpSp>
        <p:nvGrpSpPr>
          <p:cNvPr id="2" name="Group 10"/>
          <p:cNvGrpSpPr/>
          <p:nvPr/>
        </p:nvGrpSpPr>
        <p:grpSpPr>
          <a:xfrm>
            <a:off x="683565" y="1009250"/>
            <a:ext cx="8470595" cy="5848750"/>
            <a:chOff x="683565" y="1009250"/>
            <a:chExt cx="8470595" cy="5848750"/>
          </a:xfrm>
        </p:grpSpPr>
        <p:pic>
          <p:nvPicPr>
            <p:cNvPr id="8" name="Picture 7" descr="tools usedScreenshot-2.png"/>
            <p:cNvPicPr>
              <a:picLocks noChangeAspect="1"/>
            </p:cNvPicPr>
            <p:nvPr/>
          </p:nvPicPr>
          <p:blipFill>
            <a:blip r:embed="rId3" cstate="print"/>
            <a:srcRect r="21775"/>
            <a:stretch>
              <a:fillRect/>
            </a:stretch>
          </p:blipFill>
          <p:spPr>
            <a:xfrm>
              <a:off x="683565" y="1009250"/>
              <a:ext cx="8470595" cy="584875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853440" y="1391920"/>
              <a:ext cx="8290560" cy="3251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 descr="tools used 2 Screenshot-2.png"/>
          <p:cNvPicPr>
            <a:picLocks noChangeAspect="1"/>
          </p:cNvPicPr>
          <p:nvPr/>
        </p:nvPicPr>
        <p:blipFill>
          <a:blip r:embed="rId4" cstate="print"/>
          <a:srcRect r="18367"/>
          <a:stretch>
            <a:fillRect/>
          </a:stretch>
        </p:blipFill>
        <p:spPr>
          <a:xfrm>
            <a:off x="662605" y="1390979"/>
            <a:ext cx="8481395" cy="54670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75848" y="953729"/>
            <a:ext cx="7817231" cy="5152103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TSA2.6 - </a:t>
            </a:r>
            <a:r>
              <a:rPr lang="en-US" sz="2000" b="1" dirty="0" err="1" smtClean="0">
                <a:solidFill>
                  <a:srgbClr val="C00000"/>
                </a:solidFill>
              </a:rPr>
              <a:t>Testbeds</a:t>
            </a:r>
            <a:r>
              <a:rPr lang="en-US" sz="2000" b="1" dirty="0" smtClean="0">
                <a:solidFill>
                  <a:srgbClr val="C00000"/>
                </a:solidFill>
              </a:rPr>
              <a:t> Setup, Maintenance and Coordination 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Setup and maintenance of distributed </a:t>
            </a:r>
            <a:r>
              <a:rPr lang="en-US" sz="1600" dirty="0" err="1" smtClean="0">
                <a:solidFill>
                  <a:srgbClr val="C00000"/>
                </a:solidFill>
              </a:rPr>
              <a:t>testbeds</a:t>
            </a:r>
            <a:r>
              <a:rPr lang="en-US" sz="1600" dirty="0" smtClean="0">
                <a:solidFill>
                  <a:srgbClr val="C00000"/>
                </a:solidFill>
              </a:rPr>
              <a:t> for continuous integration testing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Coordination and provision of larger-scale </a:t>
            </a:r>
            <a:r>
              <a:rPr lang="en-US" sz="1600" dirty="0" err="1" smtClean="0">
                <a:solidFill>
                  <a:srgbClr val="C00000"/>
                </a:solidFill>
              </a:rPr>
              <a:t>testbeds</a:t>
            </a:r>
            <a:r>
              <a:rPr lang="en-US" sz="1600" dirty="0" smtClean="0">
                <a:solidFill>
                  <a:srgbClr val="C00000"/>
                </a:solidFill>
              </a:rPr>
              <a:t> from collaborating providers</a:t>
            </a:r>
          </a:p>
          <a:p>
            <a:r>
              <a:rPr lang="en-US" sz="2000" dirty="0" smtClean="0"/>
              <a:t>EMI SA2 provides a distributed testbed </a:t>
            </a:r>
          </a:p>
          <a:p>
            <a:pPr lvl="1"/>
            <a:r>
              <a:rPr lang="en-US" sz="1600" dirty="0" smtClean="0"/>
              <a:t>Real hw resources (+ </a:t>
            </a:r>
            <a:r>
              <a:rPr lang="en-US" sz="1600" dirty="0" smtClean="0"/>
              <a:t>using virtualization when possible) </a:t>
            </a:r>
            <a:endParaRPr lang="en-US" sz="1600" dirty="0" smtClean="0"/>
          </a:p>
          <a:p>
            <a:pPr lvl="1"/>
            <a:r>
              <a:rPr lang="en-US" sz="1600" dirty="0" smtClean="0"/>
              <a:t>For integration testing in EMI project </a:t>
            </a:r>
          </a:p>
          <a:p>
            <a:pPr lvl="1"/>
            <a:r>
              <a:rPr lang="en-US" sz="1600" dirty="0" smtClean="0"/>
              <a:t>For the product teams testing</a:t>
            </a:r>
          </a:p>
          <a:p>
            <a:pPr lvl="1"/>
            <a:r>
              <a:rPr lang="en-US" sz="1600" dirty="0" smtClean="0"/>
              <a:t>Distributed over the sites of the middleware partners </a:t>
            </a:r>
          </a:p>
          <a:p>
            <a:r>
              <a:rPr lang="en-US" sz="2000" dirty="0" smtClean="0"/>
              <a:t>Testbed available to Dev teams for testing their software</a:t>
            </a:r>
          </a:p>
          <a:p>
            <a:pPr lvl="1"/>
            <a:r>
              <a:rPr lang="en-US" sz="1600" dirty="0" smtClean="0"/>
              <a:t>The teams can easily test their components with what is in production or will soon be (RC)</a:t>
            </a:r>
          </a:p>
          <a:p>
            <a:pPr lvl="1"/>
            <a:r>
              <a:rPr lang="en-US" sz="1600" dirty="0" smtClean="0"/>
              <a:t>Production and RC </a:t>
            </a:r>
            <a:r>
              <a:rPr lang="en-US" sz="1600" dirty="0" smtClean="0"/>
              <a:t>installations available </a:t>
            </a:r>
            <a:r>
              <a:rPr lang="en-US" sz="1600" dirty="0" smtClean="0"/>
              <a:t>for all components, servers, etc</a:t>
            </a:r>
          </a:p>
          <a:p>
            <a:pPr lvl="1"/>
            <a:r>
              <a:rPr lang="en-US" sz="1600" dirty="0" smtClean="0"/>
              <a:t>And a Product </a:t>
            </a:r>
            <a:r>
              <a:rPr lang="en-US" sz="1600" dirty="0" smtClean="0"/>
              <a:t>Team can configure the services needed for its specific tests</a:t>
            </a:r>
          </a:p>
          <a:p>
            <a:r>
              <a:rPr lang="en-US" sz="2000" dirty="0" smtClean="0"/>
              <a:t>Provide support for the typical scenarios</a:t>
            </a:r>
          </a:p>
          <a:p>
            <a:pPr lvl="1"/>
            <a:r>
              <a:rPr lang="en-US" sz="1600" dirty="0" smtClean="0"/>
              <a:t>Integration testing within a minor release </a:t>
            </a:r>
            <a:r>
              <a:rPr lang="en-US" sz="1600" dirty="0" smtClean="0"/>
              <a:t>and </a:t>
            </a:r>
            <a:r>
              <a:rPr lang="en-US" sz="1600" dirty="0" smtClean="0"/>
              <a:t>a major release </a:t>
            </a:r>
          </a:p>
          <a:p>
            <a:pPr lvl="1"/>
            <a:r>
              <a:rPr lang="en-US" sz="1600" dirty="0" smtClean="0"/>
              <a:t>Cross middlewares tests across the network</a:t>
            </a:r>
          </a:p>
          <a:p>
            <a:pPr lvl="1"/>
            <a:r>
              <a:rPr lang="en-US" sz="1600" dirty="0" smtClean="0"/>
              <a:t>Large-scale tests, </a:t>
            </a:r>
            <a:r>
              <a:rPr lang="en-US" sz="1600" dirty="0" smtClean="0"/>
              <a:t>with real </a:t>
            </a:r>
            <a:r>
              <a:rPr lang="en-US" sz="1600" dirty="0" smtClean="0"/>
              <a:t>usage scenarios</a:t>
            </a:r>
            <a:endParaRPr lang="en-US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22-24/11/2010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Testbeds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CHEP 2010, Taipei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DRAFT - EMI QA Activities - A.Aimar (CERN) - DRAFT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Testbeds</a:t>
            </a:r>
            <a:endParaRPr lang="en-US" dirty="0"/>
          </a:p>
        </p:txBody>
      </p:sp>
      <p:pic>
        <p:nvPicPr>
          <p:cNvPr id="7" name="Picture 6" descr="ARC-Screenshot-EMI_MS23_SA2.2_v0.2.doc (read-only) - OpenOffice.org Writer.png"/>
          <p:cNvPicPr>
            <a:picLocks noChangeAspect="1"/>
          </p:cNvPicPr>
          <p:nvPr/>
        </p:nvPicPr>
        <p:blipFill>
          <a:blip r:embed="rId2" cstate="print"/>
          <a:srcRect r="6667"/>
          <a:stretch>
            <a:fillRect/>
          </a:stretch>
        </p:blipFill>
        <p:spPr>
          <a:xfrm>
            <a:off x="609600" y="864435"/>
            <a:ext cx="8534400" cy="5751977"/>
          </a:xfrm>
          <a:prstGeom prst="rect">
            <a:avLst/>
          </a:prstGeom>
        </p:spPr>
      </p:pic>
      <p:pic>
        <p:nvPicPr>
          <p:cNvPr id="8" name="Picture 7" descr="glite - Screenshot-EMI_MS23_SA2.2_v0.2.doc (read-only) - OpenOffice.org Writer.png"/>
          <p:cNvPicPr>
            <a:picLocks noChangeAspect="1"/>
          </p:cNvPicPr>
          <p:nvPr/>
        </p:nvPicPr>
        <p:blipFill>
          <a:blip r:embed="rId3" cstate="print"/>
          <a:srcRect r="17353" b="7001"/>
          <a:stretch>
            <a:fillRect/>
          </a:stretch>
        </p:blipFill>
        <p:spPr>
          <a:xfrm>
            <a:off x="1586722" y="1508702"/>
            <a:ext cx="7557278" cy="5349298"/>
          </a:xfrm>
          <a:prstGeom prst="rect">
            <a:avLst/>
          </a:prstGeom>
        </p:spPr>
      </p:pic>
      <p:pic>
        <p:nvPicPr>
          <p:cNvPr id="9" name="Picture 8" descr="dcache - Screenshot-EMI_MS23_SA2.2_v0.2.doc (read-only) - OpenOffice.org Writer.png"/>
          <p:cNvPicPr>
            <a:picLocks noChangeAspect="1"/>
          </p:cNvPicPr>
          <p:nvPr/>
        </p:nvPicPr>
        <p:blipFill>
          <a:blip r:embed="rId4" cstate="print"/>
          <a:srcRect r="31372" b="15590"/>
          <a:stretch>
            <a:fillRect/>
          </a:stretch>
        </p:blipFill>
        <p:spPr>
          <a:xfrm>
            <a:off x="2868654" y="2002753"/>
            <a:ext cx="6275346" cy="48552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75848" y="953729"/>
            <a:ext cx="7669977" cy="5152103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TSA2.5 - QA Implementation Review and Support 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Review activities of the QA, test and certification implementations. 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Sample review of test plans, compliance, porting guidelines, documentation, etc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Supporting the Product Teams in implementation of tests and use of testing tools </a:t>
            </a:r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en-US" sz="2000" dirty="0" smtClean="0"/>
              <a:t>QA reports objectively describe the quality of the product</a:t>
            </a:r>
          </a:p>
          <a:p>
            <a:pPr lvl="1"/>
            <a:r>
              <a:rPr lang="en-US" sz="1600" dirty="0" smtClean="0"/>
              <a:t>Only numerical metrics are included, e.g.  number of bugs/SLOC, reaction time, trends over time, successful/failed releases, etc </a:t>
            </a:r>
          </a:p>
          <a:p>
            <a:pPr lvl="1"/>
            <a:r>
              <a:rPr lang="en-US" sz="1600" dirty="0" smtClean="0"/>
              <a:t>Reports both on the product but also on how the team works</a:t>
            </a:r>
          </a:p>
          <a:p>
            <a:r>
              <a:rPr lang="en-US" sz="2000" dirty="0" smtClean="0"/>
              <a:t>The same type report for all components</a:t>
            </a:r>
          </a:p>
          <a:p>
            <a:pPr lvl="1"/>
            <a:r>
              <a:rPr lang="en-US" sz="1600" dirty="0" smtClean="0"/>
              <a:t>Allows comparisons among components </a:t>
            </a:r>
          </a:p>
          <a:p>
            <a:pPr lvl="1"/>
            <a:r>
              <a:rPr lang="en-US" sz="1600" dirty="0" smtClean="0"/>
              <a:t>Trends over time of the same components</a:t>
            </a:r>
          </a:p>
          <a:p>
            <a:r>
              <a:rPr lang="en-US" sz="2000" dirty="0" smtClean="0"/>
              <a:t>Fully automated. PTs will have their report weekly</a:t>
            </a:r>
            <a:endParaRPr lang="en-US" sz="1800" dirty="0" smtClean="0"/>
          </a:p>
          <a:p>
            <a:pPr lvl="1"/>
            <a:r>
              <a:rPr lang="en-US" sz="1600" dirty="0" smtClean="0"/>
              <a:t>Will be able to see their score and execute corrective actions  </a:t>
            </a:r>
          </a:p>
          <a:p>
            <a:r>
              <a:rPr lang="en-US" sz="2000" dirty="0" smtClean="0"/>
              <a:t>SA2 reviews of the QA reports and supports the teams</a:t>
            </a:r>
          </a:p>
          <a:p>
            <a:pPr lvl="1"/>
            <a:r>
              <a:rPr lang="en-US" sz="1600" dirty="0" smtClean="0"/>
              <a:t>Provides the general reviewing every Month and formally every Quarter </a:t>
            </a:r>
          </a:p>
          <a:p>
            <a:pPr lvl="1"/>
            <a:r>
              <a:rPr lang="en-US" sz="1600" dirty="0" smtClean="0"/>
              <a:t>Reports to the EMI mgmt in case of issues</a:t>
            </a:r>
          </a:p>
          <a:p>
            <a:pPr lvl="1"/>
            <a:r>
              <a:rPr lang="en-US" sz="1600" dirty="0" smtClean="0"/>
              <a:t>Supports the PTs that need help with metrics, tools, testbeds</a:t>
            </a:r>
          </a:p>
          <a:p>
            <a:endParaRPr lang="en-US" sz="2400" dirty="0" smtClean="0"/>
          </a:p>
          <a:p>
            <a:endParaRPr lang="en-US" sz="20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22-24/11/2010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QA Reports and Reviews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CHEP 2010, Taipei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DRAFT - EMI QA Activities - A.Aimar (CERN) - DRAFT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QA Reports</a:t>
            </a:r>
            <a:endParaRPr lang="en-US" dirty="0"/>
          </a:p>
        </p:txBody>
      </p:sp>
      <p:pic>
        <p:nvPicPr>
          <p:cNvPr id="7" name="Picture 6" descr="qr min doc Screenshot-EMI-DSA2.3.1-QAReport-v1_6.doc - OpenOffice.org Writer.png"/>
          <p:cNvPicPr>
            <a:picLocks noChangeAspect="1"/>
          </p:cNvPicPr>
          <p:nvPr/>
        </p:nvPicPr>
        <p:blipFill>
          <a:blip r:embed="rId2" cstate="print"/>
          <a:srcRect r="6956" b="5935"/>
          <a:stretch>
            <a:fillRect/>
          </a:stretch>
        </p:blipFill>
        <p:spPr>
          <a:xfrm>
            <a:off x="636102" y="705085"/>
            <a:ext cx="8507898" cy="6152915"/>
          </a:xfrm>
          <a:prstGeom prst="rect">
            <a:avLst/>
          </a:prstGeom>
        </p:spPr>
      </p:pic>
      <p:grpSp>
        <p:nvGrpSpPr>
          <p:cNvPr id="2" name="Group 40"/>
          <p:cNvGrpSpPr/>
          <p:nvPr/>
        </p:nvGrpSpPr>
        <p:grpSpPr>
          <a:xfrm>
            <a:off x="2967134" y="4917233"/>
            <a:ext cx="4739952" cy="1940767"/>
            <a:chOff x="2967134" y="4917233"/>
            <a:chExt cx="4739952" cy="1940767"/>
          </a:xfrm>
        </p:grpSpPr>
        <p:sp>
          <p:nvSpPr>
            <p:cNvPr id="8" name="Oval 7"/>
            <p:cNvSpPr/>
            <p:nvPr/>
          </p:nvSpPr>
          <p:spPr>
            <a:xfrm>
              <a:off x="2976465" y="4917233"/>
              <a:ext cx="242596" cy="118498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760236" y="4935894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3722913" y="6428792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3732244" y="6652726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5169157" y="4945225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6783353" y="5103845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7483149" y="4917233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6811345" y="5505061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6783353" y="6652726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5187818" y="5505061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178488" y="6270172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7492479" y="5505062"/>
              <a:ext cx="205275" cy="2052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7473818" y="5868956"/>
              <a:ext cx="233268" cy="98904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2967134" y="6270170"/>
              <a:ext cx="251927" cy="56916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Rounded Rectangle 41"/>
          <p:cNvSpPr/>
          <p:nvPr/>
        </p:nvSpPr>
        <p:spPr>
          <a:xfrm>
            <a:off x="2099388" y="4842588"/>
            <a:ext cx="326571" cy="2015412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200" dirty="0" smtClean="0"/>
              <a:t>Dedicated QA is a useful activity in large </a:t>
            </a:r>
            <a:r>
              <a:rPr lang="en-GB" sz="2200" dirty="0" smtClean="0"/>
              <a:t>projects but is complex when merging 4 different existing projects</a:t>
            </a:r>
          </a:p>
          <a:p>
            <a:r>
              <a:rPr lang="en-GB" sz="2200" dirty="0" smtClean="0"/>
              <a:t>Challenge </a:t>
            </a:r>
            <a:r>
              <a:rPr lang="en-GB" sz="2200" dirty="0" smtClean="0"/>
              <a:t>of implementing QA in a distributed and heterogeneous environment </a:t>
            </a:r>
          </a:p>
          <a:p>
            <a:pPr lvl="1"/>
            <a:r>
              <a:rPr lang="en-GB" sz="1800" dirty="0" smtClean="0"/>
              <a:t>Different kind of </a:t>
            </a:r>
            <a:r>
              <a:rPr lang="en-GB" sz="1800" dirty="0" err="1" smtClean="0"/>
              <a:t>sw</a:t>
            </a:r>
            <a:r>
              <a:rPr lang="en-GB" sz="1800" dirty="0" smtClean="0"/>
              <a:t> products, different tools, distributed teams, etc</a:t>
            </a:r>
          </a:p>
          <a:p>
            <a:r>
              <a:rPr lang="en-GB" sz="2200" dirty="0" smtClean="0"/>
              <a:t>Guidelines &amp; procedures should not overload the developers</a:t>
            </a:r>
          </a:p>
          <a:p>
            <a:pPr lvl="1"/>
            <a:r>
              <a:rPr lang="en-GB" sz="1800" dirty="0" smtClean="0"/>
              <a:t>But converging on common solution is what we got the EU funds for </a:t>
            </a:r>
            <a:endParaRPr lang="en-GB" sz="2200" dirty="0" smtClean="0"/>
          </a:p>
          <a:p>
            <a:r>
              <a:rPr lang="en-GB" sz="2200" dirty="0" smtClean="0"/>
              <a:t>SA2 does its best to c</a:t>
            </a:r>
            <a:r>
              <a:rPr lang="en-GB" sz="2200" dirty="0" smtClean="0"/>
              <a:t>ollect </a:t>
            </a:r>
            <a:r>
              <a:rPr lang="en-GB" sz="2200" dirty="0" smtClean="0"/>
              <a:t>experience from the developers in order to define realistic and shared solutions</a:t>
            </a:r>
          </a:p>
          <a:p>
            <a:r>
              <a:rPr lang="en-GB" sz="2200" dirty="0" smtClean="0"/>
              <a:t>SA2 </a:t>
            </a:r>
            <a:r>
              <a:rPr lang="en-GB" sz="2200" dirty="0" smtClean="0"/>
              <a:t>f</a:t>
            </a:r>
            <a:r>
              <a:rPr lang="en-GB" sz="2200" dirty="0" smtClean="0"/>
              <a:t>ocus on</a:t>
            </a:r>
            <a:r>
              <a:rPr lang="en-GB" sz="2200" dirty="0" smtClean="0"/>
              <a:t> </a:t>
            </a:r>
            <a:r>
              <a:rPr lang="en-GB" sz="2200" dirty="0" smtClean="0"/>
              <a:t>metrics and </a:t>
            </a:r>
            <a:r>
              <a:rPr lang="en-GB" sz="2200" dirty="0" smtClean="0"/>
              <a:t>automated </a:t>
            </a:r>
            <a:r>
              <a:rPr lang="en-GB" sz="2200" dirty="0" smtClean="0"/>
              <a:t>report generation </a:t>
            </a:r>
          </a:p>
          <a:p>
            <a:r>
              <a:rPr lang="en-GB" sz="2200" dirty="0" smtClean="0"/>
              <a:t>SA2 p</a:t>
            </a:r>
            <a:r>
              <a:rPr lang="en-GB" sz="2200" dirty="0" smtClean="0"/>
              <a:t>rovides </a:t>
            </a:r>
            <a:r>
              <a:rPr lang="en-GB" sz="2200" dirty="0" smtClean="0"/>
              <a:t>also practical services, not just procedures </a:t>
            </a:r>
          </a:p>
          <a:p>
            <a:pPr lvl="1"/>
            <a:r>
              <a:rPr lang="en-GB" sz="1800" dirty="0" smtClean="0"/>
              <a:t>to developers: supported and automated tools, testbeds, packaging</a:t>
            </a:r>
          </a:p>
          <a:p>
            <a:pPr lvl="1"/>
            <a:r>
              <a:rPr lang="en-GB" sz="1800" dirty="0" smtClean="0"/>
              <a:t>to e-infrastructures: verified and homogeneous </a:t>
            </a:r>
            <a:r>
              <a:rPr lang="en-GB" sz="1800" dirty="0" err="1" smtClean="0"/>
              <a:t>sw</a:t>
            </a:r>
            <a:r>
              <a:rPr lang="en-GB" sz="1800" dirty="0" smtClean="0"/>
              <a:t>, doc, repositories</a:t>
            </a:r>
            <a:endParaRPr lang="en-GB" dirty="0" smtClean="0"/>
          </a:p>
          <a:p>
            <a:pPr algn="ctr">
              <a:buNone/>
            </a:pPr>
            <a:r>
              <a:rPr lang="en-GB" sz="2000" dirty="0" smtClean="0">
                <a:hlinkClick r:id="rId2"/>
              </a:rPr>
              <a:t>https://twiki.cern.ch/twiki/bin/view/EMI/SA2</a:t>
            </a:r>
            <a:r>
              <a:rPr lang="en-GB" sz="2000" dirty="0" smtClean="0"/>
              <a:t> </a:t>
            </a:r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22-24/11/2010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1C61E-6D73-49D1-99AC-71BBD1F509D1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C00000"/>
                </a:solidFill>
              </a:rPr>
              <a:t>Discussions </a:t>
            </a:r>
            <a:r>
              <a:rPr lang="en-GB" dirty="0" smtClean="0">
                <a:solidFill>
                  <a:srgbClr val="C00000"/>
                </a:solidFill>
              </a:rPr>
              <a:t>on each </a:t>
            </a:r>
            <a:r>
              <a:rPr lang="en-GB" dirty="0" smtClean="0">
                <a:solidFill>
                  <a:srgbClr val="C00000"/>
                </a:solidFill>
              </a:rPr>
              <a:t>task</a:t>
            </a:r>
          </a:p>
          <a:p>
            <a:endParaRPr lang="en-GB" dirty="0" smtClean="0">
              <a:solidFill>
                <a:srgbClr val="C00000"/>
              </a:solidFill>
            </a:endParaRP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Guidelines and </a:t>
            </a:r>
            <a:r>
              <a:rPr lang="en-GB" dirty="0" smtClean="0">
                <a:solidFill>
                  <a:srgbClr val="C00000"/>
                </a:solidFill>
              </a:rPr>
              <a:t>Process  </a:t>
            </a:r>
            <a:r>
              <a:rPr lang="en-GB" dirty="0" smtClean="0">
                <a:solidFill>
                  <a:srgbClr val="C00000"/>
                </a:solidFill>
                <a:sym typeface="Wingdings" pitchFamily="2" charset="2"/>
              </a:rPr>
              <a:t> Maria</a:t>
            </a:r>
            <a:endParaRPr lang="en-GB" dirty="0" smtClean="0">
              <a:solidFill>
                <a:srgbClr val="C00000"/>
              </a:solidFill>
            </a:endParaRP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Metrics  </a:t>
            </a:r>
            <a:r>
              <a:rPr lang="en-GB" dirty="0" smtClean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GB" dirty="0" err="1" smtClean="0">
                <a:solidFill>
                  <a:srgbClr val="C00000"/>
                </a:solidFill>
                <a:sym typeface="Wingdings" pitchFamily="2" charset="2"/>
              </a:rPr>
              <a:t>Eamonn</a:t>
            </a:r>
            <a:endParaRPr lang="en-GB" dirty="0" smtClean="0">
              <a:solidFill>
                <a:srgbClr val="C00000"/>
              </a:solidFill>
            </a:endParaRP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Tools and </a:t>
            </a:r>
            <a:r>
              <a:rPr lang="en-GB" dirty="0" smtClean="0">
                <a:solidFill>
                  <a:srgbClr val="C00000"/>
                </a:solidFill>
              </a:rPr>
              <a:t>Reports </a:t>
            </a:r>
            <a:r>
              <a:rPr lang="en-GB" dirty="0" smtClean="0">
                <a:solidFill>
                  <a:srgbClr val="C00000"/>
                </a:solidFill>
                <a:sym typeface="Wingdings" pitchFamily="2" charset="2"/>
              </a:rPr>
              <a:t> Lorenzo</a:t>
            </a:r>
            <a:endParaRPr lang="en-GB" dirty="0" smtClean="0">
              <a:solidFill>
                <a:srgbClr val="C00000"/>
              </a:solidFill>
            </a:endParaRPr>
          </a:p>
          <a:p>
            <a:pPr lvl="1"/>
            <a:r>
              <a:rPr lang="en-GB" dirty="0" err="1" smtClean="0">
                <a:solidFill>
                  <a:srgbClr val="C00000"/>
                </a:solidFill>
              </a:rPr>
              <a:t>Testbeds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 smtClean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GB" dirty="0" err="1" smtClean="0">
                <a:solidFill>
                  <a:srgbClr val="C00000"/>
                </a:solidFill>
                <a:sym typeface="Wingdings" pitchFamily="2" charset="2"/>
              </a:rPr>
              <a:t>Jozef</a:t>
            </a:r>
            <a:r>
              <a:rPr lang="en-GB" dirty="0" smtClean="0">
                <a:solidFill>
                  <a:srgbClr val="C00000"/>
                </a:solidFill>
                <a:sym typeface="Wingdings" pitchFamily="2" charset="2"/>
              </a:rPr>
              <a:t> (</a:t>
            </a:r>
            <a:r>
              <a:rPr lang="en-GB" dirty="0" err="1" smtClean="0">
                <a:solidFill>
                  <a:srgbClr val="C00000"/>
                </a:solidFill>
                <a:sym typeface="Wingdings" pitchFamily="2" charset="2"/>
              </a:rPr>
              <a:t>Danilo</a:t>
            </a:r>
            <a:r>
              <a:rPr lang="en-GB" dirty="0" smtClean="0">
                <a:solidFill>
                  <a:srgbClr val="C00000"/>
                </a:solidFill>
                <a:sym typeface="Wingdings" pitchFamily="2" charset="2"/>
              </a:rPr>
              <a:t>)</a:t>
            </a:r>
            <a:endParaRPr lang="en-GB" dirty="0" smtClean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dirty="0" smtClean="0"/>
              <a:t>22-24/11/2010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EMI AHM Prague - SA2 Overview - A. Aimar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D5743-BC65-4FAA-9895-660391FB26D4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Next</a:t>
            </a:r>
            <a:endParaRPr lang="en-GB" dirty="0" smtClean="0"/>
          </a:p>
        </p:txBody>
      </p:sp>
      <p:pic>
        <p:nvPicPr>
          <p:cNvPr id="5127" name="Picture 7" descr="EMI-Euro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0350" y="4330416"/>
            <a:ext cx="2533650" cy="190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Deliverables and Milestones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Overview of the SA2 tasks</a:t>
            </a:r>
          </a:p>
          <a:p>
            <a:endParaRPr lang="en-US" dirty="0" smtClean="0"/>
          </a:p>
          <a:p>
            <a:r>
              <a:rPr lang="en-US" dirty="0" smtClean="0"/>
              <a:t>Discussions on each task</a:t>
            </a:r>
          </a:p>
          <a:p>
            <a:pPr lvl="1"/>
            <a:r>
              <a:rPr lang="en-US" dirty="0" smtClean="0"/>
              <a:t>Guidelines and Process</a:t>
            </a:r>
          </a:p>
          <a:p>
            <a:pPr lvl="1"/>
            <a:r>
              <a:rPr lang="en-US" dirty="0" smtClean="0"/>
              <a:t>Metrics</a:t>
            </a:r>
          </a:p>
          <a:p>
            <a:pPr lvl="1"/>
            <a:r>
              <a:rPr lang="en-US" dirty="0" smtClean="0"/>
              <a:t>Tools and Reports</a:t>
            </a:r>
          </a:p>
          <a:p>
            <a:pPr lvl="1"/>
            <a:r>
              <a:rPr lang="en-US" dirty="0" err="1" smtClean="0"/>
              <a:t>Testbeds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smtClean="0"/>
              <a:t>22-24/11/2010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EMI AHM Prague - SA2 Overview - A. Aimar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D5743-BC65-4FAA-9895-660391FB26D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</a:p>
        </p:txBody>
      </p:sp>
      <p:pic>
        <p:nvPicPr>
          <p:cNvPr id="5127" name="Picture 7" descr="EMI-Euro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0350" y="4330416"/>
            <a:ext cx="2533650" cy="190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915856" y="895447"/>
          <a:ext cx="7822141" cy="5400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55276"/>
                <a:gridCol w="1770815"/>
                <a:gridCol w="1607493"/>
                <a:gridCol w="148855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Deliverable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Author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Reviewers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Status</a:t>
                      </a:r>
                      <a:endParaRPr lang="en-US" sz="18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DSA2.1 </a:t>
                      </a:r>
                      <a:endParaRPr lang="en-US" sz="1800" baseline="0" dirty="0" smtClean="0"/>
                    </a:p>
                    <a:p>
                      <a:r>
                        <a:rPr lang="en-US" sz="1800" baseline="0" dirty="0" smtClean="0"/>
                        <a:t>Quality </a:t>
                      </a:r>
                      <a:r>
                        <a:rPr lang="en-US" sz="1800" baseline="0" dirty="0"/>
                        <a:t>Assurance </a:t>
                      </a:r>
                      <a:r>
                        <a:rPr lang="en-US" sz="1800" baseline="0" dirty="0" smtClean="0"/>
                        <a:t>Plan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M. Alandes </a:t>
                      </a:r>
                    </a:p>
                    <a:p>
                      <a:r>
                        <a:rPr lang="en-US" sz="1800" baseline="0" dirty="0" smtClean="0"/>
                        <a:t>(CERN)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aseline="0" dirty="0" smtClean="0"/>
                        <a:t>G. Fiameni </a:t>
                      </a:r>
                      <a:r>
                        <a:rPr lang="it-IT" sz="1800" baseline="0" dirty="0"/>
                        <a:t>(</a:t>
                      </a:r>
                      <a:r>
                        <a:rPr lang="it-IT" sz="1800" baseline="0" dirty="0" smtClean="0"/>
                        <a:t>SA1/CINECA)</a:t>
                      </a:r>
                      <a:br>
                        <a:rPr lang="it-IT" sz="1800" baseline="0" dirty="0" smtClean="0"/>
                      </a:br>
                      <a:r>
                        <a:rPr lang="it-IT" sz="1800" baseline="0" dirty="0" smtClean="0"/>
                        <a:t>A. Ceccanti </a:t>
                      </a:r>
                      <a:r>
                        <a:rPr lang="it-IT" sz="1800" baseline="0" dirty="0"/>
                        <a:t>(JRA1/INFN)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Completed</a:t>
                      </a:r>
                      <a:endParaRPr lang="en-US" sz="18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DSA2.2</a:t>
                      </a:r>
                    </a:p>
                    <a:p>
                      <a:r>
                        <a:rPr lang="en-US" sz="1800" dirty="0" smtClean="0"/>
                        <a:t>QA Tools Documentation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L. Dini (CERN)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aseline="0" dirty="0" smtClean="0"/>
                        <a:t>R.Rocha </a:t>
                      </a:r>
                    </a:p>
                    <a:p>
                      <a:r>
                        <a:rPr lang="it-IT" sz="1800" baseline="0" dirty="0" smtClean="0"/>
                        <a:t>(SA1/CERN)</a:t>
                      </a:r>
                    </a:p>
                    <a:p>
                      <a:r>
                        <a:rPr lang="it-IT" sz="1800" baseline="0" dirty="0" smtClean="0"/>
                        <a:t>TBD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In Preparation</a:t>
                      </a:r>
                      <a:endParaRPr lang="en-US" sz="18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DSA2.3</a:t>
                      </a:r>
                    </a:p>
                    <a:p>
                      <a:r>
                        <a:rPr lang="en-US" sz="1800" dirty="0" smtClean="0"/>
                        <a:t>Periodic QA Reports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M. Alandes </a:t>
                      </a:r>
                    </a:p>
                    <a:p>
                      <a:r>
                        <a:rPr lang="en-US" sz="1800" baseline="0" dirty="0" smtClean="0"/>
                        <a:t>(CERN)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C. Cacciari (SA1/CINECA)</a:t>
                      </a:r>
                    </a:p>
                    <a:p>
                      <a:r>
                        <a:rPr lang="it-IT" sz="1800" dirty="0" smtClean="0"/>
                        <a:t>M. Riedel (JRA1/JUELICH)</a:t>
                      </a:r>
                      <a:endParaRPr lang="it-IT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Completed</a:t>
                      </a:r>
                      <a:endParaRPr lang="en-US" sz="18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DSA2.4 </a:t>
                      </a:r>
                    </a:p>
                    <a:p>
                      <a:r>
                        <a:rPr lang="en-US" sz="1800" dirty="0" smtClean="0"/>
                        <a:t>Continuous Integration and Certification Testbeds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D. Dongiovanni (INFN)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Morris Riedel (JRA1/JUELICH) Balazs Konya </a:t>
                      </a:r>
                    </a:p>
                    <a:p>
                      <a:r>
                        <a:rPr lang="en-US" sz="1800" dirty="0" smtClean="0"/>
                        <a:t>(TD/LU)</a:t>
                      </a:r>
                    </a:p>
                    <a:p>
                      <a:r>
                        <a:rPr lang="en-US" sz="1800" dirty="0" smtClean="0"/>
                        <a:t>Oliver Keeble </a:t>
                      </a:r>
                    </a:p>
                    <a:p>
                      <a:r>
                        <a:rPr lang="en-US" sz="1800" dirty="0" smtClean="0"/>
                        <a:t>(SA1/CERN) </a:t>
                      </a:r>
                      <a:endParaRPr lang="it-IT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Under Review</a:t>
                      </a:r>
                      <a:endParaRPr lang="en-US" sz="1800" baseline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22-24/11/2010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SA2 Deliverables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128929" y="1009934"/>
          <a:ext cx="7460634" cy="488484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771707"/>
                <a:gridCol w="2260024"/>
                <a:gridCol w="1428903"/>
              </a:tblGrid>
              <a:tr h="557498"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Milestone 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Author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Status</a:t>
                      </a:r>
                      <a:endParaRPr lang="en-US" sz="1800" baseline="0" dirty="0"/>
                    </a:p>
                  </a:txBody>
                  <a:tcPr/>
                </a:tc>
              </a:tr>
              <a:tr h="1282284">
                <a:tc>
                  <a:txBody>
                    <a:bodyPr/>
                    <a:lstStyle/>
                    <a:p>
                      <a:r>
                        <a:rPr lang="en-US" dirty="0" smtClean="0"/>
                        <a:t>MSA2.1 - Software development tools and software repositories in place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L. Dini</a:t>
                      </a:r>
                    </a:p>
                    <a:p>
                      <a:r>
                        <a:rPr lang="en-US" sz="1800" baseline="0" dirty="0" smtClean="0"/>
                        <a:t>(CERN)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Completed</a:t>
                      </a:r>
                      <a:endParaRPr lang="en-US" sz="1800" baseline="0" dirty="0"/>
                    </a:p>
                  </a:txBody>
                  <a:tcPr/>
                </a:tc>
              </a:tr>
              <a:tr h="1455956">
                <a:tc>
                  <a:txBody>
                    <a:bodyPr/>
                    <a:lstStyle/>
                    <a:p>
                      <a:r>
                        <a:rPr lang="en-US" dirty="0" smtClean="0"/>
                        <a:t>MSA2.2 - Continuous integration and certification testbeds in place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D. Dongiovanni </a:t>
                      </a:r>
                    </a:p>
                    <a:p>
                      <a:r>
                        <a:rPr lang="en-US" sz="1800" baseline="0" dirty="0" smtClean="0"/>
                        <a:t>(INFN)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Under Review</a:t>
                      </a:r>
                      <a:endParaRPr lang="en-US" sz="1800" baseline="0" dirty="0"/>
                    </a:p>
                  </a:txBody>
                  <a:tcPr/>
                </a:tc>
              </a:tr>
              <a:tr h="1589103">
                <a:tc>
                  <a:txBody>
                    <a:bodyPr/>
                    <a:lstStyle/>
                    <a:p>
                      <a:r>
                        <a:rPr lang="en-US" dirty="0" smtClean="0"/>
                        <a:t>MSA2.3 - Large-scale acceptance certification testbeds are in place 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D. Dongiovanni </a:t>
                      </a:r>
                    </a:p>
                    <a:p>
                      <a:r>
                        <a:rPr lang="en-US" sz="1800" baseline="0" dirty="0" smtClean="0"/>
                        <a:t>(INFN)</a:t>
                      </a:r>
                      <a:endParaRPr lang="en-US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/>
                        <a:t>Under Review</a:t>
                      </a:r>
                      <a:endParaRPr lang="en-US" sz="1800" baseline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22-24/11/2010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SA2 Milestones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2076" y="875092"/>
            <a:ext cx="7779167" cy="5410298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/>
              <a:t>TSA2.2 - Quality Assurance Process Definition and Monitoring </a:t>
            </a:r>
            <a:endParaRPr lang="en-US" sz="2000" dirty="0" smtClean="0"/>
          </a:p>
          <a:p>
            <a:pPr lvl="1"/>
            <a:r>
              <a:rPr lang="en-US" sz="1600" dirty="0" smtClean="0"/>
              <a:t>Define standards-compliant software engineering process and guidelines</a:t>
            </a:r>
          </a:p>
          <a:p>
            <a:pPr lvl="1"/>
            <a:r>
              <a:rPr lang="en-US" sz="1600" dirty="0" smtClean="0"/>
              <a:t>Continual activity of monitoring its application</a:t>
            </a:r>
          </a:p>
          <a:p>
            <a:pPr>
              <a:buNone/>
            </a:pPr>
            <a:r>
              <a:rPr lang="en-US" sz="2000" b="1" dirty="0" smtClean="0"/>
              <a:t>TSA2.3 - Metrics Definition and Reporting </a:t>
            </a:r>
          </a:p>
          <a:p>
            <a:pPr lvl="1"/>
            <a:r>
              <a:rPr lang="en-US" sz="1600" dirty="0" smtClean="0"/>
              <a:t>Definition, collection and reporting of software quality metrics</a:t>
            </a:r>
          </a:p>
          <a:p>
            <a:pPr lvl="1"/>
            <a:r>
              <a:rPr lang="en-US" sz="1600" dirty="0" smtClean="0"/>
              <a:t>Reports information on the status of the software to take corrective actions </a:t>
            </a:r>
          </a:p>
          <a:p>
            <a:pPr>
              <a:buNone/>
            </a:pPr>
            <a:r>
              <a:rPr lang="en-US" sz="2000" b="1" dirty="0" smtClean="0"/>
              <a:t>TSA2.4 - Tools and Repositories, Maintenance and Integration </a:t>
            </a:r>
          </a:p>
          <a:p>
            <a:pPr lvl="1"/>
            <a:r>
              <a:rPr lang="en-US" sz="1600" dirty="0" smtClean="0"/>
              <a:t>Definition and maintenance of tools required to support QA process</a:t>
            </a:r>
          </a:p>
          <a:p>
            <a:pPr lvl="1"/>
            <a:r>
              <a:rPr lang="en-US" sz="1600" dirty="0" smtClean="0"/>
              <a:t>Supporting activity to software providers to integrate external tools</a:t>
            </a:r>
          </a:p>
          <a:p>
            <a:pPr lvl="1"/>
            <a:r>
              <a:rPr lang="en-US" sz="1600" dirty="0" smtClean="0"/>
              <a:t>Repositories for the EMI software packages, tests, build and reports </a:t>
            </a:r>
          </a:p>
          <a:p>
            <a:pPr>
              <a:buNone/>
            </a:pPr>
            <a:r>
              <a:rPr lang="en-US" sz="2000" b="1" dirty="0" smtClean="0"/>
              <a:t>TSA2.5 - QA Implementation Review and Support </a:t>
            </a:r>
          </a:p>
          <a:p>
            <a:pPr lvl="1"/>
            <a:r>
              <a:rPr lang="en-US" sz="1600" dirty="0" smtClean="0"/>
              <a:t>Review activities of the QA, test and certification implementations. </a:t>
            </a:r>
          </a:p>
          <a:p>
            <a:pPr lvl="1"/>
            <a:r>
              <a:rPr lang="en-US" sz="1600" dirty="0" smtClean="0"/>
              <a:t>Sample review of test plans, compliance, porting guidelines, documentation, etc</a:t>
            </a:r>
          </a:p>
          <a:p>
            <a:pPr lvl="1"/>
            <a:r>
              <a:rPr lang="en-US" sz="1600" dirty="0" smtClean="0"/>
              <a:t>Supporting the Product Teams in implementation of tests and use of testing tools </a:t>
            </a:r>
          </a:p>
          <a:p>
            <a:pPr>
              <a:buNone/>
            </a:pPr>
            <a:r>
              <a:rPr lang="en-US" sz="2000" b="1" dirty="0" smtClean="0"/>
              <a:t>TSA2.6 - </a:t>
            </a:r>
            <a:r>
              <a:rPr lang="en-US" sz="2000" b="1" dirty="0" err="1" smtClean="0"/>
              <a:t>Testbeds</a:t>
            </a:r>
            <a:r>
              <a:rPr lang="en-US" sz="2000" b="1" dirty="0" smtClean="0"/>
              <a:t> Setup, Maintenance and Coordination </a:t>
            </a:r>
          </a:p>
          <a:p>
            <a:pPr lvl="1"/>
            <a:r>
              <a:rPr lang="en-US" sz="1600" dirty="0" smtClean="0"/>
              <a:t>Setup and maintenance of distributed testbeds for continuous integration testing</a:t>
            </a:r>
          </a:p>
          <a:p>
            <a:pPr lvl="1"/>
            <a:r>
              <a:rPr lang="en-US" sz="1600" dirty="0" smtClean="0"/>
              <a:t>Coordination and provision of larger-scale testbeds from collaborating providers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22-24/11/2010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D9048-B030-4788-9C86-F44CC9C2667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 QA (SA2) Tasks and Objectives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05345" y="1089816"/>
            <a:ext cx="7481454" cy="4525963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TSA2.2 - Quality Assurance Process Definition and Monitoring </a:t>
            </a:r>
            <a:endParaRPr lang="en-US" sz="2000" dirty="0" smtClean="0">
              <a:solidFill>
                <a:srgbClr val="C00000"/>
              </a:solidFill>
            </a:endParaRP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Define standards-compliant software engineering process and guidelines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Continual activity of monitoring its application</a:t>
            </a:r>
            <a:endParaRPr lang="en-US" sz="2000" dirty="0" smtClean="0">
              <a:solidFill>
                <a:srgbClr val="C00000"/>
              </a:solidFill>
            </a:endParaRPr>
          </a:p>
          <a:p>
            <a:r>
              <a:rPr lang="en-US" sz="2000" dirty="0" smtClean="0"/>
              <a:t>Software Quality Assurance Plan (SQAP) </a:t>
            </a:r>
          </a:p>
          <a:p>
            <a:pPr lvl="1"/>
            <a:r>
              <a:rPr lang="en-US" sz="1600" dirty="0" smtClean="0"/>
              <a:t>Main d</a:t>
            </a:r>
            <a:r>
              <a:rPr lang="en-US" sz="1600" dirty="0" smtClean="0"/>
              <a:t>eliverable </a:t>
            </a:r>
            <a:r>
              <a:rPr lang="en-US" sz="1600" dirty="0" smtClean="0"/>
              <a:t>of TSA2.2 task</a:t>
            </a:r>
          </a:p>
          <a:p>
            <a:pPr lvl="1"/>
            <a:r>
              <a:rPr lang="en-US" sz="1600" dirty="0" smtClean="0"/>
              <a:t>Document that specifies the tasks needed to define and measure quality, responsibilities for quality monitoring, documentation required and procedures </a:t>
            </a:r>
          </a:p>
          <a:p>
            <a:pPr lvl="1"/>
            <a:r>
              <a:rPr lang="en-US" sz="1600" dirty="0" smtClean="0"/>
              <a:t>Plan that will be followed to manage the QA process</a:t>
            </a:r>
          </a:p>
          <a:p>
            <a:r>
              <a:rPr lang="en-US" sz="2000" dirty="0" smtClean="0"/>
              <a:t>SQA tasks, roles and responsibilities</a:t>
            </a:r>
          </a:p>
          <a:p>
            <a:pPr lvl="1"/>
            <a:r>
              <a:rPr lang="en-US" sz="1600" dirty="0" smtClean="0"/>
              <a:t>EMI technical activities (SA1, SA2 and JRA1) </a:t>
            </a:r>
          </a:p>
          <a:p>
            <a:pPr lvl="1"/>
            <a:r>
              <a:rPr lang="en-US" sz="1600" dirty="0" smtClean="0"/>
              <a:t>EMI technical bodies (PTB and EMT)</a:t>
            </a:r>
          </a:p>
          <a:p>
            <a:pPr lvl="1"/>
            <a:r>
              <a:rPr lang="en-US" sz="1600" dirty="0" smtClean="0"/>
              <a:t>Even of specific individuals/roles in EMI</a:t>
            </a:r>
          </a:p>
          <a:p>
            <a:r>
              <a:rPr lang="en-US" sz="2000" dirty="0" smtClean="0"/>
              <a:t>The SQAP covers documentation, reporting and reviewing tasks</a:t>
            </a:r>
          </a:p>
          <a:p>
            <a:pPr lvl="1"/>
            <a:r>
              <a:rPr lang="en-US" sz="1600" dirty="0" smtClean="0"/>
              <a:t>Describes the metrics that will be used for the QA reporting and reviews</a:t>
            </a:r>
          </a:p>
          <a:p>
            <a:r>
              <a:rPr lang="en-US" sz="2000" dirty="0" smtClean="0"/>
              <a:t>Will be updated regularly, based on experience and real needs</a:t>
            </a:r>
          </a:p>
          <a:p>
            <a:r>
              <a:rPr lang="en-US" sz="2000" dirty="0" smtClean="0"/>
              <a:t>Complemented by a set of guidelines  (on dev and doc)</a:t>
            </a:r>
          </a:p>
          <a:p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22-24/11/2010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Assurance Process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CHEP 2010, Taipei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DRAFT - EMI QA Activities - A.Aimar (CERN) - DRAFT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Quality Plan </a:t>
            </a:r>
            <a:endParaRPr lang="en-US" dirty="0"/>
          </a:p>
        </p:txBody>
      </p:sp>
      <p:pic>
        <p:nvPicPr>
          <p:cNvPr id="7" name="Picture 6" descr="sqap 1 Screenshot-DSA2.1 – Software Quality Assurance Plan.png"/>
          <p:cNvPicPr>
            <a:picLocks noChangeAspect="1"/>
          </p:cNvPicPr>
          <p:nvPr/>
        </p:nvPicPr>
        <p:blipFill>
          <a:blip r:embed="rId2" cstate="print"/>
          <a:srcRect r="7065"/>
          <a:stretch>
            <a:fillRect/>
          </a:stretch>
        </p:blipFill>
        <p:spPr>
          <a:xfrm>
            <a:off x="646043" y="750411"/>
            <a:ext cx="8497957" cy="5928687"/>
          </a:xfrm>
          <a:prstGeom prst="rect">
            <a:avLst/>
          </a:prstGeom>
        </p:spPr>
      </p:pic>
      <p:pic>
        <p:nvPicPr>
          <p:cNvPr id="8" name="Picture 7" descr="saqp 2 Screenshot-DSA2.1 – Software Quality Assurance Plan.png"/>
          <p:cNvPicPr>
            <a:picLocks noChangeAspect="1"/>
          </p:cNvPicPr>
          <p:nvPr/>
        </p:nvPicPr>
        <p:blipFill>
          <a:blip r:embed="rId3" cstate="print"/>
          <a:srcRect r="8696"/>
          <a:stretch>
            <a:fillRect/>
          </a:stretch>
        </p:blipFill>
        <p:spPr>
          <a:xfrm>
            <a:off x="795133" y="941732"/>
            <a:ext cx="8348867" cy="5928687"/>
          </a:xfrm>
          <a:prstGeom prst="rect">
            <a:avLst/>
          </a:prstGeom>
        </p:spPr>
      </p:pic>
      <p:pic>
        <p:nvPicPr>
          <p:cNvPr id="9" name="Picture 8" descr="sqap 3 Screenshot-DSA2.1 – Software Quality Assurance Plan.png"/>
          <p:cNvPicPr>
            <a:picLocks noChangeAspect="1"/>
          </p:cNvPicPr>
          <p:nvPr/>
        </p:nvPicPr>
        <p:blipFill>
          <a:blip r:embed="rId4" cstate="print"/>
          <a:srcRect r="9913" b="3770"/>
          <a:stretch>
            <a:fillRect/>
          </a:stretch>
        </p:blipFill>
        <p:spPr>
          <a:xfrm>
            <a:off x="906448" y="1152833"/>
            <a:ext cx="8237552" cy="57051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Guidelines for QA and Software Development are available:</a:t>
            </a:r>
          </a:p>
          <a:p>
            <a:pPr lvl="1"/>
            <a:r>
              <a:rPr lang="en-US" sz="1800" dirty="0" smtClean="0"/>
              <a:t>Configuration and Integration </a:t>
            </a:r>
          </a:p>
          <a:p>
            <a:pPr lvl="1"/>
            <a:r>
              <a:rPr lang="en-US" sz="1800" dirty="0" smtClean="0"/>
              <a:t>Packaging and Releasing </a:t>
            </a:r>
          </a:p>
          <a:p>
            <a:pPr lvl="1"/>
            <a:r>
              <a:rPr lang="en-US" sz="1800" dirty="0" smtClean="0"/>
              <a:t>Change Management (bugs, patches, etc) </a:t>
            </a:r>
          </a:p>
          <a:p>
            <a:pPr lvl="1"/>
            <a:r>
              <a:rPr lang="en-US" sz="1800" dirty="0" smtClean="0"/>
              <a:t>Certification and Testing </a:t>
            </a:r>
          </a:p>
          <a:p>
            <a:pPr lvl="1"/>
            <a:r>
              <a:rPr lang="en-US" sz="1800" dirty="0" smtClean="0"/>
              <a:t>Metrics Generation </a:t>
            </a:r>
          </a:p>
          <a:p>
            <a:endParaRPr lang="en-US" sz="2000" dirty="0" smtClean="0"/>
          </a:p>
          <a:p>
            <a:r>
              <a:rPr lang="en-US" sz="2000" dirty="0" smtClean="0"/>
              <a:t>Move </a:t>
            </a:r>
            <a:r>
              <a:rPr lang="en-US" sz="2000" dirty="0" smtClean="0"/>
              <a:t>towards a uniform setup and common definitions and conventions in the project</a:t>
            </a:r>
          </a:p>
          <a:p>
            <a:pPr lvl="1"/>
            <a:r>
              <a:rPr lang="en-US" sz="1800" dirty="0" smtClean="0"/>
              <a:t>Releases, patches, versions</a:t>
            </a:r>
          </a:p>
          <a:p>
            <a:pPr lvl="1"/>
            <a:r>
              <a:rPr lang="en-US" sz="1800" dirty="0" smtClean="0"/>
              <a:t>Packaging, repositories, distributions</a:t>
            </a:r>
          </a:p>
          <a:p>
            <a:pPr lvl="1"/>
            <a:r>
              <a:rPr lang="en-US" sz="1800" dirty="0" smtClean="0"/>
              <a:t>User support, </a:t>
            </a:r>
            <a:r>
              <a:rPr lang="en-US" sz="1800" dirty="0" smtClean="0"/>
              <a:t>documentation</a:t>
            </a:r>
            <a:endParaRPr lang="en-US" sz="2000" dirty="0" smtClean="0"/>
          </a:p>
          <a:p>
            <a:r>
              <a:rPr lang="en-US" sz="2000" dirty="0" smtClean="0"/>
              <a:t>Advantages </a:t>
            </a:r>
            <a:r>
              <a:rPr lang="en-US" sz="2000" dirty="0" smtClean="0"/>
              <a:t>for e-infrastructures are obvious but </a:t>
            </a:r>
            <a:r>
              <a:rPr lang="en-US" sz="2000" dirty="0" smtClean="0"/>
              <a:t>they</a:t>
            </a:r>
            <a:r>
              <a:rPr lang="en-US" sz="2000" dirty="0" smtClean="0"/>
              <a:t> require </a:t>
            </a:r>
            <a:r>
              <a:rPr lang="en-US" sz="2000" dirty="0" smtClean="0"/>
              <a:t>some work and </a:t>
            </a:r>
            <a:r>
              <a:rPr lang="en-US" sz="2000" dirty="0" smtClean="0"/>
              <a:t>accepting some changes </a:t>
            </a:r>
            <a:r>
              <a:rPr lang="en-US" sz="2000" dirty="0" smtClean="0"/>
              <a:t>by the PTs in </a:t>
            </a:r>
            <a:r>
              <a:rPr lang="en-US" sz="2000" dirty="0" smtClean="0"/>
              <a:t>EMI</a:t>
            </a:r>
          </a:p>
          <a:p>
            <a:pPr lvl="1"/>
            <a:r>
              <a:rPr lang="en-US" sz="1600" dirty="0" smtClean="0"/>
              <a:t>The project was funded because the middleware agreed to converge  </a:t>
            </a:r>
            <a:endParaRPr lang="en-US" sz="1600" dirty="0" smtClean="0"/>
          </a:p>
          <a:p>
            <a:pPr lvl="1">
              <a:buNone/>
            </a:pPr>
            <a:endParaRPr lang="en-US" sz="1600" dirty="0" smtClean="0"/>
          </a:p>
          <a:p>
            <a:pPr lvl="1"/>
            <a:endParaRPr lang="en-US" sz="18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22-24/11/2010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EMI AHM Prague - SA2 Overview - A.Aimar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Assurance Process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CHEP 2010, Taipei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DRAFT - EMI QA Activities - A.Aimar (CERN) - DRAFT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048-B030-4788-9C86-F44CC9C2667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Guidelines</a:t>
            </a:r>
            <a:endParaRPr lang="en-US" dirty="0"/>
          </a:p>
        </p:txBody>
      </p:sp>
      <p:pic>
        <p:nvPicPr>
          <p:cNvPr id="7" name="Picture 6" descr="change mgmt Screenshot-2.png"/>
          <p:cNvPicPr>
            <a:picLocks noChangeAspect="1"/>
          </p:cNvPicPr>
          <p:nvPr/>
        </p:nvPicPr>
        <p:blipFill>
          <a:blip r:embed="rId2" cstate="print"/>
          <a:srcRect r="21073"/>
          <a:stretch>
            <a:fillRect/>
          </a:stretch>
        </p:blipFill>
        <p:spPr>
          <a:xfrm>
            <a:off x="731521" y="911264"/>
            <a:ext cx="8412479" cy="575369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Picture 7" descr="integratio Screenshot-2.png"/>
          <p:cNvPicPr>
            <a:picLocks noChangeAspect="1"/>
          </p:cNvPicPr>
          <p:nvPr/>
        </p:nvPicPr>
        <p:blipFill>
          <a:blip r:embed="rId3" cstate="print"/>
          <a:srcRect r="18180"/>
          <a:stretch>
            <a:fillRect/>
          </a:stretch>
        </p:blipFill>
        <p:spPr>
          <a:xfrm>
            <a:off x="913429" y="1208642"/>
            <a:ext cx="8230571" cy="557823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9" name="Picture 8" descr="build Screenshot-2.png"/>
          <p:cNvPicPr>
            <a:picLocks noChangeAspect="1"/>
          </p:cNvPicPr>
          <p:nvPr/>
        </p:nvPicPr>
        <p:blipFill>
          <a:blip r:embed="rId4" cstate="print"/>
          <a:srcRect r="5347"/>
          <a:stretch>
            <a:fillRect/>
          </a:stretch>
        </p:blipFill>
        <p:spPr>
          <a:xfrm>
            <a:off x="1229899" y="1669434"/>
            <a:ext cx="7914101" cy="518856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" name="Picture 9" descr="config Screenshot-2.png"/>
          <p:cNvPicPr>
            <a:picLocks noChangeAspect="1"/>
          </p:cNvPicPr>
          <p:nvPr/>
        </p:nvPicPr>
        <p:blipFill>
          <a:blip r:embed="rId5" cstate="print"/>
          <a:srcRect r="16556" b="22018"/>
          <a:stretch>
            <a:fillRect/>
          </a:stretch>
        </p:blipFill>
        <p:spPr>
          <a:xfrm>
            <a:off x="1513840" y="2115328"/>
            <a:ext cx="7630160" cy="474267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13984</TotalTime>
  <Words>1621</Words>
  <Application>Microsoft Office PowerPoint</Application>
  <PresentationFormat>On-screen Show (4:3)</PresentationFormat>
  <Paragraphs>259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EMI SA2 Report Quality Assurance</vt:lpstr>
      <vt:lpstr>Outline</vt:lpstr>
      <vt:lpstr>SA2 Deliverables</vt:lpstr>
      <vt:lpstr>SA2 Milestones</vt:lpstr>
      <vt:lpstr>EMI QA (SA2) Tasks and Objectives</vt:lpstr>
      <vt:lpstr>Quality Assurance Process</vt:lpstr>
      <vt:lpstr>Software Quality Plan </vt:lpstr>
      <vt:lpstr>Quality Assurance Process</vt:lpstr>
      <vt:lpstr>Development Guidelines</vt:lpstr>
      <vt:lpstr>Quality Metrics</vt:lpstr>
      <vt:lpstr>Quality Metrics</vt:lpstr>
      <vt:lpstr>Tools</vt:lpstr>
      <vt:lpstr>Tools</vt:lpstr>
      <vt:lpstr>Testbeds</vt:lpstr>
      <vt:lpstr>Testbeds</vt:lpstr>
      <vt:lpstr>QA Reports and Reviews</vt:lpstr>
      <vt:lpstr>QA Reports</vt:lpstr>
      <vt:lpstr>Conclusions </vt:lpstr>
      <vt:lpstr>What’s Next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Middleware Initiative (EMI)</dc:title>
  <dc:creator>Alberto Di Meglio</dc:creator>
  <cp:lastModifiedBy>Alberto Aimar</cp:lastModifiedBy>
  <cp:revision>604</cp:revision>
  <dcterms:created xsi:type="dcterms:W3CDTF">2009-09-11T07:31:27Z</dcterms:created>
  <dcterms:modified xsi:type="dcterms:W3CDTF">2010-11-21T23:47:38Z</dcterms:modified>
</cp:coreProperties>
</file>