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394" r:id="rId3"/>
    <p:sldId id="429" r:id="rId4"/>
    <p:sldId id="257" r:id="rId5"/>
    <p:sldId id="434" r:id="rId6"/>
    <p:sldId id="430" r:id="rId7"/>
    <p:sldId id="346" r:id="rId8"/>
    <p:sldId id="431" r:id="rId9"/>
    <p:sldId id="258" r:id="rId10"/>
    <p:sldId id="395" r:id="rId11"/>
    <p:sldId id="398" r:id="rId12"/>
    <p:sldId id="400" r:id="rId13"/>
    <p:sldId id="420" r:id="rId14"/>
    <p:sldId id="379" r:id="rId15"/>
    <p:sldId id="421" r:id="rId16"/>
    <p:sldId id="423" r:id="rId17"/>
    <p:sldId id="432" r:id="rId18"/>
    <p:sldId id="424" r:id="rId19"/>
    <p:sldId id="404" r:id="rId20"/>
    <p:sldId id="405" r:id="rId21"/>
    <p:sldId id="425" r:id="rId22"/>
    <p:sldId id="406" r:id="rId23"/>
    <p:sldId id="290" r:id="rId24"/>
    <p:sldId id="259" r:id="rId25"/>
    <p:sldId id="428" r:id="rId26"/>
    <p:sldId id="433" r:id="rId27"/>
    <p:sldId id="402" r:id="rId28"/>
    <p:sldId id="403" r:id="rId29"/>
    <p:sldId id="418" r:id="rId30"/>
    <p:sldId id="422" r:id="rId31"/>
    <p:sldId id="29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8" d="100"/>
          <a:sy n="88" d="100"/>
        </p:scale>
        <p:origin x="165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6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314 103 1840 0 0,'-2'-2'8718'0'0,"2"2"-8416"0"0,0 0 0 0 0,0-1 0 0 0,-1 1 0 0 0,1 0 0 0 0,0-1 0 0 0,0 1 0 0 0,0-1 0 0 0,-1 1-1 0 0,1 0 1 0 0,0-1 0 0 0,0 1 0 0 0,0-1 0 0 0,0 0 0 0 0,0 0-171 0 0,0 1 0 0 0,1-1 0 0 0,-1 1 0 0 0,0-1 0 0 0,0 0 0 0 0,0 1-1 0 0,0-1 1 0 0,0 1 0 0 0,0-1 0 0 0,0 0 0 0 0,0 1 0 0 0,0-1 0 0 0,0 1 0 0 0,0-1 0 0 0,-1 0 0 0 0,1 1 0 0 0,0-1 0 0 0,0 1 0 0 0,0-1 0 0 0,-1 1 0 0 0,1-1 0 0 0,0 1 0 0 0,-1-1 0 0 0,1 1-1 0 0,0-1 1 0 0,-1 1 0 0 0,1-1 0 0 0,-1 1 0 0 0,1-1 0 0 0,-1 1 0 0 0,1 0 0 0 0,-1-1 0 0 0,1 1 0 0 0,-1 0 0 0 0,1 0 0 0 0,-1-1 0 0 0,-1 1 0 0 0,1-1-25 0 0,0 1 1 0 0,0 0 0 0 0,0-1-1 0 0,0 1 1 0 0,0-1 0 0 0,0 1-1 0 0,0-1 1 0 0,0 0 0 0 0,0 1-1 0 0,0-1 1 0 0,1 0 0 0 0,-1 0-1 0 0,0 0 1 0 0,0 1 0 0 0,1-1-1 0 0,-1 0 1 0 0,0 0 0 0 0,0-2-1 0 0,0 1-53 0 0,0 1 0 0 0,-1-1-1 0 0,1 1 1 0 0,0 0 0 0 0,-1-1-1 0 0,1 1 1 0 0,-1 0-1 0 0,1 0 1 0 0,-1 0 0 0 0,1 0-1 0 0,-1 0 1 0 0,0 0 0 0 0,-2 0-1 0 0,1-1 26 0 0,-13-5 86 0 0,-1 1-1 0 0,0 0 1 0 0,0 1-1 0 0,-1 1 1 0 0,-22-2-1 0 0,18 2-11 0 0,16 3-97 0 0,0 0 0 0 0,0 0-1 0 0,0 1 1 0 0,0 0 0 0 0,-11 1-1 0 0,5 0-54 0 0,-8 3 0 0 0,13-2 2 0 0,4-1-27 0 0,1 0 0 0 0,-1 0-1 0 0,1 0 1 0 0,-1 0 0 0 0,1 1 0 0 0,-1-1 0 0 0,-2 3-1 0 0,5-4 20 0 0,0 1-1 0 0,0 0 0 0 0,0-1 0 0 0,0 1 1 0 0,0-1-1 0 0,0 1 0 0 0,0-1 0 0 0,0 1 1 0 0,0-1-1 0 0,0 1 0 0 0,0 0 0 0 0,1-1 1 0 0,-1 1-1 0 0,0-1 0 0 0,0 1 0 0 0,0-1 1 0 0,1 1-1 0 0,-1-1 0 0 0,0 1 1 0 0,1-1-1 0 0,-1 0 0 0 0,1 1 0 0 0,-1-1-4 0 0,17 33-145 0 0,-14-26 134 0 0,0 0 0 0 0,1-1 0 0 0,0 1 1 0 0,0-1-1 0 0,6 7 0 0 0,-8-10 7 0 0,0 0 0 0 0,1 0 0 0 0,-1 0 0 0 0,-1 1 0 0 0,4 6 0 0 0,-4-7 7 0 0,0 0-1 0 0,1 0 0 0 0,0 0 0 0 0,-1 0 0 0 0,1 0 0 0 0,0-1 0 0 0,0 1 0 0 0,1 0 0 0 0,2 2 0 0 0,63 47-17 0 0,-49-38 37 0 0,-16-12-11 0 0,1 0 1 0 0,-1 0 0 0 0,0 1-1 0 0,0-1 1 0 0,0 1 0 0 0,0 0-1 0 0,-1 0 1 0 0,1 0 0 0 0,-1 0-1 0 0,1 0 1 0 0,-1 0 0 0 0,0 1 0 0 0,0-1-1 0 0,1 5 1 0 0,-2-5 18 0 0,-1-1-13 0 0,1 0 0 0 0,0 0 1 0 0,-1 0-1 0 0,1-1 0 0 0,0 1 1 0 0,0 0-1 0 0,0-1 0 0 0,0 1 1 0 0,0 0-1 0 0,1-1 0 0 0,-1 0 0 0 0,0 1 1 0 0,1-1-1 0 0,2 2 0 0 0,12 11 93 0 0,-17-13-90 0 0,1 0-1 0 0,-1-1 1 0 0,1 1 0 0 0,0-1 0 0 0,-1 1-1 0 0,1-1 1 0 0,-1 1 0 0 0,1-1 0 0 0,-1 1-1 0 0,1-1 1 0 0,-1 0 0 0 0,0 1 0 0 0,1-1-1 0 0,-1 0 1 0 0,1 1 0 0 0,-1-1 0 0 0,-1 0-1 0 0,0 1 32 0 0,-3 2 18 0 0,0-1-1 0 0,-1 1 0 0 0,1-1 1 0 0,-1-1-1 0 0,0 1 0 0 0,1-1 1 0 0,-1 0-1 0 0,-11 0 0 0 0,15-1 21 0 0,-9 3 4 0 0,-60 6-27 0 0,62-8-124 0 0,1 6 51 0 0,9-6 16 0 0,-1 0 0 0 0,0 0 0 0 0,0-1 0 0 0,0 1 0 0 0,0 0 0 0 0,1-1 0 0 0,-1 1 0 0 0,0 0 0 0 0,1-1-1 0 0,-1 1 1 0 0,1 0 0 0 0,-1-1 0 0 0,1 1 0 0 0,-1-1 0 0 0,1 1 0 0 0,-1-1 0 0 0,1 1 0 0 0,-1-1 0 0 0,1 1 0 0 0,-1-1 0 0 0,1 1-1 0 0,1-1 1 0 0,2 4-38 0 0,-2-2 11 0 0,0 1 0 0 0,0 0 0 0 0,-1 0 1 0 0,1 0-1 0 0,-1 0 0 0 0,0 0 0 0 0,0 0 0 0 0,0 0 0 0 0,0 0 0 0 0,0 0 0 0 0,-1 0 0 0 0,1 6 0 0 0,-1-6 28 0 0,0 1 1 0 0,1-1-1 0 0,0 0 0 0 0,-1 0 1 0 0,1 1-1 0 0,0-1 0 0 0,1 0 0 0 0,-1 0 1 0 0,0 0-1 0 0,4 4 0 0 0,5 10 52 0 0,-8-14-31 0 0,-1 0 0 0 0,1-1-1 0 0,0 1 1 0 0,0-1 0 0 0,0 1 0 0 0,0-1-1 0 0,0 1 1 0 0,0-1 0 0 0,1 0 0 0 0,2 2-1 0 0,-2-3-156 0 0,-2 0 92 0 0,-1-1 1 0 0,1 0-1 0 0,0 1 0 0 0,0-1 0 0 0,-1 1 0 0 0,1-1 0 0 0,0 1 1 0 0,-1-1-1 0 0,1 1 0 0 0,-1-1 0 0 0,1 1 0 0 0,-1 0 0 0 0,1-1 1 0 0,-1 1-1 0 0,1 0 0 0 0,-1-1 0 0 0,1 1 0 0 0,-1 0 1 0 0,0 0-1 0 0,0 0 0 0 0,1-1 0 0 0,-1 1 0 0 0,0 0 0 0 0,0 0 1 0 0,0 0-1 0 0,0 0 0 0 0,0-1 0 0 0,0 1 0 0 0,0 0 0 0 0,0 1 1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497 0 4144 0 0,'-1'2'4976'0'0,"-1"0"-4578"0"0,1-1 0 0 0,-1 1 0 0 0,0 0 1 0 0,1-1-1 0 0,-1 1 0 0 0,0 0 0 0 0,-3 1 0 0 0,-15 13 1185 0 0,7 0-688 0 0,-8 9-115 0 0,-17 27-1 0 0,-37 52 1 0 0,9-14-501 0 0,-31 53 402 0 0,18-26-1294 0 0,29-38-3942 0 0,30-50-999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427 0 13824 0 0,'0'0'1061'0'0,"-1"1"-692"0"0,-5 3-112 0 0,1 0 0 0 0,-1 1 0 0 0,1-1 0 0 0,0 1 0 0 0,0 0 0 0 0,-6 9 0 0 0,-24 38 1463 0 0,19-27-1382 0 0,-32 60 427 0 0,5-9-460 0 0,-98 150-204 0 0,75-132-552 0 0,46-67-361 0 0,6-6 56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215 1 16903 0 0,'0'0'382'0'0,"0"1"54"0"0,1 1-388 0 0,0-1 0 0 0,-1 1 1 0 0,1 0-1 0 0,-1-1 0 0 0,1 1 1 0 0,-1-1-1 0 0,0 1 0 0 0,0 0 0 0 0,0-1 1 0 0,0 1-1 0 0,0 0 0 0 0,0-1 1 0 0,0 1-1 0 0,0 0 0 0 0,-1-1 1 0 0,1 1-1 0 0,-1 0 0 0 0,1-1 0 0 0,-1 1 1 0 0,1-1-1 0 0,-2 3 0 0 0,-4 5 3 0 0,1 0-1 0 0,-11 12 0 0 0,-4 7 881 0 0,-11 46 666 0 0,21-49-1341 0 0,0 0 1 0 0,-23 36-1 0 0,6-16-1630 0 0,-22 51 0 0 0,43-82-5685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1064 5352 0 0,'0'0'14189'0'0,"2"-1"-13859"0"0,17-19 69 0 0,0-1-1 0 0,-2 0 0 0 0,17-26 1 0 0,95-129 960 0 0,-26 41-414 0 0,51-65-27 0 0,-127 166-855 0 0,11-14-17 0 0,3-4 11 0 0,54-53 1 0 0,-52 64-41 0 0,-9 9 16 0 0,0-1-1 0 0,42-56 1 0 0,-72 84 475 0 0,0 2-2205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3224 0 0,'0'0'17429'0'0,"6"7"-16348"0"0,6 8-489 0 0,16 26 1 0 0,-17-24-269 0 0,24 29 0 0 0,65 74 499 0 0,-4-3-263 0 0,38 55 106 0 0,-68-82-403 0 0,67 74 131 0 0,-75-93-292 0 0,-6-13-29 0 0,13 17 30 0 0,13 24 43 0 0,-72-88-1962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12528 0 0,'0'0'1933'0'0,"0"2"-1294"0"0,1 41 966 0 0,1-1 0 0 0,9 45 0 0 0,-7-55-1205 0 0,-2-20-202 0 0,0-1 0 0 0,0 1-1 0 0,7 19 1 0 0,-6-25-147 0 0,-1 1 0 0 0,0 0 0 0 0,0 0 0 0 0,-1 0 0 0 0,0 0 0 0 0,1 11 0 0 0,0-12 761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12896 0 0,'0'0'2772'0'0,"7"10"-563"0"0,45 28 198 0 0,-12-6-1650 0 0,-33-26-560 0 0,-1 0 1 0 0,1 0 0 0 0,-1 1 0 0 0,-1 0 0 0 0,0 0-1 0 0,0 1 1 0 0,0-1 0 0 0,4 10 0 0 0,4 6 244 0 0,-9-16-246 0 0,0 0-1 0 0,-1 1 1 0 0,4 14 0 0 0,2 3-59 0 0,-7-20-112 0 0,-1 0-1 0 0,0 0 1 0 0,0-1-1 0 0,0 1 1 0 0,0 0-1 0 0,-1 0 1 0 0,0 0-1 0 0,0 0 1 0 0,0 0-1 0 0,-1 0 1 0 0,1 0-1 0 0,-1 0 1 0 0,-1-1-1 0 0,1 1 1 0 0,-4 8-1 0 0,0-1 64 0 0,0-1-1 0 0,-1-1 0 0 0,-1 1 1 0 0,1-1-1 0 0,-12 12 0 0 0,6-11-106 0 0,0 0 0 0 0,-1 0-1 0 0,-1-1 1 0 0,1-1 0 0 0,-17 8-1 0 0,28-16-127 0 0,-1 0 0 0 0,1 0 0 0 0,-1 0 1 0 0,0 0-1 0 0,1 0 0 0 0,-4 0 0 0 0,0 0-655 0 0,-4 3-1176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12352 0 0,'0'0'1993'0'0,"0"2"-1262"0"0,0 54 1770 0 0,-4 116 891 0 0,3-162-3218 0 0,1 0 1 0 0,1-1-1 0 0,0 1 1 0 0,0 0-1 0 0,1-1 1 0 0,2 11 0 0 0,-1-10-138 0 0,-1 1 1 0 0,0-1-1 0 0,0 14 1 0 0,-2-22 26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 6912 0 0,'0'0'1016'0'0,"0"11"4874"0"0,0-4-4619 0 0,0 0 0 0 0,1 0 0 0 0,2 9 0 0 0,-2-14-1202 0 0,-1 1 0 0 0,1-1-1 0 0,0 0 1 0 0,-1 0 0 0 0,1 1 0 0 0,0-1 0 0 0,1 0-1 0 0,-1 0 1 0 0,0 0 0 0 0,1 0 0 0 0,-1 0 0 0 0,1 0-1 0 0,-1-1 1 0 0,4 3 0 0 0,1 1 27 0 0,0-1 1 0 0,0 1-1 0 0,6 5 0 0 0,-11-5 37 0 0,-1-5-101 0 0,0 0 0 0 0,0 1 0 0 0,0-1 0 0 0,0 0-1 0 0,0 0 1 0 0,0 0 0 0 0,0 1 0 0 0,0-1 0 0 0,0 0 0 0 0,0 0-1 0 0,0 1 1 0 0,0-1 0 0 0,0 0 0 0 0,0 0 0 0 0,0 1 0 0 0,0-1-1 0 0,0 0 1 0 0,0 0 0 0 0,0 0 0 0 0,0 1 0 0 0,0-1 0 0 0,0 0-1 0 0,0 0 1 0 0,0 0 0 0 0,1 1 0 0 0,-1-1 0 0 0,0 0 0 0 0,0 0-1 0 0,1 1 1 0 0,10 15 606 0 0,-10-14-478 0 0,0 0-22 0 0,7 12 183 0 0,-6-10-153 0 0,0 0 0 0 0,0 1-1 0 0,1-1 1 0 0,4 5 0 0 0,-6-7 64 0 0,2 1-155 0 0,-3-2-37 0 0,0 0 1 0 0,0-1 0 0 0,0 1-1 0 0,0-1 1 0 0,0 1-1 0 0,0-1 1 0 0,1 1 0 0 0,-1-1-1 0 0,0 1 1 0 0,0-1-1 0 0,1 0 1 0 0,-1 1 0 0 0,0-1-1 0 0,1 1 1 0 0,-1-1-1 0 0,0 1 1 0 0,1-1 0 0 0,0 1-1 0 0,2-1-15 0 0,0 2-20 0 0,9 13 189 0 0,-11-13 1102 0 0,15-15-1328 0 0,-8 7 40 0 0,0 0 0 0 0,-1-1 0 0 0,8-7 0 0 0,-13 11-5 0 0,1 0 0 0 0,-1 0-1 0 0,0-1 1 0 0,1 1 0 0 0,-2 0-1 0 0,1-1 1 0 0,0 1 0 0 0,-1-1-1 0 0,1 1 1 0 0,-1-1 0 0 0,1-7-1 0 0,-1 3 26 0 0,1 0 1 0 0,0 1-1 0 0,0-1 0 0 0,0 1 0 0 0,1 0 0 0 0,4-8 1 0 0,7-28-19 0 0,-9 30-22 0 0,-1 7-21 0 0,-3 5 90 0 0,-1 1-50 0 0,1 1-1 0 0,-1 0 1 0 0,1 0-1 0 0,-1 1 1 0 0,0-1 0 0 0,1 0-1 0 0,-1 0 1 0 0,0 0-1 0 0,0 0 1 0 0,0 0-1 0 0,0 0 1 0 0,0 2 0 0 0,0 1 27 0 0,1-1 0 0 0,-1 1 0 0 0,1-1 0 0 0,0 1 0 0 0,2 5 0 0 0,4 17 142 0 0,16 168 455 0 0,-20-163-695 0 0,0 0-1 0 0,10 39 0 0 0,-9-56 73 0 0,6 22 295 0 0,11 72 0 0 0,-20-103-319 0 0,0-1 0 0 0,0 0 0 0 0,0 0 0 0 0,1 0 0 0 0,-1 0 0 0 0,1 0 0 0 0,2 4 0 0 0,7 17-2057 0 0,-10-17 1145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 9216 0 0,'0'0'11037'0'0,"-1"2"-10405"0"0,0 3-485 0 0,0 0 0 0 0,0 1 1 0 0,0-1-1 0 0,1 1 1 0 0,-1-1-1 0 0,1 1 0 0 0,1 0 1 0 0,-1-1-1 0 0,2 8 0 0 0,1 21 206 0 0,5 51 388 0 0,-2-22-202 0 0,2 2-98 0 0,-2-20-226 0 0,3 5 105 0 0,1-5-747 0 0,-8-7-3686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3224 0 0,'0'0'9553'0'0,"0"2"-8464"0"0,3 14-178 0 0,-1 0 1 0 0,-1 0-1 0 0,-1 1 0 0 0,-3 25 0 0 0,3-34-660 0 0,-4 25 376 0 0,2-24-431 0 0,1 0 1 0 0,0 0-1 0 0,2 17 1 0 0,10 66 996 0 0,-5-15-457 0 0,-1-32-760 0 0,-5-42 19 0 0,0 1 0 0 0,0-1 1 0 0,0 0-1 0 0,-1 1 1 0 0,1-1-1 0 0,-1 0 0 0 0,0 1 1 0 0,0-1-1 0 0,0 0 1 0 0,-1 0-1 0 0,-1 4 0 0 0,-4 1-187 0 0,6-7-805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13040 0 0,'0'0'1906'0'0,"2"0"-1371"0"0,8 0 133 0 0,-1 0 0 0 0,1 1 0 0 0,0 0 1 0 0,0 1-1 0 0,0 0 0 0 0,16 6 0 0 0,-23-6-613 0 0,3 0 73 0 0,0 0-1 0 0,0 1 1 0 0,-1 0 0 0 0,1 1 0 0 0,-1-1 0 0 0,9 8-1 0 0,-4-3 95 0 0,-3-2-51 0 0,0-1-1 0 0,0 1 1 0 0,-1 0-1 0 0,0 1 1 0 0,0 0-1 0 0,-1 0 0 0 0,0 0 1 0 0,8 14-1 0 0,-7-6 39 0 0,0-1 0 0 0,-1 1 1 0 0,0 0-1 0 0,2 18 0 0 0,-5-25-160 0 0,-1 0 1 0 0,-1 0 0 0 0,0 0-1 0 0,0-1 1 0 0,0 1 0 0 0,-1 0-1 0 0,0 0 1 0 0,-1 0 0 0 0,0 0 0 0 0,-2 7-1 0 0,1-8-31 0 0,-4 11 175 0 0,-17 34-1 0 0,21-47-184 0 0,0 0-1 0 0,-1 0 1 0 0,1 0-1 0 0,-1-1 1 0 0,0 1-1 0 0,-1-1 1 0 0,1 0-1 0 0,0 0 1 0 0,-1-1-1 0 0,-9 6 1 0 0,11-8-117 0 0,-1 0 0 0 0,0 0 1 0 0,0 0-1 0 0,1 0 0 0 0,-1-1 1 0 0,0 1-1 0 0,0-1 0 0 0,-7-1 1 0 0,8 1-574 0 0,-1 0 0 0 0,1 0-1 0 0,-1-1 1 0 0,1 0 0 0 0,-6-2 0 0 0,0-1-6676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 0 2760 0 0,'0'0'10670'0'0,"-10"10"-5683"0"0,9-3-4419 0 0,0 0 0 0 0,0 0 0 0 0,-3 8 0 0 0,-2 11 62 0 0,4-11-275 0 0,0-6-139 0 0,1 0-1 0 0,0 0 1 0 0,1 0-1 0 0,1 18 0 0 0,0-21-77 0 0,-1 1 0 0 0,-1-1 0 0 0,-1 11 0 0 0,0 6 141 0 0,2 70 278 0 0,-2-86-518 0 0,2-6-26 0 0,-1-1-1 0 0,1 1 1 0 0,-1 0-1 0 0,1 0 1 0 0,0-1-1 0 0,0 1 1 0 0,-1 0-1 0 0,1 0 1 0 0,0 0-1 0 0,0 0 1 0 0,0-1-1 0 0,0 1 1 0 0,0 0-1 0 0,0 1 1 0 0,0-1-72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4 127 6448 0 0,'-4'3'7955'0'0,"4"-3"-7740"0"0,2 9 3458 0 0,10 17-3228 0 0,-5-9 744 0 0,-5-11-866 0 0,-1 0-48 0 0,1 0 1 0 0,0 0-1 0 0,1 0 1 0 0,-1 0-1 0 0,5 6 1 0 0,-2-2 104 0 0,-5-9-338 0 0,1 0 1 0 0,-1 0-1 0 0,1 0 1 0 0,-1 0-1 0 0,1 0 1 0 0,0 0-1 0 0,-1 0 1 0 0,1 0-1 0 0,0 0 0 0 0,0 0 1 0 0,-1 0-1 0 0,1 0 1 0 0,0-1-1 0 0,0 1 1 0 0,0 0-1 0 0,0 0 0 0 0,0-1 1 0 0,0 1-1 0 0,0-1 1 0 0,0 1-1 0 0,1-1 1 0 0,-1 1-1 0 0,0-1 1 0 0,2 0-1 0 0,1 4 87 0 0,-4-4-123 0 0,0 0 0 0 0,0 1 0 0 0,0-1 0 0 0,1 0 0 0 0,-1 1-1 0 0,0-1 1 0 0,0 0 0 0 0,1 1 0 0 0,-1-1 0 0 0,0 0 0 0 0,1 1 0 0 0,-1-1 0 0 0,0 0-1 0 0,0 0 1 0 0,1 1 0 0 0,-1-1 0 0 0,1 0 0 0 0,-1 0 0 0 0,1 0 0 0 0,1 1 10 0 0,4 1 68 0 0,13-6 80 0 0,-13 2-117 0 0,1-1 0 0 0,-1 1 0 0 0,0-1 0 0 0,0-1 0 0 0,0 1 0 0 0,0-1 0 0 0,0 0 0 0 0,-1 0 0 0 0,1-1 0 0 0,6-7 0 0 0,-3 1 12 0 0,0 1-1 0 0,-1-2 1 0 0,0 1 0 0 0,7-16-1 0 0,-2 7 1 0 0,2-4 8 0 0,-5 7-12 0 0,-8 14-44 0 0,0 0 0 0 0,0 1 0 0 0,-1-1 1 0 0,1 0-1 0 0,-1 0 0 0 0,2-4 0 0 0,-2 4-2 0 0,0 0 0 0 0,0-1-1 0 0,0 1 1 0 0,1 0 0 0 0,0 0 0 0 0,0 0 0 0 0,-1 0-1 0 0,2 0 1 0 0,1-2 0 0 0,-3 4-4 0 0,0-1 1 0 0,0 1 0 0 0,0 0-1 0 0,0 0 1 0 0,0-1-1 0 0,0 1 1 0 0,0-1-1 0 0,-1 1 1 0 0,1 0-1 0 0,-1-1 1 0 0,2-3 0 0 0,-2 5-2 0 0,0-1 0 0 0,0 0 0 0 0,1 1 0 0 0,-1-1 0 0 0,1 0 0 0 0,-1 1 0 0 0,0-1 0 0 0,1 1 0 0 0,-1-1 0 0 0,1 0 0 0 0,0 1 0 0 0,-1-1 1 0 0,1 1-1 0 0,-1 0 0 0 0,1-1 0 0 0,0 1 0 0 0,-1-1 0 0 0,2 1 0 0 0,-1-1-1 0 0,0 0 767 0 0,8 14-474 0 0,-4 3-177 0 0,-1-1 0 0 0,0 1 0 0 0,-1 0 0 0 0,-1 0 1 0 0,0 16-1 0 0,1-5-2 0 0,0 19 55 0 0,-3-26-77 0 0,2 0 0 0 0,6 33 0 0 0,6 27-5 0 0,0 16 23 0 0,-12-68-90 0 0,-2-25-106 0 0,0 1 0 0 0,0-1 0 0 0,0 0 0 0 0,0 1-1 0 0,1-1 1 0 0,-1 0 0 0 0,1 1 0 0 0,0-1-1 0 0,0 0 1 0 0,0 0 0 0 0,1 0 0 0 0,2 6 0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0 968 10824 0 0,'0'0'5855'0'0,"5"-4"-4537"0"0,27-42-964 0 0,-15 24-2 0 0,22-38 0 0 0,5-7 314 0 0,84-119 836 0 0,47-79-894 0 0,-100 147-424 0 0,20-27-1096 0 0,-78 116-4201 0 0,-3 4-1757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2760 0 0,'0'0'12762'0'0,"2"1"-12127"0"0,22 20 1073 0 0,26 30 0 0 0,-34-34-1146 0 0,174 204 2208 0 0,-103-116-2086 0 0,285 280 274 0 0,-362-375-972 0 0,-1 0 0 0 0,-1 0 0 0 0,9 15 0 0 0,-2-1-2914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416 1198 920 0 0,'0'0'18726'0'0,"-2"0"-18266"0"0,-1 0-284 0 0,0-1 0 0 0,0 1 0 0 0,0-1 0 0 0,0 0 0 0 0,-5-1 0 0 0,5 0 27 0 0,0 1 0 0 0,-1 0 0 0 0,1 0 0 0 0,0 1 0 0 0,-1-1 0 0 0,-3 0 0 0 0,4 1-84 0 0,-1-1 0 0 0,1 0 0 0 0,-1 1 0 0 0,1-1 0 0 0,-1-1-1 0 0,1 1 1 0 0,0-1 0 0 0,0 1 0 0 0,-1-1 0 0 0,1 0 0 0 0,0 0 0 0 0,-3-3 0 0 0,1 1-28 0 0,-1-1 1 0 0,1 0 0 0 0,-1-1 0 0 0,2 1-1 0 0,-6-7 1 0 0,-8-13 209 0 0,-1 2-1 0 0,-24-23 1 0 0,-18-21 261 0 0,39 41-562 0 0,12 15 0 0 0,-16-24 0 0 0,9 12 0 0 0,13 17 0 0 0,0 0 0 0 0,0 0 0 0 0,0 0 0 0 0,-3-9 0 0 0,-2-8-9 0 0,2-2 0 0 0,-6-35-1 0 0,9 43-42 0 0,0-3 53 0 0,1 1 0 0 0,2-1 0 0 0,-1 0 0 0 0,2 0 0 0 0,1 1 0 0 0,0-1 0 0 0,7-29 0 0 0,-5 33 15 0 0,0-3-5 0 0,1 1-1 0 0,1 0 1 0 0,0 0 0 0 0,2 1 0 0 0,12-27-1 0 0,-1 12-10 0 0,-9 15 0 0 0,1 0 0 0 0,0 0 0 0 0,2 1 0 0 0,19-21 0 0 0,73-64 0 0 0,-80 72 3 0 0,-20 24-5 0 0,0 0 0 0 0,0-1 0 0 0,0 1-1 0 0,1 1 1 0 0,0-1 0 0 0,0 1 0 0 0,10-7 0 0 0,3 2-50 0 0,1 1 0 0 0,0 0 0 0 0,1 1 0 0 0,-1 1 0 0 0,31-5 0 0 0,-12 5-45 0 0,0 3 1 0 0,40 0-1 0 0,-61 4 97 0 0,-1 0 0 0 0,1 1 0 0 0,-1 1 0 0 0,23 7 0 0 0,61 26 0 0 0,-63-20-13 0 0,-1 2 1 0 0,-1 2-1 0 0,-1 1 0 0 0,51 41 0 0 0,-31-11 13 0 0,-35-33 0 0 0,-2 0 0 0 0,0 2 0 0 0,-1 0 0 0 0,20 33 0 0 0,-34-50 0 0 0,16 28 0 0 0,19 46 0 0 0,-16-31 0 0 0,-13-30 45 0 0,-2 2 0 0 0,0-1 0 0 0,0 1-1 0 0,-2 0 1 0 0,4 32 0 0 0,-5-20 131 0 0,-2-1 0 0 0,-5 53 1 0 0,2-66-106 0 0,-1 0 1 0 0,-8 28-1 0 0,8-34-48 0 0,1-3 0 0 0,0 0 0 0 0,0 1-1 0 0,-1-1 1 0 0,0-1 0 0 0,-1 1 0 0 0,-7 11 0 0 0,-59 84 198 0 0,67-97-218 0 0,-1-1-1 0 0,0 0 0 0 0,-1 1 1 0 0,1-2-1 0 0,-7 6 0 0 0,-7 5 38 0 0,-36 33 0 0 0,-29 27 5 0 0,77-68-35 0 0,-1-1 1 0 0,1-1 0 0 0,-1 1-1 0 0,-10 4 1 0 0,-2 2 0 0 0,12-7 0 0 0,0-1 1 0 0,0 0 0 0 0,0 0-1 0 0,-1-1 1 0 0,1 0-1 0 0,-10 1 1 0 0,-6 3 24 0 0,13-4-30 0 0,0-1 0 0 0,-1 1 0 0 0,1-2 0 0 0,0 1 0 0 0,0-2 0 0 0,-1 1-1 0 0,1-1 1 0 0,-19-4 0 0 0,-6-5-670 0 0,-41-15-1 0 0,16 4-2611 0 0,34 12-2430 0 0,2 1-1611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497 0 4144 0 0,'-1'2'4976'0'0,"-1"0"-4578"0"0,1-1 0 0 0,-1 1 0 0 0,0 0 1 0 0,1-1-1 0 0,-1 1 0 0 0,0 0 0 0 0,-3 1 0 0 0,-15 13 1185 0 0,7 0-688 0 0,-8 9-115 0 0,-17 27-1 0 0,-37 52 1 0 0,9-14-501 0 0,-31 53 402 0 0,18-26-1294 0 0,29-38-3942 0 0,30-50-999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427 0 13824 0 0,'0'0'1061'0'0,"-1"1"-692"0"0,-5 3-112 0 0,1 0 0 0 0,-1 1 0 0 0,1-1 0 0 0,0 1 0 0 0,0 0 0 0 0,-6 9 0 0 0,-24 38 1463 0 0,19-27-1382 0 0,-32 60 427 0 0,5-9-460 0 0,-98 150-204 0 0,75-132-552 0 0,46-67-361 0 0,6-6 56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215 1 16903 0 0,'0'0'382'0'0,"0"1"54"0"0,1 1-388 0 0,0-1 0 0 0,-1 1 1 0 0,1 0-1 0 0,-1-1 0 0 0,1 1 1 0 0,-1-1-1 0 0,0 1 0 0 0,0 0 0 0 0,0-1 1 0 0,0 1-1 0 0,0 0 0 0 0,0-1 1 0 0,0 1-1 0 0,0 0 0 0 0,-1-1 1 0 0,1 1-1 0 0,-1 0 0 0 0,1-1 0 0 0,-1 1 1 0 0,1-1-1 0 0,-2 3 0 0 0,-4 5 3 0 0,1 0-1 0 0,-11 12 0 0 0,-4 7 881 0 0,-11 46 666 0 0,21-49-1341 0 0,0 0 1 0 0,-23 36-1 0 0,6-16-1630 0 0,-22 51 0 0 0,43-82-5685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1064 5352 0 0,'0'0'14189'0'0,"2"-1"-13859"0"0,17-19 69 0 0,0-1-1 0 0,-2 0 0 0 0,17-26 1 0 0,95-129 960 0 0,-26 41-414 0 0,51-65-27 0 0,-127 166-855 0 0,11-14-17 0 0,3-4 11 0 0,54-53 1 0 0,-52 64-41 0 0,-9 9 16 0 0,0-1-1 0 0,42-56 1 0 0,-72 84 475 0 0,0 2-2205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52 10592 0 0,'0'0'818'0'0,"0"2"-532"0"0,-4 28 1404 0 0,3-27-1353 0 0,0 1 1 0 0,0-1 0 0 0,0 1 0 0 0,1 0-1 0 0,-1-1 1 0 0,1 1 0 0 0,0 0 0 0 0,0-1-1 0 0,1 1 1 0 0,-1 0 0 0 0,1-1 0 0 0,-1 1-1 0 0,1 0 1 0 0,0-1 0 0 0,0 1 0 0 0,3 5-1 0 0,2-1 366 0 0,-1 1 0 0 0,8 18-1 0 0,-10-21-602 0 0,-3-6-97 0 0,0 0-1 0 0,0 1 0 0 0,0-1 0 0 0,1 1 0 0 0,-1-1 1 0 0,0 0-1 0 0,1 0 0 0 0,-1 1 0 0 0,0-1 1 0 0,0 0-1 0 0,1 1 0 0 0,-1-1 0 0 0,1 0 1 0 0,-1 0-1 0 0,0 0 0 0 0,1 1 0 0 0,-1-1 0 0 0,1 0 1 0 0,-1 0-1 0 0,0 0 0 0 0,1 0 0 0 0,-1 0 1 0 0,1 0-1 0 0,-1 0 0 0 0,0 0 0 0 0,1 0 1 0 0,-1 0-1 0 0,1 0 0 0 0,-1 0 0 0 0,1 0 0 0 0,12-4 5 0 0,-13 4-4 0 0,4-1 10 0 0,-1-1 1 0 0,0 1-1 0 0,0 0 1 0 0,0-1-1 0 0,0 1 0 0 0,0-1 1 0 0,0 0-1 0 0,-1 0 1 0 0,1 0-1 0 0,-1 0 0 0 0,1-1 1 0 0,-1 1-1 0 0,0-1 1 0 0,1 1-1 0 0,-2-1 0 0 0,1 0 1 0 0,0 0-1 0 0,0 0 1 0 0,-1 0-1 0 0,0 0 0 0 0,2-3 1 0 0,2-12 123 0 0,-3 12-98 0 0,0-1 0 0 0,0 0 0 0 0,-1 0 0 0 0,0 1-1 0 0,1-9 1 0 0,-1 10-51 0 0,0-1 0 0 0,0 1 0 0 0,1 0 0 0 0,-1 0 0 0 0,2 0-1 0 0,-1 0 1 0 0,0 0 0 0 0,1 1 0 0 0,0-1 0 0 0,6-7 0 0 0,-3 3-9 0 0,-4 6 9 0 0,-2 2 10 0 0,0 0 1 0 0,1 1-1 0 0,-1-1 1 0 0,0 1-1 0 0,1-1 1 0 0,-1 1-1 0 0,0-1 0 0 0,1 0 1 0 0,-1 1-1 0 0,1 0 1 0 0,-1-1-1 0 0,1 1 0 0 0,-1-1 1 0 0,1 1-1 0 0,0 0 1 0 0,0-1-1 0 0,0 0 197 0 0,0 2-174 0 0,1-1 1 0 0,-1 0 0 0 0,0 1 0 0 0,0-1-1 0 0,1 1 1 0 0,-1 0 0 0 0,0-1 0 0 0,0 1-1 0 0,0 0 1 0 0,0 0 0 0 0,0 0 0 0 0,0 0-1 0 0,0 0 1 0 0,0 0 0 0 0,0 0-1 0 0,-1 0 1 0 0,1 0 0 0 0,0 0 0 0 0,-1 0-1 0 0,2 2 1 0 0,-1 1 31 0 0,1 1 0 0 0,-1 0-1 0 0,0-1 1 0 0,0 7 0 0 0,4 11 172 0 0,-2-9-4 0 0,0 0-1 0 0,-1 1 1 0 0,0-1 0 0 0,-1 1-1 0 0,-1-1 1 0 0,0 1 0 0 0,-3 21-1 0 0,3-23-142 0 0,-1 0 0 0 0,2-1 0 0 0,-1 1 0 0 0,2-1-1 0 0,0 1 1 0 0,4 16 0 0 0,28 64 676 0 0,-33-91-753 0 0,0 0 0 0 0,-1 1 0 0 0,1-1 0 0 0,0 1 0 0 0,-1-1 0 0 0,0 0 0 0 0,1 1 0 0 0,-1 0 0 0 0,0-1 0 0 0,0 1 0 0 0,0-1 0 0 0,0 1-1 0 0,0-1 1 0 0,0 1 0 0 0,0-1 0 0 0,0 1 0 0 0,0-1 0 0 0,-1 1 0 0 0,1-1 0 0 0,-1 1 0 0 0,0 1 0 0 0,0-2-171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3224 0 0,'0'0'17429'0'0,"6"7"-16348"0"0,6 8-489 0 0,16 26 1 0 0,-17-24-269 0 0,24 29 0 0 0,65 74 499 0 0,-4-3-263 0 0,38 55 106 0 0,-68-82-403 0 0,67 74 131 0 0,-75-93-292 0 0,-6-13-29 0 0,13 17 30 0 0,13 24 43 0 0,-72-88-1962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12528 0 0,'0'0'1933'0'0,"0"2"-1294"0"0,1 41 966 0 0,1-1 0 0 0,9 45 0 0 0,-7-55-1205 0 0,-2-20-202 0 0,0-1 0 0 0,0 1-1 0 0,7 19 1 0 0,-6-25-147 0 0,-1 1 0 0 0,0 0 0 0 0,0 0 0 0 0,-1 0 0 0 0,0 0 0 0 0,1 11 0 0 0,0-12 761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12896 0 0,'0'0'2772'0'0,"7"10"-563"0"0,45 28 198 0 0,-12-6-1650 0 0,-33-26-560 0 0,-1 0 1 0 0,1 0 0 0 0,-1 1 0 0 0,-1 0 0 0 0,0 0-1 0 0,0 1 1 0 0,0-1 0 0 0,4 10 0 0 0,4 6 244 0 0,-9-16-246 0 0,0 0-1 0 0,-1 1 1 0 0,4 14 0 0 0,2 3-59 0 0,-7-20-112 0 0,-1 0-1 0 0,0 0 1 0 0,0-1-1 0 0,0 1 1 0 0,0 0-1 0 0,-1 0 1 0 0,0 0-1 0 0,0 0 1 0 0,0 0-1 0 0,-1 0 1 0 0,1 0-1 0 0,-1 0 1 0 0,-1-1-1 0 0,1 1 1 0 0,-4 8-1 0 0,0-1 64 0 0,0-1-1 0 0,-1-1 0 0 0,-1 1 1 0 0,1-1-1 0 0,-12 12 0 0 0,6-11-106 0 0,0 0 0 0 0,-1 0-1 0 0,-1-1 1 0 0,1-1 0 0 0,-17 8-1 0 0,28-16-127 0 0,-1 0 0 0 0,1 0 0 0 0,-1 0 1 0 0,0 0-1 0 0,1 0 0 0 0,-4 0 0 0 0,0 0-655 0 0,-4 3-1176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12352 0 0,'0'0'1993'0'0,"0"2"-1262"0"0,0 54 1770 0 0,-4 116 891 0 0,3-162-3218 0 0,1 0 1 0 0,1-1-1 0 0,0 1 1 0 0,0 0-1 0 0,1-1 1 0 0,2 11 0 0 0,-1-10-138 0 0,-1 1 1 0 0,0-1-1 0 0,0 14 1 0 0,-2-22 26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 6912 0 0,'0'0'1016'0'0,"0"11"4874"0"0,0-4-4619 0 0,0 0 0 0 0,1 0 0 0 0,2 9 0 0 0,-2-14-1202 0 0,-1 1 0 0 0,1-1-1 0 0,0 0 1 0 0,-1 0 0 0 0,1 1 0 0 0,0-1 0 0 0,1 0-1 0 0,-1 0 1 0 0,0 0 0 0 0,1 0 0 0 0,-1 0 0 0 0,1 0-1 0 0,-1-1 1 0 0,4 3 0 0 0,1 1 27 0 0,0-1 1 0 0,0 1-1 0 0,6 5 0 0 0,-11-5 37 0 0,-1-5-101 0 0,0 0 0 0 0,0 1 0 0 0,0-1 0 0 0,0 0-1 0 0,0 0 1 0 0,0 0 0 0 0,0 1 0 0 0,0-1 0 0 0,0 0 0 0 0,0 0-1 0 0,0 1 1 0 0,0-1 0 0 0,0 0 0 0 0,0 0 0 0 0,0 1 0 0 0,0-1-1 0 0,0 0 1 0 0,0 0 0 0 0,0 0 0 0 0,0 1 0 0 0,0-1 0 0 0,0 0-1 0 0,0 0 1 0 0,0 0 0 0 0,1 1 0 0 0,-1-1 0 0 0,0 0 0 0 0,0 0-1 0 0,1 1 1 0 0,10 15 606 0 0,-10-14-478 0 0,0 0-22 0 0,7 12 183 0 0,-6-10-153 0 0,0 0 0 0 0,0 1-1 0 0,1-1 1 0 0,4 5 0 0 0,-6-7 64 0 0,2 1-155 0 0,-3-2-37 0 0,0 0 1 0 0,0-1 0 0 0,0 1-1 0 0,0-1 1 0 0,0 1-1 0 0,0-1 1 0 0,1 1 0 0 0,-1-1-1 0 0,0 1 1 0 0,0-1-1 0 0,1 0 1 0 0,-1 1 0 0 0,0-1-1 0 0,1 1 1 0 0,-1-1-1 0 0,0 1 1 0 0,1-1 0 0 0,0 1-1 0 0,2-1-15 0 0,0 2-20 0 0,9 13 189 0 0,-11-13 1102 0 0,15-15-1328 0 0,-8 7 40 0 0,0 0 0 0 0,-1-1 0 0 0,8-7 0 0 0,-13 11-5 0 0,1 0 0 0 0,-1 0-1 0 0,0-1 1 0 0,1 1 0 0 0,-2 0-1 0 0,1-1 1 0 0,0 1 0 0 0,-1-1-1 0 0,1 1 1 0 0,-1-1 0 0 0,1-7-1 0 0,-1 3 26 0 0,1 0 1 0 0,0 1-1 0 0,0-1 0 0 0,0 1 0 0 0,1 0 0 0 0,4-8 1 0 0,7-28-19 0 0,-9 30-22 0 0,-1 7-21 0 0,-3 5 90 0 0,-1 1-50 0 0,1 1-1 0 0,-1 0 1 0 0,1 0-1 0 0,-1 1 1 0 0,0-1 0 0 0,1 0-1 0 0,-1 0 1 0 0,0 0-1 0 0,0 0 1 0 0,0 0-1 0 0,0 0 1 0 0,0 2 0 0 0,0 1 27 0 0,1-1 0 0 0,-1 1 0 0 0,1-1 0 0 0,0 1 0 0 0,2 5 0 0 0,4 17 142 0 0,16 168 455 0 0,-20-163-695 0 0,0 0-1 0 0,10 39 0 0 0,-9-56 73 0 0,6 22 295 0 0,11 72 0 0 0,-20-103-319 0 0,0-1 0 0 0,0 0 0 0 0,0 0 0 0 0,1 0 0 0 0,-1 0 0 0 0,1 0 0 0 0,2 4 0 0 0,7 17-2057 0 0,-10-17 1145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 9216 0 0,'0'0'11037'0'0,"-1"2"-10405"0"0,0 3-485 0 0,0 0 0 0 0,0 1 1 0 0,0-1-1 0 0,1 1 1 0 0,-1-1-1 0 0,1 1 0 0 0,1 0 1 0 0,-1-1-1 0 0,2 8 0 0 0,1 21 206 0 0,5 51 388 0 0,-2-22-202 0 0,2 2-98 0 0,-2-20-226 0 0,3 5 105 0 0,1-5-747 0 0,-8-7-3686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13040 0 0,'0'0'1906'0'0,"2"0"-1371"0"0,8 0 133 0 0,-1 0 0 0 0,1 1 0 0 0,0 0 1 0 0,0 1-1 0 0,0 0 0 0 0,16 6 0 0 0,-23-6-613 0 0,3 0 73 0 0,0 0-1 0 0,0 1 1 0 0,-1 0 0 0 0,1 1 0 0 0,-1-1 0 0 0,9 8-1 0 0,-4-3 95 0 0,-3-2-51 0 0,0-1-1 0 0,0 1 1 0 0,-1 0-1 0 0,0 1 1 0 0,0 0-1 0 0,-1 0 0 0 0,0 0 1 0 0,8 14-1 0 0,-7-6 39 0 0,0-1 0 0 0,-1 1 1 0 0,0 0-1 0 0,2 18 0 0 0,-5-25-160 0 0,-1 0 1 0 0,-1 0 0 0 0,0 0-1 0 0,0-1 1 0 0,0 1 0 0 0,-1 0-1 0 0,0 0 1 0 0,-1 0 0 0 0,0 0 0 0 0,-2 7-1 0 0,1-8-31 0 0,-4 11 175 0 0,-17 34-1 0 0,21-47-184 0 0,0 0-1 0 0,-1 0 1 0 0,1 0-1 0 0,-1-1 1 0 0,0 1-1 0 0,-1-1 1 0 0,1 0-1 0 0,0 0 1 0 0,-1-1-1 0 0,-9 6 1 0 0,11-8-117 0 0,-1 0 0 0 0,0 0 1 0 0,0 0-1 0 0,1 0 0 0 0,-1-1 1 0 0,0 1-1 0 0,0-1 0 0 0,-7-1 1 0 0,8 1-574 0 0,-1 0 0 0 0,1 0-1 0 0,-1-1 1 0 0,1 0 0 0 0,-6-2 0 0 0,0-1-6676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 0 2760 0 0,'0'0'10670'0'0,"-10"10"-5683"0"0,9-3-4419 0 0,0 0 0 0 0,0 0 0 0 0,-3 8 0 0 0,-2 11 62 0 0,4-11-275 0 0,0-6-139 0 0,1 0-1 0 0,0 0 1 0 0,1 0-1 0 0,1 18 0 0 0,0-21-77 0 0,-1 1 0 0 0,-1-1 0 0 0,-1 11 0 0 0,0 6 141 0 0,2 70 278 0 0,-2-86-518 0 0,2-6-26 0 0,-1-1-1 0 0,1 1 1 0 0,-1 0-1 0 0,1 0 1 0 0,0-1-1 0 0,0 1 1 0 0,-1 0-1 0 0,1 0 1 0 0,0 0-1 0 0,0 0 1 0 0,0-1-1 0 0,0 1 1 0 0,0 0-1 0 0,0 1 1 0 0,0-1-72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4 127 6448 0 0,'-4'3'7955'0'0,"4"-3"-7740"0"0,2 9 3458 0 0,10 17-3228 0 0,-5-9 744 0 0,-5-11-866 0 0,-1 0-48 0 0,1 0 1 0 0,0 0-1 0 0,1 0 1 0 0,-1 0-1 0 0,5 6 1 0 0,-2-2 104 0 0,-5-9-338 0 0,1 0 1 0 0,-1 0-1 0 0,1 0 1 0 0,-1 0-1 0 0,1 0 1 0 0,0 0-1 0 0,-1 0 1 0 0,1 0-1 0 0,0 0 0 0 0,0 0 1 0 0,-1 0-1 0 0,1 0 1 0 0,0-1-1 0 0,0 1 1 0 0,0 0-1 0 0,0 0 0 0 0,0-1 1 0 0,0 1-1 0 0,0-1 1 0 0,0 1-1 0 0,1-1 1 0 0,-1 1-1 0 0,0-1 1 0 0,2 0-1 0 0,1 4 87 0 0,-4-4-123 0 0,0 0 0 0 0,0 1 0 0 0,0-1 0 0 0,1 0 0 0 0,-1 1-1 0 0,0-1 1 0 0,0 0 0 0 0,1 1 0 0 0,-1-1 0 0 0,0 0 0 0 0,1 1 0 0 0,-1-1 0 0 0,0 0-1 0 0,0 0 1 0 0,1 1 0 0 0,-1-1 0 0 0,1 0 0 0 0,-1 0 0 0 0,1 0 0 0 0,1 1 10 0 0,4 1 68 0 0,13-6 80 0 0,-13 2-117 0 0,1-1 0 0 0,-1 1 0 0 0,0-1 0 0 0,0-1 0 0 0,0 1 0 0 0,0-1 0 0 0,0 0 0 0 0,-1 0 0 0 0,1-1 0 0 0,6-7 0 0 0,-3 1 12 0 0,0 1-1 0 0,-1-2 1 0 0,0 1 0 0 0,7-16-1 0 0,-2 7 1 0 0,2-4 8 0 0,-5 7-12 0 0,-8 14-44 0 0,0 0 0 0 0,0 1 0 0 0,-1-1 1 0 0,1 0-1 0 0,-1 0 0 0 0,2-4 0 0 0,-2 4-2 0 0,0 0 0 0 0,0-1-1 0 0,0 1 1 0 0,1 0 0 0 0,0 0 0 0 0,0 0 0 0 0,-1 0-1 0 0,2 0 1 0 0,1-2 0 0 0,-3 4-4 0 0,0-1 1 0 0,0 1 0 0 0,0 0-1 0 0,0 0 1 0 0,0-1-1 0 0,0 1 1 0 0,0-1-1 0 0,-1 1 1 0 0,1 0-1 0 0,-1-1 1 0 0,2-3 0 0 0,-2 5-2 0 0,0-1 0 0 0,0 0 0 0 0,1 1 0 0 0,-1-1 0 0 0,1 0 0 0 0,-1 1 0 0 0,0-1 0 0 0,1 1 0 0 0,-1-1 0 0 0,1 0 0 0 0,0 1 0 0 0,-1-1 1 0 0,1 1-1 0 0,-1 0 0 0 0,1-1 0 0 0,0 1 0 0 0,-1-1 0 0 0,2 1 0 0 0,-1-1-1 0 0,0 0 767 0 0,8 14-474 0 0,-4 3-177 0 0,-1-1 0 0 0,0 1 0 0 0,-1 0 0 0 0,-1 0 1 0 0,0 16-1 0 0,1-5-2 0 0,0 19 55 0 0,-3-26-77 0 0,2 0 0 0 0,6 33 0 0 0,6 27-5 0 0,0 16 23 0 0,-12-68-90 0 0,-2-25-106 0 0,0 1 0 0 0,0-1 0 0 0,0 0 0 0 0,0 1-1 0 0,1-1 1 0 0,-1 0 0 0 0,1 1 0 0 0,0-1-1 0 0,0 0 1 0 0,0 0 0 0 0,1 0 0 0 0,2 6 0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214 56 8288 0 0,'0'0'638'0'0,"3"2"-295"0"0,12 15 1110 0 0,-15-17-1369 0 0,1 1-1 0 0,-1 0 0 0 0,0-1 1 0 0,0 1-1 0 0,1-1 0 0 0,-1 1 0 0 0,0 0 1 0 0,0-1-1 0 0,0 1 0 0 0,0-1 1 0 0,0 1-1 0 0,0 0 0 0 0,0-1 0 0 0,0 1 1 0 0,0 0-1 0 0,0 0 0 0 0,0 3 197 0 0,2 6 207 0 0,0 0 0 0 0,1 0 0 0 0,0 0 0 0 0,1 0 0 0 0,0 0 0 0 0,1-1 0 0 0,0 1 0 0 0,0-1 0 0 0,10 12-1 0 0,-13-18-414 0 0,-1 0-1 0 0,1 0 0 0 0,-1 0 0 0 0,0 1 0 0 0,0-1 0 0 0,0 0 0 0 0,-1 1 0 0 0,1-1 0 0 0,-1 1 0 0 0,0-1 0 0 0,0 1 0 0 0,0-1 0 0 0,0 1 0 0 0,-1 3 0 0 0,1 22 367 0 0,1 12 230 0 0,-2-33-510 0 0,1 0 0 0 0,1-1-1 0 0,-1 1 1 0 0,3 14-1 0 0,-2-19-132 0 0,-1-1 0 0 0,1 1 0 0 0,-1 0 0 0 0,0 0 0 0 0,0 0 0 0 0,-1-1 0 0 0,1 1 0 0 0,0 0-1 0 0,-1 0 1 0 0,0-1 0 0 0,0 1 0 0 0,0 0 0 0 0,0-1 0 0 0,0 1 0 0 0,0-1 0 0 0,-1 1 0 0 0,1-1-1 0 0,-1 0 1 0 0,1 1 0 0 0,-1-1 0 0 0,0 0 0 0 0,0 0 0 0 0,0 0 0 0 0,-4 2 0 0 0,0 1 20 0 0,0 0 0 0 0,-1-1 0 0 0,0 0 0 0 0,0 0 0 0 0,0 0 0 0 0,-1-1 0 0 0,-11 4 0 0 0,-32 13 676 0 0,48-20-727 0 0,0 0-1 0 0,0 0 0 0 0,0 0 0 0 0,0-1 0 0 0,1 1 1 0 0,-1-1-1 0 0,0 0 0 0 0,0 0 0 0 0,1 0 1 0 0,-1 0-1 0 0,0-1 0 0 0,-4-2 0 0 0,-10-6 57 0 0,8 5-28 0 0,0 0-1 0 0,0-1 0 0 0,-11-10 1 0 0,16 13-23 0 0,1 0 0 0 0,0-1 0 0 0,0 0 0 0 0,0 1 0 0 0,1-1 0 0 0,-1 0 0 0 0,1-1 0 0 0,0 1 0 0 0,0 0 0 0 0,1-1 0 0 0,-2-4 0 0 0,-1-9-40 0 0,-2-25 0 0 0,3 17-3 0 0,2 5 11 0 0,0-1 0 0 0,2 1 0 0 0,0 0 0 0 0,2 0 0 0 0,8-35 0 0 0,-9 49 33 0 0,0 0 0 0 0,1 0 0 0 0,0 0 0 0 0,0 0 0 0 0,0 1 0 0 0,1 0 0 0 0,0-1 0 0 0,0 1 0 0 0,1 1 0 0 0,0-1 0 0 0,0 1 0 0 0,0 0 0 0 0,1 0 0 0 0,-1 0 0 0 0,1 1 0 0 0,0 0 0 0 0,1 0 0 0 0,-1 0 0 0 0,1 1 0 0 0,13-5 0 0 0,9-1 194 0 0,36-5-1 0 0,-63 14-190 0 0,1-1 0 0 0,0 1 1 0 0,-1 0-1 0 0,1 0 0 0 0,-1 0 0 0 0,6 2 0 0 0,9 0-4 0 0,2-1 1 0 0,-1 2 0 0 0,0 0 0 0 0,0 2 0 0 0,33 11 0 0 0,-40-12 0 0 0,27 12-1546 0 0,-22-12-5803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0 968 10824 0 0,'0'0'5855'0'0,"5"-4"-4537"0"0,27-42-964 0 0,-15 24-2 0 0,22-38 0 0 0,5-7 314 0 0,84-119 836 0 0,47-79-894 0 0,-100 147-424 0 0,20-27-1096 0 0,-78 116-4201 0 0,-3 4-1757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 1 8288 0 0,'-1'1'5218'0'0,"-8"13"-3110"0"0,7-12-1921 0 0,0 0 1 0 0,1 0-1 0 0,-1 1 0 0 0,1-1 1 0 0,-1 1-1 0 0,1-1 0 0 0,0 1 0 0 0,0-1 1 0 0,0 1-1 0 0,0 0 0 0 0,1-1 1 0 0,-1 1-1 0 0,1 0 0 0 0,-1 4 0 0 0,-1 27 551 0 0,-1-1 0 0 0,-13 54 0 0 0,-1 12-270 0 0,14-81-342 0 0,2 0-1 0 0,1 0 1 0 0,2 27-1 0 0,18 58 247 0 0,-9-52-216 0 0,-7-36-121 0 0,1-1 0 0 0,13 29 1 0 0,-2-6-38 0 0,-14-29-1 0 0,2-1 0 0 0,-1 0 0 0 0,1 0 0 0 0,0 0 0 0 0,0-1 0 0 0,1 1 0 0 0,0-1 0 0 0,8 9-1 0 0,-9-12-267 0 0,-1-1 0 0 0,0 1-1 0 0,0-1 1 0 0,1 0 0 0 0,-1 1-1 0 0,1-2 1 0 0,0 1 0 0 0,0 0-1 0 0,0-1 1 0 0,-1 0 0 0 0,1 1-1 0 0,0-2 1 0 0,1 1 0 0 0,-1 0-1 0 0,0-1 1 0 0,0 0 0 0 0,8 0-1 0 0,3-3-1455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1 5528 0 0,'0'0'497'0'0,"-2"0"-405"0"0,-9 5 17 0 0,10-4 220 0 0,0-1 0 0 0,1 1 0 0 0,-1-1 1 0 0,0 1-1 0 0,1 0 0 0 0,-1-1 0 0 0,0 1 1 0 0,1 0-1 0 0,-1 0 0 0 0,1-1 0 0 0,-1 1 1 0 0,1 0-1 0 0,-1 1 0 0 0,1 0 10 0 0,-1-1-1 0 0,1 1 1 0 0,0-1-1 0 0,0 1 0 0 0,0 0 1 0 0,0-1-1 0 0,0 1 1 0 0,1 0-1 0 0,-1-1 1 0 0,0 1-1 0 0,1-1 0 0 0,-1 1 1 0 0,1 0-1 0 0,0-1 1 0 0,0 3-1 0 0,5 10 315 0 0,0 1 0 0 0,-2 0-1 0 0,0 0 1 0 0,0 0 0 0 0,1 27 0 0 0,-3-18-294 0 0,-2 1 0 0 0,0-1 0 0 0,-5 25 0 0 0,3-33-218 0 0,1 1 0 0 0,1-1 0 0 0,1 0 0 0 0,0 0 0 0 0,0 0 0 0 0,2 0 0 0 0,7 25 0 0 0,-6-23-31 0 0,2 22-1 0 0,-3-14-76 0 0,-2-25-28 0 0,-1 1-1 0 0,0 0 0 0 0,1-1 0 0 0,-1 1 1 0 0,0 0-1 0 0,0-1 0 0 0,0 1 0 0 0,0 0 1 0 0,0-1-1 0 0,-1 1 0 0 0,1 0 0 0 0,0-1 1 0 0,-1 1-1 0 0,1-1 0 0 0,-1 1 1 0 0,1-1-1 0 0,-1 1 0 0 0,0-1 0 0 0,0 1 1 0 0,0-1-1 0 0,0 1 0 0 0,0-1 0 0 0,0 0 1 0 0,0 0-1 0 0,0 0 0 0 0,0 1 0 0 0,-1-1 1 0 0,1 0-1 0 0,-2 0 0 0 0,8-3-3 0 0,-4 1-7 0 0,1 0 0 0 0,-1 0 0 0 0,1 0 0 0 0,-1 0 0 0 0,0-1 0 0 0,1 1-1 0 0,-1 0 1 0 0,0 0 0 0 0,0-1 0 0 0,0 1 0 0 0,0-1 0 0 0,0 1 0 0 0,0-1 0 0 0,1-1 0 0 0,-1-1-5 0 0,1 0 0 0 0,-1 0-1 0 0,1 0 1 0 0,-1 0 0 0 0,0-1 0 0 0,-1 1 0 0 0,1 0 0 0 0,-1 0 0 0 0,0-8 0 0 0,0 9 3 0 0,1 0 0 0 0,-1 0 1 0 0,1 1-1 0 0,0-1 0 0 0,0 0 0 0 0,0 0 1 0 0,0 0-1 0 0,1 1 0 0 0,-1-1 0 0 0,1 1 0 0 0,-1-1 1 0 0,1 1-1 0 0,0 0 0 0 0,0-1 0 0 0,4-2 1 0 0,3-4-26 0 0,1 2 0 0 0,15-11 0 0 0,-7 9 33 0 0,-11 9 12 0 0,-6 0-4 0 0,0 1-1 0 0,0 0 0 0 0,0 1 0 0 0,0-1 0 0 0,0 0 1 0 0,-1 0-1 0 0,1 0 0 0 0,0 0 0 0 0,-1 1 1 0 0,1-1-1 0 0,-1 0 0 0 0,1 1 0 0 0,0 2 1 0 0,-1-3 4 0 0,5 9 159 0 0,1 1 1 0 0,0-1 0 0 0,0 0 0 0 0,1 0 0 0 0,0-1-1 0 0,15 16 1 0 0,-20-24-173 0 0,-1 0-1 0 0,0 1 0 0 0,1-1 1 0 0,-1 1-1 0 0,0-1 0 0 0,0 1 0 0 0,0 0 1 0 0,1 2-1 0 0,0 21-129 0 0,-2-18 84 0 0,0-6-133 0 0,1-1-1 0 0,-1 1 1 0 0,1-1-1 0 0,-1 1 1 0 0,1-1 0 0 0,-1 1-1 0 0,1-1 1 0 0,0 1-1 0 0,-1-1 1 0 0,1 0 0 0 0,0 1-1 0 0,-1-1 1 0 0,1 0-1 0 0,0 1 1 0 0,0-1 0 0 0,-1 0-1 0 0,1 0 1 0 0,0 0-1 0 0,1 0 1 0 0,11 1-7210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8752 0 0,'3'2'301'0'0,"0"-1"-1"0"0,0 1 1 0 0,0 0 0 0 0,0 0 0 0 0,-1 0-1 0 0,1 0 1 0 0,0 0 0 0 0,-1 1 0 0 0,0-1-1 0 0,0 1 1 0 0,1 0 0 0 0,-2-1 0 0 0,1 1 0 0 0,0 0-1 0 0,0 0 1 0 0,1 5 0 0 0,-2-5-45 0 0,0-1 0 0 0,1 1 0 0 0,-1-1 0 0 0,1 1 0 0 0,0-1 0 0 0,0 0 0 0 0,0 0 0 0 0,0 0 0 0 0,2 2 0 0 0,11 13 813 0 0,-7-5-447 0 0,-1 1-1 0 0,-1 1 1 0 0,0-1 0 0 0,4 16-1 0 0,12 59 1138 0 0,-12-44-950 0 0,0 2-232 0 0,-1 1 1 0 0,-3-1-1 0 0,1 66 0 0 0,-7-93-675 0 0,-2 0-1 0 0,1 0 1 0 0,-2 0-1 0 0,-1 0 1 0 0,0-1-1 0 0,-1 1 0 0 0,-1-1 1 0 0,-1 0-1 0 0,0-1 1 0 0,-16 27-1 0 0,7-15-1513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240 78 11520 0 0,'0'0'886'0'0,"-1"2"-467"0"0,0 3-70 0 0,0 0 0 0 0,0 0-1 0 0,1 0 1 0 0,-1 0 0 0 0,1 1 0 0 0,0-1 0 0 0,0 0 0 0 0,1 0-1 0 0,1 10 1 0 0,1-6 13 0 0,0-1 0 0 0,0 1 0 0 0,1-1-1 0 0,8 17 1 0 0,-2-8 153 0 0,0 0 0 0 0,-2 1 0 0 0,11 34 0 0 0,-16-42-428 0 0,0 0-1 0 0,-1 1 0 0 0,-1-1 0 0 0,0 1 0 0 0,0 0 0 0 0,-1-1 1 0 0,0 1-1 0 0,-3 19 0 0 0,1-22-62 0 0,2 0 0 0 0,-1 0 0 0 0,1 0-1 0 0,0 0 1 0 0,1 1 0 0 0,0-1 0 0 0,0 0 0 0 0,3 10 0 0 0,-3-16-17 0 0,-1 1 1 0 0,0 0-1 0 0,0-1 1 0 0,0 1-1 0 0,0-1 1 0 0,0 1-1 0 0,0-1 1 0 0,-1 1-1 0 0,1-1 1 0 0,-1 1-1 0 0,0-1 1 0 0,0 1-1 0 0,0-1 1 0 0,0 0-1 0 0,0 1 1 0 0,0-1-1 0 0,-1 0 1 0 0,-2 3-1 0 0,2-2 11 0 0,0-1-1 0 0,0 0 0 0 0,0 0 0 0 0,0 0 0 0 0,-1 0 0 0 0,1 0 1 0 0,-1 0-1 0 0,1 0 0 0 0,-1-1 0 0 0,0 1 0 0 0,1-1 0 0 0,-1 0 1 0 0,0 0-1 0 0,0 0 0 0 0,0 0 0 0 0,-4 0 0 0 0,0 0-4 0 0,0-1-1 0 0,1-1 1 0 0,-1 1 0 0 0,1-1-1 0 0,-1 0 1 0 0,1 0-1 0 0,-1-1 1 0 0,1 0-1 0 0,-1 0 1 0 0,1-1-1 0 0,0 0 1 0 0,0 0-1 0 0,1 0 1 0 0,-1-1 0 0 0,0 1-1 0 0,1-1 1 0 0,0-1-1 0 0,0 1 1 0 0,0-1-1 0 0,-6-8 1 0 0,-5-8-98 0 0,0-2 0 0 0,2 0 0 0 0,-21-42 0 0 0,26 47 55 0 0,0 2-10 0 0,2 0 1 0 0,-11-30 0 0 0,16 39 26 0 0,1 0 0 0 0,0 0 0 0 0,0 0 0 0 0,0 0 0 0 0,1 0 0 0 0,0 0 0 0 0,1 0 0 0 0,-1 0 0 0 0,4-14 0 0 0,1-5 4 0 0,-3 16-4 0 0,0 0 1 0 0,1 0-1 0 0,-1 0 0 0 0,2 0 0 0 0,5-11 0 0 0,-4 11 30 0 0,0 1 0 0 0,1 0-1 0 0,0 1 1 0 0,11-12-1 0 0,-13 15 18 0 0,1 1-1 0 0,0 0 1 0 0,1 0-1 0 0,-1 0 1 0 0,1 1-1 0 0,-1 0 0 0 0,1 0 1 0 0,10-3-1 0 0,-2 1 51 0 0,0 2-1 0 0,1-1 1 0 0,0 2 0 0 0,-1 0-1 0 0,1 1 1 0 0,0 0-1 0 0,20 3 1 0 0,102 17 470 0 0,-137-19-553 0 0,15 4-14 0 0,0-1-1 0 0,-1 2 0 0 0,1 0 0 0 0,19 11 0 0 0,2 4-6085 0 0,-19-8-1028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19 6736 0 0,'2'0'306'0'0,"1"-1"-227"0"0,0 1-1 0 0,0-1 0 0 0,0-1 0 0 0,-1 1 0 0 0,1 0 0 0 0,4-4 0 0 0,4-1 3829 0 0,-24 5 3339 0 0,14 3-7149 0 0,0 0 0 0 0,0 0 0 0 0,-1 0 1 0 0,1 1-1 0 0,-1-1 0 0 0,0 0 0 0 0,0 0 0 0 0,0 1 0 0 0,0-1 0 0 0,0 0 0 0 0,0 0 0 0 0,0 0 0 0 0,-1 1 0 0 0,1-1 1 0 0,-1 0-1 0 0,0 0 0 0 0,1 0 0 0 0,-1 0 0 0 0,0 0 0 0 0,0 0 0 0 0,-1 0 0 0 0,0 2 0 0 0,-6 8 148 0 0,5-7-149 0 0,-1-1-1 0 0,1 1 0 0 0,1 1 1 0 0,-1-1-1 0 0,1 0 1 0 0,0 0-1 0 0,-2 9 0 0 0,0 0 45 0 0,1 1-1 0 0,1-1 1 0 0,0 1-1 0 0,1-1 1 0 0,1 1-1 0 0,0 0 1 0 0,4 23-1 0 0,0-10 8 0 0,-1 0-1 0 0,-1 38 0 0 0,1 16 5 0 0,-2-62-139 0 0,-1-15-11 0 0,0 1-1 0 0,1-1 0 0 0,-1 0 0 0 0,1 0 0 0 0,0 0 0 0 0,0 0 0 0 0,0 0 0 0 0,1 0 1 0 0,0-1-1 0 0,0 1 0 0 0,0 0 0 0 0,0-1 0 0 0,6 7 0 0 0,5 6-604 0 0,1 0 0 0 0,1-2 0 0 0,1 0 0 0 0,0 0 0 0 0,22 13 0 0 0,-33-22-4465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13848 0 0,'0'0'1253'0'0,"0"1"-1129"0"0,-1-1-1 0 0,1 1 1 0 0,-1-1 0 0 0,1 1-1 0 0,0-1 1 0 0,-1 1 0 0 0,1-1-1 0 0,0 1 1 0 0,0-1 0 0 0,-1 1 0 0 0,1-1-1 0 0,0 1 1 0 0,0 0 0 0 0,0-1-1 0 0,0 1 1 0 0,0-1 0 0 0,0 2-1 0 0,3 7 748 0 0,0 1-1 0 0,4 20 0 0 0,-5-19-369 0 0,0 1 0 0 0,8 20 0 0 0,-7-21-313 0 0,0 0 0 0 0,-1 1 0 0 0,0-1 0 0 0,-1 0 0 0 0,0 1 0 0 0,-1-1 0 0 0,-2 18 0 0 0,1 3 16 0 0,-2 25-74 0 0,2-43-102 0 0,0 0 0 0 0,0-1 0 0 0,1 1 0 0 0,1 0 0 0 0,0 0 0 0 0,1 0 0 0 0,6 18 0 0 0,-7-26-28 0 0,0 0 0 0 0,0-1 0 0 0,0 1 0 0 0,-1 0 0 0 0,0 0 0 0 0,0 0 0 0 0,-1 0 0 0 0,1 0 0 0 0,-3 10 0 0 0,3-16 0 0 0,0 0 0 0 0,0 0 0 0 0,0-1 0 0 0,0 1 0 0 0,0 0 0 0 0,1 0 0 0 0,-1 0 0 0 0,0 0 0 0 0,0 0 0 0 0,0 0 0 0 0,0 0 0 0 0,1 0 0 0 0,-1 0 0 0 0,0 0 0 0 0,0 0 0 0 0,0 0 0 0 0,0 0 0 0 0,1 0 0 0 0,-1 0 0 0 0,0 0 0 0 0,0 0 0 0 0,0 0 0 0 0,0 0 0 0 0,1 0 0 0 0,-1 0 0 0 0,0 0 0 0 0,0 0 0 0 0,0 0 0 0 0,0 0 0 0 0,1 0 0 0 0,-1 0 0 0 0,0 0 0 0 0,0 1 0 0 0,0-1 0 0 0,0 0 0 0 0,0 0 0 0 0,1 0 0 0 0,-1 0 0 0 0,0 0 0 0 0,0 0 0 0 0,0 1 0 0 0,0-1 0 0 0,0 0 0 0 0,0 0 0 0 0,0 0 0 0 0,0 0 0 0 0,0 1 0 0 0,1-1 0 0 0,-1 0 0 0 0,0 0 0 0 0,0 0 0 0 0,0 0 0 0 0,0 1 0 0 0,0-1 0 0 0,0 0 0 0 0,0 1 0 0 0,0-2 0 0 0,2-2 0 0 0,-1 0 0 0 0,1 0 0 0 0,0-1 0 0 0,-1 1 0 0 0,0-1 0 0 0,0 1 0 0 0,0-1 0 0 0,0-4 0 0 0,5-16 0 0 0,17-61 0 0 0,-22 82 0 0 0,1 0 0 0 0,-1 0 0 0 0,1 0 0 0 0,0 1 0 0 0,-1-1 0 0 0,5-3 0 0 0,-2 0 0 0 0,5-1 0 0 0,-1 6 0 0 0,-5 3 75 0 0,-1-1 0 0 0,0 0 0 0 0,1 1 0 0 0,-1 0-1 0 0,0-1 1 0 0,0 1 0 0 0,0 0 0 0 0,0 0 0 0 0,0 0 0 0 0,-1 0-1 0 0,1 1 1 0 0,0-1 0 0 0,-1 0 0 0 0,0 1 0 0 0,0-1 0 0 0,1 1-1 0 0,0 4 1 0 0,10 18 477 0 0,-1-7-469 0 0,15 36-1 0 0,-13-31-60 0 0,0-2-300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9008 0 0,'0'0'6336'0'0,"1"1"-5602"0"0,19 13 1178 0 0,-16-13-1615 0 0,-1 1 0 0 0,0 0 1 0 0,0 0-1 0 0,-1 0 1 0 0,1 0-1 0 0,0 0 0 0 0,-1 1 1 0 0,5 3-1 0 0,15 24 1225 0 0,-15-21-1125 0 0,0 1 1 0 0,0 0-1 0 0,-1 0 1 0 0,7 14-1 0 0,-11-18-278 0 0,10 23 510 0 0,0 2 1 0 0,9 44-1 0 0,-15-42-389 0 0,-1 0 0 0 0,-1 1 0 0 0,-2 48 0 0 0,-3-62-473 0 0,0-1 1 0 0,-2 0-1 0 0,0 0 0 0 0,-1 0 0 0 0,-1 0 0 0 0,-1-1 0 0 0,-12 27 0 0 0,4-17-5939 0 0,1 1-2047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2760 0 0,'0'0'12762'0'0,"2"1"-12127"0"0,22 20 1073 0 0,26 30 0 0 0,-34-34-1146 0 0,174 204 2208 0 0,-103-116-2086 0 0,285 280 274 0 0,-362-375-972 0 0,-1 0 0 0 0,-1 0 0 0 0,9 15 0 0 0,-2-1-2914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289 70 7368 0 0,'0'0'4057'0'0,"-3"-1"-2921"0"0,-25-6 1637 0 0,27 6-1931 0 0,-1 1-672 0 0,1 0 0 0 0,-1-1 1 0 0,0 1-1 0 0,1-1 1 0 0,0 1-1 0 0,-1-1 1 0 0,1 0-1 0 0,-1 1 1 0 0,1-1-1 0 0,0 0 1 0 0,-1 0-1 0 0,1 0 1 0 0,0 0-1 0 0,-2-2 1 0 0,-2-1 182 0 0,-3-1-67 0 0,0 0 0 0 0,0 1 0 0 0,-1 0-1 0 0,0 0 1 0 0,0 1 0 0 0,0 0 0 0 0,-16-2 0 0 0,24 5-265 0 0,0 0 0 0 0,0-1 0 0 0,1 1 0 0 0,-1 0 0 0 0,0 0 1 0 0,0-1-1 0 0,0 1 0 0 0,0-1 0 0 0,1 1 0 0 0,-1 0 0 0 0,0-1 0 0 0,1 1 1 0 0,-2-2-1 0 0,1 1 17 0 0,1 1 0 0 0,-1-1 1 0 0,0 1-1 0 0,1 0 0 0 0,-1-1 1 0 0,0 1-1 0 0,1-1 0 0 0,-1 1 0 0 0,0 0 1 0 0,1 0-1 0 0,-1-1 0 0 0,0 1 1 0 0,0 0-1 0 0,1 0 0 0 0,-1 0 0 0 0,0 0 1 0 0,-1 0-1 0 0,-7-1 56 0 0,0 2-1 0 0,-1-1 1 0 0,1 1-1 0 0,0 1 1 0 0,0-1-1 0 0,-17 7 1 0 0,17-6-84 0 0,7-1-10 0 0,0-1 0 0 0,-1 1 0 0 0,1-1 0 0 0,0 1 0 0 0,0 0 0 0 0,0 0 0 0 0,0 0 0 0 0,1 0 0 0 0,-4 2 0 0 0,0 5 18 0 0,11 21 252 0 0,-6-21-284 0 0,0 0-1 0 0,1 0 1 0 0,0-1-1 0 0,0 1 0 0 0,0 0 1 0 0,5 12-1 0 0,-4-16 6 0 0,-1-1 0 0 0,1 1 0 0 0,0-1 0 0 0,0 1 0 0 0,1-1 0 0 0,-1 0-1 0 0,1 0 1 0 0,-1 0 0 0 0,1 0 0 0 0,0 0 0 0 0,0-1 0 0 0,0 0 0 0 0,1 1 0 0 0,-1-1-1 0 0,6 3 1 0 0,7 2 9 0 0,-11-6 0 0 0,-1 1 0 0 0,1 0 0 0 0,-1 0 0 0 0,0 0 0 0 0,1 1 0 0 0,-1-1 0 0 0,0 1 0 0 0,-1 0 0 0 0,1 0 0 0 0,0 0 0 0 0,-1 1 0 0 0,0-1 0 0 0,4 5 0 0 0,33 61 0 0 0,-38-66 6 0 0,0 0-1 0 0,-1-1 0 0 0,1 1 0 0 0,0-1 1 0 0,0 0-1 0 0,0 0 0 0 0,5 3 0 0 0,19 21 44 0 0,-21-19 4 0 0,-5-6-48 0 0,0-1-1 0 0,0 1 0 0 0,1 0 0 0 0,-1-1 1 0 0,0 1-1 0 0,0 0 0 0 0,0 0 1 0 0,0 0-1 0 0,0-1 0 0 0,-1 1 0 0 0,1 0 1 0 0,0-1-1 0 0,0 1 0 0 0,0 0 0 0 0,-1 0 1 0 0,1-1-1 0 0,0 1 0 0 0,-1 0 1 0 0,1-1-1 0 0,0 1 0 0 0,-1 0 0 0 0,1-1 1 0 0,-1 1-1 0 0,1-1 0 0 0,-1 1 1 0 0,1-1-1 0 0,-1 1 0 0 0,0-1 0 0 0,1 1 1 0 0,-1-1-1 0 0,0 0 0 0 0,1 1 0 0 0,-1-1 1 0 0,-1 1-1 0 0,-3 3 70 0 0,4-4 61 0 0,-5 3 74 0 0,-13 2 13 0 0,11-8-28 0 0,-1 0-137 0 0,-1 1-1 0 0,0 0 1 0 0,0 1-1 0 0,1 0 0 0 0,-18 0 1 0 0,13 19 50 0 0,12-16-110 0 0,0 1 0 0 0,0 0 1 0 0,1-1-1 0 0,-1 1 1 0 0,1 0-1 0 0,0 0 1 0 0,-1 0-1 0 0,1 0 1 0 0,1 0-1 0 0,-1 0 0 0 0,0 1 1 0 0,1-1-1 0 0,0 0 1 0 0,-1 0-1 0 0,1 0 1 0 0,0 1-1 0 0,1-1 1 0 0,-1 0-1 0 0,1 0 0 0 0,-1 0 1 0 0,1 1-1 0 0,0-1 1 0 0,2 3-1 0 0,-3-3 4 0 0,1-1 0 0 0,0 0-1 0 0,0 1 1 0 0,0-1 0 0 0,0 0-1 0 0,0 0 1 0 0,0 0 0 0 0,1 0-1 0 0,1 3 1 0 0,2-2-18 0 0,-1 1 0 0 0,1-1 1 0 0,1 1-1 0 0,10 4 0 0 0,-16-8 9 0 0,0 0 1 0 0,0 0-1 0 0,0 0 0 0 0,0 0 1 0 0,1 0-1 0 0,-1 0 1 0 0,0 0-1 0 0,0 1 0 0 0,0-1 1 0 0,0 0-1 0 0,1 0 1 0 0,-1 0-1 0 0,0 0 0 0 0,0 0 1 0 0,0 1-1 0 0,0-1 0 0 0,0 0 1 0 0,0 0-1 0 0,0 0 1 0 0,0 1-1 0 0,0-1 0 0 0,0 0 1 0 0,0 0-1 0 0,1 0 1 0 0,-1 1-1 0 0,0-1 0 0 0,0 0 1 0 0,0 0-1 0 0,0 0 0 0 0,0 1 1 0 0,-1-1-1 0 0,1 0 1 0 0,0 0-1 0 0,0 0 0 0 0,0 0 1 0 0,0 1-1 0 0,0-1 1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9216 0 0,'0'0'3221'0'0,"1"8"-772"0"0,4 18-577 0 0,-2 1 0 0 0,1 32 0 0 0,-4-50-1649 0 0,-1-1 0 0 0,0 1 0 0 0,-3 11 0 0 0,2-13-52 0 0,0 1-1 0 0,1-1 1 0 0,0 1 0 0 0,1 15-1 0 0,0-12 6 0 0,12 121 1019 0 0,-12-124-1162 0 0,0-1 0 0 0,0 1 0 0 0,0-1-1 0 0,-1 1 1 0 0,-3 13 0 0 0,0-12-22 0 0,3-7-64 0 0,10-14-4633 0 0,-4 0 2502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8288 0 0,'0'0'381'0'0,"-1"1"-6"0"0,-5 2 17 0 0,12 6 2773 0 0,-1 1-1958 0 0,-1 1 0 0 0,0 1 0 0 0,-1-1 0 0 0,0 1 0 0 0,-1-1 0 0 0,2 23 0 0 0,-4-30-1075 0 0,0 0 0 0 0,1 0 0 0 0,0 0-1 0 0,0 0 1 0 0,0 1 0 0 0,0-1 0 0 0,0-1 0 0 0,1 1 0 0 0,0 0 0 0 0,0 0-1 0 0,0-1 1 0 0,0 1 0 0 0,0-1 0 0 0,1 1 0 0 0,-1-1 0 0 0,1 0-1 0 0,5 4 1 0 0,-7-6 812 0 0,1-1-921 0 0,1 0-1 0 0,-1 0 0 0 0,0 0 1 0 0,0-1-1 0 0,0 0 0 0 0,0 1 1 0 0,0-1-1 0 0,0 0 0 0 0,0 0 1 0 0,0 0-1 0 0,0 0 1 0 0,0 0-1 0 0,0 0 0 0 0,0-1 1 0 0,-1 1-1 0 0,1 0 0 0 0,2-3 1 0 0,1-3 10 0 0,1-1 0 0 0,-1 1 1 0 0,5-10-1 0 0,9-12 42 0 0,-17 27-68 0 0,0-1-1 0 0,-1 1 1 0 0,1 0 0 0 0,0-1-1 0 0,-1 1 1 0 0,0-1 0 0 0,1 0-1 0 0,-1 1 1 0 0,0-1 0 0 0,0 0-1 0 0,-1 0 1 0 0,1 0 0 0 0,-1 0-1 0 0,1 0 1 0 0,-1-5 0 0 0,5-24 14 0 0,-4 32-16 0 0,0 0 0 0 0,1-1-1 0 0,-1 1 1 0 0,0 0 0 0 0,0 0 0 0 0,0 0 0 0 0,0 0 0 0 0,1 0 0 0 0,-1 0-1 0 0,0 0 1 0 0,0 0 0 0 0,0 0 0 0 0,2 1 0 0 0,-1 0 7 0 0,0 0-1 0 0,-1 0 1 0 0,1 0-1 0 0,-1 0 1 0 0,1 0 0 0 0,-1 0-1 0 0,1 1 1 0 0,-1-1 0 0 0,0 0-1 0 0,1 1 1 0 0,-1-1-1 0 0,0 1 1 0 0,0-1 0 0 0,0 1-1 0 0,0 0 1 0 0,0-1 0 0 0,-1 1-1 0 0,1 0 1 0 0,0 3 0 0 0,2 4 72 0 0,-1 1 0 0 0,1 16 0 0 0,0-3 26 0 0,5 30 145 0 0,-6-36-189 0 0,0 1-1 0 0,2 0 0 0 0,0-1 0 0 0,1 0 0 0 0,7 17 0 0 0,-5-20-53 0 0,-3-6-2 0 0,1 1 0 0 0,-2-1 0 0 0,1 1 0 0 0,-1 0 0 0 0,0 0 0 0 0,-1 0 0 0 0,2 13 0 0 0,-4-16-49 0 0,0-1-76 0 0,1-1 1 0 0,-1 1-1 0 0,1-1 0 0 0,2 9 0 0 0,2-1-268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6-17T03:57:08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416 1198 920 0 0,'0'0'18726'0'0,"-2"0"-18266"0"0,-1 0-284 0 0,0-1 0 0 0,0 1 0 0 0,0-1 0 0 0,0 0 0 0 0,-5-1 0 0 0,5 0 27 0 0,0 1 0 0 0,-1 0 0 0 0,1 0 0 0 0,0 1 0 0 0,-1-1 0 0 0,-3 0 0 0 0,4 1-84 0 0,-1-1 0 0 0,1 0 0 0 0,-1 1 0 0 0,1-1 0 0 0,-1-1-1 0 0,1 1 1 0 0,0-1 0 0 0,0 1 0 0 0,-1-1 0 0 0,1 0 0 0 0,0 0 0 0 0,-3-3 0 0 0,1 1-28 0 0,-1-1 1 0 0,1 0 0 0 0,-1-1 0 0 0,2 1-1 0 0,-6-7 1 0 0,-8-13 209 0 0,-1 2-1 0 0,-24-23 1 0 0,-18-21 261 0 0,39 41-562 0 0,12 15 0 0 0,-16-24 0 0 0,9 12 0 0 0,13 17 0 0 0,0 0 0 0 0,0 0 0 0 0,0 0 0 0 0,-3-9 0 0 0,-2-8-9 0 0,2-2 0 0 0,-6-35-1 0 0,9 43-42 0 0,0-3 53 0 0,1 1 0 0 0,2-1 0 0 0,-1 0 0 0 0,2 0 0 0 0,1 1 0 0 0,0-1 0 0 0,7-29 0 0 0,-5 33 15 0 0,0-3-5 0 0,1 1-1 0 0,1 0 1 0 0,0 0 0 0 0,2 1 0 0 0,12-27-1 0 0,-1 12-10 0 0,-9 15 0 0 0,1 0 0 0 0,0 0 0 0 0,2 1 0 0 0,19-21 0 0 0,73-64 0 0 0,-80 72 3 0 0,-20 24-5 0 0,0 0 0 0 0,0-1 0 0 0,0 1-1 0 0,1 1 1 0 0,0-1 0 0 0,0 1 0 0 0,10-7 0 0 0,3 2-50 0 0,1 1 0 0 0,0 0 0 0 0,1 1 0 0 0,-1 1 0 0 0,31-5 0 0 0,-12 5-45 0 0,0 3 1 0 0,40 0-1 0 0,-61 4 97 0 0,-1 0 0 0 0,1 1 0 0 0,-1 1 0 0 0,23 7 0 0 0,61 26 0 0 0,-63-20-13 0 0,-1 2 1 0 0,-1 2-1 0 0,-1 1 0 0 0,51 41 0 0 0,-31-11 13 0 0,-35-33 0 0 0,-2 0 0 0 0,0 2 0 0 0,-1 0 0 0 0,20 33 0 0 0,-34-50 0 0 0,16 28 0 0 0,19 46 0 0 0,-16-31 0 0 0,-13-30 45 0 0,-2 2 0 0 0,0-1 0 0 0,0 1-1 0 0,-2 0 1 0 0,4 32 0 0 0,-5-20 131 0 0,-2-1 0 0 0,-5 53 1 0 0,2-66-106 0 0,-1 0 1 0 0,-8 28-1 0 0,8-34-48 0 0,1-3 0 0 0,0 0 0 0 0,0 1-1 0 0,-1-1 1 0 0,0-1 0 0 0,-1 1 0 0 0,-7 11 0 0 0,-59 84 198 0 0,67-97-218 0 0,-1-1-1 0 0,0 0 0 0 0,-1 1 1 0 0,1-2-1 0 0,-7 6 0 0 0,-7 5 38 0 0,-36 33 0 0 0,-29 27 5 0 0,77-68-35 0 0,-1-1 1 0 0,1-1 0 0 0,-1 1-1 0 0,-10 4 1 0 0,-2 2 0 0 0,12-7 0 0 0,0-1 1 0 0,0 0 0 0 0,0 0-1 0 0,-1-1 1 0 0,1 0-1 0 0,-10 1 1 0 0,-6 3 24 0 0,13-4-30 0 0,0-1 0 0 0,-1 1 0 0 0,1-2 0 0 0,0 1 0 0 0,0-2 0 0 0,-1 1-1 0 0,1-1 1 0 0,-19-4 0 0 0,-6-5-670 0 0,-41-15-1 0 0,16 4-2611 0 0,34 12-2430 0 0,2 1-1611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4A376-0743-437D-AAD3-C261427D6999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7C20E-91B8-4BCC-BFDD-3D986DB896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560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02D84D-DB59-4278-8ABD-98ABEE3D9DA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543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02D84D-DB59-4278-8ABD-98ABEE3D9DA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511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13086-AB5B-4C89-92ED-0FAF3A4B612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63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13086-AB5B-4C89-92ED-0FAF3A4B612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254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7C20E-91B8-4BCC-BFDD-3D986DB8961E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017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13086-AB5B-4C89-92ED-0FAF3A4B6122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667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ノート プレースホルダー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dirty="0"/>
              </a:p>
            </p:txBody>
          </p:sp>
        </mc:Choice>
        <mc:Fallback xmlns="">
          <p:sp>
            <p:nvSpPr>
              <p:cNvPr id="3" name="ノート プレースホルダー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dirty="0"/>
                  <a:t>This figure shows two lighter </a:t>
                </a:r>
                <a:r>
                  <a:rPr kumimoji="1" lang="en-US" altLang="ja-JP" sz="1200" dirty="0">
                    <a:solidFill>
                      <a:srgbClr val="FFFFFF"/>
                    </a:solidFill>
                  </a:rPr>
                  <a:t>mass eigenvalues of </a:t>
                </a:r>
                <a:r>
                  <a:rPr kumimoji="1" lang="en-US" altLang="ja-JP" sz="1200" i="0" dirty="0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a:t>𝑆</a:t>
                </a:r>
                <a:r>
                  <a:rPr kumimoji="1" lang="en-US" altLang="ja-JP" sz="1200" dirty="0">
                    <a:solidFill>
                      <a:srgbClr val="FFFFFF"/>
                    </a:solidFill>
                  </a:rPr>
                  <a:t> and </a:t>
                </a:r>
                <a:r>
                  <a:rPr kumimoji="1" lang="en-US" altLang="ja-JP" sz="1200" i="0" dirty="0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a:t>𝐶</a:t>
                </a:r>
                <a:r>
                  <a:rPr kumimoji="1" lang="en-US" altLang="ja-JP" dirty="0"/>
                  <a:t>. S and C are complex,</a:t>
                </a:r>
                <a:r>
                  <a:rPr kumimoji="1" lang="en-US" altLang="ja-JP" baseline="0" dirty="0"/>
                  <a:t> so we have four real </a:t>
                </a:r>
                <a:r>
                  <a:rPr kumimoji="1" lang="en-US" altLang="ja-JP" baseline="0" dirty="0" err="1"/>
                  <a:t>d.o.f</a:t>
                </a:r>
                <a:r>
                  <a:rPr kumimoji="1" lang="en-US" altLang="ja-JP" baseline="0" dirty="0"/>
                  <a:t>. two of them are always heavy, but the other two are light. Here I showed these two lighter eigenvalues. I showed two examples, R^2 like and Higgs like set up. The parameters are chosen in this way. you can see one of the lighter eigenvalues always become negative depending the sign of rho. Remember </a:t>
                </a:r>
                <a:r>
                  <a:rPr kumimoji="1" lang="ja-JP" altLang="en-US" sz="1200" i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𝜌</a:t>
                </a:r>
                <a:r>
                  <a:rPr kumimoji="1" lang="ja-JP" altLang="en-US" sz="1200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sz="1200" dirty="0">
                    <a:solidFill>
                      <a:schemeClr val="bg1"/>
                    </a:solidFill>
                  </a:rPr>
                  <a:t>: cubic coupling of </a:t>
                </a:r>
                <a:r>
                  <a:rPr kumimoji="1" lang="en-US" altLang="ja-JP" sz="1200" i="0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𝑆</a:t>
                </a:r>
                <a:r>
                  <a:rPr kumimoji="1" lang="ja-JP" altLang="en-US" sz="1200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sz="1200" dirty="0">
                    <a:solidFill>
                      <a:schemeClr val="bg1"/>
                    </a:solidFill>
                  </a:rPr>
                  <a:t>in </a:t>
                </a:r>
                <a:r>
                  <a:rPr kumimoji="1" lang="en-US" altLang="ja-JP" sz="1200" dirty="0" err="1">
                    <a:solidFill>
                      <a:schemeClr val="bg1"/>
                    </a:solidFill>
                  </a:rPr>
                  <a:t>superpotential</a:t>
                </a:r>
                <a:r>
                  <a:rPr kumimoji="1" lang="en-US" altLang="ja-JP" sz="1200" dirty="0">
                    <a:solidFill>
                      <a:schemeClr val="bg1"/>
                    </a:solidFill>
                  </a:rPr>
                  <a:t>.</a:t>
                </a:r>
                <a:r>
                  <a:rPr kumimoji="1" lang="en-US" altLang="ja-JP" sz="1200" baseline="0" dirty="0">
                    <a:solidFill>
                      <a:schemeClr val="bg1"/>
                    </a:solidFill>
                  </a:rPr>
                  <a:t> </a:t>
                </a:r>
                <a:endParaRPr kumimoji="1" lang="ja-JP" altLang="en-US" dirty="0"/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113086-AB5B-4C89-92ED-0FAF3A4B6122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589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784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138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90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9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678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22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86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48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76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224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62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D5AE6-52BF-4D26-B8E1-1D1E2F814E0C}" type="datetimeFigureOut">
              <a:rPr kumimoji="1" lang="ja-JP" altLang="en-US" smtClean="0"/>
              <a:t>2022/6/20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71B36-2F69-4A42-AA48-21B548880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62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1.xml"/><Relationship Id="rId21" Type="http://schemas.openxmlformats.org/officeDocument/2006/relationships/image" Target="../media/image320.png"/><Relationship Id="rId42" Type="http://schemas.openxmlformats.org/officeDocument/2006/relationships/customXml" Target="../ink/ink19.xml"/><Relationship Id="rId47" Type="http://schemas.openxmlformats.org/officeDocument/2006/relationships/image" Target="../media/image450.png"/><Relationship Id="rId63" Type="http://schemas.openxmlformats.org/officeDocument/2006/relationships/customXml" Target="../ink/ink36.xml"/><Relationship Id="rId68" Type="http://schemas.openxmlformats.org/officeDocument/2006/relationships/customXml" Target="../ink/ink40.xml"/><Relationship Id="rId16" Type="http://schemas.openxmlformats.org/officeDocument/2006/relationships/customXml" Target="../ink/ink6.xml"/><Relationship Id="rId11" Type="http://schemas.openxmlformats.org/officeDocument/2006/relationships/image" Target="../media/image270.png"/><Relationship Id="rId24" Type="http://schemas.openxmlformats.org/officeDocument/2006/relationships/customXml" Target="../ink/ink10.xml"/><Relationship Id="rId32" Type="http://schemas.openxmlformats.org/officeDocument/2006/relationships/customXml" Target="../ink/ink14.xml"/><Relationship Id="rId37" Type="http://schemas.openxmlformats.org/officeDocument/2006/relationships/image" Target="../media/image400.png"/><Relationship Id="rId40" Type="http://schemas.openxmlformats.org/officeDocument/2006/relationships/customXml" Target="../ink/ink18.xml"/><Relationship Id="rId45" Type="http://schemas.openxmlformats.org/officeDocument/2006/relationships/image" Target="../media/image440.png"/><Relationship Id="rId53" Type="http://schemas.openxmlformats.org/officeDocument/2006/relationships/customXml" Target="../ink/ink26.xml"/><Relationship Id="rId58" Type="http://schemas.openxmlformats.org/officeDocument/2006/relationships/customXml" Target="../ink/ink31.xml"/><Relationship Id="rId66" Type="http://schemas.openxmlformats.org/officeDocument/2006/relationships/customXml" Target="../ink/ink39.xml"/><Relationship Id="rId74" Type="http://schemas.openxmlformats.org/officeDocument/2006/relationships/customXml" Target="../ink/ink43.xml"/><Relationship Id="rId79" Type="http://schemas.openxmlformats.org/officeDocument/2006/relationships/image" Target="../media/image530.png"/><Relationship Id="rId61" Type="http://schemas.openxmlformats.org/officeDocument/2006/relationships/customXml" Target="../ink/ink34.xml"/><Relationship Id="rId82" Type="http://schemas.openxmlformats.org/officeDocument/2006/relationships/image" Target="../media/image40.png"/><Relationship Id="rId19" Type="http://schemas.openxmlformats.org/officeDocument/2006/relationships/image" Target="../media/image310.png"/><Relationship Id="rId14" Type="http://schemas.openxmlformats.org/officeDocument/2006/relationships/customXml" Target="../ink/ink5.xml"/><Relationship Id="rId22" Type="http://schemas.openxmlformats.org/officeDocument/2006/relationships/customXml" Target="../ink/ink9.xml"/><Relationship Id="rId27" Type="http://schemas.openxmlformats.org/officeDocument/2006/relationships/image" Target="../media/image352.png"/><Relationship Id="rId30" Type="http://schemas.openxmlformats.org/officeDocument/2006/relationships/customXml" Target="../ink/ink13.xml"/><Relationship Id="rId35" Type="http://schemas.openxmlformats.org/officeDocument/2006/relationships/image" Target="../media/image390.png"/><Relationship Id="rId43" Type="http://schemas.openxmlformats.org/officeDocument/2006/relationships/image" Target="../media/image430.png"/><Relationship Id="rId48" Type="http://schemas.openxmlformats.org/officeDocument/2006/relationships/customXml" Target="../ink/ink22.xml"/><Relationship Id="rId56" Type="http://schemas.openxmlformats.org/officeDocument/2006/relationships/customXml" Target="../ink/ink29.xml"/><Relationship Id="rId64" Type="http://schemas.openxmlformats.org/officeDocument/2006/relationships/customXml" Target="../ink/ink37.xml"/><Relationship Id="rId69" Type="http://schemas.openxmlformats.org/officeDocument/2006/relationships/image" Target="../media/image480.png"/><Relationship Id="rId77" Type="http://schemas.openxmlformats.org/officeDocument/2006/relationships/image" Target="../media/image520.png"/><Relationship Id="rId8" Type="http://schemas.openxmlformats.org/officeDocument/2006/relationships/customXml" Target="../ink/ink2.xml"/><Relationship Id="rId51" Type="http://schemas.openxmlformats.org/officeDocument/2006/relationships/customXml" Target="../ink/ink24.xml"/><Relationship Id="rId72" Type="http://schemas.openxmlformats.org/officeDocument/2006/relationships/customXml" Target="../ink/ink42.xml"/><Relationship Id="rId80" Type="http://schemas.openxmlformats.org/officeDocument/2006/relationships/customXml" Target="../ink/ink46.xml"/><Relationship Id="rId3" Type="http://schemas.openxmlformats.org/officeDocument/2006/relationships/image" Target="../media/image48.png"/><Relationship Id="rId12" Type="http://schemas.openxmlformats.org/officeDocument/2006/relationships/customXml" Target="../ink/ink4.xml"/><Relationship Id="rId17" Type="http://schemas.openxmlformats.org/officeDocument/2006/relationships/image" Target="../media/image300.png"/><Relationship Id="rId25" Type="http://schemas.openxmlformats.org/officeDocument/2006/relationships/image" Target="../media/image340.png"/><Relationship Id="rId33" Type="http://schemas.openxmlformats.org/officeDocument/2006/relationships/image" Target="../media/image380.png"/><Relationship Id="rId38" Type="http://schemas.openxmlformats.org/officeDocument/2006/relationships/customXml" Target="../ink/ink17.xml"/><Relationship Id="rId46" Type="http://schemas.openxmlformats.org/officeDocument/2006/relationships/customXml" Target="../ink/ink21.xml"/><Relationship Id="rId59" Type="http://schemas.openxmlformats.org/officeDocument/2006/relationships/customXml" Target="../ink/ink32.xml"/><Relationship Id="rId67" Type="http://schemas.openxmlformats.org/officeDocument/2006/relationships/image" Target="../media/image470.png"/><Relationship Id="rId20" Type="http://schemas.openxmlformats.org/officeDocument/2006/relationships/customXml" Target="../ink/ink8.xml"/><Relationship Id="rId41" Type="http://schemas.openxmlformats.org/officeDocument/2006/relationships/image" Target="../media/image421.png"/><Relationship Id="rId54" Type="http://schemas.openxmlformats.org/officeDocument/2006/relationships/customXml" Target="../ink/ink27.xml"/><Relationship Id="rId62" Type="http://schemas.openxmlformats.org/officeDocument/2006/relationships/customXml" Target="../ink/ink35.xml"/><Relationship Id="rId70" Type="http://schemas.openxmlformats.org/officeDocument/2006/relationships/customXml" Target="../ink/ink41.xml"/><Relationship Id="rId75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290.png"/><Relationship Id="rId23" Type="http://schemas.openxmlformats.org/officeDocument/2006/relationships/image" Target="../media/image330.png"/><Relationship Id="rId28" Type="http://schemas.openxmlformats.org/officeDocument/2006/relationships/customXml" Target="../ink/ink12.xml"/><Relationship Id="rId36" Type="http://schemas.openxmlformats.org/officeDocument/2006/relationships/customXml" Target="../ink/ink16.xml"/><Relationship Id="rId49" Type="http://schemas.openxmlformats.org/officeDocument/2006/relationships/image" Target="../media/image460.png"/><Relationship Id="rId57" Type="http://schemas.openxmlformats.org/officeDocument/2006/relationships/customXml" Target="../ink/ink30.xml"/><Relationship Id="rId10" Type="http://schemas.openxmlformats.org/officeDocument/2006/relationships/customXml" Target="../ink/ink3.xml"/><Relationship Id="rId31" Type="http://schemas.openxmlformats.org/officeDocument/2006/relationships/image" Target="../media/image371.png"/><Relationship Id="rId44" Type="http://schemas.openxmlformats.org/officeDocument/2006/relationships/customXml" Target="../ink/ink20.xml"/><Relationship Id="rId52" Type="http://schemas.openxmlformats.org/officeDocument/2006/relationships/customXml" Target="../ink/ink25.xml"/><Relationship Id="rId60" Type="http://schemas.openxmlformats.org/officeDocument/2006/relationships/customXml" Target="../ink/ink33.xml"/><Relationship Id="rId65" Type="http://schemas.openxmlformats.org/officeDocument/2006/relationships/customXml" Target="../ink/ink38.xml"/><Relationship Id="rId73" Type="http://schemas.openxmlformats.org/officeDocument/2006/relationships/image" Target="../media/image500.png"/><Relationship Id="rId78" Type="http://schemas.openxmlformats.org/officeDocument/2006/relationships/customXml" Target="../ink/ink45.xml"/><Relationship Id="rId81" Type="http://schemas.openxmlformats.org/officeDocument/2006/relationships/image" Target="../media/image540.png"/><Relationship Id="rId4" Type="http://schemas.openxmlformats.org/officeDocument/2006/relationships/customXml" Target="../ink/ink1.xml"/><Relationship Id="rId9" Type="http://schemas.openxmlformats.org/officeDocument/2006/relationships/image" Target="../media/image260.png"/><Relationship Id="rId13" Type="http://schemas.openxmlformats.org/officeDocument/2006/relationships/image" Target="../media/image280.png"/><Relationship Id="rId18" Type="http://schemas.openxmlformats.org/officeDocument/2006/relationships/customXml" Target="../ink/ink7.xml"/><Relationship Id="rId39" Type="http://schemas.openxmlformats.org/officeDocument/2006/relationships/image" Target="../media/image410.png"/><Relationship Id="rId34" Type="http://schemas.openxmlformats.org/officeDocument/2006/relationships/customXml" Target="../ink/ink15.xml"/><Relationship Id="rId50" Type="http://schemas.openxmlformats.org/officeDocument/2006/relationships/customXml" Target="../ink/ink23.xml"/><Relationship Id="rId55" Type="http://schemas.openxmlformats.org/officeDocument/2006/relationships/customXml" Target="../ink/ink28.xml"/><Relationship Id="rId76" Type="http://schemas.openxmlformats.org/officeDocument/2006/relationships/customXml" Target="../ink/ink44.xml"/><Relationship Id="rId7" Type="http://schemas.openxmlformats.org/officeDocument/2006/relationships/image" Target="../media/image250.png"/><Relationship Id="rId71" Type="http://schemas.openxmlformats.org/officeDocument/2006/relationships/image" Target="../media/image490.png"/><Relationship Id="rId2" Type="http://schemas.openxmlformats.org/officeDocument/2006/relationships/notesSlide" Target="../notesSlides/notesSlide5.xml"/><Relationship Id="rId29" Type="http://schemas.openxmlformats.org/officeDocument/2006/relationships/image" Target="../media/image36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67.png"/><Relationship Id="rId7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75.png"/><Relationship Id="rId5" Type="http://schemas.openxmlformats.org/officeDocument/2006/relationships/image" Target="../media/image58.png"/><Relationship Id="rId10" Type="http://schemas.openxmlformats.org/officeDocument/2006/relationships/image" Target="../media/image74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20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6.png"/><Relationship Id="rId10" Type="http://schemas.openxmlformats.org/officeDocument/2006/relationships/image" Target="../media/image370.png"/><Relationship Id="rId4" Type="http://schemas.openxmlformats.org/officeDocument/2006/relationships/image" Target="../media/image64.png"/><Relationship Id="rId9" Type="http://schemas.openxmlformats.org/officeDocument/2006/relationships/image" Target="../media/image5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13" Type="http://schemas.openxmlformats.org/officeDocument/2006/relationships/image" Target="../media/image72.png"/><Relationship Id="rId3" Type="http://schemas.openxmlformats.org/officeDocument/2006/relationships/image" Target="../media/image70.png"/><Relationship Id="rId12" Type="http://schemas.openxmlformats.org/officeDocument/2006/relationships/image" Target="../media/image7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10.png"/><Relationship Id="rId10" Type="http://schemas.openxmlformats.org/officeDocument/2006/relationships/image" Target="../media/image700.png"/><Relationship Id="rId4" Type="http://schemas.openxmlformats.org/officeDocument/2006/relationships/image" Target="../media/image680.png"/><Relationship Id="rId9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3AF24B-4520-4E68-9CE5-EF0B25013E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Supersymmetry and </a:t>
            </a:r>
            <a:br>
              <a:rPr kumimoji="1" lang="en-US" altLang="ja-JP" dirty="0"/>
            </a:br>
            <a:r>
              <a:rPr kumimoji="1" lang="en-US" altLang="ja-JP" dirty="0"/>
              <a:t>dark matter extensions </a:t>
            </a:r>
            <a:br>
              <a:rPr kumimoji="1" lang="en-US" altLang="ja-JP" dirty="0"/>
            </a:br>
            <a:r>
              <a:rPr kumimoji="1" lang="en-US" altLang="ja-JP" dirty="0"/>
              <a:t>of Higgs-R2 model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ADF96BB-CAA1-4653-B66D-49585BE82E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sz="4000" u="sng" dirty="0" err="1">
                <a:solidFill>
                  <a:srgbClr val="EE9012"/>
                </a:solidFill>
              </a:rPr>
              <a:t>Shuntaro</a:t>
            </a:r>
            <a:r>
              <a:rPr lang="en-US" altLang="ja-JP" sz="4000" u="sng" dirty="0">
                <a:solidFill>
                  <a:srgbClr val="EE9012"/>
                </a:solidFill>
              </a:rPr>
              <a:t> Aoki</a:t>
            </a:r>
            <a:r>
              <a:rPr lang="en-US" altLang="ja-JP" sz="4000" dirty="0"/>
              <a:t> </a:t>
            </a:r>
            <a:r>
              <a:rPr kumimoji="1" lang="en-US" altLang="ja-JP" dirty="0"/>
              <a:t>(Chung-Ang University)</a:t>
            </a:r>
          </a:p>
          <a:p>
            <a:r>
              <a:rPr lang="en-US" altLang="ja-JP" sz="2200" dirty="0"/>
              <a:t>with Hyun Min Lee, Adriana G. </a:t>
            </a:r>
            <a:r>
              <a:rPr lang="en-US" altLang="ja-JP" sz="2200" dirty="0" err="1"/>
              <a:t>Menkara</a:t>
            </a:r>
            <a:r>
              <a:rPr lang="en-US" altLang="ja-JP" sz="2200" dirty="0"/>
              <a:t>, and Kimiko Yamashita</a:t>
            </a:r>
          </a:p>
          <a:p>
            <a:r>
              <a:rPr lang="en-US" altLang="ja-JP" sz="2400" dirty="0"/>
              <a:t>2108.00222, 2202.13063 </a:t>
            </a:r>
            <a:endParaRPr lang="ja-JP" altLang="en-US" sz="2400" dirty="0"/>
          </a:p>
          <a:p>
            <a:endParaRPr lang="en-US" altLang="ja-JP" sz="2400" dirty="0"/>
          </a:p>
          <a:p>
            <a:endParaRPr kumimoji="1" lang="ja-JP" altLang="en-US" dirty="0"/>
          </a:p>
        </p:txBody>
      </p:sp>
      <p:pic>
        <p:nvPicPr>
          <p:cNvPr id="4" name="図 3" descr="円&#10;&#10;自動的に生成された説明">
            <a:extLst>
              <a:ext uri="{FF2B5EF4-FFF2-40B4-BE49-F238E27FC236}">
                <a16:creationId xmlns:a16="http://schemas.microsoft.com/office/drawing/2014/main" id="{062667D7-6F14-425A-9185-A31FAA4FA7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4602162"/>
            <a:ext cx="2123241" cy="211114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5294A2-2913-466C-834B-3EC2707E42C1}"/>
              </a:ext>
            </a:extLst>
          </p:cNvPr>
          <p:cNvSpPr txBox="1"/>
          <p:nvPr/>
        </p:nvSpPr>
        <p:spPr>
          <a:xfrm>
            <a:off x="277059" y="6313193"/>
            <a:ext cx="4294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SUSY 29/6/2022 @ Ioannina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4267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223C84-869D-4BBC-9C91-D93460C11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5400" dirty="0"/>
              <a:t>SUSY (SUGRA) embedding</a:t>
            </a:r>
            <a:endParaRPr kumimoji="1" lang="ja-JP" altLang="en-US" sz="5400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3D3AF6-28ED-4AEC-BC7C-C379EFC117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sv-SE" altLang="ja-JP" dirty="0"/>
              <a:t>SA, H.M. Lee, A. G. Menkara  2108.00222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5325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AAE7D6-09D0-483F-A3EC-FD6D60B82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Strategy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8B9CDAB-BE5E-473B-AB12-C0705F609CDD}"/>
              </a:ext>
            </a:extLst>
          </p:cNvPr>
          <p:cNvSpPr txBox="1"/>
          <p:nvPr/>
        </p:nvSpPr>
        <p:spPr>
          <a:xfrm>
            <a:off x="770427" y="1875820"/>
            <a:ext cx="58201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FFC000"/>
                </a:solidFill>
              </a:rPr>
              <a:t>Higgs R^2 SUGRA</a:t>
            </a:r>
            <a:r>
              <a:rPr lang="en-US" altLang="ja-JP" sz="2800" b="1" dirty="0"/>
              <a:t> </a:t>
            </a:r>
            <a:r>
              <a:rPr lang="en-US" altLang="ja-JP" sz="2400" b="1" dirty="0"/>
              <a:t>=</a:t>
            </a:r>
          </a:p>
          <a:p>
            <a:r>
              <a:rPr lang="en-US" altLang="ja-JP" sz="2800" b="1" u="sng" dirty="0">
                <a:solidFill>
                  <a:srgbClr val="00B0F0"/>
                </a:solidFill>
              </a:rPr>
              <a:t>Higgs inflation</a:t>
            </a:r>
            <a:r>
              <a:rPr lang="en-US" altLang="ja-JP" sz="2800" b="1" dirty="0">
                <a:solidFill>
                  <a:srgbClr val="00B0F0"/>
                </a:solidFill>
              </a:rPr>
              <a:t> in SUGRA</a:t>
            </a:r>
            <a:r>
              <a:rPr lang="en-US" altLang="ja-JP" sz="2800" b="1" dirty="0"/>
              <a:t> </a:t>
            </a:r>
            <a:r>
              <a:rPr lang="en-US" altLang="ja-JP" sz="2400" b="1" dirty="0"/>
              <a:t>+ </a:t>
            </a:r>
            <a:r>
              <a:rPr lang="en-US" altLang="ja-JP" sz="2800" b="1" u="sng" dirty="0">
                <a:solidFill>
                  <a:srgbClr val="FF0000"/>
                </a:solidFill>
              </a:rPr>
              <a:t>R^2</a:t>
            </a:r>
            <a:r>
              <a:rPr lang="en-US" altLang="ja-JP" sz="2800" b="1" dirty="0">
                <a:solidFill>
                  <a:srgbClr val="FF0000"/>
                </a:solidFill>
              </a:rPr>
              <a:t> SUGRA</a:t>
            </a:r>
            <a:endParaRPr lang="en-US" altLang="ja-JP" sz="2400" b="1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C8B476C-27D9-44DD-8579-0D216DCF572A}"/>
              </a:ext>
            </a:extLst>
          </p:cNvPr>
          <p:cNvSpPr txBox="1"/>
          <p:nvPr/>
        </p:nvSpPr>
        <p:spPr>
          <a:xfrm>
            <a:off x="561213" y="4467737"/>
            <a:ext cx="1499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✓</a:t>
            </a:r>
            <a:r>
              <a:rPr lang="en-US" altLang="ja-JP" sz="2400" dirty="0"/>
              <a:t>NMSSM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3A00E09-302D-471C-B101-D8EF8334E773}"/>
              </a:ext>
            </a:extLst>
          </p:cNvPr>
          <p:cNvSpPr txBox="1"/>
          <p:nvPr/>
        </p:nvSpPr>
        <p:spPr>
          <a:xfrm>
            <a:off x="561213" y="4929402"/>
            <a:ext cx="381468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F12FEC"/>
                </a:solidFill>
              </a:rPr>
              <a:t>Einhorn, Jones’ </a:t>
            </a:r>
            <a:r>
              <a:rPr lang="en-US" altLang="ja-JP" sz="1400" dirty="0">
                <a:solidFill>
                  <a:srgbClr val="F12FEC"/>
                </a:solidFill>
              </a:rPr>
              <a:t>10</a:t>
            </a:r>
          </a:p>
          <a:p>
            <a:r>
              <a:rPr lang="en-US" altLang="ja-JP" sz="1400" dirty="0" err="1">
                <a:solidFill>
                  <a:srgbClr val="F12FEC"/>
                </a:solidFill>
              </a:rPr>
              <a:t>H.M.Lee</a:t>
            </a:r>
            <a:r>
              <a:rPr lang="en-US" altLang="ja-JP" sz="1400" dirty="0">
                <a:solidFill>
                  <a:srgbClr val="F12FEC"/>
                </a:solidFill>
              </a:rPr>
              <a:t>’  10</a:t>
            </a:r>
          </a:p>
          <a:p>
            <a:r>
              <a:rPr lang="en-US" altLang="ja-JP" sz="1400" b="0" i="0" u="none" strike="noStrike" baseline="0" dirty="0">
                <a:solidFill>
                  <a:srgbClr val="F12FEC"/>
                </a:solidFill>
              </a:rPr>
              <a:t>Ferrara, </a:t>
            </a:r>
            <a:r>
              <a:rPr lang="en-US" altLang="ja-JP" sz="1400" b="0" i="0" u="none" strike="noStrike" baseline="0" dirty="0" err="1">
                <a:solidFill>
                  <a:srgbClr val="F12FEC"/>
                </a:solidFill>
              </a:rPr>
              <a:t>Kallosh</a:t>
            </a:r>
            <a:r>
              <a:rPr lang="en-US" altLang="ja-JP" sz="1400" b="0" i="0" u="none" strike="noStrike" baseline="0" dirty="0">
                <a:solidFill>
                  <a:srgbClr val="F12FEC"/>
                </a:solidFill>
              </a:rPr>
              <a:t>, Linde, </a:t>
            </a:r>
            <a:r>
              <a:rPr lang="en-US" altLang="ja-JP" sz="1400" b="0" i="0" u="none" strike="noStrike" baseline="0" dirty="0" err="1">
                <a:solidFill>
                  <a:srgbClr val="F12FEC"/>
                </a:solidFill>
              </a:rPr>
              <a:t>Marrani</a:t>
            </a:r>
            <a:r>
              <a:rPr lang="en-US" altLang="ja-JP" sz="1400" b="0" i="0" u="none" strike="noStrike" baseline="0" dirty="0">
                <a:solidFill>
                  <a:srgbClr val="F12FEC"/>
                </a:solidFill>
              </a:rPr>
              <a:t>, Van </a:t>
            </a:r>
            <a:r>
              <a:rPr lang="en-US" altLang="ja-JP" sz="1400" b="0" i="0" u="none" strike="noStrike" baseline="0" dirty="0" err="1">
                <a:solidFill>
                  <a:srgbClr val="F12FEC"/>
                </a:solidFill>
              </a:rPr>
              <a:t>Proeyen</a:t>
            </a:r>
            <a:r>
              <a:rPr lang="en-US" altLang="ja-JP" sz="1400" b="0" i="0" u="none" strike="noStrike" baseline="0" dirty="0">
                <a:solidFill>
                  <a:srgbClr val="F12FEC"/>
                </a:solidFill>
              </a:rPr>
              <a:t>’</a:t>
            </a:r>
            <a:r>
              <a:rPr lang="ja-JP" altLang="en-US" sz="1100" b="0" i="0" u="none" strike="noStrike" baseline="0" dirty="0">
                <a:solidFill>
                  <a:srgbClr val="F12FEC"/>
                </a:solidFill>
              </a:rPr>
              <a:t> </a:t>
            </a:r>
            <a:r>
              <a:rPr lang="ja-JP" altLang="en-US" sz="1400" dirty="0">
                <a:solidFill>
                  <a:srgbClr val="F12FEC"/>
                </a:solidFill>
              </a:rPr>
              <a:t>10</a:t>
            </a:r>
            <a:endParaRPr lang="en-US" altLang="ja-JP" sz="1400" dirty="0">
              <a:solidFill>
                <a:srgbClr val="F12FEC"/>
              </a:solidFill>
            </a:endParaRPr>
          </a:p>
        </p:txBody>
      </p: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6D40A8AE-D7AF-4E34-A39A-DCDFE9E88A1F}"/>
              </a:ext>
            </a:extLst>
          </p:cNvPr>
          <p:cNvSpPr/>
          <p:nvPr/>
        </p:nvSpPr>
        <p:spPr>
          <a:xfrm>
            <a:off x="420969" y="3141611"/>
            <a:ext cx="3954927" cy="2861859"/>
          </a:xfrm>
          <a:prstGeom prst="wedgeRectCallout">
            <a:avLst>
              <a:gd name="adj1" fmla="val -14757"/>
              <a:gd name="adj2" fmla="val -60811"/>
            </a:avLst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D2BF4CCC-7A9A-4C76-A4DA-2F110EBB8E02}"/>
              </a:ext>
            </a:extLst>
          </p:cNvPr>
          <p:cNvSpPr/>
          <p:nvPr/>
        </p:nvSpPr>
        <p:spPr>
          <a:xfrm>
            <a:off x="4606699" y="3141612"/>
            <a:ext cx="4259715" cy="2861859"/>
          </a:xfrm>
          <a:prstGeom prst="wedgeRectCallout">
            <a:avLst>
              <a:gd name="adj1" fmla="val -34691"/>
              <a:gd name="adj2" fmla="val -60788"/>
            </a:avLst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5505DDF-215E-4052-8B3E-42C86DF82986}"/>
              </a:ext>
            </a:extLst>
          </p:cNvPr>
          <p:cNvSpPr txBox="1"/>
          <p:nvPr/>
        </p:nvSpPr>
        <p:spPr>
          <a:xfrm>
            <a:off x="561213" y="3237295"/>
            <a:ext cx="24769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MSSM embedding</a:t>
            </a:r>
          </a:p>
          <a:p>
            <a:r>
              <a:rPr lang="ja-JP" altLang="en-US" sz="2400" dirty="0"/>
              <a:t>→ </a:t>
            </a:r>
            <a:r>
              <a:rPr lang="en-US" altLang="ja-JP" sz="2400" dirty="0"/>
              <a:t>instability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BA54CB9-5140-46D3-B967-07445ABE3626}"/>
              </a:ext>
            </a:extLst>
          </p:cNvPr>
          <p:cNvSpPr txBox="1"/>
          <p:nvPr/>
        </p:nvSpPr>
        <p:spPr>
          <a:xfrm>
            <a:off x="4775347" y="3263917"/>
            <a:ext cx="4145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✓</a:t>
            </a:r>
            <a:r>
              <a:rPr lang="en-US" altLang="ja-JP" sz="2400" dirty="0"/>
              <a:t>Constructed by </a:t>
            </a:r>
            <a:r>
              <a:rPr lang="en-US" altLang="ja-JP" sz="2400" dirty="0">
                <a:solidFill>
                  <a:srgbClr val="F12FEC"/>
                </a:solidFill>
              </a:rPr>
              <a:t>S. </a:t>
            </a:r>
            <a:r>
              <a:rPr lang="en-US" altLang="ja-JP" sz="2400" dirty="0" err="1">
                <a:solidFill>
                  <a:srgbClr val="F12FEC"/>
                </a:solidFill>
              </a:rPr>
              <a:t>Cecotti</a:t>
            </a:r>
            <a:r>
              <a:rPr lang="en-US" altLang="ja-JP" sz="2400" dirty="0">
                <a:solidFill>
                  <a:srgbClr val="F12FEC"/>
                </a:solidFill>
              </a:rPr>
              <a:t>’ 87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4B94FD6-84AA-4461-A9BF-8AF2FFA96B80}"/>
              </a:ext>
            </a:extLst>
          </p:cNvPr>
          <p:cNvSpPr txBox="1"/>
          <p:nvPr/>
        </p:nvSpPr>
        <p:spPr>
          <a:xfrm>
            <a:off x="4775347" y="3962146"/>
            <a:ext cx="1374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✓</a:t>
            </a:r>
            <a:r>
              <a:rPr lang="en-US" altLang="ja-JP" sz="2400" dirty="0"/>
              <a:t>Duality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E713B13-37AB-4CC4-A9F6-B8C85AA144E2}"/>
              </a:ext>
            </a:extLst>
          </p:cNvPr>
          <p:cNvSpPr txBox="1"/>
          <p:nvPr/>
        </p:nvSpPr>
        <p:spPr>
          <a:xfrm>
            <a:off x="5165903" y="4449793"/>
            <a:ext cx="349640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rgbClr val="00B050"/>
                </a:solidFill>
              </a:rPr>
              <a:t>R^2 </a:t>
            </a:r>
            <a:r>
              <a:rPr lang="en-US" altLang="ja-JP" sz="2000" dirty="0" err="1">
                <a:solidFill>
                  <a:srgbClr val="00B050"/>
                </a:solidFill>
              </a:rPr>
              <a:t>sugra</a:t>
            </a:r>
            <a:r>
              <a:rPr lang="en-US" altLang="ja-JP" sz="2000" dirty="0">
                <a:solidFill>
                  <a:srgbClr val="00B050"/>
                </a:solidFill>
              </a:rPr>
              <a:t> </a:t>
            </a:r>
            <a:r>
              <a:rPr lang="ja-JP" altLang="en-US" sz="2000" dirty="0">
                <a:solidFill>
                  <a:srgbClr val="00B050"/>
                </a:solidFill>
              </a:rPr>
              <a:t>⇔ </a:t>
            </a:r>
            <a:endParaRPr lang="en-US" altLang="ja-JP" sz="2000" dirty="0">
              <a:solidFill>
                <a:srgbClr val="00B050"/>
              </a:solidFill>
            </a:endParaRPr>
          </a:p>
          <a:p>
            <a:r>
              <a:rPr lang="en-US" altLang="ja-JP" sz="2000" dirty="0">
                <a:solidFill>
                  <a:srgbClr val="00B050"/>
                </a:solidFill>
              </a:rPr>
              <a:t>two chiral </a:t>
            </a:r>
            <a:r>
              <a:rPr lang="en-US" altLang="ja-JP" sz="2000" dirty="0" err="1">
                <a:solidFill>
                  <a:srgbClr val="00B050"/>
                </a:solidFill>
              </a:rPr>
              <a:t>superfields</a:t>
            </a:r>
            <a:r>
              <a:rPr lang="en-US" altLang="ja-JP" sz="2000" dirty="0">
                <a:solidFill>
                  <a:srgbClr val="00B050"/>
                </a:solidFill>
              </a:rPr>
              <a:t> {</a:t>
            </a:r>
            <a:r>
              <a:rPr lang="ja-JP" altLang="en-US" sz="2000" dirty="0">
                <a:solidFill>
                  <a:srgbClr val="00B050"/>
                </a:solidFill>
              </a:rPr>
              <a:t>𝑇, 𝐶</a:t>
            </a:r>
            <a:r>
              <a:rPr lang="en-US" altLang="ja-JP" sz="2000" dirty="0">
                <a:solidFill>
                  <a:srgbClr val="00B050"/>
                </a:solidFill>
              </a:rPr>
              <a:t>}</a:t>
            </a:r>
          </a:p>
          <a:p>
            <a:r>
              <a:rPr lang="en-US" altLang="ja-JP" sz="2000" dirty="0"/>
              <a:t>(Non-SUSY : R^2 </a:t>
            </a:r>
            <a:r>
              <a:rPr lang="ja-JP" altLang="en-US" sz="2000" dirty="0"/>
              <a:t>⇔ </a:t>
            </a:r>
            <a:r>
              <a:rPr lang="en-US" altLang="ja-JP" sz="2000" dirty="0" err="1"/>
              <a:t>scalaron</a:t>
            </a:r>
            <a:r>
              <a:rPr lang="en-US" altLang="ja-JP" sz="2000" dirty="0"/>
              <a:t>)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16120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156095-DFBF-4A9B-B383-65B481569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Supergravity embedding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97A57D4-099D-4B7C-ABDE-2BB6C85F5D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204" y="2483793"/>
            <a:ext cx="7586718" cy="700093"/>
          </a:xfrm>
          <a:prstGeom prst="rect">
            <a:avLst/>
          </a:prstGeom>
        </p:spPr>
      </p:pic>
      <p:pic>
        <p:nvPicPr>
          <p:cNvPr id="6" name="図 5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42D32F0B-47F6-4BA8-9C41-F45AA934F6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1" y="3211254"/>
            <a:ext cx="3567139" cy="747718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14E8BDE1-C448-416E-9B0C-77435EE5DC80}"/>
              </a:ext>
            </a:extLst>
          </p:cNvPr>
          <p:cNvCxnSpPr/>
          <p:nvPr/>
        </p:nvCxnSpPr>
        <p:spPr>
          <a:xfrm>
            <a:off x="1751811" y="3183885"/>
            <a:ext cx="4982966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829FD9C-280F-4790-A048-C5E9E8BED0B6}"/>
              </a:ext>
            </a:extLst>
          </p:cNvPr>
          <p:cNvCxnSpPr>
            <a:cxnSpLocks/>
          </p:cNvCxnSpPr>
          <p:nvPr/>
        </p:nvCxnSpPr>
        <p:spPr>
          <a:xfrm>
            <a:off x="1693857" y="3932460"/>
            <a:ext cx="1826465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44839CD-3A2A-41C0-AB0E-226F7A67D793}"/>
              </a:ext>
            </a:extLst>
          </p:cNvPr>
          <p:cNvCxnSpPr>
            <a:cxnSpLocks/>
          </p:cNvCxnSpPr>
          <p:nvPr/>
        </p:nvCxnSpPr>
        <p:spPr>
          <a:xfrm>
            <a:off x="7016091" y="3183885"/>
            <a:ext cx="162715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E772321-BB75-4831-B6A1-325A16155DBC}"/>
              </a:ext>
            </a:extLst>
          </p:cNvPr>
          <p:cNvCxnSpPr>
            <a:cxnSpLocks/>
          </p:cNvCxnSpPr>
          <p:nvPr/>
        </p:nvCxnSpPr>
        <p:spPr>
          <a:xfrm>
            <a:off x="3757305" y="3932460"/>
            <a:ext cx="9060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7D3CB83-C902-4B88-90BC-825DE1D6B264}"/>
                  </a:ext>
                </a:extLst>
              </p:cNvPr>
              <p:cNvSpPr txBox="1"/>
              <p:nvPr/>
            </p:nvSpPr>
            <p:spPr>
              <a:xfrm>
                <a:off x="792790" y="5035317"/>
                <a:ext cx="788669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NMSSM Fields : singlet </a:t>
                </a:r>
                <a14:m>
                  <m:oMath xmlns:m="http://schemas.openxmlformats.org/officeDocument/2006/math">
                    <m:r>
                      <a:rPr kumimoji="1" lang="en-US" altLang="ja-JP" sz="2000" i="1" dirty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kumimoji="1" lang="en-US" altLang="ja-JP" sz="2000" dirty="0"/>
                  <a:t>, Higgs doublets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kumimoji="1" lang="en-US" altLang="ja-JP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kumimoji="1" lang="en-US" altLang="ja-JP" sz="2000" dirty="0"/>
                  <a:t>, </a:t>
                </a:r>
              </a:p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Dual scalars </a:t>
                </a:r>
                <a14:m>
                  <m:oMath xmlns:m="http://schemas.openxmlformats.org/officeDocument/2006/math">
                    <m:r>
                      <a:rPr kumimoji="1" lang="en-US" altLang="ja-JP" sz="2000" i="1" dirty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kumimoji="1" lang="en-US" altLang="ja-JP" sz="2000" dirty="0"/>
                  <a:t>, </a:t>
                </a:r>
                <a14:m>
                  <m:oMath xmlns:m="http://schemas.openxmlformats.org/officeDocument/2006/math">
                    <m:r>
                      <a:rPr kumimoji="1" lang="en-US" altLang="ja-JP" sz="2000" i="1" dirty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kumimoji="1" lang="en-US" altLang="ja-JP" sz="2000" dirty="0"/>
                  <a:t> (</a:t>
                </a:r>
                <a14:m>
                  <m:oMath xmlns:m="http://schemas.openxmlformats.org/officeDocument/2006/math">
                    <m:r>
                      <a:rPr kumimoji="1" lang="en-US" altLang="ja-JP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kumimoji="1" lang="en-US" altLang="ja-JP" sz="2000" dirty="0"/>
                  <a:t>-sector is completely determined by R^2 structure)</a:t>
                </a:r>
              </a:p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Parameters : </a:t>
                </a:r>
                <a14:m>
                  <m:oMath xmlns:m="http://schemas.openxmlformats.org/officeDocument/2006/math">
                    <m:r>
                      <a:rPr kumimoji="1" lang="ja-JP" altLang="en-US" sz="2000" b="1" i="1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kumimoji="1" lang="en-US" altLang="ja-JP" sz="2000" dirty="0"/>
                  <a:t> (non-minimal coupling), </a:t>
                </a:r>
                <a14:m>
                  <m:oMath xmlns:m="http://schemas.openxmlformats.org/officeDocument/2006/math">
                    <m:r>
                      <a:rPr kumimoji="1" lang="ja-JP" altLang="en-US" sz="20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kumimoji="1" lang="en-US" altLang="ja-JP" sz="2000" dirty="0"/>
                  <a:t>, </a:t>
                </a:r>
                <a14:m>
                  <m:oMath xmlns:m="http://schemas.openxmlformats.org/officeDocument/2006/math">
                    <m:r>
                      <a:rPr kumimoji="1" lang="ja-JP" altLang="en-US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kumimoji="1" lang="en-US" altLang="ja-JP" sz="2000" dirty="0"/>
                  <a:t>, </a:t>
                </a:r>
                <a14:m>
                  <m:oMath xmlns:m="http://schemas.openxmlformats.org/officeDocument/2006/math">
                    <m:r>
                      <a:rPr kumimoji="1" lang="ja-JP" alt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kumimoji="1" lang="en-US" altLang="ja-JP" sz="2000" dirty="0"/>
                  <a:t> (coefficient of R^2)</a:t>
                </a: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7D3CB83-C902-4B88-90BC-825DE1D6B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790" y="5035317"/>
                <a:ext cx="7886699" cy="1015663"/>
              </a:xfrm>
              <a:prstGeom prst="rect">
                <a:avLst/>
              </a:prstGeom>
              <a:blipFill>
                <a:blip r:embed="rId4"/>
                <a:stretch>
                  <a:fillRect l="-773" t="-2994" b="-101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図 11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0E23B1E3-BB2D-4EE2-BEF0-2D394D684F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1" y="1861558"/>
            <a:ext cx="2375118" cy="755247"/>
          </a:xfrm>
          <a:prstGeom prst="rect">
            <a:avLst/>
          </a:prstGeom>
        </p:spPr>
      </p:pic>
      <p:sp>
        <p:nvSpPr>
          <p:cNvPr id="13" name="左中かっこ 12">
            <a:extLst>
              <a:ext uri="{FF2B5EF4-FFF2-40B4-BE49-F238E27FC236}">
                <a16:creationId xmlns:a16="http://schemas.microsoft.com/office/drawing/2014/main" id="{C0BCD7DD-EFD3-4F15-8F64-83D3B403262E}"/>
              </a:ext>
            </a:extLst>
          </p:cNvPr>
          <p:cNvSpPr/>
          <p:nvPr/>
        </p:nvSpPr>
        <p:spPr>
          <a:xfrm>
            <a:off x="583525" y="1901049"/>
            <a:ext cx="509155" cy="2031406"/>
          </a:xfrm>
          <a:prstGeom prst="leftBrac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9A81BA87-C0DA-4DCA-BBE4-DD5D27C78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164" y="6050980"/>
            <a:ext cx="1372942" cy="578314"/>
          </a:xfrm>
          <a:prstGeom prst="rect">
            <a:avLst/>
          </a:prstGeom>
        </p:spPr>
      </p:pic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A97ACE3-DFDA-4D74-8283-F84102C50BFA}"/>
              </a:ext>
            </a:extLst>
          </p:cNvPr>
          <p:cNvCxnSpPr>
            <a:cxnSpLocks/>
          </p:cNvCxnSpPr>
          <p:nvPr/>
        </p:nvCxnSpPr>
        <p:spPr>
          <a:xfrm flipV="1">
            <a:off x="2432957" y="3976991"/>
            <a:ext cx="0" cy="42628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03FD0A8-AB7E-434E-A0C0-1AB201856383}"/>
              </a:ext>
            </a:extLst>
          </p:cNvPr>
          <p:cNvSpPr txBox="1"/>
          <p:nvPr/>
        </p:nvSpPr>
        <p:spPr>
          <a:xfrm>
            <a:off x="1926327" y="4403271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00B0F0"/>
                </a:solidFill>
              </a:rPr>
              <a:t>NMSSM</a:t>
            </a: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066A4DA-730C-4F82-B1A6-C908C3ADB7DB}"/>
              </a:ext>
            </a:extLst>
          </p:cNvPr>
          <p:cNvCxnSpPr>
            <a:cxnSpLocks/>
          </p:cNvCxnSpPr>
          <p:nvPr/>
        </p:nvCxnSpPr>
        <p:spPr>
          <a:xfrm flipV="1">
            <a:off x="4227905" y="4027332"/>
            <a:ext cx="0" cy="42628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C1F2F4A-D7FB-477B-A6A8-5D7DFC5FA801}"/>
              </a:ext>
            </a:extLst>
          </p:cNvPr>
          <p:cNvSpPr txBox="1"/>
          <p:nvPr/>
        </p:nvSpPr>
        <p:spPr>
          <a:xfrm>
            <a:off x="3721275" y="4453612"/>
            <a:ext cx="1374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R^2 SUGRA</a:t>
            </a:r>
          </a:p>
        </p:txBody>
      </p:sp>
    </p:spTree>
    <p:extLst>
      <p:ext uri="{BB962C8B-B14F-4D97-AF65-F5344CB8AC3E}">
        <p14:creationId xmlns:p14="http://schemas.microsoft.com/office/powerpoint/2010/main" val="1153343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714043-AD8B-422D-BD62-D481EEE36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Unitarity ?? </a:t>
            </a:r>
            <a:r>
              <a:rPr kumimoji="1" lang="en-US" altLang="ja-JP" sz="2400" dirty="0"/>
              <a:t>non-trivial after </a:t>
            </a:r>
            <a:r>
              <a:rPr kumimoji="1" lang="en-US" altLang="ja-JP" sz="2400" dirty="0" err="1"/>
              <a:t>supersymmetrization</a:t>
            </a:r>
            <a:r>
              <a:rPr kumimoji="1" lang="en-US" altLang="ja-JP" sz="2400" dirty="0"/>
              <a:t>…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9C8F92A-39DF-4500-9876-F5920744B643}"/>
              </a:ext>
            </a:extLst>
          </p:cNvPr>
          <p:cNvSpPr txBox="1"/>
          <p:nvPr/>
        </p:nvSpPr>
        <p:spPr>
          <a:xfrm>
            <a:off x="531812" y="1938462"/>
            <a:ext cx="8258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Requires analysis of scattering amplitude, </a:t>
            </a:r>
          </a:p>
          <a:p>
            <a:r>
              <a:rPr kumimoji="1" lang="en-US" altLang="ja-JP" sz="2000" dirty="0"/>
              <a:t>but can be manifest by (specific) field redefinition &amp; conformal transformation </a:t>
            </a:r>
          </a:p>
        </p:txBody>
      </p:sp>
      <p:pic>
        <p:nvPicPr>
          <p:cNvPr id="4" name="図 3" descr="ダイアグラム, 概略図&#10;&#10;自動的に生成された説明">
            <a:extLst>
              <a:ext uri="{FF2B5EF4-FFF2-40B4-BE49-F238E27FC236}">
                <a16:creationId xmlns:a16="http://schemas.microsoft.com/office/drawing/2014/main" id="{72661DC9-6A99-47B1-8C41-970E77072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26" y="3499173"/>
            <a:ext cx="6877100" cy="131446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068143-3E5F-4ABF-8B58-75E30650C790}"/>
              </a:ext>
            </a:extLst>
          </p:cNvPr>
          <p:cNvSpPr txBox="1"/>
          <p:nvPr/>
        </p:nvSpPr>
        <p:spPr>
          <a:xfrm>
            <a:off x="6904247" y="4581028"/>
            <a:ext cx="1167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92D050"/>
                </a:solidFill>
              </a:rPr>
              <a:t>canonical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899CD60D-967C-4676-BFDF-80321A41A1F6}"/>
              </a:ext>
            </a:extLst>
          </p:cNvPr>
          <p:cNvCxnSpPr>
            <a:cxnSpLocks/>
          </p:cNvCxnSpPr>
          <p:nvPr/>
        </p:nvCxnSpPr>
        <p:spPr>
          <a:xfrm>
            <a:off x="2741171" y="4156403"/>
            <a:ext cx="4163076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8DEC114-2C74-4616-B9B5-DC1E29715789}"/>
              </a:ext>
            </a:extLst>
          </p:cNvPr>
          <p:cNvCxnSpPr>
            <a:cxnSpLocks/>
          </p:cNvCxnSpPr>
          <p:nvPr/>
        </p:nvCxnSpPr>
        <p:spPr>
          <a:xfrm>
            <a:off x="2035966" y="4750520"/>
            <a:ext cx="4868281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6F05C7E-C5AD-45B7-9440-677BD76FEF50}"/>
              </a:ext>
            </a:extLst>
          </p:cNvPr>
          <p:cNvSpPr txBox="1"/>
          <p:nvPr/>
        </p:nvSpPr>
        <p:spPr>
          <a:xfrm>
            <a:off x="6904247" y="3956348"/>
            <a:ext cx="1244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C000"/>
                </a:solidFill>
              </a:rPr>
              <a:t>conformal</a:t>
            </a:r>
            <a:endParaRPr kumimoji="1" lang="en-US" altLang="ja-JP" sz="20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8233B33-FE96-420F-AF45-1167CB93F268}"/>
                  </a:ext>
                </a:extLst>
              </p:cNvPr>
              <p:cNvSpPr txBox="1"/>
              <p:nvPr/>
            </p:nvSpPr>
            <p:spPr>
              <a:xfrm>
                <a:off x="3517134" y="4992250"/>
                <a:ext cx="472475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400" b="1" dirty="0"/>
                  <a:t>✓</a:t>
                </a:r>
                <a:r>
                  <a:rPr kumimoji="1" lang="en-US" altLang="ja-JP" sz="2400" b="1" dirty="0"/>
                  <a:t>No</a:t>
                </a:r>
                <a:r>
                  <a:rPr kumimoji="1" lang="en-US" altLang="ja-JP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kumimoji="1" lang="en-US" altLang="ja-JP" sz="2400" b="1" dirty="0">
                    <a:solidFill>
                      <a:schemeClr val="tx1"/>
                    </a:solidFill>
                  </a:rPr>
                  <a:t>-parameter</a:t>
                </a:r>
              </a:p>
              <a:p>
                <a:r>
                  <a:rPr kumimoji="1" lang="ja-JP" altLang="en-US" sz="2400" b="1" dirty="0"/>
                  <a:t>✓</a:t>
                </a:r>
                <a14:m>
                  <m:oMath xmlns:m="http://schemas.openxmlformats.org/officeDocument/2006/math">
                    <m:r>
                      <a:rPr kumimoji="1" lang="ja-JP" altLang="en-US" sz="240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en-US" altLang="ja-JP" sz="2400" dirty="0"/>
                  <a:t> linearize NMSSM Higgs inflation</a:t>
                </a:r>
              </a:p>
              <a:p>
                <a:r>
                  <a:rPr kumimoji="1" lang="en-US" altLang="ja-JP" sz="2400" dirty="0"/>
                  <a:t>    = UV completion</a:t>
                </a:r>
              </a:p>
            </p:txBody>
          </p:sp>
        </mc:Choice>
        <mc:Fallback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8233B33-FE96-420F-AF45-1167CB93F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7134" y="4992250"/>
                <a:ext cx="4724755" cy="1200329"/>
              </a:xfrm>
              <a:prstGeom prst="rect">
                <a:avLst/>
              </a:prstGeom>
              <a:blipFill>
                <a:blip r:embed="rId3"/>
                <a:stretch>
                  <a:fillRect l="-2065" t="-4569" r="-774" b="-1066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34D701B3-37E7-4D40-85CA-9EDBBA91DB2A}"/>
                  </a:ext>
                </a:extLst>
              </p:cNvPr>
              <p:cNvSpPr txBox="1"/>
              <p:nvPr/>
            </p:nvSpPr>
            <p:spPr>
              <a:xfrm>
                <a:off x="733198" y="3033215"/>
                <a:ext cx="21816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err="1"/>
                  <a:t>Scalaron</a:t>
                </a:r>
                <a:r>
                  <a:rPr kumimoji="1" lang="en-US" altLang="ja-JP" sz="2000" dirty="0"/>
                  <a:t> : Re</a:t>
                </a:r>
                <a14:m>
                  <m:oMath xmlns:m="http://schemas.openxmlformats.org/officeDocument/2006/math">
                    <m:r>
                      <a:rPr kumimoji="1" lang="en-US" altLang="ja-JP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kumimoji="1" lang="en-US" altLang="ja-JP" sz="2000" dirty="0"/>
                  <a:t> </a:t>
                </a:r>
                <a:r>
                  <a:rPr kumimoji="1" lang="ja-JP" altLang="en-US" sz="2000" dirty="0"/>
                  <a:t>→ 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kumimoji="1" lang="en-US" altLang="ja-JP" sz="2000" dirty="0"/>
              </a:p>
            </p:txBody>
          </p:sp>
        </mc:Choice>
        <mc:Fallback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34D701B3-37E7-4D40-85CA-9EDBBA91DB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98" y="3033215"/>
                <a:ext cx="2181623" cy="400110"/>
              </a:xfrm>
              <a:prstGeom prst="rect">
                <a:avLst/>
              </a:prstGeom>
              <a:blipFill>
                <a:blip r:embed="rId4"/>
                <a:stretch>
                  <a:fillRect l="-2793" t="-9231" b="-2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6783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5FF1504D-88B4-4E26-9713-B86762174E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10" y="1980116"/>
            <a:ext cx="6764755" cy="19455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24B5BA3-7AC7-4627-85F7-75A4B19429F9}"/>
                  </a:ext>
                </a:extLst>
              </p:cNvPr>
              <p:cNvSpPr txBox="1"/>
              <p:nvPr/>
            </p:nvSpPr>
            <p:spPr>
              <a:xfrm>
                <a:off x="527625" y="1472940"/>
                <a:ext cx="22249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chemeClr val="tx1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kumimoji="1" lang="ja-JP" altLang="en-US" sz="20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kumimoji="1" lang="en-US" altLang="ja-JP" sz="2000" dirty="0">
                    <a:solidFill>
                      <a:schemeClr val="tx1"/>
                    </a:solidFill>
                  </a:rPr>
                  <a:t> has gone?</a:t>
                </a:r>
                <a:endParaRPr kumimoji="1" lang="ja-JP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24B5BA3-7AC7-4627-85F7-75A4B1942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625" y="1472940"/>
                <a:ext cx="2224968" cy="400110"/>
              </a:xfrm>
              <a:prstGeom prst="rect">
                <a:avLst/>
              </a:prstGeom>
              <a:blipFill>
                <a:blip r:embed="rId4"/>
                <a:stretch>
                  <a:fillRect l="-3014" t="-9231" r="-1918" b="-2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タイトル 1">
            <a:extLst>
              <a:ext uri="{FF2B5EF4-FFF2-40B4-BE49-F238E27FC236}">
                <a16:creationId xmlns:a16="http://schemas.microsoft.com/office/drawing/2014/main" id="{6D2B033C-AC99-48CE-9E76-A46665D54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Unitarity ?? </a:t>
            </a:r>
            <a:r>
              <a:rPr kumimoji="1" lang="en-US" altLang="ja-JP" sz="2400" dirty="0"/>
              <a:t>non-trivial after </a:t>
            </a:r>
            <a:r>
              <a:rPr kumimoji="1" lang="en-US" altLang="ja-JP" sz="2400" dirty="0" err="1"/>
              <a:t>supersymmetrization</a:t>
            </a:r>
            <a:r>
              <a:rPr kumimoji="1" lang="en-US" altLang="ja-JP" sz="2400" dirty="0"/>
              <a:t>…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9755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6822EC2-10CA-4142-9ED8-76E95CA5A7ED}"/>
              </a:ext>
            </a:extLst>
          </p:cNvPr>
          <p:cNvSpPr txBox="1"/>
          <p:nvPr/>
        </p:nvSpPr>
        <p:spPr>
          <a:xfrm>
            <a:off x="1444853" y="5859584"/>
            <a:ext cx="6825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No unitary violation up to Planck scale even after </a:t>
            </a:r>
            <a:r>
              <a:rPr kumimoji="1" lang="en-US" altLang="ja-JP" sz="2000" dirty="0" err="1"/>
              <a:t>susy</a:t>
            </a:r>
            <a:r>
              <a:rPr kumimoji="1" lang="en-US" altLang="ja-JP" sz="2000" dirty="0"/>
              <a:t> extension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FF1504D-88B4-4E26-9713-B86762174E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10" y="1980116"/>
            <a:ext cx="6764755" cy="1945599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423FCD37-1C3C-4500-A67D-A7BFB198C5DF}"/>
              </a:ext>
            </a:extLst>
          </p:cNvPr>
          <p:cNvCxnSpPr>
            <a:cxnSpLocks/>
          </p:cNvCxnSpPr>
          <p:nvPr/>
        </p:nvCxnSpPr>
        <p:spPr>
          <a:xfrm flipV="1">
            <a:off x="3981450" y="3294926"/>
            <a:ext cx="173245" cy="1245031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6B1CF6CA-BB34-495F-81BF-A47B831014FE}"/>
              </a:ext>
            </a:extLst>
          </p:cNvPr>
          <p:cNvCxnSpPr>
            <a:cxnSpLocks/>
          </p:cNvCxnSpPr>
          <p:nvPr/>
        </p:nvCxnSpPr>
        <p:spPr>
          <a:xfrm flipH="1" flipV="1">
            <a:off x="3078370" y="2952915"/>
            <a:ext cx="903080" cy="1587042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8A316D78-CB85-4C74-97E2-81211AA4C4A9}"/>
              </a:ext>
            </a:extLst>
          </p:cNvPr>
          <p:cNvCxnSpPr>
            <a:cxnSpLocks/>
          </p:cNvCxnSpPr>
          <p:nvPr/>
        </p:nvCxnSpPr>
        <p:spPr>
          <a:xfrm flipV="1">
            <a:off x="3981450" y="2466975"/>
            <a:ext cx="2571750" cy="2072982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F22ED62C-8C4D-40A0-B681-D98009193423}"/>
                  </a:ext>
                </a:extLst>
              </p:cNvPr>
              <p:cNvSpPr txBox="1"/>
              <p:nvPr/>
            </p:nvSpPr>
            <p:spPr>
              <a:xfrm>
                <a:off x="2919613" y="4539957"/>
                <a:ext cx="2470163" cy="1126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6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𝝌</m:t>
                      </m:r>
                      <m:r>
                        <a:rPr kumimoji="1" lang="en-US" altLang="ja-JP" sz="6600" b="1" i="1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kumimoji="1" lang="en-US" altLang="ja-JP" sz="66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1" lang="ja-JP" altLang="en-US" sz="6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</m:rad>
                    </m:oMath>
                  </m:oMathPara>
                </a14:m>
                <a:endParaRPr kumimoji="1" lang="ja-JP" altLang="en-US" sz="6600" b="1" dirty="0"/>
              </a:p>
            </p:txBody>
          </p:sp>
        </mc:Choice>
        <mc:Fallback xmlns="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F22ED62C-8C4D-40A0-B681-D98009193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9613" y="4539957"/>
                <a:ext cx="2470163" cy="112659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B95FF76-96D8-4C24-B1C8-50DE492AFD00}"/>
              </a:ext>
            </a:extLst>
          </p:cNvPr>
          <p:cNvSpPr/>
          <p:nvPr/>
        </p:nvSpPr>
        <p:spPr>
          <a:xfrm>
            <a:off x="1145218" y="4584347"/>
            <a:ext cx="7503481" cy="1865439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12FE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24B5BA3-7AC7-4627-85F7-75A4B19429F9}"/>
                  </a:ext>
                </a:extLst>
              </p:cNvPr>
              <p:cNvSpPr txBox="1"/>
              <p:nvPr/>
            </p:nvSpPr>
            <p:spPr>
              <a:xfrm>
                <a:off x="527625" y="1472940"/>
                <a:ext cx="22249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chemeClr val="tx1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kumimoji="1" lang="ja-JP" altLang="en-US" sz="20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kumimoji="1" lang="en-US" altLang="ja-JP" sz="2000" dirty="0">
                    <a:solidFill>
                      <a:schemeClr val="tx1"/>
                    </a:solidFill>
                  </a:rPr>
                  <a:t> has gone?</a:t>
                </a:r>
                <a:endParaRPr kumimoji="1" lang="ja-JP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24B5BA3-7AC7-4627-85F7-75A4B1942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625" y="1472940"/>
                <a:ext cx="2224968" cy="400110"/>
              </a:xfrm>
              <a:prstGeom prst="rect">
                <a:avLst/>
              </a:prstGeom>
              <a:blipFill>
                <a:blip r:embed="rId7"/>
                <a:stretch>
                  <a:fillRect l="-3014" t="-9231" r="-1918" b="-2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8FC448-9AD1-470A-9E0E-60422A8B17DB}"/>
              </a:ext>
            </a:extLst>
          </p:cNvPr>
          <p:cNvSpPr txBox="1"/>
          <p:nvPr/>
        </p:nvSpPr>
        <p:spPr>
          <a:xfrm>
            <a:off x="5539336" y="5095634"/>
            <a:ext cx="2309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12FEC"/>
                </a:solidFill>
              </a:rPr>
              <a:t>can be order one</a:t>
            </a:r>
            <a:endParaRPr kumimoji="1" lang="ja-JP" altLang="en-US" sz="2400" dirty="0">
              <a:solidFill>
                <a:srgbClr val="F12FEC"/>
              </a:solidFill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7C1F4C4E-06A4-49F6-9E1E-30533BCAE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Unitarity ?? </a:t>
            </a:r>
            <a:r>
              <a:rPr kumimoji="1" lang="en-US" altLang="ja-JP" sz="2400" dirty="0"/>
              <a:t>non-trivial after </a:t>
            </a:r>
            <a:r>
              <a:rPr kumimoji="1" lang="en-US" altLang="ja-JP" sz="2400" dirty="0" err="1"/>
              <a:t>supersymmetrization</a:t>
            </a:r>
            <a:r>
              <a:rPr kumimoji="1" lang="en-US" altLang="ja-JP" sz="2400" dirty="0"/>
              <a:t>…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7113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80EBDD-829F-4EE0-A1FD-605BF279B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Comments on phenomenology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B0A6FA-227C-48E2-8EB6-A869BE7C9B1A}"/>
              </a:ext>
            </a:extLst>
          </p:cNvPr>
          <p:cNvSpPr txBox="1"/>
          <p:nvPr/>
        </p:nvSpPr>
        <p:spPr>
          <a:xfrm>
            <a:off x="541564" y="1600253"/>
            <a:ext cx="3234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✓</a:t>
            </a:r>
            <a:r>
              <a:rPr kumimoji="1" lang="en-US" altLang="ja-JP" sz="2400" dirty="0"/>
              <a:t>Successful inflation ??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1FC3F75-CDEB-4B28-BAC6-5E96A6B011A6}"/>
                  </a:ext>
                </a:extLst>
              </p:cNvPr>
              <p:cNvSpPr txBox="1"/>
              <p:nvPr/>
            </p:nvSpPr>
            <p:spPr>
              <a:xfrm>
                <a:off x="1492301" y="2181520"/>
                <a:ext cx="43241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/>
                  <a:t>{</a:t>
                </a:r>
                <a14:m>
                  <m:oMath xmlns:m="http://schemas.openxmlformats.org/officeDocument/2006/math">
                    <m:r>
                      <a:rPr kumimoji="1" lang="ja-JP" altLang="en-US" sz="2400" i="1" dirty="0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en-US" altLang="ja-JP" sz="2400" dirty="0"/>
                  <a:t>, </a:t>
                </a:r>
                <a14:m>
                  <m:oMath xmlns:m="http://schemas.openxmlformats.org/officeDocument/2006/math">
                    <m:r>
                      <a:rPr kumimoji="1" lang="en-US" altLang="ja-JP" sz="2400" i="1" dirty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kumimoji="1" lang="en-US" altLang="ja-JP" sz="2400" dirty="0"/>
                  <a:t>} + Many extra fields {</a:t>
                </a:r>
                <a14:m>
                  <m:oMath xmlns:m="http://schemas.openxmlformats.org/officeDocument/2006/math">
                    <m:r>
                      <a:rPr kumimoji="1" lang="en-US" altLang="ja-JP" sz="24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kumimoji="1" lang="en-US" altLang="ja-JP" sz="2400" dirty="0"/>
                  <a:t>,</a:t>
                </a:r>
                <a14:m>
                  <m:oMath xmlns:m="http://schemas.openxmlformats.org/officeDocument/2006/math">
                    <m:r>
                      <a:rPr kumimoji="1" lang="en-US" altLang="ja-JP" sz="24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kumimoji="1" lang="en-US" altLang="ja-JP" sz="2400" dirty="0"/>
                  <a:t>,…}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1FC3F75-CDEB-4B28-BAC6-5E96A6B011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2301" y="2181520"/>
                <a:ext cx="4324132" cy="461665"/>
              </a:xfrm>
              <a:prstGeom prst="rect">
                <a:avLst/>
              </a:prstGeom>
              <a:blipFill>
                <a:blip r:embed="rId2"/>
                <a:stretch>
                  <a:fillRect l="-2257" t="-10526" r="-1269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左中かっこ 5">
            <a:extLst>
              <a:ext uri="{FF2B5EF4-FFF2-40B4-BE49-F238E27FC236}">
                <a16:creationId xmlns:a16="http://schemas.microsoft.com/office/drawing/2014/main" id="{F376AA62-D1C7-46A2-AD39-364D069BB279}"/>
              </a:ext>
            </a:extLst>
          </p:cNvPr>
          <p:cNvSpPr/>
          <p:nvPr/>
        </p:nvSpPr>
        <p:spPr>
          <a:xfrm rot="16200000">
            <a:off x="5259120" y="2175214"/>
            <a:ext cx="81972" cy="1032654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ABACBBE-BFC9-40F9-8319-EE967FCC3FB7}"/>
              </a:ext>
            </a:extLst>
          </p:cNvPr>
          <p:cNvSpPr txBox="1"/>
          <p:nvPr/>
        </p:nvSpPr>
        <p:spPr>
          <a:xfrm>
            <a:off x="4619749" y="2830303"/>
            <a:ext cx="2237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33CC"/>
                </a:solidFill>
              </a:rPr>
              <a:t>should be stabilized</a:t>
            </a:r>
            <a:endParaRPr kumimoji="1" lang="ja-JP" altLang="en-US" sz="2000" dirty="0">
              <a:solidFill>
                <a:srgbClr val="FF33CC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144C9AF-A0CF-498C-9A9C-4695947E114D}"/>
              </a:ext>
            </a:extLst>
          </p:cNvPr>
          <p:cNvSpPr txBox="1"/>
          <p:nvPr/>
        </p:nvSpPr>
        <p:spPr>
          <a:xfrm>
            <a:off x="1327675" y="2781288"/>
            <a:ext cx="2029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Same as non-</a:t>
            </a:r>
            <a:r>
              <a:rPr kumimoji="1" lang="en-US" altLang="ja-JP" sz="2000" dirty="0" err="1"/>
              <a:t>susy</a:t>
            </a:r>
            <a:endParaRPr kumimoji="1" lang="en-US" altLang="ja-JP" sz="2000" dirty="0"/>
          </a:p>
        </p:txBody>
      </p:sp>
      <p:sp>
        <p:nvSpPr>
          <p:cNvPr id="9" name="左中かっこ 8">
            <a:extLst>
              <a:ext uri="{FF2B5EF4-FFF2-40B4-BE49-F238E27FC236}">
                <a16:creationId xmlns:a16="http://schemas.microsoft.com/office/drawing/2014/main" id="{E2A4C684-A513-4CA9-95E3-93D1C86AA8C2}"/>
              </a:ext>
            </a:extLst>
          </p:cNvPr>
          <p:cNvSpPr/>
          <p:nvPr/>
        </p:nvSpPr>
        <p:spPr>
          <a:xfrm rot="16200000">
            <a:off x="1912214" y="2277725"/>
            <a:ext cx="46426" cy="777345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5EED679F-77E1-4ABF-ABE5-C10CD1F049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914" y="3653360"/>
            <a:ext cx="2940501" cy="493868"/>
          </a:xfrm>
          <a:prstGeom prst="rect">
            <a:avLst/>
          </a:prstGeom>
        </p:spPr>
      </p:pic>
      <p:sp>
        <p:nvSpPr>
          <p:cNvPr id="12" name="矢印: 下 11">
            <a:extLst>
              <a:ext uri="{FF2B5EF4-FFF2-40B4-BE49-F238E27FC236}">
                <a16:creationId xmlns:a16="http://schemas.microsoft.com/office/drawing/2014/main" id="{78415D0E-B166-426E-A24D-C828B8F00956}"/>
              </a:ext>
            </a:extLst>
          </p:cNvPr>
          <p:cNvSpPr/>
          <p:nvPr/>
        </p:nvSpPr>
        <p:spPr>
          <a:xfrm>
            <a:off x="5263242" y="3253250"/>
            <a:ext cx="391885" cy="4001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775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80EBDD-829F-4EE0-A1FD-605BF279B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Comments on phenomenology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B0A6FA-227C-48E2-8EB6-A869BE7C9B1A}"/>
              </a:ext>
            </a:extLst>
          </p:cNvPr>
          <p:cNvSpPr txBox="1"/>
          <p:nvPr/>
        </p:nvSpPr>
        <p:spPr>
          <a:xfrm>
            <a:off x="541564" y="1600253"/>
            <a:ext cx="3234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✓</a:t>
            </a:r>
            <a:r>
              <a:rPr kumimoji="1" lang="en-US" altLang="ja-JP" sz="2400" dirty="0"/>
              <a:t>Successful inflation ??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1FC3F75-CDEB-4B28-BAC6-5E96A6B011A6}"/>
                  </a:ext>
                </a:extLst>
              </p:cNvPr>
              <p:cNvSpPr txBox="1"/>
              <p:nvPr/>
            </p:nvSpPr>
            <p:spPr>
              <a:xfrm>
                <a:off x="1492301" y="2181520"/>
                <a:ext cx="43241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/>
                  <a:t>{</a:t>
                </a:r>
                <a14:m>
                  <m:oMath xmlns:m="http://schemas.openxmlformats.org/officeDocument/2006/math">
                    <m:r>
                      <a:rPr kumimoji="1" lang="ja-JP" altLang="en-US" sz="2400" i="1" dirty="0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en-US" altLang="ja-JP" sz="2400" dirty="0"/>
                  <a:t>, </a:t>
                </a:r>
                <a14:m>
                  <m:oMath xmlns:m="http://schemas.openxmlformats.org/officeDocument/2006/math">
                    <m:r>
                      <a:rPr kumimoji="1" lang="en-US" altLang="ja-JP" sz="2400" i="1" dirty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kumimoji="1" lang="en-US" altLang="ja-JP" sz="2400" dirty="0"/>
                  <a:t>} + Many extra fields {</a:t>
                </a:r>
                <a14:m>
                  <m:oMath xmlns:m="http://schemas.openxmlformats.org/officeDocument/2006/math">
                    <m:r>
                      <a:rPr kumimoji="1" lang="en-US" altLang="ja-JP" sz="24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kumimoji="1" lang="en-US" altLang="ja-JP" sz="2400" dirty="0"/>
                  <a:t>,</a:t>
                </a:r>
                <a14:m>
                  <m:oMath xmlns:m="http://schemas.openxmlformats.org/officeDocument/2006/math">
                    <m:r>
                      <a:rPr kumimoji="1" lang="en-US" altLang="ja-JP" sz="24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kumimoji="1" lang="en-US" altLang="ja-JP" sz="2400" dirty="0"/>
                  <a:t>,…}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1FC3F75-CDEB-4B28-BAC6-5E96A6B011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2301" y="2181520"/>
                <a:ext cx="4324132" cy="461665"/>
              </a:xfrm>
              <a:prstGeom prst="rect">
                <a:avLst/>
              </a:prstGeom>
              <a:blipFill>
                <a:blip r:embed="rId2"/>
                <a:stretch>
                  <a:fillRect l="-2257" t="-10526" r="-1269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左中かっこ 5">
            <a:extLst>
              <a:ext uri="{FF2B5EF4-FFF2-40B4-BE49-F238E27FC236}">
                <a16:creationId xmlns:a16="http://schemas.microsoft.com/office/drawing/2014/main" id="{F376AA62-D1C7-46A2-AD39-364D069BB279}"/>
              </a:ext>
            </a:extLst>
          </p:cNvPr>
          <p:cNvSpPr/>
          <p:nvPr/>
        </p:nvSpPr>
        <p:spPr>
          <a:xfrm rot="16200000">
            <a:off x="5259120" y="2175214"/>
            <a:ext cx="81972" cy="1032654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ABACBBE-BFC9-40F9-8319-EE967FCC3FB7}"/>
              </a:ext>
            </a:extLst>
          </p:cNvPr>
          <p:cNvSpPr txBox="1"/>
          <p:nvPr/>
        </p:nvSpPr>
        <p:spPr>
          <a:xfrm>
            <a:off x="4619749" y="2830303"/>
            <a:ext cx="2237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33CC"/>
                </a:solidFill>
              </a:rPr>
              <a:t>should be stabilized</a:t>
            </a:r>
            <a:endParaRPr kumimoji="1" lang="ja-JP" altLang="en-US" sz="2000" dirty="0">
              <a:solidFill>
                <a:srgbClr val="FF33CC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144C9AF-A0CF-498C-9A9C-4695947E114D}"/>
              </a:ext>
            </a:extLst>
          </p:cNvPr>
          <p:cNvSpPr txBox="1"/>
          <p:nvPr/>
        </p:nvSpPr>
        <p:spPr>
          <a:xfrm>
            <a:off x="1327675" y="2781288"/>
            <a:ext cx="2029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Same as non-</a:t>
            </a:r>
            <a:r>
              <a:rPr kumimoji="1" lang="en-US" altLang="ja-JP" sz="2000" dirty="0" err="1"/>
              <a:t>susy</a:t>
            </a:r>
            <a:endParaRPr kumimoji="1" lang="en-US" altLang="ja-JP" sz="2000" dirty="0"/>
          </a:p>
        </p:txBody>
      </p:sp>
      <p:sp>
        <p:nvSpPr>
          <p:cNvPr id="9" name="左中かっこ 8">
            <a:extLst>
              <a:ext uri="{FF2B5EF4-FFF2-40B4-BE49-F238E27FC236}">
                <a16:creationId xmlns:a16="http://schemas.microsoft.com/office/drawing/2014/main" id="{E2A4C684-A513-4CA9-95E3-93D1C86AA8C2}"/>
              </a:ext>
            </a:extLst>
          </p:cNvPr>
          <p:cNvSpPr/>
          <p:nvPr/>
        </p:nvSpPr>
        <p:spPr>
          <a:xfrm rot="16200000">
            <a:off x="1912214" y="2277725"/>
            <a:ext cx="46426" cy="777345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5EED679F-77E1-4ABF-ABE5-C10CD1F049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914" y="3653360"/>
            <a:ext cx="2940501" cy="493868"/>
          </a:xfrm>
          <a:prstGeom prst="rect">
            <a:avLst/>
          </a:prstGeom>
        </p:spPr>
      </p:pic>
      <p:sp>
        <p:nvSpPr>
          <p:cNvPr id="12" name="矢印: 下 11">
            <a:extLst>
              <a:ext uri="{FF2B5EF4-FFF2-40B4-BE49-F238E27FC236}">
                <a16:creationId xmlns:a16="http://schemas.microsoft.com/office/drawing/2014/main" id="{78415D0E-B166-426E-A24D-C828B8F00956}"/>
              </a:ext>
            </a:extLst>
          </p:cNvPr>
          <p:cNvSpPr/>
          <p:nvPr/>
        </p:nvSpPr>
        <p:spPr>
          <a:xfrm>
            <a:off x="5263242" y="3253250"/>
            <a:ext cx="391885" cy="4001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742F9E1-0A6A-4902-B767-B6E0B2C5F8BE}"/>
              </a:ext>
            </a:extLst>
          </p:cNvPr>
          <p:cNvSpPr txBox="1"/>
          <p:nvPr/>
        </p:nvSpPr>
        <p:spPr>
          <a:xfrm>
            <a:off x="541564" y="4069088"/>
            <a:ext cx="2625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✓</a:t>
            </a:r>
            <a:r>
              <a:rPr kumimoji="1" lang="en-US" altLang="ja-JP" sz="2400" dirty="0"/>
              <a:t>SUSY breaking ??</a:t>
            </a:r>
            <a:endParaRPr kumimoji="1" lang="ja-JP" altLang="en-US" sz="2400" dirty="0"/>
          </a:p>
        </p:txBody>
      </p:sp>
      <p:pic>
        <p:nvPicPr>
          <p:cNvPr id="20" name="図 19" descr="時計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EB7A4FA7-6BAA-4F63-A274-F3506B101E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698" y="5203772"/>
            <a:ext cx="1785951" cy="290515"/>
          </a:xfrm>
          <a:prstGeom prst="rect">
            <a:avLst/>
          </a:prstGeom>
        </p:spPr>
      </p:pic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005644C2-0077-4A8D-AF71-8D19124E78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245" y="5203772"/>
            <a:ext cx="1223971" cy="328615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FCE4953-DB54-4D12-9F6B-7E96F1C315D4}"/>
              </a:ext>
            </a:extLst>
          </p:cNvPr>
          <p:cNvSpPr txBox="1"/>
          <p:nvPr/>
        </p:nvSpPr>
        <p:spPr>
          <a:xfrm>
            <a:off x="5793262" y="5132277"/>
            <a:ext cx="3069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: </a:t>
            </a:r>
            <a:r>
              <a:rPr kumimoji="1" lang="en-US" altLang="ja-JP" sz="2000" dirty="0">
                <a:solidFill>
                  <a:srgbClr val="FF0000"/>
                </a:solidFill>
              </a:rPr>
              <a:t>High scale SUSY breaking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B1BD9F8-5060-4104-BBA2-84BA3E4AD08D}"/>
              </a:ext>
            </a:extLst>
          </p:cNvPr>
          <p:cNvSpPr/>
          <p:nvPr/>
        </p:nvSpPr>
        <p:spPr>
          <a:xfrm>
            <a:off x="2427698" y="5132276"/>
            <a:ext cx="894505" cy="479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8A10B9F-BC37-49A8-A90D-E9D4A0A62A7A}"/>
                  </a:ext>
                </a:extLst>
              </p:cNvPr>
              <p:cNvSpPr txBox="1"/>
              <p:nvPr/>
            </p:nvSpPr>
            <p:spPr>
              <a:xfrm>
                <a:off x="2417748" y="5148973"/>
                <a:ext cx="10598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/>
                  <a:t>SUSY </a:t>
                </a:r>
                <a14:m>
                  <m:oMath xmlns:m="http://schemas.openxmlformats.org/officeDocument/2006/math">
                    <m:r>
                      <a:rPr kumimoji="1"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endParaRPr kumimoji="1" lang="en-US" altLang="ja-JP" sz="2000" dirty="0"/>
              </a:p>
            </p:txBody>
          </p:sp>
        </mc:Choice>
        <mc:Fallback xmlns="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8A10B9F-BC37-49A8-A90D-E9D4A0A62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748" y="5148973"/>
                <a:ext cx="1059873" cy="400110"/>
              </a:xfrm>
              <a:prstGeom prst="rect">
                <a:avLst/>
              </a:prstGeom>
              <a:blipFill>
                <a:blip r:embed="rId6"/>
                <a:stretch>
                  <a:fillRect l="-6358" t="-9231" b="-2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0A441E67-3FE7-4136-A995-EA9D87199FE4}"/>
              </a:ext>
            </a:extLst>
          </p:cNvPr>
          <p:cNvCxnSpPr>
            <a:cxnSpLocks/>
          </p:cNvCxnSpPr>
          <p:nvPr/>
        </p:nvCxnSpPr>
        <p:spPr>
          <a:xfrm>
            <a:off x="2505017" y="5183476"/>
            <a:ext cx="539225" cy="3311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図 25" descr="手紙&#10;&#10;中程度の精度で自動的に生成された説明">
            <a:extLst>
              <a:ext uri="{FF2B5EF4-FFF2-40B4-BE49-F238E27FC236}">
                <a16:creationId xmlns:a16="http://schemas.microsoft.com/office/drawing/2014/main" id="{828E1362-1174-4C84-9D5F-B4E75EF033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590" y="4613957"/>
            <a:ext cx="2038365" cy="414341"/>
          </a:xfrm>
          <a:prstGeom prst="rect">
            <a:avLst/>
          </a:prstGeom>
        </p:spPr>
      </p:pic>
      <p:pic>
        <p:nvPicPr>
          <p:cNvPr id="28" name="図 27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BAE24B13-86B1-4937-8F15-E5E2DBC212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242" y="5702050"/>
            <a:ext cx="2028840" cy="371478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8F52796-2D53-4A9A-BD24-92615F05D121}"/>
              </a:ext>
            </a:extLst>
          </p:cNvPr>
          <p:cNvSpPr txBox="1"/>
          <p:nvPr/>
        </p:nvSpPr>
        <p:spPr>
          <a:xfrm>
            <a:off x="1319092" y="4613957"/>
            <a:ext cx="2738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1. Minimal modification: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F14372A3-A2B6-4231-841A-0AEBBF2AB00B}"/>
                  </a:ext>
                </a:extLst>
              </p:cNvPr>
              <p:cNvSpPr txBox="1"/>
              <p:nvPr/>
            </p:nvSpPr>
            <p:spPr>
              <a:xfrm>
                <a:off x="1327675" y="5687734"/>
                <a:ext cx="376417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/>
                  <a:t>2. Introduce </a:t>
                </a:r>
                <a:r>
                  <a:rPr kumimoji="1" lang="en-US" altLang="ja-JP" sz="2000" dirty="0" err="1"/>
                  <a:t>O'Raifeartaigh</a:t>
                </a:r>
                <a:r>
                  <a:rPr kumimoji="1" lang="en-US" altLang="ja-JP" sz="2000" dirty="0"/>
                  <a:t> field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l-GR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</m:oMath>
                </a14:m>
                <a:endParaRPr kumimoji="1" lang="en-US" altLang="ja-JP" sz="2000" dirty="0"/>
              </a:p>
            </p:txBody>
          </p:sp>
        </mc:Choice>
        <mc:Fallback xmlns=""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F14372A3-A2B6-4231-841A-0AEBBF2AB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7675" y="5687734"/>
                <a:ext cx="3764172" cy="400110"/>
              </a:xfrm>
              <a:prstGeom prst="rect">
                <a:avLst/>
              </a:prstGeom>
              <a:blipFill>
                <a:blip r:embed="rId9"/>
                <a:stretch>
                  <a:fillRect l="-1783" t="-7576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図 30" descr="時計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8B5E6ED1-D199-4967-A7A2-82A04A39DAD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717" y="6345542"/>
            <a:ext cx="831135" cy="3045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6EE2482B-C2EE-4942-9837-3F9D1C20C2C2}"/>
                  </a:ext>
                </a:extLst>
              </p:cNvPr>
              <p:cNvSpPr txBox="1"/>
              <p:nvPr/>
            </p:nvSpPr>
            <p:spPr>
              <a:xfrm>
                <a:off x="2505017" y="6297776"/>
                <a:ext cx="10598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/>
                  <a:t>SUSY </a:t>
                </a:r>
                <a14:m>
                  <m:oMath xmlns:m="http://schemas.openxmlformats.org/officeDocument/2006/math">
                    <m:r>
                      <a:rPr kumimoji="1"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endParaRPr kumimoji="1" lang="en-US" altLang="ja-JP" sz="2000" dirty="0"/>
              </a:p>
            </p:txBody>
          </p:sp>
        </mc:Choice>
        <mc:Fallback xmlns="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6EE2482B-C2EE-4942-9837-3F9D1C20C2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5017" y="6297776"/>
                <a:ext cx="1059873" cy="400110"/>
              </a:xfrm>
              <a:prstGeom prst="rect">
                <a:avLst/>
              </a:prstGeom>
              <a:blipFill>
                <a:blip r:embed="rId11"/>
                <a:stretch>
                  <a:fillRect l="-6322" t="-7576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4551A80A-DFA4-489F-A71F-1A8D5F960D6A}"/>
              </a:ext>
            </a:extLst>
          </p:cNvPr>
          <p:cNvCxnSpPr>
            <a:cxnSpLocks/>
          </p:cNvCxnSpPr>
          <p:nvPr/>
        </p:nvCxnSpPr>
        <p:spPr>
          <a:xfrm>
            <a:off x="2545851" y="6319016"/>
            <a:ext cx="539225" cy="3311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651055D-93FA-4B41-92F6-5B8BBF2521A8}"/>
              </a:ext>
            </a:extLst>
          </p:cNvPr>
          <p:cNvSpPr txBox="1"/>
          <p:nvPr/>
        </p:nvSpPr>
        <p:spPr>
          <a:xfrm>
            <a:off x="4411517" y="6284513"/>
            <a:ext cx="265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: </a:t>
            </a:r>
            <a:r>
              <a:rPr kumimoji="1" lang="en-US" altLang="ja-JP" sz="2000" dirty="0">
                <a:solidFill>
                  <a:srgbClr val="FF0000"/>
                </a:solidFill>
              </a:rPr>
              <a:t>adjustable</a:t>
            </a:r>
          </a:p>
        </p:txBody>
      </p:sp>
    </p:spTree>
    <p:extLst>
      <p:ext uri="{BB962C8B-B14F-4D97-AF65-F5344CB8AC3E}">
        <p14:creationId xmlns:p14="http://schemas.microsoft.com/office/powerpoint/2010/main" val="1097458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80EBDD-829F-4EE0-A1FD-605BF279B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Comments on phenomenology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79B0A6FA-227C-48E2-8EB6-A869BE7C9B1A}"/>
                  </a:ext>
                </a:extLst>
              </p:cNvPr>
              <p:cNvSpPr txBox="1"/>
              <p:nvPr/>
            </p:nvSpPr>
            <p:spPr>
              <a:xfrm>
                <a:off x="541564" y="1600253"/>
                <a:ext cx="13694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400" dirty="0"/>
                  <a:t>✓</a:t>
                </a:r>
                <a14:m>
                  <m:oMath xmlns:m="http://schemas.openxmlformats.org/officeDocument/2006/math">
                    <m:r>
                      <a:rPr kumimoji="1" lang="ja-JP" altLang="en-US" sz="240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kumimoji="1" lang="en-US" altLang="ja-JP" sz="2400" dirty="0"/>
                  <a:t>-term</a:t>
                </a: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79B0A6FA-227C-48E2-8EB6-A869BE7C9B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564" y="1600253"/>
                <a:ext cx="1369414" cy="461665"/>
              </a:xfrm>
              <a:prstGeom prst="rect">
                <a:avLst/>
              </a:prstGeom>
              <a:blipFill>
                <a:blip r:embed="rId2"/>
                <a:stretch>
                  <a:fillRect l="-7143" t="-12000" r="-5804" b="-30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90CF275-CB57-45D1-BB6F-BCB631AA318E}"/>
              </a:ext>
            </a:extLst>
          </p:cNvPr>
          <p:cNvSpPr txBox="1"/>
          <p:nvPr/>
        </p:nvSpPr>
        <p:spPr>
          <a:xfrm>
            <a:off x="753838" y="4227288"/>
            <a:ext cx="2733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Sequestered form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C3D1426-C932-4904-B687-BCE432D2B09F}"/>
              </a:ext>
            </a:extLst>
          </p:cNvPr>
          <p:cNvSpPr txBox="1"/>
          <p:nvPr/>
        </p:nvSpPr>
        <p:spPr>
          <a:xfrm>
            <a:off x="2801899" y="2495595"/>
            <a:ext cx="23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Non-minimal coupling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D61A3F0-6A84-4408-9B55-90D7956AEFEA}"/>
              </a:ext>
            </a:extLst>
          </p:cNvPr>
          <p:cNvSpPr txBox="1"/>
          <p:nvPr/>
        </p:nvSpPr>
        <p:spPr>
          <a:xfrm>
            <a:off x="3617551" y="2843466"/>
            <a:ext cx="7877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F12FEC"/>
                </a:solidFill>
              </a:rPr>
              <a:t>Lee’  10</a:t>
            </a:r>
          </a:p>
        </p:txBody>
      </p:sp>
      <p:pic>
        <p:nvPicPr>
          <p:cNvPr id="37" name="図 36" descr="テキスト, 手紙&#10;&#10;自動的に生成された説明">
            <a:extLst>
              <a:ext uri="{FF2B5EF4-FFF2-40B4-BE49-F238E27FC236}">
                <a16:creationId xmlns:a16="http://schemas.microsoft.com/office/drawing/2014/main" id="{E16E7C4D-B387-4A63-AE43-E546B3D1E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77" y="1516226"/>
            <a:ext cx="3314724" cy="633417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2911B35-97A2-4DBA-8E78-A3B7D0E7F9F7}"/>
              </a:ext>
            </a:extLst>
          </p:cNvPr>
          <p:cNvSpPr txBox="1"/>
          <p:nvPr/>
        </p:nvSpPr>
        <p:spPr>
          <a:xfrm>
            <a:off x="5544514" y="2495595"/>
            <a:ext cx="23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Giudice-</a:t>
            </a:r>
            <a:r>
              <a:rPr kumimoji="1" lang="en-US" altLang="ja-JP" dirty="0" err="1"/>
              <a:t>Masiero</a:t>
            </a:r>
            <a:r>
              <a:rPr kumimoji="1" lang="en-US" altLang="ja-JP" dirty="0"/>
              <a:t> term</a:t>
            </a: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C34C44AF-9F20-4CE2-8CB7-CBB6AE640B5B}"/>
              </a:ext>
            </a:extLst>
          </p:cNvPr>
          <p:cNvCxnSpPr>
            <a:cxnSpLocks/>
          </p:cNvCxnSpPr>
          <p:nvPr/>
        </p:nvCxnSpPr>
        <p:spPr>
          <a:xfrm flipV="1">
            <a:off x="3940417" y="2100855"/>
            <a:ext cx="0" cy="277181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E6EEB37C-F5F9-42FE-AB53-1A0D2E80CF70}"/>
              </a:ext>
            </a:extLst>
          </p:cNvPr>
          <p:cNvCxnSpPr>
            <a:cxnSpLocks/>
          </p:cNvCxnSpPr>
          <p:nvPr/>
        </p:nvCxnSpPr>
        <p:spPr>
          <a:xfrm flipH="1" flipV="1">
            <a:off x="5419899" y="2117378"/>
            <a:ext cx="1032899" cy="378217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1DE3C17D-1613-4F76-ABF0-D946A56013C2}"/>
              </a:ext>
            </a:extLst>
          </p:cNvPr>
          <p:cNvCxnSpPr>
            <a:cxnSpLocks/>
          </p:cNvCxnSpPr>
          <p:nvPr/>
        </p:nvCxnSpPr>
        <p:spPr>
          <a:xfrm flipV="1">
            <a:off x="2212033" y="2052218"/>
            <a:ext cx="876518" cy="443377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13FEF1F-24BA-4395-A2CE-5BF1C504DEA6}"/>
              </a:ext>
            </a:extLst>
          </p:cNvPr>
          <p:cNvSpPr txBox="1"/>
          <p:nvPr/>
        </p:nvSpPr>
        <p:spPr>
          <a:xfrm>
            <a:off x="1563861" y="2495595"/>
            <a:ext cx="1086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NMSSM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24BBC3B-7903-4D91-A400-FF4DA236948D}"/>
              </a:ext>
            </a:extLst>
          </p:cNvPr>
          <p:cNvSpPr txBox="1"/>
          <p:nvPr/>
        </p:nvSpPr>
        <p:spPr>
          <a:xfrm>
            <a:off x="5936348" y="2819748"/>
            <a:ext cx="17250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F12FEC"/>
                </a:solidFill>
              </a:rPr>
              <a:t>Giudice, </a:t>
            </a:r>
            <a:r>
              <a:rPr lang="en-US" altLang="ja-JP" sz="1200" dirty="0" err="1">
                <a:solidFill>
                  <a:srgbClr val="F12FEC"/>
                </a:solidFill>
              </a:rPr>
              <a:t>Masiero</a:t>
            </a:r>
            <a:r>
              <a:rPr lang="en-US" altLang="ja-JP" sz="1200" dirty="0">
                <a:solidFill>
                  <a:srgbClr val="F12FEC"/>
                </a:solidFill>
              </a:rPr>
              <a:t>’  88</a:t>
            </a:r>
          </a:p>
        </p:txBody>
      </p:sp>
      <p:sp>
        <p:nvSpPr>
          <p:cNvPr id="46" name="矢印: 右 45">
            <a:extLst>
              <a:ext uri="{FF2B5EF4-FFF2-40B4-BE49-F238E27FC236}">
                <a16:creationId xmlns:a16="http://schemas.microsoft.com/office/drawing/2014/main" id="{92C77F84-BB09-40B8-94A2-324004EF5C17}"/>
              </a:ext>
            </a:extLst>
          </p:cNvPr>
          <p:cNvSpPr/>
          <p:nvPr/>
        </p:nvSpPr>
        <p:spPr>
          <a:xfrm>
            <a:off x="2923245" y="4336314"/>
            <a:ext cx="437664" cy="2689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0043B29-9A15-408B-9501-8374BFD546D7}"/>
              </a:ext>
            </a:extLst>
          </p:cNvPr>
          <p:cNvSpPr txBox="1"/>
          <p:nvPr/>
        </p:nvSpPr>
        <p:spPr>
          <a:xfrm>
            <a:off x="3566946" y="4287509"/>
            <a:ext cx="3610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vanishing soft mass at tree level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BEDB714-4FD4-427C-8011-3C87427B6E49}"/>
              </a:ext>
            </a:extLst>
          </p:cNvPr>
          <p:cNvSpPr txBox="1"/>
          <p:nvPr/>
        </p:nvSpPr>
        <p:spPr>
          <a:xfrm>
            <a:off x="3593871" y="4854035"/>
            <a:ext cx="2670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anomaly mediation</a:t>
            </a:r>
          </a:p>
        </p:txBody>
      </p:sp>
      <p:sp>
        <p:nvSpPr>
          <p:cNvPr id="49" name="矢印: 右 48">
            <a:extLst>
              <a:ext uri="{FF2B5EF4-FFF2-40B4-BE49-F238E27FC236}">
                <a16:creationId xmlns:a16="http://schemas.microsoft.com/office/drawing/2014/main" id="{6F8F4EB9-8996-4A3B-98F7-72063F93FB15}"/>
              </a:ext>
            </a:extLst>
          </p:cNvPr>
          <p:cNvSpPr/>
          <p:nvPr/>
        </p:nvSpPr>
        <p:spPr>
          <a:xfrm>
            <a:off x="2920843" y="4919591"/>
            <a:ext cx="437664" cy="2689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0" name="図 49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14BA39C0-E1CF-4A35-A8D5-FAD6DCBDAC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843" y="5892065"/>
            <a:ext cx="2808894" cy="457362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55D68377-1A23-40A0-B554-A257543941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65" y="5967641"/>
            <a:ext cx="1159329" cy="333193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3B63107-2372-43E0-B3F6-8D4851056A32}"/>
              </a:ext>
            </a:extLst>
          </p:cNvPr>
          <p:cNvSpPr txBox="1"/>
          <p:nvPr/>
        </p:nvSpPr>
        <p:spPr>
          <a:xfrm>
            <a:off x="3549179" y="5373050"/>
            <a:ext cx="2670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tachyonic </a:t>
            </a:r>
            <a:r>
              <a:rPr kumimoji="1" lang="en-US" altLang="ja-JP" sz="2000" dirty="0" err="1"/>
              <a:t>slepton</a:t>
            </a:r>
            <a:endParaRPr kumimoji="1" lang="en-US" altLang="ja-JP" sz="2000" dirty="0"/>
          </a:p>
        </p:txBody>
      </p:sp>
      <p:sp>
        <p:nvSpPr>
          <p:cNvPr id="53" name="矢印: 右 52">
            <a:extLst>
              <a:ext uri="{FF2B5EF4-FFF2-40B4-BE49-F238E27FC236}">
                <a16:creationId xmlns:a16="http://schemas.microsoft.com/office/drawing/2014/main" id="{DCBD461E-04C3-46E3-AE19-236C27EE88A5}"/>
              </a:ext>
            </a:extLst>
          </p:cNvPr>
          <p:cNvSpPr/>
          <p:nvPr/>
        </p:nvSpPr>
        <p:spPr>
          <a:xfrm>
            <a:off x="2930873" y="5427473"/>
            <a:ext cx="437664" cy="2689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65E7C51-8E9C-44EF-8ACE-5069E593011E}"/>
              </a:ext>
            </a:extLst>
          </p:cNvPr>
          <p:cNvSpPr txBox="1"/>
          <p:nvPr/>
        </p:nvSpPr>
        <p:spPr>
          <a:xfrm>
            <a:off x="541564" y="3599207"/>
            <a:ext cx="4104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✓</a:t>
            </a:r>
            <a:r>
              <a:rPr kumimoji="1" lang="en-US" altLang="ja-JP" sz="2400" dirty="0"/>
              <a:t>transmission to visible sector</a:t>
            </a:r>
          </a:p>
        </p:txBody>
      </p:sp>
    </p:spTree>
    <p:extLst>
      <p:ext uri="{BB962C8B-B14F-4D97-AF65-F5344CB8AC3E}">
        <p14:creationId xmlns:p14="http://schemas.microsoft.com/office/powerpoint/2010/main" val="390308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223C84-869D-4BBC-9C91-D93460C11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5400" dirty="0"/>
              <a:t>Reheating &amp; DM production</a:t>
            </a:r>
            <a:endParaRPr kumimoji="1" lang="ja-JP" altLang="en-US" sz="5400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3D3AF6-28ED-4AEC-BC7C-C379EFC117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SA, H.M. Lee, A. G. </a:t>
            </a:r>
            <a:r>
              <a:rPr lang="en-US" altLang="ja-JP" dirty="0" err="1"/>
              <a:t>Menkara</a:t>
            </a:r>
            <a:r>
              <a:rPr lang="en-US" altLang="ja-JP" dirty="0"/>
              <a:t>, </a:t>
            </a:r>
            <a:r>
              <a:rPr lang="en-US" altLang="ja-JP" dirty="0" err="1"/>
              <a:t>K.Yamashita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2202.13063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5681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3A1C17-D885-479E-B66A-A62CA1F47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7E5C85D-89F3-46C8-898A-EA4ABCADF650}"/>
              </a:ext>
            </a:extLst>
          </p:cNvPr>
          <p:cNvSpPr txBox="1"/>
          <p:nvPr/>
        </p:nvSpPr>
        <p:spPr>
          <a:xfrm>
            <a:off x="486647" y="1738017"/>
            <a:ext cx="1228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Inflation</a:t>
            </a:r>
            <a:endParaRPr kumimoji="1" lang="en-US" altLang="ja-JP" sz="2400" dirty="0"/>
          </a:p>
        </p:txBody>
      </p:sp>
      <p:pic>
        <p:nvPicPr>
          <p:cNvPr id="35" name="図 34" descr="グラフ, 折れ線グラフ, ヒストグラム&#10;&#10;自動的に生成された説明">
            <a:extLst>
              <a:ext uri="{FF2B5EF4-FFF2-40B4-BE49-F238E27FC236}">
                <a16:creationId xmlns:a16="http://schemas.microsoft.com/office/drawing/2014/main" id="{8A3D1A56-F579-4206-9265-FD01A2F140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298" y="1601480"/>
            <a:ext cx="3135698" cy="2313907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E87E612-F6DB-424F-8C91-17933746012A}"/>
              </a:ext>
            </a:extLst>
          </p:cNvPr>
          <p:cNvSpPr txBox="1"/>
          <p:nvPr/>
        </p:nvSpPr>
        <p:spPr>
          <a:xfrm>
            <a:off x="6526393" y="3859721"/>
            <a:ext cx="17304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/>
              <a:t>arXiv:0907.5424</a:t>
            </a:r>
            <a:endParaRPr lang="ja-JP" altLang="en-US" sz="16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63A2596-3D8F-4E76-B4EA-13BB2463BF6A}"/>
              </a:ext>
            </a:extLst>
          </p:cNvPr>
          <p:cNvSpPr txBox="1"/>
          <p:nvPr/>
        </p:nvSpPr>
        <p:spPr>
          <a:xfrm>
            <a:off x="785192" y="2295206"/>
            <a:ext cx="48763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/>
              <a:t>・</a:t>
            </a:r>
            <a:r>
              <a:rPr lang="en-US" altLang="ja-JP" sz="2000" dirty="0"/>
              <a:t>Rapid expansion of early universe</a:t>
            </a:r>
          </a:p>
          <a:p>
            <a:r>
              <a:rPr lang="ja-JP" altLang="en-US" sz="2000" dirty="0"/>
              <a:t>・</a:t>
            </a:r>
            <a:r>
              <a:rPr lang="en-US" altLang="ja-JP" sz="2000" dirty="0"/>
              <a:t>theoretically &amp; observationally established</a:t>
            </a:r>
          </a:p>
          <a:p>
            <a:r>
              <a:rPr lang="ja-JP" altLang="en-US" sz="2000" dirty="0"/>
              <a:t>・</a:t>
            </a:r>
            <a:r>
              <a:rPr lang="en-US" altLang="ja-JP" sz="2000" dirty="0"/>
              <a:t>Slow roll inflation (scalar field : </a:t>
            </a:r>
            <a:r>
              <a:rPr lang="en-US" altLang="ja-JP" sz="2000" dirty="0" err="1">
                <a:solidFill>
                  <a:srgbClr val="F612E0"/>
                </a:solidFill>
              </a:rPr>
              <a:t>inflaton</a:t>
            </a:r>
            <a:r>
              <a:rPr lang="en-US" altLang="ja-JP" sz="2000" dirty="0"/>
              <a:t>) 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608683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714043-AD8B-422D-BD62-D481EEE36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Short summary of reheating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82176C-C0F6-42C0-892F-205AB9B50C9D}"/>
              </a:ext>
            </a:extLst>
          </p:cNvPr>
          <p:cNvSpPr txBox="1"/>
          <p:nvPr/>
        </p:nvSpPr>
        <p:spPr>
          <a:xfrm>
            <a:off x="5171687" y="1690689"/>
            <a:ext cx="3886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92D050"/>
                </a:solidFill>
              </a:rPr>
              <a:t>F. </a:t>
            </a:r>
            <a:r>
              <a:rPr lang="en-US" altLang="ja-JP" sz="1200" dirty="0" err="1">
                <a:solidFill>
                  <a:srgbClr val="92D050"/>
                </a:solidFill>
              </a:rPr>
              <a:t>Bezrukov</a:t>
            </a:r>
            <a:r>
              <a:rPr lang="en-US" altLang="ja-JP" sz="1200" dirty="0">
                <a:solidFill>
                  <a:srgbClr val="92D050"/>
                </a:solidFill>
              </a:rPr>
              <a:t>, D. </a:t>
            </a:r>
            <a:r>
              <a:rPr lang="en-US" altLang="ja-JP" sz="1200" dirty="0" err="1">
                <a:solidFill>
                  <a:srgbClr val="92D050"/>
                </a:solidFill>
              </a:rPr>
              <a:t>Gorbunov</a:t>
            </a:r>
            <a:r>
              <a:rPr lang="en-US" altLang="ja-JP" sz="1200" dirty="0">
                <a:solidFill>
                  <a:srgbClr val="92D050"/>
                </a:solidFill>
              </a:rPr>
              <a:t>, C. Shepherd and A. Tokareva’19, </a:t>
            </a:r>
            <a:r>
              <a:rPr lang="en-US" altLang="ja-JP" sz="1200" dirty="0" err="1">
                <a:solidFill>
                  <a:srgbClr val="92D050"/>
                </a:solidFill>
              </a:rPr>
              <a:t>M.He</a:t>
            </a:r>
            <a:r>
              <a:rPr lang="en-US" altLang="ja-JP" sz="1200" dirty="0">
                <a:solidFill>
                  <a:srgbClr val="92D050"/>
                </a:solidFill>
              </a:rPr>
              <a:t> ’20, SA, </a:t>
            </a:r>
            <a:r>
              <a:rPr lang="en-US" altLang="ja-JP" sz="1200" dirty="0" err="1">
                <a:solidFill>
                  <a:srgbClr val="92D050"/>
                </a:solidFill>
              </a:rPr>
              <a:t>H.M.Lee</a:t>
            </a:r>
            <a:r>
              <a:rPr lang="en-US" altLang="ja-JP" sz="1200" dirty="0">
                <a:solidFill>
                  <a:srgbClr val="92D050"/>
                </a:solidFill>
              </a:rPr>
              <a:t>, </a:t>
            </a:r>
            <a:r>
              <a:rPr lang="en-US" altLang="ja-JP" sz="1200" dirty="0" err="1">
                <a:solidFill>
                  <a:srgbClr val="92D050"/>
                </a:solidFill>
              </a:rPr>
              <a:t>A.Menkara</a:t>
            </a:r>
            <a:r>
              <a:rPr lang="en-US" altLang="ja-JP" sz="1200" dirty="0">
                <a:solidFill>
                  <a:srgbClr val="92D050"/>
                </a:solidFill>
              </a:rPr>
              <a:t>, </a:t>
            </a:r>
            <a:r>
              <a:rPr lang="en-US" altLang="ja-JP" sz="1200" dirty="0" err="1">
                <a:solidFill>
                  <a:srgbClr val="92D050"/>
                </a:solidFill>
              </a:rPr>
              <a:t>K.Yamashita</a:t>
            </a:r>
            <a:r>
              <a:rPr lang="en-US" altLang="ja-JP" sz="1200" dirty="0">
                <a:solidFill>
                  <a:srgbClr val="92D050"/>
                </a:solidFill>
              </a:rPr>
              <a:t>’ 22</a:t>
            </a:r>
            <a:endParaRPr lang="ja-JP" altLang="en-US" sz="12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435B0A41-EA77-4DD1-B4C6-6BE53296298C}"/>
                  </a:ext>
                </a:extLst>
              </p:cNvPr>
              <p:cNvSpPr txBox="1"/>
              <p:nvPr/>
            </p:nvSpPr>
            <p:spPr>
              <a:xfrm>
                <a:off x="557198" y="2380611"/>
                <a:ext cx="60014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・</a:t>
                </a:r>
                <a:r>
                  <a:rPr kumimoji="1" lang="en-US" altLang="ja-JP" sz="2000" dirty="0"/>
                  <a:t>dominant channel : </a:t>
                </a:r>
                <a14:m>
                  <m:oMath xmlns:m="http://schemas.openxmlformats.org/officeDocument/2006/math">
                    <m:r>
                      <a:rPr kumimoji="1" lang="en-US" altLang="ja-JP" sz="2000" i="1" dirty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kumimoji="1" lang="ja-JP" altLang="en-US" sz="2000" dirty="0"/>
                  <a:t> → </a:t>
                </a:r>
                <a14:m>
                  <m:oMath xmlns:m="http://schemas.openxmlformats.org/officeDocument/2006/math">
                    <m:r>
                      <a:rPr kumimoji="1" lang="en-US" altLang="ja-JP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kumimoji="1" lang="en-US" altLang="ja-JP" sz="2000" dirty="0"/>
                  <a:t> 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kumimoji="1" lang="en-US" altLang="ja-JP" sz="2000" dirty="0"/>
                  <a:t> 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reh</m:t>
                        </m:r>
                      </m:sub>
                    </m:sSub>
                    <m:r>
                      <a:rPr kumimoji="1" lang="en-US" altLang="ja-JP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kumimoji="1"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rPr kumimoji="1" lang="en-US" altLang="ja-JP" sz="2000" dirty="0">
                    <a:solidFill>
                      <a:srgbClr val="FF0000"/>
                    </a:solidFill>
                  </a:rPr>
                  <a:t> (GeV)</a:t>
                </a:r>
                <a:endParaRPr kumimoji="1" lang="ja-JP" altLang="en-US" sz="2000" dirty="0"/>
              </a:p>
            </p:txBody>
          </p:sp>
        </mc:Choice>
        <mc:Fallback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435B0A41-EA77-4DD1-B4C6-6BE5329629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98" y="2380611"/>
                <a:ext cx="6001445" cy="400110"/>
              </a:xfrm>
              <a:prstGeom prst="rect">
                <a:avLst/>
              </a:prstGeom>
              <a:blipFill>
                <a:blip r:embed="rId2"/>
                <a:stretch>
                  <a:fillRect l="-1015" t="-15385" b="-2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556FD2A-1D52-41BC-9B9B-319D2D2DB1B6}"/>
              </a:ext>
            </a:extLst>
          </p:cNvPr>
          <p:cNvGrpSpPr/>
          <p:nvPr/>
        </p:nvGrpSpPr>
        <p:grpSpPr>
          <a:xfrm>
            <a:off x="5377543" y="3149390"/>
            <a:ext cx="3262445" cy="3554341"/>
            <a:chOff x="4525735" y="2853846"/>
            <a:chExt cx="3640724" cy="3852482"/>
          </a:xfrm>
        </p:grpSpPr>
        <p:pic>
          <p:nvPicPr>
            <p:cNvPr id="7" name="図 6" descr="グラフ, 折れ線グラフ&#10;&#10;自動的に生成された説明">
              <a:extLst>
                <a:ext uri="{FF2B5EF4-FFF2-40B4-BE49-F238E27FC236}">
                  <a16:creationId xmlns:a16="http://schemas.microsoft.com/office/drawing/2014/main" id="{C3C84151-45C8-4D8F-B01E-874920801C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5735" y="2853846"/>
              <a:ext cx="3543144" cy="2306734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F53098D-EE7C-4B23-8F9E-ED95892AB793}"/>
                </a:ext>
              </a:extLst>
            </p:cNvPr>
            <p:cNvSpPr txBox="1"/>
            <p:nvPr/>
          </p:nvSpPr>
          <p:spPr>
            <a:xfrm>
              <a:off x="5094821" y="5516563"/>
              <a:ext cx="13397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/>
                <a:t>During RH</a:t>
              </a:r>
              <a:endParaRPr kumimoji="1" lang="ja-JP" altLang="en-US" sz="2000" dirty="0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7CD38E9B-B0CB-4DB6-A50C-59F61A65C7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3115" y="4136443"/>
              <a:ext cx="0" cy="2013482"/>
            </a:xfrm>
            <a:prstGeom prst="straightConnector1">
              <a:avLst/>
            </a:prstGeom>
            <a:ln w="3175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632B77E1-9257-4753-894F-261AF97A2C37}"/>
                </a:ext>
              </a:extLst>
            </p:cNvPr>
            <p:cNvSpPr txBox="1"/>
            <p:nvPr/>
          </p:nvSpPr>
          <p:spPr>
            <a:xfrm>
              <a:off x="5798733" y="6272656"/>
              <a:ext cx="2002455" cy="433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/>
                <a:t>RH complete</a:t>
              </a:r>
              <a:endParaRPr kumimoji="1" lang="ja-JP" altLang="en-US" sz="2000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C07E96BF-2D25-4EA2-9465-17BA16EE85D9}"/>
                </a:ext>
              </a:extLst>
            </p:cNvPr>
            <p:cNvSpPr txBox="1"/>
            <p:nvPr/>
          </p:nvSpPr>
          <p:spPr>
            <a:xfrm>
              <a:off x="6952462" y="5516563"/>
              <a:ext cx="12139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/>
                <a:t>After RH</a:t>
              </a:r>
              <a:endParaRPr kumimoji="1" lang="ja-JP" altLang="en-US" sz="2000" dirty="0"/>
            </a:p>
          </p:txBody>
        </p: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7F6C3AAF-66C7-430C-859D-1F26721516E7}"/>
                </a:ext>
              </a:extLst>
            </p:cNvPr>
            <p:cNvCxnSpPr/>
            <p:nvPr/>
          </p:nvCxnSpPr>
          <p:spPr>
            <a:xfrm>
              <a:off x="5133054" y="5391445"/>
              <a:ext cx="1331358" cy="0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E75063A6-C858-41AA-8C81-0D1D60736A09}"/>
                </a:ext>
              </a:extLst>
            </p:cNvPr>
            <p:cNvCxnSpPr/>
            <p:nvPr/>
          </p:nvCxnSpPr>
          <p:spPr>
            <a:xfrm>
              <a:off x="6835101" y="5391445"/>
              <a:ext cx="1331358" cy="0"/>
            </a:xfrm>
            <a:prstGeom prst="straightConnector1">
              <a:avLst/>
            </a:prstGeom>
            <a:ln w="31750">
              <a:solidFill>
                <a:srgbClr val="EE901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図 19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C65E283A-8D94-4823-A07A-ACE81FE89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4018" y="5893716"/>
              <a:ext cx="967824" cy="361054"/>
            </a:xfrm>
            <a:prstGeom prst="rect">
              <a:avLst/>
            </a:prstGeom>
          </p:spPr>
        </p:pic>
        <p:pic>
          <p:nvPicPr>
            <p:cNvPr id="21" name="図 20" descr="テキスト&#10;&#10;中程度の精度で自動的に生成された説明">
              <a:extLst>
                <a:ext uri="{FF2B5EF4-FFF2-40B4-BE49-F238E27FC236}">
                  <a16:creationId xmlns:a16="http://schemas.microsoft.com/office/drawing/2014/main" id="{3DE80ACD-DFE4-4FB5-9D0F-A483E337FB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3299" y="5859341"/>
              <a:ext cx="1200760" cy="456926"/>
            </a:xfrm>
            <a:prstGeom prst="rect">
              <a:avLst/>
            </a:prstGeom>
          </p:spPr>
        </p:pic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B306EDC-222E-44D0-AA1F-97F1766FAC72}"/>
              </a:ext>
            </a:extLst>
          </p:cNvPr>
          <p:cNvSpPr txBox="1"/>
          <p:nvPr/>
        </p:nvSpPr>
        <p:spPr>
          <a:xfrm>
            <a:off x="557197" y="3149390"/>
            <a:ext cx="4499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Note: reheating is not instantaneous</a:t>
            </a:r>
          </a:p>
          <a:p>
            <a:r>
              <a:rPr kumimoji="1" lang="en-US" altLang="ja-JP" sz="2000" dirty="0"/>
              <a:t>     </a:t>
            </a:r>
            <a:r>
              <a:rPr kumimoji="1" lang="ja-JP" altLang="en-US" sz="2000" dirty="0"/>
              <a:t>⇒ </a:t>
            </a:r>
            <a:r>
              <a:rPr kumimoji="1" lang="en-US" altLang="ja-JP" sz="2000" dirty="0"/>
              <a:t>affect DM production</a:t>
            </a:r>
            <a:endParaRPr kumimoji="1" lang="ja-JP" alt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63B0BB1E-C024-417D-92AC-6B6F26E412C2}"/>
                  </a:ext>
                </a:extLst>
              </p:cNvPr>
              <p:cNvSpPr txBox="1"/>
              <p:nvPr/>
            </p:nvSpPr>
            <p:spPr>
              <a:xfrm>
                <a:off x="557198" y="1690689"/>
                <a:ext cx="47991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・</a:t>
                </a:r>
                <a:r>
                  <a:rPr kumimoji="1" lang="en-US" altLang="ja-JP" sz="2000" dirty="0"/>
                  <a:t>After inflation, 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and </a:t>
                </a:r>
                <a14:m>
                  <m:oMath xmlns:m="http://schemas.openxmlformats.org/officeDocument/2006/math">
                    <m:r>
                      <a:rPr kumimoji="1" lang="en-US" altLang="ja-JP" sz="2000" i="1" dirty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start oscillation</a:t>
                </a:r>
                <a:endParaRPr kumimoji="1" lang="ja-JP" altLang="en-US" sz="2000" dirty="0"/>
              </a:p>
            </p:txBody>
          </p:sp>
        </mc:Choice>
        <mc:Fallback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63B0BB1E-C024-417D-92AC-6B6F26E412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98" y="1690689"/>
                <a:ext cx="4799150" cy="400110"/>
              </a:xfrm>
              <a:prstGeom prst="rect">
                <a:avLst/>
              </a:prstGeom>
              <a:blipFill>
                <a:blip r:embed="rId6"/>
                <a:stretch>
                  <a:fillRect l="-1269" t="-7576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図 27" descr="テキスト, 手紙&#10;&#10;自動的に生成された説明">
            <a:extLst>
              <a:ext uri="{FF2B5EF4-FFF2-40B4-BE49-F238E27FC236}">
                <a16:creationId xmlns:a16="http://schemas.microsoft.com/office/drawing/2014/main" id="{04BEE726-CAD9-4974-A3EB-CE894D83F8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67" y="3839312"/>
            <a:ext cx="2554791" cy="569575"/>
          </a:xfrm>
          <a:prstGeom prst="rect">
            <a:avLst/>
          </a:prstGeom>
        </p:spPr>
      </p:pic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B7A41C5F-49E3-4591-AED1-1869590F5842}"/>
              </a:ext>
            </a:extLst>
          </p:cNvPr>
          <p:cNvCxnSpPr>
            <a:cxnSpLocks/>
          </p:cNvCxnSpPr>
          <p:nvPr/>
        </p:nvCxnSpPr>
        <p:spPr>
          <a:xfrm>
            <a:off x="1964872" y="4240200"/>
            <a:ext cx="353785" cy="0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コネクタ: 曲線 32">
            <a:extLst>
              <a:ext uri="{FF2B5EF4-FFF2-40B4-BE49-F238E27FC236}">
                <a16:creationId xmlns:a16="http://schemas.microsoft.com/office/drawing/2014/main" id="{35D6137E-812C-4C95-BFFE-B596E39F9BA3}"/>
              </a:ext>
            </a:extLst>
          </p:cNvPr>
          <p:cNvCxnSpPr>
            <a:cxnSpLocks/>
          </p:cNvCxnSpPr>
          <p:nvPr/>
        </p:nvCxnSpPr>
        <p:spPr>
          <a:xfrm rot="10800000">
            <a:off x="2029216" y="4332728"/>
            <a:ext cx="3508029" cy="1857660"/>
          </a:xfrm>
          <a:prstGeom prst="curvedConnector3">
            <a:avLst>
              <a:gd name="adj1" fmla="val 105390"/>
            </a:avLst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5811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12AA4D-A54A-4B1B-B602-4D1979CFA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FIMP DM scenario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1AA231-2F76-4753-AE86-9CA348063AC9}"/>
              </a:ext>
            </a:extLst>
          </p:cNvPr>
          <p:cNvSpPr txBox="1"/>
          <p:nvPr/>
        </p:nvSpPr>
        <p:spPr>
          <a:xfrm>
            <a:off x="1417901" y="1463398"/>
            <a:ext cx="4802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FIMP = feebly interacting massive particle</a:t>
            </a:r>
          </a:p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DM never thermalize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3ABEA350-3F34-4CD0-BF30-D80E82E5C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62" y="3318824"/>
            <a:ext cx="7799646" cy="52596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0031889-27DE-40B7-8A84-11648D0F6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404" y="4004657"/>
            <a:ext cx="4967324" cy="59055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6E284CF0-5B78-44EA-977A-37DD493EFB2B}"/>
                  </a:ext>
                </a:extLst>
              </p:cNvPr>
              <p:cNvSpPr txBox="1"/>
              <p:nvPr/>
            </p:nvSpPr>
            <p:spPr>
              <a:xfrm>
                <a:off x="355947" y="2869446"/>
                <a:ext cx="26648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/>
                  <a:t>Introduce DM (</a:t>
                </a:r>
                <a14:m>
                  <m:oMath xmlns:m="http://schemas.openxmlformats.org/officeDocument/2006/math">
                    <m:r>
                      <a:rPr kumimoji="1" lang="en-US" altLang="ja-JP" sz="2000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kumimoji="1" lang="en-US" altLang="ja-JP" sz="2000" dirty="0"/>
                  <a:t>) as</a:t>
                </a:r>
                <a:endParaRPr kumimoji="1" lang="ja-JP" altLang="en-US" sz="2000" dirty="0"/>
              </a:p>
            </p:txBody>
          </p:sp>
        </mc:Choice>
        <mc:Fallback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6E284CF0-5B78-44EA-977A-37DD493EF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947" y="2869446"/>
                <a:ext cx="2664838" cy="400110"/>
              </a:xfrm>
              <a:prstGeom prst="rect">
                <a:avLst/>
              </a:prstGeom>
              <a:blipFill>
                <a:blip r:embed="rId4"/>
                <a:stretch>
                  <a:fillRect l="-2283" t="-9231" b="-2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C661676-CE36-4EF8-8B85-63A114E166B2}"/>
              </a:ext>
            </a:extLst>
          </p:cNvPr>
          <p:cNvCxnSpPr>
            <a:cxnSpLocks/>
          </p:cNvCxnSpPr>
          <p:nvPr/>
        </p:nvCxnSpPr>
        <p:spPr>
          <a:xfrm>
            <a:off x="3374571" y="3790359"/>
            <a:ext cx="342900" cy="0"/>
          </a:xfrm>
          <a:prstGeom prst="line">
            <a:avLst/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2CA7D6F-3F5C-4DB7-8B54-5A1AF3E243A2}"/>
              </a:ext>
            </a:extLst>
          </p:cNvPr>
          <p:cNvCxnSpPr>
            <a:cxnSpLocks/>
          </p:cNvCxnSpPr>
          <p:nvPr/>
        </p:nvCxnSpPr>
        <p:spPr>
          <a:xfrm>
            <a:off x="7301877" y="4589981"/>
            <a:ext cx="971323" cy="0"/>
          </a:xfrm>
          <a:prstGeom prst="line">
            <a:avLst/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E10858FC-3855-4A98-AA75-A7D99CABFA98}"/>
                  </a:ext>
                </a:extLst>
              </p:cNvPr>
              <p:cNvSpPr txBox="1"/>
              <p:nvPr/>
            </p:nvSpPr>
            <p:spPr>
              <a:xfrm>
                <a:off x="1521315" y="4845291"/>
                <a:ext cx="62610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>
                    <a:solidFill>
                      <a:schemeClr val="tx1"/>
                    </a:solidFill>
                  </a:rPr>
                  <a:t>・</a:t>
                </a:r>
                <a:r>
                  <a:rPr kumimoji="1" lang="en-US" altLang="ja-JP" sz="2000" dirty="0">
                    <a:solidFill>
                      <a:schemeClr val="tx1"/>
                    </a:solidFill>
                  </a:rPr>
                  <a:t>Many Planck suppressed interactions in E-frame</a:t>
                </a:r>
              </a:p>
              <a:p>
                <a:r>
                  <a:rPr kumimoji="1" lang="ja-JP" altLang="en-US" sz="2000" dirty="0">
                    <a:solidFill>
                      <a:schemeClr val="tx1"/>
                    </a:solidFill>
                  </a:rPr>
                  <a:t>・</a:t>
                </a:r>
                <a14:m>
                  <m:oMath xmlns:m="http://schemas.openxmlformats.org/officeDocument/2006/math">
                    <m:r>
                      <a:rPr kumimoji="1" lang="en-US" altLang="ja-JP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acc>
                      <m:accPr>
                        <m:chr m:val="̃"/>
                        <m:ctrlP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ja-JP" altLang="en-US" sz="2000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acc>
                    <m:r>
                      <a:rPr kumimoji="1" lang="en-US" altLang="ja-JP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kumimoji="1" lang="en-US" altLang="ja-JP" sz="20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kumimoji="1" lang="en-US" altLang="ja-JP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kumimoji="1" lang="en-US" altLang="ja-JP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ja-JP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h𝑋</m:t>
                        </m:r>
                      </m:sub>
                    </m:sSub>
                    <m:r>
                      <a:rPr kumimoji="1" lang="en-US" altLang="ja-JP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kumimoji="1" lang="en-US" altLang="ja-JP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kumimoji="1" lang="en-US" altLang="ja-JP" sz="2000" dirty="0">
                    <a:solidFill>
                      <a:schemeClr val="tx1"/>
                    </a:solidFill>
                  </a:rPr>
                  <a:t> ⇒ </a:t>
                </a:r>
                <a:r>
                  <a:rPr kumimoji="1" lang="en-US" altLang="ja-JP" sz="2000" dirty="0"/>
                  <a:t>FIMP</a:t>
                </a:r>
              </a:p>
            </p:txBody>
          </p:sp>
        </mc:Choice>
        <mc:Fallback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E10858FC-3855-4A98-AA75-A7D99CABFA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315" y="4845291"/>
                <a:ext cx="6261087" cy="707886"/>
              </a:xfrm>
              <a:prstGeom prst="rect">
                <a:avLst/>
              </a:prstGeom>
              <a:blipFill>
                <a:blip r:embed="rId5"/>
                <a:stretch>
                  <a:fillRect l="-1071" t="-6034" b="-155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図 27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0DB0A24B-C9C0-44C3-BF03-3C5D0DA4FE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185" y="5193791"/>
            <a:ext cx="1051044" cy="57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662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714043-AD8B-422D-BD62-D481EEE36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Production process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2EDE5A6-9D0B-4A35-81DF-D3AA49EF5158}"/>
              </a:ext>
            </a:extLst>
          </p:cNvPr>
          <p:cNvSpPr txBox="1"/>
          <p:nvPr/>
        </p:nvSpPr>
        <p:spPr>
          <a:xfrm>
            <a:off x="1112729" y="2371999"/>
            <a:ext cx="4209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from radiation (SM particles)</a:t>
            </a:r>
          </a:p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Efficient both during and after RH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0EC98C3E-EE85-4F05-8567-BCAD13DB22F7}"/>
                  </a:ext>
                </a:extLst>
              </p:cNvPr>
              <p:cNvSpPr txBox="1"/>
              <p:nvPr/>
            </p:nvSpPr>
            <p:spPr>
              <a:xfrm>
                <a:off x="1319562" y="3981585"/>
                <a:ext cx="442365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・</a:t>
                </a:r>
                <a:r>
                  <a:rPr kumimoji="1" lang="en-US" altLang="ja-JP" sz="2000" dirty="0"/>
                  <a:t>from </a:t>
                </a:r>
                <a:r>
                  <a:rPr kumimoji="1" lang="en-US" altLang="ja-JP" sz="2000" dirty="0" err="1"/>
                  <a:t>inflaton</a:t>
                </a:r>
                <a:r>
                  <a:rPr kumimoji="1" lang="en-US" altLang="ja-JP" sz="2000" dirty="0"/>
                  <a:t> (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kumimoji="1" lang="en-US" altLang="ja-JP" sz="2000" dirty="0"/>
                  <a:t> and 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en-US" altLang="ja-JP" sz="2000" dirty="0"/>
                  <a:t>)</a:t>
                </a:r>
              </a:p>
              <a:p>
                <a:r>
                  <a:rPr kumimoji="1" lang="ja-JP" altLang="en-US" sz="2000" dirty="0"/>
                  <a:t>・</a:t>
                </a:r>
                <a:r>
                  <a:rPr kumimoji="1" lang="en-US" altLang="ja-JP" sz="2000" dirty="0"/>
                  <a:t>Efficient during RH</a:t>
                </a:r>
                <a:endParaRPr kumimoji="1" lang="en-US" altLang="ja-JP" sz="2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0EC98C3E-EE85-4F05-8567-BCAD13DB2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9562" y="3981585"/>
                <a:ext cx="4423652" cy="707886"/>
              </a:xfrm>
              <a:prstGeom prst="rect">
                <a:avLst/>
              </a:prstGeom>
              <a:blipFill>
                <a:blip r:embed="rId3"/>
                <a:stretch>
                  <a:fillRect l="-1377" t="-4310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C587A5C-1479-4CAD-9BD0-E2CB89A32FEA}"/>
              </a:ext>
            </a:extLst>
          </p:cNvPr>
          <p:cNvGrpSpPr/>
          <p:nvPr/>
        </p:nvGrpSpPr>
        <p:grpSpPr>
          <a:xfrm>
            <a:off x="5927341" y="2015402"/>
            <a:ext cx="1994040" cy="1222560"/>
            <a:chOff x="7355119" y="2753443"/>
            <a:chExt cx="1994040" cy="1222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インク 5">
                  <a:extLst>
                    <a:ext uri="{FF2B5EF4-FFF2-40B4-BE49-F238E27FC236}">
                      <a16:creationId xmlns:a16="http://schemas.microsoft.com/office/drawing/2014/main" id="{C963CF30-709B-4FE2-A124-288B2AE53B44}"/>
                    </a:ext>
                  </a:extLst>
                </p14:cNvPr>
                <p14:cNvContentPartPr/>
                <p14:nvPr/>
              </p14:nvContentPartPr>
              <p14:xfrm>
                <a:off x="7355119" y="2792323"/>
                <a:ext cx="113040" cy="194760"/>
              </p14:xfrm>
            </p:contentPart>
          </mc:Choice>
          <mc:Fallback xmlns="">
            <p:pic>
              <p:nvPicPr>
                <p:cNvPr id="31" name="インク 30">
                  <a:extLst>
                    <a:ext uri="{FF2B5EF4-FFF2-40B4-BE49-F238E27FC236}">
                      <a16:creationId xmlns:a16="http://schemas.microsoft.com/office/drawing/2014/main" id="{F6A996D2-BE4B-4C25-84DE-D2023288AAC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346479" y="2783683"/>
                  <a:ext cx="130680" cy="21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インク 6">
                  <a:extLst>
                    <a:ext uri="{FF2B5EF4-FFF2-40B4-BE49-F238E27FC236}">
                      <a16:creationId xmlns:a16="http://schemas.microsoft.com/office/drawing/2014/main" id="{C37F91D5-0708-4F62-A9F1-1481698AB143}"/>
                    </a:ext>
                  </a:extLst>
                </p14:cNvPr>
                <p14:cNvContentPartPr/>
                <p14:nvPr/>
              </p14:nvContentPartPr>
              <p14:xfrm>
                <a:off x="7533679" y="2793043"/>
                <a:ext cx="8640" cy="169200"/>
              </p14:xfrm>
            </p:contentPart>
          </mc:Choice>
          <mc:Fallback xmlns="">
            <p:pic>
              <p:nvPicPr>
                <p:cNvPr id="32" name="インク 31">
                  <a:extLst>
                    <a:ext uri="{FF2B5EF4-FFF2-40B4-BE49-F238E27FC236}">
                      <a16:creationId xmlns:a16="http://schemas.microsoft.com/office/drawing/2014/main" id="{60F08369-398D-4267-95E7-4915CA1BF093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524679" y="2784043"/>
                  <a:ext cx="2628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インク 7">
                  <a:extLst>
                    <a:ext uri="{FF2B5EF4-FFF2-40B4-BE49-F238E27FC236}">
                      <a16:creationId xmlns:a16="http://schemas.microsoft.com/office/drawing/2014/main" id="{9934ACCB-207A-4C6B-9F12-3237B696318B}"/>
                    </a:ext>
                  </a:extLst>
                </p14:cNvPr>
                <p14:cNvContentPartPr/>
                <p14:nvPr/>
              </p14:nvContentPartPr>
              <p14:xfrm>
                <a:off x="7556359" y="2813563"/>
                <a:ext cx="95400" cy="153000"/>
              </p14:xfrm>
            </p:contentPart>
          </mc:Choice>
          <mc:Fallback xmlns="">
            <p:pic>
              <p:nvPicPr>
                <p:cNvPr id="33" name="インク 32">
                  <a:extLst>
                    <a:ext uri="{FF2B5EF4-FFF2-40B4-BE49-F238E27FC236}">
                      <a16:creationId xmlns:a16="http://schemas.microsoft.com/office/drawing/2014/main" id="{058D6875-DE5F-4C6C-A355-E9DAF29478F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547359" y="2804563"/>
                  <a:ext cx="113040" cy="17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9" name="インク 8">
                  <a:extLst>
                    <a:ext uri="{FF2B5EF4-FFF2-40B4-BE49-F238E27FC236}">
                      <a16:creationId xmlns:a16="http://schemas.microsoft.com/office/drawing/2014/main" id="{370D5175-BDBC-4A0F-9B1D-411ED5006897}"/>
                    </a:ext>
                  </a:extLst>
                </p14:cNvPr>
                <p14:cNvContentPartPr/>
                <p14:nvPr/>
              </p14:nvContentPartPr>
              <p14:xfrm>
                <a:off x="7879279" y="3382723"/>
                <a:ext cx="231120" cy="348480"/>
              </p14:xfrm>
            </p:contentPart>
          </mc:Choice>
          <mc:Fallback xmlns="">
            <p:pic>
              <p:nvPicPr>
                <p:cNvPr id="38" name="インク 37">
                  <a:extLst>
                    <a:ext uri="{FF2B5EF4-FFF2-40B4-BE49-F238E27FC236}">
                      <a16:creationId xmlns:a16="http://schemas.microsoft.com/office/drawing/2014/main" id="{2C628EEB-2CE7-4E54-9D07-9F40B0BF80C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870279" y="3374083"/>
                  <a:ext cx="248760" cy="36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0" name="インク 9">
                  <a:extLst>
                    <a:ext uri="{FF2B5EF4-FFF2-40B4-BE49-F238E27FC236}">
                      <a16:creationId xmlns:a16="http://schemas.microsoft.com/office/drawing/2014/main" id="{172520C3-5523-493D-A085-91C431A036FF}"/>
                    </a:ext>
                  </a:extLst>
                </p14:cNvPr>
                <p14:cNvContentPartPr/>
                <p14:nvPr/>
              </p14:nvContentPartPr>
              <p14:xfrm>
                <a:off x="7774519" y="2916883"/>
                <a:ext cx="288360" cy="317160"/>
              </p14:xfrm>
            </p:contentPart>
          </mc:Choice>
          <mc:Fallback xmlns="">
            <p:pic>
              <p:nvPicPr>
                <p:cNvPr id="39" name="インク 38">
                  <a:extLst>
                    <a:ext uri="{FF2B5EF4-FFF2-40B4-BE49-F238E27FC236}">
                      <a16:creationId xmlns:a16="http://schemas.microsoft.com/office/drawing/2014/main" id="{31C35B4C-3882-4244-95DC-67135A3B4B4B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765519" y="2908243"/>
                  <a:ext cx="306000" cy="33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1" name="インク 10">
                  <a:extLst>
                    <a:ext uri="{FF2B5EF4-FFF2-40B4-BE49-F238E27FC236}">
                      <a16:creationId xmlns:a16="http://schemas.microsoft.com/office/drawing/2014/main" id="{5BCAEB6F-9305-4DB9-85F0-C1F2250029AE}"/>
                    </a:ext>
                  </a:extLst>
                </p14:cNvPr>
                <p14:cNvContentPartPr/>
                <p14:nvPr/>
              </p14:nvContentPartPr>
              <p14:xfrm>
                <a:off x="7357639" y="3773323"/>
                <a:ext cx="104040" cy="187200"/>
              </p14:xfrm>
            </p:contentPart>
          </mc:Choice>
          <mc:Fallback xmlns="">
            <p:pic>
              <p:nvPicPr>
                <p:cNvPr id="41" name="インク 40">
                  <a:extLst>
                    <a:ext uri="{FF2B5EF4-FFF2-40B4-BE49-F238E27FC236}">
                      <a16:creationId xmlns:a16="http://schemas.microsoft.com/office/drawing/2014/main" id="{406EE25C-F05A-49D6-BB11-F6688205A8D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348639" y="3764323"/>
                  <a:ext cx="12168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2" name="インク 11">
                  <a:extLst>
                    <a:ext uri="{FF2B5EF4-FFF2-40B4-BE49-F238E27FC236}">
                      <a16:creationId xmlns:a16="http://schemas.microsoft.com/office/drawing/2014/main" id="{471A210D-B24E-45F6-ABF6-89ABABA7A2F8}"/>
                    </a:ext>
                  </a:extLst>
                </p14:cNvPr>
                <p14:cNvContentPartPr/>
                <p14:nvPr/>
              </p14:nvContentPartPr>
              <p14:xfrm>
                <a:off x="7502719" y="3798163"/>
                <a:ext cx="6480" cy="155880"/>
              </p14:xfrm>
            </p:contentPart>
          </mc:Choice>
          <mc:Fallback xmlns="">
            <p:pic>
              <p:nvPicPr>
                <p:cNvPr id="42" name="インク 41">
                  <a:extLst>
                    <a:ext uri="{FF2B5EF4-FFF2-40B4-BE49-F238E27FC236}">
                      <a16:creationId xmlns:a16="http://schemas.microsoft.com/office/drawing/2014/main" id="{67793E46-2BB4-40CC-A3C3-EE36D238F850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493719" y="3789523"/>
                  <a:ext cx="24120" cy="17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3" name="インク 12">
                  <a:extLst>
                    <a:ext uri="{FF2B5EF4-FFF2-40B4-BE49-F238E27FC236}">
                      <a16:creationId xmlns:a16="http://schemas.microsoft.com/office/drawing/2014/main" id="{664056D4-055F-4030-AF02-370C79B1B13D}"/>
                    </a:ext>
                  </a:extLst>
                </p14:cNvPr>
                <p14:cNvContentPartPr/>
                <p14:nvPr/>
              </p14:nvContentPartPr>
              <p14:xfrm>
                <a:off x="7512799" y="3816883"/>
                <a:ext cx="111240" cy="159120"/>
              </p14:xfrm>
            </p:contentPart>
          </mc:Choice>
          <mc:Fallback xmlns="">
            <p:pic>
              <p:nvPicPr>
                <p:cNvPr id="43" name="インク 42">
                  <a:extLst>
                    <a:ext uri="{FF2B5EF4-FFF2-40B4-BE49-F238E27FC236}">
                      <a16:creationId xmlns:a16="http://schemas.microsoft.com/office/drawing/2014/main" id="{FAE02DF6-FA29-4214-84D3-C6BFE5FA822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503799" y="3808243"/>
                  <a:ext cx="128880" cy="17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4" name="インク 13">
                  <a:extLst>
                    <a:ext uri="{FF2B5EF4-FFF2-40B4-BE49-F238E27FC236}">
                      <a16:creationId xmlns:a16="http://schemas.microsoft.com/office/drawing/2014/main" id="{4CC8072B-358C-4103-BA1F-B062C84AB636}"/>
                    </a:ext>
                  </a:extLst>
                </p14:cNvPr>
                <p14:cNvContentPartPr/>
                <p14:nvPr/>
              </p14:nvContentPartPr>
              <p14:xfrm>
                <a:off x="8061079" y="3047923"/>
                <a:ext cx="479160" cy="464400"/>
              </p14:xfrm>
            </p:contentPart>
          </mc:Choice>
          <mc:Fallback xmlns="">
            <p:pic>
              <p:nvPicPr>
                <p:cNvPr id="45" name="インク 44">
                  <a:extLst>
                    <a:ext uri="{FF2B5EF4-FFF2-40B4-BE49-F238E27FC236}">
                      <a16:creationId xmlns:a16="http://schemas.microsoft.com/office/drawing/2014/main" id="{2C9D6BFB-CA04-4B14-ABF1-A213000E519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8052079" y="3038923"/>
                  <a:ext cx="496800" cy="48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5" name="インク 14">
                  <a:extLst>
                    <a:ext uri="{FF2B5EF4-FFF2-40B4-BE49-F238E27FC236}">
                      <a16:creationId xmlns:a16="http://schemas.microsoft.com/office/drawing/2014/main" id="{BBB89767-19D0-4906-87A4-6CF80F47E58F}"/>
                    </a:ext>
                  </a:extLst>
                </p14:cNvPr>
                <p14:cNvContentPartPr/>
                <p14:nvPr/>
              </p14:nvContentPartPr>
              <p14:xfrm>
                <a:off x="8113639" y="3109123"/>
                <a:ext cx="178920" cy="248040"/>
              </p14:xfrm>
            </p:contentPart>
          </mc:Choice>
          <mc:Fallback xmlns="">
            <p:pic>
              <p:nvPicPr>
                <p:cNvPr id="46" name="インク 45">
                  <a:extLst>
                    <a:ext uri="{FF2B5EF4-FFF2-40B4-BE49-F238E27FC236}">
                      <a16:creationId xmlns:a16="http://schemas.microsoft.com/office/drawing/2014/main" id="{27D19A4F-6E4B-4603-8385-D645B1938AB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8104639" y="3100123"/>
                  <a:ext cx="196560" cy="26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6" name="インク 15">
                  <a:extLst>
                    <a:ext uri="{FF2B5EF4-FFF2-40B4-BE49-F238E27FC236}">
                      <a16:creationId xmlns:a16="http://schemas.microsoft.com/office/drawing/2014/main" id="{D2A61089-F2C7-46CC-B5AD-4E1185A54A82}"/>
                    </a:ext>
                  </a:extLst>
                </p14:cNvPr>
                <p14:cNvContentPartPr/>
                <p14:nvPr/>
              </p14:nvContentPartPr>
              <p14:xfrm>
                <a:off x="8203999" y="3181843"/>
                <a:ext cx="154080" cy="233640"/>
              </p14:xfrm>
            </p:contentPart>
          </mc:Choice>
          <mc:Fallback xmlns="">
            <p:pic>
              <p:nvPicPr>
                <p:cNvPr id="47" name="インク 46">
                  <a:extLst>
                    <a:ext uri="{FF2B5EF4-FFF2-40B4-BE49-F238E27FC236}">
                      <a16:creationId xmlns:a16="http://schemas.microsoft.com/office/drawing/2014/main" id="{6A80D89B-DF22-4CC6-9BD8-E7E7829632B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8194999" y="3172843"/>
                  <a:ext cx="17172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7" name="インク 16">
                  <a:extLst>
                    <a:ext uri="{FF2B5EF4-FFF2-40B4-BE49-F238E27FC236}">
                      <a16:creationId xmlns:a16="http://schemas.microsoft.com/office/drawing/2014/main" id="{D5993C4F-DE3A-4B69-9C87-269C16F6D8E3}"/>
                    </a:ext>
                  </a:extLst>
                </p14:cNvPr>
                <p14:cNvContentPartPr/>
                <p14:nvPr/>
              </p14:nvContentPartPr>
              <p14:xfrm>
                <a:off x="8339359" y="3280843"/>
                <a:ext cx="78840" cy="160920"/>
              </p14:xfrm>
            </p:contentPart>
          </mc:Choice>
          <mc:Fallback xmlns="">
            <p:pic>
              <p:nvPicPr>
                <p:cNvPr id="48" name="インク 47">
                  <a:extLst>
                    <a:ext uri="{FF2B5EF4-FFF2-40B4-BE49-F238E27FC236}">
                      <a16:creationId xmlns:a16="http://schemas.microsoft.com/office/drawing/2014/main" id="{78A63F24-6B96-4AA8-A93A-79028A065A5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8330719" y="3272203"/>
                  <a:ext cx="96480" cy="17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8" name="インク 17">
                  <a:extLst>
                    <a:ext uri="{FF2B5EF4-FFF2-40B4-BE49-F238E27FC236}">
                      <a16:creationId xmlns:a16="http://schemas.microsoft.com/office/drawing/2014/main" id="{1272EC3D-9FF5-402B-AE10-73778A50E89A}"/>
                    </a:ext>
                  </a:extLst>
                </p14:cNvPr>
                <p14:cNvContentPartPr/>
                <p14:nvPr/>
              </p14:nvContentPartPr>
              <p14:xfrm>
                <a:off x="8556439" y="2851363"/>
                <a:ext cx="314280" cy="383400"/>
              </p14:xfrm>
            </p:contentPart>
          </mc:Choice>
          <mc:Fallback xmlns="">
            <p:pic>
              <p:nvPicPr>
                <p:cNvPr id="49" name="インク 48">
                  <a:extLst>
                    <a:ext uri="{FF2B5EF4-FFF2-40B4-BE49-F238E27FC236}">
                      <a16:creationId xmlns:a16="http://schemas.microsoft.com/office/drawing/2014/main" id="{165A879B-9CC2-4B15-AD81-FD6A0577CF2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8547439" y="2842723"/>
                  <a:ext cx="331920" cy="40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9" name="インク 18">
                  <a:extLst>
                    <a:ext uri="{FF2B5EF4-FFF2-40B4-BE49-F238E27FC236}">
                      <a16:creationId xmlns:a16="http://schemas.microsoft.com/office/drawing/2014/main" id="{82261C81-DE05-43E1-8E9A-D901A99422F8}"/>
                    </a:ext>
                  </a:extLst>
                </p14:cNvPr>
                <p14:cNvContentPartPr/>
                <p14:nvPr/>
              </p14:nvContentPartPr>
              <p14:xfrm>
                <a:off x="8573719" y="3380203"/>
                <a:ext cx="317160" cy="397800"/>
              </p14:xfrm>
            </p:contentPart>
          </mc:Choice>
          <mc:Fallback xmlns="">
            <p:pic>
              <p:nvPicPr>
                <p:cNvPr id="50" name="インク 49">
                  <a:extLst>
                    <a:ext uri="{FF2B5EF4-FFF2-40B4-BE49-F238E27FC236}">
                      <a16:creationId xmlns:a16="http://schemas.microsoft.com/office/drawing/2014/main" id="{75CB6E7D-1B1C-4748-BCD1-C44EC4B3159C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8565079" y="3371563"/>
                  <a:ext cx="334800" cy="41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0" name="インク 19">
                  <a:extLst>
                    <a:ext uri="{FF2B5EF4-FFF2-40B4-BE49-F238E27FC236}">
                      <a16:creationId xmlns:a16="http://schemas.microsoft.com/office/drawing/2014/main" id="{68F4D9EA-E664-4A13-B117-7EB600432A85}"/>
                    </a:ext>
                  </a:extLst>
                </p14:cNvPr>
                <p14:cNvContentPartPr/>
                <p14:nvPr/>
              </p14:nvContentPartPr>
              <p14:xfrm>
                <a:off x="9002119" y="2768203"/>
                <a:ext cx="17640" cy="121680"/>
              </p14:xfrm>
            </p:contentPart>
          </mc:Choice>
          <mc:Fallback xmlns="">
            <p:pic>
              <p:nvPicPr>
                <p:cNvPr id="51" name="インク 50">
                  <a:extLst>
                    <a:ext uri="{FF2B5EF4-FFF2-40B4-BE49-F238E27FC236}">
                      <a16:creationId xmlns:a16="http://schemas.microsoft.com/office/drawing/2014/main" id="{C23B006E-DF28-47BB-B716-4CDE6EFAB47D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8993119" y="2759203"/>
                  <a:ext cx="3528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インク 20">
                  <a:extLst>
                    <a:ext uri="{FF2B5EF4-FFF2-40B4-BE49-F238E27FC236}">
                      <a16:creationId xmlns:a16="http://schemas.microsoft.com/office/drawing/2014/main" id="{573910F9-14DB-47C1-88C6-6BED963365BC}"/>
                    </a:ext>
                  </a:extLst>
                </p14:cNvPr>
                <p14:cNvContentPartPr/>
                <p14:nvPr/>
              </p14:nvContentPartPr>
              <p14:xfrm>
                <a:off x="9016519" y="2753443"/>
                <a:ext cx="73080" cy="175320"/>
              </p14:xfrm>
            </p:contentPart>
          </mc:Choice>
          <mc:Fallback xmlns="">
            <p:pic>
              <p:nvPicPr>
                <p:cNvPr id="52" name="インク 51">
                  <a:extLst>
                    <a:ext uri="{FF2B5EF4-FFF2-40B4-BE49-F238E27FC236}">
                      <a16:creationId xmlns:a16="http://schemas.microsoft.com/office/drawing/2014/main" id="{EAAFD4D5-141C-4D6F-A051-B581E97D935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9007879" y="2744803"/>
                  <a:ext cx="90720" cy="19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インク 21">
                  <a:extLst>
                    <a:ext uri="{FF2B5EF4-FFF2-40B4-BE49-F238E27FC236}">
                      <a16:creationId xmlns:a16="http://schemas.microsoft.com/office/drawing/2014/main" id="{552F5597-08EE-415F-81A2-1AC56F0A343F}"/>
                    </a:ext>
                  </a:extLst>
                </p14:cNvPr>
                <p14:cNvContentPartPr/>
                <p14:nvPr/>
              </p14:nvContentPartPr>
              <p14:xfrm>
                <a:off x="9144679" y="2763883"/>
                <a:ext cx="6840" cy="131760"/>
              </p14:xfrm>
            </p:contentPart>
          </mc:Choice>
          <mc:Fallback xmlns="">
            <p:pic>
              <p:nvPicPr>
                <p:cNvPr id="53" name="インク 52">
                  <a:extLst>
                    <a:ext uri="{FF2B5EF4-FFF2-40B4-BE49-F238E27FC236}">
                      <a16:creationId xmlns:a16="http://schemas.microsoft.com/office/drawing/2014/main" id="{C6B7961D-4F29-4A69-BFAD-A25DEE261E08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9135679" y="2754883"/>
                  <a:ext cx="2448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インク 22">
                  <a:extLst>
                    <a:ext uri="{FF2B5EF4-FFF2-40B4-BE49-F238E27FC236}">
                      <a16:creationId xmlns:a16="http://schemas.microsoft.com/office/drawing/2014/main" id="{2589BA58-B88E-43ED-8B13-6B4656F5A985}"/>
                    </a:ext>
                  </a:extLst>
                </p14:cNvPr>
                <p14:cNvContentPartPr/>
                <p14:nvPr/>
              </p14:nvContentPartPr>
              <p14:xfrm>
                <a:off x="9154039" y="2772883"/>
                <a:ext cx="129960" cy="224280"/>
              </p14:xfrm>
            </p:contentPart>
          </mc:Choice>
          <mc:Fallback xmlns="">
            <p:pic>
              <p:nvPicPr>
                <p:cNvPr id="54" name="インク 53">
                  <a:extLst>
                    <a:ext uri="{FF2B5EF4-FFF2-40B4-BE49-F238E27FC236}">
                      <a16:creationId xmlns:a16="http://schemas.microsoft.com/office/drawing/2014/main" id="{50BFBED7-9AD6-4402-A3C6-0CC138CE77A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9145399" y="2764243"/>
                  <a:ext cx="147600" cy="24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インク 23">
                  <a:extLst>
                    <a:ext uri="{FF2B5EF4-FFF2-40B4-BE49-F238E27FC236}">
                      <a16:creationId xmlns:a16="http://schemas.microsoft.com/office/drawing/2014/main" id="{8E8122CF-9CAB-4807-866E-1E43EE440EE4}"/>
                    </a:ext>
                  </a:extLst>
                </p14:cNvPr>
                <p14:cNvContentPartPr/>
                <p14:nvPr/>
              </p14:nvContentPartPr>
              <p14:xfrm>
                <a:off x="9044239" y="3655243"/>
                <a:ext cx="20160" cy="176760"/>
              </p14:xfrm>
            </p:contentPart>
          </mc:Choice>
          <mc:Fallback xmlns="">
            <p:pic>
              <p:nvPicPr>
                <p:cNvPr id="55" name="インク 54">
                  <a:extLst>
                    <a:ext uri="{FF2B5EF4-FFF2-40B4-BE49-F238E27FC236}">
                      <a16:creationId xmlns:a16="http://schemas.microsoft.com/office/drawing/2014/main" id="{2934B0B1-9452-4471-BBC3-78CB451B75A2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9035239" y="3646603"/>
                  <a:ext cx="37800" cy="19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5" name="インク 24">
                  <a:extLst>
                    <a:ext uri="{FF2B5EF4-FFF2-40B4-BE49-F238E27FC236}">
                      <a16:creationId xmlns:a16="http://schemas.microsoft.com/office/drawing/2014/main" id="{FF9B5F25-5C58-43C7-87B7-630C3095D9A8}"/>
                    </a:ext>
                  </a:extLst>
                </p14:cNvPr>
                <p14:cNvContentPartPr/>
                <p14:nvPr/>
              </p14:nvContentPartPr>
              <p14:xfrm>
                <a:off x="9063679" y="3664243"/>
                <a:ext cx="87480" cy="160920"/>
              </p14:xfrm>
            </p:contentPart>
          </mc:Choice>
          <mc:Fallback xmlns="">
            <p:pic>
              <p:nvPicPr>
                <p:cNvPr id="56" name="インク 55">
                  <a:extLst>
                    <a:ext uri="{FF2B5EF4-FFF2-40B4-BE49-F238E27FC236}">
                      <a16:creationId xmlns:a16="http://schemas.microsoft.com/office/drawing/2014/main" id="{FE3B966F-C9BE-4341-B395-A840E9F4D706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9055039" y="3655603"/>
                  <a:ext cx="105120" cy="17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26" name="インク 25">
                  <a:extLst>
                    <a:ext uri="{FF2B5EF4-FFF2-40B4-BE49-F238E27FC236}">
                      <a16:creationId xmlns:a16="http://schemas.microsoft.com/office/drawing/2014/main" id="{C7169E31-4388-492A-8091-15E8FA847EE1}"/>
                    </a:ext>
                  </a:extLst>
                </p14:cNvPr>
                <p14:cNvContentPartPr/>
                <p14:nvPr/>
              </p14:nvContentPartPr>
              <p14:xfrm>
                <a:off x="9193279" y="3690523"/>
                <a:ext cx="13680" cy="116640"/>
              </p14:xfrm>
            </p:contentPart>
          </mc:Choice>
          <mc:Fallback xmlns="">
            <p:pic>
              <p:nvPicPr>
                <p:cNvPr id="57" name="インク 56">
                  <a:extLst>
                    <a:ext uri="{FF2B5EF4-FFF2-40B4-BE49-F238E27FC236}">
                      <a16:creationId xmlns:a16="http://schemas.microsoft.com/office/drawing/2014/main" id="{75762E64-20EB-4BE1-A009-025FB6444967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9184639" y="3681523"/>
                  <a:ext cx="3132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27" name="インク 26">
                  <a:extLst>
                    <a:ext uri="{FF2B5EF4-FFF2-40B4-BE49-F238E27FC236}">
                      <a16:creationId xmlns:a16="http://schemas.microsoft.com/office/drawing/2014/main" id="{2FD2182D-BCD0-4B31-B21B-37F2F0E3FDBC}"/>
                    </a:ext>
                  </a:extLst>
                </p14:cNvPr>
                <p14:cNvContentPartPr/>
                <p14:nvPr/>
              </p14:nvContentPartPr>
              <p14:xfrm>
                <a:off x="9203719" y="3648043"/>
                <a:ext cx="145440" cy="195120"/>
              </p14:xfrm>
            </p:contentPart>
          </mc:Choice>
          <mc:Fallback xmlns="">
            <p:pic>
              <p:nvPicPr>
                <p:cNvPr id="58" name="インク 57">
                  <a:extLst>
                    <a:ext uri="{FF2B5EF4-FFF2-40B4-BE49-F238E27FC236}">
                      <a16:creationId xmlns:a16="http://schemas.microsoft.com/office/drawing/2014/main" id="{CFF7A062-0C28-4221-94DC-3950813F930F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9194719" y="3639043"/>
                  <a:ext cx="163080" cy="212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AA199A2-C4BD-474F-92B3-D4BD17ADBDB5}"/>
              </a:ext>
            </a:extLst>
          </p:cNvPr>
          <p:cNvGrpSpPr/>
          <p:nvPr/>
        </p:nvGrpSpPr>
        <p:grpSpPr>
          <a:xfrm>
            <a:off x="6008624" y="3657214"/>
            <a:ext cx="2102940" cy="1271880"/>
            <a:chOff x="7312279" y="4739516"/>
            <a:chExt cx="2102940" cy="1271880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6A301D2D-40EC-4B0D-9A36-FDC5E95766C2}"/>
                </a:ext>
              </a:extLst>
            </p:cNvPr>
            <p:cNvGrpSpPr/>
            <p:nvPr/>
          </p:nvGrpSpPr>
          <p:grpSpPr>
            <a:xfrm>
              <a:off x="7840579" y="4824382"/>
              <a:ext cx="1574640" cy="1089720"/>
              <a:chOff x="7774519" y="2753443"/>
              <a:chExt cx="1574640" cy="10897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0">
                <p14:nvContentPartPr>
                  <p14:cNvPr id="40" name="インク 39">
                    <a:extLst>
                      <a:ext uri="{FF2B5EF4-FFF2-40B4-BE49-F238E27FC236}">
                        <a16:creationId xmlns:a16="http://schemas.microsoft.com/office/drawing/2014/main" id="{23E910CD-A6D9-4BA0-B324-4F9B23B80693}"/>
                      </a:ext>
                    </a:extLst>
                  </p14:cNvPr>
                  <p14:cNvContentPartPr/>
                  <p14:nvPr/>
                </p14:nvContentPartPr>
                <p14:xfrm>
                  <a:off x="7879279" y="3382723"/>
                  <a:ext cx="231120" cy="348480"/>
                </p14:xfrm>
              </p:contentPart>
            </mc:Choice>
            <mc:Fallback xmlns="">
              <p:pic>
                <p:nvPicPr>
                  <p:cNvPr id="64" name="インク 63">
                    <a:extLst>
                      <a:ext uri="{FF2B5EF4-FFF2-40B4-BE49-F238E27FC236}">
                        <a16:creationId xmlns:a16="http://schemas.microsoft.com/office/drawing/2014/main" id="{EA865C9D-38DD-4157-A8B2-C6FDAE994FB6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7870279" y="3374083"/>
                    <a:ext cx="248760" cy="366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1">
                <p14:nvContentPartPr>
                  <p14:cNvPr id="41" name="インク 40">
                    <a:extLst>
                      <a:ext uri="{FF2B5EF4-FFF2-40B4-BE49-F238E27FC236}">
                        <a16:creationId xmlns:a16="http://schemas.microsoft.com/office/drawing/2014/main" id="{D4FBEBEC-8D96-42F2-9A69-1391C3EE235A}"/>
                      </a:ext>
                    </a:extLst>
                  </p14:cNvPr>
                  <p14:cNvContentPartPr/>
                  <p14:nvPr/>
                </p14:nvContentPartPr>
                <p14:xfrm>
                  <a:off x="7774519" y="2916883"/>
                  <a:ext cx="288360" cy="317160"/>
                </p14:xfrm>
              </p:contentPart>
            </mc:Choice>
            <mc:Fallback xmlns="">
              <p:pic>
                <p:nvPicPr>
                  <p:cNvPr id="65" name="インク 64">
                    <a:extLst>
                      <a:ext uri="{FF2B5EF4-FFF2-40B4-BE49-F238E27FC236}">
                        <a16:creationId xmlns:a16="http://schemas.microsoft.com/office/drawing/2014/main" id="{C0235E39-9AC0-4645-A797-9245CE04E6EC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7765519" y="2908243"/>
                    <a:ext cx="306000" cy="334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2">
                <p14:nvContentPartPr>
                  <p14:cNvPr id="42" name="インク 41">
                    <a:extLst>
                      <a:ext uri="{FF2B5EF4-FFF2-40B4-BE49-F238E27FC236}">
                        <a16:creationId xmlns:a16="http://schemas.microsoft.com/office/drawing/2014/main" id="{AEF42D7C-0B10-479B-8C1D-85183D01BAC7}"/>
                      </a:ext>
                    </a:extLst>
                  </p14:cNvPr>
                  <p14:cNvContentPartPr/>
                  <p14:nvPr/>
                </p14:nvContentPartPr>
                <p14:xfrm>
                  <a:off x="8061079" y="3047923"/>
                  <a:ext cx="479160" cy="464400"/>
                </p14:xfrm>
              </p:contentPart>
            </mc:Choice>
            <mc:Fallback xmlns="">
              <p:pic>
                <p:nvPicPr>
                  <p:cNvPr id="69" name="インク 68">
                    <a:extLst>
                      <a:ext uri="{FF2B5EF4-FFF2-40B4-BE49-F238E27FC236}">
                        <a16:creationId xmlns:a16="http://schemas.microsoft.com/office/drawing/2014/main" id="{251D735A-A6EB-4FE2-B298-18408D1820EA}"/>
                      </a:ext>
                    </a:extLst>
                  </p:cNvPr>
                  <p:cNvPicPr/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8052079" y="3038923"/>
                    <a:ext cx="496800" cy="482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3">
                <p14:nvContentPartPr>
                  <p14:cNvPr id="43" name="インク 42">
                    <a:extLst>
                      <a:ext uri="{FF2B5EF4-FFF2-40B4-BE49-F238E27FC236}">
                        <a16:creationId xmlns:a16="http://schemas.microsoft.com/office/drawing/2014/main" id="{F3EB1F5F-F07B-4816-9B31-23144E242FAC}"/>
                      </a:ext>
                    </a:extLst>
                  </p14:cNvPr>
                  <p14:cNvContentPartPr/>
                  <p14:nvPr/>
                </p14:nvContentPartPr>
                <p14:xfrm>
                  <a:off x="8113639" y="3109123"/>
                  <a:ext cx="178920" cy="248040"/>
                </p14:xfrm>
              </p:contentPart>
            </mc:Choice>
            <mc:Fallback xmlns="">
              <p:pic>
                <p:nvPicPr>
                  <p:cNvPr id="70" name="インク 69">
                    <a:extLst>
                      <a:ext uri="{FF2B5EF4-FFF2-40B4-BE49-F238E27FC236}">
                        <a16:creationId xmlns:a16="http://schemas.microsoft.com/office/drawing/2014/main" id="{57BF4BDC-8923-4BA5-B5DA-705245E142B4}"/>
                      </a:ext>
                    </a:extLst>
                  </p:cNvPr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8104639" y="3100123"/>
                    <a:ext cx="196560" cy="265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4">
                <p14:nvContentPartPr>
                  <p14:cNvPr id="44" name="インク 43">
                    <a:extLst>
                      <a:ext uri="{FF2B5EF4-FFF2-40B4-BE49-F238E27FC236}">
                        <a16:creationId xmlns:a16="http://schemas.microsoft.com/office/drawing/2014/main" id="{0FCF9264-7516-4D74-A9EB-5A367DA40CFB}"/>
                      </a:ext>
                    </a:extLst>
                  </p14:cNvPr>
                  <p14:cNvContentPartPr/>
                  <p14:nvPr/>
                </p14:nvContentPartPr>
                <p14:xfrm>
                  <a:off x="8203999" y="3181843"/>
                  <a:ext cx="154080" cy="233640"/>
                </p14:xfrm>
              </p:contentPart>
            </mc:Choice>
            <mc:Fallback xmlns="">
              <p:pic>
                <p:nvPicPr>
                  <p:cNvPr id="71" name="インク 70">
                    <a:extLst>
                      <a:ext uri="{FF2B5EF4-FFF2-40B4-BE49-F238E27FC236}">
                        <a16:creationId xmlns:a16="http://schemas.microsoft.com/office/drawing/2014/main" id="{DFFB1C6B-673C-4E3C-B3A0-935D49F74F25}"/>
                      </a:ext>
                    </a:extLst>
                  </p:cNvPr>
                  <p:cNvPicPr/>
                  <p:nvPr/>
                </p:nvPicPr>
                <p:blipFill>
                  <a:blip r:embed="rId27"/>
                  <a:stretch>
                    <a:fillRect/>
                  </a:stretch>
                </p:blipFill>
                <p:spPr>
                  <a:xfrm>
                    <a:off x="8194999" y="3172843"/>
                    <a:ext cx="171720" cy="251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5">
                <p14:nvContentPartPr>
                  <p14:cNvPr id="45" name="インク 44">
                    <a:extLst>
                      <a:ext uri="{FF2B5EF4-FFF2-40B4-BE49-F238E27FC236}">
                        <a16:creationId xmlns:a16="http://schemas.microsoft.com/office/drawing/2014/main" id="{12331AA1-79DF-464D-A718-0EA0D1991B98}"/>
                      </a:ext>
                    </a:extLst>
                  </p14:cNvPr>
                  <p14:cNvContentPartPr/>
                  <p14:nvPr/>
                </p14:nvContentPartPr>
                <p14:xfrm>
                  <a:off x="8339359" y="3280843"/>
                  <a:ext cx="78840" cy="160920"/>
                </p14:xfrm>
              </p:contentPart>
            </mc:Choice>
            <mc:Fallback xmlns="">
              <p:pic>
                <p:nvPicPr>
                  <p:cNvPr id="72" name="インク 71">
                    <a:extLst>
                      <a:ext uri="{FF2B5EF4-FFF2-40B4-BE49-F238E27FC236}">
                        <a16:creationId xmlns:a16="http://schemas.microsoft.com/office/drawing/2014/main" id="{675E6A52-6450-4F32-8D03-B3F757575319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8330719" y="3272203"/>
                    <a:ext cx="96480" cy="178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6">
                <p14:nvContentPartPr>
                  <p14:cNvPr id="46" name="インク 45">
                    <a:extLst>
                      <a:ext uri="{FF2B5EF4-FFF2-40B4-BE49-F238E27FC236}">
                        <a16:creationId xmlns:a16="http://schemas.microsoft.com/office/drawing/2014/main" id="{607B0C98-99D4-4DBE-BF85-0987DE108DC1}"/>
                      </a:ext>
                    </a:extLst>
                  </p14:cNvPr>
                  <p14:cNvContentPartPr/>
                  <p14:nvPr/>
                </p14:nvContentPartPr>
                <p14:xfrm>
                  <a:off x="8556439" y="2851363"/>
                  <a:ext cx="314280" cy="383400"/>
                </p14:xfrm>
              </p:contentPart>
            </mc:Choice>
            <mc:Fallback xmlns="">
              <p:pic>
                <p:nvPicPr>
                  <p:cNvPr id="73" name="インク 72">
                    <a:extLst>
                      <a:ext uri="{FF2B5EF4-FFF2-40B4-BE49-F238E27FC236}">
                        <a16:creationId xmlns:a16="http://schemas.microsoft.com/office/drawing/2014/main" id="{9AFFAACB-2D38-4022-8781-9EBD28ECB8C0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8547439" y="2842723"/>
                    <a:ext cx="331920" cy="401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7">
                <p14:nvContentPartPr>
                  <p14:cNvPr id="47" name="インク 46">
                    <a:extLst>
                      <a:ext uri="{FF2B5EF4-FFF2-40B4-BE49-F238E27FC236}">
                        <a16:creationId xmlns:a16="http://schemas.microsoft.com/office/drawing/2014/main" id="{C2CD6A7A-4837-437F-9AA7-82F0C582C1C2}"/>
                      </a:ext>
                    </a:extLst>
                  </p14:cNvPr>
                  <p14:cNvContentPartPr/>
                  <p14:nvPr/>
                </p14:nvContentPartPr>
                <p14:xfrm>
                  <a:off x="8573719" y="3380203"/>
                  <a:ext cx="317160" cy="397800"/>
                </p14:xfrm>
              </p:contentPart>
            </mc:Choice>
            <mc:Fallback xmlns="">
              <p:pic>
                <p:nvPicPr>
                  <p:cNvPr id="74" name="インク 73">
                    <a:extLst>
                      <a:ext uri="{FF2B5EF4-FFF2-40B4-BE49-F238E27FC236}">
                        <a16:creationId xmlns:a16="http://schemas.microsoft.com/office/drawing/2014/main" id="{153ACA9C-0F3A-42FA-82C4-008F5E7B2214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8565079" y="3371563"/>
                    <a:ext cx="334800" cy="415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8">
                <p14:nvContentPartPr>
                  <p14:cNvPr id="48" name="インク 47">
                    <a:extLst>
                      <a:ext uri="{FF2B5EF4-FFF2-40B4-BE49-F238E27FC236}">
                        <a16:creationId xmlns:a16="http://schemas.microsoft.com/office/drawing/2014/main" id="{6DA009A1-A253-45E0-8DB2-A5A5081F1488}"/>
                      </a:ext>
                    </a:extLst>
                  </p14:cNvPr>
                  <p14:cNvContentPartPr/>
                  <p14:nvPr/>
                </p14:nvContentPartPr>
                <p14:xfrm>
                  <a:off x="9002119" y="2768203"/>
                  <a:ext cx="17640" cy="121680"/>
                </p14:xfrm>
              </p:contentPart>
            </mc:Choice>
            <mc:Fallback xmlns="">
              <p:pic>
                <p:nvPicPr>
                  <p:cNvPr id="75" name="インク 74">
                    <a:extLst>
                      <a:ext uri="{FF2B5EF4-FFF2-40B4-BE49-F238E27FC236}">
                        <a16:creationId xmlns:a16="http://schemas.microsoft.com/office/drawing/2014/main" id="{11CF7AA5-024A-4239-A88A-28027B087C96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8993119" y="2759203"/>
                    <a:ext cx="35280" cy="139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49" name="インク 48">
                    <a:extLst>
                      <a:ext uri="{FF2B5EF4-FFF2-40B4-BE49-F238E27FC236}">
                        <a16:creationId xmlns:a16="http://schemas.microsoft.com/office/drawing/2014/main" id="{A71C2D2B-BFB2-4B3D-B643-21DC23739FC2}"/>
                      </a:ext>
                    </a:extLst>
                  </p14:cNvPr>
                  <p14:cNvContentPartPr/>
                  <p14:nvPr/>
                </p14:nvContentPartPr>
                <p14:xfrm>
                  <a:off x="9016519" y="2753443"/>
                  <a:ext cx="73080" cy="175320"/>
                </p14:xfrm>
              </p:contentPart>
            </mc:Choice>
            <mc:Fallback xmlns="">
              <p:pic>
                <p:nvPicPr>
                  <p:cNvPr id="76" name="インク 75">
                    <a:extLst>
                      <a:ext uri="{FF2B5EF4-FFF2-40B4-BE49-F238E27FC236}">
                        <a16:creationId xmlns:a16="http://schemas.microsoft.com/office/drawing/2014/main" id="{7A0F39E9-A85F-48E3-83C2-B70A47DD84B2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9007879" y="2744803"/>
                    <a:ext cx="90720" cy="192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0">
                <p14:nvContentPartPr>
                  <p14:cNvPr id="50" name="インク 49">
                    <a:extLst>
                      <a:ext uri="{FF2B5EF4-FFF2-40B4-BE49-F238E27FC236}">
                        <a16:creationId xmlns:a16="http://schemas.microsoft.com/office/drawing/2014/main" id="{BC0EBBFA-C6AA-4E68-9408-427D21A4D790}"/>
                      </a:ext>
                    </a:extLst>
                  </p14:cNvPr>
                  <p14:cNvContentPartPr/>
                  <p14:nvPr/>
                </p14:nvContentPartPr>
                <p14:xfrm>
                  <a:off x="9144679" y="2763883"/>
                  <a:ext cx="6840" cy="131760"/>
                </p14:xfrm>
              </p:contentPart>
            </mc:Choice>
            <mc:Fallback xmlns="">
              <p:pic>
                <p:nvPicPr>
                  <p:cNvPr id="77" name="インク 76">
                    <a:extLst>
                      <a:ext uri="{FF2B5EF4-FFF2-40B4-BE49-F238E27FC236}">
                        <a16:creationId xmlns:a16="http://schemas.microsoft.com/office/drawing/2014/main" id="{4C285691-A60B-4E84-8AEE-8C5340A504A9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9135679" y="2754883"/>
                    <a:ext cx="24480" cy="149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1">
                <p14:nvContentPartPr>
                  <p14:cNvPr id="51" name="インク 50">
                    <a:extLst>
                      <a:ext uri="{FF2B5EF4-FFF2-40B4-BE49-F238E27FC236}">
                        <a16:creationId xmlns:a16="http://schemas.microsoft.com/office/drawing/2014/main" id="{386BE833-4112-4B26-9F79-097BD31E83AF}"/>
                      </a:ext>
                    </a:extLst>
                  </p14:cNvPr>
                  <p14:cNvContentPartPr/>
                  <p14:nvPr/>
                </p14:nvContentPartPr>
                <p14:xfrm>
                  <a:off x="9154039" y="2772883"/>
                  <a:ext cx="129960" cy="224280"/>
                </p14:xfrm>
              </p:contentPart>
            </mc:Choice>
            <mc:Fallback xmlns="">
              <p:pic>
                <p:nvPicPr>
                  <p:cNvPr id="78" name="インク 77">
                    <a:extLst>
                      <a:ext uri="{FF2B5EF4-FFF2-40B4-BE49-F238E27FC236}">
                        <a16:creationId xmlns:a16="http://schemas.microsoft.com/office/drawing/2014/main" id="{80443B1C-01CE-4B7A-B0BD-FFF7C91A54DB}"/>
                      </a:ext>
                    </a:extLst>
                  </p:cNvPr>
                  <p:cNvPicPr/>
                  <p:nvPr/>
                </p:nvPicPr>
                <p:blipFill>
                  <a:blip r:embed="rId41"/>
                  <a:stretch>
                    <a:fillRect/>
                  </a:stretch>
                </p:blipFill>
                <p:spPr>
                  <a:xfrm>
                    <a:off x="9145399" y="2764243"/>
                    <a:ext cx="147600" cy="241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2">
                <p14:nvContentPartPr>
                  <p14:cNvPr id="52" name="インク 51">
                    <a:extLst>
                      <a:ext uri="{FF2B5EF4-FFF2-40B4-BE49-F238E27FC236}">
                        <a16:creationId xmlns:a16="http://schemas.microsoft.com/office/drawing/2014/main" id="{8DAB69C2-4B4B-45B5-A26A-0204F216C74C}"/>
                      </a:ext>
                    </a:extLst>
                  </p14:cNvPr>
                  <p14:cNvContentPartPr/>
                  <p14:nvPr/>
                </p14:nvContentPartPr>
                <p14:xfrm>
                  <a:off x="9044239" y="3655243"/>
                  <a:ext cx="20160" cy="176760"/>
                </p14:xfrm>
              </p:contentPart>
            </mc:Choice>
            <mc:Fallback xmlns="">
              <p:pic>
                <p:nvPicPr>
                  <p:cNvPr id="79" name="インク 78">
                    <a:extLst>
                      <a:ext uri="{FF2B5EF4-FFF2-40B4-BE49-F238E27FC236}">
                        <a16:creationId xmlns:a16="http://schemas.microsoft.com/office/drawing/2014/main" id="{0645BC3A-5DB8-4B3E-8905-DC0753E949C3}"/>
                      </a:ext>
                    </a:extLst>
                  </p:cNvPr>
                  <p:cNvPicPr/>
                  <p:nvPr/>
                </p:nvPicPr>
                <p:blipFill>
                  <a:blip r:embed="rId43"/>
                  <a:stretch>
                    <a:fillRect/>
                  </a:stretch>
                </p:blipFill>
                <p:spPr>
                  <a:xfrm>
                    <a:off x="9035239" y="3646603"/>
                    <a:ext cx="37800" cy="194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53" name="インク 52">
                    <a:extLst>
                      <a:ext uri="{FF2B5EF4-FFF2-40B4-BE49-F238E27FC236}">
                        <a16:creationId xmlns:a16="http://schemas.microsoft.com/office/drawing/2014/main" id="{1EC3A6A3-DAE4-4F19-B4BD-1B35DCF71FDE}"/>
                      </a:ext>
                    </a:extLst>
                  </p14:cNvPr>
                  <p14:cNvContentPartPr/>
                  <p14:nvPr/>
                </p14:nvContentPartPr>
                <p14:xfrm>
                  <a:off x="9063679" y="3664243"/>
                  <a:ext cx="87480" cy="160920"/>
                </p14:xfrm>
              </p:contentPart>
            </mc:Choice>
            <mc:Fallback xmlns="">
              <p:pic>
                <p:nvPicPr>
                  <p:cNvPr id="80" name="インク 79">
                    <a:extLst>
                      <a:ext uri="{FF2B5EF4-FFF2-40B4-BE49-F238E27FC236}">
                        <a16:creationId xmlns:a16="http://schemas.microsoft.com/office/drawing/2014/main" id="{0CFBAECB-DE58-47BC-8F67-38D92508D48E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9055039" y="3655603"/>
                    <a:ext cx="105120" cy="178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4">
                <p14:nvContentPartPr>
                  <p14:cNvPr id="54" name="インク 53">
                    <a:extLst>
                      <a:ext uri="{FF2B5EF4-FFF2-40B4-BE49-F238E27FC236}">
                        <a16:creationId xmlns:a16="http://schemas.microsoft.com/office/drawing/2014/main" id="{4B9C908F-3DA6-4804-B337-59221F54F596}"/>
                      </a:ext>
                    </a:extLst>
                  </p14:cNvPr>
                  <p14:cNvContentPartPr/>
                  <p14:nvPr/>
                </p14:nvContentPartPr>
                <p14:xfrm>
                  <a:off x="9193279" y="3690523"/>
                  <a:ext cx="13680" cy="116640"/>
                </p14:xfrm>
              </p:contentPart>
            </mc:Choice>
            <mc:Fallback xmlns="">
              <p:pic>
                <p:nvPicPr>
                  <p:cNvPr id="81" name="インク 80">
                    <a:extLst>
                      <a:ext uri="{FF2B5EF4-FFF2-40B4-BE49-F238E27FC236}">
                        <a16:creationId xmlns:a16="http://schemas.microsoft.com/office/drawing/2014/main" id="{9DC9DD19-7BDD-4170-A84D-AA46471D4E72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9184639" y="3681523"/>
                    <a:ext cx="31320" cy="134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5">
                <p14:nvContentPartPr>
                  <p14:cNvPr id="55" name="インク 54">
                    <a:extLst>
                      <a:ext uri="{FF2B5EF4-FFF2-40B4-BE49-F238E27FC236}">
                        <a16:creationId xmlns:a16="http://schemas.microsoft.com/office/drawing/2014/main" id="{D0C4FDD2-DCCF-40BA-95B7-1A3B59AB267C}"/>
                      </a:ext>
                    </a:extLst>
                  </p14:cNvPr>
                  <p14:cNvContentPartPr/>
                  <p14:nvPr/>
                </p14:nvContentPartPr>
                <p14:xfrm>
                  <a:off x="9203719" y="3648043"/>
                  <a:ext cx="145440" cy="195120"/>
                </p14:xfrm>
              </p:contentPart>
            </mc:Choice>
            <mc:Fallback xmlns="">
              <p:pic>
                <p:nvPicPr>
                  <p:cNvPr id="82" name="インク 81">
                    <a:extLst>
                      <a:ext uri="{FF2B5EF4-FFF2-40B4-BE49-F238E27FC236}">
                        <a16:creationId xmlns:a16="http://schemas.microsoft.com/office/drawing/2014/main" id="{BD0DF54E-D67F-4177-82AE-C937B9C449A2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9194719" y="3639043"/>
                    <a:ext cx="163080" cy="2127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35375DD-0C36-4BC7-B5EA-2A012B9DFBA9}"/>
                </a:ext>
              </a:extLst>
            </p:cNvPr>
            <p:cNvGrpSpPr/>
            <p:nvPr/>
          </p:nvGrpSpPr>
          <p:grpSpPr>
            <a:xfrm>
              <a:off x="7312279" y="4739516"/>
              <a:ext cx="465840" cy="291600"/>
              <a:chOff x="7312279" y="4586203"/>
              <a:chExt cx="465840" cy="2916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6">
                <p14:nvContentPartPr>
                  <p14:cNvPr id="36" name="インク 35">
                    <a:extLst>
                      <a:ext uri="{FF2B5EF4-FFF2-40B4-BE49-F238E27FC236}">
                        <a16:creationId xmlns:a16="http://schemas.microsoft.com/office/drawing/2014/main" id="{F0BBB422-BB06-4438-8450-C38D16B66818}"/>
                      </a:ext>
                    </a:extLst>
                  </p14:cNvPr>
                  <p14:cNvContentPartPr/>
                  <p14:nvPr/>
                </p14:nvContentPartPr>
                <p14:xfrm>
                  <a:off x="7312279" y="4656403"/>
                  <a:ext cx="162360" cy="179280"/>
                </p14:xfrm>
              </p:contentPart>
            </mc:Choice>
            <mc:Fallback xmlns="">
              <p:pic>
                <p:nvPicPr>
                  <p:cNvPr id="83" name="インク 82">
                    <a:extLst>
                      <a:ext uri="{FF2B5EF4-FFF2-40B4-BE49-F238E27FC236}">
                        <a16:creationId xmlns:a16="http://schemas.microsoft.com/office/drawing/2014/main" id="{3D914FAE-C12D-40BA-BC8F-800E69F4AD59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7303279" y="4647403"/>
                    <a:ext cx="180000" cy="196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8">
                <p14:nvContentPartPr>
                  <p14:cNvPr id="37" name="インク 36">
                    <a:extLst>
                      <a:ext uri="{FF2B5EF4-FFF2-40B4-BE49-F238E27FC236}">
                        <a16:creationId xmlns:a16="http://schemas.microsoft.com/office/drawing/2014/main" id="{D4DED58A-7999-4BF5-8C43-CF3B7625E0A7}"/>
                      </a:ext>
                    </a:extLst>
                  </p14:cNvPr>
                  <p14:cNvContentPartPr/>
                  <p14:nvPr/>
                </p14:nvContentPartPr>
                <p14:xfrm>
                  <a:off x="7536199" y="4600603"/>
                  <a:ext cx="76320" cy="277200"/>
                </p14:xfrm>
              </p:contentPart>
            </mc:Choice>
            <mc:Fallback xmlns="">
              <p:pic>
                <p:nvPicPr>
                  <p:cNvPr id="84" name="インク 83">
                    <a:extLst>
                      <a:ext uri="{FF2B5EF4-FFF2-40B4-BE49-F238E27FC236}">
                        <a16:creationId xmlns:a16="http://schemas.microsoft.com/office/drawing/2014/main" id="{9EF04D65-EDF9-4B51-ACD1-40DBD890E85E}"/>
                      </a:ext>
                    </a:extLst>
                  </p:cNvPr>
                  <p:cNvPicPr/>
                  <p:nvPr/>
                </p:nvPicPr>
                <p:blipFill>
                  <a:blip r:embed="rId69"/>
                  <a:stretch>
                    <a:fillRect/>
                  </a:stretch>
                </p:blipFill>
                <p:spPr>
                  <a:xfrm>
                    <a:off x="7527559" y="4591963"/>
                    <a:ext cx="93960" cy="294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0">
                <p14:nvContentPartPr>
                  <p14:cNvPr id="38" name="インク 37">
                    <a:extLst>
                      <a:ext uri="{FF2B5EF4-FFF2-40B4-BE49-F238E27FC236}">
                        <a16:creationId xmlns:a16="http://schemas.microsoft.com/office/drawing/2014/main" id="{FA7B8B6C-8C95-403A-83B2-6DB4AFDA1082}"/>
                      </a:ext>
                    </a:extLst>
                  </p14:cNvPr>
                  <p14:cNvContentPartPr/>
                  <p14:nvPr/>
                </p14:nvContentPartPr>
                <p14:xfrm>
                  <a:off x="7606039" y="4609603"/>
                  <a:ext cx="99720" cy="203760"/>
                </p14:xfrm>
              </p:contentPart>
            </mc:Choice>
            <mc:Fallback xmlns="">
              <p:pic>
                <p:nvPicPr>
                  <p:cNvPr id="85" name="インク 84">
                    <a:extLst>
                      <a:ext uri="{FF2B5EF4-FFF2-40B4-BE49-F238E27FC236}">
                        <a16:creationId xmlns:a16="http://schemas.microsoft.com/office/drawing/2014/main" id="{E43945F6-37D7-4177-8AF1-A2102BEC0C49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7597039" y="4600963"/>
                    <a:ext cx="117360" cy="22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2">
                <p14:nvContentPartPr>
                  <p14:cNvPr id="39" name="インク 38">
                    <a:extLst>
                      <a:ext uri="{FF2B5EF4-FFF2-40B4-BE49-F238E27FC236}">
                        <a16:creationId xmlns:a16="http://schemas.microsoft.com/office/drawing/2014/main" id="{F0150A15-AEB4-4FDF-978A-AEE4B931D176}"/>
                      </a:ext>
                    </a:extLst>
                  </p14:cNvPr>
                  <p14:cNvContentPartPr/>
                  <p14:nvPr/>
                </p14:nvContentPartPr>
                <p14:xfrm>
                  <a:off x="7714039" y="4586203"/>
                  <a:ext cx="64080" cy="291600"/>
                </p14:xfrm>
              </p:contentPart>
            </mc:Choice>
            <mc:Fallback xmlns="">
              <p:pic>
                <p:nvPicPr>
                  <p:cNvPr id="86" name="インク 85">
                    <a:extLst>
                      <a:ext uri="{FF2B5EF4-FFF2-40B4-BE49-F238E27FC236}">
                        <a16:creationId xmlns:a16="http://schemas.microsoft.com/office/drawing/2014/main" id="{BA7A93F1-E07D-426B-846C-05DA47BBF85D}"/>
                      </a:ext>
                    </a:extLst>
                  </p:cNvPr>
                  <p:cNvPicPr/>
                  <p:nvPr/>
                </p:nvPicPr>
                <p:blipFill>
                  <a:blip r:embed="rId73"/>
                  <a:stretch>
                    <a:fillRect/>
                  </a:stretch>
                </p:blipFill>
                <p:spPr>
                  <a:xfrm>
                    <a:off x="7705039" y="4577203"/>
                    <a:ext cx="81720" cy="3092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31" name="インク 30">
                  <a:extLst>
                    <a:ext uri="{FF2B5EF4-FFF2-40B4-BE49-F238E27FC236}">
                      <a16:creationId xmlns:a16="http://schemas.microsoft.com/office/drawing/2014/main" id="{FE2CF06E-AC01-4C28-869B-590E11B01834}"/>
                    </a:ext>
                  </a:extLst>
                </p14:cNvPr>
                <p14:cNvContentPartPr/>
                <p14:nvPr/>
              </p14:nvContentPartPr>
              <p14:xfrm>
                <a:off x="7399399" y="5778116"/>
                <a:ext cx="198000" cy="208440"/>
              </p14:xfrm>
            </p:contentPart>
          </mc:Choice>
          <mc:Fallback xmlns="">
            <p:pic>
              <p:nvPicPr>
                <p:cNvPr id="88" name="インク 87">
                  <a:extLst>
                    <a:ext uri="{FF2B5EF4-FFF2-40B4-BE49-F238E27FC236}">
                      <a16:creationId xmlns:a16="http://schemas.microsoft.com/office/drawing/2014/main" id="{670CF8AD-2C21-49E5-A86C-4FA0735A74D4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7390399" y="5769116"/>
                  <a:ext cx="215640" cy="2260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285E32C-893B-4054-A4CC-1C762717B67F}"/>
                </a:ext>
              </a:extLst>
            </p:cNvPr>
            <p:cNvGrpSpPr/>
            <p:nvPr/>
          </p:nvGrpSpPr>
          <p:grpSpPr>
            <a:xfrm>
              <a:off x="7668319" y="5752556"/>
              <a:ext cx="230760" cy="258840"/>
              <a:chOff x="7668319" y="5599243"/>
              <a:chExt cx="230760" cy="258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6">
                <p14:nvContentPartPr>
                  <p14:cNvPr id="33" name="インク 32">
                    <a:extLst>
                      <a:ext uri="{FF2B5EF4-FFF2-40B4-BE49-F238E27FC236}">
                        <a16:creationId xmlns:a16="http://schemas.microsoft.com/office/drawing/2014/main" id="{F3A2CB75-9A8C-4851-865D-B4C56DDC6E0A}"/>
                      </a:ext>
                    </a:extLst>
                  </p14:cNvPr>
                  <p14:cNvContentPartPr/>
                  <p14:nvPr/>
                </p14:nvContentPartPr>
                <p14:xfrm>
                  <a:off x="7668319" y="5599243"/>
                  <a:ext cx="56880" cy="239400"/>
                </p14:xfrm>
              </p:contentPart>
            </mc:Choice>
            <mc:Fallback xmlns="">
              <p:pic>
                <p:nvPicPr>
                  <p:cNvPr id="92" name="インク 91">
                    <a:extLst>
                      <a:ext uri="{FF2B5EF4-FFF2-40B4-BE49-F238E27FC236}">
                        <a16:creationId xmlns:a16="http://schemas.microsoft.com/office/drawing/2014/main" id="{C5D2E726-61EB-45D4-9C17-6BC9347F7E29}"/>
                      </a:ext>
                    </a:extLst>
                  </p:cNvPr>
                  <p:cNvPicPr/>
                  <p:nvPr/>
                </p:nvPicPr>
                <p:blipFill>
                  <a:blip r:embed="rId77"/>
                  <a:stretch>
                    <a:fillRect/>
                  </a:stretch>
                </p:blipFill>
                <p:spPr>
                  <a:xfrm>
                    <a:off x="7659679" y="5590603"/>
                    <a:ext cx="74520" cy="257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8">
                <p14:nvContentPartPr>
                  <p14:cNvPr id="34" name="インク 33">
                    <a:extLst>
                      <a:ext uri="{FF2B5EF4-FFF2-40B4-BE49-F238E27FC236}">
                        <a16:creationId xmlns:a16="http://schemas.microsoft.com/office/drawing/2014/main" id="{BAA84272-38E7-4D25-B565-700A15E4339B}"/>
                      </a:ext>
                    </a:extLst>
                  </p14:cNvPr>
                  <p14:cNvContentPartPr/>
                  <p14:nvPr/>
                </p14:nvContentPartPr>
                <p14:xfrm>
                  <a:off x="7731679" y="5624803"/>
                  <a:ext cx="85320" cy="185040"/>
                </p14:xfrm>
              </p:contentPart>
            </mc:Choice>
            <mc:Fallback xmlns="">
              <p:pic>
                <p:nvPicPr>
                  <p:cNvPr id="93" name="インク 92">
                    <a:extLst>
                      <a:ext uri="{FF2B5EF4-FFF2-40B4-BE49-F238E27FC236}">
                        <a16:creationId xmlns:a16="http://schemas.microsoft.com/office/drawing/2014/main" id="{BB7F5CCA-0D33-4C56-807F-4D8AAB8EBAD9}"/>
                      </a:ext>
                    </a:extLst>
                  </p:cNvPr>
                  <p:cNvPicPr/>
                  <p:nvPr/>
                </p:nvPicPr>
                <p:blipFill>
                  <a:blip r:embed="rId79"/>
                  <a:stretch>
                    <a:fillRect/>
                  </a:stretch>
                </p:blipFill>
                <p:spPr>
                  <a:xfrm>
                    <a:off x="7723039" y="5615803"/>
                    <a:ext cx="102960" cy="20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0">
                <p14:nvContentPartPr>
                  <p14:cNvPr id="35" name="インク 34">
                    <a:extLst>
                      <a:ext uri="{FF2B5EF4-FFF2-40B4-BE49-F238E27FC236}">
                        <a16:creationId xmlns:a16="http://schemas.microsoft.com/office/drawing/2014/main" id="{ADAE5AAB-1F14-401B-A2E0-1C5A226F85CA}"/>
                      </a:ext>
                    </a:extLst>
                  </p14:cNvPr>
                  <p14:cNvContentPartPr/>
                  <p14:nvPr/>
                </p14:nvContentPartPr>
                <p14:xfrm>
                  <a:off x="7834999" y="5610043"/>
                  <a:ext cx="64080" cy="248040"/>
                </p14:xfrm>
              </p:contentPart>
            </mc:Choice>
            <mc:Fallback xmlns="">
              <p:pic>
                <p:nvPicPr>
                  <p:cNvPr id="94" name="インク 93">
                    <a:extLst>
                      <a:ext uri="{FF2B5EF4-FFF2-40B4-BE49-F238E27FC236}">
                        <a16:creationId xmlns:a16="http://schemas.microsoft.com/office/drawing/2014/main" id="{A078541C-9FC8-4638-B9E0-E0D19F86762D}"/>
                      </a:ext>
                    </a:extLst>
                  </p:cNvPr>
                  <p:cNvPicPr/>
                  <p:nvPr/>
                </p:nvPicPr>
                <p:blipFill>
                  <a:blip r:embed="rId81"/>
                  <a:stretch>
                    <a:fillRect/>
                  </a:stretch>
                </p:blipFill>
                <p:spPr>
                  <a:xfrm>
                    <a:off x="7826359" y="5601403"/>
                    <a:ext cx="81720" cy="26568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6C0A20C-B37B-4D2D-90C4-06900C0439A1}"/>
              </a:ext>
            </a:extLst>
          </p:cNvPr>
          <p:cNvSpPr txBox="1"/>
          <p:nvPr/>
        </p:nvSpPr>
        <p:spPr>
          <a:xfrm>
            <a:off x="3273695" y="5202414"/>
            <a:ext cx="42210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92D050"/>
                </a:solidFill>
              </a:rPr>
              <a:t>S. Clery, Y. Mambrini, K. A. Olive</a:t>
            </a:r>
            <a:r>
              <a:rPr lang="en-US" altLang="ja-JP" sz="1600" dirty="0">
                <a:solidFill>
                  <a:srgbClr val="92D050"/>
                </a:solidFill>
              </a:rPr>
              <a:t>, </a:t>
            </a:r>
            <a:r>
              <a:rPr lang="ja-JP" altLang="en-US" sz="1600" dirty="0">
                <a:solidFill>
                  <a:srgbClr val="92D050"/>
                </a:solidFill>
              </a:rPr>
              <a:t>S. Verner</a:t>
            </a:r>
            <a:r>
              <a:rPr lang="en-US" altLang="ja-JP" sz="1600" dirty="0">
                <a:solidFill>
                  <a:srgbClr val="92D050"/>
                </a:solidFill>
              </a:rPr>
              <a:t>’ 21</a:t>
            </a:r>
            <a:endParaRPr lang="ja-JP" altLang="en-US" sz="1600" dirty="0">
              <a:solidFill>
                <a:srgbClr val="92D050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B522AB69-40D5-4E55-B9D3-B5D3F7465DAE}"/>
              </a:ext>
            </a:extLst>
          </p:cNvPr>
          <p:cNvSpPr txBox="1"/>
          <p:nvPr/>
        </p:nvSpPr>
        <p:spPr>
          <a:xfrm>
            <a:off x="775382" y="5185851"/>
            <a:ext cx="2642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✓</a:t>
            </a:r>
            <a:r>
              <a:rPr kumimoji="1" lang="en-US" altLang="ja-JP" sz="2000" dirty="0">
                <a:solidFill>
                  <a:schemeClr val="tx1"/>
                </a:solidFill>
              </a:rPr>
              <a:t>Graviton exchange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4704D9B-C876-4CCC-B406-E9F588D620AB}"/>
              </a:ext>
            </a:extLst>
          </p:cNvPr>
          <p:cNvSpPr txBox="1"/>
          <p:nvPr/>
        </p:nvSpPr>
        <p:spPr>
          <a:xfrm>
            <a:off x="737282" y="1805318"/>
            <a:ext cx="2980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✓</a:t>
            </a:r>
            <a:r>
              <a:rPr kumimoji="1" lang="en-US" altLang="ja-JP" sz="2000" dirty="0">
                <a:solidFill>
                  <a:srgbClr val="EE9012"/>
                </a:solidFill>
              </a:rPr>
              <a:t>Thermal production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4038B57A-9004-422B-96D8-B8912741B914}"/>
              </a:ext>
            </a:extLst>
          </p:cNvPr>
          <p:cNvSpPr txBox="1"/>
          <p:nvPr/>
        </p:nvSpPr>
        <p:spPr>
          <a:xfrm>
            <a:off x="775387" y="3422216"/>
            <a:ext cx="3404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✓</a:t>
            </a:r>
            <a:r>
              <a:rPr kumimoji="1" lang="en-US" altLang="ja-JP" sz="2000" dirty="0">
                <a:solidFill>
                  <a:srgbClr val="0070C0"/>
                </a:solidFill>
              </a:rPr>
              <a:t>Non-thermal production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31A012E-32FC-4FAB-ACFA-0C62D0E943E7}"/>
              </a:ext>
            </a:extLst>
          </p:cNvPr>
          <p:cNvSpPr txBox="1"/>
          <p:nvPr/>
        </p:nvSpPr>
        <p:spPr>
          <a:xfrm>
            <a:off x="1463369" y="5581938"/>
            <a:ext cx="6198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important for both thermal and non-thermal production</a:t>
            </a:r>
          </a:p>
        </p:txBody>
      </p:sp>
      <p:pic>
        <p:nvPicPr>
          <p:cNvPr id="63" name="図 62" descr="テキスト, 手紙&#10;&#10;自動的に生成された説明">
            <a:extLst>
              <a:ext uri="{FF2B5EF4-FFF2-40B4-BE49-F238E27FC236}">
                <a16:creationId xmlns:a16="http://schemas.microsoft.com/office/drawing/2014/main" id="{F10A4A76-20EE-4D24-9DEB-DAE6F26916D4}"/>
              </a:ext>
            </a:extLst>
          </p:cNvPr>
          <p:cNvPicPr>
            <a:picLocks noChangeAspect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231" y="774225"/>
            <a:ext cx="2554791" cy="569575"/>
          </a:xfrm>
          <a:prstGeom prst="rect">
            <a:avLst/>
          </a:prstGeom>
        </p:spPr>
      </p:pic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A67A580F-B806-46F4-A5A8-5DFCFF5E16CC}"/>
              </a:ext>
            </a:extLst>
          </p:cNvPr>
          <p:cNvCxnSpPr>
            <a:cxnSpLocks/>
          </p:cNvCxnSpPr>
          <p:nvPr/>
        </p:nvCxnSpPr>
        <p:spPr>
          <a:xfrm>
            <a:off x="7288591" y="1235743"/>
            <a:ext cx="648956" cy="0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527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73688E-D4B5-4666-9CFF-791E1AF4F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DM abundance</a:t>
            </a:r>
            <a:endParaRPr kumimoji="1" lang="ja-JP" altLang="en-US" dirty="0"/>
          </a:p>
        </p:txBody>
      </p:sp>
      <p:pic>
        <p:nvPicPr>
          <p:cNvPr id="6" name="図 5" descr="ダイアグラム&#10;&#10;自動的に生成された説明">
            <a:extLst>
              <a:ext uri="{FF2B5EF4-FFF2-40B4-BE49-F238E27FC236}">
                <a16:creationId xmlns:a16="http://schemas.microsoft.com/office/drawing/2014/main" id="{5202C76E-0AAB-4EB0-8810-A85F9B4E2B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04" y="2014526"/>
            <a:ext cx="4208563" cy="40258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13AA35AE-DDFF-4380-8041-8218AE968C60}"/>
                  </a:ext>
                </a:extLst>
              </p:cNvPr>
              <p:cNvSpPr txBox="1"/>
              <p:nvPr/>
            </p:nvSpPr>
            <p:spPr>
              <a:xfrm>
                <a:off x="5170543" y="4410758"/>
                <a:ext cx="356388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・</a:t>
                </a:r>
                <a:r>
                  <a:rPr kumimoji="1" lang="en-US" altLang="ja-JP" sz="2000" dirty="0">
                    <a:solidFill>
                      <a:srgbClr val="0070C0"/>
                    </a:solidFill>
                  </a:rPr>
                  <a:t>Non-thermal</a:t>
                </a:r>
                <a:r>
                  <a:rPr kumimoji="1" lang="en-US" altLang="ja-JP" sz="2000" dirty="0"/>
                  <a:t>  &lt;&lt; </a:t>
                </a:r>
                <a:r>
                  <a:rPr kumimoji="1" lang="en-US" altLang="ja-JP" sz="2000" dirty="0">
                    <a:solidFill>
                      <a:srgbClr val="EE9012"/>
                    </a:solidFill>
                  </a:rPr>
                  <a:t>Thermal</a:t>
                </a:r>
                <a:endParaRPr kumimoji="1" lang="ja-JP" altLang="en-US" sz="2000" dirty="0">
                  <a:solidFill>
                    <a:srgbClr val="EE9012"/>
                  </a:solidFill>
                </a:endParaRPr>
              </a:p>
              <a:p>
                <a:r>
                  <a:rPr kumimoji="1" lang="ja-JP" altLang="en-US" sz="2000" dirty="0"/>
                  <a:t>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sSub>
                      <m:sSub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kumimoji="1"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kumimoji="1" lang="en-US" altLang="ja-JP" sz="2000" dirty="0"/>
                  <a:t>(GeV)</a:t>
                </a:r>
              </a:p>
              <a:p>
                <a:r>
                  <a:rPr kumimoji="1" lang="ja-JP" altLang="en-US" sz="2000" dirty="0"/>
                  <a:t>　</a:t>
                </a:r>
                <a:r>
                  <a:rPr kumimoji="1" lang="en-US" altLang="ja-JP" sz="2000" dirty="0"/>
                  <a:t>can explain DM abundance</a:t>
                </a: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13AA35AE-DDFF-4380-8041-8218AE968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0543" y="4410758"/>
                <a:ext cx="3563882" cy="1015663"/>
              </a:xfrm>
              <a:prstGeom prst="rect">
                <a:avLst/>
              </a:prstGeom>
              <a:blipFill>
                <a:blip r:embed="rId4"/>
                <a:stretch>
                  <a:fillRect l="-1709" t="-4217" b="-963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8C0473E-B12D-4EC9-929E-5AA76204745E}"/>
              </a:ext>
            </a:extLst>
          </p:cNvPr>
          <p:cNvSpPr txBox="1"/>
          <p:nvPr/>
        </p:nvSpPr>
        <p:spPr>
          <a:xfrm>
            <a:off x="5680858" y="2647432"/>
            <a:ext cx="3424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Green band </a:t>
            </a:r>
          </a:p>
          <a:p>
            <a:r>
              <a:rPr kumimoji="1" lang="en-US" altLang="ja-JP" dirty="0"/>
              <a:t>(predicted RH temp. in this model)</a:t>
            </a:r>
            <a:endParaRPr kumimoji="1" lang="ja-JP" altLang="en-US" dirty="0"/>
          </a:p>
        </p:txBody>
      </p:sp>
      <p:sp>
        <p:nvSpPr>
          <p:cNvPr id="9" name="矢印: 下 8">
            <a:extLst>
              <a:ext uri="{FF2B5EF4-FFF2-40B4-BE49-F238E27FC236}">
                <a16:creationId xmlns:a16="http://schemas.microsoft.com/office/drawing/2014/main" id="{281564E0-7281-4686-961E-AB6A439814CA}"/>
              </a:ext>
            </a:extLst>
          </p:cNvPr>
          <p:cNvSpPr/>
          <p:nvPr/>
        </p:nvSpPr>
        <p:spPr>
          <a:xfrm rot="5400000">
            <a:off x="5264826" y="2608970"/>
            <a:ext cx="298122" cy="48668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403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B601A8-0E72-40B9-B366-41A812303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30991F2-5067-4E14-9AE4-2485CB27F6B1}"/>
              </a:ext>
            </a:extLst>
          </p:cNvPr>
          <p:cNvSpPr txBox="1"/>
          <p:nvPr/>
        </p:nvSpPr>
        <p:spPr>
          <a:xfrm>
            <a:off x="628650" y="2159621"/>
            <a:ext cx="5369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SUGRA embedding of Higgs-R^2 model</a:t>
            </a:r>
            <a:endParaRPr kumimoji="1" lang="en-US" altLang="ja-JP" sz="2400" b="1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80B6A41-E697-49FB-B0A3-F561F8ADA57B}"/>
              </a:ext>
            </a:extLst>
          </p:cNvPr>
          <p:cNvSpPr txBox="1"/>
          <p:nvPr/>
        </p:nvSpPr>
        <p:spPr>
          <a:xfrm>
            <a:off x="628650" y="3933992"/>
            <a:ext cx="5369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Reheating &amp; FIMP production</a:t>
            </a:r>
            <a:endParaRPr kumimoji="1" lang="en-US" altLang="ja-JP" sz="2400" b="1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0F3ABA5-8B3B-4D32-8DF0-4AB0538413F4}"/>
              </a:ext>
            </a:extLst>
          </p:cNvPr>
          <p:cNvSpPr txBox="1"/>
          <p:nvPr/>
        </p:nvSpPr>
        <p:spPr>
          <a:xfrm>
            <a:off x="1390424" y="1525045"/>
            <a:ext cx="5783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Higgs-R^2 = UV completion of Higgs inflation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E1BB60-E6C3-42D8-8E37-E489680CF0A4}"/>
              </a:ext>
            </a:extLst>
          </p:cNvPr>
          <p:cNvSpPr txBox="1"/>
          <p:nvPr/>
        </p:nvSpPr>
        <p:spPr>
          <a:xfrm>
            <a:off x="960438" y="2667203"/>
            <a:ext cx="71385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✓</a:t>
            </a:r>
            <a:r>
              <a:rPr kumimoji="1" lang="en-US" altLang="ja-JP" sz="2000" dirty="0"/>
              <a:t>no unitarity issue even after </a:t>
            </a:r>
            <a:r>
              <a:rPr kumimoji="1" lang="en-US" altLang="ja-JP" sz="2000" dirty="0" err="1"/>
              <a:t>supersymmetrization</a:t>
            </a:r>
            <a:endParaRPr kumimoji="1" lang="en-US" altLang="ja-JP" sz="2000" dirty="0"/>
          </a:p>
          <a:p>
            <a:r>
              <a:rPr kumimoji="1" lang="ja-JP" altLang="en-US" sz="2000" dirty="0"/>
              <a:t>✓</a:t>
            </a:r>
            <a:r>
              <a:rPr kumimoji="1" lang="en-US" altLang="ja-JP" sz="2000" dirty="0">
                <a:solidFill>
                  <a:schemeClr val="tx1"/>
                </a:solidFill>
              </a:rPr>
              <a:t>successful inflation with higher curvature modification</a:t>
            </a:r>
          </a:p>
          <a:p>
            <a:r>
              <a:rPr kumimoji="1" lang="ja-JP" altLang="en-US" sz="2000" dirty="0"/>
              <a:t>✓</a:t>
            </a:r>
            <a:r>
              <a:rPr kumimoji="1" lang="en-US" altLang="ja-JP" sz="2000" dirty="0"/>
              <a:t>two SUSY breaking mechanisms &amp; transmission to visible sector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5CAA913-36B5-4CBA-BBBD-8E5656EBF43E}"/>
              </a:ext>
            </a:extLst>
          </p:cNvPr>
          <p:cNvSpPr txBox="1"/>
          <p:nvPr/>
        </p:nvSpPr>
        <p:spPr>
          <a:xfrm>
            <a:off x="7439139" y="6292819"/>
            <a:ext cx="1623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Thank you !!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23EB9341-1FA0-41A8-9D66-BED8B1B9F5BB}"/>
                  </a:ext>
                </a:extLst>
              </p:cNvPr>
              <p:cNvSpPr txBox="1"/>
              <p:nvPr/>
            </p:nvSpPr>
            <p:spPr>
              <a:xfrm>
                <a:off x="1034143" y="4529665"/>
                <a:ext cx="7886700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Scalar FIMP DM </a:t>
                </a:r>
                <a:r>
                  <a:rPr lang="en-US" altLang="ja-JP" sz="2000" dirty="0"/>
                  <a:t>(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ja-JP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ja-JP" altLang="en-US" sz="200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acc>
                    <m:r>
                      <a:rPr lang="en-US" altLang="ja-JP" sz="200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ja-JP" sz="2000" i="1" smtClean="0">
                            <a:latin typeface="Cambria Math" panose="02040503050406030204" pitchFamily="18" charset="0"/>
                          </a:rPr>
                          <m:t>h𝑋</m:t>
                        </m:r>
                      </m:sub>
                    </m:sSub>
                    <m:r>
                      <a:rPr lang="en-US" altLang="ja-JP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</m:t>
                    </m:r>
                  </m:oMath>
                </a14:m>
                <a:r>
                  <a:rPr lang="en-US" altLang="ja-JP" sz="2000" dirty="0"/>
                  <a:t>)</a:t>
                </a:r>
                <a:endParaRPr kumimoji="1" lang="en-US" altLang="ja-JP" sz="2000" dirty="0"/>
              </a:p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Include thermal/non-thermal production, graviton exchange, temperature evolution, </a:t>
                </a:r>
                <a:r>
                  <a:rPr kumimoji="1" lang="en-US" altLang="ja-JP" sz="2000" dirty="0" err="1"/>
                  <a:t>etc</a:t>
                </a:r>
                <a:r>
                  <a:rPr kumimoji="1" lang="en-US" altLang="ja-JP" sz="2000" dirty="0"/>
                  <a:t> </a:t>
                </a:r>
              </a:p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Non-thermal &lt;&lt; Thermal production</a:t>
                </a:r>
              </a:p>
              <a:p>
                <a:r>
                  <a:rPr kumimoji="1" lang="ja-JP" altLang="en-US" sz="2000" dirty="0"/>
                  <a:t>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</a:rPr>
                          <m:t>reh</m:t>
                        </m:r>
                      </m:sub>
                    </m:sSub>
                    <m:r>
                      <a:rPr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ja-JP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000" dirty="0"/>
                  <a:t>(GeV) </a:t>
                </a:r>
                <a:r>
                  <a:rPr lang="ja-JP" altLang="en-US" sz="2000" dirty="0"/>
                  <a:t>⇒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altLang="ja-JP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ja-JP" sz="2000" dirty="0"/>
                  <a:t>can explain a correct relic density</a:t>
                </a:r>
                <a:endParaRPr kumimoji="1" lang="en-US" altLang="ja-JP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23EB9341-1FA0-41A8-9D66-BED8B1B9F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143" y="4529665"/>
                <a:ext cx="7886700" cy="1631216"/>
              </a:xfrm>
              <a:prstGeom prst="rect">
                <a:avLst/>
              </a:prstGeom>
              <a:blipFill>
                <a:blip r:embed="rId2"/>
                <a:stretch>
                  <a:fillRect l="-851" t="-1866" r="-464" b="-597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71744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24A6EF-511F-493C-B400-D3CA64C79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Backup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BCF7F4D-BB58-41F3-B65F-A4F87E360E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99548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10916-1BBD-4F73-A8F7-A2CBD9BC5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4400" dirty="0"/>
              <a:t>Higgs-R^2 </a:t>
            </a:r>
            <a:r>
              <a:rPr lang="en-US" altLang="ja-JP" dirty="0"/>
              <a:t>inflation </a:t>
            </a:r>
            <a:r>
              <a:rPr kumimoji="1" lang="en-US" altLang="ja-JP" sz="4400" dirty="0"/>
              <a:t>model 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C8FFE28-49D4-428C-9696-DC35A1D884B1}"/>
              </a:ext>
            </a:extLst>
          </p:cNvPr>
          <p:cNvSpPr txBox="1"/>
          <p:nvPr/>
        </p:nvSpPr>
        <p:spPr>
          <a:xfrm>
            <a:off x="1550230" y="3889005"/>
            <a:ext cx="4128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predictive </a:t>
            </a:r>
            <a:endParaRPr kumimoji="1" lang="ja-JP" altLang="en-US" sz="20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BDC21B0-8842-4E57-8559-62BB77F830D6}"/>
              </a:ext>
            </a:extLst>
          </p:cNvPr>
          <p:cNvSpPr txBox="1"/>
          <p:nvPr/>
        </p:nvSpPr>
        <p:spPr>
          <a:xfrm>
            <a:off x="1534479" y="3410183"/>
            <a:ext cx="7274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keep successful inflation (Higgs inflation + </a:t>
            </a:r>
            <a:r>
              <a:rPr kumimoji="1" lang="en-US" altLang="ja-JP" sz="2000" dirty="0" err="1"/>
              <a:t>Starobinsky</a:t>
            </a:r>
            <a:r>
              <a:rPr kumimoji="1" lang="en-US" altLang="ja-JP" sz="2000" dirty="0"/>
              <a:t> inflation)</a:t>
            </a:r>
            <a:endParaRPr kumimoji="1" lang="ja-JP" altLang="en-US" sz="2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ABDB3D7-0DE1-4D05-A370-15F3A531A08D}"/>
              </a:ext>
            </a:extLst>
          </p:cNvPr>
          <p:cNvSpPr txBox="1"/>
          <p:nvPr/>
        </p:nvSpPr>
        <p:spPr>
          <a:xfrm>
            <a:off x="1533982" y="4407935"/>
            <a:ext cx="4128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Supported by RGE</a:t>
            </a:r>
            <a:endParaRPr kumimoji="1" lang="ja-JP" altLang="en-US" sz="20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0A85A9B-7C37-4A1A-8C1D-71CA317ADF86}"/>
              </a:ext>
            </a:extLst>
          </p:cNvPr>
          <p:cNvSpPr txBox="1"/>
          <p:nvPr/>
        </p:nvSpPr>
        <p:spPr>
          <a:xfrm>
            <a:off x="2413906" y="1347304"/>
            <a:ext cx="63953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92D050"/>
                </a:solidFill>
              </a:rPr>
              <a:t>Salvio </a:t>
            </a:r>
            <a:r>
              <a:rPr lang="en-US" altLang="ja-JP" sz="1400" dirty="0">
                <a:solidFill>
                  <a:srgbClr val="92D050"/>
                </a:solidFill>
              </a:rPr>
              <a:t>&amp; </a:t>
            </a:r>
            <a:r>
              <a:rPr lang="ja-JP" altLang="en-US" sz="1400" dirty="0">
                <a:solidFill>
                  <a:srgbClr val="92D050"/>
                </a:solidFill>
              </a:rPr>
              <a:t>Mazumdar </a:t>
            </a:r>
            <a:r>
              <a:rPr lang="en-US" altLang="ja-JP" sz="1400" dirty="0">
                <a:solidFill>
                  <a:srgbClr val="92D050"/>
                </a:solidFill>
              </a:rPr>
              <a:t>‘15, </a:t>
            </a:r>
            <a:r>
              <a:rPr lang="ja-JP" altLang="en-US" sz="1400" dirty="0">
                <a:solidFill>
                  <a:srgbClr val="92D050"/>
                </a:solidFill>
              </a:rPr>
              <a:t>Ema </a:t>
            </a:r>
            <a:r>
              <a:rPr lang="en-US" altLang="ja-JP" sz="1400" dirty="0">
                <a:solidFill>
                  <a:srgbClr val="92D050"/>
                </a:solidFill>
              </a:rPr>
              <a:t>‘17</a:t>
            </a:r>
            <a:r>
              <a:rPr lang="ja-JP" altLang="en-US" sz="1400" dirty="0">
                <a:solidFill>
                  <a:srgbClr val="92D050"/>
                </a:solidFill>
              </a:rPr>
              <a:t>, Gorbunov </a:t>
            </a:r>
            <a:r>
              <a:rPr lang="en-US" altLang="ja-JP" sz="1400" dirty="0">
                <a:solidFill>
                  <a:srgbClr val="92D050"/>
                </a:solidFill>
              </a:rPr>
              <a:t>&amp; </a:t>
            </a:r>
            <a:r>
              <a:rPr lang="ja-JP" altLang="en-US" sz="1400" dirty="0">
                <a:solidFill>
                  <a:srgbClr val="92D050"/>
                </a:solidFill>
              </a:rPr>
              <a:t>Tokareva </a:t>
            </a:r>
            <a:r>
              <a:rPr lang="en-US" altLang="ja-JP" sz="1400" dirty="0">
                <a:solidFill>
                  <a:srgbClr val="92D050"/>
                </a:solidFill>
              </a:rPr>
              <a:t>‘18, </a:t>
            </a:r>
            <a:r>
              <a:rPr lang="ja-JP" altLang="en-US" sz="1400" dirty="0">
                <a:solidFill>
                  <a:srgbClr val="92D050"/>
                </a:solidFill>
              </a:rPr>
              <a:t>Gundhi </a:t>
            </a:r>
            <a:r>
              <a:rPr lang="en-US" altLang="ja-JP" sz="1400" dirty="0">
                <a:solidFill>
                  <a:srgbClr val="92D050"/>
                </a:solidFill>
              </a:rPr>
              <a:t>&amp; </a:t>
            </a:r>
            <a:r>
              <a:rPr lang="ja-JP" altLang="en-US" sz="1400" dirty="0">
                <a:solidFill>
                  <a:srgbClr val="92D050"/>
                </a:solidFill>
              </a:rPr>
              <a:t>Steinwachs </a:t>
            </a:r>
            <a:r>
              <a:rPr lang="en-US" altLang="ja-JP" sz="1400" dirty="0">
                <a:solidFill>
                  <a:srgbClr val="92D050"/>
                </a:solidFill>
              </a:rPr>
              <a:t>’18, </a:t>
            </a:r>
          </a:p>
          <a:p>
            <a:r>
              <a:rPr lang="en-US" altLang="ja-JP" sz="1400" dirty="0">
                <a:solidFill>
                  <a:srgbClr val="92D050"/>
                </a:solidFill>
              </a:rPr>
              <a:t>D. Y. Cheong &amp; S. M. Lee &amp; S. C. Park ’21, SA, H. M. Lee, A. G. Menkara,’21 …</a:t>
            </a:r>
            <a:endParaRPr lang="ja-JP" altLang="en-US" sz="1400" dirty="0">
              <a:solidFill>
                <a:srgbClr val="92D05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F5F5DB4-3FCB-4560-80E5-69E11E4EDB92}"/>
              </a:ext>
            </a:extLst>
          </p:cNvPr>
          <p:cNvSpPr txBox="1"/>
          <p:nvPr/>
        </p:nvSpPr>
        <p:spPr>
          <a:xfrm>
            <a:off x="734483" y="2735621"/>
            <a:ext cx="57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In addition to the solution of unitarity issue,</a:t>
            </a:r>
            <a:endParaRPr kumimoji="1" lang="ja-JP" altLang="en-US" sz="20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844B884D-CFAC-4A29-8489-6AAB3533DF9F}"/>
              </a:ext>
            </a:extLst>
          </p:cNvPr>
          <p:cNvSpPr txBox="1"/>
          <p:nvPr/>
        </p:nvSpPr>
        <p:spPr>
          <a:xfrm>
            <a:off x="1564924" y="4926865"/>
            <a:ext cx="4128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Solve </a:t>
            </a:r>
            <a:r>
              <a:rPr lang="ja-JP" altLang="en-US" sz="2000" dirty="0"/>
              <a:t>vacuum instability problem</a:t>
            </a:r>
            <a:r>
              <a:rPr kumimoji="1" lang="en-US" altLang="ja-JP" sz="2000" dirty="0"/>
              <a:t>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98749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3E3B7753-22C2-4D0B-92B4-1B130408C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472" y="3645061"/>
            <a:ext cx="1966927" cy="395290"/>
          </a:xfrm>
          <a:prstGeom prst="rect">
            <a:avLst/>
          </a:prstGeom>
        </p:spPr>
      </p:pic>
      <p:sp>
        <p:nvSpPr>
          <p:cNvPr id="20" name="タイトル 1">
            <a:extLst>
              <a:ext uri="{FF2B5EF4-FFF2-40B4-BE49-F238E27FC236}">
                <a16:creationId xmlns:a16="http://schemas.microsoft.com/office/drawing/2014/main" id="{8EE3D9BD-58BB-4887-8FAE-74E4F0E61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848" y="309720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R^2 (</a:t>
            </a:r>
            <a:r>
              <a:rPr kumimoji="1" lang="en-US" altLang="ja-JP" sz="3200" dirty="0" err="1"/>
              <a:t>Starobinsky</a:t>
            </a:r>
            <a:r>
              <a:rPr kumimoji="1" lang="en-US" altLang="ja-JP" sz="3200" dirty="0"/>
              <a:t>) inflation in supergravity</a:t>
            </a:r>
            <a:endParaRPr kumimoji="1" lang="ja-JP" altLang="en-US" sz="3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EA26F65-240C-45BA-ABD1-5F95A4341ECC}"/>
              </a:ext>
            </a:extLst>
          </p:cNvPr>
          <p:cNvSpPr txBox="1"/>
          <p:nvPr/>
        </p:nvSpPr>
        <p:spPr>
          <a:xfrm>
            <a:off x="5797583" y="3640241"/>
            <a:ext cx="2421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: curvature </a:t>
            </a:r>
            <a:r>
              <a:rPr kumimoji="1" lang="en-US" altLang="ja-JP" sz="2000" dirty="0" err="1"/>
              <a:t>superfield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0E2E185D-6906-4752-AB46-286C37084929}"/>
                  </a:ext>
                </a:extLst>
              </p:cNvPr>
              <p:cNvSpPr txBox="1"/>
              <p:nvPr/>
            </p:nvSpPr>
            <p:spPr>
              <a:xfrm>
                <a:off x="3709472" y="4042093"/>
                <a:ext cx="297440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en-US" altLang="ja-JP" sz="2000" dirty="0"/>
                  <a:t> : compensator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l-GR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: chiral projection (</a:t>
                </a:r>
                <a14:m>
                  <m:oMath xmlns:m="http://schemas.openxmlformats.org/officeDocument/2006/math">
                    <m:r>
                      <a:rPr kumimoji="1"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kumimoji="1" lang="en-US" altLang="ja-JP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ja-JP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1" lang="en-US" altLang="ja-JP" sz="2000" dirty="0"/>
                  <a:t>)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0E2E185D-6906-4752-AB46-286C37084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472" y="4042093"/>
                <a:ext cx="2974404" cy="707886"/>
              </a:xfrm>
              <a:prstGeom prst="rect">
                <a:avLst/>
              </a:prstGeom>
              <a:blipFill>
                <a:blip r:embed="rId3"/>
                <a:stretch>
                  <a:fillRect t="-4310" r="-4517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4FE9E0E-B04D-4FD2-93B7-12AD412966B3}"/>
              </a:ext>
            </a:extLst>
          </p:cNvPr>
          <p:cNvSpPr txBox="1"/>
          <p:nvPr/>
        </p:nvSpPr>
        <p:spPr>
          <a:xfrm>
            <a:off x="2251875" y="4040351"/>
            <a:ext cx="12163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92D050"/>
                </a:solidFill>
              </a:rPr>
              <a:t>S. </a:t>
            </a:r>
            <a:r>
              <a:rPr lang="en-US" altLang="ja-JP" sz="1400" dirty="0" err="1">
                <a:solidFill>
                  <a:srgbClr val="92D050"/>
                </a:solidFill>
              </a:rPr>
              <a:t>Cecotti</a:t>
            </a:r>
            <a:r>
              <a:rPr lang="en-US" altLang="ja-JP" sz="1400" dirty="0">
                <a:solidFill>
                  <a:srgbClr val="92D050"/>
                </a:solidFill>
              </a:rPr>
              <a:t>’ 87</a:t>
            </a:r>
          </a:p>
        </p:txBody>
      </p:sp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5CE106A0-108D-48C0-B22B-3BAC8AB651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23" y="2219239"/>
            <a:ext cx="4508451" cy="993700"/>
          </a:xfrm>
          <a:prstGeom prst="rect">
            <a:avLst/>
          </a:prstGeom>
        </p:spPr>
      </p:pic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35E076E4-BE27-4B2E-B727-844819791933}"/>
              </a:ext>
            </a:extLst>
          </p:cNvPr>
          <p:cNvCxnSpPr>
            <a:cxnSpLocks/>
          </p:cNvCxnSpPr>
          <p:nvPr/>
        </p:nvCxnSpPr>
        <p:spPr>
          <a:xfrm flipV="1">
            <a:off x="4382200" y="1819129"/>
            <a:ext cx="672410" cy="727884"/>
          </a:xfrm>
          <a:prstGeom prst="straightConnector1">
            <a:avLst/>
          </a:prstGeom>
          <a:ln w="317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BE388409-0863-463A-A693-FFF872DD156E}"/>
                  </a:ext>
                </a:extLst>
              </p:cNvPr>
              <p:cNvSpPr txBox="1"/>
              <p:nvPr/>
            </p:nvSpPr>
            <p:spPr>
              <a:xfrm>
                <a:off x="5161445" y="1527151"/>
                <a:ext cx="864211" cy="4476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kumimoji="1"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kumimoji="1" lang="en-US" altLang="ja-JP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kumimoji="1" lang="ja-JP" altLang="en-US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nary>
                  </m:oMath>
                </a14:m>
                <a:r>
                  <a:rPr kumimoji="1" lang="ja-JP" altLang="en-US" sz="2000" dirty="0"/>
                  <a:t> </a:t>
                </a: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BE388409-0863-463A-A693-FFF872DD15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1445" y="1527151"/>
                <a:ext cx="864211" cy="447687"/>
              </a:xfrm>
              <a:prstGeom prst="rect">
                <a:avLst/>
              </a:prstGeom>
              <a:blipFill>
                <a:blip r:embed="rId5"/>
                <a:stretch>
                  <a:fillRect l="-55319" t="-141096" r="-38298" b="-20137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左中かっこ 3">
            <a:extLst>
              <a:ext uri="{FF2B5EF4-FFF2-40B4-BE49-F238E27FC236}">
                <a16:creationId xmlns:a16="http://schemas.microsoft.com/office/drawing/2014/main" id="{1B554E7E-4944-46B4-96A5-57B59535948F}"/>
              </a:ext>
            </a:extLst>
          </p:cNvPr>
          <p:cNvSpPr/>
          <p:nvPr/>
        </p:nvSpPr>
        <p:spPr>
          <a:xfrm>
            <a:off x="3541900" y="3709363"/>
            <a:ext cx="93929" cy="1040616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370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>
            <a:extLst>
              <a:ext uri="{FF2B5EF4-FFF2-40B4-BE49-F238E27FC236}">
                <a16:creationId xmlns:a16="http://schemas.microsoft.com/office/drawing/2014/main" id="{8EE3D9BD-58BB-4887-8FAE-74E4F0E61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848" y="309720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R^2 (</a:t>
            </a:r>
            <a:r>
              <a:rPr kumimoji="1" lang="en-US" altLang="ja-JP" sz="3200" dirty="0" err="1"/>
              <a:t>Starobinsky</a:t>
            </a:r>
            <a:r>
              <a:rPr kumimoji="1" lang="en-US" altLang="ja-JP" sz="3200" dirty="0"/>
              <a:t>) inflation in supergravity</a:t>
            </a:r>
            <a:endParaRPr kumimoji="1" lang="ja-JP" altLang="en-US" sz="3200" dirty="0"/>
          </a:p>
        </p:txBody>
      </p:sp>
      <p:pic>
        <p:nvPicPr>
          <p:cNvPr id="10" name="図 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39C066AB-A995-47D7-B5FB-A0525084C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195" y="2218977"/>
            <a:ext cx="4282690" cy="554956"/>
          </a:xfrm>
          <a:prstGeom prst="rect">
            <a:avLst/>
          </a:prstGeom>
        </p:spPr>
      </p:pic>
      <p:sp>
        <p:nvSpPr>
          <p:cNvPr id="11" name="矢印: 下 10">
            <a:extLst>
              <a:ext uri="{FF2B5EF4-FFF2-40B4-BE49-F238E27FC236}">
                <a16:creationId xmlns:a16="http://schemas.microsoft.com/office/drawing/2014/main" id="{874CE0D5-AB0A-46E3-A29A-6559CA339958}"/>
              </a:ext>
            </a:extLst>
          </p:cNvPr>
          <p:cNvSpPr/>
          <p:nvPr/>
        </p:nvSpPr>
        <p:spPr>
          <a:xfrm>
            <a:off x="3401868" y="1487208"/>
            <a:ext cx="338144" cy="6065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2644F85-00D4-4935-8371-F2274BE2426A}"/>
                  </a:ext>
                </a:extLst>
              </p:cNvPr>
              <p:cNvSpPr txBox="1"/>
              <p:nvPr/>
            </p:nvSpPr>
            <p:spPr>
              <a:xfrm>
                <a:off x="3916156" y="1556219"/>
                <a:ext cx="412294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sz="2000" dirty="0"/>
                  <a:t>Introduce auxiliary </a:t>
                </a:r>
                <a:r>
                  <a:rPr lang="en-US" altLang="ja-JP" sz="2000" dirty="0" err="1"/>
                  <a:t>superfield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ja-JP" altLang="en-US" sz="2000" dirty="0"/>
                  <a:t> </a:t>
                </a:r>
                <a:r>
                  <a:rPr lang="en-US" altLang="ja-JP" sz="2000" dirty="0"/>
                  <a:t>and </a:t>
                </a: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ja-JP" altLang="en-US" sz="2000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2644F85-00D4-4935-8371-F2274BE242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6156" y="1556219"/>
                <a:ext cx="4122944" cy="400110"/>
              </a:xfrm>
              <a:prstGeom prst="rect">
                <a:avLst/>
              </a:prstGeom>
              <a:blipFill>
                <a:blip r:embed="rId3"/>
                <a:stretch>
                  <a:fillRect l="-1477" t="-7576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矢印: 下 13">
            <a:extLst>
              <a:ext uri="{FF2B5EF4-FFF2-40B4-BE49-F238E27FC236}">
                <a16:creationId xmlns:a16="http://schemas.microsoft.com/office/drawing/2014/main" id="{5CE5048F-C48B-48B2-AA4E-47F66973E052}"/>
              </a:ext>
            </a:extLst>
          </p:cNvPr>
          <p:cNvSpPr/>
          <p:nvPr/>
        </p:nvSpPr>
        <p:spPr>
          <a:xfrm>
            <a:off x="3415468" y="2878876"/>
            <a:ext cx="338144" cy="2177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 descr="ロゴ&#10;&#10;低い精度で自動的に生成された説明">
            <a:extLst>
              <a:ext uri="{FF2B5EF4-FFF2-40B4-BE49-F238E27FC236}">
                <a16:creationId xmlns:a16="http://schemas.microsoft.com/office/drawing/2014/main" id="{E43966F8-C160-4A22-BDF1-A17BC74E29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357" y="4245289"/>
            <a:ext cx="2919434" cy="338140"/>
          </a:xfrm>
          <a:prstGeom prst="rect">
            <a:avLst/>
          </a:prstGeom>
        </p:spPr>
      </p:pic>
      <p:pic>
        <p:nvPicPr>
          <p:cNvPr id="16" name="図 15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81267844-1359-4344-94C3-978886BA6B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514" y="5278292"/>
            <a:ext cx="2157428" cy="500066"/>
          </a:xfrm>
          <a:prstGeom prst="rect">
            <a:avLst/>
          </a:prstGeom>
        </p:spPr>
      </p:pic>
      <p:pic>
        <p:nvPicPr>
          <p:cNvPr id="17" name="図 16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5C85824C-4A47-49E7-A5AB-3CA7D3A6C8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514" y="5893866"/>
            <a:ext cx="1419235" cy="628655"/>
          </a:xfrm>
          <a:prstGeom prst="rect">
            <a:avLst/>
          </a:prstGeom>
        </p:spPr>
      </p:pic>
      <p:sp>
        <p:nvSpPr>
          <p:cNvPr id="18" name="左中かっこ 17">
            <a:extLst>
              <a:ext uri="{FF2B5EF4-FFF2-40B4-BE49-F238E27FC236}">
                <a16:creationId xmlns:a16="http://schemas.microsoft.com/office/drawing/2014/main" id="{D334847B-2ADA-451E-A143-4A82DD18794E}"/>
              </a:ext>
            </a:extLst>
          </p:cNvPr>
          <p:cNvSpPr/>
          <p:nvPr/>
        </p:nvSpPr>
        <p:spPr>
          <a:xfrm>
            <a:off x="6155874" y="5257867"/>
            <a:ext cx="196788" cy="1247562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3E3C85B9-F1AB-4E13-979E-094C8E3912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357" y="4713865"/>
            <a:ext cx="1314460" cy="342903"/>
          </a:xfrm>
          <a:prstGeom prst="rect">
            <a:avLst/>
          </a:prstGeom>
        </p:spPr>
      </p:pic>
      <p:pic>
        <p:nvPicPr>
          <p:cNvPr id="4" name="図 3" descr="時計と文字の加工写真&#10;&#10;低い精度で自動的に生成された説明">
            <a:extLst>
              <a:ext uri="{FF2B5EF4-FFF2-40B4-BE49-F238E27FC236}">
                <a16:creationId xmlns:a16="http://schemas.microsoft.com/office/drawing/2014/main" id="{E8176A7B-F100-40D2-A434-3E38A815E6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543" y="2850155"/>
            <a:ext cx="3343299" cy="862019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43C9F38-77D2-4759-BE8D-8D0FFC0550EF}"/>
              </a:ext>
            </a:extLst>
          </p:cNvPr>
          <p:cNvSpPr txBox="1"/>
          <p:nvPr/>
        </p:nvSpPr>
        <p:spPr>
          <a:xfrm>
            <a:off x="5130945" y="3748242"/>
            <a:ext cx="4714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/>
              <a:t>&amp;</a:t>
            </a:r>
            <a:endParaRPr lang="ja-JP" altLang="en-US" sz="2400" dirty="0"/>
          </a:p>
        </p:txBody>
      </p:sp>
      <p:pic>
        <p:nvPicPr>
          <p:cNvPr id="6" name="図 5" descr="グラフ, 箱ひげ図&#10;&#10;自動的に生成された説明">
            <a:extLst>
              <a:ext uri="{FF2B5EF4-FFF2-40B4-BE49-F238E27FC236}">
                <a16:creationId xmlns:a16="http://schemas.microsoft.com/office/drawing/2014/main" id="{AD4A9760-C837-4315-9D0E-5BA9C81D24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735" y="5257867"/>
            <a:ext cx="2834719" cy="481555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8CA635B-1F81-4696-A9D5-735B3817E6B5}"/>
              </a:ext>
            </a:extLst>
          </p:cNvPr>
          <p:cNvSpPr/>
          <p:nvPr/>
        </p:nvSpPr>
        <p:spPr>
          <a:xfrm>
            <a:off x="853522" y="5161711"/>
            <a:ext cx="7886701" cy="1587432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12FE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F4B1DC23-58A9-48B6-A4DB-A7DD9D58DD42}"/>
                  </a:ext>
                </a:extLst>
              </p:cNvPr>
              <p:cNvSpPr txBox="1"/>
              <p:nvPr/>
            </p:nvSpPr>
            <p:spPr>
              <a:xfrm>
                <a:off x="900439" y="6262289"/>
                <a:ext cx="53682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rgbClr val="F12FEC"/>
                    </a:solidFill>
                  </a:rPr>
                  <a:t>R^2 SUGRA = SUGRA + two chiral </a:t>
                </a:r>
                <a:r>
                  <a:rPr kumimoji="1" lang="en-US" altLang="ja-JP" sz="2000" dirty="0" err="1">
                    <a:solidFill>
                      <a:srgbClr val="F12FEC"/>
                    </a:solidFill>
                  </a:rPr>
                  <a:t>multiplets</a:t>
                </a:r>
                <a:r>
                  <a:rPr kumimoji="1" lang="en-US" altLang="ja-JP" sz="2000" dirty="0">
                    <a:solidFill>
                      <a:srgbClr val="F12FEC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kumimoji="1" lang="en-US" altLang="ja-JP" sz="2000" i="1" dirty="0" smtClean="0">
                        <a:solidFill>
                          <a:srgbClr val="F12FEC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kumimoji="1" lang="en-US" altLang="ja-JP" sz="2000" i="1" dirty="0" smtClean="0">
                        <a:solidFill>
                          <a:srgbClr val="F12FE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kumimoji="1" lang="en-US" altLang="ja-JP" sz="2000" i="1" dirty="0" smtClean="0">
                        <a:solidFill>
                          <a:srgbClr val="F12FEC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kumimoji="1" lang="en-US" altLang="ja-JP" sz="2000" dirty="0">
                    <a:solidFill>
                      <a:srgbClr val="F12FEC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F4B1DC23-58A9-48B6-A4DB-A7DD9D58DD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439" y="6262289"/>
                <a:ext cx="5368201" cy="400110"/>
              </a:xfrm>
              <a:prstGeom prst="rect">
                <a:avLst/>
              </a:prstGeom>
              <a:blipFill>
                <a:blip r:embed="rId10"/>
                <a:stretch>
                  <a:fillRect l="-1250" t="-7576" r="-341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A4DD52FA-3AC7-4749-8878-C8543605D2DB}"/>
              </a:ext>
            </a:extLst>
          </p:cNvPr>
          <p:cNvCxnSpPr>
            <a:cxnSpLocks/>
          </p:cNvCxnSpPr>
          <p:nvPr/>
        </p:nvCxnSpPr>
        <p:spPr>
          <a:xfrm flipV="1">
            <a:off x="5725885" y="2369564"/>
            <a:ext cx="542755" cy="144779"/>
          </a:xfrm>
          <a:prstGeom prst="straightConnector1">
            <a:avLst/>
          </a:prstGeom>
          <a:ln w="317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F795CEC8-D9C9-47C1-9BB5-6D86212C5E04}"/>
                  </a:ext>
                </a:extLst>
              </p:cNvPr>
              <p:cNvSpPr txBox="1"/>
              <p:nvPr/>
            </p:nvSpPr>
            <p:spPr>
              <a:xfrm>
                <a:off x="6284605" y="2113327"/>
                <a:ext cx="864211" cy="447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kumimoji="1"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ja-JP" altLang="en-US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nary>
                  </m:oMath>
                </a14:m>
                <a:r>
                  <a:rPr kumimoji="1" lang="ja-JP" altLang="en-US" sz="2000" dirty="0"/>
                  <a:t> </a:t>
                </a:r>
              </a:p>
            </p:txBody>
          </p:sp>
        </mc:Choice>
        <mc:Fallback xmlns="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F795CEC8-D9C9-47C1-9BB5-6D86212C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4605" y="2113327"/>
                <a:ext cx="864211" cy="447687"/>
              </a:xfrm>
              <a:prstGeom prst="rect">
                <a:avLst/>
              </a:prstGeom>
              <a:blipFill>
                <a:blip r:embed="rId11"/>
                <a:stretch>
                  <a:fillRect l="-54930" t="-141096" r="-37324" b="-20137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6126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89090B-CD19-4D32-BA67-E5AC35CBF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Linear Sigma frame</a:t>
            </a:r>
            <a:endParaRPr kumimoji="1" lang="ja-JP" altLang="en-US" dirty="0"/>
          </a:p>
        </p:txBody>
      </p:sp>
      <p:pic>
        <p:nvPicPr>
          <p:cNvPr id="23" name="図 22" descr="ダイアグラム, 概略図&#10;&#10;自動的に生成された説明">
            <a:extLst>
              <a:ext uri="{FF2B5EF4-FFF2-40B4-BE49-F238E27FC236}">
                <a16:creationId xmlns:a16="http://schemas.microsoft.com/office/drawing/2014/main" id="{9C355118-96E2-4C7B-ABA7-EDEC9A9186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475" y="4533053"/>
            <a:ext cx="6877100" cy="131446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6822EC2-10CA-4142-9ED8-76E95CA5A7ED}"/>
              </a:ext>
            </a:extLst>
          </p:cNvPr>
          <p:cNvSpPr txBox="1"/>
          <p:nvPr/>
        </p:nvSpPr>
        <p:spPr>
          <a:xfrm>
            <a:off x="7457996" y="5614908"/>
            <a:ext cx="1167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92D050"/>
                </a:solidFill>
              </a:rPr>
              <a:t>canonical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CCC9FD9-2252-4930-88C1-E6DE23DDEB72}"/>
              </a:ext>
            </a:extLst>
          </p:cNvPr>
          <p:cNvCxnSpPr>
            <a:cxnSpLocks/>
          </p:cNvCxnSpPr>
          <p:nvPr/>
        </p:nvCxnSpPr>
        <p:spPr>
          <a:xfrm>
            <a:off x="3294920" y="5190283"/>
            <a:ext cx="4163076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2D222342-2BB2-4268-9CA9-D2FFC3C254B2}"/>
              </a:ext>
            </a:extLst>
          </p:cNvPr>
          <p:cNvCxnSpPr>
            <a:cxnSpLocks/>
          </p:cNvCxnSpPr>
          <p:nvPr/>
        </p:nvCxnSpPr>
        <p:spPr>
          <a:xfrm>
            <a:off x="2589715" y="5784400"/>
            <a:ext cx="4868281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図 25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EF1F643C-C788-4926-A3E1-30D8DF0F34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204" y="2086689"/>
            <a:ext cx="3554021" cy="615190"/>
          </a:xfrm>
          <a:prstGeom prst="rect">
            <a:avLst/>
          </a:prstGeom>
        </p:spPr>
      </p:pic>
      <p:pic>
        <p:nvPicPr>
          <p:cNvPr id="27" name="図 26" descr="時計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35A291E4-A07C-4530-ADAB-E23CE65657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233087"/>
            <a:ext cx="1926739" cy="327956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8FB57A23-FB63-4ABF-A70B-1B9AFD892F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593" y="3159877"/>
            <a:ext cx="5897576" cy="729785"/>
          </a:xfrm>
          <a:prstGeom prst="rect">
            <a:avLst/>
          </a:prstGeom>
        </p:spPr>
      </p:pic>
      <p:pic>
        <p:nvPicPr>
          <p:cNvPr id="32" name="図 31" descr="時計が付いている｜｜｜ｐ&#10;&#10;低い精度で自動的に生成された説明">
            <a:extLst>
              <a:ext uri="{FF2B5EF4-FFF2-40B4-BE49-F238E27FC236}">
                <a16:creationId xmlns:a16="http://schemas.microsoft.com/office/drawing/2014/main" id="{98E56FCA-AE36-4A6B-BE8D-C70968A1B2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492" y="1397448"/>
            <a:ext cx="2147737" cy="704856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9C8454D-2469-4F79-82F9-57802A7C183F}"/>
              </a:ext>
            </a:extLst>
          </p:cNvPr>
          <p:cNvSpPr txBox="1"/>
          <p:nvPr/>
        </p:nvSpPr>
        <p:spPr>
          <a:xfrm>
            <a:off x="1017979" y="1554980"/>
            <a:ext cx="1926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Conformal trans.</a:t>
            </a:r>
            <a:endParaRPr kumimoji="1" lang="ja-JP" altLang="en-US" sz="20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3B5361D-CE53-4B73-8A0A-B5292F37B5E0}"/>
              </a:ext>
            </a:extLst>
          </p:cNvPr>
          <p:cNvSpPr txBox="1"/>
          <p:nvPr/>
        </p:nvSpPr>
        <p:spPr>
          <a:xfrm>
            <a:off x="1017979" y="2166473"/>
            <a:ext cx="1343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Field </a:t>
            </a:r>
            <a:r>
              <a:rPr kumimoji="1" lang="en-US" altLang="ja-JP" sz="2000" dirty="0" err="1"/>
              <a:t>redef</a:t>
            </a:r>
            <a:r>
              <a:rPr kumimoji="1" lang="en-US" altLang="ja-JP" sz="2000" dirty="0"/>
              <a:t>.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96470045-C417-42B9-8EC8-1BF787327030}"/>
                  </a:ext>
                </a:extLst>
              </p:cNvPr>
              <p:cNvSpPr txBox="1"/>
              <p:nvPr/>
            </p:nvSpPr>
            <p:spPr>
              <a:xfrm>
                <a:off x="1017978" y="2777981"/>
                <a:ext cx="15367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/>
                  <a:t>choose 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 err="1"/>
                  <a:t>s.t.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96470045-C417-42B9-8EC8-1BF7873270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978" y="2777981"/>
                <a:ext cx="1536767" cy="400110"/>
              </a:xfrm>
              <a:prstGeom prst="rect">
                <a:avLst/>
              </a:prstGeom>
              <a:blipFill>
                <a:blip r:embed="rId8"/>
                <a:stretch>
                  <a:fillRect l="-4365" t="-9231" r="-1984" b="-2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AD6FDD6D-8E05-427F-B0DA-EC5275A87998}"/>
                  </a:ext>
                </a:extLst>
              </p:cNvPr>
              <p:cNvSpPr txBox="1"/>
              <p:nvPr/>
            </p:nvSpPr>
            <p:spPr>
              <a:xfrm>
                <a:off x="5376458" y="3924554"/>
                <a:ext cx="3041602" cy="408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/>
                  <a:t>Convert Re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kumimoji="1" lang="en-US" altLang="ja-JP" sz="2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(</a:t>
                </a:r>
                <a:r>
                  <a:rPr kumimoji="1" lang="en-US" altLang="ja-JP" sz="2000" dirty="0" err="1"/>
                  <a:t>scalaron</a:t>
                </a:r>
                <a:r>
                  <a:rPr kumimoji="1" lang="en-US" altLang="ja-JP" sz="2000" dirty="0"/>
                  <a:t>)</a:t>
                </a:r>
                <a:r>
                  <a:rPr kumimoji="1" lang="ja-JP" altLang="en-US" sz="2000" dirty="0"/>
                  <a:t> → </a:t>
                </a:r>
                <a14:m>
                  <m:oMath xmlns:m="http://schemas.openxmlformats.org/officeDocument/2006/math">
                    <m:r>
                      <a:rPr kumimoji="1" lang="ja-JP" altLang="en-US" sz="20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AD6FDD6D-8E05-427F-B0DA-EC5275A879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458" y="3924554"/>
                <a:ext cx="3041602" cy="408445"/>
              </a:xfrm>
              <a:prstGeom prst="rect">
                <a:avLst/>
              </a:prstGeom>
              <a:blipFill>
                <a:blip r:embed="rId9"/>
                <a:stretch>
                  <a:fillRect l="-2204" t="-8955" b="-2686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矢印: 右 36">
            <a:extLst>
              <a:ext uri="{FF2B5EF4-FFF2-40B4-BE49-F238E27FC236}">
                <a16:creationId xmlns:a16="http://schemas.microsoft.com/office/drawing/2014/main" id="{D0AEA270-38EC-4A76-8964-1FB4B2367010}"/>
              </a:ext>
            </a:extLst>
          </p:cNvPr>
          <p:cNvSpPr/>
          <p:nvPr/>
        </p:nvSpPr>
        <p:spPr>
          <a:xfrm>
            <a:off x="748723" y="4705350"/>
            <a:ext cx="494103" cy="323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29D64E1-1A52-46E5-83B3-FA0177FF9FDC}"/>
              </a:ext>
            </a:extLst>
          </p:cNvPr>
          <p:cNvSpPr/>
          <p:nvPr/>
        </p:nvSpPr>
        <p:spPr>
          <a:xfrm>
            <a:off x="619296" y="4420316"/>
            <a:ext cx="8029404" cy="2267743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12FE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5FC04D41-9C16-4F51-B8A7-7AAA7FD3955E}"/>
                  </a:ext>
                </a:extLst>
              </p:cNvPr>
              <p:cNvSpPr txBox="1"/>
              <p:nvPr/>
            </p:nvSpPr>
            <p:spPr>
              <a:xfrm>
                <a:off x="2944212" y="6120902"/>
                <a:ext cx="31802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b="1" dirty="0"/>
                  <a:t>No-large couplings</a:t>
                </a:r>
                <a:r>
                  <a:rPr kumimoji="1" lang="en-US" altLang="ja-JP" sz="24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4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kumimoji="1" lang="en-US" altLang="ja-JP" sz="2400" b="1" dirty="0"/>
                  <a:t>,</a:t>
                </a:r>
                <a:r>
                  <a:rPr kumimoji="1" lang="en-US" altLang="ja-JP" sz="24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endParaRPr kumimoji="1" lang="ja-JP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5FC04D41-9C16-4F51-B8A7-7AAA7FD395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4212" y="6120902"/>
                <a:ext cx="3180294" cy="461665"/>
              </a:xfrm>
              <a:prstGeom prst="rect">
                <a:avLst/>
              </a:prstGeom>
              <a:blipFill>
                <a:blip r:embed="rId10"/>
                <a:stretch>
                  <a:fillRect l="-3065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2910B07-8054-4AEA-A429-EA411F870ADC}"/>
              </a:ext>
            </a:extLst>
          </p:cNvPr>
          <p:cNvSpPr txBox="1"/>
          <p:nvPr/>
        </p:nvSpPr>
        <p:spPr>
          <a:xfrm>
            <a:off x="7457996" y="4990228"/>
            <a:ext cx="1244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C000"/>
                </a:solidFill>
              </a:rPr>
              <a:t>conformal</a:t>
            </a:r>
            <a:endParaRPr kumimoji="1" lang="en-US" altLang="ja-JP" sz="2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90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3A1C17-D885-479E-B66A-A62CA1F47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7E5C85D-89F3-46C8-898A-EA4ABCADF650}"/>
              </a:ext>
            </a:extLst>
          </p:cNvPr>
          <p:cNvSpPr txBox="1"/>
          <p:nvPr/>
        </p:nvSpPr>
        <p:spPr>
          <a:xfrm>
            <a:off x="486647" y="1738017"/>
            <a:ext cx="1228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Inflation</a:t>
            </a:r>
            <a:endParaRPr kumimoji="1" lang="en-US" altLang="ja-JP" sz="2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2F0AE15-EF1F-4609-AECF-9084E1E0E5E4}"/>
              </a:ext>
            </a:extLst>
          </p:cNvPr>
          <p:cNvSpPr txBox="1"/>
          <p:nvPr/>
        </p:nvSpPr>
        <p:spPr>
          <a:xfrm>
            <a:off x="673556" y="4464632"/>
            <a:ext cx="5881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Natural idea : </a:t>
            </a:r>
            <a:r>
              <a:rPr kumimoji="1" lang="en-US" altLang="ja-JP" sz="2000" dirty="0" err="1"/>
              <a:t>inflaton</a:t>
            </a:r>
            <a:r>
              <a:rPr kumimoji="1" lang="en-US" altLang="ja-JP" sz="2000" dirty="0"/>
              <a:t> = </a:t>
            </a:r>
            <a:r>
              <a:rPr kumimoji="1" lang="en-US" altLang="ja-JP" sz="2000" dirty="0">
                <a:solidFill>
                  <a:srgbClr val="FF33CC"/>
                </a:solidFill>
              </a:rPr>
              <a:t>SM Higgs boson</a:t>
            </a:r>
          </a:p>
          <a:p>
            <a:r>
              <a:rPr kumimoji="1" lang="en-US" altLang="ja-JP" sz="2000" dirty="0"/>
              <a:t>However, the original SM Higgs potential doesn’t work</a:t>
            </a:r>
            <a:endParaRPr kumimoji="1" lang="en-US" altLang="ja-JP" sz="2000" b="1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8EA0505-9EAE-40BA-B6AB-F3021EAE2B20}"/>
              </a:ext>
            </a:extLst>
          </p:cNvPr>
          <p:cNvSpPr txBox="1"/>
          <p:nvPr/>
        </p:nvSpPr>
        <p:spPr>
          <a:xfrm>
            <a:off x="486647" y="3915387"/>
            <a:ext cx="1965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Higgs inflation</a:t>
            </a:r>
            <a:endParaRPr kumimoji="1" lang="en-US" altLang="ja-JP" sz="2400" dirty="0"/>
          </a:p>
        </p:txBody>
      </p:sp>
      <p:pic>
        <p:nvPicPr>
          <p:cNvPr id="33" name="図 32" descr="テキスト&#10;&#10;自動的に生成された説明">
            <a:extLst>
              <a:ext uri="{FF2B5EF4-FFF2-40B4-BE49-F238E27FC236}">
                <a16:creationId xmlns:a16="http://schemas.microsoft.com/office/drawing/2014/main" id="{69B98353-5AEC-4324-875E-D832AF7CC4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41" y="5207226"/>
            <a:ext cx="2576531" cy="847731"/>
          </a:xfrm>
          <a:prstGeom prst="rect">
            <a:avLst/>
          </a:prstGeom>
        </p:spPr>
      </p:pic>
      <p:pic>
        <p:nvPicPr>
          <p:cNvPr id="35" name="図 34" descr="グラフ, 折れ線グラフ, ヒストグラム&#10;&#10;自動的に生成された説明">
            <a:extLst>
              <a:ext uri="{FF2B5EF4-FFF2-40B4-BE49-F238E27FC236}">
                <a16:creationId xmlns:a16="http://schemas.microsoft.com/office/drawing/2014/main" id="{8A3D1A56-F579-4206-9265-FD01A2F140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298" y="1601480"/>
            <a:ext cx="3135698" cy="2313907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E87E612-F6DB-424F-8C91-17933746012A}"/>
              </a:ext>
            </a:extLst>
          </p:cNvPr>
          <p:cNvSpPr txBox="1"/>
          <p:nvPr/>
        </p:nvSpPr>
        <p:spPr>
          <a:xfrm>
            <a:off x="6526393" y="3859721"/>
            <a:ext cx="17304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/>
              <a:t>arXiv:0907.5424</a:t>
            </a:r>
            <a:endParaRPr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5F7E947-C62C-48FE-8DB9-6CF9414A5300}"/>
              </a:ext>
            </a:extLst>
          </p:cNvPr>
          <p:cNvSpPr txBox="1"/>
          <p:nvPr/>
        </p:nvSpPr>
        <p:spPr>
          <a:xfrm>
            <a:off x="3614137" y="5521708"/>
            <a:ext cx="1100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kumimoji="1" lang="en-US" altLang="ja-JP" sz="2000" dirty="0"/>
              <a:t>: Not flat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63A2596-3D8F-4E76-B4EA-13BB2463BF6A}"/>
              </a:ext>
            </a:extLst>
          </p:cNvPr>
          <p:cNvSpPr txBox="1"/>
          <p:nvPr/>
        </p:nvSpPr>
        <p:spPr>
          <a:xfrm>
            <a:off x="785192" y="2295206"/>
            <a:ext cx="48763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/>
              <a:t>・</a:t>
            </a:r>
            <a:r>
              <a:rPr lang="en-US" altLang="ja-JP" sz="2000" dirty="0"/>
              <a:t>Rapid expansion of early universe</a:t>
            </a:r>
          </a:p>
          <a:p>
            <a:r>
              <a:rPr lang="ja-JP" altLang="en-US" sz="2000" dirty="0"/>
              <a:t>・</a:t>
            </a:r>
            <a:r>
              <a:rPr lang="en-US" altLang="ja-JP" sz="2000" dirty="0"/>
              <a:t>theoretically &amp; observationally established</a:t>
            </a:r>
          </a:p>
          <a:p>
            <a:r>
              <a:rPr lang="ja-JP" altLang="en-US" sz="2000" dirty="0"/>
              <a:t>・</a:t>
            </a:r>
            <a:r>
              <a:rPr lang="en-US" altLang="ja-JP" sz="2000" dirty="0"/>
              <a:t>Slow roll inflation (scalar field : </a:t>
            </a:r>
            <a:r>
              <a:rPr lang="en-US" altLang="ja-JP" sz="2000" dirty="0" err="1">
                <a:solidFill>
                  <a:srgbClr val="F612E0"/>
                </a:solidFill>
              </a:rPr>
              <a:t>inflaton</a:t>
            </a:r>
            <a:r>
              <a:rPr lang="en-US" altLang="ja-JP" sz="2000" dirty="0"/>
              <a:t>) 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4164731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F98E1E5F-7281-4090-9820-9033D8B2FC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38" y="3077804"/>
            <a:ext cx="4098408" cy="269209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97661" y="280374"/>
            <a:ext cx="8579095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2CE19BE-5388-4847-AA12-CD20F0195EA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9763" y="433545"/>
                <a:ext cx="8354890" cy="930447"/>
              </a:xfrm>
            </p:spPr>
            <p:txBody>
              <a:bodyPr vert="horz" lIns="91440" tIns="45720" rIns="91440" bIns="45720" rtlCol="0" anchor="b">
                <a:normAutofit/>
              </a:bodyPr>
              <a:lstStyle/>
              <a:p>
                <a:pPr algn="ctr"/>
                <a:r>
                  <a:rPr kumimoji="1" lang="en-US" altLang="ja-JP" sz="4700" dirty="0">
                    <a:solidFill>
                      <a:srgbClr val="FFFFFF"/>
                    </a:solidFill>
                  </a:rPr>
                  <a:t>Stabilization of </a:t>
                </a:r>
                <a14:m>
                  <m:oMath xmlns:m="http://schemas.openxmlformats.org/officeDocument/2006/math">
                    <m:r>
                      <a:rPr kumimoji="1" lang="en-US" altLang="ja-JP" sz="470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kumimoji="1" lang="en-US" altLang="ja-JP" sz="4700" dirty="0">
                    <a:solidFill>
                      <a:srgbClr val="FFFFFF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kumimoji="1" lang="en-US" altLang="ja-JP" sz="470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kumimoji="1" lang="en-US" altLang="ja-JP" sz="47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2CE19BE-5388-4847-AA12-CD20F0195E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9763" y="433545"/>
                <a:ext cx="8354890" cy="930447"/>
              </a:xfrm>
              <a:blipFill>
                <a:blip r:embed="rId4"/>
                <a:stretch>
                  <a:fillRect t="-1307" b="-339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72558" y="1522292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8720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B763192E-A082-46BA-8DEA-FC47E508D141}"/>
                  </a:ext>
                </a:extLst>
              </p:cNvPr>
              <p:cNvSpPr txBox="1"/>
              <p:nvPr/>
            </p:nvSpPr>
            <p:spPr>
              <a:xfrm>
                <a:off x="5836415" y="1640524"/>
                <a:ext cx="29282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ja-JP" alt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𝜌</m:t>
                    </m:r>
                  </m:oMath>
                </a14:m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 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: cubic coupling of </a:t>
                </a:r>
                <a14:m>
                  <m:oMath xmlns:m="http://schemas.openxmlformats.org/officeDocument/2006/math">
                    <m:r>
                      <a:rPr kumimoji="1" lang="en-US" altLang="ja-JP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𝑆</m:t>
                    </m:r>
                  </m:oMath>
                </a14:m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B763192E-A082-46BA-8DEA-FC47E508D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415" y="1640524"/>
                <a:ext cx="2928238" cy="461665"/>
              </a:xfrm>
              <a:prstGeom prst="rect">
                <a:avLst/>
              </a:prstGeom>
              <a:blipFill>
                <a:blip r:embed="rId8"/>
                <a:stretch>
                  <a:fillRect l="-624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図 20">
            <a:extLst>
              <a:ext uri="{FF2B5EF4-FFF2-40B4-BE49-F238E27FC236}">
                <a16:creationId xmlns:a16="http://schemas.microsoft.com/office/drawing/2014/main" id="{BA431540-212B-494D-ACB7-C414FD8431A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918" y="3015343"/>
            <a:ext cx="4208817" cy="2792123"/>
          </a:xfrm>
          <a:prstGeom prst="rect">
            <a:avLst/>
          </a:prstGeom>
        </p:spPr>
      </p:pic>
      <p:sp>
        <p:nvSpPr>
          <p:cNvPr id="3" name="矢印: 上 2">
            <a:extLst>
              <a:ext uri="{FF2B5EF4-FFF2-40B4-BE49-F238E27FC236}">
                <a16:creationId xmlns:a16="http://schemas.microsoft.com/office/drawing/2014/main" id="{EC189655-2389-4A24-ADEE-6DF9AE9C98DB}"/>
              </a:ext>
            </a:extLst>
          </p:cNvPr>
          <p:cNvSpPr/>
          <p:nvPr/>
        </p:nvSpPr>
        <p:spPr>
          <a:xfrm>
            <a:off x="6667500" y="4901790"/>
            <a:ext cx="359229" cy="631371"/>
          </a:xfrm>
          <a:prstGeom prst="upArrow">
            <a:avLst/>
          </a:prstGeom>
          <a:solidFill>
            <a:srgbClr val="F12F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170957EB-1815-40A1-8C31-081DA42A625F}"/>
              </a:ext>
            </a:extLst>
          </p:cNvPr>
          <p:cNvCxnSpPr>
            <a:cxnSpLocks/>
          </p:cNvCxnSpPr>
          <p:nvPr/>
        </p:nvCxnSpPr>
        <p:spPr>
          <a:xfrm flipH="1">
            <a:off x="1468477" y="3060831"/>
            <a:ext cx="1642577" cy="556075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7E9DFA34-4486-487D-8F1E-ADA3E57F9E23}"/>
              </a:ext>
            </a:extLst>
          </p:cNvPr>
          <p:cNvCxnSpPr>
            <a:cxnSpLocks/>
          </p:cNvCxnSpPr>
          <p:nvPr/>
        </p:nvCxnSpPr>
        <p:spPr>
          <a:xfrm>
            <a:off x="3111053" y="3092987"/>
            <a:ext cx="0" cy="523918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644A23E1-4CA8-4FEF-B7A4-BA56035D9388}"/>
                  </a:ext>
                </a:extLst>
              </p:cNvPr>
              <p:cNvSpPr txBox="1"/>
              <p:nvPr/>
            </p:nvSpPr>
            <p:spPr>
              <a:xfrm>
                <a:off x="1417832" y="2731809"/>
                <a:ext cx="2857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Mass eigenvalues of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𝑆</m:t>
                    </m:r>
                  </m:oMath>
                </a14:m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and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𝐶</m:t>
                    </m:r>
                  </m:oMath>
                </a14:m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644A23E1-4CA8-4FEF-B7A4-BA56035D9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832" y="2731809"/>
                <a:ext cx="2857514" cy="369332"/>
              </a:xfrm>
              <a:prstGeom prst="rect">
                <a:avLst/>
              </a:prstGeom>
              <a:blipFill>
                <a:blip r:embed="rId10"/>
                <a:stretch>
                  <a:fillRect l="-1923"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406C3FF1-A233-4EFD-8CAD-BB2CF6481139}"/>
                  </a:ext>
                </a:extLst>
              </p:cNvPr>
              <p:cNvSpPr txBox="1"/>
              <p:nvPr/>
            </p:nvSpPr>
            <p:spPr>
              <a:xfrm>
                <a:off x="1316618" y="5915836"/>
                <a:ext cx="15299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𝜁</m:t>
                        </m:r>
                      </m:e>
                      <m:sub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𝜁</m:t>
                        </m:r>
                      </m:e>
                      <m:sub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)=(</a:t>
                </a:r>
                <a14:m>
                  <m:oMath xmlns:m="http://schemas.openxmlformats.org/officeDocument/2006/math">
                    <m:r>
                      <a:rPr kumimoji="1" lang="en-US" altLang="ja-JP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0</m:t>
                    </m:r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,</a:t>
                </a:r>
                <a14:m>
                  <m:oMath xmlns:m="http://schemas.openxmlformats.org/officeDocument/2006/math">
                    <m:r>
                      <a:rPr kumimoji="1" lang="en-US" altLang="ja-JP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0</m:t>
                    </m:r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)</a:t>
                </a:r>
              </a:p>
            </p:txBody>
          </p:sp>
        </mc:Choice>
        <mc:Fallback xmlns="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406C3FF1-A233-4EFD-8CAD-BB2CF64811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618" y="5915836"/>
                <a:ext cx="1529971" cy="400110"/>
              </a:xfrm>
              <a:prstGeom prst="rect">
                <a:avLst/>
              </a:prstGeom>
              <a:blipFill>
                <a:blip r:embed="rId11"/>
                <a:stretch>
                  <a:fillRect l="-4382" t="-7576" r="-3187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F5C7E4CC-7E1A-4B49-9AE7-A8EB21B1D192}"/>
                  </a:ext>
                </a:extLst>
              </p:cNvPr>
              <p:cNvSpPr txBox="1"/>
              <p:nvPr/>
            </p:nvSpPr>
            <p:spPr>
              <a:xfrm>
                <a:off x="6101845" y="5915836"/>
                <a:ext cx="172553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𝜁</m:t>
                        </m:r>
                      </m:e>
                      <m:sub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𝜁</m:t>
                        </m:r>
                      </m:e>
                      <m:sub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)=(</a:t>
                </a:r>
                <a14:m>
                  <m:oMath xmlns:m="http://schemas.openxmlformats.org/officeDocument/2006/math">
                    <m:r>
                      <a:rPr kumimoji="1" lang="en-US" altLang="ja-JP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3</m:t>
                    </m:r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,</a:t>
                </a:r>
                <a14:m>
                  <m:oMath xmlns:m="http://schemas.openxmlformats.org/officeDocument/2006/math">
                    <m:r>
                      <a:rPr kumimoji="1" lang="en-US" altLang="ja-JP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0.4</m:t>
                    </m:r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)</a:t>
                </a:r>
              </a:p>
            </p:txBody>
          </p:sp>
        </mc:Choice>
        <mc:Fallback xmlns="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F5C7E4CC-7E1A-4B49-9AE7-A8EB21B1D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1845" y="5915836"/>
                <a:ext cx="1725537" cy="400110"/>
              </a:xfrm>
              <a:prstGeom prst="rect">
                <a:avLst/>
              </a:prstGeom>
              <a:blipFill>
                <a:blip r:embed="rId12"/>
                <a:stretch>
                  <a:fillRect l="-3887" t="-7576" r="-2827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図 29">
            <a:extLst>
              <a:ext uri="{FF2B5EF4-FFF2-40B4-BE49-F238E27FC236}">
                <a16:creationId xmlns:a16="http://schemas.microsoft.com/office/drawing/2014/main" id="{5AEEA728-196B-4047-92A4-D000F065DBD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218" y="6490798"/>
            <a:ext cx="2327511" cy="27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762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1EE3386E-6D6D-4A87-9167-87293BD7E6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sz="4400" dirty="0"/>
                  <a:t>Effects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of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ja-JP" alt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ja-JP" altLang="en-US" i="1" dirty="0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acc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h𝑋</m:t>
                        </m:r>
                      </m:sub>
                    </m:sSub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1EE3386E-6D6D-4A87-9167-87293BD7E6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 descr="グラフィカル ユーザー インターフェイス&#10;&#10;中程度の精度で自動的に生成された説明">
            <a:extLst>
              <a:ext uri="{FF2B5EF4-FFF2-40B4-BE49-F238E27FC236}">
                <a16:creationId xmlns:a16="http://schemas.microsoft.com/office/drawing/2014/main" id="{95845D23-3725-410D-ABDB-D0895E309C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485" y="2418896"/>
            <a:ext cx="4049506" cy="387374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478BBB2-0A46-4F8E-8294-8C0202C4C7A7}"/>
              </a:ext>
            </a:extLst>
          </p:cNvPr>
          <p:cNvSpPr txBox="1"/>
          <p:nvPr/>
        </p:nvSpPr>
        <p:spPr>
          <a:xfrm>
            <a:off x="5719650" y="3324935"/>
            <a:ext cx="29964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Smaller DM mass </a:t>
            </a:r>
          </a:p>
          <a:p>
            <a:r>
              <a:rPr kumimoji="1" lang="en-US" altLang="ja-JP" sz="2000" dirty="0"/>
              <a:t>for correct relic abundance</a:t>
            </a:r>
            <a:endParaRPr kumimoji="1" lang="ja-JP" altLang="en-US" sz="20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A2DA3AC-392E-49D8-8579-7B39AAB2C25D}"/>
              </a:ext>
            </a:extLst>
          </p:cNvPr>
          <p:cNvSpPr txBox="1"/>
          <p:nvPr/>
        </p:nvSpPr>
        <p:spPr>
          <a:xfrm>
            <a:off x="1894772" y="1690429"/>
            <a:ext cx="3024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To avoid overproduction </a:t>
            </a:r>
            <a:r>
              <a:rPr kumimoji="1" lang="ja-JP" altLang="en-US" sz="2000" dirty="0"/>
              <a:t>⇒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1CBC4D2-C3ED-4317-995F-2281D66C3586}"/>
              </a:ext>
            </a:extLst>
          </p:cNvPr>
          <p:cNvGrpSpPr/>
          <p:nvPr/>
        </p:nvGrpSpPr>
        <p:grpSpPr>
          <a:xfrm>
            <a:off x="4988601" y="1694748"/>
            <a:ext cx="3049053" cy="431538"/>
            <a:chOff x="4988601" y="1694748"/>
            <a:chExt cx="3049053" cy="431538"/>
          </a:xfrm>
        </p:grpSpPr>
        <p:pic>
          <p:nvPicPr>
            <p:cNvPr id="9" name="図 8" descr="時計, 男, グループ が含まれている画像&#10;&#10;自動的に生成された説明">
              <a:extLst>
                <a:ext uri="{FF2B5EF4-FFF2-40B4-BE49-F238E27FC236}">
                  <a16:creationId xmlns:a16="http://schemas.microsoft.com/office/drawing/2014/main" id="{ED76B87C-424D-467D-B205-0C0D69D9C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8601" y="1694748"/>
              <a:ext cx="1462098" cy="366715"/>
            </a:xfrm>
            <a:prstGeom prst="rect">
              <a:avLst/>
            </a:prstGeom>
          </p:spPr>
        </p:pic>
        <p:pic>
          <p:nvPicPr>
            <p:cNvPr id="11" name="図 10" descr="時計, テーブル が含まれている画像&#10;&#10;自動的に生成された説明">
              <a:extLst>
                <a:ext uri="{FF2B5EF4-FFF2-40B4-BE49-F238E27FC236}">
                  <a16:creationId xmlns:a16="http://schemas.microsoft.com/office/drawing/2014/main" id="{6EA9FB4B-0CEE-4EEF-8D9B-3EC8FF0D9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5121" y="1726176"/>
              <a:ext cx="1152533" cy="328615"/>
            </a:xfrm>
            <a:prstGeom prst="rect">
              <a:avLst/>
            </a:prstGeom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6F16C5D-3765-40BB-937C-66954C4D20EF}"/>
                </a:ext>
              </a:extLst>
            </p:cNvPr>
            <p:cNvSpPr txBox="1"/>
            <p:nvPr/>
          </p:nvSpPr>
          <p:spPr>
            <a:xfrm>
              <a:off x="6450699" y="1726176"/>
              <a:ext cx="3593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/>
                <a:t>&amp;</a:t>
              </a:r>
              <a:endParaRPr kumimoji="1" lang="ja-JP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14258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2E4EBF2-7123-471D-AA0D-8400980A1E41}"/>
              </a:ext>
            </a:extLst>
          </p:cNvPr>
          <p:cNvSpPr txBox="1"/>
          <p:nvPr/>
        </p:nvSpPr>
        <p:spPr>
          <a:xfrm>
            <a:off x="5875680" y="2124006"/>
            <a:ext cx="32225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92D050"/>
                </a:solidFill>
              </a:rPr>
              <a:t>F. L. Bezrukov</a:t>
            </a:r>
            <a:r>
              <a:rPr lang="en-US" altLang="ja-JP" sz="1600" dirty="0">
                <a:solidFill>
                  <a:srgbClr val="92D050"/>
                </a:solidFill>
              </a:rPr>
              <a:t>, </a:t>
            </a:r>
            <a:r>
              <a:rPr lang="ja-JP" altLang="en-US" sz="1600" dirty="0">
                <a:solidFill>
                  <a:srgbClr val="92D050"/>
                </a:solidFill>
              </a:rPr>
              <a:t>M. Shaposhnikov</a:t>
            </a:r>
            <a:r>
              <a:rPr lang="en-US" altLang="ja-JP" sz="1600" dirty="0">
                <a:solidFill>
                  <a:srgbClr val="92D050"/>
                </a:solidFill>
              </a:rPr>
              <a:t>, ‘08</a:t>
            </a:r>
            <a:endParaRPr lang="ja-JP" altLang="en-US" sz="16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10F63F2-7056-47B7-AAD8-AC5660AB08F3}"/>
                  </a:ext>
                </a:extLst>
              </p:cNvPr>
              <p:cNvSpPr txBox="1"/>
              <p:nvPr/>
            </p:nvSpPr>
            <p:spPr>
              <a:xfrm>
                <a:off x="1173278" y="2460407"/>
                <a:ext cx="544809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Successful (perfect agreement with Planck data)</a:t>
                </a:r>
              </a:p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requires a large 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kumimoji="1" lang="en-US" altLang="ja-JP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kumimoji="1" lang="en-US" altLang="ja-JP" sz="2000" dirty="0"/>
              </a:p>
            </p:txBody>
          </p:sp>
        </mc:Choice>
        <mc:Fallback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10F63F2-7056-47B7-AAD8-AC5660AB08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278" y="2460407"/>
                <a:ext cx="5448095" cy="707886"/>
              </a:xfrm>
              <a:prstGeom prst="rect">
                <a:avLst/>
              </a:prstGeom>
              <a:blipFill>
                <a:blip r:embed="rId2"/>
                <a:stretch>
                  <a:fillRect l="-1119" t="-6034" r="-224" b="-155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A69672A5-506E-4AC8-B384-E421CB7296C0}"/>
                  </a:ext>
                </a:extLst>
              </p:cNvPr>
              <p:cNvSpPr txBox="1"/>
              <p:nvPr/>
            </p:nvSpPr>
            <p:spPr>
              <a:xfrm>
                <a:off x="584619" y="1712560"/>
                <a:ext cx="61328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/>
                  <a:t>Higgs inflation with non-minimal coupling </a:t>
                </a:r>
                <a14:m>
                  <m:oMath xmlns:m="http://schemas.openxmlformats.org/officeDocument/2006/math">
                    <m:r>
                      <a:rPr lang="ja-JP" altLang="en-US" sz="2400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sSup>
                      <m:sSup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en-US" altLang="ja-JP" sz="2400" dirty="0"/>
              </a:p>
            </p:txBody>
          </p:sp>
        </mc:Choice>
        <mc:Fallback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A69672A5-506E-4AC8-B384-E421CB729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619" y="1712560"/>
                <a:ext cx="6132897" cy="461665"/>
              </a:xfrm>
              <a:prstGeom prst="rect">
                <a:avLst/>
              </a:prstGeom>
              <a:blipFill>
                <a:blip r:embed="rId3"/>
                <a:stretch>
                  <a:fillRect l="-1590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タイトル 1">
            <a:extLst>
              <a:ext uri="{FF2B5EF4-FFF2-40B4-BE49-F238E27FC236}">
                <a16:creationId xmlns:a16="http://schemas.microsoft.com/office/drawing/2014/main" id="{73CF2985-A56A-4E0B-AAA9-2785F493F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167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2E4EBF2-7123-471D-AA0D-8400980A1E41}"/>
              </a:ext>
            </a:extLst>
          </p:cNvPr>
          <p:cNvSpPr txBox="1"/>
          <p:nvPr/>
        </p:nvSpPr>
        <p:spPr>
          <a:xfrm>
            <a:off x="5875680" y="2124006"/>
            <a:ext cx="32225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92D050"/>
                </a:solidFill>
              </a:rPr>
              <a:t>F. L. Bezrukov</a:t>
            </a:r>
            <a:r>
              <a:rPr lang="en-US" altLang="ja-JP" sz="1600" dirty="0">
                <a:solidFill>
                  <a:srgbClr val="92D050"/>
                </a:solidFill>
              </a:rPr>
              <a:t>, </a:t>
            </a:r>
            <a:r>
              <a:rPr lang="ja-JP" altLang="en-US" sz="1600" dirty="0">
                <a:solidFill>
                  <a:srgbClr val="92D050"/>
                </a:solidFill>
              </a:rPr>
              <a:t>M. Shaposhnikov</a:t>
            </a:r>
            <a:r>
              <a:rPr lang="en-US" altLang="ja-JP" sz="1600" dirty="0">
                <a:solidFill>
                  <a:srgbClr val="92D050"/>
                </a:solidFill>
              </a:rPr>
              <a:t>, ‘08</a:t>
            </a:r>
            <a:endParaRPr lang="ja-JP" altLang="en-US" sz="16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10F63F2-7056-47B7-AAD8-AC5660AB08F3}"/>
                  </a:ext>
                </a:extLst>
              </p:cNvPr>
              <p:cNvSpPr txBox="1"/>
              <p:nvPr/>
            </p:nvSpPr>
            <p:spPr>
              <a:xfrm>
                <a:off x="1173278" y="2460407"/>
                <a:ext cx="544809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Successful (perfect agreement with Planck data)</a:t>
                </a:r>
              </a:p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requires a large 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kumimoji="1" lang="en-US" altLang="ja-JP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kumimoji="1" lang="en-US" altLang="ja-JP" sz="2000" dirty="0"/>
              </a:p>
            </p:txBody>
          </p:sp>
        </mc:Choice>
        <mc:Fallback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10F63F2-7056-47B7-AAD8-AC5660AB08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278" y="2460407"/>
                <a:ext cx="5448095" cy="707886"/>
              </a:xfrm>
              <a:prstGeom prst="rect">
                <a:avLst/>
              </a:prstGeom>
              <a:blipFill>
                <a:blip r:embed="rId2"/>
                <a:stretch>
                  <a:fillRect l="-1119" t="-6034" r="-224" b="-155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6379DC8C-490A-4ACC-A635-F6CF809676B7}"/>
                  </a:ext>
                </a:extLst>
              </p:cNvPr>
              <p:cNvSpPr txBox="1"/>
              <p:nvPr/>
            </p:nvSpPr>
            <p:spPr>
              <a:xfrm>
                <a:off x="1173278" y="3613574"/>
                <a:ext cx="5184946" cy="423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/>
                  <a:t>However, </a:t>
                </a:r>
                <a:r>
                  <a:rPr kumimoji="1" lang="en-US" altLang="ja-JP" sz="20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low cutoff scale</a:t>
                </a:r>
                <a14:m>
                  <m:oMath xmlns:m="http://schemas.openxmlformats.org/officeDocument/2006/math">
                    <m:r>
                      <a:rPr kumimoji="1" lang="en-US" altLang="ja-JP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kumimoji="1" lang="en-US" altLang="ja-JP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  <m:r>
                      <a:rPr kumimoji="1"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kumimoji="1" lang="ja-JP" alt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kumimoji="1" lang="en-US" altLang="ja-JP" sz="2000" dirty="0">
                    <a:solidFill>
                      <a:schemeClr val="tx1"/>
                    </a:solidFill>
                  </a:rPr>
                  <a:t> </a:t>
                </a:r>
                <a:r>
                  <a:rPr kumimoji="1" lang="ja-JP" altLang="en-US" sz="2000" dirty="0"/>
                  <a:t>⇒ </a:t>
                </a:r>
                <a:r>
                  <a:rPr kumimoji="1" lang="en-US" altLang="ja-JP" sz="2000" dirty="0"/>
                  <a:t>unitarity??</a:t>
                </a:r>
              </a:p>
            </p:txBody>
          </p:sp>
        </mc:Choice>
        <mc:Fallback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6379DC8C-490A-4ACC-A635-F6CF809676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278" y="3613574"/>
                <a:ext cx="5184946" cy="423770"/>
              </a:xfrm>
              <a:prstGeom prst="rect">
                <a:avLst/>
              </a:prstGeom>
              <a:blipFill>
                <a:blip r:embed="rId3"/>
                <a:stretch>
                  <a:fillRect l="-1175" t="-13043" r="-235" b="-2173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F9379E3-ABA4-4D39-96FA-65AA0328CF78}"/>
              </a:ext>
            </a:extLst>
          </p:cNvPr>
          <p:cNvSpPr txBox="1"/>
          <p:nvPr/>
        </p:nvSpPr>
        <p:spPr>
          <a:xfrm>
            <a:off x="6621373" y="3597730"/>
            <a:ext cx="216792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92D050"/>
                </a:solidFill>
              </a:rPr>
              <a:t>Burgess, Lee</a:t>
            </a:r>
            <a:r>
              <a:rPr lang="en-US" altLang="ja-JP" sz="1600" dirty="0">
                <a:solidFill>
                  <a:srgbClr val="92D050"/>
                </a:solidFill>
              </a:rPr>
              <a:t>, </a:t>
            </a:r>
            <a:r>
              <a:rPr lang="ja-JP" altLang="en-US" sz="1600" dirty="0">
                <a:solidFill>
                  <a:srgbClr val="92D050"/>
                </a:solidFill>
              </a:rPr>
              <a:t>Trott, </a:t>
            </a:r>
            <a:r>
              <a:rPr lang="en-US" altLang="ja-JP" sz="1600" dirty="0">
                <a:solidFill>
                  <a:srgbClr val="92D050"/>
                </a:solidFill>
              </a:rPr>
              <a:t>’09</a:t>
            </a:r>
          </a:p>
          <a:p>
            <a:r>
              <a:rPr lang="en-US" altLang="ja-JP" sz="1600" dirty="0" err="1">
                <a:solidFill>
                  <a:srgbClr val="92D050"/>
                </a:solidFill>
              </a:rPr>
              <a:t>Barbon</a:t>
            </a:r>
            <a:r>
              <a:rPr lang="en-US" altLang="ja-JP" sz="1600" dirty="0">
                <a:solidFill>
                  <a:srgbClr val="92D050"/>
                </a:solidFill>
              </a:rPr>
              <a:t>, Espinosa, ‘09</a:t>
            </a:r>
            <a:endParaRPr lang="ja-JP" altLang="en-US" sz="16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A69672A5-506E-4AC8-B384-E421CB7296C0}"/>
                  </a:ext>
                </a:extLst>
              </p:cNvPr>
              <p:cNvSpPr txBox="1"/>
              <p:nvPr/>
            </p:nvSpPr>
            <p:spPr>
              <a:xfrm>
                <a:off x="584619" y="1712560"/>
                <a:ext cx="61328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/>
                  <a:t>Higgs inflation with non-minimal coupling </a:t>
                </a:r>
                <a14:m>
                  <m:oMath xmlns:m="http://schemas.openxmlformats.org/officeDocument/2006/math">
                    <m:r>
                      <a:rPr lang="ja-JP" altLang="en-US" sz="2400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sSup>
                      <m:sSup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en-US" altLang="ja-JP" sz="2400" dirty="0"/>
              </a:p>
            </p:txBody>
          </p:sp>
        </mc:Choice>
        <mc:Fallback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A69672A5-506E-4AC8-B384-E421CB729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619" y="1712560"/>
                <a:ext cx="6132897" cy="461665"/>
              </a:xfrm>
              <a:prstGeom prst="rect">
                <a:avLst/>
              </a:prstGeom>
              <a:blipFill>
                <a:blip r:embed="rId4"/>
                <a:stretch>
                  <a:fillRect l="-1590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タイトル 1">
            <a:extLst>
              <a:ext uri="{FF2B5EF4-FFF2-40B4-BE49-F238E27FC236}">
                <a16:creationId xmlns:a16="http://schemas.microsoft.com/office/drawing/2014/main" id="{73CF2985-A56A-4E0B-AAA9-2785F493F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1169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2E4EBF2-7123-471D-AA0D-8400980A1E41}"/>
              </a:ext>
            </a:extLst>
          </p:cNvPr>
          <p:cNvSpPr txBox="1"/>
          <p:nvPr/>
        </p:nvSpPr>
        <p:spPr>
          <a:xfrm>
            <a:off x="5875680" y="2124006"/>
            <a:ext cx="32225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92D050"/>
                </a:solidFill>
              </a:rPr>
              <a:t>F. L. Bezrukov</a:t>
            </a:r>
            <a:r>
              <a:rPr lang="en-US" altLang="ja-JP" sz="1400" dirty="0">
                <a:solidFill>
                  <a:srgbClr val="92D050"/>
                </a:solidFill>
              </a:rPr>
              <a:t>, </a:t>
            </a:r>
            <a:r>
              <a:rPr lang="ja-JP" altLang="en-US" sz="1400" dirty="0">
                <a:solidFill>
                  <a:srgbClr val="92D050"/>
                </a:solidFill>
              </a:rPr>
              <a:t>M. Shaposhnikov</a:t>
            </a:r>
            <a:r>
              <a:rPr lang="en-US" altLang="ja-JP" sz="1400" dirty="0">
                <a:solidFill>
                  <a:srgbClr val="92D050"/>
                </a:solidFill>
              </a:rPr>
              <a:t>, ‘08</a:t>
            </a:r>
            <a:endParaRPr lang="ja-JP" altLang="en-US" sz="14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10F63F2-7056-47B7-AAD8-AC5660AB08F3}"/>
                  </a:ext>
                </a:extLst>
              </p:cNvPr>
              <p:cNvSpPr txBox="1"/>
              <p:nvPr/>
            </p:nvSpPr>
            <p:spPr>
              <a:xfrm>
                <a:off x="1173278" y="2460407"/>
                <a:ext cx="544809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Successful (perfect agreement with Planck data)</a:t>
                </a:r>
              </a:p>
              <a:p>
                <a:r>
                  <a:rPr kumimoji="1" lang="ja-JP" altLang="en-US" sz="2000" dirty="0"/>
                  <a:t>✓</a:t>
                </a:r>
                <a:r>
                  <a:rPr kumimoji="1" lang="en-US" altLang="ja-JP" sz="2000" dirty="0"/>
                  <a:t>requires a large 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kumimoji="1" lang="en-US" altLang="ja-JP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kumimoji="1" lang="en-US" altLang="ja-JP" sz="2000" dirty="0"/>
              </a:p>
            </p:txBody>
          </p:sp>
        </mc:Choice>
        <mc:Fallback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10F63F2-7056-47B7-AAD8-AC5660AB08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278" y="2460407"/>
                <a:ext cx="5448095" cy="707886"/>
              </a:xfrm>
              <a:prstGeom prst="rect">
                <a:avLst/>
              </a:prstGeom>
              <a:blipFill>
                <a:blip r:embed="rId2"/>
                <a:stretch>
                  <a:fillRect l="-1119" t="-6034" r="-224" b="-155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6379DC8C-490A-4ACC-A635-F6CF809676B7}"/>
                  </a:ext>
                </a:extLst>
              </p:cNvPr>
              <p:cNvSpPr txBox="1"/>
              <p:nvPr/>
            </p:nvSpPr>
            <p:spPr>
              <a:xfrm>
                <a:off x="1173278" y="3613574"/>
                <a:ext cx="5184946" cy="423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/>
                  <a:t>However, </a:t>
                </a:r>
                <a:r>
                  <a:rPr kumimoji="1" lang="en-US" altLang="ja-JP" sz="20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low cutoff scale</a:t>
                </a:r>
                <a14:m>
                  <m:oMath xmlns:m="http://schemas.openxmlformats.org/officeDocument/2006/math">
                    <m:r>
                      <a:rPr kumimoji="1" lang="en-US" altLang="ja-JP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kumimoji="1" lang="en-US" altLang="ja-JP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  <m:r>
                      <a:rPr kumimoji="1"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kumimoji="1" lang="ja-JP" alt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kumimoji="1" lang="en-US" altLang="ja-JP" sz="2000" dirty="0">
                    <a:solidFill>
                      <a:schemeClr val="tx1"/>
                    </a:solidFill>
                  </a:rPr>
                  <a:t> </a:t>
                </a:r>
                <a:r>
                  <a:rPr kumimoji="1" lang="ja-JP" altLang="en-US" sz="2000" dirty="0"/>
                  <a:t>⇒ </a:t>
                </a:r>
                <a:r>
                  <a:rPr kumimoji="1" lang="en-US" altLang="ja-JP" sz="2000" dirty="0"/>
                  <a:t>unitarity??</a:t>
                </a:r>
              </a:p>
            </p:txBody>
          </p:sp>
        </mc:Choice>
        <mc:Fallback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6379DC8C-490A-4ACC-A635-F6CF809676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278" y="3613574"/>
                <a:ext cx="5184946" cy="423770"/>
              </a:xfrm>
              <a:prstGeom prst="rect">
                <a:avLst/>
              </a:prstGeom>
              <a:blipFill>
                <a:blip r:embed="rId3"/>
                <a:stretch>
                  <a:fillRect l="-1175" t="-13043" r="-235" b="-2173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878580C-981D-4695-BF3C-5B84FE039DB1}"/>
              </a:ext>
            </a:extLst>
          </p:cNvPr>
          <p:cNvSpPr txBox="1"/>
          <p:nvPr/>
        </p:nvSpPr>
        <p:spPr>
          <a:xfrm>
            <a:off x="1115036" y="4722416"/>
            <a:ext cx="4497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>
                <a:solidFill>
                  <a:srgbClr val="F612E0"/>
                </a:solidFill>
              </a:rPr>
              <a:t>introduce a new </a:t>
            </a:r>
            <a:r>
              <a:rPr kumimoji="1" lang="en-US" altLang="ja-JP" sz="2000" dirty="0" err="1">
                <a:solidFill>
                  <a:srgbClr val="F612E0"/>
                </a:solidFill>
              </a:rPr>
              <a:t>d.o.f</a:t>
            </a:r>
            <a:r>
              <a:rPr kumimoji="1" lang="en-US" altLang="ja-JP" sz="2000" dirty="0">
                <a:solidFill>
                  <a:srgbClr val="F612E0"/>
                </a:solidFill>
              </a:rPr>
              <a:t> (like Higgs in SM)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2D23CD6-F63A-4B18-9477-C2A7EA1841D0}"/>
              </a:ext>
            </a:extLst>
          </p:cNvPr>
          <p:cNvSpPr txBox="1"/>
          <p:nvPr/>
        </p:nvSpPr>
        <p:spPr>
          <a:xfrm>
            <a:off x="628650" y="4235173"/>
            <a:ext cx="1217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Solution</a:t>
            </a:r>
            <a:endParaRPr kumimoji="1" lang="en-US" altLang="ja-JP" sz="24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F9379E3-ABA4-4D39-96FA-65AA0328CF78}"/>
              </a:ext>
            </a:extLst>
          </p:cNvPr>
          <p:cNvSpPr txBox="1"/>
          <p:nvPr/>
        </p:nvSpPr>
        <p:spPr>
          <a:xfrm>
            <a:off x="6621373" y="3597730"/>
            <a:ext cx="21679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92D050"/>
                </a:solidFill>
              </a:rPr>
              <a:t>Burgess, Lee</a:t>
            </a:r>
            <a:r>
              <a:rPr lang="en-US" altLang="ja-JP" sz="1400" dirty="0">
                <a:solidFill>
                  <a:srgbClr val="92D050"/>
                </a:solidFill>
              </a:rPr>
              <a:t>, </a:t>
            </a:r>
            <a:r>
              <a:rPr lang="ja-JP" altLang="en-US" sz="1400" dirty="0">
                <a:solidFill>
                  <a:srgbClr val="92D050"/>
                </a:solidFill>
              </a:rPr>
              <a:t>Trott, </a:t>
            </a:r>
            <a:r>
              <a:rPr lang="en-US" altLang="ja-JP" sz="1400" dirty="0">
                <a:solidFill>
                  <a:srgbClr val="92D050"/>
                </a:solidFill>
              </a:rPr>
              <a:t>’09</a:t>
            </a:r>
          </a:p>
          <a:p>
            <a:r>
              <a:rPr lang="en-US" altLang="ja-JP" sz="1400" dirty="0" err="1">
                <a:solidFill>
                  <a:srgbClr val="92D050"/>
                </a:solidFill>
              </a:rPr>
              <a:t>Barbon</a:t>
            </a:r>
            <a:r>
              <a:rPr lang="en-US" altLang="ja-JP" sz="1400" dirty="0">
                <a:solidFill>
                  <a:srgbClr val="92D050"/>
                </a:solidFill>
              </a:rPr>
              <a:t>, Espinosa, ‘09</a:t>
            </a:r>
            <a:endParaRPr lang="ja-JP" altLang="en-US" sz="14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A69672A5-506E-4AC8-B384-E421CB7296C0}"/>
                  </a:ext>
                </a:extLst>
              </p:cNvPr>
              <p:cNvSpPr txBox="1"/>
              <p:nvPr/>
            </p:nvSpPr>
            <p:spPr>
              <a:xfrm>
                <a:off x="584619" y="1712560"/>
                <a:ext cx="61328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/>
                  <a:t>Higgs inflation with non-minimal coupling </a:t>
                </a:r>
                <a14:m>
                  <m:oMath xmlns:m="http://schemas.openxmlformats.org/officeDocument/2006/math">
                    <m:r>
                      <a:rPr lang="ja-JP" altLang="en-US" sz="2400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sSup>
                      <m:sSup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en-US" altLang="ja-JP" sz="2400" dirty="0"/>
              </a:p>
            </p:txBody>
          </p:sp>
        </mc:Choice>
        <mc:Fallback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A69672A5-506E-4AC8-B384-E421CB729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619" y="1712560"/>
                <a:ext cx="6132897" cy="461665"/>
              </a:xfrm>
              <a:prstGeom prst="rect">
                <a:avLst/>
              </a:prstGeom>
              <a:blipFill>
                <a:blip r:embed="rId4"/>
                <a:stretch>
                  <a:fillRect l="-1590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タイトル 1">
            <a:extLst>
              <a:ext uri="{FF2B5EF4-FFF2-40B4-BE49-F238E27FC236}">
                <a16:creationId xmlns:a16="http://schemas.microsoft.com/office/drawing/2014/main" id="{73CF2985-A56A-4E0B-AAA9-2785F493F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371E79E-74EA-4535-B4BF-282162BECE9A}"/>
              </a:ext>
            </a:extLst>
          </p:cNvPr>
          <p:cNvSpPr txBox="1"/>
          <p:nvPr/>
        </p:nvSpPr>
        <p:spPr>
          <a:xfrm>
            <a:off x="4478042" y="5043692"/>
            <a:ext cx="19693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92D050"/>
                </a:solidFill>
              </a:rPr>
              <a:t>Giudice</a:t>
            </a:r>
            <a:r>
              <a:rPr lang="en-US" altLang="ja-JP" sz="1600" dirty="0">
                <a:solidFill>
                  <a:srgbClr val="92D050"/>
                </a:solidFill>
              </a:rPr>
              <a:t>, </a:t>
            </a:r>
            <a:r>
              <a:rPr lang="ja-JP" altLang="en-US" sz="1600" dirty="0">
                <a:solidFill>
                  <a:srgbClr val="92D050"/>
                </a:solidFill>
              </a:rPr>
              <a:t>Lee </a:t>
            </a:r>
            <a:r>
              <a:rPr lang="en-US" altLang="ja-JP" sz="1600" dirty="0">
                <a:solidFill>
                  <a:srgbClr val="92D050"/>
                </a:solidFill>
              </a:rPr>
              <a:t>’10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2BBC66E-1ADF-4FF4-8893-FB9486760E94}"/>
              </a:ext>
            </a:extLst>
          </p:cNvPr>
          <p:cNvSpPr txBox="1"/>
          <p:nvPr/>
        </p:nvSpPr>
        <p:spPr>
          <a:xfrm>
            <a:off x="4170692" y="5644756"/>
            <a:ext cx="46632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92D050"/>
                </a:solidFill>
              </a:rPr>
              <a:t>F. Bauer, D. A. Demir, ’08</a:t>
            </a:r>
          </a:p>
          <a:p>
            <a:r>
              <a:rPr lang="en-US" altLang="ja-JP" sz="1400" dirty="0">
                <a:solidFill>
                  <a:srgbClr val="92D050"/>
                </a:solidFill>
              </a:rPr>
              <a:t>M. Shaposhnikov, A. </a:t>
            </a:r>
            <a:r>
              <a:rPr lang="en-US" altLang="ja-JP" sz="1400" dirty="0" err="1">
                <a:solidFill>
                  <a:srgbClr val="92D050"/>
                </a:solidFill>
              </a:rPr>
              <a:t>Shkerin</a:t>
            </a:r>
            <a:r>
              <a:rPr lang="en-US" altLang="ja-JP" sz="1400" dirty="0">
                <a:solidFill>
                  <a:srgbClr val="92D050"/>
                </a:solidFill>
              </a:rPr>
              <a:t>, I. </a:t>
            </a:r>
            <a:r>
              <a:rPr lang="en-US" altLang="ja-JP" sz="1400" dirty="0" err="1">
                <a:solidFill>
                  <a:srgbClr val="92D050"/>
                </a:solidFill>
              </a:rPr>
              <a:t>Timiryasov</a:t>
            </a:r>
            <a:r>
              <a:rPr lang="en-US" altLang="ja-JP" sz="1400" dirty="0">
                <a:solidFill>
                  <a:srgbClr val="92D050"/>
                </a:solidFill>
              </a:rPr>
              <a:t>, S. Zell’20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811DFEE-4EB3-4EBF-8D39-8E1BA71B6519}"/>
              </a:ext>
            </a:extLst>
          </p:cNvPr>
          <p:cNvSpPr txBox="1"/>
          <p:nvPr/>
        </p:nvSpPr>
        <p:spPr>
          <a:xfrm>
            <a:off x="2082087" y="6333346"/>
            <a:ext cx="46632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altLang="ja-JP" sz="1400" dirty="0">
                <a:solidFill>
                  <a:srgbClr val="92D050"/>
                </a:solidFill>
              </a:rPr>
              <a:t>Y. Hamada, H. Kawai, K. y. Oda and S. C. Park ’14</a:t>
            </a:r>
            <a:endParaRPr lang="en-US" altLang="ja-JP" sz="1400" dirty="0">
              <a:solidFill>
                <a:srgbClr val="92D050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53BF51F-E4BE-421D-AD9D-F7514EFF677E}"/>
              </a:ext>
            </a:extLst>
          </p:cNvPr>
          <p:cNvSpPr txBox="1"/>
          <p:nvPr/>
        </p:nvSpPr>
        <p:spPr>
          <a:xfrm>
            <a:off x="1115036" y="5356421"/>
            <a:ext cx="3298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Palatini, Einstein-</a:t>
            </a:r>
            <a:r>
              <a:rPr kumimoji="1" lang="en-US" altLang="ja-JP" sz="2000" dirty="0" err="1"/>
              <a:t>Cartan</a:t>
            </a:r>
            <a:r>
              <a:rPr kumimoji="1" lang="en-US" altLang="ja-JP" sz="2000" dirty="0"/>
              <a:t>, ... 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C39B1FF-03B0-4D9A-9953-A8DBE5E4162B}"/>
              </a:ext>
            </a:extLst>
          </p:cNvPr>
          <p:cNvSpPr txBox="1"/>
          <p:nvPr/>
        </p:nvSpPr>
        <p:spPr>
          <a:xfrm>
            <a:off x="1095840" y="5967921"/>
            <a:ext cx="270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Critical Higgs inflation</a:t>
            </a:r>
          </a:p>
        </p:txBody>
      </p:sp>
    </p:spTree>
    <p:extLst>
      <p:ext uri="{BB962C8B-B14F-4D97-AF65-F5344CB8AC3E}">
        <p14:creationId xmlns:p14="http://schemas.microsoft.com/office/powerpoint/2010/main" val="1254373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10916-1BBD-4F73-A8F7-A2CBD9BC5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4400" dirty="0"/>
              <a:t>Higgs-R^2 </a:t>
            </a:r>
            <a:r>
              <a:rPr lang="en-US" altLang="ja-JP" dirty="0"/>
              <a:t>inflation </a:t>
            </a:r>
            <a:r>
              <a:rPr kumimoji="1" lang="en-US" altLang="ja-JP" sz="4400" dirty="0"/>
              <a:t>model 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E144BAD-D167-45BE-A98C-17C4FAA0B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424" y="1951439"/>
            <a:ext cx="5557878" cy="68580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FBC93CB5-23D2-45B1-B4A0-61210D5D7E0E}"/>
                  </a:ext>
                </a:extLst>
              </p:cNvPr>
              <p:cNvSpPr txBox="1"/>
              <p:nvPr/>
            </p:nvSpPr>
            <p:spPr>
              <a:xfrm>
                <a:off x="1573641" y="2867158"/>
                <a:ext cx="7439729" cy="1039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ja-JP" altLang="en-US" sz="2000" dirty="0"/>
                  <a:t> </a:t>
                </a:r>
                <a14:m>
                  <m:oMath xmlns:m="http://schemas.openxmlformats.org/officeDocument/2006/math">
                    <m:r>
                      <a:rPr lang="ja-JP" altLang="en-US" sz="2000" i="1" dirty="0" smtClean="0">
                        <a:latin typeface="Cambria Math" panose="02040503050406030204" pitchFamily="18" charset="0"/>
                      </a:rPr>
                      <m:t>⊃</m:t>
                    </m:r>
                  </m:oMath>
                </a14:m>
                <a:r>
                  <a:rPr lang="en-US" altLang="ja-JP" sz="2000" dirty="0"/>
                  <a:t> higher derivative of metric </a:t>
                </a:r>
              </a:p>
              <a:p>
                <a:r>
                  <a:rPr lang="en-US" altLang="ja-JP" sz="2000" dirty="0"/>
                  <a:t>     </a:t>
                </a:r>
                <a:r>
                  <a:rPr lang="ja-JP" altLang="en-US" sz="2000" dirty="0"/>
                  <a:t>⇒ </a:t>
                </a:r>
                <a:r>
                  <a:rPr lang="en-US" altLang="ja-JP" sz="2000" dirty="0"/>
                  <a:t>a new </a:t>
                </a:r>
                <a:r>
                  <a:rPr lang="en-US" altLang="ja-JP" sz="2000" dirty="0" err="1"/>
                  <a:t>d.o.f</a:t>
                </a:r>
                <a:r>
                  <a:rPr lang="en-US" altLang="ja-JP" sz="2000" dirty="0"/>
                  <a:t> (</a:t>
                </a:r>
                <a:r>
                  <a:rPr lang="en-US" altLang="ja-JP" sz="2000" dirty="0" err="1"/>
                  <a:t>scalaron</a:t>
                </a:r>
                <a:r>
                  <a:rPr lang="en-US" altLang="ja-JP" sz="2000" dirty="0"/>
                  <a:t> in Einstein frame)</a:t>
                </a:r>
              </a:p>
              <a:p>
                <a:r>
                  <a:rPr lang="en-US" altLang="ja-JP" sz="2000" dirty="0"/>
                  <a:t>     </a:t>
                </a:r>
                <a:r>
                  <a:rPr lang="ja-JP" altLang="en-US" sz="2000" dirty="0"/>
                  <a:t>⇒ </a:t>
                </a:r>
                <a:r>
                  <a:rPr lang="en-US" altLang="ja-JP" sz="2000" dirty="0" err="1"/>
                  <a:t>scalaron</a:t>
                </a:r>
                <a:r>
                  <a:rPr lang="en-US" altLang="ja-JP" sz="2000" dirty="0"/>
                  <a:t> pushes up the cutoff to</a:t>
                </a:r>
                <a:r>
                  <a:rPr kumimoji="1" lang="en-US" altLang="ja-JP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</m:oMath>
                </a14:m>
                <a:r>
                  <a:rPr lang="en-US" altLang="ja-JP" sz="2000" dirty="0"/>
                  <a:t> (solve unitarity problem)</a:t>
                </a:r>
                <a:endParaRPr lang="ja-JP" altLang="en-US" sz="2000" dirty="0"/>
              </a:p>
            </p:txBody>
          </p:sp>
        </mc:Choice>
        <mc:Fallback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FBC93CB5-23D2-45B1-B4A0-61210D5D7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641" y="2867158"/>
                <a:ext cx="7439729" cy="1039323"/>
              </a:xfrm>
              <a:prstGeom prst="rect">
                <a:avLst/>
              </a:prstGeom>
              <a:blipFill>
                <a:blip r:embed="rId3"/>
                <a:stretch>
                  <a:fillRect t="-2924" b="-76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0A85A9B-7C37-4A1A-8C1D-71CA317ADF86}"/>
              </a:ext>
            </a:extLst>
          </p:cNvPr>
          <p:cNvSpPr txBox="1"/>
          <p:nvPr/>
        </p:nvSpPr>
        <p:spPr>
          <a:xfrm>
            <a:off x="2413906" y="1347304"/>
            <a:ext cx="63953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92D050"/>
                </a:solidFill>
              </a:rPr>
              <a:t>Salvio </a:t>
            </a:r>
            <a:r>
              <a:rPr lang="en-US" altLang="ja-JP" sz="1400" dirty="0">
                <a:solidFill>
                  <a:srgbClr val="92D050"/>
                </a:solidFill>
              </a:rPr>
              <a:t>&amp; </a:t>
            </a:r>
            <a:r>
              <a:rPr lang="ja-JP" altLang="en-US" sz="1400" dirty="0">
                <a:solidFill>
                  <a:srgbClr val="92D050"/>
                </a:solidFill>
              </a:rPr>
              <a:t>Mazumdar </a:t>
            </a:r>
            <a:r>
              <a:rPr lang="en-US" altLang="ja-JP" sz="1400" dirty="0">
                <a:solidFill>
                  <a:srgbClr val="92D050"/>
                </a:solidFill>
              </a:rPr>
              <a:t>‘15, </a:t>
            </a:r>
            <a:r>
              <a:rPr lang="ja-JP" altLang="en-US" sz="1400" dirty="0">
                <a:solidFill>
                  <a:srgbClr val="92D050"/>
                </a:solidFill>
              </a:rPr>
              <a:t>Ema </a:t>
            </a:r>
            <a:r>
              <a:rPr lang="en-US" altLang="ja-JP" sz="1400" dirty="0">
                <a:solidFill>
                  <a:srgbClr val="92D050"/>
                </a:solidFill>
              </a:rPr>
              <a:t>‘17</a:t>
            </a:r>
            <a:r>
              <a:rPr lang="ja-JP" altLang="en-US" sz="1400" dirty="0">
                <a:solidFill>
                  <a:srgbClr val="92D050"/>
                </a:solidFill>
              </a:rPr>
              <a:t>, Gorbunov </a:t>
            </a:r>
            <a:r>
              <a:rPr lang="en-US" altLang="ja-JP" sz="1400" dirty="0">
                <a:solidFill>
                  <a:srgbClr val="92D050"/>
                </a:solidFill>
              </a:rPr>
              <a:t>&amp; </a:t>
            </a:r>
            <a:r>
              <a:rPr lang="ja-JP" altLang="en-US" sz="1400" dirty="0">
                <a:solidFill>
                  <a:srgbClr val="92D050"/>
                </a:solidFill>
              </a:rPr>
              <a:t>Tokareva </a:t>
            </a:r>
            <a:r>
              <a:rPr lang="en-US" altLang="ja-JP" sz="1400" dirty="0">
                <a:solidFill>
                  <a:srgbClr val="92D050"/>
                </a:solidFill>
              </a:rPr>
              <a:t>‘18, </a:t>
            </a:r>
            <a:r>
              <a:rPr lang="ja-JP" altLang="en-US" sz="1400" dirty="0">
                <a:solidFill>
                  <a:srgbClr val="92D050"/>
                </a:solidFill>
              </a:rPr>
              <a:t>Gundhi </a:t>
            </a:r>
            <a:r>
              <a:rPr lang="en-US" altLang="ja-JP" sz="1400" dirty="0">
                <a:solidFill>
                  <a:srgbClr val="92D050"/>
                </a:solidFill>
              </a:rPr>
              <a:t>&amp; </a:t>
            </a:r>
            <a:r>
              <a:rPr lang="ja-JP" altLang="en-US" sz="1400" dirty="0">
                <a:solidFill>
                  <a:srgbClr val="92D050"/>
                </a:solidFill>
              </a:rPr>
              <a:t>Steinwachs </a:t>
            </a:r>
            <a:r>
              <a:rPr lang="en-US" altLang="ja-JP" sz="1400" dirty="0">
                <a:solidFill>
                  <a:srgbClr val="92D050"/>
                </a:solidFill>
              </a:rPr>
              <a:t>’18, </a:t>
            </a:r>
          </a:p>
          <a:p>
            <a:r>
              <a:rPr lang="en-US" altLang="ja-JP" sz="1400" dirty="0">
                <a:solidFill>
                  <a:srgbClr val="92D050"/>
                </a:solidFill>
              </a:rPr>
              <a:t>D. Y. Cheong &amp; S. M. Lee &amp; S. C. Park ’21, SA, H. M. Lee, A. G. Menkara,’21 …</a:t>
            </a:r>
            <a:endParaRPr lang="ja-JP" altLang="en-US" sz="1400" dirty="0">
              <a:solidFill>
                <a:srgbClr val="92D050"/>
              </a:solidFill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5D97D16F-C940-48C3-A676-818EFC96A2B3}"/>
              </a:ext>
            </a:extLst>
          </p:cNvPr>
          <p:cNvSpPr/>
          <p:nvPr/>
        </p:nvSpPr>
        <p:spPr>
          <a:xfrm>
            <a:off x="6340930" y="2050358"/>
            <a:ext cx="930728" cy="489858"/>
          </a:xfrm>
          <a:prstGeom prst="ellipse">
            <a:avLst/>
          </a:prstGeom>
          <a:noFill/>
          <a:ln w="31750">
            <a:solidFill>
              <a:srgbClr val="F61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16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9B1C65CB-B29B-4AD4-9448-05154953B41B}"/>
              </a:ext>
            </a:extLst>
          </p:cNvPr>
          <p:cNvGrpSpPr/>
          <p:nvPr/>
        </p:nvGrpSpPr>
        <p:grpSpPr>
          <a:xfrm>
            <a:off x="3259828" y="4345587"/>
            <a:ext cx="3017456" cy="666755"/>
            <a:chOff x="1747157" y="5071646"/>
            <a:chExt cx="3017456" cy="666755"/>
          </a:xfrm>
        </p:grpSpPr>
        <p:pic>
          <p:nvPicPr>
            <p:cNvPr id="66" name="図 65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153E1DE7-CF24-40C6-8D99-9296AA3C0C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7105" y="5071646"/>
              <a:ext cx="2757508" cy="666755"/>
            </a:xfrm>
            <a:prstGeom prst="rect">
              <a:avLst/>
            </a:prstGeom>
          </p:spPr>
        </p:pic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B2840FD6-C8B6-4FE1-81AD-97D377509F1E}"/>
                </a:ext>
              </a:extLst>
            </p:cNvPr>
            <p:cNvSpPr/>
            <p:nvPr/>
          </p:nvSpPr>
          <p:spPr>
            <a:xfrm>
              <a:off x="1747157" y="5181600"/>
              <a:ext cx="560614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A4F10916-1BBD-4F73-A8F7-A2CBD9BC5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4400" dirty="0"/>
              <a:t>Higgs-R^2 </a:t>
            </a:r>
            <a:r>
              <a:rPr lang="en-US" altLang="ja-JP" dirty="0"/>
              <a:t>inflation </a:t>
            </a:r>
            <a:r>
              <a:rPr kumimoji="1" lang="en-US" altLang="ja-JP" sz="4400" dirty="0"/>
              <a:t>model 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E144BAD-D167-45BE-A98C-17C4FAA0B2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424" y="1951439"/>
            <a:ext cx="5557878" cy="68580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FBC93CB5-23D2-45B1-B4A0-61210D5D7E0E}"/>
                  </a:ext>
                </a:extLst>
              </p:cNvPr>
              <p:cNvSpPr txBox="1"/>
              <p:nvPr/>
            </p:nvSpPr>
            <p:spPr>
              <a:xfrm>
                <a:off x="1573641" y="2867158"/>
                <a:ext cx="7439729" cy="1039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ja-JP" altLang="en-US" sz="2000" dirty="0"/>
                  <a:t> </a:t>
                </a:r>
                <a14:m>
                  <m:oMath xmlns:m="http://schemas.openxmlformats.org/officeDocument/2006/math">
                    <m:r>
                      <a:rPr lang="ja-JP" altLang="en-US" sz="2000" i="1" dirty="0" smtClean="0">
                        <a:latin typeface="Cambria Math" panose="02040503050406030204" pitchFamily="18" charset="0"/>
                      </a:rPr>
                      <m:t>⊃</m:t>
                    </m:r>
                  </m:oMath>
                </a14:m>
                <a:r>
                  <a:rPr lang="en-US" altLang="ja-JP" sz="2000" dirty="0"/>
                  <a:t> higher derivative of metric </a:t>
                </a:r>
              </a:p>
              <a:p>
                <a:r>
                  <a:rPr lang="en-US" altLang="ja-JP" sz="2000" dirty="0"/>
                  <a:t>     </a:t>
                </a:r>
                <a:r>
                  <a:rPr lang="ja-JP" altLang="en-US" sz="2000" dirty="0"/>
                  <a:t>⇒ </a:t>
                </a:r>
                <a:r>
                  <a:rPr lang="en-US" altLang="ja-JP" sz="2000" dirty="0"/>
                  <a:t>a new </a:t>
                </a:r>
                <a:r>
                  <a:rPr lang="en-US" altLang="ja-JP" sz="2000" dirty="0" err="1"/>
                  <a:t>d.o.f</a:t>
                </a:r>
                <a:r>
                  <a:rPr lang="en-US" altLang="ja-JP" sz="2000" dirty="0"/>
                  <a:t> (</a:t>
                </a:r>
                <a:r>
                  <a:rPr lang="en-US" altLang="ja-JP" sz="2000" dirty="0" err="1"/>
                  <a:t>scalaron</a:t>
                </a:r>
                <a:r>
                  <a:rPr lang="en-US" altLang="ja-JP" sz="2000" dirty="0"/>
                  <a:t> in Einstein frame)</a:t>
                </a:r>
              </a:p>
              <a:p>
                <a:r>
                  <a:rPr lang="en-US" altLang="ja-JP" sz="2000" dirty="0"/>
                  <a:t>     </a:t>
                </a:r>
                <a:r>
                  <a:rPr lang="ja-JP" altLang="en-US" sz="2000" dirty="0"/>
                  <a:t>⇒ </a:t>
                </a:r>
                <a:r>
                  <a:rPr lang="en-US" altLang="ja-JP" sz="2000" dirty="0" err="1"/>
                  <a:t>scalaron</a:t>
                </a:r>
                <a:r>
                  <a:rPr lang="en-US" altLang="ja-JP" sz="2000" dirty="0"/>
                  <a:t> pushes up the cutoff to</a:t>
                </a:r>
                <a:r>
                  <a:rPr kumimoji="1" lang="en-US" altLang="ja-JP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</m:oMath>
                </a14:m>
                <a:r>
                  <a:rPr lang="en-US" altLang="ja-JP" sz="2000" dirty="0"/>
                  <a:t> (solve unitarity problem)</a:t>
                </a:r>
                <a:endParaRPr lang="ja-JP" altLang="en-US" sz="2000" dirty="0"/>
              </a:p>
            </p:txBody>
          </p:sp>
        </mc:Choice>
        <mc:Fallback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FBC93CB5-23D2-45B1-B4A0-61210D5D7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641" y="2867158"/>
                <a:ext cx="7439729" cy="1039323"/>
              </a:xfrm>
              <a:prstGeom prst="rect">
                <a:avLst/>
              </a:prstGeom>
              <a:blipFill>
                <a:blip r:embed="rId4"/>
                <a:stretch>
                  <a:fillRect t="-2924" b="-76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0A85A9B-7C37-4A1A-8C1D-71CA317ADF86}"/>
              </a:ext>
            </a:extLst>
          </p:cNvPr>
          <p:cNvSpPr txBox="1"/>
          <p:nvPr/>
        </p:nvSpPr>
        <p:spPr>
          <a:xfrm>
            <a:off x="2413906" y="1347304"/>
            <a:ext cx="63953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92D050"/>
                </a:solidFill>
              </a:rPr>
              <a:t>Salvio </a:t>
            </a:r>
            <a:r>
              <a:rPr lang="en-US" altLang="ja-JP" sz="1400" dirty="0">
                <a:solidFill>
                  <a:srgbClr val="92D050"/>
                </a:solidFill>
              </a:rPr>
              <a:t>&amp; </a:t>
            </a:r>
            <a:r>
              <a:rPr lang="ja-JP" altLang="en-US" sz="1400" dirty="0">
                <a:solidFill>
                  <a:srgbClr val="92D050"/>
                </a:solidFill>
              </a:rPr>
              <a:t>Mazumdar </a:t>
            </a:r>
            <a:r>
              <a:rPr lang="en-US" altLang="ja-JP" sz="1400" dirty="0">
                <a:solidFill>
                  <a:srgbClr val="92D050"/>
                </a:solidFill>
              </a:rPr>
              <a:t>‘15, </a:t>
            </a:r>
            <a:r>
              <a:rPr lang="ja-JP" altLang="en-US" sz="1400" dirty="0">
                <a:solidFill>
                  <a:srgbClr val="92D050"/>
                </a:solidFill>
              </a:rPr>
              <a:t>Ema </a:t>
            </a:r>
            <a:r>
              <a:rPr lang="en-US" altLang="ja-JP" sz="1400" dirty="0">
                <a:solidFill>
                  <a:srgbClr val="92D050"/>
                </a:solidFill>
              </a:rPr>
              <a:t>‘17</a:t>
            </a:r>
            <a:r>
              <a:rPr lang="ja-JP" altLang="en-US" sz="1400" dirty="0">
                <a:solidFill>
                  <a:srgbClr val="92D050"/>
                </a:solidFill>
              </a:rPr>
              <a:t>, Gorbunov </a:t>
            </a:r>
            <a:r>
              <a:rPr lang="en-US" altLang="ja-JP" sz="1400" dirty="0">
                <a:solidFill>
                  <a:srgbClr val="92D050"/>
                </a:solidFill>
              </a:rPr>
              <a:t>&amp; </a:t>
            </a:r>
            <a:r>
              <a:rPr lang="ja-JP" altLang="en-US" sz="1400" dirty="0">
                <a:solidFill>
                  <a:srgbClr val="92D050"/>
                </a:solidFill>
              </a:rPr>
              <a:t>Tokareva </a:t>
            </a:r>
            <a:r>
              <a:rPr lang="en-US" altLang="ja-JP" sz="1400" dirty="0">
                <a:solidFill>
                  <a:srgbClr val="92D050"/>
                </a:solidFill>
              </a:rPr>
              <a:t>‘18, </a:t>
            </a:r>
            <a:r>
              <a:rPr lang="ja-JP" altLang="en-US" sz="1400" dirty="0">
                <a:solidFill>
                  <a:srgbClr val="92D050"/>
                </a:solidFill>
              </a:rPr>
              <a:t>Gundhi </a:t>
            </a:r>
            <a:r>
              <a:rPr lang="en-US" altLang="ja-JP" sz="1400" dirty="0">
                <a:solidFill>
                  <a:srgbClr val="92D050"/>
                </a:solidFill>
              </a:rPr>
              <a:t>&amp; </a:t>
            </a:r>
            <a:r>
              <a:rPr lang="ja-JP" altLang="en-US" sz="1400" dirty="0">
                <a:solidFill>
                  <a:srgbClr val="92D050"/>
                </a:solidFill>
              </a:rPr>
              <a:t>Steinwachs </a:t>
            </a:r>
            <a:r>
              <a:rPr lang="en-US" altLang="ja-JP" sz="1400" dirty="0">
                <a:solidFill>
                  <a:srgbClr val="92D050"/>
                </a:solidFill>
              </a:rPr>
              <a:t>’18, </a:t>
            </a:r>
          </a:p>
          <a:p>
            <a:r>
              <a:rPr lang="en-US" altLang="ja-JP" sz="1400" dirty="0">
                <a:solidFill>
                  <a:srgbClr val="92D050"/>
                </a:solidFill>
              </a:rPr>
              <a:t>D. Y. Cheong &amp; S. M. Lee &amp; S. C. Park ’21, SA, H. M. Lee, A. G. Menkara,’21 …</a:t>
            </a:r>
            <a:endParaRPr lang="ja-JP" altLang="en-US" sz="1400" dirty="0">
              <a:solidFill>
                <a:srgbClr val="92D050"/>
              </a:solidFill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5D97D16F-C940-48C3-A676-818EFC96A2B3}"/>
              </a:ext>
            </a:extLst>
          </p:cNvPr>
          <p:cNvSpPr/>
          <p:nvPr/>
        </p:nvSpPr>
        <p:spPr>
          <a:xfrm>
            <a:off x="6340930" y="2050358"/>
            <a:ext cx="930728" cy="489858"/>
          </a:xfrm>
          <a:prstGeom prst="ellipse">
            <a:avLst/>
          </a:prstGeom>
          <a:noFill/>
          <a:ln w="31750">
            <a:solidFill>
              <a:srgbClr val="F61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F5F5DB4-3FCB-4560-80E5-69E11E4EDB92}"/>
              </a:ext>
            </a:extLst>
          </p:cNvPr>
          <p:cNvSpPr txBox="1"/>
          <p:nvPr/>
        </p:nvSpPr>
        <p:spPr>
          <a:xfrm>
            <a:off x="374852" y="4067581"/>
            <a:ext cx="2397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c.f. pure R^2 case</a:t>
            </a:r>
            <a:endParaRPr kumimoji="1" lang="ja-JP" altLang="en-US" sz="2000" dirty="0"/>
          </a:p>
        </p:txBody>
      </p:sp>
      <p:pic>
        <p:nvPicPr>
          <p:cNvPr id="65" name="図 64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3DF5D5F2-9593-4675-AE1B-26EB642C6F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05" y="4361482"/>
            <a:ext cx="1762667" cy="634967"/>
          </a:xfrm>
          <a:prstGeom prst="rect">
            <a:avLst/>
          </a:prstGeom>
        </p:spPr>
      </p:pic>
      <p:pic>
        <p:nvPicPr>
          <p:cNvPr id="67" name="図 66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3C57569B-A851-4B1F-B9C5-E522FF6929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93" y="5483805"/>
            <a:ext cx="1292724" cy="352171"/>
          </a:xfrm>
          <a:prstGeom prst="rect">
            <a:avLst/>
          </a:prstGeom>
        </p:spPr>
      </p:pic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8F67DAEA-8A10-4072-BACB-F27B9222FC84}"/>
              </a:ext>
            </a:extLst>
          </p:cNvPr>
          <p:cNvCxnSpPr>
            <a:cxnSpLocks/>
          </p:cNvCxnSpPr>
          <p:nvPr/>
        </p:nvCxnSpPr>
        <p:spPr>
          <a:xfrm>
            <a:off x="3455771" y="5092017"/>
            <a:ext cx="0" cy="852721"/>
          </a:xfrm>
          <a:prstGeom prst="straightConnector1">
            <a:avLst/>
          </a:prstGeom>
          <a:ln w="317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図 68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5677F8AF-4171-4F41-9FAF-D820F3F9A9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88" y="5442290"/>
            <a:ext cx="1752613" cy="414341"/>
          </a:xfrm>
          <a:prstGeom prst="rect">
            <a:avLst/>
          </a:prstGeom>
        </p:spPr>
      </p:pic>
      <p:pic>
        <p:nvPicPr>
          <p:cNvPr id="70" name="図 69" descr="時計, 野球 が含まれている画像&#10;&#10;自動的に生成された説明">
            <a:extLst>
              <a:ext uri="{FF2B5EF4-FFF2-40B4-BE49-F238E27FC236}">
                <a16:creationId xmlns:a16="http://schemas.microsoft.com/office/drawing/2014/main" id="{35BAD42B-C399-460A-8B8C-BAF67A1803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083" y="5498606"/>
            <a:ext cx="1230660" cy="352170"/>
          </a:xfrm>
          <a:prstGeom prst="rect">
            <a:avLst/>
          </a:prstGeom>
        </p:spPr>
      </p:pic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F3892805-DFE6-4EA4-B1FE-213A1A081712}"/>
              </a:ext>
            </a:extLst>
          </p:cNvPr>
          <p:cNvSpPr txBox="1"/>
          <p:nvPr/>
        </p:nvSpPr>
        <p:spPr>
          <a:xfrm>
            <a:off x="3641191" y="5073368"/>
            <a:ext cx="21917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/>
              <a:t>conformal trans.</a:t>
            </a:r>
            <a:endParaRPr lang="ja-JP" altLang="en-US" sz="2000" dirty="0"/>
          </a:p>
        </p:txBody>
      </p:sp>
      <p:pic>
        <p:nvPicPr>
          <p:cNvPr id="74" name="図 73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B6ABDC4D-8812-4DCC-BCB2-DCFBA97E58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05" y="6010176"/>
            <a:ext cx="4157693" cy="7334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5" name="テキスト ボックス 74">
                <a:extLst>
                  <a:ext uri="{FF2B5EF4-FFF2-40B4-BE49-F238E27FC236}">
                    <a16:creationId xmlns:a16="http://schemas.microsoft.com/office/drawing/2014/main" id="{685F365B-6D8D-4113-8874-BBFFB7EFEB4A}"/>
                  </a:ext>
                </a:extLst>
              </p:cNvPr>
              <p:cNvSpPr txBox="1"/>
              <p:nvPr/>
            </p:nvSpPr>
            <p:spPr>
              <a:xfrm>
                <a:off x="6254800" y="6176836"/>
                <a:ext cx="1700893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ja-JP" altLang="en-US" sz="2000" i="1" smtClean="0">
                        <a:solidFill>
                          <a:srgbClr val="F12FEC"/>
                        </a:solidFill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ja-JP" altLang="en-US" sz="2000" dirty="0">
                    <a:solidFill>
                      <a:srgbClr val="F12FEC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12FEC"/>
                    </a:solidFill>
                  </a:rPr>
                  <a:t>: </a:t>
                </a:r>
                <a:r>
                  <a:rPr lang="en-US" altLang="ja-JP" sz="2000" dirty="0" err="1">
                    <a:solidFill>
                      <a:srgbClr val="F12FEC"/>
                    </a:solidFill>
                  </a:rPr>
                  <a:t>scalaron</a:t>
                </a:r>
                <a:endParaRPr lang="ja-JP" altLang="en-US" sz="2000" dirty="0">
                  <a:solidFill>
                    <a:srgbClr val="F12FEC"/>
                  </a:solidFill>
                </a:endParaRPr>
              </a:p>
            </p:txBody>
          </p:sp>
        </mc:Choice>
        <mc:Fallback>
          <p:sp>
            <p:nvSpPr>
              <p:cNvPr id="75" name="テキスト ボックス 74">
                <a:extLst>
                  <a:ext uri="{FF2B5EF4-FFF2-40B4-BE49-F238E27FC236}">
                    <a16:creationId xmlns:a16="http://schemas.microsoft.com/office/drawing/2014/main" id="{685F365B-6D8D-4113-8874-BBFFB7EFEB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00" y="6176836"/>
                <a:ext cx="1700893" cy="400110"/>
              </a:xfrm>
              <a:prstGeom prst="rect">
                <a:avLst/>
              </a:prstGeom>
              <a:blipFill>
                <a:blip r:embed="rId10"/>
                <a:stretch>
                  <a:fillRect l="-1434" t="-7576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6270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B601A8-0E72-40B9-B366-41A812303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What to do next?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B3375D7-02E9-4D27-98FD-A7B1D215C806}"/>
              </a:ext>
            </a:extLst>
          </p:cNvPr>
          <p:cNvSpPr txBox="1"/>
          <p:nvPr/>
        </p:nvSpPr>
        <p:spPr>
          <a:xfrm>
            <a:off x="892155" y="3920638"/>
            <a:ext cx="64448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✓</a:t>
            </a:r>
            <a:r>
              <a:rPr kumimoji="1" lang="en-US" altLang="ja-JP" sz="3200" dirty="0"/>
              <a:t>Study post inflationary dynamics </a:t>
            </a:r>
          </a:p>
          <a:p>
            <a:r>
              <a:rPr kumimoji="1" lang="en-US" altLang="ja-JP" sz="3200" dirty="0"/>
              <a:t>    = Reheating &amp; DM production</a:t>
            </a:r>
            <a:endParaRPr kumimoji="1" lang="ja-JP" altLang="en-US" sz="3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4198C3D-8532-494A-85DE-7886EA50A1EF}"/>
              </a:ext>
            </a:extLst>
          </p:cNvPr>
          <p:cNvSpPr txBox="1"/>
          <p:nvPr/>
        </p:nvSpPr>
        <p:spPr>
          <a:xfrm>
            <a:off x="892155" y="2162636"/>
            <a:ext cx="7702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✓</a:t>
            </a:r>
            <a:r>
              <a:rPr kumimoji="1" lang="en-US" altLang="ja-JP" sz="3200" dirty="0"/>
              <a:t>Further UV embedding = Supersymmetry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11438E-842A-423E-BFFE-C016CFF9B0C0}"/>
              </a:ext>
            </a:extLst>
          </p:cNvPr>
          <p:cNvSpPr txBox="1"/>
          <p:nvPr/>
        </p:nvSpPr>
        <p:spPr>
          <a:xfrm>
            <a:off x="4743212" y="2826534"/>
            <a:ext cx="37446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SA, H.M. Lee, A. G. </a:t>
            </a:r>
            <a:r>
              <a:rPr lang="en-US" altLang="ja-JP" dirty="0" err="1"/>
              <a:t>Menkara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2108.00222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32860B-AA84-4EBB-906D-C131278A84C3}"/>
              </a:ext>
            </a:extLst>
          </p:cNvPr>
          <p:cNvSpPr txBox="1"/>
          <p:nvPr/>
        </p:nvSpPr>
        <p:spPr>
          <a:xfrm>
            <a:off x="4615305" y="5042864"/>
            <a:ext cx="44797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SA, H.M. Lee, A. G. </a:t>
            </a:r>
            <a:r>
              <a:rPr lang="en-US" altLang="ja-JP" dirty="0" err="1"/>
              <a:t>Menkara</a:t>
            </a:r>
            <a:r>
              <a:rPr lang="en-US" altLang="ja-JP" dirty="0"/>
              <a:t>, </a:t>
            </a:r>
            <a:r>
              <a:rPr lang="en-US" altLang="ja-JP" dirty="0" err="1"/>
              <a:t>K.Yamashita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2202.13063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538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16382</TotalTime>
  <Words>1528</Words>
  <Application>Microsoft Office PowerPoint</Application>
  <PresentationFormat>画面に合わせる (4:3)</PresentationFormat>
  <Paragraphs>231</Paragraphs>
  <Slides>31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7" baseType="lpstr">
      <vt:lpstr>游ゴシック</vt:lpstr>
      <vt:lpstr>Arial</vt:lpstr>
      <vt:lpstr>Calibri</vt:lpstr>
      <vt:lpstr>Calibri Light</vt:lpstr>
      <vt:lpstr>Cambria Math</vt:lpstr>
      <vt:lpstr>Office テーマ</vt:lpstr>
      <vt:lpstr>Supersymmetry and  dark matter extensions  of Higgs-R2 model</vt:lpstr>
      <vt:lpstr>Introduction</vt:lpstr>
      <vt:lpstr>Introduction</vt:lpstr>
      <vt:lpstr>Introduction</vt:lpstr>
      <vt:lpstr>Introduction</vt:lpstr>
      <vt:lpstr>Introduction</vt:lpstr>
      <vt:lpstr>Higgs-R^2 inflation model </vt:lpstr>
      <vt:lpstr>Higgs-R^2 inflation model </vt:lpstr>
      <vt:lpstr>What to do next?</vt:lpstr>
      <vt:lpstr>SUSY (SUGRA) embedding</vt:lpstr>
      <vt:lpstr>Strategy</vt:lpstr>
      <vt:lpstr>Supergravity embedding</vt:lpstr>
      <vt:lpstr>Unitarity ?? non-trivial after supersymmetrization…</vt:lpstr>
      <vt:lpstr>Unitarity ?? non-trivial after supersymmetrization…</vt:lpstr>
      <vt:lpstr>Unitarity ?? non-trivial after supersymmetrization…</vt:lpstr>
      <vt:lpstr>Comments on phenomenology</vt:lpstr>
      <vt:lpstr>Comments on phenomenology</vt:lpstr>
      <vt:lpstr>Comments on phenomenology</vt:lpstr>
      <vt:lpstr>Reheating &amp; DM production</vt:lpstr>
      <vt:lpstr>Short summary of reheating</vt:lpstr>
      <vt:lpstr>FIMP DM scenario</vt:lpstr>
      <vt:lpstr>Production process</vt:lpstr>
      <vt:lpstr>DM abundance</vt:lpstr>
      <vt:lpstr>Summary</vt:lpstr>
      <vt:lpstr>Backup</vt:lpstr>
      <vt:lpstr>Higgs-R^2 inflation model </vt:lpstr>
      <vt:lpstr>R^2 (Starobinsky) inflation in supergravity</vt:lpstr>
      <vt:lpstr>R^2 (Starobinsky) inflation in supergravity</vt:lpstr>
      <vt:lpstr>Linear Sigma frame</vt:lpstr>
      <vt:lpstr>Stabilization of S and C</vt:lpstr>
      <vt:lpstr>Effects of η ̃ and λ_hX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青木俊太朗</dc:creator>
  <cp:lastModifiedBy>青木俊太朗</cp:lastModifiedBy>
  <cp:revision>205</cp:revision>
  <dcterms:created xsi:type="dcterms:W3CDTF">2022-06-14T02:20:37Z</dcterms:created>
  <dcterms:modified xsi:type="dcterms:W3CDTF">2022-06-29T08:05:20Z</dcterms:modified>
</cp:coreProperties>
</file>