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733" r:id="rId2"/>
    <p:sldId id="692" r:id="rId3"/>
    <p:sldId id="720" r:id="rId4"/>
    <p:sldId id="752" r:id="rId5"/>
    <p:sldId id="740" r:id="rId6"/>
    <p:sldId id="741" r:id="rId7"/>
    <p:sldId id="749" r:id="rId8"/>
    <p:sldId id="722" r:id="rId9"/>
    <p:sldId id="723" r:id="rId10"/>
    <p:sldId id="724" r:id="rId11"/>
    <p:sldId id="742" r:id="rId12"/>
    <p:sldId id="744" r:id="rId13"/>
    <p:sldId id="745" r:id="rId14"/>
    <p:sldId id="746" r:id="rId15"/>
    <p:sldId id="747" r:id="rId16"/>
    <p:sldId id="748" r:id="rId17"/>
    <p:sldId id="725" r:id="rId18"/>
    <p:sldId id="730" r:id="rId19"/>
    <p:sldId id="751" r:id="rId20"/>
    <p:sldId id="719" r:id="rId21"/>
    <p:sldId id="452" r:id="rId22"/>
    <p:sldId id="750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-1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-1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-1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-1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-1" charset="0"/>
        <a:ea typeface="+mn-ea"/>
        <a:cs typeface="+mn-cs"/>
      </a:defRPr>
    </a:lvl5pPr>
    <a:lvl6pPr marL="2286000" algn="l" defTabSz="457200" rtl="0" eaLnBrk="1" latinLnBrk="0" hangingPunct="1">
      <a:defRPr sz="3200" kern="1200">
        <a:solidFill>
          <a:schemeClr val="tx1"/>
        </a:solidFill>
        <a:latin typeface="Arial" pitchFamily="-1" charset="0"/>
        <a:ea typeface="+mn-ea"/>
        <a:cs typeface="+mn-cs"/>
      </a:defRPr>
    </a:lvl6pPr>
    <a:lvl7pPr marL="2743200" algn="l" defTabSz="457200" rtl="0" eaLnBrk="1" latinLnBrk="0" hangingPunct="1">
      <a:defRPr sz="3200" kern="1200">
        <a:solidFill>
          <a:schemeClr val="tx1"/>
        </a:solidFill>
        <a:latin typeface="Arial" pitchFamily="-1" charset="0"/>
        <a:ea typeface="+mn-ea"/>
        <a:cs typeface="+mn-cs"/>
      </a:defRPr>
    </a:lvl7pPr>
    <a:lvl8pPr marL="3200400" algn="l" defTabSz="457200" rtl="0" eaLnBrk="1" latinLnBrk="0" hangingPunct="1">
      <a:defRPr sz="3200" kern="1200">
        <a:solidFill>
          <a:schemeClr val="tx1"/>
        </a:solidFill>
        <a:latin typeface="Arial" pitchFamily="-1" charset="0"/>
        <a:ea typeface="+mn-ea"/>
        <a:cs typeface="+mn-cs"/>
      </a:defRPr>
    </a:lvl8pPr>
    <a:lvl9pPr marL="3657600" algn="l" defTabSz="457200" rtl="0" eaLnBrk="1" latinLnBrk="0" hangingPunct="1">
      <a:defRPr sz="3200" kern="1200">
        <a:solidFill>
          <a:schemeClr val="tx1"/>
        </a:solidFill>
        <a:latin typeface="Arial" pitchFamily="-1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834F6"/>
    <a:srgbClr val="DD4D25"/>
    <a:srgbClr val="353DF4"/>
    <a:srgbClr val="3E5EF2"/>
    <a:srgbClr val="9FA1F6"/>
    <a:srgbClr val="3B36E7"/>
    <a:srgbClr val="3935D9"/>
    <a:srgbClr val="7F47DA"/>
    <a:srgbClr val="6559D9"/>
    <a:srgbClr val="744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68" autoAdjust="0"/>
    <p:restoredTop sz="86348" autoAdjust="0"/>
  </p:normalViewPr>
  <p:slideViewPr>
    <p:cSldViewPr>
      <p:cViewPr>
        <p:scale>
          <a:sx n="101" d="100"/>
          <a:sy n="101" d="100"/>
        </p:scale>
        <p:origin x="-2288" y="-10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0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8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8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8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65" charset="0"/>
              </a:defRPr>
            </a:lvl1pPr>
          </a:lstStyle>
          <a:p>
            <a:pPr>
              <a:defRPr/>
            </a:pPr>
            <a:fld id="{9E4A3D0C-9336-2740-BD79-4F4762216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0631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" charset="-128"/>
        <a:cs typeface="ＭＳ Ｐゴシック" pitchFamily="-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2CA25079-4B46-3E4E-B782-7E5720460DEE}" type="slidenum">
              <a:rPr lang="en-US">
                <a:latin typeface="Arial" pitchFamily="-1" charset="0"/>
                <a:ea typeface="Arial Unicode MS" pitchFamily="-1" charset="0"/>
                <a:cs typeface="Arial Unicode MS" pitchFamily="-1" charset="0"/>
              </a:rPr>
              <a:pPr>
                <a:buFont typeface="Times New Roman" pitchFamily="-1" charset="0"/>
                <a:buNone/>
              </a:pPr>
              <a:t>1</a:t>
            </a:fld>
            <a:endParaRPr lang="en-US">
              <a:latin typeface="Arial" pitchFamily="-1" charset="0"/>
              <a:ea typeface="Arial Unicode MS" pitchFamily="-1" charset="0"/>
              <a:cs typeface="Arial Unicode MS" pitchFamily="-1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049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4A3D0C-9336-2740-BD79-4F476221661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572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endParaRPr lang="en-US" sz="40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4A3D0C-9336-2740-BD79-4F476221661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94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4A3D0C-9336-2740-BD79-4F476221661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452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E9919-A210-DB46-B4D9-3514CE28AA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FA22D-D8DC-D741-B512-9DB6A38F62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855DC-5857-FF4F-B04D-554BCC62B1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A6E77-99CB-F34D-9323-AF6400E54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8EB9F-0696-514E-8250-F6CE1E5F3E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6789C-002A-424C-A3A0-CEF83FD3BE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70097-0BAD-1241-9274-2DCA3DEB63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2FC62-8654-3C4B-AC18-9684D7C5F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1ECE4-EFFC-A44D-9F70-A8646BA66B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7457B-E9B5-BB47-BECC-A498F540F7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29CE6-4112-824A-A947-700658A0D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6AFBF-5E90-9049-918D-4D0551E66E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65" charset="0"/>
              </a:defRPr>
            </a:lvl1pPr>
          </a:lstStyle>
          <a:p>
            <a:pPr>
              <a:defRPr/>
            </a:pPr>
            <a:fld id="{B3DC9A81-0DA9-9141-A518-A7A15D385C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" charset="-128"/>
          <a:cs typeface="ＭＳ Ｐゴシック" pitchFamily="-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" charset="-128"/>
          <a:cs typeface="ＭＳ Ｐゴシック" pitchFamily="-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" charset="-128"/>
          <a:cs typeface="ＭＳ Ｐゴシック" pitchFamily="-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" charset="-128"/>
          <a:cs typeface="ＭＳ Ｐゴシック" pitchFamily="-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" charset="-128"/>
          <a:cs typeface="ＭＳ Ｐゴシック" pitchFamily="-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" charset="-128"/>
          <a:cs typeface="ＭＳ Ｐゴシック" pitchFamily="-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0" y="1413808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4000" dirty="0">
                <a:solidFill>
                  <a:srgbClr val="FF0000"/>
                </a:solidFill>
              </a:rPr>
              <a:t>Gauge Group Topology and </a:t>
            </a:r>
          </a:p>
          <a:p>
            <a:pPr algn="ctr">
              <a:defRPr/>
            </a:pPr>
            <a:r>
              <a:rPr lang="en-US" sz="4000" dirty="0">
                <a:solidFill>
                  <a:srgbClr val="FF0000"/>
                </a:solidFill>
              </a:rPr>
              <a:t>Higher-Form Structures in </a:t>
            </a:r>
          </a:p>
          <a:p>
            <a:pPr algn="ctr">
              <a:defRPr/>
            </a:pPr>
            <a:r>
              <a:rPr lang="en-US" sz="4000" dirty="0">
                <a:solidFill>
                  <a:srgbClr val="FF0000"/>
                </a:solidFill>
              </a:rPr>
              <a:t>Consistent Quantum Gravity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5000" y="56346"/>
            <a:ext cx="7239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/>
              <a:t>SUSY 2022, University of Ioannina, </a:t>
            </a:r>
          </a:p>
          <a:p>
            <a:pPr algn="r"/>
            <a:r>
              <a:rPr lang="en-US" sz="2800" dirty="0"/>
              <a:t>June 27-July 2, 2022</a:t>
            </a:r>
          </a:p>
          <a:p>
            <a:r>
              <a:rPr lang="en-US" sz="2800" dirty="0"/>
              <a:t>    </a:t>
            </a:r>
          </a:p>
        </p:txBody>
      </p:sp>
      <p:sp>
        <p:nvSpPr>
          <p:cNvPr id="9" name="Text Box 11">
            <a:extLst>
              <a:ext uri="{FF2B5EF4-FFF2-40B4-BE49-F238E27FC236}">
                <a16:creationId xmlns:a16="http://schemas.microsoft.com/office/drawing/2014/main" id="{EDA5B19A-8C91-7248-96CA-66E3DF6A57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3733800"/>
            <a:ext cx="3886200" cy="76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prstTxWarp prst="textNoShape">
              <a:avLst/>
            </a:prstTxWarp>
            <a:spAutoFit/>
          </a:bodyPr>
          <a:lstStyle/>
          <a:p>
            <a:r>
              <a:rPr lang="en-US" sz="4400" dirty="0">
                <a:solidFill>
                  <a:srgbClr val="353DF4"/>
                </a:solidFill>
              </a:rPr>
              <a:t> </a:t>
            </a:r>
            <a:r>
              <a:rPr lang="en-US" sz="3600" dirty="0" err="1">
                <a:solidFill>
                  <a:schemeClr val="accent1">
                    <a:lumMod val="50000"/>
                  </a:schemeClr>
                </a:solidFill>
              </a:rPr>
              <a:t>Mirjam</a:t>
            </a:r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accent1">
                    <a:lumMod val="50000"/>
                  </a:schemeClr>
                </a:solidFill>
              </a:rPr>
              <a:t>Cvetič</a:t>
            </a:r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2BF14507-FB41-234C-8C5B-559B98D10E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4674704"/>
            <a:ext cx="2269068" cy="887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126FE52-F3AC-C748-A934-6C490DB0AC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2901" y="5707983"/>
            <a:ext cx="1181099" cy="1150017"/>
          </a:xfrm>
          <a:prstGeom prst="rect">
            <a:avLst/>
          </a:prstGeom>
        </p:spPr>
      </p:pic>
      <p:pic>
        <p:nvPicPr>
          <p:cNvPr id="12" name="Picture 7">
            <a:extLst>
              <a:ext uri="{FF2B5EF4-FFF2-40B4-BE49-F238E27FC236}">
                <a16:creationId xmlns:a16="http://schemas.microsoft.com/office/drawing/2014/main" id="{7B17D755-E857-054C-96A6-0043EE4D7E8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5829670"/>
            <a:ext cx="1828800" cy="1012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420161B-CE11-B748-A6EE-D688B4CD85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5200" y="5723572"/>
            <a:ext cx="1676400" cy="1043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063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B23E11B-43DE-6D40-A96C-B140C8E93588}"/>
              </a:ext>
            </a:extLst>
          </p:cNvPr>
          <p:cNvSpPr/>
          <p:nvPr/>
        </p:nvSpPr>
        <p:spPr>
          <a:xfrm>
            <a:off x="-76200" y="2514600"/>
            <a:ext cx="10515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solidFill>
                  <a:srgbClr val="3834F6"/>
                </a:solidFill>
                <a:latin typeface="Helvetica" pitchFamily="2" charset="0"/>
              </a:rPr>
              <a:t> • </a:t>
            </a:r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Solutions to </a:t>
            </a:r>
            <a:r>
              <a:rPr lang="el-GR" sz="2500" dirty="0"/>
              <a:t>Σ</a:t>
            </a:r>
            <a:r>
              <a:rPr lang="en-US" sz="2500" i="1" baseline="-25000" dirty="0" err="1"/>
              <a:t>i</a:t>
            </a:r>
            <a:r>
              <a:rPr lang="en-US" sz="2500" i="1" baseline="-25000" dirty="0"/>
              <a:t> </a:t>
            </a:r>
            <a:r>
              <a:rPr lang="en-US" sz="2500" i="1" dirty="0"/>
              <a:t>k</a:t>
            </a:r>
            <a:r>
              <a:rPr lang="en-US" sz="2500" baseline="30000" dirty="0"/>
              <a:t>2</a:t>
            </a:r>
            <a:r>
              <a:rPr lang="en-US" sz="2500" i="1" baseline="-25000" dirty="0"/>
              <a:t>i </a:t>
            </a:r>
            <a:r>
              <a:rPr lang="en-US" sz="2500" i="1" dirty="0"/>
              <a:t>(</a:t>
            </a:r>
            <a:r>
              <a:rPr lang="en-US" sz="2500" i="1" dirty="0" err="1"/>
              <a:t>n</a:t>
            </a:r>
            <a:r>
              <a:rPr lang="en-US" sz="2500" i="1" baseline="-25000" dirty="0" err="1"/>
              <a:t>i</a:t>
            </a:r>
            <a:r>
              <a:rPr lang="en-US" sz="2500" i="1" dirty="0"/>
              <a:t> </a:t>
            </a:r>
            <a:r>
              <a:rPr lang="en-US" sz="2500" dirty="0"/>
              <a:t>− 1)/(2</a:t>
            </a:r>
            <a:r>
              <a:rPr lang="en-US" sz="2500" i="1" dirty="0"/>
              <a:t>n</a:t>
            </a:r>
            <a:r>
              <a:rPr lang="en-US" sz="2500" i="1" baseline="-25000" dirty="0"/>
              <a:t>i</a:t>
            </a:r>
            <a:r>
              <a:rPr lang="en-US" sz="2500" i="1" dirty="0"/>
              <a:t>)</a:t>
            </a:r>
            <a:r>
              <a:rPr lang="en-US" sz="2500" i="1" baseline="-25000" dirty="0"/>
              <a:t> </a:t>
            </a:r>
            <a:r>
              <a:rPr lang="en-US" sz="2500" dirty="0"/>
              <a:t>∈ </a:t>
            </a:r>
            <a:r>
              <a:rPr lang="en-US" sz="2500" dirty="0" err="1"/>
              <a:t>ℤ</a:t>
            </a:r>
            <a:r>
              <a:rPr lang="en-US" sz="2500" dirty="0"/>
              <a:t> </a:t>
            </a:r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, subject to  </a:t>
            </a:r>
            <a:r>
              <a:rPr lang="el-GR" sz="2500" dirty="0"/>
              <a:t>Σ</a:t>
            </a:r>
            <a:r>
              <a:rPr lang="en-US" sz="2500" i="1" baseline="-25000" dirty="0" err="1"/>
              <a:t>i</a:t>
            </a:r>
            <a:r>
              <a:rPr lang="en-US" sz="2500" i="1" dirty="0"/>
              <a:t> (</a:t>
            </a:r>
            <a:r>
              <a:rPr lang="en-US" sz="2500" i="1" dirty="0" err="1"/>
              <a:t>n</a:t>
            </a:r>
            <a:r>
              <a:rPr lang="en-US" sz="2500" i="1" baseline="-25000" dirty="0" err="1"/>
              <a:t>i</a:t>
            </a:r>
            <a:r>
              <a:rPr lang="en-US" sz="2500" i="1" dirty="0"/>
              <a:t> </a:t>
            </a:r>
            <a:r>
              <a:rPr lang="en-US" sz="2500" dirty="0"/>
              <a:t>− 1) = 18 </a:t>
            </a:r>
          </a:p>
          <a:p>
            <a:r>
              <a:rPr lang="en-US" sz="2000" dirty="0">
                <a:latin typeface="American Typewriter" panose="02090604020004020304" pitchFamily="18" charset="77"/>
              </a:rPr>
              <a:t>                                                                                                         [Montero, </a:t>
            </a:r>
            <a:r>
              <a:rPr lang="en-US" sz="2000" dirty="0" err="1">
                <a:latin typeface="American Typewriter" panose="02090604020004020304" pitchFamily="18" charset="77"/>
              </a:rPr>
              <a:t>Vafa</a:t>
            </a:r>
            <a:r>
              <a:rPr lang="en-US" sz="2000" dirty="0">
                <a:latin typeface="American Typewriter" panose="02090604020004020304" pitchFamily="18" charset="77"/>
              </a:rPr>
              <a:t> ’20]</a:t>
            </a:r>
          </a:p>
          <a:p>
            <a:r>
              <a:rPr lang="en-US" sz="2000" dirty="0">
                <a:solidFill>
                  <a:srgbClr val="3834F6"/>
                </a:solidFill>
                <a:latin typeface="American Typewriter" panose="02090604020004020304" pitchFamily="18" charset="77"/>
              </a:rPr>
              <a:t>    </a:t>
            </a:r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limited. E.g., </a:t>
            </a:r>
            <a:r>
              <a:rPr lang="en-US" sz="2500" i="1" dirty="0"/>
              <a:t>G</a:t>
            </a:r>
            <a:r>
              <a:rPr lang="en-US" sz="2500" dirty="0"/>
              <a:t>/</a:t>
            </a:r>
            <a:r>
              <a:rPr lang="en-US" sz="2500" dirty="0" err="1"/>
              <a:t>ℤ</a:t>
            </a:r>
            <a:r>
              <a:rPr lang="en-US" sz="2500" i="1" baseline="-25000" dirty="0"/>
              <a:t>ℓ</a:t>
            </a:r>
            <a:r>
              <a:rPr lang="en-US" sz="2500" i="1" dirty="0"/>
              <a:t> </a:t>
            </a:r>
            <a:r>
              <a:rPr lang="en-US" sz="2500" dirty="0">
                <a:solidFill>
                  <a:srgbClr val="3834F6"/>
                </a:solidFill>
              </a:rPr>
              <a:t>w/</a:t>
            </a:r>
            <a:r>
              <a:rPr lang="en-US" sz="2500" dirty="0"/>
              <a:t> </a:t>
            </a:r>
            <a:r>
              <a:rPr lang="en-US" sz="2500" i="1" dirty="0"/>
              <a:t>ℓ </a:t>
            </a:r>
            <a:r>
              <a:rPr lang="en-US" sz="2500" dirty="0"/>
              <a:t>&gt; 8 </a:t>
            </a:r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no anomaly-free solution; </a:t>
            </a:r>
          </a:p>
          <a:p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   </a:t>
            </a:r>
            <a:r>
              <a:rPr lang="en-US" sz="2400" dirty="0">
                <a:solidFill>
                  <a:srgbClr val="3834F6"/>
                </a:solidFill>
                <a:latin typeface="Helvetica" pitchFamily="2" charset="0"/>
              </a:rPr>
              <a:t>unique solutions </a:t>
            </a:r>
            <a:r>
              <a:rPr lang="en-US" sz="2450" i="1" dirty="0"/>
              <a:t>ℓ </a:t>
            </a:r>
            <a:r>
              <a:rPr lang="en-US" sz="2450" dirty="0"/>
              <a:t>= 7</a:t>
            </a:r>
            <a:r>
              <a:rPr lang="en-US" sz="2450" dirty="0">
                <a:latin typeface="Helvetica" pitchFamily="2" charset="0"/>
              </a:rPr>
              <a:t>: </a:t>
            </a:r>
            <a:r>
              <a:rPr lang="en-US" sz="2450" i="1" dirty="0"/>
              <a:t>SU</a:t>
            </a:r>
            <a:r>
              <a:rPr lang="en-US" sz="2450" dirty="0"/>
              <a:t>(7)</a:t>
            </a:r>
            <a:r>
              <a:rPr lang="en-US" sz="2450" baseline="30000" dirty="0"/>
              <a:t>3</a:t>
            </a:r>
            <a:r>
              <a:rPr lang="en-US" sz="2450" dirty="0"/>
              <a:t>/ℤ</a:t>
            </a:r>
            <a:r>
              <a:rPr lang="en-US" sz="2450" baseline="-25000" dirty="0"/>
              <a:t>7</a:t>
            </a:r>
            <a:r>
              <a:rPr lang="en-US" sz="2450" dirty="0">
                <a:solidFill>
                  <a:srgbClr val="3834F6"/>
                </a:solidFill>
                <a:latin typeface="Helvetica" pitchFamily="2" charset="0"/>
              </a:rPr>
              <a:t>;</a:t>
            </a:r>
            <a:r>
              <a:rPr lang="en-US" sz="2450" i="1" dirty="0"/>
              <a:t> ℓ </a:t>
            </a:r>
            <a:r>
              <a:rPr lang="en-US" sz="2450" dirty="0"/>
              <a:t>= 8</a:t>
            </a:r>
            <a:r>
              <a:rPr lang="en-US" sz="2450" dirty="0">
                <a:latin typeface="Helvetica" pitchFamily="2" charset="0"/>
              </a:rPr>
              <a:t>:</a:t>
            </a:r>
            <a:r>
              <a:rPr lang="en-US" sz="2450" dirty="0">
                <a:solidFill>
                  <a:srgbClr val="3834F6"/>
                </a:solidFill>
                <a:latin typeface="Helvetica" pitchFamily="2" charset="0"/>
              </a:rPr>
              <a:t> </a:t>
            </a:r>
            <a:r>
              <a:rPr lang="en-US" sz="2450" dirty="0"/>
              <a:t>[</a:t>
            </a:r>
            <a:r>
              <a:rPr lang="en-US" sz="2450" i="1" dirty="0"/>
              <a:t>SU</a:t>
            </a:r>
            <a:r>
              <a:rPr lang="en-US" sz="2450" dirty="0"/>
              <a:t>(8)</a:t>
            </a:r>
            <a:r>
              <a:rPr lang="en-US" sz="2450" baseline="30000" dirty="0"/>
              <a:t>2</a:t>
            </a:r>
            <a:r>
              <a:rPr lang="en-US" sz="2450" dirty="0"/>
              <a:t>×</a:t>
            </a:r>
            <a:r>
              <a:rPr lang="en-US" sz="2450" i="1" dirty="0"/>
              <a:t>SU</a:t>
            </a:r>
            <a:r>
              <a:rPr lang="en-US" sz="2450" dirty="0"/>
              <a:t>(4)×</a:t>
            </a:r>
            <a:r>
              <a:rPr lang="en-US" sz="2450" i="1" dirty="0"/>
              <a:t>SU</a:t>
            </a:r>
            <a:r>
              <a:rPr lang="en-US" sz="2450" dirty="0"/>
              <a:t>(2)]/ℤ</a:t>
            </a:r>
            <a:r>
              <a:rPr lang="en-US" sz="2450" baseline="-25000" dirty="0"/>
              <a:t>8</a:t>
            </a:r>
            <a:r>
              <a:rPr lang="en-US" sz="2450" dirty="0"/>
              <a:t> </a:t>
            </a:r>
            <a:endParaRPr lang="en-US" sz="2450" dirty="0">
              <a:solidFill>
                <a:srgbClr val="3834F6"/>
              </a:solidFill>
              <a:latin typeface="Helvetica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CB13B8-D9C3-884F-84C7-BDEBDECCA6B0}"/>
              </a:ext>
            </a:extLst>
          </p:cNvPr>
          <p:cNvSpPr txBox="1"/>
          <p:nvPr/>
        </p:nvSpPr>
        <p:spPr>
          <a:xfrm>
            <a:off x="-9293" y="533400"/>
            <a:ext cx="91532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FF0000"/>
                </a:solidFill>
                <a:latin typeface="Helvetica" pitchFamily="2" charset="0"/>
              </a:rPr>
              <a:t>Classification of allowed gauge groups in 8D N=1 SG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25D6EF-3812-8046-B9EA-E5314145D0E5}"/>
              </a:ext>
            </a:extLst>
          </p:cNvPr>
          <p:cNvSpPr/>
          <p:nvPr/>
        </p:nvSpPr>
        <p:spPr>
          <a:xfrm>
            <a:off x="-76200" y="1482060"/>
            <a:ext cx="10515600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solidFill>
                  <a:srgbClr val="3834F6"/>
                </a:solidFill>
                <a:latin typeface="Helvetica" pitchFamily="2" charset="0"/>
              </a:rPr>
              <a:t> • </a:t>
            </a:r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Anomalies of non-</a:t>
            </a:r>
            <a:r>
              <a:rPr lang="en-US" sz="2500" i="1" dirty="0">
                <a:solidFill>
                  <a:srgbClr val="3834F6"/>
                </a:solidFill>
                <a:latin typeface="Helvetica" pitchFamily="2" charset="0"/>
              </a:rPr>
              <a:t>SU</a:t>
            </a:r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 groups is integer sums of </a:t>
            </a:r>
            <a:r>
              <a:rPr lang="en-US" sz="2500" i="1" dirty="0">
                <a:solidFill>
                  <a:srgbClr val="3834F6"/>
                </a:solidFill>
                <a:latin typeface="Helvetica" pitchFamily="2" charset="0"/>
              </a:rPr>
              <a:t>SU</a:t>
            </a:r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 subgroups </a:t>
            </a:r>
          </a:p>
          <a:p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   </a:t>
            </a:r>
            <a:r>
              <a:rPr lang="en-US" sz="2000" dirty="0">
                <a:latin typeface="American Typewriter" panose="02090604020004020304" pitchFamily="18" charset="77"/>
              </a:rPr>
              <a:t>[Cordova, Freed, Lam, </a:t>
            </a:r>
            <a:r>
              <a:rPr lang="en-US" sz="2000" dirty="0" err="1">
                <a:latin typeface="American Typewriter" panose="02090604020004020304" pitchFamily="18" charset="77"/>
              </a:rPr>
              <a:t>Seiberg</a:t>
            </a:r>
            <a:r>
              <a:rPr lang="en-US" sz="2000" dirty="0">
                <a:latin typeface="American Typewriter" panose="02090604020004020304" pitchFamily="18" charset="77"/>
              </a:rPr>
              <a:t> ’19]</a:t>
            </a:r>
          </a:p>
          <a:p>
            <a:endParaRPr lang="en-US" sz="2000" dirty="0">
              <a:latin typeface="American Typewriter" panose="02090604020004020304" pitchFamily="18" charset="77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DBC224-CEC2-8142-BD84-0C2AAC1F7F07}"/>
              </a:ext>
            </a:extLst>
          </p:cNvPr>
          <p:cNvSpPr/>
          <p:nvPr/>
        </p:nvSpPr>
        <p:spPr>
          <a:xfrm>
            <a:off x="0" y="3886200"/>
            <a:ext cx="105156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600" dirty="0">
              <a:solidFill>
                <a:srgbClr val="3834F6"/>
              </a:solidFill>
              <a:latin typeface="Helvetica" pitchFamily="2" charset="0"/>
            </a:endParaRPr>
          </a:p>
          <a:p>
            <a:r>
              <a:rPr lang="en-US" sz="2600" dirty="0">
                <a:solidFill>
                  <a:srgbClr val="3834F6"/>
                </a:solidFill>
                <a:latin typeface="Helvetica" pitchFamily="2" charset="0"/>
              </a:rPr>
              <a:t>• </a:t>
            </a:r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Also predictions for rank 10 and 2 theories. </a:t>
            </a:r>
          </a:p>
          <a:p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  Confirmed in compactifications of CHL string (rank 10) </a:t>
            </a:r>
          </a:p>
          <a:p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                                                             </a:t>
            </a:r>
            <a:r>
              <a:rPr lang="en-US" sz="2000" dirty="0">
                <a:latin typeface="American Typewriter" panose="02090604020004020304" pitchFamily="18" charset="77"/>
              </a:rPr>
              <a:t>[M.C., </a:t>
            </a:r>
            <a:r>
              <a:rPr lang="en-US" sz="2000" dirty="0" err="1">
                <a:latin typeface="American Typewriter" panose="02090604020004020304" pitchFamily="18" charset="77"/>
              </a:rPr>
              <a:t>Dierigl</a:t>
            </a:r>
            <a:r>
              <a:rPr lang="en-US" sz="2000" dirty="0">
                <a:latin typeface="American Typewriter" panose="02090604020004020304" pitchFamily="18" charset="77"/>
              </a:rPr>
              <a:t>, Lin, Zhang ’21]</a:t>
            </a:r>
            <a:endParaRPr lang="en-US" sz="2000" dirty="0">
              <a:solidFill>
                <a:srgbClr val="3834F6"/>
              </a:solidFill>
              <a:latin typeface="American Typewriter" panose="02090604020004020304" pitchFamily="18" charset="77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50007C-0325-C242-A9B6-D6598691F310}"/>
              </a:ext>
            </a:extLst>
          </p:cNvPr>
          <p:cNvSpPr/>
          <p:nvPr/>
        </p:nvSpPr>
        <p:spPr>
          <a:xfrm>
            <a:off x="-76200" y="5216113"/>
            <a:ext cx="10515600" cy="1561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American Typewriter" panose="02090604020004020304" pitchFamily="18" charset="77"/>
            </a:endParaRPr>
          </a:p>
          <a:p>
            <a:r>
              <a:rPr lang="en-US" sz="2400" dirty="0">
                <a:solidFill>
                  <a:srgbClr val="3834F6"/>
                </a:solidFill>
                <a:latin typeface="Helvetica" pitchFamily="2" charset="0"/>
              </a:rPr>
              <a:t>• </a:t>
            </a:r>
            <a:r>
              <a:rPr lang="en-US" sz="2450" dirty="0">
                <a:solidFill>
                  <a:srgbClr val="3834F6"/>
                </a:solidFill>
                <a:latin typeface="+mn-lt"/>
              </a:rPr>
              <a:t>Independently quantified by advancing </a:t>
            </a:r>
            <a:r>
              <a:rPr lang="en-US" sz="2450" dirty="0">
                <a:solidFill>
                  <a:srgbClr val="FF0000"/>
                </a:solidFill>
                <a:latin typeface="+mn-lt"/>
              </a:rPr>
              <a:t>string junction 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techniques</a:t>
            </a:r>
            <a:r>
              <a:rPr lang="en-US" sz="2500" dirty="0">
                <a:solidFill>
                  <a:srgbClr val="FF0000"/>
                </a:solidFill>
                <a:latin typeface="+mn-lt"/>
              </a:rPr>
              <a:t>      </a:t>
            </a:r>
          </a:p>
          <a:p>
            <a:r>
              <a:rPr lang="en-US" sz="2500" dirty="0">
                <a:latin typeface="+mn-lt"/>
              </a:rPr>
              <a:t>   </a:t>
            </a:r>
            <a:r>
              <a:rPr lang="en-US" sz="2500" dirty="0">
                <a:solidFill>
                  <a:srgbClr val="3834F6"/>
                </a:solidFill>
                <a:latin typeface="+mn-lt"/>
              </a:rPr>
              <a:t>including rank 2                          </a:t>
            </a:r>
            <a:r>
              <a:rPr lang="en-US" sz="2000" dirty="0">
                <a:latin typeface="American Typewriter" panose="02090604020004020304" pitchFamily="18" charset="77"/>
              </a:rPr>
              <a:t>[M.C., </a:t>
            </a:r>
            <a:r>
              <a:rPr lang="en-US" sz="2000" dirty="0" err="1">
                <a:latin typeface="American Typewriter" panose="02090604020004020304" pitchFamily="18" charset="77"/>
              </a:rPr>
              <a:t>Dierigl</a:t>
            </a:r>
            <a:r>
              <a:rPr lang="en-US" sz="2000" dirty="0">
                <a:latin typeface="American Typewriter" panose="02090604020004020304" pitchFamily="18" charset="77"/>
              </a:rPr>
              <a:t>, Lin, Zhang ’21 &amp; ’22]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550" dirty="0">
              <a:solidFill>
                <a:srgbClr val="3834F6"/>
              </a:solidFill>
              <a:effectLst/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1BA0B0-0BD0-5143-9325-5D5E1363C718}"/>
              </a:ext>
            </a:extLst>
          </p:cNvPr>
          <p:cNvSpPr txBox="1"/>
          <p:nvPr/>
        </p:nvSpPr>
        <p:spPr>
          <a:xfrm>
            <a:off x="255936" y="6248400"/>
            <a:ext cx="37064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  <a:latin typeface="Arial" panose="020B0604020202020204" pitchFamily="34" charset="0"/>
                <a:ea typeface="ＭＳ Ｐゴシック" pitchFamily="-1" charset="-128"/>
                <a:cs typeface="Arial" panose="020B0604020202020204" pitchFamily="34" charset="0"/>
                <a:sym typeface="Wingdings" pitchFamily="2" charset="2"/>
              </a:rPr>
              <a:t> Long digression: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811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0E0B25D-457E-E743-A64D-D5AB4F615BB6}"/>
              </a:ext>
            </a:extLst>
          </p:cNvPr>
          <p:cNvSpPr txBox="1"/>
          <p:nvPr/>
        </p:nvSpPr>
        <p:spPr>
          <a:xfrm>
            <a:off x="-9293" y="314980"/>
            <a:ext cx="10067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Helvetica" pitchFamily="2" charset="0"/>
              </a:rPr>
              <a:t>String Junctions &amp; All Gauge Groups in 8D String Theory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D6ABEA-C48B-E344-AAAC-E9E14C13B575}"/>
              </a:ext>
            </a:extLst>
          </p:cNvPr>
          <p:cNvSpPr/>
          <p:nvPr/>
        </p:nvSpPr>
        <p:spPr>
          <a:xfrm>
            <a:off x="0" y="838200"/>
            <a:ext cx="9601200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>
                <a:solidFill>
                  <a:srgbClr val="353DF4"/>
                </a:solidFill>
                <a:latin typeface="+mj-lt"/>
              </a:rPr>
              <a:t>String junctions between (</a:t>
            </a:r>
            <a:r>
              <a:rPr lang="en-US" sz="2500" dirty="0" err="1">
                <a:solidFill>
                  <a:srgbClr val="353DF4"/>
                </a:solidFill>
                <a:latin typeface="+mj-lt"/>
              </a:rPr>
              <a:t>p,q</a:t>
            </a:r>
            <a:r>
              <a:rPr lang="en-US" sz="2500" dirty="0">
                <a:solidFill>
                  <a:srgbClr val="353DF4"/>
                </a:solidFill>
                <a:latin typeface="+mj-lt"/>
              </a:rPr>
              <a:t>) 7-branes       geometry of </a:t>
            </a:r>
            <a:r>
              <a:rPr lang="en-US" sz="2400" dirty="0">
                <a:solidFill>
                  <a:srgbClr val="353DF4"/>
                </a:solidFill>
                <a:latin typeface="+mj-lt"/>
              </a:rPr>
              <a:t>2-cycles            </a:t>
            </a:r>
          </a:p>
          <a:p>
            <a:r>
              <a:rPr lang="en-US" sz="2100" dirty="0">
                <a:latin typeface="American Typewriter" panose="02090604020004020304" pitchFamily="18" charset="77"/>
              </a:rPr>
              <a:t>                                            [</a:t>
            </a:r>
            <a:r>
              <a:rPr lang="en-US" sz="2100" dirty="0" err="1">
                <a:latin typeface="American Typewriter" panose="02090604020004020304" pitchFamily="18" charset="77"/>
              </a:rPr>
              <a:t>Gaberdiel,Zwiebach</a:t>
            </a:r>
            <a:r>
              <a:rPr lang="en-US" sz="2100" dirty="0">
                <a:latin typeface="American Typewriter" panose="02090604020004020304" pitchFamily="18" charset="77"/>
              </a:rPr>
              <a:t> ’97, </a:t>
            </a:r>
            <a:r>
              <a:rPr lang="en-US" sz="2100" dirty="0" err="1">
                <a:latin typeface="American Typewriter" panose="02090604020004020304" pitchFamily="18" charset="77"/>
              </a:rPr>
              <a:t>DeWolfe,Zwiebach</a:t>
            </a:r>
            <a:r>
              <a:rPr lang="en-US" sz="2100" dirty="0">
                <a:latin typeface="American Typewriter" panose="02090604020004020304" pitchFamily="18" charset="77"/>
              </a:rPr>
              <a:t> ’98]</a:t>
            </a:r>
            <a:endParaRPr lang="en-US" sz="2100" dirty="0">
              <a:effectLst/>
              <a:latin typeface="American Typewriter" panose="02090604020004020304" pitchFamily="18" charset="77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BDC47C-7560-8C42-9215-21229CAC36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600200"/>
            <a:ext cx="6141720" cy="2362200"/>
          </a:xfrm>
          <a:prstGeom prst="rect">
            <a:avLst/>
          </a:prstGeom>
        </p:spPr>
      </p:pic>
      <p:sp>
        <p:nvSpPr>
          <p:cNvPr id="9" name="Left-Right Arrow 8">
            <a:extLst>
              <a:ext uri="{FF2B5EF4-FFF2-40B4-BE49-F238E27FC236}">
                <a16:creationId xmlns:a16="http://schemas.microsoft.com/office/drawing/2014/main" id="{035D9311-D1F9-3D4C-8DBF-FF09A74DECF6}"/>
              </a:ext>
            </a:extLst>
          </p:cNvPr>
          <p:cNvSpPr/>
          <p:nvPr/>
        </p:nvSpPr>
        <p:spPr>
          <a:xfrm>
            <a:off x="5791200" y="990600"/>
            <a:ext cx="304800" cy="182627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C7EE84-75BE-BB48-B0F2-26886F43CBD1}"/>
              </a:ext>
            </a:extLst>
          </p:cNvPr>
          <p:cNvSpPr/>
          <p:nvPr/>
        </p:nvSpPr>
        <p:spPr>
          <a:xfrm>
            <a:off x="0" y="3657600"/>
            <a:ext cx="10067692" cy="45397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350" dirty="0">
                <a:solidFill>
                  <a:srgbClr val="353DF4"/>
                </a:solidFill>
                <a:latin typeface="Helvetica" pitchFamily="2" charset="0"/>
              </a:rPr>
              <a:t>String junctions w/ </a:t>
            </a:r>
            <a:r>
              <a:rPr lang="en-US" sz="2350" dirty="0">
                <a:solidFill>
                  <a:srgbClr val="FF0000"/>
                </a:solidFill>
                <a:latin typeface="Helvetica" pitchFamily="2" charset="0"/>
              </a:rPr>
              <a:t>prongs on stack </a:t>
            </a:r>
            <a:r>
              <a:rPr lang="en-US" sz="2350" dirty="0">
                <a:solidFill>
                  <a:srgbClr val="353DF4"/>
                </a:solidFill>
                <a:latin typeface="Helvetica" pitchFamily="2" charset="0"/>
              </a:rPr>
              <a:t>⇔</a:t>
            </a:r>
            <a:r>
              <a:rPr lang="en-US" sz="2350" dirty="0">
                <a:solidFill>
                  <a:srgbClr val="FF0000"/>
                </a:solidFill>
                <a:latin typeface="Helvetica" pitchFamily="2" charset="0"/>
              </a:rPr>
              <a:t> roots </a:t>
            </a:r>
            <a:r>
              <a:rPr lang="en-US" sz="2350" dirty="0">
                <a:solidFill>
                  <a:srgbClr val="353DF4"/>
                </a:solidFill>
                <a:latin typeface="Helvetica" pitchFamily="2" charset="0"/>
              </a:rPr>
              <a:t>of gauge algebra lattice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9683961-FF39-4F4B-828D-C4E10A93E535}"/>
              </a:ext>
            </a:extLst>
          </p:cNvPr>
          <p:cNvSpPr/>
          <p:nvPr/>
        </p:nvSpPr>
        <p:spPr>
          <a:xfrm>
            <a:off x="0" y="4495800"/>
            <a:ext cx="9525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50" dirty="0">
                <a:solidFill>
                  <a:srgbClr val="FF0000"/>
                </a:solidFill>
                <a:latin typeface="Helvetica" pitchFamily="2" charset="0"/>
              </a:rPr>
              <a:t>[Magnetic ``junctions’’ </a:t>
            </a:r>
            <a:r>
              <a:rPr lang="en-US" sz="2350" dirty="0">
                <a:solidFill>
                  <a:srgbClr val="FF0000"/>
                </a:solidFill>
                <a:latin typeface="Helvetica" pitchFamily="2" charset="0"/>
                <a:sym typeface="Wingdings" pitchFamily="2" charset="2"/>
              </a:rPr>
              <a:t></a:t>
            </a:r>
            <a:r>
              <a:rPr lang="en-US" sz="2350" dirty="0">
                <a:solidFill>
                  <a:srgbClr val="FF0000"/>
                </a:solidFill>
                <a:latin typeface="Helvetica" pitchFamily="2" charset="0"/>
              </a:rPr>
              <a:t> </a:t>
            </a:r>
            <a:r>
              <a:rPr lang="en-US" sz="2350" dirty="0">
                <a:solidFill>
                  <a:srgbClr val="353DF4"/>
                </a:solidFill>
                <a:latin typeface="Helvetica" pitchFamily="2" charset="0"/>
              </a:rPr>
              <a:t>5-branes wrapping the same 2-cycles; realizes ADE gauge algebras  w/ </a:t>
            </a:r>
            <a:r>
              <a:rPr lang="en-US" sz="2350" dirty="0">
                <a:solidFill>
                  <a:srgbClr val="FF0000"/>
                </a:solidFill>
                <a:latin typeface="Helvetica" pitchFamily="2" charset="0"/>
              </a:rPr>
              <a:t>weights = co-weights]</a:t>
            </a:r>
            <a:endParaRPr lang="en-US" sz="2350" dirty="0">
              <a:solidFill>
                <a:srgbClr val="FF0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E049CE8-EE7A-864F-B3D7-100DE4125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7361174"/>
            <a:ext cx="76200" cy="241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8B5FF98-65E5-2244-B146-E15DFFAD36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7115048"/>
            <a:ext cx="231648" cy="733552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E31D29F-F221-4243-8DB9-19C1C07C4602}"/>
              </a:ext>
            </a:extLst>
          </p:cNvPr>
          <p:cNvCxnSpPr>
            <a:cxnSpLocks/>
          </p:cNvCxnSpPr>
          <p:nvPr/>
        </p:nvCxnSpPr>
        <p:spPr>
          <a:xfrm flipV="1">
            <a:off x="3544351" y="3130652"/>
            <a:ext cx="1953711" cy="691076"/>
          </a:xfrm>
          <a:prstGeom prst="straightConnector1">
            <a:avLst/>
          </a:prstGeom>
          <a:ln w="25400">
            <a:solidFill>
              <a:srgbClr val="FF0000">
                <a:alpha val="99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7E37547-A2B6-7444-9462-3997D0D300AD}"/>
              </a:ext>
            </a:extLst>
          </p:cNvPr>
          <p:cNvCxnSpPr>
            <a:cxnSpLocks/>
          </p:cNvCxnSpPr>
          <p:nvPr/>
        </p:nvCxnSpPr>
        <p:spPr>
          <a:xfrm flipV="1">
            <a:off x="3602027" y="3456204"/>
            <a:ext cx="2112973" cy="734796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5C0A42B-5B00-4842-9D79-4DFCE1675E05}"/>
              </a:ext>
            </a:extLst>
          </p:cNvPr>
          <p:cNvSpPr txBox="1"/>
          <p:nvPr/>
        </p:nvSpPr>
        <p:spPr>
          <a:xfrm>
            <a:off x="3124200" y="5943600"/>
            <a:ext cx="541526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rgbClr val="3834F6"/>
                </a:solidFill>
              </a:rPr>
              <a:t>(magnetic) electric higher-form symmetries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69003C7-2843-F740-9D09-2E10344095DB}"/>
              </a:ext>
            </a:extLst>
          </p:cNvPr>
          <p:cNvSpPr/>
          <p:nvPr/>
        </p:nvSpPr>
        <p:spPr>
          <a:xfrm>
            <a:off x="3124200" y="6226314"/>
            <a:ext cx="139446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00" dirty="0">
                <a:latin typeface="American Typewriter" panose="02090604020004020304" pitchFamily="18" charset="77"/>
              </a:rPr>
              <a:t>[</a:t>
            </a:r>
            <a:r>
              <a:rPr lang="en-US" sz="1900" dirty="0" err="1">
                <a:latin typeface="American Typewriter" panose="02090604020004020304" pitchFamily="18" charset="77"/>
              </a:rPr>
              <a:t>Morrison,Schäfer-NamekiWillett</a:t>
            </a:r>
            <a:r>
              <a:rPr lang="en-US" sz="1900" dirty="0">
                <a:latin typeface="American Typewriter" panose="02090604020004020304" pitchFamily="18" charset="77"/>
              </a:rPr>
              <a:t> ’20, </a:t>
            </a:r>
          </a:p>
          <a:p>
            <a:r>
              <a:rPr lang="en-US" sz="1900" dirty="0" err="1">
                <a:latin typeface="American Typewriter" panose="02090604020004020304" pitchFamily="18" charset="77"/>
              </a:rPr>
              <a:t>Albertini,Del</a:t>
            </a:r>
            <a:r>
              <a:rPr lang="en-US" sz="1900" dirty="0">
                <a:latin typeface="American Typewriter" panose="02090604020004020304" pitchFamily="18" charset="77"/>
              </a:rPr>
              <a:t> </a:t>
            </a:r>
            <a:r>
              <a:rPr lang="en-US" sz="1900" dirty="0" err="1">
                <a:latin typeface="American Typewriter" panose="02090604020004020304" pitchFamily="18" charset="77"/>
              </a:rPr>
              <a:t>Zotto,García-Etxebarria,Hosseini</a:t>
            </a:r>
            <a:r>
              <a:rPr lang="en-US" sz="1900" dirty="0">
                <a:latin typeface="American Typewriter" panose="02090604020004020304" pitchFamily="18" charset="77"/>
              </a:rPr>
              <a:t> ’20]</a:t>
            </a:r>
            <a:endParaRPr lang="en-US" sz="1900" dirty="0">
              <a:effectLst/>
              <a:latin typeface="American Typewriter" panose="02090604020004020304" pitchFamily="18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181C19F-050A-F04A-A752-2DAB1A98109C}"/>
              </a:ext>
            </a:extLst>
          </p:cNvPr>
          <p:cNvSpPr/>
          <p:nvPr/>
        </p:nvSpPr>
        <p:spPr>
          <a:xfrm>
            <a:off x="3544351" y="10924"/>
            <a:ext cx="5675849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dirty="0">
                <a:latin typeface="American Typewriter" panose="02090604020004020304" pitchFamily="18" charset="77"/>
              </a:rPr>
              <a:t>[M.C., </a:t>
            </a:r>
            <a:r>
              <a:rPr lang="en-US" sz="2300" dirty="0" err="1">
                <a:latin typeface="American Typewriter" panose="02090604020004020304" pitchFamily="18" charset="77"/>
              </a:rPr>
              <a:t>Dierigl</a:t>
            </a:r>
            <a:r>
              <a:rPr lang="en-US" sz="2300" dirty="0">
                <a:latin typeface="American Typewriter" panose="02090604020004020304" pitchFamily="18" charset="77"/>
              </a:rPr>
              <a:t>, Lin, Zhang 2203.03644]</a:t>
            </a:r>
            <a:endParaRPr lang="en-US" sz="2300" dirty="0"/>
          </a:p>
        </p:txBody>
      </p:sp>
      <p:sp>
        <p:nvSpPr>
          <p:cNvPr id="37" name="Left-Right Arrow 36">
            <a:extLst>
              <a:ext uri="{FF2B5EF4-FFF2-40B4-BE49-F238E27FC236}">
                <a16:creationId xmlns:a16="http://schemas.microsoft.com/office/drawing/2014/main" id="{71A0F6EC-2233-A449-9DE8-81F3A49A7AF6}"/>
              </a:ext>
            </a:extLst>
          </p:cNvPr>
          <p:cNvSpPr/>
          <p:nvPr/>
        </p:nvSpPr>
        <p:spPr>
          <a:xfrm>
            <a:off x="2969746" y="5493603"/>
            <a:ext cx="535454" cy="221397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7D68A828-F1A4-4947-8BD2-1E5A2440A3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400" y="5337987"/>
            <a:ext cx="2045440" cy="681813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AE81F3FE-8E10-FB4E-B14B-EE0701D497F7}"/>
              </a:ext>
            </a:extLst>
          </p:cNvPr>
          <p:cNvSpPr/>
          <p:nvPr/>
        </p:nvSpPr>
        <p:spPr>
          <a:xfrm>
            <a:off x="-9292" y="4045803"/>
            <a:ext cx="10067692" cy="45397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350" dirty="0">
                <a:solidFill>
                  <a:srgbClr val="353DF4"/>
                </a:solidFill>
                <a:latin typeface="Helvetica" pitchFamily="2" charset="0"/>
              </a:rPr>
              <a:t>String junctions w/ </a:t>
            </a:r>
            <a:r>
              <a:rPr lang="en-US" sz="2350" dirty="0">
                <a:solidFill>
                  <a:schemeClr val="accent6"/>
                </a:solidFill>
                <a:latin typeface="Helvetica" pitchFamily="2" charset="0"/>
              </a:rPr>
              <a:t>external (asymptotic) prongs </a:t>
            </a:r>
            <a:r>
              <a:rPr lang="en-US" sz="2350" dirty="0">
                <a:solidFill>
                  <a:srgbClr val="353DF4"/>
                </a:solidFill>
                <a:latin typeface="Helvetica" pitchFamily="2" charset="0"/>
              </a:rPr>
              <a:t>⇔ </a:t>
            </a:r>
            <a:r>
              <a:rPr lang="en-US" sz="2350" dirty="0">
                <a:solidFill>
                  <a:schemeClr val="accent6"/>
                </a:solidFill>
                <a:latin typeface="Helvetica" pitchFamily="2" charset="0"/>
              </a:rPr>
              <a:t>weights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C19DC0A-D8C8-084E-93B6-A89C72478443}"/>
              </a:ext>
            </a:extLst>
          </p:cNvPr>
          <p:cNvSpPr/>
          <p:nvPr/>
        </p:nvSpPr>
        <p:spPr>
          <a:xfrm flipV="1">
            <a:off x="2362200" y="5569923"/>
            <a:ext cx="76200" cy="3736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5F0B341E-D132-8341-A1C9-422F11DAD5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3663" y="5257800"/>
            <a:ext cx="1479537" cy="810705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C5EBDCE-88E6-5D41-9FCE-FE3A5F73FA2D}"/>
              </a:ext>
            </a:extLst>
          </p:cNvPr>
          <p:cNvSpPr txBox="1"/>
          <p:nvPr/>
        </p:nvSpPr>
        <p:spPr>
          <a:xfrm>
            <a:off x="6260962" y="5334000"/>
            <a:ext cx="17219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 </a:t>
            </a:r>
            <a:r>
              <a:rPr lang="en-US" i="1" dirty="0"/>
              <a:t>Z(G)</a:t>
            </a:r>
            <a:r>
              <a:rPr lang="en-US" dirty="0"/>
              <a:t>  !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3F0E742-FE10-7A42-B373-781EC556E68A}"/>
              </a:ext>
            </a:extLst>
          </p:cNvPr>
          <p:cNvSpPr txBox="1"/>
          <p:nvPr/>
        </p:nvSpPr>
        <p:spPr>
          <a:xfrm>
            <a:off x="6934200" y="2430959"/>
            <a:ext cx="21948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3834F6"/>
                </a:solidFill>
              </a:rPr>
              <a:t>in perpendicular</a:t>
            </a:r>
          </a:p>
          <a:p>
            <a:r>
              <a:rPr lang="en-US" sz="2200" dirty="0">
                <a:solidFill>
                  <a:srgbClr val="3834F6"/>
                </a:solidFill>
              </a:rPr>
              <a:t> 2d space</a:t>
            </a:r>
          </a:p>
        </p:txBody>
      </p:sp>
    </p:spTree>
    <p:extLst>
      <p:ext uri="{BB962C8B-B14F-4D97-AF65-F5344CB8AC3E}">
        <p14:creationId xmlns:p14="http://schemas.microsoft.com/office/powerpoint/2010/main" val="3431614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0" grpId="0" animBg="1"/>
      <p:bldP spid="11" grpId="0"/>
      <p:bldP spid="31" grpId="0"/>
      <p:bldP spid="34" grpId="0"/>
      <p:bldP spid="37" grpId="0" animBg="1"/>
      <p:bldP spid="46" grpId="0" animBg="1"/>
      <p:bldP spid="52" grpId="0"/>
      <p:bldP spid="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4AD1871-46A7-3B40-AB6E-DA5F92CE1CEE}"/>
              </a:ext>
            </a:extLst>
          </p:cNvPr>
          <p:cNvSpPr txBox="1"/>
          <p:nvPr/>
        </p:nvSpPr>
        <p:spPr>
          <a:xfrm>
            <a:off x="0" y="838200"/>
            <a:ext cx="937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6"/>
                </a:solidFill>
              </a:rPr>
              <a:t>From local (non-compact)  gauge group topology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60EBE9-B5F2-694B-A852-1C83087C4786}"/>
              </a:ext>
            </a:extLst>
          </p:cNvPr>
          <p:cNvSpPr txBox="1"/>
          <p:nvPr/>
        </p:nvSpPr>
        <p:spPr>
          <a:xfrm>
            <a:off x="76200" y="1371600"/>
            <a:ext cx="90678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600" dirty="0">
              <a:solidFill>
                <a:srgbClr val="3834F6"/>
              </a:solidFill>
              <a:latin typeface="+mn-lt"/>
            </a:endParaRPr>
          </a:p>
          <a:p>
            <a:endParaRPr lang="en-US" sz="2600" dirty="0">
              <a:solidFill>
                <a:srgbClr val="3834F6"/>
              </a:solidFill>
              <a:latin typeface="+mn-lt"/>
            </a:endParaRPr>
          </a:p>
          <a:p>
            <a:endParaRPr lang="en-US" sz="2600" dirty="0">
              <a:solidFill>
                <a:srgbClr val="3834F6"/>
              </a:solidFill>
              <a:latin typeface="+mn-lt"/>
            </a:endParaRPr>
          </a:p>
          <a:p>
            <a:r>
              <a:rPr lang="en-US" sz="2600" dirty="0">
                <a:solidFill>
                  <a:srgbClr val="3834F6"/>
                </a:solidFill>
                <a:latin typeface="+mn-lt"/>
              </a:rPr>
              <a:t>“Fractionality” of               encodes charge under  </a:t>
            </a:r>
            <a:r>
              <a:rPr lang="en-US" sz="2600" i="1" dirty="0">
                <a:latin typeface="+mn-lt"/>
              </a:rPr>
              <a:t>Z(G)  </a:t>
            </a:r>
            <a:r>
              <a:rPr lang="en-US" sz="2600" dirty="0">
                <a:solidFill>
                  <a:srgbClr val="3834F6"/>
                </a:solidFill>
                <a:latin typeface="+mn-lt"/>
              </a:rPr>
              <a:t> </a:t>
            </a:r>
            <a:r>
              <a:rPr lang="en-US" sz="2600" dirty="0">
                <a:solidFill>
                  <a:srgbClr val="3834F6"/>
                </a:solidFill>
                <a:latin typeface="+mn-lt"/>
                <a:sym typeface="Wingdings" pitchFamily="2" charset="2"/>
              </a:rPr>
              <a:t></a:t>
            </a:r>
            <a:endParaRPr lang="en-US" sz="2600" dirty="0">
              <a:solidFill>
                <a:srgbClr val="3834F6"/>
              </a:solidFill>
              <a:latin typeface="+mn-lt"/>
            </a:endParaRPr>
          </a:p>
          <a:p>
            <a:r>
              <a:rPr lang="en-US" sz="2600" dirty="0">
                <a:solidFill>
                  <a:srgbClr val="3834F6"/>
                </a:solidFill>
                <a:latin typeface="+mn-lt"/>
              </a:rPr>
              <a:t>equivalently captured by </a:t>
            </a:r>
            <a:r>
              <a:rPr lang="en-US" sz="2600" i="1" dirty="0">
                <a:solidFill>
                  <a:srgbClr val="FF0000"/>
                </a:solidFill>
                <a:latin typeface="+mn-lt"/>
              </a:rPr>
              <a:t>extended weights </a:t>
            </a:r>
            <a:r>
              <a:rPr lang="en-US" sz="2600" dirty="0">
                <a:solidFill>
                  <a:srgbClr val="FF0000"/>
                </a:solidFill>
                <a:latin typeface="+mn-lt"/>
              </a:rPr>
              <a:t> </a:t>
            </a:r>
          </a:p>
          <a:p>
            <a:r>
              <a:rPr lang="en-US" sz="2600" dirty="0">
                <a:solidFill>
                  <a:srgbClr val="3834F6"/>
                </a:solidFill>
                <a:latin typeface="+mn-lt"/>
              </a:rPr>
              <a:t>which </a:t>
            </a:r>
            <a:r>
              <a:rPr lang="en-US" sz="2600" i="1" dirty="0">
                <a:solidFill>
                  <a:schemeClr val="accent6"/>
                </a:solidFill>
                <a:latin typeface="+mn-lt"/>
              </a:rPr>
              <a:t>are fractional loop junctions</a:t>
            </a:r>
            <a:r>
              <a:rPr lang="en-US" sz="2600" dirty="0">
                <a:solidFill>
                  <a:srgbClr val="FF0000"/>
                </a:solidFill>
                <a:latin typeface="+mn-lt"/>
              </a:rPr>
              <a:t>. </a:t>
            </a:r>
          </a:p>
          <a:p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F71D12A-341E-674A-B2C5-D00F3D364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008" y="2582818"/>
            <a:ext cx="1274192" cy="46518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F1C533F-0ADE-5D42-97B2-2354D5CEAB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5101" y="3067050"/>
            <a:ext cx="876299" cy="43815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E9F0CEB-3749-DD42-ABDB-F6A07EEE70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2090406"/>
            <a:ext cx="2711450" cy="34799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19508AC-D06C-CA47-B8AA-5F0B1639F52F}"/>
              </a:ext>
            </a:extLst>
          </p:cNvPr>
          <p:cNvSpPr txBox="1"/>
          <p:nvPr/>
        </p:nvSpPr>
        <p:spPr>
          <a:xfrm>
            <a:off x="152400" y="1524000"/>
            <a:ext cx="872002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rgbClr val="3834F6"/>
                </a:solidFill>
              </a:rPr>
              <a:t>Non-root junctions carry non-zero asymptotic (</a:t>
            </a:r>
            <a:r>
              <a:rPr lang="en-US" sz="2500" dirty="0" err="1">
                <a:solidFill>
                  <a:srgbClr val="3834F6"/>
                </a:solidFill>
              </a:rPr>
              <a:t>p,q</a:t>
            </a:r>
            <a:r>
              <a:rPr lang="en-US" sz="2500" dirty="0">
                <a:solidFill>
                  <a:srgbClr val="3834F6"/>
                </a:solidFill>
              </a:rPr>
              <a:t>)-charge 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974E807-58B7-9047-846F-BAA3B27A88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1510" y="3505200"/>
            <a:ext cx="3487690" cy="2565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16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B4A988F-A51B-9F4C-AC45-C7729C9ECABC}"/>
              </a:ext>
            </a:extLst>
          </p:cNvPr>
          <p:cNvSpPr txBox="1"/>
          <p:nvPr/>
        </p:nvSpPr>
        <p:spPr>
          <a:xfrm>
            <a:off x="76200" y="304800"/>
            <a:ext cx="9167894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>
                <a:solidFill>
                  <a:schemeClr val="accent6"/>
                </a:solidFill>
              </a:rPr>
              <a:t>…to global compactification &amp; gauge group topology there </a:t>
            </a:r>
          </a:p>
          <a:p>
            <a:endParaRPr lang="en-US" sz="2700" dirty="0">
              <a:solidFill>
                <a:schemeClr val="accent6"/>
              </a:solidFill>
              <a:sym typeface="Wingdings" pitchFamily="2" charset="2"/>
            </a:endParaRPr>
          </a:p>
          <a:p>
            <a:r>
              <a:rPr lang="en-US" sz="2700" dirty="0">
                <a:solidFill>
                  <a:srgbClr val="FF0000"/>
                </a:solidFill>
                <a:sym typeface="Wingdings" pitchFamily="2" charset="2"/>
              </a:rPr>
              <a:t> no net asymptotic (</a:t>
            </a:r>
            <a:r>
              <a:rPr lang="en-US" sz="2700" dirty="0" err="1">
                <a:solidFill>
                  <a:srgbClr val="FF0000"/>
                </a:solidFill>
                <a:sym typeface="Wingdings" pitchFamily="2" charset="2"/>
              </a:rPr>
              <a:t>p,q</a:t>
            </a:r>
            <a:r>
              <a:rPr lang="en-US" sz="2700" dirty="0">
                <a:solidFill>
                  <a:srgbClr val="FF0000"/>
                </a:solidFill>
                <a:sym typeface="Wingdings" pitchFamily="2" charset="2"/>
              </a:rPr>
              <a:t>) charge</a:t>
            </a:r>
            <a:endParaRPr lang="en-US" sz="2700" dirty="0">
              <a:solidFill>
                <a:srgbClr val="FF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C6B9FB-0AF0-6A43-AD90-3ADE705ABED6}"/>
              </a:ext>
            </a:extLst>
          </p:cNvPr>
          <p:cNvSpPr/>
          <p:nvPr/>
        </p:nvSpPr>
        <p:spPr>
          <a:xfrm>
            <a:off x="76200" y="1664494"/>
            <a:ext cx="92964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à"/>
            </a:pPr>
            <a:r>
              <a:rPr lang="en-US" sz="2600" dirty="0">
                <a:solidFill>
                  <a:srgbClr val="3834F6"/>
                </a:solidFill>
                <a:latin typeface="Helvetica" pitchFamily="2" charset="0"/>
                <a:sym typeface="Wingdings" pitchFamily="2" charset="2"/>
              </a:rPr>
              <a:t>r</a:t>
            </a:r>
            <a:r>
              <a:rPr lang="en-US" sz="2600" dirty="0">
                <a:solidFill>
                  <a:srgbClr val="3834F6"/>
                </a:solidFill>
                <a:latin typeface="Helvetica" pitchFamily="2" charset="0"/>
              </a:rPr>
              <a:t>estricts allowed junctions in “gluing” local patches     encoded in </a:t>
            </a:r>
            <a:r>
              <a:rPr lang="en-US" sz="2600" dirty="0">
                <a:solidFill>
                  <a:schemeClr val="accent6"/>
                </a:solidFill>
                <a:latin typeface="Helvetica" pitchFamily="2" charset="0"/>
              </a:rPr>
              <a:t>fractional null junctions of 5-branes (encode </a:t>
            </a:r>
            <a:r>
              <a:rPr lang="en-US" sz="2600" i="1" dirty="0">
                <a:solidFill>
                  <a:schemeClr val="accent6"/>
                </a:solidFill>
                <a:latin typeface="Helvetica" pitchFamily="2" charset="0"/>
              </a:rPr>
              <a:t>Z)</a:t>
            </a:r>
            <a:endParaRPr lang="en-US" sz="2200" i="1" dirty="0">
              <a:solidFill>
                <a:schemeClr val="accent6"/>
              </a:solidFill>
              <a:latin typeface="American Typewriter" panose="02090604020004020304" pitchFamily="18" charset="77"/>
            </a:endParaRPr>
          </a:p>
          <a:p>
            <a:r>
              <a:rPr lang="en-US" sz="2200" dirty="0">
                <a:latin typeface="American Typewriter" panose="02090604020004020304" pitchFamily="18" charset="77"/>
              </a:rPr>
              <a:t>                                                           </a:t>
            </a:r>
            <a:r>
              <a:rPr lang="en-US" sz="2000" dirty="0">
                <a:latin typeface="American Typewriter" panose="02090604020004020304" pitchFamily="18" charset="77"/>
              </a:rPr>
              <a:t>[</a:t>
            </a:r>
            <a:r>
              <a:rPr lang="en-US" sz="2000" dirty="0" err="1">
                <a:latin typeface="American Typewriter" panose="02090604020004020304" pitchFamily="18" charset="77"/>
              </a:rPr>
              <a:t>Fukae,Yamada,Yang</a:t>
            </a:r>
            <a:r>
              <a:rPr lang="en-US" sz="2000" dirty="0">
                <a:latin typeface="American Typewriter" panose="02090604020004020304" pitchFamily="18" charset="77"/>
              </a:rPr>
              <a:t> ’99, </a:t>
            </a:r>
            <a:r>
              <a:rPr lang="en-US" sz="2000" dirty="0" err="1">
                <a:latin typeface="American Typewriter" panose="02090604020004020304" pitchFamily="18" charset="77"/>
              </a:rPr>
              <a:t>Guralnik</a:t>
            </a:r>
            <a:r>
              <a:rPr lang="en-US" sz="2000" dirty="0">
                <a:latin typeface="American Typewriter" panose="02090604020004020304" pitchFamily="18" charset="77"/>
              </a:rPr>
              <a:t> ’01]</a:t>
            </a:r>
            <a:endParaRPr lang="en-US" sz="2000" dirty="0">
              <a:effectLst/>
              <a:latin typeface="American Typewriter" panose="02090604020004020304" pitchFamily="18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57710E-8D18-5346-8CC6-78046EE782E1}"/>
              </a:ext>
            </a:extLst>
          </p:cNvPr>
          <p:cNvSpPr txBox="1"/>
          <p:nvPr/>
        </p:nvSpPr>
        <p:spPr>
          <a:xfrm>
            <a:off x="0" y="3393757"/>
            <a:ext cx="502252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rgbClr val="3834F6"/>
                </a:solidFill>
              </a:rPr>
              <a:t>All rank 18  </a:t>
            </a:r>
            <a:r>
              <a:rPr lang="en-US" sz="2600" dirty="0" err="1">
                <a:solidFill>
                  <a:srgbClr val="3834F6"/>
                </a:solidFill>
              </a:rPr>
              <a:t>vacua</a:t>
            </a:r>
            <a:r>
              <a:rPr lang="en-US" sz="2600" dirty="0">
                <a:solidFill>
                  <a:srgbClr val="3834F6"/>
                </a:solidFill>
              </a:rPr>
              <a:t>  </a:t>
            </a:r>
            <a:r>
              <a:rPr lang="en-US" sz="2600" dirty="0">
                <a:solidFill>
                  <a:srgbClr val="3834F6"/>
                </a:solidFill>
                <a:sym typeface="Wingdings" pitchFamily="2" charset="2"/>
              </a:rPr>
              <a:t> </a:t>
            </a:r>
            <a:r>
              <a:rPr lang="en-US" sz="2600" dirty="0">
                <a:solidFill>
                  <a:srgbClr val="3834F6"/>
                </a:solidFill>
              </a:rPr>
              <a:t> Example: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B1FB30-AC5D-554A-8649-AFB8B82D05AA}"/>
              </a:ext>
            </a:extLst>
          </p:cNvPr>
          <p:cNvSpPr txBox="1"/>
          <p:nvPr/>
        </p:nvSpPr>
        <p:spPr>
          <a:xfrm>
            <a:off x="0" y="6197769"/>
            <a:ext cx="529503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>
                <a:solidFill>
                  <a:srgbClr val="3834F6"/>
                </a:solidFill>
              </a:rPr>
              <a:t>Also for all examples with U(1)’s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4E67057-1760-FF45-BE72-E16620770A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90800"/>
            <a:ext cx="4267200" cy="9209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3E18F55-CE85-0A49-8DDF-EA4E126B7E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810000"/>
            <a:ext cx="9179530" cy="4061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B9FCB2F-EA77-7241-BB69-5657E1EB8D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400" y="4191000"/>
            <a:ext cx="6312691" cy="180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02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194E3A-1977-FD4B-8D9E-C0CE1327F206}"/>
              </a:ext>
            </a:extLst>
          </p:cNvPr>
          <p:cNvSpPr/>
          <p:nvPr/>
        </p:nvSpPr>
        <p:spPr>
          <a:xfrm>
            <a:off x="0" y="76200"/>
            <a:ext cx="321754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>
                <a:solidFill>
                  <a:srgbClr val="FF0000"/>
                </a:solidFill>
                <a:latin typeface="+mn-lt"/>
              </a:rPr>
              <a:t>Junctions on </a:t>
            </a:r>
            <a:r>
              <a:rPr lang="en-US" sz="3000" i="1" dirty="0">
                <a:solidFill>
                  <a:srgbClr val="FF0000"/>
                </a:solidFill>
                <a:latin typeface="+mn-lt"/>
              </a:rPr>
              <a:t>O7</a:t>
            </a:r>
            <a:r>
              <a:rPr lang="en-US" sz="3000" i="1" baseline="30000" dirty="0">
                <a:solidFill>
                  <a:srgbClr val="FF0000"/>
                </a:solidFill>
                <a:latin typeface="+mn-lt"/>
              </a:rPr>
              <a:t>+</a:t>
            </a:r>
            <a:r>
              <a:rPr lang="en-US" sz="3000" i="1" dirty="0">
                <a:solidFill>
                  <a:srgbClr val="FF0000"/>
                </a:solidFill>
                <a:latin typeface="+mn-lt"/>
              </a:rPr>
              <a:t> </a:t>
            </a:r>
            <a:endParaRPr lang="en-US" sz="3000" i="1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AF3B5B-AC3C-A24C-BE41-FAF6118161E6}"/>
              </a:ext>
            </a:extLst>
          </p:cNvPr>
          <p:cNvSpPr/>
          <p:nvPr/>
        </p:nvSpPr>
        <p:spPr>
          <a:xfrm>
            <a:off x="0" y="609600"/>
            <a:ext cx="10972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solidFill>
                  <a:srgbClr val="3834F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sz="2600" i="1" dirty="0">
                <a:solidFill>
                  <a:srgbClr val="3834F6"/>
                </a:solidFill>
                <a:latin typeface="+mj-lt"/>
              </a:rPr>
              <a:t> O7</a:t>
            </a:r>
            <a:r>
              <a:rPr lang="en-US" sz="2600" i="1" baseline="30000" dirty="0">
                <a:solidFill>
                  <a:srgbClr val="3834F6"/>
                </a:solidFill>
                <a:latin typeface="+mj-lt"/>
              </a:rPr>
              <a:t>+</a:t>
            </a:r>
            <a:r>
              <a:rPr lang="en-US" sz="2600" dirty="0">
                <a:solidFill>
                  <a:srgbClr val="3834F6"/>
                </a:solidFill>
                <a:latin typeface="+mj-lt"/>
              </a:rPr>
              <a:t> does not split into (</a:t>
            </a:r>
            <a:r>
              <a:rPr lang="en-US" sz="2600" dirty="0" err="1">
                <a:solidFill>
                  <a:srgbClr val="3834F6"/>
                </a:solidFill>
                <a:latin typeface="+mj-lt"/>
              </a:rPr>
              <a:t>p,q</a:t>
            </a:r>
            <a:r>
              <a:rPr lang="en-US" sz="2600" dirty="0">
                <a:solidFill>
                  <a:srgbClr val="3834F6"/>
                </a:solidFill>
                <a:latin typeface="+mj-lt"/>
              </a:rPr>
              <a:t>) 7-branes at finite </a:t>
            </a:r>
            <a:r>
              <a:rPr lang="en-US" sz="2600" dirty="0" err="1">
                <a:solidFill>
                  <a:srgbClr val="3834F6"/>
                </a:solidFill>
                <a:latin typeface="+mj-lt"/>
              </a:rPr>
              <a:t>g</a:t>
            </a:r>
            <a:r>
              <a:rPr lang="en-US" sz="2600" baseline="-25000" dirty="0" err="1">
                <a:solidFill>
                  <a:srgbClr val="3834F6"/>
                </a:solidFill>
                <a:latin typeface="+mj-lt"/>
              </a:rPr>
              <a:t>s</a:t>
            </a:r>
            <a:r>
              <a:rPr lang="en-US" dirty="0">
                <a:solidFill>
                  <a:srgbClr val="3834F6"/>
                </a:solidFill>
              </a:rPr>
              <a:t> </a:t>
            </a:r>
            <a:r>
              <a:rPr lang="en-US" sz="2600" dirty="0">
                <a:solidFill>
                  <a:srgbClr val="3834F6"/>
                </a:solidFill>
              </a:rPr>
              <a:t>(unlike </a:t>
            </a:r>
            <a:r>
              <a:rPr lang="en-US" sz="2600" i="1" dirty="0">
                <a:solidFill>
                  <a:srgbClr val="3834F6"/>
                </a:solidFill>
              </a:rPr>
              <a:t>O7</a:t>
            </a:r>
            <a:r>
              <a:rPr lang="en-US" sz="2600" i="1" baseline="30000" dirty="0">
                <a:solidFill>
                  <a:srgbClr val="3834F6"/>
                </a:solidFill>
                <a:latin typeface="Helvetica" pitchFamily="2" charset="0"/>
              </a:rPr>
              <a:t>−</a:t>
            </a:r>
            <a:r>
              <a:rPr lang="en-US" sz="2600" dirty="0">
                <a:solidFill>
                  <a:srgbClr val="3834F6"/>
                </a:solidFill>
                <a:latin typeface="Helvetica" pitchFamily="2" charset="0"/>
              </a:rPr>
              <a:t>)</a:t>
            </a:r>
            <a:endParaRPr lang="en-US" sz="2600" dirty="0">
              <a:effectLst/>
              <a:latin typeface="Helvetica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A0550CD-52AC-E34D-84F1-0FFEA2489858}"/>
              </a:ext>
            </a:extLst>
          </p:cNvPr>
          <p:cNvSpPr/>
          <p:nvPr/>
        </p:nvSpPr>
        <p:spPr>
          <a:xfrm>
            <a:off x="0" y="1287482"/>
            <a:ext cx="92964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solidFill>
                  <a:srgbClr val="3834F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sz="2600" dirty="0">
                <a:solidFill>
                  <a:srgbClr val="3834F6"/>
                </a:solidFill>
                <a:latin typeface="+mn-lt"/>
              </a:rPr>
              <a:t> Same </a:t>
            </a:r>
            <a:r>
              <a:rPr lang="en-US" sz="2600" dirty="0" err="1">
                <a:solidFill>
                  <a:srgbClr val="3834F6"/>
                </a:solidFill>
                <a:latin typeface="+mn-lt"/>
              </a:rPr>
              <a:t>monodromy</a:t>
            </a:r>
            <a:r>
              <a:rPr lang="en-US" sz="2600" dirty="0">
                <a:solidFill>
                  <a:srgbClr val="3834F6"/>
                </a:solidFill>
                <a:latin typeface="+mn-lt"/>
              </a:rPr>
              <a:t> as </a:t>
            </a:r>
            <a:r>
              <a:rPr lang="en-US" sz="2800" dirty="0">
                <a:solidFill>
                  <a:srgbClr val="3834F6"/>
                </a:solidFill>
                <a:latin typeface="Helvetica" pitchFamily="2" charset="0"/>
              </a:rPr>
              <a:t>𝔰𝔬</a:t>
            </a:r>
            <a:r>
              <a:rPr lang="en-US" sz="2800" baseline="-25000" dirty="0">
                <a:solidFill>
                  <a:srgbClr val="3834F6"/>
                </a:solidFill>
                <a:latin typeface="Helvetica" pitchFamily="2" charset="0"/>
              </a:rPr>
              <a:t>16 </a:t>
            </a:r>
            <a:r>
              <a:rPr lang="en-US" sz="2600" dirty="0">
                <a:solidFill>
                  <a:srgbClr val="3834F6"/>
                </a:solidFill>
                <a:latin typeface="+mn-lt"/>
              </a:rPr>
              <a:t>- stack, but w/ </a:t>
            </a:r>
            <a:r>
              <a:rPr lang="en-US" sz="2600" dirty="0">
                <a:solidFill>
                  <a:srgbClr val="FF0000"/>
                </a:solidFill>
                <a:latin typeface="+mn-lt"/>
              </a:rPr>
              <a:t>“non-trivial flux”</a:t>
            </a:r>
          </a:p>
          <a:p>
            <a:r>
              <a:rPr lang="en-US" sz="2600" dirty="0">
                <a:solidFill>
                  <a:srgbClr val="3834F6"/>
                </a:solidFill>
                <a:latin typeface="+mn-lt"/>
              </a:rPr>
              <a:t>  that </a:t>
            </a:r>
            <a:r>
              <a:rPr lang="en-US" sz="2600" dirty="0">
                <a:solidFill>
                  <a:srgbClr val="FF0000"/>
                </a:solidFill>
                <a:latin typeface="+mn-lt"/>
              </a:rPr>
              <a:t>“freezes” </a:t>
            </a:r>
            <a:r>
              <a:rPr lang="en-US" sz="2600" dirty="0">
                <a:solidFill>
                  <a:srgbClr val="3834F6"/>
                </a:solidFill>
                <a:latin typeface="+mn-lt"/>
              </a:rPr>
              <a:t>singularity in M-/F-theory </a:t>
            </a:r>
          </a:p>
          <a:p>
            <a:r>
              <a:rPr lang="en-US" sz="2100" dirty="0">
                <a:latin typeface="American Typewriter" panose="02090604020004020304" pitchFamily="18" charset="77"/>
              </a:rPr>
              <a:t>                                                 [Witten ’97, de Boer et al ’01, </a:t>
            </a:r>
            <a:r>
              <a:rPr lang="en-US" sz="2100" dirty="0" err="1">
                <a:latin typeface="American Typewriter" panose="02090604020004020304" pitchFamily="18" charset="77"/>
              </a:rPr>
              <a:t>Tachikawa</a:t>
            </a:r>
            <a:r>
              <a:rPr lang="en-US" sz="2100" dirty="0">
                <a:latin typeface="American Typewriter" panose="02090604020004020304" pitchFamily="18" charset="77"/>
              </a:rPr>
              <a:t> ’15]</a:t>
            </a:r>
            <a:endParaRPr lang="en-US" sz="2600" dirty="0">
              <a:solidFill>
                <a:srgbClr val="3834F6"/>
              </a:solidFill>
              <a:latin typeface="+mn-lt"/>
            </a:endParaRP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7FF8E9F7-796B-3A41-A70D-6C654A9373E6}"/>
              </a:ext>
            </a:extLst>
          </p:cNvPr>
          <p:cNvSpPr/>
          <p:nvPr/>
        </p:nvSpPr>
        <p:spPr>
          <a:xfrm>
            <a:off x="76200" y="5486400"/>
            <a:ext cx="838200" cy="3810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A102B8-F75F-5A46-985E-702D7587B2C8}"/>
              </a:ext>
            </a:extLst>
          </p:cNvPr>
          <p:cNvSpPr txBox="1"/>
          <p:nvPr/>
        </p:nvSpPr>
        <p:spPr>
          <a:xfrm>
            <a:off x="1079698" y="5412273"/>
            <a:ext cx="80643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3834F6"/>
                </a:solidFill>
              </a:rPr>
              <a:t>Analogous constructions w/global topology</a:t>
            </a:r>
          </a:p>
          <a:p>
            <a:r>
              <a:rPr lang="en-US" sz="2800" dirty="0">
                <a:solidFill>
                  <a:srgbClr val="3834F6"/>
                </a:solidFill>
              </a:rPr>
              <a:t>w/ </a:t>
            </a:r>
            <a:r>
              <a:rPr lang="en-US" sz="2800" dirty="0">
                <a:solidFill>
                  <a:schemeClr val="accent6"/>
                </a:solidFill>
              </a:rPr>
              <a:t>one </a:t>
            </a:r>
            <a:r>
              <a:rPr lang="en-US" sz="2800" i="1" dirty="0">
                <a:solidFill>
                  <a:schemeClr val="accent6"/>
                </a:solidFill>
              </a:rPr>
              <a:t>O7</a:t>
            </a:r>
            <a:r>
              <a:rPr lang="en-US" sz="2800" i="1" baseline="30000" dirty="0">
                <a:solidFill>
                  <a:schemeClr val="accent6"/>
                </a:solidFill>
              </a:rPr>
              <a:t>+ </a:t>
            </a:r>
            <a:r>
              <a:rPr lang="en-US" sz="2800" i="1" dirty="0">
                <a:solidFill>
                  <a:srgbClr val="3834F6"/>
                </a:solidFill>
                <a:sym typeface="Wingdings" pitchFamily="2" charset="2"/>
              </a:rPr>
              <a:t> </a:t>
            </a:r>
            <a:r>
              <a:rPr lang="en-US" sz="2800" dirty="0">
                <a:solidFill>
                  <a:srgbClr val="3834F6"/>
                </a:solidFill>
                <a:sym typeface="Wingdings" pitchFamily="2" charset="2"/>
              </a:rPr>
              <a:t>all </a:t>
            </a:r>
            <a:r>
              <a:rPr lang="en-US" sz="2800" dirty="0">
                <a:solidFill>
                  <a:schemeClr val="accent6"/>
                </a:solidFill>
                <a:sym typeface="Wingdings" pitchFamily="2" charset="2"/>
              </a:rPr>
              <a:t>rank 10 </a:t>
            </a:r>
            <a:r>
              <a:rPr lang="en-US" sz="2800" dirty="0" err="1">
                <a:solidFill>
                  <a:srgbClr val="3834F6"/>
                </a:solidFill>
                <a:sym typeface="Wingdings" pitchFamily="2" charset="2"/>
              </a:rPr>
              <a:t>vacua</a:t>
            </a:r>
            <a:endParaRPr lang="en-US" sz="2800" baseline="30000" dirty="0">
              <a:solidFill>
                <a:srgbClr val="3834F6"/>
              </a:solidFill>
            </a:endParaRPr>
          </a:p>
          <a:p>
            <a:r>
              <a:rPr lang="en-US" sz="2800" dirty="0">
                <a:solidFill>
                  <a:srgbClr val="3834F6"/>
                </a:solidFill>
              </a:rPr>
              <a:t>w/ </a:t>
            </a:r>
            <a:r>
              <a:rPr lang="en-US" sz="2800" dirty="0">
                <a:solidFill>
                  <a:schemeClr val="accent6"/>
                </a:solidFill>
              </a:rPr>
              <a:t>two </a:t>
            </a:r>
            <a:r>
              <a:rPr lang="en-US" sz="2800" i="1" dirty="0">
                <a:solidFill>
                  <a:schemeClr val="accent6"/>
                </a:solidFill>
              </a:rPr>
              <a:t>O7</a:t>
            </a:r>
            <a:r>
              <a:rPr lang="en-US" sz="2800" i="1" baseline="30000" dirty="0">
                <a:solidFill>
                  <a:schemeClr val="accent6"/>
                </a:solidFill>
              </a:rPr>
              <a:t>+</a:t>
            </a:r>
            <a:r>
              <a:rPr lang="en-US" sz="2800" i="1" dirty="0">
                <a:solidFill>
                  <a:srgbClr val="3834F6"/>
                </a:solidFill>
                <a:sym typeface="Wingdings" pitchFamily="2" charset="2"/>
              </a:rPr>
              <a:t>  </a:t>
            </a:r>
            <a:r>
              <a:rPr lang="en-US" sz="2800" dirty="0">
                <a:solidFill>
                  <a:srgbClr val="3834F6"/>
                </a:solidFill>
                <a:sym typeface="Wingdings" pitchFamily="2" charset="2"/>
              </a:rPr>
              <a:t>all </a:t>
            </a:r>
            <a:r>
              <a:rPr lang="en-US" sz="2800" dirty="0">
                <a:solidFill>
                  <a:schemeClr val="accent6"/>
                </a:solidFill>
                <a:sym typeface="Wingdings" pitchFamily="2" charset="2"/>
              </a:rPr>
              <a:t>rank 2</a:t>
            </a:r>
            <a:r>
              <a:rPr lang="en-US" sz="2800" dirty="0">
                <a:solidFill>
                  <a:srgbClr val="3834F6"/>
                </a:solidFill>
                <a:sym typeface="Wingdings" pitchFamily="2" charset="2"/>
              </a:rPr>
              <a:t> </a:t>
            </a:r>
            <a:r>
              <a:rPr lang="en-US" sz="2800" dirty="0" err="1">
                <a:solidFill>
                  <a:srgbClr val="3834F6"/>
                </a:solidFill>
                <a:sym typeface="Wingdings" pitchFamily="2" charset="2"/>
              </a:rPr>
              <a:t>vacua</a:t>
            </a:r>
            <a:r>
              <a:rPr lang="en-US" sz="2800" dirty="0">
                <a:solidFill>
                  <a:srgbClr val="3834F6"/>
                </a:solidFill>
                <a:sym typeface="Wingdings" pitchFamily="2" charset="2"/>
              </a:rPr>
              <a:t>  </a:t>
            </a:r>
            <a:r>
              <a:rPr lang="en-US" sz="2800" dirty="0">
                <a:solidFill>
                  <a:srgbClr val="FF0000"/>
                </a:solidFill>
                <a:sym typeface="Wingdings" pitchFamily="2" charset="2"/>
              </a:rPr>
              <a:t>- first construction</a:t>
            </a:r>
            <a:endParaRPr lang="en-US" sz="2800" baseline="30000" dirty="0">
              <a:solidFill>
                <a:srgbClr val="FF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10DD0B-0926-AB4D-A0AE-A9D519E113A2}"/>
              </a:ext>
            </a:extLst>
          </p:cNvPr>
          <p:cNvSpPr/>
          <p:nvPr/>
        </p:nvSpPr>
        <p:spPr>
          <a:xfrm>
            <a:off x="0" y="2441644"/>
            <a:ext cx="92964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solidFill>
                  <a:srgbClr val="3834F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sz="2600" dirty="0">
                <a:solidFill>
                  <a:srgbClr val="3834F6"/>
                </a:solidFill>
                <a:latin typeface="+mn-lt"/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+mn-lt"/>
              </a:rPr>
              <a:t>Freezing - local</a:t>
            </a:r>
            <a:r>
              <a:rPr lang="en-US" sz="2600" dirty="0">
                <a:solidFill>
                  <a:srgbClr val="3834F6"/>
                </a:solidFill>
                <a:latin typeface="+mn-lt"/>
              </a:rPr>
              <a:t>:  </a:t>
            </a:r>
            <a:r>
              <a:rPr lang="en-US" sz="2600" dirty="0">
                <a:solidFill>
                  <a:srgbClr val="FF0000"/>
                </a:solidFill>
                <a:latin typeface="+mn-lt"/>
              </a:rPr>
              <a:t>“replacing” one stack [two stacks]</a:t>
            </a:r>
            <a:r>
              <a:rPr lang="en-US" sz="2600" dirty="0">
                <a:solidFill>
                  <a:srgbClr val="3834F6"/>
                </a:solidFill>
                <a:latin typeface="+mn-lt"/>
              </a:rPr>
              <a:t>  </a:t>
            </a:r>
          </a:p>
          <a:p>
            <a:r>
              <a:rPr lang="en-US" sz="2600" dirty="0">
                <a:solidFill>
                  <a:srgbClr val="3834F6"/>
                </a:solidFill>
                <a:latin typeface="+mn-lt"/>
              </a:rPr>
              <a:t>                               with </a:t>
            </a:r>
            <a:r>
              <a:rPr lang="en-US" sz="2600" i="1" dirty="0">
                <a:solidFill>
                  <a:srgbClr val="3834F6"/>
                </a:solidFill>
                <a:latin typeface="+mn-lt"/>
              </a:rPr>
              <a:t>O7</a:t>
            </a:r>
            <a:r>
              <a:rPr lang="en-US" sz="2600" i="1" baseline="30000" dirty="0">
                <a:solidFill>
                  <a:srgbClr val="3834F6"/>
                </a:solidFill>
                <a:latin typeface="+mn-lt"/>
              </a:rPr>
              <a:t>+</a:t>
            </a:r>
            <a:r>
              <a:rPr lang="en-US" sz="2600" dirty="0">
                <a:solidFill>
                  <a:srgbClr val="3834F6"/>
                </a:solidFill>
                <a:latin typeface="+mn-lt"/>
              </a:rPr>
              <a:t> yields theories of </a:t>
            </a:r>
            <a:r>
              <a:rPr lang="en-US" sz="2600" dirty="0">
                <a:solidFill>
                  <a:srgbClr val="FF0000"/>
                </a:solidFill>
                <a:latin typeface="+mn-lt"/>
              </a:rPr>
              <a:t>rank 10 [rank 2] </a:t>
            </a:r>
            <a:endParaRPr lang="en-US" sz="2100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r>
              <a:rPr lang="en-US" sz="2100" dirty="0">
                <a:solidFill>
                  <a:srgbClr val="3834F6"/>
                </a:solidFill>
                <a:latin typeface="American Typewriter" panose="02090604020004020304" pitchFamily="18" charset="77"/>
              </a:rPr>
              <a:t>                                                                                                   </a:t>
            </a:r>
            <a:r>
              <a:rPr lang="en-US" sz="2100" dirty="0">
                <a:latin typeface="American Typewriter" panose="02090604020004020304" pitchFamily="18" charset="77"/>
              </a:rPr>
              <a:t>[</a:t>
            </a:r>
            <a:r>
              <a:rPr lang="en-US" sz="2100" dirty="0" err="1">
                <a:latin typeface="American Typewriter" panose="02090604020004020304" pitchFamily="18" charset="77"/>
              </a:rPr>
              <a:t>Hamada,Vafa</a:t>
            </a:r>
            <a:r>
              <a:rPr lang="en-US" sz="2100" dirty="0">
                <a:latin typeface="American Typewriter" panose="02090604020004020304" pitchFamily="18" charset="77"/>
              </a:rPr>
              <a:t> ’21]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AAA3423-6D26-C44D-8EE2-B90B4CCBE04B}"/>
              </a:ext>
            </a:extLst>
          </p:cNvPr>
          <p:cNvSpPr/>
          <p:nvPr/>
        </p:nvSpPr>
        <p:spPr>
          <a:xfrm>
            <a:off x="0" y="3565029"/>
            <a:ext cx="92964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solidFill>
                  <a:srgbClr val="3834F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2600" dirty="0">
                <a:solidFill>
                  <a:srgbClr val="3834F6"/>
                </a:solidFill>
              </a:rPr>
              <a:t>Strings ending on </a:t>
            </a:r>
            <a:r>
              <a:rPr lang="en-US" sz="2600" i="1" dirty="0">
                <a:solidFill>
                  <a:srgbClr val="3834F6"/>
                </a:solidFill>
              </a:rPr>
              <a:t>O7</a:t>
            </a:r>
            <a:r>
              <a:rPr lang="en-US" sz="2600" i="1" baseline="30000" dirty="0">
                <a:solidFill>
                  <a:srgbClr val="3834F6"/>
                </a:solidFill>
              </a:rPr>
              <a:t>+</a:t>
            </a:r>
            <a:r>
              <a:rPr lang="en-US" sz="2600" dirty="0">
                <a:solidFill>
                  <a:srgbClr val="3834F6"/>
                </a:solidFill>
              </a:rPr>
              <a:t> must have </a:t>
            </a:r>
            <a:r>
              <a:rPr lang="en-US" sz="2600" dirty="0">
                <a:solidFill>
                  <a:schemeClr val="accent6"/>
                </a:solidFill>
              </a:rPr>
              <a:t>even p and q charges</a:t>
            </a:r>
            <a:r>
              <a:rPr lang="en-US" sz="2600" dirty="0">
                <a:solidFill>
                  <a:srgbClr val="FF0000"/>
                </a:solidFill>
              </a:rPr>
              <a:t>     </a:t>
            </a:r>
          </a:p>
          <a:p>
            <a:r>
              <a:rPr lang="en-US" sz="2600" dirty="0">
                <a:solidFill>
                  <a:srgbClr val="3834F6"/>
                </a:solidFill>
                <a:latin typeface="American Typewriter" panose="02090604020004020304" pitchFamily="18" charset="77"/>
              </a:rPr>
              <a:t>                                      </a:t>
            </a:r>
            <a:r>
              <a:rPr lang="en-US" sz="2100" dirty="0">
                <a:latin typeface="American Typewriter" panose="02090604020004020304" pitchFamily="18" charset="77"/>
              </a:rPr>
              <a:t>[Imamura ’99, </a:t>
            </a:r>
            <a:r>
              <a:rPr lang="en-US" sz="2100" dirty="0" err="1">
                <a:latin typeface="American Typewriter" panose="02090604020004020304" pitchFamily="18" charset="77"/>
              </a:rPr>
              <a:t>Bergman,Gimon,Sugimoto</a:t>
            </a:r>
            <a:r>
              <a:rPr lang="en-US" sz="2100" dirty="0">
                <a:latin typeface="American Typewriter" panose="02090604020004020304" pitchFamily="18" charset="77"/>
              </a:rPr>
              <a:t> ’01]</a:t>
            </a:r>
            <a:r>
              <a:rPr lang="en-US" sz="2600" dirty="0">
                <a:solidFill>
                  <a:srgbClr val="3834F6"/>
                </a:solidFill>
              </a:rPr>
              <a:t> </a:t>
            </a:r>
          </a:p>
          <a:p>
            <a:r>
              <a:rPr lang="en-US" sz="2600" dirty="0">
                <a:solidFill>
                  <a:srgbClr val="3834F6"/>
                </a:solidFill>
              </a:rPr>
              <a:t>  [5-brane prongs of any integer (</a:t>
            </a:r>
            <a:r>
              <a:rPr lang="en-US" sz="2600" dirty="0" err="1">
                <a:solidFill>
                  <a:srgbClr val="3834F6"/>
                </a:solidFill>
              </a:rPr>
              <a:t>p,q</a:t>
            </a:r>
            <a:r>
              <a:rPr lang="en-US" sz="2600" dirty="0">
                <a:solidFill>
                  <a:srgbClr val="3834F6"/>
                </a:solidFill>
              </a:rPr>
              <a:t>)]</a:t>
            </a:r>
          </a:p>
          <a:p>
            <a:r>
              <a:rPr lang="en-US" sz="2600" dirty="0">
                <a:solidFill>
                  <a:srgbClr val="3834F6"/>
                </a:solidFill>
              </a:rPr>
              <a:t>  </a:t>
            </a:r>
            <a:r>
              <a:rPr lang="en-US" sz="2600" dirty="0">
                <a:solidFill>
                  <a:schemeClr val="accent6"/>
                </a:solidFill>
              </a:rPr>
              <a:t>Derived, </a:t>
            </a:r>
            <a:r>
              <a:rPr lang="en-US" sz="2600" dirty="0">
                <a:solidFill>
                  <a:srgbClr val="3834F6"/>
                </a:solidFill>
              </a:rPr>
              <a:t>if configs. with one </a:t>
            </a:r>
            <a:r>
              <a:rPr lang="en-US" sz="2600" i="1" dirty="0">
                <a:solidFill>
                  <a:srgbClr val="3834F6"/>
                </a:solidFill>
              </a:rPr>
              <a:t>O7</a:t>
            </a:r>
            <a:r>
              <a:rPr lang="en-US" sz="2600" i="1" baseline="30000" dirty="0">
                <a:solidFill>
                  <a:srgbClr val="3834F6"/>
                </a:solidFill>
              </a:rPr>
              <a:t>+</a:t>
            </a:r>
            <a:r>
              <a:rPr lang="en-US" sz="2600" i="1" dirty="0">
                <a:solidFill>
                  <a:srgbClr val="3834F6"/>
                </a:solidFill>
              </a:rPr>
              <a:t> </a:t>
            </a:r>
            <a:r>
              <a:rPr lang="en-US" sz="2600" dirty="0">
                <a:solidFill>
                  <a:srgbClr val="3834F6"/>
                </a:solidFill>
              </a:rPr>
              <a:t>are</a:t>
            </a:r>
            <a:r>
              <a:rPr lang="en-US" sz="2600" i="1" dirty="0">
                <a:solidFill>
                  <a:srgbClr val="3834F6"/>
                </a:solidFill>
              </a:rPr>
              <a:t> </a:t>
            </a:r>
            <a:r>
              <a:rPr lang="en-US" sz="2600" dirty="0">
                <a:solidFill>
                  <a:srgbClr val="3834F6"/>
                </a:solidFill>
              </a:rPr>
              <a:t>dual to CHL </a:t>
            </a:r>
            <a:r>
              <a:rPr lang="en-US" sz="2600" dirty="0" err="1">
                <a:solidFill>
                  <a:srgbClr val="3834F6"/>
                </a:solidFill>
              </a:rPr>
              <a:t>vacua</a:t>
            </a:r>
            <a:r>
              <a:rPr lang="en-US" sz="2600" dirty="0">
                <a:solidFill>
                  <a:srgbClr val="3834F6"/>
                </a:solidFill>
              </a:rPr>
              <a:t>  </a:t>
            </a:r>
          </a:p>
        </p:txBody>
      </p:sp>
    </p:spTree>
    <p:extLst>
      <p:ext uri="{BB962C8B-B14F-4D97-AF65-F5344CB8AC3E}">
        <p14:creationId xmlns:p14="http://schemas.microsoft.com/office/powerpoint/2010/main" val="2874727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1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07C6C7F-7CD9-2243-A656-FFB7BD29E44F}"/>
              </a:ext>
            </a:extLst>
          </p:cNvPr>
          <p:cNvSpPr/>
          <p:nvPr/>
        </p:nvSpPr>
        <p:spPr>
          <a:xfrm>
            <a:off x="113178" y="77196"/>
            <a:ext cx="90308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>
                <a:solidFill>
                  <a:srgbClr val="FF0000"/>
                </a:solidFill>
                <a:latin typeface="+mn-lt"/>
              </a:rPr>
              <a:t>Junctions in 9D uplifts:</a:t>
            </a:r>
            <a:r>
              <a:rPr lang="en-US" sz="3000" dirty="0">
                <a:solidFill>
                  <a:srgbClr val="FF0000"/>
                </a:solidFill>
                <a:latin typeface="+mn-lt"/>
                <a:sym typeface="Wingdings" pitchFamily="2" charset="2"/>
              </a:rPr>
              <a:t> </a:t>
            </a:r>
          </a:p>
          <a:p>
            <a:r>
              <a:rPr lang="en-US" sz="3000" dirty="0">
                <a:solidFill>
                  <a:srgbClr val="FF0000"/>
                </a:solidFill>
                <a:latin typeface="+mn-lt"/>
                <a:sym typeface="Wingdings" pitchFamily="2" charset="2"/>
              </a:rPr>
              <a:t>sharpens swampland distance conjecture</a:t>
            </a:r>
            <a:endParaRPr lang="en-US" sz="30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9CB3FE-BDFB-DC4B-898D-D3690E8B31FA}"/>
              </a:ext>
            </a:extLst>
          </p:cNvPr>
          <p:cNvSpPr/>
          <p:nvPr/>
        </p:nvSpPr>
        <p:spPr>
          <a:xfrm>
            <a:off x="38100" y="1084183"/>
            <a:ext cx="92583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3834F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sz="2500" dirty="0">
                <a:solidFill>
                  <a:srgbClr val="3834F6"/>
                </a:solidFill>
                <a:latin typeface="+mn-lt"/>
              </a:rPr>
              <a:t> Suitable </a:t>
            </a:r>
            <a:r>
              <a:rPr lang="en-US" sz="2500" dirty="0">
                <a:solidFill>
                  <a:srgbClr val="FF0000"/>
                </a:solidFill>
                <a:latin typeface="+mn-lt"/>
              </a:rPr>
              <a:t>infinite distance limits of F-theory</a:t>
            </a:r>
            <a:r>
              <a:rPr lang="en-US" sz="2500" dirty="0">
                <a:solidFill>
                  <a:srgbClr val="3834F6"/>
                </a:solidFill>
                <a:latin typeface="+mn-lt"/>
              </a:rPr>
              <a:t> in </a:t>
            </a:r>
            <a:r>
              <a:rPr lang="en-US" sz="2500" i="1" dirty="0">
                <a:solidFill>
                  <a:srgbClr val="3834F6"/>
                </a:solidFill>
                <a:latin typeface="+mn-lt"/>
              </a:rPr>
              <a:t>K3 </a:t>
            </a:r>
            <a:r>
              <a:rPr lang="en-US" sz="2500" dirty="0">
                <a:solidFill>
                  <a:srgbClr val="3834F6"/>
                </a:solidFill>
                <a:latin typeface="+mn-lt"/>
              </a:rPr>
              <a:t>moduli space    </a:t>
            </a:r>
          </a:p>
          <a:p>
            <a:r>
              <a:rPr lang="en-US" sz="2500" dirty="0">
                <a:solidFill>
                  <a:srgbClr val="3834F6"/>
                </a:solidFill>
                <a:latin typeface="+mn-lt"/>
              </a:rPr>
              <a:t>  </a:t>
            </a:r>
            <a:r>
              <a:rPr lang="en-US" sz="2500" dirty="0">
                <a:solidFill>
                  <a:srgbClr val="3834F6"/>
                </a:solidFill>
              </a:rPr>
              <a:t>describe</a:t>
            </a:r>
            <a:r>
              <a:rPr lang="en-US" sz="2500" dirty="0">
                <a:solidFill>
                  <a:srgbClr val="3834F6"/>
                </a:solidFill>
                <a:latin typeface="+mn-lt"/>
              </a:rPr>
              <a:t> 9D N=1 theories of rank 17 </a:t>
            </a:r>
          </a:p>
          <a:p>
            <a:pPr algn="r"/>
            <a:r>
              <a:rPr lang="en-US" sz="2100" dirty="0">
                <a:solidFill>
                  <a:srgbClr val="3834F6"/>
                </a:solidFill>
                <a:latin typeface="American Typewriter" panose="02090604020004020304" pitchFamily="18" charset="77"/>
              </a:rPr>
              <a:t>                                             </a:t>
            </a:r>
            <a:r>
              <a:rPr lang="en-US" sz="2100" dirty="0">
                <a:latin typeface="American Typewriter" panose="02090604020004020304" pitchFamily="18" charset="77"/>
              </a:rPr>
              <a:t>[Lee, </a:t>
            </a:r>
            <a:r>
              <a:rPr lang="en-US" sz="2100" dirty="0" err="1">
                <a:latin typeface="American Typewriter" panose="02090604020004020304" pitchFamily="18" charset="77"/>
              </a:rPr>
              <a:t>Lerche,Weigand</a:t>
            </a:r>
            <a:r>
              <a:rPr lang="en-US" sz="2100" dirty="0">
                <a:latin typeface="American Typewriter" panose="02090604020004020304" pitchFamily="18" charset="77"/>
              </a:rPr>
              <a:t> ’21]</a:t>
            </a:r>
            <a:r>
              <a:rPr lang="en-US" dirty="0">
                <a:latin typeface="Helvetica" pitchFamily="2" charset="0"/>
              </a:rPr>
              <a:t> </a:t>
            </a:r>
            <a:endParaRPr lang="en-US" sz="2500" dirty="0">
              <a:effectLst/>
              <a:latin typeface="American Typewriter" panose="02090604020004020304" pitchFamily="18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47146A-4816-B644-BB12-B1509AC16C6C}"/>
              </a:ext>
            </a:extLst>
          </p:cNvPr>
          <p:cNvSpPr/>
          <p:nvPr/>
        </p:nvSpPr>
        <p:spPr>
          <a:xfrm>
            <a:off x="0" y="2397949"/>
            <a:ext cx="98298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solidFill>
                  <a:srgbClr val="3834F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sz="2600" dirty="0">
                <a:solidFill>
                  <a:srgbClr val="3834F6"/>
                </a:solidFill>
                <a:latin typeface="+mn-lt"/>
              </a:rPr>
              <a:t> Junctions characterized by appearance of singularities</a:t>
            </a:r>
          </a:p>
          <a:p>
            <a:r>
              <a:rPr lang="en-US" sz="2600" dirty="0">
                <a:solidFill>
                  <a:srgbClr val="3834F6"/>
                </a:solidFill>
                <a:latin typeface="+mn-lt"/>
              </a:rPr>
              <a:t>  associated with </a:t>
            </a:r>
            <a:r>
              <a:rPr lang="en-US" sz="2600" dirty="0">
                <a:solidFill>
                  <a:srgbClr val="FF0000"/>
                </a:solidFill>
                <a:latin typeface="+mn-lt"/>
              </a:rPr>
              <a:t>affine algebras </a:t>
            </a:r>
            <a:r>
              <a:rPr lang="en-US" sz="2600" dirty="0" err="1">
                <a:solidFill>
                  <a:srgbClr val="FF0000"/>
                </a:solidFill>
                <a:latin typeface="+mn-lt"/>
              </a:rPr>
              <a:t>ê</a:t>
            </a:r>
            <a:r>
              <a:rPr lang="en-US" sz="2600" baseline="-25000" dirty="0" err="1">
                <a:solidFill>
                  <a:srgbClr val="FF0000"/>
                </a:solidFill>
                <a:latin typeface="+mn-lt"/>
              </a:rPr>
              <a:t>n</a:t>
            </a:r>
            <a:r>
              <a:rPr lang="en-US" sz="2600" dirty="0">
                <a:solidFill>
                  <a:srgbClr val="FF0000"/>
                </a:solidFill>
                <a:latin typeface="+mn-lt"/>
              </a:rPr>
              <a:t>:</a:t>
            </a:r>
            <a:endParaRPr lang="en-US" sz="2600" dirty="0">
              <a:solidFill>
                <a:srgbClr val="3834F6"/>
              </a:solidFill>
              <a:effectLst/>
              <a:latin typeface="+mn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93C5F40-3F5F-3945-9CF8-5DA892608B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6450" y="3124200"/>
            <a:ext cx="1581150" cy="14451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3D91BC-18F7-7749-8398-A7F6E5D49B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1172" y="2895600"/>
            <a:ext cx="2924628" cy="19812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677A53D-979D-1A48-A127-3DC521B596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59" y="5154546"/>
            <a:ext cx="8518141" cy="101765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BD6716E-D0F1-7747-B62A-2A239C15308A}"/>
              </a:ext>
            </a:extLst>
          </p:cNvPr>
          <p:cNvSpPr txBox="1"/>
          <p:nvPr/>
        </p:nvSpPr>
        <p:spPr>
          <a:xfrm>
            <a:off x="0" y="4800600"/>
            <a:ext cx="928014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FF0000"/>
                </a:solidFill>
              </a:rPr>
              <a:t>Two series: </a:t>
            </a:r>
          </a:p>
          <a:p>
            <a:endParaRPr lang="en-US" sz="2600" dirty="0">
              <a:solidFill>
                <a:srgbClr val="3834F6"/>
              </a:solidFill>
            </a:endParaRPr>
          </a:p>
          <a:p>
            <a:endParaRPr lang="en-US" sz="2600" dirty="0">
              <a:solidFill>
                <a:srgbClr val="3834F6"/>
              </a:solidFill>
            </a:endParaRPr>
          </a:p>
          <a:p>
            <a:r>
              <a:rPr lang="en-US" sz="2600" dirty="0">
                <a:solidFill>
                  <a:srgbClr val="3834F6"/>
                </a:solidFill>
              </a:rPr>
              <a:t>[Maximal non-Abelian enhancement in D=9 heterotic </a:t>
            </a:r>
            <a:r>
              <a:rPr lang="en-US" sz="2600" dirty="0" err="1">
                <a:solidFill>
                  <a:srgbClr val="3834F6"/>
                </a:solidFill>
              </a:rPr>
              <a:t>vacua</a:t>
            </a:r>
            <a:r>
              <a:rPr lang="en-US" sz="2600" dirty="0">
                <a:solidFill>
                  <a:srgbClr val="3834F6"/>
                </a:solidFill>
              </a:rPr>
              <a:t> </a:t>
            </a:r>
          </a:p>
          <a:p>
            <a:r>
              <a:rPr lang="en-US" sz="2600" dirty="0">
                <a:solidFill>
                  <a:srgbClr val="3834F6"/>
                </a:solidFill>
                <a:latin typeface="American Typewriter" panose="02090604020004020304" pitchFamily="18" charset="77"/>
              </a:rPr>
              <a:t>                                         </a:t>
            </a:r>
            <a:r>
              <a:rPr lang="en-US" sz="2100" dirty="0">
                <a:latin typeface="American Typewriter" panose="02090604020004020304" pitchFamily="18" charset="77"/>
              </a:rPr>
              <a:t>[Font, </a:t>
            </a:r>
            <a:r>
              <a:rPr lang="en-US" sz="2100" dirty="0" err="1">
                <a:latin typeface="American Typewriter" panose="02090604020004020304" pitchFamily="18" charset="77"/>
              </a:rPr>
              <a:t>Fraiman,Grana,Parra</a:t>
            </a:r>
            <a:r>
              <a:rPr lang="en-US" sz="2100" dirty="0">
                <a:latin typeface="American Typewriter" panose="02090604020004020304" pitchFamily="18" charset="77"/>
              </a:rPr>
              <a:t> de Freitas ‘20]</a:t>
            </a:r>
            <a:r>
              <a:rPr lang="en-US" sz="2500" dirty="0">
                <a:solidFill>
                  <a:srgbClr val="3834F6"/>
                </a:solidFill>
                <a:latin typeface="American Typewriter" panose="02090604020004020304" pitchFamily="18" charset="77"/>
              </a:rPr>
              <a:t>]</a:t>
            </a:r>
            <a:endParaRPr lang="en-US" sz="2500" dirty="0">
              <a:solidFill>
                <a:srgbClr val="3834F6"/>
              </a:solidFill>
            </a:endParaRPr>
          </a:p>
          <a:p>
            <a:endParaRPr lang="en-US" sz="2600" dirty="0">
              <a:solidFill>
                <a:srgbClr val="3834F6"/>
              </a:solidFill>
            </a:endParaRPr>
          </a:p>
          <a:p>
            <a:r>
              <a:rPr lang="en-US" dirty="0"/>
              <a:t>                                                  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07927C-88BD-2A4B-BA8D-0AA0DF7F0360}"/>
              </a:ext>
            </a:extLst>
          </p:cNvPr>
          <p:cNvSpPr txBox="1"/>
          <p:nvPr/>
        </p:nvSpPr>
        <p:spPr>
          <a:xfrm>
            <a:off x="72683" y="7158335"/>
            <a:ext cx="6404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3834F6"/>
                </a:solidFill>
                <a:latin typeface="+mn-lt"/>
              </a:rPr>
              <a:t>Hyperbolic lattice </a:t>
            </a:r>
            <a:r>
              <a:rPr lang="en-US" sz="2100" dirty="0">
                <a:latin typeface="American Typewriter" panose="02090604020004020304" pitchFamily="18" charset="77"/>
              </a:rPr>
              <a:t>[Lee,(</a:t>
            </a:r>
            <a:r>
              <a:rPr lang="en-US" sz="2100" dirty="0" err="1">
                <a:latin typeface="American Typewriter" panose="02090604020004020304" pitchFamily="18" charset="77"/>
              </a:rPr>
              <a:t>Lerche</a:t>
            </a:r>
            <a:r>
              <a:rPr lang="en-US" sz="2100" dirty="0">
                <a:latin typeface="American Typewriter" panose="02090604020004020304" pitchFamily="18" charset="77"/>
              </a:rPr>
              <a:t>),Weigand ’21]  </a:t>
            </a:r>
          </a:p>
        </p:txBody>
      </p:sp>
    </p:spTree>
    <p:extLst>
      <p:ext uri="{BB962C8B-B14F-4D97-AF65-F5344CB8AC3E}">
        <p14:creationId xmlns:p14="http://schemas.microsoft.com/office/powerpoint/2010/main" val="32958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497822E-16F7-E04E-B898-9E06B9048533}"/>
              </a:ext>
            </a:extLst>
          </p:cNvPr>
          <p:cNvSpPr/>
          <p:nvPr/>
        </p:nvSpPr>
        <p:spPr>
          <a:xfrm>
            <a:off x="76200" y="152400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+mn-lt"/>
              </a:rPr>
              <a:t>9D uplifts with </a:t>
            </a:r>
            <a:r>
              <a:rPr lang="en-US" dirty="0">
                <a:solidFill>
                  <a:schemeClr val="accent6"/>
                </a:solidFill>
                <a:latin typeface="+mn-lt"/>
              </a:rPr>
              <a:t>one </a:t>
            </a:r>
            <a:r>
              <a:rPr lang="en-US" i="1" dirty="0">
                <a:solidFill>
                  <a:schemeClr val="accent6"/>
                </a:solidFill>
                <a:latin typeface="+mn-lt"/>
              </a:rPr>
              <a:t>O7</a:t>
            </a:r>
            <a:r>
              <a:rPr lang="en-US" i="1" baseline="30000" dirty="0">
                <a:solidFill>
                  <a:schemeClr val="accent6"/>
                </a:solidFill>
                <a:latin typeface="+mn-lt"/>
              </a:rPr>
              <a:t>+</a:t>
            </a:r>
            <a:r>
              <a:rPr lang="en-US" i="1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en-US" dirty="0">
                <a:solidFill>
                  <a:srgbClr val="FF0000"/>
                </a:solidFill>
                <a:latin typeface="+mn-lt"/>
                <a:sym typeface="Wingdings" pitchFamily="2" charset="2"/>
              </a:rPr>
              <a:t> 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>rank 9 </a:t>
            </a:r>
            <a:endParaRPr lang="en-US" dirty="0">
              <a:solidFill>
                <a:srgbClr val="FF0000"/>
              </a:solidFill>
              <a:effectLst/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B4F3A8-AFB4-7941-B7A8-5392AAD1B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371600"/>
            <a:ext cx="6934200" cy="46538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7DFFE41-A38A-314B-9835-D868254358B5}"/>
              </a:ext>
            </a:extLst>
          </p:cNvPr>
          <p:cNvSpPr/>
          <p:nvPr/>
        </p:nvSpPr>
        <p:spPr>
          <a:xfrm>
            <a:off x="0" y="914400"/>
            <a:ext cx="9372600" cy="3229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3834F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2700" dirty="0">
                <a:solidFill>
                  <a:srgbClr val="3834F6"/>
                </a:solidFill>
                <a:latin typeface="Helvetica" pitchFamily="2" charset="0"/>
              </a:rPr>
              <a:t>Start with configurations: </a:t>
            </a:r>
          </a:p>
          <a:p>
            <a:endParaRPr lang="en-US" sz="2700" dirty="0">
              <a:solidFill>
                <a:srgbClr val="3834F6"/>
              </a:solidFill>
              <a:latin typeface="Helvetica" pitchFamily="2" charset="0"/>
            </a:endParaRPr>
          </a:p>
          <a:p>
            <a:r>
              <a:rPr lang="en-US" sz="2700" dirty="0">
                <a:solidFill>
                  <a:srgbClr val="3834F6"/>
                </a:solidFill>
                <a:latin typeface="Helvetica" pitchFamily="2" charset="0"/>
              </a:rPr>
              <a:t> &amp;“freeze” </a:t>
            </a:r>
            <a:r>
              <a:rPr lang="en-US" dirty="0">
                <a:solidFill>
                  <a:srgbClr val="3834F6"/>
                </a:solidFill>
              </a:rPr>
              <a:t>𝔰𝔬</a:t>
            </a:r>
            <a:r>
              <a:rPr lang="en-US" baseline="-25000" dirty="0">
                <a:solidFill>
                  <a:srgbClr val="3834F6"/>
                </a:solidFill>
              </a:rPr>
              <a:t>16</a:t>
            </a:r>
            <a:r>
              <a:rPr lang="en-US" dirty="0">
                <a:solidFill>
                  <a:srgbClr val="3834F6"/>
                </a:solidFill>
              </a:rPr>
              <a:t>, </a:t>
            </a:r>
            <a:r>
              <a:rPr lang="en-US" sz="2700" dirty="0">
                <a:solidFill>
                  <a:srgbClr val="3834F6"/>
                </a:solidFill>
              </a:rPr>
              <a:t>contained in </a:t>
            </a:r>
            <a:r>
              <a:rPr lang="en-US" dirty="0">
                <a:solidFill>
                  <a:srgbClr val="3834F6"/>
                </a:solidFill>
              </a:rPr>
              <a:t>𝔰𝔬</a:t>
            </a:r>
            <a:r>
              <a:rPr lang="en-US" baseline="-25000" dirty="0">
                <a:solidFill>
                  <a:srgbClr val="3834F6"/>
                </a:solidFill>
              </a:rPr>
              <a:t>16+2</a:t>
            </a:r>
            <a:r>
              <a:rPr lang="en-US" i="1" baseline="-25000" dirty="0">
                <a:solidFill>
                  <a:srgbClr val="3834F6"/>
                </a:solidFill>
              </a:rPr>
              <a:t>n</a:t>
            </a:r>
            <a:r>
              <a:rPr lang="en-US" dirty="0">
                <a:solidFill>
                  <a:srgbClr val="3834F6"/>
                </a:solidFill>
              </a:rPr>
              <a:t> </a:t>
            </a:r>
            <a:r>
              <a:rPr lang="en-US" sz="2600" dirty="0">
                <a:solidFill>
                  <a:srgbClr val="3834F6"/>
                </a:solidFill>
              </a:rPr>
              <a:t>or </a:t>
            </a:r>
            <a:r>
              <a:rPr lang="en-US" sz="2500" dirty="0">
                <a:solidFill>
                  <a:schemeClr val="accent6"/>
                </a:solidFill>
              </a:rPr>
              <a:t>ê</a:t>
            </a:r>
            <a:r>
              <a:rPr lang="en-US" sz="2600" baseline="-25000" dirty="0">
                <a:solidFill>
                  <a:schemeClr val="accent6"/>
                </a:solidFill>
              </a:rPr>
              <a:t>8</a:t>
            </a:r>
            <a:r>
              <a:rPr lang="en-US" sz="2500" dirty="0">
                <a:solidFill>
                  <a:schemeClr val="accent6"/>
                </a:solidFill>
                <a:sym typeface="Wingdings" pitchFamily="2" charset="2"/>
              </a:rPr>
              <a:t></a:t>
            </a:r>
            <a:r>
              <a:rPr lang="en-US" sz="2450" dirty="0">
                <a:solidFill>
                  <a:schemeClr val="accent6"/>
                </a:solidFill>
              </a:rPr>
              <a:t>freezing the latter          </a:t>
            </a:r>
          </a:p>
          <a:p>
            <a:endParaRPr lang="en-US" baseline="-25000" dirty="0">
              <a:solidFill>
                <a:srgbClr val="3834F6"/>
              </a:solidFill>
            </a:endParaRPr>
          </a:p>
          <a:p>
            <a:r>
              <a:rPr lang="en-US" sz="2600" dirty="0">
                <a:solidFill>
                  <a:srgbClr val="3834F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2600" dirty="0">
                <a:solidFill>
                  <a:srgbClr val="3834F6"/>
                </a:solidFill>
                <a:latin typeface="+mn-lt"/>
              </a:rPr>
              <a:t>Maximal enhancements: </a:t>
            </a:r>
          </a:p>
          <a:p>
            <a:pPr>
              <a:lnSpc>
                <a:spcPct val="150000"/>
              </a:lnSpc>
            </a:pPr>
            <a:r>
              <a:rPr lang="en-US" sz="2500" dirty="0">
                <a:solidFill>
                  <a:srgbClr val="3834F6"/>
                </a:solidFill>
              </a:rPr>
              <a:t>[CHL:                                                                                           ] </a:t>
            </a:r>
          </a:p>
          <a:p>
            <a:endParaRPr lang="en-US" dirty="0">
              <a:solidFill>
                <a:srgbClr val="3834F6"/>
              </a:solidFill>
              <a:effectLst/>
              <a:latin typeface="Helvetica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8A67AB-9960-C64A-9CB4-86F55D874A92}"/>
              </a:ext>
            </a:extLst>
          </p:cNvPr>
          <p:cNvSpPr/>
          <p:nvPr/>
        </p:nvSpPr>
        <p:spPr>
          <a:xfrm>
            <a:off x="838200" y="3124200"/>
            <a:ext cx="89154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dirty="0">
                <a:latin typeface="American Typewriter" panose="02090604020004020304" pitchFamily="18" charset="77"/>
              </a:rPr>
              <a:t>[Mikhailov ’98, (Font), </a:t>
            </a:r>
            <a:r>
              <a:rPr lang="en-US" sz="2100" dirty="0" err="1">
                <a:latin typeface="American Typewriter" panose="02090604020004020304" pitchFamily="18" charset="77"/>
              </a:rPr>
              <a:t>Fraiman</a:t>
            </a:r>
            <a:r>
              <a:rPr lang="en-US" sz="2100" dirty="0">
                <a:latin typeface="American Typewriter" panose="02090604020004020304" pitchFamily="18" charset="77"/>
              </a:rPr>
              <a:t>, (Grana), Parra de Freitas ’21] </a:t>
            </a:r>
            <a:endParaRPr lang="en-US" sz="2100" dirty="0">
              <a:effectLst/>
              <a:latin typeface="American Typewriter" panose="02090604020004020304" pitchFamily="18" charset="77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2DBF9A5-D1EC-CF44-AA02-7857BBDD5E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899" y="2628900"/>
            <a:ext cx="2857501" cy="3429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4F1F7BF-5E48-504B-AAD2-B8421C90273C}"/>
              </a:ext>
            </a:extLst>
          </p:cNvPr>
          <p:cNvSpPr txBox="1"/>
          <p:nvPr/>
        </p:nvSpPr>
        <p:spPr>
          <a:xfrm>
            <a:off x="365760" y="5266944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486FB6E-CA83-A543-A0A3-E1D2933F9FB6}"/>
              </a:ext>
            </a:extLst>
          </p:cNvPr>
          <p:cNvSpPr/>
          <p:nvPr/>
        </p:nvSpPr>
        <p:spPr>
          <a:xfrm>
            <a:off x="76200" y="3733800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+mn-lt"/>
              </a:rPr>
              <a:t>9D uplifts with </a:t>
            </a:r>
            <a:r>
              <a:rPr lang="en-US" dirty="0">
                <a:solidFill>
                  <a:schemeClr val="accent6"/>
                </a:solidFill>
                <a:latin typeface="+mn-lt"/>
              </a:rPr>
              <a:t>two </a:t>
            </a:r>
            <a:r>
              <a:rPr lang="en-US" i="1" dirty="0">
                <a:solidFill>
                  <a:schemeClr val="accent6"/>
                </a:solidFill>
                <a:latin typeface="+mn-lt"/>
              </a:rPr>
              <a:t>O7</a:t>
            </a:r>
            <a:r>
              <a:rPr lang="en-US" i="1" baseline="30000" dirty="0">
                <a:solidFill>
                  <a:schemeClr val="accent6"/>
                </a:solidFill>
                <a:latin typeface="+mn-lt"/>
              </a:rPr>
              <a:t>+</a:t>
            </a:r>
            <a:r>
              <a:rPr lang="en-US" i="1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en-US" dirty="0">
                <a:solidFill>
                  <a:srgbClr val="FF0000"/>
                </a:solidFill>
                <a:latin typeface="+mn-lt"/>
                <a:sym typeface="Wingdings" pitchFamily="2" charset="2"/>
              </a:rPr>
              <a:t> 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>rank 1 </a:t>
            </a:r>
            <a:endParaRPr lang="en-US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E5FDD2-20A6-924D-8A36-6E5D3307EFCC}"/>
              </a:ext>
            </a:extLst>
          </p:cNvPr>
          <p:cNvSpPr txBox="1"/>
          <p:nvPr/>
        </p:nvSpPr>
        <p:spPr>
          <a:xfrm>
            <a:off x="0" y="4349115"/>
            <a:ext cx="90678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3834F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2600" dirty="0">
                <a:solidFill>
                  <a:schemeClr val="accent6"/>
                </a:solidFill>
              </a:rPr>
              <a:t>Freezing’ of two </a:t>
            </a:r>
            <a:r>
              <a:rPr lang="en-US" sz="2800" dirty="0">
                <a:solidFill>
                  <a:schemeClr val="accent6"/>
                </a:solidFill>
              </a:rPr>
              <a:t>ê</a:t>
            </a:r>
            <a:r>
              <a:rPr lang="en-US" sz="2800" baseline="-25000" dirty="0">
                <a:solidFill>
                  <a:schemeClr val="accent6"/>
                </a:solidFill>
              </a:rPr>
              <a:t>8</a:t>
            </a:r>
            <a:r>
              <a:rPr lang="en-US" sz="2800" dirty="0">
                <a:solidFill>
                  <a:schemeClr val="accent6"/>
                </a:solidFill>
              </a:rPr>
              <a:t>:</a:t>
            </a:r>
            <a:endParaRPr lang="en-US" sz="2600" dirty="0">
              <a:solidFill>
                <a:schemeClr val="accent6"/>
              </a:solidFill>
            </a:endParaRPr>
          </a:p>
          <a:p>
            <a:r>
              <a:rPr lang="en-US" sz="2600" dirty="0">
                <a:solidFill>
                  <a:srgbClr val="3834F6"/>
                </a:solidFill>
              </a:rPr>
              <a:t>  (dual to M-theory on Klein-bottle) </a:t>
            </a:r>
          </a:p>
          <a:p>
            <a:r>
              <a:rPr lang="en-US" sz="2600" dirty="0">
                <a:solidFill>
                  <a:srgbClr val="3834F6"/>
                </a:solidFill>
              </a:rPr>
              <a:t> </a:t>
            </a:r>
            <a:r>
              <a:rPr lang="en-US" sz="2600" dirty="0">
                <a:solidFill>
                  <a:srgbClr val="3834F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2600" dirty="0">
                <a:solidFill>
                  <a:srgbClr val="3834F6"/>
                </a:solidFill>
              </a:rPr>
              <a:t>9D, rank 1 has </a:t>
            </a:r>
            <a:r>
              <a:rPr lang="en-US" sz="2600" dirty="0">
                <a:solidFill>
                  <a:srgbClr val="FF0000"/>
                </a:solidFill>
              </a:rPr>
              <a:t>two disconnected moduli branches </a:t>
            </a:r>
          </a:p>
          <a:p>
            <a:r>
              <a:rPr lang="en-US" sz="2600" dirty="0">
                <a:solidFill>
                  <a:srgbClr val="3834F6"/>
                </a:solidFill>
              </a:rPr>
              <a:t>                                                 </a:t>
            </a:r>
            <a:r>
              <a:rPr lang="en-US" sz="2100" dirty="0">
                <a:latin typeface="American Typewriter" panose="02090604020004020304" pitchFamily="18" charset="77"/>
              </a:rPr>
              <a:t>[</a:t>
            </a:r>
            <a:r>
              <a:rPr lang="en-US" sz="2100" dirty="0" err="1">
                <a:latin typeface="American Typewriter" panose="02090604020004020304" pitchFamily="18" charset="77"/>
              </a:rPr>
              <a:t>Aharony,Komargodski,Patir</a:t>
            </a:r>
            <a:r>
              <a:rPr lang="en-US" sz="2100" dirty="0">
                <a:latin typeface="American Typewriter" panose="02090604020004020304" pitchFamily="18" charset="77"/>
              </a:rPr>
              <a:t> ’07]</a:t>
            </a:r>
          </a:p>
          <a:p>
            <a:r>
              <a:rPr lang="en-US" sz="2600" dirty="0">
                <a:solidFill>
                  <a:srgbClr val="3834F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</a:t>
            </a:r>
            <a:r>
              <a:rPr lang="en-US" sz="2600" dirty="0">
                <a:solidFill>
                  <a:srgbClr val="3834F6"/>
                </a:solidFill>
              </a:rPr>
              <a:t>Shown to be connected through D=8 </a:t>
            </a:r>
            <a:endParaRPr lang="en-US" sz="2600" dirty="0">
              <a:solidFill>
                <a:srgbClr val="3834F6"/>
              </a:solidFill>
              <a:sym typeface="Wingdings" pitchFamily="2" charset="2"/>
            </a:endParaRPr>
          </a:p>
          <a:p>
            <a:endParaRPr lang="en-US" sz="2600" dirty="0">
              <a:solidFill>
                <a:srgbClr val="3834F6"/>
              </a:solidFill>
            </a:endParaRPr>
          </a:p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3C203AE-9ED4-1946-81C8-1EE55974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2221" y="4408733"/>
            <a:ext cx="5560779" cy="39186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6E62CEF-F9EF-A74D-8B59-2C2FE65138B6}"/>
              </a:ext>
            </a:extLst>
          </p:cNvPr>
          <p:cNvSpPr txBox="1"/>
          <p:nvPr/>
        </p:nvSpPr>
        <p:spPr>
          <a:xfrm>
            <a:off x="76200" y="6324600"/>
            <a:ext cx="8964313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accent6"/>
                </a:solidFill>
              </a:rPr>
              <a:t>  All</a:t>
            </a:r>
            <a:r>
              <a:rPr lang="en-US" sz="3000" i="1" dirty="0">
                <a:solidFill>
                  <a:schemeClr val="accent6"/>
                </a:solidFill>
              </a:rPr>
              <a:t> 9</a:t>
            </a:r>
            <a:r>
              <a:rPr lang="en-US" sz="3000" dirty="0">
                <a:solidFill>
                  <a:schemeClr val="accent6"/>
                </a:solidFill>
              </a:rPr>
              <a:t>D string </a:t>
            </a:r>
            <a:r>
              <a:rPr lang="en-US" sz="3000" dirty="0" err="1">
                <a:solidFill>
                  <a:schemeClr val="accent6"/>
                </a:solidFill>
              </a:rPr>
              <a:t>vacua</a:t>
            </a:r>
            <a:r>
              <a:rPr lang="en-US" sz="3000" dirty="0">
                <a:solidFill>
                  <a:schemeClr val="accent6"/>
                </a:solidFill>
              </a:rPr>
              <a:t> are “emergent” from 8D ones!  </a:t>
            </a:r>
          </a:p>
          <a:p>
            <a:endParaRPr lang="en-US" dirty="0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83D44B2C-586C-2E43-B7FD-426795D0A948}"/>
              </a:ext>
            </a:extLst>
          </p:cNvPr>
          <p:cNvSpPr/>
          <p:nvPr/>
        </p:nvSpPr>
        <p:spPr>
          <a:xfrm>
            <a:off x="6172200" y="5992368"/>
            <a:ext cx="685800" cy="391867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6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9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3" grpId="0"/>
      <p:bldP spid="15" grpId="0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F5187C-1FD7-A746-9E2A-E817107E2A9F}"/>
              </a:ext>
            </a:extLst>
          </p:cNvPr>
          <p:cNvSpPr/>
          <p:nvPr/>
        </p:nvSpPr>
        <p:spPr>
          <a:xfrm>
            <a:off x="152400" y="1850172"/>
            <a:ext cx="89916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i="1" dirty="0">
                <a:solidFill>
                  <a:srgbClr val="3834F6"/>
                </a:solidFill>
                <a:latin typeface="+mn-lt"/>
              </a:rPr>
              <a:t>G</a:t>
            </a:r>
            <a:r>
              <a:rPr lang="en-US" sz="2600" dirty="0">
                <a:solidFill>
                  <a:srgbClr val="3834F6"/>
                </a:solidFill>
                <a:latin typeface="+mn-lt"/>
              </a:rPr>
              <a:t> and </a:t>
            </a:r>
            <a:r>
              <a:rPr lang="en-US" sz="2600" i="1" dirty="0">
                <a:solidFill>
                  <a:srgbClr val="3834F6"/>
                </a:solidFill>
                <a:latin typeface="+mn-lt"/>
              </a:rPr>
              <a:t>G/Z </a:t>
            </a:r>
            <a:r>
              <a:rPr lang="en-US" sz="2600" dirty="0">
                <a:solidFill>
                  <a:srgbClr val="3834F6"/>
                </a:solidFill>
                <a:latin typeface="+mn-lt"/>
              </a:rPr>
              <a:t>have different charge lattices:</a:t>
            </a:r>
            <a:r>
              <a:rPr lang="en-US" sz="2600" i="1" dirty="0">
                <a:solidFill>
                  <a:srgbClr val="3834F6"/>
                </a:solidFill>
                <a:latin typeface="+mn-lt"/>
              </a:rPr>
              <a:t> G </a:t>
            </a:r>
            <a:r>
              <a:rPr lang="en-US" sz="2600" dirty="0">
                <a:solidFill>
                  <a:srgbClr val="3834F6"/>
                </a:solidFill>
                <a:latin typeface="+mn-lt"/>
              </a:rPr>
              <a:t>has states charged under </a:t>
            </a:r>
            <a:r>
              <a:rPr lang="en-US" sz="2600" i="1" dirty="0">
                <a:solidFill>
                  <a:srgbClr val="3834F6"/>
                </a:solidFill>
                <a:latin typeface="+mn-lt"/>
              </a:rPr>
              <a:t>Z</a:t>
            </a:r>
            <a:r>
              <a:rPr lang="en-US" sz="2600" dirty="0">
                <a:solidFill>
                  <a:srgbClr val="3834F6"/>
                </a:solidFill>
                <a:latin typeface="+mn-lt"/>
              </a:rPr>
              <a:t> </a:t>
            </a:r>
          </a:p>
          <a:p>
            <a:endParaRPr lang="en-US" sz="2600" dirty="0">
              <a:solidFill>
                <a:srgbClr val="3834F6"/>
              </a:solidFill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3834F6"/>
                </a:solidFill>
                <a:latin typeface="+mn-lt"/>
              </a:rPr>
              <a:t>If anomaly present </a:t>
            </a:r>
            <a:r>
              <a:rPr lang="en-US" sz="2600" dirty="0">
                <a:solidFill>
                  <a:srgbClr val="3834F6"/>
                </a:solidFill>
                <a:latin typeface="+mn-lt"/>
                <a:sym typeface="Wingdings" pitchFamily="2" charset="2"/>
              </a:rPr>
              <a:t></a:t>
            </a:r>
            <a:r>
              <a:rPr lang="en-US" sz="2600" i="1" dirty="0">
                <a:solidFill>
                  <a:srgbClr val="3834F6"/>
                </a:solidFill>
                <a:latin typeface="+mn-lt"/>
              </a:rPr>
              <a:t>Z</a:t>
            </a:r>
            <a:r>
              <a:rPr lang="en-US" sz="2600" dirty="0">
                <a:solidFill>
                  <a:srgbClr val="3834F6"/>
                </a:solidFill>
                <a:latin typeface="+mn-lt"/>
              </a:rPr>
              <a:t> is broken &amp; gauge group is </a:t>
            </a:r>
            <a:r>
              <a:rPr lang="en-US" sz="2600" i="1" dirty="0">
                <a:solidFill>
                  <a:srgbClr val="3834F6"/>
                </a:solidFill>
                <a:latin typeface="+mn-lt"/>
              </a:rPr>
              <a:t>G. </a:t>
            </a:r>
          </a:p>
          <a:p>
            <a:r>
              <a:rPr lang="en-US" sz="2600" dirty="0">
                <a:solidFill>
                  <a:srgbClr val="3834F6"/>
                </a:solidFill>
                <a:latin typeface="+mn-lt"/>
              </a:rPr>
              <a:t>     A consistent quantum gravity theory should supply         </a:t>
            </a:r>
          </a:p>
          <a:p>
            <a:r>
              <a:rPr lang="en-US" sz="2600" dirty="0">
                <a:solidFill>
                  <a:srgbClr val="3834F6"/>
                </a:solidFill>
                <a:latin typeface="+mn-lt"/>
              </a:rPr>
              <a:t>     the necessary states charged under </a:t>
            </a:r>
            <a:r>
              <a:rPr lang="en-US" sz="2600" i="1" dirty="0">
                <a:solidFill>
                  <a:srgbClr val="3834F6"/>
                </a:solidFill>
                <a:latin typeface="+mn-lt"/>
              </a:rPr>
              <a:t>Z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i="1" dirty="0">
              <a:solidFill>
                <a:srgbClr val="3834F6"/>
              </a:solidFill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rgbClr val="3834F6"/>
                </a:solidFill>
                <a:latin typeface="+mn-lt"/>
              </a:rPr>
              <a:t>In 8D spectrum due to excitations on BPS 3-brane</a:t>
            </a:r>
          </a:p>
          <a:p>
            <a:endParaRPr lang="en-US" sz="2600" dirty="0">
              <a:solidFill>
                <a:srgbClr val="3834F6"/>
              </a:solidFill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i="1" dirty="0">
              <a:solidFill>
                <a:srgbClr val="3834F6"/>
              </a:solidFill>
              <a:effectLst/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AB1344-A54D-0541-B51F-351332B75652}"/>
              </a:ext>
            </a:extLst>
          </p:cNvPr>
          <p:cNvSpPr txBox="1"/>
          <p:nvPr/>
        </p:nvSpPr>
        <p:spPr>
          <a:xfrm>
            <a:off x="0" y="970002"/>
            <a:ext cx="9296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FF0000"/>
                </a:solidFill>
                <a:latin typeface="Helvetica" pitchFamily="2" charset="0"/>
              </a:rPr>
              <a:t>Consequences of 1-form symmetry gauged or broken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4EE580-5F93-0A42-A173-1B2C5FB4C3DA}"/>
              </a:ext>
            </a:extLst>
          </p:cNvPr>
          <p:cNvSpPr txBox="1"/>
          <p:nvPr/>
        </p:nvSpPr>
        <p:spPr>
          <a:xfrm>
            <a:off x="0" y="0"/>
            <a:ext cx="51507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Back to physics comments</a:t>
            </a:r>
            <a:r>
              <a:rPr lang="en-US" dirty="0">
                <a:solidFill>
                  <a:srgbClr val="FF0000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62623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519E75A-03E8-074E-AC3C-DB30A0140480}"/>
              </a:ext>
            </a:extLst>
          </p:cNvPr>
          <p:cNvSpPr txBox="1"/>
          <p:nvPr/>
        </p:nvSpPr>
        <p:spPr>
          <a:xfrm>
            <a:off x="152400" y="381000"/>
            <a:ext cx="9144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FF0000"/>
                </a:solidFill>
              </a:rPr>
              <a:t>Role of 1-form symmetry &amp;</a:t>
            </a:r>
          </a:p>
          <a:p>
            <a:r>
              <a:rPr lang="en-US" sz="3000" dirty="0">
                <a:solidFill>
                  <a:srgbClr val="FF0000"/>
                </a:solidFill>
              </a:rPr>
              <a:t>Mixed 1-form - gauge anomalies in D≤8</a:t>
            </a:r>
          </a:p>
          <a:p>
            <a:endParaRPr lang="en-US" sz="3000" dirty="0">
              <a:solidFill>
                <a:srgbClr val="FF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rgbClr val="353DF4"/>
                </a:solidFill>
              </a:rPr>
              <a:t>8D </a:t>
            </a:r>
            <a:r>
              <a:rPr lang="en-US" sz="2000" dirty="0">
                <a:latin typeface="American Typewriter" panose="02090604020004020304" pitchFamily="18" charset="77"/>
              </a:rPr>
              <a:t>[Font, </a:t>
            </a:r>
            <a:r>
              <a:rPr lang="en-US" sz="2000" dirty="0" err="1">
                <a:latin typeface="American Typewriter" panose="02090604020004020304" pitchFamily="18" charset="77"/>
              </a:rPr>
              <a:t>Graña</a:t>
            </a:r>
            <a:r>
              <a:rPr lang="en-US" sz="2000" dirty="0">
                <a:latin typeface="American Typewriter" panose="02090604020004020304" pitchFamily="18" charset="77"/>
              </a:rPr>
              <a:t> ,</a:t>
            </a:r>
            <a:r>
              <a:rPr lang="en-US" sz="2000" dirty="0" err="1">
                <a:latin typeface="American Typewriter" panose="02090604020004020304" pitchFamily="18" charset="77"/>
              </a:rPr>
              <a:t>Fraiman</a:t>
            </a:r>
            <a:r>
              <a:rPr lang="en-US" sz="2000" dirty="0">
                <a:latin typeface="American Typewriter" panose="02090604020004020304" pitchFamily="18" charset="77"/>
              </a:rPr>
              <a:t>, Freitas ’21] </a:t>
            </a:r>
            <a:r>
              <a:rPr lang="en-US" sz="2500" dirty="0">
                <a:solidFill>
                  <a:srgbClr val="353DF4"/>
                </a:solidFill>
                <a:latin typeface="American Typewriter" panose="02090604020004020304" pitchFamily="18" charset="77"/>
              </a:rPr>
              <a:t>– </a:t>
            </a:r>
            <a:r>
              <a:rPr lang="en-US" sz="2500" dirty="0">
                <a:solidFill>
                  <a:srgbClr val="353DF4"/>
                </a:solidFill>
              </a:rPr>
              <a:t>heterotic </a:t>
            </a:r>
          </a:p>
          <a:p>
            <a:r>
              <a:rPr lang="en-US" sz="2500" dirty="0">
                <a:solidFill>
                  <a:srgbClr val="353DF4"/>
                </a:solidFill>
              </a:rPr>
              <a:t>           </a:t>
            </a:r>
            <a:r>
              <a:rPr lang="en-US" sz="2000" dirty="0">
                <a:latin typeface="American Typewriter" panose="02090604020004020304" pitchFamily="18" charset="77"/>
              </a:rPr>
              <a:t>[M.C., </a:t>
            </a:r>
            <a:r>
              <a:rPr lang="en-US" sz="2000" dirty="0" err="1">
                <a:latin typeface="American Typewriter" panose="02090604020004020304" pitchFamily="18" charset="77"/>
              </a:rPr>
              <a:t>Dierigl</a:t>
            </a:r>
            <a:r>
              <a:rPr lang="en-US" sz="2000" dirty="0">
                <a:latin typeface="American Typewriter" panose="02090604020004020304" pitchFamily="18" charset="77"/>
              </a:rPr>
              <a:t>, Lin, Zhang ’21, ’22] </a:t>
            </a:r>
            <a:r>
              <a:rPr lang="en-US" sz="2000" dirty="0">
                <a:solidFill>
                  <a:srgbClr val="353DF4"/>
                </a:solidFill>
                <a:latin typeface="American Typewriter" panose="02090604020004020304" pitchFamily="18" charset="77"/>
              </a:rPr>
              <a:t>–</a:t>
            </a:r>
            <a:r>
              <a:rPr lang="en-US" sz="2000" dirty="0">
                <a:latin typeface="American Typewriter" panose="02090604020004020304" pitchFamily="18" charset="77"/>
              </a:rPr>
              <a:t> </a:t>
            </a:r>
            <a:r>
              <a:rPr lang="en-US" sz="2600" dirty="0">
                <a:solidFill>
                  <a:srgbClr val="353DF4"/>
                </a:solidFill>
              </a:rPr>
              <a:t>string junctions</a:t>
            </a:r>
            <a:r>
              <a:rPr lang="en-US" sz="2800" dirty="0">
                <a:latin typeface="American Typewriter" panose="02090604020004020304" pitchFamily="18" charset="77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rgbClr val="353DF4"/>
                </a:solidFill>
              </a:rPr>
              <a:t> 7D  </a:t>
            </a:r>
            <a:r>
              <a:rPr lang="en-US" sz="2000" dirty="0">
                <a:latin typeface="American Typewriter" panose="02090604020004020304" pitchFamily="18" charset="77"/>
              </a:rPr>
              <a:t>[M.C., </a:t>
            </a:r>
            <a:r>
              <a:rPr lang="en-US" sz="2000" dirty="0" err="1">
                <a:latin typeface="American Typewriter" panose="02090604020004020304" pitchFamily="18" charset="77"/>
              </a:rPr>
              <a:t>Dierigl</a:t>
            </a:r>
            <a:r>
              <a:rPr lang="en-US" sz="2000" dirty="0">
                <a:latin typeface="American Typewriter" panose="02090604020004020304" pitchFamily="18" charset="77"/>
              </a:rPr>
              <a:t>, Lin, Zhang ’21] </a:t>
            </a:r>
            <a:r>
              <a:rPr lang="en-US" sz="2500" dirty="0">
                <a:solidFill>
                  <a:srgbClr val="353DF4"/>
                </a:solidFill>
                <a:latin typeface="American Typewriter" panose="02090604020004020304" pitchFamily="18" charset="77"/>
              </a:rPr>
              <a:t>– </a:t>
            </a:r>
            <a:r>
              <a:rPr lang="en-US" sz="2500" dirty="0">
                <a:solidFill>
                  <a:srgbClr val="353DF4"/>
                </a:solidFill>
              </a:rPr>
              <a:t>F/M-theory duality</a:t>
            </a:r>
          </a:p>
          <a:p>
            <a:r>
              <a:rPr lang="en-US" sz="2500" dirty="0">
                <a:solidFill>
                  <a:srgbClr val="353DF4"/>
                </a:solidFill>
              </a:rPr>
              <a:t>                                                      (torsional boundary G</a:t>
            </a:r>
            <a:r>
              <a:rPr lang="en-US" sz="2500" baseline="-25000" dirty="0">
                <a:solidFill>
                  <a:srgbClr val="353DF4"/>
                </a:solidFill>
              </a:rPr>
              <a:t>4</a:t>
            </a:r>
            <a:r>
              <a:rPr lang="en-US" sz="2500" dirty="0">
                <a:solidFill>
                  <a:srgbClr val="353DF4"/>
                </a:solidFill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rgbClr val="353DF4"/>
                </a:solidFill>
              </a:rPr>
              <a:t>6D </a:t>
            </a:r>
            <a:r>
              <a:rPr lang="en-US" sz="2000" dirty="0">
                <a:latin typeface="American Typewriter" panose="02090604020004020304" pitchFamily="18" charset="77"/>
              </a:rPr>
              <a:t>[</a:t>
            </a:r>
            <a:r>
              <a:rPr lang="en-US" sz="2000" dirty="0" err="1">
                <a:latin typeface="American Typewriter" panose="02090604020004020304" pitchFamily="18" charset="77"/>
              </a:rPr>
              <a:t>Apruzzi</a:t>
            </a:r>
            <a:r>
              <a:rPr lang="en-US" sz="2000" dirty="0">
                <a:latin typeface="American Typewriter" panose="02090604020004020304" pitchFamily="18" charset="77"/>
              </a:rPr>
              <a:t>, </a:t>
            </a:r>
            <a:r>
              <a:rPr lang="en-US" sz="2000" dirty="0" err="1">
                <a:latin typeface="American Typewriter" panose="02090604020004020304" pitchFamily="18" charset="77"/>
              </a:rPr>
              <a:t>Dierigl</a:t>
            </a:r>
            <a:r>
              <a:rPr lang="en-US" sz="2000" dirty="0">
                <a:latin typeface="American Typewriter" panose="02090604020004020304" pitchFamily="18" charset="77"/>
              </a:rPr>
              <a:t>, Lin ’20] </a:t>
            </a:r>
            <a:r>
              <a:rPr lang="en-US" sz="2500" dirty="0">
                <a:solidFill>
                  <a:srgbClr val="353DF4"/>
                </a:solidFill>
                <a:latin typeface="American Typewriter" panose="02090604020004020304" pitchFamily="18" charset="77"/>
              </a:rPr>
              <a:t>– </a:t>
            </a:r>
            <a:r>
              <a:rPr lang="en-US" sz="2500" dirty="0">
                <a:solidFill>
                  <a:srgbClr val="353DF4"/>
                </a:solidFill>
                <a:latin typeface="+mn-lt"/>
              </a:rPr>
              <a:t>excitations of BPS strings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>
              <a:latin typeface="American Typewriter" panose="02090604020004020304" pitchFamily="18" charset="7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53DF4"/>
                </a:solidFill>
                <a:latin typeface="+mj-lt"/>
              </a:rPr>
              <a:t> 5D </a:t>
            </a:r>
            <a:r>
              <a:rPr lang="en-US" sz="2000" dirty="0">
                <a:latin typeface="American Typewriter" panose="02090604020004020304" pitchFamily="18" charset="77"/>
              </a:rPr>
              <a:t>[M.C., </a:t>
            </a:r>
            <a:r>
              <a:rPr lang="en-US" sz="2000" dirty="0" err="1">
                <a:latin typeface="American Typewriter" panose="02090604020004020304" pitchFamily="18" charset="77"/>
              </a:rPr>
              <a:t>Dierigl</a:t>
            </a:r>
            <a:r>
              <a:rPr lang="en-US" sz="2000" dirty="0">
                <a:latin typeface="American Typewriter" panose="02090604020004020304" pitchFamily="18" charset="77"/>
              </a:rPr>
              <a:t>, Lin, Zhang ’21] </a:t>
            </a:r>
            <a:r>
              <a:rPr lang="en-US" sz="2500" dirty="0">
                <a:solidFill>
                  <a:srgbClr val="353DF4"/>
                </a:solidFill>
                <a:latin typeface="American Typewriter" panose="02090604020004020304" pitchFamily="18" charset="77"/>
              </a:rPr>
              <a:t>– </a:t>
            </a:r>
            <a:r>
              <a:rPr lang="en-US" sz="2500" dirty="0">
                <a:solidFill>
                  <a:srgbClr val="353DF4"/>
                </a:solidFill>
              </a:rPr>
              <a:t>F/M-theory duality</a:t>
            </a:r>
          </a:p>
          <a:p>
            <a:r>
              <a:rPr lang="en-US" sz="2500" dirty="0">
                <a:solidFill>
                  <a:srgbClr val="353DF4"/>
                </a:solidFill>
              </a:rPr>
              <a:t>                                                     (torsional boundary G</a:t>
            </a:r>
            <a:r>
              <a:rPr lang="en-US" sz="2500" baseline="-25000" dirty="0">
                <a:solidFill>
                  <a:srgbClr val="353DF4"/>
                </a:solidFill>
              </a:rPr>
              <a:t>4</a:t>
            </a:r>
            <a:r>
              <a:rPr lang="en-US" sz="2500" dirty="0">
                <a:solidFill>
                  <a:srgbClr val="353DF4"/>
                </a:solidFill>
              </a:rPr>
              <a:t>)</a:t>
            </a:r>
          </a:p>
          <a:p>
            <a:r>
              <a:rPr lang="en-US" sz="2000" dirty="0">
                <a:latin typeface="American Typewriter" panose="02090604020004020304" pitchFamily="18" charset="77"/>
              </a:rPr>
              <a:t>      [</a:t>
            </a:r>
            <a:r>
              <a:rPr lang="en-US" sz="2000" dirty="0" err="1">
                <a:latin typeface="American Typewriter" panose="02090604020004020304" pitchFamily="18" charset="77"/>
              </a:rPr>
              <a:t>Apruzzi</a:t>
            </a:r>
            <a:r>
              <a:rPr lang="en-US" sz="2000" dirty="0">
                <a:latin typeface="American Typewriter" panose="02090604020004020304" pitchFamily="18" charset="77"/>
              </a:rPr>
              <a:t>, Bonetti, García-</a:t>
            </a:r>
            <a:r>
              <a:rPr lang="en-US" sz="2000" dirty="0" err="1">
                <a:latin typeface="American Typewriter" panose="02090604020004020304" pitchFamily="18" charset="77"/>
              </a:rPr>
              <a:t>Etxebarria</a:t>
            </a:r>
            <a:r>
              <a:rPr lang="en-US" sz="2000" dirty="0">
                <a:latin typeface="American Typewriter" panose="02090604020004020304" pitchFamily="18" charset="77"/>
              </a:rPr>
              <a:t>, Hosseini, Schäfer-</a:t>
            </a:r>
            <a:r>
              <a:rPr lang="en-US" sz="2000" dirty="0" err="1">
                <a:latin typeface="American Typewriter" panose="02090604020004020304" pitchFamily="18" charset="77"/>
              </a:rPr>
              <a:t>Nameki</a:t>
            </a:r>
            <a:r>
              <a:rPr lang="en-US" sz="2000" dirty="0">
                <a:latin typeface="American Typewriter" panose="02090604020004020304" pitchFamily="18" charset="77"/>
              </a:rPr>
              <a:t> ’22]…</a:t>
            </a:r>
            <a:endParaRPr lang="en-US" sz="2000" dirty="0">
              <a:solidFill>
                <a:srgbClr val="353DF4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AAA9F1-F919-594C-83DA-635D6335D16D}"/>
              </a:ext>
            </a:extLst>
          </p:cNvPr>
          <p:cNvSpPr txBox="1"/>
          <p:nvPr/>
        </p:nvSpPr>
        <p:spPr>
          <a:xfrm>
            <a:off x="112016" y="5486400"/>
            <a:ext cx="95653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Mixed higher-form - gauge anomalies </a:t>
            </a:r>
          </a:p>
          <a:p>
            <a:r>
              <a:rPr lang="en-US" sz="2600" dirty="0">
                <a:solidFill>
                  <a:srgbClr val="353DF4"/>
                </a:solidFill>
              </a:rPr>
              <a:t>     have important implications also for 6D and 5D SCFTs  </a:t>
            </a:r>
          </a:p>
        </p:txBody>
      </p:sp>
    </p:spTree>
    <p:extLst>
      <p:ext uri="{BB962C8B-B14F-4D97-AF65-F5344CB8AC3E}">
        <p14:creationId xmlns:p14="http://schemas.microsoft.com/office/powerpoint/2010/main" val="1320328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3DB7D6B-FAB2-8348-AC10-E48F0FE32BCB}"/>
              </a:ext>
            </a:extLst>
          </p:cNvPr>
          <p:cNvSpPr txBox="1"/>
          <p:nvPr/>
        </p:nvSpPr>
        <p:spPr>
          <a:xfrm>
            <a:off x="180937" y="359658"/>
            <a:ext cx="210506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1FB29B-E872-E649-845E-746D2A4F3EE6}"/>
              </a:ext>
            </a:extLst>
          </p:cNvPr>
          <p:cNvSpPr/>
          <p:nvPr/>
        </p:nvSpPr>
        <p:spPr>
          <a:xfrm>
            <a:off x="76200" y="1600200"/>
            <a:ext cx="9829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rgbClr val="FF0000"/>
                </a:solidFill>
                <a:latin typeface="+mj-lt"/>
              </a:rPr>
              <a:t>Physics: </a:t>
            </a:r>
          </a:p>
          <a:p>
            <a:r>
              <a:rPr lang="en-US" sz="2700" dirty="0">
                <a:solidFill>
                  <a:srgbClr val="353DF4"/>
                </a:solidFill>
                <a:latin typeface="+mj-lt"/>
              </a:rPr>
              <a:t>     Employing </a:t>
            </a:r>
            <a:r>
              <a:rPr lang="en-US" sz="2700" dirty="0">
                <a:solidFill>
                  <a:schemeClr val="accent6"/>
                </a:solidFill>
                <a:latin typeface="+mj-lt"/>
              </a:rPr>
              <a:t>higher-form symmetries </a:t>
            </a:r>
            <a:r>
              <a:rPr lang="en-US" sz="2700" dirty="0">
                <a:solidFill>
                  <a:srgbClr val="353DF4"/>
                </a:solidFill>
                <a:latin typeface="+mj-lt"/>
              </a:rPr>
              <a:t>to formulate    </a:t>
            </a:r>
          </a:p>
          <a:p>
            <a:r>
              <a:rPr lang="en-US" sz="2700" dirty="0">
                <a:solidFill>
                  <a:srgbClr val="353DF4"/>
                </a:solidFill>
                <a:latin typeface="+mj-lt"/>
              </a:rPr>
              <a:t>     </a:t>
            </a:r>
            <a:r>
              <a:rPr lang="en-US" sz="2700" dirty="0">
                <a:solidFill>
                  <a:srgbClr val="FF0000"/>
                </a:solidFill>
                <a:latin typeface="+mj-lt"/>
              </a:rPr>
              <a:t>anomaly condition </a:t>
            </a:r>
            <a:r>
              <a:rPr lang="en-US" sz="2700" dirty="0">
                <a:solidFill>
                  <a:srgbClr val="353DF4"/>
                </a:solidFill>
                <a:latin typeface="+mj-lt"/>
              </a:rPr>
              <a:t>for </a:t>
            </a:r>
            <a:r>
              <a:rPr lang="en-US" sz="2700" dirty="0">
                <a:solidFill>
                  <a:schemeClr val="accent6"/>
                </a:solidFill>
                <a:latin typeface="+mj-lt"/>
              </a:rPr>
              <a:t>gauge group topology </a:t>
            </a:r>
          </a:p>
          <a:p>
            <a:r>
              <a:rPr lang="en-US" sz="2700" dirty="0">
                <a:solidFill>
                  <a:srgbClr val="353DF4"/>
                </a:solidFill>
                <a:latin typeface="+mj-lt"/>
              </a:rPr>
              <a:t>                      Gauged 1-form symmetry in 8D</a:t>
            </a:r>
          </a:p>
          <a:p>
            <a:endParaRPr lang="en-US" sz="2700" dirty="0">
              <a:solidFill>
                <a:srgbClr val="353DF4"/>
              </a:solidFill>
              <a:latin typeface="+mj-lt"/>
            </a:endParaRPr>
          </a:p>
          <a:p>
            <a:endParaRPr lang="en-US" sz="2700" dirty="0">
              <a:solidFill>
                <a:srgbClr val="353DF4"/>
              </a:solidFill>
              <a:latin typeface="+mj-lt"/>
            </a:endParaRPr>
          </a:p>
          <a:p>
            <a:r>
              <a:rPr lang="en-US" sz="2700" dirty="0">
                <a:solidFill>
                  <a:srgbClr val="353DF4"/>
                </a:solidFill>
                <a:latin typeface="+mj-lt"/>
              </a:rPr>
              <a:t>   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rgbClr val="FF0000"/>
                </a:solidFill>
                <a:latin typeface="+mj-lt"/>
              </a:rPr>
              <a:t>Geometry: </a:t>
            </a:r>
          </a:p>
          <a:p>
            <a:r>
              <a:rPr lang="en-US" sz="2700" dirty="0">
                <a:solidFill>
                  <a:srgbClr val="353DF4"/>
                </a:solidFill>
                <a:latin typeface="+mj-lt"/>
              </a:rPr>
              <a:t>     </a:t>
            </a:r>
            <a:r>
              <a:rPr lang="en-US" sz="2700" dirty="0">
                <a:solidFill>
                  <a:srgbClr val="353DF4"/>
                </a:solidFill>
              </a:rPr>
              <a:t>F-theory/Heterotic string/CHL/string junctions</a:t>
            </a:r>
            <a:endParaRPr lang="en-US" sz="2700" dirty="0">
              <a:solidFill>
                <a:srgbClr val="353DF4"/>
              </a:solidFill>
              <a:latin typeface="+mj-lt"/>
            </a:endParaRPr>
          </a:p>
          <a:p>
            <a:r>
              <a:rPr lang="en-US" sz="2700" dirty="0">
                <a:solidFill>
                  <a:srgbClr val="353DF4"/>
                </a:solidFill>
                <a:latin typeface="+mj-lt"/>
              </a:rPr>
              <a:t>                     Full 8D string theory landscape</a:t>
            </a:r>
          </a:p>
        </p:txBody>
      </p:sp>
      <p:sp>
        <p:nvSpPr>
          <p:cNvPr id="7" name="Up-Down Arrow 6">
            <a:extLst>
              <a:ext uri="{FF2B5EF4-FFF2-40B4-BE49-F238E27FC236}">
                <a16:creationId xmlns:a16="http://schemas.microsoft.com/office/drawing/2014/main" id="{EB2872B2-F0B6-2F4C-836A-9F270918ADF4}"/>
              </a:ext>
            </a:extLst>
          </p:cNvPr>
          <p:cNvSpPr/>
          <p:nvPr/>
        </p:nvSpPr>
        <p:spPr>
          <a:xfrm>
            <a:off x="3962400" y="3810000"/>
            <a:ext cx="408432" cy="762000"/>
          </a:xfrm>
          <a:prstGeom prst="up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51049C-290B-1246-817D-8687F6F9D843}"/>
              </a:ext>
            </a:extLst>
          </p:cNvPr>
          <p:cNvSpPr txBox="1"/>
          <p:nvPr/>
        </p:nvSpPr>
        <p:spPr>
          <a:xfrm>
            <a:off x="4572000" y="3886200"/>
            <a:ext cx="330250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rgbClr val="FF0000"/>
                </a:solidFill>
              </a:rPr>
              <a:t>perfect agreement</a:t>
            </a:r>
          </a:p>
        </p:txBody>
      </p:sp>
    </p:spTree>
    <p:extLst>
      <p:ext uri="{BB962C8B-B14F-4D97-AF65-F5344CB8AC3E}">
        <p14:creationId xmlns:p14="http://schemas.microsoft.com/office/powerpoint/2010/main" val="1185991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292" y="762000"/>
            <a:ext cx="9297692" cy="1569660"/>
          </a:xfrm>
          <a:prstGeom prst="rect">
            <a:avLst/>
          </a:prstGeom>
          <a:noFill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353DF4"/>
                </a:solidFill>
              </a:rPr>
              <a:t>Quantum field theories coupled to consistent quantum gravity</a:t>
            </a:r>
          </a:p>
          <a:p>
            <a:pPr>
              <a:defRPr/>
            </a:pPr>
            <a:r>
              <a:rPr lang="en-US" sz="2400" dirty="0">
                <a:solidFill>
                  <a:srgbClr val="353DF4"/>
                </a:solidFill>
              </a:rPr>
              <a:t>    should be subject to additional constraints beyond standard QFT    </a:t>
            </a:r>
          </a:p>
          <a:p>
            <a:pPr>
              <a:defRPr/>
            </a:pPr>
            <a:r>
              <a:rPr lang="en-US" sz="2400" dirty="0">
                <a:solidFill>
                  <a:srgbClr val="353DF4"/>
                </a:solidFill>
              </a:rPr>
              <a:t>    consistency ones </a:t>
            </a:r>
            <a:r>
              <a:rPr lang="en-US" sz="2400" dirty="0">
                <a:solidFill>
                  <a:srgbClr val="353DF4"/>
                </a:solidFill>
                <a:sym typeface="Wingdings" pitchFamily="2" charset="2"/>
              </a:rPr>
              <a:t> </a:t>
            </a:r>
            <a:r>
              <a:rPr lang="en-US" sz="2400" dirty="0">
                <a:solidFill>
                  <a:schemeClr val="accent6"/>
                </a:solidFill>
                <a:sym typeface="Wingdings" pitchFamily="2" charset="2"/>
              </a:rPr>
              <a:t>Swampland Program</a:t>
            </a:r>
            <a:r>
              <a:rPr lang="en-US" sz="2400" dirty="0">
                <a:solidFill>
                  <a:schemeClr val="accent6"/>
                </a:solidFill>
              </a:rPr>
              <a:t> </a:t>
            </a:r>
            <a:r>
              <a:rPr lang="en-US" sz="2400" dirty="0">
                <a:latin typeface="American Typewriter" panose="02090604020004020304" pitchFamily="18" charset="77"/>
              </a:rPr>
              <a:t>                    </a:t>
            </a:r>
            <a:r>
              <a:rPr lang="en-US" sz="2200" dirty="0">
                <a:latin typeface="American Typewriter" panose="02090604020004020304" pitchFamily="18" charset="77"/>
              </a:rPr>
              <a:t>[</a:t>
            </a:r>
            <a:r>
              <a:rPr lang="en-US" sz="2200" dirty="0" err="1">
                <a:latin typeface="American Typewriter" panose="02090604020004020304" pitchFamily="18" charset="77"/>
              </a:rPr>
              <a:t>Vafa</a:t>
            </a:r>
            <a:r>
              <a:rPr lang="en-US" sz="2200" dirty="0">
                <a:latin typeface="American Typewriter" panose="02090604020004020304" pitchFamily="18" charset="77"/>
              </a:rPr>
              <a:t> ‘06] </a:t>
            </a:r>
            <a:endParaRPr lang="en-US" sz="2200" dirty="0">
              <a:solidFill>
                <a:schemeClr val="accent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rgbClr val="353DF4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229A5D-0C96-8640-B0A0-2A30C37C1004}"/>
              </a:ext>
            </a:extLst>
          </p:cNvPr>
          <p:cNvSpPr/>
          <p:nvPr/>
        </p:nvSpPr>
        <p:spPr>
          <a:xfrm>
            <a:off x="228600" y="88094"/>
            <a:ext cx="838200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500" dirty="0">
                <a:solidFill>
                  <a:srgbClr val="FF0000"/>
                </a:solidFill>
              </a:rPr>
              <a:t>Motivation</a:t>
            </a:r>
            <a:endParaRPr lang="en-US" sz="4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A092A8-FE23-4C42-ACAC-D2C1F5DD7798}"/>
              </a:ext>
            </a:extLst>
          </p:cNvPr>
          <p:cNvSpPr txBox="1"/>
          <p:nvPr/>
        </p:nvSpPr>
        <p:spPr>
          <a:xfrm>
            <a:off x="381000" y="5486400"/>
            <a:ext cx="861575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3834F6"/>
                </a:solidFill>
              </a:rPr>
              <a:t>Long history: </a:t>
            </a:r>
            <a:r>
              <a:rPr lang="en-US" sz="2000" dirty="0">
                <a:solidFill>
                  <a:srgbClr val="3834F6"/>
                </a:solidFill>
                <a:latin typeface="American Typewriter" panose="02090604020004020304" pitchFamily="18" charset="77"/>
              </a:rPr>
              <a:t>[…</a:t>
            </a:r>
            <a:r>
              <a:rPr lang="en-US" sz="2000" dirty="0">
                <a:latin typeface="American Typewriter" panose="02090604020004020304" pitchFamily="18" charset="77"/>
              </a:rPr>
              <a:t>Kumar, Taylor ’09; Adams, </a:t>
            </a:r>
            <a:r>
              <a:rPr lang="en-US" sz="2000" dirty="0" err="1">
                <a:latin typeface="American Typewriter" panose="02090604020004020304" pitchFamily="18" charset="77"/>
              </a:rPr>
              <a:t>DeWolfe</a:t>
            </a:r>
            <a:r>
              <a:rPr lang="en-US" sz="2000" dirty="0">
                <a:latin typeface="American Typewriter" panose="02090604020004020304" pitchFamily="18" charset="77"/>
              </a:rPr>
              <a:t>, Taylor ’10;…</a:t>
            </a:r>
          </a:p>
          <a:p>
            <a:r>
              <a:rPr lang="en-US" sz="2000" dirty="0">
                <a:latin typeface="American Typewriter" panose="02090604020004020304" pitchFamily="18" charset="77"/>
              </a:rPr>
              <a:t>García-</a:t>
            </a:r>
            <a:r>
              <a:rPr lang="en-US" sz="2000" dirty="0" err="1">
                <a:latin typeface="American Typewriter" panose="02090604020004020304" pitchFamily="18" charset="77"/>
              </a:rPr>
              <a:t>Etxebarria</a:t>
            </a:r>
            <a:r>
              <a:rPr lang="en-US" sz="2000" dirty="0">
                <a:latin typeface="American Typewriter" panose="02090604020004020304" pitchFamily="18" charset="77"/>
              </a:rPr>
              <a:t>, Hayashi, </a:t>
            </a:r>
            <a:r>
              <a:rPr lang="en-US" sz="2000" dirty="0" err="1">
                <a:latin typeface="American Typewriter" panose="02090604020004020304" pitchFamily="18" charset="77"/>
              </a:rPr>
              <a:t>Ohmori</a:t>
            </a:r>
            <a:r>
              <a:rPr lang="en-US" sz="2000" dirty="0">
                <a:latin typeface="American Typewriter" panose="02090604020004020304" pitchFamily="18" charset="77"/>
              </a:rPr>
              <a:t>, </a:t>
            </a:r>
            <a:r>
              <a:rPr lang="en-US" sz="2000" dirty="0" err="1">
                <a:latin typeface="American Typewriter" panose="02090604020004020304" pitchFamily="18" charset="77"/>
              </a:rPr>
              <a:t>Tachikawa</a:t>
            </a:r>
            <a:r>
              <a:rPr lang="en-US" sz="2000" dirty="0">
                <a:latin typeface="American Typewriter" panose="02090604020004020304" pitchFamily="18" charset="77"/>
              </a:rPr>
              <a:t>, </a:t>
            </a:r>
            <a:r>
              <a:rPr lang="en-US" sz="2000" dirty="0" err="1">
                <a:latin typeface="American Typewriter" panose="02090604020004020304" pitchFamily="18" charset="77"/>
              </a:rPr>
              <a:t>Yonekura</a:t>
            </a:r>
            <a:r>
              <a:rPr lang="en-US" sz="2000" dirty="0">
                <a:latin typeface="American Typewriter" panose="02090604020004020304" pitchFamily="18" charset="77"/>
              </a:rPr>
              <a:t> ’17;</a:t>
            </a:r>
          </a:p>
          <a:p>
            <a:r>
              <a:rPr lang="en-US" sz="2000" dirty="0">
                <a:latin typeface="American Typewriter" panose="02090604020004020304" pitchFamily="18" charset="77"/>
              </a:rPr>
              <a:t>Kim, </a:t>
            </a:r>
            <a:r>
              <a:rPr lang="en-US" sz="2000" dirty="0" err="1">
                <a:latin typeface="American Typewriter" panose="02090604020004020304" pitchFamily="18" charset="77"/>
              </a:rPr>
              <a:t>Tarazi</a:t>
            </a:r>
            <a:r>
              <a:rPr lang="en-US" sz="2000" dirty="0">
                <a:latin typeface="American Typewriter" panose="02090604020004020304" pitchFamily="18" charset="77"/>
              </a:rPr>
              <a:t>, </a:t>
            </a:r>
            <a:r>
              <a:rPr lang="en-US" sz="2000" dirty="0" err="1">
                <a:latin typeface="American Typewriter" panose="02090604020004020304" pitchFamily="18" charset="77"/>
              </a:rPr>
              <a:t>Vafa</a:t>
            </a:r>
            <a:r>
              <a:rPr lang="en-US" sz="2000" dirty="0">
                <a:latin typeface="American Typewriter" panose="02090604020004020304" pitchFamily="18" charset="77"/>
              </a:rPr>
              <a:t> ’19; M.C., </a:t>
            </a:r>
            <a:r>
              <a:rPr lang="en-US" sz="2000" dirty="0" err="1">
                <a:latin typeface="American Typewriter" panose="02090604020004020304" pitchFamily="18" charset="77"/>
              </a:rPr>
              <a:t>Dierigl</a:t>
            </a:r>
            <a:r>
              <a:rPr lang="en-US" sz="2000" dirty="0">
                <a:latin typeface="American Typewriter" panose="02090604020004020304" pitchFamily="18" charset="77"/>
              </a:rPr>
              <a:t>, Lin, Zhang ’20; </a:t>
            </a:r>
            <a:r>
              <a:rPr lang="en-US" sz="2000" dirty="0" err="1">
                <a:latin typeface="American Typewriter" panose="02090604020004020304" pitchFamily="18" charset="77"/>
              </a:rPr>
              <a:t>Montero,Vafa</a:t>
            </a:r>
            <a:r>
              <a:rPr lang="en-US" sz="2000" dirty="0">
                <a:latin typeface="American Typewriter" panose="02090604020004020304" pitchFamily="18" charset="77"/>
              </a:rPr>
              <a:t> ’20;</a:t>
            </a:r>
          </a:p>
          <a:p>
            <a:r>
              <a:rPr lang="en-US" sz="2000" dirty="0">
                <a:latin typeface="American Typewriter" panose="02090604020004020304" pitchFamily="18" charset="77"/>
              </a:rPr>
              <a:t>Hamada, </a:t>
            </a:r>
            <a:r>
              <a:rPr lang="en-US" sz="2000" dirty="0" err="1">
                <a:latin typeface="American Typewriter" panose="02090604020004020304" pitchFamily="18" charset="77"/>
              </a:rPr>
              <a:t>Vafa</a:t>
            </a:r>
            <a:r>
              <a:rPr lang="en-US" sz="2000" dirty="0">
                <a:latin typeface="American Typewriter" panose="02090604020004020304" pitchFamily="18" charset="77"/>
              </a:rPr>
              <a:t> ’21; </a:t>
            </a:r>
            <a:r>
              <a:rPr lang="en-US" sz="2000" dirty="0" err="1">
                <a:latin typeface="American Typewriter" panose="02090604020004020304" pitchFamily="18" charset="77"/>
              </a:rPr>
              <a:t>Tarazi</a:t>
            </a:r>
            <a:r>
              <a:rPr lang="en-US" sz="2000" dirty="0">
                <a:latin typeface="American Typewriter" panose="02090604020004020304" pitchFamily="18" charset="77"/>
              </a:rPr>
              <a:t>, </a:t>
            </a:r>
            <a:r>
              <a:rPr lang="en-US" sz="2000" dirty="0" err="1">
                <a:latin typeface="American Typewriter" panose="02090604020004020304" pitchFamily="18" charset="77"/>
              </a:rPr>
              <a:t>Vafa</a:t>
            </a:r>
            <a:r>
              <a:rPr lang="en-US" sz="2000" dirty="0">
                <a:latin typeface="American Typewriter" panose="02090604020004020304" pitchFamily="18" charset="77"/>
              </a:rPr>
              <a:t> ’21;…]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FF3788-F1EA-A544-8F1D-663FE357AB91}"/>
              </a:ext>
            </a:extLst>
          </p:cNvPr>
          <p:cNvSpPr txBox="1"/>
          <p:nvPr/>
        </p:nvSpPr>
        <p:spPr>
          <a:xfrm>
            <a:off x="74908" y="3962400"/>
            <a:ext cx="9297692" cy="1569660"/>
          </a:xfrm>
          <a:prstGeom prst="rect">
            <a:avLst/>
          </a:prstGeom>
          <a:noFill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rgbClr val="353DF4"/>
              </a:solidFill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353DF4"/>
                </a:solidFill>
              </a:rPr>
              <a:t>Focus on finding</a:t>
            </a:r>
            <a:r>
              <a:rPr lang="en-US" sz="2400" dirty="0">
                <a:solidFill>
                  <a:srgbClr val="FF0000"/>
                </a:solidFill>
              </a:rPr>
              <a:t> physical </a:t>
            </a:r>
            <a:r>
              <a:rPr lang="en-US" sz="2400" dirty="0">
                <a:solidFill>
                  <a:srgbClr val="353DF4"/>
                </a:solidFill>
              </a:rPr>
              <a:t>conditions, reflecting </a:t>
            </a:r>
            <a:r>
              <a:rPr lang="en-US" sz="2400" dirty="0">
                <a:solidFill>
                  <a:schemeClr val="accent6"/>
                </a:solidFill>
              </a:rPr>
              <a:t>geometric </a:t>
            </a:r>
            <a:r>
              <a:rPr lang="en-US" sz="2400" dirty="0">
                <a:solidFill>
                  <a:srgbClr val="353DF4"/>
                </a:solidFill>
              </a:rPr>
              <a:t>constraints of </a:t>
            </a:r>
            <a:r>
              <a:rPr lang="en-US" sz="2400" dirty="0">
                <a:solidFill>
                  <a:srgbClr val="353DF4"/>
                </a:solidFill>
                <a:sym typeface="Wingdings" pitchFamily="2" charset="2"/>
              </a:rPr>
              <a:t>consistent quantum gravity</a:t>
            </a:r>
          </a:p>
          <a:p>
            <a:pPr>
              <a:defRPr/>
            </a:pPr>
            <a:r>
              <a:rPr lang="en-US" sz="2400" dirty="0">
                <a:solidFill>
                  <a:srgbClr val="353DF4"/>
                </a:solidFill>
                <a:sym typeface="Wingdings" pitchFamily="2" charset="2"/>
              </a:rPr>
              <a:t>    (without reference to String Theory)</a:t>
            </a:r>
            <a:endParaRPr lang="en-US" sz="2400" dirty="0">
              <a:solidFill>
                <a:srgbClr val="353DF4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BEDD82-472F-2344-A987-4254BED1AACB}"/>
              </a:ext>
            </a:extLst>
          </p:cNvPr>
          <p:cNvSpPr txBox="1"/>
          <p:nvPr/>
        </p:nvSpPr>
        <p:spPr>
          <a:xfrm>
            <a:off x="74908" y="1828800"/>
            <a:ext cx="9297692" cy="2677656"/>
          </a:xfrm>
          <a:prstGeom prst="rect">
            <a:avLst/>
          </a:prstGeom>
          <a:noFill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2400" dirty="0">
              <a:solidFill>
                <a:srgbClr val="353DF4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353DF4"/>
                </a:solidFill>
              </a:rPr>
              <a:t>Globally consistent compactifications of String Theory </a:t>
            </a:r>
            <a:r>
              <a:rPr lang="en-US" sz="2400" dirty="0">
                <a:solidFill>
                  <a:srgbClr val="353DF4"/>
                </a:solidFill>
                <a:sym typeface="Wingdings" pitchFamily="2" charset="2"/>
              </a:rPr>
              <a:t> automatically include quantum gravity &amp; constraints </a:t>
            </a:r>
          </a:p>
          <a:p>
            <a:pPr>
              <a:defRPr/>
            </a:pPr>
            <a:r>
              <a:rPr lang="en-US" sz="2400" dirty="0">
                <a:solidFill>
                  <a:srgbClr val="353DF4"/>
                </a:solidFill>
                <a:sym typeface="Wingdings" pitchFamily="2" charset="2"/>
              </a:rPr>
              <a:t>    emerge due to </a:t>
            </a:r>
            <a:r>
              <a:rPr lang="en-US" sz="2400" dirty="0">
                <a:solidFill>
                  <a:srgbClr val="FF0000"/>
                </a:solidFill>
                <a:sym typeface="Wingdings" pitchFamily="2" charset="2"/>
              </a:rPr>
              <a:t>geometry of compactified space  </a:t>
            </a:r>
            <a:r>
              <a:rPr lang="en-US" sz="2400" dirty="0">
                <a:solidFill>
                  <a:srgbClr val="353DF4"/>
                </a:solidFill>
                <a:sym typeface="Wingdings" pitchFamily="2" charset="2"/>
              </a:rPr>
              <a:t> </a:t>
            </a:r>
          </a:p>
          <a:p>
            <a:pPr>
              <a:defRPr/>
            </a:pPr>
            <a:r>
              <a:rPr lang="en-US" sz="2400" dirty="0">
                <a:solidFill>
                  <a:srgbClr val="353DF4"/>
                </a:solidFill>
                <a:sym typeface="Wingdings" pitchFamily="2" charset="2"/>
              </a:rPr>
              <a:t>    Does String Theory realize all consistent theories of   </a:t>
            </a:r>
          </a:p>
          <a:p>
            <a:pPr>
              <a:defRPr/>
            </a:pPr>
            <a:r>
              <a:rPr lang="en-US" sz="2400" dirty="0">
                <a:solidFill>
                  <a:srgbClr val="353DF4"/>
                </a:solidFill>
                <a:sym typeface="Wingdings" pitchFamily="2" charset="2"/>
              </a:rPr>
              <a:t>    quantum gravity </a:t>
            </a:r>
            <a:r>
              <a:rPr lang="en-US" sz="2400" dirty="0">
                <a:solidFill>
                  <a:schemeClr val="accent6"/>
                </a:solidFill>
                <a:sym typeface="Wingdings" pitchFamily="2" charset="2"/>
              </a:rPr>
              <a:t>[String Universality]?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rgbClr val="353DF4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108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09B592E-9825-9940-BDCB-8EEFE762B2CF}"/>
              </a:ext>
            </a:extLst>
          </p:cNvPr>
          <p:cNvSpPr txBox="1"/>
          <p:nvPr/>
        </p:nvSpPr>
        <p:spPr>
          <a:xfrm>
            <a:off x="228600" y="2286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Future Directions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D5A657-EB3D-FC46-A277-35A623290FEC}"/>
              </a:ext>
            </a:extLst>
          </p:cNvPr>
          <p:cNvSpPr/>
          <p:nvPr/>
        </p:nvSpPr>
        <p:spPr>
          <a:xfrm>
            <a:off x="76200" y="914400"/>
            <a:ext cx="90678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>
                <a:solidFill>
                  <a:srgbClr val="353DF4"/>
                </a:solidFill>
                <a:latin typeface="Helvetica" pitchFamily="2" charset="0"/>
              </a:rPr>
              <a:t>• Focused on 8D N=1 and role of 1-form gauge </a:t>
            </a:r>
          </a:p>
          <a:p>
            <a:r>
              <a:rPr lang="en-US" sz="2700" dirty="0">
                <a:solidFill>
                  <a:srgbClr val="353DF4"/>
                </a:solidFill>
                <a:latin typeface="Helvetica" pitchFamily="2" charset="0"/>
              </a:rPr>
              <a:t>  symmetry</a:t>
            </a:r>
          </a:p>
          <a:p>
            <a:endParaRPr lang="en-US" sz="2700" dirty="0">
              <a:solidFill>
                <a:srgbClr val="353DF4"/>
              </a:solidFill>
              <a:latin typeface="Helvetica" pitchFamily="2" charset="0"/>
            </a:endParaRPr>
          </a:p>
          <a:p>
            <a:endParaRPr lang="en-US" sz="2200" dirty="0">
              <a:solidFill>
                <a:srgbClr val="353DF4"/>
              </a:solidFill>
              <a:effectLst/>
              <a:latin typeface="American Typewriter" panose="02090604020004020304" pitchFamily="18" charset="77"/>
            </a:endParaRPr>
          </a:p>
          <a:p>
            <a:r>
              <a:rPr lang="en-US" dirty="0">
                <a:solidFill>
                  <a:srgbClr val="353DF4"/>
                </a:solidFill>
                <a:latin typeface="Helvetica" pitchFamily="2" charset="0"/>
              </a:rPr>
              <a:t>• </a:t>
            </a:r>
            <a:r>
              <a:rPr lang="en-US" sz="2550" dirty="0">
                <a:solidFill>
                  <a:srgbClr val="FF0000"/>
                </a:solidFill>
              </a:rPr>
              <a:t>Higher-group</a:t>
            </a:r>
            <a:r>
              <a:rPr lang="en-US" sz="2550" i="1" dirty="0">
                <a:solidFill>
                  <a:srgbClr val="FF0000"/>
                </a:solidFill>
              </a:rPr>
              <a:t> </a:t>
            </a:r>
            <a:r>
              <a:rPr lang="en-US" sz="2550" dirty="0">
                <a:solidFill>
                  <a:srgbClr val="FF0000"/>
                </a:solidFill>
              </a:rPr>
              <a:t>structures in D≤6    </a:t>
            </a:r>
          </a:p>
          <a:p>
            <a:r>
              <a:rPr lang="en-US" sz="2550" dirty="0">
                <a:solidFill>
                  <a:srgbClr val="FF0000"/>
                </a:solidFill>
              </a:rPr>
              <a:t>   </a:t>
            </a:r>
            <a:r>
              <a:rPr lang="en-US" sz="2550" dirty="0">
                <a:solidFill>
                  <a:srgbClr val="3834F6"/>
                </a:solidFill>
              </a:rPr>
              <a:t>0-form &amp; 1-form symmetries </a:t>
            </a:r>
            <a:r>
              <a:rPr lang="en-US" sz="2550" dirty="0">
                <a:solidFill>
                  <a:srgbClr val="3834F6"/>
                </a:solidFill>
                <a:sym typeface="Wingdings" pitchFamily="2" charset="2"/>
              </a:rPr>
              <a:t> 2-group structures</a:t>
            </a:r>
          </a:p>
          <a:p>
            <a:r>
              <a:rPr lang="en-US" sz="2550" dirty="0">
                <a:solidFill>
                  <a:srgbClr val="3834F6"/>
                </a:solidFill>
                <a:latin typeface="Helvetica" pitchFamily="2" charset="0"/>
                <a:sym typeface="Wingdings" pitchFamily="2" charset="2"/>
              </a:rPr>
              <a:t> 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>
                <a:solidFill>
                  <a:srgbClr val="3738F8"/>
                </a:solidFill>
              </a:rPr>
              <a:t>                 </a:t>
            </a:r>
            <a:endParaRPr lang="en-US" sz="2200" dirty="0">
              <a:solidFill>
                <a:srgbClr val="353DF4"/>
              </a:solidFill>
              <a:effectLst/>
              <a:latin typeface="Helvetica" pitchFamily="2" charset="0"/>
            </a:endParaRPr>
          </a:p>
        </p:txBody>
      </p:sp>
      <p:sp>
        <p:nvSpPr>
          <p:cNvPr id="2" name="Down Arrow 1">
            <a:extLst>
              <a:ext uri="{FF2B5EF4-FFF2-40B4-BE49-F238E27FC236}">
                <a16:creationId xmlns:a16="http://schemas.microsoft.com/office/drawing/2014/main" id="{B509FCC0-68CE-03B0-B6B1-AEF427F09211}"/>
              </a:ext>
            </a:extLst>
          </p:cNvPr>
          <p:cNvSpPr/>
          <p:nvPr/>
        </p:nvSpPr>
        <p:spPr>
          <a:xfrm>
            <a:off x="3657600" y="1676400"/>
            <a:ext cx="457200" cy="8382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C742E5-83AF-3358-583A-45C83CB72D58}"/>
              </a:ext>
            </a:extLst>
          </p:cNvPr>
          <p:cNvSpPr txBox="1"/>
          <p:nvPr/>
        </p:nvSpPr>
        <p:spPr>
          <a:xfrm>
            <a:off x="5896947" y="5598367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943B91-E5CC-AF5D-D566-09AB668C23C8}"/>
              </a:ext>
            </a:extLst>
          </p:cNvPr>
          <p:cNvSpPr txBox="1"/>
          <p:nvPr/>
        </p:nvSpPr>
        <p:spPr>
          <a:xfrm>
            <a:off x="0" y="3886200"/>
            <a:ext cx="9296400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latin typeface="American Typewriter" panose="02090604020004020304" pitchFamily="18" charset="77"/>
              </a:rPr>
              <a:t>  - </a:t>
            </a:r>
            <a:r>
              <a:rPr lang="en-US" sz="2600" dirty="0">
                <a:solidFill>
                  <a:srgbClr val="353DF4"/>
                </a:solidFill>
                <a:latin typeface="Helvetica" pitchFamily="2" charset="0"/>
              </a:rPr>
              <a:t>Within SCFT’s </a:t>
            </a:r>
            <a:r>
              <a:rPr lang="en-US" sz="2600" dirty="0">
                <a:solidFill>
                  <a:srgbClr val="353DF4"/>
                </a:solidFill>
                <a:latin typeface="Helvetica" pitchFamily="2" charset="0"/>
                <a:sym typeface="Wingdings" pitchFamily="2" charset="2"/>
              </a:rPr>
              <a:t></a:t>
            </a:r>
            <a:r>
              <a:rPr lang="en-US" sz="2600" dirty="0">
                <a:solidFill>
                  <a:srgbClr val="3738F8"/>
                </a:solidFill>
              </a:rPr>
              <a:t> </a:t>
            </a:r>
            <a:r>
              <a:rPr lang="en-US" sz="2550" dirty="0">
                <a:solidFill>
                  <a:srgbClr val="FF0000"/>
                </a:solidFill>
              </a:rPr>
              <a:t>geometric origin of higher group structures    </a:t>
            </a:r>
          </a:p>
          <a:p>
            <a:r>
              <a:rPr lang="en-US" sz="2400" dirty="0">
                <a:solidFill>
                  <a:srgbClr val="FF0000"/>
                </a:solidFill>
                <a:latin typeface="American Typewriter" panose="02090604020004020304" pitchFamily="18" charset="77"/>
              </a:rPr>
              <a:t>                                             </a:t>
            </a:r>
            <a:r>
              <a:rPr lang="en-US" sz="2300" dirty="0">
                <a:latin typeface="American Typewriter" panose="02090604020004020304" pitchFamily="18" charset="77"/>
              </a:rPr>
              <a:t>[M. C., Heckman,  </a:t>
            </a:r>
            <a:r>
              <a:rPr lang="en-US" sz="2300" dirty="0" err="1">
                <a:latin typeface="American Typewriter" panose="02090604020004020304" pitchFamily="18" charset="77"/>
              </a:rPr>
              <a:t>Hübner</a:t>
            </a:r>
            <a:r>
              <a:rPr lang="en-US" sz="2300" dirty="0">
                <a:latin typeface="American Typewriter" panose="02090604020004020304" pitchFamily="18" charset="77"/>
              </a:rPr>
              <a:t> , Torres ’22]</a:t>
            </a:r>
          </a:p>
          <a:p>
            <a:r>
              <a:rPr lang="en-US" sz="2300" dirty="0">
                <a:latin typeface="American Typewriter" panose="02090604020004020304" pitchFamily="18" charset="77"/>
              </a:rPr>
              <a:t>                                    [Del </a:t>
            </a:r>
            <a:r>
              <a:rPr lang="en-US" sz="2300" dirty="0" err="1">
                <a:latin typeface="American Typewriter" panose="02090604020004020304" pitchFamily="18" charset="77"/>
              </a:rPr>
              <a:t>Zotto</a:t>
            </a:r>
            <a:r>
              <a:rPr lang="en-US" sz="2300" dirty="0">
                <a:latin typeface="American Typewriter" panose="02090604020004020304" pitchFamily="18" charset="77"/>
              </a:rPr>
              <a:t>,  </a:t>
            </a:r>
            <a:r>
              <a:rPr lang="en-US" sz="2300" dirty="0" err="1">
                <a:latin typeface="American Typewriter" panose="02090604020004020304" pitchFamily="18" charset="77"/>
              </a:rPr>
              <a:t>Etxebarria</a:t>
            </a:r>
            <a:r>
              <a:rPr lang="en-US" sz="2300" dirty="0">
                <a:latin typeface="American Typewriter" panose="02090604020004020304" pitchFamily="18" charset="77"/>
              </a:rPr>
              <a:t>, Schafer-</a:t>
            </a:r>
            <a:r>
              <a:rPr lang="en-US" sz="2300" dirty="0" err="1">
                <a:latin typeface="American Typewriter" panose="02090604020004020304" pitchFamily="18" charset="77"/>
              </a:rPr>
              <a:t>Nameki</a:t>
            </a:r>
            <a:r>
              <a:rPr lang="en-US" sz="2300" dirty="0">
                <a:latin typeface="American Typewriter" panose="02090604020004020304" pitchFamily="18" charset="77"/>
              </a:rPr>
              <a:t> ‘22]</a:t>
            </a:r>
          </a:p>
          <a:p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24EAB3-5010-6132-11C7-56C90ABE71E9}"/>
              </a:ext>
            </a:extLst>
          </p:cNvPr>
          <p:cNvSpPr txBox="1"/>
          <p:nvPr/>
        </p:nvSpPr>
        <p:spPr>
          <a:xfrm>
            <a:off x="38837" y="5596116"/>
            <a:ext cx="910516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3834F6"/>
                </a:solidFill>
              </a:rPr>
              <a:t>  - Their role in </a:t>
            </a:r>
            <a:r>
              <a:rPr lang="en-US" sz="2600" dirty="0">
                <a:solidFill>
                  <a:srgbClr val="FF0000"/>
                </a:solidFill>
              </a:rPr>
              <a:t>in quantum gravity -</a:t>
            </a:r>
          </a:p>
          <a:p>
            <a:r>
              <a:rPr lang="en-US" sz="2600" dirty="0">
                <a:solidFill>
                  <a:srgbClr val="FF0000"/>
                </a:solidFill>
              </a:rPr>
              <a:t>     </a:t>
            </a:r>
            <a:r>
              <a:rPr lang="en-US" sz="2600" dirty="0">
                <a:solidFill>
                  <a:srgbClr val="3834F6"/>
                </a:solidFill>
              </a:rPr>
              <a:t>string theory on compact spaces</a:t>
            </a:r>
          </a:p>
          <a:p>
            <a:pPr algn="r"/>
            <a:r>
              <a:rPr lang="en-US" sz="2400" dirty="0">
                <a:latin typeface="American Typewriter" panose="02090604020004020304" pitchFamily="18" charset="77"/>
              </a:rPr>
              <a:t> [M. C.,  </a:t>
            </a:r>
            <a:r>
              <a:rPr lang="en-US" sz="2400" dirty="0" err="1">
                <a:latin typeface="American Typewriter" panose="02090604020004020304" pitchFamily="18" charset="77"/>
              </a:rPr>
              <a:t>Heckman,Hübner</a:t>
            </a:r>
            <a:r>
              <a:rPr lang="en-US" sz="2400" dirty="0">
                <a:latin typeface="American Typewriter" panose="02090604020004020304" pitchFamily="18" charset="77"/>
              </a:rPr>
              <a:t>, E. Torres to appear]</a:t>
            </a:r>
          </a:p>
        </p:txBody>
      </p:sp>
    </p:spTree>
    <p:extLst>
      <p:ext uri="{BB962C8B-B14F-4D97-AF65-F5344CB8AC3E}">
        <p14:creationId xmlns:p14="http://schemas.microsoft.com/office/powerpoint/2010/main" val="425788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336" y="3094512"/>
            <a:ext cx="8914464" cy="4525488"/>
          </a:xfrm>
        </p:spPr>
        <p:txBody>
          <a:bodyPr/>
          <a:lstStyle/>
          <a:p>
            <a:pPr marL="0" indent="0" algn="ctr">
              <a:buNone/>
            </a:pPr>
            <a:r>
              <a:rPr lang="en-US" sz="4799" dirty="0">
                <a:solidFill>
                  <a:srgbClr val="3366FF"/>
                </a:solidFill>
                <a:latin typeface="ESSTIXThirteen"/>
                <a:cs typeface="ESSTIXThirteen"/>
              </a:rPr>
              <a:t>Thank you</a:t>
            </a:r>
            <a:r>
              <a:rPr lang="en-US" sz="4799" i="1" dirty="0">
                <a:solidFill>
                  <a:srgbClr val="3366FF"/>
                </a:solidFill>
                <a:latin typeface="ESSTIXThirteen"/>
                <a:cs typeface="ESSTIXThirteen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0633802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C8B36-6591-A641-BEA6-AEEA637A6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Announcement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BB714-A5F8-664B-AEBD-24994149B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sz="4500" dirty="0">
                <a:solidFill>
                  <a:srgbClr val="3834F6"/>
                </a:solidFill>
                <a:ea typeface="Brush Script MT" panose="03060802040406070304" pitchFamily="66" charset="-122"/>
                <a:cs typeface="Apple Chancery" panose="03020702040506060504" pitchFamily="66" charset="-79"/>
              </a:rPr>
              <a:t>Geometry and Strings 2023</a:t>
            </a:r>
          </a:p>
          <a:p>
            <a:pPr marL="0" indent="0">
              <a:buNone/>
            </a:pPr>
            <a:endParaRPr lang="en-US" dirty="0">
              <a:ea typeface="Brush Script MT" panose="03060802040406070304" pitchFamily="66" charset="-122"/>
              <a:cs typeface="Apple Chancery" panose="03020702040506060504" pitchFamily="66" charset="-79"/>
            </a:endParaRPr>
          </a:p>
          <a:p>
            <a:pPr marL="0" indent="0">
              <a:buNone/>
            </a:pPr>
            <a:r>
              <a:rPr lang="en-US" dirty="0">
                <a:solidFill>
                  <a:srgbClr val="3834F6"/>
                </a:solidFill>
                <a:ea typeface="Brush Script MT" panose="03060802040406070304" pitchFamily="66" charset="-122"/>
                <a:cs typeface="Apple Chancery" panose="03020702040506060504" pitchFamily="66" charset="-79"/>
              </a:rPr>
              <a:t>at  UPenn</a:t>
            </a:r>
          </a:p>
          <a:p>
            <a:pPr marL="0" indent="0">
              <a:buNone/>
            </a:pPr>
            <a:endParaRPr lang="en-US" dirty="0">
              <a:solidFill>
                <a:srgbClr val="3834F6"/>
              </a:solidFill>
              <a:ea typeface="Brush Script MT" panose="03060802040406070304" pitchFamily="66" charset="-122"/>
              <a:cs typeface="Apple Chancery" panose="03020702040506060504" pitchFamily="66" charset="-79"/>
            </a:endParaRPr>
          </a:p>
          <a:p>
            <a:pPr marL="0" indent="0">
              <a:buNone/>
            </a:pPr>
            <a:r>
              <a:rPr lang="en-US" dirty="0">
                <a:solidFill>
                  <a:srgbClr val="3834F6"/>
                </a:solidFill>
                <a:ea typeface="Brush Script MT" panose="03060802040406070304" pitchFamily="66" charset="-122"/>
                <a:cs typeface="Apple Chancery" panose="03020702040506060504" pitchFamily="66" charset="-79"/>
              </a:rPr>
              <a:t>Date to be fixed</a:t>
            </a:r>
          </a:p>
        </p:txBody>
      </p:sp>
    </p:spTree>
    <p:extLst>
      <p:ext uri="{BB962C8B-B14F-4D97-AF65-F5344CB8AC3E}">
        <p14:creationId xmlns:p14="http://schemas.microsoft.com/office/powerpoint/2010/main" val="1144119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FCF973-1647-364A-8113-6944F90A308F}"/>
              </a:ext>
            </a:extLst>
          </p:cNvPr>
          <p:cNvSpPr txBox="1"/>
          <p:nvPr/>
        </p:nvSpPr>
        <p:spPr>
          <a:xfrm>
            <a:off x="152400" y="182701"/>
            <a:ext cx="9372600" cy="2608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500" dirty="0">
                <a:solidFill>
                  <a:srgbClr val="FF0000"/>
                </a:solidFill>
              </a:rPr>
              <a:t>Highlight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Gauge symmetry topology </a:t>
            </a:r>
            <a:r>
              <a:rPr lang="en-US" sz="2800" dirty="0">
                <a:solidFill>
                  <a:srgbClr val="3834F6"/>
                </a:solidFill>
              </a:rPr>
              <a:t>for </a:t>
            </a:r>
          </a:p>
          <a:p>
            <a:r>
              <a:rPr lang="en-US" sz="2800" dirty="0">
                <a:solidFill>
                  <a:srgbClr val="3834F6"/>
                </a:solidFill>
              </a:rPr>
              <a:t>     N =1 Supergravity in </a:t>
            </a:r>
            <a:r>
              <a:rPr lang="en-US" sz="2800" dirty="0">
                <a:solidFill>
                  <a:srgbClr val="FF0000"/>
                </a:solidFill>
              </a:rPr>
              <a:t>8D</a:t>
            </a:r>
            <a:r>
              <a:rPr lang="en-US" sz="2800" dirty="0">
                <a:solidFill>
                  <a:srgbClr val="3834F6"/>
                </a:solidFill>
              </a:rPr>
              <a:t> </a:t>
            </a:r>
            <a:r>
              <a:rPr lang="en-US" sz="2800" dirty="0">
                <a:solidFill>
                  <a:srgbClr val="3834F6"/>
                </a:solidFill>
                <a:sym typeface="Wingdings" pitchFamily="2" charset="2"/>
              </a:rPr>
              <a:t></a:t>
            </a:r>
            <a:endParaRPr lang="en-US" sz="2800" dirty="0">
              <a:solidFill>
                <a:srgbClr val="3834F6"/>
              </a:solidFill>
            </a:endParaRPr>
          </a:p>
          <a:p>
            <a:r>
              <a:rPr lang="en-US" sz="2800" dirty="0">
                <a:solidFill>
                  <a:srgbClr val="3834F6"/>
                </a:solidFill>
              </a:rPr>
              <a:t>     </a:t>
            </a:r>
            <a:r>
              <a:rPr lang="en-US" sz="2700" dirty="0">
                <a:solidFill>
                  <a:srgbClr val="3834F6"/>
                </a:solidFill>
              </a:rPr>
              <a:t>gauging of </a:t>
            </a:r>
            <a:r>
              <a:rPr lang="en-US" sz="2700" dirty="0">
                <a:solidFill>
                  <a:schemeClr val="accent6"/>
                </a:solidFill>
              </a:rPr>
              <a:t>one-form symmetries </a:t>
            </a:r>
          </a:p>
          <a:p>
            <a:endParaRPr lang="en-US" sz="2700" dirty="0">
              <a:solidFill>
                <a:schemeClr val="accent6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A0B4070-2330-6447-8EA6-314CC32EB86B}"/>
              </a:ext>
            </a:extLst>
          </p:cNvPr>
          <p:cNvSpPr/>
          <p:nvPr/>
        </p:nvSpPr>
        <p:spPr>
          <a:xfrm>
            <a:off x="76200" y="4051771"/>
            <a:ext cx="9296400" cy="2577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500" dirty="0">
                <a:solidFill>
                  <a:srgbClr val="FF0000"/>
                </a:solidFill>
              </a:rPr>
              <a:t>Guiding principles</a:t>
            </a:r>
            <a:endParaRPr lang="en-US" sz="3500" dirty="0">
              <a:solidFill>
                <a:srgbClr val="3834F6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6"/>
                </a:solidFill>
              </a:rPr>
              <a:t>Geometry: </a:t>
            </a:r>
            <a:r>
              <a:rPr lang="en-US" sz="2650" dirty="0">
                <a:solidFill>
                  <a:srgbClr val="3834F6"/>
                </a:solidFill>
              </a:rPr>
              <a:t>primarily F-theory compactification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6"/>
                </a:solidFill>
              </a:rPr>
              <a:t>Physics: </a:t>
            </a:r>
            <a:r>
              <a:rPr lang="en-US" sz="2650" dirty="0">
                <a:solidFill>
                  <a:srgbClr val="3834F6"/>
                </a:solidFill>
              </a:rPr>
              <a:t>global symmetries, including higher-form ones,</a:t>
            </a:r>
            <a:endParaRPr lang="en-US" sz="2650" dirty="0">
              <a:solidFill>
                <a:srgbClr val="3834F6"/>
              </a:solidFill>
              <a:sym typeface="Wingdings" pitchFamily="2" charset="2"/>
            </a:endParaRPr>
          </a:p>
          <a:p>
            <a:r>
              <a:rPr lang="en-US" sz="2650" dirty="0">
                <a:solidFill>
                  <a:srgbClr val="3834F6"/>
                </a:solidFill>
                <a:sym typeface="Wingdings" pitchFamily="2" charset="2"/>
              </a:rPr>
              <a:t>                    </a:t>
            </a:r>
            <a:r>
              <a:rPr lang="en-US" sz="2630" dirty="0">
                <a:solidFill>
                  <a:srgbClr val="3834F6"/>
                </a:solidFill>
              </a:rPr>
              <a:t>gauged or broken in consistent quantum gravity</a:t>
            </a:r>
          </a:p>
          <a:p>
            <a:r>
              <a:rPr lang="en-US" sz="2650" dirty="0">
                <a:solidFill>
                  <a:srgbClr val="3834F6"/>
                </a:solidFill>
              </a:rPr>
              <a:t>                    </a:t>
            </a:r>
            <a:r>
              <a:rPr lang="en-US" sz="2650" dirty="0">
                <a:solidFill>
                  <a:schemeClr val="accent6"/>
                </a:solidFill>
              </a:rPr>
              <a:t>[No Global Symmetry Hypothesis]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0B5EC0-3D62-B74A-9CDB-C3A5D49F6848}"/>
              </a:ext>
            </a:extLst>
          </p:cNvPr>
          <p:cNvSpPr txBox="1"/>
          <p:nvPr/>
        </p:nvSpPr>
        <p:spPr>
          <a:xfrm>
            <a:off x="6096000" y="6472535"/>
            <a:ext cx="3156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latin typeface="American Typewriter" panose="02090604020004020304" pitchFamily="18" charset="77"/>
              </a:rPr>
              <a:t>…[Harlow, </a:t>
            </a:r>
            <a:r>
              <a:rPr lang="en-US" sz="2200" dirty="0" err="1">
                <a:latin typeface="American Typewriter" panose="02090604020004020304" pitchFamily="18" charset="77"/>
              </a:rPr>
              <a:t>Ooguri</a:t>
            </a:r>
            <a:r>
              <a:rPr lang="en-US" sz="2200" dirty="0">
                <a:latin typeface="American Typewriter" panose="02090604020004020304" pitchFamily="18" charset="77"/>
              </a:rPr>
              <a:t> </a:t>
            </a:r>
            <a:r>
              <a:rPr lang="en-US" sz="2400" dirty="0">
                <a:latin typeface="American Typewriter" panose="02090604020004020304" pitchFamily="18" charset="77"/>
              </a:rPr>
              <a:t>’</a:t>
            </a:r>
            <a:r>
              <a:rPr lang="en-US" sz="2200" dirty="0">
                <a:latin typeface="American Typewriter" panose="02090604020004020304" pitchFamily="18" charset="77"/>
              </a:rPr>
              <a:t>18]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002F52-F45C-B202-6564-98243D176E32}"/>
              </a:ext>
            </a:extLst>
          </p:cNvPr>
          <p:cNvSpPr txBox="1"/>
          <p:nvPr/>
        </p:nvSpPr>
        <p:spPr>
          <a:xfrm>
            <a:off x="152400" y="2360474"/>
            <a:ext cx="9372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700" dirty="0">
              <a:solidFill>
                <a:schemeClr val="accent6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rgbClr val="3834F6"/>
                </a:solidFill>
              </a:rPr>
              <a:t>Top-down classification via </a:t>
            </a:r>
            <a:r>
              <a:rPr lang="en-US" sz="2700" dirty="0">
                <a:solidFill>
                  <a:schemeClr val="accent6"/>
                </a:solidFill>
              </a:rPr>
              <a:t>string junctions </a:t>
            </a:r>
            <a:r>
              <a:rPr lang="en-US" sz="2700" dirty="0">
                <a:solidFill>
                  <a:schemeClr val="accent6"/>
                </a:solidFill>
                <a:sym typeface="Wingdings" pitchFamily="2" charset="2"/>
              </a:rPr>
              <a:t></a:t>
            </a:r>
          </a:p>
          <a:p>
            <a:r>
              <a:rPr lang="en-US" sz="2700" dirty="0">
                <a:solidFill>
                  <a:schemeClr val="accent6"/>
                </a:solidFill>
                <a:sym typeface="Wingdings" pitchFamily="2" charset="2"/>
              </a:rPr>
              <a:t>     </a:t>
            </a:r>
            <a:r>
              <a:rPr lang="en-US" sz="2700" dirty="0">
                <a:solidFill>
                  <a:srgbClr val="FF0000"/>
                </a:solidFill>
                <a:sym typeface="Wingdings" pitchFamily="2" charset="2"/>
              </a:rPr>
              <a:t>all 8D (&amp; 9D) N=1 string </a:t>
            </a:r>
            <a:r>
              <a:rPr lang="en-US" sz="2700" dirty="0" err="1">
                <a:solidFill>
                  <a:srgbClr val="FF0000"/>
                </a:solidFill>
                <a:sym typeface="Wingdings" pitchFamily="2" charset="2"/>
              </a:rPr>
              <a:t>vacua</a:t>
            </a:r>
            <a:endParaRPr lang="en-US" sz="2700" dirty="0">
              <a:solidFill>
                <a:srgbClr val="FF0000"/>
              </a:solidFill>
              <a:sym typeface="Wingdings" pitchFamily="2" charset="2"/>
            </a:endParaRPr>
          </a:p>
          <a:p>
            <a:r>
              <a:rPr lang="en-US" sz="2700" dirty="0">
                <a:solidFill>
                  <a:schemeClr val="accent6"/>
                </a:solidFill>
                <a:sym typeface="Wingdings" pitchFamily="2" charset="2"/>
              </a:rPr>
              <a:t>     </a:t>
            </a:r>
            <a:endParaRPr lang="en-US" sz="27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2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475" y="228600"/>
            <a:ext cx="9906000" cy="669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FF0000"/>
                </a:solidFill>
              </a:rPr>
              <a:t>Based on</a:t>
            </a:r>
          </a:p>
          <a:p>
            <a:pPr>
              <a:lnSpc>
                <a:spcPct val="150000"/>
              </a:lnSpc>
            </a:pPr>
            <a:r>
              <a:rPr lang="en-US" sz="3000" dirty="0">
                <a:solidFill>
                  <a:srgbClr val="3834F6"/>
                </a:solidFill>
                <a:latin typeface="Helvetica" pitchFamily="2" charset="0"/>
              </a:rPr>
              <a:t>•</a:t>
            </a:r>
            <a:r>
              <a:rPr lang="en-US" sz="2600" dirty="0">
                <a:solidFill>
                  <a:srgbClr val="3834F6"/>
                </a:solidFill>
                <a:latin typeface="Helvetica" pitchFamily="2" charset="0"/>
              </a:rPr>
              <a:t> </a:t>
            </a:r>
            <a:r>
              <a:rPr lang="en-US" sz="2600" dirty="0">
                <a:solidFill>
                  <a:srgbClr val="353DF4"/>
                </a:solidFill>
              </a:rPr>
              <a:t>Gauge symmetry topology constraints in 8D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merican Typewriter" panose="02090604020004020304" pitchFamily="18" charset="77"/>
              </a:rPr>
              <a:t>M.C., </a:t>
            </a:r>
            <a:r>
              <a:rPr lang="en-US" sz="2000" dirty="0" err="1">
                <a:latin typeface="American Typewriter" panose="02090604020004020304" pitchFamily="18" charset="77"/>
              </a:rPr>
              <a:t>M.Dierigl</a:t>
            </a:r>
            <a:r>
              <a:rPr lang="en-US" sz="2000" dirty="0">
                <a:latin typeface="American Typewriter" panose="02090604020004020304" pitchFamily="18" charset="77"/>
              </a:rPr>
              <a:t>, </a:t>
            </a:r>
            <a:r>
              <a:rPr lang="en-US" sz="2000" dirty="0" err="1">
                <a:latin typeface="American Typewriter" panose="02090604020004020304" pitchFamily="18" charset="77"/>
              </a:rPr>
              <a:t>L.Lin</a:t>
            </a:r>
            <a:r>
              <a:rPr lang="en-US" sz="2000" dirty="0">
                <a:latin typeface="American Typewriter" panose="02090604020004020304" pitchFamily="18" charset="77"/>
              </a:rPr>
              <a:t> and </a:t>
            </a:r>
            <a:r>
              <a:rPr lang="en-US" sz="2000" dirty="0" err="1">
                <a:latin typeface="American Typewriter" panose="02090604020004020304" pitchFamily="18" charset="77"/>
              </a:rPr>
              <a:t>H.Y.Zhang</a:t>
            </a:r>
            <a:r>
              <a:rPr lang="en-US" sz="2000" dirty="0">
                <a:latin typeface="American Typewriter" panose="02090604020004020304" pitchFamily="18" charset="77"/>
              </a:rPr>
              <a:t>,</a:t>
            </a:r>
          </a:p>
          <a:p>
            <a:r>
              <a:rPr lang="en-US" sz="2000" dirty="0">
                <a:latin typeface="American Typewriter" panose="02090604020004020304" pitchFamily="18" charset="77"/>
              </a:rPr>
              <a:t>    ``String Universality and Non-Simply-Connected Gauge Groups in 8d,’’ </a:t>
            </a:r>
          </a:p>
          <a:p>
            <a:r>
              <a:rPr lang="en-US" sz="2000" dirty="0">
                <a:latin typeface="American Typewriter" panose="02090604020004020304" pitchFamily="18" charset="77"/>
              </a:rPr>
              <a:t>     PRL, arXiv:2008.10605 [hep-</a:t>
            </a:r>
            <a:r>
              <a:rPr lang="en-US" sz="2000" dirty="0" err="1">
                <a:latin typeface="American Typewriter" panose="02090604020004020304" pitchFamily="18" charset="77"/>
              </a:rPr>
              <a:t>th</a:t>
            </a:r>
            <a:r>
              <a:rPr lang="en-US" sz="2000" dirty="0">
                <a:latin typeface="American Typewriter" panose="02090604020004020304" pitchFamily="18" charset="77"/>
              </a:rPr>
              <a:t>];</a:t>
            </a:r>
          </a:p>
          <a:p>
            <a:endParaRPr lang="en-US" sz="2000" dirty="0">
              <a:latin typeface="American Typewriter" panose="02090604020004020304" pitchFamily="18" charset="7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50" dirty="0">
                <a:latin typeface="American Typewriter" panose="02090604020004020304" pitchFamily="18" charset="77"/>
              </a:rPr>
              <a:t>``Higher-form Symmetries and Their Anomalies in M-/F-theory Duality,’’</a:t>
            </a:r>
          </a:p>
          <a:p>
            <a:r>
              <a:rPr lang="en-US" sz="2000" dirty="0">
                <a:latin typeface="American Typewriter" panose="02090604020004020304" pitchFamily="18" charset="77"/>
              </a:rPr>
              <a:t>     PRD, arXiv:2106.07654 [hep-</a:t>
            </a:r>
            <a:r>
              <a:rPr lang="en-US" sz="2000" dirty="0" err="1">
                <a:latin typeface="American Typewriter" panose="02090604020004020304" pitchFamily="18" charset="77"/>
              </a:rPr>
              <a:t>th</a:t>
            </a:r>
            <a:r>
              <a:rPr lang="en-US" sz="2000" dirty="0">
                <a:latin typeface="American Typewriter" panose="02090604020004020304" pitchFamily="18" charset="77"/>
              </a:rPr>
              <a:t>] - </a:t>
            </a:r>
            <a:r>
              <a:rPr lang="en-US" sz="2000" dirty="0">
                <a:solidFill>
                  <a:srgbClr val="353DF4"/>
                </a:solidFill>
              </a:rPr>
              <a:t>8D/7D &amp; 6D/5D</a:t>
            </a:r>
          </a:p>
          <a:p>
            <a:endParaRPr lang="en-US" sz="2000" dirty="0">
              <a:latin typeface="American Typewriter" panose="02090604020004020304" pitchFamily="18" charset="7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merican Typewriter" panose="02090604020004020304" pitchFamily="18" charset="77"/>
              </a:rPr>
              <a:t>``Gauge group topology of 8D Chaudhuri-Hockney-</a:t>
            </a:r>
            <a:r>
              <a:rPr lang="en-US" sz="2000" dirty="0" err="1">
                <a:latin typeface="American Typewriter" panose="02090604020004020304" pitchFamily="18" charset="77"/>
              </a:rPr>
              <a:t>Lykken</a:t>
            </a:r>
            <a:r>
              <a:rPr lang="en-US" sz="2000" dirty="0">
                <a:latin typeface="American Typewriter" panose="02090604020004020304" pitchFamily="18" charset="77"/>
              </a:rPr>
              <a:t> </a:t>
            </a:r>
            <a:r>
              <a:rPr lang="en-US" sz="2000" dirty="0" err="1">
                <a:latin typeface="American Typewriter" panose="02090604020004020304" pitchFamily="18" charset="77"/>
              </a:rPr>
              <a:t>vacua</a:t>
            </a:r>
            <a:r>
              <a:rPr lang="en-US" sz="2000" dirty="0">
                <a:latin typeface="American Typewriter" panose="02090604020004020304" pitchFamily="18" charset="77"/>
              </a:rPr>
              <a:t>,’’</a:t>
            </a:r>
          </a:p>
          <a:p>
            <a:r>
              <a:rPr lang="en-US" sz="2000" dirty="0">
                <a:latin typeface="American Typewriter" panose="02090604020004020304" pitchFamily="18" charset="77"/>
              </a:rPr>
              <a:t>      PRD, arXiv:2107.04031 [hep-</a:t>
            </a:r>
            <a:r>
              <a:rPr lang="en-US" sz="2000" dirty="0" err="1">
                <a:latin typeface="American Typewriter" panose="02090604020004020304" pitchFamily="18" charset="77"/>
              </a:rPr>
              <a:t>th</a:t>
            </a:r>
            <a:r>
              <a:rPr lang="en-US" sz="2000" dirty="0">
                <a:latin typeface="American Typewriter" panose="02090604020004020304" pitchFamily="18" charset="77"/>
              </a:rPr>
              <a:t>];</a:t>
            </a:r>
          </a:p>
          <a:p>
            <a:endParaRPr lang="en-US" sz="2000" dirty="0">
              <a:latin typeface="American Typewriter" panose="02090604020004020304" pitchFamily="18" charset="7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50" dirty="0">
                <a:latin typeface="American Typewriter" panose="02090604020004020304" pitchFamily="18" charset="77"/>
              </a:rPr>
              <a:t>``One Loop to Rule Them All: Eight and Nine Dimensional String </a:t>
            </a:r>
            <a:r>
              <a:rPr lang="en-US" sz="1950" dirty="0" err="1">
                <a:latin typeface="American Typewriter" panose="02090604020004020304" pitchFamily="18" charset="77"/>
              </a:rPr>
              <a:t>Vacua</a:t>
            </a:r>
            <a:r>
              <a:rPr lang="en-US" sz="1950" dirty="0">
                <a:latin typeface="American Typewriter" panose="02090604020004020304" pitchFamily="18" charset="77"/>
              </a:rPr>
              <a:t> </a:t>
            </a:r>
          </a:p>
          <a:p>
            <a:r>
              <a:rPr lang="en-US" sz="1950" dirty="0">
                <a:latin typeface="American Typewriter" panose="02090604020004020304" pitchFamily="18" charset="77"/>
              </a:rPr>
              <a:t>      from Junctions,’’ </a:t>
            </a:r>
            <a:r>
              <a:rPr lang="en-US" sz="2000" dirty="0">
                <a:latin typeface="American Typewriter" panose="02090604020004020304" pitchFamily="18" charset="77"/>
              </a:rPr>
              <a:t>arXiv:2203.03644 [hep-</a:t>
            </a:r>
            <a:r>
              <a:rPr lang="en-US" sz="2000" dirty="0" err="1">
                <a:latin typeface="American Typewriter" panose="02090604020004020304" pitchFamily="18" charset="77"/>
              </a:rPr>
              <a:t>th</a:t>
            </a:r>
            <a:r>
              <a:rPr lang="en-US" sz="2000" dirty="0">
                <a:latin typeface="American Typewriter" panose="02090604020004020304" pitchFamily="18" charset="77"/>
              </a:rPr>
              <a:t>]– </a:t>
            </a:r>
            <a:r>
              <a:rPr lang="en-US" sz="2000" dirty="0">
                <a:solidFill>
                  <a:srgbClr val="353DF4"/>
                </a:solidFill>
              </a:rPr>
              <a:t>String junctions</a:t>
            </a:r>
            <a:endParaRPr lang="en-US" sz="2000" dirty="0">
              <a:latin typeface="American Typewriter" panose="02090604020004020304" pitchFamily="18" charset="77"/>
            </a:endParaRPr>
          </a:p>
          <a:p>
            <a:endParaRPr lang="en-US" sz="2000" dirty="0">
              <a:latin typeface="American Typewriter" panose="02090604020004020304" pitchFamily="18" charset="77"/>
            </a:endParaRPr>
          </a:p>
          <a:p>
            <a:endParaRPr lang="en-US" sz="2000" dirty="0">
              <a:latin typeface="American Typewriter" panose="02090604020004020304" pitchFamily="18" charset="77"/>
            </a:endParaRPr>
          </a:p>
          <a:p>
            <a:endParaRPr lang="en-US" sz="2000" dirty="0">
              <a:latin typeface="American Typewriter" panose="02090604020004020304" pitchFamily="18" charset="77"/>
            </a:endParaRPr>
          </a:p>
          <a:p>
            <a:endParaRPr lang="en-US" sz="2000" dirty="0">
              <a:latin typeface="American Typewriter" panose="02090604020004020304" pitchFamily="18" charset="77"/>
            </a:endParaRPr>
          </a:p>
          <a:p>
            <a:endParaRPr lang="en-US" sz="2000" dirty="0">
              <a:latin typeface="American Typewriter" panose="02090604020004020304" pitchFamily="18" charset="77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" y="1607403"/>
            <a:ext cx="90842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>
              <a:latin typeface="American Typewriter" charset="0"/>
              <a:ea typeface="American Typewriter" charset="0"/>
              <a:cs typeface="American Typewriter" charset="0"/>
            </a:endParaRPr>
          </a:p>
          <a:p>
            <a:r>
              <a:rPr lang="en-US" sz="2400" dirty="0">
                <a:latin typeface="American Typewriter" charset="0"/>
                <a:ea typeface="American Typewriter" charset="0"/>
                <a:cs typeface="American Typewriter" charset="0"/>
              </a:rPr>
              <a:t>                                             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1A19BC-71B9-B043-BE08-9F888B78E448}"/>
              </a:ext>
            </a:extLst>
          </p:cNvPr>
          <p:cNvSpPr/>
          <p:nvPr/>
        </p:nvSpPr>
        <p:spPr>
          <a:xfrm>
            <a:off x="76199" y="1600200"/>
            <a:ext cx="9026325" cy="959703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7ED295E-BB85-0749-BE90-E114456BFA30}"/>
              </a:ext>
            </a:extLst>
          </p:cNvPr>
          <p:cNvSpPr/>
          <p:nvPr/>
        </p:nvSpPr>
        <p:spPr>
          <a:xfrm>
            <a:off x="41475" y="4654781"/>
            <a:ext cx="9026325" cy="679219"/>
          </a:xfrm>
          <a:prstGeom prst="rect">
            <a:avLst/>
          </a:prstGeom>
          <a:noFill/>
          <a:ln w="317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5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61F3B12-F01F-3340-9243-FB1495BC335C}"/>
              </a:ext>
            </a:extLst>
          </p:cNvPr>
          <p:cNvSpPr/>
          <p:nvPr/>
        </p:nvSpPr>
        <p:spPr>
          <a:xfrm>
            <a:off x="0" y="435858"/>
            <a:ext cx="876300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dirty="0">
                <a:solidFill>
                  <a:srgbClr val="FF0000"/>
                </a:solidFill>
              </a:rPr>
              <a:t>Key features of F-theory compactification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1BF84C-E6DE-BC48-91CF-58706576E7ED}"/>
              </a:ext>
            </a:extLst>
          </p:cNvPr>
          <p:cNvSpPr/>
          <p:nvPr/>
        </p:nvSpPr>
        <p:spPr>
          <a:xfrm>
            <a:off x="0" y="1132582"/>
            <a:ext cx="9525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353DF4"/>
                </a:solidFill>
                <a:latin typeface="Helvetica" pitchFamily="2" charset="0"/>
              </a:rPr>
              <a:t>• </a:t>
            </a:r>
            <a:r>
              <a:rPr lang="en-US" sz="2400" dirty="0">
                <a:solidFill>
                  <a:srgbClr val="FF0000"/>
                </a:solidFill>
                <a:latin typeface="Helvetica" pitchFamily="2" charset="0"/>
              </a:rPr>
              <a:t>F-theory, </a:t>
            </a:r>
            <a:r>
              <a:rPr lang="en-US" sz="2400" dirty="0">
                <a:solidFill>
                  <a:srgbClr val="353DF4"/>
                </a:solidFill>
                <a:latin typeface="Helvetica" pitchFamily="2" charset="0"/>
              </a:rPr>
              <a:t>a powerful framework that </a:t>
            </a:r>
            <a:r>
              <a:rPr lang="en-US" sz="2400" dirty="0">
                <a:solidFill>
                  <a:srgbClr val="FF0000"/>
                </a:solidFill>
                <a:latin typeface="Helvetica" pitchFamily="2" charset="0"/>
              </a:rPr>
              <a:t>geometrizes</a:t>
            </a:r>
            <a:r>
              <a:rPr lang="en-US" sz="2400" i="1" dirty="0">
                <a:solidFill>
                  <a:srgbClr val="FF0000"/>
                </a:solidFill>
                <a:latin typeface="Helvetica" pitchFamily="2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Helvetica" pitchFamily="2" charset="0"/>
              </a:rPr>
              <a:t>𝜏 =</a:t>
            </a:r>
            <a:r>
              <a:rPr lang="en-US" sz="2400" dirty="0" err="1">
                <a:solidFill>
                  <a:srgbClr val="FF0000"/>
                </a:solidFill>
                <a:latin typeface="Helvetica" pitchFamily="2" charset="0"/>
              </a:rPr>
              <a:t>axio-dilaton</a:t>
            </a:r>
            <a:r>
              <a:rPr lang="en-US" sz="2400" dirty="0">
                <a:solidFill>
                  <a:srgbClr val="FF0000"/>
                </a:solidFill>
                <a:latin typeface="Helvetica" pitchFamily="2" charset="0"/>
              </a:rPr>
              <a:t>   </a:t>
            </a:r>
          </a:p>
          <a:p>
            <a:r>
              <a:rPr lang="en-US" sz="2400" dirty="0">
                <a:solidFill>
                  <a:srgbClr val="353DF4"/>
                </a:solidFill>
                <a:latin typeface="Helvetica" pitchFamily="2" charset="0"/>
              </a:rPr>
              <a:t>  as a modular parameter of T</a:t>
            </a:r>
            <a:r>
              <a:rPr lang="en-US" sz="2400" baseline="30000" dirty="0">
                <a:solidFill>
                  <a:srgbClr val="353DF4"/>
                </a:solidFill>
                <a:latin typeface="Helvetica" pitchFamily="2" charset="0"/>
              </a:rPr>
              <a:t>2</a:t>
            </a:r>
            <a:r>
              <a:rPr lang="en-US" sz="2400" dirty="0">
                <a:solidFill>
                  <a:srgbClr val="353DF4"/>
                </a:solidFill>
                <a:latin typeface="Helvetica" pitchFamily="2" charset="0"/>
              </a:rPr>
              <a:t>  (SL(2,Z) duality of Type IIB string)</a:t>
            </a:r>
          </a:p>
          <a:p>
            <a:endParaRPr lang="en-US" sz="2400" baseline="30000" dirty="0">
              <a:solidFill>
                <a:srgbClr val="353DF4"/>
              </a:solidFill>
              <a:latin typeface="Helvetica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C3F66D-824F-0F4A-ADBC-CC83C46B6080}"/>
              </a:ext>
            </a:extLst>
          </p:cNvPr>
          <p:cNvSpPr/>
          <p:nvPr/>
        </p:nvSpPr>
        <p:spPr>
          <a:xfrm>
            <a:off x="0" y="3886200"/>
            <a:ext cx="9525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353DF4"/>
                </a:solidFill>
                <a:latin typeface="Helvetica" pitchFamily="2" charset="0"/>
              </a:rPr>
              <a:t>• </a:t>
            </a:r>
            <a:r>
              <a:rPr lang="en-US" sz="2400" dirty="0">
                <a:solidFill>
                  <a:srgbClr val="FF0000"/>
                </a:solidFill>
                <a:latin typeface="Helvetica" pitchFamily="2" charset="0"/>
              </a:rPr>
              <a:t>7-brane non-Abelian gauge symmetries </a:t>
            </a:r>
            <a:r>
              <a:rPr lang="en-US" sz="2400" i="1" dirty="0">
                <a:solidFill>
                  <a:srgbClr val="FF0000"/>
                </a:solidFill>
                <a:latin typeface="Helvetica" pitchFamily="2" charset="0"/>
              </a:rPr>
              <a:t>G,</a:t>
            </a:r>
            <a:r>
              <a:rPr lang="en-US" sz="2400" dirty="0">
                <a:solidFill>
                  <a:srgbClr val="FF0000"/>
                </a:solidFill>
                <a:latin typeface="Helvetica" pitchFamily="2" charset="0"/>
              </a:rPr>
              <a:t> </a:t>
            </a:r>
            <a:r>
              <a:rPr lang="en-US" sz="2400" dirty="0">
                <a:solidFill>
                  <a:srgbClr val="353DF4"/>
                </a:solidFill>
                <a:latin typeface="Helvetica" pitchFamily="2" charset="0"/>
              </a:rPr>
              <a:t>encoded in types of </a:t>
            </a:r>
          </a:p>
          <a:p>
            <a:r>
              <a:rPr lang="en-US" sz="2400" dirty="0">
                <a:solidFill>
                  <a:srgbClr val="353DF4"/>
                </a:solidFill>
                <a:latin typeface="Helvetica" pitchFamily="2" charset="0"/>
              </a:rPr>
              <a:t>  singular T</a:t>
            </a:r>
            <a:r>
              <a:rPr lang="en-US" sz="2400" baseline="30000" dirty="0">
                <a:solidFill>
                  <a:srgbClr val="353DF4"/>
                </a:solidFill>
                <a:latin typeface="Helvetica" pitchFamily="2" charset="0"/>
              </a:rPr>
              <a:t>2 </a:t>
            </a:r>
            <a:r>
              <a:rPr lang="en-US" sz="2400" dirty="0" err="1">
                <a:solidFill>
                  <a:srgbClr val="353DF4"/>
                </a:solidFill>
                <a:latin typeface="Helvetica" pitchFamily="2" charset="0"/>
              </a:rPr>
              <a:t>fibration</a:t>
            </a:r>
            <a:r>
              <a:rPr lang="en-US" sz="2400" dirty="0">
                <a:solidFill>
                  <a:srgbClr val="353DF4"/>
                </a:solidFill>
                <a:latin typeface="Helvetica" pitchFamily="2" charset="0"/>
              </a:rPr>
              <a:t>  (ADE singularities)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B2D575-4928-1348-AE68-ABB073C7DDF3}"/>
              </a:ext>
            </a:extLst>
          </p:cNvPr>
          <p:cNvSpPr/>
          <p:nvPr/>
        </p:nvSpPr>
        <p:spPr>
          <a:xfrm>
            <a:off x="0" y="4648200"/>
            <a:ext cx="95250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353DF4"/>
                </a:solidFill>
                <a:latin typeface="Helvetica" pitchFamily="2" charset="0"/>
              </a:rPr>
              <a:t> </a:t>
            </a:r>
          </a:p>
          <a:p>
            <a:r>
              <a:rPr lang="en-US" sz="2400" dirty="0">
                <a:solidFill>
                  <a:srgbClr val="353DF4"/>
                </a:solidFill>
                <a:latin typeface="Helvetica" pitchFamily="2" charset="0"/>
              </a:rPr>
              <a:t>•  </a:t>
            </a:r>
            <a:r>
              <a:rPr lang="en-US" sz="2300" dirty="0">
                <a:solidFill>
                  <a:srgbClr val="353DF4"/>
                </a:solidFill>
                <a:latin typeface="Helvetica" pitchFamily="2" charset="0"/>
              </a:rPr>
              <a:t>T</a:t>
            </a:r>
            <a:r>
              <a:rPr lang="en-US" sz="2300" baseline="30000" dirty="0">
                <a:solidFill>
                  <a:srgbClr val="353DF4"/>
                </a:solidFill>
                <a:latin typeface="Helvetica" pitchFamily="2" charset="0"/>
              </a:rPr>
              <a:t>2</a:t>
            </a:r>
            <a:r>
              <a:rPr lang="en-US" sz="2300" dirty="0">
                <a:solidFill>
                  <a:srgbClr val="353DF4"/>
                </a:solidFill>
                <a:latin typeface="Helvetica" pitchFamily="2" charset="0"/>
              </a:rPr>
              <a:t> (elliptic curve) carries arithmetic structure: </a:t>
            </a:r>
            <a:r>
              <a:rPr lang="en-US" sz="2300" dirty="0">
                <a:solidFill>
                  <a:srgbClr val="FF0000"/>
                </a:solidFill>
                <a:latin typeface="Helvetica" pitchFamily="2" charset="0"/>
              </a:rPr>
              <a:t>Mordell-Weil group </a:t>
            </a:r>
            <a:r>
              <a:rPr lang="en-US" sz="2300" dirty="0">
                <a:solidFill>
                  <a:srgbClr val="353DF4"/>
                </a:solidFill>
                <a:latin typeface="Helvetica" pitchFamily="2" charset="0"/>
              </a:rPr>
              <a:t>of   </a:t>
            </a:r>
          </a:p>
          <a:p>
            <a:r>
              <a:rPr lang="en-US" sz="2300" dirty="0">
                <a:solidFill>
                  <a:srgbClr val="353DF4"/>
                </a:solidFill>
                <a:latin typeface="Helvetica" pitchFamily="2" charset="0"/>
              </a:rPr>
              <a:t>    </a:t>
            </a:r>
            <a:r>
              <a:rPr lang="en-US" sz="2400" dirty="0">
                <a:solidFill>
                  <a:schemeClr val="accent6"/>
                </a:solidFill>
                <a:latin typeface="Helvetica" pitchFamily="2" charset="0"/>
              </a:rPr>
              <a:t>rational points </a:t>
            </a:r>
            <a:r>
              <a:rPr lang="en-US" sz="2400" dirty="0">
                <a:solidFill>
                  <a:schemeClr val="accent6"/>
                </a:solidFill>
                <a:latin typeface="Helvetica" pitchFamily="2" charset="0"/>
                <a:sym typeface="Wingdings" pitchFamily="2" charset="2"/>
              </a:rPr>
              <a:t> </a:t>
            </a:r>
            <a:r>
              <a:rPr lang="en-US" sz="2400" dirty="0">
                <a:solidFill>
                  <a:srgbClr val="FF0000"/>
                </a:solidFill>
                <a:latin typeface="Helvetica" pitchFamily="2" charset="0"/>
                <a:sym typeface="Wingdings" pitchFamily="2" charset="2"/>
              </a:rPr>
              <a:t>U(1)’s  </a:t>
            </a:r>
            <a:r>
              <a:rPr lang="en-US" sz="2000" dirty="0">
                <a:latin typeface="American Typewriter" panose="02090604020004020304" pitchFamily="18" charset="77"/>
                <a:sym typeface="Wingdings" pitchFamily="2" charset="2"/>
              </a:rPr>
              <a:t>[Morrison,Park’12; </a:t>
            </a:r>
          </a:p>
          <a:p>
            <a:r>
              <a:rPr lang="en-US" sz="2000" dirty="0">
                <a:latin typeface="American Typewriter" panose="02090604020004020304" pitchFamily="18" charset="77"/>
              </a:rPr>
              <a:t>     M.C.,Klevers,Piragua’13;</a:t>
            </a:r>
            <a:r>
              <a:rPr lang="en-US" sz="2000" dirty="0">
                <a:solidFill>
                  <a:srgbClr val="000000"/>
                </a:solidFill>
                <a:latin typeface="American Typewriter" panose="02090604020004020304" pitchFamily="18" charset="77"/>
                <a:cs typeface="American Typewriter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merican Typewriter"/>
                <a:cs typeface="American Typewriter"/>
              </a:rPr>
              <a:t>Borchmann</a:t>
            </a:r>
            <a:r>
              <a:rPr lang="en-US" sz="2000" dirty="0">
                <a:solidFill>
                  <a:srgbClr val="000000"/>
                </a:solidFill>
                <a:latin typeface="American Typewriter"/>
                <a:cs typeface="American Typewriter"/>
              </a:rPr>
              <a:t>, </a:t>
            </a:r>
            <a:r>
              <a:rPr lang="en-US" sz="2000" dirty="0">
                <a:latin typeface="American Typewriter" panose="02090604020004020304" pitchFamily="18" charset="77"/>
              </a:rPr>
              <a:t>Mayrhofer,Palti,Weigand’13;…]</a:t>
            </a:r>
          </a:p>
          <a:p>
            <a:r>
              <a:rPr lang="en-US" sz="2400" dirty="0">
                <a:solidFill>
                  <a:schemeClr val="accent6"/>
                </a:solidFill>
                <a:latin typeface="Helvetica" pitchFamily="2" charset="0"/>
              </a:rPr>
              <a:t>    torsional points </a:t>
            </a:r>
            <a:r>
              <a:rPr lang="en-US" sz="2400" dirty="0">
                <a:solidFill>
                  <a:schemeClr val="accent6"/>
                </a:solidFill>
                <a:latin typeface="Helvetica" pitchFamily="2" charset="0"/>
                <a:sym typeface="Wingdings" pitchFamily="2" charset="2"/>
              </a:rPr>
              <a:t></a:t>
            </a:r>
            <a:r>
              <a:rPr lang="en-US" sz="2400" dirty="0">
                <a:solidFill>
                  <a:srgbClr val="353DF4"/>
                </a:solidFill>
                <a:latin typeface="Helvetica" pitchFamily="2" charset="0"/>
                <a:sym typeface="Wingdings" pitchFamily="2" charset="2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Helvetica" pitchFamily="2" charset="0"/>
                <a:sym typeface="Wingdings" pitchFamily="2" charset="2"/>
              </a:rPr>
              <a:t> gauge group topology </a:t>
            </a:r>
            <a:r>
              <a:rPr lang="en-US" sz="2400" i="1" dirty="0">
                <a:solidFill>
                  <a:srgbClr val="FF0000"/>
                </a:solidFill>
                <a:latin typeface="+mn-lt"/>
                <a:sym typeface="Wingdings" pitchFamily="2" charset="2"/>
              </a:rPr>
              <a:t>Z G/Z </a:t>
            </a:r>
            <a:r>
              <a:rPr lang="en-US" sz="2000" dirty="0">
                <a:latin typeface="American Typewriter" panose="02090604020004020304" pitchFamily="18" charset="77"/>
              </a:rPr>
              <a:t>[Aspinwall,Morrison’98; Mayrhofer,Morrison,Till,Weigand’14; M.C.,Lin’17] </a:t>
            </a:r>
            <a:endParaRPr lang="en-US" sz="2000" dirty="0">
              <a:effectLst/>
              <a:latin typeface="American Typewriter" panose="02090604020004020304" pitchFamily="18" charset="77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270AD0F-8BC0-6347-ABB0-5E4B7B55B9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0" y="1899791"/>
            <a:ext cx="726692" cy="538609"/>
          </a:xfrm>
          <a:prstGeom prst="rect">
            <a:avLst/>
          </a:prstGeom>
        </p:spPr>
      </p:pic>
      <p:pic>
        <p:nvPicPr>
          <p:cNvPr id="13" name="Picture 12" descr="KodairaSings.png">
            <a:extLst>
              <a:ext uri="{FF2B5EF4-FFF2-40B4-BE49-F238E27FC236}">
                <a16:creationId xmlns:a16="http://schemas.microsoft.com/office/drawing/2014/main" id="{C4F64BF4-E8E2-9A4F-BA06-F7757C3005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2057400"/>
            <a:ext cx="3886200" cy="1712629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8148BC7-4308-CA4E-AE0E-B72A0F40BC26}"/>
              </a:ext>
            </a:extLst>
          </p:cNvPr>
          <p:cNvCxnSpPr>
            <a:cxnSpLocks/>
          </p:cNvCxnSpPr>
          <p:nvPr/>
        </p:nvCxnSpPr>
        <p:spPr>
          <a:xfrm flipV="1">
            <a:off x="2286000" y="3268329"/>
            <a:ext cx="3657600" cy="77027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6F42C307-35DB-E14B-9F96-ABFE48F57A47}"/>
              </a:ext>
            </a:extLst>
          </p:cNvPr>
          <p:cNvSpPr/>
          <p:nvPr/>
        </p:nvSpPr>
        <p:spPr>
          <a:xfrm>
            <a:off x="0" y="1981200"/>
            <a:ext cx="9525000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aseline="30000" dirty="0">
              <a:solidFill>
                <a:srgbClr val="353DF4"/>
              </a:solidFill>
              <a:latin typeface="Helvetica" pitchFamily="2" charset="0"/>
            </a:endParaRPr>
          </a:p>
          <a:p>
            <a:r>
              <a:rPr lang="en-US" sz="2400" dirty="0">
                <a:solidFill>
                  <a:srgbClr val="353DF4"/>
                </a:solidFill>
                <a:latin typeface="Helvetica" pitchFamily="2" charset="0"/>
              </a:rPr>
              <a:t>• </a:t>
            </a:r>
            <a:r>
              <a:rPr lang="en-US" sz="2350" dirty="0">
                <a:solidFill>
                  <a:srgbClr val="353DF4"/>
                </a:solidFill>
                <a:latin typeface="Helvetica" pitchFamily="2" charset="0"/>
              </a:rPr>
              <a:t>Compactification on </a:t>
            </a:r>
          </a:p>
          <a:p>
            <a:r>
              <a:rPr lang="en-US" sz="2350" dirty="0">
                <a:solidFill>
                  <a:srgbClr val="FF0000"/>
                </a:solidFill>
                <a:latin typeface="Helvetica" pitchFamily="2" charset="0"/>
              </a:rPr>
              <a:t>   singular, elliptically fibered</a:t>
            </a:r>
          </a:p>
          <a:p>
            <a:r>
              <a:rPr lang="en-US" sz="2350" dirty="0">
                <a:solidFill>
                  <a:srgbClr val="FF0000"/>
                </a:solidFill>
                <a:latin typeface="Helvetica" pitchFamily="2" charset="0"/>
              </a:rPr>
              <a:t>   </a:t>
            </a:r>
            <a:r>
              <a:rPr lang="en-US" sz="2350" dirty="0" err="1">
                <a:solidFill>
                  <a:srgbClr val="FF0000"/>
                </a:solidFill>
                <a:latin typeface="Helvetica" pitchFamily="2" charset="0"/>
              </a:rPr>
              <a:t>Calabi-Yau</a:t>
            </a:r>
            <a:r>
              <a:rPr lang="en-US" sz="2350" dirty="0">
                <a:solidFill>
                  <a:srgbClr val="FF0000"/>
                </a:solidFill>
                <a:latin typeface="Helvetica" pitchFamily="2" charset="0"/>
              </a:rPr>
              <a:t> </a:t>
            </a:r>
            <a:r>
              <a:rPr lang="en-US" sz="2350" dirty="0" err="1">
                <a:solidFill>
                  <a:srgbClr val="FF0000"/>
                </a:solidFill>
                <a:latin typeface="Helvetica" pitchFamily="2" charset="0"/>
              </a:rPr>
              <a:t>fewfolds</a:t>
            </a:r>
            <a:endParaRPr lang="en-US" sz="2350" dirty="0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DF29DB1-C7FD-EF45-966C-39F4D88C332D}"/>
              </a:ext>
            </a:extLst>
          </p:cNvPr>
          <p:cNvSpPr txBox="1"/>
          <p:nvPr/>
        </p:nvSpPr>
        <p:spPr>
          <a:xfrm>
            <a:off x="2362200" y="102513"/>
            <a:ext cx="9220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merican Typewriter"/>
                <a:cs typeface="American Typewriter"/>
              </a:rPr>
              <a:t>[Vafa’96;Morrison,Vafa’96],…</a:t>
            </a:r>
            <a:r>
              <a:rPr lang="en-US" sz="2200" dirty="0">
                <a:solidFill>
                  <a:srgbClr val="2848F2"/>
                </a:solidFill>
                <a:cs typeface="American Typewriter"/>
              </a:rPr>
              <a:t>review </a:t>
            </a:r>
            <a:r>
              <a:rPr lang="en-US" sz="2200" dirty="0">
                <a:latin typeface="American Typewriter"/>
                <a:cs typeface="American Typewriter"/>
              </a:rPr>
              <a:t>[Weigand’18]   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C0EB173-E697-4542-9D54-E1F6CCCD2098}"/>
              </a:ext>
            </a:extLst>
          </p:cNvPr>
          <p:cNvSpPr txBox="1"/>
          <p:nvPr/>
        </p:nvSpPr>
        <p:spPr>
          <a:xfrm>
            <a:off x="-163824" y="0"/>
            <a:ext cx="24400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  <a:latin typeface="American Typewriter" panose="02090604020004020304" pitchFamily="18" charset="77"/>
                <a:sym typeface="Wingdings" pitchFamily="2" charset="2"/>
              </a:rPr>
              <a:t>  </a:t>
            </a:r>
            <a:r>
              <a:rPr lang="en-US" dirty="0">
                <a:solidFill>
                  <a:schemeClr val="accent6"/>
                </a:solidFill>
                <a:latin typeface="+mn-lt"/>
                <a:sym typeface="Wingdings" pitchFamily="2" charset="2"/>
              </a:rPr>
              <a:t>D</a:t>
            </a:r>
            <a:r>
              <a:rPr lang="en-US" dirty="0">
                <a:solidFill>
                  <a:schemeClr val="accent6"/>
                </a:solidFill>
                <a:latin typeface="+mn-lt"/>
              </a:rPr>
              <a:t>igression:</a:t>
            </a:r>
          </a:p>
        </p:txBody>
      </p:sp>
    </p:spTree>
    <p:extLst>
      <p:ext uri="{BB962C8B-B14F-4D97-AF65-F5344CB8AC3E}">
        <p14:creationId xmlns:p14="http://schemas.microsoft.com/office/powerpoint/2010/main" val="55260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B7762BE-2A90-6E48-AFD5-CE094ED99934}"/>
              </a:ext>
            </a:extLst>
          </p:cNvPr>
          <p:cNvSpPr/>
          <p:nvPr/>
        </p:nvSpPr>
        <p:spPr>
          <a:xfrm>
            <a:off x="3505200" y="4343400"/>
            <a:ext cx="6477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American Typewriter" charset="0"/>
                <a:ea typeface="American Typewriter" charset="0"/>
                <a:cs typeface="American Typewriter" charset="0"/>
              </a:rPr>
              <a:t>[M.C., Halverson, Lin, Liu, Tian ’19, PRL] </a:t>
            </a:r>
          </a:p>
          <a:p>
            <a:r>
              <a:rPr lang="en-US" sz="2200" dirty="0">
                <a:latin typeface="American Typewriter" charset="0"/>
                <a:ea typeface="American Typewriter" charset="0"/>
                <a:cs typeface="American Typewriter" charset="0"/>
              </a:rPr>
              <a:t> 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8A808A-EF90-D94C-BFFA-1B1545B053F2}"/>
              </a:ext>
            </a:extLst>
          </p:cNvPr>
          <p:cNvSpPr txBox="1"/>
          <p:nvPr/>
        </p:nvSpPr>
        <p:spPr>
          <a:xfrm>
            <a:off x="103632" y="152400"/>
            <a:ext cx="9144000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rgbClr val="353DF4"/>
                </a:solidFill>
              </a:rPr>
              <a:t>F-theory compactification on elliptically fibered </a:t>
            </a:r>
            <a:r>
              <a:rPr lang="en-US" sz="2700" dirty="0" err="1">
                <a:solidFill>
                  <a:srgbClr val="353DF4"/>
                </a:solidFill>
              </a:rPr>
              <a:t>Calabi-Yau</a:t>
            </a:r>
            <a:r>
              <a:rPr lang="en-US" sz="2700" dirty="0">
                <a:solidFill>
                  <a:srgbClr val="353DF4"/>
                </a:solidFill>
              </a:rPr>
              <a:t> </a:t>
            </a:r>
            <a:r>
              <a:rPr lang="en-US" sz="2700" dirty="0" err="1">
                <a:solidFill>
                  <a:srgbClr val="353DF4"/>
                </a:solidFill>
              </a:rPr>
              <a:t>fourfolds</a:t>
            </a:r>
            <a:r>
              <a:rPr lang="en-US" sz="2700" dirty="0">
                <a:solidFill>
                  <a:srgbClr val="353DF4"/>
                </a:solidFill>
              </a:rPr>
              <a:t> led, for specific elliptic </a:t>
            </a:r>
            <a:r>
              <a:rPr lang="en-US" sz="2700" dirty="0" err="1">
                <a:solidFill>
                  <a:srgbClr val="353DF4"/>
                </a:solidFill>
              </a:rPr>
              <a:t>fibration</a:t>
            </a:r>
            <a:endParaRPr lang="en-US" sz="2700" dirty="0">
              <a:solidFill>
                <a:srgbClr val="353DF4"/>
              </a:solidFill>
            </a:endParaRPr>
          </a:p>
          <a:p>
            <a:r>
              <a:rPr lang="en-US" sz="2700" dirty="0">
                <a:solidFill>
                  <a:srgbClr val="353DF4"/>
                </a:solidFill>
              </a:rPr>
              <a:t>to D=4 N=1effective theory with</a:t>
            </a:r>
          </a:p>
          <a:p>
            <a:endParaRPr lang="en-US" sz="2600" dirty="0">
              <a:solidFill>
                <a:srgbClr val="353DF4"/>
              </a:solidFill>
            </a:endParaRPr>
          </a:p>
          <a:p>
            <a:r>
              <a:rPr lang="en-US" sz="2600" dirty="0">
                <a:solidFill>
                  <a:srgbClr val="FF0000"/>
                </a:solidFill>
              </a:rPr>
              <a:t>Standard Model gauge group         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SU(3) x SU(2) x U(1)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FB86BB6-8A19-5141-BC11-EFD5D547F5AA}"/>
              </a:ext>
            </a:extLst>
          </p:cNvPr>
          <p:cNvCxnSpPr>
            <a:cxnSpLocks/>
          </p:cNvCxnSpPr>
          <p:nvPr/>
        </p:nvCxnSpPr>
        <p:spPr>
          <a:xfrm>
            <a:off x="5237165" y="2325707"/>
            <a:ext cx="367823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48DB68EB-B786-964C-9009-F72519EE7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5765" y="2438399"/>
            <a:ext cx="754289" cy="51428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CE9D567-1EB9-D746-B983-D8680DB228AB}"/>
              </a:ext>
            </a:extLst>
          </p:cNvPr>
          <p:cNvSpPr/>
          <p:nvPr/>
        </p:nvSpPr>
        <p:spPr>
          <a:xfrm>
            <a:off x="152400" y="2286000"/>
            <a:ext cx="8991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6"/>
                </a:solidFill>
              </a:rPr>
              <a:t>with gauge group topology</a:t>
            </a:r>
          </a:p>
          <a:p>
            <a:r>
              <a:rPr lang="en-US" sz="2400" dirty="0">
                <a:solidFill>
                  <a:schemeClr val="accent6"/>
                </a:solidFill>
              </a:rPr>
              <a:t>(geometric - encoded in </a:t>
            </a:r>
            <a:r>
              <a:rPr lang="en-US" sz="2400" dirty="0" err="1">
                <a:solidFill>
                  <a:schemeClr val="accent6"/>
                </a:solidFill>
              </a:rPr>
              <a:t>Shioda</a:t>
            </a:r>
            <a:r>
              <a:rPr lang="en-US" sz="2400" dirty="0">
                <a:solidFill>
                  <a:schemeClr val="accent6"/>
                </a:solidFill>
              </a:rPr>
              <a:t> Map of MW)           </a:t>
            </a:r>
            <a:r>
              <a:rPr lang="en-US" sz="2200" dirty="0">
                <a:latin typeface="American Typewriter" panose="02090604020004020304" pitchFamily="18" charset="77"/>
              </a:rPr>
              <a:t>[</a:t>
            </a:r>
            <a:r>
              <a:rPr lang="en-US" sz="2200" dirty="0" err="1">
                <a:latin typeface="American Typewriter" panose="02090604020004020304" pitchFamily="18" charset="77"/>
              </a:rPr>
              <a:t>M.C.,Lin</a:t>
            </a:r>
            <a:r>
              <a:rPr lang="en-US" sz="2200" dirty="0">
                <a:latin typeface="American Typewriter" panose="02090604020004020304" pitchFamily="18" charset="77"/>
              </a:rPr>
              <a:t> ’17]</a:t>
            </a:r>
            <a:endParaRPr lang="en-US" sz="2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200889-3B87-EF4A-B536-AD5B0068CCD9}"/>
              </a:ext>
            </a:extLst>
          </p:cNvPr>
          <p:cNvSpPr txBox="1"/>
          <p:nvPr/>
        </p:nvSpPr>
        <p:spPr>
          <a:xfrm>
            <a:off x="2971800" y="1397913"/>
            <a:ext cx="61510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latin typeface="American Typewriter"/>
              </a:rPr>
              <a:t>[M.C., </a:t>
            </a:r>
            <a:r>
              <a:rPr lang="en-US" sz="2200" dirty="0" err="1">
                <a:latin typeface="American Typewriter"/>
              </a:rPr>
              <a:t>Klevers</a:t>
            </a:r>
            <a:r>
              <a:rPr lang="en-US" sz="2200" dirty="0">
                <a:latin typeface="American Typewriter"/>
              </a:rPr>
              <a:t>, </a:t>
            </a:r>
            <a:r>
              <a:rPr lang="en-US" sz="2200" dirty="0" err="1">
                <a:latin typeface="American Typewriter"/>
              </a:rPr>
              <a:t>Peña</a:t>
            </a:r>
            <a:r>
              <a:rPr lang="en-US" sz="2200" dirty="0">
                <a:latin typeface="American Typewriter"/>
              </a:rPr>
              <a:t>, </a:t>
            </a:r>
            <a:r>
              <a:rPr lang="en-US" sz="2200" dirty="0" err="1">
                <a:latin typeface="American Typewriter"/>
              </a:rPr>
              <a:t>Oehlmann</a:t>
            </a:r>
            <a:r>
              <a:rPr lang="en-US" sz="2200" dirty="0">
                <a:latin typeface="American Typewriter"/>
              </a:rPr>
              <a:t>, Reuter ’15]</a:t>
            </a:r>
            <a:endParaRPr lang="en-US" sz="2200" dirty="0"/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BC7B678F-379D-AF4C-99D0-1A540C5FC43F}"/>
              </a:ext>
            </a:extLst>
          </p:cNvPr>
          <p:cNvSpPr/>
          <p:nvPr/>
        </p:nvSpPr>
        <p:spPr>
          <a:xfrm>
            <a:off x="3657600" y="3364992"/>
            <a:ext cx="484632" cy="978408"/>
          </a:xfrm>
          <a:prstGeom prst="downArrow">
            <a:avLst/>
          </a:prstGeom>
          <a:solidFill>
            <a:srgbClr val="353D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C83766-FBC8-FC45-9904-B9FC0288C4DF}"/>
              </a:ext>
            </a:extLst>
          </p:cNvPr>
          <p:cNvSpPr txBox="1"/>
          <p:nvPr/>
        </p:nvSpPr>
        <p:spPr>
          <a:xfrm>
            <a:off x="4267200" y="3276600"/>
            <a:ext cx="41472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err="1">
                <a:solidFill>
                  <a:srgbClr val="353DF4"/>
                </a:solidFill>
              </a:rPr>
              <a:t>toric</a:t>
            </a:r>
            <a:r>
              <a:rPr lang="en-US" sz="2700" dirty="0">
                <a:solidFill>
                  <a:srgbClr val="353DF4"/>
                </a:solidFill>
              </a:rPr>
              <a:t> geometry techniques</a:t>
            </a:r>
          </a:p>
          <a:p>
            <a:r>
              <a:rPr lang="en-US" sz="2700" dirty="0">
                <a:solidFill>
                  <a:srgbClr val="353DF4"/>
                </a:solidFill>
              </a:rPr>
              <a:t>(</a:t>
            </a:r>
            <a:r>
              <a:rPr lang="en-US" sz="2700" dirty="0" err="1">
                <a:solidFill>
                  <a:srgbClr val="353DF4"/>
                </a:solidFill>
              </a:rPr>
              <a:t>toric</a:t>
            </a:r>
            <a:r>
              <a:rPr lang="en-US" sz="2700" dirty="0">
                <a:solidFill>
                  <a:srgbClr val="353DF4"/>
                </a:solidFill>
              </a:rPr>
              <a:t> bases B</a:t>
            </a:r>
            <a:r>
              <a:rPr lang="en-US" sz="2700" baseline="-25000" dirty="0">
                <a:solidFill>
                  <a:srgbClr val="353DF4"/>
                </a:solidFill>
              </a:rPr>
              <a:t>3</a:t>
            </a:r>
            <a:r>
              <a:rPr lang="en-US" sz="2700" dirty="0">
                <a:solidFill>
                  <a:srgbClr val="353DF4"/>
                </a:solidFill>
              </a:rPr>
              <a:t>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2E8E59-3BD1-F44E-AC2D-C040BA0B76ED}"/>
              </a:ext>
            </a:extLst>
          </p:cNvPr>
          <p:cNvSpPr txBox="1"/>
          <p:nvPr/>
        </p:nvSpPr>
        <p:spPr>
          <a:xfrm>
            <a:off x="0" y="5919281"/>
            <a:ext cx="1214992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rgbClr val="353DF4"/>
                </a:solidFill>
              </a:rPr>
              <a:t>Current efforts: determination the </a:t>
            </a:r>
            <a:r>
              <a:rPr lang="en-US" sz="2700" dirty="0">
                <a:solidFill>
                  <a:srgbClr val="FF0000"/>
                </a:solidFill>
              </a:rPr>
              <a:t>exact matter spectra </a:t>
            </a:r>
          </a:p>
          <a:p>
            <a:r>
              <a:rPr lang="en-US" sz="2700" dirty="0">
                <a:solidFill>
                  <a:srgbClr val="353DF4"/>
                </a:solidFill>
              </a:rPr>
              <a:t>(including # of Higgs pairs) </a:t>
            </a:r>
            <a:r>
              <a:rPr lang="en-US" sz="2120" dirty="0">
                <a:latin typeface="American Typewriter" panose="02090604020004020304" pitchFamily="18" charset="77"/>
              </a:rPr>
              <a:t>[</a:t>
            </a:r>
            <a:r>
              <a:rPr lang="en-US" sz="2120" dirty="0" err="1">
                <a:latin typeface="American Typewriter" panose="02090604020004020304" pitchFamily="18" charset="77"/>
              </a:rPr>
              <a:t>Bies</a:t>
            </a:r>
            <a:r>
              <a:rPr lang="en-US" sz="2120" dirty="0">
                <a:latin typeface="American Typewriter" panose="02090604020004020304" pitchFamily="18" charset="77"/>
              </a:rPr>
              <a:t>, M.C., </a:t>
            </a:r>
            <a:r>
              <a:rPr lang="en-US" sz="2120" dirty="0" err="1">
                <a:latin typeface="American Typewriter" panose="02090604020004020304" pitchFamily="18" charset="77"/>
              </a:rPr>
              <a:t>Donagi</a:t>
            </a:r>
            <a:r>
              <a:rPr lang="en-US" sz="2120" dirty="0">
                <a:latin typeface="American Typewriter" panose="02090604020004020304" pitchFamily="18" charset="77"/>
              </a:rPr>
              <a:t>,(Liu), Ong  ’21,’22]</a:t>
            </a:r>
            <a:endParaRPr lang="en-US" sz="212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008D67-B353-7C02-A68A-E3F54B112A43}"/>
              </a:ext>
            </a:extLst>
          </p:cNvPr>
          <p:cNvSpPr txBox="1"/>
          <p:nvPr/>
        </p:nvSpPr>
        <p:spPr>
          <a:xfrm>
            <a:off x="46752" y="4724400"/>
            <a:ext cx="90972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FF0000"/>
                </a:solidFill>
              </a:rPr>
              <a:t>Quadrillion Standard Models  (QSMs) </a:t>
            </a:r>
          </a:p>
          <a:p>
            <a:r>
              <a:rPr lang="en-US" sz="3000" dirty="0">
                <a:solidFill>
                  <a:srgbClr val="FF0000"/>
                </a:solidFill>
              </a:rPr>
              <a:t>with 3-chiral families &amp; gauge coupling unification</a:t>
            </a:r>
          </a:p>
          <a:p>
            <a:pPr algn="r"/>
            <a:r>
              <a:rPr lang="en-US" sz="2000" dirty="0">
                <a:solidFill>
                  <a:srgbClr val="3834F6"/>
                </a:solidFill>
              </a:rPr>
              <a:t>[gauge divisors – in class of </a:t>
            </a:r>
            <a:r>
              <a:rPr lang="en-US" sz="2000" i="1" dirty="0">
                <a:solidFill>
                  <a:srgbClr val="FF0000"/>
                </a:solidFill>
              </a:rPr>
              <a:t>anti-canonical divisor K]</a:t>
            </a:r>
            <a:endParaRPr lang="en-US" sz="2000" i="1" dirty="0">
              <a:solidFill>
                <a:srgbClr val="3834F6"/>
              </a:solidFill>
            </a:endParaRPr>
          </a:p>
          <a:p>
            <a:r>
              <a:rPr lang="en-US" sz="2800" dirty="0">
                <a:solidFill>
                  <a:srgbClr val="353DF4"/>
                </a:solidFill>
              </a:rPr>
              <a:t>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17993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2" grpId="0" animBg="1"/>
      <p:bldP spid="13" grpId="0"/>
      <p:bldP spid="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771C58C-B912-5442-AC49-806082259EAE}"/>
              </a:ext>
            </a:extLst>
          </p:cNvPr>
          <p:cNvSpPr/>
          <p:nvPr/>
        </p:nvSpPr>
        <p:spPr>
          <a:xfrm>
            <a:off x="3886200" y="10924"/>
            <a:ext cx="7315200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dirty="0" err="1">
                <a:latin typeface="American Typewriter" panose="02090604020004020304" pitchFamily="18" charset="77"/>
              </a:rPr>
              <a:t>Bies</a:t>
            </a:r>
            <a:r>
              <a:rPr lang="en-US" sz="2300" dirty="0">
                <a:latin typeface="American Typewriter" panose="02090604020004020304" pitchFamily="18" charset="77"/>
              </a:rPr>
              <a:t>, M.C., </a:t>
            </a:r>
            <a:r>
              <a:rPr lang="en-US" sz="2300" dirty="0" err="1">
                <a:latin typeface="American Typewriter" panose="02090604020004020304" pitchFamily="18" charset="77"/>
              </a:rPr>
              <a:t>Donagi</a:t>
            </a:r>
            <a:r>
              <a:rPr lang="en-US" sz="2300" dirty="0">
                <a:latin typeface="American Typewriter" panose="02090604020004020304" pitchFamily="18" charset="77"/>
              </a:rPr>
              <a:t>, Ong 2205.00008</a:t>
            </a:r>
            <a:endParaRPr lang="en-US" sz="23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4CAA8C-79BF-9340-8CE0-7EF5F28CC236}"/>
              </a:ext>
            </a:extLst>
          </p:cNvPr>
          <p:cNvSpPr txBox="1"/>
          <p:nvPr/>
        </p:nvSpPr>
        <p:spPr>
          <a:xfrm>
            <a:off x="0" y="2052697"/>
            <a:ext cx="10668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3834F6"/>
                </a:solidFill>
              </a:rPr>
              <a:t>by studying                               </a:t>
            </a:r>
            <a:r>
              <a:rPr lang="en-US" sz="2400" dirty="0">
                <a:latin typeface="American Typewriter" panose="02090604020004020304" pitchFamily="18" charset="77"/>
              </a:rPr>
              <a:t>   </a:t>
            </a:r>
            <a:r>
              <a:rPr lang="en-US" sz="2000" dirty="0">
                <a:latin typeface="American Typewriter" panose="02090604020004020304" pitchFamily="18" charset="77"/>
              </a:rPr>
              <a:t>[</a:t>
            </a:r>
            <a:r>
              <a:rPr lang="en-US" sz="2000" dirty="0" err="1">
                <a:latin typeface="American Typewriter" panose="02090604020004020304" pitchFamily="18" charset="77"/>
              </a:rPr>
              <a:t>Caporaso,Casagrande</a:t>
            </a:r>
            <a:r>
              <a:rPr lang="en-US" sz="2000" dirty="0">
                <a:latin typeface="American Typewriter" panose="02090604020004020304" pitchFamily="18" charset="77"/>
              </a:rPr>
              <a:t>, </a:t>
            </a:r>
            <a:r>
              <a:rPr lang="en-US" sz="2000" dirty="0" err="1">
                <a:latin typeface="American Typewriter" panose="02090604020004020304" pitchFamily="18" charset="77"/>
              </a:rPr>
              <a:t>Cornalba</a:t>
            </a:r>
            <a:r>
              <a:rPr lang="en-US" sz="2000" dirty="0">
                <a:latin typeface="American Typewriter" panose="02090604020004020304" pitchFamily="18" charset="77"/>
              </a:rPr>
              <a:t> ’04]</a:t>
            </a:r>
            <a:endParaRPr lang="en-US" sz="2000" dirty="0">
              <a:solidFill>
                <a:srgbClr val="3834F6"/>
              </a:solidFill>
              <a:latin typeface="American Typewriter" panose="02090604020004020304" pitchFamily="18" charset="77"/>
            </a:endParaRPr>
          </a:p>
          <a:p>
            <a:r>
              <a:rPr lang="en-US" sz="2400" dirty="0">
                <a:solidFill>
                  <a:schemeClr val="accent6"/>
                </a:solidFill>
              </a:rPr>
              <a:t>limit root bundles on nodal matter curves </a:t>
            </a:r>
            <a:r>
              <a:rPr lang="en-US" sz="2400" dirty="0">
                <a:solidFill>
                  <a:srgbClr val="3834F6"/>
                </a:solidFill>
              </a:rPr>
              <a:t>(</a:t>
            </a:r>
            <a:r>
              <a:rPr lang="en-US" sz="2300" dirty="0">
                <a:solidFill>
                  <a:srgbClr val="3834F6"/>
                </a:solidFill>
              </a:rPr>
              <a:t>deformed matter curves)</a:t>
            </a:r>
            <a:endParaRPr lang="en-US" sz="2400" dirty="0">
              <a:solidFill>
                <a:srgbClr val="3834F6"/>
              </a:solidFill>
              <a:sym typeface="Wingdings" pitchFamily="2" charset="2"/>
            </a:endParaRPr>
          </a:p>
          <a:p>
            <a:endParaRPr lang="en-US" sz="2400" dirty="0">
              <a:solidFill>
                <a:srgbClr val="3834F6"/>
              </a:solidFill>
            </a:endParaRPr>
          </a:p>
          <a:p>
            <a:endParaRPr lang="en-US" sz="2400" dirty="0">
              <a:solidFill>
                <a:srgbClr val="3834F6"/>
              </a:solidFill>
            </a:endParaRP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E70BAC-E767-FB43-AF34-ECBC6ECDFC89}"/>
              </a:ext>
            </a:extLst>
          </p:cNvPr>
          <p:cNvSpPr txBox="1"/>
          <p:nvPr/>
        </p:nvSpPr>
        <p:spPr>
          <a:xfrm>
            <a:off x="0" y="3207603"/>
            <a:ext cx="1066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834F6"/>
                </a:solidFill>
                <a:sym typeface="Wingdings" pitchFamily="2" charset="2"/>
              </a:rPr>
              <a:t>Develop algorithm to determine h</a:t>
            </a:r>
            <a:r>
              <a:rPr lang="en-US" sz="2400" baseline="30000" dirty="0">
                <a:solidFill>
                  <a:srgbClr val="3834F6"/>
                </a:solidFill>
                <a:sym typeface="Wingdings" pitchFamily="2" charset="2"/>
              </a:rPr>
              <a:t>0 </a:t>
            </a:r>
            <a:r>
              <a:rPr lang="en-US" sz="2400" dirty="0">
                <a:solidFill>
                  <a:srgbClr val="3834F6"/>
                </a:solidFill>
                <a:sym typeface="Wingdings" pitchFamily="2" charset="2"/>
              </a:rPr>
              <a:t> for all limit root </a:t>
            </a:r>
          </a:p>
          <a:p>
            <a:r>
              <a:rPr lang="en-US" sz="2400" dirty="0">
                <a:solidFill>
                  <a:srgbClr val="3834F6"/>
                </a:solidFill>
                <a:sym typeface="Wingdings" pitchFamily="2" charset="2"/>
              </a:rPr>
              <a:t>     bundles  (w/ chirality: 𝝌 = h</a:t>
            </a:r>
            <a:r>
              <a:rPr lang="en-US" sz="2400" baseline="30000" dirty="0">
                <a:solidFill>
                  <a:srgbClr val="3834F6"/>
                </a:solidFill>
                <a:sym typeface="Wingdings" pitchFamily="2" charset="2"/>
              </a:rPr>
              <a:t>0</a:t>
            </a:r>
            <a:r>
              <a:rPr lang="en-US" sz="2400" dirty="0">
                <a:solidFill>
                  <a:srgbClr val="3834F6"/>
                </a:solidFill>
                <a:sym typeface="Wingdings" pitchFamily="2" charset="2"/>
              </a:rPr>
              <a:t> – h</a:t>
            </a:r>
            <a:r>
              <a:rPr lang="en-US" sz="2400" baseline="30000" dirty="0">
                <a:solidFill>
                  <a:srgbClr val="3834F6"/>
                </a:solidFill>
                <a:sym typeface="Wingdings" pitchFamily="2" charset="2"/>
              </a:rPr>
              <a:t>1</a:t>
            </a:r>
            <a:r>
              <a:rPr lang="en-US" sz="2400" dirty="0">
                <a:solidFill>
                  <a:srgbClr val="3834F6"/>
                </a:solidFill>
                <a:sym typeface="Wingdings" pitchFamily="2" charset="2"/>
              </a:rPr>
              <a:t> =3)</a:t>
            </a:r>
            <a:endParaRPr lang="en-US" sz="2400" dirty="0">
              <a:solidFill>
                <a:srgbClr val="3834F6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732D49-B35E-AC4D-8018-5CB5A987490E}"/>
              </a:ext>
            </a:extLst>
          </p:cNvPr>
          <p:cNvSpPr txBox="1"/>
          <p:nvPr/>
        </p:nvSpPr>
        <p:spPr>
          <a:xfrm>
            <a:off x="0" y="4297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834F6"/>
                </a:solidFill>
              </a:rPr>
              <a:t>For </a:t>
            </a:r>
            <a:r>
              <a:rPr lang="en-US" sz="2400" dirty="0">
                <a:solidFill>
                  <a:srgbClr val="FF0000"/>
                </a:solidFill>
              </a:rPr>
              <a:t>𝝙</a:t>
            </a:r>
            <a:r>
              <a:rPr lang="en-US" sz="2400" baseline="-25000" dirty="0">
                <a:solidFill>
                  <a:srgbClr val="FF0000"/>
                </a:solidFill>
              </a:rPr>
              <a:t>4 </a:t>
            </a:r>
            <a:r>
              <a:rPr lang="en-US" sz="2400" dirty="0">
                <a:solidFill>
                  <a:srgbClr val="FF0000"/>
                </a:solidFill>
              </a:rPr>
              <a:t>polytope </a:t>
            </a:r>
            <a:r>
              <a:rPr lang="en-US" sz="2400" dirty="0">
                <a:solidFill>
                  <a:srgbClr val="3834F6"/>
                </a:solidFill>
              </a:rPr>
              <a:t>(10</a:t>
            </a:r>
            <a:r>
              <a:rPr lang="en-US" sz="2400" baseline="30000" dirty="0">
                <a:solidFill>
                  <a:srgbClr val="3834F6"/>
                </a:solidFill>
              </a:rPr>
              <a:t>11 </a:t>
            </a:r>
            <a:r>
              <a:rPr lang="en-US" sz="2400" dirty="0">
                <a:solidFill>
                  <a:srgbClr val="3834F6"/>
                </a:solidFill>
              </a:rPr>
              <a:t>triangulations) </a:t>
            </a:r>
            <a:r>
              <a:rPr lang="en-US" sz="2400" dirty="0">
                <a:solidFill>
                  <a:srgbClr val="FF0000"/>
                </a:solidFill>
              </a:rPr>
              <a:t>99.995% of root-bundles exactly </a:t>
            </a:r>
            <a:r>
              <a:rPr lang="en-US" sz="2400" dirty="0">
                <a:solidFill>
                  <a:srgbClr val="FF0000"/>
                </a:solidFill>
                <a:sym typeface="Wingdings" pitchFamily="2" charset="2"/>
              </a:rPr>
              <a:t>h</a:t>
            </a:r>
            <a:r>
              <a:rPr lang="en-US" sz="2400" baseline="30000" dirty="0">
                <a:solidFill>
                  <a:srgbClr val="FF0000"/>
                </a:solidFill>
                <a:sym typeface="Wingdings" pitchFamily="2" charset="2"/>
              </a:rPr>
              <a:t>0</a:t>
            </a:r>
            <a:r>
              <a:rPr lang="en-US" sz="2400" dirty="0">
                <a:solidFill>
                  <a:srgbClr val="FF0000"/>
                </a:solidFill>
                <a:sym typeface="Wingdings" pitchFamily="2" charset="2"/>
              </a:rPr>
              <a:t> = 3  </a:t>
            </a:r>
            <a:r>
              <a:rPr lang="en-US" sz="2400" dirty="0">
                <a:solidFill>
                  <a:srgbClr val="3834F6"/>
                </a:solidFill>
                <a:sym typeface="Wingdings" pitchFamily="2" charset="2"/>
              </a:rPr>
              <a:t> </a:t>
            </a:r>
            <a:r>
              <a:rPr lang="en-US" sz="2400" baseline="30000" dirty="0">
                <a:solidFill>
                  <a:srgbClr val="3834F6"/>
                </a:solidFill>
                <a:sym typeface="Wingdings" pitchFamily="2" charset="2"/>
              </a:rPr>
              <a:t>-</a:t>
            </a:r>
            <a:r>
              <a:rPr lang="en-US" sz="2400" dirty="0">
                <a:solidFill>
                  <a:srgbClr val="3834F6"/>
                </a:solidFill>
                <a:sym typeface="Wingdings" pitchFamily="2" charset="2"/>
              </a:rPr>
              <a:t>no vector-like exotics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834F6"/>
                </a:solidFill>
                <a:sym typeface="Wingdings" pitchFamily="2" charset="2"/>
              </a:rPr>
              <a:t> Statistical analysis for other polytopes  w/ h</a:t>
            </a:r>
            <a:r>
              <a:rPr lang="en-US" sz="2400" baseline="30000" dirty="0">
                <a:solidFill>
                  <a:srgbClr val="3834F6"/>
                </a:solidFill>
                <a:sym typeface="Wingdings" pitchFamily="2" charset="2"/>
              </a:rPr>
              <a:t>0 </a:t>
            </a:r>
            <a:r>
              <a:rPr lang="en-US" sz="2400" dirty="0">
                <a:solidFill>
                  <a:srgbClr val="3834F6"/>
                </a:solidFill>
                <a:sym typeface="Wingdings" pitchFamily="2" charset="2"/>
              </a:rPr>
              <a:t>=3 </a:t>
            </a:r>
          </a:p>
          <a:p>
            <a:r>
              <a:rPr lang="en-US" sz="2400" dirty="0">
                <a:solidFill>
                  <a:srgbClr val="3834F6"/>
                </a:solidFill>
                <a:sym typeface="Wingdings" pitchFamily="2" charset="2"/>
              </a:rPr>
              <a:t>     by far most prevalent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4A25E8-B744-444D-8BE0-14E606AA296D}"/>
              </a:ext>
            </a:extLst>
          </p:cNvPr>
          <p:cNvSpPr txBox="1"/>
          <p:nvPr/>
        </p:nvSpPr>
        <p:spPr>
          <a:xfrm>
            <a:off x="0" y="523861"/>
            <a:ext cx="10668000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rgbClr val="3834F6"/>
                </a:solidFill>
              </a:rPr>
              <a:t> </a:t>
            </a:r>
          </a:p>
          <a:p>
            <a:endParaRPr lang="en-US" sz="2400" dirty="0">
              <a:solidFill>
                <a:srgbClr val="3834F6"/>
              </a:solidFill>
            </a:endParaRPr>
          </a:p>
          <a:p>
            <a:r>
              <a:rPr lang="en-US" sz="2400" dirty="0">
                <a:solidFill>
                  <a:srgbClr val="3834F6"/>
                </a:solidFill>
              </a:rPr>
              <a:t>Identified  </a:t>
            </a:r>
            <a:r>
              <a:rPr lang="en-US" sz="2400" dirty="0">
                <a:solidFill>
                  <a:srgbClr val="FF0000"/>
                </a:solidFill>
              </a:rPr>
              <a:t>O(10</a:t>
            </a:r>
            <a:r>
              <a:rPr lang="en-US" sz="2400" baseline="30000" dirty="0">
                <a:solidFill>
                  <a:srgbClr val="FF0000"/>
                </a:solidFill>
              </a:rPr>
              <a:t>11</a:t>
            </a:r>
            <a:r>
              <a:rPr lang="en-US" sz="2400" dirty="0">
                <a:solidFill>
                  <a:srgbClr val="FF0000"/>
                </a:solidFill>
              </a:rPr>
              <a:t>) </a:t>
            </a:r>
            <a:r>
              <a:rPr lang="en-US" sz="2400" dirty="0">
                <a:solidFill>
                  <a:srgbClr val="3834F6"/>
                </a:solidFill>
              </a:rPr>
              <a:t>F-theory QSM </a:t>
            </a:r>
            <a:r>
              <a:rPr lang="en-US" sz="2400" dirty="0">
                <a:solidFill>
                  <a:srgbClr val="FF0000"/>
                </a:solidFill>
              </a:rPr>
              <a:t>geometries without</a:t>
            </a:r>
          </a:p>
          <a:p>
            <a:r>
              <a:rPr lang="en-US" sz="2400" dirty="0">
                <a:solidFill>
                  <a:srgbClr val="FF0000"/>
                </a:solidFill>
              </a:rPr>
              <a:t>vector-like matter exotics </a:t>
            </a:r>
            <a:r>
              <a:rPr lang="en-US" sz="2400" dirty="0">
                <a:solidFill>
                  <a:srgbClr val="3834F6"/>
                </a:solidFill>
              </a:rPr>
              <a:t>in the representations  of Q</a:t>
            </a:r>
            <a:r>
              <a:rPr lang="en-US" sz="2400" baseline="-25000" dirty="0">
                <a:solidFill>
                  <a:srgbClr val="3834F6"/>
                </a:solidFill>
              </a:rPr>
              <a:t>L</a:t>
            </a:r>
            <a:r>
              <a:rPr lang="en-US" sz="2400" dirty="0">
                <a:solidFill>
                  <a:srgbClr val="3834F6"/>
                </a:solidFill>
              </a:rPr>
              <a:t> , </a:t>
            </a:r>
            <a:r>
              <a:rPr lang="en-US" sz="2400" dirty="0" err="1">
                <a:solidFill>
                  <a:srgbClr val="3834F6"/>
                </a:solidFill>
              </a:rPr>
              <a:t>q</a:t>
            </a:r>
            <a:r>
              <a:rPr lang="en-US" sz="2400" baseline="-25000" dirty="0" err="1">
                <a:solidFill>
                  <a:srgbClr val="3834F6"/>
                </a:solidFill>
              </a:rPr>
              <a:t>R</a:t>
            </a:r>
            <a:r>
              <a:rPr lang="en-US" sz="2400" dirty="0">
                <a:solidFill>
                  <a:srgbClr val="3834F6"/>
                </a:solidFill>
              </a:rPr>
              <a:t> , </a:t>
            </a:r>
            <a:r>
              <a:rPr lang="en-US" sz="2400" dirty="0" err="1">
                <a:solidFill>
                  <a:srgbClr val="3834F6"/>
                </a:solidFill>
              </a:rPr>
              <a:t>e</a:t>
            </a:r>
            <a:r>
              <a:rPr lang="en-US" sz="2400" baseline="-25000" dirty="0" err="1">
                <a:solidFill>
                  <a:srgbClr val="3834F6"/>
                </a:solidFill>
              </a:rPr>
              <a:t>R</a:t>
            </a:r>
            <a:endParaRPr lang="en-US" sz="2400" baseline="-25000" dirty="0">
              <a:solidFill>
                <a:srgbClr val="3834F6"/>
              </a:solidFill>
            </a:endParaRPr>
          </a:p>
          <a:p>
            <a:r>
              <a:rPr lang="en-US" sz="2400" dirty="0">
                <a:solidFill>
                  <a:srgbClr val="3834F6"/>
                </a:solidFill>
              </a:rPr>
              <a:t>                                      </a:t>
            </a:r>
            <a:r>
              <a:rPr lang="en-US" sz="2400" dirty="0">
                <a:latin typeface="American Typewriter" panose="02090604020004020304" pitchFamily="18" charset="77"/>
              </a:rPr>
              <a:t>             </a:t>
            </a:r>
            <a:endParaRPr lang="en-US" sz="2400" dirty="0">
              <a:solidFill>
                <a:srgbClr val="3834F6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FD1C35-5833-FA4D-A85F-34390B929EB5}"/>
              </a:ext>
            </a:extLst>
          </p:cNvPr>
          <p:cNvSpPr txBox="1"/>
          <p:nvPr/>
        </p:nvSpPr>
        <p:spPr>
          <a:xfrm>
            <a:off x="-44250" y="6019800"/>
            <a:ext cx="1657965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50" dirty="0">
                <a:solidFill>
                  <a:srgbClr val="FF0000"/>
                </a:solidFill>
              </a:rPr>
              <a:t> </a:t>
            </a:r>
            <a:r>
              <a:rPr lang="en-US" sz="2550" dirty="0">
                <a:solidFill>
                  <a:srgbClr val="FF0000"/>
                </a:solidFill>
                <a:sym typeface="Wingdings" pitchFamily="2" charset="2"/>
              </a:rPr>
              <a:t> S</a:t>
            </a:r>
            <a:r>
              <a:rPr lang="en-US" sz="2550" dirty="0">
                <a:solidFill>
                  <a:srgbClr val="FF0000"/>
                </a:solidFill>
              </a:rPr>
              <a:t>tudy of Higgs nodal curves  </a:t>
            </a:r>
            <a:r>
              <a:rPr lang="en-US" sz="2000" dirty="0">
                <a:latin typeface="American Typewriter" panose="02090604020004020304" pitchFamily="18" charset="77"/>
              </a:rPr>
              <a:t>[</a:t>
            </a:r>
            <a:r>
              <a:rPr lang="en-US" sz="2100" dirty="0" err="1">
                <a:latin typeface="American Typewriter" panose="02090604020004020304" pitchFamily="18" charset="77"/>
              </a:rPr>
              <a:t>Bies</a:t>
            </a:r>
            <a:r>
              <a:rPr lang="en-US" sz="2100" dirty="0">
                <a:latin typeface="American Typewriter" panose="02090604020004020304" pitchFamily="18" charset="77"/>
              </a:rPr>
              <a:t>, M.C., Liu, work in progress] </a:t>
            </a:r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614902-6461-ECE3-517E-9EA103B0A3F9}"/>
              </a:ext>
            </a:extLst>
          </p:cNvPr>
          <p:cNvSpPr txBox="1"/>
          <p:nvPr/>
        </p:nvSpPr>
        <p:spPr>
          <a:xfrm>
            <a:off x="0" y="381000"/>
            <a:ext cx="10668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rgbClr val="FF0000"/>
                </a:solidFill>
              </a:rPr>
              <a:t>Matter spectra </a:t>
            </a:r>
            <a:r>
              <a:rPr lang="en-US" sz="2700" dirty="0">
                <a:solidFill>
                  <a:srgbClr val="3834F6"/>
                </a:solidFill>
              </a:rPr>
              <a:t>specified by </a:t>
            </a:r>
            <a:r>
              <a:rPr lang="en-US" sz="2700" dirty="0">
                <a:solidFill>
                  <a:srgbClr val="FF0000"/>
                </a:solidFill>
              </a:rPr>
              <a:t>root bundles  (</a:t>
            </a:r>
            <a:r>
              <a:rPr lang="en-US" sz="2700" i="1" dirty="0">
                <a:solidFill>
                  <a:srgbClr val="FF0000"/>
                </a:solidFill>
              </a:rPr>
              <a:t>K</a:t>
            </a:r>
            <a:r>
              <a:rPr lang="en-US" sz="2700" baseline="30000" dirty="0">
                <a:solidFill>
                  <a:srgbClr val="FF0000"/>
                </a:solidFill>
              </a:rPr>
              <a:t>{frac no}</a:t>
            </a:r>
            <a:r>
              <a:rPr lang="en-US" sz="2700" dirty="0">
                <a:solidFill>
                  <a:srgbClr val="FF0000"/>
                </a:solidFill>
              </a:rPr>
              <a:t>|</a:t>
            </a:r>
            <a:r>
              <a:rPr lang="en-US" sz="2700" baseline="-25000" dirty="0">
                <a:solidFill>
                  <a:srgbClr val="FF0000"/>
                </a:solidFill>
              </a:rPr>
              <a:t>curve</a:t>
            </a:r>
            <a:r>
              <a:rPr lang="en-US" sz="2700" dirty="0">
                <a:solidFill>
                  <a:srgbClr val="FF0000"/>
                </a:solidFill>
              </a:rPr>
              <a:t>) </a:t>
            </a:r>
          </a:p>
          <a:p>
            <a:r>
              <a:rPr lang="en-US" sz="2700" baseline="30000" dirty="0">
                <a:solidFill>
                  <a:srgbClr val="FF0000"/>
                </a:solidFill>
              </a:rPr>
              <a:t> </a:t>
            </a:r>
            <a:r>
              <a:rPr lang="en-US" sz="2700" dirty="0">
                <a:solidFill>
                  <a:srgbClr val="3834F6"/>
                </a:solidFill>
              </a:rPr>
              <a:t>on matter curves:</a:t>
            </a:r>
          </a:p>
          <a:p>
            <a:r>
              <a:rPr lang="en-US" sz="2400" dirty="0">
                <a:solidFill>
                  <a:srgbClr val="3834F6"/>
                </a:solidFill>
              </a:rPr>
              <a:t>                                      </a:t>
            </a:r>
            <a:r>
              <a:rPr lang="en-US" sz="2400" dirty="0">
                <a:latin typeface="American Typewriter" panose="02090604020004020304" pitchFamily="18" charset="77"/>
              </a:rPr>
              <a:t>             </a:t>
            </a:r>
            <a:endParaRPr lang="en-US" sz="2400" dirty="0">
              <a:solidFill>
                <a:srgbClr val="3834F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15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80F2995-268D-4A4D-B637-8CB10AEFE027}"/>
              </a:ext>
            </a:extLst>
          </p:cNvPr>
          <p:cNvSpPr/>
          <p:nvPr/>
        </p:nvSpPr>
        <p:spPr>
          <a:xfrm>
            <a:off x="152400" y="4174629"/>
            <a:ext cx="89916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3834F6"/>
                </a:solidFill>
              </a:rPr>
              <a:t>In </a:t>
            </a:r>
            <a:r>
              <a:rPr lang="en-US" sz="2600" dirty="0">
                <a:solidFill>
                  <a:srgbClr val="FF0000"/>
                </a:solidFill>
              </a:rPr>
              <a:t>F-theory</a:t>
            </a:r>
            <a:r>
              <a:rPr lang="en-US" sz="2600" dirty="0">
                <a:solidFill>
                  <a:srgbClr val="3834F6"/>
                </a:solidFill>
              </a:rPr>
              <a:t> compactification </a:t>
            </a:r>
            <a:r>
              <a:rPr lang="en-US" sz="2600" i="1" dirty="0">
                <a:solidFill>
                  <a:srgbClr val="3834F6"/>
                </a:solidFill>
              </a:rPr>
              <a:t>Z </a:t>
            </a:r>
            <a:r>
              <a:rPr lang="en-US" sz="2600" dirty="0">
                <a:solidFill>
                  <a:srgbClr val="3834F6"/>
                </a:solidFill>
              </a:rPr>
              <a:t>encoded in the </a:t>
            </a:r>
            <a:r>
              <a:rPr lang="en-US" sz="2600" dirty="0">
                <a:solidFill>
                  <a:schemeClr val="accent6"/>
                </a:solidFill>
              </a:rPr>
              <a:t>geometry    </a:t>
            </a:r>
          </a:p>
          <a:p>
            <a:r>
              <a:rPr lang="en-US" sz="2600" dirty="0">
                <a:solidFill>
                  <a:schemeClr val="accent6"/>
                </a:solidFill>
              </a:rPr>
              <a:t>     </a:t>
            </a:r>
            <a:r>
              <a:rPr lang="en-US" sz="2400" dirty="0">
                <a:solidFill>
                  <a:srgbClr val="FF0000"/>
                </a:solidFill>
              </a:rPr>
              <a:t>(Mordell-Weil torsion)</a:t>
            </a:r>
          </a:p>
          <a:p>
            <a:r>
              <a:rPr lang="en-US" sz="2600" dirty="0">
                <a:solidFill>
                  <a:srgbClr val="3834F6"/>
                </a:solidFill>
              </a:rPr>
              <a:t>     F-theory on elliptically fibered</a:t>
            </a:r>
            <a:r>
              <a:rPr lang="en-US" sz="2600" i="1" dirty="0">
                <a:solidFill>
                  <a:srgbClr val="3834F6"/>
                </a:solidFill>
              </a:rPr>
              <a:t> K3 </a:t>
            </a:r>
            <a:r>
              <a:rPr lang="en-US" sz="2600" dirty="0">
                <a:solidFill>
                  <a:srgbClr val="3834F6"/>
                </a:solidFill>
                <a:sym typeface="Wingdings" pitchFamily="2" charset="2"/>
              </a:rPr>
              <a:t> </a:t>
            </a:r>
            <a:r>
              <a:rPr lang="en-US" sz="2600" dirty="0">
                <a:solidFill>
                  <a:srgbClr val="3834F6"/>
                </a:solidFill>
              </a:rPr>
              <a:t>8D N=1 SG </a:t>
            </a:r>
          </a:p>
          <a:p>
            <a:r>
              <a:rPr lang="en-US" sz="2600" dirty="0">
                <a:solidFill>
                  <a:srgbClr val="3834F6"/>
                </a:solidFill>
              </a:rPr>
              <a:t>          </a:t>
            </a:r>
            <a:r>
              <a:rPr lang="en-US" sz="2000" dirty="0">
                <a:latin typeface="American Typewriter" panose="02090604020004020304" pitchFamily="18" charset="77"/>
              </a:rPr>
              <a:t>       </a:t>
            </a:r>
            <a:endParaRPr lang="en-US" sz="2600" dirty="0">
              <a:solidFill>
                <a:srgbClr val="3834F6"/>
              </a:solidFill>
              <a:effectLst/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D54FE6-4BA5-F542-B008-011913039F6E}"/>
              </a:ext>
            </a:extLst>
          </p:cNvPr>
          <p:cNvSpPr/>
          <p:nvPr/>
        </p:nvSpPr>
        <p:spPr>
          <a:xfrm>
            <a:off x="76200" y="381000"/>
            <a:ext cx="838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I. Gauge group topology in 8D N=1 SG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9DC228-5A6F-1F4B-9C00-19B6DA902174}"/>
              </a:ext>
            </a:extLst>
          </p:cNvPr>
          <p:cNvSpPr txBox="1"/>
          <p:nvPr/>
        </p:nvSpPr>
        <p:spPr>
          <a:xfrm>
            <a:off x="152400" y="1295400"/>
            <a:ext cx="71978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a) Geometry - String compactification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4829CD7-FED2-DA41-8696-8398B7A04489}"/>
              </a:ext>
            </a:extLst>
          </p:cNvPr>
          <p:cNvSpPr/>
          <p:nvPr/>
        </p:nvSpPr>
        <p:spPr>
          <a:xfrm>
            <a:off x="228600" y="5410200"/>
            <a:ext cx="8991600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>
                <a:solidFill>
                  <a:schemeClr val="accent6"/>
                </a:solidFill>
                <a:latin typeface="+mn-lt"/>
                <a:sym typeface="Wingdings" pitchFamily="2" charset="2"/>
              </a:rPr>
              <a:t>     </a:t>
            </a:r>
            <a:r>
              <a:rPr lang="en-US" sz="2500" dirty="0">
                <a:solidFill>
                  <a:schemeClr val="accent6"/>
                </a:solidFill>
                <a:latin typeface="+mn-lt"/>
              </a:rPr>
              <a:t>Arithmetic constraint </a:t>
            </a:r>
            <a:r>
              <a:rPr lang="en-US" sz="2000" dirty="0">
                <a:latin typeface="American Typewriter" panose="02090604020004020304" pitchFamily="18" charset="77"/>
              </a:rPr>
              <a:t>[Miranda, Persson’89]:</a:t>
            </a:r>
          </a:p>
          <a:p>
            <a:pPr>
              <a:lnSpc>
                <a:spcPct val="200000"/>
              </a:lnSpc>
            </a:pPr>
            <a:r>
              <a:rPr lang="en-US" sz="2000" dirty="0">
                <a:solidFill>
                  <a:schemeClr val="accent6"/>
                </a:solidFill>
                <a:latin typeface="American Typewriter" panose="02090604020004020304" pitchFamily="18" charset="77"/>
              </a:rPr>
              <a:t>                                </a:t>
            </a:r>
            <a:r>
              <a:rPr lang="el-GR" sz="2500" dirty="0">
                <a:solidFill>
                  <a:schemeClr val="accent6"/>
                </a:solidFill>
              </a:rPr>
              <a:t>Σ</a:t>
            </a:r>
            <a:r>
              <a:rPr lang="en-US" sz="2500" i="1" baseline="-25000" dirty="0" err="1">
                <a:solidFill>
                  <a:schemeClr val="accent6"/>
                </a:solidFill>
              </a:rPr>
              <a:t>i</a:t>
            </a:r>
            <a:r>
              <a:rPr lang="en-US" sz="2500" i="1" dirty="0">
                <a:solidFill>
                  <a:schemeClr val="accent6"/>
                </a:solidFill>
              </a:rPr>
              <a:t> k</a:t>
            </a:r>
            <a:r>
              <a:rPr lang="en-US" sz="2500" baseline="30000" dirty="0">
                <a:solidFill>
                  <a:schemeClr val="accent6"/>
                </a:solidFill>
              </a:rPr>
              <a:t>2</a:t>
            </a:r>
            <a:r>
              <a:rPr lang="en-US" sz="2500" baseline="-25000" dirty="0">
                <a:solidFill>
                  <a:schemeClr val="accent6"/>
                </a:solidFill>
              </a:rPr>
              <a:t>i</a:t>
            </a:r>
            <a:r>
              <a:rPr lang="en-US" sz="2500" i="1" dirty="0">
                <a:solidFill>
                  <a:schemeClr val="accent6"/>
                </a:solidFill>
              </a:rPr>
              <a:t> (</a:t>
            </a:r>
            <a:r>
              <a:rPr lang="en-US" sz="2500" i="1" dirty="0" err="1">
                <a:solidFill>
                  <a:schemeClr val="accent6"/>
                </a:solidFill>
              </a:rPr>
              <a:t>n</a:t>
            </a:r>
            <a:r>
              <a:rPr lang="en-US" sz="2500" i="1" baseline="-25000" dirty="0" err="1">
                <a:solidFill>
                  <a:schemeClr val="accent6"/>
                </a:solidFill>
              </a:rPr>
              <a:t>i</a:t>
            </a:r>
            <a:r>
              <a:rPr lang="en-US" sz="2500" i="1" dirty="0">
                <a:solidFill>
                  <a:schemeClr val="accent6"/>
                </a:solidFill>
              </a:rPr>
              <a:t> </a:t>
            </a:r>
            <a:r>
              <a:rPr lang="en-US" sz="2500" dirty="0">
                <a:solidFill>
                  <a:schemeClr val="accent6"/>
                </a:solidFill>
              </a:rPr>
              <a:t>− 1)/(2</a:t>
            </a:r>
            <a:r>
              <a:rPr lang="en-US" sz="2500" i="1" dirty="0">
                <a:solidFill>
                  <a:schemeClr val="accent6"/>
                </a:solidFill>
              </a:rPr>
              <a:t>n</a:t>
            </a:r>
            <a:r>
              <a:rPr lang="en-US" sz="2500" i="1" baseline="-25000" dirty="0">
                <a:solidFill>
                  <a:schemeClr val="accent6"/>
                </a:solidFill>
              </a:rPr>
              <a:t>i</a:t>
            </a:r>
            <a:r>
              <a:rPr lang="en-US" sz="2500" i="1" dirty="0">
                <a:solidFill>
                  <a:schemeClr val="accent6"/>
                </a:solidFill>
              </a:rPr>
              <a:t>) </a:t>
            </a:r>
            <a:r>
              <a:rPr lang="en-US" sz="2500" dirty="0">
                <a:solidFill>
                  <a:schemeClr val="accent6"/>
                </a:solidFill>
              </a:rPr>
              <a:t>∈ </a:t>
            </a:r>
            <a:r>
              <a:rPr lang="en-US" sz="2500" dirty="0" err="1">
                <a:solidFill>
                  <a:schemeClr val="accent6"/>
                </a:solidFill>
              </a:rPr>
              <a:t>ℤ</a:t>
            </a:r>
            <a:r>
              <a:rPr lang="en-US" sz="2500" dirty="0">
                <a:solidFill>
                  <a:schemeClr val="accent6"/>
                </a:solidFill>
              </a:rPr>
              <a:t> </a:t>
            </a:r>
            <a:endParaRPr lang="en-US" sz="2500" dirty="0">
              <a:solidFill>
                <a:schemeClr val="accent6"/>
              </a:solidFill>
              <a:latin typeface="American Typewriter" panose="02090604020004020304" pitchFamily="18" charset="77"/>
            </a:endParaRPr>
          </a:p>
          <a:p>
            <a:r>
              <a:rPr lang="en-US" sz="2600" dirty="0">
                <a:solidFill>
                  <a:srgbClr val="3834F6"/>
                </a:solidFill>
                <a:latin typeface="+mj-lt"/>
              </a:rPr>
              <a:t>    </a:t>
            </a:r>
            <a:endParaRPr lang="en-US" sz="2600" dirty="0">
              <a:solidFill>
                <a:srgbClr val="3834F6"/>
              </a:solidFill>
              <a:effectLst/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D3F6BE4-28E3-0047-B192-B44FB0CFDCDB}"/>
              </a:ext>
            </a:extLst>
          </p:cNvPr>
          <p:cNvSpPr/>
          <p:nvPr/>
        </p:nvSpPr>
        <p:spPr>
          <a:xfrm>
            <a:off x="2133600" y="6019800"/>
            <a:ext cx="3429000" cy="60960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DDC04C6-59F2-9D4E-BFF9-03F89097E99B}"/>
              </a:ext>
            </a:extLst>
          </p:cNvPr>
          <p:cNvSpPr/>
          <p:nvPr/>
        </p:nvSpPr>
        <p:spPr>
          <a:xfrm>
            <a:off x="228600" y="1981200"/>
            <a:ext cx="89916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chemeClr val="accent6"/>
                </a:solidFill>
              </a:rPr>
              <a:t>G </a:t>
            </a:r>
            <a:r>
              <a:rPr lang="en-US" sz="2800" dirty="0">
                <a:solidFill>
                  <a:schemeClr val="accent6"/>
                </a:solidFill>
              </a:rPr>
              <a:t>versus </a:t>
            </a:r>
            <a:r>
              <a:rPr lang="en-US" sz="2800" i="1" dirty="0">
                <a:solidFill>
                  <a:schemeClr val="accent6"/>
                </a:solidFill>
              </a:rPr>
              <a:t>G</a:t>
            </a:r>
            <a:r>
              <a:rPr lang="en-US" sz="2800" dirty="0">
                <a:solidFill>
                  <a:schemeClr val="accent6"/>
                </a:solidFill>
              </a:rPr>
              <a:t>/</a:t>
            </a:r>
            <a:r>
              <a:rPr lang="en-US" sz="2800" i="1" dirty="0">
                <a:solidFill>
                  <a:schemeClr val="accent6"/>
                </a:solidFill>
              </a:rPr>
              <a:t>Z                     </a:t>
            </a:r>
            <a:r>
              <a:rPr lang="en-US" sz="2600" i="1" dirty="0">
                <a:solidFill>
                  <a:srgbClr val="3834F6"/>
                </a:solidFill>
              </a:rPr>
              <a:t>w/ Z </a:t>
            </a:r>
            <a:r>
              <a:rPr lang="en-US" sz="2600" dirty="0">
                <a:solidFill>
                  <a:srgbClr val="3834F6"/>
                </a:solidFill>
              </a:rPr>
              <a:t>⊂ </a:t>
            </a:r>
            <a:r>
              <a:rPr lang="en-US" sz="2600" i="1" dirty="0">
                <a:solidFill>
                  <a:srgbClr val="3834F6"/>
                </a:solidFill>
              </a:rPr>
              <a:t>Z</a:t>
            </a:r>
            <a:r>
              <a:rPr lang="en-US" sz="2600" dirty="0">
                <a:solidFill>
                  <a:srgbClr val="3834F6"/>
                </a:solidFill>
              </a:rPr>
              <a:t>(</a:t>
            </a:r>
            <a:r>
              <a:rPr lang="en-US" sz="2600" i="1" dirty="0">
                <a:solidFill>
                  <a:srgbClr val="3834F6"/>
                </a:solidFill>
              </a:rPr>
              <a:t>G</a:t>
            </a:r>
            <a:r>
              <a:rPr lang="en-US" sz="2600" dirty="0">
                <a:solidFill>
                  <a:srgbClr val="3834F6"/>
                </a:solidFill>
              </a:rPr>
              <a:t>)-center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3834F6"/>
                </a:solidFill>
              </a:rPr>
              <a:t>For simplicity: </a:t>
            </a:r>
            <a:r>
              <a:rPr lang="en-US" sz="2600" i="1" dirty="0">
                <a:solidFill>
                  <a:srgbClr val="3834F6"/>
                </a:solidFill>
              </a:rPr>
              <a:t>G </a:t>
            </a:r>
            <a:r>
              <a:rPr lang="en-US" sz="2600" dirty="0">
                <a:solidFill>
                  <a:srgbClr val="3834F6"/>
                </a:solidFill>
              </a:rPr>
              <a:t>= </a:t>
            </a:r>
            <a:r>
              <a:rPr lang="en-US" sz="2600" i="1" dirty="0">
                <a:solidFill>
                  <a:srgbClr val="3834F6"/>
                </a:solidFill>
              </a:rPr>
              <a:t>SU</a:t>
            </a:r>
            <a:r>
              <a:rPr lang="en-US" sz="2600" dirty="0">
                <a:solidFill>
                  <a:srgbClr val="3834F6"/>
                </a:solidFill>
              </a:rPr>
              <a:t>(</a:t>
            </a:r>
            <a:r>
              <a:rPr lang="en-US" sz="2600" i="1" dirty="0">
                <a:solidFill>
                  <a:srgbClr val="3834F6"/>
                </a:solidFill>
              </a:rPr>
              <a:t>n</a:t>
            </a:r>
            <a:r>
              <a:rPr lang="en-US" sz="2600" baseline="-25000" dirty="0">
                <a:solidFill>
                  <a:srgbClr val="3834F6"/>
                </a:solidFill>
              </a:rPr>
              <a:t>1</a:t>
            </a:r>
            <a:r>
              <a:rPr lang="en-US" sz="2600" dirty="0">
                <a:solidFill>
                  <a:srgbClr val="3834F6"/>
                </a:solidFill>
              </a:rPr>
              <a:t>) × </a:t>
            </a:r>
            <a:r>
              <a:rPr lang="en-US" sz="2600" i="1" dirty="0">
                <a:solidFill>
                  <a:srgbClr val="3834F6"/>
                </a:solidFill>
              </a:rPr>
              <a:t>SU</a:t>
            </a:r>
            <a:r>
              <a:rPr lang="en-US" sz="2600" dirty="0">
                <a:solidFill>
                  <a:srgbClr val="3834F6"/>
                </a:solidFill>
              </a:rPr>
              <a:t>(</a:t>
            </a:r>
            <a:r>
              <a:rPr lang="en-US" sz="2600" i="1" dirty="0">
                <a:solidFill>
                  <a:srgbClr val="3834F6"/>
                </a:solidFill>
              </a:rPr>
              <a:t>n</a:t>
            </a:r>
            <a:r>
              <a:rPr lang="en-US" sz="2600" baseline="-25000" dirty="0">
                <a:solidFill>
                  <a:srgbClr val="3834F6"/>
                </a:solidFill>
              </a:rPr>
              <a:t>2</a:t>
            </a:r>
            <a:r>
              <a:rPr lang="en-US" sz="2600" dirty="0">
                <a:solidFill>
                  <a:srgbClr val="3834F6"/>
                </a:solidFill>
              </a:rPr>
              <a:t>) × . . . </a:t>
            </a:r>
          </a:p>
          <a:p>
            <a:r>
              <a:rPr lang="en-US" sz="2600" i="1" dirty="0">
                <a:solidFill>
                  <a:srgbClr val="3834F6"/>
                </a:solidFill>
              </a:rPr>
              <a:t>     w/ Z</a:t>
            </a:r>
            <a:r>
              <a:rPr lang="en-US" sz="2600" dirty="0">
                <a:solidFill>
                  <a:srgbClr val="3834F6"/>
                </a:solidFill>
              </a:rPr>
              <a:t>(</a:t>
            </a:r>
            <a:r>
              <a:rPr lang="en-US" sz="2600" i="1" dirty="0">
                <a:solidFill>
                  <a:srgbClr val="3834F6"/>
                </a:solidFill>
              </a:rPr>
              <a:t>G</a:t>
            </a:r>
            <a:r>
              <a:rPr lang="en-US" sz="2600" dirty="0">
                <a:solidFill>
                  <a:srgbClr val="3834F6"/>
                </a:solidFill>
              </a:rPr>
              <a:t>) = ℤ</a:t>
            </a:r>
            <a:r>
              <a:rPr lang="en-US" sz="2600" i="1" baseline="-25000" dirty="0">
                <a:solidFill>
                  <a:srgbClr val="3834F6"/>
                </a:solidFill>
              </a:rPr>
              <a:t>n</a:t>
            </a:r>
            <a:r>
              <a:rPr lang="en-US" sz="2600" baseline="-25000" dirty="0">
                <a:solidFill>
                  <a:srgbClr val="3834F6"/>
                </a:solidFill>
              </a:rPr>
              <a:t>1</a:t>
            </a:r>
            <a:r>
              <a:rPr lang="en-US" sz="2600" dirty="0">
                <a:solidFill>
                  <a:srgbClr val="3834F6"/>
                </a:solidFill>
              </a:rPr>
              <a:t> × ℤ</a:t>
            </a:r>
            <a:r>
              <a:rPr lang="en-US" sz="2600" i="1" baseline="-25000" dirty="0">
                <a:solidFill>
                  <a:srgbClr val="3834F6"/>
                </a:solidFill>
              </a:rPr>
              <a:t>n</a:t>
            </a:r>
            <a:r>
              <a:rPr lang="en-US" sz="2600" baseline="-25000" dirty="0">
                <a:solidFill>
                  <a:srgbClr val="3834F6"/>
                </a:solidFill>
              </a:rPr>
              <a:t>2</a:t>
            </a:r>
            <a:r>
              <a:rPr lang="en-US" sz="2600" dirty="0">
                <a:solidFill>
                  <a:srgbClr val="3834F6"/>
                </a:solidFill>
              </a:rPr>
              <a:t> × . . 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3834F6"/>
                </a:solidFill>
              </a:rPr>
              <a:t>Subgroup </a:t>
            </a:r>
            <a:r>
              <a:rPr lang="en-US" sz="2600" i="1" dirty="0">
                <a:solidFill>
                  <a:srgbClr val="3834F6"/>
                </a:solidFill>
              </a:rPr>
              <a:t>Z</a:t>
            </a:r>
            <a:r>
              <a:rPr lang="en-US" sz="2600" dirty="0">
                <a:solidFill>
                  <a:srgbClr val="3834F6"/>
                </a:solidFill>
              </a:rPr>
              <a:t> w/ generators represented as</a:t>
            </a:r>
          </a:p>
          <a:p>
            <a:r>
              <a:rPr lang="en-US" sz="2600" i="1" dirty="0">
                <a:solidFill>
                  <a:srgbClr val="3834F6"/>
                </a:solidFill>
              </a:rPr>
              <a:t>     (k</a:t>
            </a:r>
            <a:r>
              <a:rPr lang="en-US" sz="2600" baseline="-25000" dirty="0">
                <a:solidFill>
                  <a:srgbClr val="3834F6"/>
                </a:solidFill>
              </a:rPr>
              <a:t>1</a:t>
            </a:r>
            <a:r>
              <a:rPr lang="en-US" sz="2600" dirty="0">
                <a:solidFill>
                  <a:srgbClr val="3834F6"/>
                </a:solidFill>
              </a:rPr>
              <a:t>, </a:t>
            </a:r>
            <a:r>
              <a:rPr lang="en-US" sz="2600" i="1" dirty="0">
                <a:solidFill>
                  <a:srgbClr val="3834F6"/>
                </a:solidFill>
              </a:rPr>
              <a:t>k</a:t>
            </a:r>
            <a:r>
              <a:rPr lang="en-US" sz="2600" baseline="-25000" dirty="0">
                <a:solidFill>
                  <a:srgbClr val="3834F6"/>
                </a:solidFill>
              </a:rPr>
              <a:t>2</a:t>
            </a:r>
            <a:r>
              <a:rPr lang="en-US" sz="2600" dirty="0">
                <a:solidFill>
                  <a:srgbClr val="3834F6"/>
                </a:solidFill>
              </a:rPr>
              <a:t>, . . . ) ∈</a:t>
            </a:r>
            <a:r>
              <a:rPr lang="el-GR" sz="2600" dirty="0">
                <a:solidFill>
                  <a:srgbClr val="3834F6"/>
                </a:solidFill>
              </a:rPr>
              <a:t>Π</a:t>
            </a:r>
            <a:r>
              <a:rPr lang="en-US" sz="2600" i="1" baseline="-25000" dirty="0" err="1">
                <a:solidFill>
                  <a:srgbClr val="3834F6"/>
                </a:solidFill>
              </a:rPr>
              <a:t>i</a:t>
            </a:r>
            <a:r>
              <a:rPr lang="en-US" sz="2600" i="1" baseline="-25000" dirty="0">
                <a:solidFill>
                  <a:srgbClr val="3834F6"/>
                </a:solidFill>
              </a:rPr>
              <a:t> </a:t>
            </a:r>
            <a:r>
              <a:rPr lang="en-US" sz="2600" dirty="0" err="1">
                <a:solidFill>
                  <a:srgbClr val="3834F6"/>
                </a:solidFill>
              </a:rPr>
              <a:t>ℤ</a:t>
            </a:r>
            <a:r>
              <a:rPr lang="en-US" sz="2600" i="1" baseline="-25000" dirty="0" err="1">
                <a:solidFill>
                  <a:srgbClr val="3834F6"/>
                </a:solidFill>
              </a:rPr>
              <a:t>ni</a:t>
            </a:r>
            <a:endParaRPr lang="en-US" sz="2600" baseline="-25000" dirty="0">
              <a:solidFill>
                <a:srgbClr val="3834F6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755705-27FE-844B-AE7D-83518EA75999}"/>
              </a:ext>
            </a:extLst>
          </p:cNvPr>
          <p:cNvSpPr txBox="1"/>
          <p:nvPr/>
        </p:nvSpPr>
        <p:spPr>
          <a:xfrm>
            <a:off x="89568" y="-76200"/>
            <a:ext cx="43300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Back to the main topic:</a:t>
            </a:r>
          </a:p>
        </p:txBody>
      </p:sp>
    </p:spTree>
    <p:extLst>
      <p:ext uri="{BB962C8B-B14F-4D97-AF65-F5344CB8AC3E}">
        <p14:creationId xmlns:p14="http://schemas.microsoft.com/office/powerpoint/2010/main" val="20932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9889311-09D2-754D-9411-652EE1213D87}"/>
              </a:ext>
            </a:extLst>
          </p:cNvPr>
          <p:cNvSpPr/>
          <p:nvPr/>
        </p:nvSpPr>
        <p:spPr>
          <a:xfrm>
            <a:off x="0" y="76200"/>
            <a:ext cx="96625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>
                <a:solidFill>
                  <a:srgbClr val="FF0000"/>
                </a:solidFill>
                <a:latin typeface="+mj-lt"/>
              </a:rPr>
              <a:t>b) Physics - constraints on higher-form symmetries </a:t>
            </a:r>
            <a:endParaRPr lang="en-US" sz="3000" dirty="0">
              <a:solidFill>
                <a:srgbClr val="FF0000"/>
              </a:solidFill>
              <a:effectLst/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01F1740-582B-4F47-B28D-8C618C7452FE}"/>
              </a:ext>
            </a:extLst>
          </p:cNvPr>
          <p:cNvSpPr/>
          <p:nvPr/>
        </p:nvSpPr>
        <p:spPr>
          <a:xfrm>
            <a:off x="0" y="609600"/>
            <a:ext cx="9829800" cy="1669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3834F6"/>
                </a:solidFill>
                <a:latin typeface="Helvetica" pitchFamily="2" charset="0"/>
              </a:rPr>
              <a:t>•  </a:t>
            </a:r>
            <a:r>
              <a:rPr lang="en-US" sz="2500" i="1" dirty="0">
                <a:solidFill>
                  <a:srgbClr val="3834F6"/>
                </a:solidFill>
                <a:latin typeface="Helvetica" pitchFamily="2" charset="0"/>
              </a:rPr>
              <a:t>G/Z </a:t>
            </a:r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has gauged 1-form symmetry</a:t>
            </a:r>
            <a:r>
              <a:rPr lang="en-US" sz="1800" dirty="0">
                <a:latin typeface="American Typewriter" panose="02090604020004020304" pitchFamily="18" charset="77"/>
              </a:rPr>
              <a:t>[Gaiotto,Kapustin,Seiberg,Willet’14]</a:t>
            </a:r>
            <a:r>
              <a:rPr lang="en-US" sz="1800" dirty="0">
                <a:solidFill>
                  <a:srgbClr val="3834F6"/>
                </a:solidFill>
                <a:latin typeface="Helvetica" pitchFamily="2" charset="0"/>
              </a:rPr>
              <a:t> </a:t>
            </a:r>
          </a:p>
          <a:p>
            <a:r>
              <a:rPr lang="en-US" sz="2600" dirty="0">
                <a:solidFill>
                  <a:srgbClr val="3834F6"/>
                </a:solidFill>
                <a:latin typeface="Helvetica" pitchFamily="2" charset="0"/>
              </a:rPr>
              <a:t>   </a:t>
            </a:r>
            <a:r>
              <a:rPr lang="en-US" sz="2500" i="1" dirty="0">
                <a:solidFill>
                  <a:srgbClr val="3834F6"/>
                </a:solidFill>
                <a:latin typeface="Helvetica" pitchFamily="2" charset="0"/>
              </a:rPr>
              <a:t>G/Z </a:t>
            </a:r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requires</a:t>
            </a:r>
            <a:r>
              <a:rPr lang="en-US" sz="2500" dirty="0">
                <a:solidFill>
                  <a:srgbClr val="3834F6"/>
                </a:solidFill>
                <a:latin typeface="Helvetica" pitchFamily="2" charset="0"/>
                <a:sym typeface="Wingdings" pitchFamily="2" charset="2"/>
              </a:rPr>
              <a:t> </a:t>
            </a:r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no obstruction to </a:t>
            </a:r>
            <a:r>
              <a:rPr lang="en-US" sz="2500" dirty="0">
                <a:solidFill>
                  <a:srgbClr val="FF0000"/>
                </a:solidFill>
                <a:latin typeface="Helvetica" pitchFamily="2" charset="0"/>
              </a:rPr>
              <a:t>gauging the global 1-form!</a:t>
            </a:r>
          </a:p>
          <a:p>
            <a:r>
              <a:rPr lang="en-US" sz="2550" dirty="0">
                <a:solidFill>
                  <a:srgbClr val="3834F6"/>
                </a:solidFill>
                <a:effectLst/>
                <a:latin typeface="Helvetica" pitchFamily="2" charset="0"/>
              </a:rPr>
              <a:t>                </a:t>
            </a:r>
          </a:p>
          <a:p>
            <a:r>
              <a:rPr lang="en-US" sz="2600" dirty="0">
                <a:solidFill>
                  <a:srgbClr val="3834F6"/>
                </a:solidFill>
                <a:latin typeface="Helvetica" pitchFamily="2" charset="0"/>
              </a:rPr>
              <a:t>                             </a:t>
            </a:r>
            <a:endParaRPr lang="en-US" sz="2600" dirty="0">
              <a:solidFill>
                <a:srgbClr val="3834F6"/>
              </a:solidFill>
              <a:effectLst/>
              <a:latin typeface="Helvetica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2CB521-8AB3-6D46-ACDB-E58271745843}"/>
              </a:ext>
            </a:extLst>
          </p:cNvPr>
          <p:cNvSpPr/>
          <p:nvPr/>
        </p:nvSpPr>
        <p:spPr>
          <a:xfrm>
            <a:off x="0" y="5791200"/>
            <a:ext cx="9144000" cy="914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060955-2A72-BF4E-852F-FAA7BB290D27}"/>
              </a:ext>
            </a:extLst>
          </p:cNvPr>
          <p:cNvSpPr/>
          <p:nvPr/>
        </p:nvSpPr>
        <p:spPr>
          <a:xfrm>
            <a:off x="0" y="5181600"/>
            <a:ext cx="98298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500" dirty="0">
              <a:solidFill>
                <a:srgbClr val="3834F6"/>
              </a:solidFill>
              <a:latin typeface="Helvetica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FF0000"/>
                </a:solidFill>
                <a:latin typeface="Helvetica" pitchFamily="2" charset="0"/>
              </a:rPr>
              <a:t>       </a:t>
            </a:r>
            <a:endParaRPr lang="en-US" sz="2600" dirty="0">
              <a:solidFill>
                <a:schemeClr val="accent6"/>
              </a:solidFill>
            </a:endParaRPr>
          </a:p>
          <a:p>
            <a:r>
              <a:rPr lang="en-US" sz="2550" dirty="0">
                <a:solidFill>
                  <a:srgbClr val="3834F6"/>
                </a:solidFill>
                <a:effectLst/>
                <a:latin typeface="Helvetica" pitchFamily="2" charset="0"/>
              </a:rPr>
              <a:t> Physics: No anomaly        </a:t>
            </a:r>
            <a:r>
              <a:rPr lang="en-US" sz="2550" dirty="0" err="1">
                <a:solidFill>
                  <a:srgbClr val="3834F6"/>
                </a:solidFill>
                <a:effectLst/>
                <a:latin typeface="Helvetica" pitchFamily="2" charset="0"/>
              </a:rPr>
              <a:t>Geometry</a:t>
            </a:r>
            <a:r>
              <a:rPr lang="en-US" sz="2600" dirty="0" err="1">
                <a:solidFill>
                  <a:srgbClr val="3834F6"/>
                </a:solidFill>
                <a:effectLst/>
                <a:latin typeface="Helvetica" pitchFamily="2" charset="0"/>
              </a:rPr>
              <a:t>:</a:t>
            </a:r>
            <a:r>
              <a:rPr lang="en-US" sz="2000" dirty="0" err="1">
                <a:effectLst/>
                <a:latin typeface="American Typewriter" panose="02090604020004020304" pitchFamily="18" charset="77"/>
              </a:rPr>
              <a:t>Miranda-Persson</a:t>
            </a:r>
            <a:r>
              <a:rPr lang="en-US" sz="2000" dirty="0">
                <a:effectLst/>
                <a:latin typeface="American Typewriter" panose="02090604020004020304" pitchFamily="18" charset="77"/>
              </a:rPr>
              <a:t> </a:t>
            </a:r>
            <a:r>
              <a:rPr lang="en-US" sz="2550" dirty="0">
                <a:solidFill>
                  <a:srgbClr val="3834F6"/>
                </a:solidFill>
                <a:effectLst/>
                <a:latin typeface="Helvetica" pitchFamily="2" charset="0"/>
              </a:rPr>
              <a:t>constraint!                   </a:t>
            </a:r>
          </a:p>
          <a:p>
            <a:r>
              <a:rPr lang="en-US" sz="2600" dirty="0">
                <a:solidFill>
                  <a:srgbClr val="3834F6"/>
                </a:solidFill>
                <a:latin typeface="Helvetica" pitchFamily="2" charset="0"/>
              </a:rPr>
              <a:t>                             </a:t>
            </a:r>
            <a:endParaRPr lang="en-US" sz="2600" dirty="0">
              <a:solidFill>
                <a:srgbClr val="3834F6"/>
              </a:solidFill>
              <a:effectLst/>
              <a:latin typeface="Helvetica" pitchFamily="2" charset="0"/>
            </a:endParaRPr>
          </a:p>
        </p:txBody>
      </p:sp>
      <p:sp>
        <p:nvSpPr>
          <p:cNvPr id="11" name="Left-Right Arrow 10">
            <a:extLst>
              <a:ext uri="{FF2B5EF4-FFF2-40B4-BE49-F238E27FC236}">
                <a16:creationId xmlns:a16="http://schemas.microsoft.com/office/drawing/2014/main" id="{81FFA48D-7EAB-004E-A1FA-052BC89EFE04}"/>
              </a:ext>
            </a:extLst>
          </p:cNvPr>
          <p:cNvSpPr/>
          <p:nvPr/>
        </p:nvSpPr>
        <p:spPr>
          <a:xfrm>
            <a:off x="3276600" y="6324600"/>
            <a:ext cx="530352" cy="304800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C04F2A-3CAA-CA48-8CE2-B4AC5B538D4E}"/>
              </a:ext>
            </a:extLst>
          </p:cNvPr>
          <p:cNvSpPr/>
          <p:nvPr/>
        </p:nvSpPr>
        <p:spPr>
          <a:xfrm>
            <a:off x="0" y="4876800"/>
            <a:ext cx="9829800" cy="2316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3834F6"/>
                </a:solidFill>
                <a:latin typeface="Helvetica" pitchFamily="2" charset="0"/>
              </a:rPr>
              <a:t>•  </a:t>
            </a:r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Shown</a:t>
            </a:r>
            <a:r>
              <a:rPr lang="en-US" sz="2600" dirty="0">
                <a:solidFill>
                  <a:srgbClr val="3834F6"/>
                </a:solidFill>
                <a:latin typeface="Helvetica" pitchFamily="2" charset="0"/>
              </a:rPr>
              <a:t> </a:t>
            </a:r>
            <a:r>
              <a:rPr lang="en-US" sz="2000" dirty="0">
                <a:latin typeface="American Typewriter" panose="02090604020004020304" pitchFamily="18" charset="77"/>
              </a:rPr>
              <a:t>[M.C., </a:t>
            </a:r>
            <a:r>
              <a:rPr lang="en-US" sz="2000" dirty="0" err="1">
                <a:latin typeface="American Typewriter" panose="02090604020004020304" pitchFamily="18" charset="77"/>
              </a:rPr>
              <a:t>Dierigl</a:t>
            </a:r>
            <a:r>
              <a:rPr lang="en-US" sz="2000" dirty="0">
                <a:latin typeface="American Typewriter" panose="02090604020004020304" pitchFamily="18" charset="77"/>
              </a:rPr>
              <a:t>, Lin, Zhang ’20]: </a:t>
            </a:r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fractional instantons lead</a:t>
            </a:r>
          </a:p>
          <a:p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   to mixed anomaly between global 1-form Z and gauge U(1):       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FF0000"/>
                </a:solidFill>
                <a:latin typeface="Helvetica" pitchFamily="2" charset="0"/>
              </a:rPr>
              <a:t>       </a:t>
            </a:r>
            <a:r>
              <a:rPr lang="el-GR" sz="2600" dirty="0">
                <a:solidFill>
                  <a:srgbClr val="FF0000"/>
                </a:solidFill>
              </a:rPr>
              <a:t>𝒜</a:t>
            </a:r>
            <a:r>
              <a:rPr lang="en-US" sz="2600" dirty="0">
                <a:solidFill>
                  <a:srgbClr val="FF0000"/>
                </a:solidFill>
              </a:rPr>
              <a:t> = </a:t>
            </a:r>
            <a:r>
              <a:rPr lang="el-GR" sz="2600" dirty="0">
                <a:solidFill>
                  <a:srgbClr val="FF0000"/>
                </a:solidFill>
              </a:rPr>
              <a:t>Σ</a:t>
            </a:r>
            <a:r>
              <a:rPr lang="en-US" sz="2600" i="1" baseline="-25000" dirty="0" err="1">
                <a:solidFill>
                  <a:srgbClr val="FF0000"/>
                </a:solidFill>
              </a:rPr>
              <a:t>i</a:t>
            </a:r>
            <a:r>
              <a:rPr lang="en-US" sz="2600" i="1" baseline="-25000" dirty="0">
                <a:solidFill>
                  <a:srgbClr val="FF0000"/>
                </a:solidFill>
              </a:rPr>
              <a:t> </a:t>
            </a:r>
            <a:r>
              <a:rPr lang="en-US" sz="2600" i="1" dirty="0">
                <a:solidFill>
                  <a:srgbClr val="FF0000"/>
                </a:solidFill>
              </a:rPr>
              <a:t>k</a:t>
            </a:r>
            <a:r>
              <a:rPr lang="en-US" sz="2600" baseline="30000" dirty="0">
                <a:solidFill>
                  <a:srgbClr val="FF0000"/>
                </a:solidFill>
              </a:rPr>
              <a:t>2</a:t>
            </a:r>
            <a:r>
              <a:rPr lang="en-US" sz="2600" i="1" baseline="-25000" dirty="0">
                <a:solidFill>
                  <a:srgbClr val="FF0000"/>
                </a:solidFill>
              </a:rPr>
              <a:t>i</a:t>
            </a:r>
            <a:r>
              <a:rPr lang="en-US" sz="2600" i="1" dirty="0">
                <a:solidFill>
                  <a:srgbClr val="FF0000"/>
                </a:solidFill>
              </a:rPr>
              <a:t> </a:t>
            </a:r>
            <a:r>
              <a:rPr lang="el-GR" sz="2600" i="1" dirty="0">
                <a:solidFill>
                  <a:srgbClr val="FF0000"/>
                </a:solidFill>
              </a:rPr>
              <a:t>α</a:t>
            </a:r>
            <a:r>
              <a:rPr lang="en-US" sz="2600" i="1" baseline="-25000" dirty="0">
                <a:solidFill>
                  <a:srgbClr val="FF0000"/>
                </a:solidFill>
              </a:rPr>
              <a:t>Gi</a:t>
            </a:r>
            <a:r>
              <a:rPr lang="en-US" sz="2600" i="1" dirty="0">
                <a:solidFill>
                  <a:srgbClr val="FF0000"/>
                </a:solidFill>
              </a:rPr>
              <a:t>          </a:t>
            </a:r>
            <a:r>
              <a:rPr lang="en-US" sz="2600" dirty="0">
                <a:solidFill>
                  <a:srgbClr val="FF0000"/>
                </a:solidFill>
              </a:rPr>
              <a:t>=      </a:t>
            </a:r>
            <a:r>
              <a:rPr lang="el-GR" sz="2600" dirty="0">
                <a:solidFill>
                  <a:schemeClr val="accent6"/>
                </a:solidFill>
              </a:rPr>
              <a:t>Σ</a:t>
            </a:r>
            <a:r>
              <a:rPr lang="en-US" sz="2600" i="1" baseline="-25000" dirty="0" err="1">
                <a:solidFill>
                  <a:schemeClr val="accent6"/>
                </a:solidFill>
              </a:rPr>
              <a:t>i</a:t>
            </a:r>
            <a:r>
              <a:rPr lang="en-US" sz="2600" i="1" dirty="0">
                <a:solidFill>
                  <a:schemeClr val="accent6"/>
                </a:solidFill>
              </a:rPr>
              <a:t> k</a:t>
            </a:r>
            <a:r>
              <a:rPr lang="en-US" sz="2600" baseline="30000" dirty="0">
                <a:solidFill>
                  <a:schemeClr val="accent6"/>
                </a:solidFill>
              </a:rPr>
              <a:t>2</a:t>
            </a:r>
            <a:r>
              <a:rPr lang="en-US" sz="2600" baseline="-25000" dirty="0">
                <a:solidFill>
                  <a:schemeClr val="accent6"/>
                </a:solidFill>
              </a:rPr>
              <a:t>i</a:t>
            </a:r>
            <a:r>
              <a:rPr lang="en-US" sz="2600" i="1" dirty="0">
                <a:solidFill>
                  <a:schemeClr val="accent6"/>
                </a:solidFill>
              </a:rPr>
              <a:t> (</a:t>
            </a:r>
            <a:r>
              <a:rPr lang="en-US" sz="2600" i="1" dirty="0" err="1">
                <a:solidFill>
                  <a:schemeClr val="accent6"/>
                </a:solidFill>
              </a:rPr>
              <a:t>n</a:t>
            </a:r>
            <a:r>
              <a:rPr lang="en-US" sz="2600" i="1" baseline="-25000" dirty="0" err="1">
                <a:solidFill>
                  <a:schemeClr val="accent6"/>
                </a:solidFill>
              </a:rPr>
              <a:t>i</a:t>
            </a:r>
            <a:r>
              <a:rPr lang="en-US" sz="2600" i="1" dirty="0">
                <a:solidFill>
                  <a:schemeClr val="accent6"/>
                </a:solidFill>
              </a:rPr>
              <a:t> </a:t>
            </a:r>
            <a:r>
              <a:rPr lang="en-US" sz="2600" dirty="0">
                <a:solidFill>
                  <a:schemeClr val="accent6"/>
                </a:solidFill>
              </a:rPr>
              <a:t>− 1)/(2</a:t>
            </a:r>
            <a:r>
              <a:rPr lang="en-US" sz="2600" i="1" dirty="0">
                <a:solidFill>
                  <a:schemeClr val="accent6"/>
                </a:solidFill>
              </a:rPr>
              <a:t>n</a:t>
            </a:r>
            <a:r>
              <a:rPr lang="en-US" sz="2600" i="1" baseline="-25000" dirty="0">
                <a:solidFill>
                  <a:schemeClr val="accent6"/>
                </a:solidFill>
              </a:rPr>
              <a:t>i</a:t>
            </a:r>
            <a:r>
              <a:rPr lang="en-US" sz="2600" i="1" dirty="0">
                <a:solidFill>
                  <a:schemeClr val="accent6"/>
                </a:solidFill>
              </a:rPr>
              <a:t>)              </a:t>
            </a:r>
            <a:r>
              <a:rPr lang="en-US" sz="2600" i="1" dirty="0">
                <a:solidFill>
                  <a:srgbClr val="3834F6"/>
                </a:solidFill>
              </a:rPr>
              <a:t>mod </a:t>
            </a:r>
            <a:r>
              <a:rPr lang="en-US" sz="2600" i="1" dirty="0" err="1">
                <a:solidFill>
                  <a:srgbClr val="3834F6"/>
                </a:solidFill>
              </a:rPr>
              <a:t>ℤ</a:t>
            </a:r>
            <a:r>
              <a:rPr lang="en-US" sz="2600" i="1" dirty="0">
                <a:solidFill>
                  <a:srgbClr val="3834F6"/>
                </a:solidFill>
              </a:rPr>
              <a:t> </a:t>
            </a:r>
            <a:endParaRPr lang="en-US" sz="2600" dirty="0">
              <a:solidFill>
                <a:schemeClr val="accent6"/>
              </a:solidFill>
            </a:endParaRPr>
          </a:p>
          <a:p>
            <a:r>
              <a:rPr lang="en-US" sz="2550" dirty="0">
                <a:solidFill>
                  <a:srgbClr val="3834F6"/>
                </a:solidFill>
                <a:effectLst/>
                <a:latin typeface="Helvetica" pitchFamily="2" charset="0"/>
              </a:rPr>
              <a:t> </a:t>
            </a:r>
          </a:p>
          <a:p>
            <a:r>
              <a:rPr lang="en-US" sz="2600" dirty="0">
                <a:solidFill>
                  <a:srgbClr val="3834F6"/>
                </a:solidFill>
                <a:latin typeface="Helvetica" pitchFamily="2" charset="0"/>
              </a:rPr>
              <a:t>                             </a:t>
            </a:r>
            <a:endParaRPr lang="en-US" sz="2600" dirty="0">
              <a:solidFill>
                <a:srgbClr val="3834F6"/>
              </a:solidFill>
              <a:effectLst/>
              <a:latin typeface="Helvetica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072D910-FE2E-B64A-8F83-3DCAE77CC86E}"/>
              </a:ext>
            </a:extLst>
          </p:cNvPr>
          <p:cNvSpPr/>
          <p:nvPr/>
        </p:nvSpPr>
        <p:spPr>
          <a:xfrm>
            <a:off x="6858000" y="5791200"/>
            <a:ext cx="8018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∈ </a:t>
            </a:r>
            <a:r>
              <a:rPr lang="en-US" dirty="0" err="1">
                <a:solidFill>
                  <a:schemeClr val="accent6"/>
                </a:solidFill>
              </a:rPr>
              <a:t>ℤ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B32FC11-EAF8-9648-960F-B32D97B9A830}"/>
              </a:ext>
            </a:extLst>
          </p:cNvPr>
          <p:cNvSpPr/>
          <p:nvPr/>
        </p:nvSpPr>
        <p:spPr>
          <a:xfrm>
            <a:off x="0" y="3595153"/>
            <a:ext cx="9829800" cy="1434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solidFill>
                  <a:srgbClr val="3834F6"/>
                </a:solidFill>
                <a:latin typeface="Helvetica" pitchFamily="2" charset="0"/>
              </a:rPr>
              <a:t>•  </a:t>
            </a:r>
            <a:r>
              <a:rPr lang="en-US" sz="2400" dirty="0">
                <a:solidFill>
                  <a:srgbClr val="3834F6"/>
                </a:solidFill>
                <a:latin typeface="Helvetica" pitchFamily="2" charset="0"/>
              </a:rPr>
              <a:t>In 8D N=1 SG, instanton density couples </a:t>
            </a:r>
            <a:r>
              <a:rPr lang="en-US" sz="2300" dirty="0">
                <a:solidFill>
                  <a:srgbClr val="3834F6"/>
                </a:solidFill>
                <a:latin typeface="Helvetica" pitchFamily="2" charset="0"/>
              </a:rPr>
              <a:t>to a tensor in the gravity   </a:t>
            </a:r>
          </a:p>
          <a:p>
            <a:r>
              <a:rPr lang="en-US" sz="2400" dirty="0">
                <a:solidFill>
                  <a:srgbClr val="3834F6"/>
                </a:solidFill>
                <a:latin typeface="Helvetica" pitchFamily="2" charset="0"/>
              </a:rPr>
              <a:t>    </a:t>
            </a:r>
            <a:r>
              <a:rPr lang="en-US" sz="2300" dirty="0" err="1">
                <a:solidFill>
                  <a:srgbClr val="3834F6"/>
                </a:solidFill>
                <a:latin typeface="Helvetica" pitchFamily="2" charset="0"/>
              </a:rPr>
              <a:t>multiplet</a:t>
            </a:r>
            <a:r>
              <a:rPr lang="en-US" sz="2300" dirty="0">
                <a:solidFill>
                  <a:srgbClr val="3834F6"/>
                </a:solidFill>
                <a:latin typeface="Helvetica" pitchFamily="2" charset="0"/>
              </a:rPr>
              <a:t>,</a:t>
            </a:r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 </a:t>
            </a:r>
            <a:r>
              <a:rPr lang="en-US" sz="2500" i="1" dirty="0">
                <a:solidFill>
                  <a:srgbClr val="FF0000"/>
                </a:solidFill>
                <a:latin typeface="Helvetica" pitchFamily="2" charset="0"/>
              </a:rPr>
              <a:t>B</a:t>
            </a:r>
            <a:r>
              <a:rPr lang="en-US" sz="2500" baseline="-25000" dirty="0">
                <a:solidFill>
                  <a:srgbClr val="FF0000"/>
                </a:solidFill>
                <a:latin typeface="Helvetica" pitchFamily="2" charset="0"/>
              </a:rPr>
              <a:t>4</a:t>
            </a:r>
            <a:r>
              <a:rPr lang="en-US" sz="2500" dirty="0">
                <a:solidFill>
                  <a:srgbClr val="FF0000"/>
                </a:solidFill>
                <a:latin typeface="Helvetica" pitchFamily="2" charset="0"/>
              </a:rPr>
              <a:t>,</a:t>
            </a:r>
            <a:r>
              <a:rPr lang="en-US" sz="2500" i="1" baseline="-25000" dirty="0">
                <a:solidFill>
                  <a:srgbClr val="3834F6"/>
                </a:solidFill>
                <a:latin typeface="Helvetica" pitchFamily="2" charset="0"/>
              </a:rPr>
              <a:t> </a:t>
            </a:r>
            <a:r>
              <a:rPr lang="en-US" sz="2400" dirty="0">
                <a:solidFill>
                  <a:srgbClr val="3834F6"/>
                </a:solidFill>
                <a:latin typeface="Helvetica" pitchFamily="2" charset="0"/>
              </a:rPr>
              <a:t>w/ </a:t>
            </a:r>
            <a:r>
              <a:rPr lang="en-US" sz="2400" i="1" dirty="0">
                <a:solidFill>
                  <a:srgbClr val="3834F6"/>
                </a:solidFill>
              </a:rPr>
              <a:t>B</a:t>
            </a:r>
            <a:r>
              <a:rPr lang="en-US" sz="2400" baseline="-25000" dirty="0">
                <a:solidFill>
                  <a:srgbClr val="3834F6"/>
                </a:solidFill>
              </a:rPr>
              <a:t>4</a:t>
            </a:r>
            <a:r>
              <a:rPr lang="en-US" sz="2400" dirty="0">
                <a:solidFill>
                  <a:srgbClr val="3834F6"/>
                </a:solidFill>
              </a:rPr>
              <a:t> → </a:t>
            </a:r>
            <a:r>
              <a:rPr lang="en-US" sz="2400" i="1" dirty="0">
                <a:solidFill>
                  <a:srgbClr val="3834F6"/>
                </a:solidFill>
              </a:rPr>
              <a:t>B</a:t>
            </a:r>
            <a:r>
              <a:rPr lang="en-US" sz="2400" baseline="-25000" dirty="0">
                <a:solidFill>
                  <a:srgbClr val="3834F6"/>
                </a:solidFill>
              </a:rPr>
              <a:t>4</a:t>
            </a:r>
            <a:r>
              <a:rPr lang="en-US" sz="2400" dirty="0">
                <a:solidFill>
                  <a:srgbClr val="3834F6"/>
                </a:solidFill>
              </a:rPr>
              <a:t> + </a:t>
            </a:r>
            <a:r>
              <a:rPr lang="en-US" sz="2400" i="1" dirty="0">
                <a:solidFill>
                  <a:srgbClr val="3834F6"/>
                </a:solidFill>
              </a:rPr>
              <a:t>b</a:t>
            </a:r>
            <a:r>
              <a:rPr lang="en-US" sz="2400" baseline="-25000" dirty="0">
                <a:solidFill>
                  <a:srgbClr val="3834F6"/>
                </a:solidFill>
              </a:rPr>
              <a:t>4   </a:t>
            </a:r>
            <a:r>
              <a:rPr lang="en-US" sz="2400" dirty="0">
                <a:solidFill>
                  <a:srgbClr val="3834F6"/>
                </a:solidFill>
              </a:rPr>
              <a:t>- </a:t>
            </a:r>
            <a:r>
              <a:rPr lang="en-US" sz="2400" dirty="0">
                <a:solidFill>
                  <a:srgbClr val="3834F6"/>
                </a:solidFill>
                <a:latin typeface="Helvetica" pitchFamily="2" charset="0"/>
              </a:rPr>
              <a:t>U(1) large gauge symmetry: </a:t>
            </a:r>
          </a:p>
          <a:p>
            <a:pPr>
              <a:lnSpc>
                <a:spcPct val="150000"/>
              </a:lnSpc>
            </a:pPr>
            <a:r>
              <a:rPr lang="en-US" sz="2600" i="1" dirty="0">
                <a:solidFill>
                  <a:srgbClr val="3834F6"/>
                </a:solidFill>
                <a:latin typeface="Helvetica" pitchFamily="2" charset="0"/>
              </a:rPr>
              <a:t>   </a:t>
            </a:r>
            <a:r>
              <a:rPr lang="en-US" sz="2700" dirty="0">
                <a:solidFill>
                  <a:srgbClr val="FF0000"/>
                </a:solidFill>
              </a:rPr>
              <a:t>ℒ ⊃ </a:t>
            </a:r>
            <a:r>
              <a:rPr lang="en-US" sz="2700" i="1" dirty="0">
                <a:solidFill>
                  <a:srgbClr val="FF0000"/>
                </a:solidFill>
              </a:rPr>
              <a:t>B</a:t>
            </a:r>
            <a:r>
              <a:rPr lang="en-US" sz="2700" baseline="-25000" dirty="0">
                <a:solidFill>
                  <a:srgbClr val="FF0000"/>
                </a:solidFill>
              </a:rPr>
              <a:t>4</a:t>
            </a:r>
            <a:r>
              <a:rPr lang="en-US" sz="2700" dirty="0">
                <a:solidFill>
                  <a:srgbClr val="FF0000"/>
                </a:solidFill>
              </a:rPr>
              <a:t> ∧ Tr(</a:t>
            </a:r>
            <a:r>
              <a:rPr lang="en-US" sz="2700" i="1" dirty="0">
                <a:solidFill>
                  <a:srgbClr val="FF0000"/>
                </a:solidFill>
              </a:rPr>
              <a:t>F</a:t>
            </a:r>
            <a:r>
              <a:rPr lang="en-US" sz="2700" baseline="30000" dirty="0">
                <a:solidFill>
                  <a:srgbClr val="FF0000"/>
                </a:solidFill>
              </a:rPr>
              <a:t>2</a:t>
            </a:r>
            <a:r>
              <a:rPr lang="en-US" sz="2700" dirty="0">
                <a:solidFill>
                  <a:srgbClr val="FF0000"/>
                </a:solidFill>
              </a:rPr>
              <a:t>)/8</a:t>
            </a:r>
            <a:r>
              <a:rPr lang="el-GR" sz="2000" i="1" dirty="0">
                <a:solidFill>
                  <a:srgbClr val="FF0000"/>
                </a:solidFill>
              </a:rPr>
              <a:t>π</a:t>
            </a:r>
            <a:r>
              <a:rPr lang="el-GR" sz="2000" baseline="30000" dirty="0">
                <a:solidFill>
                  <a:srgbClr val="FF0000"/>
                </a:solidFill>
              </a:rPr>
              <a:t>2</a:t>
            </a:r>
            <a:r>
              <a:rPr lang="en-US" sz="2000" dirty="0">
                <a:solidFill>
                  <a:srgbClr val="3834F6"/>
                </a:solidFill>
                <a:effectLst/>
                <a:latin typeface="Helvetica" pitchFamily="2" charset="0"/>
              </a:rPr>
              <a:t> </a:t>
            </a:r>
            <a:r>
              <a:rPr lang="en-US" sz="2000" dirty="0">
                <a:latin typeface="American Typewriter" panose="02090604020004020304" pitchFamily="18" charset="77"/>
              </a:rPr>
              <a:t>                                               [</a:t>
            </a:r>
            <a:r>
              <a:rPr lang="en-US" sz="2000" dirty="0" err="1">
                <a:latin typeface="American Typewriter" panose="02090604020004020304" pitchFamily="18" charset="77"/>
              </a:rPr>
              <a:t>Awada,Townsend</a:t>
            </a:r>
            <a:r>
              <a:rPr lang="en-US" sz="2000" dirty="0">
                <a:latin typeface="American Typewriter" panose="02090604020004020304" pitchFamily="18" charset="77"/>
              </a:rPr>
              <a:t> ’85]</a:t>
            </a:r>
            <a:endParaRPr lang="en-US" sz="2000" dirty="0">
              <a:solidFill>
                <a:srgbClr val="3834F6"/>
              </a:solidFill>
              <a:effectLst/>
              <a:latin typeface="Helvetica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6012205-4325-B14D-9960-267CAE963179}"/>
              </a:ext>
            </a:extLst>
          </p:cNvPr>
          <p:cNvSpPr/>
          <p:nvPr/>
        </p:nvSpPr>
        <p:spPr>
          <a:xfrm>
            <a:off x="0" y="1371600"/>
            <a:ext cx="9829800" cy="2115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600" dirty="0">
                <a:solidFill>
                  <a:srgbClr val="3834F6"/>
                </a:solidFill>
                <a:latin typeface="Helvetica" pitchFamily="2" charset="0"/>
              </a:rPr>
              <a:t>•  </a:t>
            </a:r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For </a:t>
            </a:r>
            <a:r>
              <a:rPr lang="en-US" sz="2500" i="1" dirty="0">
                <a:solidFill>
                  <a:srgbClr val="3834F6"/>
                </a:solidFill>
                <a:latin typeface="Helvetica" pitchFamily="2" charset="0"/>
              </a:rPr>
              <a:t>G, </a:t>
            </a:r>
            <a:r>
              <a:rPr lang="en-US" sz="2500" dirty="0">
                <a:solidFill>
                  <a:srgbClr val="FF0000"/>
                </a:solidFill>
                <a:latin typeface="Helvetica" pitchFamily="2" charset="0"/>
              </a:rPr>
              <a:t>instanton density </a:t>
            </a:r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fractional </a:t>
            </a:r>
            <a:r>
              <a:rPr lang="en-US" sz="1800" dirty="0">
                <a:latin typeface="American Typewriter" panose="02090604020004020304" pitchFamily="18" charset="77"/>
              </a:rPr>
              <a:t>[’t </a:t>
            </a:r>
            <a:r>
              <a:rPr lang="en-US" sz="1800" dirty="0" err="1">
                <a:latin typeface="American Typewriter" panose="02090604020004020304" pitchFamily="18" charset="77"/>
              </a:rPr>
              <a:t>Hooft</a:t>
            </a:r>
            <a:r>
              <a:rPr lang="en-US" sz="1800" dirty="0">
                <a:latin typeface="American Typewriter" panose="02090604020004020304" pitchFamily="18" charset="77"/>
              </a:rPr>
              <a:t> ’81]</a:t>
            </a:r>
            <a:endParaRPr lang="en-US" sz="1800" dirty="0">
              <a:solidFill>
                <a:srgbClr val="3834F6"/>
              </a:solidFill>
              <a:latin typeface="American Typewriter" panose="02090604020004020304" pitchFamily="18" charset="77"/>
            </a:endParaRPr>
          </a:p>
          <a:p>
            <a:r>
              <a:rPr lang="en-US" sz="2600" dirty="0">
                <a:solidFill>
                  <a:srgbClr val="3834F6"/>
                </a:solidFill>
                <a:latin typeface="Helvetica" pitchFamily="2" charset="0"/>
              </a:rPr>
              <a:t>   </a:t>
            </a:r>
            <a:r>
              <a:rPr lang="en-US" sz="2450" dirty="0">
                <a:solidFill>
                  <a:srgbClr val="3834F6"/>
                </a:solidFill>
                <a:latin typeface="Helvetica" pitchFamily="2" charset="0"/>
              </a:rPr>
              <a:t>w/ 1-form symmetry background </a:t>
            </a:r>
            <a:r>
              <a:rPr lang="en-US" sz="2450" i="1" dirty="0">
                <a:solidFill>
                  <a:srgbClr val="FF0000"/>
                </a:solidFill>
                <a:latin typeface="Helvetica" pitchFamily="2" charset="0"/>
              </a:rPr>
              <a:t>C</a:t>
            </a:r>
            <a:r>
              <a:rPr lang="en-US" sz="2450" i="1" baseline="-25000" dirty="0">
                <a:solidFill>
                  <a:srgbClr val="FF0000"/>
                </a:solidFill>
                <a:latin typeface="Helvetica" pitchFamily="2" charset="0"/>
              </a:rPr>
              <a:t>2</a:t>
            </a:r>
            <a:r>
              <a:rPr lang="en-US" sz="2600" i="1" baseline="-25000" dirty="0">
                <a:solidFill>
                  <a:srgbClr val="FF0000"/>
                </a:solidFill>
                <a:latin typeface="Helvetica" pitchFamily="2" charset="0"/>
              </a:rPr>
              <a:t> </a:t>
            </a:r>
            <a:r>
              <a:rPr lang="en-US" sz="2400" dirty="0">
                <a:solidFill>
                  <a:srgbClr val="3834F6"/>
                </a:solidFill>
                <a:latin typeface="Helvetica" pitchFamily="2" charset="0"/>
              </a:rPr>
              <a:t>(</a:t>
            </a:r>
            <a:r>
              <a:rPr lang="en-US" sz="2400" baseline="-25000" dirty="0">
                <a:solidFill>
                  <a:srgbClr val="3834F6"/>
                </a:solidFill>
                <a:latin typeface="Helvetica" pitchFamily="2" charset="0"/>
              </a:rPr>
              <a:t> </a:t>
            </a:r>
            <a:r>
              <a:rPr lang="en-US" sz="2400" i="1" dirty="0">
                <a:solidFill>
                  <a:srgbClr val="3834F6"/>
                </a:solidFill>
              </a:rPr>
              <a:t>F/2</a:t>
            </a:r>
            <a:r>
              <a:rPr lang="el-GR" sz="2400" i="1" dirty="0">
                <a:solidFill>
                  <a:srgbClr val="3834F6"/>
                </a:solidFill>
              </a:rPr>
              <a:t>π → </a:t>
            </a:r>
            <a:r>
              <a:rPr lang="en-US" sz="2400" i="1" dirty="0">
                <a:solidFill>
                  <a:srgbClr val="3834F6"/>
                </a:solidFill>
              </a:rPr>
              <a:t>F/2</a:t>
            </a:r>
            <a:r>
              <a:rPr lang="el-GR" sz="2400" i="1" dirty="0">
                <a:solidFill>
                  <a:srgbClr val="3834F6"/>
                </a:solidFill>
              </a:rPr>
              <a:t>π + </a:t>
            </a:r>
            <a:r>
              <a:rPr lang="en-US" sz="2400" i="1" dirty="0">
                <a:solidFill>
                  <a:srgbClr val="3834F6"/>
                </a:solidFill>
              </a:rPr>
              <a:t>C</a:t>
            </a:r>
            <a:r>
              <a:rPr lang="en-US" sz="2400" i="1" baseline="-25000" dirty="0">
                <a:solidFill>
                  <a:srgbClr val="3834F6"/>
                </a:solidFill>
              </a:rPr>
              <a:t>2</a:t>
            </a:r>
            <a:r>
              <a:rPr lang="en-US" sz="2400" dirty="0">
                <a:solidFill>
                  <a:srgbClr val="3834F6"/>
                </a:solidFill>
              </a:rPr>
              <a:t>)</a:t>
            </a:r>
            <a:r>
              <a:rPr lang="en-US" sz="2600" dirty="0">
                <a:solidFill>
                  <a:srgbClr val="3834F6"/>
                </a:solidFill>
                <a:latin typeface="Helvetica" pitchFamily="2" charset="0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rgbClr val="3834F6"/>
                </a:solidFill>
                <a:latin typeface="Helvetica" pitchFamily="2" charset="0"/>
              </a:rPr>
              <a:t>   </a:t>
            </a:r>
            <a:r>
              <a:rPr lang="en-US" sz="2700" dirty="0">
                <a:solidFill>
                  <a:srgbClr val="FF0000"/>
                </a:solidFill>
              </a:rPr>
              <a:t>Tr(</a:t>
            </a:r>
            <a:r>
              <a:rPr lang="en-US" sz="2700" i="1" dirty="0">
                <a:solidFill>
                  <a:srgbClr val="FF0000"/>
                </a:solidFill>
              </a:rPr>
              <a:t>F</a:t>
            </a:r>
            <a:r>
              <a:rPr lang="en-US" sz="2700" baseline="30000" dirty="0">
                <a:solidFill>
                  <a:srgbClr val="FF0000"/>
                </a:solidFill>
              </a:rPr>
              <a:t>2</a:t>
            </a:r>
            <a:r>
              <a:rPr lang="en-US" sz="2700" dirty="0">
                <a:solidFill>
                  <a:srgbClr val="FF0000"/>
                </a:solidFill>
              </a:rPr>
              <a:t>)/8</a:t>
            </a:r>
            <a:r>
              <a:rPr lang="el-GR" sz="2700" i="1" dirty="0">
                <a:solidFill>
                  <a:srgbClr val="FF0000"/>
                </a:solidFill>
              </a:rPr>
              <a:t>π</a:t>
            </a:r>
            <a:r>
              <a:rPr lang="el-GR" sz="2700" baseline="30000" dirty="0">
                <a:solidFill>
                  <a:srgbClr val="FF0000"/>
                </a:solidFill>
              </a:rPr>
              <a:t>2</a:t>
            </a:r>
            <a:r>
              <a:rPr lang="el-GR" sz="2700" dirty="0">
                <a:solidFill>
                  <a:srgbClr val="FF0000"/>
                </a:solidFill>
              </a:rPr>
              <a:t> ≡ </a:t>
            </a:r>
            <a:r>
              <a:rPr lang="el-GR" sz="2700" i="1" dirty="0">
                <a:solidFill>
                  <a:srgbClr val="FF0000"/>
                </a:solidFill>
              </a:rPr>
              <a:t>α</a:t>
            </a:r>
            <a:r>
              <a:rPr lang="en-US" sz="2700" i="1" baseline="-25000" dirty="0">
                <a:solidFill>
                  <a:srgbClr val="FF0000"/>
                </a:solidFill>
              </a:rPr>
              <a:t>G</a:t>
            </a:r>
            <a:r>
              <a:rPr lang="en-US" sz="2700" dirty="0">
                <a:solidFill>
                  <a:srgbClr val="FF0000"/>
                </a:solidFill>
              </a:rPr>
              <a:t>𝒫(C</a:t>
            </a:r>
            <a:r>
              <a:rPr lang="en-US" sz="2700" baseline="-25000" dirty="0">
                <a:solidFill>
                  <a:srgbClr val="FF0000"/>
                </a:solidFill>
              </a:rPr>
              <a:t>2</a:t>
            </a:r>
            <a:r>
              <a:rPr lang="en-US" sz="2700" dirty="0">
                <a:solidFill>
                  <a:srgbClr val="FF0000"/>
                </a:solidFill>
              </a:rPr>
              <a:t>)  </a:t>
            </a:r>
            <a:r>
              <a:rPr lang="en-US" sz="2600" i="1" dirty="0">
                <a:solidFill>
                  <a:srgbClr val="3834F6"/>
                </a:solidFill>
              </a:rPr>
              <a:t>mod </a:t>
            </a:r>
            <a:r>
              <a:rPr lang="en-US" sz="2600" i="1" dirty="0" err="1">
                <a:solidFill>
                  <a:srgbClr val="3834F6"/>
                </a:solidFill>
              </a:rPr>
              <a:t>ℤ</a:t>
            </a:r>
            <a:r>
              <a:rPr lang="en-US" sz="2600" i="1" dirty="0">
                <a:solidFill>
                  <a:srgbClr val="3834F6"/>
                </a:solidFill>
              </a:rPr>
              <a:t>  </a:t>
            </a:r>
            <a:r>
              <a:rPr lang="en-US" sz="2500" dirty="0">
                <a:solidFill>
                  <a:srgbClr val="3834F6"/>
                </a:solidFill>
              </a:rPr>
              <a:t>(</a:t>
            </a:r>
            <a:r>
              <a:rPr lang="en-US" sz="2500" i="1" dirty="0">
                <a:solidFill>
                  <a:srgbClr val="3834F6"/>
                </a:solidFill>
              </a:rPr>
              <a:t>``</a:t>
            </a:r>
            <a:r>
              <a:rPr lang="en-US" sz="2500" dirty="0">
                <a:solidFill>
                  <a:srgbClr val="3834F6"/>
                </a:solidFill>
              </a:rPr>
              <a:t>𝒫(</a:t>
            </a:r>
            <a:r>
              <a:rPr lang="en-US" sz="2500" i="1" dirty="0">
                <a:solidFill>
                  <a:srgbClr val="3834F6"/>
                </a:solidFill>
              </a:rPr>
              <a:t>C</a:t>
            </a:r>
            <a:r>
              <a:rPr lang="en-US" sz="2500" i="1" baseline="-25000" dirty="0">
                <a:solidFill>
                  <a:srgbClr val="3834F6"/>
                </a:solidFill>
              </a:rPr>
              <a:t>2</a:t>
            </a:r>
            <a:r>
              <a:rPr lang="en-US" sz="2500" dirty="0">
                <a:solidFill>
                  <a:srgbClr val="3834F6"/>
                </a:solidFill>
              </a:rPr>
              <a:t>)-</a:t>
            </a:r>
            <a:r>
              <a:rPr lang="en-US" sz="2500" dirty="0" err="1">
                <a:solidFill>
                  <a:srgbClr val="3834F6"/>
                </a:solidFill>
              </a:rPr>
              <a:t>Pontryagin</a:t>
            </a:r>
            <a:r>
              <a:rPr lang="en-US" sz="2500" dirty="0">
                <a:solidFill>
                  <a:srgbClr val="3834F6"/>
                </a:solidFill>
              </a:rPr>
              <a:t> square’’) </a:t>
            </a:r>
          </a:p>
          <a:p>
            <a:r>
              <a:rPr lang="en-US" sz="2600" i="1" dirty="0">
                <a:solidFill>
                  <a:srgbClr val="3834F6"/>
                </a:solidFill>
              </a:rPr>
              <a:t>    </a:t>
            </a:r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w/ </a:t>
            </a:r>
            <a:r>
              <a:rPr lang="el-GR" sz="2500" i="1" dirty="0">
                <a:solidFill>
                  <a:srgbClr val="FF0000"/>
                </a:solidFill>
              </a:rPr>
              <a:t>α</a:t>
            </a:r>
            <a:r>
              <a:rPr lang="en-US" sz="2500" i="1" baseline="-25000" dirty="0">
                <a:solidFill>
                  <a:srgbClr val="FF0000"/>
                </a:solidFill>
              </a:rPr>
              <a:t>G </a:t>
            </a:r>
            <a:r>
              <a:rPr lang="en-US" sz="2500" dirty="0">
                <a:solidFill>
                  <a:srgbClr val="3834F6"/>
                </a:solidFill>
                <a:latin typeface="Helvetica" pitchFamily="2" charset="0"/>
              </a:rPr>
              <a:t>fractional, e.g.,</a:t>
            </a:r>
            <a:r>
              <a:rPr lang="el-GR" sz="2500" i="1" dirty="0"/>
              <a:t> </a:t>
            </a:r>
            <a:r>
              <a:rPr lang="el-GR" sz="2500" i="1" dirty="0">
                <a:solidFill>
                  <a:srgbClr val="FF0000"/>
                </a:solidFill>
              </a:rPr>
              <a:t>α</a:t>
            </a:r>
            <a:r>
              <a:rPr lang="en-US" sz="2500" i="1" baseline="-25000" dirty="0">
                <a:solidFill>
                  <a:srgbClr val="FF0000"/>
                </a:solidFill>
              </a:rPr>
              <a:t>SU</a:t>
            </a:r>
            <a:r>
              <a:rPr lang="en-US" sz="2500" baseline="-25000" dirty="0">
                <a:solidFill>
                  <a:srgbClr val="FF0000"/>
                </a:solidFill>
              </a:rPr>
              <a:t>(</a:t>
            </a:r>
            <a:r>
              <a:rPr lang="en-US" sz="2500" i="1" baseline="-25000" dirty="0">
                <a:solidFill>
                  <a:srgbClr val="FF0000"/>
                </a:solidFill>
              </a:rPr>
              <a:t>n</a:t>
            </a:r>
            <a:r>
              <a:rPr lang="en-US" sz="2500" baseline="-25000" dirty="0">
                <a:solidFill>
                  <a:srgbClr val="FF0000"/>
                </a:solidFill>
              </a:rPr>
              <a:t>)</a:t>
            </a:r>
            <a:r>
              <a:rPr lang="en-US" sz="2500" dirty="0">
                <a:solidFill>
                  <a:srgbClr val="FF0000"/>
                </a:solidFill>
              </a:rPr>
              <a:t> = </a:t>
            </a:r>
            <a:r>
              <a:rPr lang="en-US" sz="2500" i="1" dirty="0">
                <a:solidFill>
                  <a:srgbClr val="FF0000"/>
                </a:solidFill>
              </a:rPr>
              <a:t>(n − 1)/(2n) </a:t>
            </a:r>
            <a:r>
              <a:rPr lang="en-US" sz="2600" dirty="0">
                <a:solidFill>
                  <a:srgbClr val="3834F6"/>
                </a:solidFill>
                <a:latin typeface="Helvetica" pitchFamily="2" charset="0"/>
              </a:rPr>
              <a:t>                             </a:t>
            </a:r>
            <a:endParaRPr lang="en-US" sz="2600" dirty="0">
              <a:solidFill>
                <a:srgbClr val="3834F6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795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6" grpId="0"/>
      <p:bldP spid="6" grpId="1"/>
      <p:bldP spid="11" grpId="0" animBg="1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Default Design">
  <a:themeElements>
    <a:clrScheme name="Exhibit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134713</TotalTime>
  <Words>2397</Words>
  <Application>Microsoft Macintosh PowerPoint</Application>
  <PresentationFormat>On-screen Show (4:3)</PresentationFormat>
  <Paragraphs>294</Paragraphs>
  <Slides>22</Slides>
  <Notes>4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American Typewriter</vt:lpstr>
      <vt:lpstr>Arial</vt:lpstr>
      <vt:lpstr>ESSTIXThirteen</vt:lpstr>
      <vt:lpstr>Helvetica</vt:lpstr>
      <vt:lpstr>Times New Roman</vt:lpstr>
      <vt:lpstr>Wingdings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Announcement</vt:lpstr>
    </vt:vector>
  </TitlesOfParts>
  <Company>Harvard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farzan vafa</dc:creator>
  <cp:lastModifiedBy>Microsoft Office User</cp:lastModifiedBy>
  <cp:revision>2276</cp:revision>
  <cp:lastPrinted>2022-05-06T12:53:43Z</cp:lastPrinted>
  <dcterms:created xsi:type="dcterms:W3CDTF">2014-10-28T02:19:04Z</dcterms:created>
  <dcterms:modified xsi:type="dcterms:W3CDTF">2022-06-29T09:36:02Z</dcterms:modified>
</cp:coreProperties>
</file>