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53" r:id="rId3"/>
    <p:sldId id="374" r:id="rId4"/>
    <p:sldId id="355" r:id="rId5"/>
    <p:sldId id="342" r:id="rId6"/>
    <p:sldId id="343" r:id="rId7"/>
    <p:sldId id="314" r:id="rId8"/>
    <p:sldId id="344" r:id="rId9"/>
    <p:sldId id="317" r:id="rId10"/>
    <p:sldId id="351" r:id="rId11"/>
    <p:sldId id="356" r:id="rId12"/>
    <p:sldId id="372" r:id="rId13"/>
    <p:sldId id="352" r:id="rId14"/>
    <p:sldId id="321" r:id="rId15"/>
    <p:sldId id="322" r:id="rId16"/>
    <p:sldId id="330" r:id="rId17"/>
    <p:sldId id="345" r:id="rId18"/>
    <p:sldId id="346" r:id="rId19"/>
    <p:sldId id="347" r:id="rId20"/>
    <p:sldId id="348" r:id="rId21"/>
    <p:sldId id="349" r:id="rId22"/>
    <p:sldId id="350" r:id="rId23"/>
    <p:sldId id="359" r:id="rId24"/>
    <p:sldId id="358" r:id="rId25"/>
    <p:sldId id="373" r:id="rId26"/>
    <p:sldId id="360" r:id="rId27"/>
    <p:sldId id="363" r:id="rId28"/>
    <p:sldId id="361" r:id="rId29"/>
    <p:sldId id="362" r:id="rId30"/>
    <p:sldId id="364" r:id="rId31"/>
    <p:sldId id="277" r:id="rId32"/>
    <p:sldId id="366" r:id="rId33"/>
    <p:sldId id="367" r:id="rId34"/>
    <p:sldId id="368" r:id="rId35"/>
    <p:sldId id="369" r:id="rId36"/>
    <p:sldId id="370" r:id="rId3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C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A41D63-66CA-49D6-A479-EB9EA7331CCC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94BF9D6-AB86-439D-A810-27228ED8A314}">
      <dgm:prSet/>
      <dgm:spPr/>
      <dgm:t>
        <a:bodyPr/>
        <a:lstStyle/>
        <a:p>
          <a:r>
            <a:rPr lang="en-US"/>
            <a:t>“REVAMPED” MODEL                   AEHN/1989</a:t>
          </a:r>
        </a:p>
      </dgm:t>
    </dgm:pt>
    <dgm:pt modelId="{B2C2EB16-444B-4EDE-BC25-19E6A3637D73}" type="parTrans" cxnId="{92749181-573A-4124-8FDE-719D47BBAB16}">
      <dgm:prSet/>
      <dgm:spPr/>
      <dgm:t>
        <a:bodyPr/>
        <a:lstStyle/>
        <a:p>
          <a:endParaRPr lang="en-US"/>
        </a:p>
      </dgm:t>
    </dgm:pt>
    <dgm:pt modelId="{5B86234F-7A3E-4EFD-8C83-AC323A7383CD}" type="sibTrans" cxnId="{92749181-573A-4124-8FDE-719D47BBAB16}">
      <dgm:prSet/>
      <dgm:spPr/>
      <dgm:t>
        <a:bodyPr/>
        <a:lstStyle/>
        <a:p>
          <a:endParaRPr lang="en-US"/>
        </a:p>
      </dgm:t>
    </dgm:pt>
    <dgm:pt modelId="{DCCE210C-4E5C-4E4B-8F6F-CA6E86B984F1}">
      <dgm:prSet/>
      <dgm:spPr/>
      <dgm:t>
        <a:bodyPr/>
        <a:lstStyle/>
        <a:p>
          <a:r>
            <a:rPr lang="en-US"/>
            <a:t>Very Successful Particle Physics Phenomenology</a:t>
          </a:r>
        </a:p>
      </dgm:t>
    </dgm:pt>
    <dgm:pt modelId="{3A357565-6D4A-4172-A0C0-CC7872F3BF06}" type="parTrans" cxnId="{E60EEAB0-A390-46AC-9CF6-59E7B74E8113}">
      <dgm:prSet/>
      <dgm:spPr/>
      <dgm:t>
        <a:bodyPr/>
        <a:lstStyle/>
        <a:p>
          <a:endParaRPr lang="en-US"/>
        </a:p>
      </dgm:t>
    </dgm:pt>
    <dgm:pt modelId="{601E4593-81D0-440C-B5D3-57B17B3B50D6}" type="sibTrans" cxnId="{E60EEAB0-A390-46AC-9CF6-59E7B74E8113}">
      <dgm:prSet/>
      <dgm:spPr/>
      <dgm:t>
        <a:bodyPr/>
        <a:lstStyle/>
        <a:p>
          <a:endParaRPr lang="en-US"/>
        </a:p>
      </dgm:t>
    </dgm:pt>
    <dgm:pt modelId="{8602F4F7-28B1-4D8E-B748-57F4A42D2278}" type="pres">
      <dgm:prSet presAssocID="{CDA41D63-66CA-49D6-A479-EB9EA7331C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046B8A-C643-47F1-8067-330CB04418D1}" type="pres">
      <dgm:prSet presAssocID="{894BF9D6-AB86-439D-A810-27228ED8A31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EA1A86-EFCE-4B42-8146-AF963D67DC86}" type="pres">
      <dgm:prSet presAssocID="{5B86234F-7A3E-4EFD-8C83-AC323A7383CD}" presName="spacer" presStyleCnt="0"/>
      <dgm:spPr/>
    </dgm:pt>
    <dgm:pt modelId="{3665351D-D3F5-48DE-91CA-9A9374DED53F}" type="pres">
      <dgm:prSet presAssocID="{DCCE210C-4E5C-4E4B-8F6F-CA6E86B984F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749181-573A-4124-8FDE-719D47BBAB16}" srcId="{CDA41D63-66CA-49D6-A479-EB9EA7331CCC}" destId="{894BF9D6-AB86-439D-A810-27228ED8A314}" srcOrd="0" destOrd="0" parTransId="{B2C2EB16-444B-4EDE-BC25-19E6A3637D73}" sibTransId="{5B86234F-7A3E-4EFD-8C83-AC323A7383CD}"/>
    <dgm:cxn modelId="{A8EC80D7-2EEC-4809-A6BE-49BF4D9B4CAF}" type="presOf" srcId="{DCCE210C-4E5C-4E4B-8F6F-CA6E86B984F1}" destId="{3665351D-D3F5-48DE-91CA-9A9374DED53F}" srcOrd="0" destOrd="0" presId="urn:microsoft.com/office/officeart/2005/8/layout/vList2"/>
    <dgm:cxn modelId="{14DC6EBC-E462-482F-BC12-DB2100AC04BC}" type="presOf" srcId="{894BF9D6-AB86-439D-A810-27228ED8A314}" destId="{DA046B8A-C643-47F1-8067-330CB04418D1}" srcOrd="0" destOrd="0" presId="urn:microsoft.com/office/officeart/2005/8/layout/vList2"/>
    <dgm:cxn modelId="{5930E1C8-501B-481E-AB21-5BD2AA933862}" type="presOf" srcId="{CDA41D63-66CA-49D6-A479-EB9EA7331CCC}" destId="{8602F4F7-28B1-4D8E-B748-57F4A42D2278}" srcOrd="0" destOrd="0" presId="urn:microsoft.com/office/officeart/2005/8/layout/vList2"/>
    <dgm:cxn modelId="{E60EEAB0-A390-46AC-9CF6-59E7B74E8113}" srcId="{CDA41D63-66CA-49D6-A479-EB9EA7331CCC}" destId="{DCCE210C-4E5C-4E4B-8F6F-CA6E86B984F1}" srcOrd="1" destOrd="0" parTransId="{3A357565-6D4A-4172-A0C0-CC7872F3BF06}" sibTransId="{601E4593-81D0-440C-B5D3-57B17B3B50D6}"/>
    <dgm:cxn modelId="{DF3162B5-2D17-4E27-80DD-04579BCA2C75}" type="presParOf" srcId="{8602F4F7-28B1-4D8E-B748-57F4A42D2278}" destId="{DA046B8A-C643-47F1-8067-330CB04418D1}" srcOrd="0" destOrd="0" presId="urn:microsoft.com/office/officeart/2005/8/layout/vList2"/>
    <dgm:cxn modelId="{73D0ACFF-03E7-484B-B032-BC8DFD56D6BE}" type="presParOf" srcId="{8602F4F7-28B1-4D8E-B748-57F4A42D2278}" destId="{91EA1A86-EFCE-4B42-8146-AF963D67DC86}" srcOrd="1" destOrd="0" presId="urn:microsoft.com/office/officeart/2005/8/layout/vList2"/>
    <dgm:cxn modelId="{20907A19-0DE3-431A-85AF-9CC825132001}" type="presParOf" srcId="{8602F4F7-28B1-4D8E-B748-57F4A42D2278}" destId="{3665351D-D3F5-48DE-91CA-9A9374DED53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46B8A-C643-47F1-8067-330CB04418D1}">
      <dsp:nvSpPr>
        <dsp:cNvPr id="0" name=""/>
        <dsp:cNvSpPr/>
      </dsp:nvSpPr>
      <dsp:spPr>
        <a:xfrm>
          <a:off x="0" y="568089"/>
          <a:ext cx="5393361" cy="15514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/>
            <a:t>“REVAMPED” MODEL                   AEHN/1989</a:t>
          </a:r>
        </a:p>
      </dsp:txBody>
      <dsp:txXfrm>
        <a:off x="75734" y="643823"/>
        <a:ext cx="5241893" cy="1399952"/>
      </dsp:txXfrm>
    </dsp:sp>
    <dsp:sp modelId="{3665351D-D3F5-48DE-91CA-9A9374DED53F}">
      <dsp:nvSpPr>
        <dsp:cNvPr id="0" name=""/>
        <dsp:cNvSpPr/>
      </dsp:nvSpPr>
      <dsp:spPr>
        <a:xfrm>
          <a:off x="0" y="2231829"/>
          <a:ext cx="5393361" cy="155142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/>
            <a:t>Very Successful Particle Physics Phenomenology</a:t>
          </a:r>
        </a:p>
      </dsp:txBody>
      <dsp:txXfrm>
        <a:off x="75734" y="2307563"/>
        <a:ext cx="5241893" cy="1399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54B5-E8B3-4856-8683-8A8247389162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14BDE-980D-4007-8FA8-2A45A46300E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8760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0AA63-3476-4285-BC46-7679FD79F6D8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3579C-51B5-4481-818A-38FC8760A46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3141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09F22-56F5-4B13-B87E-3008CEF4EA58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FF47F-A049-46B9-8D6D-5E77E723622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6934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190625" y="1151930"/>
            <a:ext cx="9810750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90625" y="3545086"/>
            <a:ext cx="9810750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0" algn="ctr">
              <a:spcBef>
                <a:spcPts val="0"/>
              </a:spcBef>
              <a:buSzTx/>
              <a:buNone/>
              <a:defRPr sz="2601"/>
            </a:lvl2pPr>
            <a:lvl3pPr marL="0" indent="0" algn="ctr">
              <a:spcBef>
                <a:spcPts val="0"/>
              </a:spcBef>
              <a:buSzTx/>
              <a:buNone/>
              <a:defRPr sz="2601"/>
            </a:lvl3pPr>
            <a:lvl4pPr marL="0" indent="0" algn="ctr">
              <a:spcBef>
                <a:spcPts val="0"/>
              </a:spcBef>
              <a:buSzTx/>
              <a:buNone/>
              <a:defRPr sz="2601"/>
            </a:lvl4pPr>
            <a:lvl5pPr marL="0" indent="0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63677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eg"/>
          <p:cNvSpPr>
            <a:spLocks noGrp="1"/>
          </p:cNvSpPr>
          <p:nvPr>
            <p:ph type="pic" idx="21"/>
          </p:nvPr>
        </p:nvSpPr>
        <p:spPr>
          <a:xfrm>
            <a:off x="1524000" y="263426"/>
            <a:ext cx="9144000" cy="4572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190625" y="4723805"/>
            <a:ext cx="9810750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90625" y="5732859"/>
            <a:ext cx="9810750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0" algn="ctr">
              <a:spcBef>
                <a:spcPts val="0"/>
              </a:spcBef>
              <a:buSzTx/>
              <a:buNone/>
              <a:defRPr sz="2601"/>
            </a:lvl2pPr>
            <a:lvl3pPr marL="0" indent="0" algn="ctr">
              <a:spcBef>
                <a:spcPts val="0"/>
              </a:spcBef>
              <a:buSzTx/>
              <a:buNone/>
              <a:defRPr sz="2601"/>
            </a:lvl3pPr>
            <a:lvl4pPr marL="0" indent="0" algn="ctr">
              <a:spcBef>
                <a:spcPts val="0"/>
              </a:spcBef>
              <a:buSzTx/>
              <a:buNone/>
              <a:defRPr sz="2601"/>
            </a:lvl4pPr>
            <a:lvl5pPr marL="0" indent="0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20260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190625" y="2268141"/>
            <a:ext cx="9810750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1038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eg"/>
          <p:cNvSpPr>
            <a:spLocks noGrp="1"/>
          </p:cNvSpPr>
          <p:nvPr>
            <p:ph type="pic" idx="21"/>
          </p:nvPr>
        </p:nvSpPr>
        <p:spPr>
          <a:xfrm>
            <a:off x="5976937" y="446484"/>
            <a:ext cx="7703344" cy="577750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892969" y="446484"/>
            <a:ext cx="5000625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321844"/>
            <a:ext cx="5000625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0" algn="ctr">
              <a:spcBef>
                <a:spcPts val="0"/>
              </a:spcBef>
              <a:buSzTx/>
              <a:buNone/>
              <a:defRPr sz="2601"/>
            </a:lvl2pPr>
            <a:lvl3pPr marL="0" indent="0" algn="ctr">
              <a:spcBef>
                <a:spcPts val="0"/>
              </a:spcBef>
              <a:buSzTx/>
              <a:buNone/>
              <a:defRPr sz="2601"/>
            </a:lvl3pPr>
            <a:lvl4pPr marL="0" indent="0" algn="ctr">
              <a:spcBef>
                <a:spcPts val="0"/>
              </a:spcBef>
              <a:buSzTx/>
              <a:buNone/>
              <a:defRPr sz="2601"/>
            </a:lvl4pPr>
            <a:lvl5pPr marL="0" indent="0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07421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05517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1868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eg"/>
          <p:cNvSpPr>
            <a:spLocks noGrp="1"/>
          </p:cNvSpPr>
          <p:nvPr>
            <p:ph type="pic" idx="21"/>
          </p:nvPr>
        </p:nvSpPr>
        <p:spPr>
          <a:xfrm>
            <a:off x="3571875" y="1821656"/>
            <a:ext cx="8840391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92969" y="1821656"/>
            <a:ext cx="5000625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53364" y="6536531"/>
            <a:ext cx="278924" cy="275717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78376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892969"/>
            <a:ext cx="10406063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5900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50EB6-0702-48FD-945E-DABC35EFD922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FD070-1266-4630-B1B1-27AB71DC12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7381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eg"/>
          <p:cNvSpPr>
            <a:spLocks noGrp="1"/>
          </p:cNvSpPr>
          <p:nvPr>
            <p:ph type="pic" sz="quarter" idx="21"/>
          </p:nvPr>
        </p:nvSpPr>
        <p:spPr>
          <a:xfrm>
            <a:off x="6146602" y="3580805"/>
            <a:ext cx="5304234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532204087_1355x1355.jpeg"/>
          <p:cNvSpPr>
            <a:spLocks noGrp="1"/>
          </p:cNvSpPr>
          <p:nvPr>
            <p:ph type="pic" sz="half" idx="22"/>
          </p:nvPr>
        </p:nvSpPr>
        <p:spPr>
          <a:xfrm>
            <a:off x="6298406" y="526851"/>
            <a:ext cx="5000625" cy="375046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532241774_2880x1920.jpeg"/>
          <p:cNvSpPr>
            <a:spLocks noGrp="1"/>
          </p:cNvSpPr>
          <p:nvPr>
            <p:ph type="pic" idx="23"/>
          </p:nvPr>
        </p:nvSpPr>
        <p:spPr>
          <a:xfrm>
            <a:off x="-2655094" y="625078"/>
            <a:ext cx="11215688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151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190625" y="4473773"/>
            <a:ext cx="9810750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190625" y="2979431"/>
            <a:ext cx="9810750" cy="47051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391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73933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eg"/>
          <p:cNvSpPr>
            <a:spLocks noGrp="1"/>
          </p:cNvSpPr>
          <p:nvPr>
            <p:ph type="pic" idx="21"/>
          </p:nvPr>
        </p:nvSpPr>
        <p:spPr>
          <a:xfrm>
            <a:off x="-1226344" y="-35719"/>
            <a:ext cx="13858875" cy="6929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9591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4630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609599" y="274638"/>
            <a:ext cx="10972802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914367">
              <a:defRPr sz="4359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609599" y="1600200"/>
            <a:ext cx="10972802" cy="4525964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31503" indent="-331503" defTabSz="914367">
              <a:spcBef>
                <a:spcPts val="703"/>
              </a:spcBef>
              <a:buSzPct val="100000"/>
              <a:defRPr sz="3094">
                <a:latin typeface="Arial"/>
                <a:ea typeface="Arial"/>
                <a:cs typeface="Arial"/>
                <a:sym typeface="Arial"/>
              </a:defRPr>
            </a:lvl1pPr>
            <a:lvl2pPr marL="637174" indent="-315717" defTabSz="914367">
              <a:spcBef>
                <a:spcPts val="703"/>
              </a:spcBef>
              <a:buSzPct val="100000"/>
              <a:buChar char="–"/>
              <a:defRPr sz="3094">
                <a:latin typeface="Arial"/>
                <a:ea typeface="Arial"/>
                <a:cs typeface="Arial"/>
                <a:sym typeface="Arial"/>
              </a:defRPr>
            </a:lvl2pPr>
            <a:lvl3pPr indent="-294669" defTabSz="914367">
              <a:spcBef>
                <a:spcPts val="703"/>
              </a:spcBef>
              <a:buSzPct val="100000"/>
              <a:defRPr sz="3094">
                <a:latin typeface="Arial"/>
                <a:ea typeface="Arial"/>
                <a:cs typeface="Arial"/>
                <a:sym typeface="Arial"/>
              </a:defRPr>
            </a:lvl3pPr>
            <a:lvl4pPr marL="1317975" indent="-353603" defTabSz="914367">
              <a:spcBef>
                <a:spcPts val="703"/>
              </a:spcBef>
              <a:buSzPct val="100000"/>
              <a:buChar char="–"/>
              <a:defRPr sz="3094">
                <a:latin typeface="Arial"/>
                <a:ea typeface="Arial"/>
                <a:cs typeface="Arial"/>
                <a:sym typeface="Arial"/>
              </a:defRPr>
            </a:lvl4pPr>
            <a:lvl5pPr marL="1639432" indent="-353603" defTabSz="914367">
              <a:spcBef>
                <a:spcPts val="703"/>
              </a:spcBef>
              <a:buSzPct val="100000"/>
              <a:buChar char="»"/>
              <a:defRPr sz="3094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52311" y="6245226"/>
            <a:ext cx="330089" cy="326113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914367">
              <a:defRPr sz="1266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9977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6BE23-EB0A-47A2-8E52-6BDA5B29A21F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2DD88-50CD-42B3-A23A-8676167ABE9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8985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435DC-C5EF-42B2-B00C-0801C84C9BAE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624D5-7400-43AB-84A2-B25DE8A0CAC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6985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97C40-6082-409B-9C43-25DFCB043406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94449-8A3F-487A-A0E3-C2160D7D970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197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F5FA9-9E5A-4CD4-A1F7-190A1EFF060F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6330D-B64B-444F-BEE0-9ED44F37587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043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D63C5-D6DF-4118-8F2A-210A6C51C3DB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0B1DA-53A8-4E42-9AC9-D26718DE395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063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57018-AFA2-442E-9091-694AE3A8671B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B68EF-18B0-465A-AC77-95953690943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948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D38CA-22C8-45B5-AB74-33401DAC2356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C46E5-A1A1-436A-804D-2A1B1D8F65C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999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title style</a:t>
            </a:r>
            <a:endParaRPr lang="el-GR" altLang="el-GR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text styles</a:t>
            </a:r>
          </a:p>
          <a:p>
            <a:pPr lvl="1"/>
            <a:r>
              <a:rPr lang="en-US" altLang="el-GR"/>
              <a:t>Second level</a:t>
            </a:r>
          </a:p>
          <a:p>
            <a:pPr lvl="2"/>
            <a:r>
              <a:rPr lang="en-US" altLang="el-GR"/>
              <a:t>Third level</a:t>
            </a:r>
          </a:p>
          <a:p>
            <a:pPr lvl="3"/>
            <a:r>
              <a:rPr lang="en-US" altLang="el-GR"/>
              <a:t>Fourth level</a:t>
            </a:r>
          </a:p>
          <a:p>
            <a:pPr lvl="4"/>
            <a:r>
              <a:rPr lang="en-US" altLang="el-GR"/>
              <a:t>Fifth level</a:t>
            </a:r>
            <a:endParaRPr lang="el-GR" alt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B2CE28-1E17-4843-8E7A-8602688B6E87}" type="datetimeFigureOut">
              <a:rPr lang="el-GR"/>
              <a:pPr>
                <a:defRPr/>
              </a:pPr>
              <a:t>27/6/2022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D3BFF1-3A1D-4C9F-8B61-988F2145F3F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864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10406063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821656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53364" y="6536531"/>
            <a:ext cx="278924" cy="27571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125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1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60728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928744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22502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257165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60728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928744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22502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257165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20.png"/><Relationship Id="rId7" Type="http://schemas.openxmlformats.org/officeDocument/2006/relationships/image" Target="../media/image78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8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00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3.png"/><Relationship Id="rId4" Type="http://schemas.openxmlformats.org/officeDocument/2006/relationships/image" Target="../media/image8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www.youtube.com/watch?v=Ts6vS-qYuY4" TargetMode="External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D96A8-5C51-406A-ADA2-8D7CC2A680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5BF564-1FF6-43B6-87F4-FA236EF03E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01F24C-62EF-4E82-80CD-5E4C97C3C4D0}"/>
              </a:ext>
            </a:extLst>
          </p:cNvPr>
          <p:cNvSpPr txBox="1"/>
          <p:nvPr/>
        </p:nvSpPr>
        <p:spPr>
          <a:xfrm>
            <a:off x="0" y="5230593"/>
            <a:ext cx="12192000" cy="64633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June 27, 2022 to July 2, 2022 </a:t>
            </a:r>
          </a:p>
          <a:p>
            <a:r>
              <a:rPr lang="en-US" dirty="0">
                <a:solidFill>
                  <a:schemeClr val="bg1"/>
                </a:solidFill>
              </a:rPr>
              <a:t>University of Ioannina (GR)</a:t>
            </a:r>
          </a:p>
        </p:txBody>
      </p:sp>
      <p:pic>
        <p:nvPicPr>
          <p:cNvPr id="8" name="Picture 2" descr="http://mitchell.tamu.edu/images/mitchell/foundation/mist-logo.png">
            <a:extLst>
              <a:ext uri="{FF2B5EF4-FFF2-40B4-BE49-F238E27FC236}">
                <a16:creationId xmlns:a16="http://schemas.microsoft.com/office/drawing/2014/main" id="{6BC6D3E5-84A4-403F-A083-77E4B89D0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006" y="6137100"/>
            <a:ext cx="3181350" cy="49530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A3E0FEFB-99E2-472D-9467-0A090D24778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148414" y="6056337"/>
            <a:ext cx="1866466" cy="576064"/>
          </a:xfrm>
          <a:prstGeom prst="rect">
            <a:avLst/>
          </a:prstGeom>
          <a:ln>
            <a:noFill/>
          </a:ln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6091480C-6DA4-4DD6-8131-00605D19BDCE}"/>
              </a:ext>
            </a:extLst>
          </p:cNvPr>
          <p:cNvSpPr txBox="1">
            <a:spLocks/>
          </p:cNvSpPr>
          <p:nvPr/>
        </p:nvSpPr>
        <p:spPr bwMode="auto">
          <a:xfrm>
            <a:off x="1379662" y="6128345"/>
            <a:ext cx="2665016" cy="431800"/>
          </a:xfrm>
          <a:prstGeom prst="rect">
            <a:avLst/>
          </a:prstGeom>
          <a:solidFill>
            <a:srgbClr val="000000"/>
          </a:solidFill>
          <a:ln w="38100" cmpd="sng">
            <a:solidFill>
              <a:srgbClr val="FF0000"/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2000" b="0" i="1" dirty="0" err="1">
                <a:solidFill>
                  <a:schemeClr val="bg1"/>
                </a:solidFill>
                <a:latin typeface="Times New Roman"/>
                <a:cs typeface="Times New Roman"/>
              </a:rPr>
              <a:t>Dimitri</a:t>
            </a:r>
            <a:r>
              <a:rPr lang="en-US" sz="2000" b="0" i="1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2000" b="0" i="1" dirty="0" err="1">
                <a:solidFill>
                  <a:schemeClr val="bg1"/>
                </a:solidFill>
                <a:latin typeface="Times New Roman"/>
                <a:cs typeface="Times New Roman"/>
              </a:rPr>
              <a:t>Nanopoulos</a:t>
            </a:r>
            <a:endParaRPr lang="en-US" sz="2000" b="0" i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559364-5741-48A5-84A5-04F1F13198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523"/>
            <a:ext cx="12224349" cy="523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22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13A61-2162-47F8-8687-D1813F8EE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353160"/>
            <a:ext cx="7429141" cy="89858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en-US" sz="3200" dirty="0">
                <a:solidFill>
                  <a:srgbClr val="FFFFFF"/>
                </a:solidFill>
              </a:rPr>
              <a:t>Cosmology of the string derived flipped SU(5)</a:t>
            </a: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1200" dirty="0">
                <a:solidFill>
                  <a:srgbClr val="FFFFFF"/>
                </a:solidFill>
              </a:rPr>
              <a:t>I. Antoniadis, D.V. Nanopoulos and J. </a:t>
            </a:r>
            <a:r>
              <a:rPr lang="en-US" sz="1200" dirty="0" err="1">
                <a:solidFill>
                  <a:srgbClr val="FFFFFF"/>
                </a:solidFill>
              </a:rPr>
              <a:t>Rizos</a:t>
            </a:r>
            <a:r>
              <a:rPr lang="en-US" sz="1200" dirty="0">
                <a:solidFill>
                  <a:srgbClr val="FFFFFF"/>
                </a:solidFill>
              </a:rPr>
              <a:t>, JCAP03 (2021) 017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5A4486-50C4-48BD-8EB0-089BDD688D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6713" y="1603915"/>
            <a:ext cx="7327387" cy="382855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988467-A6B1-71B2-349F-818871E42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713" y="5619267"/>
            <a:ext cx="7417895" cy="97684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842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13A61-2162-47F8-8687-D1813F8EE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353160"/>
            <a:ext cx="7429141" cy="89858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en-US" sz="3200" dirty="0">
                <a:solidFill>
                  <a:srgbClr val="FFFFFF"/>
                </a:solidFill>
              </a:rPr>
              <a:t>Cosmology of the string derived flipped SU(5)</a:t>
            </a: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1200" dirty="0">
                <a:solidFill>
                  <a:srgbClr val="FFFFFF"/>
                </a:solidFill>
              </a:rPr>
              <a:t>I. Antoniadis, D.V. Nanopoulos and J. </a:t>
            </a:r>
            <a:r>
              <a:rPr lang="en-US" sz="1200" dirty="0" err="1">
                <a:solidFill>
                  <a:srgbClr val="FFFFFF"/>
                </a:solidFill>
              </a:rPr>
              <a:t>Rizos</a:t>
            </a:r>
            <a:r>
              <a:rPr lang="en-US" sz="1200" dirty="0">
                <a:solidFill>
                  <a:srgbClr val="FFFFFF"/>
                </a:solidFill>
              </a:rPr>
              <a:t>, JCAP03 (2021) 017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F5E4F36-CDD4-3F9C-CFBB-DAF2C5BC3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1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303219-3BB9-6680-6640-D4D6E0ED8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571" y="1576447"/>
            <a:ext cx="7581147" cy="523003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F97AB77-AA54-4CA7-BFBD-FBC648CA6795}"/>
              </a:ext>
            </a:extLst>
          </p:cNvPr>
          <p:cNvSpPr/>
          <p:nvPr/>
        </p:nvSpPr>
        <p:spPr>
          <a:xfrm>
            <a:off x="3283514" y="6067586"/>
            <a:ext cx="2156391" cy="3832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0760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7A345A-CC3B-4A18-9563-F15280619C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3578" y="1984103"/>
            <a:ext cx="9664846" cy="271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9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925" y="1557338"/>
            <a:ext cx="9037638" cy="5040312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Times New Roman"/>
                <a:cs typeface="Times New Roman"/>
              </a:rPr>
              <a:t>Consider 2 options: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Times New Roman"/>
                <a:cs typeface="Times New Roman"/>
              </a:rPr>
              <a:t>(A) </a:t>
            </a:r>
            <a:r>
              <a:rPr lang="en-US" sz="3000" dirty="0" err="1">
                <a:latin typeface="Times New Roman"/>
                <a:cs typeface="Times New Roman"/>
              </a:rPr>
              <a:t>Inflaton</a:t>
            </a:r>
            <a:r>
              <a:rPr lang="en-US" sz="3000" dirty="0">
                <a:latin typeface="Times New Roman"/>
                <a:cs typeface="Times New Roman"/>
              </a:rPr>
              <a:t> decouples from neutrinos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600" dirty="0" err="1">
                <a:latin typeface="Times New Roman"/>
                <a:cs typeface="Times New Roman"/>
              </a:rPr>
              <a:t>Inflaton</a:t>
            </a:r>
            <a:r>
              <a:rPr lang="en-US" sz="2600" dirty="0">
                <a:latin typeface="Times New Roman"/>
                <a:cs typeface="Times New Roman"/>
              </a:rPr>
              <a:t> decays to Higgs(</a:t>
            </a:r>
            <a:r>
              <a:rPr lang="en-US" sz="2600" dirty="0" err="1">
                <a:latin typeface="Times New Roman"/>
                <a:cs typeface="Times New Roman"/>
              </a:rPr>
              <a:t>inos</a:t>
            </a:r>
            <a:r>
              <a:rPr lang="en-US" sz="2600" dirty="0">
                <a:latin typeface="Times New Roman"/>
                <a:cs typeface="Times New Roman"/>
              </a:rPr>
              <a:t>): </a:t>
            </a:r>
            <a:r>
              <a:rPr lang="en-US" sz="2600" dirty="0" err="1">
                <a:latin typeface="Times New Roman"/>
                <a:cs typeface="Times New Roman"/>
              </a:rPr>
              <a:t>leptogenesis</a:t>
            </a:r>
            <a:r>
              <a:rPr lang="en-US" sz="2600" dirty="0">
                <a:latin typeface="Times New Roman"/>
                <a:cs typeface="Times New Roman"/>
              </a:rPr>
              <a:t> difficult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Times New Roman"/>
                <a:cs typeface="Times New Roman"/>
              </a:rPr>
              <a:t>(B) </a:t>
            </a:r>
            <a:r>
              <a:rPr lang="en-US" sz="3000" dirty="0" err="1">
                <a:latin typeface="Times New Roman"/>
                <a:cs typeface="Times New Roman"/>
              </a:rPr>
              <a:t>Inflaton</a:t>
            </a:r>
            <a:r>
              <a:rPr lang="en-US" sz="3000" dirty="0">
                <a:latin typeface="Times New Roman"/>
                <a:cs typeface="Times New Roman"/>
              </a:rPr>
              <a:t> couples to neutrinos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sz="4400" dirty="0">
              <a:latin typeface="Times New Roman"/>
              <a:cs typeface="Times New Roman"/>
            </a:endParaRPr>
          </a:p>
          <a:p>
            <a:pPr fontAlgn="auto">
              <a:spcAft>
                <a:spcPts val="0"/>
              </a:spcAft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Times New Roman"/>
                <a:cs typeface="Times New Roman"/>
              </a:rPr>
              <a:t>Double seesaw mass matrix, 2 heavy states, couplings 						where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Times New Roman"/>
                <a:cs typeface="Times New Roman"/>
              </a:rPr>
              <a:t>Constraints from neutrino data, easier </a:t>
            </a:r>
            <a:r>
              <a:rPr lang="en-US" sz="3000" dirty="0" err="1">
                <a:latin typeface="Times New Roman"/>
                <a:cs typeface="Times New Roman"/>
              </a:rPr>
              <a:t>leptogenesis</a:t>
            </a:r>
            <a:r>
              <a:rPr lang="en-US" sz="3000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6867" name="Title 13"/>
          <p:cNvSpPr>
            <a:spLocks noGrp="1"/>
          </p:cNvSpPr>
          <p:nvPr>
            <p:ph type="title"/>
          </p:nvPr>
        </p:nvSpPr>
        <p:spPr>
          <a:xfrm>
            <a:off x="1981200" y="419100"/>
            <a:ext cx="8229600" cy="1143000"/>
          </a:xfrm>
        </p:spPr>
        <p:txBody>
          <a:bodyPr/>
          <a:lstStyle/>
          <a:p>
            <a:endParaRPr lang="en-US" altLang="el-GR"/>
          </a:p>
        </p:txBody>
      </p:sp>
      <p:sp>
        <p:nvSpPr>
          <p:cNvPr id="36868" name="Title 1"/>
          <p:cNvSpPr txBox="1">
            <a:spLocks/>
          </p:cNvSpPr>
          <p:nvPr/>
        </p:nvSpPr>
        <p:spPr bwMode="auto">
          <a:xfrm>
            <a:off x="1631950" y="260351"/>
            <a:ext cx="8928100" cy="100806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48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 Masses &amp; Mixing</a:t>
            </a:r>
          </a:p>
        </p:txBody>
      </p:sp>
      <p:pic>
        <p:nvPicPr>
          <p:cNvPr id="4" name="Picture 3" descr="DoubleSeesa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13" y="3684588"/>
            <a:ext cx="81915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InflatonCouplin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9" y="5478463"/>
            <a:ext cx="42497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Mixin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4" y="5494338"/>
            <a:ext cx="17113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73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925" y="1484314"/>
            <a:ext cx="9037638" cy="5113337"/>
          </a:xfrm>
          <a:solidFill>
            <a:schemeClr val="bg2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z="3000">
                <a:latin typeface="Times New Roman" panose="02020603050405020304" pitchFamily="18" charset="0"/>
                <a:cs typeface="Times New Roman" panose="02020603050405020304" pitchFamily="18" charset="0"/>
              </a:rPr>
              <a:t>To avoid overproduction of dark matter via gravitinos if no later entropy</a:t>
            </a:r>
          </a:p>
          <a:p>
            <a:endParaRPr lang="en-US" altLang="el-GR" sz="3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>
                <a:latin typeface="Times New Roman" panose="02020603050405020304" pitchFamily="18" charset="0"/>
                <a:cs typeface="Times New Roman" panose="02020603050405020304" pitchFamily="18" charset="0"/>
              </a:rPr>
              <a:t>With entropy factor Δ, if inflaton couples to neutrinos:</a:t>
            </a:r>
          </a:p>
          <a:p>
            <a:endParaRPr lang="en-US" altLang="el-GR" sz="3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>
                <a:latin typeface="Times New Roman" panose="02020603050405020304" pitchFamily="18" charset="0"/>
                <a:cs typeface="Times New Roman" panose="02020603050405020304" pitchFamily="18" charset="0"/>
              </a:rPr>
              <a:t>Normal neutrino mass hierarchy preferred</a:t>
            </a:r>
          </a:p>
          <a:p>
            <a:endParaRPr lang="en-US" altLang="el-GR" sz="3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l-GR" sz="3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>
                <a:latin typeface="Times New Roman" panose="02020603050405020304" pitchFamily="18" charset="0"/>
                <a:cs typeface="Times New Roman" panose="02020603050405020304" pitchFamily="18" charset="0"/>
              </a:rPr>
              <a:t>Weak or strong reheating? Much much extra entropy?</a:t>
            </a:r>
          </a:p>
        </p:txBody>
      </p:sp>
      <p:sp>
        <p:nvSpPr>
          <p:cNvPr id="37891" name="Title 13"/>
          <p:cNvSpPr>
            <a:spLocks noGrp="1"/>
          </p:cNvSpPr>
          <p:nvPr>
            <p:ph type="title"/>
          </p:nvPr>
        </p:nvSpPr>
        <p:spPr>
          <a:xfrm>
            <a:off x="1981200" y="346075"/>
            <a:ext cx="8229600" cy="1143000"/>
          </a:xfrm>
        </p:spPr>
        <p:txBody>
          <a:bodyPr/>
          <a:lstStyle/>
          <a:p>
            <a:endParaRPr lang="en-US" altLang="el-GR"/>
          </a:p>
        </p:txBody>
      </p:sp>
      <p:sp>
        <p:nvSpPr>
          <p:cNvPr id="37892" name="Title 1"/>
          <p:cNvSpPr txBox="1">
            <a:spLocks/>
          </p:cNvSpPr>
          <p:nvPr/>
        </p:nvSpPr>
        <p:spPr bwMode="auto">
          <a:xfrm>
            <a:off x="1631950" y="188913"/>
            <a:ext cx="8928100" cy="10080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4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 Masses &amp; Inflaton Coupling</a:t>
            </a:r>
          </a:p>
        </p:txBody>
      </p:sp>
      <p:pic>
        <p:nvPicPr>
          <p:cNvPr id="37893" name="Picture 1" descr="yConstrain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2060575"/>
            <a:ext cx="5613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NeutrinoywithDelt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3644900"/>
            <a:ext cx="26273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nu2nu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868863"/>
            <a:ext cx="34671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5375275" y="1146175"/>
            <a:ext cx="5137150" cy="338138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16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JE, Garcia, Nagata, Nanopoulos &amp; Olive, arXiv:1704.07331</a:t>
            </a:r>
          </a:p>
        </p:txBody>
      </p:sp>
      <p:pic>
        <p:nvPicPr>
          <p:cNvPr id="37897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276" y="4922839"/>
            <a:ext cx="5394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795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925" y="1268413"/>
            <a:ext cx="9037638" cy="5473700"/>
          </a:xfrm>
          <a:solidFill>
            <a:schemeClr val="bg2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Entropy release</a:t>
            </a:r>
          </a:p>
          <a:p>
            <a:endParaRPr lang="en-US" altLang="el-GR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l-G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Relaxes </a:t>
            </a:r>
            <a:r>
              <a:rPr lang="en-US" altLang="el-GR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gravitino</a:t>
            </a:r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production constraint, little effect on number of inflationary e-folds:</a:t>
            </a:r>
          </a:p>
          <a:p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</a:t>
            </a:r>
            <a:r>
              <a:rPr lang="en-US" altLang="el-GR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leptogenesis</a:t>
            </a:r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</a:t>
            </a:r>
            <a:r>
              <a:rPr lang="en-US" altLang="el-GR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inflaton</a:t>
            </a:r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couples to neutrinos:</a:t>
            </a:r>
          </a:p>
          <a:p>
            <a:endParaRPr lang="en-US" altLang="el-GR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l-GR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l-GR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3" name="Title 1"/>
          <p:cNvSpPr txBox="1">
            <a:spLocks/>
          </p:cNvSpPr>
          <p:nvPr/>
        </p:nvSpPr>
        <p:spPr bwMode="auto">
          <a:xfrm>
            <a:off x="1631950" y="188913"/>
            <a:ext cx="8928100" cy="10080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4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Entropy Release &amp; Baryogenesis</a:t>
            </a:r>
          </a:p>
        </p:txBody>
      </p:sp>
      <p:pic>
        <p:nvPicPr>
          <p:cNvPr id="40964" name="Picture 3" descr="justDelt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1844676"/>
            <a:ext cx="5397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4" descr="Delt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1831976"/>
            <a:ext cx="8355012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eltaN*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6" y="3090864"/>
            <a:ext cx="34004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epsilon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4149725"/>
            <a:ext cx="66548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nBs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5068888"/>
            <a:ext cx="8636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01800" y="2043667"/>
            <a:ext cx="1655762" cy="36933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l-GR">
                <a:solidFill>
                  <a:prstClr val="black"/>
                </a:solidFill>
              </a:rPr>
              <a:t>      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774825" y="5148263"/>
            <a:ext cx="2089150" cy="6461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l-GR" sz="3600">
                <a:solidFill>
                  <a:prstClr val="black"/>
                </a:solidFill>
              </a:rPr>
              <a:t>      </a:t>
            </a:r>
          </a:p>
        </p:txBody>
      </p:sp>
      <p:sp>
        <p:nvSpPr>
          <p:cNvPr id="40971" name="Text Box 6"/>
          <p:cNvSpPr txBox="1">
            <a:spLocks noChangeArrowheads="1"/>
          </p:cNvSpPr>
          <p:nvPr/>
        </p:nvSpPr>
        <p:spPr bwMode="auto">
          <a:xfrm>
            <a:off x="5375275" y="1125539"/>
            <a:ext cx="5137150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l-GR" sz="16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JE, Garcia, Nagata, Nanopoulos &amp; Olive, arXiv:1704.07331</a:t>
            </a:r>
          </a:p>
        </p:txBody>
      </p:sp>
    </p:spTree>
    <p:extLst>
      <p:ext uri="{BB962C8B-B14F-4D97-AF65-F5344CB8AC3E}">
        <p14:creationId xmlns:p14="http://schemas.microsoft.com/office/powerpoint/2010/main" val="212967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31DB456-F62D-4633-9A76-34798D1579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3578" y="2143883"/>
            <a:ext cx="9664846" cy="239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373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CED1357-EB95-4566-9157-4D22C7210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6619" y="1286934"/>
            <a:ext cx="6758764" cy="410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665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8F9D59-EDEC-4D4F-9124-5C01D75762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6947" y="1286934"/>
            <a:ext cx="7398107" cy="410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241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46B706-3965-49F0-BB81-14E99983C0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8574" y="1286934"/>
            <a:ext cx="6814854" cy="410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9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AEE3E-63B7-E0C9-9C43-CEC1FF721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Cosmology and Phenomenology of the Superstring derived No-Scale Flipped SU(5)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758A1-296B-3855-D1A6-4FEECEBE24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150" dirty="0"/>
          </a:p>
        </p:txBody>
      </p:sp>
      <p:pic>
        <p:nvPicPr>
          <p:cNvPr id="4" name="Picture 2" descr="http://mitchell.tamu.edu/images/mitchell/foundation/mist-logo.png">
            <a:extLst>
              <a:ext uri="{FF2B5EF4-FFF2-40B4-BE49-F238E27FC236}">
                <a16:creationId xmlns:a16="http://schemas.microsoft.com/office/drawing/2014/main" id="{4120AD67-F83B-E7F2-5662-789F2E57E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006" y="6137100"/>
            <a:ext cx="3181350" cy="49530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32FE37F9-AB0F-19A8-E4B7-ABE02DF0232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148414" y="6056337"/>
            <a:ext cx="1866466" cy="576064"/>
          </a:xfrm>
          <a:prstGeom prst="rect">
            <a:avLst/>
          </a:prstGeom>
          <a:ln>
            <a:noFill/>
          </a:ln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C9170823-4D37-B035-328D-11427988B4DA}"/>
              </a:ext>
            </a:extLst>
          </p:cNvPr>
          <p:cNvSpPr txBox="1">
            <a:spLocks/>
          </p:cNvSpPr>
          <p:nvPr/>
        </p:nvSpPr>
        <p:spPr bwMode="auto">
          <a:xfrm>
            <a:off x="1379662" y="6128345"/>
            <a:ext cx="2665016" cy="431800"/>
          </a:xfrm>
          <a:prstGeom prst="rect">
            <a:avLst/>
          </a:prstGeom>
          <a:solidFill>
            <a:srgbClr val="000000"/>
          </a:solidFill>
          <a:ln w="38100" cmpd="sng">
            <a:solidFill>
              <a:srgbClr val="FF0000"/>
            </a:solidFill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2000" b="0" i="1" dirty="0" err="1">
                <a:solidFill>
                  <a:schemeClr val="bg1"/>
                </a:solidFill>
                <a:latin typeface="Times New Roman"/>
                <a:cs typeface="Times New Roman"/>
              </a:rPr>
              <a:t>Dimitri</a:t>
            </a:r>
            <a:r>
              <a:rPr lang="en-US" sz="2000" b="0" i="1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2000" b="0" i="1" dirty="0" err="1">
                <a:solidFill>
                  <a:schemeClr val="bg1"/>
                </a:solidFill>
                <a:latin typeface="Times New Roman"/>
                <a:cs typeface="Times New Roman"/>
              </a:rPr>
              <a:t>Nanopoulos</a:t>
            </a:r>
            <a:endParaRPr lang="en-US" sz="2000" b="0" i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ED715B-E414-5501-B33D-0F225004D7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060" y="1610222"/>
            <a:ext cx="7635940" cy="3439936"/>
          </a:xfrm>
          <a:prstGeom prst="rect">
            <a:avLst/>
          </a:prstGeom>
        </p:spPr>
      </p:pic>
      <p:pic>
        <p:nvPicPr>
          <p:cNvPr id="1028" name="Picture 4" descr="James Webb Space Telescope hit by micrometeoroid just months into flight |  Space">
            <a:extLst>
              <a:ext uri="{FF2B5EF4-FFF2-40B4-BE49-F238E27FC236}">
                <a16:creationId xmlns:a16="http://schemas.microsoft.com/office/drawing/2014/main" id="{D415BAEA-D456-1DCC-B9A1-5A444E8FB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11313"/>
            <a:ext cx="6096000" cy="34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B23E16-5593-8307-1507-82E0387093FD}"/>
              </a:ext>
            </a:extLst>
          </p:cNvPr>
          <p:cNvSpPr txBox="1"/>
          <p:nvPr/>
        </p:nvSpPr>
        <p:spPr>
          <a:xfrm>
            <a:off x="0" y="5049068"/>
            <a:ext cx="3171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James Webb Space Telescope</a:t>
            </a:r>
            <a:endParaRPr lang="en-1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1B18C6-432D-3DDF-6D5C-BA748CD2F7E5}"/>
              </a:ext>
            </a:extLst>
          </p:cNvPr>
          <p:cNvSpPr txBox="1"/>
          <p:nvPr/>
        </p:nvSpPr>
        <p:spPr>
          <a:xfrm>
            <a:off x="11582400" y="5046874"/>
            <a:ext cx="80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LHC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988224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C00733F-A3B4-4ED5-9658-76B52A7033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3578" y="2542558"/>
            <a:ext cx="9664846" cy="159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89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8384287-A831-40EB-ADB5-D3B1366F6B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3578" y="1576074"/>
            <a:ext cx="9664846" cy="352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011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460F2AA-A5D5-4BB7-BE8D-FCA8933E3C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3429" y="-1"/>
            <a:ext cx="5264549" cy="6792968"/>
          </a:xfrm>
          <a:prstGeom prst="rect">
            <a:avLst/>
          </a:prstGeom>
          <a:ln>
            <a:noFill/>
          </a:ln>
        </p:spPr>
      </p:pic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74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13A61-2162-47F8-8687-D1813F8EE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133245"/>
            <a:ext cx="7429141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200" dirty="0">
                <a:solidFill>
                  <a:srgbClr val="FFFFFF"/>
                </a:solidFill>
              </a:rPr>
              <a:t>Fermion Masses </a:t>
            </a: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1200" dirty="0">
                <a:solidFill>
                  <a:srgbClr val="FFFFFF"/>
                </a:solidFill>
              </a:rPr>
              <a:t>Particle physics and cosmology of the string derived no-</a:t>
            </a:r>
            <a:r>
              <a:rPr lang="en-US" sz="1200" dirty="0" err="1">
                <a:solidFill>
                  <a:srgbClr val="FFFFFF"/>
                </a:solidFill>
              </a:rPr>
              <a:t>scaleflipped</a:t>
            </a:r>
            <a:r>
              <a:rPr lang="en-US" sz="1200" dirty="0">
                <a:solidFill>
                  <a:srgbClr val="FFFFFF"/>
                </a:solidFill>
              </a:rPr>
              <a:t> SU(5)</a:t>
            </a:r>
            <a:r>
              <a:rPr lang="en-US" sz="3200" dirty="0">
                <a:solidFill>
                  <a:srgbClr val="FFFFFF"/>
                </a:solidFill>
              </a:rPr>
              <a:t/>
            </a: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1200" dirty="0">
                <a:solidFill>
                  <a:srgbClr val="FFFFFF"/>
                </a:solidFill>
              </a:rPr>
              <a:t>I. Antoniadis, D.V. Nanopoulos and J. </a:t>
            </a:r>
            <a:r>
              <a:rPr lang="en-US" sz="1200" dirty="0" err="1">
                <a:solidFill>
                  <a:srgbClr val="FFFFFF"/>
                </a:solidFill>
              </a:rPr>
              <a:t>Rizos</a:t>
            </a:r>
            <a:r>
              <a:rPr lang="en-US" sz="1200" dirty="0">
                <a:solidFill>
                  <a:srgbClr val="FFFFFF"/>
                </a:solidFill>
              </a:rPr>
              <a:t>, JCAP03 (2021) 017</a:t>
            </a:r>
          </a:p>
        </p:txBody>
      </p:sp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C99CBC08-D8A4-4874-9CF7-F111255CCE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986" y="4513426"/>
            <a:ext cx="5026642" cy="797640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E397BF-19B6-4404-A7CF-B97906459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23" y="2169854"/>
            <a:ext cx="5127608" cy="125914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557B6EA-62E5-4644-8A04-D77018B2C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8163" y="1631755"/>
            <a:ext cx="5122415" cy="51709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6CB452-FE8A-4E2A-9E51-8DDC6BAD7252}"/>
              </a:ext>
            </a:extLst>
          </p:cNvPr>
          <p:cNvSpPr txBox="1"/>
          <p:nvPr/>
        </p:nvSpPr>
        <p:spPr>
          <a:xfrm>
            <a:off x="71634" y="5773911"/>
            <a:ext cx="2707793" cy="338554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el-GR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rgbClr val="FFFF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Calibri" panose="020F0502020204030204" pitchFamily="34" charset="0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ΑΕΗΝ, </a:t>
            </a:r>
            <a:r>
              <a:rPr lang="en-US" dirty="0">
                <a:solidFill>
                  <a:schemeClr val="bg1"/>
                </a:solidFill>
              </a:rPr>
              <a:t>Phys. B, 231 (1989)65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DF6034E-D4F3-AE0B-9989-77B70284EC4C}"/>
              </a:ext>
            </a:extLst>
          </p:cNvPr>
          <p:cNvSpPr/>
          <p:nvPr/>
        </p:nvSpPr>
        <p:spPr>
          <a:xfrm>
            <a:off x="6782539" y="2187610"/>
            <a:ext cx="703595" cy="3304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36405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13A61-2162-47F8-8687-D1813F8EE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133245"/>
            <a:ext cx="7429141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200" dirty="0">
                <a:solidFill>
                  <a:srgbClr val="FFFFFF"/>
                </a:solidFill>
              </a:rPr>
              <a:t>Fermion Masses </a:t>
            </a: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1200" dirty="0">
                <a:solidFill>
                  <a:srgbClr val="FFFFFF"/>
                </a:solidFill>
              </a:rPr>
              <a:t>Particle physics and cosmology of the string derived no-</a:t>
            </a:r>
            <a:r>
              <a:rPr lang="en-US" sz="1200" dirty="0" err="1">
                <a:solidFill>
                  <a:srgbClr val="FFFFFF"/>
                </a:solidFill>
              </a:rPr>
              <a:t>scaleflipped</a:t>
            </a:r>
            <a:r>
              <a:rPr lang="en-US" sz="1200" dirty="0">
                <a:solidFill>
                  <a:srgbClr val="FFFFFF"/>
                </a:solidFill>
              </a:rPr>
              <a:t> SU(5)</a:t>
            </a:r>
            <a:r>
              <a:rPr lang="en-US" sz="3200" dirty="0">
                <a:solidFill>
                  <a:srgbClr val="FFFFFF"/>
                </a:solidFill>
              </a:rPr>
              <a:t/>
            </a: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1200" dirty="0">
                <a:solidFill>
                  <a:srgbClr val="FFFFFF"/>
                </a:solidFill>
              </a:rPr>
              <a:t>I. Antoniadis, D.V. Nanopoulos and J. </a:t>
            </a:r>
            <a:r>
              <a:rPr lang="en-US" sz="1200" dirty="0" err="1">
                <a:solidFill>
                  <a:srgbClr val="FFFFFF"/>
                </a:solidFill>
              </a:rPr>
              <a:t>Rizos</a:t>
            </a:r>
            <a:r>
              <a:rPr lang="en-US" sz="1200" dirty="0">
                <a:solidFill>
                  <a:srgbClr val="FFFFFF"/>
                </a:solidFill>
              </a:rPr>
              <a:t>, JCAP03 (2021) 017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6E3E5E5-9C19-4DF7-A668-9221A6329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86" y="1708706"/>
            <a:ext cx="3723133" cy="8931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CC67C15-F814-412A-A97B-A06A5B72A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9" y="2416746"/>
            <a:ext cx="3820159" cy="212982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6EA3DB4-3C72-463B-9C1C-1E3B5CB02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29" y="5256188"/>
            <a:ext cx="4028666" cy="13044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0E91DD7-2293-479E-9D33-2110B51082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9492" y="3217773"/>
            <a:ext cx="3392807" cy="5133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2FE4892-AD0C-4F9C-B659-9BF6991DB9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3487" y="1781107"/>
            <a:ext cx="3742254" cy="12403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153992D-7296-4349-9BA9-9D788A9BBDA6}"/>
                  </a:ext>
                </a:extLst>
              </p:cNvPr>
              <p:cNvSpPr txBox="1"/>
              <p:nvPr/>
            </p:nvSpPr>
            <p:spPr>
              <a:xfrm>
                <a:off x="5525258" y="3968266"/>
                <a:ext cx="169800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</a:t>
                </a:r>
                <a:r>
                  <a:rPr kumimoji="0" lang="en-US" sz="24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u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</m:t>
                    </m:r>
                  </m:oMath>
                </a14:m>
                <a:r>
                  <a:rPr kumimoji="0" lang="el-G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ξ</a:t>
                </a:r>
                <a:r>
                  <a:rPr kumimoji="0" lang="el-GR" sz="24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</a:t>
                </a:r>
                <a:r>
                  <a:rPr kumimoji="0" lang="el-G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</a:t>
                </a:r>
                <a:r>
                  <a:rPr kumimoji="0" lang="en-US" sz="24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</a:t>
                </a:r>
                <a:endParaRPr kumimoji="0" lang="el-GR" sz="24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153992D-7296-4349-9BA9-9D788A9BB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5258" y="3968266"/>
                <a:ext cx="1698003" cy="461665"/>
              </a:xfrm>
              <a:prstGeom prst="rect">
                <a:avLst/>
              </a:prstGeom>
              <a:blipFill>
                <a:blip r:embed="rId7"/>
                <a:stretch>
                  <a:fillRect l="-5376" t="-10526" b="-2894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Right 6">
            <a:extLst>
              <a:ext uri="{FF2B5EF4-FFF2-40B4-BE49-F238E27FC236}">
                <a16:creationId xmlns:a16="http://schemas.microsoft.com/office/drawing/2014/main" id="{5FE1C533-5E2D-4DAB-97CF-C79766D6C5E3}"/>
              </a:ext>
            </a:extLst>
          </p:cNvPr>
          <p:cNvSpPr/>
          <p:nvPr/>
        </p:nvSpPr>
        <p:spPr>
          <a:xfrm>
            <a:off x="4195026" y="4012699"/>
            <a:ext cx="1141153" cy="37280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A37B4D-BD05-2545-39EE-6A1DA30A2276}"/>
              </a:ext>
            </a:extLst>
          </p:cNvPr>
          <p:cNvGrpSpPr/>
          <p:nvPr/>
        </p:nvGrpSpPr>
        <p:grpSpPr>
          <a:xfrm>
            <a:off x="7627966" y="1031826"/>
            <a:ext cx="4559626" cy="5692929"/>
            <a:chOff x="8634517" y="1723500"/>
            <a:chExt cx="3267524" cy="410843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CECC492-A43E-4F02-8388-AD821CEE8B6D}"/>
                </a:ext>
              </a:extLst>
            </p:cNvPr>
            <p:cNvSpPr/>
            <p:nvPr/>
          </p:nvSpPr>
          <p:spPr>
            <a:xfrm>
              <a:off x="10360058" y="4344839"/>
              <a:ext cx="325176" cy="619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7793FD9-EDE5-4FB8-9694-C98A149E1D5C}"/>
                </a:ext>
              </a:extLst>
            </p:cNvPr>
            <p:cNvGrpSpPr/>
            <p:nvPr/>
          </p:nvGrpSpPr>
          <p:grpSpPr>
            <a:xfrm>
              <a:off x="8634517" y="1723500"/>
              <a:ext cx="3267524" cy="4108436"/>
              <a:chOff x="8612461" y="1149294"/>
              <a:chExt cx="3267525" cy="410843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E09E007-016E-4A78-90B1-D1BB6DC097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612461" y="1149294"/>
                <a:ext cx="3219899" cy="1933845"/>
              </a:xfrm>
              <a:prstGeom prst="rect">
                <a:avLst/>
              </a:prstGeom>
            </p:spPr>
          </p:pic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091D935-900E-46AB-9B8B-05835976080A}"/>
                  </a:ext>
                </a:extLst>
              </p:cNvPr>
              <p:cNvGrpSpPr/>
              <p:nvPr/>
            </p:nvGrpSpPr>
            <p:grpSpPr>
              <a:xfrm>
                <a:off x="8660087" y="3295306"/>
                <a:ext cx="3219899" cy="1962424"/>
                <a:chOff x="8612462" y="3019081"/>
                <a:chExt cx="3219899" cy="1962424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0D106E2D-8D5C-4BFE-BCE9-D0B7560D61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12462" y="3019081"/>
                  <a:ext cx="3219899" cy="1962424"/>
                </a:xfrm>
                <a:prstGeom prst="rect">
                  <a:avLst/>
                </a:prstGeom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5ECF690-D487-4308-B8A7-4A2976B25013}"/>
                    </a:ext>
                  </a:extLst>
                </p:cNvPr>
                <p:cNvSpPr txBox="1"/>
                <p:nvPr/>
              </p:nvSpPr>
              <p:spPr>
                <a:xfrm>
                  <a:off x="10255283" y="3995507"/>
                  <a:ext cx="4698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3m</a:t>
                  </a:r>
                  <a:r>
                    <a:rPr kumimoji="0" lang="en-US" sz="1000" b="0" i="1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</a:t>
                  </a:r>
                  <a:endParaRPr kumimoji="0" lang="el-GR" sz="1000" b="0" i="1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5" name="TextBox 4"/>
            <p:cNvSpPr txBox="1"/>
            <p:nvPr/>
          </p:nvSpPr>
          <p:spPr>
            <a:xfrm>
              <a:off x="10706440" y="4845938"/>
              <a:ext cx="2634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*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128E898-2B7C-4A55-A37F-3CE202ACE57B}"/>
                </a:ext>
              </a:extLst>
            </p:cNvPr>
            <p:cNvSpPr/>
            <p:nvPr/>
          </p:nvSpPr>
          <p:spPr>
            <a:xfrm>
              <a:off x="8774255" y="5029201"/>
              <a:ext cx="1910979" cy="1972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6BBEBE2-EC04-4384-9F13-A2DE481E6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067365" y="4878574"/>
              <a:ext cx="545923" cy="24350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30E2EE5-D749-4C29-A431-3E6A5BA04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792181" y="5120541"/>
              <a:ext cx="1847998" cy="222159"/>
            </a:xfrm>
            <a:prstGeom prst="rect">
              <a:avLst/>
            </a:prstGeom>
          </p:spPr>
        </p:pic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A11089F2-2381-44DE-BA92-030D45138DBD}"/>
              </a:ext>
            </a:extLst>
          </p:cNvPr>
          <p:cNvSpPr/>
          <p:nvPr/>
        </p:nvSpPr>
        <p:spPr>
          <a:xfrm>
            <a:off x="7482299" y="4936101"/>
            <a:ext cx="3649368" cy="12044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9E3C2EE-1C7A-E4E9-DE6E-6FF35BED1A80}"/>
              </a:ext>
            </a:extLst>
          </p:cNvPr>
          <p:cNvCxnSpPr/>
          <p:nvPr/>
        </p:nvCxnSpPr>
        <p:spPr>
          <a:xfrm>
            <a:off x="3950098" y="1609691"/>
            <a:ext cx="0" cy="48273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B90A74F-54B0-4EA7-2AE0-898301332F76}"/>
              </a:ext>
            </a:extLst>
          </p:cNvPr>
          <p:cNvCxnSpPr/>
          <p:nvPr/>
        </p:nvCxnSpPr>
        <p:spPr>
          <a:xfrm>
            <a:off x="7579498" y="1599000"/>
            <a:ext cx="0" cy="48273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20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23371" y="1234159"/>
                <a:ext cx="10905066" cy="439398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800" dirty="0">
                    <a:solidFill>
                      <a:srgbClr val="FF0000"/>
                    </a:solidFill>
                  </a:rPr>
                  <a:t>*</a:t>
                </a:r>
                <a:r>
                  <a:rPr lang="el-GR" sz="2000" dirty="0"/>
                  <a:t>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2800" b="0" i="1">
                        <a:latin typeface="Cambria Math" panose="02040503050406030204" pitchFamily="18" charset="0"/>
                      </a:rPr>
                      <m:t>𝜉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2800" b="0" i="1">
                        <a:latin typeface="Cambria Math" panose="02040503050406030204" pitchFamily="18" charset="0"/>
                      </a:rPr>
                      <m:t>𝜀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800" i="1" dirty="0"/>
              </a:p>
              <a:p>
                <a:pPr marL="0" indent="0">
                  <a:buNone/>
                </a:pPr>
                <a:r>
                  <a:rPr lang="en-US" sz="2800" i="1" dirty="0" err="1"/>
                  <a:t>i</a:t>
                </a:r>
                <a:r>
                  <a:rPr lang="en-US" sz="2800" i="1" dirty="0"/>
                  <a:t>)</a:t>
                </a:r>
                <a14:m>
                  <m:oMath xmlns:m="http://schemas.openxmlformats.org/officeDocument/2006/math">
                    <m:r>
                      <a:rPr lang="en-US" sz="2800" b="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→ −</m:t>
                    </m:r>
                    <m:r>
                      <a:rPr lang="el-GR" sz="2800" b="0" i="1">
                        <a:latin typeface="Cambria Math" panose="02040503050406030204" pitchFamily="18" charset="0"/>
                      </a:rPr>
                      <m:t>𝜉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b="0" i="1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→ −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800" b="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 marL="0" indent="0">
                  <a:buNone/>
                </a:pPr>
                <a:r>
                  <a:rPr lang="en-US" sz="2800" dirty="0"/>
                  <a:t>Extra contribution to </a:t>
                </a:r>
                <a:r>
                  <a:rPr lang="en-US" sz="2800" dirty="0" err="1"/>
                  <a:t>m</a:t>
                </a:r>
                <a:r>
                  <a:rPr lang="en-US" sz="2800" baseline="-25000" dirty="0" err="1"/>
                  <a:t>s</a:t>
                </a:r>
                <a:r>
                  <a:rPr lang="en-US" sz="2800" dirty="0"/>
                  <a:t>, eq. (6.14): </a:t>
                </a:r>
                <a:r>
                  <a:rPr lang="en-US" sz="2800" dirty="0" err="1"/>
                  <a:t>m</a:t>
                </a:r>
                <a:r>
                  <a:rPr lang="en-US" sz="2800" baseline="-25000" dirty="0" err="1"/>
                  <a:t>s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l-GR" sz="28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800" dirty="0"/>
              </a:p>
              <a:p>
                <a:pPr marL="0" lvl="0" indent="0">
                  <a:buNone/>
                </a:pPr>
                <a:r>
                  <a:rPr lang="en-US" sz="2800" dirty="0"/>
                  <a:t>ii) d-s mixing: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l-GR" sz="2800" b="0" i="1">
                        <a:latin typeface="Cambria Math" panose="02040503050406030204" pitchFamily="18" charset="0"/>
                      </a:rPr>
                      <m:t>𝜀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b="0" i="1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→ 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800" b="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2800" b="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/>
                  <a:t> </a:t>
                </a:r>
              </a:p>
              <a:p>
                <a:pPr marL="0" indent="0">
                  <a:buNone/>
                </a:pP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2800" b="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3 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l-GR" sz="2800" b="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  <m:sup>
                                <m:f>
                                  <m:f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2800" b="0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e>
                          <m:e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2800" b="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  <m:sup>
                                <m:f>
                                  <m:f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2800" b="0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l-GR" sz="2800" b="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</m:sup>
                            </m:sSup>
                          </m:e>
                        </m:eqAr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8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func>
                    <m:r>
                      <a:rPr lang="en-US" sz="2800" i="1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l-GR" sz="2800" b="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2800" b="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800" b="0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</m:sup>
                        </m:sSup>
                      </m:den>
                    </m:f>
                    <m:r>
                      <a:rPr lang="en-US" sz="2800" i="1">
                        <a:latin typeface="Cambria Math" panose="02040503050406030204" pitchFamily="18" charset="0"/>
                      </a:rPr>
                      <m:t> ≈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800" b="0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8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23371" y="1234159"/>
                <a:ext cx="10905066" cy="4393982"/>
              </a:xfrm>
              <a:blipFill>
                <a:blip r:embed="rId2"/>
                <a:stretch>
                  <a:fillRect l="-1118" t="-22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103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Fermilab Measurement"/>
          <p:cNvSpPr txBox="1">
            <a:spLocks noGrp="1"/>
          </p:cNvSpPr>
          <p:nvPr>
            <p:ph type="title"/>
          </p:nvPr>
        </p:nvSpPr>
        <p:spPr>
          <a:xfrm>
            <a:off x="2165487" y="143636"/>
            <a:ext cx="7804547" cy="9622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4000" dirty="0" err="1"/>
              <a:t>Fermilab</a:t>
            </a:r>
            <a:r>
              <a:rPr sz="4000" dirty="0"/>
              <a:t> Measurement</a:t>
            </a:r>
          </a:p>
        </p:txBody>
      </p:sp>
      <p:pic>
        <p:nvPicPr>
          <p:cNvPr id="218" name="BNL+FNAL.png" descr="BNL+FN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063" y="2189889"/>
            <a:ext cx="6531782" cy="4672801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Abi et al, arXiv:2104.03281"/>
          <p:cNvSpPr txBox="1"/>
          <p:nvPr/>
        </p:nvSpPr>
        <p:spPr>
          <a:xfrm>
            <a:off x="8116249" y="6421254"/>
            <a:ext cx="2470973" cy="331758"/>
          </a:xfrm>
          <a:prstGeom prst="rect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1687" kern="0"/>
              <a:t>Abi et al, arXiv:2104.03281</a:t>
            </a:r>
          </a:p>
        </p:txBody>
      </p:sp>
      <p:sp>
        <p:nvSpPr>
          <p:cNvPr id="220" name="FNAL result:…"/>
          <p:cNvSpPr txBox="1"/>
          <p:nvPr/>
        </p:nvSpPr>
        <p:spPr>
          <a:xfrm>
            <a:off x="1616221" y="924571"/>
            <a:ext cx="4451540" cy="1240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410751" hangingPunct="0">
              <a:defRPr sz="3600" b="0">
                <a:latin typeface="Calibri"/>
                <a:ea typeface="Calibri"/>
                <a:cs typeface="Calibri"/>
                <a:sym typeface="Calibri"/>
              </a:defRPr>
            </a:pPr>
            <a:r>
              <a:rPr sz="2531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FNAL result:</a:t>
            </a:r>
          </a:p>
          <a:p>
            <a:pPr defTabSz="410751" hangingPunct="0">
              <a:defRPr sz="3600" b="0">
                <a:latin typeface="Calibri"/>
                <a:ea typeface="Calibri"/>
                <a:cs typeface="Calibri"/>
                <a:sym typeface="Calibri"/>
              </a:defRPr>
            </a:pPr>
            <a:r>
              <a:rPr sz="2531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Combined result:</a:t>
            </a:r>
          </a:p>
          <a:p>
            <a:pPr defTabSz="410751" hangingPunct="0">
              <a:defRPr sz="3600" b="0">
                <a:latin typeface="Calibri"/>
                <a:ea typeface="Calibri"/>
                <a:cs typeface="Calibri"/>
                <a:sym typeface="Calibri"/>
              </a:defRPr>
            </a:pPr>
            <a:r>
              <a:rPr sz="2531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Difference from Standard Model:</a:t>
            </a:r>
          </a:p>
        </p:txBody>
      </p:sp>
      <p:pic>
        <p:nvPicPr>
          <p:cNvPr id="221" name="Discrepancy.png" descr="Discrepanc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253" y="1779154"/>
            <a:ext cx="4556121" cy="346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amucombined.png" descr="amucombin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7294" y="1336695"/>
            <a:ext cx="5930803" cy="4341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amuFNAL.png" descr="amuFN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4493" y="955472"/>
            <a:ext cx="5930922" cy="434142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Oval 11"/>
          <p:cNvSpPr/>
          <p:nvPr/>
        </p:nvSpPr>
        <p:spPr>
          <a:xfrm>
            <a:off x="5736942" y="1620382"/>
            <a:ext cx="5050742" cy="614217"/>
          </a:xfrm>
          <a:prstGeom prst="ellipse">
            <a:avLst/>
          </a:prstGeom>
          <a:ln w="57150">
            <a:solidFill>
              <a:schemeClr val="accent5">
                <a:hueOff val="-82419"/>
                <a:satOff val="-9513"/>
                <a:lumOff val="-16343"/>
              </a:schemeClr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509502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One-loop contribution from smuon/neutralino loop…"/>
          <p:cNvSpPr txBox="1">
            <a:spLocks noGrp="1"/>
          </p:cNvSpPr>
          <p:nvPr>
            <p:ph type="body" sz="half" idx="1"/>
          </p:nvPr>
        </p:nvSpPr>
        <p:spPr>
          <a:xfrm>
            <a:off x="1635947" y="1900857"/>
            <a:ext cx="3869532" cy="4420196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One-loop contribution from </a:t>
            </a:r>
            <a:r>
              <a:rPr dirty="0" err="1"/>
              <a:t>smuon</a:t>
            </a:r>
            <a:r>
              <a:rPr dirty="0"/>
              <a:t>/neutralino loop</a:t>
            </a:r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where</a:t>
            </a:r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and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Supersymmetry,…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1296496" y="295461"/>
                <a:ext cx="4356409" cy="179031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>
                <a:normAutofit/>
              </a:bodyPr>
              <a:lstStyle/>
              <a:p>
                <a:pPr defTabSz="345030">
                  <a:defRPr sz="5040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3200" dirty="0"/>
                  <a:t>Supersymmetry, </a:t>
                </a:r>
              </a:p>
              <a:p>
                <a:pPr defTabSz="345030">
                  <a:defRPr sz="5040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3200" i="1">
                        <a:solidFill>
                          <a:srgbClr val="FF2600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sz="3200" dirty="0"/>
                  <a:t> &amp; I</a:t>
                </a:r>
              </a:p>
              <a:p>
                <a:pPr defTabSz="345030">
                  <a:defRPr sz="5040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3200" dirty="0"/>
                  <a:t>go back a long way</a:t>
                </a:r>
              </a:p>
            </p:txBody>
          </p:sp>
        </mc:Choice>
        <mc:Fallback xmlns="">
          <p:sp>
            <p:nvSpPr>
              <p:cNvPr id="140" name="Supersymmetry,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96496" y="295461"/>
                <a:ext cx="4356409" cy="1790310"/>
              </a:xfrm>
              <a:prstGeom prst="rect">
                <a:avLst/>
              </a:prstGeom>
              <a:blipFill>
                <a:blip r:embed="rId2"/>
                <a:stretch>
                  <a:fillRect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1" name="etai1.png" descr="etai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673" y="4871608"/>
            <a:ext cx="299588" cy="3528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etai2.png" descr="etai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560" y="4907326"/>
            <a:ext cx="1276128" cy="3528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GauginoCouplings.png" descr="GauginoCoupling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2798" y="5510601"/>
            <a:ext cx="3879607" cy="499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EHNFormula.png" descr="EHNFormul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9220" y="3163176"/>
            <a:ext cx="4042986" cy="15026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EHN.png" descr="EH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5729" y="524985"/>
            <a:ext cx="4808043" cy="5644886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(1982)"/>
          <p:cNvSpPr txBox="1"/>
          <p:nvPr/>
        </p:nvSpPr>
        <p:spPr>
          <a:xfrm>
            <a:off x="9821348" y="450269"/>
            <a:ext cx="639600" cy="3317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1687" kern="0">
                <a:solidFill>
                  <a:srgbClr val="000000"/>
                </a:solidFill>
              </a:rPr>
              <a:t>(1982)</a:t>
            </a:r>
          </a:p>
        </p:txBody>
      </p:sp>
      <p:sp>
        <p:nvSpPr>
          <p:cNvPr id="147" name="Before idea of supersymmetric dark matter"/>
          <p:cNvSpPr txBox="1"/>
          <p:nvPr/>
        </p:nvSpPr>
        <p:spPr>
          <a:xfrm>
            <a:off x="3545861" y="6096659"/>
            <a:ext cx="5100278" cy="764633"/>
          </a:xfrm>
          <a:prstGeom prst="rect">
            <a:avLst/>
          </a:prstGeom>
          <a:solidFill>
            <a:schemeClr val="accent3">
              <a:hueOff val="-274225"/>
              <a:satOff val="26768"/>
              <a:lumOff val="11368"/>
            </a:schemeClr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32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2250" kern="0">
                <a:solidFill>
                  <a:srgbClr val="000000"/>
                </a:solidFill>
              </a:rPr>
              <a:t>Before idea of supersymmetric dark matter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37945A3-7D27-4017-813D-0CF82F05EC70}"/>
              </a:ext>
            </a:extLst>
          </p:cNvPr>
          <p:cNvSpPr/>
          <p:nvPr/>
        </p:nvSpPr>
        <p:spPr>
          <a:xfrm>
            <a:off x="5780501" y="1853027"/>
            <a:ext cx="1442734" cy="34571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4558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Double-click to edit"/>
          <p:cNvSpPr txBox="1">
            <a:spLocks noGrp="1"/>
          </p:cNvSpPr>
          <p:nvPr>
            <p:ph type="body" sz="half" idx="1"/>
          </p:nvPr>
        </p:nvSpPr>
        <p:spPr>
          <a:xfrm>
            <a:off x="1635946" y="1821656"/>
            <a:ext cx="3468022" cy="4420195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&amp; DM in Supersymmetry v2:…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949640" y="244330"/>
                <a:ext cx="4300017" cy="1984159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>
                <a:normAutofit/>
              </a:bodyPr>
              <a:lstStyle/>
              <a:p>
                <a:pPr defTabSz="390213">
                  <a:defRPr sz="5700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3200" i="1">
                        <a:solidFill>
                          <a:srgbClr val="FF2600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sz="3200" dirty="0"/>
                  <a:t> &amp; DM in Supersymmetry v2:</a:t>
                </a:r>
              </a:p>
              <a:p>
                <a:pPr defTabSz="390213">
                  <a:defRPr sz="5700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3200" dirty="0"/>
                  <a:t>the CMSSM</a:t>
                </a:r>
              </a:p>
            </p:txBody>
          </p:sp>
        </mc:Choice>
        <mc:Fallback xmlns="">
          <p:sp>
            <p:nvSpPr>
              <p:cNvPr id="159" name="&amp; DM in Supersymmetry v2: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49640" y="244330"/>
                <a:ext cx="4300017" cy="1984159"/>
              </a:xfrm>
              <a:prstGeom prst="rect">
                <a:avLst/>
              </a:prstGeom>
              <a:blipFill>
                <a:blip r:embed="rId2"/>
                <a:stretch>
                  <a:fillRect b="-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0" name="CMSSMPlane.png" descr="CMSSMPlan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258" y="2474640"/>
            <a:ext cx="3759399" cy="3839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ENOfront.png" descr="ENOfron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919" y="82417"/>
            <a:ext cx="4177232" cy="33336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ENOupperlimits.png" descr="ENOupperlimit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0237" y="3431941"/>
            <a:ext cx="4177233" cy="3151193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(2001)"/>
          <p:cNvSpPr txBox="1"/>
          <p:nvPr/>
        </p:nvSpPr>
        <p:spPr>
          <a:xfrm>
            <a:off x="9758841" y="6334934"/>
            <a:ext cx="639600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1687" kern="0">
                <a:solidFill>
                  <a:srgbClr val="000000"/>
                </a:solidFill>
              </a:rPr>
              <a:t>(2001)</a:t>
            </a:r>
          </a:p>
        </p:txBody>
      </p:sp>
      <p:sp>
        <p:nvSpPr>
          <p:cNvPr id="164" name="Sparticle masses a few hundred GeV"/>
          <p:cNvSpPr txBox="1"/>
          <p:nvPr/>
        </p:nvSpPr>
        <p:spPr>
          <a:xfrm>
            <a:off x="3722002" y="6291622"/>
            <a:ext cx="4365810" cy="418384"/>
          </a:xfrm>
          <a:prstGeom prst="rect">
            <a:avLst/>
          </a:prstGeom>
          <a:solidFill>
            <a:schemeClr val="accent6">
              <a:satOff val="18029"/>
              <a:lumOff val="12067"/>
            </a:schemeClr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32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2250" kern="0">
                <a:solidFill>
                  <a:srgbClr val="000000"/>
                </a:solidFill>
              </a:rPr>
              <a:t>Sparticle masses a few hundred GeV</a:t>
            </a:r>
          </a:p>
        </p:txBody>
      </p:sp>
      <p:sp>
        <p:nvSpPr>
          <p:cNvPr id="165" name="Dark matter…"/>
          <p:cNvSpPr txBox="1"/>
          <p:nvPr/>
        </p:nvSpPr>
        <p:spPr>
          <a:xfrm>
            <a:off x="3234439" y="3516981"/>
            <a:ext cx="2303890" cy="764633"/>
          </a:xfrm>
          <a:prstGeom prst="rect">
            <a:avLst/>
          </a:prstGeom>
          <a:solidFill>
            <a:schemeClr val="accent2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 defTabSz="410751" hangingPunct="0">
              <a:defRPr sz="3200" b="0">
                <a:latin typeface="Calibri"/>
                <a:ea typeface="Calibri"/>
                <a:cs typeface="Calibri"/>
                <a:sym typeface="Calibri"/>
              </a:defRPr>
            </a:pPr>
            <a:r>
              <a:rPr sz="2250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Dark matter </a:t>
            </a:r>
          </a:p>
          <a:p>
            <a:pPr algn="ctr" defTabSz="410751" hangingPunct="0">
              <a:defRPr sz="3200" b="0">
                <a:latin typeface="Calibri"/>
                <a:ea typeface="Calibri"/>
                <a:cs typeface="Calibri"/>
                <a:sym typeface="Calibri"/>
              </a:defRPr>
            </a:pPr>
            <a:r>
              <a:rPr sz="2250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density constraint</a:t>
            </a:r>
          </a:p>
        </p:txBody>
      </p:sp>
      <p:sp>
        <p:nvSpPr>
          <p:cNvPr id="166" name="Oval 11"/>
          <p:cNvSpPr/>
          <p:nvPr/>
        </p:nvSpPr>
        <p:spPr>
          <a:xfrm>
            <a:off x="7062220" y="2796460"/>
            <a:ext cx="1373651" cy="290216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6504112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0" name="Muon   , 4 neutralinos   , 2 smuons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2046712" y="1856441"/>
                <a:ext cx="7114450" cy="5027182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Muon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18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18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sz="218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t> , 4 neutralinos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496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96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sz="2496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t> , 2 smuons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46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6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sz="2461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t> </a:t>
                </a:r>
                <a14:m>
                  <m:oMath xmlns:m="http://schemas.openxmlformats.org/officeDocument/2006/math">
                    <m:r>
                      <a:rPr sz="2531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sz="253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2531" i="1"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2531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lim>
                            <m:r>
                              <a:rPr sz="2531" i="1">
                                <a:latin typeface="Cambria Math" panose="02040503050406030204" pitchFamily="18" charset="0"/>
                              </a:rPr>
                              <m:t>˜</m:t>
                            </m:r>
                          </m:lim>
                        </m:limUpp>
                      </m:e>
                      <m:sub>
                        <m:r>
                          <a:rPr sz="2531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sz="253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sz="2531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sz="253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/>
              </a:p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One-loop contributions from smuon/neutralino loops:</a:t>
                </a:r>
              </a:p>
              <a:p>
                <a:pPr lvl="1"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Left-right mixing:</a:t>
                </a:r>
              </a:p>
              <a:p>
                <a:pPr lvl="1"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Unmixed:</a:t>
                </a:r>
              </a:p>
            </p:txBody>
          </p:sp>
        </mc:Choice>
        <mc:Fallback xmlns="">
          <p:sp>
            <p:nvSpPr>
              <p:cNvPr id="230" name="Muon   , 4 neutralinos   , 2 smuon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046712" y="1856441"/>
                <a:ext cx="7114450" cy="5027182"/>
              </a:xfrm>
              <a:prstGeom prst="rect">
                <a:avLst/>
              </a:prstGeom>
              <a:blipFill>
                <a:blip r:embed="rId2"/>
                <a:stretch>
                  <a:fillRect l="-2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1" name="in Supersymmetry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797853" y="79135"/>
                <a:ext cx="6596295" cy="10060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>
                <a:normAutofit/>
              </a:bodyPr>
              <a:lstStyle/>
              <a:p>
                <a:pPr>
                  <a:defRPr sz="6000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36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6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6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3600" i="1">
                        <a:solidFill>
                          <a:srgbClr val="FF2600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sz="3600" dirty="0"/>
                  <a:t> in Supersymmetry</a:t>
                </a:r>
              </a:p>
            </p:txBody>
          </p:sp>
        </mc:Choice>
        <mc:Fallback xmlns="">
          <p:sp>
            <p:nvSpPr>
              <p:cNvPr id="231" name="in Supersymmetry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797853" y="79135"/>
                <a:ext cx="6596295" cy="1006032"/>
              </a:xfrm>
              <a:prstGeom prst="rect">
                <a:avLst/>
              </a:prstGeom>
              <a:blipFill>
                <a:blip r:embed="rId3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2" name="IN-fig.png" descr="IN-fi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9765" y="993964"/>
            <a:ext cx="2304585" cy="1422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N-fig2.png" descr="IN-fig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7613" y="1103176"/>
            <a:ext cx="2051577" cy="12038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IN-4.png" descr="IN-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6284" y="3300591"/>
            <a:ext cx="5295305" cy="6965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IN-6.png" descr="IN-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0347" y="4764427"/>
            <a:ext cx="4045149" cy="7054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IN-8.png" descr="IN-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5097" y="5486243"/>
            <a:ext cx="4652368" cy="71437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1639977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93A8751-7681-4A62-AE14-D8B569D8D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129" y="-1"/>
            <a:ext cx="7562676" cy="682531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C19796-E165-4BC4-98A2-0C3F84CE2DD2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7730836" y="1567832"/>
            <a:ext cx="1510431" cy="691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F52DF28-74D3-48DD-92D1-63F1C64AD4E8}"/>
              </a:ext>
            </a:extLst>
          </p:cNvPr>
          <p:cNvSpPr/>
          <p:nvPr/>
        </p:nvSpPr>
        <p:spPr>
          <a:xfrm>
            <a:off x="8704728" y="2259106"/>
            <a:ext cx="1073077" cy="47512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Quark, charged lepton masses</a:t>
            </a:r>
            <a:endParaRPr lang="el-GR" sz="1000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660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JE, Evans, Nagata, Nanopoulos &amp; Olive, arXiv:2107.03025"/>
          <p:cNvSpPr txBox="1"/>
          <p:nvPr/>
        </p:nvSpPr>
        <p:spPr>
          <a:xfrm>
            <a:off x="5433983" y="6432831"/>
            <a:ext cx="5101724" cy="266933"/>
          </a:xfrm>
          <a:prstGeom prst="rect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266"/>
              <a:t>JE, Evans, Nagata, Nanopoulos &amp; Olive, arXiv:2107.03025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1" name="in Flipped SU(5)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797853" y="25556"/>
                <a:ext cx="6596295" cy="81101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>
                <a:normAutofit/>
              </a:bodyPr>
              <a:lstStyle/>
              <a:p>
                <a:pPr defTabSz="345030">
                  <a:defRPr sz="6719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40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40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40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4000" i="1">
                        <a:solidFill>
                          <a:srgbClr val="FF2600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sz="4000" dirty="0"/>
                  <a:t> in Flipped SU(5)</a:t>
                </a:r>
              </a:p>
            </p:txBody>
          </p:sp>
        </mc:Choice>
        <mc:Fallback xmlns="">
          <p:sp>
            <p:nvSpPr>
              <p:cNvPr id="281" name="in Flipped SU(5)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797853" y="25556"/>
                <a:ext cx="6596295" cy="811014"/>
              </a:xfrm>
              <a:prstGeom prst="rect">
                <a:avLst/>
              </a:prstGeom>
              <a:blipFill>
                <a:blip r:embed="rId2"/>
                <a:stretch>
                  <a:fillRect t="-9023" b="-2330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2" name="MsmuonvsmchiRandJK2.png" descr="MsmuonvsmchiRandJK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180" y="1722379"/>
            <a:ext cx="4903640" cy="4563875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Lightest supersymmetric particle charged"/>
          <p:cNvSpPr txBox="1"/>
          <p:nvPr/>
        </p:nvSpPr>
        <p:spPr>
          <a:xfrm>
            <a:off x="1624675" y="1954611"/>
            <a:ext cx="2817311" cy="266933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266"/>
              <a:t>Lightest supersymmetric particle charged </a:t>
            </a:r>
          </a:p>
        </p:txBody>
      </p:sp>
      <p:sp>
        <p:nvSpPr>
          <p:cNvPr id="284" name="LEP lower limit…"/>
          <p:cNvSpPr txBox="1"/>
          <p:nvPr/>
        </p:nvSpPr>
        <p:spPr>
          <a:xfrm>
            <a:off x="3138924" y="4387290"/>
            <a:ext cx="1140633" cy="461729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266"/>
              <a:t>LEP lower limit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266"/>
              <a:t>on slepton mass</a:t>
            </a:r>
          </a:p>
        </p:txBody>
      </p:sp>
      <p:sp>
        <p:nvSpPr>
          <p:cNvPr id="285" name="LHC constraints"/>
          <p:cNvSpPr txBox="1"/>
          <p:nvPr/>
        </p:nvSpPr>
        <p:spPr>
          <a:xfrm>
            <a:off x="5375695" y="4901408"/>
            <a:ext cx="1090107" cy="266933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266"/>
              <a:t>LHC </a:t>
            </a:r>
            <a:r>
              <a:rPr sz="1266">
                <a:solidFill>
                  <a:schemeClr val="accent1">
                    <a:hueOff val="114395"/>
                    <a:lumOff val="-24975"/>
                  </a:schemeClr>
                </a:solidFill>
              </a:rPr>
              <a:t>constraints</a:t>
            </a:r>
          </a:p>
        </p:txBody>
      </p:sp>
      <p:sp>
        <p:nvSpPr>
          <p:cNvPr id="286" name="x = best-fit point"/>
          <p:cNvSpPr txBox="1"/>
          <p:nvPr/>
        </p:nvSpPr>
        <p:spPr>
          <a:xfrm>
            <a:off x="2635723" y="5437189"/>
            <a:ext cx="1150892" cy="266933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266"/>
              <a:t>x = best-fit point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0AF03-93DC-4A17-8FC2-3099A1279F8F}"/>
              </a:ext>
            </a:extLst>
          </p:cNvPr>
          <p:cNvSpPr/>
          <p:nvPr/>
        </p:nvSpPr>
        <p:spPr>
          <a:xfrm>
            <a:off x="209310" y="865230"/>
            <a:ext cx="3132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0022" indent="-250022" defTabSz="328600">
              <a:spcBef>
                <a:spcPts val="2320"/>
              </a:spcBef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/>
              <a:t>Scan free parameters of model:</a:t>
            </a:r>
          </a:p>
        </p:txBody>
      </p:sp>
      <p:pic>
        <p:nvPicPr>
          <p:cNvPr id="10" name="g-2-11.png" descr="g-2-11.png">
            <a:extLst>
              <a:ext uri="{FF2B5EF4-FFF2-40B4-BE49-F238E27FC236}">
                <a16:creationId xmlns:a16="http://schemas.microsoft.com/office/drawing/2014/main" id="{6B2069DB-E1EA-412E-A155-E7D964F00A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310" y="1135735"/>
            <a:ext cx="4703605" cy="4160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89" name="Scan of   as function of Higgs mass, Higgs mixing"/>
              <p:cNvSpPr txBox="1"/>
              <p:nvPr/>
            </p:nvSpPr>
            <p:spPr>
              <a:xfrm>
                <a:off x="3114062" y="991951"/>
                <a:ext cx="5963877" cy="623569"/>
              </a:xfrm>
              <a:prstGeom prst="rect">
                <a:avLst/>
              </a:prstGeom>
              <a:solidFill>
                <a:srgbClr val="FFFFFF"/>
              </a:solid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35719" tIns="35719" rIns="35719" bIns="35719" anchor="ctr">
                <a:spAutoFit/>
              </a:bodyPr>
              <a:lstStyle/>
              <a:p>
                <a:pPr algn="ctr" defTabSz="410751" hangingPunct="0">
                  <a:defRPr sz="3200" b="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2250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Scan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531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sz="2531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Calibri"/>
                              </a:rPr>
                            </m:ctrlPr>
                          </m:limUppPr>
                          <m:e>
                            <m:r>
                              <a:rPr sz="2531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Calibri"/>
                              </a:rPr>
                              <m:t>𝑎</m:t>
                            </m:r>
                          </m:e>
                          <m:lim>
                            <m:r>
                              <a:rPr sz="2531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Calibri"/>
                              </a:rPr>
                              <m:t>˜</m:t>
                            </m:r>
                          </m:lim>
                        </m:limUpp>
                      </m:e>
                      <m:sub>
                        <m:r>
                          <a:rPr sz="2531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  <m:t>𝜇</m:t>
                        </m:r>
                      </m:sub>
                    </m:sSub>
                  </m:oMath>
                </a14:m>
                <a:r>
                  <a:rPr sz="2250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 as function of Higgs mass, Higgs mixing</a:t>
                </a:r>
              </a:p>
            </p:txBody>
          </p:sp>
        </mc:Choice>
        <mc:Fallback xmlns="">
          <p:sp>
            <p:nvSpPr>
              <p:cNvPr id="289" name="Scan of   as function of Higgs mass, Higgs mixi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4062" y="991951"/>
                <a:ext cx="5963877" cy="623569"/>
              </a:xfrm>
              <a:prstGeom prst="rect">
                <a:avLst/>
              </a:prstGeom>
              <a:blipFill>
                <a:blip r:embed="rId2"/>
                <a:stretch>
                  <a:fillRect l="-2045" r="-1840" b="-166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0" name="Comparison.png" descr="Comparis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7702" y="1169727"/>
            <a:ext cx="7036594" cy="5322094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JE, Evans, Nagata, Nanopoulos &amp; Olive, arXiv:2107.03025"/>
          <p:cNvSpPr txBox="1"/>
          <p:nvPr/>
        </p:nvSpPr>
        <p:spPr>
          <a:xfrm>
            <a:off x="5441332" y="6424230"/>
            <a:ext cx="5101724" cy="331758"/>
          </a:xfrm>
          <a:prstGeom prst="rect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1687" kern="0"/>
              <a:t>JE, Evans, Nagata, Nanopoulos &amp; Olive, arXiv:2107.03025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2" name="Reduce discrepancy between experiment and data-driven estimate to…"/>
              <p:cNvSpPr txBox="1"/>
              <p:nvPr/>
            </p:nvSpPr>
            <p:spPr>
              <a:xfrm>
                <a:off x="6563775" y="2662655"/>
                <a:ext cx="3829708" cy="1889877"/>
              </a:xfrm>
              <a:prstGeom prst="rect">
                <a:avLst/>
              </a:prstGeom>
              <a:solidFill>
                <a:srgbClr val="FFFFFF"/>
              </a:solid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35719" tIns="35719" rIns="35719" bIns="35719" anchor="ctr">
                <a:spAutoFit/>
              </a:bodyPr>
              <a:lstStyle/>
              <a:p>
                <a:pPr algn="ctr" defTabSz="410751" hangingPunct="0">
                  <a:defRPr sz="3200" b="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2250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Reduce discrepancy between experiment and data-driven estimate to </a:t>
                </a:r>
                <a14:m>
                  <m:oMath xmlns:m="http://schemas.openxmlformats.org/officeDocument/2006/math">
                    <m:r>
                      <a:rPr sz="2812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Calibri"/>
                      </a:rPr>
                      <m:t>&lt;2</m:t>
                    </m:r>
                    <m:r>
                      <a:rPr sz="2812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Calibri"/>
                      </a:rPr>
                      <m:t>𝜎</m:t>
                    </m:r>
                  </m:oMath>
                </a14:m>
                <a:endParaRPr sz="225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endParaRPr>
              </a:p>
              <a:p>
                <a:pPr algn="ctr" defTabSz="410751" hangingPunct="0">
                  <a:defRPr sz="3200" b="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2250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Remove residual discrepancy between experiment and BMW</a:t>
                </a:r>
              </a:p>
            </p:txBody>
          </p:sp>
        </mc:Choice>
        <mc:Fallback xmlns="">
          <p:sp>
            <p:nvSpPr>
              <p:cNvPr id="292" name="Reduce discrepancy between experiment and data-driven estimate to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775" y="2662655"/>
                <a:ext cx="3829708" cy="1889877"/>
              </a:xfrm>
              <a:prstGeom prst="rect">
                <a:avLst/>
              </a:prstGeom>
              <a:blipFill>
                <a:blip r:embed="rId4"/>
                <a:stretch>
                  <a:fillRect l="-2548" t="-1935" r="-2229" b="-709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5012" y="103780"/>
            <a:ext cx="6596444" cy="138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36978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" grpId="0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4" name="in Flipped SU(5)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797852" y="190300"/>
                <a:ext cx="6596295" cy="81101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>
                <a:normAutofit/>
              </a:bodyPr>
              <a:lstStyle/>
              <a:p>
                <a:pPr defTabSz="345030">
                  <a:defRPr sz="6719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3200" i="1">
                        <a:solidFill>
                          <a:srgbClr val="FF2600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sz="3200" dirty="0"/>
                  <a:t> in Flipped SU(5)</a:t>
                </a:r>
              </a:p>
            </p:txBody>
          </p:sp>
        </mc:Choice>
        <mc:Fallback xmlns="">
          <p:sp>
            <p:nvSpPr>
              <p:cNvPr id="294" name="in Flipped SU(5)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797852" y="190300"/>
                <a:ext cx="6596295" cy="811014"/>
              </a:xfrm>
              <a:prstGeom prst="rect">
                <a:avLst/>
              </a:prstGeom>
              <a:blipFill>
                <a:blip r:embed="rId2"/>
                <a:stretch>
                  <a:fillRect b="-9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5" name="Parameters &amp; predictions at best-fit point"/>
          <p:cNvSpPr txBox="1"/>
          <p:nvPr/>
        </p:nvSpPr>
        <p:spPr>
          <a:xfrm>
            <a:off x="3613750" y="898090"/>
            <a:ext cx="4964501" cy="4183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2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2250" kern="0">
                <a:solidFill>
                  <a:srgbClr val="000000"/>
                </a:solidFill>
              </a:rPr>
              <a:t>Parameters &amp; predictions at best-fit point</a:t>
            </a:r>
          </a:p>
        </p:txBody>
      </p:sp>
      <p:pic>
        <p:nvPicPr>
          <p:cNvPr id="296" name="g-2Table.png" descr="g-2Tab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769" y="1377993"/>
            <a:ext cx="6120463" cy="4883232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JE, Evans, Nagata, Nanopoulos &amp; Olive, arXiv:2107.03025"/>
          <p:cNvSpPr txBox="1"/>
          <p:nvPr/>
        </p:nvSpPr>
        <p:spPr>
          <a:xfrm>
            <a:off x="5433983" y="6400418"/>
            <a:ext cx="5101724" cy="331758"/>
          </a:xfrm>
          <a:prstGeom prst="rect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1687" kern="0"/>
              <a:t>JE, Evans, Nagata, Nanopoulos &amp; Olive, arXiv:2107.03025</a:t>
            </a:r>
          </a:p>
        </p:txBody>
      </p:sp>
      <p:sp>
        <p:nvSpPr>
          <p:cNvPr id="298" name="Opportunities to search for light smuon, neutralino at LHC…"/>
          <p:cNvSpPr txBox="1"/>
          <p:nvPr/>
        </p:nvSpPr>
        <p:spPr>
          <a:xfrm>
            <a:off x="7848580" y="4027436"/>
            <a:ext cx="2765169" cy="851003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 defTabSz="410751" hangingPunct="0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Opportunities to search for light smuon, neutralino at LHC</a:t>
            </a:r>
          </a:p>
          <a:p>
            <a:pPr algn="ctr" defTabSz="410751" hangingPunct="0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Other sparticles too heavy?</a:t>
            </a:r>
          </a:p>
        </p:txBody>
      </p:sp>
      <p:sp>
        <p:nvSpPr>
          <p:cNvPr id="299" name="Oval 11"/>
          <p:cNvSpPr/>
          <p:nvPr/>
        </p:nvSpPr>
        <p:spPr>
          <a:xfrm>
            <a:off x="5337973" y="5395020"/>
            <a:ext cx="1408898" cy="379512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00" name="Get good CDM density…"/>
          <p:cNvSpPr txBox="1"/>
          <p:nvPr/>
        </p:nvSpPr>
        <p:spPr>
          <a:xfrm>
            <a:off x="8314411" y="5289086"/>
            <a:ext cx="2299337" cy="59138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 defTabSz="410751" hangingPunct="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Get good CDM density</a:t>
            </a:r>
          </a:p>
          <a:p>
            <a:pPr algn="ctr" defTabSz="410751" hangingPunct="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without even trying!</a:t>
            </a:r>
          </a:p>
        </p:txBody>
      </p:sp>
      <p:sp>
        <p:nvSpPr>
          <p:cNvPr id="11" name="Oval 11">
            <a:extLst>
              <a:ext uri="{FF2B5EF4-FFF2-40B4-BE49-F238E27FC236}">
                <a16:creationId xmlns:a16="http://schemas.microsoft.com/office/drawing/2014/main" id="{AD3EC7F2-685E-4A9A-B77E-1E61066CE823}"/>
              </a:ext>
            </a:extLst>
          </p:cNvPr>
          <p:cNvSpPr/>
          <p:nvPr/>
        </p:nvSpPr>
        <p:spPr>
          <a:xfrm>
            <a:off x="3338393" y="3593507"/>
            <a:ext cx="1332220" cy="432855"/>
          </a:xfrm>
          <a:prstGeom prst="ellipse">
            <a:avLst/>
          </a:prstGeom>
          <a:ln w="57150">
            <a:solidFill>
              <a:schemeClr val="accent5">
                <a:hueOff val="-82419"/>
                <a:satOff val="-9513"/>
                <a:lumOff val="-16343"/>
              </a:schemeClr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C575784-F635-4713-9B4B-93C772E79073}"/>
              </a:ext>
            </a:extLst>
          </p:cNvPr>
          <p:cNvSpPr/>
          <p:nvPr/>
        </p:nvSpPr>
        <p:spPr>
          <a:xfrm>
            <a:off x="3338393" y="4087881"/>
            <a:ext cx="1332220" cy="432855"/>
          </a:xfrm>
          <a:prstGeom prst="ellipse">
            <a:avLst/>
          </a:prstGeom>
          <a:ln w="57150">
            <a:solidFill>
              <a:schemeClr val="accent5">
                <a:hueOff val="-82419"/>
                <a:satOff val="-9513"/>
                <a:lumOff val="-16343"/>
              </a:schemeClr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51851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" grpId="0" animBg="1" advAuto="0"/>
      <p:bldP spid="299" grpId="0" animBg="1" advAuto="0"/>
      <p:bldP spid="300" grpId="0" animBg="1" advAuto="0"/>
      <p:bldP spid="11" grpId="0" animBg="1" advAuto="0"/>
      <p:bldP spid="12" grpId="0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2" name="Flipped Supersymmetry,   &amp; Dark Matter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1524000" y="212707"/>
                <a:ext cx="9144001" cy="909271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defTabSz="275203">
                  <a:defRPr sz="5360">
                    <a:solidFill>
                      <a:srgbClr val="FF26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3200" dirty="0"/>
                  <a:t>Flipped Supersymmetry,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20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3200" i="1">
                        <a:solidFill>
                          <a:srgbClr val="FF2600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sz="3200" dirty="0"/>
                  <a:t> &amp; Dark Matter</a:t>
                </a:r>
              </a:p>
            </p:txBody>
          </p:sp>
        </mc:Choice>
        <mc:Fallback xmlns="">
          <p:sp>
            <p:nvSpPr>
              <p:cNvPr id="302" name="Flipped Supersymmetry,   &amp; Dark Matter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24000" y="212707"/>
                <a:ext cx="9144001" cy="909271"/>
              </a:xfrm>
              <a:prstGeom prst="rect">
                <a:avLst/>
              </a:prstGeom>
              <a:blipFill>
                <a:blip r:embed="rId2"/>
                <a:stretch>
                  <a:fillRect b="-26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3" name="Exploration of  , dark matter and proton decay possibilities"/>
              <p:cNvSpPr txBox="1">
                <a:spLocks noGrp="1"/>
              </p:cNvSpPr>
              <p:nvPr>
                <p:ph type="body" sz="quarter" idx="1"/>
              </p:nvPr>
            </p:nvSpPr>
            <p:spPr>
              <a:xfrm>
                <a:off x="2061769" y="1187648"/>
                <a:ext cx="8068462" cy="532619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Exploration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46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61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2461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2461" i="1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t>, dark matter and proton decay possibilities</a:t>
                </a:r>
              </a:p>
            </p:txBody>
          </p:sp>
        </mc:Choice>
        <mc:Fallback xmlns="">
          <p:sp>
            <p:nvSpPr>
              <p:cNvPr id="303" name="Exploration of  , dark matter and proton decay possibilities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"/>
              </p:nvPr>
            </p:nvSpPr>
            <p:spPr>
              <a:xfrm>
                <a:off x="2061769" y="1187648"/>
                <a:ext cx="8068462" cy="532619"/>
              </a:xfrm>
              <a:prstGeom prst="rect">
                <a:avLst/>
              </a:prstGeom>
              <a:blipFill>
                <a:blip r:embed="rId3"/>
                <a:stretch>
                  <a:fillRect l="-2492" t="-31034" r="-1284" b="-36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4" name="FlippedPDKg-2.png" descr="FlippedPDKg-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870" y="1785938"/>
            <a:ext cx="3667269" cy="35394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Flipped1.835.png" descr="Flipped1.83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6296" y="1856765"/>
            <a:ext cx="3667270" cy="3568625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Oval 11"/>
          <p:cNvSpPr/>
          <p:nvPr/>
        </p:nvSpPr>
        <p:spPr>
          <a:xfrm>
            <a:off x="2754317" y="3978176"/>
            <a:ext cx="647921" cy="283472"/>
          </a:xfrm>
          <a:prstGeom prst="ellipse">
            <a:avLst/>
          </a:prstGeom>
          <a:ln w="57150">
            <a:solidFill>
              <a:schemeClr val="accent3">
                <a:hueOff val="362282"/>
                <a:satOff val="31803"/>
                <a:lumOff val="-18242"/>
              </a:schemeClr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" name="Significant contribution…"/>
              <p:cNvSpPr txBox="1"/>
              <p:nvPr/>
            </p:nvSpPr>
            <p:spPr>
              <a:xfrm>
                <a:off x="4422456" y="3918480"/>
                <a:ext cx="2299337" cy="641779"/>
              </a:xfrm>
              <a:prstGeom prst="rect">
                <a:avLst/>
              </a:prstGeom>
              <a:solidFill>
                <a:schemeClr val="accent3">
                  <a:hueOff val="362282"/>
                  <a:satOff val="31803"/>
                  <a:lumOff val="-18242"/>
                </a:schemeClr>
              </a:solid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35719" tIns="35719" rIns="35719" bIns="35719" anchor="ctr">
                <a:spAutoFit/>
              </a:bodyPr>
              <a:lstStyle/>
              <a:p>
                <a:pPr algn="ctr" defTabSz="410751" hangingPunct="0">
                  <a:defRPr b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1687" kern="0">
                    <a:solidFill>
                      <a:srgbClr val="FFFFFF"/>
                    </a:solidFill>
                    <a:latin typeface="Calibri"/>
                    <a:cs typeface="Calibri"/>
                    <a:sym typeface="Calibri"/>
                  </a:rPr>
                  <a:t>Significant contribution</a:t>
                </a:r>
              </a:p>
              <a:p>
                <a:pPr algn="ctr" defTabSz="410751" hangingPunct="0">
                  <a:defRPr b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1687" kern="0">
                    <a:solidFill>
                      <a:srgbClr val="FFFFFF"/>
                    </a:solidFill>
                    <a:latin typeface="Calibri"/>
                    <a:cs typeface="Calibri"/>
                    <a:sym typeface="Calibri"/>
                  </a:rPr>
                  <a:t>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863" i="1" kern="0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</m:ctrlPr>
                      </m:sSubPr>
                      <m:e>
                        <m:r>
                          <a:rPr sz="1863" i="1" kern="0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  <m:t>𝑔</m:t>
                        </m:r>
                      </m:e>
                      <m:sub>
                        <m:r>
                          <a:rPr sz="1863" i="1" kern="0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  <m:t>𝜇</m:t>
                        </m:r>
                      </m:sub>
                    </m:sSub>
                    <m:r>
                      <a:rPr sz="1863" i="1" kern="0">
                        <a:solidFill>
                          <a:srgbClr val="FEFEFE"/>
                        </a:solidFill>
                        <a:latin typeface="Cambria Math" panose="02040503050406030204" pitchFamily="18" charset="0"/>
                        <a:sym typeface="Calibri"/>
                      </a:rPr>
                      <m:t>−2</m:t>
                    </m:r>
                  </m:oMath>
                </a14:m>
                <a:endParaRPr sz="1687" kern="0">
                  <a:solidFill>
                    <a:srgbClr val="FFFFFF"/>
                  </a:solidFill>
                  <a:latin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307" name="Significant contribution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456" y="3918480"/>
                <a:ext cx="2299337" cy="641779"/>
              </a:xfrm>
              <a:prstGeom prst="rect">
                <a:avLst/>
              </a:prstGeom>
              <a:blipFill>
                <a:blip r:embed="rId6"/>
                <a:stretch>
                  <a:fillRect t="-4762" b="-1047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8" name="Oval 11"/>
          <p:cNvSpPr/>
          <p:nvPr/>
        </p:nvSpPr>
        <p:spPr>
          <a:xfrm rot="21000000">
            <a:off x="6748864" y="4350246"/>
            <a:ext cx="2614127" cy="283472"/>
          </a:xfrm>
          <a:prstGeom prst="ellipse">
            <a:avLst/>
          </a:prstGeom>
          <a:ln w="57150">
            <a:solidFill>
              <a:schemeClr val="accent3">
                <a:hueOff val="362282"/>
                <a:satOff val="31803"/>
                <a:lumOff val="-18242"/>
              </a:schemeClr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10" name="Oval 11"/>
          <p:cNvSpPr/>
          <p:nvPr/>
        </p:nvSpPr>
        <p:spPr>
          <a:xfrm rot="21000000">
            <a:off x="6748864" y="4442519"/>
            <a:ext cx="2614127" cy="283472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11" name="Oval 11"/>
          <p:cNvSpPr/>
          <p:nvPr/>
        </p:nvSpPr>
        <p:spPr>
          <a:xfrm>
            <a:off x="2843614" y="4067473"/>
            <a:ext cx="647921" cy="283472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12" name="Proton decay accessible to…"/>
          <p:cNvSpPr txBox="1"/>
          <p:nvPr/>
        </p:nvSpPr>
        <p:spPr>
          <a:xfrm>
            <a:off x="7670444" y="2611773"/>
            <a:ext cx="1396323" cy="1110625"/>
          </a:xfrm>
          <a:prstGeom prst="rect">
            <a:avLst/>
          </a:prstGeom>
          <a:solidFill>
            <a:schemeClr val="accent4">
              <a:hueOff val="-1081314"/>
              <a:satOff val="4338"/>
              <a:lumOff val="-8931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 defTabSz="410751" hangingPunct="0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Proton decay accessible to</a:t>
            </a:r>
          </a:p>
          <a:p>
            <a:pPr algn="ctr" defTabSz="410751" hangingPunct="0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Hyper-Kamiokande</a:t>
            </a:r>
          </a:p>
        </p:txBody>
      </p:sp>
      <p:sp>
        <p:nvSpPr>
          <p:cNvPr id="313" name="Oval 11"/>
          <p:cNvSpPr/>
          <p:nvPr/>
        </p:nvSpPr>
        <p:spPr>
          <a:xfrm rot="16200000">
            <a:off x="8142710" y="3025351"/>
            <a:ext cx="2386280" cy="283472"/>
          </a:xfrm>
          <a:prstGeom prst="ellipse">
            <a:avLst/>
          </a:prstGeom>
          <a:ln w="57150">
            <a:solidFill>
              <a:schemeClr val="accent4">
                <a:hueOff val="-1081314"/>
                <a:satOff val="4338"/>
                <a:lumOff val="-8931"/>
              </a:schemeClr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14" name="‘Quadrifecta’…"/>
          <p:cNvSpPr txBox="1"/>
          <p:nvPr/>
        </p:nvSpPr>
        <p:spPr>
          <a:xfrm>
            <a:off x="9408757" y="3611573"/>
            <a:ext cx="1237774" cy="591380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 defTabSz="410751" hangingPunct="0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‘Quadrifecta’</a:t>
            </a:r>
          </a:p>
          <a:p>
            <a:pPr algn="ctr" defTabSz="410751" hangingPunct="0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region</a:t>
            </a:r>
          </a:p>
        </p:txBody>
      </p:sp>
      <p:sp>
        <p:nvSpPr>
          <p:cNvPr id="315" name="Oval 11"/>
          <p:cNvSpPr/>
          <p:nvPr/>
        </p:nvSpPr>
        <p:spPr>
          <a:xfrm>
            <a:off x="9015842" y="3997454"/>
            <a:ext cx="466493" cy="485947"/>
          </a:xfrm>
          <a:prstGeom prst="ellipse">
            <a:avLst/>
          </a:prstGeom>
          <a:ln w="57150">
            <a:solidFill>
              <a:schemeClr val="accent5">
                <a:hueOff val="-82419"/>
                <a:satOff val="-9513"/>
                <a:lumOff val="-16343"/>
              </a:schemeClr>
            </a:solidFill>
          </a:ln>
        </p:spPr>
        <p:txBody>
          <a:bodyPr lIns="32146" rIns="32146" anchor="ctr"/>
          <a:lstStyle/>
          <a:p>
            <a:pPr defTabSz="321457" hangingPunct="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 sz="1266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16" name="Soft supersymmetry-breaking…"/>
          <p:cNvSpPr txBox="1"/>
          <p:nvPr/>
        </p:nvSpPr>
        <p:spPr>
          <a:xfrm>
            <a:off x="2945106" y="5456186"/>
            <a:ext cx="2729914" cy="851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Soft supersymmetry-breaking </a:t>
            </a:r>
          </a:p>
          <a:p>
            <a:pPr algn="ctr" defTabSz="410751" hangingPunct="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parameters specific </a:t>
            </a:r>
          </a:p>
          <a:p>
            <a:pPr algn="ctr" defTabSz="410751" hangingPunct="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to flipped SU(5)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" name="Sensitivity to superpotential…"/>
              <p:cNvSpPr txBox="1"/>
              <p:nvPr/>
            </p:nvSpPr>
            <p:spPr>
              <a:xfrm>
                <a:off x="6632332" y="5448332"/>
                <a:ext cx="2847191" cy="8667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35719" tIns="35719" rIns="35719" bIns="35719" anchor="ctr">
                <a:spAutoFit/>
              </a:bodyPr>
              <a:lstStyle/>
              <a:p>
                <a:pPr algn="ctr" defTabSz="410751" hangingPunct="0">
                  <a:defRPr b="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1687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Sensitivity to superpotential</a:t>
                </a:r>
              </a:p>
              <a:p>
                <a:pPr algn="ctr" defTabSz="410751" hangingPunct="0">
                  <a:defRPr b="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1687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parameters of flipped SU(5):</a:t>
                </a:r>
              </a:p>
              <a:p>
                <a:pPr algn="ctr" defTabSz="410751" hangingPunct="0">
                  <a:defRPr b="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1687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effect on </a:t>
                </a:r>
                <a14:m>
                  <m:oMath xmlns:m="http://schemas.openxmlformats.org/officeDocument/2006/math">
                    <m:r>
                      <a:rPr sz="1793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Calibri"/>
                      </a:rPr>
                      <m:t>𝑝</m:t>
                    </m:r>
                    <m:r>
                      <a:rPr sz="1793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Calibri"/>
                      </a:rPr>
                      <m:t>→</m:t>
                    </m:r>
                    <m:sSup>
                      <m:sSupPr>
                        <m:ctrlPr>
                          <a:rPr sz="1793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</m:ctrlPr>
                      </m:sSupPr>
                      <m:e>
                        <m:r>
                          <a:rPr sz="1793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  <m:t>𝑒</m:t>
                        </m:r>
                      </m:e>
                      <m:sup>
                        <m:r>
                          <a:rPr sz="1793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sz="1793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</m:ctrlPr>
                      </m:sSupPr>
                      <m:e>
                        <m:r>
                          <a:rPr sz="1793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  <m:t>𝜋</m:t>
                        </m:r>
                      </m:e>
                      <m:sup>
                        <m:r>
                          <a:rPr sz="1793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/>
                          </a:rPr>
                          <m:t>0</m:t>
                        </m:r>
                      </m:sup>
                    </m:sSup>
                  </m:oMath>
                </a14:m>
                <a:r>
                  <a:rPr sz="1687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 decay rate</a:t>
                </a:r>
              </a:p>
            </p:txBody>
          </p:sp>
        </mc:Choice>
        <mc:Fallback xmlns="">
          <p:sp>
            <p:nvSpPr>
              <p:cNvPr id="317" name="Sensitivity to superpotential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2332" y="5448332"/>
                <a:ext cx="2847191" cy="866712"/>
              </a:xfrm>
              <a:prstGeom prst="rect">
                <a:avLst/>
              </a:prstGeom>
              <a:blipFill>
                <a:blip r:embed="rId7"/>
                <a:stretch>
                  <a:fillRect l="-2998" t="-3521" r="-2784" b="-1056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8" name="JE, Evans, Nagata, Nanopoulos &amp; Olive, arXiv:2110.06833"/>
          <p:cNvSpPr txBox="1"/>
          <p:nvPr/>
        </p:nvSpPr>
        <p:spPr>
          <a:xfrm>
            <a:off x="5433983" y="6400418"/>
            <a:ext cx="5101724" cy="331758"/>
          </a:xfrm>
          <a:prstGeom prst="rect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 defTabSz="410751" hangingPunct="0"/>
            <a:r>
              <a:rPr sz="1687" kern="0"/>
              <a:t>JE, Evans, Nagata, Nanopoulos &amp; Olive, arXiv:2110.06833</a:t>
            </a:r>
          </a:p>
        </p:txBody>
      </p:sp>
      <p:sp>
        <p:nvSpPr>
          <p:cNvPr id="319" name="Higgs mass…"/>
          <p:cNvSpPr txBox="1"/>
          <p:nvPr/>
        </p:nvSpPr>
        <p:spPr>
          <a:xfrm>
            <a:off x="9552523" y="2784553"/>
            <a:ext cx="1043555" cy="591380"/>
          </a:xfrm>
          <a:prstGeom prst="rect">
            <a:avLst/>
          </a:prstGeom>
          <a:ln w="127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Higgs mass</a:t>
            </a:r>
          </a:p>
          <a:p>
            <a:pPr algn="ctr" defTabSz="410751" hangingPunct="0">
              <a:defRPr b="0">
                <a:latin typeface="Calibri"/>
                <a:ea typeface="Calibri"/>
                <a:cs typeface="Calibri"/>
                <a:sym typeface="Calibri"/>
              </a:defRPr>
            </a:pPr>
            <a:r>
              <a:rPr sz="1687" ker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also OK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F5111BF1-F37A-D04E-B9A1-763277FD69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04" y="4297192"/>
            <a:ext cx="1072635" cy="58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34039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" grpId="0" animBg="1" advAuto="0"/>
      <p:bldP spid="307" grpId="0" animBg="1" advAuto="0"/>
      <p:bldP spid="308" grpId="0" animBg="1" advAuto="0"/>
      <p:bldP spid="310" grpId="0" animBg="1" advAuto="0"/>
      <p:bldP spid="311" grpId="0" animBg="1" advAuto="0"/>
      <p:bldP spid="312" grpId="0" animBg="1" advAuto="0"/>
      <p:bldP spid="313" grpId="0" animBg="1" advAuto="0"/>
      <p:bldP spid="314" grpId="0" animBg="1" advAuto="0"/>
      <p:bldP spid="315" grpId="0" animBg="1" advAuto="0"/>
      <p:bldP spid="319" grpId="0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-6350"/>
            <a:ext cx="9188451" cy="6891339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Shape 750"/>
          <p:cNvSpPr txBox="1"/>
          <p:nvPr/>
        </p:nvSpPr>
        <p:spPr>
          <a:xfrm>
            <a:off x="4295774" y="1589576"/>
            <a:ext cx="2017001" cy="470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799" tIns="50799" rIns="50799" bIns="50799" anchor="ctr">
            <a:spAutoFit/>
          </a:bodyPr>
          <a:lstStyle>
            <a:lvl1pPr algn="l" defTabSz="1300480">
              <a:spcBef>
                <a:spcPts val="800"/>
              </a:spcBef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914367" hangingPunct="0">
              <a:spcBef>
                <a:spcPts val="562"/>
              </a:spcBef>
            </a:pPr>
            <a:r>
              <a:rPr sz="2391" b="1" kern="0" dirty="0">
                <a:solidFill>
                  <a:srgbClr val="000000"/>
                </a:solidFill>
              </a:rPr>
              <a:t>Visible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6" name="Shape 751"/>
              <p:cNvSpPr/>
              <p:nvPr/>
            </p:nvSpPr>
            <p:spPr>
              <a:xfrm>
                <a:off x="4079875" y="2691081"/>
                <a:ext cx="2376489" cy="2334676"/>
              </a:xfrm>
              <a:prstGeom prst="rect">
                <a:avLst/>
              </a:prstGeom>
              <a:solidFill>
                <a:srgbClr val="000000">
                  <a:alpha val="68234"/>
                </a:srgbClr>
              </a:solid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799" tIns="50799" rIns="50799" bIns="50799" anchor="ctr">
                <a:spAutoFit/>
              </a:bodyPr>
              <a:lstStyle/>
              <a:p>
                <a:pPr algn="ctr" defTabSz="914367" hangingPunct="0">
                  <a:spcBef>
                    <a:spcPts val="703"/>
                  </a:spcBef>
                  <a:defRPr sz="6000">
                    <a:solidFill>
                      <a:srgbClr val="FFFF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535" b="1" i="1" kern="0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  <a:sym typeface="Times New Roman"/>
                            </a:rPr>
                          </m:ctrlPr>
                        </m:sSubPr>
                        <m:e>
                          <m:r>
                            <a:rPr sz="4535" b="1" i="1" kern="0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  <a:sym typeface="Times New Roman"/>
                            </a:rPr>
                            <m:t>𝑔</m:t>
                          </m:r>
                        </m:e>
                        <m:sub>
                          <m:r>
                            <a:rPr sz="4535" b="1" i="1" kern="0">
                              <a:solidFill>
                                <a:srgbClr val="FEFEFE"/>
                              </a:solidFill>
                              <a:latin typeface="Cambria Math" panose="02040503050406030204" pitchFamily="18" charset="0"/>
                              <a:sym typeface="Times New Roman"/>
                            </a:rPr>
                            <m:t>𝜇</m:t>
                          </m:r>
                        </m:sub>
                      </m:sSub>
                      <m:r>
                        <a:rPr sz="4535" b="1" i="1" kern="0">
                          <a:solidFill>
                            <a:srgbClr val="FEFEFE"/>
                          </a:solidFill>
                          <a:latin typeface="Cambria Math" panose="02040503050406030204" pitchFamily="18" charset="0"/>
                          <a:sym typeface="Times New Roman"/>
                        </a:rPr>
                        <m:t>−2</m:t>
                      </m:r>
                    </m:oMath>
                  </m:oMathPara>
                </a14:m>
                <a:endParaRPr sz="4219" b="1" kern="0">
                  <a:solidFill>
                    <a:srgbClr val="FFFFFF"/>
                  </a:solidFill>
                  <a:latin typeface="Times New Roman"/>
                  <a:cs typeface="Times New Roman"/>
                  <a:sym typeface="Times New Roman"/>
                </a:endParaRPr>
              </a:p>
              <a:p>
                <a:pPr algn="ctr" defTabSz="914367" hangingPunct="0">
                  <a:spcBef>
                    <a:spcPts val="703"/>
                  </a:spcBef>
                  <a:defRPr sz="6000">
                    <a:solidFill>
                      <a:srgbClr val="FFFF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4219" b="1" kern="0">
                    <a:solidFill>
                      <a:srgbClr val="FFFFFF"/>
                    </a:solidFill>
                    <a:latin typeface="Times New Roman"/>
                    <a:cs typeface="Times New Roman"/>
                    <a:sym typeface="Times New Roman"/>
                  </a:rPr>
                  <a:t>&amp; DM:</a:t>
                </a:r>
              </a:p>
              <a:p>
                <a:pPr algn="ctr" defTabSz="914367" hangingPunct="0">
                  <a:spcBef>
                    <a:spcPts val="703"/>
                  </a:spcBef>
                  <a:defRPr sz="6000">
                    <a:solidFill>
                      <a:srgbClr val="FFFF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4219" b="1" kern="0">
                    <a:solidFill>
                      <a:srgbClr val="FFFFFF"/>
                    </a:solidFill>
                    <a:latin typeface="Times New Roman"/>
                    <a:cs typeface="Times New Roman"/>
                    <a:sym typeface="Times New Roman"/>
                  </a:rPr>
                  <a:t>SUSY?</a:t>
                </a:r>
              </a:p>
            </p:txBody>
          </p:sp>
        </mc:Choice>
        <mc:Fallback xmlns="">
          <p:sp>
            <p:nvSpPr>
              <p:cNvPr id="326" name="Shape 7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5" y="2691081"/>
                <a:ext cx="2376489" cy="2334676"/>
              </a:xfrm>
              <a:prstGeom prst="rect">
                <a:avLst/>
              </a:prstGeom>
              <a:blipFill>
                <a:blip r:embed="rId3"/>
                <a:stretch>
                  <a:fillRect b="-1148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7" name="pasted-image.tiff" descr="pasted-image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6725" y="1476375"/>
            <a:ext cx="3544888" cy="966788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Shape 754"/>
          <p:cNvSpPr/>
          <p:nvPr/>
        </p:nvSpPr>
        <p:spPr>
          <a:xfrm>
            <a:off x="6964363" y="2162663"/>
            <a:ext cx="3101976" cy="47051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799" tIns="50799" rIns="50799" bIns="50799" anchor="ctr">
            <a:spAutoFit/>
          </a:bodyPr>
          <a:lstStyle>
            <a:lvl1pPr defTabSz="1300480">
              <a:spcBef>
                <a:spcPts val="800"/>
              </a:spcBef>
              <a:defRPr sz="3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defTabSz="914367" hangingPunct="0">
              <a:spcBef>
                <a:spcPts val="562"/>
              </a:spcBef>
            </a:pPr>
            <a:r>
              <a:rPr sz="2391" b="1" kern="0"/>
              <a:t>Standard Model</a:t>
            </a:r>
          </a:p>
        </p:txBody>
      </p:sp>
      <p:sp>
        <p:nvSpPr>
          <p:cNvPr id="329" name="Title 1"/>
          <p:cNvSpPr txBox="1">
            <a:spLocks noGrp="1"/>
          </p:cNvSpPr>
          <p:nvPr>
            <p:ph type="title"/>
          </p:nvPr>
        </p:nvSpPr>
        <p:spPr>
          <a:xfrm>
            <a:off x="1981200" y="44449"/>
            <a:ext cx="8229601" cy="863601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  <a:miter lim="800000"/>
          </a:ln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Summary</a:t>
            </a:r>
          </a:p>
        </p:txBody>
      </p:sp>
      <p:sp>
        <p:nvSpPr>
          <p:cNvPr id="330" name="TextBox 10">
            <a:hlinkClick r:id="rId5"/>
          </p:cNvPr>
          <p:cNvSpPr txBox="1"/>
          <p:nvPr/>
        </p:nvSpPr>
        <p:spPr>
          <a:xfrm>
            <a:off x="1712912" y="6156325"/>
            <a:ext cx="3522757" cy="26545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1300480">
              <a:spcBef>
                <a:spcPts val="400"/>
              </a:spcBef>
              <a:buSzPct val="100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367" hangingPunct="0">
              <a:spcBef>
                <a:spcPts val="281"/>
              </a:spcBef>
            </a:pPr>
            <a:r>
              <a:rPr sz="1125" b="1" kern="0">
                <a:solidFill>
                  <a:srgbClr val="000000"/>
                </a:solidFill>
              </a:rPr>
              <a:t>https://www.youtube.com/watch?v=Ts6vS-qYuY4</a:t>
            </a:r>
          </a:p>
        </p:txBody>
      </p:sp>
    </p:spTree>
    <p:extLst>
      <p:ext uri="{BB962C8B-B14F-4D97-AF65-F5344CB8AC3E}">
        <p14:creationId xmlns:p14="http://schemas.microsoft.com/office/powerpoint/2010/main" val="230414288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7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" grpId="0" animBg="1" advAuto="0"/>
      <p:bldP spid="327" grpId="0" animBg="1" advAuto="0"/>
      <p:bldP spid="327" grpId="1" animBg="1" advAuto="0"/>
      <p:bldP spid="328" grpId="0" animBg="1" advAuto="0"/>
      <p:bldP spid="328" grpId="1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0143F-6E5A-49A0-9380-AF0BA442D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317" y="2138083"/>
            <a:ext cx="10972802" cy="45259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92CECD-B0B1-49AF-8FBE-AC903E03A97F}"/>
              </a:ext>
            </a:extLst>
          </p:cNvPr>
          <p:cNvSpPr txBox="1"/>
          <p:nvPr/>
        </p:nvSpPr>
        <p:spPr>
          <a:xfrm>
            <a:off x="860615" y="3634702"/>
            <a:ext cx="10452846" cy="255454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“We leave it to the reader to decide</a:t>
            </a:r>
            <a:endParaRPr lang="el-GR" sz="4000" dirty="0"/>
          </a:p>
          <a:p>
            <a:pPr algn="ctr"/>
            <a:r>
              <a:rPr lang="en-US" sz="4000" dirty="0"/>
              <a:t>how many more miracles</a:t>
            </a:r>
            <a:r>
              <a:rPr lang="el-GR" sz="4000" dirty="0"/>
              <a:t> </a:t>
            </a:r>
            <a:r>
              <a:rPr lang="en-US" sz="4000" dirty="0"/>
              <a:t>she wants to see before abandoning her doubts </a:t>
            </a:r>
            <a:endParaRPr lang="el-GR" sz="4000" dirty="0"/>
          </a:p>
          <a:p>
            <a:pPr algn="ctr"/>
            <a:r>
              <a:rPr lang="en-US" sz="4000" dirty="0"/>
              <a:t>about flipped SU(5)”</a:t>
            </a:r>
            <a:r>
              <a:rPr lang="el-GR" sz="4000" dirty="0"/>
              <a:t>.</a:t>
            </a:r>
            <a:endParaRPr lang="en-US" sz="4000" dirty="0"/>
          </a:p>
        </p:txBody>
      </p:sp>
      <p:sp>
        <p:nvSpPr>
          <p:cNvPr id="6" name="JE, Evans, Nagata, Nanopoulos &amp; Olive, arXiv:2107.03025">
            <a:extLst>
              <a:ext uri="{FF2B5EF4-FFF2-40B4-BE49-F238E27FC236}">
                <a16:creationId xmlns:a16="http://schemas.microsoft.com/office/drawing/2014/main" id="{FE302402-6574-4764-BD17-C2F9C9CB25A3}"/>
              </a:ext>
            </a:extLst>
          </p:cNvPr>
          <p:cNvSpPr txBox="1"/>
          <p:nvPr/>
        </p:nvSpPr>
        <p:spPr>
          <a:xfrm>
            <a:off x="4105837" y="3285567"/>
            <a:ext cx="7207624" cy="349135"/>
          </a:xfrm>
          <a:prstGeom prst="rect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J.R. Ellis, J.L. Lopez, D.V. Nanopoulos, Phys. Lett. B 252, 53–58 (1990).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ECE748-7457-4B01-BBA1-F8D95FD4F2A8}"/>
              </a:ext>
            </a:extLst>
          </p:cNvPr>
          <p:cNvSpPr txBox="1">
            <a:spLocks/>
          </p:cNvSpPr>
          <p:nvPr/>
        </p:nvSpPr>
        <p:spPr>
          <a:xfrm>
            <a:off x="1909482" y="652799"/>
            <a:ext cx="8229601" cy="863601"/>
          </a:xfrm>
          <a:prstGeom prst="rect">
            <a:avLst/>
          </a:prstGeom>
          <a:solidFill>
            <a:srgbClr val="BBE0E3"/>
          </a:solidFill>
          <a:ln w="12700">
            <a:solidFill>
              <a:srgbClr val="000000"/>
            </a:solidFill>
            <a:miter lim="8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3" tIns="65023" rIns="65023" bIns="65023" anchor="ctr">
            <a:normAutofit/>
          </a:bodyPr>
          <a:lstStyle>
            <a:lvl1pPr marL="0" marR="0" indent="0" algn="ctr" defTabSz="9143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59" b="0" i="0" u="none" strike="noStrike" cap="none" spc="0" baseline="0">
                <a:solidFill>
                  <a:srgbClr val="000000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160728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1928744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22502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257165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r>
              <a:rPr lang="en-US" kern="0" dirty="0"/>
              <a:t>FINALE</a:t>
            </a:r>
          </a:p>
        </p:txBody>
      </p:sp>
    </p:spTree>
    <p:extLst>
      <p:ext uri="{BB962C8B-B14F-4D97-AF65-F5344CB8AC3E}">
        <p14:creationId xmlns:p14="http://schemas.microsoft.com/office/powerpoint/2010/main" val="368805204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I.Antoniadis</a:t>
            </a:r>
            <a:r>
              <a:rPr lang="en-US" dirty="0"/>
              <a:t>, D.V. </a:t>
            </a:r>
            <a:r>
              <a:rPr lang="en-US" dirty="0" err="1"/>
              <a:t>Nanopoulos</a:t>
            </a:r>
            <a:r>
              <a:rPr lang="en-US" dirty="0"/>
              <a:t> and J. </a:t>
            </a:r>
            <a:r>
              <a:rPr lang="en-US" dirty="0" err="1"/>
              <a:t>Rizos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trike="sngStrike" dirty="0">
                <a:solidFill>
                  <a:srgbClr val="FF0000"/>
                </a:solidFill>
              </a:rPr>
              <a:t>Inspired   </a:t>
            </a:r>
            <a:r>
              <a:rPr lang="en-US" dirty="0">
                <a:solidFill>
                  <a:srgbClr val="FF0000"/>
                </a:solidFill>
              </a:rPr>
              <a:t>  </a:t>
            </a:r>
            <a:r>
              <a:rPr lang="en-US" dirty="0"/>
              <a:t>                        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Derived</a:t>
            </a:r>
          </a:p>
          <a:p>
            <a:pPr>
              <a:buFont typeface="Arial"/>
              <a:buChar char="•"/>
            </a:pPr>
            <a:r>
              <a:rPr lang="en-US" dirty="0"/>
              <a:t>Superstring derived   SUSY Flipped SU (5)</a:t>
            </a: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FULL CALCULABILITY OF THE EFFECTIVE NO- SCALE      SUPERGRAVITY THEORY</a:t>
            </a:r>
            <a:r>
              <a:rPr lang="mr-IN" dirty="0">
                <a:solidFill>
                  <a:schemeClr val="accent6">
                    <a:lumMod val="75000"/>
                  </a:schemeClr>
                </a:solidFill>
              </a:rPr>
              <a:t>…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!!      </a:t>
            </a:r>
            <a:r>
              <a:rPr lang="en-US" dirty="0">
                <a:solidFill>
                  <a:srgbClr val="FF0000"/>
                </a:solidFill>
              </a:rPr>
              <a:t>*</a:t>
            </a:r>
          </a:p>
          <a:p>
            <a:pPr marL="0" indent="0">
              <a:buNone/>
            </a:pPr>
            <a:r>
              <a:rPr lang="en-US" dirty="0"/>
              <a:t>Around the </a:t>
            </a:r>
            <a:r>
              <a:rPr lang="en-US" dirty="0" err="1"/>
              <a:t>fermionic</a:t>
            </a:r>
            <a:r>
              <a:rPr lang="en-US" dirty="0"/>
              <a:t> vacuum (all string moduli fixed).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522231" y="168421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1E0F12-5092-4D9E-9951-8968B020AC33}"/>
              </a:ext>
            </a:extLst>
          </p:cNvPr>
          <p:cNvSpPr txBox="1"/>
          <p:nvPr/>
        </p:nvSpPr>
        <p:spPr>
          <a:xfrm>
            <a:off x="1075765" y="4552037"/>
            <a:ext cx="942190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I. Antoniadis, J.R. Ellis, E. </a:t>
            </a:r>
            <a:r>
              <a:rPr lang="en-US" dirty="0" err="1"/>
              <a:t>Floratos</a:t>
            </a:r>
            <a:r>
              <a:rPr lang="en-US" dirty="0"/>
              <a:t>, D.V. Nanopoulos and T. </a:t>
            </a:r>
            <a:r>
              <a:rPr lang="en-US" dirty="0" err="1"/>
              <a:t>Tomaras</a:t>
            </a:r>
            <a:r>
              <a:rPr lang="en-US" dirty="0"/>
              <a:t>, The Low-energy Effective Field Theory From Four-dimensional Superstrings, Phys. Lett. B 191 (1987) 96 [INSPIRE].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S. </a:t>
            </a:r>
            <a:r>
              <a:rPr lang="en-US" dirty="0" err="1"/>
              <a:t>Kalara</a:t>
            </a:r>
            <a:r>
              <a:rPr lang="en-US" dirty="0"/>
              <a:t>, J.L. Lopez, D.V. Nanopoulos, Nonrenormalizable terms in the free fermionic formulation of 4-D strings. Phys. Lett. B 245, 421–428 (1990). https://doi.org/10.1016/0370-2693(90)90668-V 46. S. </a:t>
            </a:r>
            <a:r>
              <a:rPr lang="en-US" dirty="0" err="1"/>
              <a:t>Kalara</a:t>
            </a:r>
            <a:r>
              <a:rPr lang="en-US" dirty="0"/>
              <a:t>, J.L. Lopez, D.V. Nanopoulos,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Calculable nonrenormalizable terms in string theory: a guide for the practitioner. </a:t>
            </a:r>
            <a:r>
              <a:rPr lang="en-US" dirty="0" err="1"/>
              <a:t>Nucl</a:t>
            </a:r>
            <a:r>
              <a:rPr lang="en-US" dirty="0"/>
              <a:t>. Phys. B 353, 650–682 (1991). https://doi.org/10.1016/ 0550-3213(91)90321-N</a:t>
            </a:r>
            <a:endParaRPr lang="el-G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7CF300-FEAD-4B4C-A10D-23760FAE82F6}"/>
              </a:ext>
            </a:extLst>
          </p:cNvPr>
          <p:cNvSpPr txBox="1"/>
          <p:nvPr/>
        </p:nvSpPr>
        <p:spPr>
          <a:xfrm>
            <a:off x="609600" y="451594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32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381809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48C36A-E30C-4F3C-1086-E8439032BA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77" r="14074" b="1"/>
          <a:stretch/>
        </p:blipFill>
        <p:spPr>
          <a:xfrm>
            <a:off x="6362842" y="814637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13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rved Right Arrow 3"/>
          <p:cNvSpPr/>
          <p:nvPr/>
        </p:nvSpPr>
        <p:spPr>
          <a:xfrm>
            <a:off x="1069752" y="2395288"/>
            <a:ext cx="731520" cy="1360168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C5373124-E54B-D0DB-ABC2-D3D810E916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3653769"/>
              </p:ext>
            </p:extLst>
          </p:nvPr>
        </p:nvGraphicFramePr>
        <p:xfrm>
          <a:off x="2206000" y="977248"/>
          <a:ext cx="539336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53429617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981200" y="115889"/>
            <a:ext cx="8229600" cy="865187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>
                <a:latin typeface="Times New Roman" panose="02020603050405020304" pitchFamily="18" charset="0"/>
                <a:cs typeface="Times New Roman" panose="02020603050405020304" pitchFamily="18" charset="0"/>
              </a:rPr>
              <a:t>Flipped SU(5)×U(1) GUT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4364" y="1268413"/>
            <a:ext cx="8459787" cy="5473700"/>
          </a:xfrm>
          <a:solidFill>
            <a:schemeClr val="bg2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Fields:</a:t>
            </a:r>
          </a:p>
          <a:p>
            <a:pPr lvl="1"/>
            <a:r>
              <a:rPr lang="en-US" alt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Matter:				          Higgs:</a:t>
            </a:r>
          </a:p>
          <a:p>
            <a:pPr lvl="1"/>
            <a:endParaRPr lang="en-US" altLang="el-G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Singlets:</a:t>
            </a:r>
          </a:p>
          <a:p>
            <a:r>
              <a:rPr lang="en-US" altLang="el-GR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Superpotential</a:t>
            </a:r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No-scale </a:t>
            </a:r>
            <a:r>
              <a:rPr lang="en-US" altLang="el-GR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Kähler</a:t>
            </a:r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potential:</a:t>
            </a:r>
          </a:p>
          <a:p>
            <a:endParaRPr lang="en-US" altLang="el-GR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D-terms:</a:t>
            </a:r>
          </a:p>
          <a:p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Symmetry breaking:</a:t>
            </a:r>
          </a:p>
          <a:p>
            <a:r>
              <a:rPr lang="en-US" altLang="el-G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lifetime:</a:t>
            </a:r>
          </a:p>
        </p:txBody>
      </p:sp>
      <p:pic>
        <p:nvPicPr>
          <p:cNvPr id="28676" name="Picture 3" descr="Matt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13" y="1341438"/>
            <a:ext cx="35306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4" descr="Higg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1341438"/>
            <a:ext cx="18923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Singlet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8" y="2747963"/>
            <a:ext cx="2908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perpotential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6" y="3141663"/>
            <a:ext cx="5540375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Kahler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4365625"/>
            <a:ext cx="8280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term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976" y="4975225"/>
            <a:ext cx="41767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SymmetryBreaking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651" y="5516563"/>
            <a:ext cx="48180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plifetime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949951"/>
            <a:ext cx="5183188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4" name="Text Box 6"/>
          <p:cNvSpPr txBox="1">
            <a:spLocks noChangeArrowheads="1"/>
          </p:cNvSpPr>
          <p:nvPr/>
        </p:nvSpPr>
        <p:spPr bwMode="auto">
          <a:xfrm>
            <a:off x="5231838" y="930275"/>
            <a:ext cx="5137150" cy="338138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l-GR" sz="1600" dirty="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JE, Garcia, Nagata, Nanopoulos &amp; Olive, arXiv:1704.07331</a:t>
            </a:r>
          </a:p>
        </p:txBody>
      </p:sp>
    </p:spTree>
    <p:extLst>
      <p:ext uri="{BB962C8B-B14F-4D97-AF65-F5344CB8AC3E}">
        <p14:creationId xmlns:p14="http://schemas.microsoft.com/office/powerpoint/2010/main" val="181976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2B3290A-D3BF-4B87-B55B-FD9A98B497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3A715A-0686-440A-8F40-441B42A660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761657F-19F2-425B-B7E9-0118CD13C3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27B6634-79D3-4EDD-A77A-1065D6F3A4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9AB365-3CB0-4F12-9286-51635D315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5" y="230882"/>
            <a:ext cx="9477377" cy="1030515"/>
          </a:xfrm>
        </p:spPr>
        <p:txBody>
          <a:bodyPr anchor="ctr"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en-US" sz="3400" dirty="0">
                <a:solidFill>
                  <a:srgbClr val="FFFFFF"/>
                </a:solidFill>
              </a:rPr>
              <a:t>Particle physics and cosmology of the string derived</a:t>
            </a:r>
            <a:br>
              <a:rPr lang="en-US" sz="3400" dirty="0">
                <a:solidFill>
                  <a:srgbClr val="FFFFFF"/>
                </a:solidFill>
              </a:rPr>
            </a:br>
            <a:r>
              <a:rPr lang="en-US" sz="3400" dirty="0">
                <a:solidFill>
                  <a:srgbClr val="FFFFFF"/>
                </a:solidFill>
              </a:rPr>
              <a:t>no-scale flipped SU(5)</a:t>
            </a:r>
            <a:br>
              <a:rPr lang="en-US" sz="3400" dirty="0">
                <a:solidFill>
                  <a:srgbClr val="FFFFFF"/>
                </a:solidFill>
              </a:rPr>
            </a:br>
            <a:r>
              <a:rPr lang="en-US" sz="1300" dirty="0">
                <a:solidFill>
                  <a:schemeClr val="bg1"/>
                </a:solidFill>
              </a:rPr>
              <a:t>I. Antoniadis, D. V. Nanopoulos, J. </a:t>
            </a:r>
            <a:r>
              <a:rPr lang="en-US" sz="1300" dirty="0" err="1">
                <a:solidFill>
                  <a:schemeClr val="bg1"/>
                </a:solidFill>
              </a:rPr>
              <a:t>Rizos</a:t>
            </a:r>
            <a:r>
              <a:rPr lang="en-US" sz="1300" dirty="0">
                <a:solidFill>
                  <a:schemeClr val="bg1"/>
                </a:solidFill>
              </a:rPr>
              <a:t>, </a:t>
            </a:r>
            <a:r>
              <a:rPr lang="fr-FR" sz="1300" dirty="0" err="1">
                <a:solidFill>
                  <a:schemeClr val="bg1"/>
                </a:solidFill>
              </a:rPr>
              <a:t>Eur</a:t>
            </a:r>
            <a:r>
              <a:rPr lang="fr-FR" sz="1300" dirty="0">
                <a:solidFill>
                  <a:schemeClr val="bg1"/>
                </a:solidFill>
              </a:rPr>
              <a:t>. Phys. J. C (2022) 82:377</a:t>
            </a:r>
            <a:r>
              <a:rPr lang="en-US" sz="1300" dirty="0">
                <a:solidFill>
                  <a:schemeClr val="bg1"/>
                </a:solidFill>
              </a:rPr>
              <a:t/>
            </a:r>
            <a:br>
              <a:rPr lang="en-US" sz="1300" dirty="0">
                <a:solidFill>
                  <a:schemeClr val="bg1"/>
                </a:solidFill>
              </a:rPr>
            </a:br>
            <a:endParaRPr lang="el-GR" sz="1300" dirty="0">
              <a:solidFill>
                <a:schemeClr val="bg1"/>
              </a:solidFill>
            </a:endParaRPr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E2C4031E-AFC1-4E0D-B438-9811EEDA4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4759" y="637751"/>
            <a:ext cx="4521834" cy="623701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CD5E02CD-9E4C-4715-8D30-74A277D09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80" y="2600603"/>
            <a:ext cx="6459514" cy="152746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9A97E40-7F4E-4A9F-BF0B-07E3C7CA2B03}"/>
              </a:ext>
            </a:extLst>
          </p:cNvPr>
          <p:cNvSpPr/>
          <p:nvPr/>
        </p:nvSpPr>
        <p:spPr>
          <a:xfrm>
            <a:off x="10156054" y="1109709"/>
            <a:ext cx="703595" cy="3304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C7E7231-1FCB-4FF3-8771-864B66BDDA7C}"/>
              </a:ext>
            </a:extLst>
          </p:cNvPr>
          <p:cNvSpPr/>
          <p:nvPr/>
        </p:nvSpPr>
        <p:spPr>
          <a:xfrm>
            <a:off x="9099611" y="1417254"/>
            <a:ext cx="805479" cy="2598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97AB77-AA54-4CA7-BFBD-FBC648CA6795}"/>
              </a:ext>
            </a:extLst>
          </p:cNvPr>
          <p:cNvSpPr/>
          <p:nvPr/>
        </p:nvSpPr>
        <p:spPr>
          <a:xfrm>
            <a:off x="8196477" y="1677143"/>
            <a:ext cx="805479" cy="299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9EE4AF5-121C-4E58-883E-6DD44DF8D554}"/>
              </a:ext>
            </a:extLst>
          </p:cNvPr>
          <p:cNvSpPr/>
          <p:nvPr/>
        </p:nvSpPr>
        <p:spPr>
          <a:xfrm>
            <a:off x="8246888" y="1976682"/>
            <a:ext cx="974599" cy="40686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1477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981200" y="115888"/>
            <a:ext cx="8229600" cy="1009650"/>
          </a:xfrm>
          <a:solidFill>
            <a:schemeClr val="bg2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l-GR">
                <a:latin typeface="Times New Roman" panose="02020603050405020304" pitchFamily="18" charset="0"/>
                <a:cs typeface="Times New Roman" panose="02020603050405020304" pitchFamily="18" charset="0"/>
              </a:rPr>
              <a:t>Starobinsky-Like Inflation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925" y="1268413"/>
            <a:ext cx="9037638" cy="5473700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Times New Roman"/>
                <a:cs typeface="Times New Roman"/>
              </a:rPr>
              <a:t>Need </a:t>
            </a:r>
            <a:r>
              <a:rPr lang="en-US" sz="3000" dirty="0" err="1">
                <a:latin typeface="Times New Roman"/>
                <a:cs typeface="Times New Roman"/>
              </a:rPr>
              <a:t>superpotential</a:t>
            </a:r>
            <a:r>
              <a:rPr lang="en-US" sz="3000" dirty="0">
                <a:latin typeface="Times New Roman"/>
                <a:cs typeface="Times New Roman"/>
              </a:rPr>
              <a:t>:</a:t>
            </a:r>
          </a:p>
          <a:p>
            <a:pPr fontAlgn="auto">
              <a:spcAft>
                <a:spcPts val="0"/>
              </a:spcAft>
              <a:defRPr/>
            </a:pPr>
            <a:endParaRPr lang="en-US" sz="1000" dirty="0">
              <a:latin typeface="Times New Roman"/>
              <a:cs typeface="Times New Roman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Times New Roman"/>
                <a:cs typeface="Times New Roman"/>
              </a:rPr>
              <a:t>Identify </a:t>
            </a:r>
            <a:r>
              <a:rPr lang="en-US" sz="3000" dirty="0" err="1">
                <a:latin typeface="Times New Roman"/>
                <a:cs typeface="Times New Roman"/>
              </a:rPr>
              <a:t>inflaton</a:t>
            </a:r>
            <a:r>
              <a:rPr lang="en-US" sz="3000" dirty="0">
                <a:latin typeface="Times New Roman"/>
                <a:cs typeface="Times New Roman"/>
              </a:rPr>
              <a:t> </a:t>
            </a:r>
            <a:r>
              <a:rPr lang="en-US" sz="3000" i="1" dirty="0">
                <a:latin typeface="Times New Roman"/>
                <a:cs typeface="Times New Roman"/>
              </a:rPr>
              <a:t>S</a:t>
            </a:r>
            <a:r>
              <a:rPr lang="en-US" sz="3000" dirty="0">
                <a:latin typeface="Times New Roman"/>
                <a:cs typeface="Times New Roman"/>
              </a:rPr>
              <a:t> with some combination of  </a:t>
            </a:r>
            <a:r>
              <a:rPr lang="en-US" sz="3000" i="1" dirty="0" err="1">
                <a:latin typeface="Times New Roman"/>
                <a:cs typeface="Times New Roman"/>
              </a:rPr>
              <a:t>Φ</a:t>
            </a:r>
            <a:r>
              <a:rPr lang="en-US" sz="3000" i="1" baseline="-25000" dirty="0" err="1">
                <a:latin typeface="Times New Roman"/>
                <a:cs typeface="Times New Roman"/>
              </a:rPr>
              <a:t>a</a:t>
            </a:r>
            <a:r>
              <a:rPr lang="en-US" sz="3000" dirty="0">
                <a:latin typeface="Times New Roman"/>
                <a:cs typeface="Times New Roman"/>
              </a:rPr>
              <a:t>, consider 2 scenarios: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b="1" dirty="0">
                <a:solidFill>
                  <a:srgbClr val="FF0000"/>
                </a:solidFill>
                <a:latin typeface="Times New Roman"/>
                <a:cs typeface="Times New Roman"/>
              </a:rPr>
              <a:t>1) Hierarchy of scalars</a:t>
            </a:r>
            <a:r>
              <a:rPr lang="en-US" sz="3000" b="1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*</a:t>
            </a:r>
            <a:r>
              <a:rPr lang="en-US" sz="30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3000" dirty="0">
                <a:latin typeface="Times New Roman"/>
                <a:cs typeface="Times New Roman"/>
              </a:rPr>
              <a:t>with one light </a:t>
            </a:r>
            <a:r>
              <a:rPr lang="en-US" sz="3000" dirty="0" err="1">
                <a:latin typeface="Times New Roman"/>
                <a:cs typeface="Times New Roman"/>
              </a:rPr>
              <a:t>eigenstate</a:t>
            </a:r>
            <a:r>
              <a:rPr lang="en-US" sz="3000" dirty="0">
                <a:latin typeface="Times New Roman"/>
                <a:cs typeface="Times New Roman"/>
              </a:rPr>
              <a:t> </a:t>
            </a:r>
            <a:r>
              <a:rPr lang="en-US" sz="3000" i="1" dirty="0">
                <a:latin typeface="Times New Roman"/>
                <a:cs typeface="Times New Roman"/>
              </a:rPr>
              <a:t>Φ</a:t>
            </a:r>
            <a:r>
              <a:rPr lang="en-US" sz="3000" baseline="-25000" dirty="0">
                <a:latin typeface="Times New Roman"/>
                <a:cs typeface="Times New Roman"/>
              </a:rPr>
              <a:t>0</a:t>
            </a:r>
            <a:r>
              <a:rPr lang="en-US" sz="3000" baseline="30000" dirty="0">
                <a:latin typeface="Times New Roman"/>
                <a:cs typeface="Times New Roman"/>
              </a:rPr>
              <a:t>D</a:t>
            </a:r>
            <a:r>
              <a:rPr lang="en-US" sz="3000" dirty="0">
                <a:latin typeface="Times New Roman"/>
                <a:cs typeface="Times New Roman"/>
              </a:rPr>
              <a:t>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800" dirty="0">
                <a:latin typeface="Times New Roman"/>
                <a:cs typeface="Times New Roman"/>
              </a:rPr>
              <a:t>						    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Times New Roman"/>
                <a:cs typeface="Times New Roman"/>
              </a:rPr>
              <a:t>“</a:t>
            </a:r>
            <a:r>
              <a:rPr lang="en-US" sz="3000" dirty="0" err="1">
                <a:latin typeface="Times New Roman"/>
                <a:cs typeface="Times New Roman"/>
              </a:rPr>
              <a:t>Starobinsky</a:t>
            </a:r>
            <a:r>
              <a:rPr lang="en-US" sz="3000" dirty="0">
                <a:latin typeface="Times New Roman"/>
                <a:cs typeface="Times New Roman"/>
              </a:rPr>
              <a:t>” condition:</a:t>
            </a:r>
          </a:p>
          <a:p>
            <a:pPr fontAlgn="auto">
              <a:spcAft>
                <a:spcPts val="0"/>
              </a:spcAft>
              <a:defRPr/>
            </a:pPr>
            <a:endParaRPr lang="en-US" sz="3000" dirty="0">
              <a:latin typeface="Times New Roman"/>
              <a:cs typeface="Times New Roman"/>
            </a:endParaRPr>
          </a:p>
          <a:p>
            <a:pPr fontAlgn="auto">
              <a:spcAft>
                <a:spcPts val="0"/>
              </a:spcAft>
              <a:defRPr/>
            </a:pPr>
            <a:endParaRPr lang="en-US" sz="3000" dirty="0">
              <a:latin typeface="Times New Roman"/>
              <a:cs typeface="Times New Roman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3000" baseline="30000" dirty="0">
                <a:latin typeface="Times New Roman"/>
                <a:cs typeface="Times New Roman"/>
              </a:rPr>
              <a:t> </a:t>
            </a:r>
            <a:r>
              <a:rPr lang="en-US" sz="3000" dirty="0">
                <a:latin typeface="Times New Roman"/>
                <a:cs typeface="Times New Roman"/>
              </a:rPr>
              <a:t>    </a:t>
            </a:r>
            <a:r>
              <a:rPr lang="en-US" sz="3000" baseline="30000" dirty="0">
                <a:latin typeface="Times New Roman"/>
                <a:cs typeface="Times New Roman"/>
              </a:rPr>
              <a:t>* </a:t>
            </a:r>
            <a:r>
              <a:rPr lang="en-US" sz="3000" dirty="0">
                <a:latin typeface="Times New Roman"/>
                <a:cs typeface="Times New Roman"/>
              </a:rPr>
              <a:t>Consider later scenario </a:t>
            </a:r>
            <a:r>
              <a:rPr lang="en-US" sz="3000" b="1" dirty="0">
                <a:solidFill>
                  <a:srgbClr val="FF0000"/>
                </a:solidFill>
                <a:latin typeface="Times New Roman"/>
                <a:cs typeface="Times New Roman"/>
              </a:rPr>
              <a:t>2) no scalar mass hierarchy </a:t>
            </a:r>
          </a:p>
          <a:p>
            <a:pPr fontAlgn="auto">
              <a:spcAft>
                <a:spcPts val="0"/>
              </a:spcAft>
              <a:defRPr/>
            </a:pPr>
            <a:endParaRPr lang="en-US" sz="3000" dirty="0">
              <a:latin typeface="Times New Roman"/>
              <a:cs typeface="Times New Roman"/>
            </a:endParaRPr>
          </a:p>
        </p:txBody>
      </p:sp>
      <p:pic>
        <p:nvPicPr>
          <p:cNvPr id="31748" name="Picture 12" descr="WZ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1336676"/>
            <a:ext cx="2376488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massmatrix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1" y="3644901"/>
            <a:ext cx="56880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neardegenera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3644900"/>
            <a:ext cx="19177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Scondition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3" y="4149725"/>
            <a:ext cx="19685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Corrections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4" y="4581525"/>
            <a:ext cx="6942137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VF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4581525"/>
            <a:ext cx="6731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Text Box 6"/>
          <p:cNvSpPr txBox="1">
            <a:spLocks noChangeArrowheads="1"/>
          </p:cNvSpPr>
          <p:nvPr/>
        </p:nvSpPr>
        <p:spPr bwMode="auto">
          <a:xfrm>
            <a:off x="5424488" y="1001714"/>
            <a:ext cx="5135562" cy="339725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l-GR" sz="16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JE, Garcia, Nagata, Nanopoulos &amp; Olive, arXiv:1704.07331</a:t>
            </a:r>
          </a:p>
        </p:txBody>
      </p:sp>
    </p:spTree>
    <p:extLst>
      <p:ext uri="{BB962C8B-B14F-4D97-AF65-F5344CB8AC3E}">
        <p14:creationId xmlns:p14="http://schemas.microsoft.com/office/powerpoint/2010/main" val="150528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13A61-2162-47F8-8687-D1813F8EE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353160"/>
            <a:ext cx="7429141" cy="89858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en-US" sz="3200" dirty="0">
                <a:solidFill>
                  <a:srgbClr val="FFFFFF"/>
                </a:solidFill>
              </a:rPr>
              <a:t>Cosmology of the string derived flipped SU(5)</a:t>
            </a: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1200" dirty="0">
                <a:solidFill>
                  <a:srgbClr val="FFFFFF"/>
                </a:solidFill>
              </a:rPr>
              <a:t>I. Antoniadis, D.V. Nanopoulos and J. </a:t>
            </a:r>
            <a:r>
              <a:rPr lang="en-US" sz="1200" dirty="0" err="1">
                <a:solidFill>
                  <a:srgbClr val="FFFFFF"/>
                </a:solidFill>
              </a:rPr>
              <a:t>Rizos</a:t>
            </a:r>
            <a:r>
              <a:rPr lang="en-US" sz="1200" dirty="0">
                <a:solidFill>
                  <a:srgbClr val="FFFFFF"/>
                </a:solidFill>
              </a:rPr>
              <a:t>, JCAP03 (2021) 017</a:t>
            </a:r>
          </a:p>
        </p:txBody>
      </p:sp>
      <p:sp>
        <p:nvSpPr>
          <p:cNvPr id="13" name="Cloud Callout 5">
            <a:extLst>
              <a:ext uri="{FF2B5EF4-FFF2-40B4-BE49-F238E27FC236}">
                <a16:creationId xmlns:a16="http://schemas.microsoft.com/office/drawing/2014/main" id="{825DE929-1691-4C00-88CE-B77914CE7529}"/>
              </a:ext>
            </a:extLst>
          </p:cNvPr>
          <p:cNvSpPr/>
          <p:nvPr/>
        </p:nvSpPr>
        <p:spPr>
          <a:xfrm>
            <a:off x="2053261" y="1938324"/>
            <a:ext cx="914400" cy="612648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l-GR" sz="1400" dirty="0" smtClean="0">
              <a:solidFill>
                <a:prstClr val="white"/>
              </a:solidFill>
              <a:latin typeface="Calibri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NEW</a:t>
            </a:r>
            <a:r>
              <a:rPr lang="en-US" sz="1400" dirty="0">
                <a:solidFill>
                  <a:prstClr val="white"/>
                </a:solidFill>
                <a:latin typeface="Calibri"/>
              </a:rPr>
              <a:t>!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D9AC27-FB41-4BAF-8533-639FD549B470}"/>
              </a:ext>
            </a:extLst>
          </p:cNvPr>
          <p:cNvSpPr/>
          <p:nvPr/>
        </p:nvSpPr>
        <p:spPr>
          <a:xfrm>
            <a:off x="3254188" y="2510118"/>
            <a:ext cx="1030941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4F5766-3555-FD05-E6D1-5FC1B862A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" y="3349101"/>
            <a:ext cx="6497761" cy="105747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020922" y="1576447"/>
            <a:ext cx="6933366" cy="5281553"/>
            <a:chOff x="5020922" y="1576447"/>
            <a:chExt cx="6933366" cy="528155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FCF48EC-7408-2CE1-98A1-7D15BCA77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0922" y="1576447"/>
              <a:ext cx="6933366" cy="5281553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5114441" y="1673817"/>
              <a:ext cx="1224366" cy="1782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092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1366</Words>
  <Application>Microsoft Office PowerPoint</Application>
  <PresentationFormat>Widescreen</PresentationFormat>
  <Paragraphs>166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MS PGothic</vt:lpstr>
      <vt:lpstr>Arial</vt:lpstr>
      <vt:lpstr>Calibri</vt:lpstr>
      <vt:lpstr>Cambria Math</vt:lpstr>
      <vt:lpstr>Helvetica Light</vt:lpstr>
      <vt:lpstr>Helvetica Neue</vt:lpstr>
      <vt:lpstr>Helvetica Neue Light</vt:lpstr>
      <vt:lpstr>Helvetica Neue Medium</vt:lpstr>
      <vt:lpstr>Helvetica Neue Thin</vt:lpstr>
      <vt:lpstr>Mangal</vt:lpstr>
      <vt:lpstr>Times New Roman</vt:lpstr>
      <vt:lpstr>1_Office Theme</vt:lpstr>
      <vt:lpstr>White</vt:lpstr>
      <vt:lpstr>PowerPoint Presentation</vt:lpstr>
      <vt:lpstr>Cosmology and Phenomenology of the Superstring derived No-Scale Flipped SU(5)</vt:lpstr>
      <vt:lpstr>PowerPoint Presentation</vt:lpstr>
      <vt:lpstr>I.Antoniadis, D.V. Nanopoulos and J. Rizos</vt:lpstr>
      <vt:lpstr>PowerPoint Presentation</vt:lpstr>
      <vt:lpstr>Flipped SU(5)×U(1) GUT Model</vt:lpstr>
      <vt:lpstr>Particle physics and cosmology of the string derived no-scale flipped SU(5) I. Antoniadis, D. V. Nanopoulos, J. Rizos, Eur. Phys. J. C (2022) 82:377 </vt:lpstr>
      <vt:lpstr>Starobinsky-Like Inflation</vt:lpstr>
      <vt:lpstr>Cosmology of the string derived flipped SU(5) I. Antoniadis, D.V. Nanopoulos and J. Rizos, JCAP03 (2021) 017</vt:lpstr>
      <vt:lpstr>Cosmology of the string derived flipped SU(5) I. Antoniadis, D.V. Nanopoulos and J. Rizos, JCAP03 (2021) 017</vt:lpstr>
      <vt:lpstr>Cosmology of the string derived flipped SU(5) I. Antoniadis, D.V. Nanopoulos and J. Rizos, JCAP03 (2021) 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Fermion Masses  Particle physics and cosmology of the string derived no-scaleflipped SU(5) I. Antoniadis, D.V. Nanopoulos and J. Rizos, JCAP03 (2021) 017</vt:lpstr>
      <vt:lpstr>Fermion Masses  Particle physics and cosmology of the string derived no-scaleflipped SU(5) I. Antoniadis, D.V. Nanopoulos and J. Rizos, JCAP03 (2021) 017</vt:lpstr>
      <vt:lpstr>PowerPoint Presentation</vt:lpstr>
      <vt:lpstr>Fermilab Measurement</vt:lpstr>
      <vt:lpstr>Supersymmetry,  g_μ-2 &amp; I go back a long way</vt:lpstr>
      <vt:lpstr>g_μ-2 &amp; DM in Supersymmetry v2: the CMSSM</vt:lpstr>
      <vt:lpstr>g_μ-2 in Supersymmetry</vt:lpstr>
      <vt:lpstr>g_μ-2 in Flipped SU(5)</vt:lpstr>
      <vt:lpstr>PowerPoint Presentation</vt:lpstr>
      <vt:lpstr>g_μ-2 in Flipped SU(5)</vt:lpstr>
      <vt:lpstr>Flipped Supersymmetry, g_μ-2 &amp; Dark Matter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I.Antoniadis, D.V. Nanopoulos and J. Rizos</dc:title>
  <dc:creator>Vicky Gerontopoulou</dc:creator>
  <cp:lastModifiedBy>Vicky Gerontopoulou</cp:lastModifiedBy>
  <cp:revision>52</cp:revision>
  <dcterms:created xsi:type="dcterms:W3CDTF">2022-06-06T08:36:45Z</dcterms:created>
  <dcterms:modified xsi:type="dcterms:W3CDTF">2022-06-27T11:04:55Z</dcterms:modified>
</cp:coreProperties>
</file>