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789" r:id="rId5"/>
    <p:sldId id="906" r:id="rId6"/>
    <p:sldId id="936" r:id="rId7"/>
    <p:sldId id="937" r:id="rId8"/>
    <p:sldId id="938" r:id="rId9"/>
    <p:sldId id="907" r:id="rId10"/>
    <p:sldId id="939" r:id="rId11"/>
    <p:sldId id="940" r:id="rId1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203" autoAdjust="0"/>
    <p:restoredTop sz="99578" autoAdjust="0"/>
  </p:normalViewPr>
  <p:slideViewPr>
    <p:cSldViewPr snapToObjects="1" showGuides="1">
      <p:cViewPr varScale="1">
        <p:scale>
          <a:sx n="119" d="100"/>
          <a:sy n="119" d="100"/>
        </p:scale>
        <p:origin x="96" y="33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12/10/2021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12/10/2021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hyperlink" Target="https://edms.cern.ch/document/2612566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250862"/>
            <a:ext cx="7200000" cy="898218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Times"/>
                <a:cs typeface="Times"/>
              </a:rPr>
              <a:t>Proposal for MCBXF acceptance criteria</a:t>
            </a:r>
            <a:endParaRPr lang="en-GB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E. Todesco, J. C. Perez, F. Toral, et al. 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>
                <a:latin typeface="Times"/>
                <a:cs typeface="Times"/>
              </a:rPr>
              <a:t>12 October 2021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9" name="Picture 4" descr="\\cern.ch\dfs\Users\e\etodesco\Desktop\logo_ciema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600" y="146657"/>
            <a:ext cx="1039598" cy="5574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MCBXFB01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third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nested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corrector MCBXFB01 has been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in July-August 2021</a:t>
            </a:r>
          </a:p>
          <a:p>
            <a:pPr eaLnBrk="1" hangingPunct="1"/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a design modification to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improve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issue of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retraining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torque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  <a:hlinkClick r:id="rId2"/>
              </a:rPr>
              <a:t>EDMS 2612566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84984"/>
            <a:ext cx="3599815" cy="256921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4425910" y="6002092"/>
            <a:ext cx="4572000" cy="48218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Baseline </a:t>
            </a:r>
            <a:r>
              <a:rPr lang="en-GB" sz="1100" kern="14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configuration of the end spacer (left) and new configuration (right</a:t>
            </a: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)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[F. Toral, C. </a:t>
            </a:r>
            <a:r>
              <a:rPr lang="fr-CH" sz="1100" kern="1400" dirty="0" smtClean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7" name="Picture 6" descr="Diagram, engineering drawing&#10;&#10;Description automatically generated">
            <a:extLst>
              <a:ext uri="{FF2B5EF4-FFF2-40B4-BE49-F238E27FC236}">
                <a16:creationId xmlns:a16="http://schemas.microsoft.com/office/drawing/2014/main" id="{376A3B69-AA1A-E443-9642-9DC6EFE2F89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55576" y="4509120"/>
            <a:ext cx="2520281" cy="1514676"/>
          </a:xfrm>
          <a:prstGeom prst="rect">
            <a:avLst/>
          </a:prstGeom>
        </p:spPr>
      </p:pic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CF556DDB-0EC5-C048-AECE-48839ADD923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55577" y="2902115"/>
            <a:ext cx="2520280" cy="13465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10" y="608246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Baseline </a:t>
            </a:r>
            <a:r>
              <a:rPr lang="en-GB" sz="1100" kern="14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configuration of the </a:t>
            </a: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coil end (top) </a:t>
            </a:r>
            <a:r>
              <a:rPr lang="en-GB" sz="1100" kern="1400" dirty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and new configuration </a:t>
            </a: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(bottom)</a:t>
            </a:r>
            <a:endParaRPr lang="en-GB" sz="1600" kern="14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21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MCBXFB01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beginning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of the test,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improvement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clearly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visible</a:t>
            </a:r>
          </a:p>
          <a:p>
            <a:pPr eaLnBrk="1" hangingPunct="1"/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First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element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(not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):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virgin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training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nominal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integrated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2.5/2.5 T m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3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compared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about 30 in MCBXFBP1 and MCBXFBP2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5" y="3665728"/>
            <a:ext cx="4349812" cy="25449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06805"/>
            <a:ext cx="4462182" cy="26106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47663" y="3631696"/>
            <a:ext cx="2856983" cy="2578960"/>
          </a:xfrm>
          <a:prstGeom prst="rect">
            <a:avLst/>
          </a:prstGeom>
          <a:solidFill>
            <a:schemeClr val="bg1">
              <a:lumMod val="75000"/>
              <a:alpha val="51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444208" y="3606805"/>
            <a:ext cx="2589974" cy="2578960"/>
          </a:xfrm>
          <a:prstGeom prst="rect">
            <a:avLst/>
          </a:prstGeom>
          <a:solidFill>
            <a:schemeClr val="bg1">
              <a:lumMod val="75000"/>
              <a:alpha val="5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411760" y="6301287"/>
            <a:ext cx="5328592" cy="48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Test results of MCBXFB01 (left) and MCBXFBP2 (right)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[S.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F. Toral,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397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MCBXFB01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beginning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of the test,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improvement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clearly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visible</a:t>
            </a:r>
          </a:p>
          <a:p>
            <a:pPr eaLnBrk="1" hangingPunct="1"/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Second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element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): change of torque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changing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torque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nominal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integrated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2.5/2.5 T m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dipoles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1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quench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compared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about 30 in MCBXFBP1 and MCBXFBP2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35" y="3665728"/>
            <a:ext cx="4349812" cy="25449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606805"/>
            <a:ext cx="4462182" cy="261067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11760" y="3631696"/>
            <a:ext cx="1992886" cy="2578960"/>
          </a:xfrm>
          <a:prstGeom prst="rect">
            <a:avLst/>
          </a:prstGeom>
          <a:solidFill>
            <a:schemeClr val="bg1">
              <a:lumMod val="75000"/>
              <a:alpha val="52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979712" y="6301287"/>
            <a:ext cx="5004048" cy="48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Test results of MCBXFB01 (left) and MCBXFBP2 (right)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[S.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F. Toral,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26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MCBXFB01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very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beginning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of the test, the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improvement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clearly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visible</a:t>
            </a:r>
          </a:p>
          <a:p>
            <a:pPr eaLnBrk="1" hangingPunct="1"/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Third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element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): memory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thermal cycle,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nominal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integrated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2.5/2.5 T m in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dipoles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2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was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able to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operate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all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configurations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2890267"/>
            <a:ext cx="5885317" cy="3443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22070" y="6320764"/>
            <a:ext cx="5688632" cy="48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Test results of MCBXFB01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[S.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F. Toral, C. 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153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Proposal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for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requirements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8208472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The test of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MCBXFB01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showed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few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occurr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when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the torque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90% of nominal torque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indeed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torque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phyiscal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phenomena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limiting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performance</a:t>
            </a:r>
          </a:p>
          <a:p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propose to go for a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specification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Satisfies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WP2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requirements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Accounts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feature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Gives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some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margin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possibility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7.5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T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eV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MCBXFB: 2.0 T m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, 2.5 T m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outer</a:t>
            </a:r>
            <a:endParaRPr lang="fr-CH" sz="2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… and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viceversa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MCBXFA: 2.5 </a:t>
            </a:r>
            <a:r>
              <a:rPr lang="fr-CH" sz="2400" dirty="0">
                <a:latin typeface="Times"/>
                <a:cs typeface="Times"/>
                <a:sym typeface="Symbol" pitchFamily="18" charset="2"/>
              </a:rPr>
              <a:t>T m </a:t>
            </a:r>
            <a:r>
              <a:rPr lang="fr-CH" sz="2400" dirty="0" err="1">
                <a:latin typeface="Times"/>
                <a:cs typeface="Times"/>
                <a:sym typeface="Symbol" pitchFamily="18" charset="2"/>
              </a:rPr>
              <a:t>inner</a:t>
            </a:r>
            <a:r>
              <a:rPr lang="fr-CH" sz="2400" dirty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4.5 </a:t>
            </a:r>
            <a:r>
              <a:rPr lang="fr-CH" sz="2400" dirty="0">
                <a:latin typeface="Times"/>
                <a:cs typeface="Times"/>
                <a:sym typeface="Symbol" pitchFamily="18" charset="2"/>
              </a:rPr>
              <a:t>T m </a:t>
            </a:r>
            <a:r>
              <a:rPr lang="fr-CH" sz="2400" dirty="0" err="1">
                <a:latin typeface="Times"/>
                <a:cs typeface="Times"/>
                <a:sym typeface="Symbol" pitchFamily="18" charset="2"/>
              </a:rPr>
              <a:t>outer</a:t>
            </a:r>
            <a:endParaRPr lang="fr-CH" sz="2400" dirty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… and </a:t>
            </a:r>
            <a:r>
              <a:rPr lang="fr-CH" sz="2000" dirty="0" err="1">
                <a:latin typeface="Times"/>
                <a:cs typeface="Times"/>
                <a:sym typeface="Symbol" pitchFamily="18" charset="2"/>
              </a:rPr>
              <a:t>viceversa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530" y="2132856"/>
            <a:ext cx="2133945" cy="352839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8316416" y="2780928"/>
            <a:ext cx="0" cy="9361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906575" y="3627791"/>
            <a:ext cx="0" cy="30526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495028" y="3645024"/>
            <a:ext cx="0" cy="2775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76256" y="5911582"/>
            <a:ext cx="2058194" cy="65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MCBXF requirements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[R. de Maria, M. Giovannozzi, R. Tomas Garcia,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0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Test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for new </a:t>
            </a:r>
            <a:r>
              <a:rPr lang="fr-CH" b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requirements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8208472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dirty="0" smtClean="0">
                <a:latin typeface="Times"/>
                <a:cs typeface="Times"/>
                <a:sym typeface="Symbol" pitchFamily="18" charset="2"/>
              </a:rPr>
              <a:t>In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configuration the MCBXFB01was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2/2.5 T m and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2.14/2.68 T m (7.5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equivalent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without</a:t>
            </a:r>
            <a:r>
              <a:rPr lang="fr-CH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dirty="0" err="1" smtClean="0">
                <a:latin typeface="Times"/>
                <a:cs typeface="Times"/>
                <a:sym typeface="Symbol" pitchFamily="18" charset="2"/>
              </a:rPr>
              <a:t>quench</a:t>
            </a:r>
            <a:endParaRPr lang="fr-CH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2055" y="2276872"/>
            <a:ext cx="4263555" cy="40323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22070" y="6320764"/>
            <a:ext cx="5688632" cy="482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Test results of MCBXFB01 – the powering at 2/2.5 T m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[S.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F. Toral, C. 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21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word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about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field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 </a:t>
            </a:r>
            <a:r>
              <a:rPr lang="fr-CH" b="0" dirty="0" err="1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quality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8208472" cy="5337312"/>
          </a:xfrm>
        </p:spPr>
        <p:txBody>
          <a:bodyPr>
            <a:noAutofit/>
          </a:bodyPr>
          <a:lstStyle/>
          <a:p>
            <a:pPr eaLnBrk="1" hangingPunct="1"/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Having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full 2.5 T m,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fit the 20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range in b3 and a3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This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intrinsic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to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design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It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deterministic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becomes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relevant (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above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10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units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)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only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above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1.5 T m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integrated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each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dipole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are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working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on a 2D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model to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account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– not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yet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200" dirty="0" err="1" smtClean="0">
                <a:latin typeface="Times"/>
                <a:cs typeface="Times"/>
                <a:sym typeface="Symbol" pitchFamily="18" charset="2"/>
              </a:rPr>
              <a:t>there</a:t>
            </a:r>
            <a:endParaRPr lang="fr-CH" sz="1800" dirty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Several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data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collected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for MCBXFB01,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analysis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ongoing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7" name="Picture Placeholder 1" descr="c3.png"/>
          <p:cNvPicPr>
            <a:picLocks noChangeAspect="1"/>
          </p:cNvPicPr>
          <p:nvPr/>
        </p:nvPicPr>
        <p:blipFill>
          <a:blip r:embed="rId2"/>
          <a:srcRect l="5" r="5"/>
          <a:stretch>
            <a:fillRect/>
          </a:stretch>
        </p:blipFill>
        <p:spPr>
          <a:xfrm>
            <a:off x="1079832" y="2708920"/>
            <a:ext cx="7272808" cy="339429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79712" y="6103215"/>
            <a:ext cx="5688632" cy="702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en-GB" sz="1100" kern="1400" dirty="0" smtClean="0"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Measured field quality in MCBXFB01, powering at 2.5/ 2.5 T in combined mode (green curve)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[M.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Bonora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L. Fiscarelli,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S. </a:t>
            </a:r>
            <a:r>
              <a:rPr lang="fr-CH" sz="1100" kern="1400" dirty="0" err="1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Ferradas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100" kern="1400" dirty="0" err="1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Troitino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F. Toral</a:t>
            </a:r>
            <a:r>
              <a:rPr lang="fr-CH" sz="1100" kern="140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</a:t>
            </a:r>
          </a:p>
          <a:p>
            <a:pPr algn="ctr">
              <a:spcBef>
                <a:spcPts val="200"/>
              </a:spcBef>
              <a:spcAft>
                <a:spcPts val="200"/>
              </a:spcAft>
            </a:pPr>
            <a:r>
              <a:rPr lang="fr-CH" sz="1100" kern="140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C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. Martins </a:t>
            </a:r>
            <a:r>
              <a:rPr lang="fr-CH" sz="1100" kern="1400" dirty="0" err="1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Jardim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, J. Garcia Matos, J. C. </a:t>
            </a:r>
            <a:r>
              <a:rPr lang="fr-CH" sz="1100" kern="1400" dirty="0">
                <a:solidFill>
                  <a:srgbClr val="00B050"/>
                </a:solidFill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P</a:t>
            </a:r>
            <a:r>
              <a:rPr lang="fr-CH" sz="1100" kern="1400" dirty="0" smtClean="0">
                <a:solidFill>
                  <a:srgbClr val="00B050"/>
                </a:solidFill>
                <a:effectLst/>
                <a:latin typeface="Times" panose="02020603050405020304" pitchFamily="18" charset="0"/>
                <a:ea typeface="Times New Roman" panose="02020603050405020304" pitchFamily="18" charset="0"/>
                <a:cs typeface="Times" panose="02020603050405020304" pitchFamily="18" charset="0"/>
              </a:rPr>
              <a:t>erez, et al.]</a:t>
            </a:r>
            <a:endParaRPr lang="en-GB" sz="1600" kern="1400" dirty="0">
              <a:solidFill>
                <a:srgbClr val="00B050"/>
              </a:solidFill>
              <a:effectLst/>
              <a:latin typeface="Times" panose="02020603050405020304" pitchFamily="18" charset="0"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324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102752</TotalTime>
  <Words>710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Book Antiqua</vt:lpstr>
      <vt:lpstr>Calibri</vt:lpstr>
      <vt:lpstr>Symbol</vt:lpstr>
      <vt:lpstr>Times</vt:lpstr>
      <vt:lpstr>Times New Roman</vt:lpstr>
      <vt:lpstr>Wingdings</vt:lpstr>
      <vt:lpstr>Thème Office</vt:lpstr>
      <vt:lpstr>Proposal for MCBXF acceptance criteria</vt:lpstr>
      <vt:lpstr>MCBXFB01 results</vt:lpstr>
      <vt:lpstr>MCBXFB01 results</vt:lpstr>
      <vt:lpstr>MCBXFB01 results</vt:lpstr>
      <vt:lpstr>MCBXFB01 results</vt:lpstr>
      <vt:lpstr>Proposal for requirements</vt:lpstr>
      <vt:lpstr>Test results for new requirements</vt:lpstr>
      <vt:lpstr>A word about field quality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1825</cp:revision>
  <cp:lastPrinted>2019-10-29T09:56:18Z</cp:lastPrinted>
  <dcterms:created xsi:type="dcterms:W3CDTF">2016-02-12T10:02:27Z</dcterms:created>
  <dcterms:modified xsi:type="dcterms:W3CDTF">2021-10-12T08:46:26Z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