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256" r:id="rId5"/>
    <p:sldId id="264" r:id="rId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513F2EC3-852C-4C69-B472-3599B3EF472C}">
          <p14:sldIdLst>
            <p14:sldId id="256"/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9900"/>
    <a:srgbClr val="3399FF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5" autoAdjust="0"/>
    <p:restoredTop sz="94660"/>
  </p:normalViewPr>
  <p:slideViewPr>
    <p:cSldViewPr snapToObjects="1" showGuides="1">
      <p:cViewPr varScale="1">
        <p:scale>
          <a:sx n="102" d="100"/>
          <a:sy n="102" d="100"/>
        </p:scale>
        <p:origin x="1536" y="108"/>
      </p:cViewPr>
      <p:guideLst>
        <p:guide orient="horz" pos="4080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CF580-0851-A34A-A4AB-280CF4E646CC}" type="datetime1">
              <a:rPr lang="en-US" smtClean="0"/>
              <a:t>10/12/2021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5802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5C444-E552-5841-BBFE-C58E504E7E30}" type="datetime1">
              <a:rPr lang="en-US" smtClean="0"/>
              <a:t>10/12/2021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752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497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De Maria, 80th WP2 Meeting, 1/11/2016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774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2" r:id="rId8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b="1" i="0" dirty="0">
                <a:solidFill>
                  <a:srgbClr val="1A63A0"/>
                </a:solidFill>
                <a:effectLst/>
                <a:latin typeface="Roboto"/>
              </a:rPr>
              <a:t>Aperture considerations</a:t>
            </a:r>
            <a:br>
              <a:rPr lang="en-GB" b="1" i="0" dirty="0">
                <a:solidFill>
                  <a:srgbClr val="1A63A0"/>
                </a:solidFill>
                <a:effectLst/>
                <a:latin typeface="Roboto"/>
              </a:rPr>
            </a:br>
            <a:r>
              <a:rPr lang="en-GB" b="1" i="0" dirty="0">
                <a:solidFill>
                  <a:srgbClr val="1A63A0"/>
                </a:solidFill>
                <a:effectLst/>
                <a:latin typeface="Roboto"/>
              </a:rPr>
              <a:t> for </a:t>
            </a:r>
            <a:r>
              <a:rPr lang="en-GB" b="1" i="0" dirty="0" err="1">
                <a:solidFill>
                  <a:srgbClr val="1A63A0"/>
                </a:solidFill>
                <a:effectLst/>
                <a:latin typeface="Roboto"/>
              </a:rPr>
              <a:t>LHCb</a:t>
            </a:r>
            <a:r>
              <a:rPr lang="en-GB" b="1" i="0" dirty="0">
                <a:solidFill>
                  <a:srgbClr val="1A63A0"/>
                </a:solidFill>
                <a:effectLst/>
                <a:latin typeface="Roboto"/>
              </a:rPr>
              <a:t> VELO Upgrade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81128"/>
            <a:ext cx="6480000" cy="11718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 </a:t>
            </a:r>
          </a:p>
          <a:p>
            <a:pPr algn="ctr"/>
            <a:r>
              <a:rPr lang="en-US" dirty="0"/>
              <a:t>R. De Maria</a:t>
            </a:r>
          </a:p>
          <a:p>
            <a:pPr algn="ctr"/>
            <a:r>
              <a:rPr lang="en-US" dirty="0"/>
              <a:t>Thanks R. Bruce, S. Redaelli, R. Tomas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584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22374-9B6D-4703-B92C-36CB14800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Aperture consideration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3D6A9C-D4DF-4284-A999-D49B88432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74269DE-3719-4643-B019-3371E64430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70326"/>
              </p:ext>
            </p:extLst>
          </p:nvPr>
        </p:nvGraphicFramePr>
        <p:xfrm>
          <a:off x="612271" y="900000"/>
          <a:ext cx="8316213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01506">
                  <a:extLst>
                    <a:ext uri="{9D8B030D-6E8A-4147-A177-3AD203B41FA5}">
                      <a16:colId xmlns:a16="http://schemas.microsoft.com/office/drawing/2014/main" val="3182770749"/>
                    </a:ext>
                  </a:extLst>
                </a:gridCol>
                <a:gridCol w="1271566">
                  <a:extLst>
                    <a:ext uri="{9D8B030D-6E8A-4147-A177-3AD203B41FA5}">
                      <a16:colId xmlns:a16="http://schemas.microsoft.com/office/drawing/2014/main" val="415627540"/>
                    </a:ext>
                  </a:extLst>
                </a:gridCol>
                <a:gridCol w="1443141">
                  <a:extLst>
                    <a:ext uri="{9D8B030D-6E8A-4147-A177-3AD203B41FA5}">
                      <a16:colId xmlns:a16="http://schemas.microsoft.com/office/drawing/2014/main" val="18718985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Values at 80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H 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 [mm]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39627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Beam size 12.6 </a:t>
                      </a:r>
                      <a:r>
                        <a:rPr lang="el-GR" dirty="0"/>
                        <a:t>σ</a:t>
                      </a:r>
                      <a:r>
                        <a:rPr lang="en-US" dirty="0"/>
                        <a:t> </a:t>
                      </a:r>
                      <a:r>
                        <a:rPr lang="el-GR" dirty="0"/>
                        <a:t>ε</a:t>
                      </a:r>
                      <a:r>
                        <a:rPr lang="en-US" dirty="0"/>
                        <a:t>=2.5µm/</a:t>
                      </a:r>
                      <a:r>
                        <a:rPr lang="el-GR" dirty="0"/>
                        <a:t>γ</a:t>
                      </a:r>
                      <a:r>
                        <a:rPr lang="en-US" dirty="0"/>
                        <a:t> </a:t>
                      </a:r>
                      <a:r>
                        <a:rPr lang="el-GR" dirty="0"/>
                        <a:t>β</a:t>
                      </a:r>
                      <a:r>
                        <a:rPr lang="en-US" dirty="0"/>
                        <a:t>*=10m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5185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Orbit design (H spectrometer + </a:t>
                      </a:r>
                      <a:r>
                        <a:rPr lang="en-GB" dirty="0" err="1"/>
                        <a:t>xing</a:t>
                      </a:r>
                      <a:r>
                        <a:rPr lang="en-GB" dirty="0"/>
                        <a:t>, V par. </a:t>
                      </a:r>
                      <a:r>
                        <a:rPr lang="en-GB" dirty="0" err="1"/>
                        <a:t>sep.</a:t>
                      </a:r>
                      <a:r>
                        <a:rPr lang="en-GB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0865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Orbit error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27753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Ground motion compensation [1]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3569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1" dirty="0"/>
                        <a:t>Alignment and Mechanical imperfections [2]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1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1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91784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Linear sum [3]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13.8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15.5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02191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160A048-A56C-4CE2-9F11-C28C1BB7124A}"/>
              </a:ext>
            </a:extLst>
          </p:cNvPr>
          <p:cNvSpPr txBox="1"/>
          <p:nvPr/>
        </p:nvSpPr>
        <p:spPr>
          <a:xfrm>
            <a:off x="827584" y="3795747"/>
            <a:ext cx="810090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[1] This is not the total expected ground motion (no estimates known), but only the part that can be considered to be absorbed with orbit corrector without re-aligning the machine but at the cost of </a:t>
            </a:r>
            <a:r>
              <a:rPr lang="el-GR" sz="1600" dirty="0"/>
              <a:t>β</a:t>
            </a:r>
            <a:r>
              <a:rPr lang="en-GB" sz="1600" dirty="0"/>
              <a:t>* reach.</a:t>
            </a:r>
          </a:p>
          <a:p>
            <a:r>
              <a:rPr lang="en-GB" sz="1600" dirty="0"/>
              <a:t>[2] This includes the alignment uncertainty between the aperture and the ideal machine geometry, the shape tolerance and other mechanical imperfections. This part has to come from the experiment and survey. I guessed a typical value for the existing installations.</a:t>
            </a:r>
          </a:p>
          <a:p>
            <a:r>
              <a:rPr lang="en-GB" sz="1600" dirty="0"/>
              <a:t>[3] other constraints may apply: Impedance, damage of a pilot to the actual bottleneck they will install, possible secondary background.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172658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Props1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F8EF391-2BAD-45F4-B22E-736040720C99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35297</TotalTime>
  <Words>213</Words>
  <Application>Microsoft Office PowerPoint</Application>
  <PresentationFormat>On-screen Show (4:3)</PresentationFormat>
  <Paragraphs>31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Roboto</vt:lpstr>
      <vt:lpstr>Wingdings</vt:lpstr>
      <vt:lpstr>Thème Office</vt:lpstr>
      <vt:lpstr>Aperture considerations  for LHCb VELO Upgrade </vt:lpstr>
      <vt:lpstr>Aperture consideration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Riccardo De Maria</cp:lastModifiedBy>
  <cp:revision>1276</cp:revision>
  <dcterms:created xsi:type="dcterms:W3CDTF">2016-03-23T12:58:39Z</dcterms:created>
  <dcterms:modified xsi:type="dcterms:W3CDTF">2021-10-12T07:05:11Z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