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5"/>
  </p:notesMasterIdLst>
  <p:handoutMasterIdLst>
    <p:handoutMasterId r:id="rId26"/>
  </p:handoutMasterIdLst>
  <p:sldIdLst>
    <p:sldId id="263" r:id="rId5"/>
    <p:sldId id="267" r:id="rId6"/>
    <p:sldId id="363" r:id="rId7"/>
    <p:sldId id="346" r:id="rId8"/>
    <p:sldId id="347" r:id="rId9"/>
    <p:sldId id="348" r:id="rId10"/>
    <p:sldId id="349" r:id="rId11"/>
    <p:sldId id="350" r:id="rId12"/>
    <p:sldId id="351" r:id="rId13"/>
    <p:sldId id="352" r:id="rId14"/>
    <p:sldId id="353" r:id="rId15"/>
    <p:sldId id="356" r:id="rId16"/>
    <p:sldId id="354" r:id="rId17"/>
    <p:sldId id="355" r:id="rId18"/>
    <p:sldId id="357" r:id="rId19"/>
    <p:sldId id="358" r:id="rId20"/>
    <p:sldId id="360" r:id="rId21"/>
    <p:sldId id="359" r:id="rId22"/>
    <p:sldId id="361" r:id="rId23"/>
    <p:sldId id="362" r:id="rId24"/>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52" autoAdjust="0"/>
    <p:restoredTop sz="94660"/>
  </p:normalViewPr>
  <p:slideViewPr>
    <p:cSldViewPr snapToObjects="1" showGuides="1">
      <p:cViewPr varScale="1">
        <p:scale>
          <a:sx n="131" d="100"/>
          <a:sy n="131" d="100"/>
        </p:scale>
        <p:origin x="804" y="126"/>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02/07/2021</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02/07/2021</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0088979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smtClean="0"/>
              <a:t>32nd HL-LHC TCC – 29 June 2017</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32nd HL-LHC TCC – 29 June 2017</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32nd HL-LHC TCC – 29 June 2017</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32nd HL-LHC TCC – 29 June 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32nd HL-LHC TCC – 29 June 2017</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32nd HL-LHC TCC – 29 June 2017</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smtClean="0"/>
              <a:t>32nd HL-LHC TCC – 29 June 2017</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32nd HL-LHC TCC – 29 June 2017</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dirty="0" smtClean="0"/>
              <a:t>HL-LHC motorized jacks</a:t>
            </a:r>
            <a:br>
              <a:rPr lang="en-US" dirty="0" smtClean="0"/>
            </a:br>
            <a:r>
              <a:rPr lang="en-US" dirty="0" smtClean="0"/>
              <a:t>Clarification of requirements of engineering specification</a:t>
            </a:r>
            <a:endParaRPr lang="en-GB" dirty="0"/>
          </a:p>
        </p:txBody>
      </p:sp>
      <p:sp>
        <p:nvSpPr>
          <p:cNvPr id="3" name="Sous-titre 2"/>
          <p:cNvSpPr>
            <a:spLocks noGrp="1"/>
          </p:cNvSpPr>
          <p:nvPr>
            <p:ph type="subTitle" idx="1"/>
          </p:nvPr>
        </p:nvSpPr>
        <p:spPr/>
        <p:txBody>
          <a:bodyPr>
            <a:normAutofit/>
          </a:bodyPr>
          <a:lstStyle/>
          <a:p>
            <a:r>
              <a:rPr lang="en-GB" dirty="0" smtClean="0"/>
              <a:t>Jaime Perez Espinos</a:t>
            </a:r>
          </a:p>
          <a:p>
            <a:r>
              <a:rPr lang="en-US" dirty="0" smtClean="0"/>
              <a:t>TE-VSC</a:t>
            </a:r>
            <a:endParaRPr lang="en-GB" dirty="0" smtClean="0"/>
          </a:p>
          <a:p>
            <a:endParaRPr lang="en-GB" dirty="0"/>
          </a:p>
        </p:txBody>
      </p:sp>
      <p:sp>
        <p:nvSpPr>
          <p:cNvPr id="4" name="Espace réservé du texte 3"/>
          <p:cNvSpPr>
            <a:spLocks noGrp="1"/>
          </p:cNvSpPr>
          <p:nvPr>
            <p:ph type="body" sz="quarter" idx="14"/>
          </p:nvPr>
        </p:nvSpPr>
        <p:spPr/>
        <p:txBody>
          <a:bodyPr/>
          <a:lstStyle/>
          <a:p>
            <a:r>
              <a:rPr lang="en-GB" dirty="0"/>
              <a:t>HL-LHC </a:t>
            </a:r>
            <a:r>
              <a:rPr lang="en-GB" dirty="0" smtClean="0"/>
              <a:t>ad-hoc meeting – 16/06/21</a:t>
            </a:r>
            <a:endParaRPr lang="en-GB" dirty="0"/>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3.1.2 (page 6)</a:t>
            </a:r>
            <a:endParaRPr lang="en-GB"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GB" dirty="0" smtClean="0"/>
              <a:t>(</a:t>
            </a:r>
            <a:r>
              <a:rPr lang="en-GB" dirty="0" smtClean="0">
                <a:solidFill>
                  <a:srgbClr val="FF0000"/>
                </a:solidFill>
              </a:rPr>
              <a:t>§</a:t>
            </a:r>
            <a:r>
              <a:rPr lang="en-GB" dirty="0">
                <a:solidFill>
                  <a:srgbClr val="FF0000"/>
                </a:solidFill>
              </a:rPr>
              <a:t>3.2.3</a:t>
            </a:r>
            <a:r>
              <a:rPr lang="en-GB" dirty="0" smtClean="0"/>
              <a:t>) </a:t>
            </a:r>
            <a:r>
              <a:rPr lang="en-GB" dirty="0" smtClean="0">
                <a:sym typeface="Symbol" panose="05050102010706020507" pitchFamily="18" charset="2"/>
              </a:rPr>
              <a:t>does not exist. The interface must be detailed </a:t>
            </a:r>
            <a:r>
              <a:rPr lang="en-US" dirty="0"/>
              <a:t>[</a:t>
            </a:r>
            <a:r>
              <a:rPr lang="en-US" dirty="0">
                <a:effectLst>
                  <a:glow rad="127000">
                    <a:srgbClr val="FFFF00"/>
                  </a:glow>
                </a:effectLst>
              </a:rPr>
              <a:t>WP15 (SURVEY)</a:t>
            </a:r>
            <a:r>
              <a:rPr lang="en-US" dirty="0"/>
              <a:t>]</a:t>
            </a:r>
          </a:p>
          <a:p>
            <a:endParaRPr lang="en-GB"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6" name="Picture 5"/>
          <p:cNvPicPr>
            <a:picLocks noChangeAspect="1"/>
          </p:cNvPicPr>
          <p:nvPr/>
        </p:nvPicPr>
        <p:blipFill>
          <a:blip r:embed="rId2"/>
          <a:stretch>
            <a:fillRect/>
          </a:stretch>
        </p:blipFill>
        <p:spPr>
          <a:xfrm>
            <a:off x="576843" y="989013"/>
            <a:ext cx="8010525" cy="1390650"/>
          </a:xfrm>
          <a:prstGeom prst="rect">
            <a:avLst/>
          </a:prstGeom>
        </p:spPr>
      </p:pic>
    </p:spTree>
    <p:extLst>
      <p:ext uri="{BB962C8B-B14F-4D97-AF65-F5344CB8AC3E}">
        <p14:creationId xmlns:p14="http://schemas.microsoft.com/office/powerpoint/2010/main" val="1877079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3.2.1 (page 7) - #1</a:t>
            </a:r>
            <a:endParaRPr lang="en-GB" dirty="0"/>
          </a:p>
        </p:txBody>
      </p:sp>
      <p:sp>
        <p:nvSpPr>
          <p:cNvPr id="3" name="Content Placeholder 2"/>
          <p:cNvSpPr>
            <a:spLocks noGrp="1"/>
          </p:cNvSpPr>
          <p:nvPr>
            <p:ph idx="1"/>
          </p:nvPr>
        </p:nvSpPr>
        <p:spPr/>
        <p:txBody>
          <a:bodyPr>
            <a:normAutofit/>
          </a:bodyPr>
          <a:lstStyle/>
          <a:p>
            <a:r>
              <a:rPr lang="en-US" dirty="0" smtClean="0"/>
              <a:t>The requirement for nominal forces on jacks, as written, can be misleading.</a:t>
            </a:r>
          </a:p>
          <a:p>
            <a:endParaRPr lang="en-US" dirty="0"/>
          </a:p>
          <a:p>
            <a:pPr marL="0" indent="0">
              <a:buNone/>
            </a:pPr>
            <a:endParaRPr lang="en-US" dirty="0"/>
          </a:p>
          <a:p>
            <a:r>
              <a:rPr lang="en-US" dirty="0" smtClean="0"/>
              <a:t>To be clarified that the system can be submitted to the following </a:t>
            </a:r>
            <a:r>
              <a:rPr lang="en-US" u="sng" dirty="0" smtClean="0"/>
              <a:t>maximum</a:t>
            </a:r>
            <a:r>
              <a:rPr lang="en-US" dirty="0" smtClean="0"/>
              <a:t> forces </a:t>
            </a:r>
            <a:r>
              <a:rPr lang="en-US" dirty="0">
                <a:sym typeface="Symbol" panose="05050102010706020507" pitchFamily="18" charset="2"/>
              </a:rPr>
              <a:t>[</a:t>
            </a:r>
            <a:r>
              <a:rPr lang="en-US" dirty="0" smtClean="0">
                <a:effectLst>
                  <a:glow rad="127000">
                    <a:srgbClr val="00B0F0"/>
                  </a:glow>
                </a:effectLst>
              </a:rPr>
              <a:t>WP3</a:t>
            </a:r>
            <a:r>
              <a:rPr lang="en-US" dirty="0" smtClean="0"/>
              <a:t>]</a:t>
            </a:r>
            <a:endParaRPr lang="en-GB" dirty="0"/>
          </a:p>
          <a:p>
            <a:pPr marL="0" indent="0">
              <a:buNone/>
            </a:pPr>
            <a:endParaRPr lang="en-US" dirty="0" smtClean="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p:cNvPicPr>
            <a:picLocks noChangeAspect="1"/>
          </p:cNvPicPr>
          <p:nvPr/>
        </p:nvPicPr>
        <p:blipFill rotWithShape="1">
          <a:blip r:embed="rId2"/>
          <a:srcRect l="9412" r="9407" b="10766"/>
          <a:stretch/>
        </p:blipFill>
        <p:spPr>
          <a:xfrm>
            <a:off x="1835696" y="4221356"/>
            <a:ext cx="4968552" cy="1151860"/>
          </a:xfrm>
          <a:prstGeom prst="rect">
            <a:avLst/>
          </a:prstGeom>
        </p:spPr>
      </p:pic>
      <p:pic>
        <p:nvPicPr>
          <p:cNvPr id="8" name="Picture 7"/>
          <p:cNvPicPr>
            <a:picLocks noChangeAspect="1"/>
          </p:cNvPicPr>
          <p:nvPr/>
        </p:nvPicPr>
        <p:blipFill>
          <a:blip r:embed="rId3"/>
          <a:stretch>
            <a:fillRect/>
          </a:stretch>
        </p:blipFill>
        <p:spPr>
          <a:xfrm>
            <a:off x="569100" y="1998703"/>
            <a:ext cx="7962900" cy="1123950"/>
          </a:xfrm>
          <a:prstGeom prst="rect">
            <a:avLst/>
          </a:prstGeom>
        </p:spPr>
      </p:pic>
      <p:sp>
        <p:nvSpPr>
          <p:cNvPr id="9" name="Oval 8"/>
          <p:cNvSpPr/>
          <p:nvPr/>
        </p:nvSpPr>
        <p:spPr>
          <a:xfrm>
            <a:off x="1670395" y="5157192"/>
            <a:ext cx="1584176" cy="216024"/>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p:cNvCxnSpPr>
            <a:stCxn id="9" idx="5"/>
          </p:cNvCxnSpPr>
          <p:nvPr/>
        </p:nvCxnSpPr>
        <p:spPr>
          <a:xfrm>
            <a:off x="3022574" y="5341580"/>
            <a:ext cx="109266" cy="3695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843808" y="5721596"/>
            <a:ext cx="1584176" cy="369332"/>
          </a:xfrm>
          <a:prstGeom prst="rect">
            <a:avLst/>
          </a:prstGeom>
          <a:noFill/>
          <a:ln w="19050">
            <a:solidFill>
              <a:srgbClr val="FF0000"/>
            </a:solidFill>
          </a:ln>
        </p:spPr>
        <p:txBody>
          <a:bodyPr wrap="square" rtlCol="0">
            <a:spAutoFit/>
          </a:bodyPr>
          <a:lstStyle/>
          <a:p>
            <a:r>
              <a:rPr lang="en-US" dirty="0" smtClean="0"/>
              <a:t>Push system</a:t>
            </a:r>
            <a:endParaRPr lang="en-GB" dirty="0"/>
          </a:p>
        </p:txBody>
      </p:sp>
    </p:spTree>
    <p:extLst>
      <p:ext uri="{BB962C8B-B14F-4D97-AF65-F5344CB8AC3E}">
        <p14:creationId xmlns:p14="http://schemas.microsoft.com/office/powerpoint/2010/main" val="2118686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Section 3.2.1 (</a:t>
            </a:r>
            <a:r>
              <a:rPr lang="en-GB" dirty="0" smtClean="0"/>
              <a:t>page </a:t>
            </a:r>
            <a:r>
              <a:rPr lang="en-GB" dirty="0"/>
              <a:t>7) - </a:t>
            </a:r>
            <a:r>
              <a:rPr lang="en-GB" dirty="0" smtClean="0"/>
              <a:t>#2</a:t>
            </a:r>
            <a:endParaRPr lang="en-GB" dirty="0"/>
          </a:p>
        </p:txBody>
      </p:sp>
      <p:sp>
        <p:nvSpPr>
          <p:cNvPr id="3" name="Content Placeholder 2"/>
          <p:cNvSpPr>
            <a:spLocks noGrp="1"/>
          </p:cNvSpPr>
          <p:nvPr>
            <p:ph idx="1"/>
          </p:nvPr>
        </p:nvSpPr>
        <p:spPr/>
        <p:txBody>
          <a:bodyPr>
            <a:normAutofit fontScale="92500" lnSpcReduction="10000"/>
          </a:bodyPr>
          <a:lstStyle/>
          <a:p>
            <a:r>
              <a:rPr lang="en-US" dirty="0"/>
              <a:t>Maximum </a:t>
            </a:r>
            <a:r>
              <a:rPr lang="en-US" dirty="0" smtClean="0"/>
              <a:t>loading for jacks comes from magnets. TAXN and CCs are considered to be in the shade of those values.</a:t>
            </a:r>
          </a:p>
          <a:p>
            <a:pPr lvl="1"/>
            <a:r>
              <a:rPr lang="en-US" dirty="0"/>
              <a:t>I</a:t>
            </a:r>
            <a:r>
              <a:rPr lang="en-US" dirty="0" smtClean="0"/>
              <a:t>n </a:t>
            </a:r>
            <a:r>
              <a:rPr lang="en-US" dirty="0"/>
              <a:t>vertical direction </a:t>
            </a:r>
            <a:r>
              <a:rPr lang="en-US" dirty="0" smtClean="0"/>
              <a:t>the maximum load comes basically from the weight and compensator forces: all rest of contributions are considered negligible. Do you confirm? </a:t>
            </a:r>
            <a:r>
              <a:rPr lang="en-US" dirty="0">
                <a:sym typeface="Symbol" panose="05050102010706020507" pitchFamily="18" charset="2"/>
              </a:rPr>
              <a:t>[</a:t>
            </a:r>
            <a:r>
              <a:rPr lang="en-US" dirty="0" smtClean="0">
                <a:effectLst>
                  <a:glow rad="127000">
                    <a:srgbClr val="00B0F0"/>
                  </a:glow>
                </a:effectLst>
              </a:rPr>
              <a:t>WP3</a:t>
            </a:r>
            <a:r>
              <a:rPr lang="en-US" dirty="0" smtClean="0"/>
              <a:t>]</a:t>
            </a:r>
          </a:p>
          <a:p>
            <a:pPr lvl="1"/>
            <a:r>
              <a:rPr lang="en-US" dirty="0" smtClean="0"/>
              <a:t>In horizontal direction (radial or longitudinal), the maximum load comes from compensator forces (transversal or axial, leaving apart the loads absorbed by the longitudinal anchoring). Do you confirm that other contributions like jumper, tunnel inclination (and subsequent horizontal component), internal </a:t>
            </a:r>
            <a:r>
              <a:rPr lang="en-US" dirty="0" err="1" smtClean="0"/>
              <a:t>busbars</a:t>
            </a:r>
            <a:r>
              <a:rPr lang="en-US" dirty="0" smtClean="0"/>
              <a:t>, load coupling effects, etc. </a:t>
            </a:r>
            <a:r>
              <a:rPr lang="en-US" b="1" dirty="0" smtClean="0"/>
              <a:t>are negligible</a:t>
            </a:r>
            <a:r>
              <a:rPr lang="en-US" dirty="0" smtClean="0"/>
              <a:t> </a:t>
            </a:r>
            <a:r>
              <a:rPr lang="en-US" dirty="0" err="1" smtClean="0"/>
              <a:t>wrt</a:t>
            </a:r>
            <a:r>
              <a:rPr lang="en-US" dirty="0" smtClean="0"/>
              <a:t> to requirements given? </a:t>
            </a:r>
            <a:r>
              <a:rPr lang="en-US" dirty="0">
                <a:sym typeface="Symbol" panose="05050102010706020507" pitchFamily="18" charset="2"/>
              </a:rPr>
              <a:t>[</a:t>
            </a:r>
            <a:r>
              <a:rPr lang="en-US" dirty="0">
                <a:effectLst>
                  <a:glow rad="127000">
                    <a:srgbClr val="00B0F0"/>
                  </a:glow>
                </a:effectLst>
              </a:rPr>
              <a:t>WP3</a:t>
            </a:r>
            <a:r>
              <a:rPr lang="en-US" dirty="0"/>
              <a:t>]</a:t>
            </a:r>
          </a:p>
          <a:p>
            <a:pPr lvl="1"/>
            <a:endParaRPr lang="en-GB"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4243280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3.2.1 (</a:t>
            </a:r>
            <a:r>
              <a:rPr lang="en-US" dirty="0" smtClean="0"/>
              <a:t>page </a:t>
            </a:r>
            <a:r>
              <a:rPr lang="en-US" dirty="0"/>
              <a:t>7) - </a:t>
            </a:r>
            <a:r>
              <a:rPr lang="en-US" dirty="0" smtClean="0"/>
              <a:t>#3</a:t>
            </a:r>
            <a:endParaRPr lang="en-GB" dirty="0"/>
          </a:p>
        </p:txBody>
      </p:sp>
      <p:sp>
        <p:nvSpPr>
          <p:cNvPr id="3" name="Content Placeholder 2"/>
          <p:cNvSpPr>
            <a:spLocks noGrp="1"/>
          </p:cNvSpPr>
          <p:nvPr>
            <p:ph idx="1"/>
          </p:nvPr>
        </p:nvSpPr>
        <p:spPr/>
        <p:txBody>
          <a:bodyPr>
            <a:normAutofit/>
          </a:bodyPr>
          <a:lstStyle/>
          <a:p>
            <a:endParaRPr lang="en-US" dirty="0" smtClean="0"/>
          </a:p>
          <a:p>
            <a:endParaRPr lang="en-US" dirty="0"/>
          </a:p>
          <a:p>
            <a:r>
              <a:rPr lang="en-US" dirty="0" smtClean="0"/>
              <a:t>The adjustable range in horizontal direction and vertical directions is shared between manual and motorized movements, isn’t it? </a:t>
            </a:r>
            <a:r>
              <a:rPr lang="en-US" dirty="0"/>
              <a:t>[</a:t>
            </a:r>
            <a:r>
              <a:rPr lang="en-US" dirty="0">
                <a:effectLst>
                  <a:glow rad="127000">
                    <a:srgbClr val="FFFF00"/>
                  </a:glow>
                </a:effectLst>
              </a:rPr>
              <a:t>WP15 (SURVEY)</a:t>
            </a:r>
            <a:r>
              <a:rPr lang="en-US" dirty="0"/>
              <a:t>]</a:t>
            </a:r>
            <a:endParaRPr lang="en-US" dirty="0" smtClean="0"/>
          </a:p>
          <a:p>
            <a:r>
              <a:rPr lang="en-US" dirty="0" smtClean="0"/>
              <a:t>Is there any minimum free range at transversal direction to compensate pre-alignment process, coupling effects, etc.? </a:t>
            </a:r>
            <a:r>
              <a:rPr lang="en-US" dirty="0"/>
              <a:t>[</a:t>
            </a:r>
            <a:r>
              <a:rPr lang="en-US" dirty="0">
                <a:effectLst>
                  <a:glow rad="127000">
                    <a:srgbClr val="FFFF00"/>
                  </a:glow>
                </a:effectLst>
              </a:rPr>
              <a:t>WP15 (SURVEY</a:t>
            </a:r>
            <a:r>
              <a:rPr lang="en-US" dirty="0" smtClean="0">
                <a:effectLst>
                  <a:glow rad="127000">
                    <a:srgbClr val="FFFF00"/>
                  </a:glow>
                </a:effectLst>
              </a:rPr>
              <a:t>)</a:t>
            </a:r>
            <a:r>
              <a:rPr lang="en-US" dirty="0" smtClean="0"/>
              <a:t>]</a:t>
            </a:r>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pic>
        <p:nvPicPr>
          <p:cNvPr id="6" name="Picture 5"/>
          <p:cNvPicPr>
            <a:picLocks noChangeAspect="1"/>
          </p:cNvPicPr>
          <p:nvPr/>
        </p:nvPicPr>
        <p:blipFill>
          <a:blip r:embed="rId2"/>
          <a:stretch>
            <a:fillRect/>
          </a:stretch>
        </p:blipFill>
        <p:spPr>
          <a:xfrm>
            <a:off x="595312" y="991010"/>
            <a:ext cx="7953375" cy="733425"/>
          </a:xfrm>
          <a:prstGeom prst="rect">
            <a:avLst/>
          </a:prstGeom>
        </p:spPr>
      </p:pic>
    </p:spTree>
    <p:extLst>
      <p:ext uri="{BB962C8B-B14F-4D97-AF65-F5344CB8AC3E}">
        <p14:creationId xmlns:p14="http://schemas.microsoft.com/office/powerpoint/2010/main" val="3378731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3.2.1 (page 7) - </a:t>
            </a:r>
            <a:r>
              <a:rPr lang="en-US" dirty="0" smtClean="0"/>
              <a:t>#4</a:t>
            </a:r>
            <a:endParaRPr lang="en-GB"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Clarification of long term stability is required. </a:t>
            </a:r>
            <a:r>
              <a:rPr lang="en-US" dirty="0"/>
              <a:t>[</a:t>
            </a:r>
            <a:r>
              <a:rPr lang="en-US" dirty="0">
                <a:effectLst>
                  <a:glow rad="127000">
                    <a:srgbClr val="FFFF00"/>
                  </a:glow>
                </a:effectLst>
              </a:rPr>
              <a:t>WP15 (SURVEY)</a:t>
            </a:r>
            <a:r>
              <a:rPr lang="en-US" dirty="0"/>
              <a:t>]</a:t>
            </a:r>
          </a:p>
          <a:p>
            <a:pPr lvl="1"/>
            <a:r>
              <a:rPr lang="en-US" dirty="0" smtClean="0"/>
              <a:t>Does it apply to vertical and/or transversal movement? Or to a combination of both?</a:t>
            </a:r>
            <a:endParaRPr lang="es-ES" dirty="0" smtClean="0"/>
          </a:p>
          <a:p>
            <a:pPr lvl="1"/>
            <a:r>
              <a:rPr lang="es-ES" dirty="0" err="1" smtClean="0"/>
              <a:t>How</a:t>
            </a:r>
            <a:r>
              <a:rPr lang="es-ES" dirty="0" smtClean="0"/>
              <a:t> to </a:t>
            </a:r>
            <a:r>
              <a:rPr lang="es-ES" dirty="0" err="1" smtClean="0"/>
              <a:t>discriminate</a:t>
            </a:r>
            <a:r>
              <a:rPr lang="es-ES" dirty="0" smtClean="0"/>
              <a:t> </a:t>
            </a:r>
            <a:r>
              <a:rPr lang="es-ES" dirty="0" err="1" smtClean="0"/>
              <a:t>the</a:t>
            </a:r>
            <a:r>
              <a:rPr lang="es-ES" dirty="0" smtClean="0"/>
              <a:t> </a:t>
            </a:r>
            <a:r>
              <a:rPr lang="es-ES" dirty="0" err="1" smtClean="0"/>
              <a:t>long</a:t>
            </a:r>
            <a:r>
              <a:rPr lang="es-ES" dirty="0" smtClean="0"/>
              <a:t> </a:t>
            </a:r>
            <a:r>
              <a:rPr lang="es-ES" dirty="0" err="1" smtClean="0"/>
              <a:t>term</a:t>
            </a:r>
            <a:r>
              <a:rPr lang="es-ES" dirty="0" smtClean="0"/>
              <a:t> </a:t>
            </a:r>
            <a:r>
              <a:rPr lang="es-ES" dirty="0" err="1" smtClean="0"/>
              <a:t>instability</a:t>
            </a:r>
            <a:r>
              <a:rPr lang="es-ES" dirty="0" smtClean="0"/>
              <a:t> </a:t>
            </a:r>
            <a:r>
              <a:rPr lang="es-ES" dirty="0" err="1" smtClean="0"/>
              <a:t>coming</a:t>
            </a:r>
            <a:r>
              <a:rPr lang="es-ES" dirty="0" smtClean="0"/>
              <a:t> </a:t>
            </a:r>
            <a:r>
              <a:rPr lang="es-ES" dirty="0" err="1" smtClean="0"/>
              <a:t>from</a:t>
            </a:r>
            <a:r>
              <a:rPr lang="es-ES" dirty="0" smtClean="0"/>
              <a:t> </a:t>
            </a:r>
            <a:r>
              <a:rPr lang="es-ES" dirty="0" err="1" smtClean="0"/>
              <a:t>other</a:t>
            </a:r>
            <a:r>
              <a:rPr lang="es-ES" dirty="0" smtClean="0"/>
              <a:t> </a:t>
            </a:r>
            <a:r>
              <a:rPr lang="es-ES" dirty="0" err="1" smtClean="0"/>
              <a:t>sources</a:t>
            </a:r>
            <a:r>
              <a:rPr lang="es-ES" dirty="0" smtClean="0"/>
              <a:t> </a:t>
            </a:r>
            <a:r>
              <a:rPr lang="es-ES" dirty="0" err="1" smtClean="0"/>
              <a:t>different</a:t>
            </a:r>
            <a:r>
              <a:rPr lang="es-ES" dirty="0" smtClean="0"/>
              <a:t> to </a:t>
            </a:r>
            <a:r>
              <a:rPr lang="es-ES" dirty="0" err="1" smtClean="0"/>
              <a:t>the</a:t>
            </a:r>
            <a:r>
              <a:rPr lang="es-ES" dirty="0" smtClean="0"/>
              <a:t> </a:t>
            </a:r>
            <a:r>
              <a:rPr lang="es-ES" dirty="0" err="1" smtClean="0"/>
              <a:t>jacks</a:t>
            </a:r>
            <a:r>
              <a:rPr lang="es-ES" dirty="0" smtClean="0"/>
              <a:t> </a:t>
            </a:r>
            <a:r>
              <a:rPr lang="es-ES" dirty="0" err="1" smtClean="0"/>
              <a:t>themselves</a:t>
            </a:r>
            <a:r>
              <a:rPr lang="es-ES" dirty="0" smtClean="0"/>
              <a:t> (</a:t>
            </a:r>
            <a:r>
              <a:rPr lang="es-ES" dirty="0" err="1" smtClean="0"/>
              <a:t>ie</a:t>
            </a:r>
            <a:r>
              <a:rPr lang="es-ES" dirty="0" smtClean="0"/>
              <a:t> </a:t>
            </a:r>
            <a:r>
              <a:rPr lang="es-ES" dirty="0" err="1" smtClean="0"/>
              <a:t>from</a:t>
            </a:r>
            <a:r>
              <a:rPr lang="es-ES" dirty="0" smtClean="0"/>
              <a:t> </a:t>
            </a:r>
            <a:r>
              <a:rPr lang="es-ES" dirty="0" err="1" smtClean="0"/>
              <a:t>the</a:t>
            </a:r>
            <a:r>
              <a:rPr lang="es-ES" dirty="0" smtClean="0"/>
              <a:t> </a:t>
            </a:r>
            <a:r>
              <a:rPr lang="es-ES" dirty="0" err="1" smtClean="0"/>
              <a:t>tunnel</a:t>
            </a:r>
            <a:r>
              <a:rPr lang="es-ES" dirty="0" smtClean="0"/>
              <a:t> </a:t>
            </a:r>
            <a:r>
              <a:rPr lang="es-ES" dirty="0" err="1" smtClean="0"/>
              <a:t>floor</a:t>
            </a:r>
            <a:r>
              <a:rPr lang="es-ES" dirty="0" smtClean="0"/>
              <a:t>)?</a:t>
            </a:r>
            <a:endParaRPr lang="en-US" dirty="0" smtClean="0"/>
          </a:p>
          <a:p>
            <a:pPr lvl="1"/>
            <a:endParaRPr lang="en-GB"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6" name="Picture 5"/>
          <p:cNvPicPr>
            <a:picLocks noChangeAspect="1"/>
          </p:cNvPicPr>
          <p:nvPr/>
        </p:nvPicPr>
        <p:blipFill>
          <a:blip r:embed="rId2"/>
          <a:stretch>
            <a:fillRect/>
          </a:stretch>
        </p:blipFill>
        <p:spPr>
          <a:xfrm>
            <a:off x="576262" y="1229647"/>
            <a:ext cx="7991475" cy="495300"/>
          </a:xfrm>
          <a:prstGeom prst="rect">
            <a:avLst/>
          </a:prstGeom>
        </p:spPr>
      </p:pic>
    </p:spTree>
    <p:extLst>
      <p:ext uri="{BB962C8B-B14F-4D97-AF65-F5344CB8AC3E}">
        <p14:creationId xmlns:p14="http://schemas.microsoft.com/office/powerpoint/2010/main" val="3992616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Section 3.2.1 (page 7) - </a:t>
            </a:r>
            <a:r>
              <a:rPr lang="fr-FR" dirty="0" smtClean="0"/>
              <a:t>#5</a:t>
            </a:r>
            <a:endParaRPr lang="en-GB" dirty="0"/>
          </a:p>
        </p:txBody>
      </p:sp>
      <p:sp>
        <p:nvSpPr>
          <p:cNvPr id="3" name="Content Placeholder 2"/>
          <p:cNvSpPr>
            <a:spLocks noGrp="1"/>
          </p:cNvSpPr>
          <p:nvPr>
            <p:ph idx="1"/>
          </p:nvPr>
        </p:nvSpPr>
        <p:spPr>
          <a:xfrm>
            <a:off x="612000" y="1219201"/>
            <a:ext cx="7920000" cy="2534404"/>
          </a:xfrm>
        </p:spPr>
        <p:txBody>
          <a:bodyPr>
            <a:normAutofit fontScale="85000" lnSpcReduction="20000"/>
          </a:bodyPr>
          <a:lstStyle/>
          <a:p>
            <a:endParaRPr lang="es-ES" dirty="0" smtClean="0"/>
          </a:p>
          <a:p>
            <a:pPr marL="0" indent="0">
              <a:buNone/>
            </a:pPr>
            <a:endParaRPr lang="es-ES" dirty="0" smtClean="0"/>
          </a:p>
          <a:p>
            <a:r>
              <a:rPr lang="es-ES" dirty="0" err="1" smtClean="0"/>
              <a:t>Minimum</a:t>
            </a:r>
            <a:r>
              <a:rPr lang="es-ES" dirty="0" smtClean="0"/>
              <a:t> gap </a:t>
            </a:r>
            <a:r>
              <a:rPr lang="es-ES" dirty="0" err="1" smtClean="0"/>
              <a:t>between</a:t>
            </a:r>
            <a:r>
              <a:rPr lang="es-ES" dirty="0" smtClean="0"/>
              <a:t> </a:t>
            </a:r>
            <a:r>
              <a:rPr lang="es-ES" dirty="0" err="1" smtClean="0"/>
              <a:t>cryostat</a:t>
            </a:r>
            <a:r>
              <a:rPr lang="es-ES" dirty="0" smtClean="0"/>
              <a:t> and </a:t>
            </a:r>
            <a:r>
              <a:rPr lang="es-ES" dirty="0" err="1" smtClean="0"/>
              <a:t>floor</a:t>
            </a:r>
            <a:r>
              <a:rPr lang="es-ES" dirty="0" smtClean="0"/>
              <a:t> </a:t>
            </a:r>
            <a:br>
              <a:rPr lang="es-ES" dirty="0" smtClean="0"/>
            </a:br>
            <a:r>
              <a:rPr lang="es-ES" dirty="0" smtClean="0"/>
              <a:t>(340 mm) </a:t>
            </a:r>
            <a:r>
              <a:rPr lang="es-ES" dirty="0" smtClean="0">
                <a:sym typeface="Symbol" panose="05050102010706020507" pitchFamily="18" charset="2"/>
              </a:rPr>
              <a:t> I </a:t>
            </a:r>
            <a:r>
              <a:rPr lang="es-ES" dirty="0" err="1" smtClean="0">
                <a:sym typeface="Symbol" panose="05050102010706020507" pitchFamily="18" charset="2"/>
              </a:rPr>
              <a:t>understand</a:t>
            </a:r>
            <a:r>
              <a:rPr lang="es-ES" dirty="0" smtClean="0">
                <a:sym typeface="Symbol" panose="05050102010706020507" pitchFamily="18" charset="2"/>
              </a:rPr>
              <a:t> </a:t>
            </a:r>
            <a:r>
              <a:rPr lang="es-ES" dirty="0" err="1" smtClean="0">
                <a:sym typeface="Symbol" panose="05050102010706020507" pitchFamily="18" charset="2"/>
              </a:rPr>
              <a:t>the</a:t>
            </a:r>
            <a:r>
              <a:rPr lang="es-ES" dirty="0" smtClean="0">
                <a:sym typeface="Symbol" panose="05050102010706020507" pitchFamily="18" charset="2"/>
              </a:rPr>
              <a:t> </a:t>
            </a:r>
            <a:r>
              <a:rPr lang="es-ES" dirty="0" err="1" smtClean="0">
                <a:sym typeface="Symbol" panose="05050102010706020507" pitchFamily="18" charset="2"/>
              </a:rPr>
              <a:t>requirement</a:t>
            </a:r>
            <a:r>
              <a:rPr lang="es-ES" dirty="0" smtClean="0">
                <a:sym typeface="Symbol" panose="05050102010706020507" pitchFamily="18" charset="2"/>
              </a:rPr>
              <a:t> as </a:t>
            </a:r>
            <a:r>
              <a:rPr lang="es-ES" u="sng" dirty="0" err="1" smtClean="0">
                <a:sym typeface="Symbol" panose="05050102010706020507" pitchFamily="18" charset="2"/>
              </a:rPr>
              <a:t>minimum</a:t>
            </a:r>
            <a:r>
              <a:rPr lang="es-ES" u="sng" dirty="0" smtClean="0">
                <a:sym typeface="Symbol" panose="05050102010706020507" pitchFamily="18" charset="2"/>
              </a:rPr>
              <a:t> “nominal” gap </a:t>
            </a:r>
            <a:r>
              <a:rPr lang="es-ES" u="sng" dirty="0" err="1" smtClean="0">
                <a:sym typeface="Symbol" panose="05050102010706020507" pitchFamily="18" charset="2"/>
              </a:rPr>
              <a:t>between</a:t>
            </a:r>
            <a:r>
              <a:rPr lang="es-ES" u="sng" dirty="0" smtClean="0">
                <a:sym typeface="Symbol" panose="05050102010706020507" pitchFamily="18" charset="2"/>
              </a:rPr>
              <a:t> </a:t>
            </a:r>
            <a:r>
              <a:rPr lang="es-ES" u="sng" dirty="0" err="1" smtClean="0">
                <a:sym typeface="Symbol" panose="05050102010706020507" pitchFamily="18" charset="2"/>
              </a:rPr>
              <a:t>floor</a:t>
            </a:r>
            <a:r>
              <a:rPr lang="es-ES" u="sng" dirty="0" smtClean="0">
                <a:sym typeface="Symbol" panose="05050102010706020507" pitchFamily="18" charset="2"/>
              </a:rPr>
              <a:t> and top </a:t>
            </a:r>
            <a:r>
              <a:rPr lang="es-ES" u="sng" dirty="0" err="1" smtClean="0">
                <a:sym typeface="Symbol" panose="05050102010706020507" pitchFamily="18" charset="2"/>
              </a:rPr>
              <a:t>bearing</a:t>
            </a:r>
            <a:r>
              <a:rPr lang="es-ES" u="sng" dirty="0" smtClean="0">
                <a:sym typeface="Symbol" panose="05050102010706020507" pitchFamily="18" charset="2"/>
              </a:rPr>
              <a:t> </a:t>
            </a:r>
            <a:r>
              <a:rPr lang="es-ES" u="sng" dirty="0" err="1" smtClean="0">
                <a:sym typeface="Symbol" panose="05050102010706020507" pitchFamily="18" charset="2"/>
              </a:rPr>
              <a:t>plain</a:t>
            </a:r>
            <a:r>
              <a:rPr lang="es-ES" u="sng" dirty="0" smtClean="0">
                <a:sym typeface="Symbol" panose="05050102010706020507" pitchFamily="18" charset="2"/>
              </a:rPr>
              <a:t> </a:t>
            </a:r>
            <a:r>
              <a:rPr lang="es-ES" u="sng" dirty="0" err="1" smtClean="0">
                <a:sym typeface="Symbol" panose="05050102010706020507" pitchFamily="18" charset="2"/>
              </a:rPr>
              <a:t>support</a:t>
            </a:r>
            <a:r>
              <a:rPr lang="es-ES" u="sng" dirty="0" smtClean="0">
                <a:sym typeface="Symbol" panose="05050102010706020507" pitchFamily="18" charset="2"/>
              </a:rPr>
              <a:t> </a:t>
            </a:r>
            <a:r>
              <a:rPr lang="es-ES" u="sng" dirty="0" err="1" smtClean="0">
                <a:sym typeface="Symbol" panose="05050102010706020507" pitchFamily="18" charset="2"/>
              </a:rPr>
              <a:t>surface</a:t>
            </a:r>
            <a:r>
              <a:rPr lang="es-ES" dirty="0" smtClean="0">
                <a:sym typeface="Symbol" panose="05050102010706020507" pitchFamily="18" charset="2"/>
              </a:rPr>
              <a:t> </a:t>
            </a:r>
            <a:r>
              <a:rPr lang="es-ES" dirty="0" err="1" smtClean="0">
                <a:sym typeface="Symbol" panose="05050102010706020507" pitchFamily="18" charset="2"/>
              </a:rPr>
              <a:t>the</a:t>
            </a:r>
            <a:r>
              <a:rPr lang="es-ES" dirty="0" smtClean="0">
                <a:sym typeface="Symbol" panose="05050102010706020507" pitchFamily="18" charset="2"/>
              </a:rPr>
              <a:t> </a:t>
            </a:r>
            <a:r>
              <a:rPr lang="es-ES" dirty="0" err="1" smtClean="0">
                <a:sym typeface="Symbol" panose="05050102010706020507" pitchFamily="18" charset="2"/>
              </a:rPr>
              <a:t>reality</a:t>
            </a:r>
            <a:r>
              <a:rPr lang="es-ES" dirty="0" smtClean="0">
                <a:sym typeface="Symbol" panose="05050102010706020507" pitchFamily="18" charset="2"/>
              </a:rPr>
              <a:t> </a:t>
            </a:r>
            <a:r>
              <a:rPr lang="es-ES" dirty="0" err="1" smtClean="0">
                <a:sym typeface="Symbol" panose="05050102010706020507" pitchFamily="18" charset="2"/>
              </a:rPr>
              <a:t>is</a:t>
            </a:r>
            <a:r>
              <a:rPr lang="es-ES" dirty="0" smtClean="0">
                <a:sym typeface="Symbol" panose="05050102010706020507" pitchFamily="18" charset="2"/>
              </a:rPr>
              <a:t> </a:t>
            </a:r>
            <a:r>
              <a:rPr lang="es-ES" dirty="0" err="1" smtClean="0">
                <a:sym typeface="Symbol" panose="05050102010706020507" pitchFamily="18" charset="2"/>
              </a:rPr>
              <a:t>that</a:t>
            </a:r>
            <a:r>
              <a:rPr lang="es-ES" dirty="0" smtClean="0">
                <a:sym typeface="Symbol" panose="05050102010706020507" pitchFamily="18" charset="2"/>
              </a:rPr>
              <a:t> </a:t>
            </a:r>
            <a:r>
              <a:rPr lang="es-ES" dirty="0" err="1" smtClean="0">
                <a:sym typeface="Symbol" panose="05050102010706020507" pitchFamily="18" charset="2"/>
              </a:rPr>
              <a:t>the</a:t>
            </a:r>
            <a:r>
              <a:rPr lang="es-ES" dirty="0" smtClean="0">
                <a:sym typeface="Symbol" panose="05050102010706020507" pitchFamily="18" charset="2"/>
              </a:rPr>
              <a:t> gap </a:t>
            </a:r>
            <a:r>
              <a:rPr lang="es-ES" dirty="0" err="1" smtClean="0">
                <a:sym typeface="Symbol" panose="05050102010706020507" pitchFamily="18" charset="2"/>
              </a:rPr>
              <a:t>is</a:t>
            </a:r>
            <a:r>
              <a:rPr lang="es-ES" dirty="0" smtClean="0">
                <a:sym typeface="Symbol" panose="05050102010706020507" pitchFamily="18" charset="2"/>
              </a:rPr>
              <a:t> </a:t>
            </a:r>
            <a:r>
              <a:rPr lang="es-ES" dirty="0" err="1" smtClean="0">
                <a:sym typeface="Symbol" panose="05050102010706020507" pitchFamily="18" charset="2"/>
              </a:rPr>
              <a:t>bigger</a:t>
            </a:r>
            <a:r>
              <a:rPr lang="es-ES" dirty="0" smtClean="0">
                <a:sym typeface="Symbol" panose="05050102010706020507" pitchFamily="18" charset="2"/>
              </a:rPr>
              <a:t>. Do </a:t>
            </a:r>
            <a:r>
              <a:rPr lang="es-ES" dirty="0" err="1" smtClean="0">
                <a:sym typeface="Symbol" panose="05050102010706020507" pitchFamily="18" charset="2"/>
              </a:rPr>
              <a:t>you</a:t>
            </a:r>
            <a:r>
              <a:rPr lang="es-ES" dirty="0" smtClean="0">
                <a:sym typeface="Symbol" panose="05050102010706020507" pitchFamily="18" charset="2"/>
              </a:rPr>
              <a:t> </a:t>
            </a:r>
            <a:r>
              <a:rPr lang="es-ES" dirty="0" err="1" smtClean="0">
                <a:sym typeface="Symbol" panose="05050102010706020507" pitchFamily="18" charset="2"/>
              </a:rPr>
              <a:t>confirm</a:t>
            </a:r>
            <a:r>
              <a:rPr lang="es-ES" dirty="0" smtClean="0">
                <a:sym typeface="Symbol" panose="05050102010706020507" pitchFamily="18" charset="2"/>
              </a:rPr>
              <a:t> </a:t>
            </a:r>
            <a:r>
              <a:rPr lang="es-ES" dirty="0" err="1" smtClean="0">
                <a:sym typeface="Symbol" panose="05050102010706020507" pitchFamily="18" charset="2"/>
              </a:rPr>
              <a:t>that</a:t>
            </a:r>
            <a:r>
              <a:rPr lang="es-ES" dirty="0" smtClean="0">
                <a:sym typeface="Symbol" panose="05050102010706020507" pitchFamily="18" charset="2"/>
              </a:rPr>
              <a:t> </a:t>
            </a:r>
            <a:r>
              <a:rPr lang="es-ES" dirty="0" err="1" smtClean="0">
                <a:sym typeface="Symbol" panose="05050102010706020507" pitchFamily="18" charset="2"/>
              </a:rPr>
              <a:t>this</a:t>
            </a:r>
            <a:r>
              <a:rPr lang="es-ES" dirty="0" smtClean="0">
                <a:sym typeface="Symbol" panose="05050102010706020507" pitchFamily="18" charset="2"/>
              </a:rPr>
              <a:t> </a:t>
            </a:r>
            <a:r>
              <a:rPr lang="es-ES" dirty="0" err="1" smtClean="0">
                <a:sym typeface="Symbol" panose="05050102010706020507" pitchFamily="18" charset="2"/>
              </a:rPr>
              <a:t>spec</a:t>
            </a:r>
            <a:r>
              <a:rPr lang="es-ES" dirty="0" smtClean="0">
                <a:sym typeface="Symbol" panose="05050102010706020507" pitchFamily="18" charset="2"/>
              </a:rPr>
              <a:t>. </a:t>
            </a:r>
            <a:r>
              <a:rPr lang="es-ES" dirty="0" err="1">
                <a:sym typeface="Symbol" panose="05050102010706020507" pitchFamily="18" charset="2"/>
              </a:rPr>
              <a:t>i</a:t>
            </a:r>
            <a:r>
              <a:rPr lang="es-ES" dirty="0" err="1" smtClean="0">
                <a:sym typeface="Symbol" panose="05050102010706020507" pitchFamily="18" charset="2"/>
              </a:rPr>
              <a:t>s</a:t>
            </a:r>
            <a:r>
              <a:rPr lang="es-ES" dirty="0" smtClean="0">
                <a:sym typeface="Symbol" panose="05050102010706020507" pitchFamily="18" charset="2"/>
              </a:rPr>
              <a:t> OK for </a:t>
            </a:r>
            <a:r>
              <a:rPr lang="es-ES" dirty="0" err="1" smtClean="0">
                <a:sym typeface="Symbol" panose="05050102010706020507" pitchFamily="18" charset="2"/>
              </a:rPr>
              <a:t>all</a:t>
            </a:r>
            <a:r>
              <a:rPr lang="es-ES" dirty="0" smtClean="0">
                <a:sym typeface="Symbol" panose="05050102010706020507" pitchFamily="18" charset="2"/>
              </a:rPr>
              <a:t> cases? [</a:t>
            </a:r>
            <a:r>
              <a:rPr lang="es-ES" dirty="0">
                <a:effectLst>
                  <a:glow rad="127000">
                    <a:schemeClr val="accent3">
                      <a:lumMod val="60000"/>
                      <a:lumOff val="40000"/>
                    </a:schemeClr>
                  </a:glow>
                </a:effectLst>
                <a:sym typeface="Symbol" panose="05050102010706020507" pitchFamily="18" charset="2"/>
              </a:rPr>
              <a:t>WP15 (INTEGRATION</a:t>
            </a:r>
            <a:r>
              <a:rPr lang="es-ES" dirty="0" smtClean="0">
                <a:effectLst>
                  <a:glow rad="127000">
                    <a:schemeClr val="accent3">
                      <a:lumMod val="60000"/>
                      <a:lumOff val="40000"/>
                    </a:schemeClr>
                  </a:glow>
                </a:effectLst>
                <a:sym typeface="Symbol" panose="05050102010706020507" pitchFamily="18" charset="2"/>
              </a:rPr>
              <a:t>),</a:t>
            </a:r>
            <a:r>
              <a:rPr lang="en-US" dirty="0" smtClean="0">
                <a:effectLst>
                  <a:glow rad="127000">
                    <a:srgbClr val="00B0F0"/>
                  </a:glow>
                </a:effectLst>
              </a:rPr>
              <a:t> </a:t>
            </a:r>
            <a:r>
              <a:rPr lang="en-US" dirty="0">
                <a:effectLst>
                  <a:glow rad="127000">
                    <a:srgbClr val="00B0F0"/>
                  </a:glow>
                </a:effectLst>
              </a:rPr>
              <a:t>WP3, </a:t>
            </a:r>
            <a:r>
              <a:rPr lang="en-US" dirty="0">
                <a:effectLst>
                  <a:glow rad="127000">
                    <a:srgbClr val="FFC000"/>
                  </a:glow>
                </a:effectLst>
              </a:rPr>
              <a:t>WP4, </a:t>
            </a:r>
            <a:r>
              <a:rPr lang="en-US" dirty="0">
                <a:effectLst>
                  <a:glow rad="127000">
                    <a:srgbClr val="92D050"/>
                  </a:glow>
                </a:effectLst>
              </a:rPr>
              <a:t>WP8</a:t>
            </a:r>
            <a:r>
              <a:rPr lang="en-US" dirty="0"/>
              <a:t>]</a:t>
            </a:r>
            <a:endParaRPr lang="en-GB" dirty="0"/>
          </a:p>
          <a:p>
            <a:endParaRPr lang="en-GB" u="sng"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5"/>
          <p:cNvPicPr>
            <a:picLocks noChangeAspect="1"/>
          </p:cNvPicPr>
          <p:nvPr/>
        </p:nvPicPr>
        <p:blipFill>
          <a:blip r:embed="rId2"/>
          <a:stretch>
            <a:fillRect/>
          </a:stretch>
        </p:blipFill>
        <p:spPr>
          <a:xfrm>
            <a:off x="4359484" y="3775747"/>
            <a:ext cx="4063220" cy="2637902"/>
          </a:xfrm>
          <a:prstGeom prst="rect">
            <a:avLst/>
          </a:prstGeom>
        </p:spPr>
      </p:pic>
      <p:pic>
        <p:nvPicPr>
          <p:cNvPr id="7" name="Picture 6"/>
          <p:cNvPicPr>
            <a:picLocks noChangeAspect="1"/>
          </p:cNvPicPr>
          <p:nvPr/>
        </p:nvPicPr>
        <p:blipFill>
          <a:blip r:embed="rId3"/>
          <a:stretch>
            <a:fillRect/>
          </a:stretch>
        </p:blipFill>
        <p:spPr>
          <a:xfrm>
            <a:off x="612000" y="1124744"/>
            <a:ext cx="8010525" cy="485775"/>
          </a:xfrm>
          <a:prstGeom prst="rect">
            <a:avLst/>
          </a:prstGeom>
        </p:spPr>
      </p:pic>
      <p:sp>
        <p:nvSpPr>
          <p:cNvPr id="8" name="Oval 7"/>
          <p:cNvSpPr/>
          <p:nvPr/>
        </p:nvSpPr>
        <p:spPr>
          <a:xfrm>
            <a:off x="4932040" y="4941168"/>
            <a:ext cx="432048" cy="504056"/>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4860032" y="3961236"/>
            <a:ext cx="2016224" cy="504056"/>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5157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Section </a:t>
            </a:r>
            <a:r>
              <a:rPr lang="fr-FR" dirty="0" smtClean="0"/>
              <a:t>3.2.1 </a:t>
            </a:r>
            <a:r>
              <a:rPr lang="fr-FR" dirty="0"/>
              <a:t>(page 7) </a:t>
            </a:r>
            <a:r>
              <a:rPr lang="fr-FR" dirty="0" smtClean="0"/>
              <a:t>- #6</a:t>
            </a:r>
            <a:endParaRPr lang="en-GB" dirty="0"/>
          </a:p>
        </p:txBody>
      </p:sp>
      <p:sp>
        <p:nvSpPr>
          <p:cNvPr id="3" name="Content Placeholder 2"/>
          <p:cNvSpPr>
            <a:spLocks noGrp="1"/>
          </p:cNvSpPr>
          <p:nvPr>
            <p:ph idx="1"/>
          </p:nvPr>
        </p:nvSpPr>
        <p:spPr/>
        <p:txBody>
          <a:bodyPr>
            <a:normAutofit fontScale="62500" lnSpcReduction="20000"/>
          </a:bodyPr>
          <a:lstStyle/>
          <a:p>
            <a:endParaRPr lang="en-US" dirty="0" smtClean="0"/>
          </a:p>
          <a:p>
            <a:endParaRPr lang="en-US" dirty="0"/>
          </a:p>
          <a:p>
            <a:r>
              <a:rPr lang="en-US" dirty="0" smtClean="0"/>
              <a:t>Why radiation hardness is 2 </a:t>
            </a:r>
            <a:r>
              <a:rPr lang="en-US" dirty="0" err="1" smtClean="0"/>
              <a:t>MGy</a:t>
            </a:r>
            <a:r>
              <a:rPr lang="en-US" dirty="0" smtClean="0"/>
              <a:t>? According to RP and FRAS spec, the most critical case is estimated to be &lt;1 </a:t>
            </a:r>
            <a:r>
              <a:rPr lang="en-US" dirty="0" err="1" smtClean="0"/>
              <a:t>MGy</a:t>
            </a:r>
            <a:r>
              <a:rPr lang="en-US" dirty="0" smtClean="0"/>
              <a:t> at TAXN or D2 </a:t>
            </a:r>
            <a:r>
              <a:rPr lang="en-US" dirty="0" smtClean="0">
                <a:sym typeface="Symbol" panose="05050102010706020507" pitchFamily="18" charset="2"/>
              </a:rPr>
              <a:t> </a:t>
            </a:r>
            <a:r>
              <a:rPr lang="en-US" u="sng" dirty="0" smtClean="0">
                <a:sym typeface="Symbol" panose="05050102010706020507" pitchFamily="18" charset="2"/>
              </a:rPr>
              <a:t>could have an impact on the lubricant to be used</a:t>
            </a:r>
            <a:r>
              <a:rPr lang="en-US" dirty="0" smtClean="0">
                <a:sym typeface="Symbol" panose="05050102010706020507" pitchFamily="18" charset="2"/>
              </a:rPr>
              <a:t> </a:t>
            </a:r>
            <a:r>
              <a:rPr lang="en-US" dirty="0"/>
              <a:t>[</a:t>
            </a:r>
            <a:r>
              <a:rPr lang="en-US" dirty="0">
                <a:effectLst>
                  <a:glow rad="127000">
                    <a:srgbClr val="FFFF00"/>
                  </a:glow>
                </a:effectLst>
              </a:rPr>
              <a:t>WP15 (SURVEY</a:t>
            </a:r>
            <a:r>
              <a:rPr lang="en-US" dirty="0" smtClean="0">
                <a:effectLst>
                  <a:glow rad="127000">
                    <a:srgbClr val="FFFF00"/>
                  </a:glow>
                </a:effectLst>
              </a:rPr>
              <a:t>)</a:t>
            </a:r>
            <a:r>
              <a:rPr lang="en-US" dirty="0" smtClean="0"/>
              <a:t>]</a:t>
            </a:r>
          </a:p>
          <a:p>
            <a:endParaRPr lang="en-US" dirty="0" smtClean="0"/>
          </a:p>
          <a:p>
            <a:endParaRPr lang="en-US" dirty="0"/>
          </a:p>
          <a:p>
            <a:endParaRPr lang="en-US" dirty="0" smtClean="0"/>
          </a:p>
          <a:p>
            <a:endParaRPr lang="en-US" dirty="0"/>
          </a:p>
          <a:p>
            <a:r>
              <a:rPr lang="en-US" dirty="0" smtClean="0"/>
              <a:t>Backlash </a:t>
            </a:r>
            <a:r>
              <a:rPr lang="en-US" dirty="0"/>
              <a:t>in horizontal adjustment applies only to the horizontal mechanism moving the jack </a:t>
            </a:r>
            <a:r>
              <a:rPr lang="en-US" dirty="0" smtClean="0"/>
              <a:t>piston; </a:t>
            </a:r>
            <a:r>
              <a:rPr lang="en-US" u="sng" dirty="0" smtClean="0"/>
              <a:t>it </a:t>
            </a:r>
            <a:r>
              <a:rPr lang="en-US" u="sng" dirty="0"/>
              <a:t>does not cover the driving system or the </a:t>
            </a:r>
            <a:r>
              <a:rPr lang="en-US" u="sng" dirty="0" smtClean="0"/>
              <a:t>gearing system to have perpendicular adaptor</a:t>
            </a:r>
            <a:r>
              <a:rPr lang="en-US" dirty="0" smtClean="0"/>
              <a:t>. </a:t>
            </a:r>
            <a:r>
              <a:rPr lang="en-US" dirty="0"/>
              <a:t>Is it confirmed? [</a:t>
            </a:r>
            <a:r>
              <a:rPr lang="en-US" dirty="0">
                <a:effectLst>
                  <a:glow rad="127000">
                    <a:srgbClr val="FFFF00"/>
                  </a:glow>
                </a:effectLst>
              </a:rPr>
              <a:t>WP15 (SURVEY)</a:t>
            </a:r>
            <a:r>
              <a:rPr lang="en-US" dirty="0"/>
              <a:t>]</a:t>
            </a:r>
          </a:p>
          <a:p>
            <a:endParaRPr lang="en-US" dirty="0" smtClean="0"/>
          </a:p>
          <a:p>
            <a:endParaRPr lang="en-US" dirty="0"/>
          </a:p>
          <a:p>
            <a:endParaRPr lang="en-US" dirty="0" smtClean="0"/>
          </a:p>
          <a:p>
            <a:endParaRPr lang="en-US" dirty="0" smtClean="0"/>
          </a:p>
          <a:p>
            <a:r>
              <a:rPr lang="en-US" dirty="0" smtClean="0"/>
              <a:t>Only vertical (on all cases) and radial (on radial configuration) movements are motorized. Is it confirmed? </a:t>
            </a:r>
            <a:r>
              <a:rPr lang="en-US" dirty="0"/>
              <a:t>[</a:t>
            </a:r>
            <a:r>
              <a:rPr lang="en-US" dirty="0">
                <a:effectLst>
                  <a:glow rad="127000">
                    <a:srgbClr val="FFFF00"/>
                  </a:glow>
                </a:effectLst>
              </a:rPr>
              <a:t>WP15 (SURVEY</a:t>
            </a:r>
            <a:r>
              <a:rPr lang="en-US" dirty="0" smtClean="0">
                <a:effectLst>
                  <a:glow rad="127000">
                    <a:srgbClr val="FFFF00"/>
                  </a:glow>
                </a:effectLst>
              </a:rPr>
              <a:t>)</a:t>
            </a:r>
            <a:r>
              <a:rPr lang="en-US" dirty="0" smtClean="0"/>
              <a:t>]</a:t>
            </a:r>
            <a:endParaRPr lang="en-US"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pic>
        <p:nvPicPr>
          <p:cNvPr id="6" name="Picture 5"/>
          <p:cNvPicPr>
            <a:picLocks noChangeAspect="1"/>
          </p:cNvPicPr>
          <p:nvPr/>
        </p:nvPicPr>
        <p:blipFill>
          <a:blip r:embed="rId2"/>
          <a:stretch>
            <a:fillRect/>
          </a:stretch>
        </p:blipFill>
        <p:spPr>
          <a:xfrm>
            <a:off x="569100" y="1052736"/>
            <a:ext cx="7962900" cy="523875"/>
          </a:xfrm>
          <a:prstGeom prst="rect">
            <a:avLst/>
          </a:prstGeom>
        </p:spPr>
      </p:pic>
      <p:pic>
        <p:nvPicPr>
          <p:cNvPr id="7" name="Picture 6"/>
          <p:cNvPicPr>
            <a:picLocks noChangeAspect="1"/>
          </p:cNvPicPr>
          <p:nvPr/>
        </p:nvPicPr>
        <p:blipFill>
          <a:blip r:embed="rId3"/>
          <a:stretch>
            <a:fillRect/>
          </a:stretch>
        </p:blipFill>
        <p:spPr>
          <a:xfrm>
            <a:off x="573862" y="2694099"/>
            <a:ext cx="7953375" cy="771525"/>
          </a:xfrm>
          <a:prstGeom prst="rect">
            <a:avLst/>
          </a:prstGeom>
        </p:spPr>
      </p:pic>
      <p:pic>
        <p:nvPicPr>
          <p:cNvPr id="8" name="Picture 7"/>
          <p:cNvPicPr>
            <a:picLocks noChangeAspect="1"/>
          </p:cNvPicPr>
          <p:nvPr/>
        </p:nvPicPr>
        <p:blipFill>
          <a:blip r:embed="rId4"/>
          <a:stretch>
            <a:fillRect/>
          </a:stretch>
        </p:blipFill>
        <p:spPr>
          <a:xfrm>
            <a:off x="554729" y="4797152"/>
            <a:ext cx="8029575" cy="666750"/>
          </a:xfrm>
          <a:prstGeom prst="rect">
            <a:avLst/>
          </a:prstGeom>
        </p:spPr>
      </p:pic>
    </p:spTree>
    <p:extLst>
      <p:ext uri="{BB962C8B-B14F-4D97-AF65-F5344CB8AC3E}">
        <p14:creationId xmlns:p14="http://schemas.microsoft.com/office/powerpoint/2010/main" val="3547936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3.2.1 (page 7) - #7</a:t>
            </a:r>
            <a:endParaRPr lang="en-GB" dirty="0"/>
          </a:p>
        </p:txBody>
      </p:sp>
      <p:sp>
        <p:nvSpPr>
          <p:cNvPr id="3" name="Content Placeholder 2"/>
          <p:cNvSpPr>
            <a:spLocks noGrp="1"/>
          </p:cNvSpPr>
          <p:nvPr>
            <p:ph idx="1"/>
          </p:nvPr>
        </p:nvSpPr>
        <p:spPr/>
        <p:txBody>
          <a:bodyPr>
            <a:normAutofit fontScale="62500" lnSpcReduction="20000"/>
          </a:bodyPr>
          <a:lstStyle/>
          <a:p>
            <a:endParaRPr lang="en-US" dirty="0" smtClean="0"/>
          </a:p>
          <a:p>
            <a:endParaRPr lang="en-US" dirty="0" smtClean="0"/>
          </a:p>
          <a:p>
            <a:endParaRPr lang="en-US" dirty="0" smtClean="0"/>
          </a:p>
          <a:p>
            <a:r>
              <a:rPr lang="en-US" dirty="0" smtClean="0"/>
              <a:t>Type </a:t>
            </a:r>
            <a:r>
              <a:rPr lang="en-US" dirty="0"/>
              <a:t>and </a:t>
            </a:r>
            <a:r>
              <a:rPr lang="en-US" dirty="0" smtClean="0"/>
              <a:t>characteristics of </a:t>
            </a:r>
            <a:r>
              <a:rPr lang="en-GB" dirty="0" smtClean="0"/>
              <a:t>load </a:t>
            </a:r>
            <a:r>
              <a:rPr lang="en-GB" dirty="0"/>
              <a:t>transducers for radial and vertical movements</a:t>
            </a:r>
            <a:r>
              <a:rPr lang="en-US" dirty="0" smtClean="0"/>
              <a:t> </a:t>
            </a:r>
            <a:r>
              <a:rPr lang="en-US" dirty="0"/>
              <a:t>are necessary. Otherwise, agree space reservation and interface. [</a:t>
            </a:r>
            <a:r>
              <a:rPr lang="en-US" dirty="0">
                <a:effectLst>
                  <a:glow rad="127000">
                    <a:srgbClr val="FFFF00"/>
                  </a:glow>
                </a:effectLst>
              </a:rPr>
              <a:t>WP15 (SURVEY)</a:t>
            </a:r>
            <a:r>
              <a:rPr lang="en-US" dirty="0"/>
              <a:t>]</a:t>
            </a:r>
          </a:p>
          <a:p>
            <a:endParaRPr lang="en-US" dirty="0"/>
          </a:p>
          <a:p>
            <a:r>
              <a:rPr lang="en-US" dirty="0" smtClean="0"/>
              <a:t>No jack stiffness spec. is present. Not necessary? Impact or control in case of shimming? [</a:t>
            </a:r>
            <a:r>
              <a:rPr lang="es-ES" dirty="0">
                <a:effectLst>
                  <a:glow rad="127000">
                    <a:schemeClr val="accent3">
                      <a:lumMod val="60000"/>
                      <a:lumOff val="40000"/>
                    </a:schemeClr>
                  </a:glow>
                </a:effectLst>
                <a:sym typeface="Symbol" panose="05050102010706020507" pitchFamily="18" charset="2"/>
              </a:rPr>
              <a:t>WP15 (INTEGRATION), </a:t>
            </a:r>
            <a:r>
              <a:rPr lang="en-US" dirty="0" smtClean="0">
                <a:effectLst>
                  <a:glow rad="127000">
                    <a:srgbClr val="FFFF00"/>
                  </a:glow>
                </a:effectLst>
              </a:rPr>
              <a:t>WP15 </a:t>
            </a:r>
            <a:r>
              <a:rPr lang="en-US" dirty="0">
                <a:effectLst>
                  <a:glow rad="127000">
                    <a:srgbClr val="FFFF00"/>
                  </a:glow>
                </a:effectLst>
              </a:rPr>
              <a:t>(SURVEY), </a:t>
            </a:r>
            <a:r>
              <a:rPr lang="en-US" dirty="0" smtClean="0">
                <a:effectLst>
                  <a:glow rad="127000">
                    <a:srgbClr val="00B0F0"/>
                  </a:glow>
                </a:effectLst>
              </a:rPr>
              <a:t>WP3</a:t>
            </a:r>
            <a:r>
              <a:rPr lang="en-US" dirty="0">
                <a:effectLst>
                  <a:glow rad="127000">
                    <a:srgbClr val="00B0F0"/>
                  </a:glow>
                </a:effectLst>
              </a:rPr>
              <a:t>, </a:t>
            </a:r>
            <a:r>
              <a:rPr lang="en-US" dirty="0">
                <a:effectLst>
                  <a:glow rad="127000">
                    <a:srgbClr val="FFC000"/>
                  </a:glow>
                </a:effectLst>
              </a:rPr>
              <a:t>WP4, </a:t>
            </a:r>
            <a:r>
              <a:rPr lang="en-US" dirty="0">
                <a:effectLst>
                  <a:glow rad="127000">
                    <a:srgbClr val="92D050"/>
                  </a:glow>
                </a:effectLst>
              </a:rPr>
              <a:t>WP8</a:t>
            </a:r>
            <a:r>
              <a:rPr lang="en-US" dirty="0" smtClean="0"/>
              <a:t>]</a:t>
            </a:r>
          </a:p>
          <a:p>
            <a:pPr marL="457200" lvl="1" indent="0">
              <a:buNone/>
            </a:pPr>
            <a:r>
              <a:rPr lang="en-US" dirty="0" smtClean="0">
                <a:sym typeface="Symbol" panose="05050102010706020507" pitchFamily="18" charset="2"/>
              </a:rPr>
              <a:t> </a:t>
            </a:r>
            <a:r>
              <a:rPr lang="en-US" b="1" dirty="0" smtClean="0">
                <a:solidFill>
                  <a:srgbClr val="FF0000"/>
                </a:solidFill>
                <a:sym typeface="Symbol" panose="05050102010706020507" pitchFamily="18" charset="2"/>
              </a:rPr>
              <a:t>F. Micolon has created a draft doc. for this (EDMS #2581596)</a:t>
            </a:r>
            <a:endParaRPr lang="en-GB" b="1" dirty="0">
              <a:solidFill>
                <a:srgbClr val="FF0000"/>
              </a:solidFill>
            </a:endParaRPr>
          </a:p>
          <a:p>
            <a:r>
              <a:rPr lang="en-US" dirty="0" smtClean="0"/>
              <a:t>No spec. in terms of load transmission to the floor. Any limitation? Same approach as in LHC? Torque applied through nuts? [</a:t>
            </a:r>
            <a:r>
              <a:rPr lang="es-ES" dirty="0">
                <a:effectLst>
                  <a:glow rad="127000">
                    <a:schemeClr val="accent3">
                      <a:lumMod val="60000"/>
                      <a:lumOff val="40000"/>
                    </a:schemeClr>
                  </a:glow>
                </a:effectLst>
                <a:sym typeface="Symbol" panose="05050102010706020507" pitchFamily="18" charset="2"/>
              </a:rPr>
              <a:t>WP15 (INTEGRATION</a:t>
            </a:r>
            <a:r>
              <a:rPr lang="es-ES" dirty="0" smtClean="0">
                <a:effectLst>
                  <a:glow rad="127000">
                    <a:schemeClr val="accent3">
                      <a:lumMod val="60000"/>
                      <a:lumOff val="40000"/>
                    </a:schemeClr>
                  </a:glow>
                </a:effectLst>
                <a:sym typeface="Symbol" panose="05050102010706020507" pitchFamily="18" charset="2"/>
              </a:rPr>
              <a:t>), </a:t>
            </a:r>
            <a:r>
              <a:rPr lang="en-US" dirty="0" smtClean="0">
                <a:effectLst>
                  <a:glow rad="127000">
                    <a:srgbClr val="FFFF00"/>
                  </a:glow>
                </a:effectLst>
              </a:rPr>
              <a:t>WP15 </a:t>
            </a:r>
            <a:r>
              <a:rPr lang="en-US" dirty="0">
                <a:effectLst>
                  <a:glow rad="127000">
                    <a:srgbClr val="FFFF00"/>
                  </a:glow>
                </a:effectLst>
              </a:rPr>
              <a:t>(SURVEY), </a:t>
            </a:r>
            <a:r>
              <a:rPr lang="en-US" dirty="0">
                <a:effectLst>
                  <a:glow rad="127000">
                    <a:srgbClr val="00B0F0"/>
                  </a:glow>
                </a:effectLst>
              </a:rPr>
              <a:t>WP3, </a:t>
            </a:r>
            <a:r>
              <a:rPr lang="en-US" dirty="0">
                <a:effectLst>
                  <a:glow rad="127000">
                    <a:srgbClr val="FFC000"/>
                  </a:glow>
                </a:effectLst>
              </a:rPr>
              <a:t>WP4, </a:t>
            </a:r>
            <a:r>
              <a:rPr lang="en-US" dirty="0">
                <a:effectLst>
                  <a:glow rad="127000">
                    <a:srgbClr val="92D050"/>
                  </a:glow>
                </a:effectLst>
              </a:rPr>
              <a:t>WP8</a:t>
            </a:r>
            <a:r>
              <a:rPr lang="en-US" dirty="0"/>
              <a:t>]</a:t>
            </a:r>
            <a:endParaRPr lang="en-GB" dirty="0"/>
          </a:p>
          <a:p>
            <a:r>
              <a:rPr lang="en-US" dirty="0" smtClean="0"/>
              <a:t>Current design assumes two attachment points to the floor. Maximum coupling from installation is limited to 25 </a:t>
            </a:r>
            <a:r>
              <a:rPr lang="en-US" dirty="0" err="1" smtClean="0"/>
              <a:t>mrad</a:t>
            </a:r>
            <a:r>
              <a:rPr lang="en-US" dirty="0" smtClean="0"/>
              <a:t> (</a:t>
            </a:r>
            <a:r>
              <a:rPr lang="en-US" dirty="0" smtClean="0">
                <a:sym typeface="Symbol" panose="05050102010706020507" pitchFamily="18" charset="2"/>
              </a:rPr>
              <a:t> 0.7 KN force)</a:t>
            </a:r>
            <a:r>
              <a:rPr lang="en-US" dirty="0" smtClean="0"/>
              <a:t>. There’s another coupling or load source provoking a transversal load to be supported by the jack? No stiffness spec. on that direction? [</a:t>
            </a:r>
            <a:r>
              <a:rPr lang="es-ES" dirty="0">
                <a:effectLst>
                  <a:glow rad="127000">
                    <a:schemeClr val="accent3">
                      <a:lumMod val="60000"/>
                      <a:lumOff val="40000"/>
                    </a:schemeClr>
                  </a:glow>
                </a:effectLst>
                <a:sym typeface="Symbol" panose="05050102010706020507" pitchFamily="18" charset="2"/>
              </a:rPr>
              <a:t>WP15 (INTEGRATION), </a:t>
            </a:r>
            <a:r>
              <a:rPr lang="en-US" dirty="0" smtClean="0">
                <a:effectLst>
                  <a:glow rad="127000">
                    <a:srgbClr val="FFFF00"/>
                  </a:glow>
                </a:effectLst>
              </a:rPr>
              <a:t>WP15 </a:t>
            </a:r>
            <a:r>
              <a:rPr lang="en-US" dirty="0">
                <a:effectLst>
                  <a:glow rad="127000">
                    <a:srgbClr val="FFFF00"/>
                  </a:glow>
                </a:effectLst>
              </a:rPr>
              <a:t>(SURVEY), </a:t>
            </a:r>
            <a:r>
              <a:rPr lang="en-US" dirty="0">
                <a:effectLst>
                  <a:glow rad="127000">
                    <a:srgbClr val="00B0F0"/>
                  </a:glow>
                </a:effectLst>
              </a:rPr>
              <a:t>WP3, </a:t>
            </a:r>
            <a:r>
              <a:rPr lang="en-US" dirty="0">
                <a:effectLst>
                  <a:glow rad="127000">
                    <a:srgbClr val="FFC000"/>
                  </a:glow>
                </a:effectLst>
              </a:rPr>
              <a:t>WP4, </a:t>
            </a:r>
            <a:r>
              <a:rPr lang="en-US" dirty="0">
                <a:effectLst>
                  <a:glow rad="127000">
                    <a:srgbClr val="92D050"/>
                  </a:glow>
                </a:effectLst>
              </a:rPr>
              <a:t>WP8</a:t>
            </a:r>
            <a:r>
              <a:rPr lang="en-US" dirty="0" smtClean="0"/>
              <a:t>]</a:t>
            </a:r>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pic>
        <p:nvPicPr>
          <p:cNvPr id="7" name="Picture 6"/>
          <p:cNvPicPr>
            <a:picLocks noChangeAspect="1"/>
          </p:cNvPicPr>
          <p:nvPr/>
        </p:nvPicPr>
        <p:blipFill>
          <a:blip r:embed="rId2"/>
          <a:stretch>
            <a:fillRect/>
          </a:stretch>
        </p:blipFill>
        <p:spPr>
          <a:xfrm>
            <a:off x="559323" y="1130187"/>
            <a:ext cx="8001000" cy="800100"/>
          </a:xfrm>
          <a:prstGeom prst="rect">
            <a:avLst/>
          </a:prstGeom>
        </p:spPr>
      </p:pic>
    </p:spTree>
    <p:extLst>
      <p:ext uri="{BB962C8B-B14F-4D97-AF65-F5344CB8AC3E}">
        <p14:creationId xmlns:p14="http://schemas.microsoft.com/office/powerpoint/2010/main" val="2760746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Section </a:t>
            </a:r>
            <a:r>
              <a:rPr lang="fr-FR" dirty="0" smtClean="0"/>
              <a:t>3.2.2 </a:t>
            </a:r>
            <a:r>
              <a:rPr lang="fr-FR" dirty="0"/>
              <a:t>(page 7</a:t>
            </a:r>
            <a:r>
              <a:rPr lang="fr-FR" dirty="0" smtClean="0"/>
              <a:t>)</a:t>
            </a:r>
            <a:endParaRPr lang="en-GB"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Figures 4 and 5 involve the orientation of the motor adaptors towards the QXL. Any interference at magnets, CCs or TAXN? </a:t>
            </a:r>
            <a:r>
              <a:rPr lang="es-ES" dirty="0">
                <a:sym typeface="Symbol" panose="05050102010706020507" pitchFamily="18" charset="2"/>
              </a:rPr>
              <a:t>[</a:t>
            </a:r>
            <a:r>
              <a:rPr lang="es-ES" dirty="0">
                <a:effectLst>
                  <a:glow rad="127000">
                    <a:schemeClr val="accent3">
                      <a:lumMod val="60000"/>
                      <a:lumOff val="40000"/>
                    </a:schemeClr>
                  </a:glow>
                </a:effectLst>
                <a:sym typeface="Symbol" panose="05050102010706020507" pitchFamily="18" charset="2"/>
              </a:rPr>
              <a:t>WP15 (INTEGRATION</a:t>
            </a:r>
            <a:r>
              <a:rPr lang="es-ES" dirty="0" smtClean="0">
                <a:effectLst>
                  <a:glow rad="127000">
                    <a:schemeClr val="accent3">
                      <a:lumMod val="60000"/>
                      <a:lumOff val="40000"/>
                    </a:schemeClr>
                  </a:glow>
                </a:effectLst>
                <a:sym typeface="Symbol" panose="05050102010706020507" pitchFamily="18" charset="2"/>
              </a:rPr>
              <a:t>)</a:t>
            </a:r>
            <a:r>
              <a:rPr lang="en-US" dirty="0" smtClean="0"/>
              <a:t>]</a:t>
            </a:r>
          </a:p>
          <a:p>
            <a:pPr lvl="1"/>
            <a:r>
              <a:rPr lang="en-US" dirty="0" smtClean="0"/>
              <a:t>Any installation difficulty </a:t>
            </a:r>
            <a:r>
              <a:rPr lang="en-US" dirty="0" err="1" smtClean="0"/>
              <a:t>wrt</a:t>
            </a:r>
            <a:r>
              <a:rPr lang="en-US" dirty="0" smtClean="0"/>
              <a:t> gutter (draining </a:t>
            </a:r>
            <a:r>
              <a:rPr lang="en-US" dirty="0" err="1" smtClean="0"/>
              <a:t>chanel</a:t>
            </a:r>
            <a:r>
              <a:rPr lang="en-US" dirty="0" smtClean="0"/>
              <a:t>)? </a:t>
            </a:r>
            <a:r>
              <a:rPr lang="es-ES" dirty="0">
                <a:sym typeface="Symbol" panose="05050102010706020507" pitchFamily="18" charset="2"/>
              </a:rPr>
              <a:t>[</a:t>
            </a:r>
            <a:r>
              <a:rPr lang="es-ES" dirty="0">
                <a:effectLst>
                  <a:glow rad="127000">
                    <a:schemeClr val="accent3">
                      <a:lumMod val="60000"/>
                      <a:lumOff val="40000"/>
                    </a:schemeClr>
                  </a:glow>
                </a:effectLst>
                <a:sym typeface="Symbol" panose="05050102010706020507" pitchFamily="18" charset="2"/>
              </a:rPr>
              <a:t>WP15 (INTEGRATION</a:t>
            </a:r>
            <a:r>
              <a:rPr lang="es-ES" dirty="0" smtClean="0">
                <a:effectLst>
                  <a:glow rad="127000">
                    <a:schemeClr val="accent3">
                      <a:lumMod val="60000"/>
                      <a:lumOff val="40000"/>
                    </a:schemeClr>
                  </a:glow>
                </a:effectLst>
                <a:sym typeface="Symbol" panose="05050102010706020507" pitchFamily="18" charset="2"/>
              </a:rPr>
              <a:t>)</a:t>
            </a:r>
            <a:r>
              <a:rPr lang="en-US" dirty="0" smtClean="0"/>
              <a:t>]</a:t>
            </a:r>
          </a:p>
          <a:p>
            <a:r>
              <a:rPr lang="en-US" dirty="0" smtClean="0"/>
              <a:t>Figures 6 and 7. Does it include the space required for assembly/disassembly? </a:t>
            </a:r>
            <a:r>
              <a:rPr lang="es-ES" dirty="0">
                <a:sym typeface="Symbol" panose="05050102010706020507" pitchFamily="18" charset="2"/>
              </a:rPr>
              <a:t>[</a:t>
            </a:r>
            <a:r>
              <a:rPr lang="es-ES" dirty="0">
                <a:effectLst>
                  <a:glow rad="127000">
                    <a:schemeClr val="accent3">
                      <a:lumMod val="60000"/>
                      <a:lumOff val="40000"/>
                    </a:schemeClr>
                  </a:glow>
                </a:effectLst>
                <a:sym typeface="Symbol" panose="05050102010706020507" pitchFamily="18" charset="2"/>
              </a:rPr>
              <a:t>WP15 (INTEGRATION),</a:t>
            </a:r>
            <a:r>
              <a:rPr lang="en-US" dirty="0">
                <a:effectLst>
                  <a:glow rad="127000">
                    <a:srgbClr val="00B0F0"/>
                  </a:glow>
                </a:effectLst>
              </a:rPr>
              <a:t> </a:t>
            </a:r>
            <a:r>
              <a:rPr lang="en-US" dirty="0">
                <a:effectLst>
                  <a:glow rad="127000">
                    <a:srgbClr val="FFFF00"/>
                  </a:glow>
                </a:effectLst>
              </a:rPr>
              <a:t>WP15 (SURVEY)</a:t>
            </a:r>
            <a:r>
              <a:rPr lang="en-US" dirty="0" smtClean="0"/>
              <a:t>]</a:t>
            </a:r>
            <a:endParaRPr lang="en-GB" dirty="0"/>
          </a:p>
          <a:p>
            <a:endParaRPr lang="en-GB"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pic>
        <p:nvPicPr>
          <p:cNvPr id="6" name="Picture 5"/>
          <p:cNvPicPr>
            <a:picLocks noChangeAspect="1"/>
          </p:cNvPicPr>
          <p:nvPr/>
        </p:nvPicPr>
        <p:blipFill>
          <a:blip r:embed="rId2"/>
          <a:stretch>
            <a:fillRect/>
          </a:stretch>
        </p:blipFill>
        <p:spPr>
          <a:xfrm>
            <a:off x="528637" y="989013"/>
            <a:ext cx="8086725" cy="895350"/>
          </a:xfrm>
          <a:prstGeom prst="rect">
            <a:avLst/>
          </a:prstGeom>
        </p:spPr>
      </p:pic>
    </p:spTree>
    <p:extLst>
      <p:ext uri="{BB962C8B-B14F-4D97-AF65-F5344CB8AC3E}">
        <p14:creationId xmlns:p14="http://schemas.microsoft.com/office/powerpoint/2010/main" val="3987688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Section </a:t>
            </a:r>
            <a:r>
              <a:rPr lang="en-GB" dirty="0" smtClean="0"/>
              <a:t>3.3 </a:t>
            </a:r>
            <a:r>
              <a:rPr lang="en-GB" dirty="0"/>
              <a:t>(page </a:t>
            </a:r>
            <a:r>
              <a:rPr lang="en-GB" dirty="0" smtClean="0"/>
              <a:t>10)</a:t>
            </a:r>
            <a:endParaRPr lang="en-GB" dirty="0"/>
          </a:p>
        </p:txBody>
      </p:sp>
      <p:sp>
        <p:nvSpPr>
          <p:cNvPr id="3" name="Content Placeholder 2"/>
          <p:cNvSpPr>
            <a:spLocks noGrp="1"/>
          </p:cNvSpPr>
          <p:nvPr>
            <p:ph idx="1"/>
          </p:nvPr>
        </p:nvSpPr>
        <p:spPr/>
        <p:txBody>
          <a:bodyPr>
            <a:normAutofit/>
          </a:bodyPr>
          <a:lstStyle/>
          <a:p>
            <a:endParaRPr lang="en-US" dirty="0" smtClean="0"/>
          </a:p>
          <a:p>
            <a:pPr marL="0" indent="0">
              <a:buNone/>
            </a:pPr>
            <a:endParaRPr lang="en-US" dirty="0" smtClean="0"/>
          </a:p>
          <a:p>
            <a:endParaRPr lang="en-US" dirty="0"/>
          </a:p>
          <a:p>
            <a:r>
              <a:rPr lang="en-US" smtClean="0"/>
              <a:t>I </a:t>
            </a:r>
            <a:r>
              <a:rPr lang="en-US" dirty="0" smtClean="0"/>
              <a:t>understand that both in adjustment mode and standby mode, the position in vertical direction is blocked by the driving system itself, isn’t it? No need then for blocking nut? </a:t>
            </a:r>
            <a:r>
              <a:rPr lang="en-US" dirty="0"/>
              <a:t>[</a:t>
            </a:r>
            <a:r>
              <a:rPr lang="en-US" dirty="0">
                <a:effectLst>
                  <a:glow rad="127000">
                    <a:srgbClr val="FFFF00"/>
                  </a:glow>
                </a:effectLst>
              </a:rPr>
              <a:t>WP15 (SURVEY</a:t>
            </a:r>
            <a:r>
              <a:rPr lang="en-US" dirty="0" smtClean="0">
                <a:effectLst>
                  <a:glow rad="127000">
                    <a:srgbClr val="FFFF00"/>
                  </a:glow>
                </a:effectLst>
              </a:rPr>
              <a:t>)</a:t>
            </a:r>
            <a:r>
              <a:rPr lang="en-US" dirty="0" smtClean="0"/>
              <a:t>]</a:t>
            </a:r>
            <a:endParaRPr lang="en-US"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pic>
        <p:nvPicPr>
          <p:cNvPr id="6" name="Picture 5"/>
          <p:cNvPicPr>
            <a:picLocks noChangeAspect="1"/>
          </p:cNvPicPr>
          <p:nvPr/>
        </p:nvPicPr>
        <p:blipFill>
          <a:blip r:embed="rId2"/>
          <a:stretch>
            <a:fillRect/>
          </a:stretch>
        </p:blipFill>
        <p:spPr>
          <a:xfrm>
            <a:off x="562839" y="1094852"/>
            <a:ext cx="8039100" cy="1619250"/>
          </a:xfrm>
          <a:prstGeom prst="rect">
            <a:avLst/>
          </a:prstGeom>
        </p:spPr>
      </p:pic>
    </p:spTree>
    <p:extLst>
      <p:ext uri="{BB962C8B-B14F-4D97-AF65-F5344CB8AC3E}">
        <p14:creationId xmlns:p14="http://schemas.microsoft.com/office/powerpoint/2010/main" val="2425676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a:xfrm>
            <a:off x="612000" y="1219200"/>
            <a:ext cx="4248032" cy="4906963"/>
          </a:xfrm>
        </p:spPr>
        <p:txBody>
          <a:bodyPr>
            <a:normAutofit fontScale="85000" lnSpcReduction="20000"/>
          </a:bodyPr>
          <a:lstStyle/>
          <a:p>
            <a:r>
              <a:rPr lang="en-US" dirty="0" smtClean="0"/>
              <a:t>EDMS #2394310</a:t>
            </a:r>
          </a:p>
          <a:p>
            <a:r>
              <a:rPr lang="en-US" dirty="0" smtClean="0"/>
              <a:t>Released status (v1)</a:t>
            </a:r>
          </a:p>
          <a:p>
            <a:r>
              <a:rPr lang="en-US" dirty="0" smtClean="0"/>
              <a:t>Objective of the exercise</a:t>
            </a:r>
            <a:r>
              <a:rPr lang="en-GB" dirty="0" smtClean="0"/>
              <a:t>: clarify open or undefined aspects for design finalization and manufacturing launch</a:t>
            </a:r>
          </a:p>
          <a:p>
            <a:r>
              <a:rPr lang="en-US" u="sng" dirty="0" smtClean="0"/>
              <a:t>Installation process, including shimming or grinding is not part of the exercise. </a:t>
            </a:r>
            <a:r>
              <a:rPr lang="en-US" dirty="0" smtClean="0"/>
              <a:t>However, available space </a:t>
            </a:r>
            <a:r>
              <a:rPr lang="en-US" dirty="0" err="1" smtClean="0"/>
              <a:t>wrt</a:t>
            </a:r>
            <a:r>
              <a:rPr lang="en-US" dirty="0" smtClean="0"/>
              <a:t> nominal position and for maintenance and/or alignment purposes must be validated</a:t>
            </a:r>
            <a:endParaRPr lang="en-GB" dirty="0" smtClean="0"/>
          </a:p>
        </p:txBody>
      </p:sp>
      <p:sp>
        <p:nvSpPr>
          <p:cNvPr id="4" name="Footer Placeholder 3"/>
          <p:cNvSpPr>
            <a:spLocks noGrp="1"/>
          </p:cNvSpPr>
          <p:nvPr>
            <p:ph type="ftr" sz="quarter" idx="11"/>
          </p:nvPr>
        </p:nvSpPr>
        <p:spPr/>
        <p:txBody>
          <a:bodyPr/>
          <a:lstStyle/>
          <a:p>
            <a:r>
              <a:rPr lang="en-GB"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Picture 6"/>
          <p:cNvPicPr>
            <a:picLocks noChangeAspect="1"/>
          </p:cNvPicPr>
          <p:nvPr/>
        </p:nvPicPr>
        <p:blipFill>
          <a:blip r:embed="rId2"/>
          <a:stretch>
            <a:fillRect/>
          </a:stretch>
        </p:blipFill>
        <p:spPr>
          <a:xfrm>
            <a:off x="5029182" y="809823"/>
            <a:ext cx="3927297" cy="5577631"/>
          </a:xfrm>
          <a:prstGeom prst="rect">
            <a:avLst/>
          </a:prstGeom>
          <a:ln>
            <a:solidFill>
              <a:schemeClr val="tx1"/>
            </a:solidFill>
          </a:ln>
        </p:spPr>
      </p:pic>
      <p:pic>
        <p:nvPicPr>
          <p:cNvPr id="8" name="Picture 7"/>
          <p:cNvPicPr>
            <a:picLocks noChangeAspect="1"/>
          </p:cNvPicPr>
          <p:nvPr/>
        </p:nvPicPr>
        <p:blipFill>
          <a:blip r:embed="rId3"/>
          <a:stretch>
            <a:fillRect/>
          </a:stretch>
        </p:blipFill>
        <p:spPr>
          <a:xfrm>
            <a:off x="5618161" y="2283400"/>
            <a:ext cx="3342244" cy="2505359"/>
          </a:xfrm>
          <a:prstGeom prst="rect">
            <a:avLst/>
          </a:prstGeom>
        </p:spPr>
      </p:pic>
      <p:pic>
        <p:nvPicPr>
          <p:cNvPr id="9" name="Picture 8"/>
          <p:cNvPicPr>
            <a:picLocks noChangeAspect="1"/>
          </p:cNvPicPr>
          <p:nvPr/>
        </p:nvPicPr>
        <p:blipFill>
          <a:blip r:embed="rId4"/>
          <a:stretch>
            <a:fillRect/>
          </a:stretch>
        </p:blipFill>
        <p:spPr>
          <a:xfrm>
            <a:off x="4881021" y="4070613"/>
            <a:ext cx="3185318" cy="2386733"/>
          </a:xfrm>
          <a:prstGeom prst="rect">
            <a:avLst/>
          </a:prstGeom>
        </p:spPr>
      </p:pic>
    </p:spTree>
    <p:extLst>
      <p:ext uri="{BB962C8B-B14F-4D97-AF65-F5344CB8AC3E}">
        <p14:creationId xmlns:p14="http://schemas.microsoft.com/office/powerpoint/2010/main" val="2463099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3.9 (page 10)</a:t>
            </a:r>
            <a:endParaRPr lang="en-GB"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Reference should be [10] instead of [9]. Likewise doc. is empty </a:t>
            </a:r>
            <a:r>
              <a:rPr lang="en-US" dirty="0" smtClean="0">
                <a:sym typeface="Symbol" panose="05050102010706020507" pitchFamily="18" charset="2"/>
              </a:rPr>
              <a:t> </a:t>
            </a:r>
            <a:r>
              <a:rPr lang="en-US" u="sng" dirty="0" smtClean="0">
                <a:sym typeface="Symbol" panose="05050102010706020507" pitchFamily="18" charset="2"/>
              </a:rPr>
              <a:t>CHECKED PREVIOUSLY</a:t>
            </a:r>
            <a:endParaRPr lang="en-US" u="sng" dirty="0" smtClean="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pic>
        <p:nvPicPr>
          <p:cNvPr id="6" name="Picture 5"/>
          <p:cNvPicPr>
            <a:picLocks noChangeAspect="1"/>
          </p:cNvPicPr>
          <p:nvPr/>
        </p:nvPicPr>
        <p:blipFill>
          <a:blip r:embed="rId2"/>
          <a:stretch>
            <a:fillRect/>
          </a:stretch>
        </p:blipFill>
        <p:spPr>
          <a:xfrm>
            <a:off x="538162" y="1128958"/>
            <a:ext cx="8067675" cy="990600"/>
          </a:xfrm>
          <a:prstGeom prst="rect">
            <a:avLst/>
          </a:prstGeom>
        </p:spPr>
      </p:pic>
    </p:spTree>
    <p:extLst>
      <p:ext uri="{BB962C8B-B14F-4D97-AF65-F5344CB8AC3E}">
        <p14:creationId xmlns:p14="http://schemas.microsoft.com/office/powerpoint/2010/main" val="3208105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a:t>
            </a:r>
            <a:endParaRPr lang="en-GB" dirty="0"/>
          </a:p>
        </p:txBody>
      </p:sp>
      <p:sp>
        <p:nvSpPr>
          <p:cNvPr id="3" name="Content Placeholder 2"/>
          <p:cNvSpPr>
            <a:spLocks noGrp="1"/>
          </p:cNvSpPr>
          <p:nvPr>
            <p:ph idx="1"/>
          </p:nvPr>
        </p:nvSpPr>
        <p:spPr/>
        <p:txBody>
          <a:bodyPr/>
          <a:lstStyle/>
          <a:p>
            <a:r>
              <a:rPr lang="en-US" dirty="0" smtClean="0"/>
              <a:t>FRAS spec. contains a table of requirements for the jacks. Some of the figures are not equivalent to those included in doc</a:t>
            </a:r>
            <a:r>
              <a:rPr lang="en-US" dirty="0"/>
              <a:t>. EDMS #2394310. </a:t>
            </a:r>
            <a:r>
              <a:rPr lang="en-US" dirty="0" smtClean="0"/>
              <a:t>The basis for the design is the </a:t>
            </a:r>
            <a:r>
              <a:rPr lang="en-US" dirty="0"/>
              <a:t>specification EDMS #</a:t>
            </a:r>
            <a:r>
              <a:rPr lang="en-US" dirty="0" smtClean="0"/>
              <a:t>2394310, and not EDMS #2166298 (for the FRAS). Any comment?</a:t>
            </a:r>
            <a:endParaRPr lang="en-US" dirty="0"/>
          </a:p>
          <a:p>
            <a:endParaRPr lang="en-GB"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377658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1.1.1 (page 3) - #1</a:t>
            </a:r>
            <a:endParaRPr lang="en-GB" dirty="0"/>
          </a:p>
        </p:txBody>
      </p:sp>
      <p:sp>
        <p:nvSpPr>
          <p:cNvPr id="3" name="Content Placeholder 2"/>
          <p:cNvSpPr>
            <a:spLocks noGrp="1"/>
          </p:cNvSpPr>
          <p:nvPr>
            <p:ph idx="1"/>
          </p:nvPr>
        </p:nvSpPr>
        <p:spPr/>
        <p:txBody>
          <a:bodyPr/>
          <a:lstStyle/>
          <a:p>
            <a:pPr marL="0" indent="0">
              <a:buNone/>
            </a:pPr>
            <a:endParaRPr lang="en-GB" dirty="0" smtClean="0"/>
          </a:p>
          <a:p>
            <a:pPr lvl="1"/>
            <a:endParaRPr lang="en-US" dirty="0" smtClean="0"/>
          </a:p>
          <a:p>
            <a:pPr lvl="1"/>
            <a:endParaRPr lang="en-US" dirty="0"/>
          </a:p>
          <a:p>
            <a:pPr lvl="1"/>
            <a:r>
              <a:rPr lang="en-US" dirty="0" smtClean="0"/>
              <a:t>Clarify if the interface for both manual and motorized alignment driving systems is the same [</a:t>
            </a:r>
            <a:r>
              <a:rPr lang="en-US" dirty="0" smtClean="0">
                <a:effectLst>
                  <a:glow rad="127000">
                    <a:srgbClr val="FFFF00"/>
                  </a:glow>
                </a:effectLst>
              </a:rPr>
              <a:t>WP15 (SURVEY)</a:t>
            </a:r>
            <a:r>
              <a:rPr lang="en-US" dirty="0" smtClean="0"/>
              <a:t>]</a:t>
            </a:r>
          </a:p>
          <a:p>
            <a:pPr lvl="1"/>
            <a:r>
              <a:rPr lang="en-US" dirty="0" smtClean="0"/>
              <a:t>If so, details of the interface</a:t>
            </a:r>
            <a:r>
              <a:rPr lang="en-GB" dirty="0" smtClean="0"/>
              <a:t> and the envelope taken by the tools themselves and for their assembly are necessary </a:t>
            </a:r>
            <a:r>
              <a:rPr lang="en-US" dirty="0" smtClean="0"/>
              <a:t>[</a:t>
            </a:r>
            <a:r>
              <a:rPr lang="en-US" dirty="0" smtClean="0">
                <a:effectLst>
                  <a:glow rad="127000">
                    <a:srgbClr val="FFFF00"/>
                  </a:glow>
                </a:effectLst>
              </a:rPr>
              <a:t>WP15 </a:t>
            </a:r>
            <a:r>
              <a:rPr lang="en-US" dirty="0">
                <a:effectLst>
                  <a:glow rad="127000">
                    <a:srgbClr val="FFFF00"/>
                  </a:glow>
                </a:effectLst>
              </a:rPr>
              <a:t>(SURVEY)</a:t>
            </a:r>
            <a:r>
              <a:rPr lang="en-US" dirty="0"/>
              <a:t>]</a:t>
            </a:r>
          </a:p>
          <a:p>
            <a:pPr lvl="1"/>
            <a:endParaRPr lang="en-US" dirty="0" smtClean="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Picture 5"/>
          <p:cNvPicPr>
            <a:picLocks noChangeAspect="1"/>
          </p:cNvPicPr>
          <p:nvPr/>
        </p:nvPicPr>
        <p:blipFill>
          <a:blip r:embed="rId2"/>
          <a:stretch>
            <a:fillRect/>
          </a:stretch>
        </p:blipFill>
        <p:spPr>
          <a:xfrm>
            <a:off x="535858" y="1130187"/>
            <a:ext cx="8153400" cy="1362075"/>
          </a:xfrm>
          <a:prstGeom prst="rect">
            <a:avLst/>
          </a:prstGeom>
        </p:spPr>
      </p:pic>
    </p:spTree>
    <p:extLst>
      <p:ext uri="{BB962C8B-B14F-4D97-AF65-F5344CB8AC3E}">
        <p14:creationId xmlns:p14="http://schemas.microsoft.com/office/powerpoint/2010/main" val="1974234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1.1.1 (page 3) - #2</a:t>
            </a:r>
            <a:endParaRPr lang="en-GB" dirty="0"/>
          </a:p>
        </p:txBody>
      </p:sp>
      <p:sp>
        <p:nvSpPr>
          <p:cNvPr id="3" name="Content Placeholder 2"/>
          <p:cNvSpPr>
            <a:spLocks noGrp="1"/>
          </p:cNvSpPr>
          <p:nvPr>
            <p:ph idx="1"/>
          </p:nvPr>
        </p:nvSpPr>
        <p:spPr/>
        <p:txBody>
          <a:bodyPr>
            <a:normAutofit/>
          </a:bodyPr>
          <a:lstStyle/>
          <a:p>
            <a:r>
              <a:rPr lang="en-US" dirty="0" smtClean="0"/>
              <a:t>Clarify configuration at LEFT side: mirror symmetry? [</a:t>
            </a:r>
            <a:r>
              <a:rPr lang="en-US" dirty="0">
                <a:effectLst>
                  <a:glow rad="127000">
                    <a:srgbClr val="FFFF00"/>
                  </a:glow>
                </a:effectLst>
              </a:rPr>
              <a:t>WP15 (SURVEY)</a:t>
            </a:r>
            <a:r>
              <a:rPr lang="en-US" dirty="0" smtClean="0"/>
              <a:t>, </a:t>
            </a:r>
            <a:r>
              <a:rPr lang="en-US" dirty="0" smtClean="0">
                <a:effectLst>
                  <a:glow rad="127000">
                    <a:schemeClr val="tx2">
                      <a:lumMod val="60000"/>
                      <a:lumOff val="40000"/>
                    </a:schemeClr>
                  </a:glow>
                </a:effectLst>
              </a:rPr>
              <a:t>WP3</a:t>
            </a:r>
            <a:r>
              <a:rPr lang="en-US" dirty="0" smtClean="0"/>
              <a:t>]</a:t>
            </a:r>
          </a:p>
          <a:p>
            <a:endParaRPr lang="en-US" dirty="0"/>
          </a:p>
          <a:p>
            <a:endParaRPr lang="en-US" dirty="0" smtClean="0"/>
          </a:p>
          <a:p>
            <a:r>
              <a:rPr lang="en-GB" dirty="0" smtClean="0"/>
              <a:t>180</a:t>
            </a:r>
            <a:r>
              <a:rPr lang="en-GB" dirty="0" smtClean="0">
                <a:sym typeface="Symbol" panose="05050102010706020507" pitchFamily="18" charset="2"/>
              </a:rPr>
              <a:t></a:t>
            </a:r>
            <a:r>
              <a:rPr lang="en-GB" dirty="0" smtClean="0"/>
              <a:t> </a:t>
            </a:r>
            <a:r>
              <a:rPr lang="en-GB" dirty="0"/>
              <a:t>rotation?</a:t>
            </a:r>
          </a:p>
          <a:p>
            <a:endParaRPr lang="en-US" dirty="0" smtClean="0"/>
          </a:p>
          <a:p>
            <a:endParaRPr lang="en-US" dirty="0"/>
          </a:p>
          <a:p>
            <a:r>
              <a:rPr lang="en-US" dirty="0"/>
              <a:t>What about </a:t>
            </a:r>
            <a:r>
              <a:rPr lang="en-US" dirty="0" smtClean="0"/>
              <a:t>Q4 and Q5 </a:t>
            </a:r>
            <a:r>
              <a:rPr lang="en-US" dirty="0"/>
              <a:t>support configuration? </a:t>
            </a:r>
            <a:r>
              <a:rPr lang="en-US" dirty="0" smtClean="0"/>
              <a:t>[</a:t>
            </a:r>
            <a:r>
              <a:rPr lang="en-US" dirty="0">
                <a:effectLst>
                  <a:glow rad="127000">
                    <a:schemeClr val="accent3">
                      <a:lumMod val="60000"/>
                      <a:lumOff val="40000"/>
                    </a:schemeClr>
                  </a:glow>
                </a:effectLst>
              </a:rPr>
              <a:t>WP15 (INTEGRATION)</a:t>
            </a:r>
            <a:r>
              <a:rPr lang="en-US" dirty="0"/>
              <a:t>, </a:t>
            </a:r>
            <a:r>
              <a:rPr lang="en-US" dirty="0" smtClean="0">
                <a:effectLst>
                  <a:glow rad="127000">
                    <a:srgbClr val="FFFF00"/>
                  </a:glow>
                </a:effectLst>
              </a:rPr>
              <a:t>WP15 </a:t>
            </a:r>
            <a:r>
              <a:rPr lang="en-US" dirty="0">
                <a:effectLst>
                  <a:glow rad="127000">
                    <a:srgbClr val="FFFF00"/>
                  </a:glow>
                </a:effectLst>
              </a:rPr>
              <a:t>(SURVEY)</a:t>
            </a:r>
            <a:r>
              <a:rPr lang="en-US" dirty="0"/>
              <a:t>, </a:t>
            </a:r>
            <a:r>
              <a:rPr lang="en-US" dirty="0" smtClean="0">
                <a:effectLst>
                  <a:glow rad="127000">
                    <a:srgbClr val="00B0F0"/>
                  </a:glow>
                </a:effectLst>
              </a:rPr>
              <a:t>WP3</a:t>
            </a:r>
            <a:r>
              <a:rPr lang="en-US" dirty="0" smtClean="0"/>
              <a:t>]</a:t>
            </a:r>
            <a:endParaRPr lang="en-US"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p:cNvPicPr>
            <a:picLocks noChangeAspect="1"/>
          </p:cNvPicPr>
          <p:nvPr/>
        </p:nvPicPr>
        <p:blipFill>
          <a:blip r:embed="rId2"/>
          <a:stretch>
            <a:fillRect/>
          </a:stretch>
        </p:blipFill>
        <p:spPr>
          <a:xfrm>
            <a:off x="4283968" y="1700808"/>
            <a:ext cx="4919898" cy="2761727"/>
          </a:xfrm>
          <a:prstGeom prst="rect">
            <a:avLst/>
          </a:prstGeom>
        </p:spPr>
      </p:pic>
      <p:pic>
        <p:nvPicPr>
          <p:cNvPr id="7" name="Picture 6"/>
          <p:cNvPicPr>
            <a:picLocks noChangeAspect="1"/>
          </p:cNvPicPr>
          <p:nvPr/>
        </p:nvPicPr>
        <p:blipFill rotWithShape="1">
          <a:blip r:embed="rId2"/>
          <a:srcRect l="8965" t="23466" r="28100" b="55675"/>
          <a:stretch/>
        </p:blipFill>
        <p:spPr>
          <a:xfrm flipH="1">
            <a:off x="600338" y="2348880"/>
            <a:ext cx="3096343" cy="576064"/>
          </a:xfrm>
          <a:prstGeom prst="rect">
            <a:avLst/>
          </a:prstGeom>
        </p:spPr>
      </p:pic>
      <p:pic>
        <p:nvPicPr>
          <p:cNvPr id="8" name="Picture 7"/>
          <p:cNvPicPr>
            <a:picLocks noChangeAspect="1"/>
          </p:cNvPicPr>
          <p:nvPr/>
        </p:nvPicPr>
        <p:blipFill rotWithShape="1">
          <a:blip r:embed="rId2"/>
          <a:srcRect l="8965" t="23466" r="28100" b="55675"/>
          <a:stretch/>
        </p:blipFill>
        <p:spPr>
          <a:xfrm rot="10800000">
            <a:off x="612000" y="3713533"/>
            <a:ext cx="3096345" cy="576064"/>
          </a:xfrm>
          <a:prstGeom prst="rect">
            <a:avLst/>
          </a:prstGeom>
        </p:spPr>
      </p:pic>
      <p:sp>
        <p:nvSpPr>
          <p:cNvPr id="9" name="Rounded Rectangle 8"/>
          <p:cNvSpPr/>
          <p:nvPr/>
        </p:nvSpPr>
        <p:spPr>
          <a:xfrm>
            <a:off x="4716016" y="2348880"/>
            <a:ext cx="3168352" cy="576064"/>
          </a:xfrm>
          <a:prstGeom prst="roundRect">
            <a:avLst/>
          </a:prstGeom>
          <a:solidFill>
            <a:schemeClr val="accent1">
              <a:alpha val="3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04177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Section 1.1.1 (page 3) - </a:t>
            </a:r>
            <a:r>
              <a:rPr lang="fr-FR" dirty="0" smtClean="0"/>
              <a:t>#3</a:t>
            </a:r>
            <a:endParaRPr lang="en-GB" dirty="0"/>
          </a:p>
        </p:txBody>
      </p:sp>
      <p:sp>
        <p:nvSpPr>
          <p:cNvPr id="3" name="Content Placeholder 2"/>
          <p:cNvSpPr>
            <a:spLocks noGrp="1"/>
          </p:cNvSpPr>
          <p:nvPr>
            <p:ph idx="1"/>
          </p:nvPr>
        </p:nvSpPr>
        <p:spPr/>
        <p:txBody>
          <a:bodyPr/>
          <a:lstStyle/>
          <a:p>
            <a:r>
              <a:rPr lang="en-US" dirty="0"/>
              <a:t>What about TAXN support configuration? </a:t>
            </a:r>
            <a:r>
              <a:rPr lang="en-US" dirty="0" smtClean="0"/>
              <a:t>[</a:t>
            </a:r>
            <a:r>
              <a:rPr lang="en-US" dirty="0">
                <a:effectLst>
                  <a:glow rad="127000">
                    <a:schemeClr val="accent3">
                      <a:lumMod val="60000"/>
                      <a:lumOff val="40000"/>
                    </a:schemeClr>
                  </a:glow>
                </a:effectLst>
              </a:rPr>
              <a:t>WP15 (INTEGRATION)</a:t>
            </a:r>
            <a:r>
              <a:rPr lang="en-US" dirty="0"/>
              <a:t>, </a:t>
            </a:r>
            <a:r>
              <a:rPr lang="en-US" dirty="0" smtClean="0">
                <a:effectLst>
                  <a:glow rad="127000">
                    <a:srgbClr val="FFFF00"/>
                  </a:glow>
                </a:effectLst>
              </a:rPr>
              <a:t>WP15 </a:t>
            </a:r>
            <a:r>
              <a:rPr lang="en-US" dirty="0">
                <a:effectLst>
                  <a:glow rad="127000">
                    <a:srgbClr val="FFFF00"/>
                  </a:glow>
                </a:effectLst>
              </a:rPr>
              <a:t>(SURVEY)</a:t>
            </a:r>
            <a:r>
              <a:rPr lang="en-US" dirty="0"/>
              <a:t>, </a:t>
            </a:r>
            <a:r>
              <a:rPr lang="en-US" dirty="0">
                <a:effectLst>
                  <a:glow rad="127000">
                    <a:srgbClr val="92D050"/>
                  </a:glow>
                </a:effectLst>
              </a:rPr>
              <a:t>WP8</a:t>
            </a:r>
            <a:r>
              <a:rPr lang="en-US" dirty="0"/>
              <a:t>]</a:t>
            </a:r>
          </a:p>
          <a:p>
            <a:r>
              <a:rPr lang="en-US" dirty="0"/>
              <a:t>What about CC support configuration? </a:t>
            </a:r>
            <a:r>
              <a:rPr lang="en-US" dirty="0" smtClean="0"/>
              <a:t>[</a:t>
            </a:r>
            <a:r>
              <a:rPr lang="en-US" dirty="0">
                <a:effectLst>
                  <a:glow rad="127000">
                    <a:schemeClr val="accent3">
                      <a:lumMod val="60000"/>
                      <a:lumOff val="40000"/>
                    </a:schemeClr>
                  </a:glow>
                </a:effectLst>
              </a:rPr>
              <a:t>WP15 (INTEGRATION)</a:t>
            </a:r>
            <a:r>
              <a:rPr lang="en-US" dirty="0"/>
              <a:t>, </a:t>
            </a:r>
            <a:r>
              <a:rPr lang="en-US" dirty="0" smtClean="0">
                <a:effectLst>
                  <a:glow rad="127000">
                    <a:srgbClr val="FFFF00"/>
                  </a:glow>
                </a:effectLst>
              </a:rPr>
              <a:t>WP15 </a:t>
            </a:r>
            <a:r>
              <a:rPr lang="en-US" dirty="0">
                <a:effectLst>
                  <a:glow rad="127000">
                    <a:srgbClr val="FFFF00"/>
                  </a:glow>
                </a:effectLst>
              </a:rPr>
              <a:t>(SURVEY)</a:t>
            </a:r>
            <a:r>
              <a:rPr lang="en-US" dirty="0"/>
              <a:t>, </a:t>
            </a:r>
            <a:r>
              <a:rPr lang="en-US" dirty="0">
                <a:effectLst>
                  <a:glow rad="127000">
                    <a:srgbClr val="FFC000"/>
                  </a:glow>
                </a:effectLst>
              </a:rPr>
              <a:t>WP4</a:t>
            </a:r>
            <a:r>
              <a:rPr lang="en-US" dirty="0"/>
              <a:t>]</a:t>
            </a:r>
          </a:p>
          <a:p>
            <a:endParaRPr lang="en-GB"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479403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2 (page 5)</a:t>
            </a:r>
            <a:endParaRPr lang="en-GB" dirty="0"/>
          </a:p>
        </p:txBody>
      </p:sp>
      <p:sp>
        <p:nvSpPr>
          <p:cNvPr id="3" name="Content Placeholder 2"/>
          <p:cNvSpPr>
            <a:spLocks noGrp="1"/>
          </p:cNvSpPr>
          <p:nvPr>
            <p:ph idx="1"/>
          </p:nvPr>
        </p:nvSpPr>
        <p:spPr>
          <a:xfrm>
            <a:off x="612000" y="1484784"/>
            <a:ext cx="7920000" cy="4641379"/>
          </a:xfrm>
        </p:spPr>
        <p:txBody>
          <a:bodyPr>
            <a:normAutofit fontScale="77500" lnSpcReduction="20000"/>
          </a:bodyPr>
          <a:lstStyle/>
          <a:p>
            <a:endParaRPr lang="en-GB" dirty="0" smtClean="0"/>
          </a:p>
          <a:p>
            <a:endParaRPr lang="en-GB" dirty="0"/>
          </a:p>
          <a:p>
            <a:endParaRPr lang="en-GB" dirty="0" smtClean="0"/>
          </a:p>
          <a:p>
            <a:endParaRPr lang="en-GB" dirty="0" smtClean="0">
              <a:solidFill>
                <a:srgbClr val="FF0000"/>
              </a:solidFill>
              <a:sym typeface="Symbol" panose="05050102010706020507" pitchFamily="18" charset="2"/>
            </a:endParaRPr>
          </a:p>
          <a:p>
            <a:r>
              <a:rPr lang="en-GB" b="1" dirty="0" smtClean="0">
                <a:solidFill>
                  <a:srgbClr val="FF0000"/>
                </a:solidFill>
                <a:sym typeface="Symbol" panose="05050102010706020507" pitchFamily="18" charset="2"/>
              </a:rPr>
              <a:t>Document is EMPTY!!! Needs to be created!!!</a:t>
            </a:r>
            <a:r>
              <a:rPr lang="en-GB" dirty="0" smtClean="0">
                <a:solidFill>
                  <a:srgbClr val="FF0000"/>
                </a:solidFill>
                <a:sym typeface="Symbol" panose="05050102010706020507" pitchFamily="18" charset="2"/>
              </a:rPr>
              <a:t> </a:t>
            </a:r>
            <a:r>
              <a:rPr lang="en-US" dirty="0" smtClean="0"/>
              <a:t>[</a:t>
            </a:r>
            <a:r>
              <a:rPr lang="en-US" dirty="0" smtClean="0">
                <a:effectLst>
                  <a:glow rad="127000">
                    <a:schemeClr val="accent3">
                      <a:lumMod val="60000"/>
                      <a:lumOff val="40000"/>
                    </a:schemeClr>
                  </a:glow>
                </a:effectLst>
              </a:rPr>
              <a:t>WP15 (INTEGRATION)</a:t>
            </a:r>
            <a:r>
              <a:rPr lang="en-US" dirty="0" smtClean="0"/>
              <a:t>, </a:t>
            </a:r>
            <a:r>
              <a:rPr lang="en-US" dirty="0" smtClean="0">
                <a:effectLst>
                  <a:glow rad="127000">
                    <a:srgbClr val="FFFF00"/>
                  </a:glow>
                </a:effectLst>
              </a:rPr>
              <a:t>WP15 </a:t>
            </a:r>
            <a:r>
              <a:rPr lang="en-US" dirty="0">
                <a:effectLst>
                  <a:glow rad="127000">
                    <a:srgbClr val="FFFF00"/>
                  </a:glow>
                </a:effectLst>
              </a:rPr>
              <a:t>(SURVEY</a:t>
            </a:r>
            <a:r>
              <a:rPr lang="en-US" dirty="0" smtClean="0">
                <a:effectLst>
                  <a:glow rad="127000">
                    <a:srgbClr val="FFFF00"/>
                  </a:glow>
                </a:effectLst>
              </a:rPr>
              <a:t>), </a:t>
            </a:r>
            <a:r>
              <a:rPr lang="en-US" dirty="0" smtClean="0">
                <a:effectLst>
                  <a:glow rad="127000">
                    <a:srgbClr val="00B0F0"/>
                  </a:glow>
                </a:effectLst>
              </a:rPr>
              <a:t>WP3, </a:t>
            </a:r>
            <a:r>
              <a:rPr lang="en-US" dirty="0" smtClean="0">
                <a:effectLst>
                  <a:glow rad="127000">
                    <a:srgbClr val="FFC000"/>
                  </a:glow>
                </a:effectLst>
              </a:rPr>
              <a:t>WP4, </a:t>
            </a:r>
            <a:r>
              <a:rPr lang="en-US" dirty="0">
                <a:effectLst>
                  <a:glow rad="127000">
                    <a:srgbClr val="92D050"/>
                  </a:glow>
                </a:effectLst>
              </a:rPr>
              <a:t>WP8</a:t>
            </a:r>
            <a:r>
              <a:rPr lang="en-US" dirty="0" smtClean="0"/>
              <a:t>]</a:t>
            </a:r>
            <a:endParaRPr lang="en-US" dirty="0"/>
          </a:p>
          <a:p>
            <a:pPr lvl="1"/>
            <a:r>
              <a:rPr lang="en-US" dirty="0" smtClean="0">
                <a:sym typeface="Symbol" panose="05050102010706020507" pitchFamily="18" charset="2"/>
              </a:rPr>
              <a:t>At least interfaces to:</a:t>
            </a:r>
          </a:p>
          <a:p>
            <a:pPr lvl="2"/>
            <a:r>
              <a:rPr lang="en-US" dirty="0" smtClean="0">
                <a:sym typeface="Symbol" panose="05050102010706020507" pitchFamily="18" charset="2"/>
              </a:rPr>
              <a:t>Floor </a:t>
            </a:r>
            <a:r>
              <a:rPr lang="en-US" dirty="0"/>
              <a:t>[</a:t>
            </a:r>
            <a:r>
              <a:rPr lang="en-US" dirty="0">
                <a:effectLst>
                  <a:glow rad="127000">
                    <a:schemeClr val="accent3">
                      <a:lumMod val="60000"/>
                      <a:lumOff val="40000"/>
                    </a:schemeClr>
                  </a:glow>
                </a:effectLst>
              </a:rPr>
              <a:t>WP15 (INTEGRATION</a:t>
            </a:r>
            <a:r>
              <a:rPr lang="en-US" dirty="0" smtClean="0">
                <a:effectLst>
                  <a:glow rad="127000">
                    <a:schemeClr val="accent3">
                      <a:lumMod val="60000"/>
                      <a:lumOff val="40000"/>
                    </a:schemeClr>
                  </a:glow>
                </a:effectLst>
              </a:rPr>
              <a:t>)</a:t>
            </a:r>
            <a:r>
              <a:rPr lang="en-US" dirty="0" smtClean="0"/>
              <a:t>]</a:t>
            </a:r>
            <a:endParaRPr lang="en-US" dirty="0"/>
          </a:p>
          <a:p>
            <a:pPr lvl="2"/>
            <a:r>
              <a:rPr lang="en-US" dirty="0" smtClean="0">
                <a:sym typeface="Symbol" panose="05050102010706020507" pitchFamily="18" charset="2"/>
              </a:rPr>
              <a:t>Motorization systems (2x) </a:t>
            </a:r>
            <a:r>
              <a:rPr lang="en-US" dirty="0" smtClean="0"/>
              <a:t>[</a:t>
            </a:r>
            <a:r>
              <a:rPr lang="en-US" dirty="0" smtClean="0">
                <a:effectLst>
                  <a:glow rad="127000">
                    <a:srgbClr val="FFFF00"/>
                  </a:glow>
                </a:effectLst>
              </a:rPr>
              <a:t>WP15 </a:t>
            </a:r>
            <a:r>
              <a:rPr lang="en-US" dirty="0">
                <a:effectLst>
                  <a:glow rad="127000">
                    <a:srgbClr val="FFFF00"/>
                  </a:glow>
                </a:effectLst>
              </a:rPr>
              <a:t>(SURVEY</a:t>
            </a:r>
            <a:r>
              <a:rPr lang="en-US" dirty="0" smtClean="0">
                <a:effectLst>
                  <a:glow rad="127000">
                    <a:srgbClr val="FFFF00"/>
                  </a:glow>
                </a:effectLst>
              </a:rPr>
              <a:t>)</a:t>
            </a:r>
            <a:r>
              <a:rPr lang="en-US" dirty="0" smtClean="0"/>
              <a:t>]</a:t>
            </a:r>
            <a:endParaRPr lang="en-US" dirty="0"/>
          </a:p>
          <a:p>
            <a:pPr lvl="2"/>
            <a:r>
              <a:rPr lang="en-US" dirty="0" smtClean="0">
                <a:sym typeface="Symbol" panose="05050102010706020507" pitchFamily="18" charset="2"/>
              </a:rPr>
              <a:t>Manual alignment tools </a:t>
            </a:r>
            <a:r>
              <a:rPr lang="en-US" dirty="0"/>
              <a:t>[</a:t>
            </a:r>
            <a:r>
              <a:rPr lang="en-US" dirty="0">
                <a:effectLst>
                  <a:glow rad="127000">
                    <a:srgbClr val="FFFF00"/>
                  </a:glow>
                </a:effectLst>
              </a:rPr>
              <a:t>WP15 (SURVEY)</a:t>
            </a:r>
            <a:r>
              <a:rPr lang="en-US" dirty="0"/>
              <a:t>]</a:t>
            </a:r>
          </a:p>
          <a:p>
            <a:pPr lvl="2"/>
            <a:r>
              <a:rPr lang="en-US" dirty="0" smtClean="0">
                <a:sym typeface="Symbol" panose="05050102010706020507" pitchFamily="18" charset="2"/>
              </a:rPr>
              <a:t>Load sensors (for vertical and horizontal movements) </a:t>
            </a:r>
            <a:r>
              <a:rPr lang="en-US" dirty="0"/>
              <a:t>[</a:t>
            </a:r>
            <a:r>
              <a:rPr lang="en-US" dirty="0">
                <a:effectLst>
                  <a:glow rad="127000">
                    <a:srgbClr val="FFFF00"/>
                  </a:glow>
                </a:effectLst>
              </a:rPr>
              <a:t>WP15 (SURVEY</a:t>
            </a:r>
            <a:r>
              <a:rPr lang="en-US" dirty="0" smtClean="0">
                <a:effectLst>
                  <a:glow rad="127000">
                    <a:srgbClr val="FFFF00"/>
                  </a:glow>
                </a:effectLst>
              </a:rPr>
              <a:t>)</a:t>
            </a:r>
            <a:r>
              <a:rPr lang="en-US" dirty="0" smtClean="0"/>
              <a:t>]</a:t>
            </a:r>
            <a:endParaRPr lang="en-US" dirty="0" smtClean="0">
              <a:sym typeface="Symbol" panose="05050102010706020507" pitchFamily="18" charset="2"/>
            </a:endParaRPr>
          </a:p>
          <a:p>
            <a:pPr lvl="2"/>
            <a:r>
              <a:rPr lang="en-US" dirty="0" smtClean="0">
                <a:sym typeface="Symbol" panose="05050102010706020507" pitchFamily="18" charset="2"/>
              </a:rPr>
              <a:t>Machine elements </a:t>
            </a:r>
            <a:r>
              <a:rPr lang="en-US" dirty="0" smtClean="0"/>
              <a:t>[</a:t>
            </a:r>
            <a:r>
              <a:rPr lang="en-US" dirty="0" smtClean="0">
                <a:effectLst>
                  <a:glow rad="127000">
                    <a:srgbClr val="00B0F0"/>
                  </a:glow>
                </a:effectLst>
              </a:rPr>
              <a:t>WP3</a:t>
            </a:r>
            <a:r>
              <a:rPr lang="en-US" dirty="0">
                <a:effectLst>
                  <a:glow rad="127000">
                    <a:srgbClr val="00B0F0"/>
                  </a:glow>
                </a:effectLst>
              </a:rPr>
              <a:t>, </a:t>
            </a:r>
            <a:r>
              <a:rPr lang="en-US" dirty="0">
                <a:effectLst>
                  <a:glow rad="127000">
                    <a:srgbClr val="FFC000"/>
                  </a:glow>
                </a:effectLst>
              </a:rPr>
              <a:t>WP4, </a:t>
            </a:r>
            <a:r>
              <a:rPr lang="en-US" dirty="0">
                <a:effectLst>
                  <a:glow rad="127000">
                    <a:srgbClr val="92D050"/>
                  </a:glow>
                </a:effectLst>
              </a:rPr>
              <a:t>WP8</a:t>
            </a:r>
            <a:r>
              <a:rPr lang="en-US" dirty="0"/>
              <a:t>]</a:t>
            </a:r>
          </a:p>
          <a:p>
            <a:pPr lvl="1"/>
            <a:r>
              <a:rPr lang="en-US" dirty="0" smtClean="0">
                <a:sym typeface="Symbol" panose="05050102010706020507" pitchFamily="18" charset="2"/>
              </a:rPr>
              <a:t>At least envelopes for:</a:t>
            </a:r>
          </a:p>
          <a:p>
            <a:pPr lvl="2"/>
            <a:r>
              <a:rPr lang="en-US" dirty="0" smtClean="0">
                <a:sym typeface="Symbol" panose="05050102010706020507" pitchFamily="18" charset="2"/>
              </a:rPr>
              <a:t>Assembly/disassembly of manual alignment tools </a:t>
            </a:r>
            <a:r>
              <a:rPr lang="en-US" dirty="0"/>
              <a:t>[</a:t>
            </a:r>
            <a:r>
              <a:rPr lang="en-US" dirty="0">
                <a:effectLst>
                  <a:glow rad="127000">
                    <a:schemeClr val="accent3">
                      <a:lumMod val="60000"/>
                      <a:lumOff val="40000"/>
                    </a:schemeClr>
                  </a:glow>
                </a:effectLst>
              </a:rPr>
              <a:t>WP15 (INTEGRATION)</a:t>
            </a:r>
            <a:r>
              <a:rPr lang="en-US" dirty="0"/>
              <a:t>, </a:t>
            </a:r>
            <a:r>
              <a:rPr lang="en-US" dirty="0">
                <a:effectLst>
                  <a:glow rad="127000">
                    <a:srgbClr val="FFFF00"/>
                  </a:glow>
                </a:effectLst>
              </a:rPr>
              <a:t>WP15 (SURVEY</a:t>
            </a:r>
            <a:r>
              <a:rPr lang="en-US" dirty="0" smtClean="0">
                <a:effectLst>
                  <a:glow rad="127000">
                    <a:srgbClr val="FFFF00"/>
                  </a:glow>
                </a:effectLst>
              </a:rPr>
              <a:t>)</a:t>
            </a:r>
            <a:r>
              <a:rPr lang="en-US" dirty="0" smtClean="0"/>
              <a:t>]</a:t>
            </a:r>
            <a:endParaRPr lang="en-US" dirty="0" smtClean="0">
              <a:sym typeface="Symbol" panose="05050102010706020507" pitchFamily="18" charset="2"/>
            </a:endParaRPr>
          </a:p>
          <a:p>
            <a:pPr lvl="2"/>
            <a:r>
              <a:rPr lang="en-US" dirty="0" smtClean="0">
                <a:sym typeface="Symbol" panose="05050102010706020507" pitchFamily="18" charset="2"/>
              </a:rPr>
              <a:t>Assembly/disassembly of motorization systems </a:t>
            </a:r>
            <a:r>
              <a:rPr lang="en-US" dirty="0"/>
              <a:t>[</a:t>
            </a:r>
            <a:r>
              <a:rPr lang="en-US" dirty="0">
                <a:effectLst>
                  <a:glow rad="127000">
                    <a:schemeClr val="accent3">
                      <a:lumMod val="60000"/>
                      <a:lumOff val="40000"/>
                    </a:schemeClr>
                  </a:glow>
                </a:effectLst>
              </a:rPr>
              <a:t>WP15 (INTEGRATION)</a:t>
            </a:r>
            <a:r>
              <a:rPr lang="en-US" dirty="0"/>
              <a:t>, </a:t>
            </a:r>
            <a:r>
              <a:rPr lang="en-US" dirty="0">
                <a:effectLst>
                  <a:glow rad="127000">
                    <a:srgbClr val="FFFF00"/>
                  </a:glow>
                </a:effectLst>
              </a:rPr>
              <a:t>WP15 (SURVEY</a:t>
            </a:r>
            <a:r>
              <a:rPr lang="en-US" dirty="0" smtClean="0">
                <a:effectLst>
                  <a:glow rad="127000">
                    <a:srgbClr val="FFFF00"/>
                  </a:glow>
                </a:effectLst>
              </a:rPr>
              <a:t>)</a:t>
            </a:r>
            <a:r>
              <a:rPr lang="en-US" dirty="0" smtClean="0"/>
              <a:t>]</a:t>
            </a:r>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Picture 5"/>
          <p:cNvPicPr>
            <a:picLocks noChangeAspect="1"/>
          </p:cNvPicPr>
          <p:nvPr/>
        </p:nvPicPr>
        <p:blipFill>
          <a:blip r:embed="rId2"/>
          <a:stretch>
            <a:fillRect/>
          </a:stretch>
        </p:blipFill>
        <p:spPr>
          <a:xfrm>
            <a:off x="612000" y="1245449"/>
            <a:ext cx="7972425" cy="1352550"/>
          </a:xfrm>
          <a:prstGeom prst="rect">
            <a:avLst/>
          </a:prstGeom>
        </p:spPr>
      </p:pic>
    </p:spTree>
    <p:extLst>
      <p:ext uri="{BB962C8B-B14F-4D97-AF65-F5344CB8AC3E}">
        <p14:creationId xmlns:p14="http://schemas.microsoft.com/office/powerpoint/2010/main" val="3554738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3.1.1 (Page 5) - #1</a:t>
            </a:r>
            <a:endParaRPr lang="en-GB" dirty="0"/>
          </a:p>
        </p:txBody>
      </p:sp>
      <p:sp>
        <p:nvSpPr>
          <p:cNvPr id="3" name="Content Placeholder 2"/>
          <p:cNvSpPr>
            <a:spLocks noGrp="1"/>
          </p:cNvSpPr>
          <p:nvPr>
            <p:ph idx="1"/>
          </p:nvPr>
        </p:nvSpPr>
        <p:spPr/>
        <p:txBody>
          <a:bodyPr>
            <a:normAutofit fontScale="85000" lnSpcReduction="20000"/>
          </a:bodyPr>
          <a:lstStyle/>
          <a:p>
            <a:endParaRPr lang="en-US" dirty="0" smtClean="0"/>
          </a:p>
          <a:p>
            <a:endParaRPr lang="en-US" dirty="0"/>
          </a:p>
          <a:p>
            <a:endParaRPr lang="en-US" dirty="0" smtClean="0"/>
          </a:p>
          <a:p>
            <a:pPr marL="0" indent="0">
              <a:buNone/>
            </a:pPr>
            <a:endParaRPr lang="en-GB" dirty="0" smtClean="0"/>
          </a:p>
          <a:p>
            <a:r>
              <a:rPr lang="en-US" dirty="0" smtClean="0"/>
              <a:t>Design stands on </a:t>
            </a:r>
            <a:r>
              <a:rPr lang="en-US" b="1" dirty="0" smtClean="0"/>
              <a:t>push/pull system for horizontal movement</a:t>
            </a:r>
            <a:r>
              <a:rPr lang="en-US" dirty="0" smtClean="0"/>
              <a:t> and </a:t>
            </a:r>
            <a:r>
              <a:rPr lang="en-US" b="1" u="sng" dirty="0" smtClean="0"/>
              <a:t>push system for vertical movement</a:t>
            </a:r>
          </a:p>
          <a:p>
            <a:r>
              <a:rPr lang="en-US" dirty="0" smtClean="0"/>
              <a:t>The push system for vertical movement involves that the reaction on a support due to the weight of the machine element and the supporting configuration must be ALWAYS higher than the sum of loads acting on the opposite sense (stiffness from compensators</a:t>
            </a:r>
            <a:r>
              <a:rPr lang="en-US" dirty="0"/>
              <a:t> </a:t>
            </a:r>
            <a:r>
              <a:rPr lang="en-US" dirty="0" smtClean="0"/>
              <a:t>or jumpers, </a:t>
            </a:r>
            <a:r>
              <a:rPr lang="en-US" dirty="0" smtClean="0">
                <a:sym typeface="Symbol" panose="05050102010706020507" pitchFamily="18" charset="2"/>
              </a:rPr>
              <a:t>P, etc.)</a:t>
            </a:r>
            <a:endParaRPr lang="en-US" dirty="0">
              <a:sym typeface="Symbol" panose="05050102010706020507" pitchFamily="18" charset="2"/>
            </a:endParaRPr>
          </a:p>
          <a:p>
            <a:pPr marL="57150" indent="0">
              <a:buNone/>
            </a:pPr>
            <a:r>
              <a:rPr lang="en-US" dirty="0" smtClean="0">
                <a:sym typeface="Symbol" panose="05050102010706020507" pitchFamily="18" charset="2"/>
              </a:rPr>
              <a:t></a:t>
            </a:r>
          </a:p>
          <a:p>
            <a:pPr marL="57150" indent="0">
              <a:buNone/>
            </a:pPr>
            <a:r>
              <a:rPr lang="en-US" dirty="0">
                <a:sym typeface="Symbol" panose="05050102010706020507" pitchFamily="18" charset="2"/>
              </a:rPr>
              <a:t>C</a:t>
            </a:r>
            <a:r>
              <a:rPr lang="en-US" dirty="0" smtClean="0">
                <a:sym typeface="Symbol" panose="05050102010706020507" pitchFamily="18" charset="2"/>
              </a:rPr>
              <a:t>onfirmation that this will be the case [</a:t>
            </a:r>
            <a:r>
              <a:rPr lang="en-US" dirty="0">
                <a:effectLst>
                  <a:glow rad="127000">
                    <a:srgbClr val="00B0F0"/>
                  </a:glow>
                </a:effectLst>
              </a:rPr>
              <a:t>WP3, </a:t>
            </a:r>
            <a:r>
              <a:rPr lang="en-US" dirty="0">
                <a:effectLst>
                  <a:glow rad="127000">
                    <a:srgbClr val="FFC000"/>
                  </a:glow>
                </a:effectLst>
              </a:rPr>
              <a:t>WP4, </a:t>
            </a:r>
            <a:r>
              <a:rPr lang="en-US" dirty="0" smtClean="0">
                <a:effectLst>
                  <a:glow rad="127000">
                    <a:srgbClr val="92D050"/>
                  </a:glow>
                </a:effectLst>
              </a:rPr>
              <a:t>WP8</a:t>
            </a:r>
            <a:r>
              <a:rPr lang="en-US" dirty="0" smtClean="0"/>
              <a:t>]</a:t>
            </a:r>
            <a:endParaRPr lang="en-GB"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pic>
        <p:nvPicPr>
          <p:cNvPr id="6" name="Picture 5"/>
          <p:cNvPicPr>
            <a:picLocks noChangeAspect="1"/>
          </p:cNvPicPr>
          <p:nvPr/>
        </p:nvPicPr>
        <p:blipFill>
          <a:blip r:embed="rId2"/>
          <a:stretch>
            <a:fillRect/>
          </a:stretch>
        </p:blipFill>
        <p:spPr>
          <a:xfrm>
            <a:off x="492900" y="1052736"/>
            <a:ext cx="8039100" cy="1419225"/>
          </a:xfrm>
          <a:prstGeom prst="rect">
            <a:avLst/>
          </a:prstGeom>
        </p:spPr>
      </p:pic>
    </p:spTree>
    <p:extLst>
      <p:ext uri="{BB962C8B-B14F-4D97-AF65-F5344CB8AC3E}">
        <p14:creationId xmlns:p14="http://schemas.microsoft.com/office/powerpoint/2010/main" val="1553714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Section 3.1.1 (Page 5) - </a:t>
            </a:r>
            <a:r>
              <a:rPr lang="fr-FR" dirty="0" smtClean="0"/>
              <a:t>#2</a:t>
            </a:r>
            <a:endParaRPr lang="en-GB" dirty="0"/>
          </a:p>
        </p:txBody>
      </p:sp>
      <p:sp>
        <p:nvSpPr>
          <p:cNvPr id="3" name="Content Placeholder 2"/>
          <p:cNvSpPr>
            <a:spLocks noGrp="1"/>
          </p:cNvSpPr>
          <p:nvPr>
            <p:ph idx="1"/>
          </p:nvPr>
        </p:nvSpPr>
        <p:spPr/>
        <p:txBody>
          <a:bodyPr>
            <a:normAutofit/>
          </a:bodyPr>
          <a:lstStyle/>
          <a:p>
            <a:pPr lvl="1"/>
            <a:endParaRPr lang="en-GB" dirty="0" smtClean="0">
              <a:sym typeface="Symbol" panose="05050102010706020507" pitchFamily="18" charset="2"/>
            </a:endParaRPr>
          </a:p>
          <a:p>
            <a:pPr lvl="1"/>
            <a:endParaRPr lang="en-GB" dirty="0">
              <a:sym typeface="Symbol" panose="05050102010706020507" pitchFamily="18" charset="2"/>
            </a:endParaRPr>
          </a:p>
          <a:p>
            <a:pPr lvl="1"/>
            <a:endParaRPr lang="en-GB" dirty="0" smtClean="0">
              <a:sym typeface="Symbol" panose="05050102010706020507" pitchFamily="18" charset="2"/>
            </a:endParaRPr>
          </a:p>
          <a:p>
            <a:pPr lvl="1"/>
            <a:endParaRPr lang="en-GB" dirty="0">
              <a:sym typeface="Symbol" panose="05050102010706020507" pitchFamily="18" charset="2"/>
            </a:endParaRPr>
          </a:p>
          <a:p>
            <a:pPr lvl="1"/>
            <a:endParaRPr lang="en-GB" dirty="0" smtClean="0">
              <a:sym typeface="Symbol" panose="05050102010706020507" pitchFamily="18" charset="2"/>
            </a:endParaRPr>
          </a:p>
          <a:p>
            <a:pPr lvl="1"/>
            <a:r>
              <a:rPr lang="en-GB" dirty="0" smtClean="0">
                <a:sym typeface="Symbol" panose="05050102010706020507" pitchFamily="18" charset="2"/>
              </a:rPr>
              <a:t> The information in [6] is not fully tracked. Does anyone have all the details? </a:t>
            </a:r>
            <a:r>
              <a:rPr lang="en-US" dirty="0"/>
              <a:t>[</a:t>
            </a:r>
            <a:r>
              <a:rPr lang="en-US" dirty="0">
                <a:effectLst>
                  <a:glow rad="127000">
                    <a:srgbClr val="FFFF00"/>
                  </a:glow>
                </a:effectLst>
              </a:rPr>
              <a:t>WP15 (SURVEY</a:t>
            </a:r>
            <a:r>
              <a:rPr lang="en-US" dirty="0" smtClean="0">
                <a:effectLst>
                  <a:glow rad="127000">
                    <a:srgbClr val="FFFF00"/>
                  </a:glow>
                </a:effectLst>
              </a:rPr>
              <a:t>), </a:t>
            </a:r>
            <a:r>
              <a:rPr lang="en-US" dirty="0">
                <a:effectLst>
                  <a:glow rad="127000">
                    <a:srgbClr val="00B0F0"/>
                  </a:glow>
                </a:effectLst>
              </a:rPr>
              <a:t>WP3</a:t>
            </a:r>
            <a:r>
              <a:rPr lang="en-US" dirty="0" smtClean="0"/>
              <a:t>]</a:t>
            </a:r>
            <a:endParaRPr lang="en-GB" dirty="0"/>
          </a:p>
          <a:p>
            <a:endParaRPr lang="en-GB" dirty="0"/>
          </a:p>
        </p:txBody>
      </p:sp>
      <p:sp>
        <p:nvSpPr>
          <p:cNvPr id="4" name="Footer Placeholder 3"/>
          <p:cNvSpPr>
            <a:spLocks noGrp="1"/>
          </p:cNvSpPr>
          <p:nvPr>
            <p:ph type="ftr" sz="quarter" idx="11"/>
          </p:nvPr>
        </p:nvSpPr>
        <p:spPr/>
        <p:txBody>
          <a:bodyPr/>
          <a:lstStyle/>
          <a:p>
            <a:r>
              <a:rPr lang="fr-FR" dirty="0"/>
              <a:t>HL-LHC ad-hoc meeting – 16/06/21</a:t>
            </a:r>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p:cNvPicPr>
            <a:picLocks noChangeAspect="1"/>
          </p:cNvPicPr>
          <p:nvPr/>
        </p:nvPicPr>
        <p:blipFill>
          <a:blip r:embed="rId2"/>
          <a:stretch>
            <a:fillRect/>
          </a:stretch>
        </p:blipFill>
        <p:spPr>
          <a:xfrm>
            <a:off x="492900" y="1112212"/>
            <a:ext cx="8039100" cy="2085975"/>
          </a:xfrm>
          <a:prstGeom prst="rect">
            <a:avLst/>
          </a:prstGeom>
        </p:spPr>
      </p:pic>
      <p:sp>
        <p:nvSpPr>
          <p:cNvPr id="7" name="Rounded Rectangle 6"/>
          <p:cNvSpPr/>
          <p:nvPr/>
        </p:nvSpPr>
        <p:spPr>
          <a:xfrm>
            <a:off x="1187624" y="1916832"/>
            <a:ext cx="6624736" cy="504056"/>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127777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2.xml><?xml version="1.0" encoding="utf-8"?>
<ds:datastoreItem xmlns:ds="http://schemas.openxmlformats.org/officeDocument/2006/customXml" ds:itemID="{ADA649C1-7B00-4ECC-98F2-E673362ECA3E}">
  <ds:schemaRefs>
    <ds:schemaRef ds:uri="http://purl.org/dc/elements/1.1/"/>
    <ds:schemaRef ds:uri="http://schemas.microsoft.com/office/2006/metadata/properties"/>
    <ds:schemaRef ds:uri="8946e33d-fd2f-4ae4-8ee9-d90c129cdf9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24915</TotalTime>
  <Words>1471</Words>
  <Application>Microsoft Office PowerPoint</Application>
  <PresentationFormat>On-screen Show (4:3)</PresentationFormat>
  <Paragraphs>167</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Symbol</vt:lpstr>
      <vt:lpstr>Wingdings</vt:lpstr>
      <vt:lpstr>Thème Office</vt:lpstr>
      <vt:lpstr>HL-LHC motorized jacks Clarification of requirements of engineering specification</vt:lpstr>
      <vt:lpstr>Outline</vt:lpstr>
      <vt:lpstr>General</vt:lpstr>
      <vt:lpstr>Section 1.1.1 (page 3) - #1</vt:lpstr>
      <vt:lpstr>Section 1.1.1 (page 3) - #2</vt:lpstr>
      <vt:lpstr>Section 1.1.1 (page 3) - #3</vt:lpstr>
      <vt:lpstr>Section 2 (page 5)</vt:lpstr>
      <vt:lpstr>Section 3.1.1 (Page 5) - #1</vt:lpstr>
      <vt:lpstr>Section 3.1.1 (Page 5) - #2</vt:lpstr>
      <vt:lpstr>Section 3.1.2 (page 6)</vt:lpstr>
      <vt:lpstr>Section 3.2.1 (page 7) - #1</vt:lpstr>
      <vt:lpstr>Section 3.2.1 (page 7) - #2</vt:lpstr>
      <vt:lpstr>Section 3.2.1 (page 7) - #3</vt:lpstr>
      <vt:lpstr>Section 3.2.1 (page 7) - #4</vt:lpstr>
      <vt:lpstr>Section 3.2.1 (page 7) - #5</vt:lpstr>
      <vt:lpstr>Section 3.2.1 (page 7) - #6</vt:lpstr>
      <vt:lpstr>Section 3.2.1 (page 7) - #7</vt:lpstr>
      <vt:lpstr>Section 3.2.2 (page 7)</vt:lpstr>
      <vt:lpstr>Section 3.3 (page 10)</vt:lpstr>
      <vt:lpstr>Section 3.9 (page 10)</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Jaime Perez Espinos</cp:lastModifiedBy>
  <cp:revision>795</cp:revision>
  <cp:lastPrinted>2021-06-16T06:35:52Z</cp:lastPrinted>
  <dcterms:created xsi:type="dcterms:W3CDTF">2016-02-12T10:02:27Z</dcterms:created>
  <dcterms:modified xsi:type="dcterms:W3CDTF">2021-07-06T08:15:01Z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