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9" r:id="rId2"/>
    <p:sldId id="321" r:id="rId3"/>
    <p:sldId id="310" r:id="rId4"/>
    <p:sldId id="300" r:id="rId5"/>
    <p:sldId id="294" r:id="rId6"/>
    <p:sldId id="293" r:id="rId7"/>
    <p:sldId id="301" r:id="rId8"/>
    <p:sldId id="319" r:id="rId9"/>
    <p:sldId id="302" r:id="rId10"/>
    <p:sldId id="315" r:id="rId11"/>
    <p:sldId id="317" r:id="rId12"/>
    <p:sldId id="316" r:id="rId13"/>
    <p:sldId id="285" r:id="rId14"/>
    <p:sldId id="263" r:id="rId15"/>
    <p:sldId id="274" r:id="rId16"/>
    <p:sldId id="279" r:id="rId17"/>
    <p:sldId id="287" r:id="rId18"/>
    <p:sldId id="276" r:id="rId19"/>
    <p:sldId id="267" r:id="rId20"/>
    <p:sldId id="322" r:id="rId2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24" userDrawn="1">
          <p15:clr>
            <a:srgbClr val="A4A3A4"/>
          </p15:clr>
        </p15:guide>
        <p15:guide id="2" pos="1680" userDrawn="1">
          <p15:clr>
            <a:srgbClr val="A4A3A4"/>
          </p15:clr>
        </p15:guide>
        <p15:guide id="3" pos="370" userDrawn="1">
          <p15:clr>
            <a:srgbClr val="A4A3A4"/>
          </p15:clr>
        </p15:guide>
        <p15:guide id="4" orient="horz" pos="2568" userDrawn="1">
          <p15:clr>
            <a:srgbClr val="A4A3A4"/>
          </p15:clr>
        </p15:guide>
        <p15:guide id="5" orient="horz" pos="2387" userDrawn="1">
          <p15:clr>
            <a:srgbClr val="A4A3A4"/>
          </p15:clr>
        </p15:guide>
        <p15:guide id="6" orient="horz" pos="2251" userDrawn="1">
          <p15:clr>
            <a:srgbClr val="A4A3A4"/>
          </p15:clr>
        </p15:guide>
        <p15:guide id="7" orient="horz" pos="3997" userDrawn="1">
          <p15:clr>
            <a:srgbClr val="A4A3A4"/>
          </p15:clr>
        </p15:guide>
        <p15:guide id="8" pos="2502" userDrawn="1">
          <p15:clr>
            <a:srgbClr val="A4A3A4"/>
          </p15:clr>
        </p15:guide>
        <p15:guide id="9" pos="5518" userDrawn="1">
          <p15:clr>
            <a:srgbClr val="A4A3A4"/>
          </p15:clr>
        </p15:guide>
        <p15:guide id="10" orient="horz" pos="3407" userDrawn="1">
          <p15:clr>
            <a:srgbClr val="A4A3A4"/>
          </p15:clr>
        </p15:guide>
        <p15:guide id="11" pos="56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19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102" y="294"/>
      </p:cViewPr>
      <p:guideLst>
        <p:guide orient="horz" pos="1224"/>
        <p:guide pos="1680"/>
        <p:guide pos="370"/>
        <p:guide orient="horz" pos="2568"/>
        <p:guide orient="horz" pos="2387"/>
        <p:guide orient="horz" pos="2251"/>
        <p:guide orient="horz" pos="3997"/>
        <p:guide pos="2502"/>
        <p:guide pos="5518"/>
        <p:guide orient="horz" pos="3407"/>
        <p:guide pos="567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E874C-C191-4A50-8EEE-EE11B55E8E82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D4612-395B-4960-9EFA-78E53E8E31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563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TIMEPIX for beams: Alignment &amp; Profiles                             F.Murtas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3353-98BB-4107-A398-31A5E2E23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323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TIMEPIX for beams: Alignment &amp; Profiles                             F.Murtas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3353-98BB-4107-A398-31A5E2E23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097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TIMEPIX for beams: Alignment &amp; Profiles                             F.Murtas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3353-98BB-4107-A398-31A5E2E23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008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1"/>
            <a:ext cx="12192000" cy="593863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120914" y="60384"/>
            <a:ext cx="10972800" cy="533480"/>
          </a:xfrm>
        </p:spPr>
        <p:txBody>
          <a:bodyPr/>
          <a:lstStyle>
            <a:lvl1pPr>
              <a:defRPr sz="3467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 – </a:t>
            </a:r>
            <a:r>
              <a:rPr lang="it-IT" dirty="0" err="1"/>
              <a:t>Arial</a:t>
            </a:r>
            <a:r>
              <a:rPr lang="it-IT" dirty="0"/>
              <a:t> 26pt </a:t>
            </a:r>
          </a:p>
        </p:txBody>
      </p:sp>
      <p:sp>
        <p:nvSpPr>
          <p:cNvPr id="10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851413" y="6356352"/>
            <a:ext cx="730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‹#›</a:t>
            </a:fld>
            <a:endParaRPr lang="it-IT" dirty="0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631855" y="6368907"/>
            <a:ext cx="10219559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TIMEPIX for beams: Alignment &amp; Profiles                             </a:t>
            </a:r>
            <a:r>
              <a:rPr lang="en-US" dirty="0" err="1"/>
              <a:t>F.Murtas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70407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TIMEPIX for beams: Alignment &amp; Profiles                             F.Murtas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3353-98BB-4107-A398-31A5E2E23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89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TIMEPIX for beams: Alignment &amp; Profiles                             F.Murtas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3353-98BB-4107-A398-31A5E2E23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42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TIMEPIX for beams: Alignment &amp; Profiles                             F.Murtas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3353-98BB-4107-A398-31A5E2E23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32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TIMEPIX for beams: Alignment &amp; Profiles                             F.Murtas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3353-98BB-4107-A398-31A5E2E23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933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1125"/>
            <a:ext cx="10515600" cy="6254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TIMEPIX for beams: Alignment &amp; Profiles                             F.Murtas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3353-98BB-4107-A398-31A5E2E23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573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TIMEPIX for beams: Alignment &amp; Profiles                             F.Murtas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3353-98BB-4107-A398-31A5E2E23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716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TIMEPIX for beams: Alignment &amp; Profiles                             F.Murtas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3353-98BB-4107-A398-31A5E2E23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198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TIMEPIX for beams: Alignment &amp; Profiles                             F.Murtas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3353-98BB-4107-A398-31A5E2E23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097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TIMEPIX for beams: Alignment &amp; Profiles                             F.Murtas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13353-98BB-4107-A398-31A5E2E23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389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8.jpeg"/><Relationship Id="rId4" Type="http://schemas.openxmlformats.org/officeDocument/2006/relationships/image" Target="../media/image37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7.jp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microsoft.com/office/2007/relationships/hdphoto" Target="../media/hdphoto1.wdp"/><Relationship Id="rId7" Type="http://schemas.openxmlformats.org/officeDocument/2006/relationships/image" Target="../media/image52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TIMEPIX for beams: Alignment &amp; Profiles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908B8E-AF03-425A-8AEF-8974CC46CC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399"/>
          <a:stretch/>
        </p:blipFill>
        <p:spPr>
          <a:xfrm>
            <a:off x="1891628" y="1951038"/>
            <a:ext cx="3715686" cy="3676650"/>
          </a:xfrm>
          <a:prstGeom prst="rect">
            <a:avLst/>
          </a:prstGeom>
        </p:spPr>
      </p:pic>
      <p:pic>
        <p:nvPicPr>
          <p:cNvPr id="7" name="Picture 6" descr="A picture containing electronics, connector&#10;&#10;Description automatically generated">
            <a:extLst>
              <a:ext uri="{FF2B5EF4-FFF2-40B4-BE49-F238E27FC236}">
                <a16:creationId xmlns:a16="http://schemas.microsoft.com/office/drawing/2014/main" id="{97A9704C-1640-4D82-A571-7CB2E42B31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227" y="1951038"/>
            <a:ext cx="2757488" cy="3676650"/>
          </a:xfrm>
          <a:prstGeom prst="rect">
            <a:avLst/>
          </a:prstGeom>
        </p:spPr>
      </p:pic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3A5515D-1090-4FCC-A263-FA9DAE1E3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TIMEPIX for beams: Alignment &amp; Profiles                             </a:t>
            </a:r>
            <a:r>
              <a:rPr lang="en-US"/>
              <a:t>F.Murtas</a:t>
            </a:r>
            <a:endParaRPr lang="it-IT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F220ED1-4219-49D2-966C-53630B4260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3212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687" t="11353" r="5663" b="1780"/>
          <a:stretch/>
        </p:blipFill>
        <p:spPr>
          <a:xfrm>
            <a:off x="6787988" y="1803346"/>
            <a:ext cx="4423626" cy="43034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Gamma flash timing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541115" y="1171356"/>
            <a:ext cx="9422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EAR2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06143" y="4404220"/>
            <a:ext cx="11176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anose="05050102010706020507" pitchFamily="18" charset="2"/>
              </a:rPr>
              <a:t>m  </a:t>
            </a:r>
            <a:r>
              <a:rPr lang="en-US" dirty="0"/>
              <a:t>10.4 </a:t>
            </a:r>
            <a:r>
              <a:rPr lang="en-US" dirty="0" err="1">
                <a:latin typeface="Symbol" panose="05050102010706020507" pitchFamily="18" charset="2"/>
              </a:rPr>
              <a:t>m</a:t>
            </a:r>
            <a:r>
              <a:rPr lang="en-US" dirty="0" err="1"/>
              <a:t>s</a:t>
            </a:r>
            <a:endParaRPr lang="en-US" dirty="0"/>
          </a:p>
          <a:p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= 50 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06143" y="2079902"/>
            <a:ext cx="11176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anose="05050102010706020507" pitchFamily="18" charset="2"/>
              </a:rPr>
              <a:t>m  </a:t>
            </a:r>
            <a:r>
              <a:rPr lang="en-US" dirty="0"/>
              <a:t>10.4 </a:t>
            </a:r>
            <a:r>
              <a:rPr lang="en-US" dirty="0" err="1">
                <a:latin typeface="Symbol" panose="05050102010706020507" pitchFamily="18" charset="2"/>
              </a:rPr>
              <a:t>m</a:t>
            </a:r>
            <a:r>
              <a:rPr lang="en-US" dirty="0" err="1"/>
              <a:t>s</a:t>
            </a:r>
            <a:endParaRPr lang="en-US" dirty="0"/>
          </a:p>
          <a:p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= 50 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27315" y="1171356"/>
            <a:ext cx="9422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EAR1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220" t="10761" r="7960" b="43573"/>
          <a:stretch/>
        </p:blipFill>
        <p:spPr>
          <a:xfrm>
            <a:off x="628974" y="1747591"/>
            <a:ext cx="4824176" cy="2544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63812" y="1953994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anose="05050102010706020507" pitchFamily="18" charset="2"/>
              </a:rPr>
              <a:t>m  </a:t>
            </a:r>
            <a:r>
              <a:rPr lang="en-US" dirty="0"/>
              <a:t>9.9 </a:t>
            </a:r>
            <a:r>
              <a:rPr lang="en-US" dirty="0" err="1">
                <a:latin typeface="Symbol" panose="05050102010706020507" pitchFamily="18" charset="2"/>
              </a:rPr>
              <a:t>m</a:t>
            </a:r>
            <a:r>
              <a:rPr lang="en-US" dirty="0" err="1"/>
              <a:t>s</a:t>
            </a:r>
            <a:endParaRPr lang="en-US" dirty="0"/>
          </a:p>
          <a:p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= 34 ns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57318" y="4996762"/>
            <a:ext cx="46152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Time (</a:t>
            </a:r>
            <a:r>
              <a:rPr lang="en-US" sz="2400" dirty="0">
                <a:latin typeface="Symbol" panose="05050102010706020507" pitchFamily="18" charset="2"/>
              </a:rPr>
              <a:t>m</a:t>
            </a:r>
            <a:r>
              <a:rPr lang="en-US" sz="2400" dirty="0"/>
              <a:t>m) = delay +( gate – </a:t>
            </a:r>
            <a:r>
              <a:rPr lang="en-US" sz="2400" dirty="0" err="1"/>
              <a:t>ToA</a:t>
            </a:r>
            <a:r>
              <a:rPr lang="en-US" sz="2400" dirty="0"/>
              <a:t>/48)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57318" y="4358053"/>
            <a:ext cx="2896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Timepix clock 48 MHz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28078" y="1503076"/>
            <a:ext cx="32449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Time                     </a:t>
            </a:r>
            <a:r>
              <a:rPr lang="en-US" sz="2800" dirty="0" err="1">
                <a:solidFill>
                  <a:srgbClr val="FF0000"/>
                </a:solidFill>
              </a:rPr>
              <a:t>ToA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89774" y="1482750"/>
            <a:ext cx="32449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Time                     </a:t>
            </a:r>
            <a:r>
              <a:rPr lang="en-US" sz="2800" dirty="0" err="1">
                <a:solidFill>
                  <a:srgbClr val="FF0000"/>
                </a:solidFill>
              </a:rPr>
              <a:t>ToA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3825" y="2637517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FWHM </a:t>
            </a:r>
          </a:p>
          <a:p>
            <a:r>
              <a:rPr lang="en-US" dirty="0"/>
              <a:t> 80 ns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319956" y="2835003"/>
            <a:ext cx="906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FWHM </a:t>
            </a:r>
          </a:p>
          <a:p>
            <a:r>
              <a:rPr lang="en-US" dirty="0"/>
              <a:t> 117 ns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6FE848-B0FC-4BDF-9CBC-6B91287AB2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TIMEPIX for beams: Alignment &amp; Profiles                             </a:t>
            </a:r>
            <a:r>
              <a:rPr lang="en-US"/>
              <a:t>F.Murtas</a:t>
            </a:r>
            <a:endParaRPr lang="it-IT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56238C-9E91-4676-B0AF-85AD99EBED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88230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Gamma flash timing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776" t="10155" r="1689" b="1797"/>
          <a:stretch/>
        </p:blipFill>
        <p:spPr>
          <a:xfrm>
            <a:off x="696436" y="904976"/>
            <a:ext cx="4846006" cy="47336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8EBD2D-682B-466F-911A-27AEA22D69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813" t="25185" r="23854" b="8518"/>
          <a:stretch/>
        </p:blipFill>
        <p:spPr>
          <a:xfrm>
            <a:off x="5942261" y="1426877"/>
            <a:ext cx="6139954" cy="42931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3956987-9D32-41A6-8255-3022B42B3FE1}"/>
              </a:ext>
            </a:extLst>
          </p:cNvPr>
          <p:cNvSpPr txBox="1"/>
          <p:nvPr/>
        </p:nvSpPr>
        <p:spPr>
          <a:xfrm>
            <a:off x="587375" y="5746894"/>
            <a:ext cx="5217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Some issue regarding the real image on gamma flash</a:t>
            </a:r>
          </a:p>
          <a:p>
            <a:r>
              <a:rPr lang="en-US" dirty="0"/>
              <a:t>due to high intensity 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F99F6C-596D-49B3-AF87-DCA497BB966F}"/>
              </a:ext>
            </a:extLst>
          </p:cNvPr>
          <p:cNvSpPr txBox="1"/>
          <p:nvPr/>
        </p:nvSpPr>
        <p:spPr>
          <a:xfrm>
            <a:off x="6216949" y="5953024"/>
            <a:ext cx="5085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Next year we’ll have </a:t>
            </a:r>
            <a:r>
              <a:rPr lang="en-US" dirty="0">
                <a:solidFill>
                  <a:srgbClr val="FF0000"/>
                </a:solidFill>
              </a:rPr>
              <a:t>Timepix3 quad </a:t>
            </a:r>
            <a:r>
              <a:rPr lang="en-US" dirty="0"/>
              <a:t>and this type of </a:t>
            </a:r>
          </a:p>
          <a:p>
            <a:r>
              <a:rPr lang="en-US" dirty="0" err="1"/>
              <a:t>meaasurements</a:t>
            </a:r>
            <a:r>
              <a:rPr lang="en-US" dirty="0"/>
              <a:t> can be performed rapidly 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85B1764-69DB-44F0-8303-CF94972506A0}"/>
              </a:ext>
            </a:extLst>
          </p:cNvPr>
          <p:cNvSpPr/>
          <p:nvPr/>
        </p:nvSpPr>
        <p:spPr>
          <a:xfrm>
            <a:off x="6409113" y="1943100"/>
            <a:ext cx="2759825" cy="2986347"/>
          </a:xfrm>
          <a:prstGeom prst="rect">
            <a:avLst/>
          </a:prstGeom>
          <a:solidFill>
            <a:srgbClr val="5B9BD5">
              <a:alpha val="2196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8654105-CF74-47A1-91DA-3E1D9579E548}"/>
              </a:ext>
            </a:extLst>
          </p:cNvPr>
          <p:cNvSpPr/>
          <p:nvPr/>
        </p:nvSpPr>
        <p:spPr>
          <a:xfrm>
            <a:off x="9168938" y="1943100"/>
            <a:ext cx="906087" cy="2986347"/>
          </a:xfrm>
          <a:prstGeom prst="rect">
            <a:avLst/>
          </a:prstGeom>
          <a:solidFill>
            <a:schemeClr val="accent2">
              <a:lumMod val="60000"/>
              <a:lumOff val="40000"/>
              <a:alpha val="2196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0FA0F5C-AA6E-4A56-AB2F-FFABD00839CD}"/>
              </a:ext>
            </a:extLst>
          </p:cNvPr>
          <p:cNvSpPr/>
          <p:nvPr/>
        </p:nvSpPr>
        <p:spPr>
          <a:xfrm>
            <a:off x="10075025" y="1943100"/>
            <a:ext cx="1354975" cy="2986347"/>
          </a:xfrm>
          <a:prstGeom prst="rect">
            <a:avLst/>
          </a:prstGeom>
          <a:solidFill>
            <a:schemeClr val="accent4">
              <a:lumMod val="60000"/>
              <a:lumOff val="40000"/>
              <a:alpha val="2196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5F86F3-1E0F-416E-9C7B-067142EAAD8B}"/>
              </a:ext>
            </a:extLst>
          </p:cNvPr>
          <p:cNvSpPr txBox="1"/>
          <p:nvPr/>
        </p:nvSpPr>
        <p:spPr>
          <a:xfrm>
            <a:off x="6752301" y="1057545"/>
            <a:ext cx="401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Measurements by Stuart George in 2014</a:t>
            </a:r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3BC6CC2E-77E1-44B2-9F32-9CEAD713B6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TIMEPIX for beams: Alignment &amp; Profiles                             </a:t>
            </a:r>
            <a:r>
              <a:rPr lang="en-US"/>
              <a:t>F.Murtas</a:t>
            </a:r>
            <a:endParaRPr lang="it-IT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D40DCCF-9145-4575-AB2B-9A94466584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75163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 animBg="1"/>
      <p:bldP spid="9" grpId="0" animBg="1"/>
      <p:bldP spid="10" grpId="0" animBg="1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8822" y="3306723"/>
            <a:ext cx="5414356" cy="533480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 Boron GEM detector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784036-1F7F-4B90-8DB3-9AA414C0DD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TIMEPIX for beams: Alignment &amp; Profiles                             </a:t>
            </a:r>
            <a:r>
              <a:rPr lang="en-US"/>
              <a:t>F.Murtas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9869B8-38A7-43B4-8776-C0EC1761B7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29686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2"/>
          <p:cNvSpPr txBox="1"/>
          <p:nvPr/>
        </p:nvSpPr>
        <p:spPr>
          <a:xfrm>
            <a:off x="253864" y="1217495"/>
            <a:ext cx="11713301" cy="2472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Times New Roman" pitchFamily="18" charset="0"/>
              </a:rPr>
              <a:t>LNF has developed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GEM detectors for thermal neutrons through conversion on  Boron coated cathode </a:t>
            </a:r>
            <a:r>
              <a:rPr lang="en-US" sz="2400" dirty="0">
                <a:solidFill>
                  <a:srgbClr val="FF0000"/>
                </a:solidFill>
                <a:cs typeface="Times New Roman" pitchFamily="18" charset="0"/>
              </a:rPr>
              <a:t>(</a:t>
            </a:r>
            <a:r>
              <a:rPr lang="en-US" sz="2400" dirty="0">
                <a:solidFill>
                  <a:srgbClr val="FF0000"/>
                </a:solidFill>
                <a:cs typeface="Times New Roman" pitchFamily="18" charset="0"/>
                <a:sym typeface="Symbol"/>
              </a:rPr>
              <a:t> good candidate for He</a:t>
            </a:r>
            <a:r>
              <a:rPr lang="en-US" sz="2400" baseline="30000" dirty="0">
                <a:solidFill>
                  <a:srgbClr val="FF0000"/>
                </a:solidFill>
                <a:cs typeface="Times New Roman" pitchFamily="18" charset="0"/>
                <a:sym typeface="Symbol"/>
              </a:rPr>
              <a:t>3</a:t>
            </a:r>
            <a:r>
              <a:rPr lang="en-US" sz="2400" dirty="0">
                <a:solidFill>
                  <a:srgbClr val="FF0000"/>
                </a:solidFill>
                <a:cs typeface="Times New Roman" pitchFamily="18" charset="0"/>
                <a:sym typeface="Symbol"/>
              </a:rPr>
              <a:t> detector replacement)</a:t>
            </a:r>
            <a:r>
              <a:rPr lang="en-US" sz="2400" dirty="0">
                <a:solidFill>
                  <a:srgbClr val="FF0000"/>
                </a:solidFill>
                <a:cs typeface="Times New Roman" pitchFamily="18" charset="0"/>
              </a:rPr>
              <a:t>:</a:t>
            </a:r>
          </a:p>
          <a:p>
            <a:pPr marL="990575" lvl="1" indent="-38099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133" dirty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Imaging capability</a:t>
            </a:r>
          </a:p>
          <a:p>
            <a:pPr marL="990575" lvl="1" indent="-38099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133" dirty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good time resolution </a:t>
            </a:r>
            <a:r>
              <a:rPr lang="en-GB" sz="2133" dirty="0">
                <a:solidFill>
                  <a:srgbClr val="FF0000"/>
                </a:solidFill>
                <a:cs typeface="Times New Roman" panose="02020603050405020304" pitchFamily="18" charset="0"/>
              </a:rPr>
              <a:t>(5 ns),</a:t>
            </a:r>
          </a:p>
          <a:p>
            <a:pPr marL="990575" lvl="1" indent="-38099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133" dirty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high gamma rejection </a:t>
            </a:r>
            <a:r>
              <a:rPr lang="en-GB" sz="2133" dirty="0">
                <a:solidFill>
                  <a:srgbClr val="FF0000"/>
                </a:solidFill>
                <a:cs typeface="Times New Roman" panose="02020603050405020304" pitchFamily="18" charset="0"/>
              </a:rPr>
              <a:t>(&gt;10</a:t>
            </a:r>
            <a:r>
              <a:rPr lang="en-GB" sz="2133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5</a:t>
            </a:r>
            <a:r>
              <a:rPr lang="en-GB" sz="2133" dirty="0">
                <a:solidFill>
                  <a:srgbClr val="FF0000"/>
                </a:solidFill>
                <a:cs typeface="Times New Roman" panose="02020603050405020304" pitchFamily="18" charset="0"/>
              </a:rPr>
              <a:t>)</a:t>
            </a:r>
          </a:p>
          <a:p>
            <a:pPr marL="990575" lvl="1" indent="-38099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133" dirty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high rate capability </a:t>
            </a:r>
            <a:r>
              <a:rPr lang="en-GB" sz="2133" dirty="0">
                <a:solidFill>
                  <a:srgbClr val="FF0000"/>
                </a:solidFill>
                <a:cs typeface="Times New Roman" panose="02020603050405020304" pitchFamily="18" charset="0"/>
              </a:rPr>
              <a:t>O(10 MHz/cm</a:t>
            </a:r>
            <a:r>
              <a:rPr lang="en-GB" sz="2133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2</a:t>
            </a:r>
            <a:r>
              <a:rPr lang="en-GB" sz="2133" dirty="0">
                <a:solidFill>
                  <a:srgbClr val="FF0000"/>
                </a:solidFill>
                <a:cs typeface="Times New Roman" panose="02020603050405020304" pitchFamily="18" charset="0"/>
              </a:rPr>
              <a:t>) </a:t>
            </a:r>
          </a:p>
          <a:p>
            <a:pPr marL="990575" lvl="1" indent="-38099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133" dirty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good spatial resolution </a:t>
            </a:r>
            <a:r>
              <a:rPr lang="en-GB" sz="2133" dirty="0">
                <a:solidFill>
                  <a:srgbClr val="FF0000"/>
                </a:solidFill>
                <a:cs typeface="Times New Roman" panose="02020603050405020304" pitchFamily="18" charset="0"/>
              </a:rPr>
              <a:t>O(mm)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0402" y="4037244"/>
            <a:ext cx="2740487" cy="2461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6681" y="2991488"/>
            <a:ext cx="3461864" cy="3671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26540" y="4161600"/>
            <a:ext cx="21610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Neutron beam </a:t>
            </a:r>
            <a:br>
              <a:rPr lang="it-IT" sz="1200" dirty="0"/>
            </a:br>
            <a:r>
              <a:rPr lang="it-IT" sz="1200" dirty="0"/>
              <a:t>spot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81439" y="3626875"/>
            <a:ext cx="74016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67" baseline="30000" dirty="0"/>
              <a:t>3</a:t>
            </a:r>
            <a:r>
              <a:rPr lang="it-IT" sz="1867" dirty="0"/>
              <a:t>He</a:t>
            </a:r>
            <a:endParaRPr lang="it-IT" sz="1333" dirty="0"/>
          </a:p>
        </p:txBody>
      </p:sp>
      <p:sp>
        <p:nvSpPr>
          <p:cNvPr id="11" name="TextBox 10"/>
          <p:cNvSpPr txBox="1"/>
          <p:nvPr/>
        </p:nvSpPr>
        <p:spPr>
          <a:xfrm>
            <a:off x="10291568" y="5054645"/>
            <a:ext cx="912753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67" dirty="0"/>
              <a:t>GEM</a:t>
            </a:r>
            <a:endParaRPr lang="it-IT" sz="1333" dirty="0"/>
          </a:p>
        </p:txBody>
      </p:sp>
      <p:sp>
        <p:nvSpPr>
          <p:cNvPr id="12" name="TextBox 11"/>
          <p:cNvSpPr txBox="1"/>
          <p:nvPr/>
        </p:nvSpPr>
        <p:spPr>
          <a:xfrm>
            <a:off x="8566030" y="2748842"/>
            <a:ext cx="29515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/>
              <a:t>Diffraction</a:t>
            </a:r>
            <a:r>
              <a:rPr lang="it-IT" sz="1600" dirty="0"/>
              <a:t> </a:t>
            </a:r>
            <a:r>
              <a:rPr lang="it-IT" sz="1600" dirty="0" err="1"/>
              <a:t>Measurement</a:t>
            </a:r>
            <a:r>
              <a:rPr lang="it-IT" sz="1600" dirty="0"/>
              <a:t> </a:t>
            </a:r>
            <a:r>
              <a:rPr lang="it-IT" sz="1600" dirty="0" err="1"/>
              <a:t>at</a:t>
            </a:r>
            <a:r>
              <a:rPr lang="it-IT" sz="1600" dirty="0"/>
              <a:t> ISIS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93" y="3889860"/>
            <a:ext cx="3186431" cy="2898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184688" y="3698689"/>
            <a:ext cx="2497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Gamma Neutron rejection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870492" y="180812"/>
            <a:ext cx="9956800" cy="70879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defRPr>
            </a:lvl9pPr>
          </a:lstStyle>
          <a:p>
            <a:endParaRPr lang="it-IT" sz="3200" kern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600" kern="0" dirty="0"/>
              <a:t>GEM detector for Neutrons 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3610D56-16C0-449E-B7CA-3F9A0D7354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TIMEPIX for beams: Alignment &amp; Profiles                             </a:t>
            </a:r>
            <a:r>
              <a:rPr lang="en-US"/>
              <a:t>F.Murtas</a:t>
            </a:r>
            <a:endParaRPr lang="it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69E5BE-1249-4D10-B1A3-4E2C807704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491794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 Monitor already tested at </a:t>
            </a:r>
            <a:r>
              <a:rPr lang="en-US" dirty="0" err="1"/>
              <a:t>nToF</a:t>
            </a:r>
            <a:r>
              <a:rPr lang="en-US" dirty="0"/>
              <a:t> in 2017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898756" y="4062206"/>
            <a:ext cx="3767379" cy="22604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63470" y="4044933"/>
            <a:ext cx="3796168" cy="22777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6" t="25537" r="9573" b="25424"/>
          <a:stretch/>
        </p:blipFill>
        <p:spPr>
          <a:xfrm>
            <a:off x="263470" y="1199957"/>
            <a:ext cx="3022171" cy="23297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70"/>
          <a:stretch/>
        </p:blipFill>
        <p:spPr>
          <a:xfrm>
            <a:off x="5041741" y="1185620"/>
            <a:ext cx="2660544" cy="234403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352520" y="973818"/>
            <a:ext cx="83397" cy="378709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00139" y="973818"/>
            <a:ext cx="83397" cy="378709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078136" y="973818"/>
            <a:ext cx="83397" cy="378709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8901840" y="973818"/>
            <a:ext cx="251684" cy="3787090"/>
            <a:chOff x="1520536" y="1811411"/>
            <a:chExt cx="324744" cy="3787090"/>
          </a:xfrm>
        </p:grpSpPr>
        <p:sp>
          <p:nvSpPr>
            <p:cNvPr id="19" name="Rectangle 18"/>
            <p:cNvSpPr/>
            <p:nvPr/>
          </p:nvSpPr>
          <p:spPr>
            <a:xfrm>
              <a:off x="1670457" y="1811411"/>
              <a:ext cx="83397" cy="378709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520536" y="2107867"/>
              <a:ext cx="324744" cy="3393851"/>
              <a:chOff x="1433480" y="2107867"/>
              <a:chExt cx="400252" cy="3393851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1433480" y="2107867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1433480" y="2386878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433480" y="2665889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433480" y="2944900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33480" y="3223911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433480" y="3502922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433480" y="3781933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433480" y="4060944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433480" y="4339955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1433480" y="4618966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1433480" y="4897977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1433480" y="5176988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1433480" y="5455999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10368836" y="490744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3 mm</a:t>
            </a:r>
          </a:p>
        </p:txBody>
      </p:sp>
      <p:sp>
        <p:nvSpPr>
          <p:cNvPr id="35" name="TextBox 34"/>
          <p:cNvSpPr txBox="1"/>
          <p:nvPr/>
        </p:nvSpPr>
        <p:spPr>
          <a:xfrm rot="16200000">
            <a:off x="7853943" y="2708944"/>
            <a:ext cx="178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  pads on </a:t>
            </a:r>
            <a:r>
              <a:rPr lang="en-US" dirty="0" err="1"/>
              <a:t>kapton</a:t>
            </a:r>
            <a:r>
              <a:rPr lang="en-US" dirty="0"/>
              <a:t>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161533" y="541085"/>
            <a:ext cx="788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DRIFT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9408667" y="54108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GAIN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049004" y="4859980"/>
            <a:ext cx="1213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Triple GEM</a:t>
            </a: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0573555" y="1087730"/>
            <a:ext cx="6378" cy="36731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16200000">
            <a:off x="10156388" y="2703006"/>
            <a:ext cx="1375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Mylar 12 um</a:t>
            </a:r>
          </a:p>
        </p:txBody>
      </p:sp>
      <p:sp>
        <p:nvSpPr>
          <p:cNvPr id="6" name="Rectangle 5"/>
          <p:cNvSpPr/>
          <p:nvPr/>
        </p:nvSpPr>
        <p:spPr>
          <a:xfrm>
            <a:off x="9051713" y="973818"/>
            <a:ext cx="1504320" cy="37870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Arrow Connector 42"/>
          <p:cNvCxnSpPr/>
          <p:nvPr/>
        </p:nvCxnSpPr>
        <p:spPr>
          <a:xfrm flipH="1" flipV="1">
            <a:off x="10378838" y="4044934"/>
            <a:ext cx="177195" cy="8794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oup 87"/>
          <p:cNvGrpSpPr/>
          <p:nvPr/>
        </p:nvGrpSpPr>
        <p:grpSpPr>
          <a:xfrm>
            <a:off x="8875059" y="1366132"/>
            <a:ext cx="1503779" cy="433599"/>
            <a:chOff x="8919490" y="1366132"/>
            <a:chExt cx="1459348" cy="433599"/>
          </a:xfrm>
        </p:grpSpPr>
        <p:grpSp>
          <p:nvGrpSpPr>
            <p:cNvPr id="46" name="Group 45"/>
            <p:cNvGrpSpPr/>
            <p:nvPr/>
          </p:nvGrpSpPr>
          <p:grpSpPr>
            <a:xfrm>
              <a:off x="9940690" y="1478671"/>
              <a:ext cx="438148" cy="156118"/>
              <a:chOff x="6218347" y="2885643"/>
              <a:chExt cx="1688866" cy="365976"/>
            </a:xfrm>
          </p:grpSpPr>
          <p:sp>
            <p:nvSpPr>
              <p:cNvPr id="79" name="Arc 78"/>
              <p:cNvSpPr/>
              <p:nvPr/>
            </p:nvSpPr>
            <p:spPr>
              <a:xfrm>
                <a:off x="6218347" y="2885643"/>
                <a:ext cx="1687132" cy="343466"/>
              </a:xfrm>
              <a:prstGeom prst="arc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" name="Arc 79"/>
              <p:cNvSpPr/>
              <p:nvPr/>
            </p:nvSpPr>
            <p:spPr>
              <a:xfrm>
                <a:off x="6218347" y="2946773"/>
                <a:ext cx="1672105" cy="251166"/>
              </a:xfrm>
              <a:prstGeom prst="arc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1" name="Arc 80"/>
              <p:cNvSpPr/>
              <p:nvPr/>
            </p:nvSpPr>
            <p:spPr>
              <a:xfrm>
                <a:off x="6218347" y="3061966"/>
                <a:ext cx="1672105" cy="45719"/>
              </a:xfrm>
              <a:prstGeom prst="arc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" name="Arc 81"/>
              <p:cNvSpPr/>
              <p:nvPr/>
            </p:nvSpPr>
            <p:spPr>
              <a:xfrm flipV="1">
                <a:off x="6220081" y="2908153"/>
                <a:ext cx="1687132" cy="343466"/>
              </a:xfrm>
              <a:prstGeom prst="arc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" name="Arc 82"/>
              <p:cNvSpPr/>
              <p:nvPr/>
            </p:nvSpPr>
            <p:spPr>
              <a:xfrm flipV="1">
                <a:off x="6225276" y="2927723"/>
                <a:ext cx="1672105" cy="251166"/>
              </a:xfrm>
              <a:prstGeom prst="arc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9648863" y="1495531"/>
              <a:ext cx="488737" cy="182282"/>
              <a:chOff x="6218347" y="2885643"/>
              <a:chExt cx="1688866" cy="365976"/>
            </a:xfrm>
          </p:grpSpPr>
          <p:sp>
            <p:nvSpPr>
              <p:cNvPr id="74" name="Arc 73"/>
              <p:cNvSpPr/>
              <p:nvPr/>
            </p:nvSpPr>
            <p:spPr>
              <a:xfrm>
                <a:off x="6218347" y="2885643"/>
                <a:ext cx="1687132" cy="343466"/>
              </a:xfrm>
              <a:prstGeom prst="arc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Arc 74"/>
              <p:cNvSpPr/>
              <p:nvPr/>
            </p:nvSpPr>
            <p:spPr>
              <a:xfrm>
                <a:off x="6218347" y="2946773"/>
                <a:ext cx="1672105" cy="251166"/>
              </a:xfrm>
              <a:prstGeom prst="arc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Arc 75"/>
              <p:cNvSpPr/>
              <p:nvPr/>
            </p:nvSpPr>
            <p:spPr>
              <a:xfrm>
                <a:off x="6218347" y="3061966"/>
                <a:ext cx="1672105" cy="45719"/>
              </a:xfrm>
              <a:prstGeom prst="arc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" name="Arc 76"/>
              <p:cNvSpPr/>
              <p:nvPr/>
            </p:nvSpPr>
            <p:spPr>
              <a:xfrm flipV="1">
                <a:off x="6220081" y="2908153"/>
                <a:ext cx="1687132" cy="343466"/>
              </a:xfrm>
              <a:prstGeom prst="arc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Arc 77"/>
              <p:cNvSpPr/>
              <p:nvPr/>
            </p:nvSpPr>
            <p:spPr>
              <a:xfrm flipV="1">
                <a:off x="6225276" y="2927723"/>
                <a:ext cx="1672105" cy="251166"/>
              </a:xfrm>
              <a:prstGeom prst="arc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9042946" y="1442051"/>
              <a:ext cx="766745" cy="289686"/>
              <a:chOff x="1648399" y="2242339"/>
              <a:chExt cx="766745" cy="289686"/>
            </a:xfrm>
          </p:grpSpPr>
          <p:grpSp>
            <p:nvGrpSpPr>
              <p:cNvPr id="62" name="Group 61"/>
              <p:cNvGrpSpPr/>
              <p:nvPr/>
            </p:nvGrpSpPr>
            <p:grpSpPr>
              <a:xfrm>
                <a:off x="1648399" y="2242339"/>
                <a:ext cx="755024" cy="179489"/>
                <a:chOff x="6218347" y="2885643"/>
                <a:chExt cx="1688866" cy="365976"/>
              </a:xfrm>
            </p:grpSpPr>
            <p:sp>
              <p:nvSpPr>
                <p:cNvPr id="69" name="Arc 68"/>
                <p:cNvSpPr/>
                <p:nvPr/>
              </p:nvSpPr>
              <p:spPr>
                <a:xfrm>
                  <a:off x="6218347" y="2885643"/>
                  <a:ext cx="1687132" cy="3434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0" name="Arc 69"/>
                <p:cNvSpPr/>
                <p:nvPr/>
              </p:nvSpPr>
              <p:spPr>
                <a:xfrm>
                  <a:off x="6218347" y="2946773"/>
                  <a:ext cx="1672105" cy="2511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" name="Arc 70"/>
                <p:cNvSpPr/>
                <p:nvPr/>
              </p:nvSpPr>
              <p:spPr>
                <a:xfrm>
                  <a:off x="6218347" y="3061966"/>
                  <a:ext cx="1672105" cy="45719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2" name="Arc 71"/>
                <p:cNvSpPr/>
                <p:nvPr/>
              </p:nvSpPr>
              <p:spPr>
                <a:xfrm flipV="1">
                  <a:off x="6220081" y="2908153"/>
                  <a:ext cx="1687132" cy="3434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3" name="Arc 72"/>
                <p:cNvSpPr/>
                <p:nvPr/>
              </p:nvSpPr>
              <p:spPr>
                <a:xfrm flipV="1">
                  <a:off x="6225276" y="2927723"/>
                  <a:ext cx="1672105" cy="2511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3" name="Group 62"/>
              <p:cNvGrpSpPr/>
              <p:nvPr/>
            </p:nvGrpSpPr>
            <p:grpSpPr>
              <a:xfrm>
                <a:off x="1660120" y="2352536"/>
                <a:ext cx="755024" cy="179489"/>
                <a:chOff x="6218347" y="2885643"/>
                <a:chExt cx="1688866" cy="365976"/>
              </a:xfrm>
            </p:grpSpPr>
            <p:sp>
              <p:nvSpPr>
                <p:cNvPr id="64" name="Arc 63"/>
                <p:cNvSpPr/>
                <p:nvPr/>
              </p:nvSpPr>
              <p:spPr>
                <a:xfrm>
                  <a:off x="6218347" y="2885643"/>
                  <a:ext cx="1687132" cy="3434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" name="Arc 64"/>
                <p:cNvSpPr/>
                <p:nvPr/>
              </p:nvSpPr>
              <p:spPr>
                <a:xfrm>
                  <a:off x="6218347" y="2946773"/>
                  <a:ext cx="1672105" cy="2511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" name="Arc 65"/>
                <p:cNvSpPr/>
                <p:nvPr/>
              </p:nvSpPr>
              <p:spPr>
                <a:xfrm>
                  <a:off x="6218347" y="3061966"/>
                  <a:ext cx="1672105" cy="45719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" name="Arc 66"/>
                <p:cNvSpPr/>
                <p:nvPr/>
              </p:nvSpPr>
              <p:spPr>
                <a:xfrm flipV="1">
                  <a:off x="6220081" y="2908153"/>
                  <a:ext cx="1687132" cy="3434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" name="Arc 67"/>
                <p:cNvSpPr/>
                <p:nvPr/>
              </p:nvSpPr>
              <p:spPr>
                <a:xfrm flipV="1">
                  <a:off x="6225276" y="2927723"/>
                  <a:ext cx="1672105" cy="2511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49" name="Group 48"/>
            <p:cNvGrpSpPr/>
            <p:nvPr/>
          </p:nvGrpSpPr>
          <p:grpSpPr>
            <a:xfrm>
              <a:off x="8919490" y="1366132"/>
              <a:ext cx="443874" cy="433599"/>
              <a:chOff x="1648399" y="2242339"/>
              <a:chExt cx="766745" cy="289686"/>
            </a:xfrm>
          </p:grpSpPr>
          <p:grpSp>
            <p:nvGrpSpPr>
              <p:cNvPr id="50" name="Group 49"/>
              <p:cNvGrpSpPr/>
              <p:nvPr/>
            </p:nvGrpSpPr>
            <p:grpSpPr>
              <a:xfrm>
                <a:off x="1648399" y="2242339"/>
                <a:ext cx="755024" cy="179489"/>
                <a:chOff x="6218347" y="2885643"/>
                <a:chExt cx="1688866" cy="365976"/>
              </a:xfrm>
            </p:grpSpPr>
            <p:sp>
              <p:nvSpPr>
                <p:cNvPr id="57" name="Arc 56"/>
                <p:cNvSpPr/>
                <p:nvPr/>
              </p:nvSpPr>
              <p:spPr>
                <a:xfrm>
                  <a:off x="6218347" y="2885643"/>
                  <a:ext cx="1687132" cy="3434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" name="Arc 57"/>
                <p:cNvSpPr/>
                <p:nvPr/>
              </p:nvSpPr>
              <p:spPr>
                <a:xfrm>
                  <a:off x="6218347" y="2946773"/>
                  <a:ext cx="1672105" cy="2511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" name="Arc 58"/>
                <p:cNvSpPr/>
                <p:nvPr/>
              </p:nvSpPr>
              <p:spPr>
                <a:xfrm>
                  <a:off x="6218347" y="3061966"/>
                  <a:ext cx="1672105" cy="45719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0" name="Arc 59"/>
                <p:cNvSpPr/>
                <p:nvPr/>
              </p:nvSpPr>
              <p:spPr>
                <a:xfrm flipV="1">
                  <a:off x="6220081" y="2908153"/>
                  <a:ext cx="1687132" cy="3434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" name="Arc 60"/>
                <p:cNvSpPr/>
                <p:nvPr/>
              </p:nvSpPr>
              <p:spPr>
                <a:xfrm flipV="1">
                  <a:off x="6225276" y="2927723"/>
                  <a:ext cx="1672105" cy="2511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1" name="Group 50"/>
              <p:cNvGrpSpPr/>
              <p:nvPr/>
            </p:nvGrpSpPr>
            <p:grpSpPr>
              <a:xfrm>
                <a:off x="1660120" y="2352536"/>
                <a:ext cx="755024" cy="179489"/>
                <a:chOff x="6218347" y="2885643"/>
                <a:chExt cx="1688866" cy="365976"/>
              </a:xfrm>
            </p:grpSpPr>
            <p:sp>
              <p:nvSpPr>
                <p:cNvPr id="52" name="Arc 51"/>
                <p:cNvSpPr/>
                <p:nvPr/>
              </p:nvSpPr>
              <p:spPr>
                <a:xfrm>
                  <a:off x="6218347" y="2885643"/>
                  <a:ext cx="1687132" cy="3434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Arc 52"/>
                <p:cNvSpPr/>
                <p:nvPr/>
              </p:nvSpPr>
              <p:spPr>
                <a:xfrm>
                  <a:off x="6218347" y="2946773"/>
                  <a:ext cx="1672105" cy="2511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Arc 53"/>
                <p:cNvSpPr/>
                <p:nvPr/>
              </p:nvSpPr>
              <p:spPr>
                <a:xfrm>
                  <a:off x="6218347" y="3061966"/>
                  <a:ext cx="1672105" cy="45719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" name="Arc 54"/>
                <p:cNvSpPr/>
                <p:nvPr/>
              </p:nvSpPr>
              <p:spPr>
                <a:xfrm flipV="1">
                  <a:off x="6220081" y="2908153"/>
                  <a:ext cx="1687132" cy="3434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" name="Arc 55"/>
                <p:cNvSpPr/>
                <p:nvPr/>
              </p:nvSpPr>
              <p:spPr>
                <a:xfrm flipV="1">
                  <a:off x="6225276" y="2927723"/>
                  <a:ext cx="1672105" cy="2511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cxnSp>
        <p:nvCxnSpPr>
          <p:cNvPr id="84" name="Straight Arrow Connector 83"/>
          <p:cNvCxnSpPr>
            <a:endCxn id="83" idx="2"/>
          </p:cNvCxnSpPr>
          <p:nvPr/>
        </p:nvCxnSpPr>
        <p:spPr>
          <a:xfrm flipH="1" flipV="1">
            <a:off x="10376209" y="1550192"/>
            <a:ext cx="179909" cy="2254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H="1" flipV="1">
            <a:off x="10556117" y="1592722"/>
            <a:ext cx="1290182" cy="12236"/>
          </a:xfrm>
          <a:prstGeom prst="straightConnector1">
            <a:avLst/>
          </a:prstGeom>
          <a:ln w="19050">
            <a:solidFill>
              <a:srgbClr val="00206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10271116" y="109801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89" name="Freeform 88"/>
          <p:cNvSpPr/>
          <p:nvPr/>
        </p:nvSpPr>
        <p:spPr>
          <a:xfrm>
            <a:off x="8254462" y="1329621"/>
            <a:ext cx="686823" cy="640627"/>
          </a:xfrm>
          <a:custGeom>
            <a:avLst/>
            <a:gdLst>
              <a:gd name="connsiteX0" fmla="*/ 0 w 2987899"/>
              <a:gd name="connsiteY0" fmla="*/ 8094 h 2372209"/>
              <a:gd name="connsiteX1" fmla="*/ 399245 w 2987899"/>
              <a:gd name="connsiteY1" fmla="*/ 20973 h 2372209"/>
              <a:gd name="connsiteX2" fmla="*/ 695459 w 2987899"/>
              <a:gd name="connsiteY2" fmla="*/ 188398 h 2372209"/>
              <a:gd name="connsiteX3" fmla="*/ 940158 w 2987899"/>
              <a:gd name="connsiteY3" fmla="*/ 639159 h 2372209"/>
              <a:gd name="connsiteX4" fmla="*/ 1030310 w 2987899"/>
              <a:gd name="connsiteY4" fmla="*/ 1218708 h 2372209"/>
              <a:gd name="connsiteX5" fmla="*/ 1107583 w 2987899"/>
              <a:gd name="connsiteY5" fmla="*/ 1824015 h 2372209"/>
              <a:gd name="connsiteX6" fmla="*/ 1210614 w 2987899"/>
              <a:gd name="connsiteY6" fmla="*/ 2313412 h 2372209"/>
              <a:gd name="connsiteX7" fmla="*/ 1326524 w 2987899"/>
              <a:gd name="connsiteY7" fmla="*/ 2352049 h 2372209"/>
              <a:gd name="connsiteX8" fmla="*/ 1442434 w 2987899"/>
              <a:gd name="connsiteY8" fmla="*/ 2210381 h 2372209"/>
              <a:gd name="connsiteX9" fmla="*/ 1519707 w 2987899"/>
              <a:gd name="connsiteY9" fmla="*/ 1901288 h 2372209"/>
              <a:gd name="connsiteX10" fmla="*/ 1661375 w 2987899"/>
              <a:gd name="connsiteY10" fmla="*/ 1154314 h 2372209"/>
              <a:gd name="connsiteX11" fmla="*/ 1906073 w 2987899"/>
              <a:gd name="connsiteY11" fmla="*/ 381581 h 2372209"/>
              <a:gd name="connsiteX12" fmla="*/ 2253803 w 2987899"/>
              <a:gd name="connsiteY12" fmla="*/ 85367 h 2372209"/>
              <a:gd name="connsiteX13" fmla="*/ 2987899 w 2987899"/>
              <a:gd name="connsiteY13" fmla="*/ 59610 h 2372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987899" h="2372209">
                <a:moveTo>
                  <a:pt x="0" y="8094"/>
                </a:moveTo>
                <a:cubicBezTo>
                  <a:pt x="141667" y="-492"/>
                  <a:pt x="283335" y="-9078"/>
                  <a:pt x="399245" y="20973"/>
                </a:cubicBezTo>
                <a:cubicBezTo>
                  <a:pt x="515155" y="51024"/>
                  <a:pt x="605307" y="85367"/>
                  <a:pt x="695459" y="188398"/>
                </a:cubicBezTo>
                <a:cubicBezTo>
                  <a:pt x="785611" y="291429"/>
                  <a:pt x="884350" y="467441"/>
                  <a:pt x="940158" y="639159"/>
                </a:cubicBezTo>
                <a:cubicBezTo>
                  <a:pt x="995967" y="810877"/>
                  <a:pt x="1002406" y="1021232"/>
                  <a:pt x="1030310" y="1218708"/>
                </a:cubicBezTo>
                <a:cubicBezTo>
                  <a:pt x="1058214" y="1416184"/>
                  <a:pt x="1077532" y="1641564"/>
                  <a:pt x="1107583" y="1824015"/>
                </a:cubicBezTo>
                <a:cubicBezTo>
                  <a:pt x="1137634" y="2006466"/>
                  <a:pt x="1174124" y="2225406"/>
                  <a:pt x="1210614" y="2313412"/>
                </a:cubicBezTo>
                <a:cubicBezTo>
                  <a:pt x="1247104" y="2401418"/>
                  <a:pt x="1287887" y="2369221"/>
                  <a:pt x="1326524" y="2352049"/>
                </a:cubicBezTo>
                <a:cubicBezTo>
                  <a:pt x="1365161" y="2334877"/>
                  <a:pt x="1410237" y="2285508"/>
                  <a:pt x="1442434" y="2210381"/>
                </a:cubicBezTo>
                <a:cubicBezTo>
                  <a:pt x="1474631" y="2135254"/>
                  <a:pt x="1483217" y="2077299"/>
                  <a:pt x="1519707" y="1901288"/>
                </a:cubicBezTo>
                <a:cubicBezTo>
                  <a:pt x="1556197" y="1725277"/>
                  <a:pt x="1596981" y="1407599"/>
                  <a:pt x="1661375" y="1154314"/>
                </a:cubicBezTo>
                <a:cubicBezTo>
                  <a:pt x="1725769" y="901030"/>
                  <a:pt x="1807335" y="559739"/>
                  <a:pt x="1906073" y="381581"/>
                </a:cubicBezTo>
                <a:cubicBezTo>
                  <a:pt x="2004811" y="203423"/>
                  <a:pt x="2073499" y="139029"/>
                  <a:pt x="2253803" y="85367"/>
                </a:cubicBezTo>
                <a:cubicBezTo>
                  <a:pt x="2434107" y="31705"/>
                  <a:pt x="2711003" y="45657"/>
                  <a:pt x="2987899" y="59610"/>
                </a:cubicBez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TextBox 89"/>
          <p:cNvSpPr txBox="1"/>
          <p:nvPr/>
        </p:nvSpPr>
        <p:spPr>
          <a:xfrm>
            <a:off x="9014352" y="5494549"/>
            <a:ext cx="2561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Low Material Budget !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9BDB06D-165E-4463-AB07-1FB1002FBF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TIMEPIX for beams: Alignment &amp; Profiles                             </a:t>
            </a:r>
            <a:r>
              <a:rPr lang="en-US"/>
              <a:t>F.Murtas</a:t>
            </a:r>
            <a:endParaRPr lang="it-IT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FC3349B-8E92-4448-B704-A579FC136E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2457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>
            <a:extLst>
              <a:ext uri="{FF2B5EF4-FFF2-40B4-BE49-F238E27FC236}">
                <a16:creationId xmlns:a16="http://schemas.microsoft.com/office/drawing/2014/main" id="{4A57F7FC-CBEB-47BD-8176-5D60EC818E31}"/>
              </a:ext>
            </a:extLst>
          </p:cNvPr>
          <p:cNvSpPr/>
          <p:nvPr/>
        </p:nvSpPr>
        <p:spPr>
          <a:xfrm>
            <a:off x="4633408" y="1812778"/>
            <a:ext cx="83397" cy="37870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2397141" y="4245398"/>
            <a:ext cx="734298" cy="190075"/>
            <a:chOff x="6218347" y="2885643"/>
            <a:chExt cx="1688866" cy="365976"/>
          </a:xfrm>
        </p:grpSpPr>
        <p:sp>
          <p:nvSpPr>
            <p:cNvPr id="33" name="Arc 32"/>
            <p:cNvSpPr/>
            <p:nvPr/>
          </p:nvSpPr>
          <p:spPr>
            <a:xfrm>
              <a:off x="6218347" y="2885643"/>
              <a:ext cx="1687132" cy="34346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Arc 33"/>
            <p:cNvSpPr/>
            <p:nvPr/>
          </p:nvSpPr>
          <p:spPr>
            <a:xfrm>
              <a:off x="6218347" y="2946773"/>
              <a:ext cx="1672105" cy="25116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Arc 34"/>
            <p:cNvSpPr/>
            <p:nvPr/>
          </p:nvSpPr>
          <p:spPr>
            <a:xfrm>
              <a:off x="6218347" y="3061966"/>
              <a:ext cx="1672105" cy="45719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Arc 35"/>
            <p:cNvSpPr/>
            <p:nvPr/>
          </p:nvSpPr>
          <p:spPr>
            <a:xfrm flipV="1">
              <a:off x="6220081" y="2908153"/>
              <a:ext cx="1687132" cy="34346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Arc 36"/>
            <p:cNvSpPr/>
            <p:nvPr/>
          </p:nvSpPr>
          <p:spPr>
            <a:xfrm flipV="1">
              <a:off x="6225276" y="2927723"/>
              <a:ext cx="1672105" cy="25116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Multi Boron GEM Detector Layout</a:t>
            </a:r>
          </a:p>
        </p:txBody>
      </p:sp>
      <p:sp>
        <p:nvSpPr>
          <p:cNvPr id="131" name="Slide Number Placeholder 13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8333A7-E3EF-4CFB-9DE8-559999BC6C7E}" type="slidenum">
              <a:rPr lang="en-GB" smtClean="0"/>
              <a:t>15</a:t>
            </a:fld>
            <a:endParaRPr lang="en-GB"/>
          </a:p>
        </p:txBody>
      </p:sp>
      <p:sp>
        <p:nvSpPr>
          <p:cNvPr id="130" name="Footer Placeholder 12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TIMEPIX for beams: Alignment &amp; Profiles                             F.Murtas</a:t>
            </a:r>
          </a:p>
        </p:txBody>
      </p:sp>
      <p:sp>
        <p:nvSpPr>
          <p:cNvPr id="3" name="Rectangle 2"/>
          <p:cNvSpPr/>
          <p:nvPr/>
        </p:nvSpPr>
        <p:spPr>
          <a:xfrm>
            <a:off x="1967295" y="1811411"/>
            <a:ext cx="83397" cy="378709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414914" y="1811411"/>
            <a:ext cx="83397" cy="378709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692911" y="1811411"/>
            <a:ext cx="83397" cy="378709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67746" y="1811411"/>
            <a:ext cx="83397" cy="37870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20717" y="5744569"/>
            <a:ext cx="14550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Multiborate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GEM cathode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97059" y="1249251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3GEM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628396" y="3732169"/>
            <a:ext cx="161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  pad </a:t>
            </a:r>
            <a:r>
              <a:rPr lang="en-US" dirty="0" err="1"/>
              <a:t>readoout</a:t>
            </a:r>
            <a:r>
              <a:rPr lang="en-US" dirty="0"/>
              <a:t>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309445" y="4405192"/>
            <a:ext cx="2130449" cy="373"/>
          </a:xfrm>
          <a:prstGeom prst="straightConnector1">
            <a:avLst/>
          </a:prstGeom>
          <a:ln w="19050">
            <a:solidFill>
              <a:srgbClr val="00206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14" idx="0"/>
          </p:cNvCxnSpPr>
          <p:nvPr/>
        </p:nvCxnSpPr>
        <p:spPr>
          <a:xfrm flipH="1" flipV="1">
            <a:off x="2901755" y="4245398"/>
            <a:ext cx="389917" cy="1601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6200000">
            <a:off x="4643079" y="2930786"/>
            <a:ext cx="2382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Thermal  Neutron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736485" y="4245398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540093" y="1811408"/>
            <a:ext cx="83397" cy="37870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812440" y="1811405"/>
            <a:ext cx="83397" cy="37870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084788" y="1811402"/>
            <a:ext cx="83397" cy="37870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357135" y="1811398"/>
            <a:ext cx="83397" cy="37870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cxnSpLocks/>
            <a:endCxn id="28" idx="2"/>
          </p:cNvCxnSpPr>
          <p:nvPr/>
        </p:nvCxnSpPr>
        <p:spPr>
          <a:xfrm flipH="1" flipV="1">
            <a:off x="3604279" y="3189206"/>
            <a:ext cx="1835616" cy="13098"/>
          </a:xfrm>
          <a:prstGeom prst="straightConnector1">
            <a:avLst/>
          </a:prstGeom>
          <a:ln w="19050">
            <a:solidFill>
              <a:srgbClr val="00206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309444" y="3173933"/>
            <a:ext cx="256835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528036" y="2781760"/>
            <a:ext cx="351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Li</a:t>
            </a:r>
          </a:p>
        </p:txBody>
      </p:sp>
      <p:sp>
        <p:nvSpPr>
          <p:cNvPr id="24" name="Freeform 23"/>
          <p:cNvSpPr/>
          <p:nvPr/>
        </p:nvSpPr>
        <p:spPr>
          <a:xfrm>
            <a:off x="848614" y="2125981"/>
            <a:ext cx="686823" cy="640627"/>
          </a:xfrm>
          <a:custGeom>
            <a:avLst/>
            <a:gdLst>
              <a:gd name="connsiteX0" fmla="*/ 0 w 2987899"/>
              <a:gd name="connsiteY0" fmla="*/ 8094 h 2372209"/>
              <a:gd name="connsiteX1" fmla="*/ 399245 w 2987899"/>
              <a:gd name="connsiteY1" fmla="*/ 20973 h 2372209"/>
              <a:gd name="connsiteX2" fmla="*/ 695459 w 2987899"/>
              <a:gd name="connsiteY2" fmla="*/ 188398 h 2372209"/>
              <a:gd name="connsiteX3" fmla="*/ 940158 w 2987899"/>
              <a:gd name="connsiteY3" fmla="*/ 639159 h 2372209"/>
              <a:gd name="connsiteX4" fmla="*/ 1030310 w 2987899"/>
              <a:gd name="connsiteY4" fmla="*/ 1218708 h 2372209"/>
              <a:gd name="connsiteX5" fmla="*/ 1107583 w 2987899"/>
              <a:gd name="connsiteY5" fmla="*/ 1824015 h 2372209"/>
              <a:gd name="connsiteX6" fmla="*/ 1210614 w 2987899"/>
              <a:gd name="connsiteY6" fmla="*/ 2313412 h 2372209"/>
              <a:gd name="connsiteX7" fmla="*/ 1326524 w 2987899"/>
              <a:gd name="connsiteY7" fmla="*/ 2352049 h 2372209"/>
              <a:gd name="connsiteX8" fmla="*/ 1442434 w 2987899"/>
              <a:gd name="connsiteY8" fmla="*/ 2210381 h 2372209"/>
              <a:gd name="connsiteX9" fmla="*/ 1519707 w 2987899"/>
              <a:gd name="connsiteY9" fmla="*/ 1901288 h 2372209"/>
              <a:gd name="connsiteX10" fmla="*/ 1661375 w 2987899"/>
              <a:gd name="connsiteY10" fmla="*/ 1154314 h 2372209"/>
              <a:gd name="connsiteX11" fmla="*/ 1906073 w 2987899"/>
              <a:gd name="connsiteY11" fmla="*/ 381581 h 2372209"/>
              <a:gd name="connsiteX12" fmla="*/ 2253803 w 2987899"/>
              <a:gd name="connsiteY12" fmla="*/ 85367 h 2372209"/>
              <a:gd name="connsiteX13" fmla="*/ 2987899 w 2987899"/>
              <a:gd name="connsiteY13" fmla="*/ 59610 h 2372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987899" h="2372209">
                <a:moveTo>
                  <a:pt x="0" y="8094"/>
                </a:moveTo>
                <a:cubicBezTo>
                  <a:pt x="141667" y="-492"/>
                  <a:pt x="283335" y="-9078"/>
                  <a:pt x="399245" y="20973"/>
                </a:cubicBezTo>
                <a:cubicBezTo>
                  <a:pt x="515155" y="51024"/>
                  <a:pt x="605307" y="85367"/>
                  <a:pt x="695459" y="188398"/>
                </a:cubicBezTo>
                <a:cubicBezTo>
                  <a:pt x="785611" y="291429"/>
                  <a:pt x="884350" y="467441"/>
                  <a:pt x="940158" y="639159"/>
                </a:cubicBezTo>
                <a:cubicBezTo>
                  <a:pt x="995967" y="810877"/>
                  <a:pt x="1002406" y="1021232"/>
                  <a:pt x="1030310" y="1218708"/>
                </a:cubicBezTo>
                <a:cubicBezTo>
                  <a:pt x="1058214" y="1416184"/>
                  <a:pt x="1077532" y="1641564"/>
                  <a:pt x="1107583" y="1824015"/>
                </a:cubicBezTo>
                <a:cubicBezTo>
                  <a:pt x="1137634" y="2006466"/>
                  <a:pt x="1174124" y="2225406"/>
                  <a:pt x="1210614" y="2313412"/>
                </a:cubicBezTo>
                <a:cubicBezTo>
                  <a:pt x="1247104" y="2401418"/>
                  <a:pt x="1287887" y="2369221"/>
                  <a:pt x="1326524" y="2352049"/>
                </a:cubicBezTo>
                <a:cubicBezTo>
                  <a:pt x="1365161" y="2334877"/>
                  <a:pt x="1410237" y="2285508"/>
                  <a:pt x="1442434" y="2210381"/>
                </a:cubicBezTo>
                <a:cubicBezTo>
                  <a:pt x="1474631" y="2135254"/>
                  <a:pt x="1483217" y="2077299"/>
                  <a:pt x="1519707" y="1901288"/>
                </a:cubicBezTo>
                <a:cubicBezTo>
                  <a:pt x="1556197" y="1725277"/>
                  <a:pt x="1596981" y="1407599"/>
                  <a:pt x="1661375" y="1154314"/>
                </a:cubicBezTo>
                <a:cubicBezTo>
                  <a:pt x="1725769" y="901030"/>
                  <a:pt x="1807335" y="559739"/>
                  <a:pt x="1906073" y="381581"/>
                </a:cubicBezTo>
                <a:cubicBezTo>
                  <a:pt x="2004811" y="203423"/>
                  <a:pt x="2073499" y="139029"/>
                  <a:pt x="2253803" y="85367"/>
                </a:cubicBezTo>
                <a:cubicBezTo>
                  <a:pt x="2434107" y="31705"/>
                  <a:pt x="2711003" y="45657"/>
                  <a:pt x="2987899" y="59610"/>
                </a:cubicBez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1915413" y="3095057"/>
            <a:ext cx="1688866" cy="177388"/>
            <a:chOff x="6218347" y="2885643"/>
            <a:chExt cx="1688866" cy="365976"/>
          </a:xfrm>
        </p:grpSpPr>
        <p:sp>
          <p:nvSpPr>
            <p:cNvPr id="25" name="Arc 24"/>
            <p:cNvSpPr/>
            <p:nvPr/>
          </p:nvSpPr>
          <p:spPr>
            <a:xfrm>
              <a:off x="6218347" y="2885643"/>
              <a:ext cx="1687132" cy="34346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Arc 25"/>
            <p:cNvSpPr/>
            <p:nvPr/>
          </p:nvSpPr>
          <p:spPr>
            <a:xfrm>
              <a:off x="6218347" y="2946773"/>
              <a:ext cx="1672105" cy="25116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Arc 26"/>
            <p:cNvSpPr/>
            <p:nvPr/>
          </p:nvSpPr>
          <p:spPr>
            <a:xfrm>
              <a:off x="6218347" y="3061966"/>
              <a:ext cx="1672105" cy="45719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Arc 27"/>
            <p:cNvSpPr/>
            <p:nvPr/>
          </p:nvSpPr>
          <p:spPr>
            <a:xfrm flipV="1">
              <a:off x="6220081" y="2908153"/>
              <a:ext cx="1687132" cy="34346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Arc 28"/>
            <p:cNvSpPr/>
            <p:nvPr/>
          </p:nvSpPr>
          <p:spPr>
            <a:xfrm flipV="1">
              <a:off x="6225276" y="2927723"/>
              <a:ext cx="1672105" cy="25116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8" name="Straight Arrow Connector 37"/>
          <p:cNvCxnSpPr>
            <a:cxnSpLocks/>
          </p:cNvCxnSpPr>
          <p:nvPr/>
        </p:nvCxnSpPr>
        <p:spPr>
          <a:xfrm flipV="1">
            <a:off x="4243002" y="2211295"/>
            <a:ext cx="134767" cy="12995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cxnSpLocks/>
            <a:endCxn id="48" idx="2"/>
          </p:cNvCxnSpPr>
          <p:nvPr/>
        </p:nvCxnSpPr>
        <p:spPr>
          <a:xfrm flipH="1" flipV="1">
            <a:off x="4216582" y="2360644"/>
            <a:ext cx="1316602" cy="12828"/>
          </a:xfrm>
          <a:prstGeom prst="straightConnector1">
            <a:avLst/>
          </a:prstGeom>
          <a:ln w="19050">
            <a:solidFill>
              <a:srgbClr val="00206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086626" y="1901304"/>
            <a:ext cx="366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</a:p>
        </p:txBody>
      </p:sp>
      <p:grpSp>
        <p:nvGrpSpPr>
          <p:cNvPr id="83" name="Group 82"/>
          <p:cNvGrpSpPr/>
          <p:nvPr/>
        </p:nvGrpSpPr>
        <p:grpSpPr>
          <a:xfrm>
            <a:off x="1520536" y="1811411"/>
            <a:ext cx="324744" cy="3787090"/>
            <a:chOff x="1520536" y="1811411"/>
            <a:chExt cx="324744" cy="3787090"/>
          </a:xfrm>
        </p:grpSpPr>
        <p:sp>
          <p:nvSpPr>
            <p:cNvPr id="7" name="Rectangle 6"/>
            <p:cNvSpPr/>
            <p:nvPr/>
          </p:nvSpPr>
          <p:spPr>
            <a:xfrm>
              <a:off x="1670457" y="1811411"/>
              <a:ext cx="83397" cy="378709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1520536" y="2107867"/>
              <a:ext cx="324744" cy="3393851"/>
              <a:chOff x="1433480" y="2107867"/>
              <a:chExt cx="400252" cy="3393851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1433480" y="2107867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1433480" y="2386878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1433480" y="2665889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1433480" y="2944900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1433480" y="3223911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1433480" y="3502922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1433480" y="3781933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1433480" y="4060944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1433480" y="4339955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1433480" y="4618966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1433480" y="4897977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1433480" y="5176988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1433480" y="5455999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99" name="Group 98"/>
          <p:cNvGrpSpPr/>
          <p:nvPr/>
        </p:nvGrpSpPr>
        <p:grpSpPr>
          <a:xfrm>
            <a:off x="1271588" y="2166420"/>
            <a:ext cx="2962239" cy="433599"/>
            <a:chOff x="1271588" y="2166420"/>
            <a:chExt cx="2991072" cy="433599"/>
          </a:xfrm>
        </p:grpSpPr>
        <p:grpSp>
          <p:nvGrpSpPr>
            <p:cNvPr id="43" name="Group 42"/>
            <p:cNvGrpSpPr/>
            <p:nvPr/>
          </p:nvGrpSpPr>
          <p:grpSpPr>
            <a:xfrm>
              <a:off x="1271588" y="2278959"/>
              <a:ext cx="2991072" cy="178303"/>
              <a:chOff x="6218347" y="2885643"/>
              <a:chExt cx="1688866" cy="365976"/>
            </a:xfrm>
          </p:grpSpPr>
          <p:sp>
            <p:nvSpPr>
              <p:cNvPr id="44" name="Arc 43"/>
              <p:cNvSpPr/>
              <p:nvPr/>
            </p:nvSpPr>
            <p:spPr>
              <a:xfrm>
                <a:off x="6218347" y="2885643"/>
                <a:ext cx="1687132" cy="343466"/>
              </a:xfrm>
              <a:prstGeom prst="arc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Arc 44"/>
              <p:cNvSpPr/>
              <p:nvPr/>
            </p:nvSpPr>
            <p:spPr>
              <a:xfrm>
                <a:off x="6218347" y="2946773"/>
                <a:ext cx="1672105" cy="251166"/>
              </a:xfrm>
              <a:prstGeom prst="arc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Arc 45"/>
              <p:cNvSpPr/>
              <p:nvPr/>
            </p:nvSpPr>
            <p:spPr>
              <a:xfrm>
                <a:off x="6218347" y="3061966"/>
                <a:ext cx="1672105" cy="45719"/>
              </a:xfrm>
              <a:prstGeom prst="arc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Arc 46"/>
              <p:cNvSpPr/>
              <p:nvPr/>
            </p:nvSpPr>
            <p:spPr>
              <a:xfrm flipV="1">
                <a:off x="6220081" y="2908153"/>
                <a:ext cx="1687132" cy="343466"/>
              </a:xfrm>
              <a:prstGeom prst="arc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Arc 47"/>
              <p:cNvSpPr/>
              <p:nvPr/>
            </p:nvSpPr>
            <p:spPr>
              <a:xfrm flipV="1">
                <a:off x="6225276" y="2927723"/>
                <a:ext cx="1672105" cy="251166"/>
              </a:xfrm>
              <a:prstGeom prst="arc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2254316" y="2295819"/>
              <a:ext cx="488737" cy="182282"/>
              <a:chOff x="6218347" y="2885643"/>
              <a:chExt cx="1688866" cy="365976"/>
            </a:xfrm>
          </p:grpSpPr>
          <p:sp>
            <p:nvSpPr>
              <p:cNvPr id="64" name="Arc 63"/>
              <p:cNvSpPr/>
              <p:nvPr/>
            </p:nvSpPr>
            <p:spPr>
              <a:xfrm>
                <a:off x="6218347" y="2885643"/>
                <a:ext cx="1687132" cy="343466"/>
              </a:xfrm>
              <a:prstGeom prst="arc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Arc 64"/>
              <p:cNvSpPr/>
              <p:nvPr/>
            </p:nvSpPr>
            <p:spPr>
              <a:xfrm>
                <a:off x="6218347" y="2946773"/>
                <a:ext cx="1672105" cy="251166"/>
              </a:xfrm>
              <a:prstGeom prst="arc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Arc 65"/>
              <p:cNvSpPr/>
              <p:nvPr/>
            </p:nvSpPr>
            <p:spPr>
              <a:xfrm>
                <a:off x="6218347" y="3061966"/>
                <a:ext cx="1672105" cy="45719"/>
              </a:xfrm>
              <a:prstGeom prst="arc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Arc 66"/>
              <p:cNvSpPr/>
              <p:nvPr/>
            </p:nvSpPr>
            <p:spPr>
              <a:xfrm flipV="1">
                <a:off x="6220081" y="2908153"/>
                <a:ext cx="1687132" cy="343466"/>
              </a:xfrm>
              <a:prstGeom prst="arc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Arc 67"/>
              <p:cNvSpPr/>
              <p:nvPr/>
            </p:nvSpPr>
            <p:spPr>
              <a:xfrm flipV="1">
                <a:off x="6225276" y="2927723"/>
                <a:ext cx="1672105" cy="251166"/>
              </a:xfrm>
              <a:prstGeom prst="arc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4" name="Group 83"/>
            <p:cNvGrpSpPr/>
            <p:nvPr/>
          </p:nvGrpSpPr>
          <p:grpSpPr>
            <a:xfrm>
              <a:off x="1648399" y="2242339"/>
              <a:ext cx="766745" cy="289686"/>
              <a:chOff x="1648399" y="2242339"/>
              <a:chExt cx="766745" cy="289686"/>
            </a:xfrm>
          </p:grpSpPr>
          <p:grpSp>
            <p:nvGrpSpPr>
              <p:cNvPr id="69" name="Group 68"/>
              <p:cNvGrpSpPr/>
              <p:nvPr/>
            </p:nvGrpSpPr>
            <p:grpSpPr>
              <a:xfrm>
                <a:off x="1648399" y="2242339"/>
                <a:ext cx="755024" cy="179489"/>
                <a:chOff x="6218347" y="2885643"/>
                <a:chExt cx="1688866" cy="365976"/>
              </a:xfrm>
            </p:grpSpPr>
            <p:sp>
              <p:nvSpPr>
                <p:cNvPr id="70" name="Arc 69"/>
                <p:cNvSpPr/>
                <p:nvPr/>
              </p:nvSpPr>
              <p:spPr>
                <a:xfrm>
                  <a:off x="6218347" y="2885643"/>
                  <a:ext cx="1687132" cy="3434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" name="Arc 70"/>
                <p:cNvSpPr/>
                <p:nvPr/>
              </p:nvSpPr>
              <p:spPr>
                <a:xfrm>
                  <a:off x="6218347" y="2946773"/>
                  <a:ext cx="1672105" cy="2511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2" name="Arc 71"/>
                <p:cNvSpPr/>
                <p:nvPr/>
              </p:nvSpPr>
              <p:spPr>
                <a:xfrm>
                  <a:off x="6218347" y="3061966"/>
                  <a:ext cx="1672105" cy="45719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3" name="Arc 72"/>
                <p:cNvSpPr/>
                <p:nvPr/>
              </p:nvSpPr>
              <p:spPr>
                <a:xfrm flipV="1">
                  <a:off x="6220081" y="2908153"/>
                  <a:ext cx="1687132" cy="3434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4" name="Arc 73"/>
                <p:cNvSpPr/>
                <p:nvPr/>
              </p:nvSpPr>
              <p:spPr>
                <a:xfrm flipV="1">
                  <a:off x="6225276" y="2927723"/>
                  <a:ext cx="1672105" cy="2511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76" name="Group 75"/>
              <p:cNvGrpSpPr/>
              <p:nvPr/>
            </p:nvGrpSpPr>
            <p:grpSpPr>
              <a:xfrm>
                <a:off x="1660120" y="2352536"/>
                <a:ext cx="755024" cy="179489"/>
                <a:chOff x="6218347" y="2885643"/>
                <a:chExt cx="1688866" cy="365976"/>
              </a:xfrm>
            </p:grpSpPr>
            <p:sp>
              <p:nvSpPr>
                <p:cNvPr id="77" name="Arc 76"/>
                <p:cNvSpPr/>
                <p:nvPr/>
              </p:nvSpPr>
              <p:spPr>
                <a:xfrm>
                  <a:off x="6218347" y="2885643"/>
                  <a:ext cx="1687132" cy="3434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8" name="Arc 77"/>
                <p:cNvSpPr/>
                <p:nvPr/>
              </p:nvSpPr>
              <p:spPr>
                <a:xfrm>
                  <a:off x="6218347" y="2946773"/>
                  <a:ext cx="1672105" cy="2511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9" name="Arc 78"/>
                <p:cNvSpPr/>
                <p:nvPr/>
              </p:nvSpPr>
              <p:spPr>
                <a:xfrm>
                  <a:off x="6218347" y="3061966"/>
                  <a:ext cx="1672105" cy="45719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0" name="Arc 79"/>
                <p:cNvSpPr/>
                <p:nvPr/>
              </p:nvSpPr>
              <p:spPr>
                <a:xfrm flipV="1">
                  <a:off x="6220081" y="2908153"/>
                  <a:ext cx="1687132" cy="3434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1" name="Arc 80"/>
                <p:cNvSpPr/>
                <p:nvPr/>
              </p:nvSpPr>
              <p:spPr>
                <a:xfrm flipV="1">
                  <a:off x="6225276" y="2927723"/>
                  <a:ext cx="1672105" cy="251166"/>
                </a:xfrm>
                <a:prstGeom prst="arc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85" name="Group 84"/>
            <p:cNvGrpSpPr/>
            <p:nvPr/>
          </p:nvGrpSpPr>
          <p:grpSpPr>
            <a:xfrm>
              <a:off x="1524943" y="2166420"/>
              <a:ext cx="443874" cy="433599"/>
              <a:chOff x="1648399" y="2242339"/>
              <a:chExt cx="766745" cy="289686"/>
            </a:xfrm>
          </p:grpSpPr>
          <p:grpSp>
            <p:nvGrpSpPr>
              <p:cNvPr id="86" name="Group 85"/>
              <p:cNvGrpSpPr/>
              <p:nvPr/>
            </p:nvGrpSpPr>
            <p:grpSpPr>
              <a:xfrm>
                <a:off x="1648399" y="2242339"/>
                <a:ext cx="755024" cy="179489"/>
                <a:chOff x="6218347" y="2885643"/>
                <a:chExt cx="1688866" cy="365976"/>
              </a:xfrm>
            </p:grpSpPr>
            <p:sp>
              <p:nvSpPr>
                <p:cNvPr id="93" name="Arc 92"/>
                <p:cNvSpPr/>
                <p:nvPr/>
              </p:nvSpPr>
              <p:spPr>
                <a:xfrm>
                  <a:off x="6218347" y="2885643"/>
                  <a:ext cx="1687132" cy="3434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4" name="Arc 93"/>
                <p:cNvSpPr/>
                <p:nvPr/>
              </p:nvSpPr>
              <p:spPr>
                <a:xfrm>
                  <a:off x="6218347" y="2946773"/>
                  <a:ext cx="1672105" cy="2511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5" name="Arc 94"/>
                <p:cNvSpPr/>
                <p:nvPr/>
              </p:nvSpPr>
              <p:spPr>
                <a:xfrm>
                  <a:off x="6218347" y="3061966"/>
                  <a:ext cx="1672105" cy="45719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6" name="Arc 95"/>
                <p:cNvSpPr/>
                <p:nvPr/>
              </p:nvSpPr>
              <p:spPr>
                <a:xfrm flipV="1">
                  <a:off x="6220081" y="2908153"/>
                  <a:ext cx="1687132" cy="3434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7" name="Arc 96"/>
                <p:cNvSpPr/>
                <p:nvPr/>
              </p:nvSpPr>
              <p:spPr>
                <a:xfrm flipV="1">
                  <a:off x="6225276" y="2927723"/>
                  <a:ext cx="1672105" cy="2511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87" name="Group 86"/>
              <p:cNvGrpSpPr/>
              <p:nvPr/>
            </p:nvGrpSpPr>
            <p:grpSpPr>
              <a:xfrm>
                <a:off x="1660120" y="2352536"/>
                <a:ext cx="755024" cy="179489"/>
                <a:chOff x="6218347" y="2885643"/>
                <a:chExt cx="1688866" cy="365976"/>
              </a:xfrm>
            </p:grpSpPr>
            <p:sp>
              <p:nvSpPr>
                <p:cNvPr id="88" name="Arc 87"/>
                <p:cNvSpPr/>
                <p:nvPr/>
              </p:nvSpPr>
              <p:spPr>
                <a:xfrm>
                  <a:off x="6218347" y="2885643"/>
                  <a:ext cx="1687132" cy="3434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9" name="Arc 88"/>
                <p:cNvSpPr/>
                <p:nvPr/>
              </p:nvSpPr>
              <p:spPr>
                <a:xfrm>
                  <a:off x="6218347" y="2946773"/>
                  <a:ext cx="1672105" cy="2511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0" name="Arc 89"/>
                <p:cNvSpPr/>
                <p:nvPr/>
              </p:nvSpPr>
              <p:spPr>
                <a:xfrm>
                  <a:off x="6218347" y="3061966"/>
                  <a:ext cx="1672105" cy="45719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1" name="Arc 90"/>
                <p:cNvSpPr/>
                <p:nvPr/>
              </p:nvSpPr>
              <p:spPr>
                <a:xfrm flipV="1">
                  <a:off x="6220081" y="2908153"/>
                  <a:ext cx="1687132" cy="3434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2" name="Arc 91"/>
                <p:cNvSpPr/>
                <p:nvPr/>
              </p:nvSpPr>
              <p:spPr>
                <a:xfrm flipV="1">
                  <a:off x="6225276" y="2927723"/>
                  <a:ext cx="1672105" cy="251166"/>
                </a:xfrm>
                <a:prstGeom prst="arc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98" name="TextBox 97"/>
          <p:cNvSpPr txBox="1"/>
          <p:nvPr/>
        </p:nvSpPr>
        <p:spPr>
          <a:xfrm>
            <a:off x="1753854" y="5744569"/>
            <a:ext cx="1213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Triple GEM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7332345" y="1810944"/>
            <a:ext cx="83397" cy="378709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7779964" y="1810944"/>
            <a:ext cx="83397" cy="378709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8057961" y="1810944"/>
            <a:ext cx="83397" cy="378709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8632796" y="1810944"/>
            <a:ext cx="83397" cy="37870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8905143" y="1810941"/>
            <a:ext cx="83397" cy="37870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9177490" y="1810938"/>
            <a:ext cx="83397" cy="37870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9449838" y="1810935"/>
            <a:ext cx="83397" cy="37870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9722185" y="1810931"/>
            <a:ext cx="83397" cy="37870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8" name="Group 107"/>
          <p:cNvGrpSpPr/>
          <p:nvPr/>
        </p:nvGrpSpPr>
        <p:grpSpPr>
          <a:xfrm>
            <a:off x="6885586" y="1810944"/>
            <a:ext cx="324744" cy="3787090"/>
            <a:chOff x="1520536" y="1811411"/>
            <a:chExt cx="324744" cy="3787090"/>
          </a:xfrm>
        </p:grpSpPr>
        <p:sp>
          <p:nvSpPr>
            <p:cNvPr id="109" name="Rectangle 108"/>
            <p:cNvSpPr/>
            <p:nvPr/>
          </p:nvSpPr>
          <p:spPr>
            <a:xfrm>
              <a:off x="1670457" y="1811411"/>
              <a:ext cx="83397" cy="378709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0" name="Group 109"/>
            <p:cNvGrpSpPr/>
            <p:nvPr/>
          </p:nvGrpSpPr>
          <p:grpSpPr>
            <a:xfrm>
              <a:off x="1520536" y="2107867"/>
              <a:ext cx="324744" cy="3393851"/>
              <a:chOff x="1433480" y="2107867"/>
              <a:chExt cx="400252" cy="3393851"/>
            </a:xfrm>
          </p:grpSpPr>
          <p:sp>
            <p:nvSpPr>
              <p:cNvPr id="111" name="Rectangle 110"/>
              <p:cNvSpPr/>
              <p:nvPr/>
            </p:nvSpPr>
            <p:spPr>
              <a:xfrm>
                <a:off x="1433480" y="2107867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1433480" y="2386878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1433480" y="2665889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4" name="Rectangle 113"/>
              <p:cNvSpPr/>
              <p:nvPr/>
            </p:nvSpPr>
            <p:spPr>
              <a:xfrm>
                <a:off x="1433480" y="2944900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1433480" y="3223911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1433480" y="3502922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1433480" y="3781933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1433480" y="4060944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9" name="Rectangle 118"/>
              <p:cNvSpPr/>
              <p:nvPr/>
            </p:nvSpPr>
            <p:spPr>
              <a:xfrm>
                <a:off x="1433480" y="4339955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1433480" y="4618966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1433480" y="4897977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1433480" y="5176988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1433480" y="5455999"/>
                <a:ext cx="400252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24" name="TextBox 123"/>
          <p:cNvSpPr txBox="1"/>
          <p:nvPr/>
        </p:nvSpPr>
        <p:spPr>
          <a:xfrm>
            <a:off x="8848919" y="5744569"/>
            <a:ext cx="907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 BGEMs</a:t>
            </a:r>
          </a:p>
          <a:p>
            <a:pPr algn="ctr"/>
            <a:r>
              <a:rPr lang="en-US" dirty="0"/>
              <a:t>50 um</a:t>
            </a:r>
          </a:p>
        </p:txBody>
      </p:sp>
      <p:sp>
        <p:nvSpPr>
          <p:cNvPr id="126" name="TextBox 125"/>
          <p:cNvSpPr txBox="1"/>
          <p:nvPr/>
        </p:nvSpPr>
        <p:spPr>
          <a:xfrm rot="16200000">
            <a:off x="5918217" y="3546070"/>
            <a:ext cx="161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  pad </a:t>
            </a:r>
            <a:r>
              <a:rPr lang="en-US" dirty="0" err="1"/>
              <a:t>readoout</a:t>
            </a:r>
            <a:r>
              <a:rPr lang="en-US" dirty="0"/>
              <a:t> 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8849949" y="1394624"/>
            <a:ext cx="788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DRIFT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7388492" y="1378211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GAIN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10258574" y="2958405"/>
            <a:ext cx="16831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12 layers of </a:t>
            </a:r>
          </a:p>
          <a:p>
            <a:r>
              <a:rPr lang="en-GB" sz="2400" dirty="0"/>
              <a:t>1 um </a:t>
            </a:r>
            <a:r>
              <a:rPr lang="en-GB" sz="2400" baseline="30000" dirty="0"/>
              <a:t>10</a:t>
            </a:r>
            <a:r>
              <a:rPr lang="en-GB" sz="2400" dirty="0"/>
              <a:t>B</a:t>
            </a:r>
            <a:r>
              <a:rPr lang="en-GB" sz="2400" baseline="-25000" dirty="0"/>
              <a:t>4</a:t>
            </a:r>
            <a:r>
              <a:rPr lang="en-GB" sz="2400" dirty="0"/>
              <a:t>C</a:t>
            </a:r>
          </a:p>
          <a:p>
            <a:endParaRPr lang="en-GB" sz="2400" dirty="0"/>
          </a:p>
        </p:txBody>
      </p:sp>
      <p:sp>
        <p:nvSpPr>
          <p:cNvPr id="133" name="TextBox 132"/>
          <p:cNvSpPr txBox="1"/>
          <p:nvPr/>
        </p:nvSpPr>
        <p:spPr>
          <a:xfrm>
            <a:off x="7144740" y="5761501"/>
            <a:ext cx="1213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Triple GEM</a:t>
            </a:r>
          </a:p>
        </p:txBody>
      </p:sp>
      <p:sp>
        <p:nvSpPr>
          <p:cNvPr id="134" name="Rectangle 133"/>
          <p:cNvSpPr/>
          <p:nvPr/>
        </p:nvSpPr>
        <p:spPr>
          <a:xfrm>
            <a:off x="10020889" y="1817027"/>
            <a:ext cx="83397" cy="37870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654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MBGEM  Detector assembly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240" y="3859454"/>
            <a:ext cx="3483454" cy="261259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695" r="24913"/>
          <a:stretch/>
        </p:blipFill>
        <p:spPr>
          <a:xfrm rot="5400000">
            <a:off x="9181426" y="3455331"/>
            <a:ext cx="2074884" cy="35851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28379" y="4465488"/>
            <a:ext cx="39352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Assembling done in Frascati of </a:t>
            </a:r>
          </a:p>
          <a:p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detectors with 2 and 3 mm gap </a:t>
            </a:r>
          </a:p>
          <a:p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between borated gem foils</a:t>
            </a:r>
          </a:p>
        </p:txBody>
      </p:sp>
      <p:pic>
        <p:nvPicPr>
          <p:cNvPr id="1026" name="Picture 8" descr="\\cern.ch\dfs\Users\j\jleidner\Documents\My Pictures\Picture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17" y="1136685"/>
            <a:ext cx="3989101" cy="26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3382297" y="5063613"/>
            <a:ext cx="2713705" cy="13181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096000" y="5532868"/>
            <a:ext cx="2018743" cy="8488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8211" r="4326"/>
          <a:stretch/>
        </p:blipFill>
        <p:spPr>
          <a:xfrm>
            <a:off x="5059005" y="1054081"/>
            <a:ext cx="6090776" cy="3182051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D27972-E89D-46EA-ABB9-C5D9828169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TIMEPIX for beams: Alignment &amp; Profiles                             </a:t>
            </a:r>
            <a:r>
              <a:rPr lang="en-US"/>
              <a:t>F.Murtas</a:t>
            </a:r>
            <a:endParaRPr lang="it-IT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D12C77-F5F4-4595-A450-6E885EED8A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848944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MBGEM </a:t>
            </a:r>
            <a:r>
              <a:rPr lang="it-IT" dirty="0" err="1"/>
              <a:t>characterization</a:t>
            </a:r>
            <a:r>
              <a:rPr lang="it-IT" dirty="0"/>
              <a:t> </a:t>
            </a:r>
            <a:r>
              <a:rPr lang="it-IT" dirty="0" err="1"/>
              <a:t>published</a:t>
            </a:r>
            <a:r>
              <a:rPr lang="it-IT" dirty="0"/>
              <a:t> on EPJ+</a:t>
            </a:r>
            <a:endParaRPr lang="en-GB" dirty="0"/>
          </a:p>
        </p:txBody>
      </p:sp>
      <p:pic>
        <p:nvPicPr>
          <p:cNvPr id="3075" name="Picture 3" descr="D:\IDL\DATA\lena\Grafici\efficiency_ratioHe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481" t="13330" r="21666" b="13163"/>
          <a:stretch/>
        </p:blipFill>
        <p:spPr bwMode="auto">
          <a:xfrm>
            <a:off x="450910" y="1239702"/>
            <a:ext cx="4077050" cy="213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1219" y="3218732"/>
            <a:ext cx="45992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There is a clear evidence of the contribution </a:t>
            </a:r>
            <a:br>
              <a:rPr lang="en-US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of </a:t>
            </a:r>
            <a:r>
              <a:rPr lang="en-US" dirty="0">
                <a:solidFill>
                  <a:srgbClr val="FF0000"/>
                </a:solidFill>
              </a:rPr>
              <a:t>all 6  borated layers</a:t>
            </a:r>
            <a:r>
              <a:rPr lang="en-US" dirty="0">
                <a:solidFill>
                  <a:srgbClr val="002060"/>
                </a:solidFill>
              </a:rPr>
              <a:t>:</a:t>
            </a:r>
          </a:p>
          <a:p>
            <a:r>
              <a:rPr lang="en-US" dirty="0">
                <a:solidFill>
                  <a:srgbClr val="002060"/>
                </a:solidFill>
              </a:rPr>
              <a:t>Final preliminary detector efficiency </a:t>
            </a:r>
            <a:r>
              <a:rPr lang="en-US" b="1" dirty="0">
                <a:solidFill>
                  <a:srgbClr val="002060"/>
                </a:solidFill>
              </a:rPr>
              <a:t>= </a:t>
            </a:r>
            <a:r>
              <a:rPr lang="en-US" b="1" dirty="0">
                <a:solidFill>
                  <a:srgbClr val="FF0000"/>
                </a:solidFill>
              </a:rPr>
              <a:t>9%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6" name="Picture 5" descr="D:\IDL\DATA\lena\Grafici\plot_linearita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88" t="9230" r="18706" b="9924"/>
          <a:stretch/>
        </p:blipFill>
        <p:spPr bwMode="auto">
          <a:xfrm>
            <a:off x="157611" y="4433889"/>
            <a:ext cx="4370349" cy="2320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97309" y="5704642"/>
            <a:ext cx="253065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Good linearity </a:t>
            </a:r>
            <a:br>
              <a:rPr lang="en-US" dirty="0">
                <a:solidFill>
                  <a:srgbClr val="002060"/>
                </a:solidFill>
              </a:rPr>
            </a:br>
            <a:r>
              <a:rPr lang="en-US" sz="2000" dirty="0">
                <a:solidFill>
                  <a:srgbClr val="FF0000"/>
                </a:solidFill>
              </a:rPr>
              <a:t>up to 10</a:t>
            </a:r>
            <a:r>
              <a:rPr lang="en-US" sz="2000" baseline="30000" dirty="0">
                <a:solidFill>
                  <a:srgbClr val="FF0000"/>
                </a:solidFill>
              </a:rPr>
              <a:t>5 </a:t>
            </a:r>
            <a:r>
              <a:rPr lang="en-US" sz="2000" dirty="0">
                <a:solidFill>
                  <a:srgbClr val="FF0000"/>
                </a:solidFill>
              </a:rPr>
              <a:t>neutrons/s 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15E5071-6E47-48DF-BC6C-6C2CC1AB3860}"/>
              </a:ext>
            </a:extLst>
          </p:cNvPr>
          <p:cNvGrpSpPr/>
          <p:nvPr/>
        </p:nvGrpSpPr>
        <p:grpSpPr>
          <a:xfrm>
            <a:off x="5272702" y="1145210"/>
            <a:ext cx="6152381" cy="2869022"/>
            <a:chOff x="5272702" y="1145210"/>
            <a:chExt cx="6152381" cy="286902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72702" y="1145210"/>
              <a:ext cx="6152381" cy="2426891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704578" y="3644900"/>
              <a:ext cx="52886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2060"/>
                  </a:solidFill>
                  <a:latin typeface="Arial" panose="020B0604020202020204" pitchFamily="34" charset="0"/>
                </a:rPr>
                <a:t>Spatial resolution ranging between 2.0 to 2.6 mm.</a:t>
              </a:r>
              <a:endParaRPr lang="en-US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EC3D72E-CBDE-4689-8E19-6972A58EF9B7}"/>
              </a:ext>
            </a:extLst>
          </p:cNvPr>
          <p:cNvGrpSpPr/>
          <p:nvPr/>
        </p:nvGrpSpPr>
        <p:grpSpPr>
          <a:xfrm>
            <a:off x="4645957" y="4113935"/>
            <a:ext cx="7432999" cy="2589356"/>
            <a:chOff x="4645957" y="4113935"/>
            <a:chExt cx="7432999" cy="258935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45957" y="4985812"/>
              <a:ext cx="5548734" cy="97252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4712104" y="4665084"/>
              <a:ext cx="393088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002060"/>
                  </a:solidFill>
                  <a:latin typeface="Arial" panose="020B0604020202020204" pitchFamily="34" charset="0"/>
                </a:rPr>
                <a:t>Published on EPJ Plus</a:t>
              </a:r>
              <a:r>
                <a:rPr lang="en-US" altLang="en-US" sz="1400" dirty="0">
                  <a:solidFill>
                    <a:srgbClr val="002060"/>
                  </a:solidFill>
                  <a:latin typeface="Arial Unicode MS"/>
                </a:rPr>
                <a:t> : EPJP-D-21-01206R2</a:t>
              </a:r>
              <a:r>
                <a:rPr lang="en-US" sz="1400" dirty="0">
                  <a:solidFill>
                    <a:srgbClr val="002060"/>
                  </a:solidFill>
                  <a:latin typeface="Arial" panose="020B0604020202020204" pitchFamily="34" charset="0"/>
                </a:rPr>
                <a:t> .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  <p:pic>
          <p:nvPicPr>
            <p:cNvPr id="10" name="Picture 9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4F6996C7-BE55-43F8-9177-891FDFB4AB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08471" y="4113935"/>
              <a:ext cx="1970485" cy="2589356"/>
            </a:xfrm>
            <a:prstGeom prst="rect">
              <a:avLst/>
            </a:prstGeom>
          </p:spPr>
        </p:pic>
      </p:grp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3693D02-A95A-43A7-8128-42C2C16B1E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TIMEPIX for beams: Alignment &amp; Profiles                             </a:t>
            </a:r>
            <a:r>
              <a:rPr lang="en-US"/>
              <a:t>F.Murtas</a:t>
            </a:r>
            <a:endParaRPr lang="it-IT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7A852207-47F9-4C8E-BD64-AD5D2F8EE8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65877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Big Area MBGEM (12 layers) preparation and test at </a:t>
            </a:r>
            <a:r>
              <a:rPr lang="en-US" dirty="0" err="1"/>
              <a:t>nToF</a:t>
            </a:r>
            <a:endParaRPr lang="it-I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8711" y="827143"/>
            <a:ext cx="3574919" cy="230376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AB436C3-8968-450D-AC06-45F2E31BEA3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6045" y="827143"/>
            <a:ext cx="3071680" cy="23037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2118F6C-40D0-473C-98A3-1BA95F9095A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922" y="827143"/>
            <a:ext cx="3071680" cy="23037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423453F-6808-4372-AF30-D2DEF77BB5D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8712" y="3573463"/>
            <a:ext cx="3574918" cy="25159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425D2F-B412-4E52-8C9E-D954979175F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6046" y="3568935"/>
            <a:ext cx="3354656" cy="25159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BF08D26-6E43-4A98-B240-20FEAF544815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921" y="3573463"/>
            <a:ext cx="4036845" cy="3027634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3FC66F1-425A-4B2A-80F7-0FDABFBCDD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TIMEPIX for beams: Alignment &amp; Profiles                             </a:t>
            </a:r>
            <a:r>
              <a:rPr lang="en-US"/>
              <a:t>F.Murtas</a:t>
            </a:r>
            <a:endParaRPr lang="it-IT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0C92ABD-CDA5-47B6-A3C5-9EDE191FB1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98596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MBGEM detector : neutron spectra and </a:t>
            </a:r>
            <a:endParaRPr lang="it-IT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D1E0F3C-63E0-456E-90FC-132A90BABBF6}"/>
              </a:ext>
            </a:extLst>
          </p:cNvPr>
          <p:cNvGrpSpPr/>
          <p:nvPr/>
        </p:nvGrpSpPr>
        <p:grpSpPr>
          <a:xfrm>
            <a:off x="230187" y="3022837"/>
            <a:ext cx="5041063" cy="3672013"/>
            <a:chOff x="745015" y="3034491"/>
            <a:chExt cx="5041063" cy="367201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84544" y="3034491"/>
              <a:ext cx="3162611" cy="3672013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745015" y="3549624"/>
              <a:ext cx="670200" cy="2777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Gammas</a:t>
              </a:r>
              <a:endParaRPr lang="it-IT" sz="14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984280" y="3410740"/>
              <a:ext cx="683443" cy="472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Fast </a:t>
              </a:r>
            </a:p>
            <a:p>
              <a:pPr algn="ctr"/>
              <a:r>
                <a:rPr lang="en-US" sz="1400" dirty="0"/>
                <a:t>neutrons</a:t>
              </a:r>
              <a:endParaRPr lang="it-IT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865924" y="4599290"/>
              <a:ext cx="920154" cy="472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Intermediate</a:t>
              </a:r>
            </a:p>
            <a:p>
              <a:pPr algn="ctr"/>
              <a:r>
                <a:rPr lang="en-US" sz="1400" dirty="0"/>
                <a:t>Neutrons</a:t>
              </a:r>
              <a:endParaRPr lang="it-IT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6027" y="5728555"/>
              <a:ext cx="712784" cy="472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err="1"/>
                <a:t>Epitermic</a:t>
              </a:r>
              <a:endParaRPr lang="en-US" sz="1400" dirty="0"/>
            </a:p>
            <a:p>
              <a:pPr algn="ctr"/>
              <a:r>
                <a:rPr lang="en-US" sz="1400" dirty="0"/>
                <a:t>Neutrons</a:t>
              </a:r>
              <a:endParaRPr lang="it-IT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75840" y="5733773"/>
              <a:ext cx="700321" cy="472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err="1"/>
                <a:t>Termal</a:t>
              </a:r>
              <a:endParaRPr lang="en-US" sz="1400" dirty="0"/>
            </a:p>
            <a:p>
              <a:pPr algn="ctr"/>
              <a:r>
                <a:rPr lang="en-US" sz="1400" dirty="0"/>
                <a:t>Neutrons</a:t>
              </a:r>
              <a:endParaRPr lang="it-IT" sz="1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50699" y="4599290"/>
              <a:ext cx="683443" cy="472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Fast </a:t>
              </a:r>
            </a:p>
            <a:p>
              <a:pPr algn="ctr"/>
              <a:r>
                <a:rPr lang="en-US" sz="1400" dirty="0"/>
                <a:t>neutrons</a:t>
              </a:r>
              <a:endParaRPr lang="it-IT" sz="1400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ED85C68-8B85-4CB7-8A92-3CF17CCC62AE}"/>
              </a:ext>
            </a:extLst>
          </p:cNvPr>
          <p:cNvGrpSpPr/>
          <p:nvPr/>
        </p:nvGrpSpPr>
        <p:grpSpPr>
          <a:xfrm>
            <a:off x="6717701" y="3022837"/>
            <a:ext cx="5021276" cy="3672013"/>
            <a:chOff x="6710017" y="2876443"/>
            <a:chExt cx="5021276" cy="367201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64DE6F8-5178-435E-9B7E-32D6CF64E8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842" t="10480" r="928" b="1628"/>
            <a:stretch/>
          </p:blipFill>
          <p:spPr>
            <a:xfrm>
              <a:off x="7659980" y="3070730"/>
              <a:ext cx="3152510" cy="347772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BBDC44F-85D6-490A-AB55-C46BA324209F}"/>
                </a:ext>
              </a:extLst>
            </p:cNvPr>
            <p:cNvSpPr txBox="1"/>
            <p:nvPr/>
          </p:nvSpPr>
          <p:spPr>
            <a:xfrm>
              <a:off x="8429992" y="2876443"/>
              <a:ext cx="1642235" cy="3065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Active area 10x10 cm</a:t>
              </a:r>
              <a:r>
                <a:rPr lang="en-US" sz="1200" baseline="30000" dirty="0">
                  <a:solidFill>
                    <a:srgbClr val="FF0000"/>
                  </a:solidFill>
                </a:rPr>
                <a:t>2</a:t>
              </a:r>
              <a:endParaRPr lang="it-IT" sz="1200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4136DF7-380F-4784-8ABF-BFDED6B8B14F}"/>
                </a:ext>
              </a:extLst>
            </p:cNvPr>
            <p:cNvSpPr txBox="1"/>
            <p:nvPr/>
          </p:nvSpPr>
          <p:spPr>
            <a:xfrm>
              <a:off x="6727139" y="3679954"/>
              <a:ext cx="769609" cy="3065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Gammas</a:t>
              </a:r>
              <a:endParaRPr lang="it-IT" sz="120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BC2ED7F-710A-4EDF-A5A7-FAEA1D15D664}"/>
                </a:ext>
              </a:extLst>
            </p:cNvPr>
            <p:cNvSpPr txBox="1"/>
            <p:nvPr/>
          </p:nvSpPr>
          <p:spPr>
            <a:xfrm>
              <a:off x="10891728" y="3529455"/>
              <a:ext cx="778707" cy="510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Fast </a:t>
              </a:r>
            </a:p>
            <a:p>
              <a:pPr algn="ctr"/>
              <a:r>
                <a:rPr lang="en-US" sz="1200" dirty="0"/>
                <a:t>neutrons</a:t>
              </a:r>
              <a:endParaRPr lang="it-IT" sz="12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2635192-A1AD-4963-882C-4A23293969E5}"/>
                </a:ext>
              </a:extLst>
            </p:cNvPr>
            <p:cNvSpPr txBox="1"/>
            <p:nvPr/>
          </p:nvSpPr>
          <p:spPr>
            <a:xfrm>
              <a:off x="6710017" y="5391197"/>
              <a:ext cx="813023" cy="510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err="1"/>
                <a:t>Epitermic</a:t>
              </a:r>
              <a:endParaRPr lang="en-US" sz="1200" dirty="0"/>
            </a:p>
            <a:p>
              <a:pPr algn="ctr"/>
              <a:r>
                <a:rPr lang="en-US" sz="1200" dirty="0"/>
                <a:t>Neutrons</a:t>
              </a:r>
              <a:endParaRPr lang="it-IT" sz="12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F9A3C21-7879-47AF-8663-7CD3C4A4CEF7}"/>
                </a:ext>
              </a:extLst>
            </p:cNvPr>
            <p:cNvSpPr txBox="1"/>
            <p:nvPr/>
          </p:nvSpPr>
          <p:spPr>
            <a:xfrm>
              <a:off x="10932517" y="5391197"/>
              <a:ext cx="798776" cy="510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err="1"/>
                <a:t>Termal</a:t>
              </a:r>
              <a:endParaRPr lang="en-US" sz="1200" dirty="0"/>
            </a:p>
            <a:p>
              <a:pPr algn="ctr"/>
              <a:r>
                <a:rPr lang="en-US" sz="1200" dirty="0"/>
                <a:t>Neutrons</a:t>
              </a:r>
              <a:endParaRPr lang="it-IT" sz="1200" dirty="0"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7C39964D-7A78-460B-852B-4707E809EB9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1153" y="709152"/>
            <a:ext cx="2798827" cy="25298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C462F58-F0A9-402C-988D-66371FCABB71}"/>
              </a:ext>
            </a:extLst>
          </p:cNvPr>
          <p:cNvSpPr txBox="1"/>
          <p:nvPr/>
        </p:nvSpPr>
        <p:spPr>
          <a:xfrm>
            <a:off x="451827" y="1352826"/>
            <a:ext cx="35264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Every Boron layer contribute to the </a:t>
            </a:r>
          </a:p>
          <a:p>
            <a:r>
              <a:rPr lang="en-US" dirty="0"/>
              <a:t>the detector efficiency</a:t>
            </a:r>
            <a:endParaRPr lang="en-GB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1D3A3980-2BE4-45C2-A72E-B398F6BCE127}"/>
              </a:ext>
            </a:extLst>
          </p:cNvPr>
          <p:cNvSpPr/>
          <p:nvPr/>
        </p:nvSpPr>
        <p:spPr>
          <a:xfrm>
            <a:off x="4203166" y="1575227"/>
            <a:ext cx="507147" cy="3773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BCC5EB6C-C646-4CE6-ACA6-7AD8555D1B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TIMEPIX for beams: Alignment &amp; Profiles                             </a:t>
            </a:r>
            <a:r>
              <a:rPr lang="en-US"/>
              <a:t>F.Murtas</a:t>
            </a:r>
            <a:endParaRPr lang="it-IT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21D871D5-7D32-4511-9E03-375A4BEFF4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19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7734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Timepix Installation in EAR1 for the beam/laser </a:t>
            </a:r>
            <a:r>
              <a:rPr lang="en-US" dirty="0" err="1"/>
              <a:t>alignement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6200" y="1304925"/>
            <a:ext cx="3190462" cy="30682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7748" y="1304925"/>
            <a:ext cx="3190461" cy="30682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20687" y="4445880"/>
            <a:ext cx="662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B04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50250" y="4445879"/>
            <a:ext cx="662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B05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02217" y="1260764"/>
            <a:ext cx="4114800" cy="54819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F0F6B2-C34E-472B-B763-83E0E7785215}"/>
              </a:ext>
            </a:extLst>
          </p:cNvPr>
          <p:cNvSpPr txBox="1"/>
          <p:nvPr/>
        </p:nvSpPr>
        <p:spPr>
          <a:xfrm>
            <a:off x="274983" y="5144909"/>
            <a:ext cx="62835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two </a:t>
            </a:r>
            <a:r>
              <a:rPr lang="en-US" dirty="0" err="1"/>
              <a:t>TimepixQuads</a:t>
            </a:r>
            <a:r>
              <a:rPr lang="en-US" dirty="0"/>
              <a:t> already used in 2018 have been installed </a:t>
            </a:r>
          </a:p>
          <a:p>
            <a:r>
              <a:rPr lang="en-US" dirty="0"/>
              <a:t>on the usual aluminum column but this time with </a:t>
            </a:r>
          </a:p>
          <a:p>
            <a:r>
              <a:rPr lang="en-GB" dirty="0">
                <a:solidFill>
                  <a:srgbClr val="FF0000"/>
                </a:solidFill>
              </a:rPr>
              <a:t>two vernier calliper screws (horizontal and vertical)</a:t>
            </a:r>
          </a:p>
          <a:p>
            <a:r>
              <a:rPr lang="en-GB" dirty="0">
                <a:solidFill>
                  <a:srgbClr val="FF0000"/>
                </a:solidFill>
              </a:rPr>
              <a:t>allowing a fast alignment of the detector to the beam position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92103C-738D-43BC-A7F7-A64C61C802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TIMEPIX for beams: Alignment &amp; Profiles                             </a:t>
            </a:r>
            <a:r>
              <a:rPr lang="en-US"/>
              <a:t>F.Murtas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F86ABD-8A31-4A18-B939-79BB56E950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768429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6F437-3E90-4FBE-B022-81F2D1A1B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EAB6FF-3F55-4C99-ABCA-7B143AD2C7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20</a:t>
            </a:fld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B1918D-B123-44FB-84E4-16C69B3BED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TIMEPIX for beams: Alignment &amp; Profiles                             </a:t>
            </a:r>
            <a:r>
              <a:rPr lang="en-US"/>
              <a:t>F.Murtas</a:t>
            </a:r>
            <a:endParaRPr lang="it-I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D17AD8-EA11-4F07-B50F-DA1E0D252189}"/>
              </a:ext>
            </a:extLst>
          </p:cNvPr>
          <p:cNvSpPr txBox="1"/>
          <p:nvPr/>
        </p:nvSpPr>
        <p:spPr>
          <a:xfrm>
            <a:off x="274408" y="1680637"/>
            <a:ext cx="1124153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We used few times during this year the 4 </a:t>
            </a:r>
            <a:r>
              <a:rPr lang="en-US" sz="2000" dirty="0" err="1">
                <a:solidFill>
                  <a:srgbClr val="002060"/>
                </a:solidFill>
              </a:rPr>
              <a:t>Timepixquad</a:t>
            </a:r>
            <a:r>
              <a:rPr lang="en-US" sz="2000" dirty="0">
                <a:solidFill>
                  <a:srgbClr val="002060"/>
                </a:solidFill>
              </a:rPr>
              <a:t> for the neutron beam position in EAR1 and EAR2</a:t>
            </a:r>
          </a:p>
          <a:p>
            <a:pPr>
              <a:buClr>
                <a:srgbClr val="FF0000"/>
              </a:buClr>
            </a:pPr>
            <a:r>
              <a:rPr lang="en-US" sz="2000" dirty="0">
                <a:solidFill>
                  <a:srgbClr val="002060"/>
                </a:solidFill>
              </a:rPr>
              <a:t>     The systems appear to be solid and reliable </a:t>
            </a:r>
          </a:p>
          <a:p>
            <a:pPr>
              <a:buClr>
                <a:srgbClr val="FF0000"/>
              </a:buClr>
            </a:pPr>
            <a:endParaRPr lang="en-US" sz="2000" dirty="0">
              <a:solidFill>
                <a:srgbClr val="002060"/>
              </a:solidFill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We are going to use for future studies the timepix3; </a:t>
            </a:r>
            <a:br>
              <a:rPr lang="en-US" sz="2000" dirty="0">
                <a:solidFill>
                  <a:srgbClr val="002060"/>
                </a:solidFill>
              </a:rPr>
            </a:br>
            <a:r>
              <a:rPr lang="en-US" sz="2000" dirty="0">
                <a:solidFill>
                  <a:srgbClr val="002060"/>
                </a:solidFill>
              </a:rPr>
              <a:t>With this readout we have less material budget,  better time resolution and wide range of time readout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000" dirty="0">
              <a:solidFill>
                <a:srgbClr val="002060"/>
              </a:solidFill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000" dirty="0">
              <a:solidFill>
                <a:srgbClr val="002060"/>
              </a:solidFill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000" dirty="0">
              <a:solidFill>
                <a:srgbClr val="002060"/>
              </a:solidFill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MBGEM reaches finally a good high efficiency on a wide area</a:t>
            </a:r>
            <a:br>
              <a:rPr lang="en-US" sz="2000" dirty="0">
                <a:solidFill>
                  <a:srgbClr val="002060"/>
                </a:solidFill>
              </a:rPr>
            </a:br>
            <a:r>
              <a:rPr lang="en-US" sz="2000" dirty="0">
                <a:solidFill>
                  <a:srgbClr val="002060"/>
                </a:solidFill>
              </a:rPr>
              <a:t>The BGEM are mechanically reliable and </a:t>
            </a:r>
            <a:r>
              <a:rPr lang="en-US" sz="2000" dirty="0">
                <a:solidFill>
                  <a:srgbClr val="FF0000"/>
                </a:solidFill>
              </a:rPr>
              <a:t>all the layer are contributing </a:t>
            </a:r>
            <a:r>
              <a:rPr lang="en-US" sz="2000" dirty="0">
                <a:solidFill>
                  <a:srgbClr val="002060"/>
                </a:solidFill>
              </a:rPr>
              <a:t>to the thermal neutron detection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000" dirty="0">
              <a:solidFill>
                <a:srgbClr val="002060"/>
              </a:solidFill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Similar detector can now be realized for fast neutrons   </a:t>
            </a:r>
            <a:endParaRPr lang="en-GB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168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Online plots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2444" y="1557338"/>
            <a:ext cx="4831695" cy="41645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63" y="1495018"/>
            <a:ext cx="6642903" cy="42269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6C5E8F-1B6A-4A1F-BD08-3C39EC20ED39}"/>
              </a:ext>
            </a:extLst>
          </p:cNvPr>
          <p:cNvSpPr txBox="1"/>
          <p:nvPr/>
        </p:nvSpPr>
        <p:spPr>
          <a:xfrm>
            <a:off x="1662545" y="828615"/>
            <a:ext cx="7717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The 4 </a:t>
            </a:r>
            <a:r>
              <a:rPr lang="en-US" dirty="0" err="1">
                <a:solidFill>
                  <a:srgbClr val="002060"/>
                </a:solidFill>
              </a:rPr>
              <a:t>Timepixes</a:t>
            </a:r>
            <a:r>
              <a:rPr lang="en-US" dirty="0">
                <a:solidFill>
                  <a:srgbClr val="002060"/>
                </a:solidFill>
              </a:rPr>
              <a:t> were acquired by the two Windows PC placed in EAR1 and EAR2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4AE109-7064-4FFD-BF72-CB13834BC6EA}"/>
              </a:ext>
            </a:extLst>
          </p:cNvPr>
          <p:cNvSpPr txBox="1"/>
          <p:nvPr/>
        </p:nvSpPr>
        <p:spPr>
          <a:xfrm>
            <a:off x="2014450" y="5896652"/>
            <a:ext cx="8433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The data can be saved by a list of pixels or cluster produced by an online Cluster analysis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0D1A7A2-655C-4F58-B3DA-6A4B11CE46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TIMEPIX for beams: Alignment &amp; Profiles                             </a:t>
            </a:r>
            <a:r>
              <a:rPr lang="en-US"/>
              <a:t>F.Murtas</a:t>
            </a:r>
            <a:endParaRPr lang="it-IT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A3FF971-4F8E-4BAF-ADDD-75952B2EC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30390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EAR1 beam position : 2D and projections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272719D-0893-4D77-AEB6-904D0CBED64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1036309" y="2596728"/>
            <a:ext cx="5790173" cy="268325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AD3BA84-8F49-48D5-A0C2-48D4FF266AA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3263" y="4168588"/>
            <a:ext cx="5362097" cy="270061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F596305-AFB2-41A5-9403-7C9DDA594A0D}"/>
              </a:ext>
            </a:extLst>
          </p:cNvPr>
          <p:cNvSpPr txBox="1"/>
          <p:nvPr/>
        </p:nvSpPr>
        <p:spPr>
          <a:xfrm>
            <a:off x="8893266" y="2027200"/>
            <a:ext cx="313247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dirty="0"/>
          </a:p>
          <a:p>
            <a:r>
              <a:rPr lang="it-IT" dirty="0"/>
              <a:t>B05 X : 14.62 =&gt;    0.54 mm</a:t>
            </a:r>
          </a:p>
          <a:p>
            <a:endParaRPr lang="it-IT" dirty="0"/>
          </a:p>
          <a:p>
            <a:r>
              <a:rPr lang="it-IT" dirty="0"/>
              <a:t>B05 Y : 13.13 =&gt;  - 0.94 mm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CB6DE57-41F4-41FE-993C-89F8E9CA81D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3263" y="1467970"/>
            <a:ext cx="5451095" cy="274544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294CF56-68AF-4174-908D-B0056C825E56}"/>
              </a:ext>
            </a:extLst>
          </p:cNvPr>
          <p:cNvSpPr txBox="1"/>
          <p:nvPr/>
        </p:nvSpPr>
        <p:spPr>
          <a:xfrm>
            <a:off x="8893267" y="4818813"/>
            <a:ext cx="313247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dirty="0"/>
          </a:p>
          <a:p>
            <a:r>
              <a:rPr lang="it-IT" dirty="0"/>
              <a:t>B04 X : 15.05 =&gt;    0.97 mm</a:t>
            </a:r>
          </a:p>
          <a:p>
            <a:endParaRPr lang="it-IT" dirty="0"/>
          </a:p>
          <a:p>
            <a:r>
              <a:rPr lang="it-IT" dirty="0"/>
              <a:t>B04 Y : 14.38 =&gt;    0.30 mm</a:t>
            </a:r>
          </a:p>
          <a:p>
            <a:endParaRPr lang="it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FDE7B1-BE90-49AC-BA02-E73EC3810E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TIMEPIX for beams: Alignment &amp; Profiles                             </a:t>
            </a:r>
            <a:r>
              <a:rPr lang="en-US"/>
              <a:t>F.Murtas</a:t>
            </a:r>
            <a:endParaRPr lang="it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E3A39A-475A-4B14-9860-B2DD56CF23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50938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Alignment in EAR1 Timepix positions </a:t>
            </a:r>
          </a:p>
        </p:txBody>
      </p:sp>
      <p:sp>
        <p:nvSpPr>
          <p:cNvPr id="4" name="Down Arrow 3"/>
          <p:cNvSpPr/>
          <p:nvPr/>
        </p:nvSpPr>
        <p:spPr>
          <a:xfrm flipV="1">
            <a:off x="1046568" y="6028345"/>
            <a:ext cx="379142" cy="7359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5622" y="6211669"/>
            <a:ext cx="7496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EAR1</a:t>
            </a:r>
          </a:p>
          <a:p>
            <a:r>
              <a:rPr lang="en-US" dirty="0"/>
              <a:t>BEAM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40" y="1107762"/>
            <a:ext cx="2212369" cy="230976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914" y="3642836"/>
            <a:ext cx="2230449" cy="2343527"/>
          </a:xfrm>
          <a:prstGeom prst="rect">
            <a:avLst/>
          </a:prstGeom>
        </p:spPr>
      </p:pic>
      <p:sp>
        <p:nvSpPr>
          <p:cNvPr id="93" name="TextBox 92"/>
          <p:cNvSpPr txBox="1"/>
          <p:nvPr/>
        </p:nvSpPr>
        <p:spPr>
          <a:xfrm>
            <a:off x="2911921" y="3751407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B04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2911921" y="1207852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B05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2EF10BC-47EA-4D90-A84F-56A0F89C4B91}"/>
              </a:ext>
            </a:extLst>
          </p:cNvPr>
          <p:cNvGrpSpPr/>
          <p:nvPr/>
        </p:nvGrpSpPr>
        <p:grpSpPr>
          <a:xfrm>
            <a:off x="2998483" y="4566422"/>
            <a:ext cx="370614" cy="523220"/>
            <a:chOff x="5450762" y="3123321"/>
            <a:chExt cx="370614" cy="52322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99E6FA9-B927-4007-B275-6B2ECAEFB627}"/>
                </a:ext>
              </a:extLst>
            </p:cNvPr>
            <p:cNvSpPr/>
            <p:nvPr/>
          </p:nvSpPr>
          <p:spPr>
            <a:xfrm>
              <a:off x="5462134" y="3205095"/>
              <a:ext cx="347870" cy="359673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2060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B093918-E0DF-4D71-9878-FDF61510CF53}"/>
                </a:ext>
              </a:extLst>
            </p:cNvPr>
            <p:cNvSpPr txBox="1"/>
            <p:nvPr/>
          </p:nvSpPr>
          <p:spPr>
            <a:xfrm flipH="1">
              <a:off x="5450762" y="3123321"/>
              <a:ext cx="3706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002060"/>
                  </a:solidFill>
                </a:rPr>
                <a:t>X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3EC7FD1-4ACA-47E0-9A27-CA16062BEF89}"/>
              </a:ext>
            </a:extLst>
          </p:cNvPr>
          <p:cNvGrpSpPr/>
          <p:nvPr/>
        </p:nvGrpSpPr>
        <p:grpSpPr>
          <a:xfrm>
            <a:off x="2998483" y="2051939"/>
            <a:ext cx="370614" cy="523220"/>
            <a:chOff x="5450762" y="3123321"/>
            <a:chExt cx="370614" cy="52322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45BF9AA8-C847-4CF3-9552-CDAB19A6E2AB}"/>
                </a:ext>
              </a:extLst>
            </p:cNvPr>
            <p:cNvSpPr/>
            <p:nvPr/>
          </p:nvSpPr>
          <p:spPr>
            <a:xfrm>
              <a:off x="5462134" y="3205095"/>
              <a:ext cx="347870" cy="359673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2060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675D38C-C9EA-4643-8EC2-0C45D8BA5C6A}"/>
                </a:ext>
              </a:extLst>
            </p:cNvPr>
            <p:cNvSpPr txBox="1"/>
            <p:nvPr/>
          </p:nvSpPr>
          <p:spPr>
            <a:xfrm flipH="1">
              <a:off x="5450762" y="3123321"/>
              <a:ext cx="3706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002060"/>
                  </a:solidFill>
                </a:rPr>
                <a:t>X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4226EC9-3166-484D-8DF0-CA5DC110CEFB}"/>
              </a:ext>
            </a:extLst>
          </p:cNvPr>
          <p:cNvSpPr txBox="1"/>
          <p:nvPr/>
        </p:nvSpPr>
        <p:spPr>
          <a:xfrm>
            <a:off x="403842" y="697790"/>
            <a:ext cx="1947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measurement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86C3B96-D292-436C-AF2C-9BC9B0E7356C}"/>
              </a:ext>
            </a:extLst>
          </p:cNvPr>
          <p:cNvGrpSpPr/>
          <p:nvPr/>
        </p:nvGrpSpPr>
        <p:grpSpPr>
          <a:xfrm>
            <a:off x="4033693" y="686971"/>
            <a:ext cx="2283959" cy="6184462"/>
            <a:chOff x="4033693" y="686971"/>
            <a:chExt cx="2283959" cy="618446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0362266-FCB2-4039-8A88-2071A793BD63}"/>
                </a:ext>
              </a:extLst>
            </p:cNvPr>
            <p:cNvGrpSpPr/>
            <p:nvPr/>
          </p:nvGrpSpPr>
          <p:grpSpPr>
            <a:xfrm>
              <a:off x="4041339" y="1130789"/>
              <a:ext cx="2268666" cy="5740644"/>
              <a:chOff x="3990145" y="1130789"/>
              <a:chExt cx="2268666" cy="5740644"/>
            </a:xfrm>
          </p:grpSpPr>
          <p:sp>
            <p:nvSpPr>
              <p:cNvPr id="27" name="Down Arrow 3">
                <a:extLst>
                  <a:ext uri="{FF2B5EF4-FFF2-40B4-BE49-F238E27FC236}">
                    <a16:creationId xmlns:a16="http://schemas.microsoft.com/office/drawing/2014/main" id="{FCBD72ED-821B-4D51-9630-160FD53C70A2}"/>
                  </a:ext>
                </a:extLst>
              </p:cNvPr>
              <p:cNvSpPr/>
              <p:nvPr/>
            </p:nvSpPr>
            <p:spPr>
              <a:xfrm flipV="1">
                <a:off x="4924829" y="6041778"/>
                <a:ext cx="379142" cy="73598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CC51D90-9802-448D-ABC8-49FCAE7A1F27}"/>
                  </a:ext>
                </a:extLst>
              </p:cNvPr>
              <p:cNvSpPr txBox="1"/>
              <p:nvPr/>
            </p:nvSpPr>
            <p:spPr>
              <a:xfrm>
                <a:off x="4043883" y="6225102"/>
                <a:ext cx="74962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EAR1</a:t>
                </a:r>
              </a:p>
              <a:p>
                <a:r>
                  <a:rPr lang="en-US" dirty="0"/>
                  <a:t>BEAM</a:t>
                </a:r>
              </a:p>
            </p:txBody>
          </p:sp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E6ACE6A5-6245-4F4C-B1EB-D3E724A2FA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90145" y="3650842"/>
                <a:ext cx="2236917" cy="2335521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6460C242-297A-40F1-81A0-D4452D820A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063547" y="1130789"/>
                <a:ext cx="2195264" cy="2320311"/>
              </a:xfrm>
              <a:prstGeom prst="rect">
                <a:avLst/>
              </a:prstGeom>
            </p:spPr>
          </p:pic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971817E-964F-45CE-ADA9-1A344572AC3D}"/>
                </a:ext>
              </a:extLst>
            </p:cNvPr>
            <p:cNvSpPr txBox="1"/>
            <p:nvPr/>
          </p:nvSpPr>
          <p:spPr>
            <a:xfrm>
              <a:off x="4033693" y="686971"/>
              <a:ext cx="22839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Second measurement</a:t>
              </a:r>
              <a:endParaRPr lang="en-GB" dirty="0"/>
            </a:p>
          </p:txBody>
        </p:sp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7D448B8F-82B6-4741-BB7B-84DB7DA73D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9573" y="1392518"/>
            <a:ext cx="5448696" cy="492542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C5B37D9-5119-44F0-9605-59B111F092F9}"/>
              </a:ext>
            </a:extLst>
          </p:cNvPr>
          <p:cNvSpPr txBox="1"/>
          <p:nvPr/>
        </p:nvSpPr>
        <p:spPr>
          <a:xfrm>
            <a:off x="7631084" y="980902"/>
            <a:ext cx="1433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Final Position</a:t>
            </a:r>
            <a:endParaRPr lang="en-GB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FBD2C8AB-315C-4E90-846B-DB2474583A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TIMEPIX for beams: Alignment &amp; Profiles                             </a:t>
            </a:r>
            <a:r>
              <a:rPr lang="en-US"/>
              <a:t>F.Murtas</a:t>
            </a:r>
            <a:endParaRPr lang="it-IT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E3BFE37-39D3-4F19-8D1B-1444D5B622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19136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TimepixQuad</a:t>
            </a:r>
            <a:r>
              <a:rPr lang="en-US" dirty="0"/>
              <a:t> Installation in EAR2 for the beam/laser alignment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3267" y="5590936"/>
            <a:ext cx="107797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Installation in EAR2 with the two </a:t>
            </a:r>
            <a:r>
              <a:rPr lang="en-US" sz="2400" dirty="0" err="1">
                <a:solidFill>
                  <a:srgbClr val="002060"/>
                </a:solidFill>
              </a:rPr>
              <a:t>Timpixquad</a:t>
            </a:r>
            <a:r>
              <a:rPr lang="en-US" sz="2400" dirty="0">
                <a:solidFill>
                  <a:srgbClr val="002060"/>
                </a:solidFill>
              </a:rPr>
              <a:t> bought in 2020 by INFN</a:t>
            </a:r>
          </a:p>
          <a:p>
            <a:r>
              <a:rPr lang="en-US" sz="2400" dirty="0">
                <a:solidFill>
                  <a:srgbClr val="002060"/>
                </a:solidFill>
              </a:rPr>
              <a:t>In this case two special support have been built to hang the stages on the beam pipe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96" y="1299148"/>
            <a:ext cx="2645837" cy="352778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63068" y="4905371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L07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49658" y="4821154"/>
            <a:ext cx="6591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C05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C26787-82D8-42F7-BFC4-0CFE9111BD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533" y="1006889"/>
            <a:ext cx="4352751" cy="45056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C43AFC-871B-472B-AE90-EA68D1F6EB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3651" y="1760813"/>
            <a:ext cx="4151446" cy="2715899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2913EB10-AC1D-4DEE-B521-5223F1C1EE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TIMEPIX for beams: Alignment &amp; Profiles                             </a:t>
            </a:r>
            <a:r>
              <a:rPr lang="en-US"/>
              <a:t>F.Murtas</a:t>
            </a:r>
            <a:endParaRPr lang="it-IT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83AD74E-9886-44D7-BDCF-B06618E6E5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77239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EAR2 beam position run001  </a:t>
            </a:r>
            <a:r>
              <a:rPr lang="en-US" dirty="0">
                <a:solidFill>
                  <a:srgbClr val="FFFF00"/>
                </a:solidFill>
              </a:rPr>
              <a:t>E&gt; 1MeV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8C612A-FE78-4522-B4D0-EB426A009992}"/>
              </a:ext>
            </a:extLst>
          </p:cNvPr>
          <p:cNvSpPr txBox="1"/>
          <p:nvPr/>
        </p:nvSpPr>
        <p:spPr>
          <a:xfrm>
            <a:off x="8953077" y="5065282"/>
            <a:ext cx="315579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L07 X : 10.52 =&gt;  - 3.56 mm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L07 Y : 19.29 =&gt;    5.21 mm</a:t>
            </a:r>
          </a:p>
          <a:p>
            <a:endParaRPr lang="it-IT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E3F996F-5DF1-4659-A914-10716935100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365" y="1350755"/>
            <a:ext cx="3056364" cy="551908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37F8571-66CF-40FD-BEA1-ABD0F97CDB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8535" y="1488141"/>
            <a:ext cx="5454645" cy="536985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79E7677-E4F8-4265-893B-3C9861F1F21A}"/>
              </a:ext>
            </a:extLst>
          </p:cNvPr>
          <p:cNvSpPr txBox="1"/>
          <p:nvPr/>
        </p:nvSpPr>
        <p:spPr>
          <a:xfrm>
            <a:off x="8953076" y="2060021"/>
            <a:ext cx="315579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dirty="0"/>
          </a:p>
          <a:p>
            <a:r>
              <a:rPr lang="it-IT" dirty="0"/>
              <a:t>C05 X : 13.70 =&gt;  - 0.38 mm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C05 Y : 15.43 =&gt;     1.35 mm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0685CA-761E-4582-A26B-0DA9AFA1FE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TIMEPIX for beams: Alignment &amp; Profiles                             </a:t>
            </a:r>
            <a:r>
              <a:rPr lang="en-US"/>
              <a:t>F.Murtas</a:t>
            </a:r>
            <a:endParaRPr lang="it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FD0685-B36F-4DD8-9242-67187548DB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01011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Timepix positions </a:t>
            </a:r>
          </a:p>
        </p:txBody>
      </p:sp>
      <p:sp>
        <p:nvSpPr>
          <p:cNvPr id="36" name="Down Arrow 35"/>
          <p:cNvSpPr/>
          <p:nvPr/>
        </p:nvSpPr>
        <p:spPr>
          <a:xfrm flipV="1">
            <a:off x="1136917" y="6034108"/>
            <a:ext cx="379142" cy="7359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255971" y="6217432"/>
            <a:ext cx="7496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EAR2</a:t>
            </a:r>
          </a:p>
          <a:p>
            <a:r>
              <a:rPr lang="en-US" dirty="0"/>
              <a:t>BEAM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971" y="1085821"/>
            <a:ext cx="2246974" cy="23097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971" y="3694438"/>
            <a:ext cx="2246974" cy="2363053"/>
          </a:xfrm>
          <a:prstGeom prst="rect">
            <a:avLst/>
          </a:prstGeom>
        </p:spPr>
      </p:pic>
      <p:sp>
        <p:nvSpPr>
          <p:cNvPr id="95" name="TextBox 94"/>
          <p:cNvSpPr txBox="1"/>
          <p:nvPr/>
        </p:nvSpPr>
        <p:spPr>
          <a:xfrm>
            <a:off x="2934750" y="1332151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C05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2932712" y="3901900"/>
            <a:ext cx="51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L07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9063758-BA5E-4172-9D40-F0D705756CE8}"/>
              </a:ext>
            </a:extLst>
          </p:cNvPr>
          <p:cNvGrpSpPr/>
          <p:nvPr/>
        </p:nvGrpSpPr>
        <p:grpSpPr>
          <a:xfrm>
            <a:off x="2994598" y="4696127"/>
            <a:ext cx="347870" cy="359673"/>
            <a:chOff x="4800600" y="3140765"/>
            <a:chExt cx="347870" cy="35967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35969A0D-EC71-4F0F-A4B3-3BBAAB563260}"/>
                </a:ext>
              </a:extLst>
            </p:cNvPr>
            <p:cNvSpPr/>
            <p:nvPr/>
          </p:nvSpPr>
          <p:spPr>
            <a:xfrm>
              <a:off x="4800600" y="3140765"/>
              <a:ext cx="347870" cy="359673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9242EC2-6AA5-4A45-A102-87247C9201F4}"/>
                </a:ext>
              </a:extLst>
            </p:cNvPr>
            <p:cNvSpPr/>
            <p:nvPr/>
          </p:nvSpPr>
          <p:spPr>
            <a:xfrm>
              <a:off x="4934778" y="3281408"/>
              <a:ext cx="79513" cy="78386"/>
            </a:xfrm>
            <a:prstGeom prst="ellipse">
              <a:avLst/>
            </a:prstGeom>
            <a:solidFill>
              <a:schemeClr val="tx2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C349D3-8DDC-46DB-8849-A7FC64100AB0}"/>
              </a:ext>
            </a:extLst>
          </p:cNvPr>
          <p:cNvGrpSpPr/>
          <p:nvPr/>
        </p:nvGrpSpPr>
        <p:grpSpPr>
          <a:xfrm>
            <a:off x="2988736" y="1849741"/>
            <a:ext cx="370614" cy="523220"/>
            <a:chOff x="5450762" y="3123321"/>
            <a:chExt cx="370614" cy="52322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B98D5AF1-8B83-4555-ABCF-9479E9DB6BFD}"/>
                </a:ext>
              </a:extLst>
            </p:cNvPr>
            <p:cNvSpPr/>
            <p:nvPr/>
          </p:nvSpPr>
          <p:spPr>
            <a:xfrm>
              <a:off x="5462134" y="3205095"/>
              <a:ext cx="347870" cy="359673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2060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8799A0D-8311-4532-AB93-8DE5895851CE}"/>
                </a:ext>
              </a:extLst>
            </p:cNvPr>
            <p:cNvSpPr txBox="1"/>
            <p:nvPr/>
          </p:nvSpPr>
          <p:spPr>
            <a:xfrm flipH="1">
              <a:off x="5450762" y="3123321"/>
              <a:ext cx="3706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002060"/>
                  </a:solidFill>
                </a:rPr>
                <a:t>X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082C7ED5-2A39-4C70-8244-A50F9178B030}"/>
              </a:ext>
            </a:extLst>
          </p:cNvPr>
          <p:cNvSpPr txBox="1"/>
          <p:nvPr/>
        </p:nvSpPr>
        <p:spPr>
          <a:xfrm>
            <a:off x="403842" y="697790"/>
            <a:ext cx="1947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measurement</a:t>
            </a:r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2BFFF7B-4BBD-4D42-834D-6AB9B750914D}"/>
              </a:ext>
            </a:extLst>
          </p:cNvPr>
          <p:cNvGrpSpPr/>
          <p:nvPr/>
        </p:nvGrpSpPr>
        <p:grpSpPr>
          <a:xfrm>
            <a:off x="3742624" y="697790"/>
            <a:ext cx="2269118" cy="6192460"/>
            <a:chOff x="3742624" y="697790"/>
            <a:chExt cx="2269118" cy="6192460"/>
          </a:xfrm>
        </p:grpSpPr>
        <p:sp>
          <p:nvSpPr>
            <p:cNvPr id="27" name="Down Arrow 35">
              <a:extLst>
                <a:ext uri="{FF2B5EF4-FFF2-40B4-BE49-F238E27FC236}">
                  <a16:creationId xmlns:a16="http://schemas.microsoft.com/office/drawing/2014/main" id="{18CDCA44-4AEE-4EE8-8523-865CDC269AB4}"/>
                </a:ext>
              </a:extLst>
            </p:cNvPr>
            <p:cNvSpPr/>
            <p:nvPr/>
          </p:nvSpPr>
          <p:spPr>
            <a:xfrm flipV="1">
              <a:off x="4632345" y="6060595"/>
              <a:ext cx="379142" cy="73598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11C1EDE-F163-426D-BDC2-FBE4AD8AB46E}"/>
                </a:ext>
              </a:extLst>
            </p:cNvPr>
            <p:cNvSpPr txBox="1"/>
            <p:nvPr/>
          </p:nvSpPr>
          <p:spPr>
            <a:xfrm>
              <a:off x="3751399" y="6243919"/>
              <a:ext cx="7496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EAR2</a:t>
              </a:r>
            </a:p>
            <a:p>
              <a:r>
                <a:rPr lang="en-US" dirty="0"/>
                <a:t>BEAM</a:t>
              </a:r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CDB042AD-BCFF-4A68-85CE-64AB79AE00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42624" y="3681283"/>
              <a:ext cx="2269118" cy="2395339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857B17C6-76C1-49DA-95FF-7DE8AA7254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70670" y="1085821"/>
              <a:ext cx="2229908" cy="2362742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43C306F-E086-4DF1-9F6F-56B5BB1A4580}"/>
                </a:ext>
              </a:extLst>
            </p:cNvPr>
            <p:cNvSpPr txBox="1"/>
            <p:nvPr/>
          </p:nvSpPr>
          <p:spPr>
            <a:xfrm>
              <a:off x="3769518" y="697790"/>
              <a:ext cx="2231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Second measurement</a:t>
              </a:r>
              <a:endParaRPr lang="en-GB" dirty="0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222ADB55-259A-495D-92E4-C233C52819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1898" y="1364692"/>
            <a:ext cx="5192894" cy="4633181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B53371D-7922-4177-BBEC-1DE3186F13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TIMEPIX for beams: Alignment &amp; Profiles                             </a:t>
            </a:r>
            <a:r>
              <a:rPr lang="en-US"/>
              <a:t>F.Murtas</a:t>
            </a:r>
            <a:endParaRPr lang="it-IT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AF380CF-2575-4D8E-802D-8D81D7697B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2125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2D fast neutrons beam spot  and fits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34817" y="1040646"/>
            <a:ext cx="846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89173" y="1040646"/>
            <a:ext cx="846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43589" y="1477665"/>
            <a:ext cx="4287718" cy="407136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464933" y="6238552"/>
            <a:ext cx="54487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L07 X  :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 = -0.9 mm   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 = 13.9 mm</a:t>
            </a:r>
          </a:p>
          <a:p>
            <a:r>
              <a:rPr lang="en-US" dirty="0"/>
              <a:t> L07 Y  :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 =  0.0 mm    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 = 13.1 mm       </a:t>
            </a:r>
            <a:r>
              <a:rPr lang="en-US" dirty="0">
                <a:latin typeface="Symbol" panose="05050102010706020507" pitchFamily="18" charset="2"/>
              </a:rPr>
              <a:t>r </a:t>
            </a:r>
            <a:r>
              <a:rPr lang="en-US" dirty="0"/>
              <a:t>: -0.12</a:t>
            </a:r>
          </a:p>
        </p:txBody>
      </p:sp>
      <p:sp>
        <p:nvSpPr>
          <p:cNvPr id="8" name="Rectangle 7"/>
          <p:cNvSpPr/>
          <p:nvPr/>
        </p:nvSpPr>
        <p:spPr>
          <a:xfrm>
            <a:off x="6464933" y="563079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 C05 X  :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 = -0.8 mm   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 = 18.4 mm</a:t>
            </a:r>
          </a:p>
          <a:p>
            <a:r>
              <a:rPr lang="en-US" dirty="0"/>
              <a:t> C05 Y  :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 = -0.2 mm   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 = 21.6 mm       </a:t>
            </a:r>
            <a:r>
              <a:rPr lang="en-US" dirty="0">
                <a:latin typeface="Symbol" panose="05050102010706020507" pitchFamily="18" charset="2"/>
              </a:rPr>
              <a:t>r </a:t>
            </a:r>
            <a:r>
              <a:rPr lang="en-US" dirty="0"/>
              <a:t>: 0.37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34" t="13179" r="1867" b="1385"/>
          <a:stretch/>
        </p:blipFill>
        <p:spPr>
          <a:xfrm>
            <a:off x="222421" y="1484578"/>
            <a:ext cx="4386649" cy="411578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07450" y="6211669"/>
            <a:ext cx="433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B04 X :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 = 0.3 mm   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= 7.8 mm</a:t>
            </a:r>
          </a:p>
          <a:p>
            <a:r>
              <a:rPr lang="en-US" dirty="0"/>
              <a:t> B04 Y : </a:t>
            </a:r>
            <a:r>
              <a:rPr lang="en-US" dirty="0">
                <a:latin typeface="Symbol" panose="05050102010706020507" pitchFamily="18" charset="2"/>
              </a:rPr>
              <a:t>m </a:t>
            </a:r>
            <a:r>
              <a:rPr lang="en-US" dirty="0"/>
              <a:t>= 0.3 mm   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= 7.4 mm     </a:t>
            </a:r>
            <a:r>
              <a:rPr lang="en-US" dirty="0">
                <a:latin typeface="Symbol" panose="05050102010706020507" pitchFamily="18" charset="2"/>
              </a:rPr>
              <a:t>r </a:t>
            </a:r>
            <a:r>
              <a:rPr lang="en-US" dirty="0"/>
              <a:t>= 0.05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07450" y="557062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 B05 X  :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 = 0.2 mm  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= 8.5 mm</a:t>
            </a:r>
          </a:p>
          <a:p>
            <a:r>
              <a:rPr lang="en-US" dirty="0"/>
              <a:t> B05 Y  :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 = 0.1 mm  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= 8.4 mm     </a:t>
            </a:r>
            <a:r>
              <a:rPr lang="en-US" dirty="0">
                <a:latin typeface="Symbol" panose="05050102010706020507" pitchFamily="18" charset="2"/>
              </a:rPr>
              <a:t>r</a:t>
            </a:r>
            <a:r>
              <a:rPr lang="en-US" dirty="0"/>
              <a:t> = 0.04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10608840" y="4013651"/>
            <a:ext cx="1583160" cy="1471259"/>
            <a:chOff x="7051674" y="4506463"/>
            <a:chExt cx="1583160" cy="1471259"/>
          </a:xfrm>
        </p:grpSpPr>
        <p:grpSp>
          <p:nvGrpSpPr>
            <p:cNvPr id="35" name="Group 34"/>
            <p:cNvGrpSpPr/>
            <p:nvPr/>
          </p:nvGrpSpPr>
          <p:grpSpPr>
            <a:xfrm>
              <a:off x="7420558" y="4534167"/>
              <a:ext cx="1175472" cy="1081127"/>
              <a:chOff x="1770581" y="4506463"/>
              <a:chExt cx="1175472" cy="1081127"/>
            </a:xfrm>
          </p:grpSpPr>
          <p:cxnSp>
            <p:nvCxnSpPr>
              <p:cNvPr id="42" name="Straight Arrow Connector 41"/>
              <p:cNvCxnSpPr/>
              <p:nvPr/>
            </p:nvCxnSpPr>
            <p:spPr>
              <a:xfrm flipV="1">
                <a:off x="1770581" y="5573783"/>
                <a:ext cx="1175472" cy="13807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 flipV="1">
                <a:off x="1781988" y="4506463"/>
                <a:ext cx="0" cy="106732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TextBox 35"/>
            <p:cNvSpPr txBox="1"/>
            <p:nvPr/>
          </p:nvSpPr>
          <p:spPr>
            <a:xfrm flipH="1">
              <a:off x="7051674" y="4506463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 flipH="1">
              <a:off x="8329942" y="5608390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X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 flipH="1">
              <a:off x="7727102" y="5232155"/>
              <a:ext cx="5164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L07</a:t>
              </a: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7820912" y="4809841"/>
              <a:ext cx="347870" cy="359673"/>
              <a:chOff x="4800600" y="3140765"/>
              <a:chExt cx="347870" cy="359673"/>
            </a:xfrm>
          </p:grpSpPr>
          <p:sp>
            <p:nvSpPr>
              <p:cNvPr id="40" name="Oval 39"/>
              <p:cNvSpPr/>
              <p:nvPr/>
            </p:nvSpPr>
            <p:spPr>
              <a:xfrm>
                <a:off x="4800600" y="3140765"/>
                <a:ext cx="347870" cy="359673"/>
              </a:xfrm>
              <a:prstGeom prst="ellipse">
                <a:avLst/>
              </a:pr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4934778" y="3281408"/>
                <a:ext cx="79513" cy="78386"/>
              </a:xfrm>
              <a:prstGeom prst="ellipse">
                <a:avLst/>
              </a:prstGeom>
              <a:solidFill>
                <a:schemeClr val="tx2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10608840" y="1868094"/>
            <a:ext cx="1601042" cy="1549355"/>
            <a:chOff x="7067102" y="1410453"/>
            <a:chExt cx="1601042" cy="1549355"/>
          </a:xfrm>
        </p:grpSpPr>
        <p:sp>
          <p:nvSpPr>
            <p:cNvPr id="45" name="TextBox 44"/>
            <p:cNvSpPr txBox="1"/>
            <p:nvPr/>
          </p:nvSpPr>
          <p:spPr>
            <a:xfrm>
              <a:off x="7748154" y="2210923"/>
              <a:ext cx="5421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C05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363252" y="2590476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X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067102" y="1410453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</a:t>
              </a: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7834774" y="1685471"/>
              <a:ext cx="370614" cy="523220"/>
              <a:chOff x="5450762" y="3123321"/>
              <a:chExt cx="370614" cy="523220"/>
            </a:xfrm>
          </p:grpSpPr>
          <p:sp>
            <p:nvSpPr>
              <p:cNvPr id="52" name="Oval 51"/>
              <p:cNvSpPr/>
              <p:nvPr/>
            </p:nvSpPr>
            <p:spPr>
              <a:xfrm>
                <a:off x="5462134" y="3205095"/>
                <a:ext cx="347870" cy="359673"/>
              </a:xfrm>
              <a:prstGeom prst="ellipse">
                <a:avLst/>
              </a:pr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2060"/>
                  </a:solidFill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 flipH="1">
                <a:off x="5450762" y="3123321"/>
                <a:ext cx="37061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>
                    <a:solidFill>
                      <a:srgbClr val="002060"/>
                    </a:solidFill>
                  </a:rPr>
                  <a:t>X</a:t>
                </a: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7420558" y="1482266"/>
              <a:ext cx="1175472" cy="1081127"/>
              <a:chOff x="1770581" y="4506463"/>
              <a:chExt cx="1175472" cy="1081127"/>
            </a:xfrm>
          </p:grpSpPr>
          <p:cxnSp>
            <p:nvCxnSpPr>
              <p:cNvPr id="50" name="Straight Arrow Connector 49"/>
              <p:cNvCxnSpPr/>
              <p:nvPr/>
            </p:nvCxnSpPr>
            <p:spPr>
              <a:xfrm flipV="1">
                <a:off x="1770581" y="5573783"/>
                <a:ext cx="1175472" cy="13807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/>
              <p:nvPr/>
            </p:nvCxnSpPr>
            <p:spPr>
              <a:xfrm flipV="1">
                <a:off x="1781988" y="4506463"/>
                <a:ext cx="0" cy="106732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4" name="Group 53"/>
          <p:cNvGrpSpPr/>
          <p:nvPr/>
        </p:nvGrpSpPr>
        <p:grpSpPr>
          <a:xfrm>
            <a:off x="4655695" y="4002486"/>
            <a:ext cx="1476823" cy="1546543"/>
            <a:chOff x="1739793" y="4403475"/>
            <a:chExt cx="1476823" cy="1546543"/>
          </a:xfrm>
        </p:grpSpPr>
        <p:grpSp>
          <p:nvGrpSpPr>
            <p:cNvPr id="55" name="Group 54"/>
            <p:cNvGrpSpPr/>
            <p:nvPr/>
          </p:nvGrpSpPr>
          <p:grpSpPr>
            <a:xfrm>
              <a:off x="1739793" y="4403475"/>
              <a:ext cx="1476823" cy="1546543"/>
              <a:chOff x="1739793" y="4403475"/>
              <a:chExt cx="1476823" cy="1546543"/>
            </a:xfrm>
          </p:grpSpPr>
          <p:grpSp>
            <p:nvGrpSpPr>
              <p:cNvPr id="59" name="Group 58"/>
              <p:cNvGrpSpPr/>
              <p:nvPr/>
            </p:nvGrpSpPr>
            <p:grpSpPr>
              <a:xfrm>
                <a:off x="1739793" y="4403475"/>
                <a:ext cx="1476823" cy="1546543"/>
                <a:chOff x="1739793" y="4403475"/>
                <a:chExt cx="1476823" cy="1546543"/>
              </a:xfrm>
            </p:grpSpPr>
            <p:grpSp>
              <p:nvGrpSpPr>
                <p:cNvPr id="61" name="Group 60"/>
                <p:cNvGrpSpPr/>
                <p:nvPr/>
              </p:nvGrpSpPr>
              <p:grpSpPr>
                <a:xfrm flipH="1">
                  <a:off x="1770581" y="4506463"/>
                  <a:ext cx="1175472" cy="1081127"/>
                  <a:chOff x="1770581" y="4506463"/>
                  <a:chExt cx="1175472" cy="1081127"/>
                </a:xfrm>
              </p:grpSpPr>
              <p:cxnSp>
                <p:nvCxnSpPr>
                  <p:cNvPr id="64" name="Straight Arrow Connector 63"/>
                  <p:cNvCxnSpPr/>
                  <p:nvPr/>
                </p:nvCxnSpPr>
                <p:spPr>
                  <a:xfrm flipV="1">
                    <a:off x="1770581" y="5573783"/>
                    <a:ext cx="1175472" cy="13807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Arrow Connector 64"/>
                  <p:cNvCxnSpPr/>
                  <p:nvPr/>
                </p:nvCxnSpPr>
                <p:spPr>
                  <a:xfrm flipV="1">
                    <a:off x="1781988" y="4506463"/>
                    <a:ext cx="0" cy="1067320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2" name="TextBox 61"/>
                <p:cNvSpPr txBox="1"/>
                <p:nvPr/>
              </p:nvSpPr>
              <p:spPr>
                <a:xfrm>
                  <a:off x="2911724" y="4403475"/>
                  <a:ext cx="30489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X</a:t>
                  </a: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1739793" y="5580686"/>
                  <a:ext cx="2968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Y</a:t>
                  </a:r>
                </a:p>
              </p:txBody>
            </p:sp>
          </p:grpSp>
          <p:sp>
            <p:nvSpPr>
              <p:cNvPr id="60" name="TextBox 59"/>
              <p:cNvSpPr txBox="1"/>
              <p:nvPr/>
            </p:nvSpPr>
            <p:spPr>
              <a:xfrm>
                <a:off x="2123021" y="5204451"/>
                <a:ext cx="5437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B04</a:t>
                </a: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2173010" y="4663046"/>
              <a:ext cx="370614" cy="523220"/>
              <a:chOff x="5450762" y="3123321"/>
              <a:chExt cx="370614" cy="523220"/>
            </a:xfrm>
          </p:grpSpPr>
          <p:sp>
            <p:nvSpPr>
              <p:cNvPr id="57" name="Oval 56"/>
              <p:cNvSpPr/>
              <p:nvPr/>
            </p:nvSpPr>
            <p:spPr>
              <a:xfrm>
                <a:off x="5462134" y="3205095"/>
                <a:ext cx="347870" cy="359673"/>
              </a:xfrm>
              <a:prstGeom prst="ellipse">
                <a:avLst/>
              </a:pr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2060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 flipH="1">
                <a:off x="5450762" y="3123321"/>
                <a:ext cx="37061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>
                    <a:solidFill>
                      <a:srgbClr val="002060"/>
                    </a:solidFill>
                  </a:rPr>
                  <a:t>X</a:t>
                </a:r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4655695" y="1959885"/>
            <a:ext cx="1476823" cy="1546543"/>
            <a:chOff x="1770581" y="1380091"/>
            <a:chExt cx="1476823" cy="1546543"/>
          </a:xfrm>
        </p:grpSpPr>
        <p:grpSp>
          <p:nvGrpSpPr>
            <p:cNvPr id="67" name="Group 66"/>
            <p:cNvGrpSpPr/>
            <p:nvPr/>
          </p:nvGrpSpPr>
          <p:grpSpPr>
            <a:xfrm>
              <a:off x="1770581" y="1380091"/>
              <a:ext cx="1476823" cy="1546543"/>
              <a:chOff x="1770581" y="1380091"/>
              <a:chExt cx="1476823" cy="1546543"/>
            </a:xfrm>
          </p:grpSpPr>
          <p:grpSp>
            <p:nvGrpSpPr>
              <p:cNvPr id="71" name="Group 70"/>
              <p:cNvGrpSpPr/>
              <p:nvPr/>
            </p:nvGrpSpPr>
            <p:grpSpPr>
              <a:xfrm>
                <a:off x="1770581" y="1380091"/>
                <a:ext cx="1476823" cy="1546543"/>
                <a:chOff x="1739793" y="4403475"/>
                <a:chExt cx="1476823" cy="1546543"/>
              </a:xfrm>
            </p:grpSpPr>
            <p:grpSp>
              <p:nvGrpSpPr>
                <p:cNvPr id="73" name="Group 72"/>
                <p:cNvGrpSpPr/>
                <p:nvPr/>
              </p:nvGrpSpPr>
              <p:grpSpPr>
                <a:xfrm flipH="1">
                  <a:off x="1770581" y="4506463"/>
                  <a:ext cx="1175472" cy="1081127"/>
                  <a:chOff x="1770581" y="4506463"/>
                  <a:chExt cx="1175472" cy="1081127"/>
                </a:xfrm>
              </p:grpSpPr>
              <p:cxnSp>
                <p:nvCxnSpPr>
                  <p:cNvPr id="76" name="Straight Arrow Connector 75"/>
                  <p:cNvCxnSpPr/>
                  <p:nvPr/>
                </p:nvCxnSpPr>
                <p:spPr>
                  <a:xfrm flipV="1">
                    <a:off x="1770581" y="5573783"/>
                    <a:ext cx="1175472" cy="13807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Arrow Connector 76"/>
                  <p:cNvCxnSpPr/>
                  <p:nvPr/>
                </p:nvCxnSpPr>
                <p:spPr>
                  <a:xfrm flipV="1">
                    <a:off x="1781988" y="4506463"/>
                    <a:ext cx="0" cy="1067320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4" name="TextBox 73"/>
                <p:cNvSpPr txBox="1"/>
                <p:nvPr/>
              </p:nvSpPr>
              <p:spPr>
                <a:xfrm>
                  <a:off x="2911724" y="4403475"/>
                  <a:ext cx="30489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X</a:t>
                  </a: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1739793" y="5580686"/>
                  <a:ext cx="2968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Y</a:t>
                  </a:r>
                </a:p>
              </p:txBody>
            </p:sp>
          </p:grpSp>
          <p:sp>
            <p:nvSpPr>
              <p:cNvPr id="72" name="TextBox 71"/>
              <p:cNvSpPr txBox="1"/>
              <p:nvPr/>
            </p:nvSpPr>
            <p:spPr>
              <a:xfrm>
                <a:off x="2117152" y="2194874"/>
                <a:ext cx="5437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B05</a:t>
                </a: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2167090" y="1624393"/>
              <a:ext cx="370614" cy="523220"/>
              <a:chOff x="5450762" y="3123321"/>
              <a:chExt cx="370614" cy="523220"/>
            </a:xfrm>
          </p:grpSpPr>
          <p:sp>
            <p:nvSpPr>
              <p:cNvPr id="69" name="Oval 68"/>
              <p:cNvSpPr/>
              <p:nvPr/>
            </p:nvSpPr>
            <p:spPr>
              <a:xfrm>
                <a:off x="5462134" y="3205095"/>
                <a:ext cx="347870" cy="359673"/>
              </a:xfrm>
              <a:prstGeom prst="ellipse">
                <a:avLst/>
              </a:pr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2060"/>
                  </a:solidFill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 flipH="1">
                <a:off x="5450762" y="3123321"/>
                <a:ext cx="37061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>
                    <a:solidFill>
                      <a:srgbClr val="002060"/>
                    </a:solidFill>
                  </a:rPr>
                  <a:t>X</a:t>
                </a:r>
              </a:p>
            </p:txBody>
          </p:sp>
        </p:grpSp>
      </p:grpSp>
      <p:sp>
        <p:nvSpPr>
          <p:cNvPr id="78" name="Down Arrow 77"/>
          <p:cNvSpPr/>
          <p:nvPr/>
        </p:nvSpPr>
        <p:spPr>
          <a:xfrm flipV="1">
            <a:off x="5150542" y="5708759"/>
            <a:ext cx="379142" cy="7359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4985341" y="6489188"/>
            <a:ext cx="749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</a:t>
            </a:r>
          </a:p>
        </p:txBody>
      </p:sp>
      <p:sp>
        <p:nvSpPr>
          <p:cNvPr id="80" name="Down Arrow 79"/>
          <p:cNvSpPr/>
          <p:nvPr/>
        </p:nvSpPr>
        <p:spPr>
          <a:xfrm flipV="1">
            <a:off x="11479156" y="5696420"/>
            <a:ext cx="379142" cy="7359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11289925" y="6529767"/>
            <a:ext cx="749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592553" y="1132819"/>
            <a:ext cx="1803762" cy="2328574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475768" y="1243211"/>
            <a:ext cx="15424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 direction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D6089351-626A-4598-818A-71B11B63BE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TIMEPIX for beams: Alignment &amp; Profiles                             </a:t>
            </a:r>
            <a:r>
              <a:rPr lang="en-US"/>
              <a:t>F.Murtas</a:t>
            </a:r>
            <a:endParaRPr lang="it-IT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A5FD38B-B821-4D5F-A277-49090EDD74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05460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51194</TotalTime>
  <Words>1047</Words>
  <Application>Microsoft Office PowerPoint</Application>
  <PresentationFormat>Widescreen</PresentationFormat>
  <Paragraphs>233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Arial Unicode MS</vt:lpstr>
      <vt:lpstr>Calibri</vt:lpstr>
      <vt:lpstr>Calibri Light</vt:lpstr>
      <vt:lpstr>Symbol</vt:lpstr>
      <vt:lpstr>Wingdings</vt:lpstr>
      <vt:lpstr>Office Theme</vt:lpstr>
      <vt:lpstr>TIMEPIX for beams: Alignment &amp; Profiles</vt:lpstr>
      <vt:lpstr>Timepix Installation in EAR1 for the beam/laser alignement</vt:lpstr>
      <vt:lpstr>Online plots</vt:lpstr>
      <vt:lpstr>EAR1 beam position : 2D and projections</vt:lpstr>
      <vt:lpstr>Alignment in EAR1 Timepix positions </vt:lpstr>
      <vt:lpstr>TimepixQuad Installation in EAR2 for the beam/laser alignment</vt:lpstr>
      <vt:lpstr>EAR2 beam position run001  E&gt; 1MeV</vt:lpstr>
      <vt:lpstr>Timepix positions </vt:lpstr>
      <vt:lpstr>The 2D fast neutrons beam spot  and fits</vt:lpstr>
      <vt:lpstr>Gamma flash timing  </vt:lpstr>
      <vt:lpstr>Gamma flash timing  </vt:lpstr>
      <vt:lpstr>Multi Boron GEM detector </vt:lpstr>
      <vt:lpstr>GEM detector for Neutrons </vt:lpstr>
      <vt:lpstr>Beam Monitor already tested at nToF in 2017 </vt:lpstr>
      <vt:lpstr>Multi Boron GEM Detector Layout</vt:lpstr>
      <vt:lpstr>MBGEM  Detector assembly</vt:lpstr>
      <vt:lpstr>MBGEM characterization published on EPJ+</vt:lpstr>
      <vt:lpstr>Big Area MBGEM (12 layers) preparation and test at nToF</vt:lpstr>
      <vt:lpstr>MBGEM detector : neutron spectra and 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Fabrizio Murtas</dc:creator>
  <cp:lastModifiedBy>Fabrizio Murtas</cp:lastModifiedBy>
  <cp:revision>203</cp:revision>
  <cp:lastPrinted>2021-07-27T13:57:32Z</cp:lastPrinted>
  <dcterms:created xsi:type="dcterms:W3CDTF">2019-11-27T13:09:23Z</dcterms:created>
  <dcterms:modified xsi:type="dcterms:W3CDTF">2021-11-25T13:00:04Z</dcterms:modified>
</cp:coreProperties>
</file>