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77" r:id="rId29"/>
    <p:sldId id="284" r:id="rId3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4B165A4-F758-40C9-8F01-3274FFF4BA70}">
  <a:tblStyle styleId="{84B165A4-F758-40C9-8F01-3274FFF4BA7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4F85FD1-62E9-4C71-A42C-7B3D4E5CE8D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835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f5096981a3_0_2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gf5096981a3_0_2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f5297ce266_2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gf5297ce266_2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f8cfe300d9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f8cfe300d9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f8cfe300d9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f8cfe300d9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f8cfe300d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gf8cfe300d9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f8cfe300d9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gf8cfe300d9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f8cfe300d9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gf8cfe300d9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f8cfe300d9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" name="Google Shape;251;gf8cfe300d9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f8cfe300d9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gf8cfe300d9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045df2051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5" name="Google Shape;275;g1045df2051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045df20510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9" name="Google Shape;289;g1045df20510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f5096981a3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3" name="Google Shape;63;gf5096981a3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045df20510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1" name="Google Shape;301;g1045df20510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1045df20510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g1045df20510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045b49751e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3" name="Google Shape;343;g1045b49751e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045b49751e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6" name="Google Shape;356;g1045b49751e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1045b49751e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9" name="Google Shape;369;g1045b49751e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1045b49751e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2" name="Google Shape;382;g1045b49751e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1045b49751e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5" name="Google Shape;395;g1045b49751e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1045b49751e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5" name="Google Shape;415;g1045b49751e_0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045df20510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3" name="Google Shape;333;g1045df20510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f5096981a3_0_2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gf5096981a3_0_2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9307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f142b6eb4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" name="Google Shape;73;gf142b6eb4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f142b6eb49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gf142b6eb49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f142b6eb49_1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gf142b6eb49_1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f5096981a3_0_1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8" name="Google Shape;128;gf5096981a3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f5096981a3_0_3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f5096981a3_0_3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045df20510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4" name="Google Shape;144;g1045df20510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045df20510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0" name="Google Shape;160;g1045df20510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557950" y="473163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sz="1050" b="1">
                <a:solidFill>
                  <a:srgbClr val="0000CC"/>
                </a:solidFill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6" name="Google Shape;60;p13"/>
          <p:cNvSpPr txBox="1"/>
          <p:nvPr userDrawn="1"/>
        </p:nvSpPr>
        <p:spPr>
          <a:xfrm>
            <a:off x="2317552" y="4799439"/>
            <a:ext cx="4508896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b="1" dirty="0">
                <a:solidFill>
                  <a:srgbClr val="980000"/>
                </a:solidFill>
              </a:rPr>
              <a:t>n</a:t>
            </a:r>
            <a:r>
              <a:rPr lang="es" sz="600" b="1" dirty="0">
                <a:solidFill>
                  <a:srgbClr val="980000"/>
                </a:solidFill>
              </a:rPr>
              <a:t>_</a:t>
            </a:r>
            <a:r>
              <a:rPr lang="es" sz="1000" dirty="0">
                <a:solidFill>
                  <a:srgbClr val="666666"/>
                </a:solidFill>
              </a:rPr>
              <a:t>TOF Collaboration Meeting, CERN, 25-26 Nov 2021</a:t>
            </a:r>
            <a:endParaRPr sz="1000" dirty="0">
              <a:solidFill>
                <a:srgbClr val="66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997750"/>
            <a:ext cx="9144000" cy="1329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endParaRPr lang="es" sz="3800" dirty="0" smtClean="0">
              <a:solidFill>
                <a:schemeClr val="lt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endParaRPr lang="es" sz="3800" dirty="0">
              <a:solidFill>
                <a:schemeClr val="lt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3800" dirty="0" smtClean="0">
                <a:solidFill>
                  <a:schemeClr val="lt1"/>
                </a:solidFill>
              </a:rPr>
              <a:t>2021 Commissioning: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38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RF campaign in EAR1 with C</a:t>
            </a:r>
            <a:r>
              <a:rPr lang="es" sz="3800" b="0" i="0" u="none" strike="noStrike" cap="none" baseline="-250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r>
              <a:rPr lang="es" sz="38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s" sz="3800" b="0" i="0" u="none" strike="noStrike" cap="none" baseline="-250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2700" b="0" i="0" u="none" strike="noStrike" cap="none" baseline="-250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881100" y="2668138"/>
            <a:ext cx="73818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V. Alcayne, </a:t>
            </a:r>
            <a:r>
              <a:rPr lang="es" sz="1600" b="1" i="0" u="none" strike="noStrike" cap="none">
                <a:solidFill>
                  <a:srgbClr val="000000"/>
                </a:solidFill>
              </a:rPr>
              <a:t>A. Casanovas</a:t>
            </a:r>
            <a:r>
              <a:rPr lang="e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F. García, J. Lerendegui, 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E. Musacchio </a:t>
            </a:r>
            <a:r>
              <a:rPr lang="es" sz="1600"/>
              <a:t>and</a:t>
            </a:r>
            <a:r>
              <a:rPr lang="e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J.A. Pavón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t="11992" b="14113"/>
          <a:stretch/>
        </p:blipFill>
        <p:spPr>
          <a:xfrm>
            <a:off x="7108399" y="3856038"/>
            <a:ext cx="2035601" cy="62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4">
            <a:alphaModFix/>
          </a:blip>
          <a:srcRect l="5644" t="15350" r="10101" b="12851"/>
          <a:stretch/>
        </p:blipFill>
        <p:spPr>
          <a:xfrm>
            <a:off x="-7126" y="4160088"/>
            <a:ext cx="1658625" cy="928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89616" y="3473538"/>
            <a:ext cx="1882725" cy="1250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 rotWithShape="1">
          <a:blip r:embed="rId6">
            <a:alphaModFix/>
          </a:blip>
          <a:srcRect l="10477" t="26857" r="10327" b="28253"/>
          <a:stretch/>
        </p:blipFill>
        <p:spPr>
          <a:xfrm>
            <a:off x="7185068" y="4530000"/>
            <a:ext cx="1882733" cy="5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2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RF: First look at </a:t>
            </a:r>
            <a:r>
              <a:rPr lang="es" sz="2800" baseline="30000" dirty="0">
                <a:solidFill>
                  <a:schemeClr val="lt1"/>
                </a:solidFill>
              </a:rPr>
              <a:t>197</a:t>
            </a:r>
            <a:r>
              <a:rPr lang="es" sz="2800" dirty="0">
                <a:solidFill>
                  <a:schemeClr val="lt1"/>
                </a:solidFill>
              </a:rPr>
              <a:t>Au, 2021 vs 2018</a:t>
            </a:r>
            <a:endParaRPr sz="3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2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22"/>
          <p:cNvSpPr txBox="1"/>
          <p:nvPr/>
        </p:nvSpPr>
        <p:spPr>
          <a:xfrm>
            <a:off x="371675" y="605500"/>
            <a:ext cx="5520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>
              <a:buSzPts val="1400"/>
              <a:buChar char="●"/>
            </a:pPr>
            <a:r>
              <a:rPr lang="es" dirty="0"/>
              <a:t>Au-197, 20x0.1 mm (2021</a:t>
            </a:r>
            <a:r>
              <a:rPr lang="es" dirty="0" smtClean="0"/>
              <a:t>) </a:t>
            </a:r>
            <a:r>
              <a:rPr lang="es" dirty="0"/>
              <a:t>vs Au-197, </a:t>
            </a:r>
            <a:r>
              <a:rPr lang="es" dirty="0" smtClean="0"/>
              <a:t>20x0.125 </a:t>
            </a:r>
            <a:r>
              <a:rPr lang="es" dirty="0"/>
              <a:t>mm (</a:t>
            </a:r>
            <a:r>
              <a:rPr lang="es" dirty="0" smtClean="0"/>
              <a:t>2018)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s" dirty="0">
                <a:solidFill>
                  <a:schemeClr val="dk1"/>
                </a:solidFill>
              </a:rPr>
              <a:t>Calib. in ToF to E</a:t>
            </a:r>
            <a:r>
              <a:rPr lang="es" baseline="-25000" dirty="0">
                <a:solidFill>
                  <a:schemeClr val="dk1"/>
                </a:solidFill>
              </a:rPr>
              <a:t>n</a:t>
            </a:r>
            <a:r>
              <a:rPr lang="es" dirty="0">
                <a:solidFill>
                  <a:schemeClr val="dk1"/>
                </a:solidFill>
              </a:rPr>
              <a:t>: </a:t>
            </a:r>
            <a:r>
              <a:rPr lang="es" dirty="0" smtClean="0">
                <a:solidFill>
                  <a:schemeClr val="dk1"/>
                </a:solidFill>
              </a:rPr>
              <a:t>L</a:t>
            </a:r>
            <a:r>
              <a:rPr lang="es" baseline="-25000" dirty="0" smtClean="0">
                <a:solidFill>
                  <a:schemeClr val="dk1"/>
                </a:solidFill>
              </a:rPr>
              <a:t>0</a:t>
            </a:r>
            <a:r>
              <a:rPr lang="es" dirty="0" smtClean="0">
                <a:solidFill>
                  <a:schemeClr val="dk1"/>
                </a:solidFill>
              </a:rPr>
              <a:t>=184.28 m</a:t>
            </a:r>
            <a:r>
              <a:rPr lang="es" dirty="0" smtClean="0"/>
              <a:t> </a:t>
            </a:r>
            <a:r>
              <a:rPr lang="es" dirty="0"/>
              <a:t>(60 eV Au res.)</a:t>
            </a:r>
            <a:endParaRPr dirty="0"/>
          </a:p>
        </p:txBody>
      </p:sp>
      <p:pic>
        <p:nvPicPr>
          <p:cNvPr id="184" name="Google Shape;18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81188"/>
            <a:ext cx="4362490" cy="3611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7290" y="1181188"/>
            <a:ext cx="4324309" cy="3579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2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RF: First look at </a:t>
            </a:r>
            <a:r>
              <a:rPr lang="es" sz="2800" baseline="30000" dirty="0">
                <a:solidFill>
                  <a:schemeClr val="lt1"/>
                </a:solidFill>
              </a:rPr>
              <a:t>197</a:t>
            </a:r>
            <a:r>
              <a:rPr lang="es" sz="2800" dirty="0">
                <a:solidFill>
                  <a:schemeClr val="lt1"/>
                </a:solidFill>
              </a:rPr>
              <a:t>Au, 2021 vs 2018</a:t>
            </a:r>
            <a:endParaRPr sz="3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3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6" name="Google Shape;19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726" y="1119850"/>
            <a:ext cx="4337999" cy="3590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8050" y="1119850"/>
            <a:ext cx="4546313" cy="3590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3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83;p22"/>
          <p:cNvSpPr txBox="1"/>
          <p:nvPr/>
        </p:nvSpPr>
        <p:spPr>
          <a:xfrm>
            <a:off x="371675" y="605500"/>
            <a:ext cx="7103182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>
              <a:buSzPts val="1400"/>
              <a:buChar char="●"/>
            </a:pPr>
            <a:r>
              <a:rPr lang="es" baseline="30000" dirty="0" smtClean="0"/>
              <a:t>197</a:t>
            </a:r>
            <a:r>
              <a:rPr lang="es" dirty="0" smtClean="0"/>
              <a:t>Au, </a:t>
            </a:r>
            <a:r>
              <a:rPr lang="es" dirty="0"/>
              <a:t>20x0.1 mm (2021</a:t>
            </a:r>
            <a:r>
              <a:rPr lang="es" dirty="0" smtClean="0"/>
              <a:t>) </a:t>
            </a:r>
            <a:r>
              <a:rPr lang="es" dirty="0"/>
              <a:t>vs </a:t>
            </a:r>
            <a:r>
              <a:rPr lang="es" baseline="30000" dirty="0" smtClean="0"/>
              <a:t>197</a:t>
            </a:r>
            <a:r>
              <a:rPr lang="es" dirty="0" smtClean="0"/>
              <a:t>Au, 20x0.125 </a:t>
            </a:r>
            <a:r>
              <a:rPr lang="es" dirty="0"/>
              <a:t>mm (</a:t>
            </a:r>
            <a:r>
              <a:rPr lang="es" dirty="0" smtClean="0"/>
              <a:t>2018)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s" dirty="0">
                <a:solidFill>
                  <a:schemeClr val="dk1"/>
                </a:solidFill>
              </a:rPr>
              <a:t>Calib. in ToF to E</a:t>
            </a:r>
            <a:r>
              <a:rPr lang="es" baseline="-25000" dirty="0">
                <a:solidFill>
                  <a:schemeClr val="dk1"/>
                </a:solidFill>
              </a:rPr>
              <a:t>n</a:t>
            </a:r>
            <a:r>
              <a:rPr lang="es" dirty="0">
                <a:solidFill>
                  <a:schemeClr val="dk1"/>
                </a:solidFill>
              </a:rPr>
              <a:t>: </a:t>
            </a:r>
            <a:r>
              <a:rPr lang="es" dirty="0" smtClean="0">
                <a:solidFill>
                  <a:schemeClr val="dk1"/>
                </a:solidFill>
              </a:rPr>
              <a:t>L</a:t>
            </a:r>
            <a:r>
              <a:rPr lang="es" baseline="-25000" dirty="0" smtClean="0">
                <a:solidFill>
                  <a:schemeClr val="dk1"/>
                </a:solidFill>
              </a:rPr>
              <a:t>0</a:t>
            </a:r>
            <a:r>
              <a:rPr lang="es" dirty="0" smtClean="0">
                <a:solidFill>
                  <a:schemeClr val="dk1"/>
                </a:solidFill>
              </a:rPr>
              <a:t>=184.28 m</a:t>
            </a:r>
            <a:r>
              <a:rPr lang="es" dirty="0" smtClean="0"/>
              <a:t> </a:t>
            </a:r>
            <a:r>
              <a:rPr lang="es" dirty="0"/>
              <a:t>(60 eV Au res.)</a:t>
            </a:r>
            <a:endParaRPr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4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</a:t>
            </a:r>
            <a:r>
              <a:rPr lang="es" sz="2900" dirty="0">
                <a:solidFill>
                  <a:schemeClr val="lt1"/>
                </a:solidFill>
              </a:rPr>
              <a:t> </a:t>
            </a:r>
            <a:r>
              <a:rPr lang="en-GB" sz="2900" baseline="30000" dirty="0" err="1" smtClean="0">
                <a:solidFill>
                  <a:schemeClr val="lt1"/>
                </a:solidFill>
              </a:rPr>
              <a:t>nat</a:t>
            </a:r>
            <a:r>
              <a:rPr lang="en-GB" sz="2900" dirty="0" err="1" smtClean="0">
                <a:solidFill>
                  <a:schemeClr val="lt1"/>
                </a:solidFill>
              </a:rPr>
              <a:t>Fe</a:t>
            </a:r>
            <a:endParaRPr sz="3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" name="Google Shape;206;p24"/>
          <p:cNvPicPr preferRelativeResize="0"/>
          <p:nvPr/>
        </p:nvPicPr>
        <p:blipFill rotWithShape="1">
          <a:blip r:embed="rId3">
            <a:alphaModFix/>
          </a:blip>
          <a:srcRect l="-3520" r="3520"/>
          <a:stretch/>
        </p:blipFill>
        <p:spPr>
          <a:xfrm>
            <a:off x="4656900" y="1542147"/>
            <a:ext cx="4448876" cy="2828875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4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4"/>
          <p:cNvSpPr txBox="1"/>
          <p:nvPr/>
        </p:nvSpPr>
        <p:spPr>
          <a:xfrm>
            <a:off x="371675" y="605500"/>
            <a:ext cx="6458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aseline="30000" dirty="0" err="1" smtClean="0"/>
              <a:t>nat</a:t>
            </a:r>
            <a:r>
              <a:rPr lang="en-GB" dirty="0" err="1" smtClean="0"/>
              <a:t>Fe</a:t>
            </a:r>
            <a:r>
              <a:rPr lang="es" dirty="0" smtClean="0"/>
              <a:t>, </a:t>
            </a:r>
            <a:r>
              <a:rPr lang="es" dirty="0"/>
              <a:t>65x0.2 mm (2021), 92% Fe-56, Fe-54 (5.85%), Fe-57 (2.1%)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s" dirty="0" smtClean="0">
                <a:solidFill>
                  <a:schemeClr val="dk1"/>
                </a:solidFill>
              </a:rPr>
              <a:t>Calib. in ToF to E</a:t>
            </a:r>
            <a:r>
              <a:rPr lang="es" baseline="-25000" dirty="0" smtClean="0">
                <a:solidFill>
                  <a:schemeClr val="dk1"/>
                </a:solidFill>
              </a:rPr>
              <a:t>n</a:t>
            </a:r>
            <a:r>
              <a:rPr lang="es" dirty="0" smtClean="0">
                <a:solidFill>
                  <a:schemeClr val="dk1"/>
                </a:solidFill>
              </a:rPr>
              <a:t>: L</a:t>
            </a:r>
            <a:r>
              <a:rPr lang="es" baseline="-25000" dirty="0" smtClean="0">
                <a:solidFill>
                  <a:schemeClr val="dk1"/>
                </a:solidFill>
              </a:rPr>
              <a:t>0</a:t>
            </a:r>
            <a:r>
              <a:rPr lang="es" dirty="0" smtClean="0">
                <a:solidFill>
                  <a:schemeClr val="dk1"/>
                </a:solidFill>
              </a:rPr>
              <a:t>=184.28 m</a:t>
            </a:r>
            <a:endParaRPr dirty="0" smtClean="0">
              <a:solidFill>
                <a:schemeClr val="dk1"/>
              </a:solidFill>
            </a:endParaRP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 smtClean="0">
                <a:solidFill>
                  <a:schemeClr val="dk1"/>
                </a:solidFill>
              </a:rPr>
              <a:t>5x10</a:t>
            </a:r>
            <a:r>
              <a:rPr lang="es" baseline="30000" dirty="0" smtClean="0">
                <a:solidFill>
                  <a:schemeClr val="dk1"/>
                </a:solidFill>
              </a:rPr>
              <a:t>17 </a:t>
            </a:r>
            <a:r>
              <a:rPr lang="es" dirty="0" smtClean="0">
                <a:solidFill>
                  <a:schemeClr val="dk1"/>
                </a:solidFill>
              </a:rPr>
              <a:t>protons</a:t>
            </a:r>
            <a:endParaRPr dirty="0"/>
          </a:p>
        </p:txBody>
      </p:sp>
      <p:pic>
        <p:nvPicPr>
          <p:cNvPr id="209" name="Google Shape;20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675" y="1491913"/>
            <a:ext cx="4717324" cy="2999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4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5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</a:t>
            </a:r>
            <a:r>
              <a:rPr lang="es" sz="2900" dirty="0">
                <a:solidFill>
                  <a:schemeClr val="lt1"/>
                </a:solidFill>
              </a:rPr>
              <a:t> </a:t>
            </a:r>
            <a:r>
              <a:rPr lang="en-GB" sz="2900" baseline="30000" dirty="0" err="1" smtClean="0">
                <a:solidFill>
                  <a:schemeClr val="lt1"/>
                </a:solidFill>
              </a:rPr>
              <a:t>nat</a:t>
            </a:r>
            <a:r>
              <a:rPr lang="en-GB" sz="2900" dirty="0" err="1" smtClean="0">
                <a:solidFill>
                  <a:schemeClr val="lt1"/>
                </a:solidFill>
              </a:rPr>
              <a:t>Fe</a:t>
            </a:r>
            <a:endParaRPr sz="3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5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0" name="Google Shape;22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25" y="1583775"/>
            <a:ext cx="4855599" cy="2768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1650" y="1741475"/>
            <a:ext cx="4302351" cy="245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5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208;p24"/>
          <p:cNvSpPr txBox="1"/>
          <p:nvPr/>
        </p:nvSpPr>
        <p:spPr>
          <a:xfrm>
            <a:off x="371675" y="605500"/>
            <a:ext cx="6458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aseline="30000" dirty="0" err="1" smtClean="0"/>
              <a:t>nat</a:t>
            </a:r>
            <a:r>
              <a:rPr lang="en-GB" dirty="0" err="1" smtClean="0"/>
              <a:t>Fe</a:t>
            </a:r>
            <a:r>
              <a:rPr lang="es" dirty="0" smtClean="0"/>
              <a:t>, </a:t>
            </a:r>
            <a:r>
              <a:rPr lang="es" dirty="0"/>
              <a:t>65x0.2 mm (2021), 92% Fe-56, Fe-54 (5.85%), Fe-57 (2.1%)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s" dirty="0" smtClean="0">
                <a:solidFill>
                  <a:schemeClr val="dk1"/>
                </a:solidFill>
              </a:rPr>
              <a:t>Calib. in ToF to E</a:t>
            </a:r>
            <a:r>
              <a:rPr lang="es" baseline="-25000" dirty="0" smtClean="0">
                <a:solidFill>
                  <a:schemeClr val="dk1"/>
                </a:solidFill>
              </a:rPr>
              <a:t>n</a:t>
            </a:r>
            <a:r>
              <a:rPr lang="es" dirty="0" smtClean="0">
                <a:solidFill>
                  <a:schemeClr val="dk1"/>
                </a:solidFill>
              </a:rPr>
              <a:t>: L</a:t>
            </a:r>
            <a:r>
              <a:rPr lang="es" baseline="-25000" dirty="0" smtClean="0">
                <a:solidFill>
                  <a:schemeClr val="dk1"/>
                </a:solidFill>
              </a:rPr>
              <a:t>0</a:t>
            </a:r>
            <a:r>
              <a:rPr lang="es" dirty="0" smtClean="0">
                <a:solidFill>
                  <a:schemeClr val="dk1"/>
                </a:solidFill>
              </a:rPr>
              <a:t>=184.28 m</a:t>
            </a:r>
            <a:endParaRPr dirty="0" smtClean="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 smtClean="0">
                <a:solidFill>
                  <a:schemeClr val="dk1"/>
                </a:solidFill>
              </a:rPr>
              <a:t>5x10</a:t>
            </a:r>
            <a:r>
              <a:rPr lang="es" baseline="30000" dirty="0" smtClean="0">
                <a:solidFill>
                  <a:schemeClr val="dk1"/>
                </a:solidFill>
              </a:rPr>
              <a:t>17 </a:t>
            </a:r>
            <a:r>
              <a:rPr lang="es" dirty="0" smtClean="0">
                <a:solidFill>
                  <a:schemeClr val="dk1"/>
                </a:solidFill>
              </a:rPr>
              <a:t>protons</a:t>
            </a:r>
            <a:endParaRPr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6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</a:t>
            </a:r>
            <a:r>
              <a:rPr lang="es" sz="2900" dirty="0">
                <a:solidFill>
                  <a:schemeClr val="lt1"/>
                </a:solidFill>
              </a:rPr>
              <a:t> </a:t>
            </a:r>
            <a:r>
              <a:rPr lang="en-GB" sz="2900" baseline="30000" dirty="0" err="1" smtClean="0">
                <a:solidFill>
                  <a:schemeClr val="lt1"/>
                </a:solidFill>
              </a:rPr>
              <a:t>nat</a:t>
            </a:r>
            <a:r>
              <a:rPr lang="en-GB" sz="2900" dirty="0" err="1" smtClean="0">
                <a:solidFill>
                  <a:schemeClr val="lt1"/>
                </a:solidFill>
              </a:rPr>
              <a:t>Fe</a:t>
            </a:r>
            <a:endParaRPr sz="2800" dirty="0">
              <a:solidFill>
                <a:schemeClr val="lt1"/>
              </a:solidFill>
            </a:endParaRPr>
          </a:p>
        </p:txBody>
      </p:sp>
      <p:sp>
        <p:nvSpPr>
          <p:cNvPr id="230" name="Google Shape;230;p26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2" name="Google Shape;23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25" y="1450650"/>
            <a:ext cx="4764524" cy="271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0750" y="1543363"/>
            <a:ext cx="4439276" cy="2531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6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208;p24"/>
          <p:cNvSpPr txBox="1"/>
          <p:nvPr/>
        </p:nvSpPr>
        <p:spPr>
          <a:xfrm>
            <a:off x="371675" y="605500"/>
            <a:ext cx="6458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aseline="30000" dirty="0" err="1" smtClean="0"/>
              <a:t>nat</a:t>
            </a:r>
            <a:r>
              <a:rPr lang="en-GB" dirty="0" err="1" smtClean="0"/>
              <a:t>Fe</a:t>
            </a:r>
            <a:r>
              <a:rPr lang="es" dirty="0" smtClean="0"/>
              <a:t>, </a:t>
            </a:r>
            <a:r>
              <a:rPr lang="es" dirty="0"/>
              <a:t>65x0.2 mm (2021), 92% Fe-56, Fe-54 (5.85%), Fe-57 (2.1%)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s" dirty="0" smtClean="0">
                <a:solidFill>
                  <a:schemeClr val="dk1"/>
                </a:solidFill>
              </a:rPr>
              <a:t>Calib. in ToF to E</a:t>
            </a:r>
            <a:r>
              <a:rPr lang="es" baseline="-25000" dirty="0" smtClean="0">
                <a:solidFill>
                  <a:schemeClr val="dk1"/>
                </a:solidFill>
              </a:rPr>
              <a:t>n</a:t>
            </a:r>
            <a:r>
              <a:rPr lang="es" dirty="0" smtClean="0">
                <a:solidFill>
                  <a:schemeClr val="dk1"/>
                </a:solidFill>
              </a:rPr>
              <a:t>: L</a:t>
            </a:r>
            <a:r>
              <a:rPr lang="es" baseline="-25000" dirty="0" smtClean="0">
                <a:solidFill>
                  <a:schemeClr val="dk1"/>
                </a:solidFill>
              </a:rPr>
              <a:t>0</a:t>
            </a:r>
            <a:r>
              <a:rPr lang="es" dirty="0" smtClean="0">
                <a:solidFill>
                  <a:schemeClr val="dk1"/>
                </a:solidFill>
              </a:rPr>
              <a:t>=184.28 m</a:t>
            </a:r>
            <a:endParaRPr dirty="0" smtClean="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 smtClean="0">
                <a:solidFill>
                  <a:schemeClr val="dk1"/>
                </a:solidFill>
              </a:rPr>
              <a:t>5x10</a:t>
            </a:r>
            <a:r>
              <a:rPr lang="es" baseline="30000" dirty="0" smtClean="0">
                <a:solidFill>
                  <a:schemeClr val="dk1"/>
                </a:solidFill>
              </a:rPr>
              <a:t>17 </a:t>
            </a:r>
            <a:r>
              <a:rPr lang="es" dirty="0" smtClean="0">
                <a:solidFill>
                  <a:schemeClr val="dk1"/>
                </a:solidFill>
              </a:rPr>
              <a:t>protons</a:t>
            </a:r>
            <a:endParaRPr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27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4463" y="1641531"/>
            <a:ext cx="4511224" cy="2572019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7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</a:t>
            </a:r>
            <a:r>
              <a:rPr lang="es" sz="2900" dirty="0">
                <a:solidFill>
                  <a:schemeClr val="lt1"/>
                </a:solidFill>
              </a:rPr>
              <a:t> </a:t>
            </a:r>
            <a:r>
              <a:rPr lang="en-GB" sz="2900" baseline="30000" dirty="0" err="1" smtClean="0">
                <a:solidFill>
                  <a:schemeClr val="lt1"/>
                </a:solidFill>
              </a:rPr>
              <a:t>nat</a:t>
            </a:r>
            <a:r>
              <a:rPr lang="en-GB" sz="2900" dirty="0" err="1" smtClean="0">
                <a:solidFill>
                  <a:schemeClr val="lt1"/>
                </a:solidFill>
              </a:rPr>
              <a:t>Fe</a:t>
            </a:r>
            <a:endParaRPr sz="2800" dirty="0">
              <a:solidFill>
                <a:schemeClr val="lt1"/>
              </a:solidFill>
            </a:endParaRPr>
          </a:p>
        </p:txBody>
      </p:sp>
      <p:sp>
        <p:nvSpPr>
          <p:cNvPr id="242" name="Google Shape;242;p27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4" name="Google Shape;24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722" y="1583925"/>
            <a:ext cx="4612250" cy="262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7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208;p24"/>
          <p:cNvSpPr txBox="1"/>
          <p:nvPr/>
        </p:nvSpPr>
        <p:spPr>
          <a:xfrm>
            <a:off x="371675" y="605500"/>
            <a:ext cx="6458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aseline="30000" dirty="0" err="1" smtClean="0"/>
              <a:t>nat</a:t>
            </a:r>
            <a:r>
              <a:rPr lang="en-GB" dirty="0" err="1" smtClean="0"/>
              <a:t>Fe</a:t>
            </a:r>
            <a:r>
              <a:rPr lang="es" dirty="0" smtClean="0"/>
              <a:t>, </a:t>
            </a:r>
            <a:r>
              <a:rPr lang="es" dirty="0"/>
              <a:t>65x0.2 mm (2021), 92% Fe-56, Fe-54 (5.85%), Fe-57 (2.1%)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s" dirty="0" smtClean="0">
                <a:solidFill>
                  <a:schemeClr val="dk1"/>
                </a:solidFill>
              </a:rPr>
              <a:t>Calib. in ToF to E</a:t>
            </a:r>
            <a:r>
              <a:rPr lang="es" baseline="-25000" dirty="0" smtClean="0">
                <a:solidFill>
                  <a:schemeClr val="dk1"/>
                </a:solidFill>
              </a:rPr>
              <a:t>n</a:t>
            </a:r>
            <a:r>
              <a:rPr lang="es" dirty="0" smtClean="0">
                <a:solidFill>
                  <a:schemeClr val="dk1"/>
                </a:solidFill>
              </a:rPr>
              <a:t>: L</a:t>
            </a:r>
            <a:r>
              <a:rPr lang="es" baseline="-25000" dirty="0" smtClean="0">
                <a:solidFill>
                  <a:schemeClr val="dk1"/>
                </a:solidFill>
              </a:rPr>
              <a:t>0</a:t>
            </a:r>
            <a:r>
              <a:rPr lang="es" dirty="0" smtClean="0">
                <a:solidFill>
                  <a:schemeClr val="dk1"/>
                </a:solidFill>
              </a:rPr>
              <a:t>=184.28 m</a:t>
            </a:r>
            <a:endParaRPr dirty="0" smtClean="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 smtClean="0">
                <a:solidFill>
                  <a:schemeClr val="dk1"/>
                </a:solidFill>
              </a:rPr>
              <a:t>5x10</a:t>
            </a:r>
            <a:r>
              <a:rPr lang="es" baseline="30000" dirty="0" smtClean="0">
                <a:solidFill>
                  <a:schemeClr val="dk1"/>
                </a:solidFill>
              </a:rPr>
              <a:t>17 </a:t>
            </a:r>
            <a:r>
              <a:rPr lang="es" dirty="0" smtClean="0">
                <a:solidFill>
                  <a:schemeClr val="dk1"/>
                </a:solidFill>
              </a:rPr>
              <a:t>protons</a:t>
            </a:r>
            <a:endParaRPr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8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lvl="0" algn="ctr">
              <a:buClr>
                <a:schemeClr val="dk1"/>
              </a:buClr>
              <a:buSzPts val="3800"/>
            </a:pPr>
            <a:r>
              <a:rPr lang="es" sz="2800" dirty="0">
                <a:solidFill>
                  <a:schemeClr val="lt1"/>
                </a:solidFill>
              </a:rPr>
              <a:t>RF @ EAR1:</a:t>
            </a:r>
            <a:r>
              <a:rPr lang="es" sz="2900" dirty="0">
                <a:solidFill>
                  <a:schemeClr val="lt1"/>
                </a:solidFill>
              </a:rPr>
              <a:t> </a:t>
            </a:r>
            <a:r>
              <a:rPr lang="en-GB" sz="2800" baseline="30000" dirty="0" err="1">
                <a:solidFill>
                  <a:schemeClr val="lt1"/>
                </a:solidFill>
              </a:rPr>
              <a:t>nat</a:t>
            </a:r>
            <a:r>
              <a:rPr lang="en-GB" sz="2800" dirty="0" err="1">
                <a:solidFill>
                  <a:schemeClr val="lt1"/>
                </a:solidFill>
              </a:rPr>
              <a:t>Si</a:t>
            </a:r>
            <a:endParaRPr sz="2800" dirty="0">
              <a:solidFill>
                <a:schemeClr val="lt1"/>
              </a:solidFill>
            </a:endParaRPr>
          </a:p>
        </p:txBody>
      </p:sp>
      <p:sp>
        <p:nvSpPr>
          <p:cNvPr id="254" name="Google Shape;254;p28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8"/>
          <p:cNvSpPr txBox="1"/>
          <p:nvPr/>
        </p:nvSpPr>
        <p:spPr>
          <a:xfrm>
            <a:off x="371675" y="605500"/>
            <a:ext cx="4338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aseline="30000" dirty="0" err="1" smtClean="0"/>
              <a:t>nat</a:t>
            </a:r>
            <a:r>
              <a:rPr lang="en-GB" dirty="0" err="1" smtClean="0"/>
              <a:t>Si</a:t>
            </a:r>
            <a:r>
              <a:rPr lang="es" dirty="0" smtClean="0"/>
              <a:t> </a:t>
            </a:r>
            <a:r>
              <a:rPr lang="es" dirty="0"/>
              <a:t>(Si wafer), 50x0.5 mm (2021)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Calib. in ToF to E</a:t>
            </a:r>
            <a:r>
              <a:rPr lang="es" baseline="-25000" dirty="0"/>
              <a:t>n</a:t>
            </a:r>
            <a:r>
              <a:rPr lang="es" dirty="0"/>
              <a:t>: </a:t>
            </a:r>
            <a:r>
              <a:rPr lang="es" dirty="0" smtClean="0"/>
              <a:t>L</a:t>
            </a:r>
            <a:r>
              <a:rPr lang="es" baseline="-25000" dirty="0" smtClean="0"/>
              <a:t>0</a:t>
            </a:r>
            <a:r>
              <a:rPr lang="es" dirty="0" smtClean="0"/>
              <a:t>=184.28 m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2.87x10</a:t>
            </a:r>
            <a:r>
              <a:rPr lang="es" baseline="30000" dirty="0"/>
              <a:t>17 </a:t>
            </a:r>
            <a:r>
              <a:rPr lang="es" dirty="0"/>
              <a:t>protons</a:t>
            </a:r>
            <a:endParaRPr dirty="0"/>
          </a:p>
        </p:txBody>
      </p:sp>
      <p:pic>
        <p:nvPicPr>
          <p:cNvPr id="256" name="Google Shape;25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13000"/>
            <a:ext cx="4875374" cy="3113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2350" y="1567275"/>
            <a:ext cx="4572900" cy="289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8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9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</a:t>
            </a:r>
            <a:r>
              <a:rPr lang="es" sz="2900" dirty="0">
                <a:solidFill>
                  <a:schemeClr val="lt1"/>
                </a:solidFill>
              </a:rPr>
              <a:t> </a:t>
            </a:r>
            <a:r>
              <a:rPr lang="en-GB" sz="2800" baseline="30000" dirty="0" err="1" smtClean="0">
                <a:solidFill>
                  <a:schemeClr val="lt1"/>
                </a:solidFill>
              </a:rPr>
              <a:t>nat</a:t>
            </a:r>
            <a:r>
              <a:rPr lang="en-GB" sz="2800" dirty="0" err="1" smtClean="0">
                <a:solidFill>
                  <a:schemeClr val="lt1"/>
                </a:solidFill>
              </a:rPr>
              <a:t>Si</a:t>
            </a:r>
            <a:endParaRPr sz="2900" dirty="0">
              <a:solidFill>
                <a:schemeClr val="lt1"/>
              </a:solidFill>
            </a:endParaRPr>
          </a:p>
        </p:txBody>
      </p:sp>
      <p:sp>
        <p:nvSpPr>
          <p:cNvPr id="266" name="Google Shape;266;p29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29"/>
          <p:cNvSpPr txBox="1"/>
          <p:nvPr/>
        </p:nvSpPr>
        <p:spPr>
          <a:xfrm>
            <a:off x="371675" y="605500"/>
            <a:ext cx="4338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aseline="30000" dirty="0" err="1" smtClean="0">
                <a:solidFill>
                  <a:schemeClr val="dk1"/>
                </a:solidFill>
              </a:rPr>
              <a:t>nat</a:t>
            </a:r>
            <a:r>
              <a:rPr lang="en-GB" dirty="0" err="1" smtClean="0">
                <a:solidFill>
                  <a:schemeClr val="dk1"/>
                </a:solidFill>
              </a:rPr>
              <a:t>Si</a:t>
            </a:r>
            <a:r>
              <a:rPr lang="es" dirty="0" smtClean="0">
                <a:solidFill>
                  <a:schemeClr val="dk1"/>
                </a:solidFill>
              </a:rPr>
              <a:t> (“Si “wafer”)</a:t>
            </a:r>
            <a:r>
              <a:rPr lang="es" dirty="0" smtClean="0"/>
              <a:t>, </a:t>
            </a:r>
            <a:r>
              <a:rPr lang="es" dirty="0"/>
              <a:t>50x0.5 mm (2021)</a:t>
            </a:r>
            <a:endParaRPr dirty="0"/>
          </a:p>
          <a:p>
            <a:pPr marL="457200" lvl="0" indent="-317500">
              <a:buSzPts val="1400"/>
              <a:buChar char="●"/>
            </a:pPr>
            <a:r>
              <a:rPr lang="en-GB" dirty="0" err="1"/>
              <a:t>Calib</a:t>
            </a:r>
            <a:r>
              <a:rPr lang="en-GB" dirty="0"/>
              <a:t>. in </a:t>
            </a:r>
            <a:r>
              <a:rPr lang="en-GB" dirty="0" err="1"/>
              <a:t>ToF</a:t>
            </a:r>
            <a:r>
              <a:rPr lang="en-GB" dirty="0"/>
              <a:t> to </a:t>
            </a:r>
            <a:r>
              <a:rPr lang="en-GB" dirty="0" err="1"/>
              <a:t>E</a:t>
            </a:r>
            <a:r>
              <a:rPr lang="en-GB" baseline="-25000" dirty="0" err="1"/>
              <a:t>n</a:t>
            </a:r>
            <a:r>
              <a:rPr lang="en-GB" dirty="0"/>
              <a:t>: L</a:t>
            </a:r>
            <a:r>
              <a:rPr lang="en-GB" baseline="-25000" dirty="0"/>
              <a:t>0</a:t>
            </a:r>
            <a:r>
              <a:rPr lang="en-GB" dirty="0"/>
              <a:t>=184.28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 smtClean="0"/>
              <a:t>2.87x10</a:t>
            </a:r>
            <a:r>
              <a:rPr lang="es" baseline="30000" dirty="0" smtClean="0"/>
              <a:t>17 </a:t>
            </a:r>
            <a:r>
              <a:rPr lang="es" dirty="0"/>
              <a:t>protons</a:t>
            </a:r>
            <a:endParaRPr dirty="0"/>
          </a:p>
        </p:txBody>
      </p:sp>
      <p:pic>
        <p:nvPicPr>
          <p:cNvPr id="268" name="Google Shape;26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50" y="1436800"/>
            <a:ext cx="4719524" cy="3013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452300"/>
            <a:ext cx="4671000" cy="2982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9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arcador de número de diapositiva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0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Beam interception factor: </a:t>
            </a:r>
            <a:r>
              <a:rPr lang="es" sz="2800" dirty="0" smtClean="0">
                <a:solidFill>
                  <a:schemeClr val="lt1"/>
                </a:solidFill>
              </a:rPr>
              <a:t>Phase4</a:t>
            </a:r>
            <a:endParaRPr sz="3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30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0"/>
          <p:cNvSpPr txBox="1"/>
          <p:nvPr/>
        </p:nvSpPr>
        <p:spPr>
          <a:xfrm>
            <a:off x="371675" y="605500"/>
            <a:ext cx="79068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20 mm and 30 mm </a:t>
            </a:r>
            <a:r>
              <a:rPr lang="es" dirty="0" smtClean="0"/>
              <a:t>BIF diameter </a:t>
            </a:r>
            <a:r>
              <a:rPr lang="es" dirty="0"/>
              <a:t>calculated with gold samples from full intercepting 45mm + 48 mm samples: values inferior,although similar, to </a:t>
            </a:r>
            <a:r>
              <a:rPr lang="es" dirty="0" smtClean="0"/>
              <a:t>Phase3</a:t>
            </a:r>
            <a:endParaRPr lang="es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 smtClean="0"/>
              <a:t>(differences </a:t>
            </a:r>
            <a:r>
              <a:rPr lang="es" dirty="0"/>
              <a:t>possibly to no WF applied -&gt; No correction due to changes in det. eff.)</a:t>
            </a:r>
            <a:endParaRPr dirty="0"/>
          </a:p>
        </p:txBody>
      </p:sp>
      <p:pic>
        <p:nvPicPr>
          <p:cNvPr id="280" name="Google Shape;28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137" y="1436800"/>
            <a:ext cx="4506701" cy="28656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81" name="Google Shape;281;p30"/>
          <p:cNvGraphicFramePr/>
          <p:nvPr>
            <p:extLst>
              <p:ext uri="{D42A27DB-BD31-4B8C-83A1-F6EECF244321}">
                <p14:modId xmlns:p14="http://schemas.microsoft.com/office/powerpoint/2010/main" val="2013430319"/>
              </p:ext>
            </p:extLst>
          </p:nvPr>
        </p:nvGraphicFramePr>
        <p:xfrm>
          <a:off x="5029198" y="1392860"/>
          <a:ext cx="3221180" cy="1341000"/>
        </p:xfrm>
        <a:graphic>
          <a:graphicData uri="http://schemas.openxmlformats.org/drawingml/2006/table">
            <a:tbl>
              <a:tblPr>
                <a:noFill/>
                <a:tableStyleId>{44F85FD1-62E9-4C71-A42C-7B3D4E5CE8D3}</a:tableStyleId>
              </a:tblPr>
              <a:tblGrid>
                <a:gridCol w="1022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7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02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000" b="1">
                          <a:solidFill>
                            <a:schemeClr val="dk1"/>
                          </a:solidFill>
                        </a:rPr>
                        <a:t>Ph4 (exp.)</a:t>
                      </a:r>
                      <a:endParaRPr sz="1000" b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>
                          <a:solidFill>
                            <a:schemeClr val="dk1"/>
                          </a:solidFill>
                        </a:rPr>
                        <a:t>Ph2 (simulations)</a:t>
                      </a:r>
                      <a:endParaRPr sz="1000"/>
                    </a:p>
                  </a:txBody>
                  <a:tcPr marL="91425" marR="91425" marT="91425" marB="91425"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7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 dirty="0"/>
                        <a:t>20 mm</a:t>
                      </a:r>
                      <a:endParaRPr sz="1000" dirty="0"/>
                    </a:p>
                  </a:txBody>
                  <a:tcPr marL="91425" marR="91425" marT="91425" marB="914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 b="1">
                          <a:solidFill>
                            <a:schemeClr val="dk1"/>
                          </a:solidFill>
                        </a:rPr>
                        <a:t>0.6312</a:t>
                      </a:r>
                      <a:endParaRPr sz="10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 dirty="0">
                          <a:solidFill>
                            <a:schemeClr val="dk1"/>
                          </a:solidFill>
                        </a:rPr>
                        <a:t>0.68</a:t>
                      </a:r>
                      <a:endParaRPr sz="10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7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dirty="0" smtClean="0"/>
                        <a:t>20mm (</a:t>
                      </a:r>
                      <a:r>
                        <a:rPr lang="es-ES" sz="1000" baseline="30000" dirty="0" smtClean="0"/>
                        <a:t>176</a:t>
                      </a:r>
                      <a:r>
                        <a:rPr lang="es-ES" sz="1000" dirty="0" smtClean="0"/>
                        <a:t>Yb)</a:t>
                      </a:r>
                      <a:endParaRPr sz="1000" dirty="0"/>
                    </a:p>
                  </a:txBody>
                  <a:tcPr marL="91425" marR="91425" marT="91425" marB="914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b="1" dirty="0" smtClean="0"/>
                        <a:t>0.6344</a:t>
                      </a:r>
                      <a:endParaRPr sz="1000" b="1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 dirty="0" smtClean="0">
                          <a:solidFill>
                            <a:schemeClr val="dk1"/>
                          </a:solidFill>
                        </a:rPr>
                        <a:t>0.68</a:t>
                      </a:r>
                      <a:endParaRPr lang="es" sz="10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7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dirty="0" smtClean="0"/>
                        <a:t>30 mm</a:t>
                      </a:r>
                      <a:endParaRPr lang="en-GB" sz="1000" dirty="0"/>
                    </a:p>
                  </a:txBody>
                  <a:tcPr marL="91425" marR="91425" marT="91425" marB="914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 b="1" dirty="0" smtClean="0">
                          <a:solidFill>
                            <a:schemeClr val="dk1"/>
                          </a:solidFill>
                        </a:rPr>
                        <a:t>0.9168</a:t>
                      </a:r>
                      <a:endParaRPr lang="es" sz="1000" b="1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 dirty="0" smtClean="0">
                          <a:solidFill>
                            <a:schemeClr val="dk1"/>
                          </a:solidFill>
                        </a:rPr>
                        <a:t>0.96</a:t>
                      </a:r>
                      <a:endParaRPr lang="es" sz="10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131891086"/>
                  </a:ext>
                </a:extLst>
              </a:tr>
            </a:tbl>
          </a:graphicData>
        </a:graphic>
      </p:graphicFrame>
      <p:pic>
        <p:nvPicPr>
          <p:cNvPr id="282" name="Google Shape;28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8841" y="3061720"/>
            <a:ext cx="2783138" cy="174371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0"/>
          <p:cNvSpPr txBox="1"/>
          <p:nvPr/>
        </p:nvSpPr>
        <p:spPr>
          <a:xfrm>
            <a:off x="5063838" y="2733860"/>
            <a:ext cx="37299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dirty="0" smtClean="0"/>
              <a:t>Similar</a:t>
            </a:r>
            <a:r>
              <a:rPr lang="es" sz="1100" dirty="0" smtClean="0"/>
              <a:t> </a:t>
            </a:r>
            <a:r>
              <a:rPr lang="es" sz="1100" dirty="0"/>
              <a:t>results in the posterior </a:t>
            </a:r>
            <a:r>
              <a:rPr lang="es" sz="1100" baseline="30000" dirty="0" smtClean="0"/>
              <a:t>176</a:t>
            </a:r>
            <a:r>
              <a:rPr lang="es" sz="1100" dirty="0" smtClean="0"/>
              <a:t>Yb(n,</a:t>
            </a:r>
            <a:r>
              <a:rPr lang="el-GR" sz="1100" dirty="0" smtClean="0"/>
              <a:t>γ</a:t>
            </a:r>
            <a:r>
              <a:rPr lang="es" sz="1100" dirty="0" smtClean="0"/>
              <a:t>) </a:t>
            </a:r>
            <a:r>
              <a:rPr lang="es" sz="1100" dirty="0"/>
              <a:t>campaign</a:t>
            </a:r>
            <a:endParaRPr sz="1100" dirty="0"/>
          </a:p>
        </p:txBody>
      </p:sp>
      <p:pic>
        <p:nvPicPr>
          <p:cNvPr id="285" name="Google Shape;285;p30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18</a:t>
            </a:fld>
            <a:endParaRPr lang="en-GB" dirty="0"/>
          </a:p>
        </p:txBody>
      </p:sp>
      <p:sp>
        <p:nvSpPr>
          <p:cNvPr id="4" name="CuadroTexto 3"/>
          <p:cNvSpPr txBox="1"/>
          <p:nvPr/>
        </p:nvSpPr>
        <p:spPr>
          <a:xfrm>
            <a:off x="607027" y="4356070"/>
            <a:ext cx="3900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Pending: verification with simulations/TC once WF applied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1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>
                <a:solidFill>
                  <a:schemeClr val="lt1"/>
                </a:solidFill>
              </a:rPr>
              <a:t>RF @ EAR1:</a:t>
            </a:r>
            <a:r>
              <a:rPr lang="es" sz="2900">
                <a:solidFill>
                  <a:schemeClr val="lt1"/>
                </a:solidFill>
              </a:rPr>
              <a:t> </a:t>
            </a:r>
            <a:r>
              <a:rPr lang="es" sz="2800">
                <a:solidFill>
                  <a:schemeClr val="lt1"/>
                </a:solidFill>
              </a:rPr>
              <a:t>Backgrounds</a:t>
            </a:r>
            <a:endParaRPr sz="2900">
              <a:solidFill>
                <a:schemeClr val="lt1"/>
              </a:solidFill>
            </a:endParaRPr>
          </a:p>
        </p:txBody>
      </p:sp>
      <p:sp>
        <p:nvSpPr>
          <p:cNvPr id="292" name="Google Shape;292;p31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31"/>
          <p:cNvSpPr txBox="1"/>
          <p:nvPr/>
        </p:nvSpPr>
        <p:spPr>
          <a:xfrm>
            <a:off x="371675" y="605500"/>
            <a:ext cx="82008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b="1" baseline="30000" dirty="0">
                <a:solidFill>
                  <a:schemeClr val="dk1"/>
                </a:solidFill>
              </a:rPr>
              <a:t>nat</a:t>
            </a:r>
            <a:r>
              <a:rPr lang="es" b="1" dirty="0">
                <a:solidFill>
                  <a:schemeClr val="dk1"/>
                </a:solidFill>
              </a:rPr>
              <a:t>Pb and </a:t>
            </a:r>
            <a:r>
              <a:rPr lang="es" b="1" baseline="30000" dirty="0">
                <a:solidFill>
                  <a:schemeClr val="dk1"/>
                </a:solidFill>
              </a:rPr>
              <a:t>nat</a:t>
            </a:r>
            <a:r>
              <a:rPr lang="es" b="1" dirty="0">
                <a:solidFill>
                  <a:schemeClr val="dk1"/>
                </a:solidFill>
              </a:rPr>
              <a:t>C samples</a:t>
            </a:r>
            <a:r>
              <a:rPr lang="es" dirty="0">
                <a:solidFill>
                  <a:schemeClr val="dk1"/>
                </a:solidFill>
              </a:rPr>
              <a:t>: 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baseline="30000" dirty="0">
                <a:solidFill>
                  <a:schemeClr val="dk1"/>
                </a:solidFill>
              </a:rPr>
              <a:t>nat</a:t>
            </a:r>
            <a:r>
              <a:rPr lang="es" dirty="0">
                <a:solidFill>
                  <a:schemeClr val="dk1"/>
                </a:solidFill>
              </a:rPr>
              <a:t>Pb same sample as 2018; </a:t>
            </a:r>
            <a:r>
              <a:rPr lang="es" baseline="30000" dirty="0">
                <a:solidFill>
                  <a:schemeClr val="dk1"/>
                </a:solidFill>
              </a:rPr>
              <a:t>nat</a:t>
            </a:r>
            <a:r>
              <a:rPr lang="es" dirty="0">
                <a:solidFill>
                  <a:schemeClr val="dk1"/>
                </a:solidFill>
              </a:rPr>
              <a:t>C 6.6 mm thickness (2021) vs 5 mm (2018)</a:t>
            </a:r>
            <a:endParaRPr dirty="0"/>
          </a:p>
        </p:txBody>
      </p:sp>
      <p:pic>
        <p:nvPicPr>
          <p:cNvPr id="294" name="Google Shape;29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99" y="1345500"/>
            <a:ext cx="4444026" cy="3332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1850" y="1334549"/>
            <a:ext cx="4444026" cy="3333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31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19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5" name="Google Shape;65;p14"/>
              <p:cNvSpPr txBox="1"/>
              <p:nvPr/>
            </p:nvSpPr>
            <p:spPr>
              <a:xfrm>
                <a:off x="63175" y="495300"/>
                <a:ext cx="8990100" cy="459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457200" marR="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  <a:buFont typeface="Calibri"/>
                  <a:buChar char="●"/>
                </a:pPr>
                <a:r>
                  <a:rPr lang="en-GB" sz="1800" b="1" dirty="0" smtClean="0">
                    <a:latin typeface="Calibri"/>
                    <a:ea typeface="Calibri"/>
                    <a:cs typeface="Calibri"/>
                    <a:sym typeface="Calibri"/>
                  </a:rPr>
                  <a:t>Goals</a:t>
                </a:r>
              </a:p>
              <a:p>
                <a:pPr marL="914400" marR="0" lvl="1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  <a:buFont typeface="Calibri"/>
                  <a:buChar char="○"/>
                </a:pPr>
                <a:r>
                  <a:rPr lang="en-GB" sz="1800" dirty="0">
                    <a:latin typeface="Calibri"/>
                    <a:ea typeface="Calibri"/>
                    <a:cs typeface="Calibri"/>
                    <a:sym typeface="Calibri"/>
                  </a:rPr>
                  <a:t>Validate the RF from the simulations from 0.5 eV to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~</m:t>
                    </m:r>
                  </m:oMath>
                </a14:m>
                <a:r>
                  <a:rPr lang="en-GB" sz="1800" dirty="0" smtClean="0">
                    <a:latin typeface="Calibri"/>
                    <a:ea typeface="Calibri"/>
                    <a:cs typeface="Calibri"/>
                    <a:sym typeface="Calibri"/>
                  </a:rPr>
                  <a:t>100 </a:t>
                </a:r>
                <a:r>
                  <a:rPr lang="en-GB" sz="1800" dirty="0">
                    <a:latin typeface="Calibri"/>
                    <a:ea typeface="Calibri"/>
                    <a:cs typeface="Calibri"/>
                    <a:sym typeface="Calibri"/>
                  </a:rPr>
                  <a:t>keV</a:t>
                </a:r>
              </a:p>
              <a:p>
                <a:pPr marL="914400" marR="0" lvl="1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  <a:buFont typeface="Calibri"/>
                  <a:buChar char="○"/>
                </a:pPr>
                <a:r>
                  <a:rPr lang="en-GB" sz="1800" dirty="0">
                    <a:latin typeface="Calibri"/>
                    <a:ea typeface="Calibri"/>
                    <a:cs typeface="Calibri"/>
                    <a:sym typeface="Calibri"/>
                  </a:rPr>
                  <a:t>Determine the BIF in the usual capture position for 20/30 mm samples</a:t>
                </a:r>
              </a:p>
              <a:p>
                <a:pPr marL="914400" marR="0" lvl="1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  <a:buFont typeface="Calibri"/>
                  <a:buChar char="○"/>
                </a:pPr>
                <a:r>
                  <a:rPr lang="en-GB" sz="1800" dirty="0">
                    <a:latin typeface="Calibri"/>
                    <a:ea typeface="Calibri"/>
                    <a:cs typeface="Calibri"/>
                    <a:sym typeface="Calibri"/>
                  </a:rPr>
                  <a:t>Measure the backgrounds in the</a:t>
                </a:r>
                <a:r>
                  <a:rPr lang="en-GB" sz="18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usual capture position </a:t>
                </a:r>
              </a:p>
              <a:p>
                <a:pPr marL="914400" marR="0" lvl="1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Char char="○"/>
                </a:pPr>
                <a:r>
                  <a:rPr lang="en-GB" sz="18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All above: comparison Ph4 vs. </a:t>
                </a:r>
                <a:r>
                  <a:rPr lang="en-GB" sz="1800" dirty="0" smtClean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Ph2/3 if possible</a:t>
                </a:r>
                <a:endParaRPr lang="en-GB" sz="18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4572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Char char="●"/>
                </a:pPr>
                <a:r>
                  <a:rPr lang="en-GB" sz="1800" b="1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Specific requirements for EAR1</a:t>
                </a:r>
              </a:p>
              <a:p>
                <a:pPr marL="914400" lvl="1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Char char="○"/>
                </a:pPr>
                <a:r>
                  <a:rPr lang="en-GB" sz="18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Lower neutron flux (compared to EAR2) → Longer measurements → Time constraint</a:t>
                </a:r>
              </a:p>
              <a:p>
                <a:pPr marL="914400" lvl="1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Char char="○"/>
                </a:pPr>
                <a:r>
                  <a:rPr lang="en-GB" sz="18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High energy resolution → Large energy range can be covered with same sample before resonances overlap</a:t>
                </a:r>
              </a:p>
              <a:p>
                <a:pPr marL="914400" lvl="1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Char char="○"/>
                </a:pPr>
                <a:r>
                  <a:rPr lang="en-GB" sz="18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Strategy → Minimum number of samples with sufficient time for high quality data</a:t>
                </a:r>
              </a:p>
              <a:p>
                <a:pPr marL="914400" lvl="1" indent="-34290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Char char="○"/>
                </a:pPr>
                <a:r>
                  <a:rPr lang="en-GB" sz="18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        </a:t>
                </a:r>
                <a:r>
                  <a:rPr lang="en-GB" sz="1600" b="1" dirty="0">
                    <a:solidFill>
                      <a:schemeClr val="dk1"/>
                    </a:solidFill>
                  </a:rPr>
                  <a:t>Big samples</a:t>
                </a:r>
                <a:endParaRPr sz="19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mc:Choice>
        <mc:Fallback xmlns="">
          <p:sp>
            <p:nvSpPr>
              <p:cNvPr id="65" name="Google Shape;65;p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75" y="495300"/>
                <a:ext cx="8990100" cy="4599300"/>
              </a:xfrm>
              <a:prstGeom prst="rect">
                <a:avLst/>
              </a:prstGeom>
              <a:blipFill>
                <a:blip r:embed="rId3"/>
                <a:stretch>
                  <a:fillRect r="-339" b="-53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Google Shape;66;p14"/>
          <p:cNvSpPr txBox="1"/>
          <p:nvPr/>
        </p:nvSpPr>
        <p:spPr>
          <a:xfrm>
            <a:off x="0" y="0"/>
            <a:ext cx="9144000" cy="5337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 Goals and planning</a:t>
            </a:r>
            <a:endParaRPr sz="2800" b="0" i="0" u="none" strike="noStrike" cap="none" dirty="0">
              <a:solidFill>
                <a:schemeClr val="lt1"/>
              </a:solidFill>
              <a:sym typeface="Arial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4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8" name="Google Shape;68;p14"/>
          <p:cNvCxnSpPr/>
          <p:nvPr/>
        </p:nvCxnSpPr>
        <p:spPr>
          <a:xfrm>
            <a:off x="1007700" y="4848804"/>
            <a:ext cx="4059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70" name="Google Shape;70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3447" y="34225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2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>
                <a:solidFill>
                  <a:schemeClr val="lt1"/>
                </a:solidFill>
              </a:rPr>
              <a:t>RF @ EAR1:</a:t>
            </a:r>
            <a:r>
              <a:rPr lang="es" sz="2900">
                <a:solidFill>
                  <a:schemeClr val="lt1"/>
                </a:solidFill>
              </a:rPr>
              <a:t> </a:t>
            </a:r>
            <a:r>
              <a:rPr lang="es" sz="2800">
                <a:solidFill>
                  <a:schemeClr val="lt1"/>
                </a:solidFill>
              </a:rPr>
              <a:t>Backgrounds</a:t>
            </a:r>
            <a:endParaRPr sz="2900">
              <a:solidFill>
                <a:schemeClr val="lt1"/>
              </a:solidFill>
            </a:endParaRPr>
          </a:p>
        </p:txBody>
      </p:sp>
      <p:sp>
        <p:nvSpPr>
          <p:cNvPr id="304" name="Google Shape;304;p32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32"/>
          <p:cNvSpPr txBox="1"/>
          <p:nvPr/>
        </p:nvSpPr>
        <p:spPr>
          <a:xfrm>
            <a:off x="371675" y="605500"/>
            <a:ext cx="82008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>
              <a:buSzPts val="1400"/>
              <a:buChar char="●"/>
            </a:pPr>
            <a:r>
              <a:rPr lang="en-GB" b="1" baseline="30000" dirty="0" err="1">
                <a:solidFill>
                  <a:schemeClr val="dk1"/>
                </a:solidFill>
              </a:rPr>
              <a:t>nat</a:t>
            </a:r>
            <a:r>
              <a:rPr lang="en-GB" b="1" dirty="0" err="1">
                <a:solidFill>
                  <a:schemeClr val="dk1"/>
                </a:solidFill>
              </a:rPr>
              <a:t>Pb</a:t>
            </a:r>
            <a:r>
              <a:rPr lang="en-GB" b="1" dirty="0">
                <a:solidFill>
                  <a:schemeClr val="dk1"/>
                </a:solidFill>
              </a:rPr>
              <a:t> and </a:t>
            </a:r>
            <a:r>
              <a:rPr lang="en-GB" b="1" baseline="30000" dirty="0" err="1">
                <a:solidFill>
                  <a:schemeClr val="dk1"/>
                </a:solidFill>
              </a:rPr>
              <a:t>nat</a:t>
            </a:r>
            <a:r>
              <a:rPr lang="en-GB" b="1" dirty="0" err="1">
                <a:solidFill>
                  <a:schemeClr val="dk1"/>
                </a:solidFill>
              </a:rPr>
              <a:t>C</a:t>
            </a:r>
            <a:r>
              <a:rPr lang="en-GB" b="1" dirty="0">
                <a:solidFill>
                  <a:schemeClr val="dk1"/>
                </a:solidFill>
              </a:rPr>
              <a:t> samples</a:t>
            </a:r>
            <a:r>
              <a:rPr lang="en-GB" dirty="0">
                <a:solidFill>
                  <a:schemeClr val="dk1"/>
                </a:solidFill>
              </a:rPr>
              <a:t>: 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dirty="0" smtClean="0">
                <a:solidFill>
                  <a:schemeClr val="dk1"/>
                </a:solidFill>
              </a:rPr>
              <a:t>Beam-off </a:t>
            </a:r>
            <a:r>
              <a:rPr lang="es" dirty="0">
                <a:solidFill>
                  <a:schemeClr val="dk1"/>
                </a:solidFill>
              </a:rPr>
              <a:t>subtracted; </a:t>
            </a:r>
            <a:r>
              <a:rPr lang="es" baseline="30000" dirty="0">
                <a:solidFill>
                  <a:schemeClr val="dk1"/>
                </a:solidFill>
              </a:rPr>
              <a:t>nat</a:t>
            </a:r>
            <a:r>
              <a:rPr lang="es" dirty="0">
                <a:solidFill>
                  <a:schemeClr val="dk1"/>
                </a:solidFill>
              </a:rPr>
              <a:t>C scaled by thickness ratio (6.6 mm vs 5 mm)</a:t>
            </a:r>
            <a:endParaRPr dirty="0">
              <a:solidFill>
                <a:schemeClr val="dk1"/>
              </a:solidFill>
            </a:endParaRPr>
          </a:p>
        </p:txBody>
      </p:sp>
      <p:pic>
        <p:nvPicPr>
          <p:cNvPr id="306" name="Google Shape;30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44900"/>
            <a:ext cx="4333299" cy="3249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8300" y="1144900"/>
            <a:ext cx="4333299" cy="324997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2"/>
          <p:cNvSpPr txBox="1"/>
          <p:nvPr/>
        </p:nvSpPr>
        <p:spPr>
          <a:xfrm>
            <a:off x="583225" y="4437375"/>
            <a:ext cx="322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In-beam gamma rays reduction?</a:t>
            </a:r>
            <a:endParaRPr b="1"/>
          </a:p>
        </p:txBody>
      </p:sp>
      <p:sp>
        <p:nvSpPr>
          <p:cNvPr id="309" name="Google Shape;309;p32"/>
          <p:cNvSpPr txBox="1"/>
          <p:nvPr/>
        </p:nvSpPr>
        <p:spPr>
          <a:xfrm>
            <a:off x="5488875" y="4394875"/>
            <a:ext cx="2869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Neutron scattering scaling 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with increasing neutron flux</a:t>
            </a:r>
            <a:endParaRPr b="1"/>
          </a:p>
        </p:txBody>
      </p:sp>
      <p:pic>
        <p:nvPicPr>
          <p:cNvPr id="311" name="Google Shape;311;p32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3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</a:t>
            </a:r>
            <a:r>
              <a:rPr lang="es" sz="2900" dirty="0">
                <a:solidFill>
                  <a:schemeClr val="lt1"/>
                </a:solidFill>
              </a:rPr>
              <a:t> </a:t>
            </a:r>
            <a:r>
              <a:rPr lang="es" sz="2800" dirty="0">
                <a:solidFill>
                  <a:schemeClr val="lt1"/>
                </a:solidFill>
              </a:rPr>
              <a:t>Backgrounds</a:t>
            </a:r>
            <a:endParaRPr sz="2900" dirty="0">
              <a:solidFill>
                <a:schemeClr val="lt1"/>
              </a:solidFill>
            </a:endParaRPr>
          </a:p>
        </p:txBody>
      </p:sp>
      <p:sp>
        <p:nvSpPr>
          <p:cNvPr id="318" name="Google Shape;318;p33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33"/>
          <p:cNvSpPr txBox="1"/>
          <p:nvPr/>
        </p:nvSpPr>
        <p:spPr>
          <a:xfrm>
            <a:off x="371675" y="529300"/>
            <a:ext cx="82008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>
              <a:buSzPts val="1400"/>
              <a:buChar char="●"/>
            </a:pPr>
            <a:r>
              <a:rPr lang="en-GB" b="1" baseline="30000" dirty="0" err="1">
                <a:solidFill>
                  <a:schemeClr val="dk1"/>
                </a:solidFill>
              </a:rPr>
              <a:t>nat</a:t>
            </a:r>
            <a:r>
              <a:rPr lang="en-GB" b="1" dirty="0" err="1">
                <a:solidFill>
                  <a:schemeClr val="dk1"/>
                </a:solidFill>
              </a:rPr>
              <a:t>Pb</a:t>
            </a:r>
            <a:r>
              <a:rPr lang="en-GB" b="1" dirty="0">
                <a:solidFill>
                  <a:schemeClr val="dk1"/>
                </a:solidFill>
              </a:rPr>
              <a:t> and </a:t>
            </a:r>
            <a:r>
              <a:rPr lang="en-GB" b="1" baseline="30000" dirty="0" err="1">
                <a:solidFill>
                  <a:schemeClr val="dk1"/>
                </a:solidFill>
              </a:rPr>
              <a:t>nat</a:t>
            </a:r>
            <a:r>
              <a:rPr lang="en-GB" b="1" dirty="0" err="1">
                <a:solidFill>
                  <a:schemeClr val="dk1"/>
                </a:solidFill>
              </a:rPr>
              <a:t>C</a:t>
            </a:r>
            <a:r>
              <a:rPr lang="en-GB" b="1" dirty="0">
                <a:solidFill>
                  <a:schemeClr val="dk1"/>
                </a:solidFill>
              </a:rPr>
              <a:t> samples</a:t>
            </a:r>
            <a:r>
              <a:rPr lang="en-GB" dirty="0">
                <a:solidFill>
                  <a:schemeClr val="dk1"/>
                </a:solidFill>
              </a:rPr>
              <a:t>: 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dirty="0" smtClean="0">
                <a:solidFill>
                  <a:schemeClr val="dk1"/>
                </a:solidFill>
              </a:rPr>
              <a:t>Beam-off </a:t>
            </a:r>
            <a:r>
              <a:rPr lang="es" dirty="0">
                <a:solidFill>
                  <a:schemeClr val="dk1"/>
                </a:solidFill>
              </a:rPr>
              <a:t>subtracted; </a:t>
            </a:r>
            <a:r>
              <a:rPr lang="es" baseline="30000" dirty="0">
                <a:solidFill>
                  <a:schemeClr val="dk1"/>
                </a:solidFill>
              </a:rPr>
              <a:t>nat</a:t>
            </a:r>
            <a:r>
              <a:rPr lang="es" dirty="0">
                <a:solidFill>
                  <a:schemeClr val="dk1"/>
                </a:solidFill>
              </a:rPr>
              <a:t>C scaled by thickness ratio</a:t>
            </a:r>
            <a:endParaRPr dirty="0"/>
          </a:p>
        </p:txBody>
      </p:sp>
      <p:pic>
        <p:nvPicPr>
          <p:cNvPr id="320" name="Google Shape;32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68700"/>
            <a:ext cx="4333299" cy="3249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8300" y="1068700"/>
            <a:ext cx="4333299" cy="3249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9651" y="2614625"/>
            <a:ext cx="3879074" cy="202029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23" name="Google Shape;323;p33"/>
          <p:cNvSpPr/>
          <p:nvPr/>
        </p:nvSpPr>
        <p:spPr>
          <a:xfrm>
            <a:off x="2722200" y="1627425"/>
            <a:ext cx="420000" cy="7068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24" name="Google Shape;324;p33"/>
          <p:cNvCxnSpPr>
            <a:stCxn id="323" idx="2"/>
          </p:cNvCxnSpPr>
          <p:nvPr/>
        </p:nvCxnSpPr>
        <p:spPr>
          <a:xfrm flipH="1">
            <a:off x="489900" y="1980825"/>
            <a:ext cx="2232300" cy="640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5" name="Google Shape;325;p33"/>
          <p:cNvCxnSpPr>
            <a:stCxn id="323" idx="6"/>
          </p:cNvCxnSpPr>
          <p:nvPr/>
        </p:nvCxnSpPr>
        <p:spPr>
          <a:xfrm>
            <a:off x="3142200" y="1980825"/>
            <a:ext cx="1203600" cy="640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6" name="Google Shape;326;p33"/>
          <p:cNvSpPr txBox="1"/>
          <p:nvPr/>
        </p:nvSpPr>
        <p:spPr>
          <a:xfrm>
            <a:off x="278425" y="4589775"/>
            <a:ext cx="322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In-beam gamma rays reduction?</a:t>
            </a:r>
            <a:endParaRPr b="1"/>
          </a:p>
        </p:txBody>
      </p:sp>
      <p:sp>
        <p:nvSpPr>
          <p:cNvPr id="327" name="Google Shape;327;p33"/>
          <p:cNvSpPr txBox="1"/>
          <p:nvPr/>
        </p:nvSpPr>
        <p:spPr>
          <a:xfrm>
            <a:off x="5013025" y="4272600"/>
            <a:ext cx="4042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Neutron scattering scaling 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with increasing neutron flux (as expected)</a:t>
            </a:r>
            <a:endParaRPr b="1"/>
          </a:p>
        </p:txBody>
      </p:sp>
      <p:pic>
        <p:nvPicPr>
          <p:cNvPr id="329" name="Google Shape;329;p33"/>
          <p:cNvPicPr preferRelativeResize="0"/>
          <p:nvPr/>
        </p:nvPicPr>
        <p:blipFill rotWithShape="1">
          <a:blip r:embed="rId6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5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 smtClean="0">
                <a:solidFill>
                  <a:schemeClr val="lt1"/>
                </a:solidFill>
              </a:rPr>
              <a:t>γ-Flash </a:t>
            </a:r>
            <a:r>
              <a:rPr lang="es" sz="2800" dirty="0">
                <a:solidFill>
                  <a:schemeClr val="lt1"/>
                </a:solidFill>
              </a:rPr>
              <a:t>and prepulses</a:t>
            </a:r>
            <a:endParaRPr sz="36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35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47" name="Google Shape;34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2677229"/>
            <a:ext cx="8839202" cy="2214241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35"/>
          <p:cNvSpPr txBox="1"/>
          <p:nvPr/>
        </p:nvSpPr>
        <p:spPr>
          <a:xfrm>
            <a:off x="6249950" y="3784350"/>
            <a:ext cx="240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Au-197, 20x0.1 mm (2021)</a:t>
            </a:r>
            <a:endParaRPr/>
          </a:p>
        </p:txBody>
      </p:sp>
      <p:pic>
        <p:nvPicPr>
          <p:cNvPr id="349" name="Google Shape;349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627" y="583853"/>
            <a:ext cx="8882746" cy="2152170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35"/>
          <p:cNvSpPr txBox="1"/>
          <p:nvPr/>
        </p:nvSpPr>
        <p:spPr>
          <a:xfrm>
            <a:off x="5983250" y="1476875"/>
            <a:ext cx="267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Au-197, 20x0.125 mm (2018)</a:t>
            </a:r>
            <a:endParaRPr/>
          </a:p>
        </p:txBody>
      </p:sp>
      <p:pic>
        <p:nvPicPr>
          <p:cNvPr id="352" name="Google Shape;352;p35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6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lvl="0" algn="ctr">
              <a:buSzPts val="3800"/>
            </a:pPr>
            <a:r>
              <a:rPr lang="el-GR" sz="2800" dirty="0">
                <a:solidFill>
                  <a:schemeClr val="lt1"/>
                </a:solidFill>
              </a:rPr>
              <a:t>γ-</a:t>
            </a:r>
            <a:r>
              <a:rPr lang="en-GB" sz="2800" dirty="0">
                <a:solidFill>
                  <a:schemeClr val="lt1"/>
                </a:solidFill>
              </a:rPr>
              <a:t>Flash and </a:t>
            </a:r>
            <a:r>
              <a:rPr lang="en-GB" sz="2800" dirty="0" err="1">
                <a:solidFill>
                  <a:schemeClr val="lt1"/>
                </a:solidFill>
              </a:rPr>
              <a:t>prepulses</a:t>
            </a:r>
            <a:endParaRPr lang="en-GB" sz="3600" dirty="0">
              <a:solidFill>
                <a:schemeClr val="lt1"/>
              </a:solidFill>
            </a:endParaRPr>
          </a:p>
        </p:txBody>
      </p:sp>
      <p:sp>
        <p:nvSpPr>
          <p:cNvPr id="359" name="Google Shape;359;p36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0" name="Google Shape;36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65" y="2701275"/>
            <a:ext cx="8839198" cy="2248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65730"/>
            <a:ext cx="9144002" cy="2298291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36"/>
          <p:cNvSpPr txBox="1"/>
          <p:nvPr/>
        </p:nvSpPr>
        <p:spPr>
          <a:xfrm>
            <a:off x="6249950" y="3784350"/>
            <a:ext cx="240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Au-197, 20x0.1 mm (2021)</a:t>
            </a:r>
            <a:endParaRPr/>
          </a:p>
        </p:txBody>
      </p:sp>
      <p:sp>
        <p:nvSpPr>
          <p:cNvPr id="363" name="Google Shape;363;p36"/>
          <p:cNvSpPr txBox="1"/>
          <p:nvPr/>
        </p:nvSpPr>
        <p:spPr>
          <a:xfrm>
            <a:off x="5983250" y="1476875"/>
            <a:ext cx="267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Au-197, 20x0.125 mm (2018)</a:t>
            </a:r>
            <a:endParaRPr/>
          </a:p>
        </p:txBody>
      </p:sp>
      <p:pic>
        <p:nvPicPr>
          <p:cNvPr id="365" name="Google Shape;365;p36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7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lvl="0" algn="ctr">
              <a:buSzPts val="3800"/>
            </a:pPr>
            <a:r>
              <a:rPr lang="el-GR" sz="2800" dirty="0">
                <a:solidFill>
                  <a:schemeClr val="lt1"/>
                </a:solidFill>
              </a:rPr>
              <a:t>γ-</a:t>
            </a:r>
            <a:r>
              <a:rPr lang="en-GB" sz="2800" dirty="0">
                <a:solidFill>
                  <a:schemeClr val="lt1"/>
                </a:solidFill>
              </a:rPr>
              <a:t>Flash and </a:t>
            </a:r>
            <a:r>
              <a:rPr lang="en-GB" sz="2800" dirty="0" err="1">
                <a:solidFill>
                  <a:schemeClr val="lt1"/>
                </a:solidFill>
              </a:rPr>
              <a:t>prepulses</a:t>
            </a:r>
            <a:endParaRPr lang="en-GB" sz="3600" dirty="0">
              <a:solidFill>
                <a:schemeClr val="lt1"/>
              </a:solidFill>
            </a:endParaRPr>
          </a:p>
        </p:txBody>
      </p:sp>
      <p:sp>
        <p:nvSpPr>
          <p:cNvPr id="372" name="Google Shape;372;p37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73" name="Google Shape;37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398" y="2592432"/>
            <a:ext cx="8839203" cy="2267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043" y="571506"/>
            <a:ext cx="8925457" cy="2267675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37"/>
          <p:cNvSpPr txBox="1"/>
          <p:nvPr/>
        </p:nvSpPr>
        <p:spPr>
          <a:xfrm>
            <a:off x="6249950" y="3784350"/>
            <a:ext cx="240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Au-197, 20x0.1 mm (2021)</a:t>
            </a:r>
            <a:endParaRPr/>
          </a:p>
        </p:txBody>
      </p:sp>
      <p:sp>
        <p:nvSpPr>
          <p:cNvPr id="376" name="Google Shape;376;p37"/>
          <p:cNvSpPr txBox="1"/>
          <p:nvPr/>
        </p:nvSpPr>
        <p:spPr>
          <a:xfrm>
            <a:off x="5983250" y="1476875"/>
            <a:ext cx="267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Au-197, 20x0.125 mm (2018)</a:t>
            </a:r>
            <a:endParaRPr/>
          </a:p>
        </p:txBody>
      </p:sp>
      <p:pic>
        <p:nvPicPr>
          <p:cNvPr id="378" name="Google Shape;378;p37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8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lvl="0" algn="ctr">
              <a:buSzPts val="3800"/>
            </a:pPr>
            <a:r>
              <a:rPr lang="el-GR" sz="2800" dirty="0">
                <a:solidFill>
                  <a:schemeClr val="lt1"/>
                </a:solidFill>
              </a:rPr>
              <a:t>γ-</a:t>
            </a:r>
            <a:r>
              <a:rPr lang="en-GB" sz="2800" dirty="0">
                <a:solidFill>
                  <a:schemeClr val="lt1"/>
                </a:solidFill>
              </a:rPr>
              <a:t>Flash and </a:t>
            </a:r>
            <a:r>
              <a:rPr lang="en-GB" sz="2800" dirty="0" err="1">
                <a:solidFill>
                  <a:schemeClr val="lt1"/>
                </a:solidFill>
              </a:rPr>
              <a:t>prepulses</a:t>
            </a:r>
            <a:endParaRPr lang="en-GB" sz="3600" dirty="0">
              <a:solidFill>
                <a:schemeClr val="lt1"/>
              </a:solidFill>
            </a:endParaRPr>
          </a:p>
        </p:txBody>
      </p:sp>
      <p:sp>
        <p:nvSpPr>
          <p:cNvPr id="385" name="Google Shape;385;p38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86" name="Google Shape;38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2687250"/>
            <a:ext cx="8839201" cy="2218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566609"/>
            <a:ext cx="9144003" cy="2370833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38"/>
          <p:cNvSpPr txBox="1"/>
          <p:nvPr/>
        </p:nvSpPr>
        <p:spPr>
          <a:xfrm>
            <a:off x="6249950" y="3784350"/>
            <a:ext cx="240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Au-197, 20x0.1 mm (2021)</a:t>
            </a:r>
            <a:endParaRPr/>
          </a:p>
        </p:txBody>
      </p:sp>
      <p:sp>
        <p:nvSpPr>
          <p:cNvPr id="389" name="Google Shape;389;p38"/>
          <p:cNvSpPr txBox="1"/>
          <p:nvPr/>
        </p:nvSpPr>
        <p:spPr>
          <a:xfrm>
            <a:off x="5983250" y="1476875"/>
            <a:ext cx="267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Au-197, 20x0.125 mm (2018)</a:t>
            </a:r>
            <a:endParaRPr/>
          </a:p>
        </p:txBody>
      </p:sp>
      <p:pic>
        <p:nvPicPr>
          <p:cNvPr id="391" name="Google Shape;391;p38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9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lang="es" sz="2800" dirty="0" smtClean="0">
                <a:solidFill>
                  <a:schemeClr val="lt1"/>
                </a:solidFill>
              </a:rPr>
              <a:t>Preliminary:</a:t>
            </a:r>
            <a:r>
              <a:rPr lang="es" sz="2900" dirty="0" smtClean="0">
                <a:solidFill>
                  <a:schemeClr val="lt1"/>
                </a:solidFill>
              </a:rPr>
              <a:t> T</a:t>
            </a:r>
            <a:r>
              <a:rPr lang="el-GR" sz="2900" baseline="-25000" dirty="0" smtClean="0">
                <a:solidFill>
                  <a:schemeClr val="lt1"/>
                </a:solidFill>
              </a:rPr>
              <a:t>γ</a:t>
            </a:r>
            <a:r>
              <a:rPr lang="es-ES" sz="2900" baseline="-25000" dirty="0" smtClean="0">
                <a:solidFill>
                  <a:schemeClr val="lt1"/>
                </a:solidFill>
              </a:rPr>
              <a:t>-Flash</a:t>
            </a:r>
            <a:r>
              <a:rPr lang="es" sz="2900" dirty="0" smtClean="0">
                <a:solidFill>
                  <a:schemeClr val="lt1"/>
                </a:solidFill>
              </a:rPr>
              <a:t> </a:t>
            </a:r>
            <a:r>
              <a:rPr lang="es" sz="2900" dirty="0">
                <a:solidFill>
                  <a:schemeClr val="lt1"/>
                </a:solidFill>
              </a:rPr>
              <a:t>and prepulses</a:t>
            </a:r>
            <a:endParaRPr sz="2800" dirty="0">
              <a:solidFill>
                <a:schemeClr val="lt1"/>
              </a:solidFill>
            </a:endParaRPr>
          </a:p>
        </p:txBody>
      </p:sp>
      <p:sp>
        <p:nvSpPr>
          <p:cNvPr id="398" name="Google Shape;398;p39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99" name="Google Shape;39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325" y="1320250"/>
            <a:ext cx="3675499" cy="3064151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39"/>
          <p:cNvSpPr txBox="1"/>
          <p:nvPr/>
        </p:nvSpPr>
        <p:spPr>
          <a:xfrm>
            <a:off x="195950" y="616600"/>
            <a:ext cx="64521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TFlash distribution time distribution in C6D6, 2018 vs 2021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Comparison dedicated vs parastic to see impact, </a:t>
            </a:r>
            <a:r>
              <a:rPr lang="es" baseline="30000" dirty="0" smtClean="0"/>
              <a:t>176</a:t>
            </a:r>
            <a:r>
              <a:rPr lang="es" dirty="0" smtClean="0"/>
              <a:t>Yb(n,</a:t>
            </a:r>
            <a:r>
              <a:rPr lang="el-GR" dirty="0" smtClean="0"/>
              <a:t>γ</a:t>
            </a:r>
            <a:r>
              <a:rPr lang="es" dirty="0" smtClean="0"/>
              <a:t>) </a:t>
            </a:r>
            <a:r>
              <a:rPr lang="es" dirty="0"/>
              <a:t>campaign</a:t>
            </a:r>
            <a:endParaRPr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401" name="Google Shape;401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26025" y="1315600"/>
            <a:ext cx="3886874" cy="3064151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39"/>
          <p:cNvSpPr txBox="1"/>
          <p:nvPr/>
        </p:nvSpPr>
        <p:spPr>
          <a:xfrm>
            <a:off x="427006" y="4639651"/>
            <a:ext cx="314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39"/>
          <p:cNvSpPr/>
          <p:nvPr/>
        </p:nvSpPr>
        <p:spPr>
          <a:xfrm>
            <a:off x="700828" y="3750900"/>
            <a:ext cx="804900" cy="519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39"/>
          <p:cNvSpPr txBox="1"/>
          <p:nvPr/>
        </p:nvSpPr>
        <p:spPr>
          <a:xfrm>
            <a:off x="360400" y="4384400"/>
            <a:ext cx="1427700" cy="400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&lt;1% of pulses</a:t>
            </a:r>
            <a:endParaRPr b="1"/>
          </a:p>
        </p:txBody>
      </p:sp>
      <p:cxnSp>
        <p:nvCxnSpPr>
          <p:cNvPr id="405" name="Google Shape;405;p39"/>
          <p:cNvCxnSpPr>
            <a:stCxn id="403" idx="2"/>
            <a:endCxn id="404" idx="0"/>
          </p:cNvCxnSpPr>
          <p:nvPr/>
        </p:nvCxnSpPr>
        <p:spPr>
          <a:xfrm flipH="1">
            <a:off x="1074250" y="4270500"/>
            <a:ext cx="29028" cy="113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6" name="Google Shape;406;p39"/>
          <p:cNvSpPr/>
          <p:nvPr/>
        </p:nvSpPr>
        <p:spPr>
          <a:xfrm>
            <a:off x="4737625" y="3671575"/>
            <a:ext cx="1329600" cy="519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39"/>
          <p:cNvSpPr txBox="1"/>
          <p:nvPr/>
        </p:nvSpPr>
        <p:spPr>
          <a:xfrm>
            <a:off x="4572000" y="4347700"/>
            <a:ext cx="1427700" cy="400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6.8% of pulses</a:t>
            </a:r>
            <a:endParaRPr b="1"/>
          </a:p>
        </p:txBody>
      </p:sp>
      <p:cxnSp>
        <p:nvCxnSpPr>
          <p:cNvPr id="408" name="Google Shape;408;p39"/>
          <p:cNvCxnSpPr>
            <a:stCxn id="406" idx="2"/>
            <a:endCxn id="407" idx="0"/>
          </p:cNvCxnSpPr>
          <p:nvPr/>
        </p:nvCxnSpPr>
        <p:spPr>
          <a:xfrm flipH="1">
            <a:off x="5285725" y="4191175"/>
            <a:ext cx="116700" cy="156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9" name="Google Shape;409;p39"/>
          <p:cNvSpPr txBox="1"/>
          <p:nvPr/>
        </p:nvSpPr>
        <p:spPr>
          <a:xfrm>
            <a:off x="7340113" y="2180789"/>
            <a:ext cx="1545571" cy="923299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 smtClean="0">
                <a:solidFill>
                  <a:schemeClr val="dk1"/>
                </a:solidFill>
              </a:rPr>
              <a:t>Possible improvement in </a:t>
            </a:r>
            <a:r>
              <a:rPr lang="el-GR" sz="1200" dirty="0" smtClean="0">
                <a:solidFill>
                  <a:schemeClr val="dk1"/>
                </a:solidFill>
              </a:rPr>
              <a:t>γ</a:t>
            </a:r>
            <a:r>
              <a:rPr lang="es-ES" sz="1200" dirty="0" smtClean="0">
                <a:solidFill>
                  <a:schemeClr val="dk1"/>
                </a:solidFill>
              </a:rPr>
              <a:t>-Flash</a:t>
            </a:r>
            <a:r>
              <a:rPr lang="es" sz="1200" dirty="0" smtClean="0">
                <a:solidFill>
                  <a:schemeClr val="dk1"/>
                </a:solidFill>
              </a:rPr>
              <a:t> </a:t>
            </a:r>
            <a:r>
              <a:rPr lang="es" sz="1200" dirty="0">
                <a:solidFill>
                  <a:schemeClr val="dk1"/>
                </a:solidFill>
              </a:rPr>
              <a:t>identification by PSA routine?</a:t>
            </a:r>
            <a:endParaRPr sz="1200" dirty="0"/>
          </a:p>
        </p:txBody>
      </p:sp>
      <p:pic>
        <p:nvPicPr>
          <p:cNvPr id="411" name="Google Shape;411;p39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upo 8"/>
          <p:cNvGrpSpPr/>
          <p:nvPr/>
        </p:nvGrpSpPr>
        <p:grpSpPr>
          <a:xfrm>
            <a:off x="1506744" y="1553029"/>
            <a:ext cx="1099586" cy="2445657"/>
            <a:chOff x="1479605" y="1553029"/>
            <a:chExt cx="1099586" cy="2445657"/>
          </a:xfrm>
        </p:grpSpPr>
        <p:cxnSp>
          <p:nvCxnSpPr>
            <p:cNvPr id="3" name="Conector recto 2"/>
            <p:cNvCxnSpPr/>
            <p:nvPr/>
          </p:nvCxnSpPr>
          <p:spPr>
            <a:xfrm flipV="1">
              <a:off x="2579191" y="1553029"/>
              <a:ext cx="0" cy="2445657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Conector recto de flecha 4"/>
            <p:cNvCxnSpPr/>
            <p:nvPr/>
          </p:nvCxnSpPr>
          <p:spPr>
            <a:xfrm>
              <a:off x="1519648" y="3889829"/>
              <a:ext cx="105954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CuadroTexto 25"/>
            <p:cNvSpPr txBox="1"/>
            <p:nvPr/>
          </p:nvSpPr>
          <p:spPr>
            <a:xfrm>
              <a:off x="1720901" y="3597011"/>
              <a:ext cx="7361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50 </a:t>
              </a:r>
              <a:r>
                <a:rPr lang="es-ES" dirty="0" err="1" smtClean="0"/>
                <a:t>ns</a:t>
              </a:r>
              <a:endParaRPr lang="en-GB" dirty="0"/>
            </a:p>
          </p:txBody>
        </p:sp>
        <p:cxnSp>
          <p:nvCxnSpPr>
            <p:cNvPr id="27" name="Conector recto 26"/>
            <p:cNvCxnSpPr/>
            <p:nvPr/>
          </p:nvCxnSpPr>
          <p:spPr>
            <a:xfrm flipV="1">
              <a:off x="1479605" y="2322774"/>
              <a:ext cx="0" cy="1670417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upo 29"/>
          <p:cNvGrpSpPr/>
          <p:nvPr/>
        </p:nvGrpSpPr>
        <p:grpSpPr>
          <a:xfrm>
            <a:off x="6065031" y="1553029"/>
            <a:ext cx="736189" cy="2445657"/>
            <a:chOff x="2007817" y="1553029"/>
            <a:chExt cx="736189" cy="2445657"/>
          </a:xfrm>
        </p:grpSpPr>
        <p:cxnSp>
          <p:nvCxnSpPr>
            <p:cNvPr id="31" name="Conector recto 30"/>
            <p:cNvCxnSpPr/>
            <p:nvPr/>
          </p:nvCxnSpPr>
          <p:spPr>
            <a:xfrm flipV="1">
              <a:off x="2579191" y="1553029"/>
              <a:ext cx="0" cy="2445657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ector recto de flecha 31"/>
            <p:cNvCxnSpPr/>
            <p:nvPr/>
          </p:nvCxnSpPr>
          <p:spPr>
            <a:xfrm>
              <a:off x="2024144" y="3889829"/>
              <a:ext cx="55504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CuadroTexto 32"/>
            <p:cNvSpPr txBox="1"/>
            <p:nvPr/>
          </p:nvSpPr>
          <p:spPr>
            <a:xfrm>
              <a:off x="2007817" y="3623598"/>
              <a:ext cx="7361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50 </a:t>
              </a:r>
              <a:r>
                <a:rPr lang="es-ES" dirty="0" err="1" smtClean="0"/>
                <a:t>ns</a:t>
              </a:r>
              <a:endParaRPr lang="en-GB" dirty="0"/>
            </a:p>
          </p:txBody>
        </p:sp>
        <p:cxnSp>
          <p:nvCxnSpPr>
            <p:cNvPr id="34" name="Conector recto 33"/>
            <p:cNvCxnSpPr/>
            <p:nvPr/>
          </p:nvCxnSpPr>
          <p:spPr>
            <a:xfrm flipV="1">
              <a:off x="2024144" y="2322774"/>
              <a:ext cx="0" cy="1670417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Marcador de número de diapositiva 1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0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lvl="0" algn="ctr">
              <a:buClr>
                <a:schemeClr val="dk1"/>
              </a:buClr>
              <a:buSzPts val="3800"/>
            </a:pPr>
            <a:r>
              <a:rPr lang="en-GB" sz="2400" dirty="0">
                <a:solidFill>
                  <a:schemeClr val="lt1"/>
                </a:solidFill>
              </a:rPr>
              <a:t>Preliminary:</a:t>
            </a:r>
            <a:r>
              <a:rPr lang="en-GB" sz="2800" dirty="0">
                <a:solidFill>
                  <a:schemeClr val="lt1"/>
                </a:solidFill>
              </a:rPr>
              <a:t> T</a:t>
            </a:r>
            <a:r>
              <a:rPr lang="el-GR" sz="2800" baseline="-25000" dirty="0">
                <a:solidFill>
                  <a:schemeClr val="lt1"/>
                </a:solidFill>
              </a:rPr>
              <a:t>γ-</a:t>
            </a:r>
            <a:r>
              <a:rPr lang="en-GB" sz="2800" baseline="-25000" dirty="0">
                <a:solidFill>
                  <a:schemeClr val="lt1"/>
                </a:solidFill>
              </a:rPr>
              <a:t>Flash</a:t>
            </a:r>
            <a:r>
              <a:rPr lang="en-GB" sz="2800" dirty="0">
                <a:solidFill>
                  <a:schemeClr val="lt1"/>
                </a:solidFill>
              </a:rPr>
              <a:t> and </a:t>
            </a:r>
            <a:r>
              <a:rPr lang="en-GB" sz="2800" dirty="0" err="1">
                <a:solidFill>
                  <a:schemeClr val="lt1"/>
                </a:solidFill>
              </a:rPr>
              <a:t>prepulses</a:t>
            </a:r>
            <a:endParaRPr lang="en-GB" sz="2400" dirty="0">
              <a:solidFill>
                <a:schemeClr val="lt1"/>
              </a:solidFill>
            </a:endParaRPr>
          </a:p>
        </p:txBody>
      </p:sp>
      <p:sp>
        <p:nvSpPr>
          <p:cNvPr id="418" name="Google Shape;418;p40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40"/>
          <p:cNvSpPr txBox="1"/>
          <p:nvPr/>
        </p:nvSpPr>
        <p:spPr>
          <a:xfrm>
            <a:off x="195950" y="616600"/>
            <a:ext cx="64521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TFlash distribution time distribution in C6D6, 2018 vs 2021</a:t>
            </a:r>
            <a:endParaRPr dirty="0"/>
          </a:p>
          <a:p>
            <a:pPr marL="457200" lvl="0" indent="-317500">
              <a:buSzPts val="1400"/>
              <a:buChar char="●"/>
            </a:pPr>
            <a:r>
              <a:rPr lang="es" dirty="0"/>
              <a:t>Comparison dedicated vs parastic to see impact, </a:t>
            </a:r>
            <a:r>
              <a:rPr lang="es" baseline="30000" dirty="0"/>
              <a:t>176</a:t>
            </a:r>
            <a:r>
              <a:rPr lang="es" dirty="0"/>
              <a:t>Yb(n,</a:t>
            </a:r>
            <a:r>
              <a:rPr lang="el-GR" dirty="0"/>
              <a:t>γ</a:t>
            </a:r>
            <a:r>
              <a:rPr lang="es" dirty="0"/>
              <a:t>) campaign</a:t>
            </a:r>
            <a:endParaRPr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420" name="Google Shape;42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6025" y="1315600"/>
            <a:ext cx="3886874" cy="3064151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40"/>
          <p:cNvSpPr/>
          <p:nvPr/>
        </p:nvSpPr>
        <p:spPr>
          <a:xfrm>
            <a:off x="4737625" y="3671575"/>
            <a:ext cx="1329600" cy="519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40"/>
          <p:cNvSpPr txBox="1"/>
          <p:nvPr/>
        </p:nvSpPr>
        <p:spPr>
          <a:xfrm>
            <a:off x="4572000" y="4347700"/>
            <a:ext cx="1427700" cy="400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6.8% of pulses</a:t>
            </a:r>
            <a:endParaRPr b="1"/>
          </a:p>
        </p:txBody>
      </p:sp>
      <p:cxnSp>
        <p:nvCxnSpPr>
          <p:cNvPr id="423" name="Google Shape;423;p40"/>
          <p:cNvCxnSpPr>
            <a:stCxn id="421" idx="2"/>
            <a:endCxn id="422" idx="0"/>
          </p:cNvCxnSpPr>
          <p:nvPr/>
        </p:nvCxnSpPr>
        <p:spPr>
          <a:xfrm flipH="1">
            <a:off x="5285725" y="4191175"/>
            <a:ext cx="116700" cy="156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25" name="Google Shape;425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2950" y="1415829"/>
            <a:ext cx="3792900" cy="291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40"/>
          <p:cNvSpPr txBox="1"/>
          <p:nvPr/>
        </p:nvSpPr>
        <p:spPr>
          <a:xfrm>
            <a:off x="401625" y="1161210"/>
            <a:ext cx="3792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 smtClean="0"/>
              <a:t>natFe</a:t>
            </a:r>
            <a:r>
              <a:rPr lang="es" dirty="0" smtClean="0"/>
              <a:t> </a:t>
            </a:r>
            <a:r>
              <a:rPr lang="es" dirty="0"/>
              <a:t>resonance at 80 keV: width ~300 ns</a:t>
            </a:r>
            <a:endParaRPr dirty="0"/>
          </a:p>
        </p:txBody>
      </p:sp>
      <p:pic>
        <p:nvPicPr>
          <p:cNvPr id="428" name="Google Shape;428;p40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541560" y="4317444"/>
            <a:ext cx="2952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Effect on </a:t>
            </a:r>
            <a:r>
              <a:rPr lang="en-GB" dirty="0" err="1" smtClean="0"/>
              <a:t>keV</a:t>
            </a:r>
            <a:r>
              <a:rPr lang="en-GB" dirty="0" smtClean="0"/>
              <a:t> range resonances? To be studied…</a:t>
            </a:r>
            <a:endParaRPr lang="en-GB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27</a:t>
            </a:fld>
            <a:endParaRPr lang="en-GB" dirty="0"/>
          </a:p>
        </p:txBody>
      </p:sp>
      <p:sp>
        <p:nvSpPr>
          <p:cNvPr id="17" name="Google Shape;409;p39"/>
          <p:cNvSpPr txBox="1"/>
          <p:nvPr/>
        </p:nvSpPr>
        <p:spPr>
          <a:xfrm>
            <a:off x="7340113" y="2180789"/>
            <a:ext cx="1545571" cy="923299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 smtClean="0">
                <a:solidFill>
                  <a:schemeClr val="dk1"/>
                </a:solidFill>
              </a:rPr>
              <a:t>Possible improvement in </a:t>
            </a:r>
            <a:r>
              <a:rPr lang="el-GR" sz="1200" dirty="0" smtClean="0">
                <a:solidFill>
                  <a:schemeClr val="dk1"/>
                </a:solidFill>
              </a:rPr>
              <a:t>γ</a:t>
            </a:r>
            <a:r>
              <a:rPr lang="es-ES" sz="1200" dirty="0" smtClean="0">
                <a:solidFill>
                  <a:schemeClr val="dk1"/>
                </a:solidFill>
              </a:rPr>
              <a:t>-Flash</a:t>
            </a:r>
            <a:r>
              <a:rPr lang="es" sz="1200" dirty="0" smtClean="0">
                <a:solidFill>
                  <a:schemeClr val="dk1"/>
                </a:solidFill>
              </a:rPr>
              <a:t> </a:t>
            </a:r>
            <a:r>
              <a:rPr lang="es" sz="1200" dirty="0">
                <a:solidFill>
                  <a:schemeClr val="dk1"/>
                </a:solidFill>
              </a:rPr>
              <a:t>identification by PSA routine?</a:t>
            </a:r>
            <a:endParaRPr sz="1200" dirty="0"/>
          </a:p>
        </p:txBody>
      </p:sp>
      <p:grpSp>
        <p:nvGrpSpPr>
          <p:cNvPr id="18" name="Grupo 17"/>
          <p:cNvGrpSpPr/>
          <p:nvPr/>
        </p:nvGrpSpPr>
        <p:grpSpPr>
          <a:xfrm>
            <a:off x="6065031" y="1553029"/>
            <a:ext cx="736189" cy="2445657"/>
            <a:chOff x="2007817" y="1553029"/>
            <a:chExt cx="736189" cy="2445657"/>
          </a:xfrm>
        </p:grpSpPr>
        <p:cxnSp>
          <p:nvCxnSpPr>
            <p:cNvPr id="19" name="Conector recto 18"/>
            <p:cNvCxnSpPr/>
            <p:nvPr/>
          </p:nvCxnSpPr>
          <p:spPr>
            <a:xfrm flipV="1">
              <a:off x="2579191" y="1553029"/>
              <a:ext cx="0" cy="2445657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ector recto de flecha 19"/>
            <p:cNvCxnSpPr/>
            <p:nvPr/>
          </p:nvCxnSpPr>
          <p:spPr>
            <a:xfrm>
              <a:off x="2024144" y="3889829"/>
              <a:ext cx="55504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CuadroTexto 20"/>
            <p:cNvSpPr txBox="1"/>
            <p:nvPr/>
          </p:nvSpPr>
          <p:spPr>
            <a:xfrm>
              <a:off x="2007817" y="3623598"/>
              <a:ext cx="7361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50 </a:t>
              </a:r>
              <a:r>
                <a:rPr lang="es-ES" dirty="0" err="1" smtClean="0"/>
                <a:t>ns</a:t>
              </a:r>
              <a:endParaRPr lang="en-GB" dirty="0"/>
            </a:p>
          </p:txBody>
        </p:sp>
        <p:cxnSp>
          <p:nvCxnSpPr>
            <p:cNvPr id="22" name="Conector recto 21"/>
            <p:cNvCxnSpPr/>
            <p:nvPr/>
          </p:nvCxnSpPr>
          <p:spPr>
            <a:xfrm flipV="1">
              <a:off x="2024144" y="2322774"/>
              <a:ext cx="0" cy="1670417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4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>
                <a:solidFill>
                  <a:schemeClr val="lt1"/>
                </a:solidFill>
              </a:rPr>
              <a:t>Summary and first conclusions</a:t>
            </a:r>
            <a:endParaRPr sz="2900" dirty="0">
              <a:solidFill>
                <a:schemeClr val="lt1"/>
              </a:solidFill>
            </a:endParaRPr>
          </a:p>
        </p:txBody>
      </p:sp>
      <p:sp>
        <p:nvSpPr>
          <p:cNvPr id="336" name="Google Shape;336;p34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34"/>
          <p:cNvSpPr txBox="1"/>
          <p:nvPr/>
        </p:nvSpPr>
        <p:spPr>
          <a:xfrm>
            <a:off x="371675" y="692584"/>
            <a:ext cx="8200800" cy="4016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Measurements with big, massive samples allowed to gather useful capture resonance data </a:t>
            </a:r>
            <a:r>
              <a:rPr lang="es" b="1" dirty="0"/>
              <a:t>up to 100 keV and beyond</a:t>
            </a:r>
            <a:r>
              <a:rPr lang="es" dirty="0"/>
              <a:t> for EAR1 RF verification in the full capture energy range</a:t>
            </a:r>
            <a:endParaRPr dirty="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s" sz="1300" dirty="0">
                <a:solidFill>
                  <a:schemeClr val="dk1"/>
                </a:solidFill>
              </a:rPr>
              <a:t>achieved in </a:t>
            </a:r>
            <a:r>
              <a:rPr lang="es" sz="1300" dirty="0" smtClean="0">
                <a:solidFill>
                  <a:schemeClr val="dk1"/>
                </a:solidFill>
              </a:rPr>
              <a:t>the limited amount </a:t>
            </a:r>
            <a:r>
              <a:rPr lang="es" sz="1300" dirty="0">
                <a:solidFill>
                  <a:schemeClr val="dk1"/>
                </a:solidFill>
              </a:rPr>
              <a:t>of </a:t>
            </a:r>
            <a:r>
              <a:rPr lang="es" sz="1300" dirty="0" smtClean="0">
                <a:solidFill>
                  <a:schemeClr val="dk1"/>
                </a:solidFill>
              </a:rPr>
              <a:t>time availabe</a:t>
            </a:r>
            <a:endParaRPr sz="1300" dirty="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300"/>
              <a:buChar char="○"/>
            </a:pPr>
            <a:r>
              <a:rPr lang="es" sz="1300" dirty="0">
                <a:solidFill>
                  <a:srgbClr val="CC0000"/>
                </a:solidFill>
              </a:rPr>
              <a:t>Natural samples, more complex analysis</a:t>
            </a:r>
            <a:endParaRPr sz="1300" dirty="0">
              <a:solidFill>
                <a:srgbClr val="CC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Measurement of several </a:t>
            </a:r>
            <a:r>
              <a:rPr lang="es" baseline="30000" dirty="0"/>
              <a:t>197</a:t>
            </a:r>
            <a:r>
              <a:rPr lang="es" dirty="0"/>
              <a:t>Au samples for verification of beam interception factor, and activation measurement of the flux absolute value at 4.9 eV sat. res.</a:t>
            </a:r>
            <a:endParaRPr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Preliminary background comparison (lead and carbon): </a:t>
            </a:r>
            <a:r>
              <a:rPr lang="es" b="1" dirty="0">
                <a:solidFill>
                  <a:srgbClr val="38761D"/>
                </a:solidFill>
              </a:rPr>
              <a:t>more flux</a:t>
            </a:r>
            <a:r>
              <a:rPr lang="es" dirty="0"/>
              <a:t> but </a:t>
            </a:r>
            <a:r>
              <a:rPr lang="es" b="1" dirty="0">
                <a:solidFill>
                  <a:srgbClr val="38761D"/>
                </a:solidFill>
              </a:rPr>
              <a:t>less (or similar) in-beam gamma rays</a:t>
            </a:r>
            <a:endParaRPr b="1" dirty="0">
              <a:solidFill>
                <a:srgbClr val="38761D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38761D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s" b="1" dirty="0">
                <a:solidFill>
                  <a:schemeClr val="dk1"/>
                </a:solidFill>
              </a:rPr>
              <a:t>Next steps:</a:t>
            </a:r>
            <a:endParaRPr b="1"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s" dirty="0">
                <a:solidFill>
                  <a:schemeClr val="dk1"/>
                </a:solidFill>
              </a:rPr>
              <a:t>Study of effect of prepulses in T</a:t>
            </a:r>
            <a:r>
              <a:rPr lang="es" baseline="-25000" dirty="0">
                <a:solidFill>
                  <a:schemeClr val="dk1"/>
                </a:solidFill>
              </a:rPr>
              <a:t>Flash</a:t>
            </a:r>
            <a:r>
              <a:rPr lang="es" dirty="0">
                <a:solidFill>
                  <a:schemeClr val="dk1"/>
                </a:solidFill>
              </a:rPr>
              <a:t> identification and the possible effects in E</a:t>
            </a:r>
            <a:r>
              <a:rPr lang="es" baseline="-25000" dirty="0">
                <a:solidFill>
                  <a:schemeClr val="dk1"/>
                </a:solidFill>
              </a:rPr>
              <a:t>n</a:t>
            </a:r>
            <a:r>
              <a:rPr lang="es" dirty="0">
                <a:solidFill>
                  <a:schemeClr val="dk1"/>
                </a:solidFill>
              </a:rPr>
              <a:t> </a:t>
            </a:r>
            <a:r>
              <a:rPr lang="es" dirty="0" smtClean="0">
                <a:solidFill>
                  <a:schemeClr val="dk1"/>
                </a:solidFill>
              </a:rPr>
              <a:t>resolution: PSA, Dedicated vs Parasitic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s-ES" dirty="0" smtClean="0">
                <a:solidFill>
                  <a:schemeClr val="dk1"/>
                </a:solidFill>
              </a:rPr>
              <a:t>Usual capture </a:t>
            </a:r>
            <a:r>
              <a:rPr lang="en-GB" dirty="0" smtClean="0">
                <a:solidFill>
                  <a:schemeClr val="dk1"/>
                </a:solidFill>
              </a:rPr>
              <a:t>analysis</a:t>
            </a:r>
            <a:r>
              <a:rPr lang="es-ES" dirty="0" smtClean="0">
                <a:solidFill>
                  <a:schemeClr val="dk1"/>
                </a:solidFill>
              </a:rPr>
              <a:t> </a:t>
            </a:r>
            <a:r>
              <a:rPr lang="es-ES" dirty="0" smtClean="0">
                <a:solidFill>
                  <a:schemeClr val="dk1"/>
                </a:solidFill>
              </a:rPr>
              <a:t>(fine data </a:t>
            </a:r>
            <a:r>
              <a:rPr lang="es-ES" dirty="0" err="1" smtClean="0">
                <a:solidFill>
                  <a:schemeClr val="dk1"/>
                </a:solidFill>
              </a:rPr>
              <a:t>sorting</a:t>
            </a:r>
            <a:r>
              <a:rPr lang="es-ES" dirty="0" smtClean="0">
                <a:solidFill>
                  <a:schemeClr val="dk1"/>
                </a:solidFill>
              </a:rPr>
              <a:t>, WF</a:t>
            </a:r>
            <a:r>
              <a:rPr lang="es-ES" dirty="0" smtClean="0">
                <a:solidFill>
                  <a:schemeClr val="dk1"/>
                </a:solidFill>
              </a:rPr>
              <a:t>, </a:t>
            </a:r>
            <a:r>
              <a:rPr lang="en-GB" dirty="0" smtClean="0">
                <a:solidFill>
                  <a:schemeClr val="dk1"/>
                </a:solidFill>
              </a:rPr>
              <a:t>simulations</a:t>
            </a:r>
            <a:r>
              <a:rPr lang="es-ES" dirty="0" smtClean="0">
                <a:solidFill>
                  <a:schemeClr val="dk1"/>
                </a:solidFill>
              </a:rPr>
              <a:t>, etc.) to </a:t>
            </a:r>
            <a:r>
              <a:rPr lang="en-GB" dirty="0" smtClean="0">
                <a:solidFill>
                  <a:schemeClr val="dk1"/>
                </a:solidFill>
              </a:rPr>
              <a:t>extract yield </a:t>
            </a:r>
            <a:r>
              <a:rPr lang="es-ES" dirty="0" smtClean="0">
                <a:solidFill>
                  <a:schemeClr val="dk1"/>
                </a:solidFill>
              </a:rPr>
              <a:t>/ </a:t>
            </a:r>
            <a:r>
              <a:rPr lang="es-ES" dirty="0" smtClean="0">
                <a:solidFill>
                  <a:schemeClr val="dk1"/>
                </a:solidFill>
              </a:rPr>
              <a:t>w. </a:t>
            </a:r>
            <a:r>
              <a:rPr lang="es-ES" dirty="0" smtClean="0">
                <a:solidFill>
                  <a:schemeClr val="dk1"/>
                </a:solidFill>
              </a:rPr>
              <a:t>CR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GB" dirty="0" smtClean="0">
                <a:solidFill>
                  <a:schemeClr val="dk1"/>
                </a:solidFill>
              </a:rPr>
              <a:t>First comparison</a:t>
            </a:r>
            <a:r>
              <a:rPr lang="es-ES" dirty="0" smtClean="0">
                <a:solidFill>
                  <a:schemeClr val="dk1"/>
                </a:solidFill>
              </a:rPr>
              <a:t>: Ph2 RF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s" dirty="0">
                <a:solidFill>
                  <a:schemeClr val="dk1"/>
                </a:solidFill>
              </a:rPr>
              <a:t>RF verification, and comparison with </a:t>
            </a:r>
            <a:r>
              <a:rPr lang="es" dirty="0" smtClean="0">
                <a:solidFill>
                  <a:schemeClr val="dk1"/>
                </a:solidFill>
              </a:rPr>
              <a:t>Ph3 </a:t>
            </a:r>
            <a:r>
              <a:rPr lang="es" dirty="0">
                <a:solidFill>
                  <a:schemeClr val="dk1"/>
                </a:solidFill>
              </a:rPr>
              <a:t>RF, </a:t>
            </a:r>
            <a:r>
              <a:rPr lang="es" dirty="0" smtClean="0">
                <a:solidFill>
                  <a:schemeClr val="dk1"/>
                </a:solidFill>
              </a:rPr>
              <a:t>expected to be completed in </a:t>
            </a:r>
            <a:r>
              <a:rPr lang="es" dirty="0">
                <a:solidFill>
                  <a:schemeClr val="dk1"/>
                </a:solidFill>
              </a:rPr>
              <a:t>the first half of </a:t>
            </a:r>
            <a:r>
              <a:rPr lang="es" dirty="0" smtClean="0">
                <a:solidFill>
                  <a:schemeClr val="dk1"/>
                </a:solidFill>
              </a:rPr>
              <a:t>2022</a:t>
            </a:r>
            <a:endParaRPr dirty="0">
              <a:solidFill>
                <a:schemeClr val="dk1"/>
              </a:solidFill>
            </a:endParaRPr>
          </a:p>
        </p:txBody>
      </p:sp>
      <p:pic>
        <p:nvPicPr>
          <p:cNvPr id="339" name="Google Shape;339;p34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t="11992" b="14113"/>
          <a:stretch/>
        </p:blipFill>
        <p:spPr>
          <a:xfrm>
            <a:off x="7120789" y="3551841"/>
            <a:ext cx="2035601" cy="62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4">
            <a:alphaModFix/>
          </a:blip>
          <a:srcRect l="5644" t="15350" r="10101" b="12851"/>
          <a:stretch/>
        </p:blipFill>
        <p:spPr>
          <a:xfrm>
            <a:off x="0" y="3795852"/>
            <a:ext cx="1658625" cy="928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89616" y="3473538"/>
            <a:ext cx="1882725" cy="1250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 rotWithShape="1">
          <a:blip r:embed="rId6">
            <a:alphaModFix/>
          </a:blip>
          <a:srcRect l="10477" t="26857" r="10327" b="28253"/>
          <a:stretch/>
        </p:blipFill>
        <p:spPr>
          <a:xfrm>
            <a:off x="7139401" y="4225803"/>
            <a:ext cx="1882733" cy="5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1941166" y="1873576"/>
            <a:ext cx="51796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ts val="3800"/>
            </a:pPr>
            <a:r>
              <a:rPr lang="en-GB" sz="2800" b="1" dirty="0">
                <a:solidFill>
                  <a:srgbClr val="0000CC"/>
                </a:solidFill>
              </a:rPr>
              <a:t>Thank you for your attention!</a:t>
            </a:r>
            <a:endParaRPr lang="en-GB" sz="1800" b="1" baseline="-25000" dirty="0">
              <a:solidFill>
                <a:srgbClr val="0000CC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51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</a:t>
            </a:r>
            <a:r>
              <a:rPr lang="es" sz="2900" dirty="0">
                <a:solidFill>
                  <a:schemeClr val="lt1"/>
                </a:solidFill>
              </a:rPr>
              <a:t> </a:t>
            </a:r>
            <a:r>
              <a:rPr lang="es" sz="2800" dirty="0">
                <a:solidFill>
                  <a:schemeClr val="lt1"/>
                </a:solidFill>
              </a:rPr>
              <a:t>Experimental Setup</a:t>
            </a:r>
            <a:endParaRPr sz="2800" b="0" i="0" u="none" strike="noStrike" cap="none" dirty="0">
              <a:solidFill>
                <a:schemeClr val="lt1"/>
              </a:solidFill>
              <a:sym typeface="Arial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139950" y="629825"/>
            <a:ext cx="8117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Standard capture setup of SiMon + 4xL</a:t>
            </a:r>
            <a:r>
              <a:rPr lang="es" baseline="-25000" dirty="0"/>
              <a:t>6</a:t>
            </a:r>
            <a:r>
              <a:rPr lang="es" dirty="0"/>
              <a:t>D</a:t>
            </a:r>
            <a:r>
              <a:rPr lang="es" baseline="-25000" dirty="0"/>
              <a:t>6</a:t>
            </a:r>
            <a:r>
              <a:rPr lang="es" dirty="0"/>
              <a:t> (D,E,G,L) + Sample Exchanger mounted on 27/28-9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8424" y="1033037"/>
            <a:ext cx="2858925" cy="38119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7593850" y="2171538"/>
            <a:ext cx="908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00"/>
                </a:solidFill>
              </a:rPr>
              <a:t>L6D6 D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7508325" y="3497863"/>
            <a:ext cx="908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00"/>
                </a:solidFill>
              </a:rPr>
              <a:t>L6D6 E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6415075" y="3664263"/>
            <a:ext cx="908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00"/>
                </a:solidFill>
              </a:rPr>
              <a:t>L6D6 G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6063625" y="2171538"/>
            <a:ext cx="908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00"/>
                </a:solidFill>
              </a:rPr>
              <a:t>L6D6 L</a:t>
            </a:r>
            <a:endParaRPr>
              <a:solidFill>
                <a:srgbClr val="FFFF00"/>
              </a:solidFill>
            </a:endParaRPr>
          </a:p>
        </p:txBody>
      </p:sp>
      <p:pic>
        <p:nvPicPr>
          <p:cNvPr id="84" name="Google Shape;84;p15"/>
          <p:cNvPicPr preferRelativeResize="0"/>
          <p:nvPr/>
        </p:nvPicPr>
        <p:blipFill rotWithShape="1">
          <a:blip r:embed="rId4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3447" y="34225"/>
            <a:ext cx="694053" cy="46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225" y="1033037"/>
            <a:ext cx="4984032" cy="3738024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 Experimental Setup</a:t>
            </a:r>
            <a:endParaRPr sz="2800" b="0" i="0" u="none" strike="noStrike" cap="none" dirty="0">
              <a:solidFill>
                <a:schemeClr val="lt1"/>
              </a:solidFill>
              <a:sym typeface="Arial"/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139950" y="629825"/>
            <a:ext cx="81177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Standard capture setup Simon + 4xL</a:t>
            </a:r>
            <a:r>
              <a:rPr lang="es" baseline="-25000" dirty="0"/>
              <a:t>6</a:t>
            </a:r>
            <a:r>
              <a:rPr lang="es" dirty="0"/>
              <a:t>D</a:t>
            </a:r>
            <a:r>
              <a:rPr lang="es" baseline="-25000" dirty="0"/>
              <a:t>6</a:t>
            </a:r>
            <a:r>
              <a:rPr lang="es" dirty="0"/>
              <a:t> + Sample Exchanger mounted on 27/28-9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Detectors-sample distance: 10 cm, 125º from beam direction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PMT at 1500~1600 V </a:t>
            </a:r>
            <a:endParaRPr dirty="0"/>
          </a:p>
        </p:txBody>
      </p:sp>
      <p:pic>
        <p:nvPicPr>
          <p:cNvPr id="92" name="Google Shape;9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0801" y="1609525"/>
            <a:ext cx="2247501" cy="2996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26075" y="1609523"/>
            <a:ext cx="2199801" cy="2933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1900" y="1577725"/>
            <a:ext cx="3995556" cy="2996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/>
          <p:cNvPicPr preferRelativeResize="0"/>
          <p:nvPr/>
        </p:nvPicPr>
        <p:blipFill rotWithShape="1">
          <a:blip r:embed="rId6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</a:t>
            </a:r>
            <a:r>
              <a:rPr lang="es" sz="2900" dirty="0">
                <a:solidFill>
                  <a:schemeClr val="lt1"/>
                </a:solidFill>
              </a:rPr>
              <a:t> Experimental Setup</a:t>
            </a:r>
            <a:endParaRPr sz="3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8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8"/>
          <p:cNvSpPr txBox="1"/>
          <p:nvPr/>
        </p:nvSpPr>
        <p:spPr>
          <a:xfrm>
            <a:off x="139950" y="629825"/>
            <a:ext cx="868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Gafchromic foil inserted behind 65x2 mm </a:t>
            </a:r>
            <a:r>
              <a:rPr lang="en-GB" baseline="30000" dirty="0" err="1" smtClean="0"/>
              <a:t>nat</a:t>
            </a:r>
            <a:r>
              <a:rPr lang="en-GB" dirty="0" err="1" smtClean="0"/>
              <a:t>Fe</a:t>
            </a:r>
            <a:r>
              <a:rPr lang="es" dirty="0" smtClean="0"/>
              <a:t> </a:t>
            </a:r>
            <a:r>
              <a:rPr lang="es" dirty="0"/>
              <a:t>sample to check if alignment OK after change of collimator </a:t>
            </a:r>
            <a:endParaRPr dirty="0"/>
          </a:p>
        </p:txBody>
      </p:sp>
      <p:pic>
        <p:nvPicPr>
          <p:cNvPr id="121" name="Google Shape;12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325" y="1065000"/>
            <a:ext cx="2830275" cy="377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1725" y="1030025"/>
            <a:ext cx="2830275" cy="377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8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/>
          <p:nvPr/>
        </p:nvSpPr>
        <p:spPr>
          <a:xfrm>
            <a:off x="1675150" y="591139"/>
            <a:ext cx="5354400" cy="4002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FF0000"/>
                </a:solidFill>
              </a:rPr>
              <a:t>EAR1 RESOLUTION FUNCTION CAMPAIGN SUMMARY</a:t>
            </a:r>
            <a:endParaRPr b="1">
              <a:solidFill>
                <a:srgbClr val="FF0000"/>
              </a:solidFill>
            </a:endParaRPr>
          </a:p>
        </p:txBody>
      </p:sp>
      <p:pic>
        <p:nvPicPr>
          <p:cNvPr id="131" name="Google Shape;131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87850" y="-5654"/>
            <a:ext cx="765432" cy="4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175" y="-5429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9"/>
          <p:cNvSpPr txBox="1"/>
          <p:nvPr/>
        </p:nvSpPr>
        <p:spPr>
          <a:xfrm>
            <a:off x="10044" y="-6541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 Summary</a:t>
            </a:r>
            <a:endParaRPr sz="2800" b="0" i="0" u="none" strike="noStrike" cap="none" dirty="0">
              <a:solidFill>
                <a:schemeClr val="lt1"/>
              </a:solidFill>
              <a:sym typeface="Arial"/>
            </a:endParaRPr>
          </a:p>
        </p:txBody>
      </p:sp>
      <p:graphicFrame>
        <p:nvGraphicFramePr>
          <p:cNvPr id="135" name="Google Shape;135;p19"/>
          <p:cNvGraphicFramePr/>
          <p:nvPr>
            <p:extLst>
              <p:ext uri="{D42A27DB-BD31-4B8C-83A1-F6EECF244321}">
                <p14:modId xmlns:p14="http://schemas.microsoft.com/office/powerpoint/2010/main" val="2971209658"/>
              </p:ext>
            </p:extLst>
          </p:nvPr>
        </p:nvGraphicFramePr>
        <p:xfrm>
          <a:off x="923900" y="1040319"/>
          <a:ext cx="7474075" cy="3230580"/>
        </p:xfrm>
        <a:graphic>
          <a:graphicData uri="http://schemas.openxmlformats.org/drawingml/2006/table">
            <a:tbl>
              <a:tblPr>
                <a:noFill/>
                <a:tableStyleId>{84B165A4-F758-40C9-8F01-3274FFF4BA70}</a:tableStyleId>
              </a:tblPr>
              <a:tblGrid>
                <a:gridCol w="751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6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44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/>
                        <a:t>ISOTOPE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DIMENSIONS / MASS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REF.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Protons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Goal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 b="1" baseline="30000" dirty="0" smtClean="0"/>
                        <a:t>197</a:t>
                      </a:r>
                      <a:r>
                        <a:rPr lang="en-GB" sz="800" b="1" dirty="0" smtClean="0"/>
                        <a:t>Au</a:t>
                      </a:r>
                      <a:endParaRPr lang="en-GB"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20 x 0.1 mm / 0.596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101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1.05·10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baseline="30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RF @ 5eV- 1 keV, RF vs sample size, BIF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 b="1" baseline="30000" dirty="0" smtClean="0"/>
                        <a:t>197</a:t>
                      </a:r>
                      <a:r>
                        <a:rPr lang="en-GB" sz="800" b="1" dirty="0" smtClean="0"/>
                        <a:t>Au</a:t>
                      </a:r>
                      <a:endParaRPr lang="en-GB"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30 x 0.1 mm / 1.308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228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8.60·10</a:t>
                      </a:r>
                      <a:r>
                        <a:rPr lang="es" sz="800" b="1" baseline="30000" dirty="0" smtClean="0"/>
                        <a:t>16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RF @ 5eV- </a:t>
                      </a:r>
                      <a:r>
                        <a:rPr lang="es" sz="800" b="1">
                          <a:solidFill>
                            <a:schemeClr val="dk1"/>
                          </a:solidFill>
                        </a:rPr>
                        <a:t>1 keV</a:t>
                      </a:r>
                      <a:r>
                        <a:rPr lang="es" sz="800" b="1"/>
                        <a:t>, RF vs sample size, BIF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 b="1" baseline="30000" dirty="0" smtClean="0"/>
                        <a:t>197</a:t>
                      </a:r>
                      <a:r>
                        <a:rPr lang="en-GB" sz="800" b="1" dirty="0" smtClean="0"/>
                        <a:t>Au</a:t>
                      </a:r>
                      <a:endParaRPr lang="en-GB"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45x0.1 mm + 48x0.1 mm / 5.057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1.76·10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RF @ 5eV- </a:t>
                      </a:r>
                      <a:r>
                        <a:rPr lang="es" sz="800" b="1">
                          <a:solidFill>
                            <a:schemeClr val="dk1"/>
                          </a:solidFill>
                        </a:rPr>
                        <a:t>1 keV</a:t>
                      </a:r>
                      <a:r>
                        <a:rPr lang="es" sz="800" b="1"/>
                        <a:t>, RF vs sample size, BIF, </a:t>
                      </a:r>
                      <a:r>
                        <a:rPr lang="es" sz="800" b="1">
                          <a:solidFill>
                            <a:srgbClr val="FF0000"/>
                          </a:solidFill>
                        </a:rPr>
                        <a:t>Activation</a:t>
                      </a:r>
                      <a:endParaRPr sz="800" b="1">
                        <a:solidFill>
                          <a:srgbClr val="FF0000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 b="1" baseline="30000" dirty="0" err="1" smtClean="0"/>
                        <a:t>nat</a:t>
                      </a:r>
                      <a:r>
                        <a:rPr lang="en-GB" sz="800" b="1" dirty="0" err="1" smtClean="0"/>
                        <a:t>Fe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65 x 2 mm / 54.55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153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5.01·10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RF @ keV – 100 keV and beyond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baseline="30000" dirty="0" smtClean="0"/>
                        <a:t>nat</a:t>
                      </a:r>
                      <a:r>
                        <a:rPr lang="es" sz="800" b="1" dirty="0" smtClean="0"/>
                        <a:t>Ir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20 x 0.1 mm / 0.709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369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9.01·10</a:t>
                      </a:r>
                      <a:r>
                        <a:rPr lang="es" sz="800" b="1" baseline="30000" dirty="0" smtClean="0"/>
                        <a:t>16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/>
                        <a:t>RF &lt; eV, flightpath vs E</a:t>
                      </a:r>
                      <a:r>
                        <a:rPr lang="es" sz="800" b="1" baseline="-25000" dirty="0"/>
                        <a:t>n</a:t>
                      </a:r>
                      <a:endParaRPr sz="800" b="1" baseline="-25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 b="1" baseline="30000" dirty="0" err="1" smtClean="0"/>
                        <a:t>nat</a:t>
                      </a:r>
                      <a:r>
                        <a:rPr lang="en-GB" sz="800" b="1" dirty="0" err="1" smtClean="0"/>
                        <a:t>Si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50.8 x 5 mm / 23.50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629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2.97·10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RF @ keV – 100 keV and beyond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Empty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1.48·10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Background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Lead*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20 x 0.1 mm / 7.281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184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1.51·10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Background, Ph2/Ph4 comparison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Carbon*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20 x 6.6 mm / 0.596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1.26·10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/>
                        <a:t>Background comparison </a:t>
                      </a:r>
                      <a:r>
                        <a:rPr lang="es" sz="800" b="1" dirty="0">
                          <a:solidFill>
                            <a:schemeClr val="dk1"/>
                          </a:solidFill>
                        </a:rPr>
                        <a:t>Ph2/Ph4 comparison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36" name="Google Shape;136;p19"/>
          <p:cNvSpPr txBox="1"/>
          <p:nvPr/>
        </p:nvSpPr>
        <p:spPr>
          <a:xfrm>
            <a:off x="1669100" y="4368525"/>
            <a:ext cx="5964756" cy="400079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es" dirty="0"/>
              <a:t>Total RF samples</a:t>
            </a:r>
            <a:r>
              <a:rPr lang="es" b="1" dirty="0"/>
              <a:t>: </a:t>
            </a:r>
            <a:r>
              <a:rPr lang="es" b="1" dirty="0" smtClean="0"/>
              <a:t>1.26·10</a:t>
            </a:r>
            <a:r>
              <a:rPr lang="es" b="1" baseline="30000" dirty="0" smtClean="0"/>
              <a:t>18</a:t>
            </a:r>
            <a:r>
              <a:rPr lang="es" b="1" dirty="0"/>
              <a:t>	</a:t>
            </a:r>
            <a:r>
              <a:rPr lang="es" dirty="0"/>
              <a:t>	</a:t>
            </a:r>
            <a:r>
              <a:rPr lang="es" dirty="0" smtClean="0"/>
              <a:t>Backgrounds</a:t>
            </a:r>
            <a:r>
              <a:rPr lang="es" dirty="0"/>
              <a:t>:</a:t>
            </a:r>
            <a:r>
              <a:rPr lang="es" b="1" dirty="0"/>
              <a:t> </a:t>
            </a:r>
            <a:r>
              <a:rPr lang="es" b="1" dirty="0" smtClean="0"/>
              <a:t>4.25·10</a:t>
            </a:r>
            <a:r>
              <a:rPr lang="es" b="1" baseline="30000" dirty="0" smtClean="0"/>
              <a:t>17</a:t>
            </a:r>
            <a:r>
              <a:rPr lang="es" b="1" dirty="0" smtClean="0"/>
              <a:t> </a:t>
            </a:r>
            <a:endParaRPr b="1" dirty="0"/>
          </a:p>
        </p:txBody>
      </p:sp>
      <p:sp>
        <p:nvSpPr>
          <p:cNvPr id="137" name="Google Shape;137;p19"/>
          <p:cNvSpPr txBox="1"/>
          <p:nvPr/>
        </p:nvSpPr>
        <p:spPr>
          <a:xfrm>
            <a:off x="63175" y="4368525"/>
            <a:ext cx="13884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/>
              <a:t>*Peformed during </a:t>
            </a:r>
            <a:r>
              <a:rPr lang="es" sz="900" baseline="30000" dirty="0" smtClean="0"/>
              <a:t>176</a:t>
            </a:r>
            <a:r>
              <a:rPr lang="es" sz="900" dirty="0" smtClean="0"/>
              <a:t>Yb(n,</a:t>
            </a:r>
            <a:r>
              <a:rPr lang="el-GR" sz="900" dirty="0" smtClean="0"/>
              <a:t>γ</a:t>
            </a:r>
            <a:r>
              <a:rPr lang="es" sz="900" dirty="0" smtClean="0"/>
              <a:t>) campaign</a:t>
            </a:r>
            <a:endParaRPr sz="900" dirty="0"/>
          </a:p>
        </p:txBody>
      </p:sp>
      <p:pic>
        <p:nvPicPr>
          <p:cNvPr id="140" name="Google Shape;140;p19"/>
          <p:cNvPicPr preferRelativeResize="0"/>
          <p:nvPr/>
        </p:nvPicPr>
        <p:blipFill rotWithShape="1">
          <a:blip r:embed="rId4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3447" y="27298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50;p20"/>
          <p:cNvSpPr txBox="1"/>
          <p:nvPr/>
        </p:nvSpPr>
        <p:spPr>
          <a:xfrm>
            <a:off x="131814" y="1962909"/>
            <a:ext cx="601500" cy="69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dirty="0"/>
              <a:t>28/9</a:t>
            </a:r>
            <a:endParaRPr sz="11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dirty="0"/>
              <a:t>to</a:t>
            </a:r>
            <a:endParaRPr sz="11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dirty="0"/>
              <a:t>16/10</a:t>
            </a:r>
            <a:endParaRPr sz="1100" dirty="0"/>
          </a:p>
        </p:txBody>
      </p:sp>
      <p:sp>
        <p:nvSpPr>
          <p:cNvPr id="15" name="Google Shape;153;p20"/>
          <p:cNvSpPr txBox="1"/>
          <p:nvPr/>
        </p:nvSpPr>
        <p:spPr>
          <a:xfrm>
            <a:off x="76200" y="3470770"/>
            <a:ext cx="601500" cy="69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10/11</a:t>
            </a:r>
            <a:endParaRPr sz="11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to</a:t>
            </a:r>
            <a:endParaRPr sz="11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14/11</a:t>
            </a:r>
            <a:endParaRPr sz="1100"/>
          </a:p>
        </p:txBody>
      </p:sp>
      <p:sp>
        <p:nvSpPr>
          <p:cNvPr id="16" name="Abrir corchete 15"/>
          <p:cNvSpPr/>
          <p:nvPr/>
        </p:nvSpPr>
        <p:spPr>
          <a:xfrm>
            <a:off x="798803" y="1348796"/>
            <a:ext cx="59608" cy="1949639"/>
          </a:xfrm>
          <a:prstGeom prst="lef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brir corchete 16"/>
          <p:cNvSpPr/>
          <p:nvPr/>
        </p:nvSpPr>
        <p:spPr>
          <a:xfrm>
            <a:off x="798803" y="3327409"/>
            <a:ext cx="67858" cy="943490"/>
          </a:xfrm>
          <a:prstGeom prst="lef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/>
        </p:nvSpPr>
        <p:spPr>
          <a:xfrm>
            <a:off x="0" y="14150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</a:t>
            </a:r>
            <a:r>
              <a:rPr lang="es" sz="2900" dirty="0">
                <a:solidFill>
                  <a:schemeClr val="lt1"/>
                </a:solidFill>
              </a:rPr>
              <a:t> Experimental Setup</a:t>
            </a:r>
            <a:endParaRPr sz="3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7"/>
          <p:cNvSpPr txBox="1"/>
          <p:nvPr/>
        </p:nvSpPr>
        <p:spPr>
          <a:xfrm>
            <a:off x="132950" y="664800"/>
            <a:ext cx="852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4" name="Google Shape;10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6173" y="1456897"/>
            <a:ext cx="2125827" cy="28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1478" y="1456897"/>
            <a:ext cx="2085400" cy="2780523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 txBox="1"/>
          <p:nvPr/>
        </p:nvSpPr>
        <p:spPr>
          <a:xfrm>
            <a:off x="139950" y="629825"/>
            <a:ext cx="811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Sample Exchanger in time for RF campaign! (Thanks Pino, Sylvain, Michi!!)</a:t>
            </a:r>
            <a:endParaRPr/>
          </a:p>
        </p:txBody>
      </p:sp>
      <p:pic>
        <p:nvPicPr>
          <p:cNvPr id="107" name="Google Shape;107;p17"/>
          <p:cNvPicPr preferRelativeResize="0"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27" y="1456897"/>
            <a:ext cx="2150971" cy="2867956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 txBox="1"/>
          <p:nvPr/>
        </p:nvSpPr>
        <p:spPr>
          <a:xfrm>
            <a:off x="2562238" y="1127343"/>
            <a:ext cx="2125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/>
              <a:t>20x0.1 mm </a:t>
            </a:r>
            <a:r>
              <a:rPr lang="es" sz="1200" baseline="30000" dirty="0" smtClean="0"/>
              <a:t>nat</a:t>
            </a:r>
            <a:r>
              <a:rPr lang="es" sz="1200" dirty="0" smtClean="0"/>
              <a:t>Ir </a:t>
            </a:r>
            <a:r>
              <a:rPr lang="es" sz="1200" dirty="0"/>
              <a:t>sample</a:t>
            </a:r>
            <a:endParaRPr sz="1200" dirty="0"/>
          </a:p>
        </p:txBody>
      </p:sp>
      <p:sp>
        <p:nvSpPr>
          <p:cNvPr id="109" name="Google Shape;109;p17"/>
          <p:cNvSpPr txBox="1"/>
          <p:nvPr/>
        </p:nvSpPr>
        <p:spPr>
          <a:xfrm>
            <a:off x="4804075" y="1127343"/>
            <a:ext cx="2125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 smtClean="0"/>
              <a:t>45x0.1 </a:t>
            </a:r>
            <a:r>
              <a:rPr lang="es" sz="1200" dirty="0"/>
              <a:t>mm Au sample</a:t>
            </a:r>
            <a:endParaRPr sz="1200" dirty="0"/>
          </a:p>
        </p:txBody>
      </p:sp>
      <p:pic>
        <p:nvPicPr>
          <p:cNvPr id="112" name="Google Shape;112;p17"/>
          <p:cNvPicPr preferRelativeResize="0"/>
          <p:nvPr/>
        </p:nvPicPr>
        <p:blipFill rotWithShape="1">
          <a:blip r:embed="rId6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373447" y="41152"/>
            <a:ext cx="694053" cy="46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15958" y="1456897"/>
            <a:ext cx="2122426" cy="2832112"/>
          </a:xfrm>
          <a:prstGeom prst="rect">
            <a:avLst/>
          </a:prstGeom>
        </p:spPr>
      </p:pic>
      <p:sp>
        <p:nvSpPr>
          <p:cNvPr id="15" name="Google Shape;109;p17"/>
          <p:cNvSpPr txBox="1"/>
          <p:nvPr/>
        </p:nvSpPr>
        <p:spPr>
          <a:xfrm>
            <a:off x="7065036" y="1127343"/>
            <a:ext cx="2125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 smtClean="0"/>
              <a:t>65x0.2 </a:t>
            </a:r>
            <a:r>
              <a:rPr lang="es" sz="1200" dirty="0"/>
              <a:t>mm </a:t>
            </a:r>
            <a:r>
              <a:rPr lang="es" sz="1200" baseline="30000" dirty="0" smtClean="0"/>
              <a:t>nat</a:t>
            </a:r>
            <a:r>
              <a:rPr lang="es" sz="1200" dirty="0" smtClean="0"/>
              <a:t>Fe sample</a:t>
            </a:r>
            <a:endParaRPr sz="1200" dirty="0"/>
          </a:p>
        </p:txBody>
      </p:sp>
      <p:sp>
        <p:nvSpPr>
          <p:cNvPr id="16" name="Google Shape;108;p17"/>
          <p:cNvSpPr txBox="1"/>
          <p:nvPr/>
        </p:nvSpPr>
        <p:spPr>
          <a:xfrm>
            <a:off x="223459" y="1139065"/>
            <a:ext cx="2125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/>
              <a:t>20x0.1 </a:t>
            </a:r>
            <a:r>
              <a:rPr lang="es" sz="1200" dirty="0" smtClean="0"/>
              <a:t>Au sample</a:t>
            </a:r>
            <a:endParaRPr sz="12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/>
          <p:nvPr/>
        </p:nvSpPr>
        <p:spPr>
          <a:xfrm>
            <a:off x="1669099" y="587023"/>
            <a:ext cx="5354400" cy="4002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FF0000"/>
                </a:solidFill>
              </a:rPr>
              <a:t>EAR1 RESOLUTION FUNCTION CAMPAIGN SUMMARY</a:t>
            </a:r>
            <a:endParaRPr b="1">
              <a:solidFill>
                <a:srgbClr val="FF0000"/>
              </a:solidFill>
            </a:endParaRPr>
          </a:p>
        </p:txBody>
      </p:sp>
      <p:pic>
        <p:nvPicPr>
          <p:cNvPr id="147" name="Google Shape;147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87850" y="-5654"/>
            <a:ext cx="765432" cy="4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175" y="-5429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0"/>
          <p:cNvSpPr txBox="1"/>
          <p:nvPr/>
        </p:nvSpPr>
        <p:spPr>
          <a:xfrm>
            <a:off x="0" y="-5942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 Summary</a:t>
            </a:r>
            <a:endParaRPr sz="2800" b="0" i="0" u="none" strike="noStrike" cap="none" dirty="0">
              <a:solidFill>
                <a:schemeClr val="lt1"/>
              </a:solidFill>
              <a:sym typeface="Arial"/>
            </a:endParaRPr>
          </a:p>
        </p:txBody>
      </p:sp>
      <p:sp>
        <p:nvSpPr>
          <p:cNvPr id="150" name="Google Shape;150;p20"/>
          <p:cNvSpPr txBox="1"/>
          <p:nvPr/>
        </p:nvSpPr>
        <p:spPr>
          <a:xfrm>
            <a:off x="131814" y="1962909"/>
            <a:ext cx="601500" cy="69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dirty="0"/>
              <a:t>28/9</a:t>
            </a:r>
            <a:endParaRPr sz="11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dirty="0"/>
              <a:t>to</a:t>
            </a:r>
            <a:endParaRPr sz="11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dirty="0"/>
              <a:t>16/10</a:t>
            </a:r>
            <a:endParaRPr sz="1100" dirty="0"/>
          </a:p>
        </p:txBody>
      </p:sp>
      <p:graphicFrame>
        <p:nvGraphicFramePr>
          <p:cNvPr id="151" name="Google Shape;151;p20"/>
          <p:cNvGraphicFramePr/>
          <p:nvPr>
            <p:extLst>
              <p:ext uri="{D42A27DB-BD31-4B8C-83A1-F6EECF244321}">
                <p14:modId xmlns:p14="http://schemas.microsoft.com/office/powerpoint/2010/main" val="3008042898"/>
              </p:ext>
            </p:extLst>
          </p:nvPr>
        </p:nvGraphicFramePr>
        <p:xfrm>
          <a:off x="923900" y="1040319"/>
          <a:ext cx="7474075" cy="3230580"/>
        </p:xfrm>
        <a:graphic>
          <a:graphicData uri="http://schemas.openxmlformats.org/drawingml/2006/table">
            <a:tbl>
              <a:tblPr>
                <a:noFill/>
                <a:tableStyleId>{84B165A4-F758-40C9-8F01-3274FFF4BA70}</a:tableStyleId>
              </a:tblPr>
              <a:tblGrid>
                <a:gridCol w="751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6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44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/>
                        <a:t>ISOTOPE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DIMENSIONS / MASS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REF.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Protons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Goal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baseline="30000" dirty="0" smtClean="0"/>
                        <a:t>197</a:t>
                      </a:r>
                      <a:r>
                        <a:rPr lang="es" sz="800" b="1" dirty="0" smtClean="0"/>
                        <a:t>Au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20 x 0.1 mm / 0.596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101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1.05·10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RF @ 5eV- 1 keV, RF vs sample size, BIF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 b="1" baseline="30000" dirty="0" smtClean="0"/>
                        <a:t>197</a:t>
                      </a:r>
                      <a:r>
                        <a:rPr lang="en-GB" sz="800" b="1" dirty="0" smtClean="0"/>
                        <a:t>Au</a:t>
                      </a:r>
                      <a:endParaRPr lang="en-GB"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C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30 x 0.1 mm / 1.308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dirty="0"/>
                        <a:t>228</a:t>
                      </a:r>
                      <a:endParaRPr sz="8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8.60·10</a:t>
                      </a:r>
                      <a:r>
                        <a:rPr lang="es" sz="800" b="1" baseline="30000" dirty="0" smtClean="0"/>
                        <a:t>16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RF @ 5eV- </a:t>
                      </a:r>
                      <a:r>
                        <a:rPr lang="es" sz="800" b="1">
                          <a:solidFill>
                            <a:schemeClr val="dk1"/>
                          </a:solidFill>
                        </a:rPr>
                        <a:t>1 keV</a:t>
                      </a:r>
                      <a:r>
                        <a:rPr lang="es" sz="800" b="1"/>
                        <a:t>, RF vs sample size, BIF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 b="1" baseline="30000" dirty="0" smtClean="0"/>
                        <a:t>197</a:t>
                      </a:r>
                      <a:r>
                        <a:rPr lang="en-GB" sz="800" b="1" dirty="0" smtClean="0"/>
                        <a:t>Au</a:t>
                      </a:r>
                      <a:endParaRPr lang="en-GB"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45x0.1 mm + 48x0.1 mm / 5.057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1.76·10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RF @ 5eV- </a:t>
                      </a:r>
                      <a:r>
                        <a:rPr lang="es" sz="800" b="1">
                          <a:solidFill>
                            <a:schemeClr val="dk1"/>
                          </a:solidFill>
                        </a:rPr>
                        <a:t>1 keV</a:t>
                      </a:r>
                      <a:r>
                        <a:rPr lang="es" sz="800" b="1"/>
                        <a:t>, RF vs sample size, BIF, </a:t>
                      </a:r>
                      <a:r>
                        <a:rPr lang="es" sz="800" b="1">
                          <a:solidFill>
                            <a:srgbClr val="FF0000"/>
                          </a:solidFill>
                        </a:rPr>
                        <a:t>Activation</a:t>
                      </a:r>
                      <a:endParaRPr sz="800" b="1">
                        <a:solidFill>
                          <a:srgbClr val="FF0000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 b="1" baseline="30000" dirty="0" err="1" smtClean="0"/>
                        <a:t>nat</a:t>
                      </a:r>
                      <a:r>
                        <a:rPr lang="en-GB" sz="800" b="1" dirty="0" err="1" smtClean="0"/>
                        <a:t>Fe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65 x 2 mm / 54.55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153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5.01·10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RF @ keV – 100 keV and beyond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 b="1" baseline="30000" dirty="0" err="1" smtClean="0"/>
                        <a:t>nat</a:t>
                      </a:r>
                      <a:r>
                        <a:rPr lang="en-GB" sz="800" b="1" dirty="0" err="1" smtClean="0"/>
                        <a:t>Ir</a:t>
                      </a:r>
                      <a:endParaRPr lang="en-GB"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20 x 0.1 mm / 0.709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369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9.01·10</a:t>
                      </a:r>
                      <a:r>
                        <a:rPr lang="es" sz="800" b="1" baseline="30000" dirty="0" smtClean="0"/>
                        <a:t>16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RF &lt; eV, flightpath vs En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 b="1" baseline="30000" dirty="0" err="1" smtClean="0"/>
                        <a:t>nat</a:t>
                      </a:r>
                      <a:r>
                        <a:rPr lang="en-GB" sz="800" b="1" dirty="0" err="1" smtClean="0"/>
                        <a:t>Si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50.8 x 5 mm / 23.50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629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2.97·10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RF @ keV – 100 keV and beyond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Empty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1.48·10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Background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Lead*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20 x 0.1 mm / 7.281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184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1.51·10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Background, Ph2/Ph4 comparison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91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/>
                        <a:t>Carbon*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20 x 6.6 mm / 0.596 g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 smtClean="0"/>
                        <a:t>1.26·10</a:t>
                      </a:r>
                      <a:r>
                        <a:rPr lang="es" sz="800" b="1" baseline="30000" dirty="0" smtClean="0"/>
                        <a:t>17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 b="1" dirty="0"/>
                        <a:t>Background comparison </a:t>
                      </a:r>
                      <a:r>
                        <a:rPr lang="es" sz="800" b="1" dirty="0">
                          <a:solidFill>
                            <a:schemeClr val="dk1"/>
                          </a:solidFill>
                        </a:rPr>
                        <a:t>Ph2/Ph4 comparison</a:t>
                      </a:r>
                      <a:endParaRPr sz="8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52" name="Google Shape;152;p20"/>
          <p:cNvSpPr txBox="1"/>
          <p:nvPr/>
        </p:nvSpPr>
        <p:spPr>
          <a:xfrm>
            <a:off x="1669099" y="4368525"/>
            <a:ext cx="5840065" cy="4002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es" dirty="0"/>
              <a:t>Total RF samples</a:t>
            </a:r>
            <a:r>
              <a:rPr lang="es" b="1" dirty="0"/>
              <a:t>: </a:t>
            </a:r>
            <a:r>
              <a:rPr lang="es" b="1" dirty="0" smtClean="0"/>
              <a:t>1.26·10</a:t>
            </a:r>
            <a:r>
              <a:rPr lang="es" b="1" baseline="30000" dirty="0" smtClean="0"/>
              <a:t>18</a:t>
            </a:r>
            <a:r>
              <a:rPr lang="es" b="1" dirty="0"/>
              <a:t>	</a:t>
            </a:r>
            <a:r>
              <a:rPr lang="es" dirty="0"/>
              <a:t>	</a:t>
            </a:r>
            <a:r>
              <a:rPr lang="es" dirty="0" smtClean="0"/>
              <a:t>Backgrounds</a:t>
            </a:r>
            <a:r>
              <a:rPr lang="es" dirty="0"/>
              <a:t>:</a:t>
            </a:r>
            <a:r>
              <a:rPr lang="es" b="1" dirty="0"/>
              <a:t> </a:t>
            </a:r>
            <a:r>
              <a:rPr lang="es" b="1" dirty="0" smtClean="0"/>
              <a:t>4.25</a:t>
            </a:r>
            <a:r>
              <a:rPr lang="es" b="1" dirty="0"/>
              <a:t>·10</a:t>
            </a:r>
            <a:r>
              <a:rPr lang="es" b="1" baseline="30000" dirty="0"/>
              <a:t>17</a:t>
            </a:r>
            <a:r>
              <a:rPr lang="es" b="1" dirty="0" smtClean="0"/>
              <a:t> </a:t>
            </a:r>
            <a:endParaRPr b="1" dirty="0"/>
          </a:p>
        </p:txBody>
      </p:sp>
      <p:sp>
        <p:nvSpPr>
          <p:cNvPr id="153" name="Google Shape;153;p20"/>
          <p:cNvSpPr txBox="1"/>
          <p:nvPr/>
        </p:nvSpPr>
        <p:spPr>
          <a:xfrm>
            <a:off x="76200" y="3470770"/>
            <a:ext cx="601500" cy="69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10/11</a:t>
            </a:r>
            <a:endParaRPr sz="11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to</a:t>
            </a:r>
            <a:endParaRPr sz="11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14/11</a:t>
            </a:r>
            <a:endParaRPr sz="1100"/>
          </a:p>
        </p:txBody>
      </p:sp>
      <p:sp>
        <p:nvSpPr>
          <p:cNvPr id="154" name="Google Shape;154;p20"/>
          <p:cNvSpPr txBox="1"/>
          <p:nvPr/>
        </p:nvSpPr>
        <p:spPr>
          <a:xfrm>
            <a:off x="63175" y="4368525"/>
            <a:ext cx="13884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en-GB" sz="900" dirty="0"/>
              <a:t>*</a:t>
            </a:r>
            <a:r>
              <a:rPr lang="en-GB" sz="900" dirty="0" err="1"/>
              <a:t>Peformed</a:t>
            </a:r>
            <a:r>
              <a:rPr lang="en-GB" sz="900" dirty="0"/>
              <a:t> during </a:t>
            </a:r>
            <a:r>
              <a:rPr lang="en-GB" sz="900" baseline="30000" dirty="0"/>
              <a:t>176</a:t>
            </a:r>
            <a:r>
              <a:rPr lang="en-GB" sz="900" dirty="0"/>
              <a:t>Yb(</a:t>
            </a:r>
            <a:r>
              <a:rPr lang="en-GB" sz="900" dirty="0" err="1"/>
              <a:t>n,γ</a:t>
            </a:r>
            <a:r>
              <a:rPr lang="en-GB" sz="900" dirty="0"/>
              <a:t>) </a:t>
            </a:r>
            <a:r>
              <a:rPr lang="en-GB" sz="900" dirty="0" smtClean="0"/>
              <a:t>campaign</a:t>
            </a:r>
            <a:endParaRPr lang="en-GB" sz="900" dirty="0"/>
          </a:p>
        </p:txBody>
      </p:sp>
      <p:pic>
        <p:nvPicPr>
          <p:cNvPr id="156" name="Google Shape;156;p20"/>
          <p:cNvPicPr preferRelativeResize="0"/>
          <p:nvPr/>
        </p:nvPicPr>
        <p:blipFill rotWithShape="1">
          <a:blip r:embed="rId4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3447" y="31106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brir corchete 1"/>
          <p:cNvSpPr/>
          <p:nvPr/>
        </p:nvSpPr>
        <p:spPr>
          <a:xfrm>
            <a:off x="798803" y="1348796"/>
            <a:ext cx="59608" cy="1949639"/>
          </a:xfrm>
          <a:prstGeom prst="lef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brir corchete 14"/>
          <p:cNvSpPr/>
          <p:nvPr/>
        </p:nvSpPr>
        <p:spPr>
          <a:xfrm>
            <a:off x="798803" y="3327409"/>
            <a:ext cx="67858" cy="943490"/>
          </a:xfrm>
          <a:prstGeom prst="lef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 txBox="1"/>
          <p:nvPr/>
        </p:nvSpPr>
        <p:spPr>
          <a:xfrm>
            <a:off x="0" y="4104"/>
            <a:ext cx="9144000" cy="5196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s" sz="2800" dirty="0">
                <a:solidFill>
                  <a:schemeClr val="lt1"/>
                </a:solidFill>
              </a:rPr>
              <a:t>RF @ EAR1: </a:t>
            </a:r>
            <a:r>
              <a:rPr lang="es" sz="2800" dirty="0" smtClean="0">
                <a:solidFill>
                  <a:schemeClr val="lt1"/>
                </a:solidFill>
              </a:rPr>
              <a:t>Summary</a:t>
            </a:r>
            <a:endParaRPr sz="2800" b="0" i="0" u="none" strike="noStrike" cap="none" dirty="0">
              <a:solidFill>
                <a:schemeClr val="lt1"/>
              </a:solidFill>
              <a:sym typeface="Arial"/>
            </a:endParaRPr>
          </a:p>
        </p:txBody>
      </p:sp>
      <p:pic>
        <p:nvPicPr>
          <p:cNvPr id="166" name="Google Shape;16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1975" y="881514"/>
            <a:ext cx="7376101" cy="3968112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1"/>
          <p:cNvSpPr/>
          <p:nvPr/>
        </p:nvSpPr>
        <p:spPr>
          <a:xfrm>
            <a:off x="2113375" y="1546500"/>
            <a:ext cx="832800" cy="1161600"/>
          </a:xfrm>
          <a:prstGeom prst="ellipse">
            <a:avLst/>
          </a:prstGeom>
          <a:noFill/>
          <a:ln w="2857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1"/>
          <p:cNvSpPr/>
          <p:nvPr/>
        </p:nvSpPr>
        <p:spPr>
          <a:xfrm>
            <a:off x="2811600" y="1453950"/>
            <a:ext cx="832800" cy="1161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1"/>
          <p:cNvSpPr/>
          <p:nvPr/>
        </p:nvSpPr>
        <p:spPr>
          <a:xfrm>
            <a:off x="3883875" y="1723000"/>
            <a:ext cx="1490700" cy="18813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1"/>
          <p:cNvSpPr txBox="1"/>
          <p:nvPr/>
        </p:nvSpPr>
        <p:spPr>
          <a:xfrm>
            <a:off x="3581925" y="1214675"/>
            <a:ext cx="2176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0000"/>
                </a:solidFill>
              </a:rPr>
              <a:t>BIF and RF up to 1 keV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71" name="Google Shape;171;p21"/>
          <p:cNvSpPr/>
          <p:nvPr/>
        </p:nvSpPr>
        <p:spPr>
          <a:xfrm>
            <a:off x="5121275" y="2615550"/>
            <a:ext cx="2100600" cy="15192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1"/>
          <p:cNvSpPr txBox="1"/>
          <p:nvPr/>
        </p:nvSpPr>
        <p:spPr>
          <a:xfrm>
            <a:off x="5753371" y="2034750"/>
            <a:ext cx="1889643" cy="609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>
                <a:solidFill>
                  <a:srgbClr val="0000FF"/>
                </a:solidFill>
              </a:rPr>
              <a:t>RF </a:t>
            </a:r>
            <a:r>
              <a:rPr lang="es" sz="1200" dirty="0" smtClean="0">
                <a:solidFill>
                  <a:srgbClr val="0000FF"/>
                </a:solidFill>
              </a:rPr>
              <a:t>at 1 – </a:t>
            </a:r>
            <a:r>
              <a:rPr lang="es" sz="1200" dirty="0">
                <a:solidFill>
                  <a:srgbClr val="0000FF"/>
                </a:solidFill>
              </a:rPr>
              <a:t>100 keV </a:t>
            </a:r>
            <a:r>
              <a:rPr lang="es" sz="1200" dirty="0" smtClean="0">
                <a:solidFill>
                  <a:srgbClr val="0000FF"/>
                </a:solidFill>
              </a:rPr>
              <a:t>range and </a:t>
            </a:r>
            <a:r>
              <a:rPr lang="es" sz="1200" dirty="0">
                <a:solidFill>
                  <a:srgbClr val="0000FF"/>
                </a:solidFill>
              </a:rPr>
              <a:t>beyond</a:t>
            </a:r>
            <a:endParaRPr sz="1800" dirty="0">
              <a:solidFill>
                <a:srgbClr val="0000FF"/>
              </a:solidFill>
            </a:endParaRPr>
          </a:p>
        </p:txBody>
      </p:sp>
      <p:sp>
        <p:nvSpPr>
          <p:cNvPr id="173" name="Google Shape;173;p21"/>
          <p:cNvSpPr txBox="1"/>
          <p:nvPr/>
        </p:nvSpPr>
        <p:spPr>
          <a:xfrm>
            <a:off x="1361025" y="1102750"/>
            <a:ext cx="1935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666666"/>
                </a:solidFill>
              </a:rPr>
              <a:t>RF and flight path &lt; 1eV</a:t>
            </a:r>
            <a:endParaRPr sz="1200">
              <a:solidFill>
                <a:srgbClr val="666666"/>
              </a:solidFill>
            </a:endParaRPr>
          </a:p>
        </p:txBody>
      </p:sp>
      <p:pic>
        <p:nvPicPr>
          <p:cNvPr id="175" name="Google Shape;175;p21"/>
          <p:cNvPicPr preferRelativeResize="0"/>
          <p:nvPr/>
        </p:nvPicPr>
        <p:blipFill rotWithShape="1">
          <a:blip r:embed="rId4">
            <a:alphaModFix/>
          </a:blip>
          <a:srcRect l="5644" t="15350" r="10101" b="12851"/>
          <a:stretch/>
        </p:blipFill>
        <p:spPr>
          <a:xfrm>
            <a:off x="76200" y="61083"/>
            <a:ext cx="694050" cy="38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3447" y="34225"/>
            <a:ext cx="694053" cy="4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 dirty="0"/>
          </a:p>
        </p:txBody>
      </p:sp>
      <p:sp>
        <p:nvSpPr>
          <p:cNvPr id="15" name="Google Shape;146;p20"/>
          <p:cNvSpPr txBox="1"/>
          <p:nvPr/>
        </p:nvSpPr>
        <p:spPr>
          <a:xfrm>
            <a:off x="1669099" y="628585"/>
            <a:ext cx="5354400" cy="4002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FF0000"/>
                </a:solidFill>
              </a:rPr>
              <a:t>EAR1 RESOLUTION FUNCTION CAMPAIGN SUMMARY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1506</Words>
  <Application>Microsoft Office PowerPoint</Application>
  <PresentationFormat>Presentación en pantalla (16:9)</PresentationFormat>
  <Paragraphs>289</Paragraphs>
  <Slides>29</Slides>
  <Notes>29</Notes>
  <HiddenSlides>1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3" baseType="lpstr">
      <vt:lpstr>Arial</vt:lpstr>
      <vt:lpstr>Calibri</vt:lpstr>
      <vt:lpstr>Cambria Math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Adrià Casanovas</cp:lastModifiedBy>
  <cp:revision>38</cp:revision>
  <dcterms:modified xsi:type="dcterms:W3CDTF">2021-11-25T14:45:48Z</dcterms:modified>
</cp:coreProperties>
</file>